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89" r:id="rId2"/>
  </p:sldMasterIdLst>
  <p:notesMasterIdLst>
    <p:notesMasterId r:id="rId89"/>
  </p:notesMasterIdLst>
  <p:sldIdLst>
    <p:sldId id="354" r:id="rId3"/>
    <p:sldId id="274" r:id="rId4"/>
    <p:sldId id="275" r:id="rId5"/>
    <p:sldId id="258" r:id="rId6"/>
    <p:sldId id="263" r:id="rId7"/>
    <p:sldId id="277" r:id="rId8"/>
    <p:sldId id="278" r:id="rId9"/>
    <p:sldId id="264" r:id="rId10"/>
    <p:sldId id="282" r:id="rId11"/>
    <p:sldId id="279" r:id="rId12"/>
    <p:sldId id="280" r:id="rId13"/>
    <p:sldId id="283" r:id="rId14"/>
    <p:sldId id="285" r:id="rId15"/>
    <p:sldId id="265" r:id="rId16"/>
    <p:sldId id="286" r:id="rId17"/>
    <p:sldId id="266" r:id="rId18"/>
    <p:sldId id="267" r:id="rId19"/>
    <p:sldId id="272" r:id="rId20"/>
    <p:sldId id="273" r:id="rId21"/>
    <p:sldId id="287" r:id="rId22"/>
    <p:sldId id="288" r:id="rId23"/>
    <p:sldId id="289" r:id="rId24"/>
    <p:sldId id="305" r:id="rId25"/>
    <p:sldId id="306" r:id="rId26"/>
    <p:sldId id="290" r:id="rId27"/>
    <p:sldId id="291" r:id="rId28"/>
    <p:sldId id="292" r:id="rId29"/>
    <p:sldId id="307"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8" r:id="rId43"/>
    <p:sldId id="309" r:id="rId44"/>
    <p:sldId id="310" r:id="rId45"/>
    <p:sldId id="311" r:id="rId46"/>
    <p:sldId id="312" r:id="rId47"/>
    <p:sldId id="313" r:id="rId48"/>
    <p:sldId id="314" r:id="rId49"/>
    <p:sldId id="315" r:id="rId50"/>
    <p:sldId id="316" r:id="rId51"/>
    <p:sldId id="317" r:id="rId52"/>
    <p:sldId id="318" r:id="rId53"/>
    <p:sldId id="319" r:id="rId54"/>
    <p:sldId id="320" r:id="rId55"/>
    <p:sldId id="321" r:id="rId56"/>
    <p:sldId id="322" r:id="rId57"/>
    <p:sldId id="323" r:id="rId58"/>
    <p:sldId id="324" r:id="rId59"/>
    <p:sldId id="325" r:id="rId60"/>
    <p:sldId id="326" r:id="rId61"/>
    <p:sldId id="327" r:id="rId62"/>
    <p:sldId id="328" r:id="rId63"/>
    <p:sldId id="329" r:id="rId64"/>
    <p:sldId id="330" r:id="rId65"/>
    <p:sldId id="331" r:id="rId66"/>
    <p:sldId id="332" r:id="rId67"/>
    <p:sldId id="333" r:id="rId68"/>
    <p:sldId id="334" r:id="rId69"/>
    <p:sldId id="335" r:id="rId70"/>
    <p:sldId id="336" r:id="rId71"/>
    <p:sldId id="337" r:id="rId72"/>
    <p:sldId id="338" r:id="rId73"/>
    <p:sldId id="339" r:id="rId74"/>
    <p:sldId id="340" r:id="rId75"/>
    <p:sldId id="341" r:id="rId76"/>
    <p:sldId id="342" r:id="rId77"/>
    <p:sldId id="343" r:id="rId78"/>
    <p:sldId id="344" r:id="rId79"/>
    <p:sldId id="345" r:id="rId80"/>
    <p:sldId id="346" r:id="rId81"/>
    <p:sldId id="347" r:id="rId82"/>
    <p:sldId id="348" r:id="rId83"/>
    <p:sldId id="349" r:id="rId84"/>
    <p:sldId id="350" r:id="rId85"/>
    <p:sldId id="351" r:id="rId86"/>
    <p:sldId id="352" r:id="rId87"/>
    <p:sldId id="353" r:id="rId8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60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image" Target="../media/image7.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3.png"/></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40.png"/></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0.emf"/><Relationship Id="rId7" Type="http://schemas.openxmlformats.org/officeDocument/2006/relationships/image" Target="../media/image64.emf"/><Relationship Id="rId2" Type="http://schemas.openxmlformats.org/officeDocument/2006/relationships/image" Target="../media/image59.emf"/><Relationship Id="rId1" Type="http://schemas.openxmlformats.org/officeDocument/2006/relationships/image" Target="../media/image58.emf"/><Relationship Id="rId6" Type="http://schemas.openxmlformats.org/officeDocument/2006/relationships/image" Target="../media/image63.emf"/><Relationship Id="rId5" Type="http://schemas.openxmlformats.org/officeDocument/2006/relationships/image" Target="../media/image62.emf"/><Relationship Id="rId4" Type="http://schemas.openxmlformats.org/officeDocument/2006/relationships/image" Target="../media/image61.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image" Target="../media/image66.emf"/><Relationship Id="rId1" Type="http://schemas.openxmlformats.org/officeDocument/2006/relationships/image" Target="../media/image65.e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75.wmf"/><Relationship Id="rId3" Type="http://schemas.openxmlformats.org/officeDocument/2006/relationships/image" Target="../media/image70.wmf"/><Relationship Id="rId7" Type="http://schemas.openxmlformats.org/officeDocument/2006/relationships/image" Target="../media/image74.wmf"/><Relationship Id="rId2" Type="http://schemas.openxmlformats.org/officeDocument/2006/relationships/image" Target="../media/image69.wmf"/><Relationship Id="rId1" Type="http://schemas.openxmlformats.org/officeDocument/2006/relationships/image" Target="../media/image68.wmf"/><Relationship Id="rId6" Type="http://schemas.openxmlformats.org/officeDocument/2006/relationships/image" Target="../media/image73.wmf"/><Relationship Id="rId5" Type="http://schemas.openxmlformats.org/officeDocument/2006/relationships/image" Target="../media/image72.wmf"/><Relationship Id="rId4" Type="http://schemas.openxmlformats.org/officeDocument/2006/relationships/image" Target="../media/image71.wmf"/><Relationship Id="rId9" Type="http://schemas.openxmlformats.org/officeDocument/2006/relationships/image" Target="../media/image76.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77.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79.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81.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83.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image" Target="../media/image90.wmf"/><Relationship Id="rId1" Type="http://schemas.openxmlformats.org/officeDocument/2006/relationships/image" Target="../media/image89.wmf"/><Relationship Id="rId4" Type="http://schemas.openxmlformats.org/officeDocument/2006/relationships/image" Target="../media/image9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image" Target="../media/image8.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95.wmf"/><Relationship Id="rId2" Type="http://schemas.openxmlformats.org/officeDocument/2006/relationships/image" Target="../media/image94.wmf"/><Relationship Id="rId1" Type="http://schemas.openxmlformats.org/officeDocument/2006/relationships/image" Target="../media/image93.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image" Target="../media/image97.emf"/><Relationship Id="rId1" Type="http://schemas.openxmlformats.org/officeDocument/2006/relationships/image" Target="../media/image96.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01.emf"/><Relationship Id="rId2" Type="http://schemas.openxmlformats.org/officeDocument/2006/relationships/image" Target="../media/image100.emf"/><Relationship Id="rId1" Type="http://schemas.openxmlformats.org/officeDocument/2006/relationships/image" Target="../media/image99.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image" Target="../media/image103.emf"/><Relationship Id="rId1" Type="http://schemas.openxmlformats.org/officeDocument/2006/relationships/image" Target="../media/image102.emf"/><Relationship Id="rId4" Type="http://schemas.openxmlformats.org/officeDocument/2006/relationships/image" Target="../media/image105.e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107.wmf"/><Relationship Id="rId1" Type="http://schemas.openxmlformats.org/officeDocument/2006/relationships/image" Target="../media/image106.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16.wmf"/><Relationship Id="rId2" Type="http://schemas.openxmlformats.org/officeDocument/2006/relationships/image" Target="../media/image115.wmf"/><Relationship Id="rId1" Type="http://schemas.openxmlformats.org/officeDocument/2006/relationships/image" Target="../media/image114.wmf"/><Relationship Id="rId4" Type="http://schemas.openxmlformats.org/officeDocument/2006/relationships/image" Target="../media/image117.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20.wmf"/><Relationship Id="rId2" Type="http://schemas.openxmlformats.org/officeDocument/2006/relationships/image" Target="../media/image119.wmf"/><Relationship Id="rId1" Type="http://schemas.openxmlformats.org/officeDocument/2006/relationships/image" Target="../media/image118.wmf"/><Relationship Id="rId6" Type="http://schemas.openxmlformats.org/officeDocument/2006/relationships/image" Target="../media/image123.wmf"/><Relationship Id="rId5" Type="http://schemas.openxmlformats.org/officeDocument/2006/relationships/image" Target="../media/image122.wmf"/><Relationship Id="rId4" Type="http://schemas.openxmlformats.org/officeDocument/2006/relationships/image" Target="../media/image121.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130.wmf"/><Relationship Id="rId2" Type="http://schemas.openxmlformats.org/officeDocument/2006/relationships/image" Target="../media/image129.wmf"/><Relationship Id="rId1" Type="http://schemas.openxmlformats.org/officeDocument/2006/relationships/image" Target="../media/image128.wmf"/><Relationship Id="rId4" Type="http://schemas.openxmlformats.org/officeDocument/2006/relationships/image" Target="../media/image131.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135.wmf"/><Relationship Id="rId2" Type="http://schemas.openxmlformats.org/officeDocument/2006/relationships/image" Target="../media/image134.wmf"/><Relationship Id="rId1" Type="http://schemas.openxmlformats.org/officeDocument/2006/relationships/image" Target="../media/image133.wmf"/><Relationship Id="rId4" Type="http://schemas.openxmlformats.org/officeDocument/2006/relationships/image" Target="../media/image136.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3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41.wmf"/><Relationship Id="rId2" Type="http://schemas.openxmlformats.org/officeDocument/2006/relationships/image" Target="../media/image140.wmf"/><Relationship Id="rId1" Type="http://schemas.openxmlformats.org/officeDocument/2006/relationships/image" Target="../media/image139.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43.png"/></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image" Target="../media/image145.png"/></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image" Target="../media/image148.png"/><Relationship Id="rId4" Type="http://schemas.openxmlformats.org/officeDocument/2006/relationships/image" Target="../media/image151.png"/></Relationships>
</file>

<file path=ppt/drawings/_rels/vmlDrawing34.v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154.png"/><Relationship Id="rId7" Type="http://schemas.openxmlformats.org/officeDocument/2006/relationships/image" Target="../media/image158.png"/><Relationship Id="rId2" Type="http://schemas.openxmlformats.org/officeDocument/2006/relationships/image" Target="../media/image153.png"/><Relationship Id="rId1" Type="http://schemas.openxmlformats.org/officeDocument/2006/relationships/image" Target="../media/image152.png"/><Relationship Id="rId6" Type="http://schemas.openxmlformats.org/officeDocument/2006/relationships/image" Target="../media/image157.png"/><Relationship Id="rId5" Type="http://schemas.openxmlformats.org/officeDocument/2006/relationships/image" Target="../media/image156.png"/><Relationship Id="rId4" Type="http://schemas.openxmlformats.org/officeDocument/2006/relationships/image" Target="../media/image155.png"/></Relationships>
</file>

<file path=ppt/drawings/_rels/vmlDrawing35.v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162.png"/><Relationship Id="rId7" Type="http://schemas.openxmlformats.org/officeDocument/2006/relationships/image" Target="../media/image166.png"/><Relationship Id="rId2" Type="http://schemas.openxmlformats.org/officeDocument/2006/relationships/image" Target="../media/image161.png"/><Relationship Id="rId1" Type="http://schemas.openxmlformats.org/officeDocument/2006/relationships/image" Target="../media/image160.png"/><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s>
</file>

<file path=ppt/drawings/_rels/vmlDrawing36.vml.rels><?xml version="1.0" encoding="UTF-8" standalone="yes"?>
<Relationships xmlns="http://schemas.openxmlformats.org/package/2006/relationships"><Relationship Id="rId8" Type="http://schemas.openxmlformats.org/officeDocument/2006/relationships/image" Target="../media/image175.wmf"/><Relationship Id="rId3" Type="http://schemas.openxmlformats.org/officeDocument/2006/relationships/image" Target="../media/image170.wmf"/><Relationship Id="rId7" Type="http://schemas.openxmlformats.org/officeDocument/2006/relationships/image" Target="../media/image174.wmf"/><Relationship Id="rId2" Type="http://schemas.openxmlformats.org/officeDocument/2006/relationships/image" Target="../media/image169.wmf"/><Relationship Id="rId1" Type="http://schemas.openxmlformats.org/officeDocument/2006/relationships/image" Target="../media/image168.wmf"/><Relationship Id="rId6" Type="http://schemas.openxmlformats.org/officeDocument/2006/relationships/image" Target="../media/image173.wmf"/><Relationship Id="rId5" Type="http://schemas.openxmlformats.org/officeDocument/2006/relationships/image" Target="../media/image172.emf"/><Relationship Id="rId10" Type="http://schemas.openxmlformats.org/officeDocument/2006/relationships/image" Target="../media/image177.wmf"/><Relationship Id="rId4" Type="http://schemas.openxmlformats.org/officeDocument/2006/relationships/image" Target="../media/image171.wmf"/><Relationship Id="rId9" Type="http://schemas.openxmlformats.org/officeDocument/2006/relationships/image" Target="../media/image176.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9.wmf"/><Relationship Id="rId1" Type="http://schemas.openxmlformats.org/officeDocument/2006/relationships/image" Target="../media/image178.wmf"/><Relationship Id="rId4" Type="http://schemas.openxmlformats.org/officeDocument/2006/relationships/image" Target="../media/image181.png"/></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185.wmf"/><Relationship Id="rId2" Type="http://schemas.openxmlformats.org/officeDocument/2006/relationships/image" Target="../media/image184.wmf"/><Relationship Id="rId1" Type="http://schemas.openxmlformats.org/officeDocument/2006/relationships/image" Target="../media/image183.wmf"/><Relationship Id="rId5" Type="http://schemas.openxmlformats.org/officeDocument/2006/relationships/image" Target="../media/image187.png"/><Relationship Id="rId4" Type="http://schemas.openxmlformats.org/officeDocument/2006/relationships/image" Target="../media/image186.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wmf"/><Relationship Id="rId1" Type="http://schemas.openxmlformats.org/officeDocument/2006/relationships/image" Target="../media/image13.wmf"/><Relationship Id="rId4" Type="http://schemas.openxmlformats.org/officeDocument/2006/relationships/image" Target="../media/image16.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 Id="rId4" Type="http://schemas.openxmlformats.org/officeDocument/2006/relationships/image" Target="../media/image2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EA80CF7-7FBF-4490-86BC-CA26E7BF5D08}" type="datetimeFigureOut">
              <a:rPr lang="zh-CN" altLang="en-US" smtClean="0"/>
              <a:t>2017-2-16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8BB6888-1583-467E-B402-39FBEFEBD5F3}" type="slidenum">
              <a:rPr lang="zh-CN" altLang="en-US" smtClean="0"/>
              <a:t>‹#›</a:t>
            </a:fld>
            <a:endParaRPr lang="zh-CN" altLang="en-US"/>
          </a:p>
        </p:txBody>
      </p:sp>
    </p:spTree>
    <p:extLst>
      <p:ext uri="{BB962C8B-B14F-4D97-AF65-F5344CB8AC3E}">
        <p14:creationId xmlns:p14="http://schemas.microsoft.com/office/powerpoint/2010/main" val="668882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2FCA795-FF19-446D-8B24-9F45DC148119}" type="slidenum">
              <a:rPr lang="en-US" altLang="zh-CN"/>
              <a:pPr/>
              <a:t>4</a:t>
            </a:fld>
            <a:endParaRPr lang="en-US" altLang="zh-CN"/>
          </a:p>
        </p:txBody>
      </p:sp>
      <p:sp>
        <p:nvSpPr>
          <p:cNvPr id="234498" name="Rectangle 2"/>
          <p:cNvSpPr>
            <a:spLocks noGrp="1" noRot="1" noChangeAspect="1" noChangeArrowheads="1" noTextEdit="1"/>
          </p:cNvSpPr>
          <p:nvPr>
            <p:ph type="sldImg"/>
          </p:nvPr>
        </p:nvSpPr>
        <p:spPr>
          <a:ln/>
        </p:spPr>
      </p:sp>
      <p:sp>
        <p:nvSpPr>
          <p:cNvPr id="23449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030B1E-1B68-4364-9B25-AC15D8EEDCF7}" type="slidenum">
              <a:rPr lang="en-US" altLang="zh-CN"/>
              <a:pPr/>
              <a:t>17</a:t>
            </a:fld>
            <a:endParaRPr lang="en-US" altLang="zh-CN"/>
          </a:p>
        </p:txBody>
      </p:sp>
      <p:sp>
        <p:nvSpPr>
          <p:cNvPr id="243714" name="Rectangle 2"/>
          <p:cNvSpPr>
            <a:spLocks noGrp="1" noRot="1" noChangeAspect="1" noChangeArrowheads="1" noTextEdit="1"/>
          </p:cNvSpPr>
          <p:nvPr>
            <p:ph type="sldImg"/>
          </p:nvPr>
        </p:nvSpPr>
        <p:spPr>
          <a:ln/>
        </p:spPr>
      </p:sp>
      <p:sp>
        <p:nvSpPr>
          <p:cNvPr id="24371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AC4642-BA70-44FD-AA14-BFF9FD3AB719}" type="slidenum">
              <a:rPr lang="en-US" altLang="zh-CN"/>
              <a:pPr/>
              <a:t>18</a:t>
            </a:fld>
            <a:endParaRPr lang="en-US" altLang="zh-CN"/>
          </a:p>
        </p:txBody>
      </p:sp>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DBABA6-A3FC-4F77-83B8-080F580EF0A0}" type="slidenum">
              <a:rPr lang="en-US" altLang="zh-CN"/>
              <a:pPr/>
              <a:t>19</a:t>
            </a:fld>
            <a:endParaRPr lang="en-US" altLang="zh-CN"/>
          </a:p>
        </p:txBody>
      </p:sp>
      <p:sp>
        <p:nvSpPr>
          <p:cNvPr id="249858" name="Rectangle 2"/>
          <p:cNvSpPr>
            <a:spLocks noGrp="1" noRot="1" noChangeAspect="1" noChangeArrowheads="1" noTextEdit="1"/>
          </p:cNvSpPr>
          <p:nvPr>
            <p:ph type="sldImg"/>
          </p:nvPr>
        </p:nvSpPr>
        <p:spPr>
          <a:ln/>
        </p:spPr>
      </p:sp>
      <p:sp>
        <p:nvSpPr>
          <p:cNvPr id="24985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7B5FD9-F56E-4E6E-8CBC-0A2751C7B005}" type="slidenum">
              <a:rPr lang="en-US" altLang="zh-CN"/>
              <a:pPr/>
              <a:t>27</a:t>
            </a:fld>
            <a:endParaRPr lang="en-US" altLang="zh-CN"/>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49794F-8DCC-4E1D-BF1A-B6E8448DB571}" type="slidenum">
              <a:rPr lang="en-US" altLang="zh-CN"/>
              <a:pPr/>
              <a:t>32</a:t>
            </a:fld>
            <a:endParaRPr lang="en-US" altLang="zh-CN"/>
          </a:p>
        </p:txBody>
      </p:sp>
      <p:sp>
        <p:nvSpPr>
          <p:cNvPr id="196610" name="Rectangle 2"/>
          <p:cNvSpPr>
            <a:spLocks noGrp="1" noRot="1" noChangeAspect="1" noChangeArrowheads="1" noTextEdit="1"/>
          </p:cNvSpPr>
          <p:nvPr>
            <p:ph type="sldImg"/>
          </p:nvPr>
        </p:nvSpPr>
        <p:spPr>
          <a:ln/>
        </p:spPr>
      </p:sp>
      <p:sp>
        <p:nvSpPr>
          <p:cNvPr id="196611"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B58B4B-25AA-40AC-818B-C7EB432938E9}" type="slidenum">
              <a:rPr lang="en-US" altLang="zh-CN"/>
              <a:pPr/>
              <a:t>33</a:t>
            </a:fld>
            <a:endParaRPr lang="en-US" altLang="zh-CN"/>
          </a:p>
        </p:txBody>
      </p:sp>
      <p:sp>
        <p:nvSpPr>
          <p:cNvPr id="200706" name="Rectangle 2"/>
          <p:cNvSpPr>
            <a:spLocks noGrp="1" noRot="1" noChangeAspect="1" noChangeArrowheads="1" noTextEdit="1"/>
          </p:cNvSpPr>
          <p:nvPr>
            <p:ph type="sldImg"/>
          </p:nvPr>
        </p:nvSpPr>
        <p:spPr>
          <a:ln/>
        </p:spPr>
      </p:sp>
      <p:sp>
        <p:nvSpPr>
          <p:cNvPr id="200707"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A23A3FD-6E59-4FBF-A994-D817A010DA29}" type="slidenum">
              <a:rPr lang="en-US" altLang="zh-CN"/>
              <a:pPr/>
              <a:t>34</a:t>
            </a:fld>
            <a:endParaRPr lang="en-US" altLang="zh-CN"/>
          </a:p>
        </p:txBody>
      </p:sp>
      <p:sp>
        <p:nvSpPr>
          <p:cNvPr id="181250" name="Rectangle 2"/>
          <p:cNvSpPr>
            <a:spLocks noGrp="1" noRot="1" noChangeAspect="1" noChangeArrowheads="1" noTextEdit="1"/>
          </p:cNvSpPr>
          <p:nvPr>
            <p:ph type="sldImg"/>
          </p:nvPr>
        </p:nvSpPr>
        <p:spPr>
          <a:ln/>
        </p:spPr>
      </p:sp>
      <p:sp>
        <p:nvSpPr>
          <p:cNvPr id="181251"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8FD5A3-9097-4DB3-9B06-0EAD36736E5B}" type="slidenum">
              <a:rPr lang="en-US" altLang="zh-CN"/>
              <a:pPr/>
              <a:t>35</a:t>
            </a:fld>
            <a:endParaRPr lang="en-US" altLang="zh-CN"/>
          </a:p>
        </p:txBody>
      </p:sp>
      <p:sp>
        <p:nvSpPr>
          <p:cNvPr id="183298" name="Rectangle 2"/>
          <p:cNvSpPr>
            <a:spLocks noGrp="1" noRot="1" noChangeAspect="1" noChangeArrowheads="1" noTextEdit="1"/>
          </p:cNvSpPr>
          <p:nvPr>
            <p:ph type="sldImg"/>
          </p:nvPr>
        </p:nvSpPr>
        <p:spPr>
          <a:ln/>
        </p:spPr>
      </p:sp>
      <p:sp>
        <p:nvSpPr>
          <p:cNvPr id="183299"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2A5C46-3180-4812-A706-66581C1A6E56}" type="slidenum">
              <a:rPr lang="en-US" altLang="zh-CN"/>
              <a:pPr/>
              <a:t>37</a:t>
            </a:fld>
            <a:endParaRPr lang="en-US" altLang="zh-CN"/>
          </a:p>
        </p:txBody>
      </p:sp>
      <p:sp>
        <p:nvSpPr>
          <p:cNvPr id="179202" name="Rectangle 2"/>
          <p:cNvSpPr>
            <a:spLocks noGrp="1" noRot="1" noChangeAspect="1" noChangeArrowheads="1" noTextEdit="1"/>
          </p:cNvSpPr>
          <p:nvPr>
            <p:ph type="sldImg"/>
          </p:nvPr>
        </p:nvSpPr>
        <p:spPr>
          <a:ln/>
        </p:spPr>
      </p:sp>
      <p:sp>
        <p:nvSpPr>
          <p:cNvPr id="179203"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331114-9AA2-4287-A1ED-B7B25A563FF4}" type="slidenum">
              <a:rPr lang="en-US" altLang="zh-CN"/>
              <a:pPr/>
              <a:t>55</a:t>
            </a:fld>
            <a:endParaRPr lang="en-US" altLang="zh-CN"/>
          </a:p>
        </p:txBody>
      </p:sp>
      <p:sp>
        <p:nvSpPr>
          <p:cNvPr id="215042" name="Rectangle 2"/>
          <p:cNvSpPr>
            <a:spLocks noGrp="1" noRot="1" noChangeAspect="1" noChangeArrowheads="1" noTextEdit="1"/>
          </p:cNvSpPr>
          <p:nvPr>
            <p:ph type="sldImg"/>
          </p:nvPr>
        </p:nvSpPr>
        <p:spPr>
          <a:ln/>
        </p:spPr>
      </p:sp>
      <p:sp>
        <p:nvSpPr>
          <p:cNvPr id="215043"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9ACC60-13C3-42E6-8366-A6A3A3AF88F1}" type="slidenum">
              <a:rPr lang="en-US" altLang="zh-CN"/>
              <a:pPr/>
              <a:t>5</a:t>
            </a:fld>
            <a:endParaRPr lang="en-US" altLang="zh-CN"/>
          </a:p>
        </p:txBody>
      </p:sp>
      <p:sp>
        <p:nvSpPr>
          <p:cNvPr id="239618" name="Rectangle 2"/>
          <p:cNvSpPr>
            <a:spLocks noGrp="1" noRot="1" noChangeAspect="1" noChangeArrowheads="1" noTextEdit="1"/>
          </p:cNvSpPr>
          <p:nvPr>
            <p:ph type="sldImg"/>
          </p:nvPr>
        </p:nvSpPr>
        <p:spPr>
          <a:ln/>
        </p:spPr>
      </p:sp>
      <p:sp>
        <p:nvSpPr>
          <p:cNvPr id="23961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31F6CA-815F-4DE5-BF70-41671788A342}" type="slidenum">
              <a:rPr lang="en-US" altLang="zh-CN"/>
              <a:pPr/>
              <a:t>56</a:t>
            </a:fld>
            <a:endParaRPr lang="en-US" altLang="zh-CN"/>
          </a:p>
        </p:txBody>
      </p:sp>
      <p:sp>
        <p:nvSpPr>
          <p:cNvPr id="217090" name="Rectangle 2"/>
          <p:cNvSpPr>
            <a:spLocks noGrp="1" noRot="1" noChangeAspect="1" noChangeArrowheads="1" noTextEdit="1"/>
          </p:cNvSpPr>
          <p:nvPr>
            <p:ph type="sldImg"/>
          </p:nvPr>
        </p:nvSpPr>
        <p:spPr>
          <a:ln/>
        </p:spPr>
      </p:sp>
      <p:sp>
        <p:nvSpPr>
          <p:cNvPr id="217091"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9706CC3-8DC8-4E1A-B33C-5A7B2DB387C4}" type="slidenum">
              <a:rPr lang="en-US" altLang="zh-CN"/>
              <a:pPr/>
              <a:t>57</a:t>
            </a:fld>
            <a:endParaRPr lang="en-US" altLang="zh-CN"/>
          </a:p>
        </p:txBody>
      </p:sp>
      <p:sp>
        <p:nvSpPr>
          <p:cNvPr id="219138" name="Rectangle 2"/>
          <p:cNvSpPr>
            <a:spLocks noGrp="1" noRot="1" noChangeAspect="1" noChangeArrowheads="1" noTextEdit="1"/>
          </p:cNvSpPr>
          <p:nvPr>
            <p:ph type="sldImg"/>
          </p:nvPr>
        </p:nvSpPr>
        <p:spPr>
          <a:ln/>
        </p:spPr>
      </p:sp>
      <p:sp>
        <p:nvSpPr>
          <p:cNvPr id="219139"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8B4768-DC44-4091-AD43-32DDB36F7770}" type="slidenum">
              <a:rPr lang="en-US" altLang="zh-CN"/>
              <a:pPr/>
              <a:t>58</a:t>
            </a:fld>
            <a:endParaRPr lang="en-US" altLang="zh-CN"/>
          </a:p>
        </p:txBody>
      </p:sp>
      <p:sp>
        <p:nvSpPr>
          <p:cNvPr id="221186" name="Rectangle 2"/>
          <p:cNvSpPr>
            <a:spLocks noGrp="1" noRot="1" noChangeAspect="1" noChangeArrowheads="1" noTextEdit="1"/>
          </p:cNvSpPr>
          <p:nvPr>
            <p:ph type="sldImg"/>
          </p:nvPr>
        </p:nvSpPr>
        <p:spPr>
          <a:ln/>
        </p:spPr>
      </p:sp>
      <p:sp>
        <p:nvSpPr>
          <p:cNvPr id="221187"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DB52D6-7527-4D8F-930D-7A51F3AFF7F4}" type="slidenum">
              <a:rPr lang="en-US" altLang="zh-CN"/>
              <a:pPr/>
              <a:t>59</a:t>
            </a:fld>
            <a:endParaRPr lang="en-US" altLang="zh-CN"/>
          </a:p>
        </p:txBody>
      </p:sp>
      <p:sp>
        <p:nvSpPr>
          <p:cNvPr id="223234" name="Rectangle 2"/>
          <p:cNvSpPr>
            <a:spLocks noGrp="1" noRot="1" noChangeAspect="1" noChangeArrowheads="1" noTextEdit="1"/>
          </p:cNvSpPr>
          <p:nvPr>
            <p:ph type="sldImg"/>
          </p:nvPr>
        </p:nvSpPr>
        <p:spPr>
          <a:ln/>
        </p:spPr>
      </p:sp>
      <p:sp>
        <p:nvSpPr>
          <p:cNvPr id="223235"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16EB4D-91F3-4CFA-AC90-1FF3DFBBE54E}" type="slidenum">
              <a:rPr lang="en-US" altLang="zh-CN"/>
              <a:pPr/>
              <a:t>60</a:t>
            </a:fld>
            <a:endParaRPr lang="en-US" altLang="zh-CN"/>
          </a:p>
        </p:txBody>
      </p:sp>
      <p:sp>
        <p:nvSpPr>
          <p:cNvPr id="225282" name="Rectangle 2"/>
          <p:cNvSpPr>
            <a:spLocks noGrp="1" noRot="1" noChangeAspect="1" noChangeArrowheads="1" noTextEdit="1"/>
          </p:cNvSpPr>
          <p:nvPr>
            <p:ph type="sldImg"/>
          </p:nvPr>
        </p:nvSpPr>
        <p:spPr>
          <a:ln/>
        </p:spPr>
      </p:sp>
      <p:sp>
        <p:nvSpPr>
          <p:cNvPr id="225283"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F2F007-1866-47F2-ABE3-DCB5EC24269B}" type="slidenum">
              <a:rPr lang="en-US" altLang="zh-CN"/>
              <a:pPr/>
              <a:t>61</a:t>
            </a:fld>
            <a:endParaRPr lang="en-US" altLang="zh-CN"/>
          </a:p>
        </p:txBody>
      </p:sp>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655481F-9924-4FFC-A995-48BAB1889181}" type="slidenum">
              <a:rPr lang="en-US" altLang="zh-CN"/>
              <a:pPr/>
              <a:t>62</a:t>
            </a:fld>
            <a:endParaRPr lang="en-US" altLang="zh-CN"/>
          </a:p>
        </p:txBody>
      </p:sp>
      <p:sp>
        <p:nvSpPr>
          <p:cNvPr id="229378" name="Rectangle 2"/>
          <p:cNvSpPr>
            <a:spLocks noGrp="1" noRot="1" noChangeAspect="1" noChangeArrowheads="1" noTextEdit="1"/>
          </p:cNvSpPr>
          <p:nvPr>
            <p:ph type="sldImg"/>
          </p:nvPr>
        </p:nvSpPr>
        <p:spPr>
          <a:ln/>
        </p:spPr>
      </p:sp>
      <p:sp>
        <p:nvSpPr>
          <p:cNvPr id="229379"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12105B-1FBE-4EDE-AED3-FFE9F8909397}" type="slidenum">
              <a:rPr lang="en-US" altLang="zh-CN"/>
              <a:pPr/>
              <a:t>63</a:t>
            </a:fld>
            <a:endParaRPr lang="en-US" altLang="zh-CN"/>
          </a:p>
        </p:txBody>
      </p:sp>
      <p:sp>
        <p:nvSpPr>
          <p:cNvPr id="232450" name="Rectangle 2"/>
          <p:cNvSpPr>
            <a:spLocks noGrp="1" noRot="1" noChangeAspect="1" noChangeArrowheads="1" noTextEdit="1"/>
          </p:cNvSpPr>
          <p:nvPr>
            <p:ph type="sldImg"/>
          </p:nvPr>
        </p:nvSpPr>
        <p:spPr>
          <a:ln/>
        </p:spPr>
      </p:sp>
      <p:sp>
        <p:nvSpPr>
          <p:cNvPr id="232451"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F45A2F-6B7F-4798-9D22-2B0B22028E48}" type="slidenum">
              <a:rPr lang="en-US" altLang="zh-CN"/>
              <a:pPr/>
              <a:t>64</a:t>
            </a:fld>
            <a:endParaRPr lang="en-US" altLang="zh-CN"/>
          </a:p>
        </p:txBody>
      </p:sp>
      <p:sp>
        <p:nvSpPr>
          <p:cNvPr id="234498" name="Rectangle 2"/>
          <p:cNvSpPr>
            <a:spLocks noGrp="1" noRot="1" noChangeAspect="1" noChangeArrowheads="1" noTextEdit="1"/>
          </p:cNvSpPr>
          <p:nvPr>
            <p:ph type="sldImg"/>
          </p:nvPr>
        </p:nvSpPr>
        <p:spPr>
          <a:ln/>
        </p:spPr>
      </p:sp>
      <p:sp>
        <p:nvSpPr>
          <p:cNvPr id="234499"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2513CB-5B3C-4B41-B0D3-9935922EC995}" type="slidenum">
              <a:rPr lang="en-US" altLang="zh-CN"/>
              <a:pPr/>
              <a:t>70</a:t>
            </a:fld>
            <a:endParaRPr lang="en-US" altLang="zh-CN"/>
          </a:p>
        </p:txBody>
      </p:sp>
      <p:sp>
        <p:nvSpPr>
          <p:cNvPr id="13824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824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r>
              <a:rPr lang="en-US" altLang="zh-CN"/>
              <a:t>1. </a:t>
            </a:r>
            <a:r>
              <a:rPr lang="zh-CN" altLang="en-US"/>
              <a:t>从物理意义上解释低通电路</a:t>
            </a:r>
          </a:p>
          <a:p>
            <a:r>
              <a:rPr lang="en-US" altLang="zh-CN"/>
              <a:t>2. </a:t>
            </a:r>
            <a:r>
              <a:rPr lang="zh-CN" altLang="en-US"/>
              <a:t>稳态分析方法</a:t>
            </a:r>
          </a:p>
          <a:p>
            <a:r>
              <a:rPr lang="en-US" altLang="zh-CN"/>
              <a:t>3. </a:t>
            </a:r>
            <a:r>
              <a:rPr lang="zh-CN" altLang="en-US"/>
              <a:t>增益与传递函数</a:t>
            </a:r>
          </a:p>
          <a:p>
            <a:r>
              <a:rPr lang="en-US" altLang="zh-CN"/>
              <a:t>4. </a:t>
            </a:r>
            <a:r>
              <a:rPr lang="zh-CN" altLang="en-US"/>
              <a:t>复数的模与相角</a:t>
            </a:r>
          </a:p>
          <a:p>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C7940A-F040-4DF9-B6C8-72C25BCB43DA}" type="slidenum">
              <a:rPr lang="en-US" altLang="zh-CN"/>
              <a:pPr/>
              <a:t>6</a:t>
            </a:fld>
            <a:endParaRPr lang="en-US" altLang="zh-CN"/>
          </a:p>
        </p:txBody>
      </p:sp>
      <p:sp>
        <p:nvSpPr>
          <p:cNvPr id="190466" name="Rectangle 2"/>
          <p:cNvSpPr>
            <a:spLocks noGrp="1" noRot="1" noChangeAspect="1" noChangeArrowheads="1" noTextEdit="1"/>
          </p:cNvSpPr>
          <p:nvPr>
            <p:ph type="sldImg"/>
          </p:nvPr>
        </p:nvSpPr>
        <p:spPr>
          <a:ln/>
        </p:spPr>
      </p:sp>
      <p:sp>
        <p:nvSpPr>
          <p:cNvPr id="19046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10E49F-43BA-40BB-B163-A49EE4D1EDE3}" type="slidenum">
              <a:rPr lang="en-US" altLang="zh-CN"/>
              <a:pPr/>
              <a:t>73</a:t>
            </a:fld>
            <a:endParaRPr lang="en-US" altLang="zh-CN"/>
          </a:p>
        </p:txBody>
      </p:sp>
      <p:sp>
        <p:nvSpPr>
          <p:cNvPr id="14438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4438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zh-CN"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085F2C1-6A9A-47E7-A646-02EC98D3F626}" type="slidenum">
              <a:rPr lang="en-US" altLang="zh-CN"/>
              <a:pPr/>
              <a:t>77</a:t>
            </a:fld>
            <a:endParaRPr lang="en-US" altLang="zh-CN"/>
          </a:p>
        </p:txBody>
      </p:sp>
      <p:sp>
        <p:nvSpPr>
          <p:cNvPr id="236546" name="Rectangle 2"/>
          <p:cNvSpPr>
            <a:spLocks noGrp="1" noRot="1" noChangeAspect="1" noChangeArrowheads="1" noTextEdit="1"/>
          </p:cNvSpPr>
          <p:nvPr>
            <p:ph type="sldImg"/>
          </p:nvPr>
        </p:nvSpPr>
        <p:spPr>
          <a:ln/>
        </p:spPr>
      </p:sp>
      <p:sp>
        <p:nvSpPr>
          <p:cNvPr id="236547"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B9F61C-1A91-4F2D-A320-4DE6837D30B5}" type="slidenum">
              <a:rPr lang="en-US" altLang="zh-CN"/>
              <a:pPr/>
              <a:t>78</a:t>
            </a:fld>
            <a:endParaRPr lang="en-US" altLang="zh-CN"/>
          </a:p>
        </p:txBody>
      </p:sp>
      <p:sp>
        <p:nvSpPr>
          <p:cNvPr id="238594" name="Rectangle 2"/>
          <p:cNvSpPr>
            <a:spLocks noGrp="1" noRot="1" noChangeAspect="1" noChangeArrowheads="1" noTextEdit="1"/>
          </p:cNvSpPr>
          <p:nvPr>
            <p:ph type="sldImg"/>
          </p:nvPr>
        </p:nvSpPr>
        <p:spPr>
          <a:ln/>
        </p:spPr>
      </p:sp>
      <p:sp>
        <p:nvSpPr>
          <p:cNvPr id="238595"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6D2AF4-6D5A-498E-831D-75F1FC3C8AC9}" type="slidenum">
              <a:rPr lang="en-US" altLang="zh-CN"/>
              <a:pPr/>
              <a:t>79</a:t>
            </a:fld>
            <a:endParaRPr lang="en-US" altLang="zh-CN"/>
          </a:p>
        </p:txBody>
      </p:sp>
      <p:sp>
        <p:nvSpPr>
          <p:cNvPr id="240642" name="Rectangle 2"/>
          <p:cNvSpPr>
            <a:spLocks noGrp="1" noRot="1" noChangeAspect="1" noChangeArrowheads="1" noTextEdit="1"/>
          </p:cNvSpPr>
          <p:nvPr>
            <p:ph type="sldImg"/>
          </p:nvPr>
        </p:nvSpPr>
        <p:spPr>
          <a:ln/>
        </p:spPr>
      </p:sp>
      <p:sp>
        <p:nvSpPr>
          <p:cNvPr id="240643"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099966-3AD6-4008-BF7E-7E3730F15A0E}" type="slidenum">
              <a:rPr lang="en-US" altLang="zh-CN"/>
              <a:pPr/>
              <a:t>80</a:t>
            </a:fld>
            <a:endParaRPr lang="en-US" altLang="zh-CN"/>
          </a:p>
        </p:txBody>
      </p:sp>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FB495E-6443-4966-9B83-2ACB6998C2FA}" type="slidenum">
              <a:rPr lang="en-US" altLang="zh-CN"/>
              <a:pPr/>
              <a:t>81</a:t>
            </a:fld>
            <a:endParaRPr lang="en-US" altLang="zh-CN"/>
          </a:p>
        </p:txBody>
      </p:sp>
      <p:sp>
        <p:nvSpPr>
          <p:cNvPr id="244738" name="Rectangle 2"/>
          <p:cNvSpPr>
            <a:spLocks noGrp="1" noRot="1" noChangeAspect="1" noChangeArrowheads="1" noTextEdit="1"/>
          </p:cNvSpPr>
          <p:nvPr>
            <p:ph type="sldImg"/>
          </p:nvPr>
        </p:nvSpPr>
        <p:spPr>
          <a:ln/>
        </p:spPr>
      </p:sp>
      <p:sp>
        <p:nvSpPr>
          <p:cNvPr id="244739"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B58157-3B99-46EA-8BA1-3B1B09013C59}" type="slidenum">
              <a:rPr lang="en-US" altLang="zh-CN"/>
              <a:pPr/>
              <a:t>82</a:t>
            </a:fld>
            <a:endParaRPr lang="en-US" altLang="zh-CN"/>
          </a:p>
        </p:txBody>
      </p:sp>
      <p:sp>
        <p:nvSpPr>
          <p:cNvPr id="246786" name="Rectangle 2"/>
          <p:cNvSpPr>
            <a:spLocks noGrp="1" noRot="1" noChangeAspect="1" noChangeArrowheads="1" noTextEdit="1"/>
          </p:cNvSpPr>
          <p:nvPr>
            <p:ph type="sldImg"/>
          </p:nvPr>
        </p:nvSpPr>
        <p:spPr>
          <a:ln/>
        </p:spPr>
      </p:sp>
      <p:sp>
        <p:nvSpPr>
          <p:cNvPr id="246787"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A85844-7380-4D17-B833-39EE4FD7C7EB}" type="slidenum">
              <a:rPr lang="en-US" altLang="zh-CN"/>
              <a:pPr/>
              <a:t>83</a:t>
            </a:fld>
            <a:endParaRPr lang="en-US" altLang="zh-CN"/>
          </a:p>
        </p:txBody>
      </p:sp>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D05FB4C-5899-43EE-B73F-A3F44CAE673B}" type="slidenum">
              <a:rPr lang="en-US" altLang="zh-CN"/>
              <a:pPr/>
              <a:t>84</a:t>
            </a:fld>
            <a:endParaRPr lang="en-US" altLang="zh-CN"/>
          </a:p>
        </p:txBody>
      </p:sp>
      <p:sp>
        <p:nvSpPr>
          <p:cNvPr id="250882" name="Rectangle 2"/>
          <p:cNvSpPr>
            <a:spLocks noGrp="1" noRot="1" noChangeAspect="1" noChangeArrowheads="1" noTextEdit="1"/>
          </p:cNvSpPr>
          <p:nvPr>
            <p:ph type="sldImg"/>
          </p:nvPr>
        </p:nvSpPr>
        <p:spPr>
          <a:ln/>
        </p:spPr>
      </p:sp>
      <p:sp>
        <p:nvSpPr>
          <p:cNvPr id="250883"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51D4CE-3EBE-4E98-A0F2-1217924FEAF3}" type="slidenum">
              <a:rPr lang="en-US" altLang="zh-CN"/>
              <a:pPr/>
              <a:t>85</a:t>
            </a:fld>
            <a:endParaRPr lang="en-US" altLang="zh-CN"/>
          </a:p>
        </p:txBody>
      </p:sp>
      <p:sp>
        <p:nvSpPr>
          <p:cNvPr id="252930" name="Rectangle 2"/>
          <p:cNvSpPr>
            <a:spLocks noGrp="1" noRot="1" noChangeAspect="1" noChangeArrowheads="1" noTextEdit="1"/>
          </p:cNvSpPr>
          <p:nvPr>
            <p:ph type="sldImg"/>
          </p:nvPr>
        </p:nvSpPr>
        <p:spPr>
          <a:ln/>
        </p:spPr>
      </p:sp>
      <p:sp>
        <p:nvSpPr>
          <p:cNvPr id="252931"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FBF11B-2FAB-4E5D-AF02-DB7EEAF42A83}" type="slidenum">
              <a:rPr lang="en-US" altLang="zh-CN"/>
              <a:pPr/>
              <a:t>7</a:t>
            </a:fld>
            <a:endParaRPr lang="en-US" altLang="zh-CN"/>
          </a:p>
        </p:txBody>
      </p:sp>
      <p:sp>
        <p:nvSpPr>
          <p:cNvPr id="191490" name="Rectangle 2"/>
          <p:cNvSpPr>
            <a:spLocks noGrp="1" noRot="1" noChangeAspect="1" noChangeArrowheads="1" noTextEdit="1"/>
          </p:cNvSpPr>
          <p:nvPr>
            <p:ph type="sldImg"/>
          </p:nvPr>
        </p:nvSpPr>
        <p:spPr>
          <a:ln/>
        </p:spPr>
      </p:sp>
      <p:sp>
        <p:nvSpPr>
          <p:cNvPr id="191491"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BC69C15-2461-479D-8B09-B91F1C56D305}" type="slidenum">
              <a:rPr lang="en-US" altLang="zh-CN"/>
              <a:pPr/>
              <a:t>86</a:t>
            </a:fld>
            <a:endParaRPr lang="en-US" altLang="zh-CN"/>
          </a:p>
        </p:txBody>
      </p:sp>
      <p:sp>
        <p:nvSpPr>
          <p:cNvPr id="254978" name="Rectangle 2"/>
          <p:cNvSpPr>
            <a:spLocks noGrp="1" noRot="1" noChangeAspect="1" noChangeArrowheads="1" noTextEdit="1"/>
          </p:cNvSpPr>
          <p:nvPr>
            <p:ph type="sldImg"/>
          </p:nvPr>
        </p:nvSpPr>
        <p:spPr>
          <a:ln/>
        </p:spPr>
      </p:sp>
      <p:sp>
        <p:nvSpPr>
          <p:cNvPr id="254979" name="Rectangle 3"/>
          <p:cNvSpPr>
            <a:spLocks noGrp="1" noChangeArrowheads="1"/>
          </p:cNvSpPr>
          <p:nvPr>
            <p:ph type="body" idx="1"/>
          </p:nvPr>
        </p:nvSpPr>
        <p:spPr>
          <a:xfrm>
            <a:off x="685800" y="4343400"/>
            <a:ext cx="5486400" cy="4114800"/>
          </a:xfrm>
        </p:spPr>
        <p:txBody>
          <a:bodyPr/>
          <a:lstStyle/>
          <a:p>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9FDC72-F642-4B5C-8712-1AAB6C13363E}" type="slidenum">
              <a:rPr lang="en-US" altLang="zh-CN"/>
              <a:pPr/>
              <a:t>8</a:t>
            </a:fld>
            <a:endParaRPr lang="en-US" altLang="zh-CN"/>
          </a:p>
        </p:txBody>
      </p:sp>
      <p:sp>
        <p:nvSpPr>
          <p:cNvPr id="240642" name="Rectangle 2"/>
          <p:cNvSpPr>
            <a:spLocks noGrp="1" noRot="1" noChangeAspect="1" noChangeArrowheads="1" noTextEdit="1"/>
          </p:cNvSpPr>
          <p:nvPr>
            <p:ph type="sldImg"/>
          </p:nvPr>
        </p:nvSpPr>
        <p:spPr>
          <a:ln/>
        </p:spPr>
      </p:sp>
      <p:sp>
        <p:nvSpPr>
          <p:cNvPr id="24064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A70AD3-58F6-46C2-A37B-5D9A49E621B5}" type="slidenum">
              <a:rPr lang="en-US" altLang="zh-CN"/>
              <a:pPr/>
              <a:t>10</a:t>
            </a:fld>
            <a:endParaRPr lang="en-US" altLang="zh-CN"/>
          </a:p>
        </p:txBody>
      </p:sp>
      <p:sp>
        <p:nvSpPr>
          <p:cNvPr id="245762" name="Rectangle 2"/>
          <p:cNvSpPr>
            <a:spLocks noGrp="1" noRot="1" noChangeAspect="1" noChangeArrowheads="1" noTextEdit="1"/>
          </p:cNvSpPr>
          <p:nvPr>
            <p:ph type="sldImg"/>
          </p:nvPr>
        </p:nvSpPr>
        <p:spPr>
          <a:ln/>
        </p:spPr>
      </p:sp>
      <p:sp>
        <p:nvSpPr>
          <p:cNvPr id="24576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7B6F24-15C6-4330-98C1-29749E7C2781}" type="slidenum">
              <a:rPr lang="en-US" altLang="zh-CN"/>
              <a:pPr/>
              <a:t>11</a:t>
            </a:fld>
            <a:endParaRPr lang="en-US" altLang="zh-CN"/>
          </a:p>
        </p:txBody>
      </p:sp>
      <p:sp>
        <p:nvSpPr>
          <p:cNvPr id="246786" name="Rectangle 2"/>
          <p:cNvSpPr>
            <a:spLocks noGrp="1" noRot="1" noChangeAspect="1" noChangeArrowheads="1" noTextEdit="1"/>
          </p:cNvSpPr>
          <p:nvPr>
            <p:ph type="sldImg"/>
          </p:nvPr>
        </p:nvSpPr>
        <p:spPr>
          <a:ln/>
        </p:spPr>
      </p:sp>
      <p:sp>
        <p:nvSpPr>
          <p:cNvPr id="24678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AB994-5920-4C5D-9475-C3A24CB27785}" type="slidenum">
              <a:rPr lang="en-US" altLang="zh-CN"/>
              <a:pPr/>
              <a:t>14</a:t>
            </a:fld>
            <a:endParaRPr lang="en-US" altLang="zh-CN"/>
          </a:p>
        </p:txBody>
      </p:sp>
      <p:sp>
        <p:nvSpPr>
          <p:cNvPr id="241666" name="Rectangle 2"/>
          <p:cNvSpPr>
            <a:spLocks noGrp="1" noRot="1" noChangeAspect="1" noChangeArrowheads="1" noTextEdit="1"/>
          </p:cNvSpPr>
          <p:nvPr>
            <p:ph type="sldImg"/>
          </p:nvPr>
        </p:nvSpPr>
        <p:spPr>
          <a:ln/>
        </p:spPr>
      </p:sp>
      <p:sp>
        <p:nvSpPr>
          <p:cNvPr id="24166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6167F2-EEAD-4DAB-8FCA-C03F432996E2}" type="slidenum">
              <a:rPr lang="en-US" altLang="zh-CN"/>
              <a:pPr/>
              <a:t>16</a:t>
            </a:fld>
            <a:endParaRPr lang="en-US" altLang="zh-CN"/>
          </a:p>
        </p:txBody>
      </p:sp>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68F2173-777F-4AB6-89A8-3A25912FCFFF}" type="slidenum">
              <a:rPr lang="zh-CN" altLang="en-US" smtClean="0"/>
              <a:t>‹#›</a:t>
            </a:fld>
            <a:endParaRPr lang="zh-CN" altLang="en-US"/>
          </a:p>
        </p:txBody>
      </p:sp>
    </p:spTree>
    <p:extLst>
      <p:ext uri="{BB962C8B-B14F-4D97-AF65-F5344CB8AC3E}">
        <p14:creationId xmlns:p14="http://schemas.microsoft.com/office/powerpoint/2010/main" val="27210582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68F2173-777F-4AB6-89A8-3A25912FCFFF}" type="slidenum">
              <a:rPr lang="zh-CN" altLang="en-US" smtClean="0"/>
              <a:t>‹#›</a:t>
            </a:fld>
            <a:endParaRPr lang="zh-CN" altLang="en-US"/>
          </a:p>
        </p:txBody>
      </p:sp>
    </p:spTree>
    <p:extLst>
      <p:ext uri="{BB962C8B-B14F-4D97-AF65-F5344CB8AC3E}">
        <p14:creationId xmlns:p14="http://schemas.microsoft.com/office/powerpoint/2010/main" val="3630418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0513" y="260350"/>
            <a:ext cx="2057400" cy="6038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260350"/>
            <a:ext cx="6019800" cy="6038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68F2173-777F-4AB6-89A8-3A25912FCFFF}" type="slidenum">
              <a:rPr lang="zh-CN" altLang="en-US" smtClean="0"/>
              <a:t>‹#›</a:t>
            </a:fld>
            <a:endParaRPr lang="zh-CN" altLang="en-US"/>
          </a:p>
        </p:txBody>
      </p:sp>
    </p:spTree>
    <p:extLst>
      <p:ext uri="{BB962C8B-B14F-4D97-AF65-F5344CB8AC3E}">
        <p14:creationId xmlns:p14="http://schemas.microsoft.com/office/powerpoint/2010/main" val="33483076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14" name="Rectangle 6"/>
          <p:cNvSpPr>
            <a:spLocks noChangeArrowheads="1"/>
          </p:cNvSpPr>
          <p:nvPr/>
        </p:nvSpPr>
        <p:spPr bwMode="auto">
          <a:xfrm>
            <a:off x="0" y="0"/>
            <a:ext cx="9144000" cy="6858000"/>
          </a:xfrm>
          <a:prstGeom prst="rect">
            <a:avLst/>
          </a:prstGeom>
          <a:solidFill>
            <a:schemeClr val="bg1"/>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15" name="Line 9"/>
          <p:cNvSpPr>
            <a:spLocks noChangeShapeType="1"/>
          </p:cNvSpPr>
          <p:nvPr/>
        </p:nvSpPr>
        <p:spPr bwMode="auto">
          <a:xfrm>
            <a:off x="1908175" y="2781300"/>
            <a:ext cx="5543550" cy="0"/>
          </a:xfrm>
          <a:prstGeom prst="line">
            <a:avLst/>
          </a:prstGeom>
          <a:noFill/>
          <a:ln w="88900" cap="sq" cmpd="tri">
            <a:solidFill>
              <a:schemeClr val="bg2"/>
            </a:solidFill>
            <a:round/>
            <a:headEnd type="none" w="sm" len="sm"/>
            <a:tailEnd type="none" w="sm" len="sm"/>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40962" name="Rectangle 2"/>
          <p:cNvSpPr>
            <a:spLocks noGrp="1" noChangeArrowheads="1"/>
          </p:cNvSpPr>
          <p:nvPr>
            <p:ph type="ctrTitle"/>
          </p:nvPr>
        </p:nvSpPr>
        <p:spPr>
          <a:xfrm>
            <a:off x="685800" y="1341438"/>
            <a:ext cx="7772400" cy="1470025"/>
          </a:xfrm>
        </p:spPr>
        <p:txBody>
          <a:bodyPr/>
          <a:lstStyle>
            <a:lvl1pPr>
              <a:defRPr smtClean="0"/>
            </a:lvl1pPr>
          </a:lstStyle>
          <a:p>
            <a:r>
              <a:rPr lang="zh-CN" altLang="en-US" smtClean="0"/>
              <a:t>单击此处编辑母版标题样式</a:t>
            </a:r>
          </a:p>
        </p:txBody>
      </p:sp>
      <p:sp>
        <p:nvSpPr>
          <p:cNvPr id="40963" name="Rectangle 3"/>
          <p:cNvSpPr>
            <a:spLocks noGrp="1" noChangeArrowheads="1"/>
          </p:cNvSpPr>
          <p:nvPr>
            <p:ph type="subTitle" idx="1"/>
          </p:nvPr>
        </p:nvSpPr>
        <p:spPr>
          <a:xfrm>
            <a:off x="1371600" y="3573463"/>
            <a:ext cx="6400800" cy="1752600"/>
          </a:xfrm>
        </p:spPr>
        <p:txBody>
          <a:bodyPr/>
          <a:lstStyle>
            <a:lvl1pPr marL="0" indent="0" algn="ctr">
              <a:buFont typeface="Wingdings" panose="05000000000000000000" pitchFamily="2" charset="2"/>
              <a:buNone/>
              <a:defRPr smtClean="0"/>
            </a:lvl1pPr>
          </a:lstStyle>
          <a:p>
            <a:r>
              <a:rPr lang="zh-CN" altLang="en-US" smtClean="0"/>
              <a:t>单击此处编辑母版副标题样式</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
        <p:nvSpPr>
          <p:cNvPr id="4" name="灯片编号占位符 3"/>
          <p:cNvSpPr>
            <a:spLocks noGrp="1"/>
          </p:cNvSpPr>
          <p:nvPr>
            <p:ph type="sldNum" sz="quarter" idx="10"/>
          </p:nvPr>
        </p:nvSpPr>
        <p:spPr/>
        <p:txBody>
          <a:bodyPr/>
          <a:lstStyle/>
          <a:p>
            <a:fld id="{468F2173-777F-4AB6-89A8-3A25912FCFFF}"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灯片编号占位符 3"/>
          <p:cNvSpPr>
            <a:spLocks noGrp="1"/>
          </p:cNvSpPr>
          <p:nvPr>
            <p:ph type="sldNum" sz="quarter" idx="10"/>
          </p:nvPr>
        </p:nvSpPr>
        <p:spPr/>
        <p:txBody>
          <a:bodyPr/>
          <a:lstStyle/>
          <a:p>
            <a:fld id="{468F2173-777F-4AB6-89A8-3A25912FCFFF}"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p:txBody>
          <a:bodyPr/>
          <a:lstStyle/>
          <a:p>
            <a:fld id="{468F2173-777F-4AB6-89A8-3A25912FCFFF}"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灯片编号占位符 4"/>
          <p:cNvSpPr>
            <a:spLocks noGrp="1"/>
          </p:cNvSpPr>
          <p:nvPr>
            <p:ph type="sldNum" sz="quarter" idx="10"/>
          </p:nvPr>
        </p:nvSpPr>
        <p:spPr/>
        <p:txBody>
          <a:bodyPr/>
          <a:lstStyle/>
          <a:p>
            <a:fld id="{468F2173-777F-4AB6-89A8-3A25912FCFFF}"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灯片编号占位符 6"/>
          <p:cNvSpPr>
            <a:spLocks noGrp="1"/>
          </p:cNvSpPr>
          <p:nvPr>
            <p:ph type="sldNum" sz="quarter" idx="10"/>
          </p:nvPr>
        </p:nvSpPr>
        <p:spPr/>
        <p:txBody>
          <a:bodyPr/>
          <a:lstStyle/>
          <a:p>
            <a:fld id="{468F2173-777F-4AB6-89A8-3A25912FCFFF}"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灯片编号占位符 2"/>
          <p:cNvSpPr>
            <a:spLocks noGrp="1"/>
          </p:cNvSpPr>
          <p:nvPr>
            <p:ph type="sldNum" sz="quarter" idx="10"/>
          </p:nvPr>
        </p:nvSpPr>
        <p:spPr/>
        <p:txBody>
          <a:bodyPr/>
          <a:lstStyle/>
          <a:p>
            <a:fld id="{468F2173-777F-4AB6-89A8-3A25912FCFFF}"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468F2173-777F-4AB6-89A8-3A25912FCFF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68F2173-777F-4AB6-89A8-3A25912FCFFF}" type="slidenum">
              <a:rPr lang="zh-CN" altLang="en-US" smtClean="0"/>
              <a:t>‹#›</a:t>
            </a:fld>
            <a:endParaRPr lang="zh-CN" altLang="en-US"/>
          </a:p>
        </p:txBody>
      </p:sp>
    </p:spTree>
    <p:extLst>
      <p:ext uri="{BB962C8B-B14F-4D97-AF65-F5344CB8AC3E}">
        <p14:creationId xmlns:p14="http://schemas.microsoft.com/office/powerpoint/2010/main" val="39959861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p>
            <a:fld id="{468F2173-777F-4AB6-89A8-3A25912FCFFF}"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altLang="en-US" sz="3200" b="0" i="0" u="none" strike="noStrike" kern="0" cap="none" spc="0" normalizeH="0" baseline="0" noProof="0" smtClean="0">
                <a:ln>
                  <a:noFill/>
                </a:ln>
                <a:solidFill>
                  <a:schemeClr val="tx1"/>
                </a:solidFill>
                <a:effectLst/>
                <a:uLnTx/>
                <a:uFillTx/>
                <a:latin typeface="+mn-lt"/>
                <a:ea typeface="黑体" panose="02010609060101010101" pitchFamily="49" charset="-122"/>
                <a:cs typeface="+mn-cs"/>
              </a:rPr>
              <a:t>单击图标添加图片</a:t>
            </a:r>
            <a:endParaRPr kumimoji="0" lang="en-US" sz="3200" b="0" i="0" u="none" strike="noStrike" kern="0" cap="none" spc="0" normalizeH="0" baseline="0" noProof="0" smtClean="0">
              <a:ln>
                <a:noFill/>
              </a:ln>
              <a:solidFill>
                <a:schemeClr val="tx1"/>
              </a:solidFill>
              <a:effectLst/>
              <a:uLnTx/>
              <a:uFillTx/>
              <a:latin typeface="+mn-lt"/>
              <a:ea typeface="黑体" panose="02010609060101010101" pitchFamily="49"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p>
            <a:fld id="{468F2173-777F-4AB6-89A8-3A25912FCFFF}"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灯片编号占位符 3"/>
          <p:cNvSpPr>
            <a:spLocks noGrp="1"/>
          </p:cNvSpPr>
          <p:nvPr>
            <p:ph type="sldNum" sz="quarter" idx="10"/>
          </p:nvPr>
        </p:nvSpPr>
        <p:spPr/>
        <p:txBody>
          <a:bodyPr/>
          <a:lstStyle/>
          <a:p>
            <a:fld id="{468F2173-777F-4AB6-89A8-3A25912FCFFF}" type="slidenum">
              <a:rPr lang="zh-CN" altLang="en-US" smtClean="0"/>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灯片编号占位符 3"/>
          <p:cNvSpPr>
            <a:spLocks noGrp="1"/>
          </p:cNvSpPr>
          <p:nvPr>
            <p:ph type="sldNum" sz="quarter" idx="10"/>
          </p:nvPr>
        </p:nvSpPr>
        <p:spPr/>
        <p:txBody>
          <a:bodyPr/>
          <a:lstStyle/>
          <a:p>
            <a:fld id="{468F2173-777F-4AB6-89A8-3A25912FCFFF}" type="slidenum">
              <a:rPr lang="zh-CN" altLang="en-US" smtClean="0"/>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3" name="灯片编号占位符 2"/>
          <p:cNvSpPr>
            <a:spLocks noGrp="1"/>
          </p:cNvSpPr>
          <p:nvPr>
            <p:ph type="sldNum" sz="quarter" idx="10"/>
          </p:nvPr>
        </p:nvSpPr>
        <p:spPr/>
        <p:txBody>
          <a:bodyPr/>
          <a:lstStyle/>
          <a:p>
            <a:fld id="{468F2173-777F-4AB6-89A8-3A25912FCFFF}" type="slidenum">
              <a:rPr lang="zh-CN" altLang="en-US" smtClean="0"/>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0350"/>
            <a:ext cx="7848600" cy="72072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196975"/>
            <a:ext cx="3810000" cy="4330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3810000" cy="4330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lstStyle/>
          <a:p>
            <a:fld id="{468F2173-777F-4AB6-89A8-3A25912FCFFF}" type="slidenum">
              <a:rPr lang="zh-CN" altLang="en-US" smtClean="0"/>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323850" y="260350"/>
            <a:ext cx="6192838" cy="72072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196975"/>
            <a:ext cx="3810000" cy="4330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196975"/>
            <a:ext cx="3810000" cy="2089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438525"/>
            <a:ext cx="3810000" cy="2089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0"/>
          </p:nvPr>
        </p:nvSpPr>
        <p:spPr/>
        <p:txBody>
          <a:bodyPr/>
          <a:lstStyle/>
          <a:p>
            <a:fld id="{468F2173-777F-4AB6-89A8-3A25912FCFFF}" type="slidenum">
              <a:rPr lang="zh-CN" altLang="en-US" smtClean="0"/>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29150" y="1825625"/>
            <a:ext cx="3886200" cy="20986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29150" y="4076700"/>
            <a:ext cx="3886200" cy="21002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OverTx">
  <p:cSld name="标题和内容在文本之上">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85800" y="4114800"/>
            <a:ext cx="77724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85800" y="6248400"/>
            <a:ext cx="1905000" cy="45720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3124200" y="6248400"/>
            <a:ext cx="2895600" cy="45720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8400"/>
            <a:ext cx="1905000" cy="457200"/>
          </a:xfrm>
        </p:spPr>
        <p:txBody>
          <a:bodyPr/>
          <a:lstStyle>
            <a:lvl1pPr>
              <a:defRPr/>
            </a:lvl1pPr>
          </a:lstStyle>
          <a:p>
            <a:fld id="{3EB4F7B8-7CA6-414B-AA6F-092BCA8D7928}" type="slidenum">
              <a:rPr lang="en-US" altLang="zh-CN"/>
              <a:pPr/>
              <a:t>‹#›</a:t>
            </a:fld>
            <a:endParaRPr lang="en-US" altLang="zh-CN"/>
          </a:p>
        </p:txBody>
      </p:sp>
    </p:spTree>
    <p:extLst>
      <p:ext uri="{BB962C8B-B14F-4D97-AF65-F5344CB8AC3E}">
        <p14:creationId xmlns:p14="http://schemas.microsoft.com/office/powerpoint/2010/main" val="23859352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AndTx">
  <p:cSld name="标题，两项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685800" y="1981200"/>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685800" y="4114800"/>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half" idx="3"/>
          </p:nvPr>
        </p:nvSpPr>
        <p:spPr>
          <a:xfrm>
            <a:off x="4648200" y="19812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a:xfrm>
            <a:off x="685800" y="6248400"/>
            <a:ext cx="1905000" cy="457200"/>
          </a:xfrm>
          <a:prstGeom prst="rect">
            <a:avLst/>
          </a:prstGeom>
        </p:spPr>
        <p:txBody>
          <a:bodyPr/>
          <a:lstStyle>
            <a:lvl1pPr>
              <a:defRPr/>
            </a:lvl1pPr>
          </a:lstStyle>
          <a:p>
            <a:endParaRPr lang="en-US" altLang="zh-CN"/>
          </a:p>
        </p:txBody>
      </p:sp>
      <p:sp>
        <p:nvSpPr>
          <p:cNvPr id="7" name="页脚占位符 6"/>
          <p:cNvSpPr>
            <a:spLocks noGrp="1"/>
          </p:cNvSpPr>
          <p:nvPr>
            <p:ph type="ftr" sz="quarter" idx="11"/>
          </p:nvPr>
        </p:nvSpPr>
        <p:spPr>
          <a:xfrm>
            <a:off x="3124200" y="6248400"/>
            <a:ext cx="2895600" cy="457200"/>
          </a:xfrm>
          <a:prstGeom prst="rect">
            <a:avLst/>
          </a:prstGeom>
        </p:spPr>
        <p:txBody>
          <a:bodyPr/>
          <a:lstStyle>
            <a:lvl1pPr>
              <a:defRPr/>
            </a:lvl1pPr>
          </a:lstStyle>
          <a:p>
            <a:endParaRPr lang="en-US" altLang="zh-CN"/>
          </a:p>
        </p:txBody>
      </p:sp>
      <p:sp>
        <p:nvSpPr>
          <p:cNvPr id="8" name="灯片编号占位符 7"/>
          <p:cNvSpPr>
            <a:spLocks noGrp="1"/>
          </p:cNvSpPr>
          <p:nvPr>
            <p:ph type="sldNum" sz="quarter" idx="12"/>
          </p:nvPr>
        </p:nvSpPr>
        <p:spPr>
          <a:xfrm>
            <a:off x="6553200" y="6248400"/>
            <a:ext cx="1905000" cy="457200"/>
          </a:xfrm>
        </p:spPr>
        <p:txBody>
          <a:bodyPr/>
          <a:lstStyle>
            <a:lvl1pPr>
              <a:defRPr/>
            </a:lvl1pPr>
          </a:lstStyle>
          <a:p>
            <a:fld id="{39A682AB-7813-4E83-A9DB-C6745DB31486}" type="slidenum">
              <a:rPr lang="en-US" altLang="zh-CN"/>
              <a:pPr/>
              <a:t>‹#›</a:t>
            </a:fld>
            <a:endParaRPr lang="en-US" altLang="zh-CN"/>
          </a:p>
        </p:txBody>
      </p:sp>
    </p:spTree>
    <p:extLst>
      <p:ext uri="{BB962C8B-B14F-4D97-AF65-F5344CB8AC3E}">
        <p14:creationId xmlns:p14="http://schemas.microsoft.com/office/powerpoint/2010/main" val="1754787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68F2173-777F-4AB6-89A8-3A25912FCFFF}" type="slidenum">
              <a:rPr lang="zh-CN" altLang="en-US" smtClean="0"/>
              <a:t>‹#›</a:t>
            </a:fld>
            <a:endParaRPr lang="zh-CN" altLang="en-US"/>
          </a:p>
        </p:txBody>
      </p:sp>
    </p:spTree>
    <p:extLst>
      <p:ext uri="{BB962C8B-B14F-4D97-AF65-F5344CB8AC3E}">
        <p14:creationId xmlns:p14="http://schemas.microsoft.com/office/powerpoint/2010/main" val="3486150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773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9313" y="1773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468F2173-777F-4AB6-89A8-3A25912FCFFF}" type="slidenum">
              <a:rPr lang="zh-CN" altLang="en-US" smtClean="0"/>
              <a:t>‹#›</a:t>
            </a:fld>
            <a:endParaRPr lang="zh-CN" altLang="en-US"/>
          </a:p>
        </p:txBody>
      </p:sp>
    </p:spTree>
    <p:extLst>
      <p:ext uri="{BB962C8B-B14F-4D97-AF65-F5344CB8AC3E}">
        <p14:creationId xmlns:p14="http://schemas.microsoft.com/office/powerpoint/2010/main" val="400374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468F2173-777F-4AB6-89A8-3A25912FCFFF}" type="slidenum">
              <a:rPr lang="zh-CN" altLang="en-US" smtClean="0"/>
              <a:t>‹#›</a:t>
            </a:fld>
            <a:endParaRPr lang="zh-CN" altLang="en-US"/>
          </a:p>
        </p:txBody>
      </p:sp>
    </p:spTree>
    <p:extLst>
      <p:ext uri="{BB962C8B-B14F-4D97-AF65-F5344CB8AC3E}">
        <p14:creationId xmlns:p14="http://schemas.microsoft.com/office/powerpoint/2010/main" val="2950431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468F2173-777F-4AB6-89A8-3A25912FCFFF}" type="slidenum">
              <a:rPr lang="zh-CN" altLang="en-US" smtClean="0"/>
              <a:t>‹#›</a:t>
            </a:fld>
            <a:endParaRPr lang="zh-CN" altLang="en-US"/>
          </a:p>
        </p:txBody>
      </p:sp>
    </p:spTree>
    <p:extLst>
      <p:ext uri="{BB962C8B-B14F-4D97-AF65-F5344CB8AC3E}">
        <p14:creationId xmlns:p14="http://schemas.microsoft.com/office/powerpoint/2010/main" val="30964285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468F2173-777F-4AB6-89A8-3A25912FCFFF}" type="slidenum">
              <a:rPr lang="zh-CN" altLang="en-US" smtClean="0"/>
              <a:t>‹#›</a:t>
            </a:fld>
            <a:endParaRPr lang="zh-CN" altLang="en-US"/>
          </a:p>
        </p:txBody>
      </p:sp>
    </p:spTree>
    <p:extLst>
      <p:ext uri="{BB962C8B-B14F-4D97-AF65-F5344CB8AC3E}">
        <p14:creationId xmlns:p14="http://schemas.microsoft.com/office/powerpoint/2010/main" val="4035733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468F2173-777F-4AB6-89A8-3A25912FCFFF}" type="slidenum">
              <a:rPr lang="zh-CN" altLang="en-US" smtClean="0"/>
              <a:t>‹#›</a:t>
            </a:fld>
            <a:endParaRPr lang="zh-CN" altLang="en-US"/>
          </a:p>
        </p:txBody>
      </p:sp>
    </p:spTree>
    <p:extLst>
      <p:ext uri="{BB962C8B-B14F-4D97-AF65-F5344CB8AC3E}">
        <p14:creationId xmlns:p14="http://schemas.microsoft.com/office/powerpoint/2010/main" val="460577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468F2173-777F-4AB6-89A8-3A25912FCFFF}" type="slidenum">
              <a:rPr lang="zh-CN" altLang="en-US" smtClean="0"/>
              <a:t>‹#›</a:t>
            </a:fld>
            <a:endParaRPr lang="zh-CN" altLang="en-US"/>
          </a:p>
        </p:txBody>
      </p:sp>
    </p:spTree>
    <p:extLst>
      <p:ext uri="{BB962C8B-B14F-4D97-AF65-F5344CB8AC3E}">
        <p14:creationId xmlns:p14="http://schemas.microsoft.com/office/powerpoint/2010/main" val="3737362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image" Target="../media/image2.png"/><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260350"/>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68313" y="1773238"/>
            <a:ext cx="822960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468F2173-777F-4AB6-89A8-3A25912FCFFF}" type="slidenum">
              <a:rPr lang="zh-CN" altLang="en-US" smtClean="0"/>
              <a:t>‹#›</a:t>
            </a:fld>
            <a:endParaRPr lang="zh-CN" altLang="en-US"/>
          </a:p>
        </p:txBody>
      </p:sp>
      <p:sp>
        <p:nvSpPr>
          <p:cNvPr id="1031" name="Rectangle 7"/>
          <p:cNvSpPr>
            <a:spLocks noChangeArrowheads="1"/>
          </p:cNvSpPr>
          <p:nvPr/>
        </p:nvSpPr>
        <p:spPr bwMode="auto">
          <a:xfrm>
            <a:off x="0" y="0"/>
            <a:ext cx="5651500" cy="188913"/>
          </a:xfrm>
          <a:prstGeom prst="rect">
            <a:avLst/>
          </a:prstGeom>
          <a:solidFill>
            <a:srgbClr val="0000FF">
              <a:alpha val="46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2" name="Rectangle 8"/>
          <p:cNvSpPr>
            <a:spLocks noChangeArrowheads="1"/>
          </p:cNvSpPr>
          <p:nvPr/>
        </p:nvSpPr>
        <p:spPr bwMode="auto">
          <a:xfrm>
            <a:off x="5651500" y="0"/>
            <a:ext cx="3492500" cy="188913"/>
          </a:xfrm>
          <a:prstGeom prst="rect">
            <a:avLst/>
          </a:prstGeom>
          <a:solidFill>
            <a:srgbClr val="FFCC00">
              <a:alpha val="57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1200" i="1"/>
              <a:t>www.csu.edu.cn</a:t>
            </a:r>
          </a:p>
        </p:txBody>
      </p:sp>
      <p:sp>
        <p:nvSpPr>
          <p:cNvPr id="1044" name="Rectangle 20"/>
          <p:cNvSpPr>
            <a:spLocks noChangeArrowheads="1"/>
          </p:cNvSpPr>
          <p:nvPr/>
        </p:nvSpPr>
        <p:spPr bwMode="auto">
          <a:xfrm>
            <a:off x="250825" y="6165850"/>
            <a:ext cx="8208963" cy="71438"/>
          </a:xfrm>
          <a:prstGeom prst="rect">
            <a:avLst/>
          </a:prstGeom>
          <a:solidFill>
            <a:srgbClr val="0000FF">
              <a:alpha val="38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45" name="Rectangle 21"/>
          <p:cNvSpPr>
            <a:spLocks noChangeArrowheads="1"/>
          </p:cNvSpPr>
          <p:nvPr/>
        </p:nvSpPr>
        <p:spPr bwMode="auto">
          <a:xfrm>
            <a:off x="395288" y="6237288"/>
            <a:ext cx="8569325" cy="71437"/>
          </a:xfrm>
          <a:prstGeom prst="rect">
            <a:avLst/>
          </a:prstGeom>
          <a:solidFill>
            <a:srgbClr val="FF9900">
              <a:alpha val="33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1046" name="Picture 22"/>
          <p:cNvPicPr>
            <a:picLocks noChangeAspect="1" noChangeArrowheads="1"/>
          </p:cNvPicPr>
          <p:nvPr/>
        </p:nvPicPr>
        <p:blipFill>
          <a:blip r:embed="rId13">
            <a:lum bright="10000" contrast="-30000"/>
            <a:extLst>
              <a:ext uri="{28A0092B-C50C-407E-A947-70E740481C1C}">
                <a14:useLocalDpi xmlns:a14="http://schemas.microsoft.com/office/drawing/2010/main" val="0"/>
              </a:ext>
            </a:extLst>
          </a:blip>
          <a:srcRect/>
          <a:stretch>
            <a:fillRect/>
          </a:stretch>
        </p:blipFill>
        <p:spPr bwMode="auto">
          <a:xfrm>
            <a:off x="8459788" y="6308725"/>
            <a:ext cx="68421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946" name="Rectangle 2"/>
          <p:cNvSpPr>
            <a:spLocks noGrp="1"/>
          </p:cNvSpPr>
          <p:nvPr>
            <p:ph type="title"/>
          </p:nvPr>
        </p:nvSpPr>
        <p:spPr>
          <a:xfrm>
            <a:off x="755650" y="260350"/>
            <a:ext cx="7848600" cy="720725"/>
          </a:xfrm>
          <a:prstGeom prst="rect">
            <a:avLst/>
          </a:prstGeom>
          <a:noFill/>
          <a:ln w="9525">
            <a:noFill/>
          </a:ln>
        </p:spPr>
        <p:txBody>
          <a:bodyPr anchor="ctr"/>
          <a:lstStyle/>
          <a:p>
            <a:pPr lvl="0"/>
            <a:r>
              <a:rPr lang="zh-CN" altLang="en-US" dirty="0"/>
              <a:t>单击此处编辑母版标题样式</a:t>
            </a:r>
          </a:p>
        </p:txBody>
      </p:sp>
      <p:sp>
        <p:nvSpPr>
          <p:cNvPr id="82947" name="Rectangle 3"/>
          <p:cNvSpPr>
            <a:spLocks noGrp="1"/>
          </p:cNvSpPr>
          <p:nvPr>
            <p:ph type="body" idx="1"/>
          </p:nvPr>
        </p:nvSpPr>
        <p:spPr>
          <a:xfrm>
            <a:off x="685800" y="1196975"/>
            <a:ext cx="7772400" cy="43307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9" name="Line 9"/>
          <p:cNvSpPr>
            <a:spLocks noChangeShapeType="1"/>
          </p:cNvSpPr>
          <p:nvPr/>
        </p:nvSpPr>
        <p:spPr bwMode="auto">
          <a:xfrm>
            <a:off x="323850" y="981075"/>
            <a:ext cx="5256213" cy="0"/>
          </a:xfrm>
          <a:prstGeom prst="line">
            <a:avLst/>
          </a:prstGeom>
          <a:noFill/>
          <a:ln w="88900" cap="sq" cmpd="tri">
            <a:solidFill>
              <a:schemeClr val="bg2"/>
            </a:solidFill>
            <a:round/>
            <a:headEnd type="none" w="sm" len="sm"/>
            <a:tailEnd type="none" w="sm" len="sm"/>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1030" name="AutoShape 6">
            <a:hlinkClick r:id="" action="ppaction://hlinkshowjump?jump=nextslide" highlightClick="1"/>
          </p:cNvPr>
          <p:cNvSpPr>
            <a:spLocks noChangeArrowheads="1"/>
          </p:cNvSpPr>
          <p:nvPr/>
        </p:nvSpPr>
        <p:spPr bwMode="auto">
          <a:xfrm>
            <a:off x="6948488" y="6669088"/>
            <a:ext cx="647700" cy="188913"/>
          </a:xfrm>
          <a:prstGeom prst="actionButtonForwardNext">
            <a:avLst/>
          </a:prstGeom>
          <a:solidFill>
            <a:schemeClr val="accent1"/>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1031" name="AutoShape 7">
            <a:hlinkClick r:id="" action="ppaction://hlinkshowjump?jump=previousslide" highlightClick="1"/>
          </p:cNvPr>
          <p:cNvSpPr>
            <a:spLocks noChangeArrowheads="1"/>
          </p:cNvSpPr>
          <p:nvPr/>
        </p:nvSpPr>
        <p:spPr bwMode="auto">
          <a:xfrm>
            <a:off x="1547813" y="6669088"/>
            <a:ext cx="647700" cy="188913"/>
          </a:xfrm>
          <a:prstGeom prst="actionButtonBackPrevious">
            <a:avLst/>
          </a:prstGeom>
          <a:solidFill>
            <a:schemeClr val="accent1"/>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1032" name="AutoShape 8">
            <a:hlinkClick r:id="" action="ppaction://noaction" highlightClick="1"/>
          </p:cNvPr>
          <p:cNvSpPr>
            <a:spLocks noChangeArrowheads="1"/>
          </p:cNvSpPr>
          <p:nvPr/>
        </p:nvSpPr>
        <p:spPr bwMode="auto">
          <a:xfrm>
            <a:off x="4248150" y="6669088"/>
            <a:ext cx="647700" cy="187325"/>
          </a:xfrm>
          <a:prstGeom prst="actionButtonHome">
            <a:avLst/>
          </a:prstGeom>
          <a:solidFill>
            <a:schemeClr val="accent1"/>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1033" name="Rectangle 9"/>
          <p:cNvSpPr>
            <a:spLocks noGrp="1" noChangeArrowheads="1"/>
          </p:cNvSpPr>
          <p:nvPr>
            <p:ph type="sldNum" sz="quarter" idx="4"/>
          </p:nvPr>
        </p:nvSpPr>
        <p:spPr bwMode="auto">
          <a:xfrm>
            <a:off x="8532813" y="6597650"/>
            <a:ext cx="576263" cy="260350"/>
          </a:xfrm>
          <a:prstGeom prst="rect">
            <a:avLst/>
          </a:prstGeom>
          <a:noFill/>
          <a:ln w="9525">
            <a:noFill/>
            <a:miter lim="800000"/>
          </a:ln>
          <a:effectLst/>
        </p:spPr>
        <p:txBody>
          <a:bodyPr vert="horz" wrap="square" lIns="91440" tIns="45720" rIns="91440" bIns="45720" numCol="1" anchor="t" anchorCtr="0" compatLnSpc="1"/>
          <a:lstStyle/>
          <a:p>
            <a:fld id="{468F2173-777F-4AB6-89A8-3A25912FCFFF}" type="slidenum">
              <a:rPr lang="zh-CN" altLang="en-US" smtClean="0"/>
              <a:t>‹#›</a:t>
            </a:fld>
            <a:endParaRPr lang="zh-CN" altLang="en-US"/>
          </a:p>
        </p:txBody>
      </p:sp>
      <p:sp>
        <p:nvSpPr>
          <p:cNvPr id="1034" name="Rectangle 10"/>
          <p:cNvSpPr>
            <a:spLocks noChangeArrowheads="1"/>
          </p:cNvSpPr>
          <p:nvPr/>
        </p:nvSpPr>
        <p:spPr bwMode="auto">
          <a:xfrm>
            <a:off x="0" y="0"/>
            <a:ext cx="5292725" cy="188913"/>
          </a:xfrm>
          <a:prstGeom prst="rect">
            <a:avLst/>
          </a:prstGeom>
          <a:solidFill>
            <a:schemeClr val="hlink"/>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1035" name="Rectangle 11"/>
          <p:cNvSpPr>
            <a:spLocks noChangeArrowheads="1"/>
          </p:cNvSpPr>
          <p:nvPr/>
        </p:nvSpPr>
        <p:spPr bwMode="auto">
          <a:xfrm>
            <a:off x="5292725" y="0"/>
            <a:ext cx="3851275" cy="188913"/>
          </a:xfrm>
          <a:prstGeom prst="rect">
            <a:avLst/>
          </a:prstGeom>
          <a:solidFill>
            <a:srgbClr val="FF9900">
              <a:alpha val="53000"/>
            </a:srgb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1036" name="Rectangle 12"/>
          <p:cNvSpPr>
            <a:spLocks noChangeArrowheads="1"/>
          </p:cNvSpPr>
          <p:nvPr/>
        </p:nvSpPr>
        <p:spPr bwMode="auto">
          <a:xfrm>
            <a:off x="0" y="6381750"/>
            <a:ext cx="9144000" cy="476250"/>
          </a:xfrm>
          <a:prstGeom prst="rect">
            <a:avLst/>
          </a:prstGeom>
          <a:solidFill>
            <a:srgbClr val="99CCFF">
              <a:alpha val="28999"/>
            </a:srgb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pic>
        <p:nvPicPr>
          <p:cNvPr id="82956" name="Picture 13"/>
          <p:cNvPicPr>
            <a:picLocks noChangeAspect="1"/>
          </p:cNvPicPr>
          <p:nvPr/>
        </p:nvPicPr>
        <p:blipFill>
          <a:blip r:embed="rId20">
            <a:lum bright="10001" contrast="-30000"/>
          </a:blip>
          <a:stretch>
            <a:fillRect/>
          </a:stretch>
        </p:blipFill>
        <p:spPr>
          <a:xfrm>
            <a:off x="8532813" y="6381750"/>
            <a:ext cx="611187" cy="476250"/>
          </a:xfrm>
          <a:prstGeom prst="rect">
            <a:avLst/>
          </a:prstGeom>
          <a:noFill/>
          <a:ln w="9525">
            <a:noFill/>
          </a:ln>
        </p:spPr>
      </p:pic>
      <p:pic>
        <p:nvPicPr>
          <p:cNvPr id="82957" name="Picture 15"/>
          <p:cNvPicPr>
            <a:picLocks noChangeAspect="1"/>
          </p:cNvPicPr>
          <p:nvPr/>
        </p:nvPicPr>
        <p:blipFill>
          <a:blip r:embed="rId21"/>
          <a:stretch>
            <a:fillRect/>
          </a:stretch>
        </p:blipFill>
        <p:spPr>
          <a:xfrm>
            <a:off x="0" y="260350"/>
            <a:ext cx="600075" cy="6381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 id="2147483706" r:id="rId17"/>
    <p:sldLayoutId id="2147483707" r:id="rId18"/>
  </p:sldLayoutIdLst>
  <p:timing>
    <p:tnLst>
      <p:par>
        <p:cTn id="1" dur="indefinite" restart="never" nodeType="tmRoot"/>
      </p:par>
    </p:tnLst>
  </p:timing>
  <p:txStyles>
    <p:titleStyle>
      <a:lvl1pPr algn="l" rtl="0" eaLnBrk="1" fontAlgn="base" hangingPunct="1">
        <a:spcBef>
          <a:spcPct val="0"/>
        </a:spcBef>
        <a:spcAft>
          <a:spcPct val="0"/>
        </a:spcAft>
        <a:defRPr sz="3600">
          <a:solidFill>
            <a:srgbClr val="FF0000"/>
          </a:solidFill>
          <a:latin typeface="+mj-lt"/>
          <a:ea typeface="黑体" panose="02010609060101010101" pitchFamily="49" charset="-122"/>
          <a:cs typeface="+mj-cs"/>
        </a:defRPr>
      </a:lvl1pPr>
      <a:lvl2pPr algn="l" rtl="0" eaLnBrk="1" fontAlgn="base" hangingPunct="1">
        <a:spcBef>
          <a:spcPct val="0"/>
        </a:spcBef>
        <a:spcAft>
          <a:spcPct val="0"/>
        </a:spcAft>
        <a:defRPr sz="3600">
          <a:solidFill>
            <a:srgbClr val="FF0000"/>
          </a:solidFill>
          <a:latin typeface="Times New Roman" panose="02020603050405020304" pitchFamily="18" charset="0"/>
          <a:ea typeface="黑体" panose="02010609060101010101" pitchFamily="49" charset="-122"/>
        </a:defRPr>
      </a:lvl2pPr>
      <a:lvl3pPr algn="l" rtl="0" eaLnBrk="1" fontAlgn="base" hangingPunct="1">
        <a:spcBef>
          <a:spcPct val="0"/>
        </a:spcBef>
        <a:spcAft>
          <a:spcPct val="0"/>
        </a:spcAft>
        <a:defRPr sz="3600">
          <a:solidFill>
            <a:srgbClr val="FF0000"/>
          </a:solidFill>
          <a:latin typeface="Times New Roman" panose="02020603050405020304" pitchFamily="18" charset="0"/>
          <a:ea typeface="黑体" panose="02010609060101010101" pitchFamily="49" charset="-122"/>
        </a:defRPr>
      </a:lvl3pPr>
      <a:lvl4pPr algn="l" rtl="0" eaLnBrk="1" fontAlgn="base" hangingPunct="1">
        <a:spcBef>
          <a:spcPct val="0"/>
        </a:spcBef>
        <a:spcAft>
          <a:spcPct val="0"/>
        </a:spcAft>
        <a:defRPr sz="3600">
          <a:solidFill>
            <a:srgbClr val="FF0000"/>
          </a:solidFill>
          <a:latin typeface="Times New Roman" panose="02020603050405020304" pitchFamily="18" charset="0"/>
          <a:ea typeface="黑体" panose="02010609060101010101" pitchFamily="49" charset="-122"/>
        </a:defRPr>
      </a:lvl4pPr>
      <a:lvl5pPr algn="l" rtl="0" eaLnBrk="1" fontAlgn="base" hangingPunct="1">
        <a:spcBef>
          <a:spcPct val="0"/>
        </a:spcBef>
        <a:spcAft>
          <a:spcPct val="0"/>
        </a:spcAft>
        <a:defRPr sz="3600">
          <a:solidFill>
            <a:srgbClr val="FF0000"/>
          </a:solidFill>
          <a:latin typeface="Times New Roman" panose="02020603050405020304" pitchFamily="18" charset="0"/>
          <a:ea typeface="黑体" panose="02010609060101010101" pitchFamily="49" charset="-122"/>
        </a:defRPr>
      </a:lvl5pPr>
      <a:lvl6pPr marL="4572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1" fontAlgn="base" hangingPunct="1">
        <a:spcBef>
          <a:spcPct val="20000"/>
        </a:spcBef>
        <a:spcAft>
          <a:spcPct val="0"/>
        </a:spcAft>
        <a:buFont typeface="Wingdings" panose="05000000000000000000" pitchFamily="2" charset="2"/>
        <a:buChar char="n"/>
        <a:defRPr sz="2800">
          <a:solidFill>
            <a:schemeClr val="tx1"/>
          </a:solidFill>
          <a:latin typeface="+mn-lt"/>
          <a:ea typeface="黑体" panose="02010609060101010101" pitchFamily="49" charset="-122"/>
          <a:cs typeface="+mn-cs"/>
        </a:defRPr>
      </a:lvl1pPr>
      <a:lvl2pPr marL="742950" indent="-285750" algn="l" rtl="0" eaLnBrk="1" fontAlgn="base" hangingPunct="1">
        <a:spcBef>
          <a:spcPct val="20000"/>
        </a:spcBef>
        <a:spcAft>
          <a:spcPct val="0"/>
        </a:spcAft>
        <a:buFont typeface="Wingdings" panose="05000000000000000000" pitchFamily="2" charset="2"/>
        <a:buChar char="Ø"/>
        <a:defRPr sz="2600">
          <a:solidFill>
            <a:schemeClr val="tx1"/>
          </a:solidFill>
          <a:latin typeface="+mn-lt"/>
          <a:ea typeface="黑体" panose="0201060906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anose="02010609060101010101" pitchFamily="49" charset="-122"/>
        </a:defRPr>
      </a:lvl3pPr>
      <a:lvl4pPr marL="1600200" indent="-228600" algn="l" rtl="0" eaLnBrk="1" fontAlgn="base" hangingPunct="1">
        <a:spcBef>
          <a:spcPct val="20000"/>
        </a:spcBef>
        <a:spcAft>
          <a:spcPct val="0"/>
        </a:spcAft>
        <a:buChar char="–"/>
        <a:defRPr sz="2400">
          <a:solidFill>
            <a:schemeClr val="tx1"/>
          </a:solidFill>
          <a:latin typeface="+mn-lt"/>
          <a:ea typeface="黑体" panose="02010609060101010101" pitchFamily="49" charset="-122"/>
        </a:defRPr>
      </a:lvl4pPr>
      <a:lvl5pPr marL="2057400" indent="-228600" algn="l" rtl="0" eaLnBrk="1" fontAlgn="base" hangingPunct="1">
        <a:spcBef>
          <a:spcPct val="20000"/>
        </a:spcBef>
        <a:spcAft>
          <a:spcPct val="0"/>
        </a:spcAft>
        <a:buChar char="»"/>
        <a:defRPr sz="2400">
          <a:solidFill>
            <a:schemeClr val="tx1"/>
          </a:solidFill>
          <a:latin typeface="+mn-lt"/>
          <a:ea typeface="黑体" panose="02010609060101010101" pitchFamily="49"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6.xml"/><Relationship Id="rId7" Type="http://schemas.openxmlformats.org/officeDocument/2006/relationships/image" Target="../media/image6.png"/><Relationship Id="rId2" Type="http://schemas.openxmlformats.org/officeDocument/2006/relationships/slideLayout" Target="../slideLayouts/slideLayout19.xml"/><Relationship Id="rId1" Type="http://schemas.openxmlformats.org/officeDocument/2006/relationships/vmlDrawing" Target="../drawings/vmlDrawing2.vml"/><Relationship Id="rId6" Type="http://schemas.openxmlformats.org/officeDocument/2006/relationships/image" Target="../media/image5.png"/><Relationship Id="rId5" Type="http://schemas.openxmlformats.org/officeDocument/2006/relationships/image" Target="../media/image8.wmf"/><Relationship Id="rId4" Type="http://schemas.openxmlformats.org/officeDocument/2006/relationships/oleObject" Target="../embeddings/oleObject3.bin"/><Relationship Id="rId9"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6.png"/><Relationship Id="rId2" Type="http://schemas.openxmlformats.org/officeDocument/2006/relationships/slideLayout" Target="../slideLayouts/slideLayout19.xml"/><Relationship Id="rId1" Type="http://schemas.openxmlformats.org/officeDocument/2006/relationships/vmlDrawing" Target="../drawings/vmlDrawing3.vml"/><Relationship Id="rId6" Type="http://schemas.openxmlformats.org/officeDocument/2006/relationships/image" Target="../media/image5.png"/><Relationship Id="rId5" Type="http://schemas.openxmlformats.org/officeDocument/2006/relationships/image" Target="../media/image10.wmf"/><Relationship Id="rId4" Type="http://schemas.openxmlformats.org/officeDocument/2006/relationships/oleObject" Target="../embeddings/oleObject5.bin"/></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18.xml"/><Relationship Id="rId1" Type="http://schemas.openxmlformats.org/officeDocument/2006/relationships/vmlDrawing" Target="../drawings/vmlDrawing4.vml"/><Relationship Id="rId6" Type="http://schemas.openxmlformats.org/officeDocument/2006/relationships/image" Target="../media/image14.wmf"/><Relationship Id="rId5" Type="http://schemas.openxmlformats.org/officeDocument/2006/relationships/oleObject" Target="../embeddings/oleObject7.bin"/><Relationship Id="rId10" Type="http://schemas.openxmlformats.org/officeDocument/2006/relationships/image" Target="../media/image16.wmf"/><Relationship Id="rId4" Type="http://schemas.openxmlformats.org/officeDocument/2006/relationships/image" Target="../media/image13.wmf"/><Relationship Id="rId9" Type="http://schemas.openxmlformats.org/officeDocument/2006/relationships/oleObject" Target="../embeddings/oleObject9.bin"/></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9.xml"/><Relationship Id="rId1" Type="http://schemas.openxmlformats.org/officeDocument/2006/relationships/vmlDrawing" Target="../drawings/vmlDrawing5.vml"/><Relationship Id="rId6" Type="http://schemas.openxmlformats.org/officeDocument/2006/relationships/image" Target="../media/image19.emf"/><Relationship Id="rId5" Type="http://schemas.openxmlformats.org/officeDocument/2006/relationships/oleObject" Target="../embeddings/oleObject11.bin"/><Relationship Id="rId4" Type="http://schemas.openxmlformats.org/officeDocument/2006/relationships/image" Target="../media/image18.emf"/></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0.wmf"/><Relationship Id="rId2" Type="http://schemas.openxmlformats.org/officeDocument/2006/relationships/slideLayout" Target="../slideLayouts/slideLayout19.xml"/><Relationship Id="rId1" Type="http://schemas.openxmlformats.org/officeDocument/2006/relationships/vmlDrawing" Target="../drawings/vmlDrawing6.vml"/><Relationship Id="rId6" Type="http://schemas.openxmlformats.org/officeDocument/2006/relationships/oleObject" Target="../embeddings/oleObject12.bin"/><Relationship Id="rId5" Type="http://schemas.openxmlformats.org/officeDocument/2006/relationships/image" Target="../media/image6.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6.png"/><Relationship Id="rId2" Type="http://schemas.openxmlformats.org/officeDocument/2006/relationships/slideLayout" Target="../slideLayouts/slideLayout19.xml"/><Relationship Id="rId1" Type="http://schemas.openxmlformats.org/officeDocument/2006/relationships/vmlDrawing" Target="../drawings/vmlDrawing7.vml"/><Relationship Id="rId6" Type="http://schemas.openxmlformats.org/officeDocument/2006/relationships/image" Target="../media/image5.png"/><Relationship Id="rId5" Type="http://schemas.openxmlformats.org/officeDocument/2006/relationships/image" Target="../media/image21.png"/><Relationship Id="rId4" Type="http://schemas.openxmlformats.org/officeDocument/2006/relationships/oleObject" Target="../embeddings/oleObject13.bin"/></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19.xml"/><Relationship Id="rId5" Type="http://schemas.openxmlformats.org/officeDocument/2006/relationships/slide" Target="slide31.xml"/><Relationship Id="rId4" Type="http://schemas.openxmlformats.org/officeDocument/2006/relationships/slide" Target="slide12.xml"/></Relationships>
</file>

<file path=ppt/slides/_rels/slide21.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audio" Target="../media/audio1.wav"/><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audio" Target="../media/audio1.wav"/><Relationship Id="rId1" Type="http://schemas.openxmlformats.org/officeDocument/2006/relationships/slideLayout" Target="../slideLayouts/slideLayout19.xml"/><Relationship Id="rId4" Type="http://schemas.openxmlformats.org/officeDocument/2006/relationships/image" Target="../media/image24.wmf"/></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image" Target="../media/image29.png"/><Relationship Id="rId7" Type="http://schemas.openxmlformats.org/officeDocument/2006/relationships/image" Target="../media/image26.wmf"/><Relationship Id="rId2" Type="http://schemas.openxmlformats.org/officeDocument/2006/relationships/slideLayout" Target="../slideLayouts/slideLayout19.xml"/><Relationship Id="rId1" Type="http://schemas.openxmlformats.org/officeDocument/2006/relationships/vmlDrawing" Target="../drawings/vmlDrawing8.vml"/><Relationship Id="rId6" Type="http://schemas.openxmlformats.org/officeDocument/2006/relationships/oleObject" Target="../embeddings/oleObject15.bin"/><Relationship Id="rId11" Type="http://schemas.openxmlformats.org/officeDocument/2006/relationships/image" Target="../media/image28.wmf"/><Relationship Id="rId5" Type="http://schemas.openxmlformats.org/officeDocument/2006/relationships/image" Target="../media/image25.wmf"/><Relationship Id="rId10" Type="http://schemas.openxmlformats.org/officeDocument/2006/relationships/oleObject" Target="../embeddings/oleObject17.bin"/><Relationship Id="rId4" Type="http://schemas.openxmlformats.org/officeDocument/2006/relationships/oleObject" Target="../embeddings/oleObject14.bin"/><Relationship Id="rId9" Type="http://schemas.openxmlformats.org/officeDocument/2006/relationships/image" Target="../media/image27.wmf"/></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audio" Target="../media/audio2.wav"/><Relationship Id="rId7" Type="http://schemas.openxmlformats.org/officeDocument/2006/relationships/image" Target="../media/image31.png"/><Relationship Id="rId2" Type="http://schemas.openxmlformats.org/officeDocument/2006/relationships/slideLayout" Target="../slideLayouts/slideLayout19.xml"/><Relationship Id="rId1" Type="http://schemas.openxmlformats.org/officeDocument/2006/relationships/vmlDrawing" Target="../drawings/vmlDrawing9.vml"/><Relationship Id="rId6" Type="http://schemas.openxmlformats.org/officeDocument/2006/relationships/oleObject" Target="../embeddings/oleObject18.bin"/><Relationship Id="rId5" Type="http://schemas.openxmlformats.org/officeDocument/2006/relationships/image" Target="../media/image22.wmf"/><Relationship Id="rId4" Type="http://schemas.openxmlformats.org/officeDocument/2006/relationships/audio" Target="../media/audio1.wav"/></Relationships>
</file>

<file path=ppt/slides/_rels/slide26.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audio" Target="../media/audio1.wav"/><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6.png"/><Relationship Id="rId2" Type="http://schemas.openxmlformats.org/officeDocument/2006/relationships/slideLayout" Target="../slideLayouts/slideLayout19.xml"/><Relationship Id="rId1" Type="http://schemas.openxmlformats.org/officeDocument/2006/relationships/vmlDrawing" Target="../drawings/vmlDrawing10.vml"/><Relationship Id="rId6" Type="http://schemas.openxmlformats.org/officeDocument/2006/relationships/image" Target="../media/image5.png"/><Relationship Id="rId5" Type="http://schemas.openxmlformats.org/officeDocument/2006/relationships/image" Target="../media/image33.png"/><Relationship Id="rId4" Type="http://schemas.openxmlformats.org/officeDocument/2006/relationships/oleObject" Target="../embeddings/oleObject19.bin"/></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19.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audio" Target="../media/audio1.wav"/><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22.bin"/><Relationship Id="rId3" Type="http://schemas.openxmlformats.org/officeDocument/2006/relationships/oleObject" Target="../embeddings/oleObject20.bin"/><Relationship Id="rId7" Type="http://schemas.openxmlformats.org/officeDocument/2006/relationships/image" Target="../media/image41.wmf"/><Relationship Id="rId2" Type="http://schemas.openxmlformats.org/officeDocument/2006/relationships/slideLayout" Target="../slideLayouts/slideLayout19.xml"/><Relationship Id="rId1" Type="http://schemas.openxmlformats.org/officeDocument/2006/relationships/vmlDrawing" Target="../drawings/vmlDrawing11.vml"/><Relationship Id="rId6" Type="http://schemas.openxmlformats.org/officeDocument/2006/relationships/oleObject" Target="../embeddings/oleObject21.bin"/><Relationship Id="rId5" Type="http://schemas.openxmlformats.org/officeDocument/2006/relationships/image" Target="../media/image43.wmf"/><Relationship Id="rId4" Type="http://schemas.openxmlformats.org/officeDocument/2006/relationships/image" Target="../media/image40.png"/><Relationship Id="rId9" Type="http://schemas.openxmlformats.org/officeDocument/2006/relationships/image" Target="../media/image42.w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9.xml"/><Relationship Id="rId5" Type="http://schemas.openxmlformats.org/officeDocument/2006/relationships/image" Target="../media/image44.png"/><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9.xml"/><Relationship Id="rId5" Type="http://schemas.openxmlformats.org/officeDocument/2006/relationships/image" Target="../media/image45.png"/><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9.xml"/><Relationship Id="rId5" Type="http://schemas.openxmlformats.org/officeDocument/2006/relationships/image" Target="../media/image46.png"/><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image" Target="../media/image47.wmf"/><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slideLayout" Target="../slideLayouts/slideLayout19.xml"/><Relationship Id="rId5" Type="http://schemas.openxmlformats.org/officeDocument/2006/relationships/image" Target="../media/image52.wmf"/><Relationship Id="rId4" Type="http://schemas.openxmlformats.org/officeDocument/2006/relationships/image" Target="../media/image51.wmf"/></Relationships>
</file>

<file path=ppt/slides/_rels/slide39.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slideLayout" Target="../slideLayouts/slideLayout19.xml"/><Relationship Id="rId5" Type="http://schemas.openxmlformats.org/officeDocument/2006/relationships/image" Target="../media/image56.wmf"/><Relationship Id="rId4" Type="http://schemas.openxmlformats.org/officeDocument/2006/relationships/image" Target="../media/image55.wmf"/></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image" Target="../media/image57.wmf"/><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8" Type="http://schemas.openxmlformats.org/officeDocument/2006/relationships/image" Target="../media/image60.emf"/><Relationship Id="rId13" Type="http://schemas.openxmlformats.org/officeDocument/2006/relationships/oleObject" Target="../embeddings/oleObject28.bin"/><Relationship Id="rId3" Type="http://schemas.openxmlformats.org/officeDocument/2006/relationships/oleObject" Target="../embeddings/oleObject23.bin"/><Relationship Id="rId7" Type="http://schemas.openxmlformats.org/officeDocument/2006/relationships/oleObject" Target="../embeddings/oleObject25.bin"/><Relationship Id="rId12" Type="http://schemas.openxmlformats.org/officeDocument/2006/relationships/image" Target="../media/image62.emf"/><Relationship Id="rId2" Type="http://schemas.openxmlformats.org/officeDocument/2006/relationships/slideLayout" Target="../slideLayouts/slideLayout19.xml"/><Relationship Id="rId16" Type="http://schemas.openxmlformats.org/officeDocument/2006/relationships/image" Target="../media/image64.emf"/><Relationship Id="rId1" Type="http://schemas.openxmlformats.org/officeDocument/2006/relationships/vmlDrawing" Target="../drawings/vmlDrawing12.vml"/><Relationship Id="rId6" Type="http://schemas.openxmlformats.org/officeDocument/2006/relationships/image" Target="../media/image59.emf"/><Relationship Id="rId11" Type="http://schemas.openxmlformats.org/officeDocument/2006/relationships/oleObject" Target="../embeddings/oleObject27.bin"/><Relationship Id="rId5" Type="http://schemas.openxmlformats.org/officeDocument/2006/relationships/oleObject" Target="../embeddings/oleObject24.bin"/><Relationship Id="rId15" Type="http://schemas.openxmlformats.org/officeDocument/2006/relationships/oleObject" Target="../embeddings/oleObject29.bin"/><Relationship Id="rId10" Type="http://schemas.openxmlformats.org/officeDocument/2006/relationships/image" Target="../media/image61.emf"/><Relationship Id="rId4" Type="http://schemas.openxmlformats.org/officeDocument/2006/relationships/image" Target="../media/image58.emf"/><Relationship Id="rId9" Type="http://schemas.openxmlformats.org/officeDocument/2006/relationships/oleObject" Target="../embeddings/oleObject26.bin"/><Relationship Id="rId14" Type="http://schemas.openxmlformats.org/officeDocument/2006/relationships/image" Target="../media/image63.emf"/></Relationships>
</file>

<file path=ppt/slides/_rels/slide42.xml.rels><?xml version="1.0" encoding="UTF-8" standalone="yes"?>
<Relationships xmlns="http://schemas.openxmlformats.org/package/2006/relationships"><Relationship Id="rId8" Type="http://schemas.openxmlformats.org/officeDocument/2006/relationships/image" Target="../media/image67.emf"/><Relationship Id="rId3" Type="http://schemas.openxmlformats.org/officeDocument/2006/relationships/oleObject" Target="../embeddings/oleObject30.bin"/><Relationship Id="rId7" Type="http://schemas.openxmlformats.org/officeDocument/2006/relationships/oleObject" Target="../embeddings/oleObject32.bin"/><Relationship Id="rId2" Type="http://schemas.openxmlformats.org/officeDocument/2006/relationships/slideLayout" Target="../slideLayouts/slideLayout19.xml"/><Relationship Id="rId1" Type="http://schemas.openxmlformats.org/officeDocument/2006/relationships/vmlDrawing" Target="../drawings/vmlDrawing13.vml"/><Relationship Id="rId6" Type="http://schemas.openxmlformats.org/officeDocument/2006/relationships/image" Target="../media/image66.emf"/><Relationship Id="rId5" Type="http://schemas.openxmlformats.org/officeDocument/2006/relationships/oleObject" Target="../embeddings/oleObject31.bin"/><Relationship Id="rId4" Type="http://schemas.openxmlformats.org/officeDocument/2006/relationships/image" Target="../media/image65.emf"/></Relationships>
</file>

<file path=ppt/slides/_rels/slide43.xml.rels><?xml version="1.0" encoding="UTF-8" standalone="yes"?>
<Relationships xmlns="http://schemas.openxmlformats.org/package/2006/relationships"><Relationship Id="rId8" Type="http://schemas.openxmlformats.org/officeDocument/2006/relationships/image" Target="../media/image69.wmf"/><Relationship Id="rId13" Type="http://schemas.openxmlformats.org/officeDocument/2006/relationships/oleObject" Target="../embeddings/oleObject37.bin"/><Relationship Id="rId18" Type="http://schemas.openxmlformats.org/officeDocument/2006/relationships/image" Target="../media/image74.wmf"/><Relationship Id="rId3" Type="http://schemas.openxmlformats.org/officeDocument/2006/relationships/audio" Target="../media/audio2.wav"/><Relationship Id="rId21" Type="http://schemas.openxmlformats.org/officeDocument/2006/relationships/oleObject" Target="../embeddings/oleObject41.bin"/><Relationship Id="rId7" Type="http://schemas.openxmlformats.org/officeDocument/2006/relationships/oleObject" Target="../embeddings/oleObject34.bin"/><Relationship Id="rId12" Type="http://schemas.openxmlformats.org/officeDocument/2006/relationships/image" Target="../media/image71.wmf"/><Relationship Id="rId17" Type="http://schemas.openxmlformats.org/officeDocument/2006/relationships/oleObject" Target="../embeddings/oleObject39.bin"/><Relationship Id="rId2" Type="http://schemas.openxmlformats.org/officeDocument/2006/relationships/slideLayout" Target="../slideLayouts/slideLayout19.xml"/><Relationship Id="rId16" Type="http://schemas.openxmlformats.org/officeDocument/2006/relationships/image" Target="../media/image73.wmf"/><Relationship Id="rId20" Type="http://schemas.openxmlformats.org/officeDocument/2006/relationships/image" Target="../media/image75.wmf"/><Relationship Id="rId1" Type="http://schemas.openxmlformats.org/officeDocument/2006/relationships/vmlDrawing" Target="../drawings/vmlDrawing14.vml"/><Relationship Id="rId6" Type="http://schemas.openxmlformats.org/officeDocument/2006/relationships/image" Target="../media/image68.wmf"/><Relationship Id="rId11" Type="http://schemas.openxmlformats.org/officeDocument/2006/relationships/oleObject" Target="../embeddings/oleObject36.bin"/><Relationship Id="rId5" Type="http://schemas.openxmlformats.org/officeDocument/2006/relationships/oleObject" Target="../embeddings/oleObject33.bin"/><Relationship Id="rId15" Type="http://schemas.openxmlformats.org/officeDocument/2006/relationships/oleObject" Target="../embeddings/oleObject38.bin"/><Relationship Id="rId10" Type="http://schemas.openxmlformats.org/officeDocument/2006/relationships/image" Target="../media/image70.wmf"/><Relationship Id="rId19" Type="http://schemas.openxmlformats.org/officeDocument/2006/relationships/oleObject" Target="../embeddings/oleObject40.bin"/><Relationship Id="rId4" Type="http://schemas.openxmlformats.org/officeDocument/2006/relationships/audio" Target="../media/audio1.wav"/><Relationship Id="rId9" Type="http://schemas.openxmlformats.org/officeDocument/2006/relationships/oleObject" Target="../embeddings/oleObject35.bin"/><Relationship Id="rId14" Type="http://schemas.openxmlformats.org/officeDocument/2006/relationships/image" Target="../media/image72.wmf"/><Relationship Id="rId22" Type="http://schemas.openxmlformats.org/officeDocument/2006/relationships/image" Target="../media/image76.w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4.xml"/><Relationship Id="rId1" Type="http://schemas.openxmlformats.org/officeDocument/2006/relationships/vmlDrawing" Target="../drawings/vmlDrawing15.vml"/><Relationship Id="rId6" Type="http://schemas.openxmlformats.org/officeDocument/2006/relationships/image" Target="../media/image78.wmf"/><Relationship Id="rId5" Type="http://schemas.openxmlformats.org/officeDocument/2006/relationships/image" Target="../media/image77.wmf"/><Relationship Id="rId4" Type="http://schemas.openxmlformats.org/officeDocument/2006/relationships/oleObject" Target="../embeddings/oleObject42.bin"/></Relationships>
</file>

<file path=ppt/slides/_rels/slide46.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audio" Target="../media/audio1.wav"/><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4.xml"/><Relationship Id="rId1" Type="http://schemas.openxmlformats.org/officeDocument/2006/relationships/vmlDrawing" Target="../drawings/vmlDrawing16.vml"/><Relationship Id="rId6" Type="http://schemas.openxmlformats.org/officeDocument/2006/relationships/image" Target="../media/image80.wmf"/><Relationship Id="rId5" Type="http://schemas.openxmlformats.org/officeDocument/2006/relationships/image" Target="../media/image79.wmf"/><Relationship Id="rId4" Type="http://schemas.openxmlformats.org/officeDocument/2006/relationships/oleObject" Target="../embeddings/oleObject43.bin"/></Relationships>
</file>

<file path=ppt/slides/_rels/slide4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9.xml"/><Relationship Id="rId1" Type="http://schemas.openxmlformats.org/officeDocument/2006/relationships/vmlDrawing" Target="../drawings/vmlDrawing17.vml"/><Relationship Id="rId6" Type="http://schemas.openxmlformats.org/officeDocument/2006/relationships/image" Target="../media/image82.wmf"/><Relationship Id="rId5" Type="http://schemas.openxmlformats.org/officeDocument/2006/relationships/image" Target="../media/image81.wmf"/><Relationship Id="rId4" Type="http://schemas.openxmlformats.org/officeDocument/2006/relationships/oleObject" Target="../embeddings/oleObject44.bin"/></Relationships>
</file>

<file path=ppt/slides/_rels/slide4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9.xml"/><Relationship Id="rId1" Type="http://schemas.openxmlformats.org/officeDocument/2006/relationships/vmlDrawing" Target="../drawings/vmlDrawing18.vml"/><Relationship Id="rId6" Type="http://schemas.openxmlformats.org/officeDocument/2006/relationships/image" Target="../media/image84.wmf"/><Relationship Id="rId5" Type="http://schemas.openxmlformats.org/officeDocument/2006/relationships/image" Target="../media/image83.wmf"/><Relationship Id="rId4" Type="http://schemas.openxmlformats.org/officeDocument/2006/relationships/oleObject" Target="../embeddings/oleObject45.bin"/></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audio" Target="../media/audio1.wav"/><Relationship Id="rId1" Type="http://schemas.openxmlformats.org/officeDocument/2006/relationships/slideLayout" Target="../slideLayouts/slideLayout19.xml"/><Relationship Id="rId4" Type="http://schemas.openxmlformats.org/officeDocument/2006/relationships/image" Target="../media/image84.wmf"/></Relationships>
</file>

<file path=ppt/slides/_rels/slide51.xml.rels><?xml version="1.0" encoding="UTF-8" standalone="yes"?>
<Relationships xmlns="http://schemas.openxmlformats.org/package/2006/relationships"><Relationship Id="rId3" Type="http://schemas.openxmlformats.org/officeDocument/2006/relationships/image" Target="../media/image86.wmf"/><Relationship Id="rId2" Type="http://schemas.openxmlformats.org/officeDocument/2006/relationships/audio" Target="../media/audio1.wav"/><Relationship Id="rId1" Type="http://schemas.openxmlformats.org/officeDocument/2006/relationships/slideLayout" Target="../slideLayouts/slideLayout28.xml"/></Relationships>
</file>

<file path=ppt/slides/_rels/slide52.xml.rels><?xml version="1.0" encoding="UTF-8" standalone="yes"?>
<Relationships xmlns="http://schemas.openxmlformats.org/package/2006/relationships"><Relationship Id="rId3" Type="http://schemas.openxmlformats.org/officeDocument/2006/relationships/image" Target="../media/image86.wmf"/><Relationship Id="rId2" Type="http://schemas.openxmlformats.org/officeDocument/2006/relationships/audio" Target="../media/audio1.wav"/><Relationship Id="rId1" Type="http://schemas.openxmlformats.org/officeDocument/2006/relationships/slideLayout" Target="../slideLayouts/slideLayout29.xml"/><Relationship Id="rId4" Type="http://schemas.openxmlformats.org/officeDocument/2006/relationships/image" Target="../media/image43.wmf"/></Relationships>
</file>

<file path=ppt/slides/_rels/slide53.x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image" Target="../media/image87.wmf"/><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slide" Target="slide36.xml"/><Relationship Id="rId2" Type="http://schemas.openxmlformats.org/officeDocument/2006/relationships/audio" Target="../media/audio2.wav"/><Relationship Id="rId1" Type="http://schemas.openxmlformats.org/officeDocument/2006/relationships/slideLayout" Target="../slideLayouts/slideLayout19.xml"/><Relationship Id="rId6" Type="http://schemas.openxmlformats.org/officeDocument/2006/relationships/slide" Target="slide35.xml"/><Relationship Id="rId5" Type="http://schemas.openxmlformats.org/officeDocument/2006/relationships/slide" Target="slide39.xml"/><Relationship Id="rId4" Type="http://schemas.openxmlformats.org/officeDocument/2006/relationships/slide" Target="slide4.xml"/></Relationships>
</file>

<file path=ppt/slides/_rels/slide55.xml.rels><?xml version="1.0" encoding="UTF-8" standalone="yes"?>
<Relationships xmlns="http://schemas.openxmlformats.org/package/2006/relationships"><Relationship Id="rId8" Type="http://schemas.openxmlformats.org/officeDocument/2006/relationships/image" Target="../media/image90.wmf"/><Relationship Id="rId13" Type="http://schemas.openxmlformats.org/officeDocument/2006/relationships/image" Target="../media/image5.png"/><Relationship Id="rId3" Type="http://schemas.openxmlformats.org/officeDocument/2006/relationships/notesSlide" Target="../notesSlides/notesSlide19.xml"/><Relationship Id="rId7" Type="http://schemas.openxmlformats.org/officeDocument/2006/relationships/oleObject" Target="../embeddings/oleObject47.bin"/><Relationship Id="rId12" Type="http://schemas.openxmlformats.org/officeDocument/2006/relationships/image" Target="../media/image92.wmf"/><Relationship Id="rId2" Type="http://schemas.openxmlformats.org/officeDocument/2006/relationships/slideLayout" Target="../slideLayouts/slideLayout19.xml"/><Relationship Id="rId1" Type="http://schemas.openxmlformats.org/officeDocument/2006/relationships/vmlDrawing" Target="../drawings/vmlDrawing19.vml"/><Relationship Id="rId6" Type="http://schemas.openxmlformats.org/officeDocument/2006/relationships/image" Target="../media/image89.wmf"/><Relationship Id="rId11" Type="http://schemas.openxmlformats.org/officeDocument/2006/relationships/oleObject" Target="../embeddings/oleObject49.bin"/><Relationship Id="rId5" Type="http://schemas.openxmlformats.org/officeDocument/2006/relationships/oleObject" Target="../embeddings/oleObject46.bin"/><Relationship Id="rId10" Type="http://schemas.openxmlformats.org/officeDocument/2006/relationships/image" Target="../media/image91.wmf"/><Relationship Id="rId4" Type="http://schemas.openxmlformats.org/officeDocument/2006/relationships/audio" Target="../media/audio3.wav"/><Relationship Id="rId9" Type="http://schemas.openxmlformats.org/officeDocument/2006/relationships/oleObject" Target="../embeddings/oleObject48.bin"/><Relationship Id="rId14" Type="http://schemas.openxmlformats.org/officeDocument/2006/relationships/image" Target="../media/image6.png"/></Relationships>
</file>

<file path=ppt/slides/_rels/slide56.xml.rels><?xml version="1.0" encoding="UTF-8" standalone="yes"?>
<Relationships xmlns="http://schemas.openxmlformats.org/package/2006/relationships"><Relationship Id="rId8" Type="http://schemas.openxmlformats.org/officeDocument/2006/relationships/oleObject" Target="../embeddings/oleObject52.bin"/><Relationship Id="rId3" Type="http://schemas.openxmlformats.org/officeDocument/2006/relationships/notesSlide" Target="../notesSlides/notesSlide20.xml"/><Relationship Id="rId7" Type="http://schemas.openxmlformats.org/officeDocument/2006/relationships/image" Target="../media/image94.wmf"/><Relationship Id="rId2" Type="http://schemas.openxmlformats.org/officeDocument/2006/relationships/slideLayout" Target="../slideLayouts/slideLayout19.xml"/><Relationship Id="rId1" Type="http://schemas.openxmlformats.org/officeDocument/2006/relationships/vmlDrawing" Target="../drawings/vmlDrawing20.vml"/><Relationship Id="rId6" Type="http://schemas.openxmlformats.org/officeDocument/2006/relationships/oleObject" Target="../embeddings/oleObject51.bin"/><Relationship Id="rId11" Type="http://schemas.openxmlformats.org/officeDocument/2006/relationships/image" Target="../media/image6.png"/><Relationship Id="rId5" Type="http://schemas.openxmlformats.org/officeDocument/2006/relationships/image" Target="../media/image93.wmf"/><Relationship Id="rId10" Type="http://schemas.openxmlformats.org/officeDocument/2006/relationships/image" Target="../media/image5.png"/><Relationship Id="rId4" Type="http://schemas.openxmlformats.org/officeDocument/2006/relationships/oleObject" Target="../embeddings/oleObject50.bin"/><Relationship Id="rId9" Type="http://schemas.openxmlformats.org/officeDocument/2006/relationships/image" Target="../media/image95.wmf"/></Relationships>
</file>

<file path=ppt/slides/_rels/slide57.xml.rels><?xml version="1.0" encoding="UTF-8" standalone="yes"?>
<Relationships xmlns="http://schemas.openxmlformats.org/package/2006/relationships"><Relationship Id="rId8" Type="http://schemas.openxmlformats.org/officeDocument/2006/relationships/oleObject" Target="../embeddings/oleObject55.bin"/><Relationship Id="rId3" Type="http://schemas.openxmlformats.org/officeDocument/2006/relationships/notesSlide" Target="../notesSlides/notesSlide21.xml"/><Relationship Id="rId7" Type="http://schemas.openxmlformats.org/officeDocument/2006/relationships/image" Target="../media/image97.emf"/><Relationship Id="rId2" Type="http://schemas.openxmlformats.org/officeDocument/2006/relationships/slideLayout" Target="../slideLayouts/slideLayout19.xml"/><Relationship Id="rId1" Type="http://schemas.openxmlformats.org/officeDocument/2006/relationships/vmlDrawing" Target="../drawings/vmlDrawing21.vml"/><Relationship Id="rId6" Type="http://schemas.openxmlformats.org/officeDocument/2006/relationships/oleObject" Target="../embeddings/oleObject54.bin"/><Relationship Id="rId11" Type="http://schemas.openxmlformats.org/officeDocument/2006/relationships/image" Target="../media/image6.png"/><Relationship Id="rId5" Type="http://schemas.openxmlformats.org/officeDocument/2006/relationships/image" Target="../media/image96.wmf"/><Relationship Id="rId10" Type="http://schemas.openxmlformats.org/officeDocument/2006/relationships/image" Target="../media/image5.png"/><Relationship Id="rId4" Type="http://schemas.openxmlformats.org/officeDocument/2006/relationships/oleObject" Target="../embeddings/oleObject53.bin"/><Relationship Id="rId9" Type="http://schemas.openxmlformats.org/officeDocument/2006/relationships/image" Target="../media/image98.emf"/></Relationships>
</file>

<file path=ppt/slides/_rels/slide58.xml.rels><?xml version="1.0" encoding="UTF-8" standalone="yes"?>
<Relationships xmlns="http://schemas.openxmlformats.org/package/2006/relationships"><Relationship Id="rId8" Type="http://schemas.openxmlformats.org/officeDocument/2006/relationships/oleObject" Target="../embeddings/oleObject58.bin"/><Relationship Id="rId3" Type="http://schemas.openxmlformats.org/officeDocument/2006/relationships/notesSlide" Target="../notesSlides/notesSlide22.xml"/><Relationship Id="rId7" Type="http://schemas.openxmlformats.org/officeDocument/2006/relationships/image" Target="../media/image100.emf"/><Relationship Id="rId2" Type="http://schemas.openxmlformats.org/officeDocument/2006/relationships/slideLayout" Target="../slideLayouts/slideLayout19.xml"/><Relationship Id="rId1" Type="http://schemas.openxmlformats.org/officeDocument/2006/relationships/vmlDrawing" Target="../drawings/vmlDrawing22.vml"/><Relationship Id="rId6" Type="http://schemas.openxmlformats.org/officeDocument/2006/relationships/oleObject" Target="../embeddings/oleObject57.bin"/><Relationship Id="rId11" Type="http://schemas.openxmlformats.org/officeDocument/2006/relationships/image" Target="../media/image6.png"/><Relationship Id="rId5" Type="http://schemas.openxmlformats.org/officeDocument/2006/relationships/image" Target="../media/image99.wmf"/><Relationship Id="rId10" Type="http://schemas.openxmlformats.org/officeDocument/2006/relationships/image" Target="../media/image5.png"/><Relationship Id="rId4" Type="http://schemas.openxmlformats.org/officeDocument/2006/relationships/oleObject" Target="../embeddings/oleObject56.bin"/><Relationship Id="rId9" Type="http://schemas.openxmlformats.org/officeDocument/2006/relationships/image" Target="../media/image101.emf"/></Relationships>
</file>

<file path=ppt/slides/_rels/slide59.xml.rels><?xml version="1.0" encoding="UTF-8" standalone="yes"?>
<Relationships xmlns="http://schemas.openxmlformats.org/package/2006/relationships"><Relationship Id="rId8" Type="http://schemas.openxmlformats.org/officeDocument/2006/relationships/oleObject" Target="../embeddings/oleObject61.bin"/><Relationship Id="rId13" Type="http://schemas.openxmlformats.org/officeDocument/2006/relationships/image" Target="../media/image6.png"/><Relationship Id="rId3" Type="http://schemas.openxmlformats.org/officeDocument/2006/relationships/notesSlide" Target="../notesSlides/notesSlide23.xml"/><Relationship Id="rId7" Type="http://schemas.openxmlformats.org/officeDocument/2006/relationships/image" Target="../media/image103.emf"/><Relationship Id="rId12" Type="http://schemas.openxmlformats.org/officeDocument/2006/relationships/image" Target="../media/image5.png"/><Relationship Id="rId2" Type="http://schemas.openxmlformats.org/officeDocument/2006/relationships/slideLayout" Target="../slideLayouts/slideLayout19.xml"/><Relationship Id="rId1" Type="http://schemas.openxmlformats.org/officeDocument/2006/relationships/vmlDrawing" Target="../drawings/vmlDrawing23.vml"/><Relationship Id="rId6" Type="http://schemas.openxmlformats.org/officeDocument/2006/relationships/oleObject" Target="../embeddings/oleObject60.bin"/><Relationship Id="rId11" Type="http://schemas.openxmlformats.org/officeDocument/2006/relationships/image" Target="../media/image105.emf"/><Relationship Id="rId5" Type="http://schemas.openxmlformats.org/officeDocument/2006/relationships/image" Target="../media/image102.emf"/><Relationship Id="rId10" Type="http://schemas.openxmlformats.org/officeDocument/2006/relationships/oleObject" Target="../embeddings/oleObject62.bin"/><Relationship Id="rId4" Type="http://schemas.openxmlformats.org/officeDocument/2006/relationships/oleObject" Target="../embeddings/oleObject59.bin"/><Relationship Id="rId9" Type="http://schemas.openxmlformats.org/officeDocument/2006/relationships/image" Target="../media/image104.emf"/></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24.xml"/><Relationship Id="rId7" Type="http://schemas.openxmlformats.org/officeDocument/2006/relationships/image" Target="../media/image107.wmf"/><Relationship Id="rId2" Type="http://schemas.openxmlformats.org/officeDocument/2006/relationships/slideLayout" Target="../slideLayouts/slideLayout19.xml"/><Relationship Id="rId1" Type="http://schemas.openxmlformats.org/officeDocument/2006/relationships/vmlDrawing" Target="../drawings/vmlDrawing24.vml"/><Relationship Id="rId6" Type="http://schemas.openxmlformats.org/officeDocument/2006/relationships/oleObject" Target="../embeddings/oleObject64.bin"/><Relationship Id="rId5" Type="http://schemas.openxmlformats.org/officeDocument/2006/relationships/image" Target="../media/image106.wmf"/><Relationship Id="rId4" Type="http://schemas.openxmlformats.org/officeDocument/2006/relationships/oleObject" Target="../embeddings/oleObject63.bin"/><Relationship Id="rId9" Type="http://schemas.openxmlformats.org/officeDocument/2006/relationships/image" Target="../media/image6.png"/></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65.xml.rels><?xml version="1.0" encoding="UTF-8" standalone="yes"?>
<Relationships xmlns="http://schemas.openxmlformats.org/package/2006/relationships"><Relationship Id="rId3" Type="http://schemas.openxmlformats.org/officeDocument/2006/relationships/image" Target="../media/image109.wmf"/><Relationship Id="rId2" Type="http://schemas.openxmlformats.org/officeDocument/2006/relationships/image" Target="../media/image108.wmf"/><Relationship Id="rId1" Type="http://schemas.openxmlformats.org/officeDocument/2006/relationships/slideLayout" Target="../slideLayouts/slideLayout19.xml"/><Relationship Id="rId5" Type="http://schemas.openxmlformats.org/officeDocument/2006/relationships/image" Target="../media/image111.wmf"/><Relationship Id="rId4" Type="http://schemas.openxmlformats.org/officeDocument/2006/relationships/image" Target="../media/image110.wmf"/></Relationships>
</file>

<file path=ppt/slides/_rels/slide66.xml.rels><?xml version="1.0" encoding="UTF-8" standalone="yes"?>
<Relationships xmlns="http://schemas.openxmlformats.org/package/2006/relationships"><Relationship Id="rId3" Type="http://schemas.openxmlformats.org/officeDocument/2006/relationships/image" Target="../media/image109.wmf"/><Relationship Id="rId2" Type="http://schemas.openxmlformats.org/officeDocument/2006/relationships/image" Target="../media/image108.wmf"/><Relationship Id="rId1" Type="http://schemas.openxmlformats.org/officeDocument/2006/relationships/slideLayout" Target="../slideLayouts/slideLayout19.xml"/><Relationship Id="rId5" Type="http://schemas.openxmlformats.org/officeDocument/2006/relationships/image" Target="../media/image112.wmf"/><Relationship Id="rId4" Type="http://schemas.openxmlformats.org/officeDocument/2006/relationships/image" Target="../media/image110.wmf"/></Relationships>
</file>

<file path=ppt/slides/_rels/slide67.xml.rels><?xml version="1.0" encoding="UTF-8" standalone="yes"?>
<Relationships xmlns="http://schemas.openxmlformats.org/package/2006/relationships"><Relationship Id="rId3" Type="http://schemas.openxmlformats.org/officeDocument/2006/relationships/image" Target="../media/image109.wmf"/><Relationship Id="rId2" Type="http://schemas.openxmlformats.org/officeDocument/2006/relationships/image" Target="../media/image108.wmf"/><Relationship Id="rId1" Type="http://schemas.openxmlformats.org/officeDocument/2006/relationships/slideLayout" Target="../slideLayouts/slideLayout19.xml"/><Relationship Id="rId5" Type="http://schemas.openxmlformats.org/officeDocument/2006/relationships/image" Target="../media/image112.wmf"/><Relationship Id="rId4" Type="http://schemas.openxmlformats.org/officeDocument/2006/relationships/image" Target="../media/image110.wmf"/></Relationships>
</file>

<file path=ppt/slides/_rels/slide68.xml.rels><?xml version="1.0" encoding="UTF-8" standalone="yes"?>
<Relationships xmlns="http://schemas.openxmlformats.org/package/2006/relationships"><Relationship Id="rId3" Type="http://schemas.openxmlformats.org/officeDocument/2006/relationships/image" Target="../media/image113.wmf"/><Relationship Id="rId7" Type="http://schemas.openxmlformats.org/officeDocument/2006/relationships/image" Target="../media/image111.wmf"/><Relationship Id="rId2" Type="http://schemas.openxmlformats.org/officeDocument/2006/relationships/audio" Target="../media/audio1.wav"/><Relationship Id="rId1" Type="http://schemas.openxmlformats.org/officeDocument/2006/relationships/slideLayout" Target="../slideLayouts/slideLayout19.xml"/><Relationship Id="rId6" Type="http://schemas.openxmlformats.org/officeDocument/2006/relationships/image" Target="../media/image110.wmf"/><Relationship Id="rId5" Type="http://schemas.openxmlformats.org/officeDocument/2006/relationships/image" Target="../media/image109.wmf"/><Relationship Id="rId4" Type="http://schemas.openxmlformats.org/officeDocument/2006/relationships/image" Target="../media/image108.wmf"/></Relationships>
</file>

<file path=ppt/slides/_rels/slide69.xml.rels><?xml version="1.0" encoding="UTF-8" standalone="yes"?>
<Relationships xmlns="http://schemas.openxmlformats.org/package/2006/relationships"><Relationship Id="rId8" Type="http://schemas.openxmlformats.org/officeDocument/2006/relationships/oleObject" Target="../embeddings/oleObject66.bin"/><Relationship Id="rId13" Type="http://schemas.openxmlformats.org/officeDocument/2006/relationships/image" Target="../media/image117.wmf"/><Relationship Id="rId3" Type="http://schemas.openxmlformats.org/officeDocument/2006/relationships/audio" Target="../media/audio2.wav"/><Relationship Id="rId7" Type="http://schemas.openxmlformats.org/officeDocument/2006/relationships/image" Target="../media/image114.wmf"/><Relationship Id="rId12" Type="http://schemas.openxmlformats.org/officeDocument/2006/relationships/oleObject" Target="../embeddings/oleObject68.bin"/><Relationship Id="rId2" Type="http://schemas.openxmlformats.org/officeDocument/2006/relationships/slideLayout" Target="../slideLayouts/slideLayout19.xml"/><Relationship Id="rId1" Type="http://schemas.openxmlformats.org/officeDocument/2006/relationships/vmlDrawing" Target="../drawings/vmlDrawing25.vml"/><Relationship Id="rId6" Type="http://schemas.openxmlformats.org/officeDocument/2006/relationships/oleObject" Target="../embeddings/oleObject65.bin"/><Relationship Id="rId11" Type="http://schemas.openxmlformats.org/officeDocument/2006/relationships/image" Target="../media/image116.wmf"/><Relationship Id="rId5" Type="http://schemas.openxmlformats.org/officeDocument/2006/relationships/slide" Target="slide8.xml"/><Relationship Id="rId10" Type="http://schemas.openxmlformats.org/officeDocument/2006/relationships/oleObject" Target="../embeddings/oleObject67.bin"/><Relationship Id="rId4" Type="http://schemas.openxmlformats.org/officeDocument/2006/relationships/audio" Target="../media/audio1.wav"/><Relationship Id="rId9" Type="http://schemas.openxmlformats.org/officeDocument/2006/relationships/image" Target="../media/image115.wmf"/></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70.xml.rels><?xml version="1.0" encoding="UTF-8" standalone="yes"?>
<Relationships xmlns="http://schemas.openxmlformats.org/package/2006/relationships"><Relationship Id="rId8" Type="http://schemas.openxmlformats.org/officeDocument/2006/relationships/oleObject" Target="../embeddings/oleObject70.bin"/><Relationship Id="rId13" Type="http://schemas.openxmlformats.org/officeDocument/2006/relationships/image" Target="../media/image121.wmf"/><Relationship Id="rId3" Type="http://schemas.openxmlformats.org/officeDocument/2006/relationships/notesSlide" Target="../notesSlides/notesSlide29.xml"/><Relationship Id="rId7" Type="http://schemas.openxmlformats.org/officeDocument/2006/relationships/image" Target="../media/image118.wmf"/><Relationship Id="rId12" Type="http://schemas.openxmlformats.org/officeDocument/2006/relationships/oleObject" Target="../embeddings/oleObject72.bin"/><Relationship Id="rId17" Type="http://schemas.openxmlformats.org/officeDocument/2006/relationships/image" Target="../media/image123.wmf"/><Relationship Id="rId2" Type="http://schemas.openxmlformats.org/officeDocument/2006/relationships/slideLayout" Target="../slideLayouts/slideLayout19.xml"/><Relationship Id="rId16" Type="http://schemas.openxmlformats.org/officeDocument/2006/relationships/oleObject" Target="../embeddings/oleObject74.bin"/><Relationship Id="rId1" Type="http://schemas.openxmlformats.org/officeDocument/2006/relationships/vmlDrawing" Target="../drawings/vmlDrawing26.vml"/><Relationship Id="rId6" Type="http://schemas.openxmlformats.org/officeDocument/2006/relationships/oleObject" Target="../embeddings/oleObject69.bin"/><Relationship Id="rId11" Type="http://schemas.openxmlformats.org/officeDocument/2006/relationships/image" Target="../media/image120.wmf"/><Relationship Id="rId5" Type="http://schemas.openxmlformats.org/officeDocument/2006/relationships/audio" Target="../media/audio1.wav"/><Relationship Id="rId15" Type="http://schemas.openxmlformats.org/officeDocument/2006/relationships/image" Target="../media/image122.wmf"/><Relationship Id="rId10" Type="http://schemas.openxmlformats.org/officeDocument/2006/relationships/oleObject" Target="../embeddings/oleObject71.bin"/><Relationship Id="rId4" Type="http://schemas.openxmlformats.org/officeDocument/2006/relationships/audio" Target="../media/audio2.wav"/><Relationship Id="rId9" Type="http://schemas.openxmlformats.org/officeDocument/2006/relationships/image" Target="../media/image119.wmf"/><Relationship Id="rId14" Type="http://schemas.openxmlformats.org/officeDocument/2006/relationships/oleObject" Target="../embeddings/oleObject73.bin"/></Relationships>
</file>

<file path=ppt/slides/_rels/slide71.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127.wmf"/><Relationship Id="rId2" Type="http://schemas.openxmlformats.org/officeDocument/2006/relationships/audio" Target="../media/audio2.wav"/><Relationship Id="rId1" Type="http://schemas.openxmlformats.org/officeDocument/2006/relationships/slideLayout" Target="../slideLayouts/slideLayout19.xml"/><Relationship Id="rId6" Type="http://schemas.openxmlformats.org/officeDocument/2006/relationships/image" Target="../media/image126.wmf"/><Relationship Id="rId5" Type="http://schemas.openxmlformats.org/officeDocument/2006/relationships/image" Target="../media/image125.wmf"/><Relationship Id="rId4" Type="http://schemas.openxmlformats.org/officeDocument/2006/relationships/image" Target="../media/image124.wmf"/></Relationships>
</file>

<file path=ppt/slides/_rels/slide72.xml.rels><?xml version="1.0" encoding="UTF-8" standalone="yes"?>
<Relationships xmlns="http://schemas.openxmlformats.org/package/2006/relationships"><Relationship Id="rId8" Type="http://schemas.openxmlformats.org/officeDocument/2006/relationships/oleObject" Target="../embeddings/oleObject77.bin"/><Relationship Id="rId3" Type="http://schemas.openxmlformats.org/officeDocument/2006/relationships/audio" Target="../media/audio1.wav"/><Relationship Id="rId7" Type="http://schemas.openxmlformats.org/officeDocument/2006/relationships/image" Target="../media/image129.wmf"/><Relationship Id="rId12" Type="http://schemas.openxmlformats.org/officeDocument/2006/relationships/image" Target="../media/image132.wmf"/><Relationship Id="rId2" Type="http://schemas.openxmlformats.org/officeDocument/2006/relationships/slideLayout" Target="../slideLayouts/slideLayout14.xml"/><Relationship Id="rId1" Type="http://schemas.openxmlformats.org/officeDocument/2006/relationships/vmlDrawing" Target="../drawings/vmlDrawing27.vml"/><Relationship Id="rId6" Type="http://schemas.openxmlformats.org/officeDocument/2006/relationships/oleObject" Target="../embeddings/oleObject76.bin"/><Relationship Id="rId11" Type="http://schemas.openxmlformats.org/officeDocument/2006/relationships/image" Target="../media/image131.wmf"/><Relationship Id="rId5" Type="http://schemas.openxmlformats.org/officeDocument/2006/relationships/image" Target="../media/image128.wmf"/><Relationship Id="rId10" Type="http://schemas.openxmlformats.org/officeDocument/2006/relationships/oleObject" Target="../embeddings/oleObject78.bin"/><Relationship Id="rId4" Type="http://schemas.openxmlformats.org/officeDocument/2006/relationships/oleObject" Target="../embeddings/oleObject75.bin"/><Relationship Id="rId9" Type="http://schemas.openxmlformats.org/officeDocument/2006/relationships/image" Target="../media/image130.wmf"/></Relationships>
</file>

<file path=ppt/slides/_rels/slide73.xml.rels><?xml version="1.0" encoding="UTF-8" standalone="yes"?>
<Relationships xmlns="http://schemas.openxmlformats.org/package/2006/relationships"><Relationship Id="rId8" Type="http://schemas.openxmlformats.org/officeDocument/2006/relationships/oleObject" Target="../embeddings/oleObject80.bin"/><Relationship Id="rId13" Type="http://schemas.openxmlformats.org/officeDocument/2006/relationships/image" Target="../media/image136.wmf"/><Relationship Id="rId3" Type="http://schemas.openxmlformats.org/officeDocument/2006/relationships/notesSlide" Target="../notesSlides/notesSlide30.xml"/><Relationship Id="rId7" Type="http://schemas.openxmlformats.org/officeDocument/2006/relationships/image" Target="../media/image133.wmf"/><Relationship Id="rId12" Type="http://schemas.openxmlformats.org/officeDocument/2006/relationships/oleObject" Target="../embeddings/oleObject82.bin"/><Relationship Id="rId2" Type="http://schemas.openxmlformats.org/officeDocument/2006/relationships/slideLayout" Target="../slideLayouts/slideLayout19.xml"/><Relationship Id="rId1" Type="http://schemas.openxmlformats.org/officeDocument/2006/relationships/vmlDrawing" Target="../drawings/vmlDrawing28.vml"/><Relationship Id="rId6" Type="http://schemas.openxmlformats.org/officeDocument/2006/relationships/oleObject" Target="../embeddings/oleObject79.bin"/><Relationship Id="rId11" Type="http://schemas.openxmlformats.org/officeDocument/2006/relationships/image" Target="../media/image135.wmf"/><Relationship Id="rId5" Type="http://schemas.openxmlformats.org/officeDocument/2006/relationships/audio" Target="../media/audio1.wav"/><Relationship Id="rId10" Type="http://schemas.openxmlformats.org/officeDocument/2006/relationships/oleObject" Target="../embeddings/oleObject81.bin"/><Relationship Id="rId4" Type="http://schemas.openxmlformats.org/officeDocument/2006/relationships/audio" Target="../media/audio2.wav"/><Relationship Id="rId9" Type="http://schemas.openxmlformats.org/officeDocument/2006/relationships/image" Target="../media/image134.wmf"/><Relationship Id="rId14" Type="http://schemas.openxmlformats.org/officeDocument/2006/relationships/image" Target="../media/image137.wmf"/></Relationships>
</file>

<file path=ppt/slides/_rels/slide7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9.xml"/><Relationship Id="rId1" Type="http://schemas.openxmlformats.org/officeDocument/2006/relationships/vmlDrawing" Target="../drawings/vmlDrawing29.vml"/><Relationship Id="rId6" Type="http://schemas.openxmlformats.org/officeDocument/2006/relationships/image" Target="../media/image80.wmf"/><Relationship Id="rId5" Type="http://schemas.openxmlformats.org/officeDocument/2006/relationships/image" Target="../media/image138.wmf"/><Relationship Id="rId4" Type="http://schemas.openxmlformats.org/officeDocument/2006/relationships/oleObject" Target="../embeddings/oleObject83.bin"/></Relationships>
</file>

<file path=ppt/slides/_rels/slide75.xml.rels><?xml version="1.0" encoding="UTF-8" standalone="yes"?>
<Relationships xmlns="http://schemas.openxmlformats.org/package/2006/relationships"><Relationship Id="rId8" Type="http://schemas.openxmlformats.org/officeDocument/2006/relationships/oleObject" Target="../embeddings/oleObject86.bin"/><Relationship Id="rId3" Type="http://schemas.openxmlformats.org/officeDocument/2006/relationships/audio" Target="../media/audio1.wav"/><Relationship Id="rId7" Type="http://schemas.openxmlformats.org/officeDocument/2006/relationships/image" Target="../media/image140.wmf"/><Relationship Id="rId2" Type="http://schemas.openxmlformats.org/officeDocument/2006/relationships/slideLayout" Target="../slideLayouts/slideLayout19.xml"/><Relationship Id="rId1" Type="http://schemas.openxmlformats.org/officeDocument/2006/relationships/vmlDrawing" Target="../drawings/vmlDrawing30.vml"/><Relationship Id="rId6" Type="http://schemas.openxmlformats.org/officeDocument/2006/relationships/oleObject" Target="../embeddings/oleObject85.bin"/><Relationship Id="rId5" Type="http://schemas.openxmlformats.org/officeDocument/2006/relationships/image" Target="../media/image139.wmf"/><Relationship Id="rId10" Type="http://schemas.openxmlformats.org/officeDocument/2006/relationships/image" Target="../media/image142.wmf"/><Relationship Id="rId4" Type="http://schemas.openxmlformats.org/officeDocument/2006/relationships/oleObject" Target="../embeddings/oleObject84.bin"/><Relationship Id="rId9" Type="http://schemas.openxmlformats.org/officeDocument/2006/relationships/image" Target="../media/image141.wmf"/></Relationships>
</file>

<file path=ppt/slides/_rels/slide7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9.xml"/><Relationship Id="rId1" Type="http://schemas.openxmlformats.org/officeDocument/2006/relationships/vmlDrawing" Target="../drawings/vmlDrawing31.vml"/><Relationship Id="rId5" Type="http://schemas.openxmlformats.org/officeDocument/2006/relationships/image" Target="../media/image143.png"/><Relationship Id="rId4" Type="http://schemas.openxmlformats.org/officeDocument/2006/relationships/oleObject" Target="../embeddings/oleObject87.bin"/></Relationships>
</file>

<file path=ppt/slides/_rels/slide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19.xml"/><Relationship Id="rId5" Type="http://schemas.openxmlformats.org/officeDocument/2006/relationships/image" Target="../media/image6.png"/><Relationship Id="rId4" Type="http://schemas.openxmlformats.org/officeDocument/2006/relationships/image" Target="../media/image144.png"/></Relationships>
</file>

<file path=ppt/slides/_rels/slide7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79.xml.rels><?xml version="1.0" encoding="UTF-8" standalone="yes"?>
<Relationships xmlns="http://schemas.openxmlformats.org/package/2006/relationships"><Relationship Id="rId8" Type="http://schemas.openxmlformats.org/officeDocument/2006/relationships/oleObject" Target="../embeddings/oleObject90.bin"/><Relationship Id="rId3" Type="http://schemas.openxmlformats.org/officeDocument/2006/relationships/notesSlide" Target="../notesSlides/notesSlide33.xml"/><Relationship Id="rId7" Type="http://schemas.openxmlformats.org/officeDocument/2006/relationships/image" Target="../media/image146.png"/><Relationship Id="rId2" Type="http://schemas.openxmlformats.org/officeDocument/2006/relationships/slideLayout" Target="../slideLayouts/slideLayout19.xml"/><Relationship Id="rId1" Type="http://schemas.openxmlformats.org/officeDocument/2006/relationships/vmlDrawing" Target="../drawings/vmlDrawing32.vml"/><Relationship Id="rId6" Type="http://schemas.openxmlformats.org/officeDocument/2006/relationships/oleObject" Target="../embeddings/oleObject89.bin"/><Relationship Id="rId11" Type="http://schemas.openxmlformats.org/officeDocument/2006/relationships/image" Target="../media/image6.png"/><Relationship Id="rId5" Type="http://schemas.openxmlformats.org/officeDocument/2006/relationships/image" Target="../media/image145.png"/><Relationship Id="rId10" Type="http://schemas.openxmlformats.org/officeDocument/2006/relationships/image" Target="../media/image5.png"/><Relationship Id="rId4" Type="http://schemas.openxmlformats.org/officeDocument/2006/relationships/oleObject" Target="../embeddings/oleObject88.bin"/><Relationship Id="rId9" Type="http://schemas.openxmlformats.org/officeDocument/2006/relationships/image" Target="../media/image147.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80.xml.rels><?xml version="1.0" encoding="UTF-8" standalone="yes"?>
<Relationships xmlns="http://schemas.openxmlformats.org/package/2006/relationships"><Relationship Id="rId8" Type="http://schemas.openxmlformats.org/officeDocument/2006/relationships/oleObject" Target="../embeddings/oleObject93.bin"/><Relationship Id="rId13" Type="http://schemas.openxmlformats.org/officeDocument/2006/relationships/oleObject" Target="../embeddings/oleObject97.bin"/><Relationship Id="rId3" Type="http://schemas.openxmlformats.org/officeDocument/2006/relationships/notesSlide" Target="../notesSlides/notesSlide34.xml"/><Relationship Id="rId7" Type="http://schemas.openxmlformats.org/officeDocument/2006/relationships/image" Target="../media/image149.png"/><Relationship Id="rId12" Type="http://schemas.openxmlformats.org/officeDocument/2006/relationships/oleObject" Target="../embeddings/oleObject96.bin"/><Relationship Id="rId2" Type="http://schemas.openxmlformats.org/officeDocument/2006/relationships/slideLayout" Target="../slideLayouts/slideLayout19.xml"/><Relationship Id="rId16" Type="http://schemas.openxmlformats.org/officeDocument/2006/relationships/image" Target="../media/image6.png"/><Relationship Id="rId1" Type="http://schemas.openxmlformats.org/officeDocument/2006/relationships/vmlDrawing" Target="../drawings/vmlDrawing33.vml"/><Relationship Id="rId6" Type="http://schemas.openxmlformats.org/officeDocument/2006/relationships/oleObject" Target="../embeddings/oleObject92.bin"/><Relationship Id="rId11" Type="http://schemas.openxmlformats.org/officeDocument/2006/relationships/oleObject" Target="../embeddings/oleObject95.bin"/><Relationship Id="rId5" Type="http://schemas.openxmlformats.org/officeDocument/2006/relationships/image" Target="../media/image148.png"/><Relationship Id="rId15" Type="http://schemas.openxmlformats.org/officeDocument/2006/relationships/image" Target="../media/image5.png"/><Relationship Id="rId10" Type="http://schemas.openxmlformats.org/officeDocument/2006/relationships/oleObject" Target="../embeddings/oleObject94.bin"/><Relationship Id="rId4" Type="http://schemas.openxmlformats.org/officeDocument/2006/relationships/oleObject" Target="../embeddings/oleObject91.bin"/><Relationship Id="rId9" Type="http://schemas.openxmlformats.org/officeDocument/2006/relationships/image" Target="../media/image150.png"/><Relationship Id="rId14" Type="http://schemas.openxmlformats.org/officeDocument/2006/relationships/image" Target="../media/image151.png"/></Relationships>
</file>

<file path=ppt/slides/_rels/slide81.xml.rels><?xml version="1.0" encoding="UTF-8" standalone="yes"?>
<Relationships xmlns="http://schemas.openxmlformats.org/package/2006/relationships"><Relationship Id="rId8" Type="http://schemas.openxmlformats.org/officeDocument/2006/relationships/oleObject" Target="../embeddings/oleObject99.bin"/><Relationship Id="rId13" Type="http://schemas.openxmlformats.org/officeDocument/2006/relationships/image" Target="../media/image155.png"/><Relationship Id="rId18" Type="http://schemas.openxmlformats.org/officeDocument/2006/relationships/oleObject" Target="../embeddings/oleObject104.bin"/><Relationship Id="rId3" Type="http://schemas.openxmlformats.org/officeDocument/2006/relationships/notesSlide" Target="../notesSlides/notesSlide35.xml"/><Relationship Id="rId21" Type="http://schemas.openxmlformats.org/officeDocument/2006/relationships/image" Target="../media/image159.png"/><Relationship Id="rId7" Type="http://schemas.openxmlformats.org/officeDocument/2006/relationships/image" Target="../media/image6.png"/><Relationship Id="rId12" Type="http://schemas.openxmlformats.org/officeDocument/2006/relationships/oleObject" Target="../embeddings/oleObject101.bin"/><Relationship Id="rId17" Type="http://schemas.openxmlformats.org/officeDocument/2006/relationships/image" Target="../media/image157.png"/><Relationship Id="rId2" Type="http://schemas.openxmlformats.org/officeDocument/2006/relationships/slideLayout" Target="../slideLayouts/slideLayout19.xml"/><Relationship Id="rId16" Type="http://schemas.openxmlformats.org/officeDocument/2006/relationships/oleObject" Target="../embeddings/oleObject103.bin"/><Relationship Id="rId20" Type="http://schemas.openxmlformats.org/officeDocument/2006/relationships/oleObject" Target="../embeddings/oleObject105.bin"/><Relationship Id="rId1" Type="http://schemas.openxmlformats.org/officeDocument/2006/relationships/vmlDrawing" Target="../drawings/vmlDrawing34.vml"/><Relationship Id="rId6" Type="http://schemas.openxmlformats.org/officeDocument/2006/relationships/image" Target="../media/image5.png"/><Relationship Id="rId11" Type="http://schemas.openxmlformats.org/officeDocument/2006/relationships/image" Target="../media/image154.png"/><Relationship Id="rId5" Type="http://schemas.openxmlformats.org/officeDocument/2006/relationships/image" Target="../media/image152.png"/><Relationship Id="rId15" Type="http://schemas.openxmlformats.org/officeDocument/2006/relationships/image" Target="../media/image156.png"/><Relationship Id="rId10" Type="http://schemas.openxmlformats.org/officeDocument/2006/relationships/oleObject" Target="../embeddings/oleObject100.bin"/><Relationship Id="rId19" Type="http://schemas.openxmlformats.org/officeDocument/2006/relationships/image" Target="../media/image158.png"/><Relationship Id="rId4" Type="http://schemas.openxmlformats.org/officeDocument/2006/relationships/oleObject" Target="../embeddings/oleObject98.bin"/><Relationship Id="rId9" Type="http://schemas.openxmlformats.org/officeDocument/2006/relationships/image" Target="../media/image153.png"/><Relationship Id="rId14" Type="http://schemas.openxmlformats.org/officeDocument/2006/relationships/oleObject" Target="../embeddings/oleObject102.bin"/></Relationships>
</file>

<file path=ppt/slides/_rels/slide82.xml.rels><?xml version="1.0" encoding="UTF-8" standalone="yes"?>
<Relationships xmlns="http://schemas.openxmlformats.org/package/2006/relationships"><Relationship Id="rId8" Type="http://schemas.openxmlformats.org/officeDocument/2006/relationships/oleObject" Target="../embeddings/oleObject107.bin"/><Relationship Id="rId13" Type="http://schemas.openxmlformats.org/officeDocument/2006/relationships/image" Target="../media/image163.png"/><Relationship Id="rId18" Type="http://schemas.openxmlformats.org/officeDocument/2006/relationships/oleObject" Target="../embeddings/oleObject112.bin"/><Relationship Id="rId3" Type="http://schemas.openxmlformats.org/officeDocument/2006/relationships/notesSlide" Target="../notesSlides/notesSlide36.xml"/><Relationship Id="rId21" Type="http://schemas.openxmlformats.org/officeDocument/2006/relationships/image" Target="../media/image167.png"/><Relationship Id="rId7" Type="http://schemas.openxmlformats.org/officeDocument/2006/relationships/image" Target="../media/image160.png"/><Relationship Id="rId12" Type="http://schemas.openxmlformats.org/officeDocument/2006/relationships/oleObject" Target="../embeddings/oleObject109.bin"/><Relationship Id="rId17" Type="http://schemas.openxmlformats.org/officeDocument/2006/relationships/image" Target="../media/image165.png"/><Relationship Id="rId2" Type="http://schemas.openxmlformats.org/officeDocument/2006/relationships/slideLayout" Target="../slideLayouts/slideLayout19.xml"/><Relationship Id="rId16" Type="http://schemas.openxmlformats.org/officeDocument/2006/relationships/oleObject" Target="../embeddings/oleObject111.bin"/><Relationship Id="rId20" Type="http://schemas.openxmlformats.org/officeDocument/2006/relationships/oleObject" Target="../embeddings/oleObject113.bin"/><Relationship Id="rId1" Type="http://schemas.openxmlformats.org/officeDocument/2006/relationships/vmlDrawing" Target="../drawings/vmlDrawing35.vml"/><Relationship Id="rId6" Type="http://schemas.openxmlformats.org/officeDocument/2006/relationships/oleObject" Target="../embeddings/oleObject106.bin"/><Relationship Id="rId11" Type="http://schemas.openxmlformats.org/officeDocument/2006/relationships/image" Target="../media/image162.png"/><Relationship Id="rId5" Type="http://schemas.openxmlformats.org/officeDocument/2006/relationships/image" Target="../media/image6.png"/><Relationship Id="rId15" Type="http://schemas.openxmlformats.org/officeDocument/2006/relationships/image" Target="../media/image164.png"/><Relationship Id="rId10" Type="http://schemas.openxmlformats.org/officeDocument/2006/relationships/oleObject" Target="../embeddings/oleObject108.bin"/><Relationship Id="rId19" Type="http://schemas.openxmlformats.org/officeDocument/2006/relationships/image" Target="../media/image166.png"/><Relationship Id="rId4" Type="http://schemas.openxmlformats.org/officeDocument/2006/relationships/image" Target="../media/image5.png"/><Relationship Id="rId9" Type="http://schemas.openxmlformats.org/officeDocument/2006/relationships/image" Target="../media/image161.png"/><Relationship Id="rId14" Type="http://schemas.openxmlformats.org/officeDocument/2006/relationships/oleObject" Target="../embeddings/oleObject110.bin"/></Relationships>
</file>

<file path=ppt/slides/_rels/slide8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19.xml"/><Relationship Id="rId4" Type="http://schemas.openxmlformats.org/officeDocument/2006/relationships/image" Target="../media/image6.png"/></Relationships>
</file>

<file path=ppt/slides/_rels/slide84.xml.rels><?xml version="1.0" encoding="UTF-8" standalone="yes"?>
<Relationships xmlns="http://schemas.openxmlformats.org/package/2006/relationships"><Relationship Id="rId8" Type="http://schemas.openxmlformats.org/officeDocument/2006/relationships/oleObject" Target="../embeddings/oleObject116.bin"/><Relationship Id="rId13" Type="http://schemas.openxmlformats.org/officeDocument/2006/relationships/image" Target="../media/image172.emf"/><Relationship Id="rId18" Type="http://schemas.openxmlformats.org/officeDocument/2006/relationships/oleObject" Target="../embeddings/oleObject121.bin"/><Relationship Id="rId3" Type="http://schemas.openxmlformats.org/officeDocument/2006/relationships/notesSlide" Target="../notesSlides/notesSlide38.xml"/><Relationship Id="rId21" Type="http://schemas.openxmlformats.org/officeDocument/2006/relationships/image" Target="../media/image176.wmf"/><Relationship Id="rId7" Type="http://schemas.openxmlformats.org/officeDocument/2006/relationships/image" Target="../media/image169.wmf"/><Relationship Id="rId12" Type="http://schemas.openxmlformats.org/officeDocument/2006/relationships/oleObject" Target="../embeddings/oleObject118.bin"/><Relationship Id="rId17" Type="http://schemas.openxmlformats.org/officeDocument/2006/relationships/image" Target="../media/image174.wmf"/><Relationship Id="rId25" Type="http://schemas.openxmlformats.org/officeDocument/2006/relationships/image" Target="../media/image6.png"/><Relationship Id="rId2" Type="http://schemas.openxmlformats.org/officeDocument/2006/relationships/slideLayout" Target="../slideLayouts/slideLayout19.xml"/><Relationship Id="rId16" Type="http://schemas.openxmlformats.org/officeDocument/2006/relationships/oleObject" Target="../embeddings/oleObject120.bin"/><Relationship Id="rId20" Type="http://schemas.openxmlformats.org/officeDocument/2006/relationships/oleObject" Target="../embeddings/oleObject122.bin"/><Relationship Id="rId1" Type="http://schemas.openxmlformats.org/officeDocument/2006/relationships/vmlDrawing" Target="../drawings/vmlDrawing36.vml"/><Relationship Id="rId6" Type="http://schemas.openxmlformats.org/officeDocument/2006/relationships/oleObject" Target="../embeddings/oleObject115.bin"/><Relationship Id="rId11" Type="http://schemas.openxmlformats.org/officeDocument/2006/relationships/image" Target="../media/image171.wmf"/><Relationship Id="rId24" Type="http://schemas.openxmlformats.org/officeDocument/2006/relationships/image" Target="../media/image5.png"/><Relationship Id="rId5" Type="http://schemas.openxmlformats.org/officeDocument/2006/relationships/image" Target="../media/image168.wmf"/><Relationship Id="rId15" Type="http://schemas.openxmlformats.org/officeDocument/2006/relationships/image" Target="../media/image173.wmf"/><Relationship Id="rId23" Type="http://schemas.openxmlformats.org/officeDocument/2006/relationships/image" Target="../media/image177.wmf"/><Relationship Id="rId10" Type="http://schemas.openxmlformats.org/officeDocument/2006/relationships/oleObject" Target="../embeddings/oleObject117.bin"/><Relationship Id="rId19" Type="http://schemas.openxmlformats.org/officeDocument/2006/relationships/image" Target="../media/image175.wmf"/><Relationship Id="rId4" Type="http://schemas.openxmlformats.org/officeDocument/2006/relationships/oleObject" Target="../embeddings/oleObject114.bin"/><Relationship Id="rId9" Type="http://schemas.openxmlformats.org/officeDocument/2006/relationships/image" Target="../media/image170.wmf"/><Relationship Id="rId14" Type="http://schemas.openxmlformats.org/officeDocument/2006/relationships/oleObject" Target="../embeddings/oleObject119.bin"/><Relationship Id="rId22" Type="http://schemas.openxmlformats.org/officeDocument/2006/relationships/oleObject" Target="../embeddings/oleObject123.bin"/></Relationships>
</file>

<file path=ppt/slides/_rels/slide85.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oleObject" Target="../embeddings/oleObject127.bin"/><Relationship Id="rId18" Type="http://schemas.openxmlformats.org/officeDocument/2006/relationships/oleObject" Target="../embeddings/oleObject131.bin"/><Relationship Id="rId3" Type="http://schemas.openxmlformats.org/officeDocument/2006/relationships/notesSlide" Target="../notesSlides/notesSlide39.xml"/><Relationship Id="rId7" Type="http://schemas.openxmlformats.org/officeDocument/2006/relationships/image" Target="../media/image179.wmf"/><Relationship Id="rId12" Type="http://schemas.openxmlformats.org/officeDocument/2006/relationships/image" Target="../media/image180.png"/><Relationship Id="rId17" Type="http://schemas.openxmlformats.org/officeDocument/2006/relationships/oleObject" Target="../embeddings/oleObject130.bin"/><Relationship Id="rId2" Type="http://schemas.openxmlformats.org/officeDocument/2006/relationships/slideLayout" Target="../slideLayouts/slideLayout19.xml"/><Relationship Id="rId16" Type="http://schemas.openxmlformats.org/officeDocument/2006/relationships/oleObject" Target="../embeddings/oleObject129.bin"/><Relationship Id="rId1" Type="http://schemas.openxmlformats.org/officeDocument/2006/relationships/vmlDrawing" Target="../drawings/vmlDrawing37.vml"/><Relationship Id="rId6" Type="http://schemas.openxmlformats.org/officeDocument/2006/relationships/oleObject" Target="../embeddings/oleObject125.bin"/><Relationship Id="rId11" Type="http://schemas.openxmlformats.org/officeDocument/2006/relationships/oleObject" Target="../embeddings/oleObject126.bin"/><Relationship Id="rId5" Type="http://schemas.openxmlformats.org/officeDocument/2006/relationships/image" Target="../media/image178.wmf"/><Relationship Id="rId15" Type="http://schemas.openxmlformats.org/officeDocument/2006/relationships/oleObject" Target="../embeddings/oleObject128.bin"/><Relationship Id="rId10" Type="http://schemas.openxmlformats.org/officeDocument/2006/relationships/image" Target="../media/image182.png"/><Relationship Id="rId4" Type="http://schemas.openxmlformats.org/officeDocument/2006/relationships/oleObject" Target="../embeddings/oleObject124.bin"/><Relationship Id="rId9" Type="http://schemas.openxmlformats.org/officeDocument/2006/relationships/image" Target="../media/image6.png"/><Relationship Id="rId14" Type="http://schemas.openxmlformats.org/officeDocument/2006/relationships/image" Target="../media/image181.png"/></Relationships>
</file>

<file path=ppt/slides/_rels/slide86.xml.rels><?xml version="1.0" encoding="UTF-8" standalone="yes"?>
<Relationships xmlns="http://schemas.openxmlformats.org/package/2006/relationships"><Relationship Id="rId8" Type="http://schemas.openxmlformats.org/officeDocument/2006/relationships/image" Target="../media/image184.wmf"/><Relationship Id="rId13" Type="http://schemas.openxmlformats.org/officeDocument/2006/relationships/oleObject" Target="../embeddings/oleObject135.bin"/><Relationship Id="rId3" Type="http://schemas.openxmlformats.org/officeDocument/2006/relationships/notesSlide" Target="../notesSlides/notesSlide40.xml"/><Relationship Id="rId7" Type="http://schemas.openxmlformats.org/officeDocument/2006/relationships/oleObject" Target="../embeddings/oleObject133.bin"/><Relationship Id="rId12" Type="http://schemas.openxmlformats.org/officeDocument/2006/relationships/image" Target="../media/image6.png"/><Relationship Id="rId17" Type="http://schemas.openxmlformats.org/officeDocument/2006/relationships/oleObject" Target="../embeddings/oleObject137.bin"/><Relationship Id="rId2" Type="http://schemas.openxmlformats.org/officeDocument/2006/relationships/slideLayout" Target="../slideLayouts/slideLayout19.xml"/><Relationship Id="rId16" Type="http://schemas.openxmlformats.org/officeDocument/2006/relationships/image" Target="../media/image187.png"/><Relationship Id="rId1" Type="http://schemas.openxmlformats.org/officeDocument/2006/relationships/vmlDrawing" Target="../drawings/vmlDrawing38.vml"/><Relationship Id="rId6" Type="http://schemas.openxmlformats.org/officeDocument/2006/relationships/image" Target="../media/image183.wmf"/><Relationship Id="rId11" Type="http://schemas.openxmlformats.org/officeDocument/2006/relationships/image" Target="../media/image5.png"/><Relationship Id="rId5" Type="http://schemas.openxmlformats.org/officeDocument/2006/relationships/oleObject" Target="../embeddings/oleObject132.bin"/><Relationship Id="rId15" Type="http://schemas.openxmlformats.org/officeDocument/2006/relationships/oleObject" Target="../embeddings/oleObject136.bin"/><Relationship Id="rId10" Type="http://schemas.openxmlformats.org/officeDocument/2006/relationships/image" Target="../media/image185.wmf"/><Relationship Id="rId4" Type="http://schemas.openxmlformats.org/officeDocument/2006/relationships/image" Target="../media/image188.png"/><Relationship Id="rId9" Type="http://schemas.openxmlformats.org/officeDocument/2006/relationships/oleObject" Target="../embeddings/oleObject134.bin"/><Relationship Id="rId14" Type="http://schemas.openxmlformats.org/officeDocument/2006/relationships/image" Target="../media/image186.png"/></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9.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2700000" scaled="1"/>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799" y="2132856"/>
            <a:ext cx="8022555" cy="1467594"/>
          </a:xfrm>
        </p:spPr>
        <p:txBody>
          <a:bodyPr/>
          <a:lstStyle/>
          <a:p>
            <a:r>
              <a:rPr lang="zh-CN" altLang="en-US" sz="4000" dirty="0" smtClean="0"/>
              <a:t>      电路与模拟电子技术基础</a:t>
            </a:r>
            <a:endParaRPr lang="zh-CN" altLang="en-US" sz="4000" dirty="0"/>
          </a:p>
        </p:txBody>
      </p:sp>
      <p:sp>
        <p:nvSpPr>
          <p:cNvPr id="4" name="TextBox 3"/>
          <p:cNvSpPr txBox="1"/>
          <p:nvPr/>
        </p:nvSpPr>
        <p:spPr>
          <a:xfrm>
            <a:off x="611560" y="404664"/>
            <a:ext cx="6888480" cy="338554"/>
          </a:xfrm>
          <a:prstGeom prst="rect">
            <a:avLst/>
          </a:prstGeom>
          <a:noFill/>
        </p:spPr>
        <p:txBody>
          <a:bodyPr wrap="square" rtlCol="0">
            <a:spAutoFit/>
          </a:bodyPr>
          <a:lstStyle/>
          <a:p>
            <a:pPr fontAlgn="base">
              <a:spcBef>
                <a:spcPct val="0"/>
              </a:spcBef>
              <a:spcAft>
                <a:spcPct val="0"/>
              </a:spcAft>
            </a:pPr>
            <a:r>
              <a:rPr lang="zh-CN" altLang="en-US" sz="1600" dirty="0">
                <a:latin typeface="Arial" pitchFamily="34" charset="0"/>
                <a:ea typeface="楷体_GB2312" pitchFamily="49" charset="-122"/>
              </a:rPr>
              <a:t>普通高等教育“十三五”规划教材（电工电子课程群改革创新系列）</a:t>
            </a:r>
            <a:endParaRPr lang="zh-CN" altLang="en-US" sz="1600" dirty="0">
              <a:latin typeface="Arial" pitchFamily="34" charset="0"/>
              <a:ea typeface="楷体_GB2312" pitchFamily="49" charset="-122"/>
            </a:endParaRPr>
          </a:p>
        </p:txBody>
      </p:sp>
      <p:pic>
        <p:nvPicPr>
          <p:cNvPr id="45058" name="Picture 2" descr="pubname"/>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199" r="3600"/>
          <a:stretch>
            <a:fillRect/>
          </a:stretch>
        </p:blipFill>
        <p:spPr bwMode="auto">
          <a:xfrm>
            <a:off x="6588224" y="5659197"/>
            <a:ext cx="2120131" cy="61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855668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7" name="Rectangle 5"/>
          <p:cNvSpPr>
            <a:spLocks noChangeArrowheads="1"/>
          </p:cNvSpPr>
          <p:nvPr/>
        </p:nvSpPr>
        <p:spPr bwMode="auto">
          <a:xfrm>
            <a:off x="685800" y="1052736"/>
            <a:ext cx="3962400"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dirty="0" smtClean="0">
                <a:latin typeface="Times New Roman" pitchFamily="18" charset="0"/>
              </a:rPr>
              <a:t>5</a:t>
            </a:r>
            <a:r>
              <a:rPr kumimoji="1" lang="en-US" altLang="zh-CN" sz="2600" b="1" dirty="0" smtClean="0">
                <a:latin typeface="宋体" pitchFamily="2" charset="-122"/>
              </a:rPr>
              <a:t>)</a:t>
            </a:r>
            <a:r>
              <a:rPr kumimoji="1" lang="en-US" altLang="zh-CN" sz="2600" b="1" dirty="0" smtClean="0">
                <a:latin typeface="Times New Roman" pitchFamily="18" charset="0"/>
              </a:rPr>
              <a:t> </a:t>
            </a:r>
            <a:r>
              <a:rPr kumimoji="1" lang="zh-CN" altLang="en-US" sz="2600" b="1" dirty="0">
                <a:solidFill>
                  <a:srgbClr val="0033CC"/>
                </a:solidFill>
                <a:latin typeface="Times New Roman" pitchFamily="18" charset="0"/>
              </a:rPr>
              <a:t>输入偏置电流 </a:t>
            </a:r>
            <a:r>
              <a:rPr kumimoji="1" lang="en-US" altLang="zh-CN" sz="2600" b="1" i="1" dirty="0">
                <a:solidFill>
                  <a:srgbClr val="FF0066"/>
                </a:solidFill>
                <a:latin typeface="Times New Roman" pitchFamily="18" charset="0"/>
              </a:rPr>
              <a:t>I </a:t>
            </a:r>
            <a:r>
              <a:rPr kumimoji="1" lang="en-US" altLang="zh-CN" sz="2600" b="1" baseline="-25000" dirty="0">
                <a:solidFill>
                  <a:srgbClr val="FF0066"/>
                </a:solidFill>
                <a:latin typeface="Times New Roman" pitchFamily="18" charset="0"/>
              </a:rPr>
              <a:t>IB</a:t>
            </a:r>
          </a:p>
        </p:txBody>
      </p:sp>
      <p:sp>
        <p:nvSpPr>
          <p:cNvPr id="44039" name="Rectangle 7"/>
          <p:cNvSpPr>
            <a:spLocks noChangeArrowheads="1"/>
          </p:cNvSpPr>
          <p:nvPr/>
        </p:nvSpPr>
        <p:spPr bwMode="auto">
          <a:xfrm>
            <a:off x="1752600" y="1705199"/>
            <a:ext cx="19812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600" b="1" i="1">
                <a:latin typeface="Times New Roman" pitchFamily="18" charset="0"/>
              </a:rPr>
              <a:t>U</a:t>
            </a:r>
            <a:r>
              <a:rPr kumimoji="1" lang="en-US" altLang="zh-CN" sz="2600" b="1" baseline="-25000">
                <a:latin typeface="Times New Roman" pitchFamily="18" charset="0"/>
              </a:rPr>
              <a:t>O </a:t>
            </a:r>
            <a:r>
              <a:rPr kumimoji="1" lang="en-US" altLang="zh-CN" sz="2600" b="1">
                <a:latin typeface="Times New Roman" pitchFamily="18" charset="0"/>
              </a:rPr>
              <a:t>= 0 </a:t>
            </a:r>
            <a:r>
              <a:rPr kumimoji="1" lang="zh-CN" altLang="en-US" sz="2600" b="1">
                <a:latin typeface="Times New Roman" pitchFamily="18" charset="0"/>
              </a:rPr>
              <a:t>时，</a:t>
            </a:r>
          </a:p>
        </p:txBody>
      </p:sp>
      <p:graphicFrame>
        <p:nvGraphicFramePr>
          <p:cNvPr id="44040" name="Object 8"/>
          <p:cNvGraphicFramePr>
            <a:graphicFrameLocks noChangeAspect="1"/>
          </p:cNvGraphicFramePr>
          <p:nvPr>
            <p:extLst>
              <p:ext uri="{D42A27DB-BD31-4B8C-83A1-F6EECF244321}">
                <p14:modId xmlns:p14="http://schemas.microsoft.com/office/powerpoint/2010/main" val="2193098669"/>
              </p:ext>
            </p:extLst>
          </p:nvPr>
        </p:nvGraphicFramePr>
        <p:xfrm>
          <a:off x="3962400" y="1552799"/>
          <a:ext cx="2773363" cy="827087"/>
        </p:xfrm>
        <a:graphic>
          <a:graphicData uri="http://schemas.openxmlformats.org/presentationml/2006/ole">
            <mc:AlternateContent xmlns:mc="http://schemas.openxmlformats.org/markup-compatibility/2006">
              <mc:Choice xmlns:v="urn:schemas-microsoft-com:vml" Requires="v">
                <p:oleObj spid="_x0000_s7216" name="Equation" r:id="rId4" imgW="1320480" imgH="393480" progId="Equation.3">
                  <p:embed/>
                </p:oleObj>
              </mc:Choice>
              <mc:Fallback>
                <p:oleObj name="Equation" r:id="rId4" imgW="1320480" imgH="3934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1552799"/>
                        <a:ext cx="2773363" cy="827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44041" name="Rectangle 9"/>
          <p:cNvSpPr>
            <a:spLocks noChangeArrowheads="1"/>
          </p:cNvSpPr>
          <p:nvPr/>
        </p:nvSpPr>
        <p:spPr bwMode="auto">
          <a:xfrm>
            <a:off x="3200400" y="2271936"/>
            <a:ext cx="2362200"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a:solidFill>
                  <a:schemeClr val="accent2"/>
                </a:solidFill>
                <a:latin typeface="Times New Roman" pitchFamily="18" charset="0"/>
              </a:rPr>
              <a:t>10 nA </a:t>
            </a:r>
            <a:r>
              <a:rPr kumimoji="1" lang="en-US" altLang="zh-CN" sz="2600" b="1">
                <a:solidFill>
                  <a:schemeClr val="accent2"/>
                </a:solidFill>
                <a:latin typeface="Times New Roman" pitchFamily="18" charset="0"/>
                <a:sym typeface="Symbol" pitchFamily="18" charset="2"/>
              </a:rPr>
              <a:t> </a:t>
            </a:r>
            <a:r>
              <a:rPr kumimoji="1" lang="en-US" altLang="zh-CN" sz="2600" b="1">
                <a:solidFill>
                  <a:schemeClr val="accent2"/>
                </a:solidFill>
                <a:latin typeface="Times New Roman" pitchFamily="18" charset="0"/>
              </a:rPr>
              <a:t>1 </a:t>
            </a:r>
            <a:r>
              <a:rPr kumimoji="1" lang="en-US" altLang="zh-CN" sz="2600" b="1">
                <a:solidFill>
                  <a:schemeClr val="accent2"/>
                </a:solidFill>
                <a:latin typeface="Times New Roman" pitchFamily="18" charset="0"/>
                <a:sym typeface="Symbol" pitchFamily="18" charset="2"/>
              </a:rPr>
              <a:t></a:t>
            </a:r>
            <a:r>
              <a:rPr kumimoji="1" lang="en-US" altLang="zh-CN" sz="2600" b="1">
                <a:solidFill>
                  <a:schemeClr val="accent2"/>
                </a:solidFill>
                <a:latin typeface="Times New Roman" pitchFamily="18" charset="0"/>
              </a:rPr>
              <a:t>A</a:t>
            </a:r>
          </a:p>
        </p:txBody>
      </p:sp>
      <p:pic>
        <p:nvPicPr>
          <p:cNvPr id="44057" name="Picture 25" descr="jiantou_shang">
            <a:hlinkClick r:id="" action="ppaction://hlinkshowjump?jump=previous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07438" y="5029200"/>
            <a:ext cx="284162" cy="384175"/>
          </a:xfrm>
          <a:prstGeom prst="rect">
            <a:avLst/>
          </a:prstGeom>
          <a:noFill/>
          <a:extLst>
            <a:ext uri="{909E8E84-426E-40DD-AFC4-6F175D3DCCD1}">
              <a14:hiddenFill xmlns:a14="http://schemas.microsoft.com/office/drawing/2010/main">
                <a:solidFill>
                  <a:srgbClr val="FFFFFF"/>
                </a:solidFill>
              </a14:hiddenFill>
            </a:ext>
          </a:extLst>
        </p:spPr>
      </p:pic>
      <p:pic>
        <p:nvPicPr>
          <p:cNvPr id="44058" name="Picture 26" descr="jiantou_xia">
            <a:hlinkClick r:id="" action="ppaction://hlinkshowjump?jump=nextslid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07438" y="5410200"/>
            <a:ext cx="274637" cy="533400"/>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2"/>
          <p:cNvSpPr>
            <a:spLocks noChangeArrowheads="1"/>
          </p:cNvSpPr>
          <p:nvPr/>
        </p:nvSpPr>
        <p:spPr bwMode="auto">
          <a:xfrm>
            <a:off x="646112" y="2842294"/>
            <a:ext cx="4572000"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dirty="0" smtClean="0">
                <a:latin typeface="Times New Roman" pitchFamily="18" charset="0"/>
              </a:rPr>
              <a:t>6</a:t>
            </a:r>
            <a:r>
              <a:rPr kumimoji="1" lang="en-US" altLang="zh-CN" sz="2600" b="1" dirty="0" smtClean="0">
                <a:latin typeface="宋体" pitchFamily="2" charset="-122"/>
              </a:rPr>
              <a:t>)</a:t>
            </a:r>
            <a:r>
              <a:rPr kumimoji="1" lang="en-US" altLang="zh-CN" sz="2600" b="1" dirty="0" smtClean="0">
                <a:latin typeface="Times New Roman" pitchFamily="18" charset="0"/>
              </a:rPr>
              <a:t> </a:t>
            </a:r>
            <a:r>
              <a:rPr kumimoji="1" lang="zh-CN" altLang="en-US" sz="2600" b="1" dirty="0">
                <a:solidFill>
                  <a:srgbClr val="0033CC"/>
                </a:solidFill>
                <a:latin typeface="Times New Roman" pitchFamily="18" charset="0"/>
              </a:rPr>
              <a:t>最大差模输入电压 </a:t>
            </a:r>
            <a:r>
              <a:rPr kumimoji="1" lang="en-US" altLang="zh-CN" sz="2600" b="1" i="1" dirty="0" err="1">
                <a:solidFill>
                  <a:srgbClr val="FF0000"/>
                </a:solidFill>
                <a:latin typeface="Times New Roman" pitchFamily="18" charset="0"/>
              </a:rPr>
              <a:t>U</a:t>
            </a:r>
            <a:r>
              <a:rPr kumimoji="1" lang="en-US" altLang="zh-CN" sz="2600" b="1" baseline="-25000" dirty="0" err="1">
                <a:solidFill>
                  <a:srgbClr val="FF0000"/>
                </a:solidFill>
                <a:latin typeface="Times New Roman" pitchFamily="18" charset="0"/>
              </a:rPr>
              <a:t>IdM</a:t>
            </a:r>
            <a:endParaRPr kumimoji="1" lang="en-US" altLang="zh-CN" sz="2600" b="1" baseline="-25000" dirty="0">
              <a:solidFill>
                <a:srgbClr val="FF0000"/>
              </a:solidFill>
              <a:latin typeface="Times New Roman" pitchFamily="18" charset="0"/>
            </a:endParaRPr>
          </a:p>
        </p:txBody>
      </p:sp>
      <p:sp>
        <p:nvSpPr>
          <p:cNvPr id="17" name="Rectangle 4"/>
          <p:cNvSpPr>
            <a:spLocks noChangeArrowheads="1"/>
          </p:cNvSpPr>
          <p:nvPr/>
        </p:nvSpPr>
        <p:spPr bwMode="auto">
          <a:xfrm>
            <a:off x="798512" y="3375694"/>
            <a:ext cx="8382000" cy="885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r>
              <a:rPr kumimoji="1" lang="zh-CN" altLang="en-US" sz="2600" b="1">
                <a:latin typeface="Times New Roman" pitchFamily="18" charset="0"/>
              </a:rPr>
              <a:t>当 </a:t>
            </a:r>
            <a:r>
              <a:rPr kumimoji="1" lang="en-US" altLang="zh-CN" sz="2600" b="1" i="1">
                <a:solidFill>
                  <a:srgbClr val="FF0000"/>
                </a:solidFill>
                <a:latin typeface="Times New Roman" pitchFamily="18" charset="0"/>
              </a:rPr>
              <a:t>U</a:t>
            </a:r>
            <a:r>
              <a:rPr kumimoji="1" lang="en-US" altLang="zh-CN" sz="2600" b="1" baseline="-25000">
                <a:solidFill>
                  <a:srgbClr val="FF0000"/>
                </a:solidFill>
                <a:latin typeface="Times New Roman" pitchFamily="18" charset="0"/>
              </a:rPr>
              <a:t>Id</a:t>
            </a:r>
            <a:r>
              <a:rPr kumimoji="1" lang="en-US" altLang="zh-CN" sz="2600" b="1">
                <a:solidFill>
                  <a:srgbClr val="FF0000"/>
                </a:solidFill>
                <a:latin typeface="Times New Roman" pitchFamily="18" charset="0"/>
              </a:rPr>
              <a:t> </a:t>
            </a:r>
            <a:r>
              <a:rPr kumimoji="1" lang="zh-CN" altLang="en-US" sz="2600" b="1">
                <a:latin typeface="Times New Roman" pitchFamily="18" charset="0"/>
              </a:rPr>
              <a:t>过大时，反偏的 </a:t>
            </a:r>
            <a:r>
              <a:rPr kumimoji="1" lang="en-US" altLang="zh-CN" sz="2600" b="1">
                <a:latin typeface="Times New Roman" pitchFamily="18" charset="0"/>
              </a:rPr>
              <a:t>PN </a:t>
            </a:r>
            <a:r>
              <a:rPr kumimoji="1" lang="zh-CN" altLang="en-US" sz="2600" b="1">
                <a:latin typeface="Times New Roman" pitchFamily="18" charset="0"/>
              </a:rPr>
              <a:t>结可能因反压过大而被击穿。</a:t>
            </a:r>
          </a:p>
        </p:txBody>
      </p:sp>
      <p:graphicFrame>
        <p:nvGraphicFramePr>
          <p:cNvPr id="18" name="Object 5"/>
          <p:cNvGraphicFramePr>
            <a:graphicFrameLocks noChangeAspect="1"/>
          </p:cNvGraphicFramePr>
          <p:nvPr>
            <p:extLst>
              <p:ext uri="{D42A27DB-BD31-4B8C-83A1-F6EECF244321}">
                <p14:modId xmlns:p14="http://schemas.microsoft.com/office/powerpoint/2010/main" val="3295092240"/>
              </p:ext>
            </p:extLst>
          </p:nvPr>
        </p:nvGraphicFramePr>
        <p:xfrm>
          <a:off x="1103312" y="3909094"/>
          <a:ext cx="2476500" cy="1600200"/>
        </p:xfrm>
        <a:graphic>
          <a:graphicData uri="http://schemas.openxmlformats.org/presentationml/2006/ole">
            <mc:AlternateContent xmlns:mc="http://schemas.openxmlformats.org/markup-compatibility/2006">
              <mc:Choice xmlns:v="urn:schemas-microsoft-com:vml" Requires="v">
                <p:oleObj spid="_x0000_s7217" name="BMP 图象" r:id="rId8" imgW="2476190" imgH="1600000" progId="Paint.Picture">
                  <p:embed/>
                </p:oleObj>
              </mc:Choice>
              <mc:Fallback>
                <p:oleObj name="BMP 图象" r:id="rId8" imgW="2476190" imgH="1600000" progId="Paint.Picture">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03312" y="3909094"/>
                        <a:ext cx="2476500"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66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6"/>
          <p:cNvSpPr>
            <a:spLocks noChangeArrowheads="1"/>
          </p:cNvSpPr>
          <p:nvPr/>
        </p:nvSpPr>
        <p:spPr bwMode="auto">
          <a:xfrm>
            <a:off x="3694112" y="4029744"/>
            <a:ext cx="184150" cy="38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endParaRPr kumimoji="1" lang="zh-CN" altLang="zh-CN" sz="2800" b="1" baseline="-25000">
              <a:solidFill>
                <a:srgbClr val="FF0000"/>
              </a:solidFill>
              <a:latin typeface="Times New Roman" pitchFamily="18" charset="0"/>
            </a:endParaRPr>
          </a:p>
        </p:txBody>
      </p:sp>
      <p:sp>
        <p:nvSpPr>
          <p:cNvPr id="20" name="Rectangle 7"/>
          <p:cNvSpPr>
            <a:spLocks noChangeArrowheads="1"/>
          </p:cNvSpPr>
          <p:nvPr/>
        </p:nvSpPr>
        <p:spPr bwMode="auto">
          <a:xfrm>
            <a:off x="3617912" y="3985294"/>
            <a:ext cx="5105400" cy="1044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lnSpc>
                <a:spcPct val="120000"/>
              </a:lnSpc>
            </a:pPr>
            <a:r>
              <a:rPr kumimoji="1" lang="en-US" altLang="zh-CN" sz="2600" b="1">
                <a:latin typeface="Times New Roman" pitchFamily="18" charset="0"/>
              </a:rPr>
              <a:t>NPN </a:t>
            </a:r>
            <a:r>
              <a:rPr kumimoji="1" lang="zh-CN" altLang="en-US" sz="2600" b="1">
                <a:latin typeface="Times New Roman" pitchFamily="18" charset="0"/>
              </a:rPr>
              <a:t>管            </a:t>
            </a:r>
            <a:r>
              <a:rPr kumimoji="1" lang="en-US" altLang="zh-CN" sz="2600" b="1" i="1">
                <a:latin typeface="Times New Roman" pitchFamily="18" charset="0"/>
              </a:rPr>
              <a:t>U</a:t>
            </a:r>
            <a:r>
              <a:rPr kumimoji="1" lang="en-US" altLang="zh-CN" sz="2600" b="1" baseline="-25000">
                <a:latin typeface="Times New Roman" pitchFamily="18" charset="0"/>
              </a:rPr>
              <a:t>IdM </a:t>
            </a:r>
            <a:r>
              <a:rPr kumimoji="1" lang="en-US" altLang="zh-CN" sz="2600" b="1">
                <a:latin typeface="Times New Roman" pitchFamily="18" charset="0"/>
              </a:rPr>
              <a:t>= </a:t>
            </a:r>
            <a:r>
              <a:rPr kumimoji="1" lang="en-US" altLang="zh-CN" sz="2600" b="1">
                <a:latin typeface="Times New Roman" pitchFamily="18" charset="0"/>
                <a:sym typeface="Symbol" pitchFamily="18" charset="2"/>
              </a:rPr>
              <a:t> </a:t>
            </a:r>
            <a:r>
              <a:rPr kumimoji="1" lang="en-US" altLang="zh-CN" sz="2600" b="1">
                <a:latin typeface="Times New Roman" pitchFamily="18" charset="0"/>
              </a:rPr>
              <a:t>5 V</a:t>
            </a:r>
          </a:p>
          <a:p>
            <a:pPr eaLnBrk="0" hangingPunct="0">
              <a:lnSpc>
                <a:spcPct val="120000"/>
              </a:lnSpc>
            </a:pPr>
            <a:r>
              <a:rPr kumimoji="1" lang="zh-CN" altLang="en-US" sz="2600" b="1">
                <a:latin typeface="Times New Roman" pitchFamily="18" charset="0"/>
              </a:rPr>
              <a:t>横向 </a:t>
            </a:r>
            <a:r>
              <a:rPr kumimoji="1" lang="en-US" altLang="zh-CN" sz="2600" b="1">
                <a:latin typeface="Times New Roman" pitchFamily="18" charset="0"/>
              </a:rPr>
              <a:t>PNP </a:t>
            </a:r>
            <a:r>
              <a:rPr kumimoji="1" lang="zh-CN" altLang="en-US" sz="2600" b="1">
                <a:latin typeface="Times New Roman" pitchFamily="18" charset="0"/>
              </a:rPr>
              <a:t>管   </a:t>
            </a:r>
            <a:r>
              <a:rPr kumimoji="1" lang="en-US" altLang="zh-CN" sz="2600" b="1" i="1">
                <a:latin typeface="Times New Roman" pitchFamily="18" charset="0"/>
              </a:rPr>
              <a:t>U</a:t>
            </a:r>
            <a:r>
              <a:rPr kumimoji="1" lang="en-US" altLang="zh-CN" sz="2600" b="1" baseline="-25000">
                <a:latin typeface="Times New Roman" pitchFamily="18" charset="0"/>
              </a:rPr>
              <a:t>IdM </a:t>
            </a:r>
            <a:r>
              <a:rPr kumimoji="1" lang="en-US" altLang="zh-CN" sz="2600" b="1">
                <a:latin typeface="Times New Roman" pitchFamily="18" charset="0"/>
              </a:rPr>
              <a:t>= </a:t>
            </a:r>
            <a:r>
              <a:rPr kumimoji="1" lang="en-US" altLang="zh-CN" sz="2600" b="1">
                <a:latin typeface="Times New Roman" pitchFamily="18" charset="0"/>
                <a:sym typeface="Symbol" pitchFamily="18" charset="2"/>
              </a:rPr>
              <a:t> </a:t>
            </a:r>
            <a:r>
              <a:rPr kumimoji="1" lang="en-US" altLang="zh-CN" sz="2600" b="1">
                <a:latin typeface="Times New Roman" pitchFamily="18" charset="0"/>
              </a:rPr>
              <a:t>30 V</a:t>
            </a:r>
          </a:p>
        </p:txBody>
      </p:sp>
      <p:sp>
        <p:nvSpPr>
          <p:cNvPr id="21" name="Rectangle 8"/>
          <p:cNvSpPr>
            <a:spLocks noChangeArrowheads="1"/>
          </p:cNvSpPr>
          <p:nvPr/>
        </p:nvSpPr>
        <p:spPr bwMode="auto">
          <a:xfrm>
            <a:off x="3617912" y="5028282"/>
            <a:ext cx="3429000"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a:solidFill>
                  <a:srgbClr val="0033CC"/>
                </a:solidFill>
                <a:latin typeface="Times New Roman" pitchFamily="18" charset="0"/>
                <a:sym typeface="Symbol" pitchFamily="18" charset="2"/>
              </a:rPr>
              <a:t>CF</a:t>
            </a:r>
            <a:r>
              <a:rPr kumimoji="1" lang="en-US" altLang="zh-CN" sz="2600" b="1">
                <a:solidFill>
                  <a:srgbClr val="0033CC"/>
                </a:solidFill>
                <a:latin typeface="Times New Roman" pitchFamily="18" charset="0"/>
              </a:rPr>
              <a:t>741 </a:t>
            </a:r>
            <a:r>
              <a:rPr kumimoji="1" lang="zh-CN" altLang="en-US" sz="2600" b="1">
                <a:solidFill>
                  <a:srgbClr val="0033CC"/>
                </a:solidFill>
                <a:latin typeface="Times New Roman" pitchFamily="18" charset="0"/>
              </a:rPr>
              <a:t>为 </a:t>
            </a:r>
            <a:r>
              <a:rPr kumimoji="1" lang="zh-CN" altLang="en-US" sz="2600" b="1">
                <a:solidFill>
                  <a:srgbClr val="0033CC"/>
                </a:solidFill>
                <a:latin typeface="Times New Roman" pitchFamily="18" charset="0"/>
                <a:sym typeface="Symbol" pitchFamily="18" charset="2"/>
              </a:rPr>
              <a:t> </a:t>
            </a:r>
            <a:r>
              <a:rPr kumimoji="1" lang="en-US" altLang="zh-CN" sz="2600" b="1">
                <a:solidFill>
                  <a:srgbClr val="0033CC"/>
                </a:solidFill>
                <a:latin typeface="Times New Roman" pitchFamily="18" charset="0"/>
              </a:rPr>
              <a:t>30 V</a:t>
            </a:r>
          </a:p>
        </p:txBody>
      </p:sp>
      <p:sp>
        <p:nvSpPr>
          <p:cNvPr id="14" name="Rectangle 2"/>
          <p:cNvSpPr>
            <a:spLocks noChangeArrowheads="1"/>
          </p:cNvSpPr>
          <p:nvPr/>
        </p:nvSpPr>
        <p:spPr bwMode="auto">
          <a:xfrm>
            <a:off x="655690" y="332656"/>
            <a:ext cx="5764212" cy="519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800" b="1" dirty="0" smtClean="0">
                <a:solidFill>
                  <a:schemeClr val="accent2">
                    <a:lumMod val="50000"/>
                  </a:schemeClr>
                </a:solidFill>
                <a:latin typeface="Times New Roman" pitchFamily="18" charset="0"/>
              </a:rPr>
              <a:t>7.1.2  </a:t>
            </a:r>
            <a:r>
              <a:rPr kumimoji="1" lang="zh-CN" altLang="en-US" sz="2800" b="1" dirty="0">
                <a:solidFill>
                  <a:schemeClr val="accent2">
                    <a:lumMod val="50000"/>
                  </a:schemeClr>
                </a:solidFill>
                <a:latin typeface="Times New Roman" pitchFamily="18" charset="0"/>
              </a:rPr>
              <a:t>集成运</a:t>
            </a:r>
            <a:r>
              <a:rPr kumimoji="1" lang="zh-CN" altLang="en-US" sz="2800" b="1" dirty="0" smtClean="0">
                <a:solidFill>
                  <a:schemeClr val="accent2">
                    <a:lumMod val="50000"/>
                  </a:schemeClr>
                </a:solidFill>
                <a:latin typeface="Times New Roman" pitchFamily="18" charset="0"/>
              </a:rPr>
              <a:t>放的主要性能指标</a:t>
            </a:r>
            <a:endParaRPr kumimoji="1" lang="zh-CN" altLang="en-US" sz="2800" b="1" dirty="0">
              <a:solidFill>
                <a:schemeClr val="accent2">
                  <a:lumMod val="50000"/>
                </a:schemeClr>
              </a:solidFill>
              <a:latin typeface="Times New Roman" pitchFamily="18" charset="0"/>
            </a:endParaRPr>
          </a:p>
        </p:txBody>
      </p:sp>
    </p:spTree>
    <p:extLst>
      <p:ext uri="{BB962C8B-B14F-4D97-AF65-F5344CB8AC3E}">
        <p14:creationId xmlns:p14="http://schemas.microsoft.com/office/powerpoint/2010/main" val="40909804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4037">
                                            <p:txEl>
                                              <p:pRg st="0" end="0"/>
                                            </p:txEl>
                                          </p:spTgt>
                                        </p:tgtEl>
                                        <p:attrNameLst>
                                          <p:attrName>style.visibility</p:attrName>
                                        </p:attrNameLst>
                                      </p:cBhvr>
                                      <p:to>
                                        <p:strVal val="visible"/>
                                      </p:to>
                                    </p:set>
                                    <p:animEffect transition="in" filter="wipe(left)">
                                      <p:cBhvr>
                                        <p:cTn id="7" dur="500"/>
                                        <p:tgtEl>
                                          <p:spTgt spid="4403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4039">
                                            <p:txEl>
                                              <p:pRg st="0" end="0"/>
                                            </p:txEl>
                                          </p:spTgt>
                                        </p:tgtEl>
                                        <p:attrNameLst>
                                          <p:attrName>style.visibility</p:attrName>
                                        </p:attrNameLst>
                                      </p:cBhvr>
                                      <p:to>
                                        <p:strVal val="visible"/>
                                      </p:to>
                                    </p:set>
                                    <p:animEffect transition="in" filter="wipe(left)">
                                      <p:cBhvr>
                                        <p:cTn id="12" dur="500"/>
                                        <p:tgtEl>
                                          <p:spTgt spid="4403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4040"/>
                                        </p:tgtEl>
                                        <p:attrNameLst>
                                          <p:attrName>style.visibility</p:attrName>
                                        </p:attrNameLst>
                                      </p:cBhvr>
                                      <p:to>
                                        <p:strVal val="visible"/>
                                      </p:to>
                                    </p:set>
                                    <p:animEffect transition="in" filter="wipe(left)">
                                      <p:cBhvr>
                                        <p:cTn id="17" dur="500"/>
                                        <p:tgtEl>
                                          <p:spTgt spid="4404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4041">
                                            <p:txEl>
                                              <p:pRg st="0" end="0"/>
                                            </p:txEl>
                                          </p:spTgt>
                                        </p:tgtEl>
                                        <p:attrNameLst>
                                          <p:attrName>style.visibility</p:attrName>
                                        </p:attrNameLst>
                                      </p:cBhvr>
                                      <p:to>
                                        <p:strVal val="visible"/>
                                      </p:to>
                                    </p:set>
                                    <p:animEffect transition="in" filter="wipe(left)">
                                      <p:cBhvr>
                                        <p:cTn id="22" dur="500"/>
                                        <p:tgtEl>
                                          <p:spTgt spid="44041">
                                            <p:txEl>
                                              <p:pRg st="0" end="0"/>
                                            </p:txEl>
                                          </p:spTgt>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16">
                                            <p:txEl>
                                              <p:pRg st="0" end="0"/>
                                            </p:txEl>
                                          </p:spTgt>
                                        </p:tgtEl>
                                        <p:attrNameLst>
                                          <p:attrName>style.visibility</p:attrName>
                                        </p:attrNameLst>
                                      </p:cBhvr>
                                      <p:to>
                                        <p:strVal val="visible"/>
                                      </p:to>
                                    </p:set>
                                    <p:animEffect transition="in" filter="wipe(left)">
                                      <p:cBhvr>
                                        <p:cTn id="26" dur="500"/>
                                        <p:tgtEl>
                                          <p:spTgt spid="16">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wipe(left)">
                                      <p:cBhvr>
                                        <p:cTn id="31" dur="500"/>
                                        <p:tgtEl>
                                          <p:spTgt spid="17">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nodePh="1">
                                  <p:stCondLst>
                                    <p:cond delay="0"/>
                                  </p:stCondLst>
                                  <p:endCondLst>
                                    <p:cond evt="begin" delay="0">
                                      <p:tn val="39"/>
                                    </p:cond>
                                  </p:endCondLst>
                                  <p:childTnLst>
                                    <p:set>
                                      <p:cBhvr>
                                        <p:cTn id="40" dur="1" fill="hold">
                                          <p:stCondLst>
                                            <p:cond delay="0"/>
                                          </p:stCondLst>
                                        </p:cTn>
                                        <p:tgtEl>
                                          <p:spTgt spid="19">
                                            <p:txEl>
                                              <p:pRg st="0" end="0"/>
                                            </p:txEl>
                                          </p:spTgt>
                                        </p:tgtEl>
                                        <p:attrNameLst>
                                          <p:attrName>style.visibility</p:attrName>
                                        </p:attrNameLst>
                                      </p:cBhvr>
                                      <p:to>
                                        <p:strVal val="visible"/>
                                      </p:to>
                                    </p:set>
                                    <p:animEffect transition="in" filter="wipe(left)">
                                      <p:cBhvr>
                                        <p:cTn id="41" dur="500"/>
                                        <p:tgtEl>
                                          <p:spTgt spid="19">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0">
                                            <p:txEl>
                                              <p:pRg st="0" end="0"/>
                                            </p:txEl>
                                          </p:spTgt>
                                        </p:tgtEl>
                                        <p:attrNameLst>
                                          <p:attrName>style.visibility</p:attrName>
                                        </p:attrNameLst>
                                      </p:cBhvr>
                                      <p:to>
                                        <p:strVal val="visible"/>
                                      </p:to>
                                    </p:set>
                                    <p:animEffect transition="in" filter="wipe(left)">
                                      <p:cBhvr>
                                        <p:cTn id="46" dur="500"/>
                                        <p:tgtEl>
                                          <p:spTgt spid="20">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0">
                                            <p:txEl>
                                              <p:pRg st="1" end="1"/>
                                            </p:txEl>
                                          </p:spTgt>
                                        </p:tgtEl>
                                        <p:attrNameLst>
                                          <p:attrName>style.visibility</p:attrName>
                                        </p:attrNameLst>
                                      </p:cBhvr>
                                      <p:to>
                                        <p:strVal val="visible"/>
                                      </p:to>
                                    </p:set>
                                    <p:animEffect transition="in" filter="wipe(left)">
                                      <p:cBhvr>
                                        <p:cTn id="51" dur="500"/>
                                        <p:tgtEl>
                                          <p:spTgt spid="20">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1">
                                            <p:txEl>
                                              <p:pRg st="0" end="0"/>
                                            </p:txEl>
                                          </p:spTgt>
                                        </p:tgtEl>
                                        <p:attrNameLst>
                                          <p:attrName>style.visibility</p:attrName>
                                        </p:attrNameLst>
                                      </p:cBhvr>
                                      <p:to>
                                        <p:strVal val="visible"/>
                                      </p:to>
                                    </p:set>
                                    <p:animEffect transition="in" filter="wipe(left)">
                                      <p:cBhvr>
                                        <p:cTn id="56" dur="500"/>
                                        <p:tgtEl>
                                          <p:spTgt spid="21">
                                            <p:txEl>
                                              <p:pRg st="0" end="0"/>
                                            </p:txEl>
                                          </p:spTgt>
                                        </p:tgtEl>
                                      </p:cBhvr>
                                    </p:animEffect>
                                  </p:childTnLst>
                                </p:cTn>
                              </p:par>
                            </p:childTnLst>
                          </p:cTn>
                        </p:par>
                        <p:par>
                          <p:cTn id="57" fill="hold">
                            <p:stCondLst>
                              <p:cond delay="500"/>
                            </p:stCondLst>
                            <p:childTnLst>
                              <p:par>
                                <p:cTn id="58" presetID="22" presetClass="entr" presetSubtype="8" fill="hold" grpId="0" nodeType="afterEffect">
                                  <p:stCondLst>
                                    <p:cond delay="0"/>
                                  </p:stCondLst>
                                  <p:childTnLst>
                                    <p:set>
                                      <p:cBhvr>
                                        <p:cTn id="59" dur="1" fill="hold">
                                          <p:stCondLst>
                                            <p:cond delay="0"/>
                                          </p:stCondLst>
                                        </p:cTn>
                                        <p:tgtEl>
                                          <p:spTgt spid="14">
                                            <p:txEl>
                                              <p:pRg st="0" end="0"/>
                                            </p:txEl>
                                          </p:spTgt>
                                        </p:tgtEl>
                                        <p:attrNameLst>
                                          <p:attrName>style.visibility</p:attrName>
                                        </p:attrNameLst>
                                      </p:cBhvr>
                                      <p:to>
                                        <p:strVal val="visible"/>
                                      </p:to>
                                    </p:set>
                                    <p:animEffect transition="in" filter="wipe(left)">
                                      <p:cBhvr>
                                        <p:cTn id="60"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build="p" autoUpdateAnimBg="0"/>
      <p:bldP spid="44039" grpId="0" build="p" autoUpdateAnimBg="0"/>
      <p:bldP spid="44041" grpId="0" build="p" autoUpdateAnimBg="0"/>
      <p:bldP spid="16" grpId="0" build="p" autoUpdateAnimBg="0" advAuto="0"/>
      <p:bldP spid="17" grpId="0" build="p" autoUpdateAnimBg="0"/>
      <p:bldP spid="19" grpId="0" build="p" autoUpdateAnimBg="0"/>
      <p:bldP spid="20" grpId="0" build="p" autoUpdateAnimBg="0"/>
      <p:bldP spid="21" grpId="0" build="p" autoUpdateAnimBg="0"/>
      <p:bldP spid="14" grpId="0" build="p" autoUpdateAnimBg="0"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6" name="Rectangle 16"/>
          <p:cNvSpPr>
            <a:spLocks noChangeArrowheads="1"/>
          </p:cNvSpPr>
          <p:nvPr/>
        </p:nvSpPr>
        <p:spPr bwMode="auto">
          <a:xfrm>
            <a:off x="685800" y="2101850"/>
            <a:ext cx="3733800"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dirty="0" smtClean="0">
                <a:latin typeface="Times New Roman" pitchFamily="18" charset="0"/>
              </a:rPr>
              <a:t>8</a:t>
            </a:r>
            <a:r>
              <a:rPr kumimoji="1" lang="en-US" altLang="zh-CN" sz="2600" b="1" dirty="0" smtClean="0">
                <a:latin typeface="宋体" pitchFamily="2" charset="-122"/>
              </a:rPr>
              <a:t>)</a:t>
            </a:r>
            <a:r>
              <a:rPr kumimoji="1" lang="en-US" altLang="zh-CN" sz="2600" b="1" dirty="0" smtClean="0">
                <a:solidFill>
                  <a:schemeClr val="accent2"/>
                </a:solidFill>
                <a:latin typeface="Times New Roman" pitchFamily="18" charset="0"/>
              </a:rPr>
              <a:t> </a:t>
            </a:r>
            <a:r>
              <a:rPr kumimoji="1" lang="zh-CN" altLang="en-US" sz="2600" b="1" dirty="0">
                <a:solidFill>
                  <a:srgbClr val="0033CC"/>
                </a:solidFill>
                <a:latin typeface="Times New Roman" pitchFamily="18" charset="0"/>
              </a:rPr>
              <a:t>差模输入电阻 </a:t>
            </a:r>
            <a:r>
              <a:rPr kumimoji="1" lang="en-US" altLang="zh-CN" sz="2600" b="1" i="1" dirty="0">
                <a:solidFill>
                  <a:srgbClr val="FF0066"/>
                </a:solidFill>
                <a:latin typeface="Times New Roman" pitchFamily="18" charset="0"/>
              </a:rPr>
              <a:t>R</a:t>
            </a:r>
            <a:r>
              <a:rPr kumimoji="1" lang="en-US" altLang="zh-CN" sz="2600" b="1" baseline="-25000" dirty="0">
                <a:solidFill>
                  <a:srgbClr val="FF0066"/>
                </a:solidFill>
                <a:latin typeface="Times New Roman" pitchFamily="18" charset="0"/>
              </a:rPr>
              <a:t> id</a:t>
            </a:r>
          </a:p>
        </p:txBody>
      </p:sp>
      <p:sp>
        <p:nvSpPr>
          <p:cNvPr id="163857" name="Rectangle 17"/>
          <p:cNvSpPr>
            <a:spLocks noChangeArrowheads="1"/>
          </p:cNvSpPr>
          <p:nvPr/>
        </p:nvSpPr>
        <p:spPr bwMode="auto">
          <a:xfrm>
            <a:off x="1905000" y="3276600"/>
            <a:ext cx="2743200"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zh-CN" altLang="en-US" sz="2600" b="1">
                <a:solidFill>
                  <a:srgbClr val="0033CC"/>
                </a:solidFill>
                <a:latin typeface="Times New Roman" pitchFamily="18" charset="0"/>
              </a:rPr>
              <a:t>输出电阻 </a:t>
            </a:r>
            <a:r>
              <a:rPr kumimoji="1" lang="en-US" altLang="zh-CN" sz="2600" b="1" i="1">
                <a:solidFill>
                  <a:srgbClr val="FF0066"/>
                </a:solidFill>
                <a:latin typeface="Times New Roman" pitchFamily="18" charset="0"/>
              </a:rPr>
              <a:t>R</a:t>
            </a:r>
            <a:r>
              <a:rPr kumimoji="1" lang="en-US" altLang="zh-CN" sz="2600" b="1" baseline="-25000">
                <a:solidFill>
                  <a:srgbClr val="FF0066"/>
                </a:solidFill>
                <a:latin typeface="Times New Roman" pitchFamily="18" charset="0"/>
              </a:rPr>
              <a:t>o</a:t>
            </a:r>
          </a:p>
        </p:txBody>
      </p:sp>
      <p:sp>
        <p:nvSpPr>
          <p:cNvPr id="163858" name="Rectangle 18"/>
          <p:cNvSpPr>
            <a:spLocks noChangeArrowheads="1"/>
          </p:cNvSpPr>
          <p:nvPr/>
        </p:nvSpPr>
        <p:spPr bwMode="auto">
          <a:xfrm>
            <a:off x="3048000" y="2667000"/>
            <a:ext cx="3190875"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zh-CN" altLang="en-US" sz="2600" b="1">
                <a:solidFill>
                  <a:schemeClr val="accent2"/>
                </a:solidFill>
                <a:latin typeface="Times New Roman" pitchFamily="18" charset="0"/>
              </a:rPr>
              <a:t>几十千欧 </a:t>
            </a:r>
            <a:r>
              <a:rPr kumimoji="1" lang="zh-CN" altLang="en-US" sz="2600" b="1">
                <a:solidFill>
                  <a:schemeClr val="accent2"/>
                </a:solidFill>
                <a:latin typeface="Times New Roman" pitchFamily="18" charset="0"/>
                <a:sym typeface="Symbol" pitchFamily="18" charset="2"/>
              </a:rPr>
              <a:t> </a:t>
            </a:r>
            <a:r>
              <a:rPr kumimoji="1" lang="zh-CN" altLang="en-US" sz="2600" b="1">
                <a:solidFill>
                  <a:schemeClr val="accent2"/>
                </a:solidFill>
                <a:latin typeface="Times New Roman" pitchFamily="18" charset="0"/>
              </a:rPr>
              <a:t>几兆欧</a:t>
            </a:r>
          </a:p>
        </p:txBody>
      </p:sp>
      <p:sp>
        <p:nvSpPr>
          <p:cNvPr id="163859" name="Rectangle 19"/>
          <p:cNvSpPr>
            <a:spLocks noChangeArrowheads="1"/>
          </p:cNvSpPr>
          <p:nvPr/>
        </p:nvSpPr>
        <p:spPr bwMode="auto">
          <a:xfrm>
            <a:off x="3048000" y="3854450"/>
            <a:ext cx="3190875"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zh-CN" altLang="en-US" sz="2600" b="1">
                <a:solidFill>
                  <a:schemeClr val="accent2"/>
                </a:solidFill>
                <a:latin typeface="Times New Roman" pitchFamily="18" charset="0"/>
              </a:rPr>
              <a:t>几十欧 </a:t>
            </a:r>
            <a:r>
              <a:rPr kumimoji="1" lang="zh-CN" altLang="en-US" sz="2600" b="1">
                <a:solidFill>
                  <a:schemeClr val="accent2"/>
                </a:solidFill>
                <a:latin typeface="Times New Roman" pitchFamily="18" charset="0"/>
                <a:sym typeface="Symbol" pitchFamily="18" charset="2"/>
              </a:rPr>
              <a:t> </a:t>
            </a:r>
            <a:r>
              <a:rPr kumimoji="1" lang="zh-CN" altLang="en-US" sz="2600" b="1">
                <a:solidFill>
                  <a:schemeClr val="accent2"/>
                </a:solidFill>
                <a:latin typeface="Times New Roman" pitchFamily="18" charset="0"/>
              </a:rPr>
              <a:t>几百欧</a:t>
            </a:r>
          </a:p>
        </p:txBody>
      </p:sp>
      <p:graphicFrame>
        <p:nvGraphicFramePr>
          <p:cNvPr id="163860" name="Object 20"/>
          <p:cNvGraphicFramePr>
            <a:graphicFrameLocks noChangeAspect="1"/>
          </p:cNvGraphicFramePr>
          <p:nvPr/>
        </p:nvGraphicFramePr>
        <p:xfrm>
          <a:off x="2327275" y="4953000"/>
          <a:ext cx="3171825" cy="1046163"/>
        </p:xfrm>
        <a:graphic>
          <a:graphicData uri="http://schemas.openxmlformats.org/presentationml/2006/ole">
            <mc:AlternateContent xmlns:mc="http://schemas.openxmlformats.org/markup-compatibility/2006">
              <mc:Choice xmlns:v="urn:schemas-microsoft-com:vml" Requires="v">
                <p:oleObj spid="_x0000_s8217" name="公式" r:id="rId4" imgW="1460160" imgH="482400" progId="Equation.3">
                  <p:embed/>
                </p:oleObj>
              </mc:Choice>
              <mc:Fallback>
                <p:oleObj name="公式" r:id="rId4" imgW="1460160" imgH="4824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4953000"/>
                        <a:ext cx="3171825" cy="104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3861" name="Rectangle 21"/>
          <p:cNvSpPr>
            <a:spLocks noChangeArrowheads="1"/>
          </p:cNvSpPr>
          <p:nvPr/>
        </p:nvSpPr>
        <p:spPr bwMode="auto">
          <a:xfrm>
            <a:off x="768350" y="4343400"/>
            <a:ext cx="3346450"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dirty="0" smtClean="0">
                <a:latin typeface="Times New Roman" pitchFamily="18" charset="0"/>
              </a:rPr>
              <a:t>9</a:t>
            </a:r>
            <a:r>
              <a:rPr kumimoji="1" lang="en-US" altLang="zh-CN" sz="2600" b="1" dirty="0" smtClean="0">
                <a:latin typeface="宋体" pitchFamily="2" charset="-122"/>
              </a:rPr>
              <a:t>) </a:t>
            </a:r>
            <a:r>
              <a:rPr kumimoji="1" lang="zh-CN" altLang="en-US" sz="2600" b="1" dirty="0">
                <a:solidFill>
                  <a:srgbClr val="0033CC"/>
                </a:solidFill>
                <a:latin typeface="Times New Roman" pitchFamily="18" charset="0"/>
              </a:rPr>
              <a:t>共模抑制比</a:t>
            </a:r>
            <a:r>
              <a:rPr kumimoji="1" lang="zh-CN" altLang="en-US" sz="2600" b="1" dirty="0">
                <a:solidFill>
                  <a:schemeClr val="accent2"/>
                </a:solidFill>
                <a:latin typeface="Times New Roman" pitchFamily="18" charset="0"/>
              </a:rPr>
              <a:t> </a:t>
            </a:r>
            <a:r>
              <a:rPr kumimoji="1" lang="en-US" altLang="zh-CN" sz="2600" b="1" i="1" dirty="0">
                <a:solidFill>
                  <a:srgbClr val="FF0066"/>
                </a:solidFill>
                <a:latin typeface="Times New Roman" pitchFamily="18" charset="0"/>
              </a:rPr>
              <a:t>K</a:t>
            </a:r>
            <a:r>
              <a:rPr kumimoji="1" lang="en-US" altLang="zh-CN" sz="2600" b="1" baseline="-25000" dirty="0">
                <a:solidFill>
                  <a:srgbClr val="FF0066"/>
                </a:solidFill>
                <a:latin typeface="Times New Roman" pitchFamily="18" charset="0"/>
              </a:rPr>
              <a:t>CMR</a:t>
            </a:r>
          </a:p>
        </p:txBody>
      </p:sp>
      <p:sp>
        <p:nvSpPr>
          <p:cNvPr id="163862" name="Rectangle 22"/>
          <p:cNvSpPr>
            <a:spLocks noChangeArrowheads="1"/>
          </p:cNvSpPr>
          <p:nvPr/>
        </p:nvSpPr>
        <p:spPr bwMode="auto">
          <a:xfrm>
            <a:off x="5562600" y="5160963"/>
            <a:ext cx="1447800"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a:solidFill>
                  <a:schemeClr val="accent2"/>
                </a:solidFill>
                <a:latin typeface="Times New Roman" pitchFamily="18" charset="0"/>
              </a:rPr>
              <a:t>&gt; 80 dB</a:t>
            </a:r>
          </a:p>
        </p:txBody>
      </p:sp>
      <p:pic>
        <p:nvPicPr>
          <p:cNvPr id="163863" name="Picture 23" descr="jiantou_shang">
            <a:hlinkClick r:id="" action="ppaction://hlinkshowjump?jump=previous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07438" y="4953000"/>
            <a:ext cx="284162" cy="384175"/>
          </a:xfrm>
          <a:prstGeom prst="rect">
            <a:avLst/>
          </a:prstGeom>
          <a:noFill/>
          <a:extLst>
            <a:ext uri="{909E8E84-426E-40DD-AFC4-6F175D3DCCD1}">
              <a14:hiddenFill xmlns:a14="http://schemas.microsoft.com/office/drawing/2010/main">
                <a:solidFill>
                  <a:srgbClr val="FFFFFF"/>
                </a:solidFill>
              </a14:hiddenFill>
            </a:ext>
          </a:extLst>
        </p:spPr>
      </p:pic>
      <p:pic>
        <p:nvPicPr>
          <p:cNvPr id="163864" name="Picture 24" descr="jiantou_xia">
            <a:hlinkClick r:id="" action="ppaction://hlinkshowjump?jump=nextslid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07438" y="5334000"/>
            <a:ext cx="274637" cy="5334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3"/>
          <p:cNvSpPr>
            <a:spLocks noChangeArrowheads="1"/>
          </p:cNvSpPr>
          <p:nvPr/>
        </p:nvSpPr>
        <p:spPr bwMode="auto">
          <a:xfrm>
            <a:off x="611560" y="1414884"/>
            <a:ext cx="5257800"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zh-CN" altLang="en-US" sz="2600" b="1" dirty="0">
                <a:latin typeface="Times New Roman" pitchFamily="18" charset="0"/>
              </a:rPr>
              <a:t>共模输入 </a:t>
            </a:r>
            <a:r>
              <a:rPr kumimoji="1" lang="en-US" altLang="zh-CN" sz="2600" b="1" i="1" dirty="0">
                <a:latin typeface="Times New Roman" pitchFamily="18" charset="0"/>
              </a:rPr>
              <a:t>U </a:t>
            </a:r>
            <a:r>
              <a:rPr kumimoji="1" lang="en-US" altLang="zh-CN" sz="2600" b="1" baseline="-25000" dirty="0">
                <a:latin typeface="Times New Roman" pitchFamily="18" charset="0"/>
              </a:rPr>
              <a:t>IC </a:t>
            </a:r>
            <a:r>
              <a:rPr kumimoji="1" lang="zh-CN" altLang="en-US" sz="2600" b="1" dirty="0">
                <a:latin typeface="Times New Roman" pitchFamily="18" charset="0"/>
              </a:rPr>
              <a:t>过大，</a:t>
            </a:r>
            <a:r>
              <a:rPr kumimoji="1" lang="en-US" altLang="zh-CN" sz="2600" b="1" i="1" dirty="0">
                <a:latin typeface="Times New Roman" pitchFamily="18" charset="0"/>
              </a:rPr>
              <a:t>K</a:t>
            </a:r>
            <a:r>
              <a:rPr kumimoji="1" lang="en-US" altLang="zh-CN" sz="2600" b="1" dirty="0">
                <a:latin typeface="Times New Roman" pitchFamily="18" charset="0"/>
              </a:rPr>
              <a:t> </a:t>
            </a:r>
            <a:r>
              <a:rPr kumimoji="1" lang="en-US" altLang="zh-CN" sz="2600" b="1" baseline="-25000" dirty="0">
                <a:latin typeface="Times New Roman" pitchFamily="18" charset="0"/>
              </a:rPr>
              <a:t>CMR</a:t>
            </a:r>
            <a:r>
              <a:rPr kumimoji="1" lang="zh-CN" altLang="en-US" sz="2600" b="1" dirty="0">
                <a:latin typeface="Times New Roman" pitchFamily="18" charset="0"/>
              </a:rPr>
              <a:t>下降</a:t>
            </a:r>
          </a:p>
        </p:txBody>
      </p:sp>
      <p:sp>
        <p:nvSpPr>
          <p:cNvPr id="15" name="Rectangle 9"/>
          <p:cNvSpPr>
            <a:spLocks noChangeArrowheads="1"/>
          </p:cNvSpPr>
          <p:nvPr/>
        </p:nvSpPr>
        <p:spPr bwMode="auto">
          <a:xfrm>
            <a:off x="611560" y="957684"/>
            <a:ext cx="4038600"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r>
              <a:rPr kumimoji="1" lang="en-US" altLang="zh-CN" sz="2600" b="1" dirty="0" smtClean="0">
                <a:latin typeface="Times New Roman" pitchFamily="18" charset="0"/>
              </a:rPr>
              <a:t>7</a:t>
            </a:r>
            <a:r>
              <a:rPr kumimoji="1" lang="en-US" altLang="zh-CN" sz="2600" b="1" dirty="0" smtClean="0">
                <a:latin typeface="宋体" pitchFamily="2" charset="-122"/>
              </a:rPr>
              <a:t>)</a:t>
            </a:r>
            <a:r>
              <a:rPr kumimoji="1" lang="zh-CN" altLang="en-US" sz="2600" b="1" dirty="0">
                <a:solidFill>
                  <a:srgbClr val="0033CC"/>
                </a:solidFill>
                <a:latin typeface="Times New Roman" pitchFamily="18" charset="0"/>
              </a:rPr>
              <a:t>最大共模输入电压 </a:t>
            </a:r>
            <a:r>
              <a:rPr kumimoji="1" lang="en-US" altLang="zh-CN" sz="2600" b="1" i="1" dirty="0">
                <a:solidFill>
                  <a:srgbClr val="FF0066"/>
                </a:solidFill>
                <a:latin typeface="Times New Roman" pitchFamily="18" charset="0"/>
              </a:rPr>
              <a:t>U</a:t>
            </a:r>
            <a:r>
              <a:rPr kumimoji="1" lang="en-US" altLang="zh-CN" sz="2600" b="1" baseline="-25000" dirty="0">
                <a:solidFill>
                  <a:srgbClr val="FF0066"/>
                </a:solidFill>
                <a:latin typeface="Times New Roman" pitchFamily="18" charset="0"/>
              </a:rPr>
              <a:t>ICM</a:t>
            </a:r>
            <a:endParaRPr kumimoji="1" lang="en-US" altLang="zh-CN" sz="2600" b="1" dirty="0">
              <a:solidFill>
                <a:srgbClr val="FF0066"/>
              </a:solidFill>
              <a:latin typeface="Times New Roman" pitchFamily="18" charset="0"/>
            </a:endParaRPr>
          </a:p>
        </p:txBody>
      </p:sp>
      <p:sp>
        <p:nvSpPr>
          <p:cNvPr id="14" name="Rectangle 2"/>
          <p:cNvSpPr>
            <a:spLocks noChangeArrowheads="1"/>
          </p:cNvSpPr>
          <p:nvPr/>
        </p:nvSpPr>
        <p:spPr bwMode="auto">
          <a:xfrm>
            <a:off x="684213" y="332656"/>
            <a:ext cx="5764212" cy="519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800" b="1" dirty="0" smtClean="0">
                <a:solidFill>
                  <a:schemeClr val="accent2">
                    <a:lumMod val="75000"/>
                  </a:schemeClr>
                </a:solidFill>
                <a:latin typeface="Times New Roman" pitchFamily="18" charset="0"/>
              </a:rPr>
              <a:t>7.1.2  </a:t>
            </a:r>
            <a:r>
              <a:rPr kumimoji="1" lang="zh-CN" altLang="en-US" sz="2800" b="1" dirty="0">
                <a:solidFill>
                  <a:schemeClr val="accent2">
                    <a:lumMod val="75000"/>
                  </a:schemeClr>
                </a:solidFill>
                <a:latin typeface="Times New Roman" pitchFamily="18" charset="0"/>
              </a:rPr>
              <a:t>集成运</a:t>
            </a:r>
            <a:r>
              <a:rPr kumimoji="1" lang="zh-CN" altLang="en-US" sz="2800" b="1" dirty="0" smtClean="0">
                <a:solidFill>
                  <a:schemeClr val="accent2">
                    <a:lumMod val="75000"/>
                  </a:schemeClr>
                </a:solidFill>
                <a:latin typeface="Times New Roman" pitchFamily="18" charset="0"/>
              </a:rPr>
              <a:t>放的主要性能指标</a:t>
            </a:r>
            <a:endParaRPr kumimoji="1" lang="zh-CN" altLang="en-US" sz="2800" b="1" dirty="0">
              <a:solidFill>
                <a:schemeClr val="accent2">
                  <a:lumMod val="75000"/>
                </a:schemeClr>
              </a:solidFill>
              <a:latin typeface="Times New Roman" pitchFamily="18" charset="0"/>
            </a:endParaRPr>
          </a:p>
        </p:txBody>
      </p:sp>
    </p:spTree>
    <p:extLst>
      <p:ext uri="{BB962C8B-B14F-4D97-AF65-F5344CB8AC3E}">
        <p14:creationId xmlns:p14="http://schemas.microsoft.com/office/powerpoint/2010/main" val="34799822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wipe(left)">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wipe(left)">
                                      <p:cBhvr>
                                        <p:cTn id="12" dur="500"/>
                                        <p:tgtEl>
                                          <p:spTgt spid="1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3856">
                                            <p:txEl>
                                              <p:pRg st="0" end="0"/>
                                            </p:txEl>
                                          </p:spTgt>
                                        </p:tgtEl>
                                        <p:attrNameLst>
                                          <p:attrName>style.visibility</p:attrName>
                                        </p:attrNameLst>
                                      </p:cBhvr>
                                      <p:to>
                                        <p:strVal val="visible"/>
                                      </p:to>
                                    </p:set>
                                    <p:animEffect transition="in" filter="wipe(left)">
                                      <p:cBhvr>
                                        <p:cTn id="17" dur="500"/>
                                        <p:tgtEl>
                                          <p:spTgt spid="16385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3858">
                                            <p:txEl>
                                              <p:pRg st="0" end="0"/>
                                            </p:txEl>
                                          </p:spTgt>
                                        </p:tgtEl>
                                        <p:attrNameLst>
                                          <p:attrName>style.visibility</p:attrName>
                                        </p:attrNameLst>
                                      </p:cBhvr>
                                      <p:to>
                                        <p:strVal val="visible"/>
                                      </p:to>
                                    </p:set>
                                    <p:animEffect transition="in" filter="wipe(left)">
                                      <p:cBhvr>
                                        <p:cTn id="22" dur="500"/>
                                        <p:tgtEl>
                                          <p:spTgt spid="16385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63857">
                                            <p:txEl>
                                              <p:pRg st="0" end="0"/>
                                            </p:txEl>
                                          </p:spTgt>
                                        </p:tgtEl>
                                        <p:attrNameLst>
                                          <p:attrName>style.visibility</p:attrName>
                                        </p:attrNameLst>
                                      </p:cBhvr>
                                      <p:to>
                                        <p:strVal val="visible"/>
                                      </p:to>
                                    </p:set>
                                    <p:animEffect transition="in" filter="wipe(left)">
                                      <p:cBhvr>
                                        <p:cTn id="27" dur="500"/>
                                        <p:tgtEl>
                                          <p:spTgt spid="16385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3859">
                                            <p:txEl>
                                              <p:pRg st="0" end="0"/>
                                            </p:txEl>
                                          </p:spTgt>
                                        </p:tgtEl>
                                        <p:attrNameLst>
                                          <p:attrName>style.visibility</p:attrName>
                                        </p:attrNameLst>
                                      </p:cBhvr>
                                      <p:to>
                                        <p:strVal val="visible"/>
                                      </p:to>
                                    </p:set>
                                    <p:animEffect transition="in" filter="wipe(left)">
                                      <p:cBhvr>
                                        <p:cTn id="32" dur="500"/>
                                        <p:tgtEl>
                                          <p:spTgt spid="16385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63861">
                                            <p:txEl>
                                              <p:pRg st="0" end="0"/>
                                            </p:txEl>
                                          </p:spTgt>
                                        </p:tgtEl>
                                        <p:attrNameLst>
                                          <p:attrName>style.visibility</p:attrName>
                                        </p:attrNameLst>
                                      </p:cBhvr>
                                      <p:to>
                                        <p:strVal val="visible"/>
                                      </p:to>
                                    </p:set>
                                    <p:animEffect transition="in" filter="wipe(left)">
                                      <p:cBhvr>
                                        <p:cTn id="37" dur="500"/>
                                        <p:tgtEl>
                                          <p:spTgt spid="16386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63860"/>
                                        </p:tgtEl>
                                        <p:attrNameLst>
                                          <p:attrName>style.visibility</p:attrName>
                                        </p:attrNameLst>
                                      </p:cBhvr>
                                      <p:to>
                                        <p:strVal val="visible"/>
                                      </p:to>
                                    </p:set>
                                    <p:animEffect transition="in" filter="wipe(left)">
                                      <p:cBhvr>
                                        <p:cTn id="42" dur="500"/>
                                        <p:tgtEl>
                                          <p:spTgt spid="16386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63862">
                                            <p:txEl>
                                              <p:pRg st="0" end="0"/>
                                            </p:txEl>
                                          </p:spTgt>
                                        </p:tgtEl>
                                        <p:attrNameLst>
                                          <p:attrName>style.visibility</p:attrName>
                                        </p:attrNameLst>
                                      </p:cBhvr>
                                      <p:to>
                                        <p:strVal val="visible"/>
                                      </p:to>
                                    </p:set>
                                    <p:animEffect transition="in" filter="wipe(left)">
                                      <p:cBhvr>
                                        <p:cTn id="47" dur="500"/>
                                        <p:tgtEl>
                                          <p:spTgt spid="163862">
                                            <p:txEl>
                                              <p:pRg st="0" end="0"/>
                                            </p:txEl>
                                          </p:spTgt>
                                        </p:tgtEl>
                                      </p:cBhvr>
                                    </p:animEffect>
                                  </p:childTnLst>
                                </p:cTn>
                              </p:par>
                            </p:childTnLst>
                          </p:cTn>
                        </p:par>
                        <p:par>
                          <p:cTn id="48" fill="hold">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14">
                                            <p:txEl>
                                              <p:pRg st="0" end="0"/>
                                            </p:txEl>
                                          </p:spTgt>
                                        </p:tgtEl>
                                        <p:attrNameLst>
                                          <p:attrName>style.visibility</p:attrName>
                                        </p:attrNameLst>
                                      </p:cBhvr>
                                      <p:to>
                                        <p:strVal val="visible"/>
                                      </p:to>
                                    </p:set>
                                    <p:animEffect transition="in" filter="wipe(left)">
                                      <p:cBhvr>
                                        <p:cTn id="5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6" grpId="0" build="p" autoUpdateAnimBg="0"/>
      <p:bldP spid="163857" grpId="0" build="p" autoUpdateAnimBg="0"/>
      <p:bldP spid="163858" grpId="0" build="p" autoUpdateAnimBg="0"/>
      <p:bldP spid="163859" grpId="0" build="p" autoUpdateAnimBg="0"/>
      <p:bldP spid="163861" grpId="0" build="p" autoUpdateAnimBg="0"/>
      <p:bldP spid="163862" grpId="0" build="p" autoUpdateAnimBg="0"/>
      <p:bldP spid="13" grpId="0" build="p" autoUpdateAnimBg="0"/>
      <p:bldP spid="15" grpId="0" build="p" autoUpdateAnimBg="0"/>
      <p:bldP spid="14" grpId="0" build="p" autoUpdateAnimBg="0"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631825" y="416277"/>
            <a:ext cx="6726238"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2600" b="1" dirty="0" smtClean="0">
                <a:solidFill>
                  <a:srgbClr val="FF0066"/>
                </a:solidFill>
                <a:latin typeface="Times New Roman" pitchFamily="18" charset="0"/>
              </a:rPr>
              <a:t>7.1.3.  </a:t>
            </a:r>
            <a:r>
              <a:rPr kumimoji="1" lang="zh-CN" altLang="en-US" sz="2600" b="1" dirty="0" smtClean="0">
                <a:solidFill>
                  <a:srgbClr val="FF0066"/>
                </a:solidFill>
                <a:latin typeface="Times New Roman" pitchFamily="18" charset="0"/>
              </a:rPr>
              <a:t>集成运放的模型及电压传输特性</a:t>
            </a:r>
            <a:endParaRPr kumimoji="1" lang="zh-CN" altLang="en-US" sz="2600" b="1" dirty="0">
              <a:solidFill>
                <a:srgbClr val="FF0066"/>
              </a:solidFill>
              <a:latin typeface="Times New Roman" pitchFamily="18" charset="0"/>
            </a:endParaRPr>
          </a:p>
        </p:txBody>
      </p:sp>
      <p:sp>
        <p:nvSpPr>
          <p:cNvPr id="63" name="矩形 62"/>
          <p:cNvSpPr/>
          <p:nvPr/>
        </p:nvSpPr>
        <p:spPr>
          <a:xfrm>
            <a:off x="467903" y="939496"/>
            <a:ext cx="4051109" cy="461665"/>
          </a:xfrm>
          <a:prstGeom prst="rect">
            <a:avLst/>
          </a:prstGeom>
        </p:spPr>
        <p:txBody>
          <a:bodyPr wrap="none">
            <a:spAutoFit/>
          </a:bodyPr>
          <a:lstStyle/>
          <a:p>
            <a:r>
              <a:rPr lang="en-US" altLang="zh-CN" sz="2400" b="1" dirty="0" smtClean="0">
                <a:solidFill>
                  <a:schemeClr val="tx1">
                    <a:lumMod val="95000"/>
                    <a:lumOff val="5000"/>
                  </a:schemeClr>
                </a:solidFill>
              </a:rPr>
              <a:t>1</a:t>
            </a:r>
            <a:r>
              <a:rPr lang="zh-CN" altLang="en-US" sz="2400" b="1" dirty="0" smtClean="0">
                <a:solidFill>
                  <a:schemeClr val="tx1">
                    <a:lumMod val="95000"/>
                    <a:lumOff val="5000"/>
                  </a:schemeClr>
                </a:solidFill>
              </a:rPr>
              <a:t>、</a:t>
            </a:r>
            <a:r>
              <a:rPr lang="zh-CN" altLang="zh-CN" sz="2400" b="1" dirty="0" smtClean="0">
                <a:solidFill>
                  <a:schemeClr val="tx1">
                    <a:lumMod val="95000"/>
                    <a:lumOff val="5000"/>
                  </a:schemeClr>
                </a:solidFill>
              </a:rPr>
              <a:t>集成</a:t>
            </a:r>
            <a:r>
              <a:rPr lang="zh-CN" altLang="zh-CN" sz="2400" b="1" dirty="0">
                <a:solidFill>
                  <a:schemeClr val="tx1">
                    <a:lumMod val="95000"/>
                    <a:lumOff val="5000"/>
                  </a:schemeClr>
                </a:solidFill>
              </a:rPr>
              <a:t>运放的低频等效电路</a:t>
            </a:r>
            <a:endParaRPr lang="zh-CN" altLang="en-US" sz="2400" b="1" dirty="0">
              <a:solidFill>
                <a:schemeClr val="tx1">
                  <a:lumMod val="95000"/>
                  <a:lumOff val="5000"/>
                </a:schemeClr>
              </a:solidFill>
            </a:endParaRPr>
          </a:p>
        </p:txBody>
      </p:sp>
      <p:pic>
        <p:nvPicPr>
          <p:cNvPr id="10242" name="图片 26" descr="044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6422" y="1197486"/>
            <a:ext cx="7837150" cy="2808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40" name="矩形 10239"/>
          <p:cNvSpPr/>
          <p:nvPr/>
        </p:nvSpPr>
        <p:spPr>
          <a:xfrm>
            <a:off x="449016" y="4212694"/>
            <a:ext cx="4515980" cy="461665"/>
          </a:xfrm>
          <a:prstGeom prst="rect">
            <a:avLst/>
          </a:prstGeom>
        </p:spPr>
        <p:txBody>
          <a:bodyPr wrap="none">
            <a:spAutoFit/>
          </a:bodyPr>
          <a:lstStyle/>
          <a:p>
            <a:r>
              <a:rPr lang="zh-CN" altLang="zh-CN" sz="2400" b="1" dirty="0" smtClean="0"/>
              <a:t>简化</a:t>
            </a:r>
            <a:r>
              <a:rPr lang="zh-CN" altLang="zh-CN" sz="2400" b="1" dirty="0"/>
              <a:t>集成运放低频等效电路模型</a:t>
            </a:r>
            <a:endParaRPr lang="zh-CN" altLang="en-US" sz="2400" b="1" dirty="0"/>
          </a:p>
        </p:txBody>
      </p:sp>
      <p:pic>
        <p:nvPicPr>
          <p:cNvPr id="10243" name="图片 28" descr="044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0418" y="4799807"/>
            <a:ext cx="2637006" cy="1722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127" name="Group 101"/>
          <p:cNvGrpSpPr>
            <a:grpSpLocks/>
          </p:cNvGrpSpPr>
          <p:nvPr/>
        </p:nvGrpSpPr>
        <p:grpSpPr bwMode="auto">
          <a:xfrm>
            <a:off x="4664074" y="4595814"/>
            <a:ext cx="4214813" cy="1905000"/>
            <a:chOff x="649" y="2160"/>
            <a:chExt cx="2655" cy="1200"/>
          </a:xfrm>
        </p:grpSpPr>
        <p:sp>
          <p:nvSpPr>
            <p:cNvPr id="128" name="Text Box 102"/>
            <p:cNvSpPr txBox="1">
              <a:spLocks noChangeArrowheads="1"/>
            </p:cNvSpPr>
            <p:nvPr/>
          </p:nvSpPr>
          <p:spPr bwMode="auto">
            <a:xfrm>
              <a:off x="2119" y="2449"/>
              <a:ext cx="4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latin typeface="Times New Roman" pitchFamily="18" charset="0"/>
                </a:rPr>
                <a:t>u</a:t>
              </a:r>
              <a:r>
                <a:rPr kumimoji="1" lang="en-US" altLang="zh-CN" sz="2400" b="1" baseline="-25000">
                  <a:latin typeface="Times New Roman" pitchFamily="18" charset="0"/>
                </a:rPr>
                <a:t>o</a:t>
              </a:r>
            </a:p>
          </p:txBody>
        </p:sp>
        <p:sp>
          <p:nvSpPr>
            <p:cNvPr id="129" name="Line 103"/>
            <p:cNvSpPr>
              <a:spLocks noChangeShapeType="1"/>
            </p:cNvSpPr>
            <p:nvPr/>
          </p:nvSpPr>
          <p:spPr bwMode="auto">
            <a:xfrm flipV="1">
              <a:off x="1968" y="2635"/>
              <a:ext cx="28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30" name="Line 104"/>
            <p:cNvSpPr>
              <a:spLocks noChangeShapeType="1"/>
            </p:cNvSpPr>
            <p:nvPr/>
          </p:nvSpPr>
          <p:spPr bwMode="auto">
            <a:xfrm>
              <a:off x="1058" y="2524"/>
              <a:ext cx="43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1" name="Oval 105"/>
            <p:cNvSpPr>
              <a:spLocks noChangeArrowheads="1"/>
            </p:cNvSpPr>
            <p:nvPr/>
          </p:nvSpPr>
          <p:spPr bwMode="auto">
            <a:xfrm>
              <a:off x="3053" y="2456"/>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2" name="Oval 106"/>
            <p:cNvSpPr>
              <a:spLocks noChangeArrowheads="1"/>
            </p:cNvSpPr>
            <p:nvPr/>
          </p:nvSpPr>
          <p:spPr bwMode="auto">
            <a:xfrm>
              <a:off x="2082" y="2545"/>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3" name="Text Box 107"/>
            <p:cNvSpPr txBox="1">
              <a:spLocks noChangeArrowheads="1"/>
            </p:cNvSpPr>
            <p:nvPr/>
          </p:nvSpPr>
          <p:spPr bwMode="auto">
            <a:xfrm>
              <a:off x="1267" y="2587"/>
              <a:ext cx="4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latin typeface="Times New Roman" pitchFamily="18" charset="0"/>
                </a:rPr>
                <a:t>u</a:t>
              </a:r>
              <a:r>
                <a:rPr kumimoji="1" lang="en-US" altLang="zh-CN" sz="2400" b="1" baseline="-25000">
                  <a:latin typeface="Times New Roman" pitchFamily="18" charset="0"/>
                </a:rPr>
                <a:t>id</a:t>
              </a:r>
            </a:p>
          </p:txBody>
        </p:sp>
        <p:grpSp>
          <p:nvGrpSpPr>
            <p:cNvPr id="134" name="Group 108"/>
            <p:cNvGrpSpPr>
              <a:grpSpLocks/>
            </p:cNvGrpSpPr>
            <p:nvPr/>
          </p:nvGrpSpPr>
          <p:grpSpPr bwMode="auto">
            <a:xfrm>
              <a:off x="1418" y="2572"/>
              <a:ext cx="91" cy="91"/>
              <a:chOff x="1872" y="3024"/>
              <a:chExt cx="91" cy="91"/>
            </a:xfrm>
          </p:grpSpPr>
          <p:sp>
            <p:nvSpPr>
              <p:cNvPr id="185" name="Line 109"/>
              <p:cNvSpPr>
                <a:spLocks noChangeShapeType="1"/>
              </p:cNvSpPr>
              <p:nvPr/>
            </p:nvSpPr>
            <p:spPr bwMode="auto">
              <a:xfrm>
                <a:off x="1872" y="3072"/>
                <a:ext cx="91"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86" name="Line 110"/>
              <p:cNvSpPr>
                <a:spLocks noChangeShapeType="1"/>
              </p:cNvSpPr>
              <p:nvPr/>
            </p:nvSpPr>
            <p:spPr bwMode="auto">
              <a:xfrm rot="-5400000">
                <a:off x="1874" y="3070"/>
                <a:ext cx="91"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135" name="Line 111"/>
            <p:cNvSpPr>
              <a:spLocks noChangeShapeType="1"/>
            </p:cNvSpPr>
            <p:nvPr/>
          </p:nvSpPr>
          <p:spPr bwMode="auto">
            <a:xfrm>
              <a:off x="1413" y="2916"/>
              <a:ext cx="96"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36" name="Rectangle 112"/>
            <p:cNvSpPr>
              <a:spLocks noChangeArrowheads="1"/>
            </p:cNvSpPr>
            <p:nvPr/>
          </p:nvSpPr>
          <p:spPr bwMode="auto">
            <a:xfrm>
              <a:off x="1618" y="2380"/>
              <a:ext cx="1268" cy="667"/>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37" name="Line 113"/>
            <p:cNvSpPr>
              <a:spLocks noChangeShapeType="1"/>
            </p:cNvSpPr>
            <p:nvPr/>
          </p:nvSpPr>
          <p:spPr bwMode="auto">
            <a:xfrm>
              <a:off x="1680" y="2448"/>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nvGrpSpPr>
            <p:cNvPr id="138" name="Group 114"/>
            <p:cNvGrpSpPr>
              <a:grpSpLocks/>
            </p:cNvGrpSpPr>
            <p:nvPr/>
          </p:nvGrpSpPr>
          <p:grpSpPr bwMode="auto">
            <a:xfrm>
              <a:off x="3138" y="2456"/>
              <a:ext cx="96" cy="96"/>
              <a:chOff x="3360" y="2832"/>
              <a:chExt cx="96" cy="96"/>
            </a:xfrm>
          </p:grpSpPr>
          <p:sp>
            <p:nvSpPr>
              <p:cNvPr id="183" name="Line 115"/>
              <p:cNvSpPr>
                <a:spLocks noChangeShapeType="1"/>
              </p:cNvSpPr>
              <p:nvPr/>
            </p:nvSpPr>
            <p:spPr bwMode="auto">
              <a:xfrm>
                <a:off x="3360" y="2880"/>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84" name="Line 116"/>
              <p:cNvSpPr>
                <a:spLocks noChangeShapeType="1"/>
              </p:cNvSpPr>
              <p:nvPr/>
            </p:nvSpPr>
            <p:spPr bwMode="auto">
              <a:xfrm rot="-5400000">
                <a:off x="3360" y="2880"/>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grpSp>
          <p:nvGrpSpPr>
            <p:cNvPr id="139" name="Group 117"/>
            <p:cNvGrpSpPr>
              <a:grpSpLocks/>
            </p:cNvGrpSpPr>
            <p:nvPr/>
          </p:nvGrpSpPr>
          <p:grpSpPr bwMode="auto">
            <a:xfrm>
              <a:off x="1680" y="2402"/>
              <a:ext cx="96" cy="597"/>
              <a:chOff x="3360" y="2283"/>
              <a:chExt cx="96" cy="597"/>
            </a:xfrm>
          </p:grpSpPr>
          <p:sp>
            <p:nvSpPr>
              <p:cNvPr id="181" name="Line 118"/>
              <p:cNvSpPr>
                <a:spLocks noChangeShapeType="1"/>
              </p:cNvSpPr>
              <p:nvPr/>
            </p:nvSpPr>
            <p:spPr bwMode="auto">
              <a:xfrm>
                <a:off x="3360" y="2880"/>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82" name="Line 119"/>
              <p:cNvSpPr>
                <a:spLocks noChangeShapeType="1"/>
              </p:cNvSpPr>
              <p:nvPr/>
            </p:nvSpPr>
            <p:spPr bwMode="auto">
              <a:xfrm rot="16200000">
                <a:off x="3360" y="2331"/>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sp>
          <p:nvSpPr>
            <p:cNvPr id="140" name="Oval 120"/>
            <p:cNvSpPr>
              <a:spLocks noChangeArrowheads="1"/>
            </p:cNvSpPr>
            <p:nvPr/>
          </p:nvSpPr>
          <p:spPr bwMode="auto">
            <a:xfrm>
              <a:off x="2110" y="2587"/>
              <a:ext cx="181" cy="181"/>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1" name="Line 121"/>
            <p:cNvSpPr>
              <a:spLocks noChangeShapeType="1"/>
            </p:cNvSpPr>
            <p:nvPr/>
          </p:nvSpPr>
          <p:spPr bwMode="auto">
            <a:xfrm>
              <a:off x="2985" y="3090"/>
              <a:ext cx="13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42" name="Group 122"/>
            <p:cNvGrpSpPr>
              <a:grpSpLocks/>
            </p:cNvGrpSpPr>
            <p:nvPr/>
          </p:nvGrpSpPr>
          <p:grpSpPr bwMode="auto">
            <a:xfrm>
              <a:off x="2064" y="2527"/>
              <a:ext cx="91" cy="91"/>
              <a:chOff x="1872" y="3024"/>
              <a:chExt cx="91" cy="91"/>
            </a:xfrm>
          </p:grpSpPr>
          <p:sp>
            <p:nvSpPr>
              <p:cNvPr id="179" name="Line 123"/>
              <p:cNvSpPr>
                <a:spLocks noChangeShapeType="1"/>
              </p:cNvSpPr>
              <p:nvPr/>
            </p:nvSpPr>
            <p:spPr bwMode="auto">
              <a:xfrm>
                <a:off x="1872" y="3072"/>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80" name="Line 124"/>
              <p:cNvSpPr>
                <a:spLocks noChangeShapeType="1"/>
              </p:cNvSpPr>
              <p:nvPr/>
            </p:nvSpPr>
            <p:spPr bwMode="auto">
              <a:xfrm rot="-5400000">
                <a:off x="1874" y="3070"/>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grpSp>
          <p:nvGrpSpPr>
            <p:cNvPr id="143" name="Group 125"/>
            <p:cNvGrpSpPr>
              <a:grpSpLocks/>
            </p:cNvGrpSpPr>
            <p:nvPr/>
          </p:nvGrpSpPr>
          <p:grpSpPr bwMode="auto">
            <a:xfrm>
              <a:off x="917" y="2661"/>
              <a:ext cx="91" cy="91"/>
              <a:chOff x="1872" y="3024"/>
              <a:chExt cx="91" cy="91"/>
            </a:xfrm>
          </p:grpSpPr>
          <p:sp>
            <p:nvSpPr>
              <p:cNvPr id="177" name="Line 126"/>
              <p:cNvSpPr>
                <a:spLocks noChangeShapeType="1"/>
              </p:cNvSpPr>
              <p:nvPr/>
            </p:nvSpPr>
            <p:spPr bwMode="auto">
              <a:xfrm>
                <a:off x="1872" y="3072"/>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78" name="Line 127"/>
              <p:cNvSpPr>
                <a:spLocks noChangeShapeType="1"/>
              </p:cNvSpPr>
              <p:nvPr/>
            </p:nvSpPr>
            <p:spPr bwMode="auto">
              <a:xfrm rot="-5400000">
                <a:off x="1874" y="3070"/>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144" name="Line 128"/>
            <p:cNvSpPr>
              <a:spLocks noChangeShapeType="1"/>
            </p:cNvSpPr>
            <p:nvPr/>
          </p:nvSpPr>
          <p:spPr bwMode="auto">
            <a:xfrm>
              <a:off x="912" y="2976"/>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45" name="Line 129"/>
            <p:cNvSpPr>
              <a:spLocks noChangeShapeType="1"/>
            </p:cNvSpPr>
            <p:nvPr/>
          </p:nvSpPr>
          <p:spPr bwMode="auto">
            <a:xfrm>
              <a:off x="2082" y="2827"/>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46" name="Rectangle 130"/>
            <p:cNvSpPr>
              <a:spLocks noChangeArrowheads="1"/>
            </p:cNvSpPr>
            <p:nvPr/>
          </p:nvSpPr>
          <p:spPr bwMode="auto">
            <a:xfrm>
              <a:off x="1004" y="2976"/>
              <a:ext cx="3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err="1" smtClean="0">
                  <a:solidFill>
                    <a:srgbClr val="0033CC"/>
                  </a:solidFill>
                  <a:latin typeface="Times New Roman" pitchFamily="18" charset="0"/>
                </a:rPr>
                <a:t>u</a:t>
              </a:r>
              <a:r>
                <a:rPr kumimoji="1" lang="en-US" altLang="zh-CN" sz="2400" b="1" baseline="-25000" dirty="0" err="1" smtClean="0">
                  <a:solidFill>
                    <a:srgbClr val="0033CC"/>
                  </a:solidFill>
                  <a:latin typeface="Times New Roman" pitchFamily="18" charset="0"/>
                  <a:cs typeface="Times New Roman" pitchFamily="18" charset="0"/>
                </a:rPr>
                <a:t>N</a:t>
              </a:r>
              <a:endParaRPr kumimoji="1" lang="en-US" altLang="zh-CN" sz="2400" b="1" baseline="-25000" dirty="0">
                <a:solidFill>
                  <a:srgbClr val="0033CC"/>
                </a:solidFill>
                <a:latin typeface="Times New Roman" pitchFamily="18" charset="0"/>
              </a:endParaRPr>
            </a:p>
          </p:txBody>
        </p:sp>
        <p:sp>
          <p:nvSpPr>
            <p:cNvPr id="147" name="Rectangle 131"/>
            <p:cNvSpPr>
              <a:spLocks noChangeArrowheads="1"/>
            </p:cNvSpPr>
            <p:nvPr/>
          </p:nvSpPr>
          <p:spPr bwMode="auto">
            <a:xfrm>
              <a:off x="1426" y="3011"/>
              <a:ext cx="3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err="1" smtClean="0">
                  <a:solidFill>
                    <a:srgbClr val="FF0066"/>
                  </a:solidFill>
                  <a:latin typeface="Times New Roman" pitchFamily="18" charset="0"/>
                </a:rPr>
                <a:t>i</a:t>
              </a:r>
              <a:r>
                <a:rPr kumimoji="1" lang="en-US" altLang="zh-CN" sz="2400" b="1" baseline="-25000" dirty="0" err="1" smtClean="0">
                  <a:solidFill>
                    <a:srgbClr val="FF0066"/>
                  </a:solidFill>
                  <a:latin typeface="Times New Roman" pitchFamily="18" charset="0"/>
                  <a:cs typeface="Times New Roman" pitchFamily="18" charset="0"/>
                </a:rPr>
                <a:t>N</a:t>
              </a:r>
              <a:endParaRPr kumimoji="1" lang="en-US" altLang="zh-CN" sz="2400" b="1" baseline="-25000" dirty="0">
                <a:solidFill>
                  <a:srgbClr val="FF0066"/>
                </a:solidFill>
                <a:latin typeface="Times New Roman" pitchFamily="18" charset="0"/>
              </a:endParaRPr>
            </a:p>
          </p:txBody>
        </p:sp>
        <p:grpSp>
          <p:nvGrpSpPr>
            <p:cNvPr id="148" name="Group 132"/>
            <p:cNvGrpSpPr>
              <a:grpSpLocks/>
            </p:cNvGrpSpPr>
            <p:nvPr/>
          </p:nvGrpSpPr>
          <p:grpSpPr bwMode="auto">
            <a:xfrm>
              <a:off x="2199" y="2502"/>
              <a:ext cx="861" cy="425"/>
              <a:chOff x="2400" y="3319"/>
              <a:chExt cx="692" cy="425"/>
            </a:xfrm>
          </p:grpSpPr>
          <p:sp>
            <p:nvSpPr>
              <p:cNvPr id="174" name="Line 133"/>
              <p:cNvSpPr>
                <a:spLocks noChangeShapeType="1"/>
              </p:cNvSpPr>
              <p:nvPr/>
            </p:nvSpPr>
            <p:spPr bwMode="auto">
              <a:xfrm>
                <a:off x="2400" y="3319"/>
                <a:ext cx="0" cy="4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5" name="Line 134"/>
              <p:cNvSpPr>
                <a:spLocks noChangeShapeType="1"/>
              </p:cNvSpPr>
              <p:nvPr/>
            </p:nvSpPr>
            <p:spPr bwMode="auto">
              <a:xfrm>
                <a:off x="2403" y="3319"/>
                <a:ext cx="68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6" name="Line 135"/>
              <p:cNvSpPr>
                <a:spLocks noChangeShapeType="1"/>
              </p:cNvSpPr>
              <p:nvPr/>
            </p:nvSpPr>
            <p:spPr bwMode="auto">
              <a:xfrm>
                <a:off x="2403" y="3739"/>
                <a:ext cx="68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49" name="Line 136"/>
            <p:cNvSpPr>
              <a:spLocks noChangeShapeType="1"/>
            </p:cNvSpPr>
            <p:nvPr/>
          </p:nvSpPr>
          <p:spPr bwMode="auto">
            <a:xfrm flipH="1">
              <a:off x="1938" y="2524"/>
              <a:ext cx="0" cy="4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0" name="Line 137"/>
            <p:cNvSpPr>
              <a:spLocks noChangeShapeType="1"/>
            </p:cNvSpPr>
            <p:nvPr/>
          </p:nvSpPr>
          <p:spPr bwMode="auto">
            <a:xfrm flipH="1">
              <a:off x="1365" y="2524"/>
              <a:ext cx="58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1" name="Line 138"/>
            <p:cNvSpPr>
              <a:spLocks noChangeShapeType="1"/>
            </p:cNvSpPr>
            <p:nvPr/>
          </p:nvSpPr>
          <p:spPr bwMode="auto">
            <a:xfrm flipH="1">
              <a:off x="1365" y="2944"/>
              <a:ext cx="58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2" name="Rectangle 139"/>
            <p:cNvSpPr>
              <a:spLocks noChangeArrowheads="1"/>
            </p:cNvSpPr>
            <p:nvPr/>
          </p:nvSpPr>
          <p:spPr bwMode="auto">
            <a:xfrm>
              <a:off x="1892" y="2640"/>
              <a:ext cx="91" cy="167"/>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 name="Rectangle 140"/>
            <p:cNvSpPr>
              <a:spLocks noChangeArrowheads="1"/>
            </p:cNvSpPr>
            <p:nvPr/>
          </p:nvSpPr>
          <p:spPr bwMode="auto">
            <a:xfrm rot="-5400000">
              <a:off x="2499" y="2418"/>
              <a:ext cx="91" cy="167"/>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4" name="Line 141"/>
            <p:cNvSpPr>
              <a:spLocks noChangeShapeType="1"/>
            </p:cNvSpPr>
            <p:nvPr/>
          </p:nvSpPr>
          <p:spPr bwMode="auto">
            <a:xfrm>
              <a:off x="1365" y="2944"/>
              <a:ext cx="0" cy="40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5" name="Line 142"/>
            <p:cNvSpPr>
              <a:spLocks noChangeShapeType="1"/>
            </p:cNvSpPr>
            <p:nvPr/>
          </p:nvSpPr>
          <p:spPr bwMode="auto">
            <a:xfrm>
              <a:off x="1304" y="3360"/>
              <a:ext cx="12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56" name="Line 143"/>
            <p:cNvSpPr>
              <a:spLocks noChangeShapeType="1"/>
            </p:cNvSpPr>
            <p:nvPr/>
          </p:nvSpPr>
          <p:spPr bwMode="auto">
            <a:xfrm>
              <a:off x="1058" y="2524"/>
              <a:ext cx="0" cy="74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7" name="Oval 144"/>
            <p:cNvSpPr>
              <a:spLocks noChangeArrowheads="1"/>
            </p:cNvSpPr>
            <p:nvPr/>
          </p:nvSpPr>
          <p:spPr bwMode="auto">
            <a:xfrm>
              <a:off x="1269" y="3024"/>
              <a:ext cx="181" cy="181"/>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8" name="Oval 145"/>
            <p:cNvSpPr>
              <a:spLocks noChangeArrowheads="1"/>
            </p:cNvSpPr>
            <p:nvPr/>
          </p:nvSpPr>
          <p:spPr bwMode="auto">
            <a:xfrm>
              <a:off x="971" y="2752"/>
              <a:ext cx="181" cy="181"/>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9" name="Line 146"/>
            <p:cNvSpPr>
              <a:spLocks noChangeShapeType="1"/>
            </p:cNvSpPr>
            <p:nvPr/>
          </p:nvSpPr>
          <p:spPr bwMode="auto">
            <a:xfrm>
              <a:off x="982" y="3264"/>
              <a:ext cx="12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60" name="Line 147"/>
            <p:cNvSpPr>
              <a:spLocks noChangeShapeType="1"/>
            </p:cNvSpPr>
            <p:nvPr/>
          </p:nvSpPr>
          <p:spPr bwMode="auto">
            <a:xfrm>
              <a:off x="3138" y="2944"/>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1" name="Line 148"/>
            <p:cNvSpPr>
              <a:spLocks noChangeShapeType="1"/>
            </p:cNvSpPr>
            <p:nvPr/>
          </p:nvSpPr>
          <p:spPr bwMode="auto">
            <a:xfrm>
              <a:off x="3053" y="2909"/>
              <a:ext cx="0" cy="16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 name="Line 149"/>
            <p:cNvSpPr>
              <a:spLocks noChangeShapeType="1"/>
            </p:cNvSpPr>
            <p:nvPr/>
          </p:nvSpPr>
          <p:spPr bwMode="auto">
            <a:xfrm>
              <a:off x="1248" y="3264"/>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nvGrpSpPr>
            <p:cNvPr id="163" name="Group 150"/>
            <p:cNvGrpSpPr>
              <a:grpSpLocks/>
            </p:cNvGrpSpPr>
            <p:nvPr/>
          </p:nvGrpSpPr>
          <p:grpSpPr bwMode="auto">
            <a:xfrm>
              <a:off x="1248" y="2933"/>
              <a:ext cx="91" cy="91"/>
              <a:chOff x="1872" y="3024"/>
              <a:chExt cx="91" cy="91"/>
            </a:xfrm>
          </p:grpSpPr>
          <p:sp>
            <p:nvSpPr>
              <p:cNvPr id="172" name="Line 151"/>
              <p:cNvSpPr>
                <a:spLocks noChangeShapeType="1"/>
              </p:cNvSpPr>
              <p:nvPr/>
            </p:nvSpPr>
            <p:spPr bwMode="auto">
              <a:xfrm>
                <a:off x="1872" y="3072"/>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73" name="Line 152"/>
              <p:cNvSpPr>
                <a:spLocks noChangeShapeType="1"/>
              </p:cNvSpPr>
              <p:nvPr/>
            </p:nvSpPr>
            <p:spPr bwMode="auto">
              <a:xfrm rot="-5400000">
                <a:off x="1874" y="3070"/>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164" name="Rectangle 153"/>
            <p:cNvSpPr>
              <a:spLocks noChangeArrowheads="1"/>
            </p:cNvSpPr>
            <p:nvPr/>
          </p:nvSpPr>
          <p:spPr bwMode="auto">
            <a:xfrm>
              <a:off x="649" y="2656"/>
              <a:ext cx="3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smtClean="0">
                  <a:solidFill>
                    <a:srgbClr val="0033CC"/>
                  </a:solidFill>
                  <a:latin typeface="Times New Roman" pitchFamily="18" charset="0"/>
                </a:rPr>
                <a:t>u</a:t>
              </a:r>
              <a:r>
                <a:rPr kumimoji="1" lang="en-US" altLang="zh-CN" sz="2400" b="1" baseline="-25000" dirty="0" smtClean="0">
                  <a:solidFill>
                    <a:srgbClr val="0033CC"/>
                  </a:solidFill>
                  <a:latin typeface="Times New Roman" pitchFamily="18" charset="0"/>
                  <a:cs typeface="Times New Roman" pitchFamily="18" charset="0"/>
                </a:rPr>
                <a:t>p</a:t>
              </a:r>
              <a:endParaRPr kumimoji="1" lang="en-US" altLang="zh-CN" sz="2400" b="1" baseline="-25000" dirty="0">
                <a:solidFill>
                  <a:srgbClr val="0033CC"/>
                </a:solidFill>
                <a:latin typeface="Times New Roman" pitchFamily="18" charset="0"/>
              </a:endParaRPr>
            </a:p>
          </p:txBody>
        </p:sp>
        <p:sp>
          <p:nvSpPr>
            <p:cNvPr id="165" name="Rectangle 154"/>
            <p:cNvSpPr>
              <a:spLocks noChangeArrowheads="1"/>
            </p:cNvSpPr>
            <p:nvPr/>
          </p:nvSpPr>
          <p:spPr bwMode="auto">
            <a:xfrm>
              <a:off x="3017" y="2552"/>
              <a:ext cx="2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b="1" i="1">
                  <a:latin typeface="Times New Roman" pitchFamily="18" charset="0"/>
                </a:rPr>
                <a:t>u</a:t>
              </a:r>
              <a:r>
                <a:rPr kumimoji="1" lang="en-US" altLang="zh-CN" sz="2400" b="1" baseline="-25000">
                  <a:latin typeface="Times New Roman" pitchFamily="18" charset="0"/>
                </a:rPr>
                <a:t>o</a:t>
              </a:r>
            </a:p>
          </p:txBody>
        </p:sp>
        <p:sp>
          <p:nvSpPr>
            <p:cNvPr id="166" name="Text Box 155"/>
            <p:cNvSpPr txBox="1">
              <a:spLocks noChangeArrowheads="1"/>
            </p:cNvSpPr>
            <p:nvPr/>
          </p:nvSpPr>
          <p:spPr bwMode="auto">
            <a:xfrm>
              <a:off x="1564" y="2549"/>
              <a:ext cx="4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solidFill>
                    <a:srgbClr val="0033CC"/>
                  </a:solidFill>
                  <a:latin typeface="Times New Roman" pitchFamily="18" charset="0"/>
                </a:rPr>
                <a:t>R</a:t>
              </a:r>
              <a:r>
                <a:rPr kumimoji="1" lang="en-US" altLang="zh-CN" sz="2400" b="1" baseline="-25000">
                  <a:solidFill>
                    <a:srgbClr val="0033CC"/>
                  </a:solidFill>
                  <a:latin typeface="Times New Roman" pitchFamily="18" charset="0"/>
                </a:rPr>
                <a:t>id</a:t>
              </a:r>
            </a:p>
          </p:txBody>
        </p:sp>
        <p:sp>
          <p:nvSpPr>
            <p:cNvPr id="167" name="Text Box 156"/>
            <p:cNvSpPr txBox="1">
              <a:spLocks noChangeArrowheads="1"/>
            </p:cNvSpPr>
            <p:nvPr/>
          </p:nvSpPr>
          <p:spPr bwMode="auto">
            <a:xfrm>
              <a:off x="2224" y="2628"/>
              <a:ext cx="8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err="1" smtClean="0">
                  <a:solidFill>
                    <a:srgbClr val="0033CC"/>
                  </a:solidFill>
                  <a:latin typeface="Times New Roman" pitchFamily="18" charset="0"/>
                </a:rPr>
                <a:t>A</a:t>
              </a:r>
              <a:r>
                <a:rPr kumimoji="1" lang="en-US" altLang="zh-CN" sz="2400" b="1" i="1" baseline="-25000" dirty="0" err="1" smtClean="0">
                  <a:solidFill>
                    <a:srgbClr val="0033CC"/>
                  </a:solidFill>
                  <a:latin typeface="Times New Roman" pitchFamily="18" charset="0"/>
                </a:rPr>
                <a:t>o</a:t>
              </a:r>
              <a:r>
                <a:rPr kumimoji="1" lang="en-US" altLang="zh-CN" sz="2400" b="1" baseline="-25000" dirty="0" err="1" smtClean="0">
                  <a:solidFill>
                    <a:srgbClr val="0033CC"/>
                  </a:solidFill>
                  <a:latin typeface="Times New Roman" pitchFamily="18" charset="0"/>
                </a:rPr>
                <a:t>d</a:t>
              </a:r>
              <a:r>
                <a:rPr kumimoji="1" lang="en-US" altLang="zh-CN" sz="2400" b="1" baseline="-25000" dirty="0" smtClean="0">
                  <a:solidFill>
                    <a:srgbClr val="0033CC"/>
                  </a:solidFill>
                  <a:latin typeface="Times New Roman" pitchFamily="18" charset="0"/>
                </a:rPr>
                <a:t> </a:t>
              </a:r>
              <a:r>
                <a:rPr kumimoji="1" lang="en-US" altLang="zh-CN" sz="2400" b="1" i="1" dirty="0" err="1">
                  <a:solidFill>
                    <a:srgbClr val="0033CC"/>
                  </a:solidFill>
                  <a:latin typeface="Times New Roman" pitchFamily="18" charset="0"/>
                </a:rPr>
                <a:t>u</a:t>
              </a:r>
              <a:r>
                <a:rPr kumimoji="1" lang="en-US" altLang="zh-CN" sz="2400" b="1" baseline="-25000" dirty="0" err="1">
                  <a:solidFill>
                    <a:srgbClr val="0033CC"/>
                  </a:solidFill>
                  <a:latin typeface="Times New Roman" pitchFamily="18" charset="0"/>
                </a:rPr>
                <a:t>id</a:t>
              </a:r>
              <a:endParaRPr kumimoji="1" lang="en-US" altLang="zh-CN" sz="2400" b="1" baseline="-25000" dirty="0">
                <a:solidFill>
                  <a:srgbClr val="0033CC"/>
                </a:solidFill>
                <a:latin typeface="Times New Roman" pitchFamily="18" charset="0"/>
              </a:endParaRPr>
            </a:p>
          </p:txBody>
        </p:sp>
        <p:sp>
          <p:nvSpPr>
            <p:cNvPr id="168" name="Rectangle 157"/>
            <p:cNvSpPr>
              <a:spLocks noChangeArrowheads="1"/>
            </p:cNvSpPr>
            <p:nvPr/>
          </p:nvSpPr>
          <p:spPr bwMode="auto">
            <a:xfrm>
              <a:off x="2545" y="2456"/>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b="1" i="1">
                  <a:solidFill>
                    <a:srgbClr val="0033CC"/>
                  </a:solidFill>
                  <a:latin typeface="Times New Roman" pitchFamily="18" charset="0"/>
                </a:rPr>
                <a:t>R</a:t>
              </a:r>
              <a:r>
                <a:rPr kumimoji="1" lang="en-US" altLang="zh-CN" sz="2400" b="1" baseline="-25000">
                  <a:solidFill>
                    <a:srgbClr val="0033CC"/>
                  </a:solidFill>
                  <a:latin typeface="Times New Roman" pitchFamily="18" charset="0"/>
                </a:rPr>
                <a:t>o</a:t>
              </a:r>
            </a:p>
          </p:txBody>
        </p:sp>
        <p:sp>
          <p:nvSpPr>
            <p:cNvPr id="169" name="Line 158"/>
            <p:cNvSpPr>
              <a:spLocks noChangeShapeType="1"/>
            </p:cNvSpPr>
            <p:nvPr/>
          </p:nvSpPr>
          <p:spPr bwMode="auto">
            <a:xfrm flipV="1">
              <a:off x="1327" y="2456"/>
              <a:ext cx="197" cy="0"/>
            </a:xfrm>
            <a:prstGeom prst="line">
              <a:avLst/>
            </a:prstGeom>
            <a:noFill/>
            <a:ln w="28575">
              <a:solidFill>
                <a:srgbClr val="FF0066"/>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0" name="Line 159"/>
            <p:cNvSpPr>
              <a:spLocks noChangeShapeType="1"/>
            </p:cNvSpPr>
            <p:nvPr/>
          </p:nvSpPr>
          <p:spPr bwMode="auto">
            <a:xfrm flipV="1">
              <a:off x="1399" y="3011"/>
              <a:ext cx="197" cy="0"/>
            </a:xfrm>
            <a:prstGeom prst="line">
              <a:avLst/>
            </a:prstGeom>
            <a:noFill/>
            <a:ln w="28575">
              <a:solidFill>
                <a:srgbClr val="FF0066"/>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1" name="Rectangle 160"/>
            <p:cNvSpPr>
              <a:spLocks noChangeArrowheads="1"/>
            </p:cNvSpPr>
            <p:nvPr/>
          </p:nvSpPr>
          <p:spPr bwMode="auto">
            <a:xfrm>
              <a:off x="1304" y="2160"/>
              <a:ext cx="3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err="1" smtClean="0">
                  <a:solidFill>
                    <a:srgbClr val="FF0066"/>
                  </a:solidFill>
                  <a:latin typeface="Times New Roman" pitchFamily="18" charset="0"/>
                </a:rPr>
                <a:t>i</a:t>
              </a:r>
              <a:r>
                <a:rPr kumimoji="1" lang="en-US" altLang="zh-CN" sz="2400" b="1" baseline="-25000" dirty="0" err="1" smtClean="0">
                  <a:solidFill>
                    <a:srgbClr val="FF0066"/>
                  </a:solidFill>
                  <a:latin typeface="Times New Roman" pitchFamily="18" charset="0"/>
                  <a:cs typeface="Times New Roman" pitchFamily="18" charset="0"/>
                </a:rPr>
                <a:t>P</a:t>
              </a:r>
              <a:endParaRPr kumimoji="1" lang="en-US" altLang="zh-CN" sz="2400" b="1" baseline="-25000" dirty="0">
                <a:solidFill>
                  <a:srgbClr val="FF0066"/>
                </a:solidFill>
                <a:latin typeface="Times New Roman" pitchFamily="18" charset="0"/>
              </a:endParaRPr>
            </a:p>
          </p:txBody>
        </p:sp>
      </p:grpSp>
      <p:sp>
        <p:nvSpPr>
          <p:cNvPr id="3" name="矩形 2"/>
          <p:cNvSpPr/>
          <p:nvPr/>
        </p:nvSpPr>
        <p:spPr>
          <a:xfrm>
            <a:off x="3580124" y="5119986"/>
            <a:ext cx="829640" cy="923330"/>
          </a:xfrm>
          <a:prstGeom prst="rect">
            <a:avLst/>
          </a:prstGeom>
          <a:noFill/>
        </p:spPr>
        <p:txBody>
          <a:bodyPr wrap="square" lIns="91440" tIns="45720" rIns="91440" bIns="45720">
            <a:spAutoFit/>
          </a:bodyPr>
          <a:lstStyle/>
          <a:p>
            <a:pPr algn="ctr"/>
            <a:r>
              <a:rPr lang="zh-CN" altLang="en-US" sz="5400" b="1" cap="none" spc="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或</a:t>
            </a:r>
            <a:endParaRPr lang="zh-CN" altLang="en-US" sz="54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2363603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024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24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024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childTnLst>
                                </p:cTn>
                              </p:par>
                            </p:childTnLst>
                          </p:cTn>
                        </p:par>
                        <p:par>
                          <p:cTn id="28" fill="hold">
                            <p:stCondLst>
                              <p:cond delay="0"/>
                            </p:stCondLst>
                            <p:childTnLst>
                              <p:par>
                                <p:cTn id="29" presetID="22" presetClass="entr" presetSubtype="8" fill="hold" nodeType="afterEffect">
                                  <p:stCondLst>
                                    <p:cond delay="0"/>
                                  </p:stCondLst>
                                  <p:childTnLst>
                                    <p:set>
                                      <p:cBhvr>
                                        <p:cTn id="30" dur="1" fill="hold">
                                          <p:stCondLst>
                                            <p:cond delay="0"/>
                                          </p:stCondLst>
                                        </p:cTn>
                                        <p:tgtEl>
                                          <p:spTgt spid="127"/>
                                        </p:tgtEl>
                                        <p:attrNameLst>
                                          <p:attrName>style.visibility</p:attrName>
                                        </p:attrNameLst>
                                      </p:cBhvr>
                                      <p:to>
                                        <p:strVal val="visible"/>
                                      </p:to>
                                    </p:set>
                                    <p:animEffect transition="in" filter="wipe(left)">
                                      <p:cBhvr>
                                        <p:cTn id="31"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utoUpdateAnimBg="0" advAuto="0"/>
      <p:bldP spid="63" grpId="0"/>
      <p:bldP spid="10240"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9"/>
          <p:cNvSpPr>
            <a:spLocks noGrp="1" noChangeArrowheads="1"/>
          </p:cNvSpPr>
          <p:nvPr>
            <p:ph type="sldNum" sz="quarter" idx="10"/>
          </p:nvPr>
        </p:nvSpPr>
        <p:spPr>
          <a:xfrm>
            <a:off x="8532813" y="7201098"/>
            <a:ext cx="576263" cy="260350"/>
          </a:xfrm>
          <a:noFill/>
        </p:spPr>
        <p:txBody>
          <a:bodyPr/>
          <a:lstStyle>
            <a:lvl1pPr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fld id="{CCCAAA31-DDFE-4F25-931E-44801DF3F1B2}" type="slidenum">
              <a:rPr lang="zh-CN" altLang="en-US" sz="1600">
                <a:solidFill>
                  <a:srgbClr val="FFFF00"/>
                </a:solidFill>
                <a:ea typeface="宋体" pitchFamily="2" charset="-122"/>
              </a:rPr>
              <a:pPr/>
              <a:t>13</a:t>
            </a:fld>
            <a:endParaRPr lang="en-US" altLang="zh-CN" sz="1600">
              <a:solidFill>
                <a:srgbClr val="FFFF00"/>
              </a:solidFill>
              <a:ea typeface="宋体" pitchFamily="2" charset="-122"/>
            </a:endParaRPr>
          </a:p>
        </p:txBody>
      </p:sp>
      <p:sp>
        <p:nvSpPr>
          <p:cNvPr id="44036" name="Rectangle 17"/>
          <p:cNvSpPr>
            <a:spLocks noGrp="1" noChangeArrowheads="1"/>
          </p:cNvSpPr>
          <p:nvPr>
            <p:ph type="title"/>
          </p:nvPr>
        </p:nvSpPr>
        <p:spPr>
          <a:xfrm>
            <a:off x="604990" y="863798"/>
            <a:ext cx="7704138" cy="720725"/>
          </a:xfrm>
        </p:spPr>
        <p:txBody>
          <a:bodyPr/>
          <a:lstStyle/>
          <a:p>
            <a:r>
              <a:rPr lang="en-US" altLang="zh-CN" sz="2400" dirty="0" smtClean="0"/>
              <a:t>2</a:t>
            </a:r>
            <a:r>
              <a:rPr lang="zh-CN" altLang="en-US" sz="2400" dirty="0" smtClean="0"/>
              <a:t>、电压传输特性</a:t>
            </a:r>
            <a:r>
              <a:rPr lang="en-US" altLang="zh-CN" sz="2400" dirty="0" smtClean="0"/>
              <a:t>:</a:t>
            </a:r>
            <a:r>
              <a:rPr lang="zh-CN" altLang="en-US" sz="2400" dirty="0" smtClean="0"/>
              <a:t>输出电压与输入电压的函数关系</a:t>
            </a:r>
          </a:p>
        </p:txBody>
      </p:sp>
      <p:graphicFrame>
        <p:nvGraphicFramePr>
          <p:cNvPr id="532482" name="Object 2"/>
          <p:cNvGraphicFramePr>
            <a:graphicFrameLocks noGrp="1" noChangeAspect="1"/>
          </p:cNvGraphicFramePr>
          <p:nvPr>
            <p:ph sz="quarter" idx="4294967295"/>
            <p:extLst>
              <p:ext uri="{D42A27DB-BD31-4B8C-83A1-F6EECF244321}">
                <p14:modId xmlns:p14="http://schemas.microsoft.com/office/powerpoint/2010/main" val="128729328"/>
              </p:ext>
            </p:extLst>
          </p:nvPr>
        </p:nvGraphicFramePr>
        <p:xfrm>
          <a:off x="468313" y="3175198"/>
          <a:ext cx="2112962" cy="442913"/>
        </p:xfrm>
        <a:graphic>
          <a:graphicData uri="http://schemas.openxmlformats.org/presentationml/2006/ole">
            <mc:AlternateContent xmlns:mc="http://schemas.openxmlformats.org/markup-compatibility/2006">
              <mc:Choice xmlns:v="urn:schemas-microsoft-com:vml" Requires="v">
                <p:oleObj spid="_x0000_s11338" name="Equation" r:id="rId3" imgW="1091880" imgH="228600" progId="Equation.DSMT4">
                  <p:embed/>
                </p:oleObj>
              </mc:Choice>
              <mc:Fallback>
                <p:oleObj name="Equation" r:id="rId3" imgW="1091880" imgH="228600" progId="Equation.DSMT4">
                  <p:embed/>
                  <p:pic>
                    <p:nvPicPr>
                      <p:cNvPr id="0" name=""/>
                      <p:cNvPicPr>
                        <a:picLocks noGrp="1" noChangeAspect="1" noChangeArrowheads="1"/>
                      </p:cNvPicPr>
                      <p:nvPr/>
                    </p:nvPicPr>
                    <p:blipFill>
                      <a:blip r:embed="rId4"/>
                      <a:srcRect/>
                      <a:stretch>
                        <a:fillRect/>
                      </a:stretch>
                    </p:blipFill>
                    <p:spPr bwMode="auto">
                      <a:xfrm>
                        <a:off x="468313" y="3175198"/>
                        <a:ext cx="2112962" cy="442913"/>
                      </a:xfrm>
                      <a:prstGeom prst="rect">
                        <a:avLst/>
                      </a:prstGeom>
                      <a:solidFill>
                        <a:schemeClr val="accent1"/>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32485" name="AutoShape 5"/>
          <p:cNvSpPr>
            <a:spLocks/>
          </p:cNvSpPr>
          <p:nvPr/>
        </p:nvSpPr>
        <p:spPr bwMode="auto">
          <a:xfrm>
            <a:off x="611188" y="2232223"/>
            <a:ext cx="1220787" cy="474663"/>
          </a:xfrm>
          <a:prstGeom prst="borderCallout1">
            <a:avLst>
              <a:gd name="adj1" fmla="val 24079"/>
              <a:gd name="adj2" fmla="val 106241"/>
              <a:gd name="adj3" fmla="val 90968"/>
              <a:gd name="adj4" fmla="val 390769"/>
            </a:avLst>
          </a:prstGeom>
          <a:solidFill>
            <a:srgbClr val="FFFFCC"/>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pPr eaLnBrk="1" hangingPunct="1">
              <a:spcBef>
                <a:spcPct val="0"/>
              </a:spcBef>
            </a:pPr>
            <a:r>
              <a:rPr lang="zh-CN" altLang="en-US" b="0"/>
              <a:t>线性区</a:t>
            </a:r>
          </a:p>
        </p:txBody>
      </p:sp>
      <p:sp>
        <p:nvSpPr>
          <p:cNvPr id="532486" name="AutoShape 6"/>
          <p:cNvSpPr>
            <a:spLocks noChangeArrowheads="1"/>
          </p:cNvSpPr>
          <p:nvPr/>
        </p:nvSpPr>
        <p:spPr bwMode="auto">
          <a:xfrm>
            <a:off x="1187450" y="2737048"/>
            <a:ext cx="144463" cy="358775"/>
          </a:xfrm>
          <a:prstGeom prst="downArrow">
            <a:avLst>
              <a:gd name="adj1" fmla="val 50000"/>
              <a:gd name="adj2" fmla="val 62088"/>
            </a:avLst>
          </a:prstGeom>
          <a:solidFill>
            <a:srgbClr val="FFFFCC"/>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pPr eaLnBrk="1" hangingPunct="1"/>
            <a:endParaRPr lang="zh-CN" altLang="en-US"/>
          </a:p>
        </p:txBody>
      </p:sp>
      <p:grpSp>
        <p:nvGrpSpPr>
          <p:cNvPr id="532501" name="Group 21"/>
          <p:cNvGrpSpPr>
            <a:grpSpLocks/>
          </p:cNvGrpSpPr>
          <p:nvPr/>
        </p:nvGrpSpPr>
        <p:grpSpPr bwMode="auto">
          <a:xfrm>
            <a:off x="971550" y="3089473"/>
            <a:ext cx="2981325" cy="1525588"/>
            <a:chOff x="612" y="1566"/>
            <a:chExt cx="1878" cy="961"/>
          </a:xfrm>
        </p:grpSpPr>
        <p:sp>
          <p:nvSpPr>
            <p:cNvPr id="44048" name="Oval 8"/>
            <p:cNvSpPr>
              <a:spLocks noChangeArrowheads="1"/>
            </p:cNvSpPr>
            <p:nvPr/>
          </p:nvSpPr>
          <p:spPr bwMode="auto">
            <a:xfrm>
              <a:off x="612" y="1566"/>
              <a:ext cx="366" cy="413"/>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pPr eaLnBrk="1" hangingPunct="1"/>
              <a:endParaRPr lang="zh-CN" altLang="en-US"/>
            </a:p>
          </p:txBody>
        </p:sp>
        <p:sp>
          <p:nvSpPr>
            <p:cNvPr id="44049" name="AutoShape 9"/>
            <p:cNvSpPr>
              <a:spLocks/>
            </p:cNvSpPr>
            <p:nvPr/>
          </p:nvSpPr>
          <p:spPr bwMode="auto">
            <a:xfrm>
              <a:off x="1020" y="1979"/>
              <a:ext cx="1470" cy="548"/>
            </a:xfrm>
            <a:prstGeom prst="borderCallout1">
              <a:avLst>
                <a:gd name="adj1" fmla="val 13139"/>
                <a:gd name="adj2" fmla="val -3264"/>
                <a:gd name="adj3" fmla="val -6204"/>
                <a:gd name="adj4" fmla="val -9866"/>
              </a:avLst>
            </a:prstGeom>
            <a:solidFill>
              <a:srgbClr val="FFFFCC"/>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pPr eaLnBrk="1" hangingPunct="1">
                <a:spcBef>
                  <a:spcPct val="0"/>
                </a:spcBef>
              </a:pPr>
              <a:r>
                <a:rPr lang="zh-CN" altLang="en-US">
                  <a:solidFill>
                    <a:schemeClr val="hlink"/>
                  </a:solidFill>
                  <a:latin typeface="Arial" pitchFamily="34" charset="0"/>
                  <a:ea typeface="楷体_GB2312" pitchFamily="49" charset="-122"/>
                </a:rPr>
                <a:t>开环差模增益高达几十万倍</a:t>
              </a:r>
            </a:p>
          </p:txBody>
        </p:sp>
      </p:grpSp>
      <p:sp>
        <p:nvSpPr>
          <p:cNvPr id="532490" name="AutoShape 10"/>
          <p:cNvSpPr>
            <a:spLocks/>
          </p:cNvSpPr>
          <p:nvPr/>
        </p:nvSpPr>
        <p:spPr bwMode="auto">
          <a:xfrm>
            <a:off x="6877050" y="3961011"/>
            <a:ext cx="1508125" cy="473075"/>
          </a:xfrm>
          <a:prstGeom prst="borderCallout1">
            <a:avLst>
              <a:gd name="adj1" fmla="val 24162"/>
              <a:gd name="adj2" fmla="val -5051"/>
              <a:gd name="adj3" fmla="val -343958"/>
              <a:gd name="adj4" fmla="val -43685"/>
            </a:avLst>
          </a:prstGeom>
          <a:solidFill>
            <a:srgbClr val="FFFFCC"/>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pPr eaLnBrk="1" hangingPunct="1">
              <a:spcBef>
                <a:spcPct val="0"/>
              </a:spcBef>
            </a:pPr>
            <a:r>
              <a:rPr lang="zh-CN" altLang="en-US" b="0">
                <a:latin typeface="Arial" pitchFamily="34" charset="0"/>
              </a:rPr>
              <a:t>非线性区</a:t>
            </a:r>
          </a:p>
        </p:txBody>
      </p:sp>
      <p:sp>
        <p:nvSpPr>
          <p:cNvPr id="532491" name="Line 11"/>
          <p:cNvSpPr>
            <a:spLocks noChangeShapeType="1"/>
          </p:cNvSpPr>
          <p:nvPr/>
        </p:nvSpPr>
        <p:spPr bwMode="auto">
          <a:xfrm flipV="1">
            <a:off x="4859338" y="4032448"/>
            <a:ext cx="1873250" cy="72072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32492" name="AutoShape 12"/>
          <p:cNvSpPr>
            <a:spLocks noChangeArrowheads="1"/>
          </p:cNvSpPr>
          <p:nvPr/>
        </p:nvSpPr>
        <p:spPr bwMode="auto">
          <a:xfrm>
            <a:off x="7524750" y="4464248"/>
            <a:ext cx="142875" cy="431800"/>
          </a:xfrm>
          <a:prstGeom prst="downArrow">
            <a:avLst>
              <a:gd name="adj1" fmla="val 50000"/>
              <a:gd name="adj2" fmla="val 75556"/>
            </a:avLst>
          </a:prstGeom>
          <a:solidFill>
            <a:srgbClr val="FFFFCC"/>
          </a:solid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pPr eaLnBrk="1" hangingPunct="1"/>
            <a:endParaRPr lang="zh-CN" altLang="en-US"/>
          </a:p>
        </p:txBody>
      </p:sp>
      <p:sp>
        <p:nvSpPr>
          <p:cNvPr id="532493" name="Text Box 13"/>
          <p:cNvSpPr txBox="1">
            <a:spLocks noChangeArrowheads="1"/>
          </p:cNvSpPr>
          <p:nvPr/>
        </p:nvSpPr>
        <p:spPr bwMode="auto">
          <a:xfrm>
            <a:off x="5795963" y="4896048"/>
            <a:ext cx="3168650" cy="987425"/>
          </a:xfrm>
          <a:prstGeom prst="rect">
            <a:avLst/>
          </a:prstGeom>
          <a:solidFill>
            <a:srgbClr val="66FFFF"/>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pPr algn="l" eaLnBrk="1" hangingPunct="1"/>
            <a:r>
              <a:rPr lang="zh-CN" altLang="en-US" b="0"/>
              <a:t>输出不是高电平</a:t>
            </a:r>
            <a:r>
              <a:rPr lang="en-US" altLang="zh-CN"/>
              <a:t>+</a:t>
            </a:r>
            <a:r>
              <a:rPr lang="en-US" altLang="zh-CN" i="1"/>
              <a:t>U</a:t>
            </a:r>
            <a:r>
              <a:rPr lang="en-US" altLang="zh-CN" baseline="-25000"/>
              <a:t>OM</a:t>
            </a:r>
          </a:p>
          <a:p>
            <a:pPr algn="l" eaLnBrk="1" hangingPunct="1">
              <a:lnSpc>
                <a:spcPct val="120000"/>
              </a:lnSpc>
              <a:spcBef>
                <a:spcPct val="20000"/>
              </a:spcBef>
            </a:pPr>
            <a:r>
              <a:rPr lang="zh-CN" altLang="en-US" b="0"/>
              <a:t>就是低电平</a:t>
            </a:r>
            <a:r>
              <a:rPr lang="en-US" altLang="zh-CN">
                <a:cs typeface="Times New Roman" pitchFamily="18" charset="0"/>
              </a:rPr>
              <a:t>−</a:t>
            </a:r>
            <a:r>
              <a:rPr lang="en-US" altLang="zh-CN" i="1"/>
              <a:t>U</a:t>
            </a:r>
            <a:r>
              <a:rPr lang="en-US" altLang="zh-CN" baseline="-25000"/>
              <a:t>OM</a:t>
            </a:r>
          </a:p>
        </p:txBody>
      </p:sp>
      <p:sp>
        <p:nvSpPr>
          <p:cNvPr id="532494" name="Text Box 14"/>
          <p:cNvSpPr txBox="1">
            <a:spLocks noChangeArrowheads="1"/>
          </p:cNvSpPr>
          <p:nvPr/>
        </p:nvSpPr>
        <p:spPr bwMode="auto">
          <a:xfrm>
            <a:off x="179388" y="4753173"/>
            <a:ext cx="467995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pPr algn="l" eaLnBrk="1" hangingPunct="1">
              <a:spcBef>
                <a:spcPct val="0"/>
              </a:spcBef>
            </a:pPr>
            <a:r>
              <a:rPr lang="zh-CN" altLang="en-US" b="0" dirty="0"/>
              <a:t>若</a:t>
            </a:r>
            <a:r>
              <a:rPr lang="en-US" altLang="zh-CN" dirty="0"/>
              <a:t>±</a:t>
            </a:r>
            <a:r>
              <a:rPr lang="en-US" altLang="zh-CN" i="1" dirty="0"/>
              <a:t>U</a:t>
            </a:r>
            <a:r>
              <a:rPr lang="en-US" altLang="zh-CN" baseline="-25000" dirty="0"/>
              <a:t>OM</a:t>
            </a:r>
            <a:r>
              <a:rPr lang="en-US" altLang="zh-CN" dirty="0"/>
              <a:t>= ±14V</a:t>
            </a:r>
            <a:r>
              <a:rPr lang="zh-CN" altLang="en-US" b="0" dirty="0"/>
              <a:t>，</a:t>
            </a:r>
            <a:r>
              <a:rPr lang="en-US" altLang="zh-CN" i="1" dirty="0" err="1"/>
              <a:t>A</a:t>
            </a:r>
            <a:r>
              <a:rPr lang="en-US" altLang="zh-CN" baseline="-25000" dirty="0" err="1"/>
              <a:t>od</a:t>
            </a:r>
            <a:r>
              <a:rPr lang="en-US" altLang="zh-CN" dirty="0"/>
              <a:t>=5</a:t>
            </a:r>
            <a:r>
              <a:rPr lang="en-US" altLang="zh-CN" dirty="0">
                <a:sym typeface="Symbol" pitchFamily="18" charset="2"/>
              </a:rPr>
              <a:t></a:t>
            </a:r>
            <a:r>
              <a:rPr lang="en-US" altLang="zh-CN" dirty="0"/>
              <a:t>10</a:t>
            </a:r>
            <a:r>
              <a:rPr lang="en-US" altLang="zh-CN" baseline="30000" dirty="0"/>
              <a:t>6</a:t>
            </a:r>
            <a:r>
              <a:rPr lang="zh-CN" altLang="en-US" b="0" dirty="0"/>
              <a:t>，则为保证集成运放工作在线性区，输入信号的范围为多少</a:t>
            </a:r>
            <a:r>
              <a:rPr lang="zh-CN" altLang="en-US" b="0" dirty="0" smtClean="0"/>
              <a:t>？</a:t>
            </a:r>
            <a:endParaRPr lang="en-US" altLang="zh-CN" dirty="0"/>
          </a:p>
        </p:txBody>
      </p:sp>
      <p:sp>
        <p:nvSpPr>
          <p:cNvPr id="532495" name="AutoShape 15"/>
          <p:cNvSpPr>
            <a:spLocks/>
          </p:cNvSpPr>
          <p:nvPr/>
        </p:nvSpPr>
        <p:spPr bwMode="auto">
          <a:xfrm>
            <a:off x="6813550" y="1584523"/>
            <a:ext cx="2089150" cy="863600"/>
          </a:xfrm>
          <a:prstGeom prst="borderCallout1">
            <a:avLst>
              <a:gd name="adj1" fmla="val 13236"/>
              <a:gd name="adj2" fmla="val -3648"/>
              <a:gd name="adj3" fmla="val 71875"/>
              <a:gd name="adj4" fmla="val -69907"/>
            </a:avLst>
          </a:prstGeom>
          <a:solidFill>
            <a:srgbClr val="FFFFCC"/>
          </a:solidFill>
          <a:ln w="1905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pPr eaLnBrk="1" hangingPunct="1">
              <a:spcBef>
                <a:spcPct val="0"/>
              </a:spcBef>
            </a:pPr>
            <a:r>
              <a:rPr lang="en-US" altLang="zh-CN">
                <a:solidFill>
                  <a:schemeClr val="hlink"/>
                </a:solidFill>
                <a:ea typeface="楷体_GB2312" pitchFamily="49" charset="-122"/>
              </a:rPr>
              <a:t>±</a:t>
            </a:r>
            <a:r>
              <a:rPr lang="en-US" altLang="zh-CN" i="1">
                <a:solidFill>
                  <a:schemeClr val="hlink"/>
                </a:solidFill>
                <a:ea typeface="楷体_GB2312" pitchFamily="49" charset="-122"/>
              </a:rPr>
              <a:t>U</a:t>
            </a:r>
            <a:r>
              <a:rPr lang="en-US" altLang="zh-CN" baseline="-25000">
                <a:solidFill>
                  <a:schemeClr val="hlink"/>
                </a:solidFill>
                <a:ea typeface="楷体_GB2312" pitchFamily="49" charset="-122"/>
              </a:rPr>
              <a:t>OM</a:t>
            </a:r>
            <a:r>
              <a:rPr lang="zh-CN" altLang="en-US">
                <a:solidFill>
                  <a:schemeClr val="hlink"/>
                </a:solidFill>
                <a:ea typeface="楷体_GB2312" pitchFamily="49" charset="-122"/>
              </a:rPr>
              <a:t>的值决定于什么？</a:t>
            </a:r>
          </a:p>
        </p:txBody>
      </p:sp>
      <p:graphicFrame>
        <p:nvGraphicFramePr>
          <p:cNvPr id="44047" name="Object 16"/>
          <p:cNvGraphicFramePr>
            <a:graphicFrameLocks noGrp="1" noChangeAspect="1"/>
          </p:cNvGraphicFramePr>
          <p:nvPr>
            <p:ph sz="quarter" idx="4294967295"/>
            <p:extLst>
              <p:ext uri="{D42A27DB-BD31-4B8C-83A1-F6EECF244321}">
                <p14:modId xmlns:p14="http://schemas.microsoft.com/office/powerpoint/2010/main" val="1461935190"/>
              </p:ext>
            </p:extLst>
          </p:nvPr>
        </p:nvGraphicFramePr>
        <p:xfrm>
          <a:off x="539750" y="1668661"/>
          <a:ext cx="3357563" cy="476250"/>
        </p:xfrm>
        <a:graphic>
          <a:graphicData uri="http://schemas.openxmlformats.org/presentationml/2006/ole">
            <mc:AlternateContent xmlns:mc="http://schemas.openxmlformats.org/markup-compatibility/2006">
              <mc:Choice xmlns:v="urn:schemas-microsoft-com:vml" Requires="v">
                <p:oleObj spid="_x0000_s11339" name="Equation" r:id="rId5" imgW="1612800" imgH="228600" progId="Equation.DSMT4">
                  <p:embed/>
                </p:oleObj>
              </mc:Choice>
              <mc:Fallback>
                <p:oleObj name="Equation" r:id="rId5" imgW="1612800" imgH="228600" progId="Equation.DSMT4">
                  <p:embed/>
                  <p:pic>
                    <p:nvPicPr>
                      <p:cNvPr id="0" name=""/>
                      <p:cNvPicPr>
                        <a:picLocks noGrp="1" noChangeAspect="1" noChangeArrowheads="1"/>
                      </p:cNvPicPr>
                      <p:nvPr/>
                    </p:nvPicPr>
                    <p:blipFill>
                      <a:blip r:embed="rId6"/>
                      <a:srcRect/>
                      <a:stretch>
                        <a:fillRect/>
                      </a:stretch>
                    </p:blipFill>
                    <p:spPr bwMode="auto">
                      <a:xfrm>
                        <a:off x="539750" y="1668661"/>
                        <a:ext cx="335756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3" name="组合 2"/>
          <p:cNvGrpSpPr/>
          <p:nvPr/>
        </p:nvGrpSpPr>
        <p:grpSpPr>
          <a:xfrm>
            <a:off x="3707904" y="1636117"/>
            <a:ext cx="3536950" cy="3562350"/>
            <a:chOff x="3841707" y="956015"/>
            <a:chExt cx="3536950" cy="3562350"/>
          </a:xfrm>
        </p:grpSpPr>
        <p:graphicFrame>
          <p:nvGraphicFramePr>
            <p:cNvPr id="532500" name="Object 20"/>
            <p:cNvGraphicFramePr>
              <a:graphicFrameLocks noChangeAspect="1"/>
            </p:cNvGraphicFramePr>
            <p:nvPr>
              <p:extLst>
                <p:ext uri="{D42A27DB-BD31-4B8C-83A1-F6EECF244321}">
                  <p14:modId xmlns:p14="http://schemas.microsoft.com/office/powerpoint/2010/main" val="1301681581"/>
                </p:ext>
              </p:extLst>
            </p:nvPr>
          </p:nvGraphicFramePr>
          <p:xfrm>
            <a:off x="3841707" y="956015"/>
            <a:ext cx="3536950" cy="3562350"/>
          </p:xfrm>
          <a:graphic>
            <a:graphicData uri="http://schemas.openxmlformats.org/presentationml/2006/ole">
              <mc:AlternateContent xmlns:mc="http://schemas.openxmlformats.org/markup-compatibility/2006">
                <mc:Choice xmlns:v="urn:schemas-microsoft-com:vml" Requires="v">
                  <p:oleObj spid="_x0000_s11340" name="Visio" r:id="rId7" imgW="2211705" imgH="2226564" progId="Visio.Drawing.11">
                    <p:embed/>
                  </p:oleObj>
                </mc:Choice>
                <mc:Fallback>
                  <p:oleObj name="Visio" r:id="rId7" imgW="2211705" imgH="2226564"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1707" y="956015"/>
                          <a:ext cx="3536950" cy="356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302622084"/>
                </p:ext>
              </p:extLst>
            </p:nvPr>
          </p:nvGraphicFramePr>
          <p:xfrm>
            <a:off x="6727624" y="2853127"/>
            <a:ext cx="642475" cy="327819"/>
          </p:xfrm>
          <a:graphic>
            <a:graphicData uri="http://schemas.openxmlformats.org/presentationml/2006/ole">
              <mc:AlternateContent xmlns:mc="http://schemas.openxmlformats.org/markup-compatibility/2006">
                <mc:Choice xmlns:v="urn:schemas-microsoft-com:vml" Requires="v">
                  <p:oleObj spid="_x0000_s11341" name="Equation" r:id="rId9" imgW="495000" imgH="228600" progId="Equation.DSMT4">
                    <p:embed/>
                  </p:oleObj>
                </mc:Choice>
                <mc:Fallback>
                  <p:oleObj name="Equation" r:id="rId9" imgW="495000" imgH="228600" progId="Equation.DSMT4">
                    <p:embed/>
                    <p:pic>
                      <p:nvPicPr>
                        <p:cNvPr id="0" name=""/>
                        <p:cNvPicPr/>
                        <p:nvPr/>
                      </p:nvPicPr>
                      <p:blipFill>
                        <a:blip r:embed="rId10"/>
                        <a:stretch>
                          <a:fillRect/>
                        </a:stretch>
                      </p:blipFill>
                      <p:spPr>
                        <a:xfrm>
                          <a:off x="6727624" y="2853127"/>
                          <a:ext cx="642475" cy="327819"/>
                        </a:xfrm>
                        <a:prstGeom prst="rect">
                          <a:avLst/>
                        </a:prstGeom>
                        <a:solidFill>
                          <a:schemeClr val="bg1"/>
                        </a:solidFill>
                      </p:spPr>
                    </p:pic>
                  </p:oleObj>
                </mc:Fallback>
              </mc:AlternateContent>
            </a:graphicData>
          </a:graphic>
        </p:graphicFrame>
      </p:grpSp>
      <p:sp>
        <p:nvSpPr>
          <p:cNvPr id="4" name="矩形 3"/>
          <p:cNvSpPr/>
          <p:nvPr/>
        </p:nvSpPr>
        <p:spPr>
          <a:xfrm>
            <a:off x="662679" y="6095720"/>
            <a:ext cx="2852299" cy="461665"/>
          </a:xfrm>
          <a:prstGeom prst="rect">
            <a:avLst/>
          </a:prstGeom>
          <a:solidFill>
            <a:srgbClr val="FFFF00"/>
          </a:solidFill>
        </p:spPr>
        <p:txBody>
          <a:bodyPr wrap="square">
            <a:spAutoFit/>
          </a:bodyPr>
          <a:lstStyle/>
          <a:p>
            <a:r>
              <a:rPr lang="en-US" altLang="zh-CN" sz="2400" b="1" dirty="0">
                <a:solidFill>
                  <a:srgbClr val="000000"/>
                </a:solidFill>
              </a:rPr>
              <a:t>|u</a:t>
            </a:r>
            <a:r>
              <a:rPr lang="en-US" altLang="zh-CN" sz="2400" b="1" baseline="-25000" dirty="0">
                <a:solidFill>
                  <a:srgbClr val="000000"/>
                </a:solidFill>
              </a:rPr>
              <a:t>+</a:t>
            </a:r>
            <a:r>
              <a:rPr lang="en-US" altLang="zh-CN" sz="2400" b="1" dirty="0">
                <a:solidFill>
                  <a:srgbClr val="000000"/>
                </a:solidFill>
              </a:rPr>
              <a:t>−u</a:t>
            </a:r>
            <a:r>
              <a:rPr lang="zh-CN" altLang="en-US" sz="2400" b="1" baseline="-25000" dirty="0">
                <a:solidFill>
                  <a:srgbClr val="000000"/>
                </a:solidFill>
              </a:rPr>
              <a:t>−</a:t>
            </a:r>
            <a:r>
              <a:rPr lang="en-US" altLang="zh-CN" sz="2400" b="1" dirty="0">
                <a:solidFill>
                  <a:srgbClr val="000000"/>
                </a:solidFill>
              </a:rPr>
              <a:t>|</a:t>
            </a:r>
            <a:r>
              <a:rPr lang="zh-CN" altLang="en-US" sz="2400" b="1" dirty="0">
                <a:solidFill>
                  <a:srgbClr val="000000"/>
                </a:solidFill>
              </a:rPr>
              <a:t>＜</a:t>
            </a:r>
            <a:r>
              <a:rPr lang="en-US" altLang="zh-CN" sz="2400" b="1" dirty="0" smtClean="0">
                <a:solidFill>
                  <a:srgbClr val="000000"/>
                </a:solidFill>
              </a:rPr>
              <a:t>2.8</a:t>
            </a:r>
            <a:r>
              <a:rPr lang="el-GR" altLang="en-US" sz="2400" b="1" dirty="0">
                <a:solidFill>
                  <a:srgbClr val="000000"/>
                </a:solidFill>
                <a:cs typeface="Arial" pitchFamily="34" charset="0"/>
              </a:rPr>
              <a:t>μ</a:t>
            </a:r>
            <a:r>
              <a:rPr lang="en-US" altLang="zh-CN" sz="2400" b="1" dirty="0">
                <a:solidFill>
                  <a:srgbClr val="000000"/>
                </a:solidFill>
              </a:rPr>
              <a:t>V</a:t>
            </a:r>
            <a:endParaRPr lang="zh-CN" altLang="en-US" sz="2400" b="1" dirty="0"/>
          </a:p>
        </p:txBody>
      </p:sp>
      <p:sp>
        <p:nvSpPr>
          <p:cNvPr id="21" name="Text Box 3"/>
          <p:cNvSpPr txBox="1">
            <a:spLocks noChangeArrowheads="1"/>
          </p:cNvSpPr>
          <p:nvPr/>
        </p:nvSpPr>
        <p:spPr bwMode="auto">
          <a:xfrm>
            <a:off x="611188" y="443527"/>
            <a:ext cx="6726238"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2600" b="1" dirty="0" smtClean="0">
                <a:solidFill>
                  <a:srgbClr val="FF0066"/>
                </a:solidFill>
                <a:latin typeface="Times New Roman" pitchFamily="18" charset="0"/>
              </a:rPr>
              <a:t>7.1.3.  </a:t>
            </a:r>
            <a:r>
              <a:rPr kumimoji="1" lang="zh-CN" altLang="en-US" sz="2600" b="1" dirty="0" smtClean="0">
                <a:solidFill>
                  <a:srgbClr val="FF0066"/>
                </a:solidFill>
                <a:latin typeface="Times New Roman" pitchFamily="18" charset="0"/>
              </a:rPr>
              <a:t>集成运放的模型及电压传输特性</a:t>
            </a:r>
            <a:endParaRPr kumimoji="1" lang="zh-CN" altLang="en-US" sz="2600" b="1" dirty="0">
              <a:solidFill>
                <a:srgbClr val="FF0066"/>
              </a:solidFill>
              <a:latin typeface="Times New Roman" pitchFamily="18" charset="0"/>
            </a:endParaRPr>
          </a:p>
        </p:txBody>
      </p:sp>
    </p:spTree>
    <p:extLst>
      <p:ext uri="{BB962C8B-B14F-4D97-AF65-F5344CB8AC3E}">
        <p14:creationId xmlns:p14="http://schemas.microsoft.com/office/powerpoint/2010/main" val="17073036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grpId="0" nodeType="clickEffect">
                                  <p:stCondLst>
                                    <p:cond delay="0"/>
                                  </p:stCondLst>
                                  <p:childTnLst>
                                    <p:set>
                                      <p:cBhvr>
                                        <p:cTn id="10" dur="1" fill="hold">
                                          <p:stCondLst>
                                            <p:cond delay="0"/>
                                          </p:stCondLst>
                                        </p:cTn>
                                        <p:tgtEl>
                                          <p:spTgt spid="532485"/>
                                        </p:tgtEl>
                                        <p:attrNameLst>
                                          <p:attrName>style.visibility</p:attrName>
                                        </p:attrNameLst>
                                      </p:cBhvr>
                                      <p:to>
                                        <p:strVal val="visible"/>
                                      </p:to>
                                    </p:set>
                                    <p:animEffect transition="in" filter="wipe(right)">
                                      <p:cBhvr>
                                        <p:cTn id="11" dur="500"/>
                                        <p:tgtEl>
                                          <p:spTgt spid="532485"/>
                                        </p:tgtEl>
                                      </p:cBhvr>
                                    </p:animEffect>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532486"/>
                                        </p:tgtEl>
                                        <p:attrNameLst>
                                          <p:attrName>style.visibility</p:attrName>
                                        </p:attrNameLst>
                                      </p:cBhvr>
                                      <p:to>
                                        <p:strVal val="visible"/>
                                      </p:to>
                                    </p:set>
                                    <p:animEffect transition="in" filter="wipe(up)">
                                      <p:cBhvr>
                                        <p:cTn id="15" dur="500"/>
                                        <p:tgtEl>
                                          <p:spTgt spid="532486"/>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532482"/>
                                        </p:tgtEl>
                                        <p:attrNameLst>
                                          <p:attrName>style.visibility</p:attrName>
                                        </p:attrNameLst>
                                      </p:cBhvr>
                                      <p:to>
                                        <p:strVal val="visible"/>
                                      </p:to>
                                    </p:set>
                                    <p:animEffect transition="in" filter="wipe(up)">
                                      <p:cBhvr>
                                        <p:cTn id="19" dur="1000"/>
                                        <p:tgtEl>
                                          <p:spTgt spid="532482"/>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532501"/>
                                        </p:tgtEl>
                                        <p:attrNameLst>
                                          <p:attrName>style.visibility</p:attrName>
                                        </p:attrNameLst>
                                      </p:cBhvr>
                                      <p:to>
                                        <p:strVal val="visible"/>
                                      </p:to>
                                    </p:set>
                                    <p:animEffect transition="in" filter="wipe(up)">
                                      <p:cBhvr>
                                        <p:cTn id="23" dur="1000"/>
                                        <p:tgtEl>
                                          <p:spTgt spid="53250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532490"/>
                                        </p:tgtEl>
                                        <p:attrNameLst>
                                          <p:attrName>style.visibility</p:attrName>
                                        </p:attrNameLst>
                                      </p:cBhvr>
                                      <p:to>
                                        <p:strVal val="visible"/>
                                      </p:to>
                                    </p:set>
                                    <p:animEffect transition="in" filter="wipe(left)">
                                      <p:cBhvr>
                                        <p:cTn id="28" dur="500"/>
                                        <p:tgtEl>
                                          <p:spTgt spid="53249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32491"/>
                                        </p:tgtEl>
                                        <p:attrNameLst>
                                          <p:attrName>style.visibility</p:attrName>
                                        </p:attrNameLst>
                                      </p:cBhvr>
                                      <p:to>
                                        <p:strVal val="visible"/>
                                      </p:to>
                                    </p:set>
                                    <p:animEffect transition="in" filter="wipe(left)">
                                      <p:cBhvr>
                                        <p:cTn id="31" dur="500"/>
                                        <p:tgtEl>
                                          <p:spTgt spid="532491"/>
                                        </p:tgtEl>
                                      </p:cBhvr>
                                    </p:animEffect>
                                  </p:childTnLst>
                                </p:cTn>
                              </p:par>
                            </p:childTnLst>
                          </p:cTn>
                        </p:par>
                        <p:par>
                          <p:cTn id="32" fill="hold">
                            <p:stCondLst>
                              <p:cond delay="500"/>
                            </p:stCondLst>
                            <p:childTnLst>
                              <p:par>
                                <p:cTn id="33" presetID="22" presetClass="entr" presetSubtype="1" fill="hold" grpId="0" nodeType="afterEffect">
                                  <p:stCondLst>
                                    <p:cond delay="0"/>
                                  </p:stCondLst>
                                  <p:childTnLst>
                                    <p:set>
                                      <p:cBhvr>
                                        <p:cTn id="34" dur="1" fill="hold">
                                          <p:stCondLst>
                                            <p:cond delay="0"/>
                                          </p:stCondLst>
                                        </p:cTn>
                                        <p:tgtEl>
                                          <p:spTgt spid="532492"/>
                                        </p:tgtEl>
                                        <p:attrNameLst>
                                          <p:attrName>style.visibility</p:attrName>
                                        </p:attrNameLst>
                                      </p:cBhvr>
                                      <p:to>
                                        <p:strVal val="visible"/>
                                      </p:to>
                                    </p:set>
                                    <p:animEffect transition="in" filter="wipe(up)">
                                      <p:cBhvr>
                                        <p:cTn id="35" dur="500"/>
                                        <p:tgtEl>
                                          <p:spTgt spid="532492"/>
                                        </p:tgtEl>
                                      </p:cBhvr>
                                    </p:animEffect>
                                  </p:childTnLst>
                                </p:cTn>
                              </p:par>
                            </p:childTnLst>
                          </p:cTn>
                        </p:par>
                        <p:par>
                          <p:cTn id="36" fill="hold">
                            <p:stCondLst>
                              <p:cond delay="1000"/>
                            </p:stCondLst>
                            <p:childTnLst>
                              <p:par>
                                <p:cTn id="37" presetID="22" presetClass="entr" presetSubtype="1" fill="hold" grpId="0" nodeType="afterEffect">
                                  <p:stCondLst>
                                    <p:cond delay="0"/>
                                  </p:stCondLst>
                                  <p:childTnLst>
                                    <p:set>
                                      <p:cBhvr>
                                        <p:cTn id="38" dur="1" fill="hold">
                                          <p:stCondLst>
                                            <p:cond delay="0"/>
                                          </p:stCondLst>
                                        </p:cTn>
                                        <p:tgtEl>
                                          <p:spTgt spid="532493"/>
                                        </p:tgtEl>
                                        <p:attrNameLst>
                                          <p:attrName>style.visibility</p:attrName>
                                        </p:attrNameLst>
                                      </p:cBhvr>
                                      <p:to>
                                        <p:strVal val="visible"/>
                                      </p:to>
                                    </p:set>
                                    <p:animEffect transition="in" filter="wipe(up)">
                                      <p:cBhvr>
                                        <p:cTn id="39" dur="500"/>
                                        <p:tgtEl>
                                          <p:spTgt spid="53249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532495"/>
                                        </p:tgtEl>
                                        <p:attrNameLst>
                                          <p:attrName>style.visibility</p:attrName>
                                        </p:attrNameLst>
                                      </p:cBhvr>
                                      <p:to>
                                        <p:strVal val="visible"/>
                                      </p:to>
                                    </p:set>
                                    <p:animEffect transition="in" filter="wipe(left)">
                                      <p:cBhvr>
                                        <p:cTn id="44" dur="500"/>
                                        <p:tgtEl>
                                          <p:spTgt spid="53249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532494"/>
                                        </p:tgtEl>
                                        <p:attrNameLst>
                                          <p:attrName>style.visibility</p:attrName>
                                        </p:attrNameLst>
                                      </p:cBhvr>
                                      <p:to>
                                        <p:strVal val="visible"/>
                                      </p:to>
                                    </p:set>
                                    <p:animEffect transition="in" filter="wipe(left)">
                                      <p:cBhvr>
                                        <p:cTn id="49" dur="500"/>
                                        <p:tgtEl>
                                          <p:spTgt spid="532494"/>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4"/>
                                        </p:tgtEl>
                                        <p:attrNameLst>
                                          <p:attrName>style.visibility</p:attrName>
                                        </p:attrNameLst>
                                      </p:cBhvr>
                                      <p:to>
                                        <p:strVal val="visible"/>
                                      </p:to>
                                    </p:set>
                                  </p:childTnLst>
                                </p:cTn>
                              </p:par>
                            </p:childTnLst>
                          </p:cTn>
                        </p:par>
                        <p:par>
                          <p:cTn id="54" fill="hold">
                            <p:stCondLst>
                              <p:cond delay="0"/>
                            </p:stCondLst>
                            <p:childTnLst>
                              <p:par>
                                <p:cTn id="55" presetID="22" presetClass="entr" presetSubtype="8" fill="hold" grpId="0" nodeType="afterEffect">
                                  <p:stCondLst>
                                    <p:cond delay="0"/>
                                  </p:stCondLst>
                                  <p:childTnLst>
                                    <p:set>
                                      <p:cBhvr>
                                        <p:cTn id="56" dur="1" fill="hold">
                                          <p:stCondLst>
                                            <p:cond delay="0"/>
                                          </p:stCondLst>
                                        </p:cTn>
                                        <p:tgtEl>
                                          <p:spTgt spid="21">
                                            <p:txEl>
                                              <p:pRg st="0" end="0"/>
                                            </p:txEl>
                                          </p:spTgt>
                                        </p:tgtEl>
                                        <p:attrNameLst>
                                          <p:attrName>style.visibility</p:attrName>
                                        </p:attrNameLst>
                                      </p:cBhvr>
                                      <p:to>
                                        <p:strVal val="visible"/>
                                      </p:to>
                                    </p:set>
                                    <p:animEffect transition="in" filter="wipe(left)">
                                      <p:cBhvr>
                                        <p:cTn id="57"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485" grpId="0" animBg="1" autoUpdateAnimBg="0"/>
      <p:bldP spid="532486" grpId="0" animBg="1"/>
      <p:bldP spid="532490" grpId="0" animBg="1" autoUpdateAnimBg="0"/>
      <p:bldP spid="532491" grpId="0" animBg="1"/>
      <p:bldP spid="532492" grpId="0" animBg="1"/>
      <p:bldP spid="532493" grpId="0" animBg="1" autoUpdateAnimBg="0"/>
      <p:bldP spid="532494" grpId="0" autoUpdateAnimBg="0"/>
      <p:bldP spid="532495" grpId="0" animBg="1" autoUpdateAnimBg="0"/>
      <p:bldP spid="4" grpId="0" animBg="1"/>
      <p:bldP spid="21" grpId="0" build="p" autoUpdateAnimBg="0"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34" name="Rectangle 10"/>
          <p:cNvSpPr>
            <a:spLocks noChangeArrowheads="1"/>
          </p:cNvSpPr>
          <p:nvPr/>
        </p:nvSpPr>
        <p:spPr bwMode="auto">
          <a:xfrm>
            <a:off x="5076056" y="1281336"/>
            <a:ext cx="1960563"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kumimoji="1" lang="zh-CN" altLang="en-US" sz="2800" b="1" dirty="0" smtClean="0">
                <a:solidFill>
                  <a:srgbClr val="0033CC"/>
                </a:solidFill>
                <a:latin typeface="Times New Roman" pitchFamily="18" charset="0"/>
                <a:ea typeface="隶书" pitchFamily="49" charset="-122"/>
              </a:rPr>
              <a:t>理想运放传输</a:t>
            </a:r>
            <a:r>
              <a:rPr kumimoji="1" lang="zh-CN" altLang="en-US" sz="2800" b="1" dirty="0">
                <a:solidFill>
                  <a:srgbClr val="0033CC"/>
                </a:solidFill>
                <a:latin typeface="Times New Roman" pitchFamily="18" charset="0"/>
                <a:ea typeface="隶书" pitchFamily="49" charset="-122"/>
              </a:rPr>
              <a:t>特性</a:t>
            </a:r>
          </a:p>
        </p:txBody>
      </p:sp>
      <p:sp>
        <p:nvSpPr>
          <p:cNvPr id="3" name="矩形 2"/>
          <p:cNvSpPr/>
          <p:nvPr/>
        </p:nvSpPr>
        <p:spPr>
          <a:xfrm>
            <a:off x="284956" y="3404899"/>
            <a:ext cx="4359052" cy="830997"/>
          </a:xfrm>
          <a:prstGeom prst="rect">
            <a:avLst/>
          </a:prstGeom>
        </p:spPr>
        <p:txBody>
          <a:bodyPr wrap="square">
            <a:spAutoFit/>
          </a:bodyPr>
          <a:lstStyle/>
          <a:p>
            <a:r>
              <a:rPr lang="zh-CN" altLang="en-US" sz="2400" b="1" dirty="0" smtClean="0"/>
              <a:t>特别是</a:t>
            </a:r>
            <a:r>
              <a:rPr lang="en-US" altLang="zh-CN" sz="2400" b="1" i="1" dirty="0" err="1" smtClean="0">
                <a:solidFill>
                  <a:srgbClr val="FF0000"/>
                </a:solidFill>
              </a:rPr>
              <a:t>A</a:t>
            </a:r>
            <a:r>
              <a:rPr lang="en-US" altLang="zh-CN" sz="2400" b="1" baseline="-25000" dirty="0" err="1" smtClean="0">
                <a:solidFill>
                  <a:srgbClr val="FF0000"/>
                </a:solidFill>
              </a:rPr>
              <a:t>od</a:t>
            </a:r>
            <a:r>
              <a:rPr lang="en-US" altLang="zh-CN" sz="2400" b="1" dirty="0" smtClean="0">
                <a:solidFill>
                  <a:srgbClr val="FF0000"/>
                </a:solidFill>
                <a:sym typeface="Wingdings" panose="05000000000000000000" pitchFamily="2" charset="2"/>
              </a:rPr>
              <a:t></a:t>
            </a:r>
            <a:r>
              <a:rPr lang="en-US" altLang="zh-CN" sz="2400" b="1" dirty="0" smtClean="0">
                <a:solidFill>
                  <a:srgbClr val="FF0000"/>
                </a:solidFill>
                <a:latin typeface="Verdana"/>
                <a:ea typeface="Verdana"/>
                <a:cs typeface="Verdana"/>
                <a:sym typeface="Wingdings" panose="05000000000000000000" pitchFamily="2" charset="2"/>
              </a:rPr>
              <a:t>∞,</a:t>
            </a:r>
            <a:r>
              <a:rPr lang="zh-CN" altLang="en-US" sz="2400" b="1" dirty="0" smtClean="0">
                <a:solidFill>
                  <a:srgbClr val="FF0000"/>
                </a:solidFill>
                <a:latin typeface="Verdana"/>
                <a:ea typeface="Verdana"/>
                <a:cs typeface="Verdana"/>
                <a:sym typeface="Wingdings" panose="05000000000000000000" pitchFamily="2" charset="2"/>
              </a:rPr>
              <a:t>线性区</a:t>
            </a:r>
            <a:r>
              <a:rPr lang="en-US" altLang="zh-CN" sz="2400" b="1" dirty="0" smtClean="0">
                <a:solidFill>
                  <a:srgbClr val="FF0000"/>
                </a:solidFill>
                <a:sym typeface="Wingdings" panose="05000000000000000000" pitchFamily="2" charset="2"/>
              </a:rPr>
              <a:t>0</a:t>
            </a:r>
            <a:r>
              <a:rPr lang="en-US" altLang="zh-CN" sz="2400" b="1" dirty="0" smtClean="0">
                <a:sym typeface="Wingdings" panose="05000000000000000000" pitchFamily="2" charset="2"/>
              </a:rPr>
              <a:t>,</a:t>
            </a:r>
            <a:r>
              <a:rPr lang="zh-CN" altLang="en-US" sz="2400" b="1" dirty="0" smtClean="0">
                <a:sym typeface="Wingdings" panose="05000000000000000000" pitchFamily="2" charset="2"/>
              </a:rPr>
              <a:t>即为理想运算放大器</a:t>
            </a:r>
            <a:r>
              <a:rPr lang="en-US" altLang="zh-CN" sz="2400" b="1" dirty="0" smtClean="0">
                <a:sym typeface="Wingdings" panose="05000000000000000000" pitchFamily="2" charset="2"/>
              </a:rPr>
              <a:t>(</a:t>
            </a:r>
            <a:r>
              <a:rPr lang="zh-CN" altLang="en-US" sz="2400" b="1" dirty="0" smtClean="0">
                <a:sym typeface="Wingdings" panose="05000000000000000000" pitchFamily="2" charset="2"/>
              </a:rPr>
              <a:t>理想运放</a:t>
            </a:r>
            <a:r>
              <a:rPr lang="en-US" altLang="zh-CN" sz="2400" b="1" dirty="0" smtClean="0">
                <a:sym typeface="Wingdings" panose="05000000000000000000" pitchFamily="2" charset="2"/>
              </a:rPr>
              <a:t>)</a:t>
            </a:r>
            <a:endParaRPr lang="zh-CN" altLang="en-US" sz="2400" b="1" dirty="0"/>
          </a:p>
        </p:txBody>
      </p:sp>
      <p:grpSp>
        <p:nvGrpSpPr>
          <p:cNvPr id="65" name="Group 101"/>
          <p:cNvGrpSpPr>
            <a:grpSpLocks/>
          </p:cNvGrpSpPr>
          <p:nvPr/>
        </p:nvGrpSpPr>
        <p:grpSpPr bwMode="auto">
          <a:xfrm>
            <a:off x="-4082" y="1052736"/>
            <a:ext cx="4214813" cy="1905000"/>
            <a:chOff x="649" y="2160"/>
            <a:chExt cx="2655" cy="1200"/>
          </a:xfrm>
        </p:grpSpPr>
        <p:sp>
          <p:nvSpPr>
            <p:cNvPr id="66" name="Text Box 102"/>
            <p:cNvSpPr txBox="1">
              <a:spLocks noChangeArrowheads="1"/>
            </p:cNvSpPr>
            <p:nvPr/>
          </p:nvSpPr>
          <p:spPr bwMode="auto">
            <a:xfrm>
              <a:off x="2119" y="2449"/>
              <a:ext cx="4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latin typeface="Times New Roman" pitchFamily="18" charset="0"/>
                </a:rPr>
                <a:t>u</a:t>
              </a:r>
              <a:r>
                <a:rPr kumimoji="1" lang="en-US" altLang="zh-CN" sz="2400" b="1" baseline="-25000">
                  <a:latin typeface="Times New Roman" pitchFamily="18" charset="0"/>
                </a:rPr>
                <a:t>o</a:t>
              </a:r>
            </a:p>
          </p:txBody>
        </p:sp>
        <p:sp>
          <p:nvSpPr>
            <p:cNvPr id="67" name="Line 103"/>
            <p:cNvSpPr>
              <a:spLocks noChangeShapeType="1"/>
            </p:cNvSpPr>
            <p:nvPr/>
          </p:nvSpPr>
          <p:spPr bwMode="auto">
            <a:xfrm flipV="1">
              <a:off x="1968" y="2635"/>
              <a:ext cx="28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68" name="Line 104"/>
            <p:cNvSpPr>
              <a:spLocks noChangeShapeType="1"/>
            </p:cNvSpPr>
            <p:nvPr/>
          </p:nvSpPr>
          <p:spPr bwMode="auto">
            <a:xfrm>
              <a:off x="1058" y="2524"/>
              <a:ext cx="43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9" name="Oval 105"/>
            <p:cNvSpPr>
              <a:spLocks noChangeArrowheads="1"/>
            </p:cNvSpPr>
            <p:nvPr/>
          </p:nvSpPr>
          <p:spPr bwMode="auto">
            <a:xfrm>
              <a:off x="3053" y="2456"/>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Oval 106"/>
            <p:cNvSpPr>
              <a:spLocks noChangeArrowheads="1"/>
            </p:cNvSpPr>
            <p:nvPr/>
          </p:nvSpPr>
          <p:spPr bwMode="auto">
            <a:xfrm>
              <a:off x="2082" y="2545"/>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 name="Text Box 107"/>
            <p:cNvSpPr txBox="1">
              <a:spLocks noChangeArrowheads="1"/>
            </p:cNvSpPr>
            <p:nvPr/>
          </p:nvSpPr>
          <p:spPr bwMode="auto">
            <a:xfrm>
              <a:off x="1267" y="2587"/>
              <a:ext cx="4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latin typeface="Times New Roman" pitchFamily="18" charset="0"/>
                </a:rPr>
                <a:t>u</a:t>
              </a:r>
              <a:r>
                <a:rPr kumimoji="1" lang="en-US" altLang="zh-CN" sz="2400" b="1" baseline="-25000">
                  <a:latin typeface="Times New Roman" pitchFamily="18" charset="0"/>
                </a:rPr>
                <a:t>id</a:t>
              </a:r>
            </a:p>
          </p:txBody>
        </p:sp>
        <p:grpSp>
          <p:nvGrpSpPr>
            <p:cNvPr id="72" name="Group 108"/>
            <p:cNvGrpSpPr>
              <a:grpSpLocks/>
            </p:cNvGrpSpPr>
            <p:nvPr/>
          </p:nvGrpSpPr>
          <p:grpSpPr bwMode="auto">
            <a:xfrm>
              <a:off x="1418" y="2572"/>
              <a:ext cx="91" cy="91"/>
              <a:chOff x="1872" y="3024"/>
              <a:chExt cx="91" cy="91"/>
            </a:xfrm>
          </p:grpSpPr>
          <p:sp>
            <p:nvSpPr>
              <p:cNvPr id="183" name="Line 109"/>
              <p:cNvSpPr>
                <a:spLocks noChangeShapeType="1"/>
              </p:cNvSpPr>
              <p:nvPr/>
            </p:nvSpPr>
            <p:spPr bwMode="auto">
              <a:xfrm>
                <a:off x="1872" y="3072"/>
                <a:ext cx="91"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84" name="Line 110"/>
              <p:cNvSpPr>
                <a:spLocks noChangeShapeType="1"/>
              </p:cNvSpPr>
              <p:nvPr/>
            </p:nvSpPr>
            <p:spPr bwMode="auto">
              <a:xfrm rot="-5400000">
                <a:off x="1874" y="3070"/>
                <a:ext cx="91"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73" name="Line 111"/>
            <p:cNvSpPr>
              <a:spLocks noChangeShapeType="1"/>
            </p:cNvSpPr>
            <p:nvPr/>
          </p:nvSpPr>
          <p:spPr bwMode="auto">
            <a:xfrm>
              <a:off x="1413" y="2916"/>
              <a:ext cx="96"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74" name="Rectangle 112"/>
            <p:cNvSpPr>
              <a:spLocks noChangeArrowheads="1"/>
            </p:cNvSpPr>
            <p:nvPr/>
          </p:nvSpPr>
          <p:spPr bwMode="auto">
            <a:xfrm>
              <a:off x="1618" y="2380"/>
              <a:ext cx="1268" cy="667"/>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75" name="Line 113"/>
            <p:cNvSpPr>
              <a:spLocks noChangeShapeType="1"/>
            </p:cNvSpPr>
            <p:nvPr/>
          </p:nvSpPr>
          <p:spPr bwMode="auto">
            <a:xfrm>
              <a:off x="1680" y="2448"/>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nvGrpSpPr>
            <p:cNvPr id="76" name="Group 114"/>
            <p:cNvGrpSpPr>
              <a:grpSpLocks/>
            </p:cNvGrpSpPr>
            <p:nvPr/>
          </p:nvGrpSpPr>
          <p:grpSpPr bwMode="auto">
            <a:xfrm>
              <a:off x="3138" y="2456"/>
              <a:ext cx="96" cy="96"/>
              <a:chOff x="3360" y="2832"/>
              <a:chExt cx="96" cy="96"/>
            </a:xfrm>
          </p:grpSpPr>
          <p:sp>
            <p:nvSpPr>
              <p:cNvPr id="181" name="Line 115"/>
              <p:cNvSpPr>
                <a:spLocks noChangeShapeType="1"/>
              </p:cNvSpPr>
              <p:nvPr/>
            </p:nvSpPr>
            <p:spPr bwMode="auto">
              <a:xfrm>
                <a:off x="3360" y="2880"/>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82" name="Line 116"/>
              <p:cNvSpPr>
                <a:spLocks noChangeShapeType="1"/>
              </p:cNvSpPr>
              <p:nvPr/>
            </p:nvSpPr>
            <p:spPr bwMode="auto">
              <a:xfrm rot="-5400000">
                <a:off x="3360" y="2880"/>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grpSp>
          <p:nvGrpSpPr>
            <p:cNvPr id="77" name="Group 117"/>
            <p:cNvGrpSpPr>
              <a:grpSpLocks/>
            </p:cNvGrpSpPr>
            <p:nvPr/>
          </p:nvGrpSpPr>
          <p:grpSpPr bwMode="auto">
            <a:xfrm>
              <a:off x="1680" y="2402"/>
              <a:ext cx="96" cy="597"/>
              <a:chOff x="3360" y="2283"/>
              <a:chExt cx="96" cy="597"/>
            </a:xfrm>
          </p:grpSpPr>
          <p:sp>
            <p:nvSpPr>
              <p:cNvPr id="179" name="Line 118"/>
              <p:cNvSpPr>
                <a:spLocks noChangeShapeType="1"/>
              </p:cNvSpPr>
              <p:nvPr/>
            </p:nvSpPr>
            <p:spPr bwMode="auto">
              <a:xfrm>
                <a:off x="3360" y="2880"/>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80" name="Line 119"/>
              <p:cNvSpPr>
                <a:spLocks noChangeShapeType="1"/>
              </p:cNvSpPr>
              <p:nvPr/>
            </p:nvSpPr>
            <p:spPr bwMode="auto">
              <a:xfrm rot="16200000">
                <a:off x="3360" y="2331"/>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sp>
          <p:nvSpPr>
            <p:cNvPr id="78" name="Oval 120"/>
            <p:cNvSpPr>
              <a:spLocks noChangeArrowheads="1"/>
            </p:cNvSpPr>
            <p:nvPr/>
          </p:nvSpPr>
          <p:spPr bwMode="auto">
            <a:xfrm>
              <a:off x="2110" y="2587"/>
              <a:ext cx="181" cy="181"/>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9" name="Line 121"/>
            <p:cNvSpPr>
              <a:spLocks noChangeShapeType="1"/>
            </p:cNvSpPr>
            <p:nvPr/>
          </p:nvSpPr>
          <p:spPr bwMode="auto">
            <a:xfrm>
              <a:off x="2985" y="3090"/>
              <a:ext cx="13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0" name="Group 122"/>
            <p:cNvGrpSpPr>
              <a:grpSpLocks/>
            </p:cNvGrpSpPr>
            <p:nvPr/>
          </p:nvGrpSpPr>
          <p:grpSpPr bwMode="auto">
            <a:xfrm>
              <a:off x="2064" y="2527"/>
              <a:ext cx="91" cy="91"/>
              <a:chOff x="1872" y="3024"/>
              <a:chExt cx="91" cy="91"/>
            </a:xfrm>
          </p:grpSpPr>
          <p:sp>
            <p:nvSpPr>
              <p:cNvPr id="177" name="Line 123"/>
              <p:cNvSpPr>
                <a:spLocks noChangeShapeType="1"/>
              </p:cNvSpPr>
              <p:nvPr/>
            </p:nvSpPr>
            <p:spPr bwMode="auto">
              <a:xfrm>
                <a:off x="1872" y="3072"/>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78" name="Line 124"/>
              <p:cNvSpPr>
                <a:spLocks noChangeShapeType="1"/>
              </p:cNvSpPr>
              <p:nvPr/>
            </p:nvSpPr>
            <p:spPr bwMode="auto">
              <a:xfrm rot="-5400000">
                <a:off x="1874" y="3070"/>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grpSp>
          <p:nvGrpSpPr>
            <p:cNvPr id="81" name="Group 125"/>
            <p:cNvGrpSpPr>
              <a:grpSpLocks/>
            </p:cNvGrpSpPr>
            <p:nvPr/>
          </p:nvGrpSpPr>
          <p:grpSpPr bwMode="auto">
            <a:xfrm>
              <a:off x="917" y="2661"/>
              <a:ext cx="91" cy="91"/>
              <a:chOff x="1872" y="3024"/>
              <a:chExt cx="91" cy="91"/>
            </a:xfrm>
          </p:grpSpPr>
          <p:sp>
            <p:nvSpPr>
              <p:cNvPr id="175" name="Line 126"/>
              <p:cNvSpPr>
                <a:spLocks noChangeShapeType="1"/>
              </p:cNvSpPr>
              <p:nvPr/>
            </p:nvSpPr>
            <p:spPr bwMode="auto">
              <a:xfrm>
                <a:off x="1872" y="3072"/>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76" name="Line 127"/>
              <p:cNvSpPr>
                <a:spLocks noChangeShapeType="1"/>
              </p:cNvSpPr>
              <p:nvPr/>
            </p:nvSpPr>
            <p:spPr bwMode="auto">
              <a:xfrm rot="-5400000">
                <a:off x="1874" y="3070"/>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82" name="Line 128"/>
            <p:cNvSpPr>
              <a:spLocks noChangeShapeType="1"/>
            </p:cNvSpPr>
            <p:nvPr/>
          </p:nvSpPr>
          <p:spPr bwMode="auto">
            <a:xfrm>
              <a:off x="912" y="2976"/>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83" name="Line 129"/>
            <p:cNvSpPr>
              <a:spLocks noChangeShapeType="1"/>
            </p:cNvSpPr>
            <p:nvPr/>
          </p:nvSpPr>
          <p:spPr bwMode="auto">
            <a:xfrm>
              <a:off x="2082" y="2827"/>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84" name="Rectangle 130"/>
            <p:cNvSpPr>
              <a:spLocks noChangeArrowheads="1"/>
            </p:cNvSpPr>
            <p:nvPr/>
          </p:nvSpPr>
          <p:spPr bwMode="auto">
            <a:xfrm>
              <a:off x="1004" y="2976"/>
              <a:ext cx="3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err="1" smtClean="0">
                  <a:solidFill>
                    <a:srgbClr val="0033CC"/>
                  </a:solidFill>
                  <a:latin typeface="Times New Roman" pitchFamily="18" charset="0"/>
                </a:rPr>
                <a:t>u</a:t>
              </a:r>
              <a:r>
                <a:rPr kumimoji="1" lang="en-US" altLang="zh-CN" sz="2400" b="1" baseline="-25000" dirty="0" err="1" smtClean="0">
                  <a:solidFill>
                    <a:srgbClr val="0033CC"/>
                  </a:solidFill>
                  <a:latin typeface="Times New Roman" pitchFamily="18" charset="0"/>
                  <a:cs typeface="Times New Roman" pitchFamily="18" charset="0"/>
                </a:rPr>
                <a:t>N</a:t>
              </a:r>
              <a:endParaRPr kumimoji="1" lang="en-US" altLang="zh-CN" sz="2400" b="1" baseline="-25000" dirty="0">
                <a:solidFill>
                  <a:srgbClr val="0033CC"/>
                </a:solidFill>
                <a:latin typeface="Times New Roman" pitchFamily="18" charset="0"/>
              </a:endParaRPr>
            </a:p>
          </p:txBody>
        </p:sp>
        <p:sp>
          <p:nvSpPr>
            <p:cNvPr id="85" name="Rectangle 131"/>
            <p:cNvSpPr>
              <a:spLocks noChangeArrowheads="1"/>
            </p:cNvSpPr>
            <p:nvPr/>
          </p:nvSpPr>
          <p:spPr bwMode="auto">
            <a:xfrm>
              <a:off x="1426" y="3011"/>
              <a:ext cx="3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err="1" smtClean="0">
                  <a:solidFill>
                    <a:srgbClr val="FF0066"/>
                  </a:solidFill>
                  <a:latin typeface="Times New Roman" pitchFamily="18" charset="0"/>
                </a:rPr>
                <a:t>i</a:t>
              </a:r>
              <a:r>
                <a:rPr kumimoji="1" lang="en-US" altLang="zh-CN" sz="2400" b="1" baseline="-25000" dirty="0" err="1" smtClean="0">
                  <a:solidFill>
                    <a:srgbClr val="FF0066"/>
                  </a:solidFill>
                  <a:latin typeface="Times New Roman" pitchFamily="18" charset="0"/>
                  <a:cs typeface="Times New Roman" pitchFamily="18" charset="0"/>
                </a:rPr>
                <a:t>N</a:t>
              </a:r>
              <a:endParaRPr kumimoji="1" lang="en-US" altLang="zh-CN" sz="2400" b="1" baseline="-25000" dirty="0">
                <a:solidFill>
                  <a:srgbClr val="FF0066"/>
                </a:solidFill>
                <a:latin typeface="Times New Roman" pitchFamily="18" charset="0"/>
              </a:endParaRPr>
            </a:p>
          </p:txBody>
        </p:sp>
        <p:grpSp>
          <p:nvGrpSpPr>
            <p:cNvPr id="86" name="Group 132"/>
            <p:cNvGrpSpPr>
              <a:grpSpLocks/>
            </p:cNvGrpSpPr>
            <p:nvPr/>
          </p:nvGrpSpPr>
          <p:grpSpPr bwMode="auto">
            <a:xfrm>
              <a:off x="2199" y="2502"/>
              <a:ext cx="861" cy="425"/>
              <a:chOff x="2400" y="3319"/>
              <a:chExt cx="692" cy="425"/>
            </a:xfrm>
          </p:grpSpPr>
          <p:sp>
            <p:nvSpPr>
              <p:cNvPr id="172" name="Line 133"/>
              <p:cNvSpPr>
                <a:spLocks noChangeShapeType="1"/>
              </p:cNvSpPr>
              <p:nvPr/>
            </p:nvSpPr>
            <p:spPr bwMode="auto">
              <a:xfrm>
                <a:off x="2400" y="3319"/>
                <a:ext cx="0" cy="4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3" name="Line 134"/>
              <p:cNvSpPr>
                <a:spLocks noChangeShapeType="1"/>
              </p:cNvSpPr>
              <p:nvPr/>
            </p:nvSpPr>
            <p:spPr bwMode="auto">
              <a:xfrm>
                <a:off x="2403" y="3319"/>
                <a:ext cx="68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4" name="Line 135"/>
              <p:cNvSpPr>
                <a:spLocks noChangeShapeType="1"/>
              </p:cNvSpPr>
              <p:nvPr/>
            </p:nvSpPr>
            <p:spPr bwMode="auto">
              <a:xfrm>
                <a:off x="2403" y="3739"/>
                <a:ext cx="68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7" name="Line 136"/>
            <p:cNvSpPr>
              <a:spLocks noChangeShapeType="1"/>
            </p:cNvSpPr>
            <p:nvPr/>
          </p:nvSpPr>
          <p:spPr bwMode="auto">
            <a:xfrm flipH="1">
              <a:off x="1938" y="2524"/>
              <a:ext cx="0" cy="4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8" name="Line 137"/>
            <p:cNvSpPr>
              <a:spLocks noChangeShapeType="1"/>
            </p:cNvSpPr>
            <p:nvPr/>
          </p:nvSpPr>
          <p:spPr bwMode="auto">
            <a:xfrm flipH="1">
              <a:off x="1365" y="2524"/>
              <a:ext cx="58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9" name="Line 138"/>
            <p:cNvSpPr>
              <a:spLocks noChangeShapeType="1"/>
            </p:cNvSpPr>
            <p:nvPr/>
          </p:nvSpPr>
          <p:spPr bwMode="auto">
            <a:xfrm flipH="1">
              <a:off x="1365" y="2944"/>
              <a:ext cx="58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0" name="Rectangle 139"/>
            <p:cNvSpPr>
              <a:spLocks noChangeArrowheads="1"/>
            </p:cNvSpPr>
            <p:nvPr/>
          </p:nvSpPr>
          <p:spPr bwMode="auto">
            <a:xfrm>
              <a:off x="1892" y="2640"/>
              <a:ext cx="91" cy="167"/>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1" name="Rectangle 140"/>
            <p:cNvSpPr>
              <a:spLocks noChangeArrowheads="1"/>
            </p:cNvSpPr>
            <p:nvPr/>
          </p:nvSpPr>
          <p:spPr bwMode="auto">
            <a:xfrm rot="-5400000">
              <a:off x="2499" y="2418"/>
              <a:ext cx="91" cy="167"/>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2" name="Line 141"/>
            <p:cNvSpPr>
              <a:spLocks noChangeShapeType="1"/>
            </p:cNvSpPr>
            <p:nvPr/>
          </p:nvSpPr>
          <p:spPr bwMode="auto">
            <a:xfrm>
              <a:off x="1365" y="2944"/>
              <a:ext cx="0" cy="40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 name="Line 142"/>
            <p:cNvSpPr>
              <a:spLocks noChangeShapeType="1"/>
            </p:cNvSpPr>
            <p:nvPr/>
          </p:nvSpPr>
          <p:spPr bwMode="auto">
            <a:xfrm>
              <a:off x="1304" y="3360"/>
              <a:ext cx="12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54" name="Line 143"/>
            <p:cNvSpPr>
              <a:spLocks noChangeShapeType="1"/>
            </p:cNvSpPr>
            <p:nvPr/>
          </p:nvSpPr>
          <p:spPr bwMode="auto">
            <a:xfrm>
              <a:off x="1058" y="2524"/>
              <a:ext cx="0" cy="74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5" name="Oval 144"/>
            <p:cNvSpPr>
              <a:spLocks noChangeArrowheads="1"/>
            </p:cNvSpPr>
            <p:nvPr/>
          </p:nvSpPr>
          <p:spPr bwMode="auto">
            <a:xfrm>
              <a:off x="1269" y="3024"/>
              <a:ext cx="181" cy="181"/>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6" name="Oval 145"/>
            <p:cNvSpPr>
              <a:spLocks noChangeArrowheads="1"/>
            </p:cNvSpPr>
            <p:nvPr/>
          </p:nvSpPr>
          <p:spPr bwMode="auto">
            <a:xfrm>
              <a:off x="971" y="2752"/>
              <a:ext cx="181" cy="181"/>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7" name="Line 146"/>
            <p:cNvSpPr>
              <a:spLocks noChangeShapeType="1"/>
            </p:cNvSpPr>
            <p:nvPr/>
          </p:nvSpPr>
          <p:spPr bwMode="auto">
            <a:xfrm>
              <a:off x="982" y="3264"/>
              <a:ext cx="12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58" name="Line 147"/>
            <p:cNvSpPr>
              <a:spLocks noChangeShapeType="1"/>
            </p:cNvSpPr>
            <p:nvPr/>
          </p:nvSpPr>
          <p:spPr bwMode="auto">
            <a:xfrm>
              <a:off x="3138" y="2944"/>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59" name="Line 148"/>
            <p:cNvSpPr>
              <a:spLocks noChangeShapeType="1"/>
            </p:cNvSpPr>
            <p:nvPr/>
          </p:nvSpPr>
          <p:spPr bwMode="auto">
            <a:xfrm>
              <a:off x="3053" y="2909"/>
              <a:ext cx="0" cy="16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0" name="Line 149"/>
            <p:cNvSpPr>
              <a:spLocks noChangeShapeType="1"/>
            </p:cNvSpPr>
            <p:nvPr/>
          </p:nvSpPr>
          <p:spPr bwMode="auto">
            <a:xfrm>
              <a:off x="1248" y="3264"/>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nvGrpSpPr>
            <p:cNvPr id="161" name="Group 150"/>
            <p:cNvGrpSpPr>
              <a:grpSpLocks/>
            </p:cNvGrpSpPr>
            <p:nvPr/>
          </p:nvGrpSpPr>
          <p:grpSpPr bwMode="auto">
            <a:xfrm>
              <a:off x="1248" y="2933"/>
              <a:ext cx="91" cy="91"/>
              <a:chOff x="1872" y="3024"/>
              <a:chExt cx="91" cy="91"/>
            </a:xfrm>
          </p:grpSpPr>
          <p:sp>
            <p:nvSpPr>
              <p:cNvPr id="170" name="Line 151"/>
              <p:cNvSpPr>
                <a:spLocks noChangeShapeType="1"/>
              </p:cNvSpPr>
              <p:nvPr/>
            </p:nvSpPr>
            <p:spPr bwMode="auto">
              <a:xfrm>
                <a:off x="1872" y="3072"/>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71" name="Line 152"/>
              <p:cNvSpPr>
                <a:spLocks noChangeShapeType="1"/>
              </p:cNvSpPr>
              <p:nvPr/>
            </p:nvSpPr>
            <p:spPr bwMode="auto">
              <a:xfrm rot="-5400000">
                <a:off x="1874" y="3070"/>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162" name="Rectangle 153"/>
            <p:cNvSpPr>
              <a:spLocks noChangeArrowheads="1"/>
            </p:cNvSpPr>
            <p:nvPr/>
          </p:nvSpPr>
          <p:spPr bwMode="auto">
            <a:xfrm>
              <a:off x="649" y="2656"/>
              <a:ext cx="3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smtClean="0">
                  <a:solidFill>
                    <a:srgbClr val="0033CC"/>
                  </a:solidFill>
                  <a:latin typeface="Times New Roman" pitchFamily="18" charset="0"/>
                </a:rPr>
                <a:t>u</a:t>
              </a:r>
              <a:r>
                <a:rPr kumimoji="1" lang="en-US" altLang="zh-CN" sz="2400" b="1" baseline="-25000" dirty="0" smtClean="0">
                  <a:solidFill>
                    <a:srgbClr val="0033CC"/>
                  </a:solidFill>
                  <a:latin typeface="Times New Roman" pitchFamily="18" charset="0"/>
                  <a:cs typeface="Times New Roman" pitchFamily="18" charset="0"/>
                </a:rPr>
                <a:t>p</a:t>
              </a:r>
              <a:endParaRPr kumimoji="1" lang="en-US" altLang="zh-CN" sz="2400" b="1" baseline="-25000" dirty="0">
                <a:solidFill>
                  <a:srgbClr val="0033CC"/>
                </a:solidFill>
                <a:latin typeface="Times New Roman" pitchFamily="18" charset="0"/>
              </a:endParaRPr>
            </a:p>
          </p:txBody>
        </p:sp>
        <p:sp>
          <p:nvSpPr>
            <p:cNvPr id="163" name="Rectangle 154"/>
            <p:cNvSpPr>
              <a:spLocks noChangeArrowheads="1"/>
            </p:cNvSpPr>
            <p:nvPr/>
          </p:nvSpPr>
          <p:spPr bwMode="auto">
            <a:xfrm>
              <a:off x="3017" y="2552"/>
              <a:ext cx="2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b="1" i="1">
                  <a:latin typeface="Times New Roman" pitchFamily="18" charset="0"/>
                </a:rPr>
                <a:t>u</a:t>
              </a:r>
              <a:r>
                <a:rPr kumimoji="1" lang="en-US" altLang="zh-CN" sz="2400" b="1" baseline="-25000">
                  <a:latin typeface="Times New Roman" pitchFamily="18" charset="0"/>
                </a:rPr>
                <a:t>o</a:t>
              </a:r>
            </a:p>
          </p:txBody>
        </p:sp>
        <p:sp>
          <p:nvSpPr>
            <p:cNvPr id="164" name="Text Box 155"/>
            <p:cNvSpPr txBox="1">
              <a:spLocks noChangeArrowheads="1"/>
            </p:cNvSpPr>
            <p:nvPr/>
          </p:nvSpPr>
          <p:spPr bwMode="auto">
            <a:xfrm>
              <a:off x="1564" y="2549"/>
              <a:ext cx="4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solidFill>
                    <a:srgbClr val="0033CC"/>
                  </a:solidFill>
                  <a:latin typeface="Times New Roman" pitchFamily="18" charset="0"/>
                </a:rPr>
                <a:t>R</a:t>
              </a:r>
              <a:r>
                <a:rPr kumimoji="1" lang="en-US" altLang="zh-CN" sz="2400" b="1" baseline="-25000">
                  <a:solidFill>
                    <a:srgbClr val="0033CC"/>
                  </a:solidFill>
                  <a:latin typeface="Times New Roman" pitchFamily="18" charset="0"/>
                </a:rPr>
                <a:t>id</a:t>
              </a:r>
            </a:p>
          </p:txBody>
        </p:sp>
        <p:sp>
          <p:nvSpPr>
            <p:cNvPr id="165" name="Text Box 156"/>
            <p:cNvSpPr txBox="1">
              <a:spLocks noChangeArrowheads="1"/>
            </p:cNvSpPr>
            <p:nvPr/>
          </p:nvSpPr>
          <p:spPr bwMode="auto">
            <a:xfrm>
              <a:off x="2224" y="2628"/>
              <a:ext cx="8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err="1" smtClean="0">
                  <a:solidFill>
                    <a:srgbClr val="0033CC"/>
                  </a:solidFill>
                  <a:latin typeface="Times New Roman" pitchFamily="18" charset="0"/>
                </a:rPr>
                <a:t>A</a:t>
              </a:r>
              <a:r>
                <a:rPr kumimoji="1" lang="en-US" altLang="zh-CN" sz="2400" b="1" i="1" baseline="-25000" dirty="0" err="1" smtClean="0">
                  <a:solidFill>
                    <a:srgbClr val="0033CC"/>
                  </a:solidFill>
                  <a:latin typeface="Times New Roman" pitchFamily="18" charset="0"/>
                </a:rPr>
                <a:t>o</a:t>
              </a:r>
              <a:r>
                <a:rPr kumimoji="1" lang="en-US" altLang="zh-CN" sz="2400" b="1" baseline="-25000" dirty="0" err="1" smtClean="0">
                  <a:solidFill>
                    <a:srgbClr val="0033CC"/>
                  </a:solidFill>
                  <a:latin typeface="Times New Roman" pitchFamily="18" charset="0"/>
                </a:rPr>
                <a:t>d</a:t>
              </a:r>
              <a:r>
                <a:rPr kumimoji="1" lang="en-US" altLang="zh-CN" sz="2400" b="1" baseline="-25000" dirty="0" smtClean="0">
                  <a:solidFill>
                    <a:srgbClr val="0033CC"/>
                  </a:solidFill>
                  <a:latin typeface="Times New Roman" pitchFamily="18" charset="0"/>
                </a:rPr>
                <a:t> </a:t>
              </a:r>
              <a:r>
                <a:rPr kumimoji="1" lang="en-US" altLang="zh-CN" sz="2400" b="1" i="1" dirty="0" err="1">
                  <a:solidFill>
                    <a:srgbClr val="0033CC"/>
                  </a:solidFill>
                  <a:latin typeface="Times New Roman" pitchFamily="18" charset="0"/>
                </a:rPr>
                <a:t>u</a:t>
              </a:r>
              <a:r>
                <a:rPr kumimoji="1" lang="en-US" altLang="zh-CN" sz="2400" b="1" baseline="-25000" dirty="0" err="1">
                  <a:solidFill>
                    <a:srgbClr val="0033CC"/>
                  </a:solidFill>
                  <a:latin typeface="Times New Roman" pitchFamily="18" charset="0"/>
                </a:rPr>
                <a:t>id</a:t>
              </a:r>
              <a:endParaRPr kumimoji="1" lang="en-US" altLang="zh-CN" sz="2400" b="1" baseline="-25000" dirty="0">
                <a:solidFill>
                  <a:srgbClr val="0033CC"/>
                </a:solidFill>
                <a:latin typeface="Times New Roman" pitchFamily="18" charset="0"/>
              </a:endParaRPr>
            </a:p>
          </p:txBody>
        </p:sp>
        <p:sp>
          <p:nvSpPr>
            <p:cNvPr id="166" name="Rectangle 157"/>
            <p:cNvSpPr>
              <a:spLocks noChangeArrowheads="1"/>
            </p:cNvSpPr>
            <p:nvPr/>
          </p:nvSpPr>
          <p:spPr bwMode="auto">
            <a:xfrm>
              <a:off x="2545" y="2456"/>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b="1" i="1">
                  <a:solidFill>
                    <a:srgbClr val="0033CC"/>
                  </a:solidFill>
                  <a:latin typeface="Times New Roman" pitchFamily="18" charset="0"/>
                </a:rPr>
                <a:t>R</a:t>
              </a:r>
              <a:r>
                <a:rPr kumimoji="1" lang="en-US" altLang="zh-CN" sz="2400" b="1" baseline="-25000">
                  <a:solidFill>
                    <a:srgbClr val="0033CC"/>
                  </a:solidFill>
                  <a:latin typeface="Times New Roman" pitchFamily="18" charset="0"/>
                </a:rPr>
                <a:t>o</a:t>
              </a:r>
            </a:p>
          </p:txBody>
        </p:sp>
        <p:sp>
          <p:nvSpPr>
            <p:cNvPr id="167" name="Line 158"/>
            <p:cNvSpPr>
              <a:spLocks noChangeShapeType="1"/>
            </p:cNvSpPr>
            <p:nvPr/>
          </p:nvSpPr>
          <p:spPr bwMode="auto">
            <a:xfrm flipV="1">
              <a:off x="1327" y="2456"/>
              <a:ext cx="197" cy="0"/>
            </a:xfrm>
            <a:prstGeom prst="line">
              <a:avLst/>
            </a:prstGeom>
            <a:noFill/>
            <a:ln w="28575">
              <a:solidFill>
                <a:srgbClr val="FF0066"/>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8" name="Line 159"/>
            <p:cNvSpPr>
              <a:spLocks noChangeShapeType="1"/>
            </p:cNvSpPr>
            <p:nvPr/>
          </p:nvSpPr>
          <p:spPr bwMode="auto">
            <a:xfrm flipV="1">
              <a:off x="1399" y="3011"/>
              <a:ext cx="197" cy="0"/>
            </a:xfrm>
            <a:prstGeom prst="line">
              <a:avLst/>
            </a:prstGeom>
            <a:noFill/>
            <a:ln w="28575">
              <a:solidFill>
                <a:srgbClr val="FF0066"/>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9" name="Rectangle 160"/>
            <p:cNvSpPr>
              <a:spLocks noChangeArrowheads="1"/>
            </p:cNvSpPr>
            <p:nvPr/>
          </p:nvSpPr>
          <p:spPr bwMode="auto">
            <a:xfrm>
              <a:off x="1304" y="2160"/>
              <a:ext cx="3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err="1" smtClean="0">
                  <a:solidFill>
                    <a:srgbClr val="FF0066"/>
                  </a:solidFill>
                  <a:latin typeface="Times New Roman" pitchFamily="18" charset="0"/>
                </a:rPr>
                <a:t>i</a:t>
              </a:r>
              <a:r>
                <a:rPr kumimoji="1" lang="en-US" altLang="zh-CN" sz="2400" b="1" baseline="-25000" dirty="0" err="1" smtClean="0">
                  <a:solidFill>
                    <a:srgbClr val="FF0066"/>
                  </a:solidFill>
                  <a:latin typeface="Times New Roman" pitchFamily="18" charset="0"/>
                  <a:cs typeface="Times New Roman" pitchFamily="18" charset="0"/>
                </a:rPr>
                <a:t>P</a:t>
              </a:r>
              <a:endParaRPr kumimoji="1" lang="en-US" altLang="zh-CN" sz="2400" b="1" baseline="-25000" dirty="0">
                <a:solidFill>
                  <a:srgbClr val="FF0066"/>
                </a:solidFill>
                <a:latin typeface="Times New Roman" pitchFamily="18" charset="0"/>
              </a:endParaRPr>
            </a:p>
          </p:txBody>
        </p:sp>
      </p:grpSp>
      <p:pic>
        <p:nvPicPr>
          <p:cNvPr id="12306"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5921" y="2425131"/>
            <a:ext cx="2705100" cy="2381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84956" y="5868970"/>
            <a:ext cx="2861696" cy="461665"/>
          </a:xfrm>
          <a:prstGeom prst="rect">
            <a:avLst/>
          </a:prstGeom>
          <a:noFill/>
        </p:spPr>
        <p:txBody>
          <a:bodyPr wrap="square" rtlCol="0">
            <a:spAutoFit/>
          </a:bodyPr>
          <a:lstStyle/>
          <a:p>
            <a:r>
              <a:rPr lang="zh-CN" altLang="en-US" sz="2400" b="1" dirty="0" smtClean="0"/>
              <a:t>注：为了书写直观</a:t>
            </a:r>
            <a:endParaRPr lang="zh-CN" altLang="en-US" sz="2400" b="1" dirty="0"/>
          </a:p>
        </p:txBody>
      </p:sp>
      <p:sp>
        <p:nvSpPr>
          <p:cNvPr id="5" name="矩形 4"/>
          <p:cNvSpPr/>
          <p:nvPr/>
        </p:nvSpPr>
        <p:spPr>
          <a:xfrm>
            <a:off x="3208118" y="5916688"/>
            <a:ext cx="2083962" cy="461665"/>
          </a:xfrm>
          <a:prstGeom prst="rect">
            <a:avLst/>
          </a:prstGeom>
        </p:spPr>
        <p:txBody>
          <a:bodyPr wrap="square">
            <a:spAutoFit/>
          </a:bodyPr>
          <a:lstStyle/>
          <a:p>
            <a:r>
              <a:rPr lang="en-US" altLang="zh-CN" sz="2400" b="1" i="1" dirty="0" err="1" smtClean="0">
                <a:solidFill>
                  <a:srgbClr val="FF0000"/>
                </a:solidFill>
              </a:rPr>
              <a:t>u</a:t>
            </a:r>
            <a:r>
              <a:rPr lang="en-US" altLang="zh-CN" sz="2400" b="1" baseline="-25000" dirty="0" err="1" smtClean="0"/>
              <a:t>P</a:t>
            </a:r>
            <a:r>
              <a:rPr lang="en-US" altLang="zh-CN" sz="2400" b="1" dirty="0" smtClean="0"/>
              <a:t>--------</a:t>
            </a:r>
            <a:r>
              <a:rPr lang="en-US" altLang="zh-CN" sz="2400" b="1" i="1" dirty="0" smtClean="0">
                <a:solidFill>
                  <a:srgbClr val="FF0000"/>
                </a:solidFill>
              </a:rPr>
              <a:t>u</a:t>
            </a:r>
            <a:r>
              <a:rPr lang="en-US" altLang="zh-CN" sz="2400" b="1" baseline="-25000" dirty="0">
                <a:solidFill>
                  <a:srgbClr val="FF0000"/>
                </a:solidFill>
              </a:rPr>
              <a:t>+</a:t>
            </a:r>
            <a:endParaRPr lang="zh-CN" altLang="en-US" sz="2400" b="1" baseline="-25000" dirty="0">
              <a:solidFill>
                <a:srgbClr val="FF0000"/>
              </a:solidFill>
            </a:endParaRPr>
          </a:p>
        </p:txBody>
      </p:sp>
      <p:sp>
        <p:nvSpPr>
          <p:cNvPr id="6" name="矩形 5"/>
          <p:cNvSpPr/>
          <p:nvPr/>
        </p:nvSpPr>
        <p:spPr>
          <a:xfrm>
            <a:off x="5076056" y="5922260"/>
            <a:ext cx="1564852" cy="461665"/>
          </a:xfrm>
          <a:prstGeom prst="rect">
            <a:avLst/>
          </a:prstGeom>
        </p:spPr>
        <p:txBody>
          <a:bodyPr wrap="none">
            <a:spAutoFit/>
          </a:bodyPr>
          <a:lstStyle/>
          <a:p>
            <a:pPr lvl="0"/>
            <a:r>
              <a:rPr lang="en-US" altLang="zh-CN" sz="2400" b="1" i="1" dirty="0" err="1" smtClean="0">
                <a:solidFill>
                  <a:srgbClr val="FF0000"/>
                </a:solidFill>
              </a:rPr>
              <a:t>u</a:t>
            </a:r>
            <a:r>
              <a:rPr lang="en-US" altLang="zh-CN" sz="2400" b="1" baseline="-25000" dirty="0" err="1" smtClean="0">
                <a:solidFill>
                  <a:srgbClr val="FF0000"/>
                </a:solidFill>
              </a:rPr>
              <a:t>N</a:t>
            </a:r>
            <a:r>
              <a:rPr lang="en-US" altLang="zh-CN" sz="2400" b="1" dirty="0" smtClean="0">
                <a:solidFill>
                  <a:srgbClr val="000000"/>
                </a:solidFill>
              </a:rPr>
              <a:t>--------</a:t>
            </a:r>
            <a:r>
              <a:rPr lang="en-US" altLang="zh-CN" sz="2400" b="1" i="1" dirty="0" smtClean="0">
                <a:solidFill>
                  <a:srgbClr val="FF0000"/>
                </a:solidFill>
              </a:rPr>
              <a:t>u</a:t>
            </a:r>
            <a:r>
              <a:rPr lang="en-US" altLang="zh-CN" sz="2400" b="1" baseline="-25000" dirty="0" smtClean="0">
                <a:solidFill>
                  <a:srgbClr val="FF0000"/>
                </a:solidFill>
              </a:rPr>
              <a:t>-</a:t>
            </a:r>
            <a:endParaRPr lang="zh-CN" altLang="en-US" sz="2400" b="1" baseline="-25000" dirty="0">
              <a:solidFill>
                <a:srgbClr val="FF0000"/>
              </a:solidFill>
            </a:endParaRPr>
          </a:p>
        </p:txBody>
      </p:sp>
      <p:sp>
        <p:nvSpPr>
          <p:cNvPr id="7" name="TextBox 6"/>
          <p:cNvSpPr txBox="1"/>
          <p:nvPr/>
        </p:nvSpPr>
        <p:spPr>
          <a:xfrm>
            <a:off x="3691618" y="5749041"/>
            <a:ext cx="663575" cy="369332"/>
          </a:xfrm>
          <a:prstGeom prst="rect">
            <a:avLst/>
          </a:prstGeom>
          <a:noFill/>
        </p:spPr>
        <p:txBody>
          <a:bodyPr wrap="square" rtlCol="0">
            <a:spAutoFit/>
          </a:bodyPr>
          <a:lstStyle/>
          <a:p>
            <a:r>
              <a:rPr lang="zh-CN" altLang="en-US" b="1" dirty="0" smtClean="0">
                <a:solidFill>
                  <a:schemeClr val="accent5">
                    <a:lumMod val="50000"/>
                  </a:schemeClr>
                </a:solidFill>
              </a:rPr>
              <a:t>写成</a:t>
            </a:r>
            <a:endParaRPr lang="zh-CN" altLang="en-US" b="1" dirty="0">
              <a:solidFill>
                <a:schemeClr val="accent5">
                  <a:lumMod val="50000"/>
                </a:schemeClr>
              </a:solidFill>
            </a:endParaRPr>
          </a:p>
        </p:txBody>
      </p:sp>
      <p:sp>
        <p:nvSpPr>
          <p:cNvPr id="185" name="TextBox 184"/>
          <p:cNvSpPr txBox="1"/>
          <p:nvPr/>
        </p:nvSpPr>
        <p:spPr>
          <a:xfrm>
            <a:off x="5526694" y="5661248"/>
            <a:ext cx="663575" cy="369332"/>
          </a:xfrm>
          <a:prstGeom prst="rect">
            <a:avLst/>
          </a:prstGeom>
          <a:noFill/>
        </p:spPr>
        <p:txBody>
          <a:bodyPr wrap="square" rtlCol="0">
            <a:spAutoFit/>
          </a:bodyPr>
          <a:lstStyle/>
          <a:p>
            <a:r>
              <a:rPr lang="zh-CN" altLang="en-US" b="1" dirty="0" smtClean="0">
                <a:solidFill>
                  <a:schemeClr val="accent5">
                    <a:lumMod val="50000"/>
                  </a:schemeClr>
                </a:solidFill>
              </a:rPr>
              <a:t>写成</a:t>
            </a:r>
            <a:endParaRPr lang="zh-CN" altLang="en-US" b="1" dirty="0">
              <a:solidFill>
                <a:schemeClr val="accent5">
                  <a:lumMod val="50000"/>
                </a:schemeClr>
              </a:solidFill>
            </a:endParaRPr>
          </a:p>
        </p:txBody>
      </p:sp>
    </p:spTree>
    <p:extLst>
      <p:ext uri="{BB962C8B-B14F-4D97-AF65-F5344CB8AC3E}">
        <p14:creationId xmlns:p14="http://schemas.microsoft.com/office/powerpoint/2010/main" val="20957601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223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2306"/>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85"/>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4" grpId="0"/>
      <p:bldP spid="3" grpId="0"/>
      <p:bldP spid="4" grpId="0"/>
      <p:bldP spid="5" grpId="0"/>
      <p:bldP spid="6" grpId="0"/>
      <p:bldP spid="7" grpId="0"/>
      <p:bldP spid="18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6">
            <a:hlinkClick r:id="" action="ppaction://hlinkshowjump?jump=nextslide"/>
          </p:cNvPr>
          <p:cNvSpPr>
            <a:spLocks noChangeArrowheads="1"/>
          </p:cNvSpPr>
          <p:nvPr/>
        </p:nvSpPr>
        <p:spPr bwMode="auto">
          <a:xfrm>
            <a:off x="755576" y="260648"/>
            <a:ext cx="5184576" cy="578882"/>
          </a:xfrm>
          <a:prstGeom prst="roundRect">
            <a:avLst>
              <a:gd name="adj" fmla="val 16667"/>
            </a:avLst>
          </a:prstGeom>
          <a:gradFill rotWithShape="0">
            <a:gsLst>
              <a:gs pos="0">
                <a:srgbClr val="FF0000"/>
              </a:gs>
              <a:gs pos="50000">
                <a:srgbClr val="CC99FF"/>
              </a:gs>
              <a:gs pos="100000">
                <a:srgbClr val="FF0000"/>
              </a:gs>
            </a:gsLst>
            <a:lin ang="5400000" scaled="1"/>
          </a:gradFill>
          <a:ln>
            <a:noFill/>
          </a:ln>
          <a:effectLst/>
          <a:extLst>
            <a:ext uri="{91240B29-F687-4F45-9708-019B960494DF}">
              <a14:hiddenLine xmlns:a14="http://schemas.microsoft.com/office/drawing/2010/main" w="9525">
                <a:solidFill>
                  <a:srgbClr val="FF0066"/>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sz="2800" b="1" dirty="0"/>
              <a:t>　</a:t>
            </a:r>
            <a:r>
              <a:rPr kumimoji="1" lang="en-US" altLang="zh-CN" sz="2800" b="1" dirty="0" smtClean="0"/>
              <a:t>7.2 </a:t>
            </a:r>
            <a:r>
              <a:rPr kumimoji="1" lang="zh-CN" altLang="en-US" sz="2800" b="1" dirty="0" smtClean="0"/>
              <a:t>理想运放工作区域及特点</a:t>
            </a:r>
            <a:endParaRPr kumimoji="1" lang="zh-CN" altLang="en-US" sz="2800" b="1" dirty="0"/>
          </a:p>
        </p:txBody>
      </p:sp>
      <p:sp>
        <p:nvSpPr>
          <p:cNvPr id="12" name="Rectangle 7"/>
          <p:cNvSpPr txBox="1">
            <a:spLocks noChangeArrowheads="1"/>
          </p:cNvSpPr>
          <p:nvPr/>
        </p:nvSpPr>
        <p:spPr>
          <a:xfrm>
            <a:off x="395288" y="1125538"/>
            <a:ext cx="4678362" cy="4679950"/>
          </a:xfrm>
          <a:prstGeom prst="rect">
            <a:avLst/>
          </a:prstGeom>
        </p:spPr>
        <p:txBody>
          <a:bodyPr/>
          <a:lstStyle>
            <a:lvl1pPr marL="342900" indent="-342900" algn="l" rtl="0" eaLnBrk="1" fontAlgn="base" hangingPunct="1">
              <a:spcBef>
                <a:spcPct val="20000"/>
              </a:spcBef>
              <a:spcAft>
                <a:spcPct val="0"/>
              </a:spcAft>
              <a:buFont typeface="Wingdings" panose="05000000000000000000" pitchFamily="2" charset="2"/>
              <a:buChar char="n"/>
              <a:defRPr sz="2800">
                <a:solidFill>
                  <a:schemeClr val="tx1"/>
                </a:solidFill>
                <a:latin typeface="+mn-lt"/>
                <a:ea typeface="黑体" panose="02010609060101010101" pitchFamily="49" charset="-122"/>
                <a:cs typeface="+mn-cs"/>
              </a:defRPr>
            </a:lvl1pPr>
            <a:lvl2pPr marL="742950" indent="-285750" algn="l" rtl="0" eaLnBrk="1" fontAlgn="base" hangingPunct="1">
              <a:spcBef>
                <a:spcPct val="20000"/>
              </a:spcBef>
              <a:spcAft>
                <a:spcPct val="0"/>
              </a:spcAft>
              <a:buFont typeface="Wingdings" panose="05000000000000000000" pitchFamily="2" charset="2"/>
              <a:buChar char="Ø"/>
              <a:defRPr sz="2600">
                <a:solidFill>
                  <a:schemeClr val="tx1"/>
                </a:solidFill>
                <a:latin typeface="+mn-lt"/>
                <a:ea typeface="黑体" panose="0201060906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anose="02010609060101010101" pitchFamily="49" charset="-122"/>
              </a:defRPr>
            </a:lvl3pPr>
            <a:lvl4pPr marL="1600200" indent="-228600" algn="l" rtl="0" eaLnBrk="1" fontAlgn="base" hangingPunct="1">
              <a:spcBef>
                <a:spcPct val="20000"/>
              </a:spcBef>
              <a:spcAft>
                <a:spcPct val="0"/>
              </a:spcAft>
              <a:buChar char="–"/>
              <a:defRPr sz="2400">
                <a:solidFill>
                  <a:schemeClr val="tx1"/>
                </a:solidFill>
                <a:latin typeface="+mn-lt"/>
                <a:ea typeface="黑体" panose="02010609060101010101" pitchFamily="49" charset="-122"/>
              </a:defRPr>
            </a:lvl4pPr>
            <a:lvl5pPr marL="2057400" indent="-228600" algn="l" rtl="0" eaLnBrk="1" fontAlgn="base" hangingPunct="1">
              <a:spcBef>
                <a:spcPct val="20000"/>
              </a:spcBef>
              <a:spcAft>
                <a:spcPct val="0"/>
              </a:spcAft>
              <a:buChar char="»"/>
              <a:defRPr sz="2400">
                <a:solidFill>
                  <a:schemeClr val="tx1"/>
                </a:solidFill>
                <a:latin typeface="+mn-lt"/>
                <a:ea typeface="黑体" panose="02010609060101010101" pitchFamily="49"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a:lnSpc>
                <a:spcPct val="120000"/>
              </a:lnSpc>
            </a:pPr>
            <a:r>
              <a:rPr lang="zh-CN" altLang="en-US" kern="0" dirty="0" smtClean="0"/>
              <a:t>一、理想运放的参数：</a:t>
            </a:r>
          </a:p>
          <a:p>
            <a:pPr lvl="1">
              <a:lnSpc>
                <a:spcPct val="120000"/>
              </a:lnSpc>
            </a:pPr>
            <a:r>
              <a:rPr lang="zh-CN" altLang="en-US" sz="2400" kern="0" dirty="0" smtClean="0"/>
              <a:t>差模输入电阻 </a:t>
            </a:r>
            <a:r>
              <a:rPr lang="en-US" altLang="zh-CN" sz="2400" b="1" i="1" kern="0" dirty="0" smtClean="0">
                <a:solidFill>
                  <a:srgbClr val="FF0000"/>
                </a:solidFill>
              </a:rPr>
              <a:t>r</a:t>
            </a:r>
            <a:r>
              <a:rPr lang="en-US" altLang="zh-CN" sz="2400" b="1" kern="0" baseline="-25000" dirty="0" smtClean="0">
                <a:solidFill>
                  <a:srgbClr val="FF0000"/>
                </a:solidFill>
              </a:rPr>
              <a:t>id</a:t>
            </a:r>
            <a:r>
              <a:rPr lang="en-US" altLang="zh-CN" sz="2400" b="1" kern="0" dirty="0" smtClean="0">
                <a:solidFill>
                  <a:srgbClr val="FF0000"/>
                </a:solidFill>
              </a:rPr>
              <a:t>=∞</a:t>
            </a:r>
            <a:r>
              <a:rPr lang="zh-CN" altLang="en-US" sz="2400" kern="0" dirty="0" smtClean="0"/>
              <a:t>、</a:t>
            </a:r>
          </a:p>
          <a:p>
            <a:pPr lvl="1">
              <a:lnSpc>
                <a:spcPct val="120000"/>
              </a:lnSpc>
            </a:pPr>
            <a:r>
              <a:rPr lang="zh-CN" altLang="en-US" sz="2400" kern="0" dirty="0" smtClean="0"/>
              <a:t>输出电阻 </a:t>
            </a:r>
            <a:r>
              <a:rPr lang="en-US" altLang="zh-CN" sz="2400" b="1" i="1" kern="0" dirty="0" err="1" smtClean="0">
                <a:solidFill>
                  <a:srgbClr val="FF0000"/>
                </a:solidFill>
              </a:rPr>
              <a:t>r</a:t>
            </a:r>
            <a:r>
              <a:rPr lang="en-US" altLang="zh-CN" sz="2400" b="1" kern="0" baseline="-25000" dirty="0" err="1" smtClean="0">
                <a:solidFill>
                  <a:srgbClr val="FF0000"/>
                </a:solidFill>
              </a:rPr>
              <a:t>o</a:t>
            </a:r>
            <a:r>
              <a:rPr lang="en-US" altLang="zh-CN" sz="2400" b="1" kern="0" dirty="0" smtClean="0">
                <a:solidFill>
                  <a:srgbClr val="FF0000"/>
                </a:solidFill>
              </a:rPr>
              <a:t>=0</a:t>
            </a:r>
            <a:r>
              <a:rPr lang="zh-CN" altLang="en-US" sz="2400" kern="0" dirty="0" smtClean="0"/>
              <a:t>、</a:t>
            </a:r>
          </a:p>
          <a:p>
            <a:pPr lvl="1">
              <a:lnSpc>
                <a:spcPct val="120000"/>
              </a:lnSpc>
            </a:pPr>
            <a:r>
              <a:rPr lang="zh-CN" altLang="en-US" sz="2400" kern="0" dirty="0" smtClean="0"/>
              <a:t>开环差模增益 </a:t>
            </a:r>
            <a:r>
              <a:rPr lang="en-US" altLang="zh-CN" sz="2400" b="1" i="1" kern="0" dirty="0" err="1" smtClean="0">
                <a:solidFill>
                  <a:srgbClr val="FF0000"/>
                </a:solidFill>
              </a:rPr>
              <a:t>A</a:t>
            </a:r>
            <a:r>
              <a:rPr lang="en-US" altLang="zh-CN" sz="2400" b="1" kern="0" baseline="-25000" dirty="0" err="1" smtClean="0">
                <a:solidFill>
                  <a:srgbClr val="FF0000"/>
                </a:solidFill>
              </a:rPr>
              <a:t>od</a:t>
            </a:r>
            <a:r>
              <a:rPr lang="en-US" altLang="zh-CN" sz="2400" b="1" kern="0" dirty="0" smtClean="0">
                <a:solidFill>
                  <a:srgbClr val="FF0000"/>
                </a:solidFill>
              </a:rPr>
              <a:t>=∞</a:t>
            </a:r>
            <a:r>
              <a:rPr lang="zh-CN" altLang="en-US" sz="2400" kern="0" dirty="0" smtClean="0"/>
              <a:t>、</a:t>
            </a:r>
          </a:p>
          <a:p>
            <a:pPr lvl="1">
              <a:lnSpc>
                <a:spcPct val="120000"/>
              </a:lnSpc>
            </a:pPr>
            <a:r>
              <a:rPr lang="zh-CN" altLang="en-US" sz="2400" kern="0" dirty="0" smtClean="0"/>
              <a:t>共模 </a:t>
            </a:r>
            <a:r>
              <a:rPr lang="en-US" altLang="zh-CN" sz="2400" b="1" i="1" kern="0" dirty="0" err="1" smtClean="0"/>
              <a:t>A</a:t>
            </a:r>
            <a:r>
              <a:rPr lang="en-US" altLang="zh-CN" sz="2400" b="1" kern="0" baseline="-25000" dirty="0" err="1" smtClean="0"/>
              <a:t>oc</a:t>
            </a:r>
            <a:r>
              <a:rPr lang="en-US" altLang="zh-CN" sz="2400" b="1" kern="0" dirty="0" smtClean="0"/>
              <a:t>=0</a:t>
            </a:r>
            <a:r>
              <a:rPr lang="zh-CN" altLang="en-US" sz="2400" kern="0" dirty="0" smtClean="0"/>
              <a:t>、</a:t>
            </a:r>
          </a:p>
          <a:p>
            <a:pPr lvl="1">
              <a:lnSpc>
                <a:spcPct val="120000"/>
              </a:lnSpc>
            </a:pPr>
            <a:r>
              <a:rPr lang="zh-CN" altLang="en-US" sz="2400" kern="0" dirty="0" smtClean="0"/>
              <a:t>共模抑制比 </a:t>
            </a:r>
            <a:r>
              <a:rPr lang="en-US" altLang="zh-CN" sz="2400" b="1" i="1" kern="0" dirty="0" smtClean="0"/>
              <a:t>K</a:t>
            </a:r>
            <a:r>
              <a:rPr lang="en-US" altLang="zh-CN" sz="2400" b="1" kern="0" baseline="-25000" dirty="0" smtClean="0"/>
              <a:t>CMR</a:t>
            </a:r>
            <a:r>
              <a:rPr lang="en-US" altLang="zh-CN" sz="2400" b="1" kern="0" dirty="0" smtClean="0"/>
              <a:t>=∞</a:t>
            </a:r>
            <a:r>
              <a:rPr lang="zh-CN" altLang="en-US" sz="2400" kern="0" dirty="0" smtClean="0"/>
              <a:t>、</a:t>
            </a:r>
          </a:p>
          <a:p>
            <a:pPr lvl="1">
              <a:lnSpc>
                <a:spcPct val="120000"/>
              </a:lnSpc>
            </a:pPr>
            <a:r>
              <a:rPr lang="zh-CN" altLang="en-US" sz="2400" kern="0" dirty="0" smtClean="0"/>
              <a:t>转换速率</a:t>
            </a:r>
            <a:r>
              <a:rPr lang="en-US" altLang="zh-CN" sz="2400" i="1" kern="0" dirty="0" smtClean="0"/>
              <a:t>S</a:t>
            </a:r>
            <a:r>
              <a:rPr lang="en-US" altLang="zh-CN" sz="2400" kern="0" baseline="-25000" dirty="0" smtClean="0"/>
              <a:t>R</a:t>
            </a:r>
            <a:r>
              <a:rPr lang="en-US" altLang="zh-CN" sz="2400" kern="0" dirty="0" smtClean="0"/>
              <a:t>= </a:t>
            </a:r>
            <a:r>
              <a:rPr lang="en-US" altLang="zh-CN" sz="2400" b="1" kern="0" dirty="0" smtClean="0"/>
              <a:t>∞</a:t>
            </a:r>
          </a:p>
        </p:txBody>
      </p:sp>
      <p:sp>
        <p:nvSpPr>
          <p:cNvPr id="13" name="Rectangle 9"/>
          <p:cNvSpPr>
            <a:spLocks noChangeArrowheads="1"/>
          </p:cNvSpPr>
          <p:nvPr/>
        </p:nvSpPr>
        <p:spPr bwMode="auto">
          <a:xfrm>
            <a:off x="6948488" y="2071688"/>
            <a:ext cx="287337" cy="215900"/>
          </a:xfrm>
          <a:prstGeom prst="rect">
            <a:avLst/>
          </a:prstGeom>
          <a:solidFill>
            <a:srgbClr val="FFFFFF"/>
          </a:solidFill>
          <a:ln>
            <a:noFill/>
          </a:ln>
          <a:effectLst/>
          <a:extLs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pPr eaLnBrk="1" hangingPunct="1"/>
            <a:endParaRPr lang="zh-CN" altLang="en-US"/>
          </a:p>
        </p:txBody>
      </p:sp>
      <p:sp>
        <p:nvSpPr>
          <p:cNvPr id="14" name="Rectangle 10"/>
          <p:cNvSpPr>
            <a:spLocks noChangeArrowheads="1"/>
          </p:cNvSpPr>
          <p:nvPr/>
        </p:nvSpPr>
        <p:spPr bwMode="auto">
          <a:xfrm>
            <a:off x="5219700" y="1052513"/>
            <a:ext cx="352876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pPr eaLnBrk="1" hangingPunct="1"/>
            <a:r>
              <a:rPr lang="zh-CN" altLang="en-US" b="0" dirty="0" smtClean="0">
                <a:latin typeface="Verdana" pitchFamily="34" charset="0"/>
              </a:rPr>
              <a:t>二、理想</a:t>
            </a:r>
            <a:r>
              <a:rPr lang="zh-CN" altLang="en-US" b="0" dirty="0">
                <a:latin typeface="Verdana" pitchFamily="34" charset="0"/>
              </a:rPr>
              <a:t>运放的</a:t>
            </a:r>
            <a:r>
              <a:rPr lang="zh-CN" altLang="en-US" b="0" dirty="0">
                <a:solidFill>
                  <a:srgbClr val="FF0000"/>
                </a:solidFill>
                <a:latin typeface="Verdana" pitchFamily="34" charset="0"/>
              </a:rPr>
              <a:t>符号</a:t>
            </a:r>
            <a:r>
              <a:rPr lang="zh-CN" altLang="en-US" b="0" dirty="0">
                <a:latin typeface="Verdana" pitchFamily="34" charset="0"/>
              </a:rPr>
              <a:t>与</a:t>
            </a:r>
            <a:r>
              <a:rPr lang="zh-CN" altLang="en-US" b="0" dirty="0">
                <a:solidFill>
                  <a:srgbClr val="FF0000"/>
                </a:solidFill>
                <a:latin typeface="Verdana" pitchFamily="34" charset="0"/>
              </a:rPr>
              <a:t>简化电路模型</a:t>
            </a:r>
            <a:r>
              <a:rPr lang="zh-CN" altLang="en-US" b="0" dirty="0">
                <a:latin typeface="Verdana" pitchFamily="34" charset="0"/>
              </a:rPr>
              <a:t>如图所示</a:t>
            </a:r>
          </a:p>
        </p:txBody>
      </p:sp>
      <p:graphicFrame>
        <p:nvGraphicFramePr>
          <p:cNvPr id="15" name="Object 13"/>
          <p:cNvGraphicFramePr>
            <a:graphicFrameLocks noChangeAspect="1"/>
          </p:cNvGraphicFramePr>
          <p:nvPr>
            <p:extLst>
              <p:ext uri="{D42A27DB-BD31-4B8C-83A1-F6EECF244321}">
                <p14:modId xmlns:p14="http://schemas.microsoft.com/office/powerpoint/2010/main" val="2577635714"/>
              </p:ext>
            </p:extLst>
          </p:nvPr>
        </p:nvGraphicFramePr>
        <p:xfrm>
          <a:off x="4894262" y="1700808"/>
          <a:ext cx="3494088" cy="2095500"/>
        </p:xfrm>
        <a:graphic>
          <a:graphicData uri="http://schemas.openxmlformats.org/presentationml/2006/ole">
            <mc:AlternateContent xmlns:mc="http://schemas.openxmlformats.org/markup-compatibility/2006">
              <mc:Choice xmlns:v="urn:schemas-microsoft-com:vml" Requires="v">
                <p:oleObj spid="_x0000_s13346" name="Visio" r:id="rId3" imgW="2181987" imgH="1307973" progId="Visio.Drawing.11">
                  <p:embed/>
                </p:oleObj>
              </mc:Choice>
              <mc:Fallback>
                <p:oleObj name="Visio" r:id="rId3" imgW="2181987" imgH="1307973"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4262" y="1700808"/>
                        <a:ext cx="3494088" cy="209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14"/>
          <p:cNvGraphicFramePr>
            <a:graphicFrameLocks noChangeAspect="1"/>
          </p:cNvGraphicFramePr>
          <p:nvPr>
            <p:extLst>
              <p:ext uri="{D42A27DB-BD31-4B8C-83A1-F6EECF244321}">
                <p14:modId xmlns:p14="http://schemas.microsoft.com/office/powerpoint/2010/main" val="3160433232"/>
              </p:ext>
            </p:extLst>
          </p:nvPr>
        </p:nvGraphicFramePr>
        <p:xfrm>
          <a:off x="4941888" y="4005064"/>
          <a:ext cx="4013200" cy="2182813"/>
        </p:xfrm>
        <a:graphic>
          <a:graphicData uri="http://schemas.openxmlformats.org/presentationml/2006/ole">
            <mc:AlternateContent xmlns:mc="http://schemas.openxmlformats.org/markup-compatibility/2006">
              <mc:Choice xmlns:v="urn:schemas-microsoft-com:vml" Requires="v">
                <p:oleObj spid="_x0000_s13347" name="Visio" r:id="rId5" imgW="2508885" imgH="1364361" progId="Visio.Drawing.11">
                  <p:embed/>
                </p:oleObj>
              </mc:Choice>
              <mc:Fallback>
                <p:oleObj name="Visio" r:id="rId5" imgW="2508885" imgH="1364361" progId="Visio.Drawing.11">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41888" y="4005064"/>
                        <a:ext cx="4013200" cy="218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01148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par>
                                <p:cTn id="18" presetID="9" presetClass="entr" presetSubtype="0"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dissolve">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ChangeArrowheads="1"/>
          </p:cNvSpPr>
          <p:nvPr/>
        </p:nvSpPr>
        <p:spPr bwMode="auto">
          <a:xfrm>
            <a:off x="1957388" y="2987675"/>
            <a:ext cx="6958012" cy="985838"/>
          </a:xfrm>
          <a:prstGeom prst="rect">
            <a:avLst/>
          </a:prstGeom>
          <a:solidFill>
            <a:srgbClr val="CCFFFF"/>
          </a:solidFill>
          <a:ln w="9525">
            <a:solidFill>
              <a:schemeClr val="tx1"/>
            </a:solidFill>
            <a:miter lim="800000"/>
            <a:headEnd/>
            <a:tailEnd/>
          </a:ln>
        </p:spPr>
        <p:txBody>
          <a:bodyPr>
            <a:spAutoFit/>
          </a:bodyPr>
          <a:lstStyle>
            <a:lvl1pPr marL="457200" indent="-457200">
              <a:defRPr>
                <a:solidFill>
                  <a:schemeClr val="tx1"/>
                </a:solidFill>
                <a:latin typeface="Arial" charset="0"/>
                <a:ea typeface="宋体" pitchFamily="2" charset="-122"/>
              </a:defRPr>
            </a:lvl1pPr>
            <a:lvl2pPr marL="914400" indent="-457200">
              <a:defRPr>
                <a:solidFill>
                  <a:schemeClr val="tx1"/>
                </a:solidFill>
                <a:latin typeface="Arial" charset="0"/>
                <a:ea typeface="宋体" pitchFamily="2" charset="-122"/>
              </a:defRPr>
            </a:lvl2pPr>
            <a:lvl3pPr marL="1371600" indent="-457200">
              <a:defRPr>
                <a:solidFill>
                  <a:schemeClr val="tx1"/>
                </a:solidFill>
                <a:latin typeface="Arial" charset="0"/>
                <a:ea typeface="宋体" pitchFamily="2" charset="-122"/>
              </a:defRPr>
            </a:lvl3pPr>
            <a:lvl4pPr marL="1828800" indent="-457200">
              <a:defRPr>
                <a:solidFill>
                  <a:schemeClr val="tx1"/>
                </a:solidFill>
                <a:latin typeface="Arial" charset="0"/>
                <a:ea typeface="宋体" pitchFamily="2" charset="-122"/>
              </a:defRPr>
            </a:lvl4pPr>
            <a:lvl5pPr marL="2286000" indent="-457200">
              <a:defRPr>
                <a:solidFill>
                  <a:schemeClr val="tx1"/>
                </a:solidFill>
                <a:latin typeface="Arial" charset="0"/>
                <a:ea typeface="宋体" pitchFamily="2" charset="-122"/>
              </a:defRPr>
            </a:lvl5pPr>
            <a:lvl6pPr marL="2743200" indent="-457200" fontAlgn="base">
              <a:spcBef>
                <a:spcPct val="0"/>
              </a:spcBef>
              <a:spcAft>
                <a:spcPct val="0"/>
              </a:spcAft>
              <a:defRPr>
                <a:solidFill>
                  <a:schemeClr val="tx1"/>
                </a:solidFill>
                <a:latin typeface="Arial" charset="0"/>
                <a:ea typeface="宋体" pitchFamily="2" charset="-122"/>
              </a:defRPr>
            </a:lvl6pPr>
            <a:lvl7pPr marL="3200400" indent="-457200" fontAlgn="base">
              <a:spcBef>
                <a:spcPct val="0"/>
              </a:spcBef>
              <a:spcAft>
                <a:spcPct val="0"/>
              </a:spcAft>
              <a:defRPr>
                <a:solidFill>
                  <a:schemeClr val="tx1"/>
                </a:solidFill>
                <a:latin typeface="Arial" charset="0"/>
                <a:ea typeface="宋体" pitchFamily="2" charset="-122"/>
              </a:defRPr>
            </a:lvl7pPr>
            <a:lvl8pPr marL="3657600" indent="-457200" fontAlgn="base">
              <a:spcBef>
                <a:spcPct val="0"/>
              </a:spcBef>
              <a:spcAft>
                <a:spcPct val="0"/>
              </a:spcAft>
              <a:defRPr>
                <a:solidFill>
                  <a:schemeClr val="tx1"/>
                </a:solidFill>
                <a:latin typeface="Arial" charset="0"/>
                <a:ea typeface="宋体" pitchFamily="2" charset="-122"/>
              </a:defRPr>
            </a:lvl8pPr>
            <a:lvl9pPr marL="4114800" indent="-457200" fontAlgn="base">
              <a:spcBef>
                <a:spcPct val="0"/>
              </a:spcBef>
              <a:spcAft>
                <a:spcPct val="0"/>
              </a:spcAft>
              <a:defRPr>
                <a:solidFill>
                  <a:schemeClr val="tx1"/>
                </a:solidFill>
                <a:latin typeface="Arial" charset="0"/>
                <a:ea typeface="宋体" pitchFamily="2" charset="-122"/>
              </a:defRPr>
            </a:lvl9pPr>
          </a:lstStyle>
          <a:p>
            <a:r>
              <a:rPr kumimoji="1" lang="en-US" altLang="zh-CN" sz="2600" b="1">
                <a:solidFill>
                  <a:srgbClr val="FF0066"/>
                </a:solidFill>
                <a:latin typeface="Times New Roman" pitchFamily="18" charset="0"/>
              </a:rPr>
              <a:t>1</a:t>
            </a:r>
            <a:r>
              <a:rPr kumimoji="1" lang="en-US" altLang="zh-CN" sz="2600" b="1">
                <a:solidFill>
                  <a:srgbClr val="FF0066"/>
                </a:solidFill>
                <a:latin typeface="宋体" pitchFamily="2" charset="-122"/>
              </a:rPr>
              <a:t>)</a:t>
            </a:r>
            <a:r>
              <a:rPr kumimoji="1" lang="en-US" altLang="zh-CN" sz="2600" b="1">
                <a:solidFill>
                  <a:srgbClr val="FF0066"/>
                </a:solidFill>
                <a:latin typeface="Times New Roman" pitchFamily="18" charset="0"/>
              </a:rPr>
              <a:t> </a:t>
            </a:r>
            <a:r>
              <a:rPr kumimoji="1" lang="en-US" altLang="zh-CN" sz="2600" b="1" i="1">
                <a:solidFill>
                  <a:srgbClr val="FF0066"/>
                </a:solidFill>
                <a:latin typeface="Times New Roman" pitchFamily="18" charset="0"/>
              </a:rPr>
              <a:t>A</a:t>
            </a:r>
            <a:r>
              <a:rPr kumimoji="1" lang="en-US" altLang="zh-CN" sz="2600" b="1" baseline="-25000">
                <a:solidFill>
                  <a:srgbClr val="FF0066"/>
                </a:solidFill>
                <a:latin typeface="Times New Roman" pitchFamily="18" charset="0"/>
              </a:rPr>
              <a:t>ud </a:t>
            </a:r>
            <a:r>
              <a:rPr kumimoji="1" lang="en-US" altLang="zh-CN" sz="2600" b="1">
                <a:solidFill>
                  <a:srgbClr val="FF0066"/>
                </a:solidFill>
                <a:latin typeface="Times New Roman" pitchFamily="18" charset="0"/>
                <a:sym typeface="Symbol" pitchFamily="18" charset="2"/>
              </a:rPr>
              <a:t></a:t>
            </a:r>
          </a:p>
          <a:p>
            <a:endParaRPr kumimoji="1" lang="en-US" altLang="zh-CN" sz="3200" b="1">
              <a:solidFill>
                <a:srgbClr val="FF0066"/>
              </a:solidFill>
              <a:latin typeface="Times New Roman" pitchFamily="18" charset="0"/>
              <a:sym typeface="Symbol" pitchFamily="18" charset="2"/>
            </a:endParaRPr>
          </a:p>
        </p:txBody>
      </p:sp>
      <p:sp>
        <p:nvSpPr>
          <p:cNvPr id="162819" name="Text Box 3"/>
          <p:cNvSpPr txBox="1">
            <a:spLocks noChangeArrowheads="1"/>
          </p:cNvSpPr>
          <p:nvPr/>
        </p:nvSpPr>
        <p:spPr bwMode="auto">
          <a:xfrm>
            <a:off x="671512" y="349250"/>
            <a:ext cx="416877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600" b="1" dirty="0">
                <a:solidFill>
                  <a:srgbClr val="FF0066"/>
                </a:solidFill>
                <a:latin typeface="Times New Roman" pitchFamily="18" charset="0"/>
              </a:rPr>
              <a:t>2.  </a:t>
            </a:r>
            <a:r>
              <a:rPr kumimoji="1" lang="zh-CN" altLang="en-US" sz="2600" b="1" dirty="0">
                <a:solidFill>
                  <a:srgbClr val="FF0066"/>
                </a:solidFill>
                <a:latin typeface="Times New Roman" pitchFamily="18" charset="0"/>
              </a:rPr>
              <a:t>运放特性的理想化</a:t>
            </a:r>
          </a:p>
        </p:txBody>
      </p:sp>
      <p:sp>
        <p:nvSpPr>
          <p:cNvPr id="162820" name="Rectangle 4"/>
          <p:cNvSpPr>
            <a:spLocks noChangeArrowheads="1"/>
          </p:cNvSpPr>
          <p:nvPr/>
        </p:nvSpPr>
        <p:spPr bwMode="auto">
          <a:xfrm>
            <a:off x="5810250" y="3416300"/>
            <a:ext cx="3105150"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a:solidFill>
                  <a:srgbClr val="0033CC"/>
                </a:solidFill>
                <a:latin typeface="Times New Roman" pitchFamily="18" charset="0"/>
                <a:sym typeface="Symbol" pitchFamily="18" charset="2"/>
              </a:rPr>
              <a:t>6</a:t>
            </a:r>
            <a:r>
              <a:rPr kumimoji="1" lang="en-US" altLang="zh-CN" sz="2600" b="1">
                <a:solidFill>
                  <a:srgbClr val="0033CC"/>
                </a:solidFill>
                <a:latin typeface="宋体" pitchFamily="2" charset="-122"/>
                <a:sym typeface="Symbol" pitchFamily="18" charset="2"/>
              </a:rPr>
              <a:t>)</a:t>
            </a:r>
            <a:r>
              <a:rPr kumimoji="1" lang="en-US" altLang="zh-CN" sz="2600" b="1" i="1">
                <a:solidFill>
                  <a:srgbClr val="0033CC"/>
                </a:solidFill>
                <a:latin typeface="Times New Roman" pitchFamily="18" charset="0"/>
                <a:sym typeface="Symbol" pitchFamily="18" charset="2"/>
              </a:rPr>
              <a:t>U</a:t>
            </a:r>
            <a:r>
              <a:rPr kumimoji="1" lang="en-US" altLang="zh-CN" sz="2600" b="1" baseline="-25000">
                <a:solidFill>
                  <a:srgbClr val="0033CC"/>
                </a:solidFill>
                <a:latin typeface="Times New Roman" pitchFamily="18" charset="0"/>
                <a:sym typeface="Symbol" pitchFamily="18" charset="2"/>
              </a:rPr>
              <a:t>IO </a:t>
            </a:r>
            <a:r>
              <a:rPr kumimoji="1" lang="en-US" altLang="zh-CN" sz="2600" b="1">
                <a:solidFill>
                  <a:srgbClr val="0033CC"/>
                </a:solidFill>
                <a:latin typeface="Times New Roman" pitchFamily="18" charset="0"/>
                <a:sym typeface="Symbol" pitchFamily="18" charset="2"/>
              </a:rPr>
              <a:t> 0</a:t>
            </a:r>
            <a:r>
              <a:rPr kumimoji="1" lang="zh-CN" altLang="en-US" sz="2600" b="1">
                <a:solidFill>
                  <a:srgbClr val="0033CC"/>
                </a:solidFill>
                <a:latin typeface="Times New Roman" pitchFamily="18" charset="0"/>
                <a:sym typeface="Symbol" pitchFamily="18" charset="2"/>
              </a:rPr>
              <a:t>，</a:t>
            </a:r>
            <a:r>
              <a:rPr kumimoji="1" lang="en-US" altLang="zh-CN" sz="2600" b="1" i="1">
                <a:solidFill>
                  <a:srgbClr val="0033CC"/>
                </a:solidFill>
                <a:latin typeface="Times New Roman" pitchFamily="18" charset="0"/>
                <a:sym typeface="Symbol" pitchFamily="18" charset="2"/>
              </a:rPr>
              <a:t>I</a:t>
            </a:r>
            <a:r>
              <a:rPr kumimoji="1" lang="en-US" altLang="zh-CN" sz="2600" b="1" baseline="-25000">
                <a:solidFill>
                  <a:srgbClr val="0033CC"/>
                </a:solidFill>
                <a:latin typeface="Times New Roman" pitchFamily="18" charset="0"/>
                <a:sym typeface="Symbol" pitchFamily="18" charset="2"/>
              </a:rPr>
              <a:t>IO </a:t>
            </a:r>
            <a:r>
              <a:rPr kumimoji="1" lang="en-US" altLang="zh-CN" sz="2600" b="1">
                <a:solidFill>
                  <a:srgbClr val="0033CC"/>
                </a:solidFill>
                <a:latin typeface="Times New Roman" pitchFamily="18" charset="0"/>
                <a:sym typeface="Symbol" pitchFamily="18" charset="2"/>
              </a:rPr>
              <a:t> 0</a:t>
            </a:r>
          </a:p>
        </p:txBody>
      </p:sp>
      <p:sp>
        <p:nvSpPr>
          <p:cNvPr id="162821" name="Rectangle 5"/>
          <p:cNvSpPr>
            <a:spLocks noChangeArrowheads="1"/>
          </p:cNvSpPr>
          <p:nvPr/>
        </p:nvSpPr>
        <p:spPr bwMode="auto">
          <a:xfrm>
            <a:off x="755650" y="2971800"/>
            <a:ext cx="1454150" cy="946150"/>
          </a:xfrm>
          <a:prstGeom prst="rect">
            <a:avLst/>
          </a:prstGeom>
          <a:noFill/>
          <a:ln>
            <a:noFill/>
          </a:ln>
          <a:effectLst/>
          <a:extLst>
            <a:ext uri="{909E8E84-426E-40DD-AFC4-6F175D3DCCD1}">
              <a14:hiddenFill xmlns:a14="http://schemas.microsoft.com/office/drawing/2010/main">
                <a:solidFill>
                  <a:srgbClr val="0033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a:solidFill>
                  <a:srgbClr val="0033CC"/>
                </a:solidFill>
                <a:latin typeface="Times New Roman" pitchFamily="18" charset="0"/>
              </a:rPr>
              <a:t>理想</a:t>
            </a:r>
          </a:p>
          <a:p>
            <a:r>
              <a:rPr kumimoji="1" lang="zh-CN" altLang="en-US" sz="2800" b="1">
                <a:solidFill>
                  <a:srgbClr val="0033CC"/>
                </a:solidFill>
                <a:latin typeface="Times New Roman" pitchFamily="18" charset="0"/>
              </a:rPr>
              <a:t>运放：</a:t>
            </a:r>
          </a:p>
        </p:txBody>
      </p:sp>
      <p:sp>
        <p:nvSpPr>
          <p:cNvPr id="162822" name="Rectangle 6"/>
          <p:cNvSpPr>
            <a:spLocks noChangeArrowheads="1"/>
          </p:cNvSpPr>
          <p:nvPr/>
        </p:nvSpPr>
        <p:spPr bwMode="auto">
          <a:xfrm>
            <a:off x="1947863" y="3448050"/>
            <a:ext cx="2649537"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a:solidFill>
                  <a:srgbClr val="0033CC"/>
                </a:solidFill>
                <a:latin typeface="Times New Roman" pitchFamily="18" charset="0"/>
                <a:sym typeface="Symbol" pitchFamily="18" charset="2"/>
              </a:rPr>
              <a:t>4</a:t>
            </a:r>
            <a:r>
              <a:rPr kumimoji="1" lang="en-US" altLang="zh-CN" sz="2600" b="1">
                <a:solidFill>
                  <a:srgbClr val="0033CC"/>
                </a:solidFill>
                <a:latin typeface="宋体" pitchFamily="2" charset="-122"/>
                <a:sym typeface="Symbol" pitchFamily="18" charset="2"/>
              </a:rPr>
              <a:t>)</a:t>
            </a:r>
            <a:r>
              <a:rPr kumimoji="1" lang="en-US" altLang="zh-CN" sz="2600" b="1">
                <a:solidFill>
                  <a:srgbClr val="0033CC"/>
                </a:solidFill>
                <a:latin typeface="Times New Roman" pitchFamily="18" charset="0"/>
                <a:sym typeface="Symbol" pitchFamily="18" charset="2"/>
              </a:rPr>
              <a:t> </a:t>
            </a:r>
            <a:r>
              <a:rPr kumimoji="1" lang="en-US" altLang="zh-CN" sz="2600" b="1" i="1">
                <a:solidFill>
                  <a:srgbClr val="0033CC"/>
                </a:solidFill>
                <a:latin typeface="Times New Roman" pitchFamily="18" charset="0"/>
                <a:sym typeface="Symbol" pitchFamily="18" charset="2"/>
              </a:rPr>
              <a:t>K</a:t>
            </a:r>
            <a:r>
              <a:rPr kumimoji="1" lang="en-US" altLang="zh-CN" sz="2600" b="1" baseline="-25000">
                <a:solidFill>
                  <a:srgbClr val="0033CC"/>
                </a:solidFill>
                <a:latin typeface="Times New Roman" pitchFamily="18" charset="0"/>
                <a:sym typeface="Symbol" pitchFamily="18" charset="2"/>
              </a:rPr>
              <a:t>CMR </a:t>
            </a:r>
            <a:r>
              <a:rPr kumimoji="1" lang="en-US" altLang="zh-CN" sz="2600" b="1">
                <a:solidFill>
                  <a:srgbClr val="0033CC"/>
                </a:solidFill>
                <a:latin typeface="Times New Roman" pitchFamily="18" charset="0"/>
                <a:sym typeface="Symbol" pitchFamily="18" charset="2"/>
              </a:rPr>
              <a:t> </a:t>
            </a:r>
          </a:p>
        </p:txBody>
      </p:sp>
      <p:sp>
        <p:nvSpPr>
          <p:cNvPr id="162823" name="Rectangle 7"/>
          <p:cNvSpPr>
            <a:spLocks noChangeArrowheads="1"/>
          </p:cNvSpPr>
          <p:nvPr/>
        </p:nvSpPr>
        <p:spPr bwMode="auto">
          <a:xfrm>
            <a:off x="3943350" y="3448050"/>
            <a:ext cx="2016125"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a:solidFill>
                  <a:srgbClr val="0033CC"/>
                </a:solidFill>
                <a:latin typeface="Times New Roman" pitchFamily="18" charset="0"/>
                <a:sym typeface="Symbol" pitchFamily="18" charset="2"/>
              </a:rPr>
              <a:t>5</a:t>
            </a:r>
            <a:r>
              <a:rPr kumimoji="1" lang="en-US" altLang="zh-CN" sz="2600" b="1">
                <a:solidFill>
                  <a:srgbClr val="0033CC"/>
                </a:solidFill>
                <a:latin typeface="宋体" pitchFamily="2" charset="-122"/>
                <a:sym typeface="Symbol" pitchFamily="18" charset="2"/>
              </a:rPr>
              <a:t>)f</a:t>
            </a:r>
            <a:r>
              <a:rPr kumimoji="1" lang="en-US" altLang="zh-CN" sz="2600" b="1" i="1" baseline="-25000">
                <a:latin typeface="Times New Roman" pitchFamily="18" charset="0"/>
                <a:sym typeface="Symbol" pitchFamily="18" charset="2"/>
              </a:rPr>
              <a:t>BW</a:t>
            </a:r>
            <a:r>
              <a:rPr kumimoji="1" lang="en-US" altLang="zh-CN" sz="2600" b="1" i="1">
                <a:solidFill>
                  <a:srgbClr val="0033CC"/>
                </a:solidFill>
                <a:latin typeface="Times New Roman" pitchFamily="18" charset="0"/>
                <a:sym typeface="Symbol" pitchFamily="18" charset="2"/>
              </a:rPr>
              <a:t> </a:t>
            </a:r>
            <a:r>
              <a:rPr kumimoji="1" lang="en-US" altLang="zh-CN" sz="2600" b="1">
                <a:solidFill>
                  <a:srgbClr val="0033CC"/>
                </a:solidFill>
                <a:latin typeface="Times New Roman" pitchFamily="18" charset="0"/>
                <a:sym typeface="Symbol" pitchFamily="18" charset="2"/>
              </a:rPr>
              <a:t> </a:t>
            </a:r>
          </a:p>
        </p:txBody>
      </p:sp>
      <p:sp>
        <p:nvSpPr>
          <p:cNvPr id="162824" name="Rectangle 8"/>
          <p:cNvSpPr>
            <a:spLocks noChangeArrowheads="1"/>
          </p:cNvSpPr>
          <p:nvPr/>
        </p:nvSpPr>
        <p:spPr bwMode="auto">
          <a:xfrm>
            <a:off x="3935413" y="2987675"/>
            <a:ext cx="2322512"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a:solidFill>
                  <a:srgbClr val="FF0066"/>
                </a:solidFill>
                <a:latin typeface="Times New Roman" pitchFamily="18" charset="0"/>
                <a:sym typeface="Symbol" pitchFamily="18" charset="2"/>
              </a:rPr>
              <a:t>2</a:t>
            </a:r>
            <a:r>
              <a:rPr kumimoji="1" lang="en-US" altLang="zh-CN" sz="2600" b="1">
                <a:solidFill>
                  <a:srgbClr val="FF0066"/>
                </a:solidFill>
                <a:latin typeface="宋体" pitchFamily="2" charset="-122"/>
                <a:sym typeface="Symbol" pitchFamily="18" charset="2"/>
              </a:rPr>
              <a:t>)</a:t>
            </a:r>
            <a:r>
              <a:rPr kumimoji="1" lang="en-US" altLang="zh-CN" sz="2600" b="1">
                <a:solidFill>
                  <a:srgbClr val="FF0066"/>
                </a:solidFill>
                <a:latin typeface="Times New Roman" pitchFamily="18" charset="0"/>
                <a:sym typeface="Symbol" pitchFamily="18" charset="2"/>
              </a:rPr>
              <a:t> </a:t>
            </a:r>
            <a:r>
              <a:rPr kumimoji="1" lang="en-US" altLang="zh-CN" sz="2600" b="1" i="1">
                <a:solidFill>
                  <a:srgbClr val="FF0066"/>
                </a:solidFill>
                <a:latin typeface="Times New Roman" pitchFamily="18" charset="0"/>
                <a:sym typeface="Symbol" pitchFamily="18" charset="2"/>
              </a:rPr>
              <a:t>R</a:t>
            </a:r>
            <a:r>
              <a:rPr kumimoji="1" lang="en-US" altLang="zh-CN" sz="2600" b="1" baseline="-25000">
                <a:solidFill>
                  <a:srgbClr val="FF0066"/>
                </a:solidFill>
                <a:latin typeface="Times New Roman" pitchFamily="18" charset="0"/>
                <a:sym typeface="Symbol" pitchFamily="18" charset="2"/>
              </a:rPr>
              <a:t>id</a:t>
            </a:r>
            <a:r>
              <a:rPr kumimoji="1" lang="en-US" altLang="zh-CN" sz="2600" b="1">
                <a:solidFill>
                  <a:srgbClr val="FF0066"/>
                </a:solidFill>
                <a:latin typeface="Times New Roman" pitchFamily="18" charset="0"/>
                <a:sym typeface="Symbol" pitchFamily="18" charset="2"/>
              </a:rPr>
              <a:t>  </a:t>
            </a:r>
          </a:p>
        </p:txBody>
      </p:sp>
      <p:sp>
        <p:nvSpPr>
          <p:cNvPr id="162825" name="Rectangle 9"/>
          <p:cNvSpPr>
            <a:spLocks noChangeArrowheads="1"/>
          </p:cNvSpPr>
          <p:nvPr/>
        </p:nvSpPr>
        <p:spPr bwMode="auto">
          <a:xfrm>
            <a:off x="5730875" y="2971800"/>
            <a:ext cx="2087563"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a:solidFill>
                  <a:srgbClr val="FF0066"/>
                </a:solidFill>
                <a:latin typeface="Times New Roman" pitchFamily="18" charset="0"/>
                <a:sym typeface="Symbol" pitchFamily="18" charset="2"/>
              </a:rPr>
              <a:t> 3</a:t>
            </a:r>
            <a:r>
              <a:rPr kumimoji="1" lang="en-US" altLang="zh-CN" sz="2600" b="1">
                <a:solidFill>
                  <a:srgbClr val="FF0066"/>
                </a:solidFill>
                <a:latin typeface="宋体" pitchFamily="2" charset="-122"/>
                <a:sym typeface="Symbol" pitchFamily="18" charset="2"/>
              </a:rPr>
              <a:t>)</a:t>
            </a:r>
            <a:r>
              <a:rPr kumimoji="1" lang="en-US" altLang="zh-CN" sz="2600" b="1" i="1">
                <a:solidFill>
                  <a:srgbClr val="FF0066"/>
                </a:solidFill>
                <a:latin typeface="Times New Roman" pitchFamily="18" charset="0"/>
                <a:sym typeface="Symbol" pitchFamily="18" charset="2"/>
              </a:rPr>
              <a:t>R</a:t>
            </a:r>
            <a:r>
              <a:rPr kumimoji="1" lang="en-US" altLang="zh-CN" sz="2600" b="1" baseline="-25000">
                <a:solidFill>
                  <a:srgbClr val="FF0066"/>
                </a:solidFill>
                <a:latin typeface="Times New Roman" pitchFamily="18" charset="0"/>
                <a:sym typeface="Symbol" pitchFamily="18" charset="2"/>
              </a:rPr>
              <a:t>o </a:t>
            </a:r>
            <a:r>
              <a:rPr kumimoji="1" lang="en-US" altLang="zh-CN" sz="2600" b="1">
                <a:solidFill>
                  <a:srgbClr val="FF0066"/>
                </a:solidFill>
                <a:latin typeface="Times New Roman" pitchFamily="18" charset="0"/>
                <a:sym typeface="Symbol" pitchFamily="18" charset="2"/>
              </a:rPr>
              <a:t></a:t>
            </a:r>
            <a:r>
              <a:rPr kumimoji="1" lang="en-US" altLang="zh-CN" sz="2600" b="1" baseline="-25000">
                <a:solidFill>
                  <a:srgbClr val="FF0066"/>
                </a:solidFill>
                <a:latin typeface="Times New Roman" pitchFamily="18" charset="0"/>
                <a:sym typeface="Symbol" pitchFamily="18" charset="2"/>
              </a:rPr>
              <a:t> </a:t>
            </a:r>
            <a:r>
              <a:rPr kumimoji="1" lang="en-US" altLang="zh-CN" sz="2600" b="1">
                <a:solidFill>
                  <a:srgbClr val="FF0066"/>
                </a:solidFill>
                <a:latin typeface="Times New Roman" pitchFamily="18" charset="0"/>
                <a:sym typeface="Symbol" pitchFamily="18" charset="2"/>
              </a:rPr>
              <a:t>0</a:t>
            </a:r>
          </a:p>
        </p:txBody>
      </p:sp>
      <p:sp>
        <p:nvSpPr>
          <p:cNvPr id="162826" name="Rectangle 10"/>
          <p:cNvSpPr>
            <a:spLocks noChangeArrowheads="1"/>
          </p:cNvSpPr>
          <p:nvPr/>
        </p:nvSpPr>
        <p:spPr bwMode="auto">
          <a:xfrm>
            <a:off x="4829968" y="891835"/>
            <a:ext cx="19605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kumimoji="1" lang="zh-CN" altLang="en-US" sz="2800" b="1" dirty="0">
                <a:solidFill>
                  <a:srgbClr val="0033CC"/>
                </a:solidFill>
                <a:latin typeface="Times New Roman" pitchFamily="18" charset="0"/>
                <a:ea typeface="隶书" pitchFamily="49" charset="-122"/>
              </a:rPr>
              <a:t>传输特性</a:t>
            </a:r>
          </a:p>
        </p:txBody>
      </p:sp>
      <p:grpSp>
        <p:nvGrpSpPr>
          <p:cNvPr id="162827" name="Group 11"/>
          <p:cNvGrpSpPr>
            <a:grpSpLocks/>
          </p:cNvGrpSpPr>
          <p:nvPr/>
        </p:nvGrpSpPr>
        <p:grpSpPr bwMode="auto">
          <a:xfrm>
            <a:off x="5562600" y="646113"/>
            <a:ext cx="3298825" cy="2097087"/>
            <a:chOff x="2146" y="2688"/>
            <a:chExt cx="2078" cy="1321"/>
          </a:xfrm>
        </p:grpSpPr>
        <p:sp>
          <p:nvSpPr>
            <p:cNvPr id="162828" name="Line 12"/>
            <p:cNvSpPr>
              <a:spLocks noChangeShapeType="1"/>
            </p:cNvSpPr>
            <p:nvPr/>
          </p:nvSpPr>
          <p:spPr bwMode="auto">
            <a:xfrm>
              <a:off x="2160" y="3552"/>
              <a:ext cx="1479" cy="0"/>
            </a:xfrm>
            <a:prstGeom prst="line">
              <a:avLst/>
            </a:prstGeom>
            <a:noFill/>
            <a:ln w="19050">
              <a:solidFill>
                <a:schemeClr val="tx1"/>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829" name="Line 13"/>
            <p:cNvSpPr>
              <a:spLocks noChangeShapeType="1"/>
            </p:cNvSpPr>
            <p:nvPr/>
          </p:nvSpPr>
          <p:spPr bwMode="auto">
            <a:xfrm rot="-5400000">
              <a:off x="2373" y="3502"/>
              <a:ext cx="1014" cy="0"/>
            </a:xfrm>
            <a:prstGeom prst="line">
              <a:avLst/>
            </a:prstGeom>
            <a:noFill/>
            <a:ln w="19050">
              <a:solidFill>
                <a:schemeClr val="tx1"/>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830" name="Text Box 14"/>
            <p:cNvSpPr txBox="1">
              <a:spLocks noChangeArrowheads="1"/>
            </p:cNvSpPr>
            <p:nvPr/>
          </p:nvSpPr>
          <p:spPr bwMode="auto">
            <a:xfrm>
              <a:off x="2648" y="3552"/>
              <a:ext cx="23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000" b="1" i="1">
                  <a:latin typeface="Times New Roman" pitchFamily="18" charset="0"/>
                </a:rPr>
                <a:t>O</a:t>
              </a:r>
            </a:p>
          </p:txBody>
        </p:sp>
        <p:sp>
          <p:nvSpPr>
            <p:cNvPr id="162831" name="Rectangle 15"/>
            <p:cNvSpPr>
              <a:spLocks noChangeArrowheads="1"/>
            </p:cNvSpPr>
            <p:nvPr/>
          </p:nvSpPr>
          <p:spPr bwMode="auto">
            <a:xfrm>
              <a:off x="3639" y="3388"/>
              <a:ext cx="58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800" b="1" i="1">
                  <a:latin typeface="Times New Roman" pitchFamily="18" charset="0"/>
                  <a:sym typeface="Symbol" pitchFamily="18" charset="2"/>
                </a:rPr>
                <a:t>u</a:t>
              </a:r>
              <a:r>
                <a:rPr kumimoji="1" lang="en-US" altLang="zh-CN" sz="2800" b="1" baseline="-25000">
                  <a:latin typeface="Times New Roman" pitchFamily="18" charset="0"/>
                  <a:sym typeface="Symbol" pitchFamily="18" charset="2"/>
                </a:rPr>
                <a:t>id</a:t>
              </a:r>
            </a:p>
          </p:txBody>
        </p:sp>
        <p:sp>
          <p:nvSpPr>
            <p:cNvPr id="162832" name="Rectangle 16"/>
            <p:cNvSpPr>
              <a:spLocks noChangeArrowheads="1"/>
            </p:cNvSpPr>
            <p:nvPr/>
          </p:nvSpPr>
          <p:spPr bwMode="auto">
            <a:xfrm>
              <a:off x="2767" y="2688"/>
              <a:ext cx="58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800" b="1" i="1">
                  <a:latin typeface="Times New Roman" pitchFamily="18" charset="0"/>
                  <a:sym typeface="Symbol" pitchFamily="18" charset="2"/>
                </a:rPr>
                <a:t>u</a:t>
              </a:r>
              <a:r>
                <a:rPr kumimoji="1" lang="en-US" altLang="zh-CN" sz="2800" b="1" baseline="-25000">
                  <a:latin typeface="Times New Roman" pitchFamily="18" charset="0"/>
                  <a:sym typeface="Symbol" pitchFamily="18" charset="2"/>
                </a:rPr>
                <a:t>o</a:t>
              </a:r>
            </a:p>
          </p:txBody>
        </p:sp>
        <p:sp>
          <p:nvSpPr>
            <p:cNvPr id="162833" name="Line 17"/>
            <p:cNvSpPr>
              <a:spLocks noChangeShapeType="1"/>
            </p:cNvSpPr>
            <p:nvPr/>
          </p:nvSpPr>
          <p:spPr bwMode="auto">
            <a:xfrm>
              <a:off x="2883" y="3120"/>
              <a:ext cx="542"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834" name="Line 18"/>
            <p:cNvSpPr>
              <a:spLocks noChangeShapeType="1"/>
            </p:cNvSpPr>
            <p:nvPr/>
          </p:nvSpPr>
          <p:spPr bwMode="auto">
            <a:xfrm>
              <a:off x="2341" y="3936"/>
              <a:ext cx="542"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835" name="Rectangle 19"/>
            <p:cNvSpPr>
              <a:spLocks noChangeArrowheads="1"/>
            </p:cNvSpPr>
            <p:nvPr/>
          </p:nvSpPr>
          <p:spPr bwMode="auto">
            <a:xfrm>
              <a:off x="2876" y="2956"/>
              <a:ext cx="65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err="1">
                  <a:solidFill>
                    <a:srgbClr val="FF0066"/>
                  </a:solidFill>
                  <a:latin typeface="Times New Roman" pitchFamily="18" charset="0"/>
                  <a:sym typeface="Symbol" pitchFamily="18" charset="2"/>
                </a:rPr>
                <a:t>U</a:t>
              </a:r>
              <a:r>
                <a:rPr kumimoji="1" lang="en-US" altLang="zh-CN" sz="2400" b="1" baseline="-25000" dirty="0" err="1">
                  <a:solidFill>
                    <a:srgbClr val="FF0066"/>
                  </a:solidFill>
                  <a:latin typeface="Times New Roman" pitchFamily="18" charset="0"/>
                  <a:sym typeface="Symbol" pitchFamily="18" charset="2"/>
                </a:rPr>
                <a:t>omax</a:t>
              </a:r>
              <a:endParaRPr kumimoji="1" lang="en-US" altLang="zh-CN" sz="2400" b="1" baseline="-25000" dirty="0">
                <a:solidFill>
                  <a:srgbClr val="FF0066"/>
                </a:solidFill>
                <a:latin typeface="Times New Roman" pitchFamily="18" charset="0"/>
                <a:sym typeface="Symbol" pitchFamily="18" charset="2"/>
              </a:endParaRPr>
            </a:p>
          </p:txBody>
        </p:sp>
        <p:sp>
          <p:nvSpPr>
            <p:cNvPr id="162836" name="Rectangle 20"/>
            <p:cNvSpPr>
              <a:spLocks noChangeArrowheads="1"/>
            </p:cNvSpPr>
            <p:nvPr/>
          </p:nvSpPr>
          <p:spPr bwMode="auto">
            <a:xfrm>
              <a:off x="2146" y="3682"/>
              <a:ext cx="138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solidFill>
                    <a:srgbClr val="FF0066"/>
                  </a:solidFill>
                  <a:latin typeface="Times New Roman" pitchFamily="18" charset="0"/>
                  <a:cs typeface="Times New Roman" pitchFamily="18" charset="0"/>
                  <a:sym typeface="Symbol" pitchFamily="18" charset="2"/>
                </a:rPr>
                <a:t>–</a:t>
              </a:r>
              <a:r>
                <a:rPr kumimoji="1" lang="en-US" altLang="zh-CN" sz="2400" b="1" i="1">
                  <a:solidFill>
                    <a:srgbClr val="FF0066"/>
                  </a:solidFill>
                  <a:latin typeface="Times New Roman" pitchFamily="18" charset="0"/>
                  <a:sym typeface="Symbol" pitchFamily="18" charset="2"/>
                </a:rPr>
                <a:t>U</a:t>
              </a:r>
              <a:r>
                <a:rPr kumimoji="1" lang="en-US" altLang="zh-CN" sz="2400" b="1" baseline="-25000">
                  <a:solidFill>
                    <a:srgbClr val="FF0066"/>
                  </a:solidFill>
                  <a:latin typeface="Times New Roman" pitchFamily="18" charset="0"/>
                  <a:sym typeface="Symbol" pitchFamily="18" charset="2"/>
                </a:rPr>
                <a:t>omax</a:t>
              </a:r>
            </a:p>
          </p:txBody>
        </p:sp>
      </p:grpSp>
      <p:sp>
        <p:nvSpPr>
          <p:cNvPr id="162837" name="Text Box 21"/>
          <p:cNvSpPr txBox="1">
            <a:spLocks noChangeArrowheads="1"/>
          </p:cNvSpPr>
          <p:nvPr/>
        </p:nvSpPr>
        <p:spPr bwMode="auto">
          <a:xfrm>
            <a:off x="6432550" y="188913"/>
            <a:ext cx="1323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solidFill>
                  <a:srgbClr val="FF0066"/>
                </a:solidFill>
                <a:latin typeface="Times New Roman" pitchFamily="18" charset="0"/>
              </a:rPr>
              <a:t>理想</a:t>
            </a:r>
          </a:p>
        </p:txBody>
      </p:sp>
      <p:sp>
        <p:nvSpPr>
          <p:cNvPr id="162838" name="Line 22"/>
          <p:cNvSpPr>
            <a:spLocks noChangeShapeType="1"/>
          </p:cNvSpPr>
          <p:nvPr/>
        </p:nvSpPr>
        <p:spPr bwMode="auto">
          <a:xfrm flipH="1">
            <a:off x="6326981" y="1341437"/>
            <a:ext cx="569119" cy="1323975"/>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2839" name="Line 23"/>
          <p:cNvSpPr>
            <a:spLocks noChangeShapeType="1"/>
          </p:cNvSpPr>
          <p:nvPr/>
        </p:nvSpPr>
        <p:spPr bwMode="auto">
          <a:xfrm>
            <a:off x="6914728" y="1309008"/>
            <a:ext cx="6096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2840" name="Line 24"/>
          <p:cNvSpPr>
            <a:spLocks noChangeShapeType="1"/>
          </p:cNvSpPr>
          <p:nvPr/>
        </p:nvSpPr>
        <p:spPr bwMode="auto">
          <a:xfrm>
            <a:off x="5724128" y="2636838"/>
            <a:ext cx="6096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2841" name="Text Box 25"/>
          <p:cNvSpPr txBox="1">
            <a:spLocks noChangeArrowheads="1"/>
          </p:cNvSpPr>
          <p:nvPr/>
        </p:nvSpPr>
        <p:spPr bwMode="auto">
          <a:xfrm>
            <a:off x="6389340" y="1211489"/>
            <a:ext cx="647700" cy="1187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zh-CN" altLang="en-US" sz="2400" b="1" dirty="0">
                <a:solidFill>
                  <a:srgbClr val="0033CC"/>
                </a:solidFill>
                <a:latin typeface="Times New Roman" pitchFamily="18" charset="0"/>
                <a:ea typeface="隶书" pitchFamily="49" charset="-122"/>
              </a:rPr>
              <a:t>线</a:t>
            </a:r>
          </a:p>
          <a:p>
            <a:r>
              <a:rPr kumimoji="1" lang="zh-CN" altLang="en-US" sz="2400" b="1" dirty="0">
                <a:solidFill>
                  <a:srgbClr val="0033CC"/>
                </a:solidFill>
                <a:latin typeface="Times New Roman" pitchFamily="18" charset="0"/>
                <a:ea typeface="隶书" pitchFamily="49" charset="-122"/>
              </a:rPr>
              <a:t>性</a:t>
            </a:r>
          </a:p>
          <a:p>
            <a:r>
              <a:rPr kumimoji="1" lang="zh-CN" altLang="en-US" sz="2400" b="1" dirty="0">
                <a:solidFill>
                  <a:srgbClr val="0033CC"/>
                </a:solidFill>
                <a:latin typeface="Times New Roman" pitchFamily="18" charset="0"/>
                <a:ea typeface="隶书" pitchFamily="49" charset="-122"/>
              </a:rPr>
              <a:t>区</a:t>
            </a:r>
          </a:p>
        </p:txBody>
      </p:sp>
      <p:sp>
        <p:nvSpPr>
          <p:cNvPr id="162842" name="Text Box 26"/>
          <p:cNvSpPr txBox="1">
            <a:spLocks noChangeArrowheads="1"/>
          </p:cNvSpPr>
          <p:nvPr/>
        </p:nvSpPr>
        <p:spPr bwMode="auto">
          <a:xfrm>
            <a:off x="6788831" y="1728107"/>
            <a:ext cx="796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zh-CN" altLang="en-US" sz="2400" b="1" dirty="0">
                <a:solidFill>
                  <a:schemeClr val="accent2"/>
                </a:solidFill>
                <a:latin typeface="Times New Roman" pitchFamily="18" charset="0"/>
              </a:rPr>
              <a:t>实际</a:t>
            </a:r>
          </a:p>
        </p:txBody>
      </p:sp>
      <p:sp>
        <p:nvSpPr>
          <p:cNvPr id="162843" name="Rectangle 27"/>
          <p:cNvSpPr>
            <a:spLocks noChangeArrowheads="1"/>
          </p:cNvSpPr>
          <p:nvPr/>
        </p:nvSpPr>
        <p:spPr bwMode="auto">
          <a:xfrm>
            <a:off x="533400" y="4083050"/>
            <a:ext cx="6634163"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dirty="0" smtClean="0">
                <a:solidFill>
                  <a:srgbClr val="FF0066"/>
                </a:solidFill>
                <a:latin typeface="Times New Roman" pitchFamily="18" charset="0"/>
              </a:rPr>
              <a:t>7.2.1 </a:t>
            </a:r>
            <a:r>
              <a:rPr kumimoji="1" lang="zh-CN" altLang="en-US" sz="2600" b="1" dirty="0" smtClean="0">
                <a:solidFill>
                  <a:srgbClr val="FF0066"/>
                </a:solidFill>
                <a:latin typeface="Times New Roman" pitchFamily="18" charset="0"/>
              </a:rPr>
              <a:t>理想</a:t>
            </a:r>
            <a:r>
              <a:rPr kumimoji="1" lang="zh-CN" altLang="en-US" sz="2600" b="1" dirty="0">
                <a:solidFill>
                  <a:srgbClr val="FF0066"/>
                </a:solidFill>
                <a:latin typeface="Times New Roman" pitchFamily="18" charset="0"/>
              </a:rPr>
              <a:t>运放工作在线性区的两个特点</a:t>
            </a:r>
          </a:p>
        </p:txBody>
      </p:sp>
      <p:sp>
        <p:nvSpPr>
          <p:cNvPr id="162844" name="Rectangle 28"/>
          <p:cNvSpPr>
            <a:spLocks noChangeArrowheads="1"/>
          </p:cNvSpPr>
          <p:nvPr/>
        </p:nvSpPr>
        <p:spPr bwMode="auto">
          <a:xfrm>
            <a:off x="762000" y="4819650"/>
            <a:ext cx="2936875" cy="1047750"/>
          </a:xfrm>
          <a:prstGeom prst="rect">
            <a:avLst/>
          </a:prstGeom>
          <a:solidFill>
            <a:srgbClr val="CCFFFF"/>
          </a:solidFill>
          <a:ln w="9525">
            <a:solidFill>
              <a:schemeClr val="tx1"/>
            </a:solidFill>
            <a:miter lim="800000"/>
            <a:headEnd/>
            <a:tailEnd/>
          </a:ln>
        </p:spPr>
        <p:txBody>
          <a:bodyPr>
            <a:spAutoFit/>
          </a:bodyPr>
          <a:lstStyle/>
          <a:p>
            <a:r>
              <a:rPr kumimoji="1" lang="en-US" altLang="zh-CN" sz="2600" b="1">
                <a:latin typeface="Times New Roman" pitchFamily="18" charset="0"/>
              </a:rPr>
              <a:t>1</a:t>
            </a:r>
            <a:r>
              <a:rPr kumimoji="1" lang="en-US" altLang="zh-CN" sz="2600" b="1">
                <a:latin typeface="宋体" pitchFamily="2" charset="-122"/>
              </a:rPr>
              <a:t>)</a:t>
            </a:r>
            <a:r>
              <a:rPr kumimoji="1" lang="en-US" altLang="zh-CN" sz="2600" b="1">
                <a:solidFill>
                  <a:srgbClr val="FF0066"/>
                </a:solidFill>
                <a:latin typeface="Times New Roman" pitchFamily="18" charset="0"/>
              </a:rPr>
              <a:t> </a:t>
            </a:r>
            <a:r>
              <a:rPr kumimoji="1" lang="en-US" altLang="zh-CN" sz="2600" b="1" i="1">
                <a:solidFill>
                  <a:srgbClr val="FF0066"/>
                </a:solidFill>
                <a:latin typeface="Times New Roman" pitchFamily="18" charset="0"/>
              </a:rPr>
              <a:t>u</a:t>
            </a:r>
            <a:r>
              <a:rPr kumimoji="1" lang="en-US" altLang="zh-CN" sz="2600" b="1" baseline="-25000">
                <a:solidFill>
                  <a:srgbClr val="FF0066"/>
                </a:solidFill>
                <a:latin typeface="Times New Roman" pitchFamily="18" charset="0"/>
              </a:rPr>
              <a:t>+ </a:t>
            </a:r>
            <a:r>
              <a:rPr kumimoji="1" lang="en-US" altLang="zh-CN" sz="2600" b="1">
                <a:solidFill>
                  <a:srgbClr val="FF0066"/>
                </a:solidFill>
                <a:latin typeface="Times New Roman" pitchFamily="18" charset="0"/>
                <a:sym typeface="Symbol" pitchFamily="18" charset="2"/>
              </a:rPr>
              <a:t></a:t>
            </a:r>
            <a:r>
              <a:rPr kumimoji="1" lang="en-US" altLang="zh-CN" sz="2600" b="1">
                <a:solidFill>
                  <a:srgbClr val="FF0066"/>
                </a:solidFill>
                <a:latin typeface="Times New Roman" pitchFamily="18" charset="0"/>
              </a:rPr>
              <a:t> </a:t>
            </a:r>
            <a:r>
              <a:rPr kumimoji="1" lang="en-US" altLang="zh-CN" sz="2600" b="1" i="1">
                <a:solidFill>
                  <a:srgbClr val="FF0066"/>
                </a:solidFill>
                <a:latin typeface="Times New Roman" pitchFamily="18" charset="0"/>
              </a:rPr>
              <a:t>u</a:t>
            </a:r>
            <a:r>
              <a:rPr kumimoji="1" lang="en-US" altLang="zh-CN" sz="2600" b="1" baseline="-25000">
                <a:solidFill>
                  <a:srgbClr val="FF0066"/>
                </a:solidFill>
                <a:latin typeface="Times New Roman" pitchFamily="18" charset="0"/>
              </a:rPr>
              <a:t>–</a:t>
            </a:r>
            <a:r>
              <a:rPr kumimoji="1" lang="en-US" altLang="zh-CN" sz="2600" b="1">
                <a:solidFill>
                  <a:srgbClr val="0033CC"/>
                </a:solidFill>
                <a:latin typeface="隶书" pitchFamily="49" charset="-122"/>
                <a:ea typeface="隶书" pitchFamily="49" charset="-122"/>
              </a:rPr>
              <a:t>(</a:t>
            </a:r>
            <a:r>
              <a:rPr kumimoji="1" lang="zh-CN" altLang="en-US" sz="2600" b="1">
                <a:solidFill>
                  <a:srgbClr val="0033CC"/>
                </a:solidFill>
                <a:latin typeface="隶书" pitchFamily="49" charset="-122"/>
                <a:ea typeface="隶书" pitchFamily="49" charset="-122"/>
              </a:rPr>
              <a:t>虚短</a:t>
            </a:r>
            <a:r>
              <a:rPr kumimoji="1" lang="en-US" altLang="zh-CN" sz="2600" b="1">
                <a:solidFill>
                  <a:srgbClr val="0033CC"/>
                </a:solidFill>
                <a:latin typeface="隶书" pitchFamily="49" charset="-122"/>
                <a:ea typeface="隶书" pitchFamily="49" charset="-122"/>
              </a:rPr>
              <a:t>)</a:t>
            </a:r>
          </a:p>
          <a:p>
            <a:endParaRPr kumimoji="1" lang="en-US" altLang="zh-CN" sz="3600" b="1">
              <a:solidFill>
                <a:srgbClr val="0033CC"/>
              </a:solidFill>
              <a:latin typeface="隶书" pitchFamily="49" charset="-122"/>
              <a:ea typeface="隶书" pitchFamily="49" charset="-122"/>
            </a:endParaRPr>
          </a:p>
        </p:txBody>
      </p:sp>
      <p:sp>
        <p:nvSpPr>
          <p:cNvPr id="162845" name="Text Box 29"/>
          <p:cNvSpPr txBox="1">
            <a:spLocks noChangeArrowheads="1"/>
          </p:cNvSpPr>
          <p:nvPr/>
        </p:nvSpPr>
        <p:spPr bwMode="auto">
          <a:xfrm>
            <a:off x="3741738" y="4743450"/>
            <a:ext cx="1611312"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zh-CN" altLang="en-US" sz="2600" b="1">
                <a:latin typeface="Times New Roman" pitchFamily="18" charset="0"/>
              </a:rPr>
              <a:t>证：</a:t>
            </a:r>
          </a:p>
        </p:txBody>
      </p:sp>
      <p:sp>
        <p:nvSpPr>
          <p:cNvPr id="162846" name="Rectangle 30"/>
          <p:cNvSpPr>
            <a:spLocks noChangeArrowheads="1"/>
          </p:cNvSpPr>
          <p:nvPr/>
        </p:nvSpPr>
        <p:spPr bwMode="auto">
          <a:xfrm>
            <a:off x="4405313" y="4718050"/>
            <a:ext cx="4437062"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r>
              <a:rPr kumimoji="1" lang="en-US" altLang="zh-CN" sz="2600" b="1" i="1">
                <a:latin typeface="Times New Roman" pitchFamily="18" charset="0"/>
              </a:rPr>
              <a:t>u</a:t>
            </a:r>
            <a:r>
              <a:rPr kumimoji="1" lang="en-US" altLang="zh-CN" sz="2600" b="1" baseline="-25000">
                <a:latin typeface="Times New Roman" pitchFamily="18" charset="0"/>
              </a:rPr>
              <a:t>o </a:t>
            </a:r>
            <a:r>
              <a:rPr kumimoji="1" lang="en-US" altLang="zh-CN" sz="2600" b="1">
                <a:latin typeface="Times New Roman" pitchFamily="18" charset="0"/>
              </a:rPr>
              <a:t>= </a:t>
            </a:r>
            <a:r>
              <a:rPr kumimoji="1" lang="en-US" altLang="zh-CN" sz="2600" b="1" i="1">
                <a:latin typeface="Times New Roman" pitchFamily="18" charset="0"/>
              </a:rPr>
              <a:t>A</a:t>
            </a:r>
            <a:r>
              <a:rPr kumimoji="1" lang="en-US" altLang="zh-CN" sz="2600" b="1" i="1" baseline="-25000">
                <a:latin typeface="Times New Roman" pitchFamily="18" charset="0"/>
              </a:rPr>
              <a:t>u</a:t>
            </a:r>
            <a:r>
              <a:rPr kumimoji="1" lang="en-US" altLang="zh-CN" sz="2600" b="1" baseline="-25000">
                <a:latin typeface="Times New Roman" pitchFamily="18" charset="0"/>
              </a:rPr>
              <a:t>d </a:t>
            </a:r>
            <a:r>
              <a:rPr kumimoji="1" lang="en-US" altLang="zh-CN" sz="2600" b="1">
                <a:latin typeface="Times New Roman" pitchFamily="18" charset="0"/>
              </a:rPr>
              <a:t>(</a:t>
            </a:r>
            <a:r>
              <a:rPr kumimoji="1" lang="en-US" altLang="zh-CN" sz="2600" b="1" i="1">
                <a:latin typeface="Times New Roman" pitchFamily="18" charset="0"/>
              </a:rPr>
              <a:t>u</a:t>
            </a:r>
            <a:r>
              <a:rPr kumimoji="1" lang="en-US" altLang="zh-CN" sz="2600" b="1" baseline="-25000">
                <a:latin typeface="Times New Roman" pitchFamily="18" charset="0"/>
              </a:rPr>
              <a:t>+ </a:t>
            </a:r>
            <a:r>
              <a:rPr kumimoji="1" lang="en-US" altLang="zh-CN" sz="2600" b="1">
                <a:latin typeface="Times New Roman" pitchFamily="18" charset="0"/>
                <a:cs typeface="Times New Roman" pitchFamily="18" charset="0"/>
              </a:rPr>
              <a:t>– </a:t>
            </a:r>
            <a:r>
              <a:rPr kumimoji="1" lang="en-US" altLang="zh-CN" sz="2600" b="1" i="1">
                <a:latin typeface="Times New Roman" pitchFamily="18" charset="0"/>
              </a:rPr>
              <a:t>u</a:t>
            </a:r>
            <a:r>
              <a:rPr kumimoji="1" lang="en-US" altLang="zh-CN" sz="2600" b="1" baseline="-25000">
                <a:latin typeface="Times New Roman" pitchFamily="18" charset="0"/>
              </a:rPr>
              <a:t>–</a:t>
            </a:r>
            <a:r>
              <a:rPr kumimoji="1" lang="en-US" altLang="zh-CN" sz="2600" b="1">
                <a:latin typeface="Times New Roman" pitchFamily="18" charset="0"/>
              </a:rPr>
              <a:t>) = </a:t>
            </a:r>
            <a:r>
              <a:rPr kumimoji="1" lang="en-US" altLang="zh-CN" sz="2600" b="1" i="1">
                <a:latin typeface="Times New Roman" pitchFamily="18" charset="0"/>
              </a:rPr>
              <a:t>A</a:t>
            </a:r>
            <a:r>
              <a:rPr kumimoji="1" lang="en-US" altLang="zh-CN" sz="2600" b="1" i="1" baseline="-25000">
                <a:latin typeface="Times New Roman" pitchFamily="18" charset="0"/>
              </a:rPr>
              <a:t>u</a:t>
            </a:r>
            <a:r>
              <a:rPr kumimoji="1" lang="en-US" altLang="zh-CN" sz="2600" b="1" baseline="-25000">
                <a:latin typeface="Times New Roman" pitchFamily="18" charset="0"/>
              </a:rPr>
              <a:t>d </a:t>
            </a:r>
            <a:r>
              <a:rPr kumimoji="1" lang="en-US" altLang="zh-CN" sz="2600" b="1" i="1">
                <a:latin typeface="Times New Roman" pitchFamily="18" charset="0"/>
              </a:rPr>
              <a:t>u</a:t>
            </a:r>
            <a:r>
              <a:rPr kumimoji="1" lang="en-US" altLang="zh-CN" sz="2600" b="1" baseline="-25000">
                <a:latin typeface="Times New Roman" pitchFamily="18" charset="0"/>
              </a:rPr>
              <a:t>id</a:t>
            </a:r>
          </a:p>
        </p:txBody>
      </p:sp>
      <p:sp>
        <p:nvSpPr>
          <p:cNvPr id="162847" name="Rectangle 31"/>
          <p:cNvSpPr>
            <a:spLocks noChangeArrowheads="1"/>
          </p:cNvSpPr>
          <p:nvPr/>
        </p:nvSpPr>
        <p:spPr bwMode="auto">
          <a:xfrm>
            <a:off x="4405313" y="5073650"/>
            <a:ext cx="3843337"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i="1">
                <a:latin typeface="Times New Roman" pitchFamily="18" charset="0"/>
              </a:rPr>
              <a:t>u</a:t>
            </a:r>
            <a:r>
              <a:rPr kumimoji="1" lang="en-US" altLang="zh-CN" sz="2600" b="1" baseline="-25000">
                <a:latin typeface="Times New Roman" pitchFamily="18" charset="0"/>
              </a:rPr>
              <a:t>+ </a:t>
            </a:r>
            <a:r>
              <a:rPr kumimoji="1" lang="en-US" altLang="zh-CN" sz="2600" b="1">
                <a:latin typeface="Times New Roman" pitchFamily="18" charset="0"/>
                <a:cs typeface="Times New Roman" pitchFamily="18" charset="0"/>
              </a:rPr>
              <a:t>–</a:t>
            </a:r>
            <a:r>
              <a:rPr kumimoji="1" lang="en-US" altLang="zh-CN" sz="2600" b="1">
                <a:latin typeface="Times New Roman" pitchFamily="18" charset="0"/>
              </a:rPr>
              <a:t> </a:t>
            </a:r>
            <a:r>
              <a:rPr kumimoji="1" lang="en-US" altLang="zh-CN" sz="2600" b="1" i="1">
                <a:latin typeface="Times New Roman" pitchFamily="18" charset="0"/>
              </a:rPr>
              <a:t>u</a:t>
            </a:r>
            <a:r>
              <a:rPr kumimoji="1" lang="en-US" altLang="zh-CN" sz="2600" b="1" baseline="-25000">
                <a:latin typeface="Times New Roman" pitchFamily="18" charset="0"/>
              </a:rPr>
              <a:t>– </a:t>
            </a:r>
            <a:r>
              <a:rPr kumimoji="1" lang="en-US" altLang="zh-CN" sz="2600" b="1">
                <a:latin typeface="Times New Roman" pitchFamily="18" charset="0"/>
              </a:rPr>
              <a:t>= </a:t>
            </a:r>
            <a:r>
              <a:rPr kumimoji="1" lang="en-US" altLang="zh-CN" sz="2600" b="1" i="1">
                <a:latin typeface="Times New Roman" pitchFamily="18" charset="0"/>
              </a:rPr>
              <a:t>u</a:t>
            </a:r>
            <a:r>
              <a:rPr kumimoji="1" lang="en-US" altLang="zh-CN" sz="2600" b="1" baseline="-25000">
                <a:latin typeface="Times New Roman" pitchFamily="18" charset="0"/>
              </a:rPr>
              <a:t>o</a:t>
            </a:r>
            <a:r>
              <a:rPr kumimoji="1" lang="en-US" altLang="zh-CN" sz="2600" b="1">
                <a:latin typeface="Times New Roman" pitchFamily="18" charset="0"/>
              </a:rPr>
              <a:t>/</a:t>
            </a:r>
            <a:r>
              <a:rPr kumimoji="1" lang="en-US" altLang="zh-CN" sz="2600" b="1" i="1">
                <a:latin typeface="Times New Roman" pitchFamily="18" charset="0"/>
              </a:rPr>
              <a:t>A</a:t>
            </a:r>
            <a:r>
              <a:rPr kumimoji="1" lang="en-US" altLang="zh-CN" sz="2600" b="1" i="1" baseline="-25000">
                <a:latin typeface="Times New Roman" pitchFamily="18" charset="0"/>
              </a:rPr>
              <a:t>u</a:t>
            </a:r>
            <a:r>
              <a:rPr kumimoji="1" lang="en-US" altLang="zh-CN" sz="2600" b="1" baseline="-25000">
                <a:latin typeface="Times New Roman" pitchFamily="18" charset="0"/>
              </a:rPr>
              <a:t>d </a:t>
            </a:r>
            <a:r>
              <a:rPr kumimoji="1" lang="en-US" altLang="zh-CN" sz="2600" b="1">
                <a:latin typeface="Times New Roman" pitchFamily="18" charset="0"/>
                <a:sym typeface="Symbol" pitchFamily="18" charset="2"/>
              </a:rPr>
              <a:t></a:t>
            </a:r>
            <a:r>
              <a:rPr kumimoji="1" lang="en-US" altLang="zh-CN" sz="2600" b="1">
                <a:latin typeface="Times New Roman" pitchFamily="18" charset="0"/>
              </a:rPr>
              <a:t> 0</a:t>
            </a:r>
          </a:p>
        </p:txBody>
      </p:sp>
      <p:sp>
        <p:nvSpPr>
          <p:cNvPr id="162848" name="Rectangle 32"/>
          <p:cNvSpPr>
            <a:spLocks noChangeArrowheads="1"/>
          </p:cNvSpPr>
          <p:nvPr/>
        </p:nvSpPr>
        <p:spPr bwMode="auto">
          <a:xfrm>
            <a:off x="762000" y="5368925"/>
            <a:ext cx="2936875" cy="488950"/>
          </a:xfrm>
          <a:prstGeom prst="rect">
            <a:avLst/>
          </a:prstGeom>
          <a:noFill/>
          <a:ln>
            <a:noFill/>
          </a:ln>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rgbClr val="FF0066"/>
                </a:solidFill>
                <a:miter lim="800000"/>
                <a:headEnd/>
                <a:tailEnd/>
              </a14:hiddenLine>
            </a:ext>
          </a:extLst>
        </p:spPr>
        <p:txBody>
          <a:bodyPr>
            <a:spAutoFit/>
          </a:bodyPr>
          <a:lstStyle/>
          <a:p>
            <a:r>
              <a:rPr kumimoji="1" lang="en-US" altLang="zh-CN" sz="2600" b="1">
                <a:latin typeface="Times New Roman" pitchFamily="18" charset="0"/>
              </a:rPr>
              <a:t>2</a:t>
            </a:r>
            <a:r>
              <a:rPr kumimoji="1" lang="en-US" altLang="zh-CN" sz="2600" b="1">
                <a:latin typeface="宋体" pitchFamily="2" charset="-122"/>
              </a:rPr>
              <a:t>)</a:t>
            </a:r>
            <a:r>
              <a:rPr kumimoji="1" lang="en-US" altLang="zh-CN" sz="2600" b="1" i="1">
                <a:solidFill>
                  <a:srgbClr val="FF0066"/>
                </a:solidFill>
                <a:latin typeface="Times New Roman" pitchFamily="18" charset="0"/>
              </a:rPr>
              <a:t> i</a:t>
            </a:r>
            <a:r>
              <a:rPr kumimoji="1" lang="en-US" altLang="zh-CN" sz="2600" b="1" i="1" baseline="-25000">
                <a:solidFill>
                  <a:srgbClr val="FF0066"/>
                </a:solidFill>
                <a:latin typeface="Times New Roman" pitchFamily="18" charset="0"/>
              </a:rPr>
              <a:t>+</a:t>
            </a:r>
            <a:r>
              <a:rPr kumimoji="1" lang="en-US" altLang="zh-CN" sz="2600" b="1" baseline="-25000">
                <a:solidFill>
                  <a:srgbClr val="FF0066"/>
                </a:solidFill>
                <a:latin typeface="Times New Roman" pitchFamily="18" charset="0"/>
              </a:rPr>
              <a:t> </a:t>
            </a:r>
            <a:r>
              <a:rPr kumimoji="1" lang="en-US" altLang="zh-CN" sz="2600" b="1">
                <a:solidFill>
                  <a:srgbClr val="FF0066"/>
                </a:solidFill>
                <a:latin typeface="Times New Roman" pitchFamily="18" charset="0"/>
                <a:sym typeface="Symbol" pitchFamily="18" charset="2"/>
              </a:rPr>
              <a:t></a:t>
            </a:r>
            <a:r>
              <a:rPr kumimoji="1" lang="en-US" altLang="zh-CN" sz="2600" b="1">
                <a:solidFill>
                  <a:srgbClr val="FF0066"/>
                </a:solidFill>
                <a:latin typeface="Times New Roman" pitchFamily="18" charset="0"/>
              </a:rPr>
              <a:t> </a:t>
            </a:r>
            <a:r>
              <a:rPr kumimoji="1" lang="en-US" altLang="zh-CN" sz="2600" b="1" i="1">
                <a:solidFill>
                  <a:srgbClr val="FF0066"/>
                </a:solidFill>
                <a:latin typeface="Times New Roman" pitchFamily="18" charset="0"/>
              </a:rPr>
              <a:t>i</a:t>
            </a:r>
            <a:r>
              <a:rPr kumimoji="1" lang="en-US" altLang="zh-CN" sz="2600" b="1" baseline="-25000">
                <a:solidFill>
                  <a:srgbClr val="FF0066"/>
                </a:solidFill>
                <a:latin typeface="Times New Roman" pitchFamily="18" charset="0"/>
              </a:rPr>
              <a:t>– </a:t>
            </a:r>
            <a:r>
              <a:rPr kumimoji="1" lang="en-US" altLang="zh-CN" sz="2600" b="1">
                <a:solidFill>
                  <a:srgbClr val="FF0066"/>
                </a:solidFill>
                <a:latin typeface="Times New Roman" pitchFamily="18" charset="0"/>
                <a:sym typeface="Symbol" pitchFamily="18" charset="2"/>
              </a:rPr>
              <a:t></a:t>
            </a:r>
            <a:r>
              <a:rPr kumimoji="1" lang="en-US" altLang="zh-CN" sz="2600" b="1">
                <a:solidFill>
                  <a:srgbClr val="FF0066"/>
                </a:solidFill>
                <a:latin typeface="Times New Roman" pitchFamily="18" charset="0"/>
              </a:rPr>
              <a:t> 0 </a:t>
            </a:r>
            <a:r>
              <a:rPr kumimoji="1" lang="en-US" altLang="zh-CN" sz="2600" b="1">
                <a:solidFill>
                  <a:srgbClr val="0033CC"/>
                </a:solidFill>
                <a:latin typeface="隶书" pitchFamily="49" charset="-122"/>
                <a:ea typeface="隶书" pitchFamily="49" charset="-122"/>
              </a:rPr>
              <a:t>(</a:t>
            </a:r>
            <a:r>
              <a:rPr kumimoji="1" lang="zh-CN" altLang="en-US" sz="2600" b="1">
                <a:solidFill>
                  <a:srgbClr val="0033CC"/>
                </a:solidFill>
                <a:latin typeface="隶书" pitchFamily="49" charset="-122"/>
                <a:ea typeface="隶书" pitchFamily="49" charset="-122"/>
              </a:rPr>
              <a:t>虚断</a:t>
            </a:r>
            <a:r>
              <a:rPr kumimoji="1" lang="en-US" altLang="zh-CN" sz="2600" b="1">
                <a:solidFill>
                  <a:srgbClr val="0033CC"/>
                </a:solidFill>
                <a:latin typeface="隶书" pitchFamily="49" charset="-122"/>
                <a:ea typeface="隶书" pitchFamily="49" charset="-122"/>
              </a:rPr>
              <a:t>)</a:t>
            </a:r>
          </a:p>
        </p:txBody>
      </p:sp>
      <p:sp>
        <p:nvSpPr>
          <p:cNvPr id="162849" name="Rectangle 33"/>
          <p:cNvSpPr>
            <a:spLocks noChangeArrowheads="1"/>
          </p:cNvSpPr>
          <p:nvPr/>
        </p:nvSpPr>
        <p:spPr bwMode="auto">
          <a:xfrm>
            <a:off x="3751263" y="5410200"/>
            <a:ext cx="908050"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zh-CN" altLang="en-US" sz="2600" b="1">
                <a:latin typeface="Times New Roman" pitchFamily="18" charset="0"/>
              </a:rPr>
              <a:t>证：</a:t>
            </a:r>
            <a:endParaRPr kumimoji="1" lang="zh-CN" altLang="en-US" sz="2800" b="1">
              <a:latin typeface="Times New Roman" pitchFamily="18" charset="0"/>
            </a:endParaRPr>
          </a:p>
        </p:txBody>
      </p:sp>
      <p:sp>
        <p:nvSpPr>
          <p:cNvPr id="162850" name="Rectangle 34"/>
          <p:cNvSpPr>
            <a:spLocks noChangeArrowheads="1"/>
          </p:cNvSpPr>
          <p:nvPr/>
        </p:nvSpPr>
        <p:spPr bwMode="auto">
          <a:xfrm>
            <a:off x="4464050" y="5440363"/>
            <a:ext cx="2989263"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i="1">
                <a:latin typeface="Times New Roman" pitchFamily="18" charset="0"/>
              </a:rPr>
              <a:t>i</a:t>
            </a:r>
            <a:r>
              <a:rPr kumimoji="1" lang="en-US" altLang="zh-CN" sz="2600" b="1" baseline="-25000">
                <a:latin typeface="Times New Roman" pitchFamily="18" charset="0"/>
              </a:rPr>
              <a:t>+ </a:t>
            </a:r>
            <a:r>
              <a:rPr kumimoji="1" lang="en-US" altLang="zh-CN" sz="2600" b="1">
                <a:latin typeface="Times New Roman" pitchFamily="18" charset="0"/>
              </a:rPr>
              <a:t>= </a:t>
            </a:r>
            <a:r>
              <a:rPr kumimoji="1" lang="en-US" altLang="zh-CN" sz="2600" b="1" i="1">
                <a:latin typeface="Times New Roman" pitchFamily="18" charset="0"/>
              </a:rPr>
              <a:t>u</a:t>
            </a:r>
            <a:r>
              <a:rPr kumimoji="1" lang="en-US" altLang="zh-CN" sz="2600" b="1" baseline="-25000">
                <a:latin typeface="Times New Roman" pitchFamily="18" charset="0"/>
              </a:rPr>
              <a:t>id </a:t>
            </a:r>
            <a:r>
              <a:rPr kumimoji="1" lang="en-US" altLang="zh-CN" sz="2600" b="1">
                <a:latin typeface="Times New Roman" pitchFamily="18" charset="0"/>
              </a:rPr>
              <a:t>/ </a:t>
            </a:r>
            <a:r>
              <a:rPr kumimoji="1" lang="en-US" altLang="zh-CN" sz="2600" b="1" i="1">
                <a:latin typeface="Times New Roman" pitchFamily="18" charset="0"/>
              </a:rPr>
              <a:t>R</a:t>
            </a:r>
            <a:r>
              <a:rPr kumimoji="1" lang="en-US" altLang="zh-CN" sz="2600" b="1" baseline="-25000">
                <a:latin typeface="Times New Roman" pitchFamily="18" charset="0"/>
              </a:rPr>
              <a:t>id </a:t>
            </a:r>
            <a:r>
              <a:rPr kumimoji="1" lang="en-US" altLang="zh-CN" sz="2600" b="1">
                <a:latin typeface="Times New Roman" pitchFamily="18" charset="0"/>
                <a:sym typeface="Symbol" pitchFamily="18" charset="2"/>
              </a:rPr>
              <a:t></a:t>
            </a:r>
            <a:r>
              <a:rPr kumimoji="1" lang="en-US" altLang="zh-CN" sz="2600" b="1">
                <a:latin typeface="Times New Roman" pitchFamily="18" charset="0"/>
              </a:rPr>
              <a:t> 0</a:t>
            </a:r>
          </a:p>
        </p:txBody>
      </p:sp>
      <p:sp>
        <p:nvSpPr>
          <p:cNvPr id="162851" name="Rectangle 35"/>
          <p:cNvSpPr>
            <a:spLocks noChangeArrowheads="1"/>
          </p:cNvSpPr>
          <p:nvPr/>
        </p:nvSpPr>
        <p:spPr bwMode="auto">
          <a:xfrm>
            <a:off x="6931025" y="5440363"/>
            <a:ext cx="1908175"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zh-CN" altLang="en-US" sz="2600" b="1">
                <a:latin typeface="Times New Roman" pitchFamily="18" charset="0"/>
              </a:rPr>
              <a:t>同理 </a:t>
            </a:r>
            <a:r>
              <a:rPr kumimoji="1" lang="en-US" altLang="zh-CN" sz="2600" b="1" i="1">
                <a:latin typeface="Times New Roman" pitchFamily="18" charset="0"/>
              </a:rPr>
              <a:t>i</a:t>
            </a:r>
            <a:r>
              <a:rPr kumimoji="1" lang="en-US" altLang="zh-CN" sz="2600" b="1" baseline="-25000">
                <a:latin typeface="Times New Roman" pitchFamily="18" charset="0"/>
              </a:rPr>
              <a:t> – </a:t>
            </a:r>
            <a:r>
              <a:rPr kumimoji="1" lang="en-US" altLang="zh-CN" sz="2600" b="1">
                <a:latin typeface="Times New Roman" pitchFamily="18" charset="0"/>
                <a:sym typeface="Symbol" pitchFamily="18" charset="2"/>
              </a:rPr>
              <a:t></a:t>
            </a:r>
            <a:r>
              <a:rPr kumimoji="1" lang="en-US" altLang="zh-CN" sz="2600" b="1">
                <a:latin typeface="Times New Roman" pitchFamily="18" charset="0"/>
              </a:rPr>
              <a:t> 0</a:t>
            </a:r>
          </a:p>
        </p:txBody>
      </p:sp>
      <p:grpSp>
        <p:nvGrpSpPr>
          <p:cNvPr id="162856" name="Group 40"/>
          <p:cNvGrpSpPr>
            <a:grpSpLocks/>
          </p:cNvGrpSpPr>
          <p:nvPr/>
        </p:nvGrpSpPr>
        <p:grpSpPr bwMode="auto">
          <a:xfrm>
            <a:off x="800100" y="990600"/>
            <a:ext cx="4076700" cy="1905000"/>
            <a:chOff x="736" y="2160"/>
            <a:chExt cx="2568" cy="1200"/>
          </a:xfrm>
        </p:grpSpPr>
        <p:sp>
          <p:nvSpPr>
            <p:cNvPr id="162857" name="Text Box 41"/>
            <p:cNvSpPr txBox="1">
              <a:spLocks noChangeArrowheads="1"/>
            </p:cNvSpPr>
            <p:nvPr/>
          </p:nvSpPr>
          <p:spPr bwMode="auto">
            <a:xfrm>
              <a:off x="2119" y="2449"/>
              <a:ext cx="4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latin typeface="Times New Roman" pitchFamily="18" charset="0"/>
                </a:rPr>
                <a:t>u</a:t>
              </a:r>
              <a:r>
                <a:rPr kumimoji="1" lang="en-US" altLang="zh-CN" sz="2400" b="1" baseline="-25000">
                  <a:latin typeface="Times New Roman" pitchFamily="18" charset="0"/>
                </a:rPr>
                <a:t>o</a:t>
              </a:r>
            </a:p>
          </p:txBody>
        </p:sp>
        <p:sp>
          <p:nvSpPr>
            <p:cNvPr id="162858" name="Line 42"/>
            <p:cNvSpPr>
              <a:spLocks noChangeShapeType="1"/>
            </p:cNvSpPr>
            <p:nvPr/>
          </p:nvSpPr>
          <p:spPr bwMode="auto">
            <a:xfrm flipV="1">
              <a:off x="1968" y="2635"/>
              <a:ext cx="28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62859" name="Line 43"/>
            <p:cNvSpPr>
              <a:spLocks noChangeShapeType="1"/>
            </p:cNvSpPr>
            <p:nvPr/>
          </p:nvSpPr>
          <p:spPr bwMode="auto">
            <a:xfrm>
              <a:off x="1058" y="2524"/>
              <a:ext cx="43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860" name="Oval 44"/>
            <p:cNvSpPr>
              <a:spLocks noChangeArrowheads="1"/>
            </p:cNvSpPr>
            <p:nvPr/>
          </p:nvSpPr>
          <p:spPr bwMode="auto">
            <a:xfrm>
              <a:off x="3053" y="2456"/>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2861" name="Oval 45"/>
            <p:cNvSpPr>
              <a:spLocks noChangeArrowheads="1"/>
            </p:cNvSpPr>
            <p:nvPr/>
          </p:nvSpPr>
          <p:spPr bwMode="auto">
            <a:xfrm>
              <a:off x="2082" y="2545"/>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2862" name="Text Box 46"/>
            <p:cNvSpPr txBox="1">
              <a:spLocks noChangeArrowheads="1"/>
            </p:cNvSpPr>
            <p:nvPr/>
          </p:nvSpPr>
          <p:spPr bwMode="auto">
            <a:xfrm>
              <a:off x="1267" y="2587"/>
              <a:ext cx="4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latin typeface="Times New Roman" pitchFamily="18" charset="0"/>
                </a:rPr>
                <a:t>u</a:t>
              </a:r>
              <a:r>
                <a:rPr kumimoji="1" lang="en-US" altLang="zh-CN" sz="2400" b="1" baseline="-25000">
                  <a:latin typeface="Times New Roman" pitchFamily="18" charset="0"/>
                </a:rPr>
                <a:t>id</a:t>
              </a:r>
            </a:p>
          </p:txBody>
        </p:sp>
        <p:grpSp>
          <p:nvGrpSpPr>
            <p:cNvPr id="162863" name="Group 47"/>
            <p:cNvGrpSpPr>
              <a:grpSpLocks/>
            </p:cNvGrpSpPr>
            <p:nvPr/>
          </p:nvGrpSpPr>
          <p:grpSpPr bwMode="auto">
            <a:xfrm>
              <a:off x="1418" y="2572"/>
              <a:ext cx="91" cy="91"/>
              <a:chOff x="1872" y="3024"/>
              <a:chExt cx="91" cy="91"/>
            </a:xfrm>
          </p:grpSpPr>
          <p:sp>
            <p:nvSpPr>
              <p:cNvPr id="162864" name="Line 48"/>
              <p:cNvSpPr>
                <a:spLocks noChangeShapeType="1"/>
              </p:cNvSpPr>
              <p:nvPr/>
            </p:nvSpPr>
            <p:spPr bwMode="auto">
              <a:xfrm>
                <a:off x="1872" y="3072"/>
                <a:ext cx="91"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62865" name="Line 49"/>
              <p:cNvSpPr>
                <a:spLocks noChangeShapeType="1"/>
              </p:cNvSpPr>
              <p:nvPr/>
            </p:nvSpPr>
            <p:spPr bwMode="auto">
              <a:xfrm rot="-5400000">
                <a:off x="1874" y="3070"/>
                <a:ext cx="91"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162866" name="Line 50"/>
            <p:cNvSpPr>
              <a:spLocks noChangeShapeType="1"/>
            </p:cNvSpPr>
            <p:nvPr/>
          </p:nvSpPr>
          <p:spPr bwMode="auto">
            <a:xfrm>
              <a:off x="1413" y="2916"/>
              <a:ext cx="96"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62867" name="Rectangle 51"/>
            <p:cNvSpPr>
              <a:spLocks noChangeArrowheads="1"/>
            </p:cNvSpPr>
            <p:nvPr/>
          </p:nvSpPr>
          <p:spPr bwMode="auto">
            <a:xfrm>
              <a:off x="1618" y="2380"/>
              <a:ext cx="1268" cy="667"/>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62868" name="Line 52"/>
            <p:cNvSpPr>
              <a:spLocks noChangeShapeType="1"/>
            </p:cNvSpPr>
            <p:nvPr/>
          </p:nvSpPr>
          <p:spPr bwMode="auto">
            <a:xfrm>
              <a:off x="1680" y="2448"/>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nvGrpSpPr>
            <p:cNvPr id="162869" name="Group 53"/>
            <p:cNvGrpSpPr>
              <a:grpSpLocks/>
            </p:cNvGrpSpPr>
            <p:nvPr/>
          </p:nvGrpSpPr>
          <p:grpSpPr bwMode="auto">
            <a:xfrm>
              <a:off x="3138" y="2456"/>
              <a:ext cx="96" cy="96"/>
              <a:chOff x="3360" y="2832"/>
              <a:chExt cx="96" cy="96"/>
            </a:xfrm>
          </p:grpSpPr>
          <p:sp>
            <p:nvSpPr>
              <p:cNvPr id="162870" name="Line 54"/>
              <p:cNvSpPr>
                <a:spLocks noChangeShapeType="1"/>
              </p:cNvSpPr>
              <p:nvPr/>
            </p:nvSpPr>
            <p:spPr bwMode="auto">
              <a:xfrm>
                <a:off x="3360" y="2880"/>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2871" name="Line 55"/>
              <p:cNvSpPr>
                <a:spLocks noChangeShapeType="1"/>
              </p:cNvSpPr>
              <p:nvPr/>
            </p:nvSpPr>
            <p:spPr bwMode="auto">
              <a:xfrm rot="-5400000">
                <a:off x="3360" y="2880"/>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grpSp>
          <p:nvGrpSpPr>
            <p:cNvPr id="162872" name="Group 56"/>
            <p:cNvGrpSpPr>
              <a:grpSpLocks/>
            </p:cNvGrpSpPr>
            <p:nvPr/>
          </p:nvGrpSpPr>
          <p:grpSpPr bwMode="auto">
            <a:xfrm>
              <a:off x="1680" y="2381"/>
              <a:ext cx="96" cy="618"/>
              <a:chOff x="3360" y="2262"/>
              <a:chExt cx="96" cy="618"/>
            </a:xfrm>
          </p:grpSpPr>
          <p:sp>
            <p:nvSpPr>
              <p:cNvPr id="162873" name="Line 57"/>
              <p:cNvSpPr>
                <a:spLocks noChangeShapeType="1"/>
              </p:cNvSpPr>
              <p:nvPr/>
            </p:nvSpPr>
            <p:spPr bwMode="auto">
              <a:xfrm>
                <a:off x="3360" y="2880"/>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2874" name="Line 58"/>
              <p:cNvSpPr>
                <a:spLocks noChangeShapeType="1"/>
              </p:cNvSpPr>
              <p:nvPr/>
            </p:nvSpPr>
            <p:spPr bwMode="auto">
              <a:xfrm rot="16200000">
                <a:off x="3360" y="2310"/>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sp>
          <p:nvSpPr>
            <p:cNvPr id="162875" name="Oval 59"/>
            <p:cNvSpPr>
              <a:spLocks noChangeArrowheads="1"/>
            </p:cNvSpPr>
            <p:nvPr/>
          </p:nvSpPr>
          <p:spPr bwMode="auto">
            <a:xfrm>
              <a:off x="2110" y="2587"/>
              <a:ext cx="181" cy="181"/>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2876" name="Line 60"/>
            <p:cNvSpPr>
              <a:spLocks noChangeShapeType="1"/>
            </p:cNvSpPr>
            <p:nvPr/>
          </p:nvSpPr>
          <p:spPr bwMode="auto">
            <a:xfrm>
              <a:off x="2985" y="3090"/>
              <a:ext cx="13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62877" name="Group 61"/>
            <p:cNvGrpSpPr>
              <a:grpSpLocks/>
            </p:cNvGrpSpPr>
            <p:nvPr/>
          </p:nvGrpSpPr>
          <p:grpSpPr bwMode="auto">
            <a:xfrm>
              <a:off x="2064" y="2527"/>
              <a:ext cx="91" cy="91"/>
              <a:chOff x="1872" y="3024"/>
              <a:chExt cx="91" cy="91"/>
            </a:xfrm>
          </p:grpSpPr>
          <p:sp>
            <p:nvSpPr>
              <p:cNvPr id="162878" name="Line 62"/>
              <p:cNvSpPr>
                <a:spLocks noChangeShapeType="1"/>
              </p:cNvSpPr>
              <p:nvPr/>
            </p:nvSpPr>
            <p:spPr bwMode="auto">
              <a:xfrm>
                <a:off x="1872" y="3072"/>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62879" name="Line 63"/>
              <p:cNvSpPr>
                <a:spLocks noChangeShapeType="1"/>
              </p:cNvSpPr>
              <p:nvPr/>
            </p:nvSpPr>
            <p:spPr bwMode="auto">
              <a:xfrm rot="-5400000">
                <a:off x="1874" y="3070"/>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grpSp>
          <p:nvGrpSpPr>
            <p:cNvPr id="162880" name="Group 64"/>
            <p:cNvGrpSpPr>
              <a:grpSpLocks/>
            </p:cNvGrpSpPr>
            <p:nvPr/>
          </p:nvGrpSpPr>
          <p:grpSpPr bwMode="auto">
            <a:xfrm>
              <a:off x="917" y="2661"/>
              <a:ext cx="91" cy="91"/>
              <a:chOff x="1872" y="3024"/>
              <a:chExt cx="91" cy="91"/>
            </a:xfrm>
          </p:grpSpPr>
          <p:sp>
            <p:nvSpPr>
              <p:cNvPr id="162881" name="Line 65"/>
              <p:cNvSpPr>
                <a:spLocks noChangeShapeType="1"/>
              </p:cNvSpPr>
              <p:nvPr/>
            </p:nvSpPr>
            <p:spPr bwMode="auto">
              <a:xfrm>
                <a:off x="1872" y="3072"/>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62882" name="Line 66"/>
              <p:cNvSpPr>
                <a:spLocks noChangeShapeType="1"/>
              </p:cNvSpPr>
              <p:nvPr/>
            </p:nvSpPr>
            <p:spPr bwMode="auto">
              <a:xfrm rot="-5400000">
                <a:off x="1874" y="3070"/>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162883" name="Line 67"/>
            <p:cNvSpPr>
              <a:spLocks noChangeShapeType="1"/>
            </p:cNvSpPr>
            <p:nvPr/>
          </p:nvSpPr>
          <p:spPr bwMode="auto">
            <a:xfrm>
              <a:off x="912" y="2976"/>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62884" name="Line 68"/>
            <p:cNvSpPr>
              <a:spLocks noChangeShapeType="1"/>
            </p:cNvSpPr>
            <p:nvPr/>
          </p:nvSpPr>
          <p:spPr bwMode="auto">
            <a:xfrm>
              <a:off x="2082" y="2827"/>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62885" name="Rectangle 69"/>
            <p:cNvSpPr>
              <a:spLocks noChangeArrowheads="1"/>
            </p:cNvSpPr>
            <p:nvPr/>
          </p:nvSpPr>
          <p:spPr bwMode="auto">
            <a:xfrm>
              <a:off x="736" y="2656"/>
              <a:ext cx="3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smtClean="0">
                  <a:solidFill>
                    <a:srgbClr val="0033CC"/>
                  </a:solidFill>
                  <a:latin typeface="Times New Roman" pitchFamily="18" charset="0"/>
                </a:rPr>
                <a:t>u</a:t>
              </a:r>
              <a:r>
                <a:rPr kumimoji="1" lang="en-US" altLang="zh-CN" sz="2400" b="1" baseline="-25000" dirty="0" smtClean="0">
                  <a:solidFill>
                    <a:srgbClr val="0033CC"/>
                  </a:solidFill>
                  <a:latin typeface="Times New Roman" pitchFamily="18" charset="0"/>
                  <a:cs typeface="Times New Roman" pitchFamily="18" charset="0"/>
                </a:rPr>
                <a:t>+</a:t>
              </a:r>
              <a:endParaRPr kumimoji="1" lang="en-US" altLang="zh-CN" sz="2400" b="1" baseline="-25000" dirty="0">
                <a:solidFill>
                  <a:srgbClr val="0033CC"/>
                </a:solidFill>
                <a:latin typeface="Times New Roman" pitchFamily="18" charset="0"/>
              </a:endParaRPr>
            </a:p>
          </p:txBody>
        </p:sp>
        <p:sp>
          <p:nvSpPr>
            <p:cNvPr id="162886" name="Rectangle 70"/>
            <p:cNvSpPr>
              <a:spLocks noChangeArrowheads="1"/>
            </p:cNvSpPr>
            <p:nvPr/>
          </p:nvSpPr>
          <p:spPr bwMode="auto">
            <a:xfrm>
              <a:off x="1426" y="3011"/>
              <a:ext cx="3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solidFill>
                    <a:srgbClr val="FF0066"/>
                  </a:solidFill>
                  <a:latin typeface="Times New Roman" pitchFamily="18" charset="0"/>
                </a:rPr>
                <a:t>i</a:t>
              </a:r>
              <a:r>
                <a:rPr kumimoji="1" lang="en-US" altLang="zh-CN" sz="2400" b="1" baseline="-25000">
                  <a:solidFill>
                    <a:srgbClr val="FF0066"/>
                  </a:solidFill>
                  <a:latin typeface="Times New Roman" pitchFamily="18" charset="0"/>
                  <a:cs typeface="Times New Roman" pitchFamily="18" charset="0"/>
                </a:rPr>
                <a:t>+</a:t>
              </a:r>
              <a:endParaRPr kumimoji="1" lang="en-US" altLang="zh-CN" sz="2400" b="1" baseline="-25000">
                <a:solidFill>
                  <a:srgbClr val="FF0066"/>
                </a:solidFill>
                <a:latin typeface="Times New Roman" pitchFamily="18" charset="0"/>
              </a:endParaRPr>
            </a:p>
          </p:txBody>
        </p:sp>
        <p:grpSp>
          <p:nvGrpSpPr>
            <p:cNvPr id="162887" name="Group 71"/>
            <p:cNvGrpSpPr>
              <a:grpSpLocks/>
            </p:cNvGrpSpPr>
            <p:nvPr/>
          </p:nvGrpSpPr>
          <p:grpSpPr bwMode="auto">
            <a:xfrm>
              <a:off x="2199" y="2502"/>
              <a:ext cx="861" cy="425"/>
              <a:chOff x="2400" y="3319"/>
              <a:chExt cx="692" cy="425"/>
            </a:xfrm>
          </p:grpSpPr>
          <p:sp>
            <p:nvSpPr>
              <p:cNvPr id="162888" name="Line 72"/>
              <p:cNvSpPr>
                <a:spLocks noChangeShapeType="1"/>
              </p:cNvSpPr>
              <p:nvPr/>
            </p:nvSpPr>
            <p:spPr bwMode="auto">
              <a:xfrm>
                <a:off x="2400" y="3319"/>
                <a:ext cx="0" cy="4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889" name="Line 73"/>
              <p:cNvSpPr>
                <a:spLocks noChangeShapeType="1"/>
              </p:cNvSpPr>
              <p:nvPr/>
            </p:nvSpPr>
            <p:spPr bwMode="auto">
              <a:xfrm>
                <a:off x="2403" y="3319"/>
                <a:ext cx="68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890" name="Line 74"/>
              <p:cNvSpPr>
                <a:spLocks noChangeShapeType="1"/>
              </p:cNvSpPr>
              <p:nvPr/>
            </p:nvSpPr>
            <p:spPr bwMode="auto">
              <a:xfrm>
                <a:off x="2403" y="3739"/>
                <a:ext cx="68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62891" name="Line 75"/>
            <p:cNvSpPr>
              <a:spLocks noChangeShapeType="1"/>
            </p:cNvSpPr>
            <p:nvPr/>
          </p:nvSpPr>
          <p:spPr bwMode="auto">
            <a:xfrm flipH="1">
              <a:off x="1938" y="2524"/>
              <a:ext cx="0" cy="4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892" name="Line 76"/>
            <p:cNvSpPr>
              <a:spLocks noChangeShapeType="1"/>
            </p:cNvSpPr>
            <p:nvPr/>
          </p:nvSpPr>
          <p:spPr bwMode="auto">
            <a:xfrm flipH="1">
              <a:off x="1365" y="2524"/>
              <a:ext cx="58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893" name="Line 77"/>
            <p:cNvSpPr>
              <a:spLocks noChangeShapeType="1"/>
            </p:cNvSpPr>
            <p:nvPr/>
          </p:nvSpPr>
          <p:spPr bwMode="auto">
            <a:xfrm flipH="1">
              <a:off x="1365" y="2944"/>
              <a:ext cx="58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894" name="Rectangle 78"/>
            <p:cNvSpPr>
              <a:spLocks noChangeArrowheads="1"/>
            </p:cNvSpPr>
            <p:nvPr/>
          </p:nvSpPr>
          <p:spPr bwMode="auto">
            <a:xfrm>
              <a:off x="1892" y="2640"/>
              <a:ext cx="91" cy="167"/>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2895" name="Rectangle 79"/>
            <p:cNvSpPr>
              <a:spLocks noChangeArrowheads="1"/>
            </p:cNvSpPr>
            <p:nvPr/>
          </p:nvSpPr>
          <p:spPr bwMode="auto">
            <a:xfrm rot="-5400000">
              <a:off x="2499" y="2418"/>
              <a:ext cx="91" cy="167"/>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2896" name="Line 80"/>
            <p:cNvSpPr>
              <a:spLocks noChangeShapeType="1"/>
            </p:cNvSpPr>
            <p:nvPr/>
          </p:nvSpPr>
          <p:spPr bwMode="auto">
            <a:xfrm>
              <a:off x="1365" y="2944"/>
              <a:ext cx="0" cy="40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897" name="Line 81"/>
            <p:cNvSpPr>
              <a:spLocks noChangeShapeType="1"/>
            </p:cNvSpPr>
            <p:nvPr/>
          </p:nvSpPr>
          <p:spPr bwMode="auto">
            <a:xfrm>
              <a:off x="1304" y="3360"/>
              <a:ext cx="12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62898" name="Line 82"/>
            <p:cNvSpPr>
              <a:spLocks noChangeShapeType="1"/>
            </p:cNvSpPr>
            <p:nvPr/>
          </p:nvSpPr>
          <p:spPr bwMode="auto">
            <a:xfrm>
              <a:off x="1058" y="2524"/>
              <a:ext cx="0" cy="74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899" name="Oval 83"/>
            <p:cNvSpPr>
              <a:spLocks noChangeArrowheads="1"/>
            </p:cNvSpPr>
            <p:nvPr/>
          </p:nvSpPr>
          <p:spPr bwMode="auto">
            <a:xfrm>
              <a:off x="1269" y="3024"/>
              <a:ext cx="181" cy="181"/>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2900" name="Oval 84"/>
            <p:cNvSpPr>
              <a:spLocks noChangeArrowheads="1"/>
            </p:cNvSpPr>
            <p:nvPr/>
          </p:nvSpPr>
          <p:spPr bwMode="auto">
            <a:xfrm>
              <a:off x="971" y="2752"/>
              <a:ext cx="181" cy="181"/>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2901" name="Line 85"/>
            <p:cNvSpPr>
              <a:spLocks noChangeShapeType="1"/>
            </p:cNvSpPr>
            <p:nvPr/>
          </p:nvSpPr>
          <p:spPr bwMode="auto">
            <a:xfrm>
              <a:off x="982" y="3264"/>
              <a:ext cx="12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62902" name="Line 86"/>
            <p:cNvSpPr>
              <a:spLocks noChangeShapeType="1"/>
            </p:cNvSpPr>
            <p:nvPr/>
          </p:nvSpPr>
          <p:spPr bwMode="auto">
            <a:xfrm>
              <a:off x="3138" y="2944"/>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2903" name="Line 87"/>
            <p:cNvSpPr>
              <a:spLocks noChangeShapeType="1"/>
            </p:cNvSpPr>
            <p:nvPr/>
          </p:nvSpPr>
          <p:spPr bwMode="auto">
            <a:xfrm>
              <a:off x="3053" y="2909"/>
              <a:ext cx="0" cy="16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904" name="Line 88"/>
            <p:cNvSpPr>
              <a:spLocks noChangeShapeType="1"/>
            </p:cNvSpPr>
            <p:nvPr/>
          </p:nvSpPr>
          <p:spPr bwMode="auto">
            <a:xfrm>
              <a:off x="1248" y="3264"/>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nvGrpSpPr>
            <p:cNvPr id="162905" name="Group 89"/>
            <p:cNvGrpSpPr>
              <a:grpSpLocks/>
            </p:cNvGrpSpPr>
            <p:nvPr/>
          </p:nvGrpSpPr>
          <p:grpSpPr bwMode="auto">
            <a:xfrm>
              <a:off x="1248" y="2933"/>
              <a:ext cx="91" cy="91"/>
              <a:chOff x="1872" y="3024"/>
              <a:chExt cx="91" cy="91"/>
            </a:xfrm>
          </p:grpSpPr>
          <p:sp>
            <p:nvSpPr>
              <p:cNvPr id="162906" name="Line 90"/>
              <p:cNvSpPr>
                <a:spLocks noChangeShapeType="1"/>
              </p:cNvSpPr>
              <p:nvPr/>
            </p:nvSpPr>
            <p:spPr bwMode="auto">
              <a:xfrm>
                <a:off x="1872" y="3072"/>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62907" name="Line 91"/>
              <p:cNvSpPr>
                <a:spLocks noChangeShapeType="1"/>
              </p:cNvSpPr>
              <p:nvPr/>
            </p:nvSpPr>
            <p:spPr bwMode="auto">
              <a:xfrm rot="-5400000">
                <a:off x="1874" y="3070"/>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162908" name="Rectangle 92"/>
            <p:cNvSpPr>
              <a:spLocks noChangeArrowheads="1"/>
            </p:cNvSpPr>
            <p:nvPr/>
          </p:nvSpPr>
          <p:spPr bwMode="auto">
            <a:xfrm>
              <a:off x="1021" y="2927"/>
              <a:ext cx="3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smtClean="0">
                  <a:solidFill>
                    <a:srgbClr val="0033CC"/>
                  </a:solidFill>
                  <a:latin typeface="Times New Roman" pitchFamily="18" charset="0"/>
                </a:rPr>
                <a:t>u</a:t>
              </a:r>
              <a:r>
                <a:rPr kumimoji="1" lang="en-US" altLang="zh-CN" sz="2400" b="1" baseline="-25000" dirty="0" smtClean="0">
                  <a:solidFill>
                    <a:srgbClr val="0033CC"/>
                  </a:solidFill>
                  <a:latin typeface="Times New Roman" pitchFamily="18" charset="0"/>
                  <a:cs typeface="Times New Roman" pitchFamily="18" charset="0"/>
                </a:rPr>
                <a:t>_</a:t>
              </a:r>
              <a:endParaRPr kumimoji="1" lang="en-US" altLang="zh-CN" sz="2400" b="1" baseline="-25000" dirty="0">
                <a:solidFill>
                  <a:srgbClr val="0033CC"/>
                </a:solidFill>
                <a:latin typeface="Times New Roman" pitchFamily="18" charset="0"/>
              </a:endParaRPr>
            </a:p>
          </p:txBody>
        </p:sp>
        <p:sp>
          <p:nvSpPr>
            <p:cNvPr id="162909" name="Rectangle 93"/>
            <p:cNvSpPr>
              <a:spLocks noChangeArrowheads="1"/>
            </p:cNvSpPr>
            <p:nvPr/>
          </p:nvSpPr>
          <p:spPr bwMode="auto">
            <a:xfrm>
              <a:off x="3017" y="2552"/>
              <a:ext cx="2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b="1" i="1">
                  <a:latin typeface="Times New Roman" pitchFamily="18" charset="0"/>
                </a:rPr>
                <a:t>u</a:t>
              </a:r>
              <a:r>
                <a:rPr kumimoji="1" lang="en-US" altLang="zh-CN" sz="2400" b="1" baseline="-25000">
                  <a:latin typeface="Times New Roman" pitchFamily="18" charset="0"/>
                </a:rPr>
                <a:t>o</a:t>
              </a:r>
            </a:p>
          </p:txBody>
        </p:sp>
        <p:sp>
          <p:nvSpPr>
            <p:cNvPr id="162910" name="Text Box 94"/>
            <p:cNvSpPr txBox="1">
              <a:spLocks noChangeArrowheads="1"/>
            </p:cNvSpPr>
            <p:nvPr/>
          </p:nvSpPr>
          <p:spPr bwMode="auto">
            <a:xfrm>
              <a:off x="1564" y="2549"/>
              <a:ext cx="4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solidFill>
                    <a:srgbClr val="0033CC"/>
                  </a:solidFill>
                  <a:latin typeface="Times New Roman" pitchFamily="18" charset="0"/>
                </a:rPr>
                <a:t>R</a:t>
              </a:r>
              <a:r>
                <a:rPr kumimoji="1" lang="en-US" altLang="zh-CN" sz="2400" b="1" baseline="-25000">
                  <a:solidFill>
                    <a:srgbClr val="0033CC"/>
                  </a:solidFill>
                  <a:latin typeface="Times New Roman" pitchFamily="18" charset="0"/>
                </a:rPr>
                <a:t>id</a:t>
              </a:r>
            </a:p>
          </p:txBody>
        </p:sp>
        <p:sp>
          <p:nvSpPr>
            <p:cNvPr id="162911" name="Text Box 95"/>
            <p:cNvSpPr txBox="1">
              <a:spLocks noChangeArrowheads="1"/>
            </p:cNvSpPr>
            <p:nvPr/>
          </p:nvSpPr>
          <p:spPr bwMode="auto">
            <a:xfrm>
              <a:off x="2224" y="2628"/>
              <a:ext cx="8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err="1" smtClean="0">
                  <a:solidFill>
                    <a:srgbClr val="0033CC"/>
                  </a:solidFill>
                  <a:latin typeface="Times New Roman" pitchFamily="18" charset="0"/>
                </a:rPr>
                <a:t>A</a:t>
              </a:r>
              <a:r>
                <a:rPr kumimoji="1" lang="en-US" altLang="zh-CN" sz="2400" b="1" i="1" baseline="-25000" dirty="0" err="1" smtClean="0">
                  <a:solidFill>
                    <a:srgbClr val="0033CC"/>
                  </a:solidFill>
                  <a:latin typeface="Times New Roman" pitchFamily="18" charset="0"/>
                </a:rPr>
                <a:t>o</a:t>
              </a:r>
              <a:r>
                <a:rPr kumimoji="1" lang="en-US" altLang="zh-CN" sz="2400" b="1" baseline="-25000" dirty="0" err="1" smtClean="0">
                  <a:solidFill>
                    <a:srgbClr val="0033CC"/>
                  </a:solidFill>
                  <a:latin typeface="Times New Roman" pitchFamily="18" charset="0"/>
                </a:rPr>
                <a:t>d</a:t>
              </a:r>
              <a:r>
                <a:rPr kumimoji="1" lang="en-US" altLang="zh-CN" sz="2400" b="1" baseline="-25000" dirty="0" smtClean="0">
                  <a:solidFill>
                    <a:srgbClr val="0033CC"/>
                  </a:solidFill>
                  <a:latin typeface="Times New Roman" pitchFamily="18" charset="0"/>
                </a:rPr>
                <a:t> </a:t>
              </a:r>
              <a:r>
                <a:rPr kumimoji="1" lang="en-US" altLang="zh-CN" sz="2400" b="1" i="1" dirty="0" err="1">
                  <a:solidFill>
                    <a:srgbClr val="0033CC"/>
                  </a:solidFill>
                  <a:latin typeface="Times New Roman" pitchFamily="18" charset="0"/>
                </a:rPr>
                <a:t>u</a:t>
              </a:r>
              <a:r>
                <a:rPr kumimoji="1" lang="en-US" altLang="zh-CN" sz="2400" b="1" baseline="-25000" dirty="0" err="1">
                  <a:solidFill>
                    <a:srgbClr val="0033CC"/>
                  </a:solidFill>
                  <a:latin typeface="Times New Roman" pitchFamily="18" charset="0"/>
                </a:rPr>
                <a:t>id</a:t>
              </a:r>
              <a:endParaRPr kumimoji="1" lang="en-US" altLang="zh-CN" sz="2400" b="1" baseline="-25000" dirty="0">
                <a:solidFill>
                  <a:srgbClr val="0033CC"/>
                </a:solidFill>
                <a:latin typeface="Times New Roman" pitchFamily="18" charset="0"/>
              </a:endParaRPr>
            </a:p>
          </p:txBody>
        </p:sp>
        <p:sp>
          <p:nvSpPr>
            <p:cNvPr id="162912" name="Rectangle 96"/>
            <p:cNvSpPr>
              <a:spLocks noChangeArrowheads="1"/>
            </p:cNvSpPr>
            <p:nvPr/>
          </p:nvSpPr>
          <p:spPr bwMode="auto">
            <a:xfrm>
              <a:off x="2545" y="2456"/>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b="1" i="1">
                  <a:solidFill>
                    <a:srgbClr val="0033CC"/>
                  </a:solidFill>
                  <a:latin typeface="Times New Roman" pitchFamily="18" charset="0"/>
                </a:rPr>
                <a:t>R</a:t>
              </a:r>
              <a:r>
                <a:rPr kumimoji="1" lang="en-US" altLang="zh-CN" sz="2400" b="1" baseline="-25000">
                  <a:solidFill>
                    <a:srgbClr val="0033CC"/>
                  </a:solidFill>
                  <a:latin typeface="Times New Roman" pitchFamily="18" charset="0"/>
                </a:rPr>
                <a:t>o</a:t>
              </a:r>
            </a:p>
          </p:txBody>
        </p:sp>
        <p:sp>
          <p:nvSpPr>
            <p:cNvPr id="162913" name="Line 97"/>
            <p:cNvSpPr>
              <a:spLocks noChangeShapeType="1"/>
            </p:cNvSpPr>
            <p:nvPr/>
          </p:nvSpPr>
          <p:spPr bwMode="auto">
            <a:xfrm flipV="1">
              <a:off x="1327" y="2456"/>
              <a:ext cx="197" cy="0"/>
            </a:xfrm>
            <a:prstGeom prst="line">
              <a:avLst/>
            </a:prstGeom>
            <a:noFill/>
            <a:ln w="28575">
              <a:solidFill>
                <a:srgbClr val="FF0066"/>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914" name="Line 98"/>
            <p:cNvSpPr>
              <a:spLocks noChangeShapeType="1"/>
            </p:cNvSpPr>
            <p:nvPr/>
          </p:nvSpPr>
          <p:spPr bwMode="auto">
            <a:xfrm flipV="1">
              <a:off x="1399" y="3011"/>
              <a:ext cx="197" cy="0"/>
            </a:xfrm>
            <a:prstGeom prst="line">
              <a:avLst/>
            </a:prstGeom>
            <a:noFill/>
            <a:ln w="28575">
              <a:solidFill>
                <a:srgbClr val="FF0066"/>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2915" name="Rectangle 99"/>
            <p:cNvSpPr>
              <a:spLocks noChangeArrowheads="1"/>
            </p:cNvSpPr>
            <p:nvPr/>
          </p:nvSpPr>
          <p:spPr bwMode="auto">
            <a:xfrm>
              <a:off x="1304" y="2160"/>
              <a:ext cx="3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solidFill>
                    <a:srgbClr val="FF0066"/>
                  </a:solidFill>
                  <a:latin typeface="Times New Roman" pitchFamily="18" charset="0"/>
                </a:rPr>
                <a:t>i</a:t>
              </a:r>
              <a:r>
                <a:rPr kumimoji="1" lang="en-US" altLang="zh-CN" sz="2400" b="1" baseline="-25000">
                  <a:solidFill>
                    <a:srgbClr val="FF0066"/>
                  </a:solidFill>
                  <a:latin typeface="Times New Roman" pitchFamily="18" charset="0"/>
                  <a:cs typeface="Times New Roman" pitchFamily="18" charset="0"/>
                </a:rPr>
                <a:t>–</a:t>
              </a:r>
              <a:endParaRPr kumimoji="1" lang="en-US" altLang="zh-CN" sz="2400" b="1" baseline="-25000">
                <a:solidFill>
                  <a:srgbClr val="FF0066"/>
                </a:solidFill>
                <a:latin typeface="Times New Roman" pitchFamily="18" charset="0"/>
              </a:endParaRPr>
            </a:p>
          </p:txBody>
        </p:sp>
      </p:grpSp>
      <p:pic>
        <p:nvPicPr>
          <p:cNvPr id="162916" name="Picture 100"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7913" y="5105400"/>
            <a:ext cx="284162" cy="384175"/>
          </a:xfrm>
          <a:prstGeom prst="rect">
            <a:avLst/>
          </a:prstGeom>
          <a:noFill/>
          <a:extLst>
            <a:ext uri="{909E8E84-426E-40DD-AFC4-6F175D3DCCD1}">
              <a14:hiddenFill xmlns:a14="http://schemas.microsoft.com/office/drawing/2010/main">
                <a:solidFill>
                  <a:srgbClr val="FFFFFF"/>
                </a:solidFill>
              </a14:hiddenFill>
            </a:ext>
          </a:extLst>
        </p:spPr>
      </p:pic>
      <p:sp>
        <p:nvSpPr>
          <p:cNvPr id="162920" name="Rectangle 104"/>
          <p:cNvSpPr>
            <a:spLocks noChangeArrowheads="1"/>
          </p:cNvSpPr>
          <p:nvPr/>
        </p:nvSpPr>
        <p:spPr bwMode="auto">
          <a:xfrm>
            <a:off x="8839200" y="3505200"/>
            <a:ext cx="3048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162922" name="Picture 106"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5486400"/>
            <a:ext cx="274638"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58180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2819">
                                            <p:txEl>
                                              <p:pRg st="0" end="0"/>
                                            </p:txEl>
                                          </p:spTgt>
                                        </p:tgtEl>
                                        <p:attrNameLst>
                                          <p:attrName>style.visibility</p:attrName>
                                        </p:attrNameLst>
                                      </p:cBhvr>
                                      <p:to>
                                        <p:strVal val="visible"/>
                                      </p:to>
                                    </p:set>
                                    <p:animEffect transition="in" filter="wipe(left)">
                                      <p:cBhvr>
                                        <p:cTn id="7" dur="500"/>
                                        <p:tgtEl>
                                          <p:spTgt spid="1628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162856"/>
                                        </p:tgtEl>
                                        <p:attrNameLst>
                                          <p:attrName>style.visibility</p:attrName>
                                        </p:attrNameLst>
                                      </p:cBhvr>
                                      <p:to>
                                        <p:strVal val="visible"/>
                                      </p:to>
                                    </p:set>
                                    <p:animEffect transition="in" filter="box(out)">
                                      <p:cBhvr>
                                        <p:cTn id="12" dur="500"/>
                                        <p:tgtEl>
                                          <p:spTgt spid="162856"/>
                                        </p:tgtEl>
                                      </p:cBhvr>
                                    </p:animEffect>
                                  </p:childTnLst>
                                </p:cTn>
                              </p:par>
                            </p:childTnLst>
                          </p:cTn>
                        </p:par>
                        <p:par>
                          <p:cTn id="13" fill="hold" nodeType="afterGroup">
                            <p:stCondLst>
                              <p:cond delay="500"/>
                            </p:stCondLst>
                            <p:childTnLst>
                              <p:par>
                                <p:cTn id="14" presetID="4" presetClass="entr" presetSubtype="32" fill="hold" nodeType="afterEffect">
                                  <p:stCondLst>
                                    <p:cond delay="0"/>
                                  </p:stCondLst>
                                  <p:childTnLst>
                                    <p:set>
                                      <p:cBhvr>
                                        <p:cTn id="15" dur="1" fill="hold">
                                          <p:stCondLst>
                                            <p:cond delay="0"/>
                                          </p:stCondLst>
                                        </p:cTn>
                                        <p:tgtEl>
                                          <p:spTgt spid="162827"/>
                                        </p:tgtEl>
                                        <p:attrNameLst>
                                          <p:attrName>style.visibility</p:attrName>
                                        </p:attrNameLst>
                                      </p:cBhvr>
                                      <p:to>
                                        <p:strVal val="visible"/>
                                      </p:to>
                                    </p:set>
                                    <p:animEffect transition="in" filter="box(out)">
                                      <p:cBhvr>
                                        <p:cTn id="16" dur="500"/>
                                        <p:tgtEl>
                                          <p:spTgt spid="16282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62826">
                                            <p:txEl>
                                              <p:pRg st="0" end="0"/>
                                            </p:txEl>
                                          </p:spTgt>
                                        </p:tgtEl>
                                        <p:attrNameLst>
                                          <p:attrName>style.visibility</p:attrName>
                                        </p:attrNameLst>
                                      </p:cBhvr>
                                      <p:to>
                                        <p:strVal val="visible"/>
                                      </p:to>
                                    </p:set>
                                    <p:animEffect transition="in" filter="wipe(left)">
                                      <p:cBhvr>
                                        <p:cTn id="21" dur="500"/>
                                        <p:tgtEl>
                                          <p:spTgt spid="162826">
                                            <p:txEl>
                                              <p:pRg st="0" end="0"/>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62837">
                                            <p:txEl>
                                              <p:pRg st="0" end="0"/>
                                            </p:txEl>
                                          </p:spTgt>
                                        </p:tgtEl>
                                        <p:attrNameLst>
                                          <p:attrName>style.visibility</p:attrName>
                                        </p:attrNameLst>
                                      </p:cBhvr>
                                      <p:to>
                                        <p:strVal val="visible"/>
                                      </p:to>
                                    </p:set>
                                    <p:animEffect transition="in" filter="wipe(left)">
                                      <p:cBhvr>
                                        <p:cTn id="26" dur="500"/>
                                        <p:tgtEl>
                                          <p:spTgt spid="162837">
                                            <p:txEl>
                                              <p:pRg st="0" end="0"/>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 presetClass="entr" presetSubtype="32" fill="hold" grpId="0" nodeType="clickEffect">
                                  <p:stCondLst>
                                    <p:cond delay="0"/>
                                  </p:stCondLst>
                                  <p:childTnLst>
                                    <p:set>
                                      <p:cBhvr>
                                        <p:cTn id="30" dur="1" fill="hold">
                                          <p:stCondLst>
                                            <p:cond delay="0"/>
                                          </p:stCondLst>
                                        </p:cTn>
                                        <p:tgtEl>
                                          <p:spTgt spid="162821"/>
                                        </p:tgtEl>
                                        <p:attrNameLst>
                                          <p:attrName>style.visibility</p:attrName>
                                        </p:attrNameLst>
                                      </p:cBhvr>
                                      <p:to>
                                        <p:strVal val="visible"/>
                                      </p:to>
                                    </p:set>
                                    <p:animEffect transition="in" filter="box(out)">
                                      <p:cBhvr>
                                        <p:cTn id="31" dur="500"/>
                                        <p:tgtEl>
                                          <p:spTgt spid="16282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62818"/>
                                        </p:tgtEl>
                                        <p:attrNameLst>
                                          <p:attrName>style.visibility</p:attrName>
                                        </p:attrNameLst>
                                      </p:cBhvr>
                                      <p:to>
                                        <p:strVal val="visible"/>
                                      </p:to>
                                    </p:set>
                                    <p:animEffect transition="in" filter="wipe(left)">
                                      <p:cBhvr>
                                        <p:cTn id="36" dur="500"/>
                                        <p:tgtEl>
                                          <p:spTgt spid="162818"/>
                                        </p:tgtEl>
                                      </p:cBhvr>
                                    </p:animEffect>
                                  </p:childTnLst>
                                </p:cTn>
                              </p:par>
                            </p:childTnLst>
                          </p:cTn>
                        </p:par>
                        <p:par>
                          <p:cTn id="37" fill="hold" nodeType="afterGroup">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162824">
                                            <p:txEl>
                                              <p:pRg st="0" end="0"/>
                                            </p:txEl>
                                          </p:spTgt>
                                        </p:tgtEl>
                                        <p:attrNameLst>
                                          <p:attrName>style.visibility</p:attrName>
                                        </p:attrNameLst>
                                      </p:cBhvr>
                                      <p:to>
                                        <p:strVal val="visible"/>
                                      </p:to>
                                    </p:set>
                                    <p:animEffect transition="in" filter="wipe(left)">
                                      <p:cBhvr>
                                        <p:cTn id="40" dur="500"/>
                                        <p:tgtEl>
                                          <p:spTgt spid="162824">
                                            <p:txEl>
                                              <p:pRg st="0" end="0"/>
                                            </p:txEl>
                                          </p:spTgt>
                                        </p:tgtEl>
                                      </p:cBhvr>
                                    </p:animEffect>
                                  </p:childTnLst>
                                </p:cTn>
                              </p:par>
                            </p:childTnLst>
                          </p:cTn>
                        </p:par>
                        <p:par>
                          <p:cTn id="41" fill="hold" nodeType="afterGroup">
                            <p:stCondLst>
                              <p:cond delay="1000"/>
                            </p:stCondLst>
                            <p:childTnLst>
                              <p:par>
                                <p:cTn id="42" presetID="22" presetClass="entr" presetSubtype="8" fill="hold" grpId="0" nodeType="afterEffect">
                                  <p:stCondLst>
                                    <p:cond delay="0"/>
                                  </p:stCondLst>
                                  <p:childTnLst>
                                    <p:set>
                                      <p:cBhvr>
                                        <p:cTn id="43" dur="1" fill="hold">
                                          <p:stCondLst>
                                            <p:cond delay="0"/>
                                          </p:stCondLst>
                                        </p:cTn>
                                        <p:tgtEl>
                                          <p:spTgt spid="162825">
                                            <p:txEl>
                                              <p:pRg st="0" end="0"/>
                                            </p:txEl>
                                          </p:spTgt>
                                        </p:tgtEl>
                                        <p:attrNameLst>
                                          <p:attrName>style.visibility</p:attrName>
                                        </p:attrNameLst>
                                      </p:cBhvr>
                                      <p:to>
                                        <p:strVal val="visible"/>
                                      </p:to>
                                    </p:set>
                                    <p:animEffect transition="in" filter="wipe(left)">
                                      <p:cBhvr>
                                        <p:cTn id="44" dur="500"/>
                                        <p:tgtEl>
                                          <p:spTgt spid="162825">
                                            <p:txEl>
                                              <p:pRg st="0" end="0"/>
                                            </p:txEl>
                                          </p:spTgt>
                                        </p:tgtEl>
                                      </p:cBhvr>
                                    </p:animEffect>
                                  </p:childTnLst>
                                </p:cTn>
                              </p:par>
                            </p:childTnLst>
                          </p:cTn>
                        </p:par>
                        <p:par>
                          <p:cTn id="45" fill="hold" nodeType="afterGroup">
                            <p:stCondLst>
                              <p:cond delay="1500"/>
                            </p:stCondLst>
                            <p:childTnLst>
                              <p:par>
                                <p:cTn id="46" presetID="22" presetClass="entr" presetSubtype="8" fill="hold" grpId="0" nodeType="afterEffect">
                                  <p:stCondLst>
                                    <p:cond delay="0"/>
                                  </p:stCondLst>
                                  <p:childTnLst>
                                    <p:set>
                                      <p:cBhvr>
                                        <p:cTn id="47" dur="1" fill="hold">
                                          <p:stCondLst>
                                            <p:cond delay="0"/>
                                          </p:stCondLst>
                                        </p:cTn>
                                        <p:tgtEl>
                                          <p:spTgt spid="162822">
                                            <p:txEl>
                                              <p:pRg st="0" end="0"/>
                                            </p:txEl>
                                          </p:spTgt>
                                        </p:tgtEl>
                                        <p:attrNameLst>
                                          <p:attrName>style.visibility</p:attrName>
                                        </p:attrNameLst>
                                      </p:cBhvr>
                                      <p:to>
                                        <p:strVal val="visible"/>
                                      </p:to>
                                    </p:set>
                                    <p:animEffect transition="in" filter="wipe(left)">
                                      <p:cBhvr>
                                        <p:cTn id="48" dur="500"/>
                                        <p:tgtEl>
                                          <p:spTgt spid="162822">
                                            <p:txEl>
                                              <p:pRg st="0" end="0"/>
                                            </p:txEl>
                                          </p:spTgt>
                                        </p:tgtEl>
                                      </p:cBhvr>
                                    </p:animEffect>
                                  </p:childTnLst>
                                </p:cTn>
                              </p:par>
                            </p:childTnLst>
                          </p:cTn>
                        </p:par>
                        <p:par>
                          <p:cTn id="49" fill="hold" nodeType="afterGroup">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162823">
                                            <p:txEl>
                                              <p:pRg st="0" end="0"/>
                                            </p:txEl>
                                          </p:spTgt>
                                        </p:tgtEl>
                                        <p:attrNameLst>
                                          <p:attrName>style.visibility</p:attrName>
                                        </p:attrNameLst>
                                      </p:cBhvr>
                                      <p:to>
                                        <p:strVal val="visible"/>
                                      </p:to>
                                    </p:set>
                                    <p:animEffect transition="in" filter="wipe(left)">
                                      <p:cBhvr>
                                        <p:cTn id="52" dur="500"/>
                                        <p:tgtEl>
                                          <p:spTgt spid="162823">
                                            <p:txEl>
                                              <p:pRg st="0" end="0"/>
                                            </p:txEl>
                                          </p:spTgt>
                                        </p:tgtEl>
                                      </p:cBhvr>
                                    </p:animEffect>
                                  </p:childTnLst>
                                </p:cTn>
                              </p:par>
                            </p:childTnLst>
                          </p:cTn>
                        </p:par>
                        <p:par>
                          <p:cTn id="53" fill="hold" nodeType="afterGroup">
                            <p:stCondLst>
                              <p:cond delay="2500"/>
                            </p:stCondLst>
                            <p:childTnLst>
                              <p:par>
                                <p:cTn id="54" presetID="22" presetClass="entr" presetSubtype="8" fill="hold" grpId="0" nodeType="afterEffect">
                                  <p:stCondLst>
                                    <p:cond delay="0"/>
                                  </p:stCondLst>
                                  <p:childTnLst>
                                    <p:set>
                                      <p:cBhvr>
                                        <p:cTn id="55" dur="1" fill="hold">
                                          <p:stCondLst>
                                            <p:cond delay="0"/>
                                          </p:stCondLst>
                                        </p:cTn>
                                        <p:tgtEl>
                                          <p:spTgt spid="162820">
                                            <p:txEl>
                                              <p:pRg st="0" end="0"/>
                                            </p:txEl>
                                          </p:spTgt>
                                        </p:tgtEl>
                                        <p:attrNameLst>
                                          <p:attrName>style.visibility</p:attrName>
                                        </p:attrNameLst>
                                      </p:cBhvr>
                                      <p:to>
                                        <p:strVal val="visible"/>
                                      </p:to>
                                    </p:set>
                                    <p:animEffect transition="in" filter="wipe(left)">
                                      <p:cBhvr>
                                        <p:cTn id="56" dur="500"/>
                                        <p:tgtEl>
                                          <p:spTgt spid="162820">
                                            <p:txEl>
                                              <p:pRg st="0" end="0"/>
                                            </p:txEl>
                                          </p:spTgt>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62842">
                                            <p:txEl>
                                              <p:pRg st="0" end="0"/>
                                            </p:txEl>
                                          </p:spTgt>
                                        </p:tgtEl>
                                        <p:attrNameLst>
                                          <p:attrName>style.visibility</p:attrName>
                                        </p:attrNameLst>
                                      </p:cBhvr>
                                      <p:to>
                                        <p:strVal val="visible"/>
                                      </p:to>
                                    </p:set>
                                    <p:animEffect transition="in" filter="wipe(left)">
                                      <p:cBhvr>
                                        <p:cTn id="61" dur="500"/>
                                        <p:tgtEl>
                                          <p:spTgt spid="162842">
                                            <p:txEl>
                                              <p:pRg st="0" end="0"/>
                                            </p:txEl>
                                          </p:spTgt>
                                        </p:tgtEl>
                                      </p:cBhvr>
                                    </p:animEffect>
                                  </p:childTnLst>
                                </p:cTn>
                              </p:par>
                            </p:childTnLst>
                          </p:cTn>
                        </p:par>
                        <p:par>
                          <p:cTn id="62" fill="hold" nodeType="afterGroup">
                            <p:stCondLst>
                              <p:cond delay="500"/>
                            </p:stCondLst>
                            <p:childTnLst>
                              <p:par>
                                <p:cTn id="63" presetID="22" presetClass="entr" presetSubtype="8" fill="hold" grpId="0" nodeType="afterEffect">
                                  <p:stCondLst>
                                    <p:cond delay="0"/>
                                  </p:stCondLst>
                                  <p:childTnLst>
                                    <p:set>
                                      <p:cBhvr>
                                        <p:cTn id="64" dur="1" fill="hold">
                                          <p:stCondLst>
                                            <p:cond delay="0"/>
                                          </p:stCondLst>
                                        </p:cTn>
                                        <p:tgtEl>
                                          <p:spTgt spid="162838"/>
                                        </p:tgtEl>
                                        <p:attrNameLst>
                                          <p:attrName>style.visibility</p:attrName>
                                        </p:attrNameLst>
                                      </p:cBhvr>
                                      <p:to>
                                        <p:strVal val="visible"/>
                                      </p:to>
                                    </p:set>
                                    <p:animEffect transition="in" filter="wipe(left)">
                                      <p:cBhvr>
                                        <p:cTn id="65" dur="500"/>
                                        <p:tgtEl>
                                          <p:spTgt spid="162838"/>
                                        </p:tgtEl>
                                      </p:cBhvr>
                                    </p:animEffect>
                                  </p:childTnLst>
                                </p:cTn>
                              </p:par>
                            </p:childTnLst>
                          </p:cTn>
                        </p:par>
                        <p:par>
                          <p:cTn id="66" fill="hold" nodeType="afterGroup">
                            <p:stCondLst>
                              <p:cond delay="1000"/>
                            </p:stCondLst>
                            <p:childTnLst>
                              <p:par>
                                <p:cTn id="67" presetID="22" presetClass="entr" presetSubtype="8" fill="hold" grpId="0" nodeType="afterEffect">
                                  <p:stCondLst>
                                    <p:cond delay="0"/>
                                  </p:stCondLst>
                                  <p:childTnLst>
                                    <p:set>
                                      <p:cBhvr>
                                        <p:cTn id="68" dur="1" fill="hold">
                                          <p:stCondLst>
                                            <p:cond delay="0"/>
                                          </p:stCondLst>
                                        </p:cTn>
                                        <p:tgtEl>
                                          <p:spTgt spid="162839"/>
                                        </p:tgtEl>
                                        <p:attrNameLst>
                                          <p:attrName>style.visibility</p:attrName>
                                        </p:attrNameLst>
                                      </p:cBhvr>
                                      <p:to>
                                        <p:strVal val="visible"/>
                                      </p:to>
                                    </p:set>
                                    <p:animEffect transition="in" filter="wipe(left)">
                                      <p:cBhvr>
                                        <p:cTn id="69" dur="500"/>
                                        <p:tgtEl>
                                          <p:spTgt spid="162839"/>
                                        </p:tgtEl>
                                      </p:cBhvr>
                                    </p:animEffect>
                                  </p:childTnLst>
                                </p:cTn>
                              </p:par>
                            </p:childTnLst>
                          </p:cTn>
                        </p:par>
                        <p:par>
                          <p:cTn id="70" fill="hold" nodeType="afterGroup">
                            <p:stCondLst>
                              <p:cond delay="1500"/>
                            </p:stCondLst>
                            <p:childTnLst>
                              <p:par>
                                <p:cTn id="71" presetID="22" presetClass="entr" presetSubtype="8" fill="hold" grpId="0" nodeType="afterEffect">
                                  <p:stCondLst>
                                    <p:cond delay="0"/>
                                  </p:stCondLst>
                                  <p:childTnLst>
                                    <p:set>
                                      <p:cBhvr>
                                        <p:cTn id="72" dur="1" fill="hold">
                                          <p:stCondLst>
                                            <p:cond delay="0"/>
                                          </p:stCondLst>
                                        </p:cTn>
                                        <p:tgtEl>
                                          <p:spTgt spid="162840"/>
                                        </p:tgtEl>
                                        <p:attrNameLst>
                                          <p:attrName>style.visibility</p:attrName>
                                        </p:attrNameLst>
                                      </p:cBhvr>
                                      <p:to>
                                        <p:strVal val="visible"/>
                                      </p:to>
                                    </p:set>
                                    <p:animEffect transition="in" filter="wipe(left)">
                                      <p:cBhvr>
                                        <p:cTn id="73" dur="500"/>
                                        <p:tgtEl>
                                          <p:spTgt spid="162840"/>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22" presetClass="entr" presetSubtype="8" fill="hold" grpId="0" nodeType="clickEffect">
                                  <p:stCondLst>
                                    <p:cond delay="0"/>
                                  </p:stCondLst>
                                  <p:iterate type="wd">
                                    <p:tmPct val="100000"/>
                                  </p:iterate>
                                  <p:childTnLst>
                                    <p:set>
                                      <p:cBhvr>
                                        <p:cTn id="77" dur="1" fill="hold">
                                          <p:stCondLst>
                                            <p:cond delay="0"/>
                                          </p:stCondLst>
                                        </p:cTn>
                                        <p:tgtEl>
                                          <p:spTgt spid="162841"/>
                                        </p:tgtEl>
                                        <p:attrNameLst>
                                          <p:attrName>style.visibility</p:attrName>
                                        </p:attrNameLst>
                                      </p:cBhvr>
                                      <p:to>
                                        <p:strVal val="visible"/>
                                      </p:to>
                                    </p:set>
                                    <p:animEffect transition="in" filter="wipe(left)">
                                      <p:cBhvr>
                                        <p:cTn id="78" dur="300"/>
                                        <p:tgtEl>
                                          <p:spTgt spid="162841"/>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162843">
                                            <p:txEl>
                                              <p:pRg st="0" end="0"/>
                                            </p:txEl>
                                          </p:spTgt>
                                        </p:tgtEl>
                                        <p:attrNameLst>
                                          <p:attrName>style.visibility</p:attrName>
                                        </p:attrNameLst>
                                      </p:cBhvr>
                                      <p:to>
                                        <p:strVal val="visible"/>
                                      </p:to>
                                    </p:set>
                                    <p:animEffect transition="in" filter="wipe(left)">
                                      <p:cBhvr>
                                        <p:cTn id="83" dur="500"/>
                                        <p:tgtEl>
                                          <p:spTgt spid="162843">
                                            <p:txEl>
                                              <p:pRg st="0" end="0"/>
                                            </p:txEl>
                                          </p:spTgt>
                                        </p:tgtEl>
                                      </p:cBhvr>
                                    </p:animEffect>
                                  </p:childTnLst>
                                </p:cTn>
                              </p:par>
                            </p:childTnLst>
                          </p:cTn>
                        </p:par>
                      </p:childTnLst>
                    </p:cTn>
                  </p:par>
                  <p:par>
                    <p:cTn id="84" fill="hold" nodeType="clickPar">
                      <p:stCondLst>
                        <p:cond delay="indefinite"/>
                      </p:stCondLst>
                      <p:childTnLst>
                        <p:par>
                          <p:cTn id="85" fill="hold" nodeType="withGroup">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162844"/>
                                        </p:tgtEl>
                                        <p:attrNameLst>
                                          <p:attrName>style.visibility</p:attrName>
                                        </p:attrNameLst>
                                      </p:cBhvr>
                                      <p:to>
                                        <p:strVal val="visible"/>
                                      </p:to>
                                    </p:set>
                                    <p:animEffect transition="in" filter="wipe(left)">
                                      <p:cBhvr>
                                        <p:cTn id="88" dur="500"/>
                                        <p:tgtEl>
                                          <p:spTgt spid="162844"/>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162845">
                                            <p:txEl>
                                              <p:pRg st="0" end="0"/>
                                            </p:txEl>
                                          </p:spTgt>
                                        </p:tgtEl>
                                        <p:attrNameLst>
                                          <p:attrName>style.visibility</p:attrName>
                                        </p:attrNameLst>
                                      </p:cBhvr>
                                      <p:to>
                                        <p:strVal val="visible"/>
                                      </p:to>
                                    </p:set>
                                    <p:animEffect transition="in" filter="wipe(left)">
                                      <p:cBhvr>
                                        <p:cTn id="93" dur="500"/>
                                        <p:tgtEl>
                                          <p:spTgt spid="162845">
                                            <p:txEl>
                                              <p:pRg st="0" end="0"/>
                                            </p:txEl>
                                          </p:spTgt>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22" presetClass="entr" presetSubtype="8" fill="hold" grpId="0" nodeType="clickEffect">
                                  <p:stCondLst>
                                    <p:cond delay="0"/>
                                  </p:stCondLst>
                                  <p:childTnLst>
                                    <p:set>
                                      <p:cBhvr>
                                        <p:cTn id="97" dur="1" fill="hold">
                                          <p:stCondLst>
                                            <p:cond delay="0"/>
                                          </p:stCondLst>
                                        </p:cTn>
                                        <p:tgtEl>
                                          <p:spTgt spid="162846">
                                            <p:txEl>
                                              <p:pRg st="0" end="0"/>
                                            </p:txEl>
                                          </p:spTgt>
                                        </p:tgtEl>
                                        <p:attrNameLst>
                                          <p:attrName>style.visibility</p:attrName>
                                        </p:attrNameLst>
                                      </p:cBhvr>
                                      <p:to>
                                        <p:strVal val="visible"/>
                                      </p:to>
                                    </p:set>
                                    <p:animEffect transition="in" filter="wipe(left)">
                                      <p:cBhvr>
                                        <p:cTn id="98" dur="500"/>
                                        <p:tgtEl>
                                          <p:spTgt spid="162846">
                                            <p:txEl>
                                              <p:pRg st="0" end="0"/>
                                            </p:txEl>
                                          </p:spTgt>
                                        </p:tgtEl>
                                      </p:cBhvr>
                                    </p:animEffect>
                                  </p:childTnLst>
                                </p:cTn>
                              </p:par>
                            </p:childTnLst>
                          </p:cTn>
                        </p:par>
                      </p:childTnLst>
                    </p:cTn>
                  </p:par>
                  <p:par>
                    <p:cTn id="99" fill="hold" nodeType="clickPar">
                      <p:stCondLst>
                        <p:cond delay="indefinite"/>
                      </p:stCondLst>
                      <p:childTnLst>
                        <p:par>
                          <p:cTn id="100" fill="hold" nodeType="withGroup">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162847">
                                            <p:txEl>
                                              <p:pRg st="0" end="0"/>
                                            </p:txEl>
                                          </p:spTgt>
                                        </p:tgtEl>
                                        <p:attrNameLst>
                                          <p:attrName>style.visibility</p:attrName>
                                        </p:attrNameLst>
                                      </p:cBhvr>
                                      <p:to>
                                        <p:strVal val="visible"/>
                                      </p:to>
                                    </p:set>
                                    <p:animEffect transition="in" filter="wipe(left)">
                                      <p:cBhvr>
                                        <p:cTn id="103" dur="500"/>
                                        <p:tgtEl>
                                          <p:spTgt spid="162847">
                                            <p:txEl>
                                              <p:pRg st="0" end="0"/>
                                            </p:txEl>
                                          </p:spTgt>
                                        </p:tgtEl>
                                      </p:cBhvr>
                                    </p:animEffect>
                                  </p:childTnLst>
                                </p:cTn>
                              </p:par>
                            </p:childTnLst>
                          </p:cTn>
                        </p:par>
                      </p:childTnLst>
                    </p:cTn>
                  </p:par>
                  <p:par>
                    <p:cTn id="104" fill="hold" nodeType="clickPar">
                      <p:stCondLst>
                        <p:cond delay="indefinite"/>
                      </p:stCondLst>
                      <p:childTnLst>
                        <p:par>
                          <p:cTn id="105" fill="hold" nodeType="withGroup">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162848"/>
                                        </p:tgtEl>
                                        <p:attrNameLst>
                                          <p:attrName>style.visibility</p:attrName>
                                        </p:attrNameLst>
                                      </p:cBhvr>
                                      <p:to>
                                        <p:strVal val="visible"/>
                                      </p:to>
                                    </p:set>
                                    <p:animEffect transition="in" filter="wipe(left)">
                                      <p:cBhvr>
                                        <p:cTn id="108" dur="500"/>
                                        <p:tgtEl>
                                          <p:spTgt spid="162848"/>
                                        </p:tgtEl>
                                      </p:cBhvr>
                                    </p:animEffect>
                                  </p:childTnLst>
                                </p:cTn>
                              </p:par>
                            </p:childTnLst>
                          </p:cTn>
                        </p:par>
                      </p:childTnLst>
                    </p:cTn>
                  </p:par>
                  <p:par>
                    <p:cTn id="109" fill="hold" nodeType="clickPar">
                      <p:stCondLst>
                        <p:cond delay="indefinite"/>
                      </p:stCondLst>
                      <p:childTnLst>
                        <p:par>
                          <p:cTn id="110" fill="hold" nodeType="withGroup">
                            <p:stCondLst>
                              <p:cond delay="0"/>
                            </p:stCondLst>
                            <p:childTnLst>
                              <p:par>
                                <p:cTn id="111" presetID="22" presetClass="entr" presetSubtype="8" fill="hold" grpId="0" nodeType="clickEffect">
                                  <p:stCondLst>
                                    <p:cond delay="0"/>
                                  </p:stCondLst>
                                  <p:childTnLst>
                                    <p:set>
                                      <p:cBhvr>
                                        <p:cTn id="112" dur="1" fill="hold">
                                          <p:stCondLst>
                                            <p:cond delay="0"/>
                                          </p:stCondLst>
                                        </p:cTn>
                                        <p:tgtEl>
                                          <p:spTgt spid="162849">
                                            <p:txEl>
                                              <p:pRg st="0" end="0"/>
                                            </p:txEl>
                                          </p:spTgt>
                                        </p:tgtEl>
                                        <p:attrNameLst>
                                          <p:attrName>style.visibility</p:attrName>
                                        </p:attrNameLst>
                                      </p:cBhvr>
                                      <p:to>
                                        <p:strVal val="visible"/>
                                      </p:to>
                                    </p:set>
                                    <p:animEffect transition="in" filter="wipe(left)">
                                      <p:cBhvr>
                                        <p:cTn id="113" dur="500"/>
                                        <p:tgtEl>
                                          <p:spTgt spid="162849">
                                            <p:txEl>
                                              <p:pRg st="0" end="0"/>
                                            </p:txEl>
                                          </p:spTgt>
                                        </p:tgtEl>
                                      </p:cBhvr>
                                    </p:animEffect>
                                  </p:childTnLst>
                                </p:cTn>
                              </p:par>
                            </p:childTnLst>
                          </p:cTn>
                        </p:par>
                      </p:childTnLst>
                    </p:cTn>
                  </p:par>
                  <p:par>
                    <p:cTn id="114" fill="hold" nodeType="clickPar">
                      <p:stCondLst>
                        <p:cond delay="indefinite"/>
                      </p:stCondLst>
                      <p:childTnLst>
                        <p:par>
                          <p:cTn id="115" fill="hold" nodeType="withGroup">
                            <p:stCondLst>
                              <p:cond delay="0"/>
                            </p:stCondLst>
                            <p:childTnLst>
                              <p:par>
                                <p:cTn id="116" presetID="22" presetClass="entr" presetSubtype="8" fill="hold" grpId="0" nodeType="clickEffect">
                                  <p:stCondLst>
                                    <p:cond delay="0"/>
                                  </p:stCondLst>
                                  <p:childTnLst>
                                    <p:set>
                                      <p:cBhvr>
                                        <p:cTn id="117" dur="1" fill="hold">
                                          <p:stCondLst>
                                            <p:cond delay="0"/>
                                          </p:stCondLst>
                                        </p:cTn>
                                        <p:tgtEl>
                                          <p:spTgt spid="162850">
                                            <p:txEl>
                                              <p:pRg st="0" end="0"/>
                                            </p:txEl>
                                          </p:spTgt>
                                        </p:tgtEl>
                                        <p:attrNameLst>
                                          <p:attrName>style.visibility</p:attrName>
                                        </p:attrNameLst>
                                      </p:cBhvr>
                                      <p:to>
                                        <p:strVal val="visible"/>
                                      </p:to>
                                    </p:set>
                                    <p:animEffect transition="in" filter="wipe(left)">
                                      <p:cBhvr>
                                        <p:cTn id="118" dur="500"/>
                                        <p:tgtEl>
                                          <p:spTgt spid="162850">
                                            <p:txEl>
                                              <p:pRg st="0" end="0"/>
                                            </p:txEl>
                                          </p:spTgt>
                                        </p:tgtEl>
                                      </p:cBhvr>
                                    </p:animEffect>
                                  </p:childTnLst>
                                </p:cTn>
                              </p:par>
                            </p:childTnLst>
                          </p:cTn>
                        </p:par>
                      </p:childTnLst>
                    </p:cTn>
                  </p:par>
                  <p:par>
                    <p:cTn id="119" fill="hold" nodeType="clickPar">
                      <p:stCondLst>
                        <p:cond delay="indefinite"/>
                      </p:stCondLst>
                      <p:childTnLst>
                        <p:par>
                          <p:cTn id="120" fill="hold" nodeType="withGroup">
                            <p:stCondLst>
                              <p:cond delay="0"/>
                            </p:stCondLst>
                            <p:childTnLst>
                              <p:par>
                                <p:cTn id="121" presetID="22" presetClass="entr" presetSubtype="8" fill="hold" grpId="0" nodeType="clickEffect">
                                  <p:stCondLst>
                                    <p:cond delay="0"/>
                                  </p:stCondLst>
                                  <p:childTnLst>
                                    <p:set>
                                      <p:cBhvr>
                                        <p:cTn id="122" dur="1" fill="hold">
                                          <p:stCondLst>
                                            <p:cond delay="0"/>
                                          </p:stCondLst>
                                        </p:cTn>
                                        <p:tgtEl>
                                          <p:spTgt spid="162851">
                                            <p:txEl>
                                              <p:pRg st="0" end="0"/>
                                            </p:txEl>
                                          </p:spTgt>
                                        </p:tgtEl>
                                        <p:attrNameLst>
                                          <p:attrName>style.visibility</p:attrName>
                                        </p:attrNameLst>
                                      </p:cBhvr>
                                      <p:to>
                                        <p:strVal val="visible"/>
                                      </p:to>
                                    </p:set>
                                    <p:animEffect transition="in" filter="wipe(left)">
                                      <p:cBhvr>
                                        <p:cTn id="123" dur="500"/>
                                        <p:tgtEl>
                                          <p:spTgt spid="1628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8" grpId="0" animBg="1" autoUpdateAnimBg="0"/>
      <p:bldP spid="162819" grpId="0" build="p" autoUpdateAnimBg="0" advAuto="0"/>
      <p:bldP spid="162820" grpId="0" build="p" autoUpdateAnimBg="0" advAuto="0"/>
      <p:bldP spid="162821" grpId="0" autoUpdateAnimBg="0"/>
      <p:bldP spid="162822" grpId="0" build="p" autoUpdateAnimBg="0" advAuto="0"/>
      <p:bldP spid="162823" grpId="0" build="p" autoUpdateAnimBg="0" advAuto="0"/>
      <p:bldP spid="162824" grpId="0" build="p" autoUpdateAnimBg="0" advAuto="0"/>
      <p:bldP spid="162825" grpId="0" build="p" autoUpdateAnimBg="0" advAuto="0"/>
      <p:bldP spid="162826" grpId="0" build="p" autoUpdateAnimBg="0"/>
      <p:bldP spid="162837" grpId="0" build="p" autoUpdateAnimBg="0"/>
      <p:bldP spid="162838" grpId="0" animBg="1"/>
      <p:bldP spid="162839" grpId="0" animBg="1"/>
      <p:bldP spid="162840" grpId="0" animBg="1"/>
      <p:bldP spid="162841" grpId="0" autoUpdateAnimBg="0"/>
      <p:bldP spid="162842" grpId="0" build="p" autoUpdateAnimBg="0"/>
      <p:bldP spid="162843" grpId="0" build="p" autoUpdateAnimBg="0"/>
      <p:bldP spid="162844" grpId="0" animBg="1" autoUpdateAnimBg="0"/>
      <p:bldP spid="162845" grpId="0" build="p" autoUpdateAnimBg="0"/>
      <p:bldP spid="162846" grpId="0" build="p" autoUpdateAnimBg="0"/>
      <p:bldP spid="162847" grpId="0" build="p" autoUpdateAnimBg="0"/>
      <p:bldP spid="162848" grpId="0" autoUpdateAnimBg="0"/>
      <p:bldP spid="162849" grpId="0" build="p" autoUpdateAnimBg="0"/>
      <p:bldP spid="162850" grpId="0" build="p" autoUpdateAnimBg="0"/>
      <p:bldP spid="162851"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900" name="Rectangle 36"/>
          <p:cNvSpPr>
            <a:spLocks noChangeArrowheads="1"/>
          </p:cNvSpPr>
          <p:nvPr/>
        </p:nvSpPr>
        <p:spPr bwMode="auto">
          <a:xfrm>
            <a:off x="716643" y="476672"/>
            <a:ext cx="6879693" cy="492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eaLnBrk="0" hangingPunct="0"/>
            <a:r>
              <a:rPr kumimoji="1" lang="en-US" altLang="zh-CN" sz="2600" b="1" dirty="0" smtClean="0">
                <a:solidFill>
                  <a:srgbClr val="FF0066"/>
                </a:solidFill>
                <a:latin typeface="Times New Roman" pitchFamily="18" charset="0"/>
              </a:rPr>
              <a:t>7.2.2. </a:t>
            </a:r>
            <a:r>
              <a:rPr kumimoji="1" lang="zh-CN" altLang="en-US" sz="2600" b="1" dirty="0">
                <a:solidFill>
                  <a:srgbClr val="FF0066"/>
                </a:solidFill>
                <a:latin typeface="Times New Roman" pitchFamily="18" charset="0"/>
              </a:rPr>
              <a:t>理想运放工作在非线性区</a:t>
            </a:r>
            <a:r>
              <a:rPr kumimoji="1" lang="zh-CN" altLang="en-US" sz="2600" b="1" dirty="0" smtClean="0">
                <a:solidFill>
                  <a:srgbClr val="FF0066"/>
                </a:solidFill>
                <a:latin typeface="Times New Roman" pitchFamily="18" charset="0"/>
              </a:rPr>
              <a:t>的特点</a:t>
            </a:r>
            <a:endParaRPr kumimoji="1" lang="zh-CN" altLang="en-US" sz="2600" b="1" dirty="0">
              <a:solidFill>
                <a:srgbClr val="FF0066"/>
              </a:solidFill>
              <a:latin typeface="Times New Roman" pitchFamily="18" charset="0"/>
            </a:endParaRPr>
          </a:p>
        </p:txBody>
      </p:sp>
      <p:sp>
        <p:nvSpPr>
          <p:cNvPr id="164901" name="Rectangle 37"/>
          <p:cNvSpPr>
            <a:spLocks noChangeArrowheads="1"/>
          </p:cNvSpPr>
          <p:nvPr/>
        </p:nvSpPr>
        <p:spPr bwMode="auto">
          <a:xfrm>
            <a:off x="579436" y="1317625"/>
            <a:ext cx="7864475" cy="1016000"/>
          </a:xfrm>
          <a:prstGeom prst="rect">
            <a:avLst/>
          </a:prstGeom>
          <a:solidFill>
            <a:srgbClr val="CCFFFF"/>
          </a:solidFill>
          <a:ln w="9525">
            <a:solidFill>
              <a:schemeClr val="tx1"/>
            </a:solidFill>
            <a:miter lim="800000"/>
            <a:headEnd/>
            <a:tailEnd/>
          </a:ln>
        </p:spPr>
        <p:txBody>
          <a:bodyPr>
            <a:spAutoFit/>
          </a:bodyPr>
          <a:lstStyle/>
          <a:p>
            <a:pPr eaLnBrk="0" hangingPunct="0"/>
            <a:r>
              <a:rPr kumimoji="1" lang="en-US" altLang="zh-CN" sz="2600" b="1">
                <a:latin typeface="Times New Roman" pitchFamily="18" charset="0"/>
              </a:rPr>
              <a:t>1</a:t>
            </a:r>
            <a:r>
              <a:rPr kumimoji="1" lang="en-US" altLang="zh-CN" sz="2600" b="1">
                <a:latin typeface="宋体" pitchFamily="2" charset="-122"/>
              </a:rPr>
              <a:t>)</a:t>
            </a:r>
            <a:r>
              <a:rPr kumimoji="1" lang="en-US" altLang="zh-CN" sz="2600" b="1" i="1">
                <a:latin typeface="Times New Roman" pitchFamily="18" charset="0"/>
              </a:rPr>
              <a:t>u</a:t>
            </a:r>
            <a:r>
              <a:rPr kumimoji="1" lang="en-US" altLang="zh-CN" sz="2600" b="1" baseline="-25000">
                <a:latin typeface="Times New Roman" pitchFamily="18" charset="0"/>
              </a:rPr>
              <a:t>+ </a:t>
            </a:r>
            <a:r>
              <a:rPr kumimoji="1" lang="en-US" altLang="zh-CN" sz="2600" b="1">
                <a:latin typeface="Times New Roman" pitchFamily="18" charset="0"/>
              </a:rPr>
              <a:t>&gt; </a:t>
            </a:r>
            <a:r>
              <a:rPr kumimoji="1" lang="en-US" altLang="zh-CN" sz="2600" b="1" i="1">
                <a:latin typeface="Times New Roman" pitchFamily="18" charset="0"/>
              </a:rPr>
              <a:t>u</a:t>
            </a:r>
            <a:r>
              <a:rPr kumimoji="1" lang="en-US" altLang="zh-CN" sz="2600" b="1" baseline="-25000">
                <a:latin typeface="Times New Roman" pitchFamily="18" charset="0"/>
              </a:rPr>
              <a:t>–</a:t>
            </a:r>
            <a:r>
              <a:rPr kumimoji="1" lang="zh-CN" altLang="en-US" sz="2600" b="1">
                <a:latin typeface="Times New Roman" pitchFamily="18" charset="0"/>
              </a:rPr>
              <a:t>时， </a:t>
            </a:r>
            <a:r>
              <a:rPr kumimoji="1" lang="en-US" altLang="zh-CN" sz="2600" b="1" i="1">
                <a:latin typeface="Times New Roman" pitchFamily="18" charset="0"/>
              </a:rPr>
              <a:t>u</a:t>
            </a:r>
            <a:r>
              <a:rPr kumimoji="1" lang="en-US" altLang="zh-CN" sz="2600" b="1" baseline="-25000">
                <a:latin typeface="Times New Roman" pitchFamily="18" charset="0"/>
              </a:rPr>
              <a:t>o </a:t>
            </a:r>
            <a:r>
              <a:rPr kumimoji="1" lang="en-US" altLang="zh-CN" sz="2600" b="1">
                <a:latin typeface="Times New Roman" pitchFamily="18" charset="0"/>
              </a:rPr>
              <a:t>= </a:t>
            </a:r>
            <a:r>
              <a:rPr kumimoji="1" lang="en-US" altLang="zh-CN" sz="2600" b="1" i="1">
                <a:latin typeface="Times New Roman" pitchFamily="18" charset="0"/>
              </a:rPr>
              <a:t>U</a:t>
            </a:r>
            <a:r>
              <a:rPr kumimoji="1" lang="en-US" altLang="zh-CN" sz="2600" b="1" baseline="-25000">
                <a:latin typeface="Times New Roman" pitchFamily="18" charset="0"/>
              </a:rPr>
              <a:t>omax</a:t>
            </a:r>
          </a:p>
          <a:p>
            <a:pPr eaLnBrk="0" hangingPunct="0"/>
            <a:endParaRPr kumimoji="1" lang="en-US" altLang="zh-CN" sz="2600" b="1" baseline="-25000">
              <a:latin typeface="Times New Roman" pitchFamily="18" charset="0"/>
            </a:endParaRPr>
          </a:p>
          <a:p>
            <a:pPr eaLnBrk="0" hangingPunct="0"/>
            <a:endParaRPr kumimoji="1" lang="en-US" altLang="zh-CN" sz="2600" b="1" baseline="-25000">
              <a:latin typeface="Times New Roman" pitchFamily="18" charset="0"/>
            </a:endParaRPr>
          </a:p>
        </p:txBody>
      </p:sp>
      <p:sp>
        <p:nvSpPr>
          <p:cNvPr id="164902" name="Rectangle 38"/>
          <p:cNvSpPr>
            <a:spLocks noChangeArrowheads="1"/>
          </p:cNvSpPr>
          <p:nvPr/>
        </p:nvSpPr>
        <p:spPr bwMode="auto">
          <a:xfrm>
            <a:off x="4791075" y="1600200"/>
            <a:ext cx="3819525" cy="488950"/>
          </a:xfrm>
          <a:prstGeom prst="rect">
            <a:avLst/>
          </a:prstGeom>
          <a:noFill/>
          <a:ln>
            <a:noFill/>
          </a:ln>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i="1">
                <a:latin typeface="Times New Roman" pitchFamily="18" charset="0"/>
              </a:rPr>
              <a:t>u</a:t>
            </a:r>
            <a:r>
              <a:rPr kumimoji="1" lang="en-US" altLang="zh-CN" sz="2600" b="1" baseline="-25000">
                <a:latin typeface="Times New Roman" pitchFamily="18" charset="0"/>
              </a:rPr>
              <a:t>+ </a:t>
            </a:r>
            <a:r>
              <a:rPr kumimoji="1" lang="en-US" altLang="zh-CN" sz="2600" b="1">
                <a:latin typeface="Times New Roman" pitchFamily="18" charset="0"/>
              </a:rPr>
              <a:t>&lt; </a:t>
            </a:r>
            <a:r>
              <a:rPr kumimoji="1" lang="en-US" altLang="zh-CN" sz="2600" b="1" i="1">
                <a:latin typeface="Times New Roman" pitchFamily="18" charset="0"/>
              </a:rPr>
              <a:t>u </a:t>
            </a:r>
            <a:r>
              <a:rPr kumimoji="1" lang="en-US" altLang="zh-CN" sz="2600" b="1" baseline="-25000">
                <a:latin typeface="Times New Roman" pitchFamily="18" charset="0"/>
              </a:rPr>
              <a:t>–</a:t>
            </a:r>
            <a:r>
              <a:rPr kumimoji="1" lang="zh-CN" altLang="en-US" sz="2600" b="1">
                <a:latin typeface="Times New Roman" pitchFamily="18" charset="0"/>
              </a:rPr>
              <a:t>时</a:t>
            </a:r>
            <a:r>
              <a:rPr kumimoji="1" lang="en-US" altLang="zh-CN" sz="2600" b="1">
                <a:latin typeface="Times New Roman" pitchFamily="18" charset="0"/>
              </a:rPr>
              <a:t>,  </a:t>
            </a:r>
            <a:r>
              <a:rPr kumimoji="1" lang="en-US" altLang="zh-CN" sz="2600" b="1" i="1" baseline="-25000">
                <a:latin typeface="Times New Roman" pitchFamily="18" charset="0"/>
              </a:rPr>
              <a:t> </a:t>
            </a:r>
            <a:r>
              <a:rPr kumimoji="1" lang="en-US" altLang="zh-CN" sz="2600" b="1" i="1">
                <a:latin typeface="Times New Roman" pitchFamily="18" charset="0"/>
              </a:rPr>
              <a:t>u</a:t>
            </a:r>
            <a:r>
              <a:rPr kumimoji="1" lang="en-US" altLang="zh-CN" sz="2600" b="1" baseline="-25000">
                <a:latin typeface="Times New Roman" pitchFamily="18" charset="0"/>
              </a:rPr>
              <a:t>o</a:t>
            </a:r>
            <a:r>
              <a:rPr kumimoji="1" lang="en-US" altLang="zh-CN" sz="2600" b="1">
                <a:latin typeface="Times New Roman" pitchFamily="18" charset="0"/>
              </a:rPr>
              <a:t>= </a:t>
            </a:r>
            <a:r>
              <a:rPr kumimoji="1" lang="en-US" altLang="zh-CN" sz="2600" b="1">
                <a:latin typeface="Times New Roman" pitchFamily="18" charset="0"/>
                <a:cs typeface="Times New Roman" pitchFamily="18" charset="0"/>
              </a:rPr>
              <a:t>–</a:t>
            </a:r>
            <a:r>
              <a:rPr kumimoji="1" lang="en-US" altLang="zh-CN" sz="2600" b="1" i="1">
                <a:latin typeface="Times New Roman" pitchFamily="18" charset="0"/>
              </a:rPr>
              <a:t>U</a:t>
            </a:r>
            <a:r>
              <a:rPr kumimoji="1" lang="en-US" altLang="zh-CN" sz="2600" b="1" baseline="-25000">
                <a:latin typeface="Times New Roman" pitchFamily="18" charset="0"/>
              </a:rPr>
              <a:t>Omax</a:t>
            </a:r>
          </a:p>
        </p:txBody>
      </p:sp>
      <p:sp>
        <p:nvSpPr>
          <p:cNvPr id="164903" name="Rectangle 39"/>
          <p:cNvSpPr>
            <a:spLocks noChangeArrowheads="1"/>
          </p:cNvSpPr>
          <p:nvPr/>
        </p:nvSpPr>
        <p:spPr bwMode="auto">
          <a:xfrm>
            <a:off x="762000" y="2089150"/>
            <a:ext cx="7848600" cy="488950"/>
          </a:xfrm>
          <a:prstGeom prst="rect">
            <a:avLst/>
          </a:prstGeom>
          <a:noFill/>
          <a:ln>
            <a:noFill/>
          </a:ln>
          <a:extLst>
            <a:ext uri="{909E8E84-426E-40DD-AFC4-6F175D3DCCD1}">
              <a14:hiddenFill xmlns:a14="http://schemas.microsoft.com/office/drawing/2010/main">
                <a:solidFill>
                  <a:srgbClr val="CCFFFF"/>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a:latin typeface="Times New Roman" pitchFamily="18" charset="0"/>
              </a:rPr>
              <a:t>2</a:t>
            </a:r>
            <a:r>
              <a:rPr kumimoji="1" lang="en-US" altLang="zh-CN" sz="2600" b="1">
                <a:latin typeface="宋体" pitchFamily="2" charset="-122"/>
              </a:rPr>
              <a:t>)</a:t>
            </a:r>
            <a:r>
              <a:rPr kumimoji="1" lang="en-US" altLang="zh-CN" sz="2600" b="1" i="1">
                <a:latin typeface="Times New Roman" pitchFamily="18" charset="0"/>
              </a:rPr>
              <a:t>i</a:t>
            </a:r>
            <a:r>
              <a:rPr kumimoji="1" lang="en-US" altLang="zh-CN" sz="2600" b="1" baseline="-25000">
                <a:latin typeface="Times New Roman" pitchFamily="18" charset="0"/>
              </a:rPr>
              <a:t>+ </a:t>
            </a:r>
            <a:r>
              <a:rPr kumimoji="1" lang="en-US" altLang="zh-CN" sz="2600" b="1">
                <a:latin typeface="Times New Roman" pitchFamily="18" charset="0"/>
                <a:sym typeface="Symbol" pitchFamily="18" charset="2"/>
              </a:rPr>
              <a:t></a:t>
            </a:r>
            <a:r>
              <a:rPr kumimoji="1" lang="en-US" altLang="zh-CN" sz="2600" b="1">
                <a:latin typeface="Times New Roman" pitchFamily="18" charset="0"/>
              </a:rPr>
              <a:t> </a:t>
            </a:r>
            <a:r>
              <a:rPr kumimoji="1" lang="en-US" altLang="zh-CN" sz="2600" b="1" i="1">
                <a:latin typeface="Times New Roman" pitchFamily="18" charset="0"/>
              </a:rPr>
              <a:t>i</a:t>
            </a:r>
            <a:r>
              <a:rPr kumimoji="1" lang="en-US" altLang="zh-CN" sz="2600" b="1" baseline="-25000">
                <a:latin typeface="Times New Roman" pitchFamily="18" charset="0"/>
              </a:rPr>
              <a:t>– </a:t>
            </a:r>
            <a:r>
              <a:rPr kumimoji="1" lang="en-US" altLang="zh-CN" sz="2600" b="1">
                <a:latin typeface="Times New Roman" pitchFamily="18" charset="0"/>
                <a:sym typeface="Symbol" pitchFamily="18" charset="2"/>
              </a:rPr>
              <a:t></a:t>
            </a:r>
            <a:r>
              <a:rPr kumimoji="1" lang="en-US" altLang="zh-CN" sz="2600" b="1">
                <a:latin typeface="Times New Roman" pitchFamily="18" charset="0"/>
              </a:rPr>
              <a:t> 0  </a:t>
            </a:r>
            <a:r>
              <a:rPr kumimoji="1" lang="en-US" altLang="zh-CN" sz="2600" b="1">
                <a:solidFill>
                  <a:srgbClr val="0033CC"/>
                </a:solidFill>
                <a:latin typeface="隶书" pitchFamily="49" charset="-122"/>
                <a:ea typeface="隶书" pitchFamily="49" charset="-122"/>
              </a:rPr>
              <a:t>(</a:t>
            </a:r>
            <a:r>
              <a:rPr kumimoji="1" lang="zh-CN" altLang="en-US" sz="2600" b="1">
                <a:solidFill>
                  <a:srgbClr val="0033CC"/>
                </a:solidFill>
                <a:latin typeface="隶书" pitchFamily="49" charset="-122"/>
                <a:ea typeface="隶书" pitchFamily="49" charset="-122"/>
              </a:rPr>
              <a:t>虚断</a:t>
            </a:r>
            <a:r>
              <a:rPr kumimoji="1" lang="en-US" altLang="zh-CN" sz="2600" b="1">
                <a:solidFill>
                  <a:srgbClr val="0033CC"/>
                </a:solidFill>
                <a:latin typeface="隶书" pitchFamily="49" charset="-122"/>
                <a:ea typeface="隶书" pitchFamily="49" charset="-122"/>
              </a:rPr>
              <a:t>)</a:t>
            </a:r>
          </a:p>
        </p:txBody>
      </p:sp>
      <p:pic>
        <p:nvPicPr>
          <p:cNvPr id="164964" name="Picture 100" descr="jiantou_shang">
            <a:hlinkClick r:id="" action="ppaction://hlinkshowjump?jump=previous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97913" y="5105400"/>
            <a:ext cx="284162" cy="384175"/>
          </a:xfrm>
          <a:prstGeom prst="rect">
            <a:avLst/>
          </a:prstGeom>
          <a:noFill/>
          <a:extLst>
            <a:ext uri="{909E8E84-426E-40DD-AFC4-6F175D3DCCD1}">
              <a14:hiddenFill xmlns:a14="http://schemas.microsoft.com/office/drawing/2010/main">
                <a:solidFill>
                  <a:srgbClr val="FFFFFF"/>
                </a:solidFill>
              </a14:hiddenFill>
            </a:ext>
          </a:extLst>
        </p:spPr>
      </p:pic>
      <p:sp>
        <p:nvSpPr>
          <p:cNvPr id="164965" name="Rectangle 101"/>
          <p:cNvSpPr>
            <a:spLocks noChangeArrowheads="1"/>
          </p:cNvSpPr>
          <p:nvPr/>
        </p:nvSpPr>
        <p:spPr bwMode="auto">
          <a:xfrm>
            <a:off x="8839200" y="3505200"/>
            <a:ext cx="30480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164966" name="Picture 102" descr="jiantou_xia">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16963" y="5486400"/>
            <a:ext cx="274637" cy="533400"/>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3"/>
          <p:cNvSpPr>
            <a:spLocks noChangeArrowheads="1"/>
          </p:cNvSpPr>
          <p:nvPr/>
        </p:nvSpPr>
        <p:spPr bwMode="auto">
          <a:xfrm>
            <a:off x="0" y="2691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pPr eaLnBrk="1" hangingPunct="1"/>
            <a:endParaRPr lang="zh-CN" altLang="en-US"/>
          </a:p>
        </p:txBody>
      </p:sp>
      <p:graphicFrame>
        <p:nvGraphicFramePr>
          <p:cNvPr id="15" name="Object 4"/>
          <p:cNvGraphicFramePr>
            <a:graphicFrameLocks noChangeAspect="1"/>
          </p:cNvGraphicFramePr>
          <p:nvPr>
            <p:extLst>
              <p:ext uri="{D42A27DB-BD31-4B8C-83A1-F6EECF244321}">
                <p14:modId xmlns:p14="http://schemas.microsoft.com/office/powerpoint/2010/main" val="4291506904"/>
              </p:ext>
            </p:extLst>
          </p:nvPr>
        </p:nvGraphicFramePr>
        <p:xfrm>
          <a:off x="1417638" y="3348038"/>
          <a:ext cx="3948112" cy="1000125"/>
        </p:xfrm>
        <a:graphic>
          <a:graphicData uri="http://schemas.openxmlformats.org/presentationml/2006/ole">
            <mc:AlternateContent xmlns:mc="http://schemas.openxmlformats.org/markup-compatibility/2006">
              <mc:Choice xmlns:v="urn:schemas-microsoft-com:vml" Requires="v">
                <p:oleObj spid="_x0000_s14354" name="Equation" r:id="rId6" imgW="1650960" imgH="419040" progId="Equation.DSMT4">
                  <p:embed/>
                </p:oleObj>
              </mc:Choice>
              <mc:Fallback>
                <p:oleObj name="Equation" r:id="rId6" imgW="1650960" imgH="419040" progId="Equation.DSMT4">
                  <p:embed/>
                  <p:pic>
                    <p:nvPicPr>
                      <p:cNvPr id="0" name=""/>
                      <p:cNvPicPr>
                        <a:picLocks noChangeAspect="1" noChangeArrowheads="1"/>
                      </p:cNvPicPr>
                      <p:nvPr/>
                    </p:nvPicPr>
                    <p:blipFill>
                      <a:blip r:embed="rId7"/>
                      <a:srcRect/>
                      <a:stretch>
                        <a:fillRect/>
                      </a:stretch>
                    </p:blipFill>
                    <p:spPr bwMode="auto">
                      <a:xfrm>
                        <a:off x="1417638" y="3348038"/>
                        <a:ext cx="3948112" cy="1000125"/>
                      </a:xfrm>
                      <a:prstGeom prst="rect">
                        <a:avLst/>
                      </a:prstGeom>
                      <a:solidFill>
                        <a:srgbClr val="66FFFF"/>
                      </a:solidFill>
                      <a:ln w="9525" algn="ctr">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 name="Rectangle 5"/>
          <p:cNvSpPr txBox="1">
            <a:spLocks noChangeArrowheads="1"/>
          </p:cNvSpPr>
          <p:nvPr/>
        </p:nvSpPr>
        <p:spPr>
          <a:xfrm>
            <a:off x="251520" y="2780927"/>
            <a:ext cx="6087382" cy="503237"/>
          </a:xfrm>
          <a:prstGeom prst="rect">
            <a:avLst/>
          </a:prstGeom>
        </p:spPr>
        <p:txBody>
          <a:bodyPr/>
          <a:lstStyle>
            <a:lvl1pPr marL="342900" indent="-342900" algn="l" rtl="0" eaLnBrk="1" fontAlgn="base" hangingPunct="1">
              <a:spcBef>
                <a:spcPct val="20000"/>
              </a:spcBef>
              <a:spcAft>
                <a:spcPct val="0"/>
              </a:spcAft>
              <a:buFont typeface="Wingdings" panose="05000000000000000000" pitchFamily="2" charset="2"/>
              <a:buChar char="n"/>
              <a:defRPr sz="2800">
                <a:solidFill>
                  <a:schemeClr val="tx1"/>
                </a:solidFill>
                <a:latin typeface="+mn-lt"/>
                <a:ea typeface="黑体" panose="02010609060101010101" pitchFamily="49" charset="-122"/>
                <a:cs typeface="+mn-cs"/>
              </a:defRPr>
            </a:lvl1pPr>
            <a:lvl2pPr marL="742950" indent="-285750" algn="l" rtl="0" eaLnBrk="1" fontAlgn="base" hangingPunct="1">
              <a:spcBef>
                <a:spcPct val="20000"/>
              </a:spcBef>
              <a:spcAft>
                <a:spcPct val="0"/>
              </a:spcAft>
              <a:buFont typeface="Wingdings" panose="05000000000000000000" pitchFamily="2" charset="2"/>
              <a:buChar char="Ø"/>
              <a:defRPr sz="2600">
                <a:solidFill>
                  <a:schemeClr val="tx1"/>
                </a:solidFill>
                <a:latin typeface="+mn-lt"/>
                <a:ea typeface="黑体" panose="0201060906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anose="02010609060101010101" pitchFamily="49" charset="-122"/>
              </a:defRPr>
            </a:lvl3pPr>
            <a:lvl4pPr marL="1600200" indent="-228600" algn="l" rtl="0" eaLnBrk="1" fontAlgn="base" hangingPunct="1">
              <a:spcBef>
                <a:spcPct val="20000"/>
              </a:spcBef>
              <a:spcAft>
                <a:spcPct val="0"/>
              </a:spcAft>
              <a:buChar char="–"/>
              <a:defRPr sz="2400">
                <a:solidFill>
                  <a:schemeClr val="tx1"/>
                </a:solidFill>
                <a:latin typeface="+mn-lt"/>
                <a:ea typeface="黑体" panose="02010609060101010101" pitchFamily="49" charset="-122"/>
              </a:defRPr>
            </a:lvl4pPr>
            <a:lvl5pPr marL="2057400" indent="-228600" algn="l" rtl="0" eaLnBrk="1" fontAlgn="base" hangingPunct="1">
              <a:spcBef>
                <a:spcPct val="20000"/>
              </a:spcBef>
              <a:spcAft>
                <a:spcPct val="0"/>
              </a:spcAft>
              <a:buChar char="»"/>
              <a:defRPr sz="2400">
                <a:solidFill>
                  <a:schemeClr val="tx1"/>
                </a:solidFill>
                <a:latin typeface="+mn-lt"/>
                <a:ea typeface="黑体" panose="02010609060101010101" pitchFamily="49"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algn="just"/>
            <a:r>
              <a:rPr lang="zh-CN" altLang="en-US" sz="2400" kern="0" dirty="0" smtClean="0"/>
              <a:t>输出电压只有高、低两种电平</a:t>
            </a:r>
          </a:p>
        </p:txBody>
      </p:sp>
      <p:sp>
        <p:nvSpPr>
          <p:cNvPr id="17" name="Rectangle 6"/>
          <p:cNvSpPr>
            <a:spLocks noChangeArrowheads="1"/>
          </p:cNvSpPr>
          <p:nvPr/>
        </p:nvSpPr>
        <p:spPr bwMode="auto">
          <a:xfrm>
            <a:off x="280079" y="4392623"/>
            <a:ext cx="8084458"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266700"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pPr marL="342900" indent="-342900" algn="l" eaLnBrk="1" hangingPunct="1">
              <a:lnSpc>
                <a:spcPct val="110000"/>
              </a:lnSpc>
              <a:spcBef>
                <a:spcPct val="0"/>
              </a:spcBef>
              <a:buFont typeface="Wingdings" panose="05000000000000000000" pitchFamily="2" charset="2"/>
              <a:buChar char="n"/>
            </a:pPr>
            <a:r>
              <a:rPr lang="zh-CN" altLang="en-US" b="0" dirty="0" smtClean="0"/>
              <a:t>因为</a:t>
            </a:r>
            <a:r>
              <a:rPr lang="zh-CN" altLang="en-US" b="0" dirty="0"/>
              <a:t>输入电阻为无穷大，所以两个输入端的输入电流也均为零，即</a:t>
            </a:r>
          </a:p>
        </p:txBody>
      </p:sp>
      <p:grpSp>
        <p:nvGrpSpPr>
          <p:cNvPr id="18" name="Group 7"/>
          <p:cNvGrpSpPr>
            <a:grpSpLocks/>
          </p:cNvGrpSpPr>
          <p:nvPr/>
        </p:nvGrpSpPr>
        <p:grpSpPr bwMode="auto">
          <a:xfrm>
            <a:off x="2627784" y="5073424"/>
            <a:ext cx="4752975" cy="503237"/>
            <a:chOff x="0" y="0"/>
            <a:chExt cx="2768" cy="317"/>
          </a:xfrm>
        </p:grpSpPr>
        <p:sp>
          <p:nvSpPr>
            <p:cNvPr id="19" name="Rectangle 8"/>
            <p:cNvSpPr>
              <a:spLocks noChangeArrowheads="1"/>
            </p:cNvSpPr>
            <p:nvPr/>
          </p:nvSpPr>
          <p:spPr bwMode="auto">
            <a:xfrm>
              <a:off x="0" y="0"/>
              <a:ext cx="1043" cy="317"/>
            </a:xfrm>
            <a:prstGeom prst="rect">
              <a:avLst/>
            </a:prstGeom>
            <a:solidFill>
              <a:srgbClr val="66FFFF"/>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indent="266700"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pPr eaLnBrk="1" hangingPunct="1">
                <a:lnSpc>
                  <a:spcPct val="110000"/>
                </a:lnSpc>
                <a:spcBef>
                  <a:spcPct val="0"/>
                </a:spcBef>
              </a:pPr>
              <a:r>
                <a:rPr lang="en-US" altLang="zh-CN" i="1" dirty="0"/>
                <a:t>I</a:t>
              </a:r>
              <a:r>
                <a:rPr lang="en-US" altLang="zh-CN" i="1" baseline="-25000" dirty="0"/>
                <a:t>+</a:t>
              </a:r>
              <a:r>
                <a:rPr lang="zh-CN" altLang="en-US" dirty="0"/>
                <a:t>＝</a:t>
              </a:r>
              <a:r>
                <a:rPr lang="en-US" altLang="zh-CN" i="1" dirty="0"/>
                <a:t>I</a:t>
              </a:r>
              <a:r>
                <a:rPr lang="en-US" altLang="zh-CN" dirty="0"/>
                <a:t>_</a:t>
              </a:r>
              <a:r>
                <a:rPr lang="zh-CN" altLang="en-US" dirty="0"/>
                <a:t>＝</a:t>
              </a:r>
              <a:r>
                <a:rPr lang="en-US" altLang="zh-CN" dirty="0"/>
                <a:t>0</a:t>
              </a:r>
            </a:p>
          </p:txBody>
        </p:sp>
        <p:sp>
          <p:nvSpPr>
            <p:cNvPr id="20" name="Text Box 9"/>
            <p:cNvSpPr txBox="1">
              <a:spLocks noChangeArrowheads="1"/>
            </p:cNvSpPr>
            <p:nvPr/>
          </p:nvSpPr>
          <p:spPr bwMode="auto">
            <a:xfrm>
              <a:off x="1044" y="3"/>
              <a:ext cx="172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pPr algn="l" eaLnBrk="1" hangingPunct="1"/>
              <a:r>
                <a:rPr lang="en-US" altLang="zh-CN" dirty="0">
                  <a:ea typeface="宋体" pitchFamily="2" charset="-122"/>
                </a:rPr>
                <a:t>——</a:t>
              </a:r>
              <a:r>
                <a:rPr lang="zh-CN" altLang="en-US" b="0" dirty="0">
                  <a:solidFill>
                    <a:srgbClr val="A50021"/>
                  </a:solidFill>
                </a:rPr>
                <a:t>虚断路</a:t>
              </a:r>
            </a:p>
          </p:txBody>
        </p:sp>
      </p:grpSp>
      <p:sp>
        <p:nvSpPr>
          <p:cNvPr id="21" name="Rectangle 10"/>
          <p:cNvSpPr>
            <a:spLocks noChangeArrowheads="1"/>
          </p:cNvSpPr>
          <p:nvPr/>
        </p:nvSpPr>
        <p:spPr bwMode="auto">
          <a:xfrm>
            <a:off x="658812" y="5728154"/>
            <a:ext cx="7705725" cy="831850"/>
          </a:xfrm>
          <a:prstGeom prst="rect">
            <a:avLst/>
          </a:prstGeom>
          <a:solidFill>
            <a:srgbClr val="FFFFCC"/>
          </a:solidFill>
          <a:ln w="9525" algn="ctr">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b="1">
                <a:solidFill>
                  <a:schemeClr val="tx1"/>
                </a:solidFill>
                <a:latin typeface="Times New Roman" pitchFamily="18" charset="0"/>
                <a:ea typeface="黑体" pitchFamily="49" charset="-122"/>
              </a:defRPr>
            </a:lvl1pPr>
            <a:lvl2pPr marL="742950" indent="-285750" eaLnBrk="0" hangingPunct="0">
              <a:defRPr sz="2400" b="1">
                <a:solidFill>
                  <a:schemeClr val="tx1"/>
                </a:solidFill>
                <a:latin typeface="Times New Roman" pitchFamily="18" charset="0"/>
                <a:ea typeface="黑体" pitchFamily="49" charset="-122"/>
              </a:defRPr>
            </a:lvl2pPr>
            <a:lvl3pPr marL="1143000" indent="-228600" eaLnBrk="0" hangingPunct="0">
              <a:defRPr sz="2400" b="1">
                <a:solidFill>
                  <a:schemeClr val="tx1"/>
                </a:solidFill>
                <a:latin typeface="Times New Roman" pitchFamily="18" charset="0"/>
                <a:ea typeface="黑体" pitchFamily="49" charset="-122"/>
              </a:defRPr>
            </a:lvl3pPr>
            <a:lvl4pPr marL="1600200" indent="-228600" eaLnBrk="0" hangingPunct="0">
              <a:defRPr sz="2400" b="1">
                <a:solidFill>
                  <a:schemeClr val="tx1"/>
                </a:solidFill>
                <a:latin typeface="Times New Roman" pitchFamily="18" charset="0"/>
                <a:ea typeface="黑体" pitchFamily="49" charset="-122"/>
              </a:defRPr>
            </a:lvl4pPr>
            <a:lvl5pPr marL="2057400" indent="-228600" eaLnBrk="0" hangingPunct="0">
              <a:defRPr sz="2400" b="1">
                <a:solidFill>
                  <a:schemeClr val="tx1"/>
                </a:solidFill>
                <a:latin typeface="Times New Roman" pitchFamily="18" charset="0"/>
                <a:ea typeface="黑体" pitchFamily="49" charset="-122"/>
              </a:defRPr>
            </a:lvl5pPr>
            <a:lvl6pPr marL="25146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6pPr>
            <a:lvl7pPr marL="29718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7pPr>
            <a:lvl8pPr marL="34290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8pPr>
            <a:lvl9pPr marL="3886200" indent="-228600" algn="ctr" eaLnBrk="0" fontAlgn="base" hangingPunct="0">
              <a:spcBef>
                <a:spcPct val="50000"/>
              </a:spcBef>
              <a:spcAft>
                <a:spcPct val="0"/>
              </a:spcAft>
              <a:defRPr sz="2400" b="1">
                <a:solidFill>
                  <a:schemeClr val="tx1"/>
                </a:solidFill>
                <a:latin typeface="Times New Roman" pitchFamily="18" charset="0"/>
                <a:ea typeface="黑体" pitchFamily="49" charset="-122"/>
              </a:defRPr>
            </a:lvl9pPr>
          </a:lstStyle>
          <a:p>
            <a:pPr algn="l" eaLnBrk="1" hangingPunct="1"/>
            <a:r>
              <a:rPr lang="zh-CN" altLang="en-US" b="0" dirty="0"/>
              <a:t>工作在非线性区的理想运放仍具有“虚断”的特点，但一般不具有“虚短”的特点。 </a:t>
            </a:r>
          </a:p>
        </p:txBody>
      </p:sp>
    </p:spTree>
    <p:extLst>
      <p:ext uri="{BB962C8B-B14F-4D97-AF65-F5344CB8AC3E}">
        <p14:creationId xmlns:p14="http://schemas.microsoft.com/office/powerpoint/2010/main" val="17905188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4900">
                                            <p:txEl>
                                              <p:pRg st="0" end="0"/>
                                            </p:txEl>
                                          </p:spTgt>
                                        </p:tgtEl>
                                        <p:attrNameLst>
                                          <p:attrName>style.visibility</p:attrName>
                                        </p:attrNameLst>
                                      </p:cBhvr>
                                      <p:to>
                                        <p:strVal val="visible"/>
                                      </p:to>
                                    </p:set>
                                    <p:animEffect transition="in" filter="wipe(left)">
                                      <p:cBhvr>
                                        <p:cTn id="7" dur="500"/>
                                        <p:tgtEl>
                                          <p:spTgt spid="16490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4901"/>
                                        </p:tgtEl>
                                        <p:attrNameLst>
                                          <p:attrName>style.visibility</p:attrName>
                                        </p:attrNameLst>
                                      </p:cBhvr>
                                      <p:to>
                                        <p:strVal val="visible"/>
                                      </p:to>
                                    </p:set>
                                    <p:animEffect transition="in" filter="wipe(left)">
                                      <p:cBhvr>
                                        <p:cTn id="12" dur="500"/>
                                        <p:tgtEl>
                                          <p:spTgt spid="16490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4902"/>
                                        </p:tgtEl>
                                        <p:attrNameLst>
                                          <p:attrName>style.visibility</p:attrName>
                                        </p:attrNameLst>
                                      </p:cBhvr>
                                      <p:to>
                                        <p:strVal val="visible"/>
                                      </p:to>
                                    </p:set>
                                    <p:animEffect transition="in" filter="wipe(left)">
                                      <p:cBhvr>
                                        <p:cTn id="17" dur="500"/>
                                        <p:tgtEl>
                                          <p:spTgt spid="16490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4903"/>
                                        </p:tgtEl>
                                        <p:attrNameLst>
                                          <p:attrName>style.visibility</p:attrName>
                                        </p:attrNameLst>
                                      </p:cBhvr>
                                      <p:to>
                                        <p:strVal val="visible"/>
                                      </p:to>
                                    </p:set>
                                    <p:animEffect transition="in" filter="wipe(left)">
                                      <p:cBhvr>
                                        <p:cTn id="22" dur="500"/>
                                        <p:tgtEl>
                                          <p:spTgt spid="164903"/>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par>
                          <p:cTn id="27" fill="hold">
                            <p:stCondLst>
                              <p:cond delay="0"/>
                            </p:stCondLst>
                            <p:childTnLst>
                              <p:par>
                                <p:cTn id="28" presetID="21" presetClass="entr" presetSubtype="4"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heel(4)">
                                      <p:cBhvr>
                                        <p:cTn id="30" dur="10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4"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heel(4)">
                                      <p:cBhvr>
                                        <p:cTn id="4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900" grpId="0" build="p" autoUpdateAnimBg="0"/>
      <p:bldP spid="164901" grpId="0" animBg="1" autoUpdateAnimBg="0"/>
      <p:bldP spid="164902" grpId="0" autoUpdateAnimBg="0"/>
      <p:bldP spid="164903" grpId="0" autoUpdateAnimBg="0"/>
      <p:bldP spid="16" grpId="0"/>
      <p:bldP spid="17" grpId="0" autoUpdateAnimBg="0"/>
      <p:bldP spid="2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685800" y="1123528"/>
            <a:ext cx="5029200"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zh-CN" altLang="en-US" sz="2800" b="1">
                <a:solidFill>
                  <a:schemeClr val="accent2"/>
                </a:solidFill>
                <a:latin typeface="Times New Roman" pitchFamily="18" charset="0"/>
              </a:rPr>
              <a:t>二</a:t>
            </a:r>
            <a:r>
              <a:rPr kumimoji="1" lang="zh-CN" altLang="en-US" sz="2400" b="1">
                <a:solidFill>
                  <a:schemeClr val="accent2"/>
                </a:solidFill>
                <a:latin typeface="Times New Roman" pitchFamily="18" charset="0"/>
              </a:rPr>
              <a:t>、</a:t>
            </a:r>
            <a:r>
              <a:rPr kumimoji="1" lang="zh-CN" altLang="en-US" sz="2800" b="1">
                <a:solidFill>
                  <a:schemeClr val="accent2"/>
                </a:solidFill>
                <a:latin typeface="Times New Roman" pitchFamily="18" charset="0"/>
              </a:rPr>
              <a:t>集成运放使用注意事项</a:t>
            </a:r>
            <a:endParaRPr kumimoji="1" lang="zh-CN" altLang="en-US" sz="2400" b="1">
              <a:solidFill>
                <a:schemeClr val="accent2"/>
              </a:solidFill>
              <a:latin typeface="Times New Roman" pitchFamily="18" charset="0"/>
            </a:endParaRPr>
          </a:p>
        </p:txBody>
      </p:sp>
      <p:sp>
        <p:nvSpPr>
          <p:cNvPr id="46083" name="Rectangle 3"/>
          <p:cNvSpPr>
            <a:spLocks noChangeArrowheads="1"/>
          </p:cNvSpPr>
          <p:nvPr/>
        </p:nvSpPr>
        <p:spPr bwMode="auto">
          <a:xfrm>
            <a:off x="762000" y="1774403"/>
            <a:ext cx="6019800"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800" b="1">
                <a:solidFill>
                  <a:srgbClr val="FF0066"/>
                </a:solidFill>
                <a:latin typeface="宋体" pitchFamily="2" charset="-122"/>
              </a:rPr>
              <a:t>(</a:t>
            </a:r>
            <a:r>
              <a:rPr kumimoji="1" lang="zh-CN" altLang="en-US" sz="2800" b="1">
                <a:solidFill>
                  <a:srgbClr val="FF0066"/>
                </a:solidFill>
                <a:latin typeface="宋体" pitchFamily="2" charset="-122"/>
              </a:rPr>
              <a:t>一</a:t>
            </a:r>
            <a:r>
              <a:rPr kumimoji="1" lang="en-US" altLang="zh-CN" sz="2800" b="1">
                <a:solidFill>
                  <a:srgbClr val="FF0066"/>
                </a:solidFill>
                <a:latin typeface="宋体" pitchFamily="2" charset="-122"/>
              </a:rPr>
              <a:t>)</a:t>
            </a:r>
            <a:r>
              <a:rPr kumimoji="1" lang="en-US" altLang="zh-CN" sz="2800" b="1">
                <a:solidFill>
                  <a:srgbClr val="FF0066"/>
                </a:solidFill>
                <a:latin typeface="Times New Roman" pitchFamily="18" charset="0"/>
              </a:rPr>
              <a:t> </a:t>
            </a:r>
            <a:r>
              <a:rPr kumimoji="1" lang="zh-CN" altLang="en-US" sz="2800" b="1">
                <a:solidFill>
                  <a:srgbClr val="FF0066"/>
                </a:solidFill>
                <a:latin typeface="Times New Roman" pitchFamily="18" charset="0"/>
              </a:rPr>
              <a:t>集成运放的封装和引脚排列</a:t>
            </a:r>
          </a:p>
        </p:txBody>
      </p:sp>
      <p:sp>
        <p:nvSpPr>
          <p:cNvPr id="46084" name="Rectangle 4"/>
          <p:cNvSpPr>
            <a:spLocks noChangeArrowheads="1"/>
          </p:cNvSpPr>
          <p:nvPr/>
        </p:nvSpPr>
        <p:spPr bwMode="auto">
          <a:xfrm>
            <a:off x="838200" y="2342728"/>
            <a:ext cx="1905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zh-CN" altLang="en-US" sz="2800" b="1">
                <a:latin typeface="Times New Roman" pitchFamily="18" charset="0"/>
              </a:rPr>
              <a:t>封装形式</a:t>
            </a:r>
            <a:r>
              <a:rPr kumimoji="1" lang="en-US" altLang="zh-CN" sz="2800" b="1">
                <a:latin typeface="Times New Roman" pitchFamily="18" charset="0"/>
              </a:rPr>
              <a:t>:</a:t>
            </a:r>
          </a:p>
        </p:txBody>
      </p:sp>
      <p:sp>
        <p:nvSpPr>
          <p:cNvPr id="46085" name="Rectangle 5"/>
          <p:cNvSpPr>
            <a:spLocks noChangeArrowheads="1"/>
          </p:cNvSpPr>
          <p:nvPr/>
        </p:nvSpPr>
        <p:spPr bwMode="auto">
          <a:xfrm>
            <a:off x="2667000" y="2342728"/>
            <a:ext cx="5334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zh-CN" altLang="en-US" sz="2800" b="1">
                <a:latin typeface="Times New Roman" pitchFamily="18" charset="0"/>
              </a:rPr>
              <a:t>金属圆形、双列直插式、扁平式</a:t>
            </a:r>
          </a:p>
        </p:txBody>
      </p:sp>
      <p:sp>
        <p:nvSpPr>
          <p:cNvPr id="46086" name="Rectangle 6"/>
          <p:cNvSpPr>
            <a:spLocks noChangeArrowheads="1"/>
          </p:cNvSpPr>
          <p:nvPr/>
        </p:nvSpPr>
        <p:spPr bwMode="auto">
          <a:xfrm>
            <a:off x="838200" y="2911053"/>
            <a:ext cx="2133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zh-CN" altLang="en-US" sz="2800" b="1">
                <a:latin typeface="Times New Roman" pitchFamily="18" charset="0"/>
              </a:rPr>
              <a:t>封装材料</a:t>
            </a:r>
            <a:r>
              <a:rPr kumimoji="1" lang="en-US" altLang="zh-CN" sz="2800" b="1">
                <a:latin typeface="Times New Roman" pitchFamily="18" charset="0"/>
              </a:rPr>
              <a:t>:</a:t>
            </a:r>
          </a:p>
        </p:txBody>
      </p:sp>
      <p:sp>
        <p:nvSpPr>
          <p:cNvPr id="46087" name="Rectangle 7"/>
          <p:cNvSpPr>
            <a:spLocks noChangeArrowheads="1"/>
          </p:cNvSpPr>
          <p:nvPr/>
        </p:nvSpPr>
        <p:spPr bwMode="auto">
          <a:xfrm>
            <a:off x="2667000" y="2911053"/>
            <a:ext cx="3429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zh-CN" altLang="en-US" sz="2800" b="1">
                <a:latin typeface="Times New Roman" pitchFamily="18" charset="0"/>
              </a:rPr>
              <a:t>陶瓷、金属、塑料</a:t>
            </a:r>
          </a:p>
        </p:txBody>
      </p:sp>
      <p:sp>
        <p:nvSpPr>
          <p:cNvPr id="46088" name="Rectangle 8"/>
          <p:cNvSpPr>
            <a:spLocks noChangeArrowheads="1"/>
          </p:cNvSpPr>
          <p:nvPr/>
        </p:nvSpPr>
        <p:spPr bwMode="auto">
          <a:xfrm>
            <a:off x="990600" y="3492078"/>
            <a:ext cx="660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1" lang="zh-CN" altLang="en-US" sz="2800" b="1">
                <a:latin typeface="Times New Roman" pitchFamily="18" charset="0"/>
              </a:rPr>
              <a:t>例</a:t>
            </a:r>
            <a:r>
              <a:rPr kumimoji="1" lang="en-US" altLang="zh-CN" sz="2800" b="1">
                <a:latin typeface="Times New Roman" pitchFamily="18" charset="0"/>
              </a:rPr>
              <a:t>:</a:t>
            </a:r>
          </a:p>
        </p:txBody>
      </p:sp>
      <p:sp>
        <p:nvSpPr>
          <p:cNvPr id="46089" name="Rectangle 9"/>
          <p:cNvSpPr>
            <a:spLocks noChangeArrowheads="1"/>
          </p:cNvSpPr>
          <p:nvPr/>
        </p:nvSpPr>
        <p:spPr bwMode="auto">
          <a:xfrm>
            <a:off x="1600200" y="3495253"/>
            <a:ext cx="5638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zh-CN" altLang="en-US" sz="2800" b="1">
                <a:latin typeface="Times New Roman" pitchFamily="18" charset="0"/>
              </a:rPr>
              <a:t>塑封双列直插式</a:t>
            </a:r>
            <a:r>
              <a:rPr kumimoji="1" lang="en-US" altLang="zh-CN" sz="2800" b="1">
                <a:latin typeface="宋体" pitchFamily="2" charset="-122"/>
              </a:rPr>
              <a:t>(</a:t>
            </a:r>
            <a:r>
              <a:rPr kumimoji="1" lang="en-US" altLang="zh-CN" sz="2800" b="1">
                <a:latin typeface="Times New Roman" pitchFamily="18" charset="0"/>
              </a:rPr>
              <a:t>DIP</a:t>
            </a:r>
            <a:r>
              <a:rPr kumimoji="1" lang="en-US" altLang="zh-CN" sz="2800" b="1">
                <a:latin typeface="宋体" pitchFamily="2" charset="-122"/>
              </a:rPr>
              <a:t>)</a:t>
            </a:r>
            <a:r>
              <a:rPr kumimoji="1" lang="en-US" altLang="zh-CN" sz="2800" b="1">
                <a:latin typeface="Times New Roman" pitchFamily="18" charset="0"/>
              </a:rPr>
              <a:t>CF741</a:t>
            </a:r>
          </a:p>
        </p:txBody>
      </p:sp>
      <p:sp>
        <p:nvSpPr>
          <p:cNvPr id="46090" name="Rectangle 10"/>
          <p:cNvSpPr>
            <a:spLocks noChangeArrowheads="1"/>
          </p:cNvSpPr>
          <p:nvPr/>
        </p:nvSpPr>
        <p:spPr bwMode="auto">
          <a:xfrm>
            <a:off x="1066800" y="4098503"/>
            <a:ext cx="5181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800" b="1">
                <a:latin typeface="Times New Roman" pitchFamily="18" charset="0"/>
              </a:rPr>
              <a:t>DIP—</a:t>
            </a:r>
            <a:r>
              <a:rPr kumimoji="1" lang="en-US" altLang="zh-CN" sz="2800" b="1">
                <a:solidFill>
                  <a:srgbClr val="FF0000"/>
                </a:solidFill>
                <a:latin typeface="Times New Roman" pitchFamily="18" charset="0"/>
              </a:rPr>
              <a:t>D</a:t>
            </a:r>
            <a:r>
              <a:rPr kumimoji="1" lang="en-US" altLang="zh-CN" sz="2800" b="1">
                <a:latin typeface="Times New Roman" pitchFamily="18" charset="0"/>
              </a:rPr>
              <a:t>ual  </a:t>
            </a:r>
            <a:r>
              <a:rPr kumimoji="1" lang="en-US" altLang="zh-CN" sz="2800" b="1">
                <a:solidFill>
                  <a:srgbClr val="FF0000"/>
                </a:solidFill>
                <a:latin typeface="Times New Roman" pitchFamily="18" charset="0"/>
              </a:rPr>
              <a:t>I</a:t>
            </a:r>
            <a:r>
              <a:rPr kumimoji="1" lang="en-US" altLang="zh-CN" sz="2800" b="1">
                <a:latin typeface="Times New Roman" pitchFamily="18" charset="0"/>
              </a:rPr>
              <a:t>n-Line  </a:t>
            </a:r>
            <a:r>
              <a:rPr kumimoji="1" lang="en-US" altLang="zh-CN" sz="2800" b="1">
                <a:solidFill>
                  <a:srgbClr val="FF0000"/>
                </a:solidFill>
                <a:latin typeface="Times New Roman" pitchFamily="18" charset="0"/>
              </a:rPr>
              <a:t>P</a:t>
            </a:r>
            <a:r>
              <a:rPr kumimoji="1" lang="en-US" altLang="zh-CN" sz="2800" b="1">
                <a:latin typeface="Times New Roman" pitchFamily="18" charset="0"/>
              </a:rPr>
              <a:t>akage</a:t>
            </a:r>
          </a:p>
        </p:txBody>
      </p:sp>
      <p:graphicFrame>
        <p:nvGraphicFramePr>
          <p:cNvPr id="46091" name="Object 11"/>
          <p:cNvGraphicFramePr>
            <a:graphicFrameLocks noChangeAspect="1"/>
          </p:cNvGraphicFramePr>
          <p:nvPr>
            <p:extLst>
              <p:ext uri="{D42A27DB-BD31-4B8C-83A1-F6EECF244321}">
                <p14:modId xmlns:p14="http://schemas.microsoft.com/office/powerpoint/2010/main" val="3780794055"/>
              </p:ext>
            </p:extLst>
          </p:nvPr>
        </p:nvGraphicFramePr>
        <p:xfrm>
          <a:off x="2819400" y="4704928"/>
          <a:ext cx="3429000" cy="1652588"/>
        </p:xfrm>
        <a:graphic>
          <a:graphicData uri="http://schemas.openxmlformats.org/presentationml/2006/ole">
            <mc:AlternateContent xmlns:mc="http://schemas.openxmlformats.org/markup-compatibility/2006">
              <mc:Choice xmlns:v="urn:schemas-microsoft-com:vml" Requires="v">
                <p:oleObj spid="_x0000_s5150" name="位图图像" r:id="rId4" imgW="2905531" imgH="1400000" progId="Paint.Picture">
                  <p:embed/>
                </p:oleObj>
              </mc:Choice>
              <mc:Fallback>
                <p:oleObj name="位图图像" r:id="rId4" imgW="2905531" imgH="1400000"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4704928"/>
                        <a:ext cx="3429000" cy="1652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66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46094" name="Picture 14" descr="jiantou_shang">
            <a:hlinkClick r:id="" action="ppaction://hlinkshowjump?jump=previous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86800" y="5466928"/>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46095" name="Picture 15" descr="jiantou_xia">
            <a:hlinkClick r:id="" action="ppaction://hlinkshowjump?jump=nextslid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86800" y="5847928"/>
            <a:ext cx="274638"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96142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082">
                                            <p:txEl>
                                              <p:pRg st="0" end="0"/>
                                            </p:txEl>
                                          </p:spTgt>
                                        </p:tgtEl>
                                        <p:attrNameLst>
                                          <p:attrName>style.visibility</p:attrName>
                                        </p:attrNameLst>
                                      </p:cBhvr>
                                      <p:to>
                                        <p:strVal val="visible"/>
                                      </p:to>
                                    </p:set>
                                    <p:animEffect transition="in" filter="wipe(left)">
                                      <p:cBhvr>
                                        <p:cTn id="7" dur="500"/>
                                        <p:tgtEl>
                                          <p:spTgt spid="4608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6083">
                                            <p:txEl>
                                              <p:pRg st="0" end="0"/>
                                            </p:txEl>
                                          </p:spTgt>
                                        </p:tgtEl>
                                        <p:attrNameLst>
                                          <p:attrName>style.visibility</p:attrName>
                                        </p:attrNameLst>
                                      </p:cBhvr>
                                      <p:to>
                                        <p:strVal val="visible"/>
                                      </p:to>
                                    </p:set>
                                    <p:animEffect transition="in" filter="wipe(left)">
                                      <p:cBhvr>
                                        <p:cTn id="12" dur="500"/>
                                        <p:tgtEl>
                                          <p:spTgt spid="4608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6084">
                                            <p:txEl>
                                              <p:pRg st="0" end="0"/>
                                            </p:txEl>
                                          </p:spTgt>
                                        </p:tgtEl>
                                        <p:attrNameLst>
                                          <p:attrName>style.visibility</p:attrName>
                                        </p:attrNameLst>
                                      </p:cBhvr>
                                      <p:to>
                                        <p:strVal val="visible"/>
                                      </p:to>
                                    </p:set>
                                    <p:animEffect transition="in" filter="wipe(left)">
                                      <p:cBhvr>
                                        <p:cTn id="17" dur="500"/>
                                        <p:tgtEl>
                                          <p:spTgt spid="46084">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6085">
                                            <p:txEl>
                                              <p:pRg st="0" end="0"/>
                                            </p:txEl>
                                          </p:spTgt>
                                        </p:tgtEl>
                                        <p:attrNameLst>
                                          <p:attrName>style.visibility</p:attrName>
                                        </p:attrNameLst>
                                      </p:cBhvr>
                                      <p:to>
                                        <p:strVal val="visible"/>
                                      </p:to>
                                    </p:set>
                                    <p:animEffect transition="in" filter="wipe(left)">
                                      <p:cBhvr>
                                        <p:cTn id="22" dur="500"/>
                                        <p:tgtEl>
                                          <p:spTgt spid="46085">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6086">
                                            <p:txEl>
                                              <p:pRg st="0" end="0"/>
                                            </p:txEl>
                                          </p:spTgt>
                                        </p:tgtEl>
                                        <p:attrNameLst>
                                          <p:attrName>style.visibility</p:attrName>
                                        </p:attrNameLst>
                                      </p:cBhvr>
                                      <p:to>
                                        <p:strVal val="visible"/>
                                      </p:to>
                                    </p:set>
                                    <p:animEffect transition="in" filter="wipe(left)">
                                      <p:cBhvr>
                                        <p:cTn id="27" dur="500"/>
                                        <p:tgtEl>
                                          <p:spTgt spid="46086">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6087">
                                            <p:txEl>
                                              <p:pRg st="0" end="0"/>
                                            </p:txEl>
                                          </p:spTgt>
                                        </p:tgtEl>
                                        <p:attrNameLst>
                                          <p:attrName>style.visibility</p:attrName>
                                        </p:attrNameLst>
                                      </p:cBhvr>
                                      <p:to>
                                        <p:strVal val="visible"/>
                                      </p:to>
                                    </p:set>
                                    <p:animEffect transition="in" filter="wipe(left)">
                                      <p:cBhvr>
                                        <p:cTn id="32" dur="500"/>
                                        <p:tgtEl>
                                          <p:spTgt spid="46087">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6088">
                                            <p:txEl>
                                              <p:pRg st="0" end="0"/>
                                            </p:txEl>
                                          </p:spTgt>
                                        </p:tgtEl>
                                        <p:attrNameLst>
                                          <p:attrName>style.visibility</p:attrName>
                                        </p:attrNameLst>
                                      </p:cBhvr>
                                      <p:to>
                                        <p:strVal val="visible"/>
                                      </p:to>
                                    </p:set>
                                    <p:animEffect transition="in" filter="wipe(left)">
                                      <p:cBhvr>
                                        <p:cTn id="37" dur="500"/>
                                        <p:tgtEl>
                                          <p:spTgt spid="46088">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6089">
                                            <p:txEl>
                                              <p:pRg st="0" end="0"/>
                                            </p:txEl>
                                          </p:spTgt>
                                        </p:tgtEl>
                                        <p:attrNameLst>
                                          <p:attrName>style.visibility</p:attrName>
                                        </p:attrNameLst>
                                      </p:cBhvr>
                                      <p:to>
                                        <p:strVal val="visible"/>
                                      </p:to>
                                    </p:set>
                                    <p:animEffect transition="in" filter="wipe(left)">
                                      <p:cBhvr>
                                        <p:cTn id="42" dur="500"/>
                                        <p:tgtEl>
                                          <p:spTgt spid="46089">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6090">
                                            <p:txEl>
                                              <p:pRg st="0" end="0"/>
                                            </p:txEl>
                                          </p:spTgt>
                                        </p:tgtEl>
                                        <p:attrNameLst>
                                          <p:attrName>style.visibility</p:attrName>
                                        </p:attrNameLst>
                                      </p:cBhvr>
                                      <p:to>
                                        <p:strVal val="visible"/>
                                      </p:to>
                                    </p:set>
                                    <p:animEffect transition="in" filter="wipe(left)">
                                      <p:cBhvr>
                                        <p:cTn id="47" dur="500"/>
                                        <p:tgtEl>
                                          <p:spTgt spid="46090">
                                            <p:txEl>
                                              <p:pRg st="0" end="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46091"/>
                                        </p:tgtEl>
                                        <p:attrNameLst>
                                          <p:attrName>style.visibility</p:attrName>
                                        </p:attrNameLst>
                                      </p:cBhvr>
                                      <p:to>
                                        <p:strVal val="visible"/>
                                      </p:to>
                                    </p:set>
                                    <p:animEffect transition="in" filter="wipe(left)">
                                      <p:cBhvr>
                                        <p:cTn id="52" dur="500"/>
                                        <p:tgtEl>
                                          <p:spTgt spid="460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build="p" autoUpdateAnimBg="0"/>
      <p:bldP spid="46083" grpId="0" build="p" autoUpdateAnimBg="0"/>
      <p:bldP spid="46084" grpId="0" build="p" autoUpdateAnimBg="0"/>
      <p:bldP spid="46085" grpId="0" build="p" autoUpdateAnimBg="0"/>
      <p:bldP spid="46086" grpId="0" build="p" autoUpdateAnimBg="0"/>
      <p:bldP spid="46087" grpId="0" build="p" autoUpdateAnimBg="0"/>
      <p:bldP spid="46088" grpId="0" build="p" autoUpdateAnimBg="0"/>
      <p:bldP spid="46089" grpId="0" build="p" autoUpdateAnimBg="0"/>
      <p:bldP spid="46090"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762000" y="838200"/>
            <a:ext cx="6629400"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800" b="1" dirty="0" smtClean="0">
                <a:solidFill>
                  <a:srgbClr val="FF0066"/>
                </a:solidFill>
                <a:latin typeface="宋体" pitchFamily="2" charset="-122"/>
              </a:rPr>
              <a:t>(</a:t>
            </a:r>
            <a:r>
              <a:rPr kumimoji="1" lang="zh-CN" altLang="en-US" sz="2800" b="1" dirty="0" smtClean="0">
                <a:solidFill>
                  <a:srgbClr val="FF0066"/>
                </a:solidFill>
                <a:latin typeface="宋体" pitchFamily="2" charset="-122"/>
              </a:rPr>
              <a:t>二</a:t>
            </a:r>
            <a:r>
              <a:rPr kumimoji="1" lang="en-US" altLang="zh-CN" sz="2800" b="1" dirty="0" smtClean="0">
                <a:solidFill>
                  <a:srgbClr val="FF0066"/>
                </a:solidFill>
                <a:latin typeface="宋体" pitchFamily="2" charset="-122"/>
              </a:rPr>
              <a:t>) </a:t>
            </a:r>
            <a:r>
              <a:rPr kumimoji="1" lang="zh-CN" altLang="en-US" sz="2800" b="1" dirty="0" smtClean="0">
                <a:solidFill>
                  <a:srgbClr val="FF0066"/>
                </a:solidFill>
                <a:latin typeface="宋体" pitchFamily="2" charset="-122"/>
              </a:rPr>
              <a:t>集成</a:t>
            </a:r>
            <a:r>
              <a:rPr kumimoji="1" lang="zh-CN" altLang="en-US" sz="2800" b="1" dirty="0">
                <a:solidFill>
                  <a:srgbClr val="FF0066"/>
                </a:solidFill>
                <a:latin typeface="宋体" pitchFamily="2" charset="-122"/>
              </a:rPr>
              <a:t>运放使用注意事项</a:t>
            </a:r>
          </a:p>
        </p:txBody>
      </p:sp>
      <p:sp>
        <p:nvSpPr>
          <p:cNvPr id="47107" name="Rectangle 3"/>
          <p:cNvSpPr>
            <a:spLocks noChangeArrowheads="1"/>
          </p:cNvSpPr>
          <p:nvPr/>
        </p:nvSpPr>
        <p:spPr bwMode="auto">
          <a:xfrm>
            <a:off x="762000" y="1447800"/>
            <a:ext cx="8077200"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800" b="1">
                <a:latin typeface="Times New Roman" pitchFamily="18" charset="0"/>
              </a:rPr>
              <a:t>1. </a:t>
            </a:r>
            <a:r>
              <a:rPr kumimoji="1" lang="zh-CN" altLang="en-US" sz="2800" b="1">
                <a:latin typeface="Times New Roman" pitchFamily="18" charset="0"/>
              </a:rPr>
              <a:t>查阅手册了解引脚的排列及功能；</a:t>
            </a:r>
          </a:p>
        </p:txBody>
      </p:sp>
      <p:sp>
        <p:nvSpPr>
          <p:cNvPr id="47108" name="Rectangle 4"/>
          <p:cNvSpPr>
            <a:spLocks noChangeArrowheads="1"/>
          </p:cNvSpPr>
          <p:nvPr/>
        </p:nvSpPr>
        <p:spPr bwMode="auto">
          <a:xfrm>
            <a:off x="762000" y="2009775"/>
            <a:ext cx="8153400" cy="1031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20000"/>
              </a:spcBef>
            </a:pPr>
            <a:r>
              <a:rPr kumimoji="1" lang="en-US" altLang="zh-CN" sz="2800" b="1">
                <a:latin typeface="Times New Roman" pitchFamily="18" charset="0"/>
              </a:rPr>
              <a:t>2. </a:t>
            </a:r>
            <a:r>
              <a:rPr kumimoji="1" lang="zh-CN" altLang="en-US" sz="2800" b="1">
                <a:latin typeface="Times New Roman" pitchFamily="18" charset="0"/>
              </a:rPr>
              <a:t>检查接线有否错误或虚连，输出端不能与地、电</a:t>
            </a:r>
          </a:p>
          <a:p>
            <a:pPr>
              <a:spcBef>
                <a:spcPct val="20000"/>
              </a:spcBef>
            </a:pPr>
            <a:r>
              <a:rPr kumimoji="1" lang="zh-CN" altLang="en-US" sz="2800" b="1">
                <a:latin typeface="Times New Roman" pitchFamily="18" charset="0"/>
              </a:rPr>
              <a:t>    源短路；</a:t>
            </a:r>
          </a:p>
        </p:txBody>
      </p:sp>
      <p:sp>
        <p:nvSpPr>
          <p:cNvPr id="47109" name="Text Box 5"/>
          <p:cNvSpPr txBox="1">
            <a:spLocks noChangeArrowheads="1"/>
          </p:cNvSpPr>
          <p:nvPr/>
        </p:nvSpPr>
        <p:spPr bwMode="auto">
          <a:xfrm>
            <a:off x="762000" y="3086100"/>
            <a:ext cx="8077200" cy="103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20000"/>
              </a:spcBef>
            </a:pPr>
            <a:r>
              <a:rPr kumimoji="1" lang="en-US" altLang="zh-CN" sz="2800" b="1">
                <a:latin typeface="Times New Roman" pitchFamily="18" charset="0"/>
              </a:rPr>
              <a:t>3. </a:t>
            </a:r>
            <a:r>
              <a:rPr kumimoji="1" lang="zh-CN" altLang="en-US" sz="2800" b="1">
                <a:latin typeface="Times New Roman" pitchFamily="18" charset="0"/>
              </a:rPr>
              <a:t>输入信号应远小于 </a:t>
            </a:r>
            <a:r>
              <a:rPr kumimoji="1" lang="en-US" altLang="zh-CN" sz="2800" b="1" i="1">
                <a:latin typeface="Times New Roman" pitchFamily="18" charset="0"/>
              </a:rPr>
              <a:t>U</a:t>
            </a:r>
            <a:r>
              <a:rPr kumimoji="1" lang="en-US" altLang="zh-CN" sz="2800" b="1" baseline="-25000">
                <a:latin typeface="Times New Roman" pitchFamily="18" charset="0"/>
              </a:rPr>
              <a:t>IdM </a:t>
            </a:r>
            <a:r>
              <a:rPr kumimoji="1" lang="zh-CN" altLang="en-US" sz="2800" b="1">
                <a:latin typeface="Times New Roman" pitchFamily="18" charset="0"/>
              </a:rPr>
              <a:t>和 </a:t>
            </a:r>
            <a:r>
              <a:rPr kumimoji="1" lang="en-US" altLang="zh-CN" sz="2800" b="1" i="1">
                <a:latin typeface="Times New Roman" pitchFamily="18" charset="0"/>
              </a:rPr>
              <a:t>U</a:t>
            </a:r>
            <a:r>
              <a:rPr kumimoji="1" lang="en-US" altLang="zh-CN" sz="2800" b="1" baseline="-25000">
                <a:latin typeface="Times New Roman" pitchFamily="18" charset="0"/>
              </a:rPr>
              <a:t>ICM</a:t>
            </a:r>
            <a:r>
              <a:rPr kumimoji="1" lang="zh-CN" altLang="en-US" sz="2800" b="1">
                <a:latin typeface="Times New Roman" pitchFamily="18" charset="0"/>
              </a:rPr>
              <a:t>，以防阻塞或损</a:t>
            </a:r>
          </a:p>
          <a:p>
            <a:pPr eaLnBrk="0" hangingPunct="0">
              <a:spcBef>
                <a:spcPct val="20000"/>
              </a:spcBef>
            </a:pPr>
            <a:r>
              <a:rPr kumimoji="1" lang="zh-CN" altLang="en-US" sz="2800" b="1">
                <a:latin typeface="Times New Roman" pitchFamily="18" charset="0"/>
              </a:rPr>
              <a:t>    坏器件；</a:t>
            </a:r>
          </a:p>
        </p:txBody>
      </p:sp>
      <p:sp>
        <p:nvSpPr>
          <p:cNvPr id="47110" name="Text Box 6"/>
          <p:cNvSpPr txBox="1">
            <a:spLocks noChangeArrowheads="1"/>
          </p:cNvSpPr>
          <p:nvPr/>
        </p:nvSpPr>
        <p:spPr bwMode="auto">
          <a:xfrm>
            <a:off x="762000" y="4160838"/>
            <a:ext cx="7848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800" b="1">
                <a:latin typeface="Times New Roman" pitchFamily="18" charset="0"/>
              </a:rPr>
              <a:t>4. </a:t>
            </a:r>
            <a:r>
              <a:rPr kumimoji="1" lang="zh-CN" altLang="en-US" sz="2800" b="1">
                <a:latin typeface="Times New Roman" pitchFamily="18" charset="0"/>
              </a:rPr>
              <a:t>电源不能接反或过高，拔器件时必须断电；</a:t>
            </a:r>
            <a:endParaRPr kumimoji="1" lang="zh-CN" altLang="en-US" sz="2800">
              <a:latin typeface="Times New Roman" pitchFamily="18" charset="0"/>
            </a:endParaRPr>
          </a:p>
        </p:txBody>
      </p:sp>
      <p:sp>
        <p:nvSpPr>
          <p:cNvPr id="47111" name="Text Box 7"/>
          <p:cNvSpPr txBox="1">
            <a:spLocks noChangeArrowheads="1"/>
          </p:cNvSpPr>
          <p:nvPr/>
        </p:nvSpPr>
        <p:spPr bwMode="auto">
          <a:xfrm>
            <a:off x="762000" y="4724400"/>
            <a:ext cx="8305800" cy="103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20000"/>
              </a:spcBef>
            </a:pPr>
            <a:r>
              <a:rPr kumimoji="1" lang="en-US" altLang="zh-CN" sz="2800" b="1">
                <a:latin typeface="Times New Roman" pitchFamily="18" charset="0"/>
              </a:rPr>
              <a:t>5. </a:t>
            </a:r>
            <a:r>
              <a:rPr kumimoji="1" lang="zh-CN" altLang="en-US" sz="2800" b="1">
                <a:latin typeface="Times New Roman" pitchFamily="18" charset="0"/>
              </a:rPr>
              <a:t>输入端外接直流电阻要相等，小信号高精度直流</a:t>
            </a:r>
          </a:p>
          <a:p>
            <a:pPr eaLnBrk="0" hangingPunct="0">
              <a:spcBef>
                <a:spcPct val="20000"/>
              </a:spcBef>
            </a:pPr>
            <a:r>
              <a:rPr kumimoji="1" lang="zh-CN" altLang="en-US" sz="2800" b="1">
                <a:latin typeface="Times New Roman" pitchFamily="18" charset="0"/>
              </a:rPr>
              <a:t>    放大需调零。</a:t>
            </a:r>
          </a:p>
        </p:txBody>
      </p:sp>
      <p:pic>
        <p:nvPicPr>
          <p:cNvPr id="47114" name="Picture 10"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6800" y="5257800"/>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47115" name="Picture 11"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5638800"/>
            <a:ext cx="274638"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67731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106">
                                            <p:txEl>
                                              <p:pRg st="0" end="0"/>
                                            </p:txEl>
                                          </p:spTgt>
                                        </p:tgtEl>
                                        <p:attrNameLst>
                                          <p:attrName>style.visibility</p:attrName>
                                        </p:attrNameLst>
                                      </p:cBhvr>
                                      <p:to>
                                        <p:strVal val="visible"/>
                                      </p:to>
                                    </p:set>
                                    <p:animEffect transition="in" filter="wipe(left)">
                                      <p:cBhvr>
                                        <p:cTn id="7" dur="500"/>
                                        <p:tgtEl>
                                          <p:spTgt spid="4710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7107">
                                            <p:txEl>
                                              <p:pRg st="0" end="0"/>
                                            </p:txEl>
                                          </p:spTgt>
                                        </p:tgtEl>
                                        <p:attrNameLst>
                                          <p:attrName>style.visibility</p:attrName>
                                        </p:attrNameLst>
                                      </p:cBhvr>
                                      <p:to>
                                        <p:strVal val="visible"/>
                                      </p:to>
                                    </p:set>
                                    <p:animEffect transition="in" filter="wipe(left)">
                                      <p:cBhvr>
                                        <p:cTn id="12" dur="500"/>
                                        <p:tgtEl>
                                          <p:spTgt spid="4710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7108">
                                            <p:txEl>
                                              <p:pRg st="0" end="0"/>
                                            </p:txEl>
                                          </p:spTgt>
                                        </p:tgtEl>
                                        <p:attrNameLst>
                                          <p:attrName>style.visibility</p:attrName>
                                        </p:attrNameLst>
                                      </p:cBhvr>
                                      <p:to>
                                        <p:strVal val="visible"/>
                                      </p:to>
                                    </p:set>
                                    <p:animEffect transition="in" filter="wipe(left)">
                                      <p:cBhvr>
                                        <p:cTn id="17" dur="500"/>
                                        <p:tgtEl>
                                          <p:spTgt spid="47108">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7108">
                                            <p:txEl>
                                              <p:pRg st="1" end="1"/>
                                            </p:txEl>
                                          </p:spTgt>
                                        </p:tgtEl>
                                        <p:attrNameLst>
                                          <p:attrName>style.visibility</p:attrName>
                                        </p:attrNameLst>
                                      </p:cBhvr>
                                      <p:to>
                                        <p:strVal val="visible"/>
                                      </p:to>
                                    </p:set>
                                    <p:animEffect transition="in" filter="wipe(left)">
                                      <p:cBhvr>
                                        <p:cTn id="22" dur="500"/>
                                        <p:tgtEl>
                                          <p:spTgt spid="47108">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7109">
                                            <p:txEl>
                                              <p:pRg st="0" end="0"/>
                                            </p:txEl>
                                          </p:spTgt>
                                        </p:tgtEl>
                                        <p:attrNameLst>
                                          <p:attrName>style.visibility</p:attrName>
                                        </p:attrNameLst>
                                      </p:cBhvr>
                                      <p:to>
                                        <p:strVal val="visible"/>
                                      </p:to>
                                    </p:set>
                                    <p:animEffect transition="in" filter="wipe(left)">
                                      <p:cBhvr>
                                        <p:cTn id="27" dur="500"/>
                                        <p:tgtEl>
                                          <p:spTgt spid="47109">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7109">
                                            <p:txEl>
                                              <p:pRg st="1" end="1"/>
                                            </p:txEl>
                                          </p:spTgt>
                                        </p:tgtEl>
                                        <p:attrNameLst>
                                          <p:attrName>style.visibility</p:attrName>
                                        </p:attrNameLst>
                                      </p:cBhvr>
                                      <p:to>
                                        <p:strVal val="visible"/>
                                      </p:to>
                                    </p:set>
                                    <p:animEffect transition="in" filter="wipe(left)">
                                      <p:cBhvr>
                                        <p:cTn id="32" dur="500"/>
                                        <p:tgtEl>
                                          <p:spTgt spid="47109">
                                            <p:txEl>
                                              <p:pRg st="1" end="1"/>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7110">
                                            <p:txEl>
                                              <p:pRg st="0" end="0"/>
                                            </p:txEl>
                                          </p:spTgt>
                                        </p:tgtEl>
                                        <p:attrNameLst>
                                          <p:attrName>style.visibility</p:attrName>
                                        </p:attrNameLst>
                                      </p:cBhvr>
                                      <p:to>
                                        <p:strVal val="visible"/>
                                      </p:to>
                                    </p:set>
                                    <p:animEffect transition="in" filter="wipe(left)">
                                      <p:cBhvr>
                                        <p:cTn id="37" dur="500"/>
                                        <p:tgtEl>
                                          <p:spTgt spid="47110">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7111">
                                            <p:txEl>
                                              <p:pRg st="0" end="0"/>
                                            </p:txEl>
                                          </p:spTgt>
                                        </p:tgtEl>
                                        <p:attrNameLst>
                                          <p:attrName>style.visibility</p:attrName>
                                        </p:attrNameLst>
                                      </p:cBhvr>
                                      <p:to>
                                        <p:strVal val="visible"/>
                                      </p:to>
                                    </p:set>
                                    <p:animEffect transition="in" filter="wipe(left)">
                                      <p:cBhvr>
                                        <p:cTn id="42" dur="500"/>
                                        <p:tgtEl>
                                          <p:spTgt spid="47111">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7111">
                                            <p:txEl>
                                              <p:pRg st="1" end="1"/>
                                            </p:txEl>
                                          </p:spTgt>
                                        </p:tgtEl>
                                        <p:attrNameLst>
                                          <p:attrName>style.visibility</p:attrName>
                                        </p:attrNameLst>
                                      </p:cBhvr>
                                      <p:to>
                                        <p:strVal val="visible"/>
                                      </p:to>
                                    </p:set>
                                    <p:animEffect transition="in" filter="wipe(left)">
                                      <p:cBhvr>
                                        <p:cTn id="47" dur="500"/>
                                        <p:tgtEl>
                                          <p:spTgt spid="471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build="p" autoUpdateAnimBg="0"/>
      <p:bldP spid="47107" grpId="0" build="p" autoUpdateAnimBg="0"/>
      <p:bldP spid="47108" grpId="0" build="p" autoUpdateAnimBg="0"/>
      <p:bldP spid="47109" grpId="0" build="p" autoUpdateAnimBg="0"/>
      <p:bldP spid="47110" grpId="0" build="p" autoUpdateAnimBg="0"/>
      <p:bldP spid="47111"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1139302"/>
            <a:ext cx="7488832" cy="584775"/>
          </a:xfrm>
          <a:prstGeom prst="rect">
            <a:avLst/>
          </a:prstGeom>
          <a:noFill/>
          <a:ln>
            <a:solidFill>
              <a:schemeClr val="accent1"/>
            </a:solidFill>
          </a:ln>
          <a:effectLst>
            <a:outerShdw blurRad="50800" dist="50800" dir="5400000" algn="ctr" rotWithShape="0">
              <a:schemeClr val="bg1">
                <a:lumMod val="50000"/>
              </a:schemeClr>
            </a:outerShdw>
          </a:effectLst>
        </p:spPr>
        <p:txBody>
          <a:bodyPr wrap="square" rtlCol="0">
            <a:spAutoFit/>
          </a:bodyPr>
          <a:lstStyle/>
          <a:p>
            <a:r>
              <a:rPr lang="zh-CN" altLang="en-US" sz="3200" b="1" dirty="0" smtClean="0">
                <a:solidFill>
                  <a:schemeClr val="accent2">
                    <a:lumMod val="50000"/>
                  </a:schemeClr>
                </a:solidFill>
              </a:rPr>
              <a:t>第</a:t>
            </a:r>
            <a:r>
              <a:rPr lang="en-US" altLang="zh-CN" sz="3200" b="1" dirty="0" smtClean="0">
                <a:solidFill>
                  <a:schemeClr val="accent2">
                    <a:lumMod val="50000"/>
                  </a:schemeClr>
                </a:solidFill>
              </a:rPr>
              <a:t>7</a:t>
            </a:r>
            <a:r>
              <a:rPr lang="zh-CN" altLang="en-US" sz="3200" b="1" dirty="0" smtClean="0">
                <a:solidFill>
                  <a:schemeClr val="accent2">
                    <a:lumMod val="50000"/>
                  </a:schemeClr>
                </a:solidFill>
              </a:rPr>
              <a:t>章 集成运算放大器与负反馈放大电路</a:t>
            </a:r>
            <a:endParaRPr lang="zh-CN" altLang="en-US" sz="3200" b="1" dirty="0">
              <a:solidFill>
                <a:schemeClr val="accent2">
                  <a:lumMod val="50000"/>
                </a:schemeClr>
              </a:solidFill>
            </a:endParaRPr>
          </a:p>
        </p:txBody>
      </p:sp>
      <p:sp>
        <p:nvSpPr>
          <p:cNvPr id="3" name="TextBox 2"/>
          <p:cNvSpPr txBox="1"/>
          <p:nvPr/>
        </p:nvSpPr>
        <p:spPr>
          <a:xfrm>
            <a:off x="1382397" y="1901442"/>
            <a:ext cx="3661488" cy="523220"/>
          </a:xfrm>
          <a:prstGeom prst="rect">
            <a:avLst/>
          </a:prstGeom>
          <a:gradFill rotWithShape="0">
            <a:gsLst>
              <a:gs pos="0">
                <a:srgbClr val="FF0000"/>
              </a:gs>
              <a:gs pos="50000">
                <a:srgbClr val="CC99FF"/>
              </a:gs>
              <a:gs pos="100000">
                <a:srgbClr val="FF0000"/>
              </a:gs>
            </a:gsLst>
            <a:lin ang="5400000" scaled="1"/>
          </a:gradFill>
          <a:ln>
            <a:noFill/>
          </a:ln>
          <a:effectLst/>
          <a:extLst>
            <a:ext uri="{91240B29-F687-4F45-9708-019B960494DF}">
              <a14:hiddenLine xmlns:a14="http://schemas.microsoft.com/office/drawing/2010/main" w="9525">
                <a:solidFill>
                  <a:srgbClr val="FF0066"/>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defRPr kumimoji="1" sz="2800" b="1"/>
            </a:lvl1pPr>
          </a:lstStyle>
          <a:p>
            <a:r>
              <a:rPr lang="en-US" altLang="zh-CN" dirty="0"/>
              <a:t> 7.1   </a:t>
            </a:r>
            <a:r>
              <a:rPr lang="zh-CN" altLang="en-US" dirty="0"/>
              <a:t>集成运算放大器</a:t>
            </a:r>
          </a:p>
        </p:txBody>
      </p:sp>
      <p:sp>
        <p:nvSpPr>
          <p:cNvPr id="4" name="TextBox 3"/>
          <p:cNvSpPr txBox="1"/>
          <p:nvPr/>
        </p:nvSpPr>
        <p:spPr>
          <a:xfrm>
            <a:off x="1382397" y="2599574"/>
            <a:ext cx="5039544" cy="523220"/>
          </a:xfrm>
          <a:prstGeom prst="rect">
            <a:avLst/>
          </a:prstGeom>
          <a:gradFill rotWithShape="0">
            <a:gsLst>
              <a:gs pos="0">
                <a:srgbClr val="FF0000"/>
              </a:gs>
              <a:gs pos="50000">
                <a:srgbClr val="CC99FF"/>
              </a:gs>
              <a:gs pos="100000">
                <a:srgbClr val="FF0000"/>
              </a:gs>
            </a:gsLst>
            <a:lin ang="5400000" scaled="1"/>
          </a:gradFill>
          <a:ln>
            <a:noFill/>
          </a:ln>
          <a:effectLst/>
          <a:extLst>
            <a:ext uri="{91240B29-F687-4F45-9708-019B960494DF}">
              <a14:hiddenLine xmlns:a14="http://schemas.microsoft.com/office/drawing/2010/main" w="9525">
                <a:solidFill>
                  <a:srgbClr val="FF0066"/>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defRPr kumimoji="1" sz="2800" b="1"/>
            </a:lvl1pPr>
          </a:lstStyle>
          <a:p>
            <a:r>
              <a:rPr lang="en-US" altLang="zh-CN" dirty="0"/>
              <a:t> 7.2   </a:t>
            </a:r>
            <a:r>
              <a:rPr lang="zh-CN" altLang="en-US" dirty="0"/>
              <a:t>理想运放工作区域及特点</a:t>
            </a:r>
          </a:p>
        </p:txBody>
      </p:sp>
      <p:sp>
        <p:nvSpPr>
          <p:cNvPr id="5" name="TextBox 4"/>
          <p:cNvSpPr txBox="1"/>
          <p:nvPr/>
        </p:nvSpPr>
        <p:spPr>
          <a:xfrm>
            <a:off x="1382397" y="3284984"/>
            <a:ext cx="4607496" cy="523220"/>
          </a:xfrm>
          <a:prstGeom prst="rect">
            <a:avLst/>
          </a:prstGeom>
          <a:gradFill rotWithShape="0">
            <a:gsLst>
              <a:gs pos="0">
                <a:srgbClr val="FF0000"/>
              </a:gs>
              <a:gs pos="50000">
                <a:srgbClr val="CC99FF"/>
              </a:gs>
              <a:gs pos="100000">
                <a:srgbClr val="FF0000"/>
              </a:gs>
            </a:gsLst>
            <a:lin ang="5400000" scaled="1"/>
          </a:gradFill>
          <a:ln>
            <a:noFill/>
          </a:ln>
          <a:effectLst/>
          <a:extLst>
            <a:ext uri="{91240B29-F687-4F45-9708-019B960494DF}">
              <a14:hiddenLine xmlns:a14="http://schemas.microsoft.com/office/drawing/2010/main" w="9525">
                <a:solidFill>
                  <a:srgbClr val="FF0066"/>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defRPr kumimoji="1" sz="2800" b="1"/>
            </a:lvl1pPr>
          </a:lstStyle>
          <a:p>
            <a:r>
              <a:rPr lang="en-US" altLang="zh-CN" dirty="0"/>
              <a:t> 7.3   </a:t>
            </a:r>
            <a:r>
              <a:rPr lang="zh-CN" altLang="en-US" dirty="0"/>
              <a:t>反馈的基本概念与分类</a:t>
            </a:r>
          </a:p>
        </p:txBody>
      </p:sp>
      <p:sp>
        <p:nvSpPr>
          <p:cNvPr id="6" name="矩形 5"/>
          <p:cNvSpPr/>
          <p:nvPr/>
        </p:nvSpPr>
        <p:spPr>
          <a:xfrm>
            <a:off x="1382397" y="5229200"/>
            <a:ext cx="5375038" cy="523220"/>
          </a:xfrm>
          <a:prstGeom prst="rect">
            <a:avLst/>
          </a:prstGeom>
          <a:gradFill rotWithShape="0">
            <a:gsLst>
              <a:gs pos="0">
                <a:srgbClr val="FF0000"/>
              </a:gs>
              <a:gs pos="50000">
                <a:srgbClr val="CC99FF"/>
              </a:gs>
              <a:gs pos="100000">
                <a:srgbClr val="FF0000"/>
              </a:gs>
            </a:gsLst>
            <a:lin ang="5400000" scaled="1"/>
          </a:gradFill>
          <a:ln>
            <a:noFill/>
          </a:ln>
          <a:effectLst/>
          <a:extLst>
            <a:ext uri="{91240B29-F687-4F45-9708-019B960494DF}">
              <a14:hiddenLine xmlns:a14="http://schemas.microsoft.com/office/drawing/2010/main" w="9525">
                <a:solidFill>
                  <a:srgbClr val="FF0066"/>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2800" b="1" dirty="0">
                <a:hlinkClick r:id="" action="ppaction://noaction"/>
              </a:rPr>
              <a:t>7.6</a:t>
            </a:r>
            <a:r>
              <a:rPr kumimoji="1" lang="zh-CN" altLang="en-US" sz="2800" b="1" dirty="0">
                <a:hlinkClick r:id="" action="ppaction://noaction"/>
              </a:rPr>
              <a:t>　深度负反馈放大电路的分析</a:t>
            </a:r>
            <a:endParaRPr kumimoji="1" lang="zh-CN" altLang="en-US" sz="2800" b="1" dirty="0"/>
          </a:p>
        </p:txBody>
      </p:sp>
      <p:sp>
        <p:nvSpPr>
          <p:cNvPr id="7" name="矩形 6"/>
          <p:cNvSpPr/>
          <p:nvPr/>
        </p:nvSpPr>
        <p:spPr>
          <a:xfrm>
            <a:off x="1382397" y="3989671"/>
            <a:ext cx="7121125" cy="523220"/>
          </a:xfrm>
          <a:prstGeom prst="rect">
            <a:avLst/>
          </a:prstGeom>
          <a:gradFill rotWithShape="0">
            <a:gsLst>
              <a:gs pos="0">
                <a:srgbClr val="FF0000"/>
              </a:gs>
              <a:gs pos="50000">
                <a:srgbClr val="CC99FF"/>
              </a:gs>
              <a:gs pos="100000">
                <a:srgbClr val="FF0000"/>
              </a:gs>
            </a:gsLst>
            <a:lin ang="5400000" scaled="1"/>
          </a:gradFill>
          <a:ln>
            <a:noFill/>
          </a:ln>
          <a:effectLst/>
          <a:extLst>
            <a:ext uri="{91240B29-F687-4F45-9708-019B960494DF}">
              <a14:hiddenLine xmlns:a14="http://schemas.microsoft.com/office/drawing/2010/main" w="9525">
                <a:solidFill>
                  <a:srgbClr val="FF0066"/>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2800" b="1" dirty="0">
                <a:solidFill>
                  <a:schemeClr val="tx1">
                    <a:lumMod val="95000"/>
                    <a:lumOff val="5000"/>
                  </a:schemeClr>
                </a:solidFill>
                <a:hlinkClick r:id="" action="ppaction://noaction"/>
              </a:rPr>
              <a:t>7.4</a:t>
            </a:r>
            <a:r>
              <a:rPr kumimoji="1" lang="zh-CN" altLang="en-US" sz="2800" b="1" dirty="0">
                <a:solidFill>
                  <a:schemeClr val="tx1">
                    <a:lumMod val="95000"/>
                    <a:lumOff val="5000"/>
                  </a:schemeClr>
                </a:solidFill>
                <a:hlinkClick r:id="" action="ppaction://noaction"/>
              </a:rPr>
              <a:t>　负反馈放大电路的方框图及一般表达式</a:t>
            </a:r>
            <a:endParaRPr kumimoji="1" lang="zh-CN" altLang="en-US" sz="2800" b="1" dirty="0">
              <a:solidFill>
                <a:schemeClr val="tx1">
                  <a:lumMod val="95000"/>
                  <a:lumOff val="5000"/>
                </a:schemeClr>
              </a:solidFill>
            </a:endParaRPr>
          </a:p>
        </p:txBody>
      </p:sp>
      <p:sp>
        <p:nvSpPr>
          <p:cNvPr id="8" name="矩形 7"/>
          <p:cNvSpPr/>
          <p:nvPr/>
        </p:nvSpPr>
        <p:spPr>
          <a:xfrm>
            <a:off x="1382397" y="4653136"/>
            <a:ext cx="5376728" cy="523220"/>
          </a:xfrm>
          <a:prstGeom prst="rect">
            <a:avLst/>
          </a:prstGeom>
          <a:gradFill rotWithShape="0">
            <a:gsLst>
              <a:gs pos="0">
                <a:srgbClr val="FF0000"/>
              </a:gs>
              <a:gs pos="50000">
                <a:srgbClr val="CC99FF"/>
              </a:gs>
              <a:gs pos="100000">
                <a:srgbClr val="FF0000"/>
              </a:gs>
            </a:gsLst>
            <a:lin ang="5400000" scaled="1"/>
          </a:gradFill>
          <a:ln>
            <a:noFill/>
          </a:ln>
          <a:effectLst/>
          <a:extLst>
            <a:ext uri="{91240B29-F687-4F45-9708-019B960494DF}">
              <a14:hiddenLine xmlns:a14="http://schemas.microsoft.com/office/drawing/2010/main" w="9525">
                <a:solidFill>
                  <a:srgbClr val="FF0066"/>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2800" b="1" dirty="0">
                <a:hlinkClick r:id="" action="ppaction://noaction"/>
              </a:rPr>
              <a:t>7.5</a:t>
            </a:r>
            <a:r>
              <a:rPr kumimoji="1" lang="zh-CN" altLang="en-US" sz="2800" b="1" dirty="0">
                <a:hlinkClick r:id="" action="ppaction://noaction"/>
              </a:rPr>
              <a:t>　负反馈对放大器性能的</a:t>
            </a:r>
            <a:r>
              <a:rPr kumimoji="1" lang="zh-CN" altLang="en-US" sz="2800" b="1" dirty="0"/>
              <a:t>影响 </a:t>
            </a:r>
            <a:endParaRPr kumimoji="1" lang="en-US" altLang="zh-CN" sz="2800" b="1" dirty="0"/>
          </a:p>
        </p:txBody>
      </p:sp>
    </p:spTree>
    <p:extLst>
      <p:ext uri="{BB962C8B-B14F-4D97-AF65-F5344CB8AC3E}">
        <p14:creationId xmlns:p14="http://schemas.microsoft.com/office/powerpoint/2010/main" val="1436491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6">
            <a:hlinkClick r:id="" action="ppaction://hlinkshowjump?jump=nextslide"/>
          </p:cNvPr>
          <p:cNvSpPr>
            <a:spLocks noChangeArrowheads="1"/>
          </p:cNvSpPr>
          <p:nvPr/>
        </p:nvSpPr>
        <p:spPr bwMode="auto">
          <a:xfrm>
            <a:off x="755576" y="260648"/>
            <a:ext cx="4464496" cy="578882"/>
          </a:xfrm>
          <a:prstGeom prst="roundRect">
            <a:avLst>
              <a:gd name="adj" fmla="val 16667"/>
            </a:avLst>
          </a:prstGeom>
          <a:gradFill rotWithShape="0">
            <a:gsLst>
              <a:gs pos="0">
                <a:srgbClr val="FF0000"/>
              </a:gs>
              <a:gs pos="50000">
                <a:srgbClr val="CC99FF"/>
              </a:gs>
              <a:gs pos="100000">
                <a:srgbClr val="FF0000"/>
              </a:gs>
            </a:gsLst>
            <a:lin ang="5400000" scaled="1"/>
          </a:gradFill>
          <a:ln>
            <a:noFill/>
          </a:ln>
          <a:effectLst/>
          <a:extLst>
            <a:ext uri="{91240B29-F687-4F45-9708-019B960494DF}">
              <a14:hiddenLine xmlns:a14="http://schemas.microsoft.com/office/drawing/2010/main" w="9525">
                <a:solidFill>
                  <a:srgbClr val="FF0066"/>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2800" b="1" dirty="0" smtClean="0"/>
              <a:t>7.3 </a:t>
            </a:r>
            <a:r>
              <a:rPr kumimoji="1" lang="zh-CN" altLang="en-US" sz="2800" b="1" dirty="0" smtClean="0"/>
              <a:t>反馈的基本概念与分类</a:t>
            </a:r>
            <a:endParaRPr kumimoji="1" lang="zh-CN" altLang="en-US" sz="2800" b="1" dirty="0"/>
          </a:p>
        </p:txBody>
      </p:sp>
      <p:sp>
        <p:nvSpPr>
          <p:cNvPr id="4" name="Rectangle 3"/>
          <p:cNvSpPr txBox="1">
            <a:spLocks noChangeArrowheads="1"/>
          </p:cNvSpPr>
          <p:nvPr/>
        </p:nvSpPr>
        <p:spPr>
          <a:xfrm>
            <a:off x="684213" y="1196975"/>
            <a:ext cx="7772400" cy="4211638"/>
          </a:xfrm>
          <a:prstGeom prst="rect">
            <a:avLst/>
          </a:prstGeom>
        </p:spPr>
        <p:txBody>
          <a:bodyPr/>
          <a:lstStyle>
            <a:lvl1pPr marL="342900" indent="-342900" algn="l" rtl="0" eaLnBrk="1" fontAlgn="base" hangingPunct="1">
              <a:spcBef>
                <a:spcPct val="20000"/>
              </a:spcBef>
              <a:spcAft>
                <a:spcPct val="0"/>
              </a:spcAft>
              <a:buFont typeface="Wingdings" panose="05000000000000000000" pitchFamily="2" charset="2"/>
              <a:buChar char="n"/>
              <a:defRPr sz="2800">
                <a:solidFill>
                  <a:schemeClr val="tx1"/>
                </a:solidFill>
                <a:latin typeface="+mn-lt"/>
                <a:ea typeface="黑体" panose="02010609060101010101" pitchFamily="49" charset="-122"/>
                <a:cs typeface="+mn-cs"/>
              </a:defRPr>
            </a:lvl1pPr>
            <a:lvl2pPr marL="742950" indent="-285750" algn="l" rtl="0" eaLnBrk="1" fontAlgn="base" hangingPunct="1">
              <a:spcBef>
                <a:spcPct val="20000"/>
              </a:spcBef>
              <a:spcAft>
                <a:spcPct val="0"/>
              </a:spcAft>
              <a:buFont typeface="Wingdings" panose="05000000000000000000" pitchFamily="2" charset="2"/>
              <a:buChar char="Ø"/>
              <a:defRPr sz="2600">
                <a:solidFill>
                  <a:schemeClr val="tx1"/>
                </a:solidFill>
                <a:latin typeface="+mn-lt"/>
                <a:ea typeface="黑体" panose="0201060906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anose="02010609060101010101" pitchFamily="49" charset="-122"/>
              </a:defRPr>
            </a:lvl3pPr>
            <a:lvl4pPr marL="1600200" indent="-228600" algn="l" rtl="0" eaLnBrk="1" fontAlgn="base" hangingPunct="1">
              <a:spcBef>
                <a:spcPct val="20000"/>
              </a:spcBef>
              <a:spcAft>
                <a:spcPct val="0"/>
              </a:spcAft>
              <a:buChar char="–"/>
              <a:defRPr sz="2400">
                <a:solidFill>
                  <a:schemeClr val="tx1"/>
                </a:solidFill>
                <a:latin typeface="+mn-lt"/>
                <a:ea typeface="黑体" panose="02010609060101010101" pitchFamily="49" charset="-122"/>
              </a:defRPr>
            </a:lvl4pPr>
            <a:lvl5pPr marL="2057400" indent="-228600" algn="l" rtl="0" eaLnBrk="1" fontAlgn="base" hangingPunct="1">
              <a:spcBef>
                <a:spcPct val="20000"/>
              </a:spcBef>
              <a:spcAft>
                <a:spcPct val="0"/>
              </a:spcAft>
              <a:buChar char="»"/>
              <a:defRPr sz="2400">
                <a:solidFill>
                  <a:schemeClr val="tx1"/>
                </a:solidFill>
                <a:latin typeface="+mn-lt"/>
                <a:ea typeface="黑体" panose="02010609060101010101" pitchFamily="49"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a:lstStyle>
          <a:p>
            <a:pPr>
              <a:lnSpc>
                <a:spcPct val="200000"/>
              </a:lnSpc>
            </a:pPr>
            <a:r>
              <a:rPr lang="zh-CN" altLang="en-US" kern="0" dirty="0" smtClean="0">
                <a:hlinkClick r:id="rId2" action="ppaction://hlinksldjump"/>
              </a:rPr>
              <a:t>反馈的基本概念与分类</a:t>
            </a:r>
            <a:endParaRPr lang="zh-CN" altLang="en-US" kern="0" dirty="0" smtClean="0"/>
          </a:p>
          <a:p>
            <a:pPr>
              <a:lnSpc>
                <a:spcPct val="200000"/>
              </a:lnSpc>
            </a:pPr>
            <a:r>
              <a:rPr lang="zh-CN" altLang="en-US" kern="0" dirty="0" smtClean="0">
                <a:hlinkClick r:id="rId3" action="ppaction://hlinksldjump"/>
              </a:rPr>
              <a:t>负反馈放大电路的方框图及一般表达式</a:t>
            </a:r>
            <a:endParaRPr lang="zh-CN" altLang="en-US" kern="0" dirty="0" smtClean="0"/>
          </a:p>
          <a:p>
            <a:pPr>
              <a:lnSpc>
                <a:spcPct val="200000"/>
              </a:lnSpc>
            </a:pPr>
            <a:r>
              <a:rPr lang="zh-CN" altLang="en-US" kern="0" dirty="0" smtClean="0">
                <a:hlinkClick r:id="rId4" action="ppaction://hlinksldjump"/>
              </a:rPr>
              <a:t>负反馈对放大器性能的改善</a:t>
            </a:r>
            <a:endParaRPr lang="zh-CN" altLang="en-US" kern="0" dirty="0" smtClean="0"/>
          </a:p>
          <a:p>
            <a:pPr>
              <a:lnSpc>
                <a:spcPct val="200000"/>
              </a:lnSpc>
            </a:pPr>
            <a:r>
              <a:rPr lang="zh-CN" altLang="en-US" kern="0" dirty="0" smtClean="0">
                <a:hlinkClick r:id="rId5" action="ppaction://hlinksldjump"/>
              </a:rPr>
              <a:t>深度负反馈放大电路的分析计算</a:t>
            </a:r>
            <a:endParaRPr lang="zh-CN" altLang="en-US" kern="0" dirty="0" smtClean="0"/>
          </a:p>
        </p:txBody>
      </p:sp>
    </p:spTree>
    <p:extLst>
      <p:ext uri="{BB962C8B-B14F-4D97-AF65-F5344CB8AC3E}">
        <p14:creationId xmlns:p14="http://schemas.microsoft.com/office/powerpoint/2010/main" val="143759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1" name="Text Box 3"/>
          <p:cNvSpPr txBox="1">
            <a:spLocks noChangeArrowheads="1"/>
          </p:cNvSpPr>
          <p:nvPr/>
        </p:nvSpPr>
        <p:spPr bwMode="auto">
          <a:xfrm>
            <a:off x="684213" y="1484313"/>
            <a:ext cx="37084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609600" indent="-609600">
              <a:defRPr kumimoji="1" sz="2400">
                <a:solidFill>
                  <a:schemeClr val="tx1"/>
                </a:solidFill>
                <a:latin typeface="Times New Roman" pitchFamily="18" charset="0"/>
                <a:ea typeface="宋体" pitchFamily="2" charset="-122"/>
              </a:defRPr>
            </a:lvl1pPr>
            <a:lvl2pPr marL="1066800" indent="-609600">
              <a:defRPr kumimoji="1" sz="2400">
                <a:solidFill>
                  <a:schemeClr val="tx1"/>
                </a:solidFill>
                <a:latin typeface="Times New Roman" pitchFamily="18" charset="0"/>
                <a:ea typeface="宋体" pitchFamily="2" charset="-122"/>
              </a:defRPr>
            </a:lvl2pPr>
            <a:lvl3pPr marL="1524000" indent="-609600">
              <a:defRPr kumimoji="1" sz="2400">
                <a:solidFill>
                  <a:schemeClr val="tx1"/>
                </a:solidFill>
                <a:latin typeface="Times New Roman" pitchFamily="18" charset="0"/>
                <a:ea typeface="宋体" pitchFamily="2" charset="-122"/>
              </a:defRPr>
            </a:lvl3pPr>
            <a:lvl4pPr marL="1981200" indent="-609600">
              <a:defRPr kumimoji="1" sz="2400">
                <a:solidFill>
                  <a:schemeClr val="tx1"/>
                </a:solidFill>
                <a:latin typeface="Times New Roman" pitchFamily="18" charset="0"/>
                <a:ea typeface="宋体" pitchFamily="2" charset="-122"/>
              </a:defRPr>
            </a:lvl4pPr>
            <a:lvl5pPr marL="2438400" indent="-609600">
              <a:defRPr kumimoji="1" sz="2400">
                <a:solidFill>
                  <a:schemeClr val="tx1"/>
                </a:solidFill>
                <a:latin typeface="Times New Roman" pitchFamily="18" charset="0"/>
                <a:ea typeface="宋体" pitchFamily="2" charset="-122"/>
              </a:defRPr>
            </a:lvl5pPr>
            <a:lvl6pPr marL="2895600" indent="-609600" fontAlgn="base">
              <a:spcBef>
                <a:spcPct val="0"/>
              </a:spcBef>
              <a:spcAft>
                <a:spcPct val="0"/>
              </a:spcAft>
              <a:defRPr kumimoji="1" sz="2400">
                <a:solidFill>
                  <a:schemeClr val="tx1"/>
                </a:solidFill>
                <a:latin typeface="Times New Roman" pitchFamily="18" charset="0"/>
                <a:ea typeface="宋体" pitchFamily="2" charset="-122"/>
              </a:defRPr>
            </a:lvl6pPr>
            <a:lvl7pPr marL="3352800" indent="-609600" fontAlgn="base">
              <a:spcBef>
                <a:spcPct val="0"/>
              </a:spcBef>
              <a:spcAft>
                <a:spcPct val="0"/>
              </a:spcAft>
              <a:defRPr kumimoji="1" sz="2400">
                <a:solidFill>
                  <a:schemeClr val="tx1"/>
                </a:solidFill>
                <a:latin typeface="Times New Roman" pitchFamily="18" charset="0"/>
                <a:ea typeface="宋体" pitchFamily="2" charset="-122"/>
              </a:defRPr>
            </a:lvl7pPr>
            <a:lvl8pPr marL="3810000" indent="-609600" fontAlgn="base">
              <a:spcBef>
                <a:spcPct val="0"/>
              </a:spcBef>
              <a:spcAft>
                <a:spcPct val="0"/>
              </a:spcAft>
              <a:defRPr kumimoji="1" sz="2400">
                <a:solidFill>
                  <a:schemeClr val="tx1"/>
                </a:solidFill>
                <a:latin typeface="Times New Roman" pitchFamily="18" charset="0"/>
                <a:ea typeface="宋体" pitchFamily="2" charset="-122"/>
              </a:defRPr>
            </a:lvl8pPr>
            <a:lvl9pPr marL="4267200" indent="-609600"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800" b="1" dirty="0">
                <a:solidFill>
                  <a:schemeClr val="accent2"/>
                </a:solidFill>
              </a:rPr>
              <a:t>一、从一个例子说起</a:t>
            </a:r>
          </a:p>
        </p:txBody>
      </p:sp>
      <p:sp>
        <p:nvSpPr>
          <p:cNvPr id="160772" name="Text Box 4"/>
          <p:cNvSpPr txBox="1">
            <a:spLocks noChangeArrowheads="1"/>
          </p:cNvSpPr>
          <p:nvPr/>
        </p:nvSpPr>
        <p:spPr bwMode="auto">
          <a:xfrm>
            <a:off x="381000" y="4038600"/>
            <a:ext cx="3962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000" b="1">
                <a:solidFill>
                  <a:srgbClr val="0000FF"/>
                </a:solidFill>
                <a:ea typeface="黑体" pitchFamily="49" charset="-122"/>
              </a:rPr>
              <a:t>输入量：</a:t>
            </a:r>
            <a:r>
              <a:rPr lang="en-US" altLang="zh-CN" sz="2000" b="1" i="1">
                <a:solidFill>
                  <a:srgbClr val="0000FF"/>
                </a:solidFill>
                <a:ea typeface="黑体" pitchFamily="49" charset="-122"/>
              </a:rPr>
              <a:t>u</a:t>
            </a:r>
            <a:r>
              <a:rPr lang="en-US" altLang="zh-CN" sz="2000" b="1" baseline="-25000">
                <a:solidFill>
                  <a:srgbClr val="0000FF"/>
                </a:solidFill>
                <a:ea typeface="黑体" pitchFamily="49" charset="-122"/>
              </a:rPr>
              <a:t>i</a:t>
            </a:r>
            <a:r>
              <a:rPr lang="zh-CN" altLang="en-US" sz="2000" b="1">
                <a:solidFill>
                  <a:srgbClr val="0000FF"/>
                </a:solidFill>
                <a:ea typeface="黑体" pitchFamily="49" charset="-122"/>
              </a:rPr>
              <a:t>、</a:t>
            </a:r>
            <a:r>
              <a:rPr lang="en-US" altLang="zh-CN" sz="2000" b="1" i="1">
                <a:solidFill>
                  <a:srgbClr val="0000FF"/>
                </a:solidFill>
                <a:ea typeface="黑体" pitchFamily="49" charset="-122"/>
              </a:rPr>
              <a:t>u</a:t>
            </a:r>
            <a:r>
              <a:rPr lang="en-US" altLang="zh-CN" sz="2000" b="1" baseline="-25000">
                <a:solidFill>
                  <a:srgbClr val="0000FF"/>
                </a:solidFill>
                <a:ea typeface="黑体" pitchFamily="49" charset="-122"/>
              </a:rPr>
              <a:t>be</a:t>
            </a:r>
            <a:r>
              <a:rPr lang="zh-CN" altLang="en-US" sz="2000" b="1">
                <a:solidFill>
                  <a:srgbClr val="0000FF"/>
                </a:solidFill>
                <a:ea typeface="黑体" pitchFamily="49" charset="-122"/>
              </a:rPr>
              <a:t>、</a:t>
            </a:r>
            <a:r>
              <a:rPr lang="en-US" altLang="zh-CN" sz="2000" b="1" i="1">
                <a:solidFill>
                  <a:srgbClr val="0000FF"/>
                </a:solidFill>
                <a:ea typeface="黑体" pitchFamily="49" charset="-122"/>
              </a:rPr>
              <a:t>i</a:t>
            </a:r>
            <a:r>
              <a:rPr lang="en-US" altLang="zh-CN" sz="2000" b="1" baseline="-25000">
                <a:solidFill>
                  <a:srgbClr val="0000FF"/>
                </a:solidFill>
                <a:ea typeface="黑体" pitchFamily="49" charset="-122"/>
              </a:rPr>
              <a:t>b</a:t>
            </a:r>
          </a:p>
        </p:txBody>
      </p:sp>
      <p:sp>
        <p:nvSpPr>
          <p:cNvPr id="160773" name="Rectangle 5"/>
          <p:cNvSpPr>
            <a:spLocks noChangeArrowheads="1"/>
          </p:cNvSpPr>
          <p:nvPr/>
        </p:nvSpPr>
        <p:spPr bwMode="auto">
          <a:xfrm>
            <a:off x="304800" y="5638800"/>
            <a:ext cx="8534400"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400" b="1">
                <a:solidFill>
                  <a:srgbClr val="FF0000"/>
                </a:solidFill>
                <a:ea typeface="黑体" pitchFamily="49" charset="-122"/>
              </a:rPr>
              <a:t>反馈</a:t>
            </a:r>
            <a:r>
              <a:rPr lang="en-US" altLang="zh-CN" sz="2400" b="1">
                <a:solidFill>
                  <a:srgbClr val="FF0000"/>
                </a:solidFill>
                <a:ea typeface="黑体" pitchFamily="49" charset="-122"/>
              </a:rPr>
              <a:t>——</a:t>
            </a:r>
            <a:r>
              <a:rPr lang="zh-CN" altLang="en-US" sz="2400" b="1">
                <a:solidFill>
                  <a:srgbClr val="000000"/>
                </a:solidFill>
              </a:rPr>
              <a:t>将电子系统输出回路的电量（电压或电流），以一定的方式送回到输入回路的过程。</a:t>
            </a:r>
          </a:p>
        </p:txBody>
      </p:sp>
      <p:sp>
        <p:nvSpPr>
          <p:cNvPr id="160774" name="Text Box 6"/>
          <p:cNvSpPr txBox="1">
            <a:spLocks noChangeArrowheads="1"/>
          </p:cNvSpPr>
          <p:nvPr/>
        </p:nvSpPr>
        <p:spPr bwMode="auto">
          <a:xfrm>
            <a:off x="755650" y="261719"/>
            <a:ext cx="47244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600" b="1" dirty="0" smtClean="0">
                <a:solidFill>
                  <a:srgbClr val="FF0000"/>
                </a:solidFill>
              </a:rPr>
              <a:t>7.3.1 </a:t>
            </a:r>
            <a:r>
              <a:rPr lang="zh-CN" altLang="en-US" sz="3600" b="1" dirty="0">
                <a:solidFill>
                  <a:srgbClr val="FF0000"/>
                </a:solidFill>
              </a:rPr>
              <a:t>反馈的基本概念</a:t>
            </a:r>
          </a:p>
        </p:txBody>
      </p:sp>
      <p:sp>
        <p:nvSpPr>
          <p:cNvPr id="160775" name="Text Box 7"/>
          <p:cNvSpPr txBox="1">
            <a:spLocks noChangeArrowheads="1"/>
          </p:cNvSpPr>
          <p:nvPr/>
        </p:nvSpPr>
        <p:spPr bwMode="auto">
          <a:xfrm>
            <a:off x="381000" y="4572000"/>
            <a:ext cx="3962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000" b="1">
                <a:solidFill>
                  <a:srgbClr val="0000FF"/>
                </a:solidFill>
                <a:ea typeface="黑体" pitchFamily="49" charset="-122"/>
              </a:rPr>
              <a:t>输出量：</a:t>
            </a:r>
            <a:r>
              <a:rPr lang="en-US" altLang="zh-CN" sz="2000" b="1" i="1">
                <a:solidFill>
                  <a:srgbClr val="0000FF"/>
                </a:solidFill>
                <a:ea typeface="黑体" pitchFamily="49" charset="-122"/>
              </a:rPr>
              <a:t>u</a:t>
            </a:r>
            <a:r>
              <a:rPr lang="en-US" altLang="zh-CN" sz="2000" b="1" baseline="-25000">
                <a:solidFill>
                  <a:srgbClr val="0000FF"/>
                </a:solidFill>
                <a:ea typeface="黑体" pitchFamily="49" charset="-122"/>
              </a:rPr>
              <a:t>o</a:t>
            </a:r>
            <a:r>
              <a:rPr lang="zh-CN" altLang="en-US" sz="2000" b="1">
                <a:solidFill>
                  <a:srgbClr val="0000FF"/>
                </a:solidFill>
                <a:ea typeface="黑体" pitchFamily="49" charset="-122"/>
              </a:rPr>
              <a:t>、</a:t>
            </a:r>
            <a:r>
              <a:rPr lang="en-US" altLang="zh-CN" sz="2000" b="1" i="1">
                <a:solidFill>
                  <a:srgbClr val="0000FF"/>
                </a:solidFill>
                <a:ea typeface="黑体" pitchFamily="49" charset="-122"/>
              </a:rPr>
              <a:t>u</a:t>
            </a:r>
            <a:r>
              <a:rPr lang="en-US" altLang="zh-CN" sz="2000" b="1" baseline="-25000">
                <a:solidFill>
                  <a:srgbClr val="0000FF"/>
                </a:solidFill>
                <a:ea typeface="黑体" pitchFamily="49" charset="-122"/>
              </a:rPr>
              <a:t>ce</a:t>
            </a:r>
            <a:r>
              <a:rPr lang="zh-CN" altLang="en-US" sz="2000" b="1">
                <a:solidFill>
                  <a:srgbClr val="0000FF"/>
                </a:solidFill>
                <a:ea typeface="黑体" pitchFamily="49" charset="-122"/>
              </a:rPr>
              <a:t>、</a:t>
            </a:r>
            <a:r>
              <a:rPr lang="en-US" altLang="zh-CN" sz="2000" b="1" i="1">
                <a:solidFill>
                  <a:srgbClr val="0000FF"/>
                </a:solidFill>
                <a:ea typeface="黑体" pitchFamily="49" charset="-122"/>
              </a:rPr>
              <a:t>i</a:t>
            </a:r>
            <a:r>
              <a:rPr lang="en-US" altLang="zh-CN" sz="2000" b="1" baseline="-25000">
                <a:solidFill>
                  <a:srgbClr val="0000FF"/>
                </a:solidFill>
                <a:ea typeface="黑体" pitchFamily="49" charset="-122"/>
              </a:rPr>
              <a:t>c</a:t>
            </a:r>
          </a:p>
        </p:txBody>
      </p:sp>
      <p:sp>
        <p:nvSpPr>
          <p:cNvPr id="160776" name="Text Box 8"/>
          <p:cNvSpPr txBox="1">
            <a:spLocks noChangeArrowheads="1"/>
          </p:cNvSpPr>
          <p:nvPr/>
        </p:nvSpPr>
        <p:spPr bwMode="auto">
          <a:xfrm>
            <a:off x="304800" y="5105400"/>
            <a:ext cx="5105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a:solidFill>
                  <a:srgbClr val="0000FF"/>
                </a:solidFill>
                <a:ea typeface="黑体" pitchFamily="49" charset="-122"/>
              </a:rPr>
              <a:t>正向传输</a:t>
            </a:r>
            <a:r>
              <a:rPr lang="en-US" altLang="zh-CN" sz="2000" b="1">
                <a:solidFill>
                  <a:srgbClr val="0000FF"/>
                </a:solidFill>
                <a:ea typeface="黑体" pitchFamily="49" charset="-122"/>
              </a:rPr>
              <a:t>——</a:t>
            </a:r>
            <a:r>
              <a:rPr lang="zh-CN" altLang="en-US" sz="2000" b="1"/>
              <a:t>信号从输入端到输出端的传输</a:t>
            </a:r>
          </a:p>
        </p:txBody>
      </p:sp>
      <p:grpSp>
        <p:nvGrpSpPr>
          <p:cNvPr id="160777" name="Group 9"/>
          <p:cNvGrpSpPr>
            <a:grpSpLocks/>
          </p:cNvGrpSpPr>
          <p:nvPr/>
        </p:nvGrpSpPr>
        <p:grpSpPr bwMode="auto">
          <a:xfrm>
            <a:off x="381000" y="2667000"/>
            <a:ext cx="371475" cy="457200"/>
            <a:chOff x="552" y="3184"/>
            <a:chExt cx="396" cy="385"/>
          </a:xfrm>
        </p:grpSpPr>
        <p:sp>
          <p:nvSpPr>
            <p:cNvPr id="160778" name="Text Box 10"/>
            <p:cNvSpPr txBox="1">
              <a:spLocks noChangeArrowheads="1"/>
            </p:cNvSpPr>
            <p:nvPr/>
          </p:nvSpPr>
          <p:spPr bwMode="auto">
            <a:xfrm>
              <a:off x="552" y="3184"/>
              <a:ext cx="396" cy="3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pPr algn="ctr" eaLnBrk="0" hangingPunct="0">
                <a:spcBef>
                  <a:spcPct val="50000"/>
                </a:spcBef>
              </a:pPr>
              <a:r>
                <a:rPr lang="en-US" altLang="zh-CN" b="1">
                  <a:solidFill>
                    <a:srgbClr val="FF3300"/>
                  </a:solidFill>
                  <a:ea typeface="楷体_GB2312" pitchFamily="49" charset="-122"/>
                </a:rPr>
                <a:t>T</a:t>
              </a:r>
            </a:p>
          </p:txBody>
        </p:sp>
        <p:sp>
          <p:nvSpPr>
            <p:cNvPr id="160779" name="Line 11"/>
            <p:cNvSpPr>
              <a:spLocks noChangeShapeType="1"/>
            </p:cNvSpPr>
            <p:nvPr/>
          </p:nvSpPr>
          <p:spPr bwMode="auto">
            <a:xfrm flipV="1">
              <a:off x="948" y="3204"/>
              <a:ext cx="0" cy="3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grpSp>
      <p:grpSp>
        <p:nvGrpSpPr>
          <p:cNvPr id="160780" name="Group 12"/>
          <p:cNvGrpSpPr>
            <a:grpSpLocks/>
          </p:cNvGrpSpPr>
          <p:nvPr/>
        </p:nvGrpSpPr>
        <p:grpSpPr bwMode="auto">
          <a:xfrm>
            <a:off x="2819400" y="2590800"/>
            <a:ext cx="1295400" cy="477838"/>
            <a:chOff x="1776" y="1632"/>
            <a:chExt cx="816" cy="301"/>
          </a:xfrm>
        </p:grpSpPr>
        <p:sp>
          <p:nvSpPr>
            <p:cNvPr id="160781" name="Line 13"/>
            <p:cNvSpPr>
              <a:spLocks noChangeShapeType="1"/>
            </p:cNvSpPr>
            <p:nvPr/>
          </p:nvSpPr>
          <p:spPr bwMode="auto">
            <a:xfrm flipV="1">
              <a:off x="1776" y="1810"/>
              <a:ext cx="232" cy="14"/>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nvGrpSpPr>
            <p:cNvPr id="160782" name="Group 14"/>
            <p:cNvGrpSpPr>
              <a:grpSpLocks/>
            </p:cNvGrpSpPr>
            <p:nvPr/>
          </p:nvGrpSpPr>
          <p:grpSpPr bwMode="auto">
            <a:xfrm>
              <a:off x="2016" y="1632"/>
              <a:ext cx="576" cy="301"/>
              <a:chOff x="3768" y="3180"/>
              <a:chExt cx="732" cy="324"/>
            </a:xfrm>
          </p:grpSpPr>
          <p:sp>
            <p:nvSpPr>
              <p:cNvPr id="160783" name="Text Box 15"/>
              <p:cNvSpPr txBox="1">
                <a:spLocks noChangeArrowheads="1"/>
              </p:cNvSpPr>
              <p:nvPr/>
            </p:nvSpPr>
            <p:spPr bwMode="auto">
              <a:xfrm>
                <a:off x="3768" y="3180"/>
                <a:ext cx="732" cy="3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pPr eaLnBrk="0" hangingPunct="0">
                  <a:spcBef>
                    <a:spcPct val="50000"/>
                  </a:spcBef>
                </a:pPr>
                <a:r>
                  <a:rPr lang="en-US" altLang="zh-CN" b="1" i="1">
                    <a:solidFill>
                      <a:srgbClr val="FF3300"/>
                    </a:solidFill>
                    <a:ea typeface="楷体_GB2312" pitchFamily="49" charset="-122"/>
                  </a:rPr>
                  <a:t>U</a:t>
                </a:r>
                <a:r>
                  <a:rPr lang="en-US" altLang="zh-CN" b="1" baseline="-25000">
                    <a:solidFill>
                      <a:srgbClr val="FF3300"/>
                    </a:solidFill>
                    <a:ea typeface="楷体_GB2312" pitchFamily="49" charset="-122"/>
                  </a:rPr>
                  <a:t>BE</a:t>
                </a:r>
                <a:endParaRPr lang="en-US" altLang="zh-CN" b="1">
                  <a:solidFill>
                    <a:srgbClr val="FF3300"/>
                  </a:solidFill>
                  <a:ea typeface="楷体_GB2312" pitchFamily="49" charset="-122"/>
                </a:endParaRPr>
              </a:p>
            </p:txBody>
          </p:sp>
          <p:sp>
            <p:nvSpPr>
              <p:cNvPr id="160784" name="Line 16"/>
              <p:cNvSpPr>
                <a:spLocks noChangeShapeType="1"/>
              </p:cNvSpPr>
              <p:nvPr/>
            </p:nvSpPr>
            <p:spPr bwMode="auto">
              <a:xfrm>
                <a:off x="4344" y="3204"/>
                <a:ext cx="0" cy="3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grpSp>
      </p:grpSp>
      <p:grpSp>
        <p:nvGrpSpPr>
          <p:cNvPr id="160785" name="Group 17"/>
          <p:cNvGrpSpPr>
            <a:grpSpLocks/>
          </p:cNvGrpSpPr>
          <p:nvPr/>
        </p:nvGrpSpPr>
        <p:grpSpPr bwMode="auto">
          <a:xfrm>
            <a:off x="914400" y="2667000"/>
            <a:ext cx="871538" cy="457200"/>
            <a:chOff x="576" y="1680"/>
            <a:chExt cx="549" cy="288"/>
          </a:xfrm>
        </p:grpSpPr>
        <p:sp>
          <p:nvSpPr>
            <p:cNvPr id="160786" name="Line 18"/>
            <p:cNvSpPr>
              <a:spLocks noChangeShapeType="1"/>
            </p:cNvSpPr>
            <p:nvPr/>
          </p:nvSpPr>
          <p:spPr bwMode="auto">
            <a:xfrm>
              <a:off x="576" y="1824"/>
              <a:ext cx="219" cy="0"/>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nvGrpSpPr>
            <p:cNvPr id="160787" name="Group 19"/>
            <p:cNvGrpSpPr>
              <a:grpSpLocks/>
            </p:cNvGrpSpPr>
            <p:nvPr/>
          </p:nvGrpSpPr>
          <p:grpSpPr bwMode="auto">
            <a:xfrm>
              <a:off x="720" y="1680"/>
              <a:ext cx="405" cy="288"/>
              <a:chOff x="1428" y="3157"/>
              <a:chExt cx="528" cy="393"/>
            </a:xfrm>
          </p:grpSpPr>
          <p:sp>
            <p:nvSpPr>
              <p:cNvPr id="160788" name="Line 20"/>
              <p:cNvSpPr>
                <a:spLocks noChangeShapeType="1"/>
              </p:cNvSpPr>
              <p:nvPr/>
            </p:nvSpPr>
            <p:spPr bwMode="auto">
              <a:xfrm flipV="1">
                <a:off x="1788" y="3192"/>
                <a:ext cx="0" cy="3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sp>
            <p:nvSpPr>
              <p:cNvPr id="160789" name="Text Box 21"/>
              <p:cNvSpPr txBox="1">
                <a:spLocks noChangeArrowheads="1"/>
              </p:cNvSpPr>
              <p:nvPr/>
            </p:nvSpPr>
            <p:spPr bwMode="auto">
              <a:xfrm>
                <a:off x="1428" y="3157"/>
                <a:ext cx="528" cy="3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pPr eaLnBrk="0" hangingPunct="0">
                  <a:spcBef>
                    <a:spcPct val="50000"/>
                  </a:spcBef>
                </a:pPr>
                <a:r>
                  <a:rPr lang="en-US" altLang="zh-CN" b="1" i="1">
                    <a:solidFill>
                      <a:srgbClr val="FF3300"/>
                    </a:solidFill>
                    <a:ea typeface="楷体_GB2312" pitchFamily="49" charset="-122"/>
                  </a:rPr>
                  <a:t>I</a:t>
                </a:r>
                <a:r>
                  <a:rPr lang="en-US" altLang="zh-CN" b="1" baseline="-25000">
                    <a:solidFill>
                      <a:srgbClr val="FF3300"/>
                    </a:solidFill>
                    <a:ea typeface="楷体_GB2312" pitchFamily="49" charset="-122"/>
                  </a:rPr>
                  <a:t>C</a:t>
                </a:r>
                <a:endParaRPr lang="en-US" altLang="zh-CN" b="1">
                  <a:solidFill>
                    <a:srgbClr val="FF3300"/>
                  </a:solidFill>
                  <a:ea typeface="楷体_GB2312" pitchFamily="49" charset="-122"/>
                </a:endParaRPr>
              </a:p>
            </p:txBody>
          </p:sp>
        </p:grpSp>
      </p:grpSp>
      <p:grpSp>
        <p:nvGrpSpPr>
          <p:cNvPr id="160790" name="Group 22"/>
          <p:cNvGrpSpPr>
            <a:grpSpLocks/>
          </p:cNvGrpSpPr>
          <p:nvPr/>
        </p:nvGrpSpPr>
        <p:grpSpPr bwMode="auto">
          <a:xfrm>
            <a:off x="1143000" y="3352800"/>
            <a:ext cx="1438275" cy="457200"/>
            <a:chOff x="1307" y="3656"/>
            <a:chExt cx="1404" cy="379"/>
          </a:xfrm>
        </p:grpSpPr>
        <p:sp>
          <p:nvSpPr>
            <p:cNvPr id="160791" name="Line 23"/>
            <p:cNvSpPr>
              <a:spLocks noChangeShapeType="1"/>
            </p:cNvSpPr>
            <p:nvPr/>
          </p:nvSpPr>
          <p:spPr bwMode="auto">
            <a:xfrm flipH="1" flipV="1">
              <a:off x="1823" y="3816"/>
              <a:ext cx="888" cy="12"/>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nvGrpSpPr>
            <p:cNvPr id="160792" name="Group 24"/>
            <p:cNvGrpSpPr>
              <a:grpSpLocks/>
            </p:cNvGrpSpPr>
            <p:nvPr/>
          </p:nvGrpSpPr>
          <p:grpSpPr bwMode="auto">
            <a:xfrm>
              <a:off x="1307" y="3656"/>
              <a:ext cx="573" cy="379"/>
              <a:chOff x="1428" y="3608"/>
              <a:chExt cx="529" cy="379"/>
            </a:xfrm>
          </p:grpSpPr>
          <p:sp>
            <p:nvSpPr>
              <p:cNvPr id="160793" name="Line 25"/>
              <p:cNvSpPr>
                <a:spLocks noChangeShapeType="1"/>
              </p:cNvSpPr>
              <p:nvPr/>
            </p:nvSpPr>
            <p:spPr bwMode="auto">
              <a:xfrm>
                <a:off x="1788" y="3636"/>
                <a:ext cx="0" cy="3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sp>
            <p:nvSpPr>
              <p:cNvPr id="160794" name="Text Box 26"/>
              <p:cNvSpPr txBox="1">
                <a:spLocks noChangeArrowheads="1"/>
              </p:cNvSpPr>
              <p:nvPr/>
            </p:nvSpPr>
            <p:spPr bwMode="auto">
              <a:xfrm>
                <a:off x="1428" y="3608"/>
                <a:ext cx="529" cy="3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pPr eaLnBrk="0" hangingPunct="0">
                  <a:spcBef>
                    <a:spcPct val="50000"/>
                  </a:spcBef>
                </a:pPr>
                <a:r>
                  <a:rPr lang="en-US" altLang="zh-CN" b="1" i="1">
                    <a:solidFill>
                      <a:srgbClr val="FF3300"/>
                    </a:solidFill>
                    <a:ea typeface="楷体_GB2312" pitchFamily="49" charset="-122"/>
                  </a:rPr>
                  <a:t>I</a:t>
                </a:r>
                <a:r>
                  <a:rPr lang="en-US" altLang="zh-CN" b="1" baseline="-25000">
                    <a:solidFill>
                      <a:srgbClr val="FF3300"/>
                    </a:solidFill>
                    <a:ea typeface="楷体_GB2312" pitchFamily="49" charset="-122"/>
                  </a:rPr>
                  <a:t>C</a:t>
                </a:r>
                <a:endParaRPr lang="en-US" altLang="zh-CN" b="1">
                  <a:solidFill>
                    <a:srgbClr val="FF3300"/>
                  </a:solidFill>
                  <a:ea typeface="楷体_GB2312" pitchFamily="49" charset="-122"/>
                </a:endParaRPr>
              </a:p>
            </p:txBody>
          </p:sp>
        </p:grpSp>
      </p:grpSp>
      <p:grpSp>
        <p:nvGrpSpPr>
          <p:cNvPr id="160795" name="Group 27"/>
          <p:cNvGrpSpPr>
            <a:grpSpLocks/>
          </p:cNvGrpSpPr>
          <p:nvPr/>
        </p:nvGrpSpPr>
        <p:grpSpPr bwMode="auto">
          <a:xfrm>
            <a:off x="1676400" y="2667000"/>
            <a:ext cx="1068388" cy="457200"/>
            <a:chOff x="1056" y="1680"/>
            <a:chExt cx="673" cy="288"/>
          </a:xfrm>
        </p:grpSpPr>
        <p:grpSp>
          <p:nvGrpSpPr>
            <p:cNvPr id="160796" name="Group 28"/>
            <p:cNvGrpSpPr>
              <a:grpSpLocks/>
            </p:cNvGrpSpPr>
            <p:nvPr/>
          </p:nvGrpSpPr>
          <p:grpSpPr bwMode="auto">
            <a:xfrm>
              <a:off x="1248" y="1680"/>
              <a:ext cx="481" cy="288"/>
              <a:chOff x="2388" y="3183"/>
              <a:chExt cx="636" cy="340"/>
            </a:xfrm>
          </p:grpSpPr>
          <p:sp>
            <p:nvSpPr>
              <p:cNvPr id="160797" name="Text Box 29"/>
              <p:cNvSpPr txBox="1">
                <a:spLocks noChangeArrowheads="1"/>
              </p:cNvSpPr>
              <p:nvPr/>
            </p:nvSpPr>
            <p:spPr bwMode="auto">
              <a:xfrm>
                <a:off x="2388" y="3183"/>
                <a:ext cx="636" cy="3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pPr algn="ctr" eaLnBrk="0" hangingPunct="0">
                  <a:spcBef>
                    <a:spcPct val="50000"/>
                  </a:spcBef>
                </a:pPr>
                <a:r>
                  <a:rPr lang="en-US" altLang="zh-CN" b="1" i="1">
                    <a:solidFill>
                      <a:srgbClr val="FF3300"/>
                    </a:solidFill>
                    <a:ea typeface="楷体_GB2312" pitchFamily="49" charset="-122"/>
                  </a:rPr>
                  <a:t>U</a:t>
                </a:r>
                <a:r>
                  <a:rPr lang="en-US" altLang="zh-CN" b="1" baseline="-25000">
                    <a:solidFill>
                      <a:srgbClr val="FF3300"/>
                    </a:solidFill>
                    <a:ea typeface="楷体_GB2312" pitchFamily="49" charset="-122"/>
                  </a:rPr>
                  <a:t>E</a:t>
                </a:r>
                <a:endParaRPr lang="en-US" altLang="zh-CN" b="1">
                  <a:solidFill>
                    <a:srgbClr val="FF3300"/>
                  </a:solidFill>
                  <a:ea typeface="楷体_GB2312" pitchFamily="49" charset="-122"/>
                </a:endParaRPr>
              </a:p>
            </p:txBody>
          </p:sp>
          <p:sp>
            <p:nvSpPr>
              <p:cNvPr id="160798" name="Line 30"/>
              <p:cNvSpPr>
                <a:spLocks noChangeShapeType="1"/>
              </p:cNvSpPr>
              <p:nvPr/>
            </p:nvSpPr>
            <p:spPr bwMode="auto">
              <a:xfrm flipV="1">
                <a:off x="2952" y="3216"/>
                <a:ext cx="0" cy="3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grpSp>
        <p:sp>
          <p:nvSpPr>
            <p:cNvPr id="160799" name="Line 31"/>
            <p:cNvSpPr>
              <a:spLocks noChangeShapeType="1"/>
            </p:cNvSpPr>
            <p:nvPr/>
          </p:nvSpPr>
          <p:spPr bwMode="auto">
            <a:xfrm flipV="1">
              <a:off x="1056" y="1824"/>
              <a:ext cx="257" cy="0"/>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pSp>
      <p:grpSp>
        <p:nvGrpSpPr>
          <p:cNvPr id="160800" name="Group 32"/>
          <p:cNvGrpSpPr>
            <a:grpSpLocks/>
          </p:cNvGrpSpPr>
          <p:nvPr/>
        </p:nvGrpSpPr>
        <p:grpSpPr bwMode="auto">
          <a:xfrm>
            <a:off x="2590800" y="2971800"/>
            <a:ext cx="1527175" cy="990600"/>
            <a:chOff x="1632" y="1872"/>
            <a:chExt cx="962" cy="624"/>
          </a:xfrm>
        </p:grpSpPr>
        <p:grpSp>
          <p:nvGrpSpPr>
            <p:cNvPr id="160801" name="Group 33"/>
            <p:cNvGrpSpPr>
              <a:grpSpLocks/>
            </p:cNvGrpSpPr>
            <p:nvPr/>
          </p:nvGrpSpPr>
          <p:grpSpPr bwMode="auto">
            <a:xfrm>
              <a:off x="1632" y="2064"/>
              <a:ext cx="480" cy="288"/>
              <a:chOff x="2436" y="3641"/>
              <a:chExt cx="528" cy="336"/>
            </a:xfrm>
          </p:grpSpPr>
          <p:sp>
            <p:nvSpPr>
              <p:cNvPr id="160802" name="Line 34"/>
              <p:cNvSpPr>
                <a:spLocks noChangeShapeType="1"/>
              </p:cNvSpPr>
              <p:nvPr/>
            </p:nvSpPr>
            <p:spPr bwMode="auto">
              <a:xfrm>
                <a:off x="2796" y="3648"/>
                <a:ext cx="0" cy="300"/>
              </a:xfrm>
              <a:prstGeom prst="line">
                <a:avLst/>
              </a:prstGeom>
              <a:noFill/>
              <a:ln w="381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sp>
            <p:nvSpPr>
              <p:cNvPr id="160803" name="Text Box 35"/>
              <p:cNvSpPr txBox="1">
                <a:spLocks noChangeArrowheads="1"/>
              </p:cNvSpPr>
              <p:nvPr/>
            </p:nvSpPr>
            <p:spPr bwMode="auto">
              <a:xfrm>
                <a:off x="2436" y="3641"/>
                <a:ext cx="528" cy="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pPr eaLnBrk="0" hangingPunct="0">
                  <a:spcBef>
                    <a:spcPct val="50000"/>
                  </a:spcBef>
                </a:pPr>
                <a:r>
                  <a:rPr lang="en-US" altLang="zh-CN" b="1" i="1">
                    <a:solidFill>
                      <a:srgbClr val="FF3300"/>
                    </a:solidFill>
                    <a:ea typeface="楷体_GB2312" pitchFamily="49" charset="-122"/>
                  </a:rPr>
                  <a:t>I</a:t>
                </a:r>
                <a:r>
                  <a:rPr lang="en-US" altLang="zh-CN" b="1" baseline="-25000">
                    <a:solidFill>
                      <a:srgbClr val="FF3300"/>
                    </a:solidFill>
                    <a:ea typeface="楷体_GB2312" pitchFamily="49" charset="-122"/>
                  </a:rPr>
                  <a:t>B</a:t>
                </a:r>
                <a:endParaRPr lang="en-US" altLang="zh-CN" b="1">
                  <a:solidFill>
                    <a:srgbClr val="FF3300"/>
                  </a:solidFill>
                  <a:ea typeface="楷体_GB2312" pitchFamily="49" charset="-122"/>
                </a:endParaRPr>
              </a:p>
            </p:txBody>
          </p:sp>
        </p:grpSp>
        <p:grpSp>
          <p:nvGrpSpPr>
            <p:cNvPr id="160804" name="Group 36"/>
            <p:cNvGrpSpPr>
              <a:grpSpLocks/>
            </p:cNvGrpSpPr>
            <p:nvPr/>
          </p:nvGrpSpPr>
          <p:grpSpPr bwMode="auto">
            <a:xfrm>
              <a:off x="2160" y="1872"/>
              <a:ext cx="434" cy="624"/>
              <a:chOff x="3456" y="3440"/>
              <a:chExt cx="1908" cy="770"/>
            </a:xfrm>
          </p:grpSpPr>
          <p:grpSp>
            <p:nvGrpSpPr>
              <p:cNvPr id="160805" name="Group 37"/>
              <p:cNvGrpSpPr>
                <a:grpSpLocks/>
              </p:cNvGrpSpPr>
              <p:nvPr/>
            </p:nvGrpSpPr>
            <p:grpSpPr bwMode="auto">
              <a:xfrm>
                <a:off x="3456" y="3440"/>
                <a:ext cx="1908" cy="444"/>
                <a:chOff x="3137" y="3440"/>
                <a:chExt cx="1908" cy="444"/>
              </a:xfrm>
            </p:grpSpPr>
            <p:sp>
              <p:nvSpPr>
                <p:cNvPr id="160806" name="Line 38"/>
                <p:cNvSpPr>
                  <a:spLocks noChangeShapeType="1"/>
                </p:cNvSpPr>
                <p:nvPr/>
              </p:nvSpPr>
              <p:spPr bwMode="auto">
                <a:xfrm>
                  <a:off x="4685" y="3440"/>
                  <a:ext cx="360" cy="0"/>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sp>
              <p:nvSpPr>
                <p:cNvPr id="160807" name="Line 39"/>
                <p:cNvSpPr>
                  <a:spLocks noChangeShapeType="1"/>
                </p:cNvSpPr>
                <p:nvPr/>
              </p:nvSpPr>
              <p:spPr bwMode="auto">
                <a:xfrm>
                  <a:off x="5033" y="3440"/>
                  <a:ext cx="0" cy="444"/>
                </a:xfrm>
                <a:prstGeom prst="line">
                  <a:avLst/>
                </a:prstGeom>
                <a:noFill/>
                <a:ln w="38100">
                  <a:solidFill>
                    <a:schemeClr val="accent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sp>
              <p:nvSpPr>
                <p:cNvPr id="160808" name="Line 40"/>
                <p:cNvSpPr>
                  <a:spLocks noChangeShapeType="1"/>
                </p:cNvSpPr>
                <p:nvPr/>
              </p:nvSpPr>
              <p:spPr bwMode="auto">
                <a:xfrm flipH="1">
                  <a:off x="3137" y="3872"/>
                  <a:ext cx="1884" cy="0"/>
                </a:xfrm>
                <a:prstGeom prst="line">
                  <a:avLst/>
                </a:prstGeom>
                <a:noFill/>
                <a:ln w="381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grpSp>
          <p:sp>
            <p:nvSpPr>
              <p:cNvPr id="160809" name="Text Box 41"/>
              <p:cNvSpPr txBox="1">
                <a:spLocks noChangeArrowheads="1"/>
              </p:cNvSpPr>
              <p:nvPr/>
            </p:nvSpPr>
            <p:spPr bwMode="auto">
              <a:xfrm>
                <a:off x="3706" y="3855"/>
                <a:ext cx="1499" cy="3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endParaRPr lang="zh-CN" altLang="zh-CN" b="1"/>
              </a:p>
            </p:txBody>
          </p:sp>
        </p:grpSp>
      </p:grpSp>
      <p:pic>
        <p:nvPicPr>
          <p:cNvPr id="160810" name="Picture 4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371600"/>
            <a:ext cx="4343400" cy="3509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0813" name="Text Box 45"/>
          <p:cNvSpPr txBox="1">
            <a:spLocks noChangeArrowheads="1"/>
          </p:cNvSpPr>
          <p:nvPr/>
        </p:nvSpPr>
        <p:spPr bwMode="auto">
          <a:xfrm>
            <a:off x="0" y="2060575"/>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609600" indent="-609600">
              <a:defRPr kumimoji="1" sz="2400">
                <a:solidFill>
                  <a:schemeClr val="tx1"/>
                </a:solidFill>
                <a:latin typeface="Times New Roman" pitchFamily="18" charset="0"/>
                <a:ea typeface="宋体" pitchFamily="2" charset="-122"/>
              </a:defRPr>
            </a:lvl1pPr>
            <a:lvl2pPr marL="1066800" indent="-609600">
              <a:defRPr kumimoji="1" sz="2400">
                <a:solidFill>
                  <a:schemeClr val="tx1"/>
                </a:solidFill>
                <a:latin typeface="Times New Roman" pitchFamily="18" charset="0"/>
                <a:ea typeface="宋体" pitchFamily="2" charset="-122"/>
              </a:defRPr>
            </a:lvl2pPr>
            <a:lvl3pPr marL="1524000" indent="-609600">
              <a:defRPr kumimoji="1" sz="2400">
                <a:solidFill>
                  <a:schemeClr val="tx1"/>
                </a:solidFill>
                <a:latin typeface="Times New Roman" pitchFamily="18" charset="0"/>
                <a:ea typeface="宋体" pitchFamily="2" charset="-122"/>
              </a:defRPr>
            </a:lvl3pPr>
            <a:lvl4pPr marL="1981200" indent="-609600">
              <a:defRPr kumimoji="1" sz="2400">
                <a:solidFill>
                  <a:schemeClr val="tx1"/>
                </a:solidFill>
                <a:latin typeface="Times New Roman" pitchFamily="18" charset="0"/>
                <a:ea typeface="宋体" pitchFamily="2" charset="-122"/>
              </a:defRPr>
            </a:lvl4pPr>
            <a:lvl5pPr marL="2438400" indent="-609600">
              <a:defRPr kumimoji="1" sz="2400">
                <a:solidFill>
                  <a:schemeClr val="tx1"/>
                </a:solidFill>
                <a:latin typeface="Times New Roman" pitchFamily="18" charset="0"/>
                <a:ea typeface="宋体" pitchFamily="2" charset="-122"/>
              </a:defRPr>
            </a:lvl5pPr>
            <a:lvl6pPr marL="2895600" indent="-609600" fontAlgn="base">
              <a:spcBef>
                <a:spcPct val="0"/>
              </a:spcBef>
              <a:spcAft>
                <a:spcPct val="0"/>
              </a:spcAft>
              <a:defRPr kumimoji="1" sz="2400">
                <a:solidFill>
                  <a:schemeClr val="tx1"/>
                </a:solidFill>
                <a:latin typeface="Times New Roman" pitchFamily="18" charset="0"/>
                <a:ea typeface="宋体" pitchFamily="2" charset="-122"/>
              </a:defRPr>
            </a:lvl6pPr>
            <a:lvl7pPr marL="3352800" indent="-609600" fontAlgn="base">
              <a:spcBef>
                <a:spcPct val="0"/>
              </a:spcBef>
              <a:spcAft>
                <a:spcPct val="0"/>
              </a:spcAft>
              <a:defRPr kumimoji="1" sz="2400">
                <a:solidFill>
                  <a:schemeClr val="tx1"/>
                </a:solidFill>
                <a:latin typeface="Times New Roman" pitchFamily="18" charset="0"/>
                <a:ea typeface="宋体" pitchFamily="2" charset="-122"/>
              </a:defRPr>
            </a:lvl7pPr>
            <a:lvl8pPr marL="3810000" indent="-609600" fontAlgn="base">
              <a:spcBef>
                <a:spcPct val="0"/>
              </a:spcBef>
              <a:spcAft>
                <a:spcPct val="0"/>
              </a:spcAft>
              <a:defRPr kumimoji="1" sz="2400">
                <a:solidFill>
                  <a:schemeClr val="tx1"/>
                </a:solidFill>
                <a:latin typeface="Times New Roman" pitchFamily="18" charset="0"/>
                <a:ea typeface="宋体" pitchFamily="2" charset="-122"/>
              </a:defRPr>
            </a:lvl8pPr>
            <a:lvl9pPr marL="4267200" indent="-609600" fontAlgn="base">
              <a:spcBef>
                <a:spcPct val="0"/>
              </a:spcBef>
              <a:spcAft>
                <a:spcPct val="0"/>
              </a:spcAft>
              <a:defRPr kumimoji="1" sz="2400">
                <a:solidFill>
                  <a:schemeClr val="tx1"/>
                </a:solidFill>
                <a:latin typeface="Times New Roman" pitchFamily="18" charset="0"/>
                <a:ea typeface="宋体" pitchFamily="2" charset="-122"/>
              </a:defRPr>
            </a:lvl9pPr>
          </a:lstStyle>
          <a:p>
            <a:pPr algn="ctr">
              <a:spcBef>
                <a:spcPct val="50000"/>
              </a:spcBef>
            </a:pPr>
            <a:r>
              <a:rPr lang="zh-CN" altLang="en-US" sz="2800" b="1">
                <a:solidFill>
                  <a:srgbClr val="660033"/>
                </a:solidFill>
              </a:rPr>
              <a:t>稳定工作点电路：</a:t>
            </a:r>
          </a:p>
        </p:txBody>
      </p:sp>
      <p:sp>
        <p:nvSpPr>
          <p:cNvPr id="160815" name="Line 47"/>
          <p:cNvSpPr>
            <a:spLocks noChangeShapeType="1"/>
          </p:cNvSpPr>
          <p:nvPr/>
        </p:nvSpPr>
        <p:spPr bwMode="auto">
          <a:xfrm flipV="1">
            <a:off x="7086600" y="3200400"/>
            <a:ext cx="0" cy="38100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0816" name="AutoShape 48"/>
          <p:cNvSpPr>
            <a:spLocks noChangeArrowheads="1"/>
          </p:cNvSpPr>
          <p:nvPr/>
        </p:nvSpPr>
        <p:spPr bwMode="auto">
          <a:xfrm>
            <a:off x="4038600" y="1905000"/>
            <a:ext cx="1600200" cy="838200"/>
          </a:xfrm>
          <a:prstGeom prst="wedgeEllipseCallout">
            <a:avLst>
              <a:gd name="adj1" fmla="val 66370"/>
              <a:gd name="adj2" fmla="val 88449"/>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b="1" i="1">
                <a:solidFill>
                  <a:srgbClr val="FF0000"/>
                </a:solidFill>
              </a:rPr>
              <a:t>U</a:t>
            </a:r>
            <a:r>
              <a:rPr lang="en-US" altLang="zh-CN" b="1" baseline="-25000">
                <a:solidFill>
                  <a:srgbClr val="FF0000"/>
                </a:solidFill>
              </a:rPr>
              <a:t>B</a:t>
            </a:r>
            <a:r>
              <a:rPr lang="zh-CN" altLang="en-US" b="1">
                <a:solidFill>
                  <a:srgbClr val="FF0000"/>
                </a:solidFill>
              </a:rPr>
              <a:t>一定</a:t>
            </a:r>
          </a:p>
        </p:txBody>
      </p:sp>
      <p:sp>
        <p:nvSpPr>
          <p:cNvPr id="160817" name="Text Box 49"/>
          <p:cNvSpPr txBox="1">
            <a:spLocks noChangeArrowheads="1"/>
          </p:cNvSpPr>
          <p:nvPr/>
        </p:nvSpPr>
        <p:spPr bwMode="auto">
          <a:xfrm>
            <a:off x="304800" y="908050"/>
            <a:ext cx="4724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dirty="0" smtClean="0">
                <a:solidFill>
                  <a:schemeClr val="accent2"/>
                </a:solidFill>
              </a:rPr>
              <a:t>1  </a:t>
            </a:r>
            <a:r>
              <a:rPr lang="zh-CN" altLang="en-US" sz="2800" b="1" dirty="0">
                <a:solidFill>
                  <a:schemeClr val="accent2"/>
                </a:solidFill>
              </a:rPr>
              <a:t>反馈的涵义</a:t>
            </a:r>
          </a:p>
        </p:txBody>
      </p:sp>
    </p:spTree>
    <p:extLst>
      <p:ext uri="{BB962C8B-B14F-4D97-AF65-F5344CB8AC3E}">
        <p14:creationId xmlns:p14="http://schemas.microsoft.com/office/powerpoint/2010/main" val="11891016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0771"/>
                                        </p:tgtEl>
                                        <p:attrNameLst>
                                          <p:attrName>style.visibility</p:attrName>
                                        </p:attrNameLst>
                                      </p:cBhvr>
                                      <p:to>
                                        <p:strVal val="visible"/>
                                      </p:to>
                                    </p:set>
                                    <p:animEffect transition="in" filter="blinds(horizontal)">
                                      <p:cBhvr>
                                        <p:cTn id="7" dur="500"/>
                                        <p:tgtEl>
                                          <p:spTgt spid="1607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0813"/>
                                        </p:tgtEl>
                                        <p:attrNameLst>
                                          <p:attrName>style.visibility</p:attrName>
                                        </p:attrNameLst>
                                      </p:cBhvr>
                                      <p:to>
                                        <p:strVal val="visible"/>
                                      </p:to>
                                    </p:set>
                                    <p:animEffect transition="in" filter="blinds(horizontal)">
                                      <p:cBhvr>
                                        <p:cTn id="12" dur="500"/>
                                        <p:tgtEl>
                                          <p:spTgt spid="1608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60810"/>
                                        </p:tgtEl>
                                        <p:attrNameLst>
                                          <p:attrName>style.visibility</p:attrName>
                                        </p:attrNameLst>
                                      </p:cBhvr>
                                      <p:to>
                                        <p:strVal val="visible"/>
                                      </p:to>
                                    </p:set>
                                    <p:animEffect transition="in" filter="blinds(horizontal)">
                                      <p:cBhvr>
                                        <p:cTn id="17" dur="500"/>
                                        <p:tgtEl>
                                          <p:spTgt spid="1608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60777"/>
                                        </p:tgtEl>
                                        <p:attrNameLst>
                                          <p:attrName>style.visibility</p:attrName>
                                        </p:attrNameLst>
                                      </p:cBhvr>
                                      <p:to>
                                        <p:strVal val="visible"/>
                                      </p:to>
                                    </p:set>
                                    <p:animEffect transition="in" filter="blinds(horizontal)">
                                      <p:cBhvr>
                                        <p:cTn id="22" dur="500"/>
                                        <p:tgtEl>
                                          <p:spTgt spid="16077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60785"/>
                                        </p:tgtEl>
                                        <p:attrNameLst>
                                          <p:attrName>style.visibility</p:attrName>
                                        </p:attrNameLst>
                                      </p:cBhvr>
                                      <p:to>
                                        <p:strVal val="visible"/>
                                      </p:to>
                                    </p:set>
                                    <p:animEffect transition="in" filter="wipe(left)">
                                      <p:cBhvr>
                                        <p:cTn id="27" dur="500"/>
                                        <p:tgtEl>
                                          <p:spTgt spid="16078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60795"/>
                                        </p:tgtEl>
                                        <p:attrNameLst>
                                          <p:attrName>style.visibility</p:attrName>
                                        </p:attrNameLst>
                                      </p:cBhvr>
                                      <p:to>
                                        <p:strVal val="visible"/>
                                      </p:to>
                                    </p:set>
                                    <p:animEffect transition="in" filter="wipe(left)">
                                      <p:cBhvr>
                                        <p:cTn id="32" dur="500"/>
                                        <p:tgtEl>
                                          <p:spTgt spid="16079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0815"/>
                                        </p:tgtEl>
                                        <p:attrNameLst>
                                          <p:attrName>style.visibility</p:attrName>
                                        </p:attrNameLst>
                                      </p:cBhvr>
                                      <p:to>
                                        <p:strVal val="visible"/>
                                      </p:to>
                                    </p:set>
                                    <p:animEffect transition="in" filter="blinds(horizontal)">
                                      <p:cBhvr>
                                        <p:cTn id="37" dur="500"/>
                                        <p:tgtEl>
                                          <p:spTgt spid="16081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0816"/>
                                        </p:tgtEl>
                                        <p:attrNameLst>
                                          <p:attrName>style.visibility</p:attrName>
                                        </p:attrNameLst>
                                      </p:cBhvr>
                                      <p:to>
                                        <p:strVal val="visible"/>
                                      </p:to>
                                    </p:set>
                                    <p:animEffect transition="in" filter="blinds(horizontal)">
                                      <p:cBhvr>
                                        <p:cTn id="42" dur="500"/>
                                        <p:tgtEl>
                                          <p:spTgt spid="16081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160780"/>
                                        </p:tgtEl>
                                        <p:attrNameLst>
                                          <p:attrName>style.visibility</p:attrName>
                                        </p:attrNameLst>
                                      </p:cBhvr>
                                      <p:to>
                                        <p:strVal val="visible"/>
                                      </p:to>
                                    </p:set>
                                    <p:animEffect transition="in" filter="wipe(left)">
                                      <p:cBhvr>
                                        <p:cTn id="47" dur="500"/>
                                        <p:tgtEl>
                                          <p:spTgt spid="16078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160800"/>
                                        </p:tgtEl>
                                        <p:attrNameLst>
                                          <p:attrName>style.visibility</p:attrName>
                                        </p:attrNameLst>
                                      </p:cBhvr>
                                      <p:to>
                                        <p:strVal val="visible"/>
                                      </p:to>
                                    </p:set>
                                    <p:animEffect transition="in" filter="wipe(left)">
                                      <p:cBhvr>
                                        <p:cTn id="52" dur="500"/>
                                        <p:tgtEl>
                                          <p:spTgt spid="16080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160790"/>
                                        </p:tgtEl>
                                        <p:attrNameLst>
                                          <p:attrName>style.visibility</p:attrName>
                                        </p:attrNameLst>
                                      </p:cBhvr>
                                      <p:to>
                                        <p:strVal val="visible"/>
                                      </p:to>
                                    </p:set>
                                    <p:animEffect transition="in" filter="wipe(left)">
                                      <p:cBhvr>
                                        <p:cTn id="57" dur="500"/>
                                        <p:tgtEl>
                                          <p:spTgt spid="160790"/>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60772"/>
                                        </p:tgtEl>
                                        <p:attrNameLst>
                                          <p:attrName>style.visibility</p:attrName>
                                        </p:attrNameLst>
                                      </p:cBhvr>
                                      <p:to>
                                        <p:strVal val="visible"/>
                                      </p:to>
                                    </p:set>
                                    <p:animEffect transition="in" filter="blinds(horizontal)">
                                      <p:cBhvr>
                                        <p:cTn id="62" dur="500"/>
                                        <p:tgtEl>
                                          <p:spTgt spid="160772"/>
                                        </p:tgtEl>
                                      </p:cBhvr>
                                    </p:animEffect>
                                  </p:childTnLst>
                                  <p:subTnLst>
                                    <p:audio>
                                      <p:cMediaNode>
                                        <p:cTn display="0" masterRel="sameClick">
                                          <p:stCondLst>
                                            <p:cond evt="begin" delay="0">
                                              <p:tn val="60"/>
                                            </p:cond>
                                          </p:stCondLst>
                                          <p:endCondLst>
                                            <p:cond evt="onStopAudio" delay="0">
                                              <p:tgtEl>
                                                <p:sldTgt/>
                                              </p:tgtEl>
                                            </p:cond>
                                          </p:endCondLst>
                                        </p:cTn>
                                        <p:tgtEl>
                                          <p:sndTgt r:embed="rId2" name="CHIMES.WAV"/>
                                        </p:tgtEl>
                                      </p:cMediaNode>
                                    </p:audio>
                                  </p:sub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60775"/>
                                        </p:tgtEl>
                                        <p:attrNameLst>
                                          <p:attrName>style.visibility</p:attrName>
                                        </p:attrNameLst>
                                      </p:cBhvr>
                                      <p:to>
                                        <p:strVal val="visible"/>
                                      </p:to>
                                    </p:set>
                                    <p:animEffect transition="in" filter="blinds(horizontal)">
                                      <p:cBhvr>
                                        <p:cTn id="67" dur="500"/>
                                        <p:tgtEl>
                                          <p:spTgt spid="160775"/>
                                        </p:tgtEl>
                                      </p:cBhvr>
                                    </p:animEffect>
                                  </p:childTnLst>
                                  <p:subTnLst>
                                    <p:audio>
                                      <p:cMediaNode>
                                        <p:cTn display="0" masterRel="sameClick">
                                          <p:stCondLst>
                                            <p:cond evt="begin" delay="0">
                                              <p:tn val="65"/>
                                            </p:cond>
                                          </p:stCondLst>
                                          <p:endCondLst>
                                            <p:cond evt="onStopAudio" delay="0">
                                              <p:tgtEl>
                                                <p:sldTgt/>
                                              </p:tgtEl>
                                            </p:cond>
                                          </p:endCondLst>
                                        </p:cTn>
                                        <p:tgtEl>
                                          <p:sndTgt r:embed="rId2" name="CHIMES.WAV"/>
                                        </p:tgtEl>
                                      </p:cMediaNode>
                                    </p:audio>
                                  </p:subTnLst>
                                </p:cTn>
                              </p:par>
                            </p:childTnLst>
                          </p:cTn>
                        </p:par>
                      </p:childTnLst>
                    </p:cTn>
                  </p:par>
                  <p:par>
                    <p:cTn id="68" fill="hold" nodeType="clickPar">
                      <p:stCondLst>
                        <p:cond delay="indefinite"/>
                      </p:stCondLst>
                      <p:childTnLst>
                        <p:par>
                          <p:cTn id="69" fill="hold" nodeType="withGroup">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60776"/>
                                        </p:tgtEl>
                                        <p:attrNameLst>
                                          <p:attrName>style.visibility</p:attrName>
                                        </p:attrNameLst>
                                      </p:cBhvr>
                                      <p:to>
                                        <p:strVal val="visible"/>
                                      </p:to>
                                    </p:set>
                                    <p:animEffect transition="in" filter="blinds(horizontal)">
                                      <p:cBhvr>
                                        <p:cTn id="72" dur="500"/>
                                        <p:tgtEl>
                                          <p:spTgt spid="160776"/>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60773"/>
                                        </p:tgtEl>
                                        <p:attrNameLst>
                                          <p:attrName>style.visibility</p:attrName>
                                        </p:attrNameLst>
                                      </p:cBhvr>
                                      <p:to>
                                        <p:strVal val="visible"/>
                                      </p:to>
                                    </p:set>
                                    <p:animEffect transition="in" filter="blinds(horizontal)">
                                      <p:cBhvr>
                                        <p:cTn id="77" dur="500"/>
                                        <p:tgtEl>
                                          <p:spTgt spid="160773"/>
                                        </p:tgtEl>
                                      </p:cBhvr>
                                    </p:animEffect>
                                  </p:childTnLst>
                                  <p:subTnLst>
                                    <p:audio>
                                      <p:cMediaNode>
                                        <p:cTn display="0" masterRel="sameClick">
                                          <p:stCondLst>
                                            <p:cond evt="begin" delay="0">
                                              <p:tn val="7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1" grpId="0" autoUpdateAnimBg="0"/>
      <p:bldP spid="160772" grpId="0" autoUpdateAnimBg="0"/>
      <p:bldP spid="160773" grpId="0" autoUpdateAnimBg="0"/>
      <p:bldP spid="160775" grpId="0" autoUpdateAnimBg="0"/>
      <p:bldP spid="160776" grpId="0" autoUpdateAnimBg="0"/>
      <p:bldP spid="160813" grpId="0" autoUpdateAnimBg="0"/>
      <p:bldP spid="160815" grpId="0" animBg="1"/>
      <p:bldP spid="160816"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1026"/>
          <p:cNvSpPr txBox="1">
            <a:spLocks noChangeArrowheads="1"/>
          </p:cNvSpPr>
          <p:nvPr/>
        </p:nvSpPr>
        <p:spPr bwMode="auto">
          <a:xfrm>
            <a:off x="684212" y="851164"/>
            <a:ext cx="3429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FF0000"/>
                </a:solidFill>
                <a:ea typeface="黑体" pitchFamily="49" charset="-122"/>
              </a:rPr>
              <a:t>二</a:t>
            </a:r>
            <a:r>
              <a:rPr lang="en-US" altLang="zh-CN" sz="3200" b="1">
                <a:solidFill>
                  <a:srgbClr val="FF0000"/>
                </a:solidFill>
                <a:ea typeface="黑体" pitchFamily="49" charset="-122"/>
              </a:rPr>
              <a:t>. </a:t>
            </a:r>
            <a:r>
              <a:rPr lang="zh-CN" altLang="en-US" sz="3200" b="1">
                <a:solidFill>
                  <a:srgbClr val="FF0000"/>
                </a:solidFill>
                <a:ea typeface="黑体" pitchFamily="49" charset="-122"/>
              </a:rPr>
              <a:t>几个</a:t>
            </a:r>
            <a:r>
              <a:rPr lang="zh-CN" altLang="en-US" sz="3200" b="1">
                <a:solidFill>
                  <a:srgbClr val="FF0000"/>
                </a:solidFill>
                <a:latin typeface="黑体" pitchFamily="49" charset="-122"/>
                <a:ea typeface="黑体" pitchFamily="49" charset="-122"/>
              </a:rPr>
              <a:t>基本概念</a:t>
            </a:r>
            <a:endParaRPr lang="zh-CN" altLang="en-US" sz="1600" b="1">
              <a:solidFill>
                <a:srgbClr val="FF0000"/>
              </a:solidFill>
              <a:latin typeface="黑体" pitchFamily="49" charset="-122"/>
              <a:ea typeface="黑体" pitchFamily="49" charset="-122"/>
            </a:endParaRPr>
          </a:p>
        </p:txBody>
      </p:sp>
      <p:sp>
        <p:nvSpPr>
          <p:cNvPr id="84995" name="Text Box 1027"/>
          <p:cNvSpPr txBox="1">
            <a:spLocks noChangeArrowheads="1"/>
          </p:cNvSpPr>
          <p:nvPr/>
        </p:nvSpPr>
        <p:spPr bwMode="auto">
          <a:xfrm>
            <a:off x="457200" y="1499404"/>
            <a:ext cx="487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2400" b="1" dirty="0">
                <a:solidFill>
                  <a:srgbClr val="0000FF"/>
                </a:solidFill>
                <a:ea typeface="黑体" pitchFamily="49" charset="-122"/>
              </a:rPr>
              <a:t>1.  </a:t>
            </a:r>
            <a:r>
              <a:rPr lang="zh-CN" altLang="en-US" sz="2400" b="1" dirty="0">
                <a:solidFill>
                  <a:srgbClr val="0000FF"/>
                </a:solidFill>
                <a:ea typeface="黑体" pitchFamily="49" charset="-122"/>
              </a:rPr>
              <a:t>开环与闭环</a:t>
            </a:r>
          </a:p>
        </p:txBody>
      </p:sp>
      <p:sp>
        <p:nvSpPr>
          <p:cNvPr id="84999" name="Rectangle 1031"/>
          <p:cNvSpPr>
            <a:spLocks noChangeArrowheads="1"/>
          </p:cNvSpPr>
          <p:nvPr/>
        </p:nvSpPr>
        <p:spPr bwMode="auto">
          <a:xfrm>
            <a:off x="530668" y="5526616"/>
            <a:ext cx="3505200"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000" b="1" dirty="0">
                <a:solidFill>
                  <a:srgbClr val="000000"/>
                </a:solidFill>
              </a:rPr>
              <a:t>电路中只有正向传输，没有反向传输，称为</a:t>
            </a:r>
            <a:r>
              <a:rPr lang="zh-CN" altLang="en-US" sz="2400" b="1" dirty="0">
                <a:solidFill>
                  <a:srgbClr val="FF0000"/>
                </a:solidFill>
              </a:rPr>
              <a:t>开环状态。</a:t>
            </a:r>
          </a:p>
        </p:txBody>
      </p:sp>
      <p:sp>
        <p:nvSpPr>
          <p:cNvPr id="85001" name="Text Box 1033"/>
          <p:cNvSpPr txBox="1">
            <a:spLocks noChangeArrowheads="1"/>
          </p:cNvSpPr>
          <p:nvPr/>
        </p:nvSpPr>
        <p:spPr bwMode="auto">
          <a:xfrm>
            <a:off x="453954" y="2010281"/>
            <a:ext cx="3505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a:solidFill>
                  <a:srgbClr val="0000FF"/>
                </a:solidFill>
                <a:ea typeface="黑体" pitchFamily="49" charset="-122"/>
              </a:rPr>
              <a:t>正向传输</a:t>
            </a:r>
            <a:r>
              <a:rPr lang="en-US" altLang="zh-CN" sz="2000" b="1" dirty="0">
                <a:solidFill>
                  <a:srgbClr val="0000FF"/>
                </a:solidFill>
                <a:ea typeface="黑体" pitchFamily="49" charset="-122"/>
              </a:rPr>
              <a:t>——</a:t>
            </a:r>
            <a:r>
              <a:rPr lang="zh-CN" altLang="en-US" sz="2000" b="1" dirty="0"/>
              <a:t>信号从输入端到输出端的传输</a:t>
            </a:r>
          </a:p>
        </p:txBody>
      </p:sp>
      <p:sp>
        <p:nvSpPr>
          <p:cNvPr id="85003" name="Text Box 1035"/>
          <p:cNvSpPr txBox="1">
            <a:spLocks noChangeArrowheads="1"/>
          </p:cNvSpPr>
          <p:nvPr/>
        </p:nvSpPr>
        <p:spPr bwMode="auto">
          <a:xfrm>
            <a:off x="4429125" y="1937710"/>
            <a:ext cx="2743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a:solidFill>
                  <a:srgbClr val="0000FF"/>
                </a:solidFill>
                <a:ea typeface="黑体" pitchFamily="49" charset="-122"/>
              </a:rPr>
              <a:t>反向传输</a:t>
            </a:r>
            <a:r>
              <a:rPr lang="en-US" altLang="zh-CN" sz="2000" b="1" dirty="0">
                <a:solidFill>
                  <a:srgbClr val="0000FF"/>
                </a:solidFill>
                <a:ea typeface="黑体" pitchFamily="49" charset="-122"/>
              </a:rPr>
              <a:t>——</a:t>
            </a:r>
            <a:r>
              <a:rPr lang="zh-CN" altLang="en-US" sz="2000" b="1" dirty="0"/>
              <a:t>信号从输出端到输入端的传输</a:t>
            </a:r>
          </a:p>
        </p:txBody>
      </p:sp>
      <p:sp>
        <p:nvSpPr>
          <p:cNvPr id="85009" name="Rectangle 1041"/>
          <p:cNvSpPr>
            <a:spLocks noChangeArrowheads="1"/>
          </p:cNvSpPr>
          <p:nvPr/>
        </p:nvSpPr>
        <p:spPr bwMode="auto">
          <a:xfrm>
            <a:off x="4800600" y="5559333"/>
            <a:ext cx="3810000"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000" b="1" dirty="0">
                <a:solidFill>
                  <a:srgbClr val="000000"/>
                </a:solidFill>
              </a:rPr>
              <a:t>既有正向传输，又有反馈 称为</a:t>
            </a:r>
            <a:r>
              <a:rPr lang="zh-CN" altLang="en-US" sz="2400" b="1" dirty="0">
                <a:solidFill>
                  <a:srgbClr val="FF0000"/>
                </a:solidFill>
              </a:rPr>
              <a:t>闭环状态</a:t>
            </a:r>
            <a:r>
              <a:rPr lang="zh-CN" altLang="en-US" sz="2000" b="1" dirty="0">
                <a:solidFill>
                  <a:srgbClr val="000000"/>
                </a:solidFill>
              </a:rPr>
              <a:t>。</a:t>
            </a:r>
          </a:p>
        </p:txBody>
      </p:sp>
      <p:pic>
        <p:nvPicPr>
          <p:cNvPr id="85010" name="Picture 104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2801181"/>
            <a:ext cx="4114800" cy="215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5011" name="Picture 10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0023" y="2711956"/>
            <a:ext cx="3438525" cy="165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5012" name="AutoShape 1044"/>
          <p:cNvSpPr>
            <a:spLocks noChangeArrowheads="1"/>
          </p:cNvSpPr>
          <p:nvPr/>
        </p:nvSpPr>
        <p:spPr bwMode="auto">
          <a:xfrm>
            <a:off x="1066799" y="4714119"/>
            <a:ext cx="2663825" cy="488950"/>
          </a:xfrm>
          <a:prstGeom prst="wedgeEllipseCallout">
            <a:avLst>
              <a:gd name="adj1" fmla="val 1907"/>
              <a:gd name="adj2" fmla="val -253245"/>
            </a:avLst>
          </a:prstGeom>
          <a:solidFill>
            <a:srgbClr val="CCFFCC"/>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68400" rIns="36000" bIns="68400" anchor="ctr">
            <a:spAutoFit/>
          </a:bodyPr>
          <a:lstStyle/>
          <a:p>
            <a:pPr algn="ctr">
              <a:lnSpc>
                <a:spcPct val="80000"/>
              </a:lnSpc>
              <a:spcBef>
                <a:spcPct val="50000"/>
              </a:spcBef>
            </a:pPr>
            <a:r>
              <a:rPr lang="zh-CN" altLang="en-US" sz="2000" b="1">
                <a:solidFill>
                  <a:srgbClr val="FF0000"/>
                </a:solidFill>
              </a:rPr>
              <a:t>信号的正向传输</a:t>
            </a:r>
          </a:p>
        </p:txBody>
      </p:sp>
      <p:sp>
        <p:nvSpPr>
          <p:cNvPr id="85013" name="AutoShape 1045"/>
          <p:cNvSpPr>
            <a:spLocks noChangeArrowheads="1"/>
          </p:cNvSpPr>
          <p:nvPr/>
        </p:nvSpPr>
        <p:spPr bwMode="auto">
          <a:xfrm>
            <a:off x="5800725" y="4815303"/>
            <a:ext cx="2663825" cy="488950"/>
          </a:xfrm>
          <a:prstGeom prst="wedgeEllipseCallout">
            <a:avLst>
              <a:gd name="adj1" fmla="val 833"/>
              <a:gd name="adj2" fmla="val -133766"/>
            </a:avLst>
          </a:prstGeom>
          <a:solidFill>
            <a:srgbClr val="CCFFCC"/>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68400" rIns="36000" bIns="68400" anchor="ctr">
            <a:spAutoFit/>
          </a:bodyPr>
          <a:lstStyle/>
          <a:p>
            <a:pPr algn="ctr">
              <a:lnSpc>
                <a:spcPct val="80000"/>
              </a:lnSpc>
              <a:spcBef>
                <a:spcPct val="50000"/>
              </a:spcBef>
            </a:pPr>
            <a:r>
              <a:rPr lang="zh-CN" altLang="en-US" sz="2000" b="1">
                <a:solidFill>
                  <a:srgbClr val="FF0000"/>
                </a:solidFill>
              </a:rPr>
              <a:t>信号的正向传输</a:t>
            </a:r>
          </a:p>
        </p:txBody>
      </p:sp>
      <p:sp>
        <p:nvSpPr>
          <p:cNvPr id="85014" name="AutoShape 1046"/>
          <p:cNvSpPr>
            <a:spLocks noChangeArrowheads="1"/>
          </p:cNvSpPr>
          <p:nvPr/>
        </p:nvSpPr>
        <p:spPr bwMode="auto">
          <a:xfrm>
            <a:off x="6886759" y="1661031"/>
            <a:ext cx="2590800" cy="1050925"/>
          </a:xfrm>
          <a:prstGeom prst="wedgeEllipseCallout">
            <a:avLst>
              <a:gd name="adj1" fmla="val -33884"/>
              <a:gd name="adj2" fmla="val 92449"/>
            </a:avLst>
          </a:prstGeom>
          <a:solidFill>
            <a:srgbClr val="CCFFCC"/>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68400" rIns="36000" bIns="68400" anchor="ctr">
            <a:spAutoFit/>
          </a:bodyPr>
          <a:lstStyle/>
          <a:p>
            <a:pPr algn="ctr">
              <a:lnSpc>
                <a:spcPct val="80000"/>
              </a:lnSpc>
              <a:spcBef>
                <a:spcPct val="50000"/>
              </a:spcBef>
            </a:pPr>
            <a:r>
              <a:rPr lang="zh-CN" altLang="en-US" sz="2000" b="1">
                <a:solidFill>
                  <a:srgbClr val="FF0000"/>
                </a:solidFill>
              </a:rPr>
              <a:t>反馈传输</a:t>
            </a:r>
            <a:r>
              <a:rPr lang="en-US" altLang="zh-CN" sz="2000" b="1">
                <a:solidFill>
                  <a:srgbClr val="FF0000"/>
                </a:solidFill>
              </a:rPr>
              <a:t>(</a:t>
            </a:r>
            <a:r>
              <a:rPr lang="zh-CN" altLang="en-US" sz="2000" b="1">
                <a:solidFill>
                  <a:srgbClr val="FF0000"/>
                </a:solidFill>
              </a:rPr>
              <a:t>通路</a:t>
            </a:r>
            <a:r>
              <a:rPr lang="en-US" altLang="zh-CN" sz="2000" b="1">
                <a:solidFill>
                  <a:srgbClr val="FF0000"/>
                </a:solidFill>
              </a:rPr>
              <a:t>)</a:t>
            </a:r>
          </a:p>
          <a:p>
            <a:pPr algn="ctr">
              <a:lnSpc>
                <a:spcPct val="80000"/>
              </a:lnSpc>
              <a:spcBef>
                <a:spcPct val="50000"/>
              </a:spcBef>
            </a:pPr>
            <a:r>
              <a:rPr lang="zh-CN" altLang="en-US" sz="2000" b="1">
                <a:solidFill>
                  <a:srgbClr val="FF0000"/>
                </a:solidFill>
              </a:rPr>
              <a:t>（反馈网络）</a:t>
            </a:r>
          </a:p>
        </p:txBody>
      </p:sp>
    </p:spTree>
    <p:extLst>
      <p:ext uri="{BB962C8B-B14F-4D97-AF65-F5344CB8AC3E}">
        <p14:creationId xmlns:p14="http://schemas.microsoft.com/office/powerpoint/2010/main" val="53826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4995"/>
                                        </p:tgtEl>
                                        <p:attrNameLst>
                                          <p:attrName>style.visibility</p:attrName>
                                        </p:attrNameLst>
                                      </p:cBhvr>
                                      <p:to>
                                        <p:strVal val="visible"/>
                                      </p:to>
                                    </p:set>
                                    <p:anim calcmode="lin" valueType="num">
                                      <p:cBhvr additive="base">
                                        <p:cTn id="7" dur="500" fill="hold"/>
                                        <p:tgtEl>
                                          <p:spTgt spid="84995"/>
                                        </p:tgtEl>
                                        <p:attrNameLst>
                                          <p:attrName>ppt_x</p:attrName>
                                        </p:attrNameLst>
                                      </p:cBhvr>
                                      <p:tavLst>
                                        <p:tav tm="0">
                                          <p:val>
                                            <p:strVal val="0-#ppt_w/2"/>
                                          </p:val>
                                        </p:tav>
                                        <p:tav tm="100000">
                                          <p:val>
                                            <p:strVal val="#ppt_x"/>
                                          </p:val>
                                        </p:tav>
                                      </p:tavLst>
                                    </p:anim>
                                    <p:anim calcmode="lin" valueType="num">
                                      <p:cBhvr additive="base">
                                        <p:cTn id="8" dur="500" fill="hold"/>
                                        <p:tgtEl>
                                          <p:spTgt spid="8499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85001"/>
                                        </p:tgtEl>
                                        <p:attrNameLst>
                                          <p:attrName>style.visibility</p:attrName>
                                        </p:attrNameLst>
                                      </p:cBhvr>
                                      <p:to>
                                        <p:strVal val="visible"/>
                                      </p:to>
                                    </p:set>
                                    <p:animEffect transition="in" filter="blinds(horizontal)">
                                      <p:cBhvr>
                                        <p:cTn id="13" dur="500"/>
                                        <p:tgtEl>
                                          <p:spTgt spid="85001"/>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85011"/>
                                        </p:tgtEl>
                                        <p:attrNameLst>
                                          <p:attrName>style.visibility</p:attrName>
                                        </p:attrNameLst>
                                      </p:cBhvr>
                                      <p:to>
                                        <p:strVal val="visible"/>
                                      </p:to>
                                    </p:set>
                                    <p:animEffect transition="in" filter="blinds(horizontal)">
                                      <p:cBhvr>
                                        <p:cTn id="18" dur="500"/>
                                        <p:tgtEl>
                                          <p:spTgt spid="8501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85012"/>
                                        </p:tgtEl>
                                        <p:attrNameLst>
                                          <p:attrName>style.visibility</p:attrName>
                                        </p:attrNameLst>
                                      </p:cBhvr>
                                      <p:to>
                                        <p:strVal val="visible"/>
                                      </p:to>
                                    </p:set>
                                    <p:animEffect transition="in" filter="blinds(horizontal)">
                                      <p:cBhvr>
                                        <p:cTn id="23" dur="500"/>
                                        <p:tgtEl>
                                          <p:spTgt spid="85012"/>
                                        </p:tgtEl>
                                      </p:cBhvr>
                                    </p:animEffect>
                                  </p:childTnLst>
                                  <p:subTnLst>
                                    <p:audio>
                                      <p:cMediaNode>
                                        <p:cTn display="0" masterRel="sameClick">
                                          <p:stCondLst>
                                            <p:cond evt="begin" delay="0">
                                              <p:tn val="21"/>
                                            </p:cond>
                                          </p:stCondLst>
                                          <p:endCondLst>
                                            <p:cond evt="onStopAudio" delay="0">
                                              <p:tgtEl>
                                                <p:sldTgt/>
                                              </p:tgtEl>
                                            </p:cond>
                                          </p:endCondLst>
                                        </p:cTn>
                                        <p:tgtEl>
                                          <p:sndTgt r:embed="rId2" name="CHIMES.WAV"/>
                                        </p:tgtEl>
                                      </p:cMediaNode>
                                    </p:audio>
                                  </p:sub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84999"/>
                                        </p:tgtEl>
                                        <p:attrNameLst>
                                          <p:attrName>style.visibility</p:attrName>
                                        </p:attrNameLst>
                                      </p:cBhvr>
                                      <p:to>
                                        <p:strVal val="visible"/>
                                      </p:to>
                                    </p:set>
                                    <p:animEffect transition="in" filter="box(in)">
                                      <p:cBhvr>
                                        <p:cTn id="28" dur="500"/>
                                        <p:tgtEl>
                                          <p:spTgt spid="84999"/>
                                        </p:tgtEl>
                                      </p:cBhvr>
                                    </p:animEffect>
                                  </p:childTnLst>
                                  <p:subTnLst>
                                    <p:audio>
                                      <p:cMediaNode>
                                        <p:cTn display="0" masterRel="sameClick">
                                          <p:stCondLst>
                                            <p:cond evt="begin" delay="0">
                                              <p:tn val="26"/>
                                            </p:cond>
                                          </p:stCondLst>
                                          <p:endCondLst>
                                            <p:cond evt="onStopAudio" delay="0">
                                              <p:tgtEl>
                                                <p:sldTgt/>
                                              </p:tgtEl>
                                            </p:cond>
                                          </p:endCondLst>
                                        </p:cTn>
                                        <p:tgtEl>
                                          <p:sndTgt r:embed="rId2" name="CHIMES.WAV"/>
                                        </p:tgtEl>
                                      </p:cMediaNode>
                                    </p:audio>
                                  </p:sub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85003"/>
                                        </p:tgtEl>
                                        <p:attrNameLst>
                                          <p:attrName>style.visibility</p:attrName>
                                        </p:attrNameLst>
                                      </p:cBhvr>
                                      <p:to>
                                        <p:strVal val="visible"/>
                                      </p:to>
                                    </p:set>
                                    <p:animEffect transition="in" filter="blinds(horizontal)">
                                      <p:cBhvr>
                                        <p:cTn id="33" dur="500"/>
                                        <p:tgtEl>
                                          <p:spTgt spid="8500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85010"/>
                                        </p:tgtEl>
                                        <p:attrNameLst>
                                          <p:attrName>style.visibility</p:attrName>
                                        </p:attrNameLst>
                                      </p:cBhvr>
                                      <p:to>
                                        <p:strVal val="visible"/>
                                      </p:to>
                                    </p:set>
                                    <p:animEffect transition="in" filter="blinds(horizontal)">
                                      <p:cBhvr>
                                        <p:cTn id="38" dur="500"/>
                                        <p:tgtEl>
                                          <p:spTgt spid="85010"/>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85014"/>
                                        </p:tgtEl>
                                        <p:attrNameLst>
                                          <p:attrName>style.visibility</p:attrName>
                                        </p:attrNameLst>
                                      </p:cBhvr>
                                      <p:to>
                                        <p:strVal val="visible"/>
                                      </p:to>
                                    </p:set>
                                    <p:animEffect transition="in" filter="blinds(horizontal)">
                                      <p:cBhvr>
                                        <p:cTn id="43" dur="500"/>
                                        <p:tgtEl>
                                          <p:spTgt spid="85014"/>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85013"/>
                                        </p:tgtEl>
                                        <p:attrNameLst>
                                          <p:attrName>style.visibility</p:attrName>
                                        </p:attrNameLst>
                                      </p:cBhvr>
                                      <p:to>
                                        <p:strVal val="visible"/>
                                      </p:to>
                                    </p:set>
                                    <p:animEffect transition="in" filter="blinds(horizontal)">
                                      <p:cBhvr>
                                        <p:cTn id="48" dur="500"/>
                                        <p:tgtEl>
                                          <p:spTgt spid="85013"/>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grpId="0" nodeType="clickEffect">
                                  <p:stCondLst>
                                    <p:cond delay="0"/>
                                  </p:stCondLst>
                                  <p:childTnLst>
                                    <p:set>
                                      <p:cBhvr>
                                        <p:cTn id="52" dur="1" fill="hold">
                                          <p:stCondLst>
                                            <p:cond delay="0"/>
                                          </p:stCondLst>
                                        </p:cTn>
                                        <p:tgtEl>
                                          <p:spTgt spid="85009"/>
                                        </p:tgtEl>
                                        <p:attrNameLst>
                                          <p:attrName>style.visibility</p:attrName>
                                        </p:attrNameLst>
                                      </p:cBhvr>
                                      <p:to>
                                        <p:strVal val="visible"/>
                                      </p:to>
                                    </p:set>
                                    <p:animEffect transition="in" filter="blinds(horizontal)">
                                      <p:cBhvr>
                                        <p:cTn id="53" dur="500"/>
                                        <p:tgtEl>
                                          <p:spTgt spid="85009"/>
                                        </p:tgtEl>
                                      </p:cBhvr>
                                    </p:animEffect>
                                  </p:childTnLst>
                                  <p:subTnLst>
                                    <p:audio>
                                      <p:cMediaNode>
                                        <p:cTn display="0" masterRel="sameClick">
                                          <p:stCondLst>
                                            <p:cond evt="begin" delay="0">
                                              <p:tn val="51"/>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autoUpdateAnimBg="0"/>
      <p:bldP spid="84999" grpId="0" autoUpdateAnimBg="0"/>
      <p:bldP spid="85001" grpId="0" autoUpdateAnimBg="0"/>
      <p:bldP spid="85003" grpId="0" autoUpdateAnimBg="0"/>
      <p:bldP spid="85009" grpId="0" autoUpdateAnimBg="0"/>
      <p:bldP spid="85012" grpId="0" animBg="1" autoUpdateAnimBg="0"/>
      <p:bldP spid="85013" grpId="0" animBg="1" autoUpdateAnimBg="0"/>
      <p:bldP spid="85014"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42" descr="05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5587" y="2856956"/>
            <a:ext cx="4524553" cy="2123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251520" y="1124744"/>
            <a:ext cx="7883209" cy="1200329"/>
          </a:xfrm>
          <a:prstGeom prst="rect">
            <a:avLst/>
          </a:prstGeom>
        </p:spPr>
        <p:txBody>
          <a:bodyPr wrap="square">
            <a:spAutoFit/>
          </a:bodyPr>
          <a:lstStyle/>
          <a:p>
            <a:r>
              <a:rPr lang="en-US" altLang="zh-CN" sz="2400" b="1" dirty="0" smtClean="0">
                <a:solidFill>
                  <a:schemeClr val="tx1">
                    <a:lumMod val="85000"/>
                    <a:lumOff val="15000"/>
                  </a:schemeClr>
                </a:solidFill>
              </a:rPr>
              <a:t>2</a:t>
            </a:r>
            <a:r>
              <a:rPr lang="zh-CN" altLang="en-US" sz="2400" b="1" dirty="0" smtClean="0">
                <a:solidFill>
                  <a:schemeClr val="tx1">
                    <a:lumMod val="85000"/>
                    <a:lumOff val="15000"/>
                  </a:schemeClr>
                </a:solidFill>
              </a:rPr>
              <a:t>、</a:t>
            </a:r>
            <a:r>
              <a:rPr lang="zh-CN" altLang="zh-CN" sz="2400" b="1" dirty="0" smtClean="0">
                <a:solidFill>
                  <a:schemeClr val="tx1">
                    <a:lumMod val="85000"/>
                    <a:lumOff val="15000"/>
                  </a:schemeClr>
                </a:solidFill>
              </a:rPr>
              <a:t>反馈</a:t>
            </a:r>
            <a:r>
              <a:rPr lang="zh-CN" altLang="zh-CN" sz="2400" b="1" dirty="0">
                <a:solidFill>
                  <a:schemeClr val="tx1">
                    <a:lumMod val="85000"/>
                    <a:lumOff val="15000"/>
                  </a:schemeClr>
                </a:solidFill>
              </a:rPr>
              <a:t>就是将</a:t>
            </a:r>
            <a:r>
              <a:rPr lang="zh-CN" altLang="zh-CN" sz="2400" b="1" dirty="0">
                <a:solidFill>
                  <a:srgbClr val="C00000"/>
                </a:solidFill>
              </a:rPr>
              <a:t>放大电路输出量</a:t>
            </a:r>
            <a:r>
              <a:rPr lang="zh-CN" altLang="zh-CN" sz="2400" b="1" dirty="0">
                <a:solidFill>
                  <a:schemeClr val="tx1">
                    <a:lumMod val="85000"/>
                    <a:lumOff val="15000"/>
                  </a:schemeClr>
                </a:solidFill>
              </a:rPr>
              <a:t>（电压或电流）的</a:t>
            </a:r>
            <a:r>
              <a:rPr lang="zh-CN" altLang="zh-CN" sz="2400" b="1" dirty="0">
                <a:solidFill>
                  <a:srgbClr val="C00000"/>
                </a:solidFill>
              </a:rPr>
              <a:t>一部分或全部</a:t>
            </a:r>
            <a:r>
              <a:rPr lang="zh-CN" altLang="zh-CN" sz="2400" b="1" dirty="0">
                <a:solidFill>
                  <a:schemeClr val="tx1">
                    <a:lumMod val="85000"/>
                    <a:lumOff val="15000"/>
                  </a:schemeClr>
                </a:solidFill>
              </a:rPr>
              <a:t>，通过</a:t>
            </a:r>
            <a:r>
              <a:rPr lang="zh-CN" altLang="zh-CN" sz="2400" b="1" dirty="0">
                <a:solidFill>
                  <a:srgbClr val="C00000"/>
                </a:solidFill>
              </a:rPr>
              <a:t>反馈取样网络</a:t>
            </a:r>
            <a:r>
              <a:rPr lang="zh-CN" altLang="zh-CN" sz="2400" b="1" dirty="0">
                <a:solidFill>
                  <a:schemeClr val="tx1">
                    <a:lumMod val="85000"/>
                    <a:lumOff val="15000"/>
                  </a:schemeClr>
                </a:solidFill>
              </a:rPr>
              <a:t>并以</a:t>
            </a:r>
            <a:r>
              <a:rPr lang="zh-CN" altLang="zh-CN" sz="2400" b="1" dirty="0">
                <a:solidFill>
                  <a:srgbClr val="C00000"/>
                </a:solidFill>
              </a:rPr>
              <a:t>一定的方式作用</a:t>
            </a:r>
            <a:r>
              <a:rPr lang="zh-CN" altLang="zh-CN" sz="2400" b="1" dirty="0">
                <a:solidFill>
                  <a:schemeClr val="tx1">
                    <a:lumMod val="85000"/>
                    <a:lumOff val="15000"/>
                  </a:schemeClr>
                </a:solidFill>
              </a:rPr>
              <a:t>到</a:t>
            </a:r>
            <a:r>
              <a:rPr lang="zh-CN" altLang="zh-CN" sz="2400" b="1" dirty="0">
                <a:solidFill>
                  <a:srgbClr val="C00000"/>
                </a:solidFill>
              </a:rPr>
              <a:t>输入回路</a:t>
            </a:r>
            <a:r>
              <a:rPr lang="zh-CN" altLang="zh-CN" sz="2400" b="1" dirty="0">
                <a:solidFill>
                  <a:schemeClr val="tx1">
                    <a:lumMod val="85000"/>
                    <a:lumOff val="15000"/>
                  </a:schemeClr>
                </a:solidFill>
              </a:rPr>
              <a:t>以影响放大电路输入量（电压或电流）的过程</a:t>
            </a:r>
            <a:endParaRPr lang="zh-CN" altLang="en-US" sz="2400" b="1" dirty="0">
              <a:solidFill>
                <a:schemeClr val="tx1">
                  <a:lumMod val="85000"/>
                  <a:lumOff val="15000"/>
                </a:schemeClr>
              </a:solidFill>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845392182"/>
              </p:ext>
            </p:extLst>
          </p:nvPr>
        </p:nvGraphicFramePr>
        <p:xfrm>
          <a:off x="5501249" y="2492896"/>
          <a:ext cx="576064" cy="697341"/>
        </p:xfrm>
        <a:graphic>
          <a:graphicData uri="http://schemas.openxmlformats.org/presentationml/2006/ole">
            <mc:AlternateContent xmlns:mc="http://schemas.openxmlformats.org/markup-compatibility/2006">
              <mc:Choice xmlns:v="urn:schemas-microsoft-com:vml" Requires="v">
                <p:oleObj spid="_x0000_s18509" name="Equation" r:id="rId4" imgW="178032" imgH="216181" progId="Equation.DSMT4">
                  <p:embed/>
                </p:oleObj>
              </mc:Choice>
              <mc:Fallback>
                <p:oleObj name="Equation" r:id="rId4" imgW="178032" imgH="216181" progId="Equation.DSMT4">
                  <p:embed/>
                  <p:pic>
                    <p:nvPicPr>
                      <p:cNvPr id="0" name="对象 4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01249" y="2492896"/>
                        <a:ext cx="576064" cy="697341"/>
                      </a:xfrm>
                      <a:prstGeom prst="rect">
                        <a:avLst/>
                      </a:prstGeom>
                      <a:noFill/>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1413893362"/>
              </p:ext>
            </p:extLst>
          </p:nvPr>
        </p:nvGraphicFramePr>
        <p:xfrm>
          <a:off x="5501249" y="3215304"/>
          <a:ext cx="576064" cy="575004"/>
        </p:xfrm>
        <a:graphic>
          <a:graphicData uri="http://schemas.openxmlformats.org/presentationml/2006/ole">
            <mc:AlternateContent xmlns:mc="http://schemas.openxmlformats.org/markup-compatibility/2006">
              <mc:Choice xmlns:v="urn:schemas-microsoft-com:vml" Requires="v">
                <p:oleObj spid="_x0000_s18510" name="Equation" r:id="rId6" imgW="203465" imgH="216181" progId="Equation.DSMT4">
                  <p:embed/>
                </p:oleObj>
              </mc:Choice>
              <mc:Fallback>
                <p:oleObj name="Equation" r:id="rId6" imgW="203465" imgH="216181" progId="Equation.DSMT4">
                  <p:embed/>
                  <p:pic>
                    <p:nvPicPr>
                      <p:cNvPr id="0" name="对象 4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01249" y="3215304"/>
                        <a:ext cx="576064" cy="575004"/>
                      </a:xfrm>
                      <a:prstGeom prst="rect">
                        <a:avLst/>
                      </a:prstGeom>
                      <a:noFill/>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3011518596"/>
              </p:ext>
            </p:extLst>
          </p:nvPr>
        </p:nvGraphicFramePr>
        <p:xfrm>
          <a:off x="5449716" y="4414323"/>
          <a:ext cx="514674" cy="563690"/>
        </p:xfrm>
        <a:graphic>
          <a:graphicData uri="http://schemas.openxmlformats.org/presentationml/2006/ole">
            <mc:AlternateContent xmlns:mc="http://schemas.openxmlformats.org/markup-compatibility/2006">
              <mc:Choice xmlns:v="urn:schemas-microsoft-com:vml" Requires="v">
                <p:oleObj spid="_x0000_s18511" name="Equation" r:id="rId8" imgW="203465" imgH="216181" progId="Equation.DSMT4">
                  <p:embed/>
                </p:oleObj>
              </mc:Choice>
              <mc:Fallback>
                <p:oleObj name="Equation" r:id="rId8" imgW="203465" imgH="216181" progId="Equation.DSMT4">
                  <p:embed/>
                  <p:pic>
                    <p:nvPicPr>
                      <p:cNvPr id="0" name="对象 4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49716" y="4414323"/>
                        <a:ext cx="514674" cy="563690"/>
                      </a:xfrm>
                      <a:prstGeom prst="rect">
                        <a:avLst/>
                      </a:prstGeom>
                      <a:noFill/>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1390928526"/>
              </p:ext>
            </p:extLst>
          </p:nvPr>
        </p:nvGraphicFramePr>
        <p:xfrm>
          <a:off x="5368056" y="3878993"/>
          <a:ext cx="702945" cy="538924"/>
        </p:xfrm>
        <a:graphic>
          <a:graphicData uri="http://schemas.openxmlformats.org/presentationml/2006/ole">
            <mc:AlternateContent xmlns:mc="http://schemas.openxmlformats.org/markup-compatibility/2006">
              <mc:Choice xmlns:v="urn:schemas-microsoft-com:vml" Requires="v">
                <p:oleObj spid="_x0000_s18512" name="Equation" r:id="rId10" imgW="228898" imgH="216181" progId="Equation.DSMT4">
                  <p:embed/>
                </p:oleObj>
              </mc:Choice>
              <mc:Fallback>
                <p:oleObj name="Equation" r:id="rId10" imgW="228898" imgH="216181" progId="Equation.DSMT4">
                  <p:embed/>
                  <p:pic>
                    <p:nvPicPr>
                      <p:cNvPr id="0" name="对象 4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68056" y="3878993"/>
                        <a:ext cx="702945" cy="538924"/>
                      </a:xfrm>
                      <a:prstGeom prst="rect">
                        <a:avLst/>
                      </a:prstGeom>
                      <a:noFill/>
                    </p:spPr>
                  </p:pic>
                </p:oleObj>
              </mc:Fallback>
            </mc:AlternateContent>
          </a:graphicData>
        </a:graphic>
      </p:graphicFrame>
      <p:sp>
        <p:nvSpPr>
          <p:cNvPr id="17" name="Rectangle 1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2" name="矩形 21"/>
          <p:cNvSpPr/>
          <p:nvPr/>
        </p:nvSpPr>
        <p:spPr>
          <a:xfrm>
            <a:off x="6844803" y="2656901"/>
            <a:ext cx="958917" cy="400110"/>
          </a:xfrm>
          <a:prstGeom prst="rect">
            <a:avLst/>
          </a:prstGeom>
        </p:spPr>
        <p:txBody>
          <a:bodyPr wrap="none">
            <a:spAutoFit/>
          </a:bodyPr>
          <a:lstStyle/>
          <a:p>
            <a:r>
              <a:rPr lang="zh-CN" altLang="en-US" sz="2000" b="1" dirty="0" smtClean="0">
                <a:solidFill>
                  <a:srgbClr val="000000"/>
                </a:solidFill>
              </a:rPr>
              <a:t>输入量</a:t>
            </a:r>
            <a:endParaRPr lang="zh-CN" altLang="en-US" sz="2000" b="1" dirty="0"/>
          </a:p>
        </p:txBody>
      </p:sp>
      <p:sp>
        <p:nvSpPr>
          <p:cNvPr id="23" name="矩形 22"/>
          <p:cNvSpPr/>
          <p:nvPr/>
        </p:nvSpPr>
        <p:spPr>
          <a:xfrm>
            <a:off x="6736237" y="3278828"/>
            <a:ext cx="958917" cy="400110"/>
          </a:xfrm>
          <a:prstGeom prst="rect">
            <a:avLst/>
          </a:prstGeom>
        </p:spPr>
        <p:txBody>
          <a:bodyPr wrap="none">
            <a:spAutoFit/>
          </a:bodyPr>
          <a:lstStyle/>
          <a:p>
            <a:r>
              <a:rPr lang="zh-CN" altLang="en-US" sz="2000" b="1" dirty="0">
                <a:solidFill>
                  <a:srgbClr val="000000"/>
                </a:solidFill>
              </a:rPr>
              <a:t>反馈量</a:t>
            </a:r>
            <a:endParaRPr lang="zh-CN" altLang="en-US" sz="2000" b="1" dirty="0"/>
          </a:p>
        </p:txBody>
      </p:sp>
      <p:sp>
        <p:nvSpPr>
          <p:cNvPr id="24" name="矩形 23"/>
          <p:cNvSpPr/>
          <p:nvPr/>
        </p:nvSpPr>
        <p:spPr>
          <a:xfrm>
            <a:off x="6811384" y="4017807"/>
            <a:ext cx="1217000" cy="400110"/>
          </a:xfrm>
          <a:prstGeom prst="rect">
            <a:avLst/>
          </a:prstGeom>
        </p:spPr>
        <p:txBody>
          <a:bodyPr wrap="none">
            <a:spAutoFit/>
          </a:bodyPr>
          <a:lstStyle/>
          <a:p>
            <a:pPr lvl="0"/>
            <a:r>
              <a:rPr lang="zh-CN" altLang="en-US" sz="2000" b="1" dirty="0">
                <a:solidFill>
                  <a:srgbClr val="000000"/>
                </a:solidFill>
              </a:rPr>
              <a:t>净输入量</a:t>
            </a:r>
          </a:p>
        </p:txBody>
      </p:sp>
      <p:sp>
        <p:nvSpPr>
          <p:cNvPr id="25" name="矩形 24"/>
          <p:cNvSpPr/>
          <p:nvPr/>
        </p:nvSpPr>
        <p:spPr>
          <a:xfrm>
            <a:off x="6811384" y="4577902"/>
            <a:ext cx="958917" cy="400110"/>
          </a:xfrm>
          <a:prstGeom prst="rect">
            <a:avLst/>
          </a:prstGeom>
        </p:spPr>
        <p:txBody>
          <a:bodyPr wrap="none">
            <a:spAutoFit/>
          </a:bodyPr>
          <a:lstStyle/>
          <a:p>
            <a:r>
              <a:rPr lang="zh-CN" altLang="en-US" sz="2000" b="1" dirty="0">
                <a:solidFill>
                  <a:srgbClr val="000000"/>
                </a:solidFill>
              </a:rPr>
              <a:t>输出量</a:t>
            </a:r>
            <a:endParaRPr lang="zh-CN" altLang="en-US" sz="2000" b="1" dirty="0"/>
          </a:p>
        </p:txBody>
      </p:sp>
      <p:cxnSp>
        <p:nvCxnSpPr>
          <p:cNvPr id="29" name="直接连接符 28"/>
          <p:cNvCxnSpPr/>
          <p:nvPr/>
        </p:nvCxnSpPr>
        <p:spPr>
          <a:xfrm>
            <a:off x="6097788" y="2856956"/>
            <a:ext cx="638449"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32" name="直接连接符 31"/>
          <p:cNvCxnSpPr/>
          <p:nvPr/>
        </p:nvCxnSpPr>
        <p:spPr>
          <a:xfrm>
            <a:off x="6086936" y="3497782"/>
            <a:ext cx="638449"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33" name="直接连接符 32"/>
          <p:cNvCxnSpPr/>
          <p:nvPr/>
        </p:nvCxnSpPr>
        <p:spPr>
          <a:xfrm>
            <a:off x="6167328" y="4217862"/>
            <a:ext cx="638449" cy="0"/>
          </a:xfrm>
          <a:prstGeom prst="line">
            <a:avLst/>
          </a:prstGeom>
        </p:spPr>
        <p:style>
          <a:lnRef idx="3">
            <a:schemeClr val="accent6"/>
          </a:lnRef>
          <a:fillRef idx="0">
            <a:schemeClr val="accent6"/>
          </a:fillRef>
          <a:effectRef idx="2">
            <a:schemeClr val="accent6"/>
          </a:effectRef>
          <a:fontRef idx="minor">
            <a:schemeClr val="tx1"/>
          </a:fontRef>
        </p:style>
      </p:cxnSp>
      <p:cxnSp>
        <p:nvCxnSpPr>
          <p:cNvPr id="34" name="直接连接符 33"/>
          <p:cNvCxnSpPr/>
          <p:nvPr/>
        </p:nvCxnSpPr>
        <p:spPr>
          <a:xfrm>
            <a:off x="6149321" y="4793926"/>
            <a:ext cx="638449" cy="0"/>
          </a:xfrm>
          <a:prstGeom prst="line">
            <a:avLst/>
          </a:prstGeom>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3016637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p:bldP spid="23" grpId="0"/>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5"/>
          <p:cNvSpPr txBox="1">
            <a:spLocks noChangeArrowheads="1"/>
          </p:cNvSpPr>
          <p:nvPr/>
        </p:nvSpPr>
        <p:spPr bwMode="auto">
          <a:xfrm>
            <a:off x="616230" y="34329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smtClean="0">
                <a:solidFill>
                  <a:schemeClr val="accent2"/>
                </a:solidFill>
                <a:ea typeface="黑体" pitchFamily="49" charset="-122"/>
              </a:rPr>
              <a:t>7.3.2 </a:t>
            </a:r>
            <a:r>
              <a:rPr lang="zh-CN" altLang="en-US" sz="3200" b="1" dirty="0" smtClean="0">
                <a:solidFill>
                  <a:schemeClr val="accent2"/>
                </a:solidFill>
                <a:ea typeface="黑体" pitchFamily="49" charset="-122"/>
              </a:rPr>
              <a:t>反馈类型及其判断</a:t>
            </a:r>
            <a:endParaRPr lang="zh-CN" altLang="en-US" sz="3200" b="1" dirty="0">
              <a:solidFill>
                <a:schemeClr val="accent2"/>
              </a:solidFill>
              <a:ea typeface="黑体" pitchFamily="49" charset="-122"/>
            </a:endParaRPr>
          </a:p>
        </p:txBody>
      </p:sp>
      <p:sp>
        <p:nvSpPr>
          <p:cNvPr id="3" name="矩形 2"/>
          <p:cNvSpPr/>
          <p:nvPr/>
        </p:nvSpPr>
        <p:spPr>
          <a:xfrm>
            <a:off x="323528" y="1109935"/>
            <a:ext cx="2890535" cy="461665"/>
          </a:xfrm>
          <a:prstGeom prst="rect">
            <a:avLst/>
          </a:prstGeom>
        </p:spPr>
        <p:txBody>
          <a:bodyPr wrap="none">
            <a:spAutoFit/>
          </a:bodyPr>
          <a:lstStyle/>
          <a:p>
            <a:r>
              <a:rPr lang="en-US" altLang="zh-CN" sz="2400" b="1" dirty="0"/>
              <a:t> 1</a:t>
            </a:r>
            <a:r>
              <a:rPr lang="zh-CN" altLang="zh-CN" sz="2400" b="1" dirty="0"/>
              <a:t>．有无反馈的判断</a:t>
            </a:r>
            <a:endParaRPr lang="zh-CN" altLang="en-US" sz="2400" dirty="0"/>
          </a:p>
        </p:txBody>
      </p:sp>
      <p:sp>
        <p:nvSpPr>
          <p:cNvPr id="4" name="矩形 3"/>
          <p:cNvSpPr/>
          <p:nvPr/>
        </p:nvSpPr>
        <p:spPr>
          <a:xfrm>
            <a:off x="899592" y="1591681"/>
            <a:ext cx="7515043" cy="1015663"/>
          </a:xfrm>
          <a:prstGeom prst="rect">
            <a:avLst/>
          </a:prstGeom>
        </p:spPr>
        <p:txBody>
          <a:bodyPr wrap="square">
            <a:spAutoFit/>
          </a:bodyPr>
          <a:lstStyle/>
          <a:p>
            <a:r>
              <a:rPr lang="zh-CN" altLang="zh-CN" sz="2000" b="1" dirty="0">
                <a:solidFill>
                  <a:schemeClr val="accent2">
                    <a:lumMod val="75000"/>
                  </a:schemeClr>
                </a:solidFill>
              </a:rPr>
              <a:t>若放大电路中存在将输出回路与输入回路相连接的通路，即</a:t>
            </a:r>
            <a:r>
              <a:rPr lang="zh-CN" altLang="zh-CN" sz="2000" b="1" dirty="0">
                <a:solidFill>
                  <a:srgbClr val="C00000"/>
                </a:solidFill>
              </a:rPr>
              <a:t>反馈通路</a:t>
            </a:r>
            <a:r>
              <a:rPr lang="zh-CN" altLang="zh-CN" sz="2000" b="1" dirty="0">
                <a:solidFill>
                  <a:schemeClr val="accent2">
                    <a:lumMod val="75000"/>
                  </a:schemeClr>
                </a:solidFill>
              </a:rPr>
              <a:t>，并由此</a:t>
            </a:r>
            <a:r>
              <a:rPr lang="zh-CN" altLang="zh-CN" sz="2000" b="1" dirty="0">
                <a:solidFill>
                  <a:srgbClr val="C00000"/>
                </a:solidFill>
              </a:rPr>
              <a:t>影响了放大电路的净输入</a:t>
            </a:r>
            <a:r>
              <a:rPr lang="zh-CN" altLang="zh-CN" sz="2000" b="1" dirty="0">
                <a:solidFill>
                  <a:schemeClr val="accent2">
                    <a:lumMod val="75000"/>
                  </a:schemeClr>
                </a:solidFill>
              </a:rPr>
              <a:t>，则表明电路中引入了反馈；否则电路中便没有反馈</a:t>
            </a:r>
            <a:endParaRPr lang="zh-CN" altLang="en-US" sz="2000" b="1" dirty="0">
              <a:solidFill>
                <a:schemeClr val="accent2">
                  <a:lumMod val="75000"/>
                </a:schemeClr>
              </a:solidFill>
            </a:endParaRPr>
          </a:p>
        </p:txBody>
      </p:sp>
      <p:pic>
        <p:nvPicPr>
          <p:cNvPr id="40962" name="图片 58" descr="050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0294" y="2852936"/>
            <a:ext cx="7764341"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3923928" y="5354375"/>
            <a:ext cx="886781" cy="923330"/>
          </a:xfrm>
          <a:prstGeom prst="rect">
            <a:avLst/>
          </a:prstGeom>
          <a:noFill/>
        </p:spPr>
        <p:txBody>
          <a:bodyPr wrap="none" lIns="91440" tIns="45720" rIns="91440" bIns="45720">
            <a:spAutoFit/>
          </a:bodyPr>
          <a:lstStyle/>
          <a:p>
            <a:pPr algn="ctr"/>
            <a:r>
              <a:rPr lang="zh-CN" altLang="en-US" sz="5400"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有</a:t>
            </a:r>
            <a:endParaRPr lang="zh-CN" altLang="en-US"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7" name="矩形 6"/>
          <p:cNvSpPr/>
          <p:nvPr/>
        </p:nvSpPr>
        <p:spPr>
          <a:xfrm>
            <a:off x="899592" y="5354375"/>
            <a:ext cx="886781" cy="923330"/>
          </a:xfrm>
          <a:prstGeom prst="rect">
            <a:avLst/>
          </a:prstGeom>
          <a:noFill/>
        </p:spPr>
        <p:txBody>
          <a:bodyPr wrap="none" lIns="91440" tIns="45720" rIns="91440" bIns="45720">
            <a:spAutoFit/>
          </a:bodyPr>
          <a:lstStyle/>
          <a:p>
            <a:pPr algn="ctr"/>
            <a:r>
              <a:rPr lang="zh-CN" altLang="en-US"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无</a:t>
            </a:r>
            <a:endParaRPr lang="zh-CN" altLang="en-US"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10" name="矩形 9"/>
          <p:cNvSpPr/>
          <p:nvPr/>
        </p:nvSpPr>
        <p:spPr>
          <a:xfrm>
            <a:off x="6936921" y="5344325"/>
            <a:ext cx="947447" cy="923330"/>
          </a:xfrm>
          <a:prstGeom prst="rect">
            <a:avLst/>
          </a:prstGeom>
          <a:noFill/>
        </p:spPr>
        <p:txBody>
          <a:bodyPr wrap="square" lIns="91440" tIns="45720" rIns="91440" bIns="45720">
            <a:spAutoFit/>
          </a:bodyPr>
          <a:lstStyle/>
          <a:p>
            <a:pPr algn="ctr"/>
            <a:r>
              <a:rPr lang="zh-CN" altLang="en-US"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a:t>
            </a:r>
            <a:endParaRPr lang="zh-CN" altLang="en-US"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Tree>
    <p:extLst>
      <p:ext uri="{BB962C8B-B14F-4D97-AF65-F5344CB8AC3E}">
        <p14:creationId xmlns:p14="http://schemas.microsoft.com/office/powerpoint/2010/main" val="1178586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96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AutoShape 2"/>
          <p:cNvSpPr>
            <a:spLocks noChangeArrowheads="1"/>
          </p:cNvSpPr>
          <p:nvPr/>
        </p:nvSpPr>
        <p:spPr bwMode="auto">
          <a:xfrm>
            <a:off x="417512" y="522684"/>
            <a:ext cx="609600" cy="990600"/>
          </a:xfrm>
          <a:prstGeom prst="star4">
            <a:avLst>
              <a:gd name="adj" fmla="val 12500"/>
            </a:avLst>
          </a:prstGeom>
          <a:gradFill rotWithShape="0">
            <a:gsLst>
              <a:gs pos="0">
                <a:srgbClr val="FFFFFF"/>
              </a:gs>
              <a:gs pos="100000">
                <a:schemeClr val="accent1"/>
              </a:gs>
            </a:gsLst>
            <a:path path="shape">
              <a:fillToRect l="50000" t="50000" r="50000" b="50000"/>
            </a:path>
          </a:gradFill>
          <a:ln w="0" cap="sq">
            <a:solidFill>
              <a:schemeClr val="accent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6003" name="Text Box 3"/>
          <p:cNvSpPr txBox="1">
            <a:spLocks noChangeArrowheads="1"/>
          </p:cNvSpPr>
          <p:nvPr/>
        </p:nvSpPr>
        <p:spPr bwMode="auto">
          <a:xfrm>
            <a:off x="976538" y="1558130"/>
            <a:ext cx="73152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0000FF"/>
                </a:solidFill>
                <a:ea typeface="黑体" pitchFamily="49" charset="-122"/>
              </a:rPr>
              <a:t>直流反馈</a:t>
            </a:r>
            <a:r>
              <a:rPr lang="en-US" altLang="zh-CN" sz="2400" b="1" dirty="0">
                <a:solidFill>
                  <a:srgbClr val="0000FF"/>
                </a:solidFill>
                <a:ea typeface="黑体" pitchFamily="49" charset="-122"/>
              </a:rPr>
              <a:t>——</a:t>
            </a:r>
            <a:r>
              <a:rPr lang="zh-CN" altLang="en-US" sz="2400" b="1" dirty="0">
                <a:solidFill>
                  <a:srgbClr val="FF0000"/>
                </a:solidFill>
              </a:rPr>
              <a:t>若电路将直流量反馈到输入回路，则称直流反馈。</a:t>
            </a:r>
          </a:p>
        </p:txBody>
      </p:sp>
      <p:sp>
        <p:nvSpPr>
          <p:cNvPr id="256004" name="Text Box 4"/>
          <p:cNvSpPr txBox="1">
            <a:spLocks noChangeArrowheads="1"/>
          </p:cNvSpPr>
          <p:nvPr/>
        </p:nvSpPr>
        <p:spPr bwMode="auto">
          <a:xfrm>
            <a:off x="722312" y="93384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a:solidFill>
                  <a:srgbClr val="FF0000"/>
                </a:solidFill>
                <a:ea typeface="黑体" pitchFamily="49" charset="-122"/>
              </a:rPr>
              <a:t>1.</a:t>
            </a:r>
            <a:r>
              <a:rPr lang="zh-CN" altLang="en-US" sz="3200" b="1" dirty="0">
                <a:solidFill>
                  <a:srgbClr val="FF0000"/>
                </a:solidFill>
                <a:ea typeface="黑体" pitchFamily="49" charset="-122"/>
              </a:rPr>
              <a:t>直流反馈与交流反馈</a:t>
            </a:r>
          </a:p>
        </p:txBody>
      </p:sp>
      <p:sp>
        <p:nvSpPr>
          <p:cNvPr id="256005" name="Text Box 5"/>
          <p:cNvSpPr txBox="1">
            <a:spLocks noChangeArrowheads="1"/>
          </p:cNvSpPr>
          <p:nvPr/>
        </p:nvSpPr>
        <p:spPr bwMode="auto">
          <a:xfrm>
            <a:off x="592137" y="2430738"/>
            <a:ext cx="73152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b="1" dirty="0">
                <a:solidFill>
                  <a:srgbClr val="9900CC"/>
                </a:solidFill>
                <a:ea typeface="黑体" pitchFamily="49" charset="-122"/>
              </a:rPr>
              <a:t>        </a:t>
            </a:r>
            <a:r>
              <a:rPr lang="zh-CN" altLang="en-US" sz="2000" b="1" dirty="0">
                <a:solidFill>
                  <a:srgbClr val="9900CC"/>
                </a:solidFill>
                <a:ea typeface="黑体" pitchFamily="49" charset="-122"/>
              </a:rPr>
              <a:t>该电路引入直流反馈的目的，是为了稳定静态工作点</a:t>
            </a:r>
            <a:r>
              <a:rPr lang="en-US" altLang="zh-CN" sz="2000" b="1" dirty="0">
                <a:solidFill>
                  <a:srgbClr val="9900CC"/>
                </a:solidFill>
                <a:ea typeface="黑体" pitchFamily="49" charset="-122"/>
              </a:rPr>
              <a:t>Q</a:t>
            </a:r>
            <a:r>
              <a:rPr lang="zh-CN" altLang="en-US" sz="2000" b="1" dirty="0">
                <a:solidFill>
                  <a:srgbClr val="9900CC"/>
                </a:solidFill>
                <a:ea typeface="黑体" pitchFamily="49" charset="-122"/>
              </a:rPr>
              <a:t>。</a:t>
            </a:r>
          </a:p>
        </p:txBody>
      </p:sp>
      <p:sp>
        <p:nvSpPr>
          <p:cNvPr id="256006" name="Text Box 6"/>
          <p:cNvSpPr txBox="1">
            <a:spLocks noChangeArrowheads="1"/>
          </p:cNvSpPr>
          <p:nvPr/>
        </p:nvSpPr>
        <p:spPr bwMode="auto">
          <a:xfrm>
            <a:off x="451611" y="2996952"/>
            <a:ext cx="3657600"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a:solidFill>
                  <a:srgbClr val="0000FF"/>
                </a:solidFill>
                <a:ea typeface="黑体" pitchFamily="49" charset="-122"/>
              </a:rPr>
              <a:t>交流反馈</a:t>
            </a:r>
            <a:r>
              <a:rPr lang="en-US" altLang="zh-CN" sz="2000" b="1" dirty="0">
                <a:solidFill>
                  <a:srgbClr val="0000FF"/>
                </a:solidFill>
                <a:ea typeface="黑体" pitchFamily="49" charset="-122"/>
              </a:rPr>
              <a:t>——</a:t>
            </a:r>
            <a:r>
              <a:rPr lang="zh-CN" altLang="en-US" sz="2000" b="1" dirty="0">
                <a:solidFill>
                  <a:srgbClr val="FF0000"/>
                </a:solidFill>
              </a:rPr>
              <a:t>若电路将交流量反馈到输入回路，则称交流反馈。</a:t>
            </a:r>
          </a:p>
          <a:p>
            <a:pPr>
              <a:spcBef>
                <a:spcPct val="50000"/>
              </a:spcBef>
            </a:pPr>
            <a:r>
              <a:rPr lang="zh-CN" altLang="en-US" sz="2000" b="1" dirty="0">
                <a:solidFill>
                  <a:srgbClr val="FF0000"/>
                </a:solidFill>
              </a:rPr>
              <a:t>（如去掉电容</a:t>
            </a:r>
            <a:r>
              <a:rPr lang="en-US" altLang="zh-CN" sz="2000" b="1" i="1" dirty="0">
                <a:solidFill>
                  <a:srgbClr val="FF0000"/>
                </a:solidFill>
              </a:rPr>
              <a:t>C</a:t>
            </a:r>
            <a:r>
              <a:rPr lang="en-US" altLang="zh-CN" sz="2000" b="1" baseline="-25000" dirty="0">
                <a:solidFill>
                  <a:srgbClr val="FF0000"/>
                </a:solidFill>
              </a:rPr>
              <a:t>e</a:t>
            </a:r>
            <a:r>
              <a:rPr lang="zh-CN" altLang="en-US" sz="2000" b="1" dirty="0">
                <a:solidFill>
                  <a:srgbClr val="FF0000"/>
                </a:solidFill>
              </a:rPr>
              <a:t>）</a:t>
            </a:r>
          </a:p>
        </p:txBody>
      </p:sp>
      <p:sp>
        <p:nvSpPr>
          <p:cNvPr id="256007" name="Text Box 7"/>
          <p:cNvSpPr txBox="1">
            <a:spLocks noChangeArrowheads="1"/>
          </p:cNvSpPr>
          <p:nvPr/>
        </p:nvSpPr>
        <p:spPr bwMode="auto">
          <a:xfrm>
            <a:off x="592137" y="4683521"/>
            <a:ext cx="33528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a:solidFill>
                  <a:srgbClr val="0000FF"/>
                </a:solidFill>
                <a:ea typeface="黑体" pitchFamily="49" charset="-122"/>
              </a:rPr>
              <a:t>交流反馈，影响电路的交流工作性能。</a:t>
            </a:r>
            <a:endParaRPr lang="zh-CN" altLang="en-US" sz="2000" b="1" dirty="0">
              <a:solidFill>
                <a:srgbClr val="FF0000"/>
              </a:solidFill>
            </a:endParaRPr>
          </a:p>
        </p:txBody>
      </p:sp>
      <p:sp>
        <p:nvSpPr>
          <p:cNvPr id="256008" name="AutoShape 8"/>
          <p:cNvSpPr>
            <a:spLocks noChangeArrowheads="1"/>
          </p:cNvSpPr>
          <p:nvPr/>
        </p:nvSpPr>
        <p:spPr bwMode="auto">
          <a:xfrm>
            <a:off x="3541712" y="6390084"/>
            <a:ext cx="2130425" cy="495300"/>
          </a:xfrm>
          <a:prstGeom prst="wedgeEllipseCallout">
            <a:avLst>
              <a:gd name="adj1" fmla="val 100894"/>
              <a:gd name="adj2" fmla="val -270194"/>
            </a:avLst>
          </a:prstGeom>
          <a:solidFill>
            <a:srgbClr val="CCFFCC"/>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72000" rIns="0" bIns="72000" anchor="ctr">
            <a:spAutoFit/>
          </a:bodyPr>
          <a:lstStyle/>
          <a:p>
            <a:pPr algn="ctr">
              <a:lnSpc>
                <a:spcPct val="80000"/>
              </a:lnSpc>
              <a:spcBef>
                <a:spcPct val="50000"/>
              </a:spcBef>
            </a:pPr>
            <a:r>
              <a:rPr lang="zh-CN" altLang="en-US" sz="2000" b="1">
                <a:solidFill>
                  <a:srgbClr val="FF0000"/>
                </a:solidFill>
              </a:rPr>
              <a:t>直流反馈</a:t>
            </a:r>
          </a:p>
        </p:txBody>
      </p:sp>
      <p:sp>
        <p:nvSpPr>
          <p:cNvPr id="256009" name="AutoShape 9"/>
          <p:cNvSpPr>
            <a:spLocks noChangeArrowheads="1"/>
          </p:cNvSpPr>
          <p:nvPr/>
        </p:nvSpPr>
        <p:spPr bwMode="auto">
          <a:xfrm>
            <a:off x="3541712" y="6390084"/>
            <a:ext cx="2130425" cy="495300"/>
          </a:xfrm>
          <a:prstGeom prst="wedgeEllipseCallout">
            <a:avLst>
              <a:gd name="adj1" fmla="val 106407"/>
              <a:gd name="adj2" fmla="val -284616"/>
            </a:avLst>
          </a:prstGeom>
          <a:solidFill>
            <a:srgbClr val="FFFF00"/>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72000" rIns="0" bIns="72000" anchor="ctr">
            <a:spAutoFit/>
          </a:bodyPr>
          <a:lstStyle/>
          <a:p>
            <a:pPr algn="ctr">
              <a:lnSpc>
                <a:spcPct val="80000"/>
              </a:lnSpc>
              <a:spcBef>
                <a:spcPct val="50000"/>
              </a:spcBef>
            </a:pPr>
            <a:r>
              <a:rPr lang="zh-CN" altLang="en-US" sz="2000" b="1">
                <a:solidFill>
                  <a:srgbClr val="FF0000"/>
                </a:solidFill>
              </a:rPr>
              <a:t>交流反馈</a:t>
            </a:r>
          </a:p>
        </p:txBody>
      </p:sp>
      <p:pic>
        <p:nvPicPr>
          <p:cNvPr id="25601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4712" y="2808684"/>
            <a:ext cx="4495800" cy="3630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56011" name="Object 11"/>
          <p:cNvGraphicFramePr>
            <a:graphicFrameLocks noChangeAspect="1"/>
          </p:cNvGraphicFramePr>
          <p:nvPr>
            <p:extLst>
              <p:ext uri="{D42A27DB-BD31-4B8C-83A1-F6EECF244321}">
                <p14:modId xmlns:p14="http://schemas.microsoft.com/office/powerpoint/2010/main" val="2334636720"/>
              </p:ext>
            </p:extLst>
          </p:nvPr>
        </p:nvGraphicFramePr>
        <p:xfrm>
          <a:off x="7199312" y="4866084"/>
          <a:ext cx="990600" cy="1219200"/>
        </p:xfrm>
        <a:graphic>
          <a:graphicData uri="http://schemas.openxmlformats.org/presentationml/2006/ole">
            <mc:AlternateContent xmlns:mc="http://schemas.openxmlformats.org/markup-compatibility/2006">
              <mc:Choice xmlns:v="urn:schemas-microsoft-com:vml" Requires="v">
                <p:oleObj spid="_x0000_s15378" name="位图图像" r:id="rId6" imgW="438095" imgH="752381" progId="Paint.Picture">
                  <p:embed/>
                </p:oleObj>
              </mc:Choice>
              <mc:Fallback>
                <p:oleObj name="位图图像" r:id="rId6" imgW="438095" imgH="752381"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99312" y="4866084"/>
                        <a:ext cx="9906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56012" name="Group 12"/>
          <p:cNvGrpSpPr>
            <a:grpSpLocks/>
          </p:cNvGrpSpPr>
          <p:nvPr/>
        </p:nvGrpSpPr>
        <p:grpSpPr bwMode="auto">
          <a:xfrm>
            <a:off x="7275512" y="4942284"/>
            <a:ext cx="457200" cy="838200"/>
            <a:chOff x="4368" y="2832"/>
            <a:chExt cx="288" cy="528"/>
          </a:xfrm>
        </p:grpSpPr>
        <p:sp>
          <p:nvSpPr>
            <p:cNvPr id="256013" name="Line 13"/>
            <p:cNvSpPr>
              <a:spLocks noChangeShapeType="1"/>
            </p:cNvSpPr>
            <p:nvPr/>
          </p:nvSpPr>
          <p:spPr bwMode="auto">
            <a:xfrm>
              <a:off x="4368" y="2832"/>
              <a:ext cx="0" cy="528"/>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6014" name="Text Box 14"/>
            <p:cNvSpPr txBox="1">
              <a:spLocks noChangeArrowheads="1"/>
            </p:cNvSpPr>
            <p:nvPr/>
          </p:nvSpPr>
          <p:spPr bwMode="auto">
            <a:xfrm>
              <a:off x="4368" y="2928"/>
              <a:ext cx="28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i="1">
                  <a:ea typeface="黑体" pitchFamily="49" charset="-122"/>
                </a:rPr>
                <a:t>i</a:t>
              </a:r>
              <a:r>
                <a:rPr lang="en-US" altLang="zh-CN" sz="2800" b="1" baseline="-25000">
                  <a:ea typeface="黑体" pitchFamily="49" charset="-122"/>
                </a:rPr>
                <a:t>c</a:t>
              </a:r>
            </a:p>
          </p:txBody>
        </p:sp>
      </p:grpSp>
      <p:sp>
        <p:nvSpPr>
          <p:cNvPr id="256015" name="Text Box 15"/>
          <p:cNvSpPr txBox="1">
            <a:spLocks noChangeArrowheads="1"/>
          </p:cNvSpPr>
          <p:nvPr/>
        </p:nvSpPr>
        <p:spPr bwMode="auto">
          <a:xfrm>
            <a:off x="616230" y="34329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smtClean="0">
                <a:solidFill>
                  <a:schemeClr val="accent2"/>
                </a:solidFill>
                <a:ea typeface="黑体" pitchFamily="49" charset="-122"/>
              </a:rPr>
              <a:t>7.3.2 </a:t>
            </a:r>
            <a:r>
              <a:rPr lang="zh-CN" altLang="en-US" sz="3200" b="1" dirty="0" smtClean="0">
                <a:solidFill>
                  <a:schemeClr val="accent2"/>
                </a:solidFill>
                <a:ea typeface="黑体" pitchFamily="49" charset="-122"/>
              </a:rPr>
              <a:t>反馈类型及其判断</a:t>
            </a:r>
            <a:endParaRPr lang="zh-CN" altLang="en-US" sz="3200" b="1" dirty="0">
              <a:solidFill>
                <a:schemeClr val="accent2"/>
              </a:solidFill>
              <a:ea typeface="黑体" pitchFamily="49" charset="-122"/>
            </a:endParaRPr>
          </a:p>
        </p:txBody>
      </p:sp>
    </p:spTree>
    <p:extLst>
      <p:ext uri="{BB962C8B-B14F-4D97-AF65-F5344CB8AC3E}">
        <p14:creationId xmlns:p14="http://schemas.microsoft.com/office/powerpoint/2010/main" val="268092372"/>
      </p:ext>
    </p:extLst>
  </p:cSld>
  <p:clrMapOvr>
    <a:masterClrMapping/>
  </p:clrMapOvr>
  <p:transition>
    <p:wipe dir="r"/>
    <p:sndAc>
      <p:stSnd>
        <p:snd r:embed="rId3"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56003"/>
                                        </p:tgtEl>
                                        <p:attrNameLst>
                                          <p:attrName>style.visibility</p:attrName>
                                        </p:attrNameLst>
                                      </p:cBhvr>
                                      <p:to>
                                        <p:strVal val="visible"/>
                                      </p:to>
                                    </p:set>
                                    <p:animEffect transition="in" filter="blinds(vertical)">
                                      <p:cBhvr>
                                        <p:cTn id="7" dur="500"/>
                                        <p:tgtEl>
                                          <p:spTgt spid="2560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6010"/>
                                        </p:tgtEl>
                                        <p:attrNameLst>
                                          <p:attrName>style.visibility</p:attrName>
                                        </p:attrNameLst>
                                      </p:cBhvr>
                                      <p:to>
                                        <p:strVal val="visible"/>
                                      </p:to>
                                    </p:set>
                                    <p:animEffect transition="in" filter="blinds(horizontal)">
                                      <p:cBhvr>
                                        <p:cTn id="12" dur="500"/>
                                        <p:tgtEl>
                                          <p:spTgt spid="2560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56008"/>
                                        </p:tgtEl>
                                        <p:attrNameLst>
                                          <p:attrName>style.visibility</p:attrName>
                                        </p:attrNameLst>
                                      </p:cBhvr>
                                      <p:to>
                                        <p:strVal val="visible"/>
                                      </p:to>
                                    </p:set>
                                    <p:animEffect transition="in" filter="blinds(vertical)">
                                      <p:cBhvr>
                                        <p:cTn id="17" dur="500"/>
                                        <p:tgtEl>
                                          <p:spTgt spid="256008"/>
                                        </p:tgtEl>
                                      </p:cBhvr>
                                    </p:animEffect>
                                  </p:childTnLst>
                                  <p:subTnLst>
                                    <p:audio>
                                      <p:cMediaNode>
                                        <p:cTn display="0" masterRel="sameClick">
                                          <p:stCondLst>
                                            <p:cond evt="begin" delay="0">
                                              <p:tn val="15"/>
                                            </p:cond>
                                          </p:stCondLst>
                                          <p:endCondLst>
                                            <p:cond evt="onStopAudio" delay="0">
                                              <p:tgtEl>
                                                <p:sldTgt/>
                                              </p:tgtEl>
                                            </p:cond>
                                          </p:endCondLst>
                                        </p:cTn>
                                        <p:tgtEl>
                                          <p:sndTgt r:embed="rId4" name="CHIMES.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256005"/>
                                        </p:tgtEl>
                                        <p:attrNameLst>
                                          <p:attrName>style.visibility</p:attrName>
                                        </p:attrNameLst>
                                      </p:cBhvr>
                                      <p:to>
                                        <p:strVal val="visible"/>
                                      </p:to>
                                    </p:set>
                                    <p:animEffect transition="in" filter="blinds(vertical)">
                                      <p:cBhvr>
                                        <p:cTn id="22" dur="500"/>
                                        <p:tgtEl>
                                          <p:spTgt spid="25600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256006"/>
                                        </p:tgtEl>
                                        <p:attrNameLst>
                                          <p:attrName>style.visibility</p:attrName>
                                        </p:attrNameLst>
                                      </p:cBhvr>
                                      <p:to>
                                        <p:strVal val="visible"/>
                                      </p:to>
                                    </p:set>
                                    <p:animEffect transition="in" filter="blinds(vertical)">
                                      <p:cBhvr>
                                        <p:cTn id="27" dur="500"/>
                                        <p:tgtEl>
                                          <p:spTgt spid="25600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56011"/>
                                        </p:tgtEl>
                                        <p:attrNameLst>
                                          <p:attrName>style.visibility</p:attrName>
                                        </p:attrNameLst>
                                      </p:cBhvr>
                                      <p:to>
                                        <p:strVal val="visible"/>
                                      </p:to>
                                    </p:set>
                                    <p:animEffect transition="in" filter="blinds(horizontal)">
                                      <p:cBhvr>
                                        <p:cTn id="32" dur="500"/>
                                        <p:tgtEl>
                                          <p:spTgt spid="25601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256012"/>
                                        </p:tgtEl>
                                        <p:attrNameLst>
                                          <p:attrName>style.visibility</p:attrName>
                                        </p:attrNameLst>
                                      </p:cBhvr>
                                      <p:to>
                                        <p:strVal val="visible"/>
                                      </p:to>
                                    </p:set>
                                    <p:animEffect transition="in" filter="blinds(horizontal)">
                                      <p:cBhvr>
                                        <p:cTn id="37" dur="500"/>
                                        <p:tgtEl>
                                          <p:spTgt spid="2560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5" fill="hold" grpId="0" nodeType="clickEffect">
                                  <p:stCondLst>
                                    <p:cond delay="0"/>
                                  </p:stCondLst>
                                  <p:childTnLst>
                                    <p:set>
                                      <p:cBhvr>
                                        <p:cTn id="41" dur="1" fill="hold">
                                          <p:stCondLst>
                                            <p:cond delay="0"/>
                                          </p:stCondLst>
                                        </p:cTn>
                                        <p:tgtEl>
                                          <p:spTgt spid="256009"/>
                                        </p:tgtEl>
                                        <p:attrNameLst>
                                          <p:attrName>style.visibility</p:attrName>
                                        </p:attrNameLst>
                                      </p:cBhvr>
                                      <p:to>
                                        <p:strVal val="visible"/>
                                      </p:to>
                                    </p:set>
                                    <p:animEffect transition="in" filter="blinds(vertical)">
                                      <p:cBhvr>
                                        <p:cTn id="42" dur="500"/>
                                        <p:tgtEl>
                                          <p:spTgt spid="256009"/>
                                        </p:tgtEl>
                                      </p:cBhvr>
                                    </p:animEffect>
                                  </p:childTnLst>
                                  <p:subTnLst>
                                    <p:audio>
                                      <p:cMediaNode>
                                        <p:cTn display="0" masterRel="sameClick">
                                          <p:stCondLst>
                                            <p:cond evt="begin" delay="0">
                                              <p:tn val="40"/>
                                            </p:cond>
                                          </p:stCondLst>
                                          <p:endCondLst>
                                            <p:cond evt="onStopAudio" delay="0">
                                              <p:tgtEl>
                                                <p:sldTgt/>
                                              </p:tgtEl>
                                            </p:cond>
                                          </p:endCondLst>
                                        </p:cTn>
                                        <p:tgtEl>
                                          <p:sndTgt r:embed="rId4" name="CHIMES.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5" fill="hold" grpId="0" nodeType="clickEffect">
                                  <p:stCondLst>
                                    <p:cond delay="0"/>
                                  </p:stCondLst>
                                  <p:childTnLst>
                                    <p:set>
                                      <p:cBhvr>
                                        <p:cTn id="46" dur="1" fill="hold">
                                          <p:stCondLst>
                                            <p:cond delay="0"/>
                                          </p:stCondLst>
                                        </p:cTn>
                                        <p:tgtEl>
                                          <p:spTgt spid="256007"/>
                                        </p:tgtEl>
                                        <p:attrNameLst>
                                          <p:attrName>style.visibility</p:attrName>
                                        </p:attrNameLst>
                                      </p:cBhvr>
                                      <p:to>
                                        <p:strVal val="visible"/>
                                      </p:to>
                                    </p:set>
                                    <p:animEffect transition="in" filter="blinds(vertical)">
                                      <p:cBhvr>
                                        <p:cTn id="47" dur="500"/>
                                        <p:tgtEl>
                                          <p:spTgt spid="2560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03" grpId="0" autoUpdateAnimBg="0"/>
      <p:bldP spid="256005" grpId="0" autoUpdateAnimBg="0"/>
      <p:bldP spid="256006" grpId="0" autoUpdateAnimBg="0"/>
      <p:bldP spid="256007" grpId="0" autoUpdateAnimBg="0"/>
      <p:bldP spid="256008" grpId="0" animBg="1" autoUpdateAnimBg="0"/>
      <p:bldP spid="256009"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ChangeArrowheads="1"/>
          </p:cNvSpPr>
          <p:nvPr/>
        </p:nvSpPr>
        <p:spPr bwMode="auto">
          <a:xfrm>
            <a:off x="457200" y="1514128"/>
            <a:ext cx="7915275"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20000"/>
              </a:lnSpc>
              <a:buFontTx/>
              <a:buNone/>
            </a:pPr>
            <a:r>
              <a:rPr lang="en-US" altLang="zh-CN" sz="2400" b="1">
                <a:solidFill>
                  <a:srgbClr val="000000"/>
                </a:solidFill>
              </a:rPr>
              <a:t>   </a:t>
            </a:r>
            <a:r>
              <a:rPr lang="zh-CN" altLang="en-US" sz="2400" b="1">
                <a:solidFill>
                  <a:srgbClr val="000000"/>
                </a:solidFill>
              </a:rPr>
              <a:t>解：根据反馈到输入端的信号是交流还是直流还是同时存在，来进行判别。</a:t>
            </a:r>
          </a:p>
        </p:txBody>
      </p:sp>
      <p:sp>
        <p:nvSpPr>
          <p:cNvPr id="257027" name="Rectangle 3"/>
          <p:cNvSpPr>
            <a:spLocks noChangeArrowheads="1"/>
          </p:cNvSpPr>
          <p:nvPr/>
        </p:nvSpPr>
        <p:spPr bwMode="auto">
          <a:xfrm>
            <a:off x="381000" y="980728"/>
            <a:ext cx="8305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buClr>
                <a:srgbClr val="0000FF"/>
              </a:buClr>
              <a:buSzPct val="85000"/>
              <a:buFont typeface="Monotype Sorts" pitchFamily="2" charset="2"/>
              <a:buNone/>
            </a:pPr>
            <a:r>
              <a:rPr lang="zh-CN" altLang="en-US" sz="2400" b="1">
                <a:solidFill>
                  <a:srgbClr val="FF0000"/>
                </a:solidFill>
              </a:rPr>
              <a:t>例：判断下图中有哪些反馈回路，是交流反馈还是直流反馈。</a:t>
            </a:r>
          </a:p>
        </p:txBody>
      </p:sp>
      <p:pic>
        <p:nvPicPr>
          <p:cNvPr id="257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3190528"/>
            <a:ext cx="4648200"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7029" name="AutoShape 5"/>
          <p:cNvSpPr>
            <a:spLocks noChangeArrowheads="1"/>
          </p:cNvSpPr>
          <p:nvPr/>
        </p:nvSpPr>
        <p:spPr bwMode="auto">
          <a:xfrm>
            <a:off x="5334000" y="2504728"/>
            <a:ext cx="2862263" cy="495300"/>
          </a:xfrm>
          <a:prstGeom prst="wedgeEllipseCallout">
            <a:avLst>
              <a:gd name="adj1" fmla="val -75458"/>
              <a:gd name="adj2" fmla="val 108972"/>
            </a:avLst>
          </a:prstGeom>
          <a:solidFill>
            <a:srgbClr val="CCFFCC"/>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72000" rIns="36000" bIns="72000" anchor="ctr">
            <a:spAutoFit/>
          </a:bodyPr>
          <a:lstStyle/>
          <a:p>
            <a:pPr algn="ctr">
              <a:lnSpc>
                <a:spcPct val="80000"/>
              </a:lnSpc>
              <a:spcBef>
                <a:spcPct val="50000"/>
              </a:spcBef>
            </a:pPr>
            <a:r>
              <a:rPr lang="zh-CN" altLang="en-US" sz="2000" b="1">
                <a:solidFill>
                  <a:srgbClr val="FF0000"/>
                </a:solidFill>
              </a:rPr>
              <a:t>交、直流反馈</a:t>
            </a:r>
          </a:p>
        </p:txBody>
      </p:sp>
      <p:sp>
        <p:nvSpPr>
          <p:cNvPr id="257030" name="AutoShape 6"/>
          <p:cNvSpPr>
            <a:spLocks noChangeArrowheads="1"/>
          </p:cNvSpPr>
          <p:nvPr/>
        </p:nvSpPr>
        <p:spPr bwMode="auto">
          <a:xfrm>
            <a:off x="5410200" y="6086128"/>
            <a:ext cx="2438400" cy="495300"/>
          </a:xfrm>
          <a:prstGeom prst="wedgeEllipseCallout">
            <a:avLst>
              <a:gd name="adj1" fmla="val -76824"/>
              <a:gd name="adj2" fmla="val -123079"/>
            </a:avLst>
          </a:prstGeom>
          <a:solidFill>
            <a:srgbClr val="CCFFCC"/>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72000" rIns="36000" bIns="72000" anchor="ctr">
            <a:spAutoFit/>
          </a:bodyPr>
          <a:lstStyle/>
          <a:p>
            <a:pPr algn="ctr">
              <a:lnSpc>
                <a:spcPct val="80000"/>
              </a:lnSpc>
              <a:spcBef>
                <a:spcPct val="50000"/>
              </a:spcBef>
            </a:pPr>
            <a:r>
              <a:rPr lang="zh-CN" altLang="en-US" sz="2000" b="1">
                <a:solidFill>
                  <a:srgbClr val="FF0000"/>
                </a:solidFill>
              </a:rPr>
              <a:t>交流反馈</a:t>
            </a:r>
          </a:p>
        </p:txBody>
      </p:sp>
      <p:sp>
        <p:nvSpPr>
          <p:cNvPr id="257031" name="Rectangle 7"/>
          <p:cNvSpPr>
            <a:spLocks noChangeArrowheads="1"/>
          </p:cNvSpPr>
          <p:nvPr/>
        </p:nvSpPr>
        <p:spPr bwMode="auto">
          <a:xfrm>
            <a:off x="457200" y="2580928"/>
            <a:ext cx="44196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20000"/>
              </a:lnSpc>
              <a:buFontTx/>
              <a:buNone/>
            </a:pPr>
            <a:r>
              <a:rPr lang="en-US" altLang="zh-CN" sz="2400" b="1">
                <a:solidFill>
                  <a:srgbClr val="000000"/>
                </a:solidFill>
              </a:rPr>
              <a:t>   </a:t>
            </a:r>
            <a:r>
              <a:rPr lang="zh-CN" altLang="en-US" sz="2400" b="1">
                <a:solidFill>
                  <a:srgbClr val="FF0000"/>
                </a:solidFill>
              </a:rPr>
              <a:t>注意电容的“隔直通交”作用！</a:t>
            </a:r>
          </a:p>
        </p:txBody>
      </p:sp>
      <p:sp>
        <p:nvSpPr>
          <p:cNvPr id="8" name="Text Box 15"/>
          <p:cNvSpPr txBox="1">
            <a:spLocks noChangeArrowheads="1"/>
          </p:cNvSpPr>
          <p:nvPr/>
        </p:nvSpPr>
        <p:spPr bwMode="auto">
          <a:xfrm>
            <a:off x="616230" y="34329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smtClean="0">
                <a:solidFill>
                  <a:schemeClr val="accent2"/>
                </a:solidFill>
                <a:ea typeface="黑体" pitchFamily="49" charset="-122"/>
              </a:rPr>
              <a:t>7.3.2 </a:t>
            </a:r>
            <a:r>
              <a:rPr lang="zh-CN" altLang="en-US" sz="3200" b="1" dirty="0" smtClean="0">
                <a:solidFill>
                  <a:schemeClr val="accent2"/>
                </a:solidFill>
                <a:ea typeface="黑体" pitchFamily="49" charset="-122"/>
              </a:rPr>
              <a:t>反馈类型及其判断</a:t>
            </a:r>
            <a:endParaRPr lang="zh-CN" altLang="en-US" sz="3200" b="1" dirty="0">
              <a:solidFill>
                <a:schemeClr val="accent2"/>
              </a:solidFill>
              <a:ea typeface="黑体" pitchFamily="49" charset="-122"/>
            </a:endParaRPr>
          </a:p>
        </p:txBody>
      </p:sp>
    </p:spTree>
    <p:extLst>
      <p:ext uri="{BB962C8B-B14F-4D97-AF65-F5344CB8AC3E}">
        <p14:creationId xmlns:p14="http://schemas.microsoft.com/office/powerpoint/2010/main" val="3503824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7026"/>
                                        </p:tgtEl>
                                        <p:attrNameLst>
                                          <p:attrName>style.visibility</p:attrName>
                                        </p:attrNameLst>
                                      </p:cBhvr>
                                      <p:to>
                                        <p:strVal val="visible"/>
                                      </p:to>
                                    </p:set>
                                    <p:anim calcmode="lin" valueType="num">
                                      <p:cBhvr additive="base">
                                        <p:cTn id="7" dur="500" fill="hold"/>
                                        <p:tgtEl>
                                          <p:spTgt spid="257026"/>
                                        </p:tgtEl>
                                        <p:attrNameLst>
                                          <p:attrName>ppt_x</p:attrName>
                                        </p:attrNameLst>
                                      </p:cBhvr>
                                      <p:tavLst>
                                        <p:tav tm="0">
                                          <p:val>
                                            <p:strVal val="0-#ppt_w/2"/>
                                          </p:val>
                                        </p:tav>
                                        <p:tav tm="100000">
                                          <p:val>
                                            <p:strVal val="#ppt_x"/>
                                          </p:val>
                                        </p:tav>
                                      </p:tavLst>
                                    </p:anim>
                                    <p:anim calcmode="lin" valueType="num">
                                      <p:cBhvr additive="base">
                                        <p:cTn id="8" dur="500" fill="hold"/>
                                        <p:tgtEl>
                                          <p:spTgt spid="25702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57031"/>
                                        </p:tgtEl>
                                        <p:attrNameLst>
                                          <p:attrName>style.visibility</p:attrName>
                                        </p:attrNameLst>
                                      </p:cBhvr>
                                      <p:to>
                                        <p:strVal val="visible"/>
                                      </p:to>
                                    </p:set>
                                    <p:animEffect transition="in" filter="blinds(horizontal)">
                                      <p:cBhvr>
                                        <p:cTn id="13" dur="500"/>
                                        <p:tgtEl>
                                          <p:spTgt spid="257031"/>
                                        </p:tgtEl>
                                      </p:cBhvr>
                                    </p:animEffect>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par>
                    <p:cTn id="14" fill="hold" nodeType="clickPar">
                      <p:stCondLst>
                        <p:cond delay="indefinite"/>
                      </p:stCondLst>
                      <p:childTnLst>
                        <p:par>
                          <p:cTn id="15" fill="hold" nodeType="withGroup">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257029"/>
                                        </p:tgtEl>
                                        <p:attrNameLst>
                                          <p:attrName>style.visibility</p:attrName>
                                        </p:attrNameLst>
                                      </p:cBhvr>
                                      <p:to>
                                        <p:strVal val="visible"/>
                                      </p:to>
                                    </p:set>
                                    <p:animEffect transition="in" filter="dissolve">
                                      <p:cBhvr>
                                        <p:cTn id="18" dur="500"/>
                                        <p:tgtEl>
                                          <p:spTgt spid="257029"/>
                                        </p:tgtEl>
                                      </p:cBhvr>
                                    </p:animEffect>
                                  </p:childTnLst>
                                  <p:subTnLst>
                                    <p:audio>
                                      <p:cMediaNode>
                                        <p:cTn display="0" masterRel="sameClick">
                                          <p:stCondLst>
                                            <p:cond evt="begin" delay="0">
                                              <p:tn val="16"/>
                                            </p:cond>
                                          </p:stCondLst>
                                          <p:endCondLst>
                                            <p:cond evt="onStopAudio" delay="0">
                                              <p:tgtEl>
                                                <p:sldTgt/>
                                              </p:tgtEl>
                                            </p:cond>
                                          </p:endCondLst>
                                        </p:cTn>
                                        <p:tgtEl>
                                          <p:sndTgt r:embed="rId2" name="CHIMES.WAV"/>
                                        </p:tgtEl>
                                      </p:cMediaNode>
                                    </p:audio>
                                  </p:sub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57030"/>
                                        </p:tgtEl>
                                        <p:attrNameLst>
                                          <p:attrName>style.visibility</p:attrName>
                                        </p:attrNameLst>
                                      </p:cBhvr>
                                      <p:to>
                                        <p:strVal val="visible"/>
                                      </p:to>
                                    </p:set>
                                    <p:animEffect transition="in" filter="blinds(horizontal)">
                                      <p:cBhvr>
                                        <p:cTn id="23" dur="500"/>
                                        <p:tgtEl>
                                          <p:spTgt spid="257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6" grpId="0" autoUpdateAnimBg="0"/>
      <p:bldP spid="257029" grpId="0" animBg="1" autoUpdateAnimBg="0"/>
      <p:bldP spid="257030" grpId="0" animBg="1" autoUpdateAnimBg="0"/>
      <p:bldP spid="257031"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7634" name="Object 2"/>
          <p:cNvGraphicFramePr>
            <a:graphicFrameLocks noChangeAspect="1"/>
          </p:cNvGraphicFramePr>
          <p:nvPr>
            <p:extLst>
              <p:ext uri="{D42A27DB-BD31-4B8C-83A1-F6EECF244321}">
                <p14:modId xmlns:p14="http://schemas.microsoft.com/office/powerpoint/2010/main" val="408642865"/>
              </p:ext>
            </p:extLst>
          </p:nvPr>
        </p:nvGraphicFramePr>
        <p:xfrm>
          <a:off x="1689225" y="1979191"/>
          <a:ext cx="4010025" cy="2171700"/>
        </p:xfrm>
        <a:graphic>
          <a:graphicData uri="http://schemas.openxmlformats.org/presentationml/2006/ole">
            <mc:AlternateContent xmlns:mc="http://schemas.openxmlformats.org/markup-compatibility/2006">
              <mc:Choice xmlns:v="urn:schemas-microsoft-com:vml" Requires="v">
                <p:oleObj spid="_x0000_s16400" name="位图图像" r:id="rId4" imgW="4009524" imgH="2172003" progId="Paint.Picture">
                  <p:embed/>
                </p:oleObj>
              </mc:Choice>
              <mc:Fallback>
                <p:oleObj name="位图图像" r:id="rId4" imgW="4009524" imgH="2172003"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9225" y="1979191"/>
                        <a:ext cx="4010025" cy="217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7635" name="Rectangle 3"/>
          <p:cNvSpPr>
            <a:spLocks noChangeArrowheads="1"/>
          </p:cNvSpPr>
          <p:nvPr/>
        </p:nvSpPr>
        <p:spPr bwMode="auto">
          <a:xfrm>
            <a:off x="179512" y="971128"/>
            <a:ext cx="1447800" cy="519113"/>
          </a:xfrm>
          <a:prstGeom prst="rect">
            <a:avLst/>
          </a:prstGeom>
          <a:noFill/>
          <a:ln>
            <a:noFill/>
          </a:ln>
          <a:effectLst/>
          <a:extLst>
            <a:ext uri="{909E8E84-426E-40DD-AFC4-6F175D3DCCD1}">
              <a14:hiddenFill xmlns:a14="http://schemas.microsoft.com/office/drawing/2010/main">
                <a:solidFill>
                  <a:srgbClr val="FF0066"/>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FF0066"/>
                </a:solidFill>
              </a:rPr>
              <a:t>例</a:t>
            </a:r>
            <a:r>
              <a:rPr lang="zh-CN" altLang="en-US" sz="2800" b="1">
                <a:solidFill>
                  <a:srgbClr val="FF0066"/>
                </a:solidFill>
                <a:latin typeface="Symbol" pitchFamily="18" charset="2"/>
              </a:rPr>
              <a:t> </a:t>
            </a:r>
            <a:r>
              <a:rPr lang="zh-CN" altLang="en-US" sz="2800" b="1">
                <a:solidFill>
                  <a:srgbClr val="FF0066"/>
                </a:solidFill>
              </a:rPr>
              <a:t>：</a:t>
            </a:r>
          </a:p>
        </p:txBody>
      </p:sp>
      <p:sp>
        <p:nvSpPr>
          <p:cNvPr id="197636" name="Line 4"/>
          <p:cNvSpPr>
            <a:spLocks noChangeShapeType="1"/>
          </p:cNvSpPr>
          <p:nvPr/>
        </p:nvSpPr>
        <p:spPr bwMode="auto">
          <a:xfrm rot="5400000">
            <a:off x="3063999" y="3404766"/>
            <a:ext cx="752475" cy="0"/>
          </a:xfrm>
          <a:prstGeom prst="line">
            <a:avLst/>
          </a:prstGeom>
          <a:noFill/>
          <a:ln w="38100">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7637" name="Line 5"/>
          <p:cNvSpPr>
            <a:spLocks noChangeShapeType="1"/>
          </p:cNvSpPr>
          <p:nvPr/>
        </p:nvSpPr>
        <p:spPr bwMode="auto">
          <a:xfrm rot="5400000">
            <a:off x="3106862" y="3447628"/>
            <a:ext cx="0" cy="685800"/>
          </a:xfrm>
          <a:prstGeom prst="line">
            <a:avLst/>
          </a:prstGeom>
          <a:noFill/>
          <a:ln w="38100">
            <a:solidFill>
              <a:srgbClr val="0099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7638" name="Line 6"/>
          <p:cNvSpPr>
            <a:spLocks noChangeShapeType="1"/>
          </p:cNvSpPr>
          <p:nvPr/>
        </p:nvSpPr>
        <p:spPr bwMode="auto">
          <a:xfrm rot="5400000">
            <a:off x="3152900" y="2774528"/>
            <a:ext cx="0" cy="590550"/>
          </a:xfrm>
          <a:prstGeom prst="line">
            <a:avLst/>
          </a:prstGeom>
          <a:noFill/>
          <a:ln w="38100">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7639" name="Text Box 7"/>
          <p:cNvSpPr txBox="1">
            <a:spLocks noChangeArrowheads="1"/>
          </p:cNvSpPr>
          <p:nvPr/>
        </p:nvSpPr>
        <p:spPr bwMode="auto">
          <a:xfrm>
            <a:off x="2770312" y="3049166"/>
            <a:ext cx="914400"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95000"/>
              </a:lnSpc>
            </a:pPr>
            <a:r>
              <a:rPr lang="zh-CN" altLang="en-US" sz="2000" b="1">
                <a:solidFill>
                  <a:srgbClr val="009900"/>
                </a:solidFill>
              </a:rPr>
              <a:t>输入</a:t>
            </a:r>
          </a:p>
          <a:p>
            <a:pPr>
              <a:lnSpc>
                <a:spcPct val="95000"/>
              </a:lnSpc>
            </a:pPr>
            <a:r>
              <a:rPr lang="zh-CN" altLang="en-US" sz="2000" b="1">
                <a:solidFill>
                  <a:srgbClr val="009900"/>
                </a:solidFill>
              </a:rPr>
              <a:t>回路</a:t>
            </a:r>
          </a:p>
        </p:txBody>
      </p:sp>
      <p:sp>
        <p:nvSpPr>
          <p:cNvPr id="197640" name="Freeform 8"/>
          <p:cNvSpPr>
            <a:spLocks/>
          </p:cNvSpPr>
          <p:nvPr/>
        </p:nvSpPr>
        <p:spPr bwMode="auto">
          <a:xfrm>
            <a:off x="4137150" y="2037928"/>
            <a:ext cx="342900" cy="1868488"/>
          </a:xfrm>
          <a:custGeom>
            <a:avLst/>
            <a:gdLst>
              <a:gd name="T0" fmla="*/ 210 w 216"/>
              <a:gd name="T1" fmla="*/ 1 h 1177"/>
              <a:gd name="T2" fmla="*/ 138 w 216"/>
              <a:gd name="T3" fmla="*/ 0 h 1177"/>
              <a:gd name="T4" fmla="*/ 89 w 216"/>
              <a:gd name="T5" fmla="*/ 9 h 1177"/>
              <a:gd name="T6" fmla="*/ 57 w 216"/>
              <a:gd name="T7" fmla="*/ 22 h 1177"/>
              <a:gd name="T8" fmla="*/ 32 w 216"/>
              <a:gd name="T9" fmla="*/ 37 h 1177"/>
              <a:gd name="T10" fmla="*/ 12 w 216"/>
              <a:gd name="T11" fmla="*/ 64 h 1177"/>
              <a:gd name="T12" fmla="*/ 0 w 216"/>
              <a:gd name="T13" fmla="*/ 91 h 1177"/>
              <a:gd name="T14" fmla="*/ 0 w 216"/>
              <a:gd name="T15" fmla="*/ 127 h 1177"/>
              <a:gd name="T16" fmla="*/ 0 w 216"/>
              <a:gd name="T17" fmla="*/ 1093 h 1177"/>
              <a:gd name="T18" fmla="*/ 8 w 216"/>
              <a:gd name="T19" fmla="*/ 1119 h 1177"/>
              <a:gd name="T20" fmla="*/ 33 w 216"/>
              <a:gd name="T21" fmla="*/ 1141 h 1177"/>
              <a:gd name="T22" fmla="*/ 72 w 216"/>
              <a:gd name="T23" fmla="*/ 1158 h 1177"/>
              <a:gd name="T24" fmla="*/ 111 w 216"/>
              <a:gd name="T25" fmla="*/ 1165 h 1177"/>
              <a:gd name="T26" fmla="*/ 216 w 216"/>
              <a:gd name="T27" fmla="*/ 1177 h 1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 h="1177">
                <a:moveTo>
                  <a:pt x="210" y="1"/>
                </a:moveTo>
                <a:lnTo>
                  <a:pt x="138" y="0"/>
                </a:lnTo>
                <a:lnTo>
                  <a:pt x="89" y="9"/>
                </a:lnTo>
                <a:lnTo>
                  <a:pt x="57" y="22"/>
                </a:lnTo>
                <a:lnTo>
                  <a:pt x="32" y="37"/>
                </a:lnTo>
                <a:lnTo>
                  <a:pt x="12" y="64"/>
                </a:lnTo>
                <a:lnTo>
                  <a:pt x="0" y="91"/>
                </a:lnTo>
                <a:lnTo>
                  <a:pt x="0" y="127"/>
                </a:lnTo>
                <a:lnTo>
                  <a:pt x="0" y="1093"/>
                </a:lnTo>
                <a:lnTo>
                  <a:pt x="8" y="1119"/>
                </a:lnTo>
                <a:lnTo>
                  <a:pt x="33" y="1141"/>
                </a:lnTo>
                <a:lnTo>
                  <a:pt x="72" y="1158"/>
                </a:lnTo>
                <a:lnTo>
                  <a:pt x="111" y="1165"/>
                </a:lnTo>
                <a:lnTo>
                  <a:pt x="216" y="1177"/>
                </a:lnTo>
              </a:path>
            </a:pathLst>
          </a:custGeom>
          <a:noFill/>
          <a:ln w="38100" cap="flat">
            <a:solidFill>
              <a:srgbClr val="009900"/>
            </a:solidFill>
            <a:prstDash val="solid"/>
            <a:round/>
            <a:headEnd/>
            <a:tailEnd type="stealth"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7641" name="Text Box 9"/>
          <p:cNvSpPr txBox="1">
            <a:spLocks noChangeArrowheads="1"/>
          </p:cNvSpPr>
          <p:nvPr/>
        </p:nvSpPr>
        <p:spPr bwMode="auto">
          <a:xfrm>
            <a:off x="4065712" y="2206203"/>
            <a:ext cx="9144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pPr>
            <a:r>
              <a:rPr lang="zh-CN" altLang="en-US" sz="2000" b="1">
                <a:solidFill>
                  <a:srgbClr val="009900"/>
                </a:solidFill>
              </a:rPr>
              <a:t>输出</a:t>
            </a:r>
          </a:p>
          <a:p>
            <a:pPr>
              <a:lnSpc>
                <a:spcPct val="80000"/>
              </a:lnSpc>
            </a:pPr>
            <a:r>
              <a:rPr lang="zh-CN" altLang="en-US" sz="2000" b="1">
                <a:solidFill>
                  <a:srgbClr val="009900"/>
                </a:solidFill>
              </a:rPr>
              <a:t>回路</a:t>
            </a:r>
          </a:p>
        </p:txBody>
      </p:sp>
      <p:sp>
        <p:nvSpPr>
          <p:cNvPr id="197642" name="Rectangle 10"/>
          <p:cNvSpPr>
            <a:spLocks noChangeArrowheads="1"/>
          </p:cNvSpPr>
          <p:nvPr/>
        </p:nvSpPr>
        <p:spPr bwMode="auto">
          <a:xfrm>
            <a:off x="1093912" y="971128"/>
            <a:ext cx="70104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dirty="0">
                <a:latin typeface="楷体_GB2312" pitchFamily="49" charset="-122"/>
              </a:rPr>
              <a:t>判断电路是否存在反馈。是正反馈还是负反馈？直反馈还是交流反馈？</a:t>
            </a:r>
          </a:p>
        </p:txBody>
      </p:sp>
      <p:sp>
        <p:nvSpPr>
          <p:cNvPr id="197643" name="Text Box 11"/>
          <p:cNvSpPr txBox="1">
            <a:spLocks noChangeArrowheads="1"/>
          </p:cNvSpPr>
          <p:nvPr/>
        </p:nvSpPr>
        <p:spPr bwMode="auto">
          <a:xfrm>
            <a:off x="2633787" y="2061741"/>
            <a:ext cx="4953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rgbClr val="FF0066"/>
                </a:solidFill>
                <a:sym typeface="Symbol" pitchFamily="18" charset="2"/>
              </a:rPr>
              <a:t></a:t>
            </a:r>
            <a:endParaRPr lang="en-US" altLang="zh-CN" sz="3200" b="1">
              <a:solidFill>
                <a:srgbClr val="FF0066"/>
              </a:solidFill>
            </a:endParaRPr>
          </a:p>
        </p:txBody>
      </p:sp>
      <p:sp>
        <p:nvSpPr>
          <p:cNvPr id="197644" name="Text Box 12"/>
          <p:cNvSpPr txBox="1">
            <a:spLocks noChangeArrowheads="1"/>
          </p:cNvSpPr>
          <p:nvPr/>
        </p:nvSpPr>
        <p:spPr bwMode="auto">
          <a:xfrm>
            <a:off x="3994275" y="2525291"/>
            <a:ext cx="6096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rgbClr val="FF0066"/>
                </a:solidFill>
                <a:sym typeface="Symbol" pitchFamily="18" charset="2"/>
              </a:rPr>
              <a:t></a:t>
            </a:r>
            <a:endParaRPr lang="en-US" altLang="zh-CN" sz="3200" b="1">
              <a:solidFill>
                <a:srgbClr val="FF0066"/>
              </a:solidFill>
            </a:endParaRPr>
          </a:p>
        </p:txBody>
      </p:sp>
      <p:sp>
        <p:nvSpPr>
          <p:cNvPr id="197645" name="Rectangle 13"/>
          <p:cNvSpPr>
            <a:spLocks noChangeArrowheads="1"/>
          </p:cNvSpPr>
          <p:nvPr/>
        </p:nvSpPr>
        <p:spPr bwMode="auto">
          <a:xfrm>
            <a:off x="1170112" y="4476328"/>
            <a:ext cx="6400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i="1"/>
              <a:t>R</a:t>
            </a:r>
            <a:r>
              <a:rPr lang="en-US" altLang="zh-CN" sz="2800" b="1" baseline="-25000"/>
              <a:t>E </a:t>
            </a:r>
            <a:r>
              <a:rPr lang="zh-CN" altLang="en-US" sz="2800" b="1"/>
              <a:t>介于输入输出回路，有反馈。</a:t>
            </a:r>
          </a:p>
        </p:txBody>
      </p:sp>
      <p:sp>
        <p:nvSpPr>
          <p:cNvPr id="197646" name="Text Box 14"/>
          <p:cNvSpPr txBox="1">
            <a:spLocks noChangeArrowheads="1"/>
          </p:cNvSpPr>
          <p:nvPr/>
        </p:nvSpPr>
        <p:spPr bwMode="auto">
          <a:xfrm>
            <a:off x="1170112" y="5066878"/>
            <a:ext cx="64389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latin typeface="楷体_GB2312" pitchFamily="49" charset="-122"/>
              </a:rPr>
              <a:t>反馈使</a:t>
            </a:r>
            <a:r>
              <a:rPr lang="zh-CN" altLang="en-US" sz="2800" b="1"/>
              <a:t> </a:t>
            </a:r>
            <a:r>
              <a:rPr lang="en-US" altLang="zh-CN" sz="2800" b="1" i="1"/>
              <a:t>u</a:t>
            </a:r>
            <a:r>
              <a:rPr lang="en-US" altLang="zh-CN" sz="2800" b="1" baseline="-25000"/>
              <a:t>id </a:t>
            </a:r>
            <a:r>
              <a:rPr lang="zh-CN" altLang="en-US" sz="2800" b="1">
                <a:latin typeface="楷体_GB2312" pitchFamily="49" charset="-122"/>
              </a:rPr>
              <a:t>减小，为负反馈。</a:t>
            </a:r>
          </a:p>
        </p:txBody>
      </p:sp>
      <p:sp>
        <p:nvSpPr>
          <p:cNvPr id="197647" name="Text Box 15"/>
          <p:cNvSpPr txBox="1">
            <a:spLocks noChangeArrowheads="1"/>
          </p:cNvSpPr>
          <p:nvPr/>
        </p:nvSpPr>
        <p:spPr bwMode="auto">
          <a:xfrm>
            <a:off x="1170112" y="5657428"/>
            <a:ext cx="64960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latin typeface="楷体_GB2312" pitchFamily="49" charset="-122"/>
              </a:rPr>
              <a:t>既有直流反馈，又有交流反馈。</a:t>
            </a:r>
          </a:p>
        </p:txBody>
      </p:sp>
      <p:pic>
        <p:nvPicPr>
          <p:cNvPr id="197648" name="Picture 16" descr="jiantou_shang">
            <a:hlinkClick r:id="" action="ppaction://hlinkshowjump?jump=previous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01150" y="5466928"/>
            <a:ext cx="284162" cy="384175"/>
          </a:xfrm>
          <a:prstGeom prst="rect">
            <a:avLst/>
          </a:prstGeom>
          <a:noFill/>
          <a:extLst>
            <a:ext uri="{909E8E84-426E-40DD-AFC4-6F175D3DCCD1}">
              <a14:hiddenFill xmlns:a14="http://schemas.microsoft.com/office/drawing/2010/main">
                <a:solidFill>
                  <a:srgbClr val="FFFFFF"/>
                </a:solidFill>
              </a14:hiddenFill>
            </a:ext>
          </a:extLst>
        </p:spPr>
      </p:pic>
      <p:pic>
        <p:nvPicPr>
          <p:cNvPr id="197649" name="Picture 17" descr="jiantou_xia">
            <a:hlinkClick r:id="" action="ppaction://hlinkshowjump?jump=nextslid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01150" y="5847928"/>
            <a:ext cx="274637" cy="533400"/>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15"/>
          <p:cNvSpPr txBox="1">
            <a:spLocks noChangeArrowheads="1"/>
          </p:cNvSpPr>
          <p:nvPr/>
        </p:nvSpPr>
        <p:spPr bwMode="auto">
          <a:xfrm>
            <a:off x="616230" y="34329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smtClean="0">
                <a:solidFill>
                  <a:schemeClr val="accent2"/>
                </a:solidFill>
                <a:ea typeface="黑体" pitchFamily="49" charset="-122"/>
              </a:rPr>
              <a:t>7.3.2 </a:t>
            </a:r>
            <a:r>
              <a:rPr lang="zh-CN" altLang="en-US" sz="3200" b="1" dirty="0" smtClean="0">
                <a:solidFill>
                  <a:schemeClr val="accent2"/>
                </a:solidFill>
                <a:ea typeface="黑体" pitchFamily="49" charset="-122"/>
              </a:rPr>
              <a:t>反馈类型及其判断</a:t>
            </a:r>
            <a:endParaRPr lang="zh-CN" altLang="en-US" sz="3200" b="1" dirty="0">
              <a:solidFill>
                <a:schemeClr val="accent2"/>
              </a:solidFill>
              <a:ea typeface="黑体" pitchFamily="49" charset="-122"/>
            </a:endParaRPr>
          </a:p>
        </p:txBody>
      </p:sp>
    </p:spTree>
    <p:extLst>
      <p:ext uri="{BB962C8B-B14F-4D97-AF65-F5344CB8AC3E}">
        <p14:creationId xmlns:p14="http://schemas.microsoft.com/office/powerpoint/2010/main" val="25670487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7635">
                                            <p:txEl>
                                              <p:pRg st="0" end="0"/>
                                            </p:txEl>
                                          </p:spTgt>
                                        </p:tgtEl>
                                        <p:attrNameLst>
                                          <p:attrName>style.visibility</p:attrName>
                                        </p:attrNameLst>
                                      </p:cBhvr>
                                      <p:to>
                                        <p:strVal val="visible"/>
                                      </p:to>
                                    </p:set>
                                    <p:animEffect transition="in" filter="wipe(left)">
                                      <p:cBhvr>
                                        <p:cTn id="7" dur="500"/>
                                        <p:tgtEl>
                                          <p:spTgt spid="197635">
                                            <p:txEl>
                                              <p:pRg st="0" end="0"/>
                                            </p:txEl>
                                          </p:spTgt>
                                        </p:tgtEl>
                                      </p:cBhvr>
                                    </p:animEffect>
                                  </p:childTnLst>
                                </p:cTn>
                              </p:par>
                            </p:childTnLst>
                          </p:cTn>
                        </p:par>
                        <p:par>
                          <p:cTn id="8" fill="hold" nodeType="afterGroup">
                            <p:stCondLst>
                              <p:cond delay="500"/>
                            </p:stCondLst>
                            <p:childTnLst>
                              <p:par>
                                <p:cTn id="9" presetID="22" presetClass="entr" presetSubtype="8" fill="hold" grpId="0" nodeType="afterEffect">
                                  <p:stCondLst>
                                    <p:cond delay="1000"/>
                                  </p:stCondLst>
                                  <p:childTnLst>
                                    <p:set>
                                      <p:cBhvr>
                                        <p:cTn id="10" dur="1" fill="hold">
                                          <p:stCondLst>
                                            <p:cond delay="0"/>
                                          </p:stCondLst>
                                        </p:cTn>
                                        <p:tgtEl>
                                          <p:spTgt spid="197642">
                                            <p:txEl>
                                              <p:pRg st="0" end="0"/>
                                            </p:txEl>
                                          </p:spTgt>
                                        </p:tgtEl>
                                        <p:attrNameLst>
                                          <p:attrName>style.visibility</p:attrName>
                                        </p:attrNameLst>
                                      </p:cBhvr>
                                      <p:to>
                                        <p:strVal val="visible"/>
                                      </p:to>
                                    </p:set>
                                    <p:animEffect transition="in" filter="wipe(left)">
                                      <p:cBhvr>
                                        <p:cTn id="11" dur="500"/>
                                        <p:tgtEl>
                                          <p:spTgt spid="197642">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nodeType="clickEffect">
                                  <p:stCondLst>
                                    <p:cond delay="0"/>
                                  </p:stCondLst>
                                  <p:childTnLst>
                                    <p:set>
                                      <p:cBhvr>
                                        <p:cTn id="15" dur="1" fill="hold">
                                          <p:stCondLst>
                                            <p:cond delay="0"/>
                                          </p:stCondLst>
                                        </p:cTn>
                                        <p:tgtEl>
                                          <p:spTgt spid="197634"/>
                                        </p:tgtEl>
                                        <p:attrNameLst>
                                          <p:attrName>style.visibility</p:attrName>
                                        </p:attrNameLst>
                                      </p:cBhvr>
                                      <p:to>
                                        <p:strVal val="visible"/>
                                      </p:to>
                                    </p:set>
                                    <p:anim calcmode="lin" valueType="num">
                                      <p:cBhvr additive="base">
                                        <p:cTn id="16" dur="500" fill="hold"/>
                                        <p:tgtEl>
                                          <p:spTgt spid="197634"/>
                                        </p:tgtEl>
                                        <p:attrNameLst>
                                          <p:attrName>ppt_x</p:attrName>
                                        </p:attrNameLst>
                                      </p:cBhvr>
                                      <p:tavLst>
                                        <p:tav tm="0">
                                          <p:val>
                                            <p:strVal val="#ppt_x"/>
                                          </p:val>
                                        </p:tav>
                                        <p:tav tm="100000">
                                          <p:val>
                                            <p:strVal val="#ppt_x"/>
                                          </p:val>
                                        </p:tav>
                                      </p:tavLst>
                                    </p:anim>
                                    <p:anim calcmode="lin" valueType="num">
                                      <p:cBhvr additive="base">
                                        <p:cTn id="17" dur="500" fill="hold"/>
                                        <p:tgtEl>
                                          <p:spTgt spid="197634"/>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7638"/>
                                        </p:tgtEl>
                                        <p:attrNameLst>
                                          <p:attrName>style.visibility</p:attrName>
                                        </p:attrNameLst>
                                      </p:cBhvr>
                                      <p:to>
                                        <p:strVal val="visible"/>
                                      </p:to>
                                    </p:set>
                                    <p:animEffect transition="in" filter="wipe(left)">
                                      <p:cBhvr>
                                        <p:cTn id="22" dur="500"/>
                                        <p:tgtEl>
                                          <p:spTgt spid="197638"/>
                                        </p:tgtEl>
                                      </p:cBhvr>
                                    </p:animEffect>
                                  </p:childTnLst>
                                </p:cTn>
                              </p:par>
                            </p:childTnLst>
                          </p:cTn>
                        </p:par>
                        <p:par>
                          <p:cTn id="23" fill="hold" nodeType="afterGroup">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197636"/>
                                        </p:tgtEl>
                                        <p:attrNameLst>
                                          <p:attrName>style.visibility</p:attrName>
                                        </p:attrNameLst>
                                      </p:cBhvr>
                                      <p:to>
                                        <p:strVal val="visible"/>
                                      </p:to>
                                    </p:set>
                                    <p:animEffect transition="in" filter="wipe(up)">
                                      <p:cBhvr>
                                        <p:cTn id="26" dur="500"/>
                                        <p:tgtEl>
                                          <p:spTgt spid="197636"/>
                                        </p:tgtEl>
                                      </p:cBhvr>
                                    </p:animEffect>
                                  </p:childTnLst>
                                </p:cTn>
                              </p:par>
                            </p:childTnLst>
                          </p:cTn>
                        </p:par>
                        <p:par>
                          <p:cTn id="27" fill="hold" nodeType="afterGroup">
                            <p:stCondLst>
                              <p:cond delay="1000"/>
                            </p:stCondLst>
                            <p:childTnLst>
                              <p:par>
                                <p:cTn id="28" presetID="22" presetClass="entr" presetSubtype="2" fill="hold" grpId="0" nodeType="afterEffect">
                                  <p:stCondLst>
                                    <p:cond delay="0"/>
                                  </p:stCondLst>
                                  <p:childTnLst>
                                    <p:set>
                                      <p:cBhvr>
                                        <p:cTn id="29" dur="1" fill="hold">
                                          <p:stCondLst>
                                            <p:cond delay="0"/>
                                          </p:stCondLst>
                                        </p:cTn>
                                        <p:tgtEl>
                                          <p:spTgt spid="197637"/>
                                        </p:tgtEl>
                                        <p:attrNameLst>
                                          <p:attrName>style.visibility</p:attrName>
                                        </p:attrNameLst>
                                      </p:cBhvr>
                                      <p:to>
                                        <p:strVal val="visible"/>
                                      </p:to>
                                    </p:set>
                                    <p:animEffect transition="in" filter="wipe(right)">
                                      <p:cBhvr>
                                        <p:cTn id="30" dur="500"/>
                                        <p:tgtEl>
                                          <p:spTgt spid="197637"/>
                                        </p:tgtEl>
                                      </p:cBhvr>
                                    </p:animEffect>
                                  </p:childTnLst>
                                </p:cTn>
                              </p:par>
                            </p:childTnLst>
                          </p:cTn>
                        </p:par>
                        <p:par>
                          <p:cTn id="31" fill="hold" nodeType="afterGroup">
                            <p:stCondLst>
                              <p:cond delay="1500"/>
                            </p:stCondLst>
                            <p:childTnLst>
                              <p:par>
                                <p:cTn id="32" presetID="22" presetClass="entr" presetSubtype="8" fill="hold" grpId="0" nodeType="afterEffect">
                                  <p:stCondLst>
                                    <p:cond delay="1000"/>
                                  </p:stCondLst>
                                  <p:childTnLst>
                                    <p:set>
                                      <p:cBhvr>
                                        <p:cTn id="33" dur="1" fill="hold">
                                          <p:stCondLst>
                                            <p:cond delay="0"/>
                                          </p:stCondLst>
                                        </p:cTn>
                                        <p:tgtEl>
                                          <p:spTgt spid="197639"/>
                                        </p:tgtEl>
                                        <p:attrNameLst>
                                          <p:attrName>style.visibility</p:attrName>
                                        </p:attrNameLst>
                                      </p:cBhvr>
                                      <p:to>
                                        <p:strVal val="visible"/>
                                      </p:to>
                                    </p:set>
                                    <p:animEffect transition="in" filter="wipe(left)">
                                      <p:cBhvr>
                                        <p:cTn id="34" dur="500"/>
                                        <p:tgtEl>
                                          <p:spTgt spid="197639"/>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1" fill="hold" grpId="0" nodeType="clickEffect">
                                  <p:stCondLst>
                                    <p:cond delay="0"/>
                                  </p:stCondLst>
                                  <p:childTnLst>
                                    <p:set>
                                      <p:cBhvr>
                                        <p:cTn id="38" dur="1" fill="hold">
                                          <p:stCondLst>
                                            <p:cond delay="0"/>
                                          </p:stCondLst>
                                        </p:cTn>
                                        <p:tgtEl>
                                          <p:spTgt spid="197640"/>
                                        </p:tgtEl>
                                        <p:attrNameLst>
                                          <p:attrName>style.visibility</p:attrName>
                                        </p:attrNameLst>
                                      </p:cBhvr>
                                      <p:to>
                                        <p:strVal val="visible"/>
                                      </p:to>
                                    </p:set>
                                    <p:anim calcmode="lin" valueType="num">
                                      <p:cBhvr>
                                        <p:cTn id="39" dur="500" fill="hold"/>
                                        <p:tgtEl>
                                          <p:spTgt spid="197640"/>
                                        </p:tgtEl>
                                        <p:attrNameLst>
                                          <p:attrName>ppt_x</p:attrName>
                                        </p:attrNameLst>
                                      </p:cBhvr>
                                      <p:tavLst>
                                        <p:tav tm="0">
                                          <p:val>
                                            <p:strVal val="#ppt_x"/>
                                          </p:val>
                                        </p:tav>
                                        <p:tav tm="100000">
                                          <p:val>
                                            <p:strVal val="#ppt_x"/>
                                          </p:val>
                                        </p:tav>
                                      </p:tavLst>
                                    </p:anim>
                                    <p:anim calcmode="lin" valueType="num">
                                      <p:cBhvr>
                                        <p:cTn id="40" dur="500" fill="hold"/>
                                        <p:tgtEl>
                                          <p:spTgt spid="197640"/>
                                        </p:tgtEl>
                                        <p:attrNameLst>
                                          <p:attrName>ppt_y</p:attrName>
                                        </p:attrNameLst>
                                      </p:cBhvr>
                                      <p:tavLst>
                                        <p:tav tm="0">
                                          <p:val>
                                            <p:strVal val="#ppt_y-#ppt_h/2"/>
                                          </p:val>
                                        </p:tav>
                                        <p:tav tm="100000">
                                          <p:val>
                                            <p:strVal val="#ppt_y"/>
                                          </p:val>
                                        </p:tav>
                                      </p:tavLst>
                                    </p:anim>
                                    <p:anim calcmode="lin" valueType="num">
                                      <p:cBhvr>
                                        <p:cTn id="41" dur="500" fill="hold"/>
                                        <p:tgtEl>
                                          <p:spTgt spid="197640"/>
                                        </p:tgtEl>
                                        <p:attrNameLst>
                                          <p:attrName>ppt_w</p:attrName>
                                        </p:attrNameLst>
                                      </p:cBhvr>
                                      <p:tavLst>
                                        <p:tav tm="0">
                                          <p:val>
                                            <p:strVal val="#ppt_w"/>
                                          </p:val>
                                        </p:tav>
                                        <p:tav tm="100000">
                                          <p:val>
                                            <p:strVal val="#ppt_w"/>
                                          </p:val>
                                        </p:tav>
                                      </p:tavLst>
                                    </p:anim>
                                    <p:anim calcmode="lin" valueType="num">
                                      <p:cBhvr>
                                        <p:cTn id="42" dur="500" fill="hold"/>
                                        <p:tgtEl>
                                          <p:spTgt spid="197640"/>
                                        </p:tgtEl>
                                        <p:attrNameLst>
                                          <p:attrName>ppt_h</p:attrName>
                                        </p:attrNameLst>
                                      </p:cBhvr>
                                      <p:tavLst>
                                        <p:tav tm="0">
                                          <p:val>
                                            <p:fltVal val="0"/>
                                          </p:val>
                                        </p:tav>
                                        <p:tav tm="100000">
                                          <p:val>
                                            <p:strVal val="#ppt_h"/>
                                          </p:val>
                                        </p:tav>
                                      </p:tavLst>
                                    </p:anim>
                                  </p:childTnLst>
                                </p:cTn>
                              </p:par>
                            </p:childTnLst>
                          </p:cTn>
                        </p:par>
                        <p:par>
                          <p:cTn id="43" fill="hold" nodeType="afterGroup">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197641"/>
                                        </p:tgtEl>
                                        <p:attrNameLst>
                                          <p:attrName>style.visibility</p:attrName>
                                        </p:attrNameLst>
                                      </p:cBhvr>
                                      <p:to>
                                        <p:strVal val="visible"/>
                                      </p:to>
                                    </p:set>
                                    <p:animEffect transition="in" filter="wipe(left)">
                                      <p:cBhvr>
                                        <p:cTn id="46" dur="500"/>
                                        <p:tgtEl>
                                          <p:spTgt spid="197641"/>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97645">
                                            <p:txEl>
                                              <p:pRg st="0" end="0"/>
                                            </p:txEl>
                                          </p:spTgt>
                                        </p:tgtEl>
                                        <p:attrNameLst>
                                          <p:attrName>style.visibility</p:attrName>
                                        </p:attrNameLst>
                                      </p:cBhvr>
                                      <p:to>
                                        <p:strVal val="visible"/>
                                      </p:to>
                                    </p:set>
                                    <p:animEffect transition="in" filter="wipe(left)">
                                      <p:cBhvr>
                                        <p:cTn id="51" dur="500"/>
                                        <p:tgtEl>
                                          <p:spTgt spid="197645">
                                            <p:txEl>
                                              <p:pRg st="0" end="0"/>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 presetClass="entr" presetSubtype="8" fill="hold" grpId="0" nodeType="clickEffect">
                                  <p:stCondLst>
                                    <p:cond delay="0"/>
                                  </p:stCondLst>
                                  <p:childTnLst>
                                    <p:set>
                                      <p:cBhvr>
                                        <p:cTn id="55" dur="1" fill="hold">
                                          <p:stCondLst>
                                            <p:cond delay="0"/>
                                          </p:stCondLst>
                                        </p:cTn>
                                        <p:tgtEl>
                                          <p:spTgt spid="197643"/>
                                        </p:tgtEl>
                                        <p:attrNameLst>
                                          <p:attrName>style.visibility</p:attrName>
                                        </p:attrNameLst>
                                      </p:cBhvr>
                                      <p:to>
                                        <p:strVal val="visible"/>
                                      </p:to>
                                    </p:set>
                                    <p:anim calcmode="lin" valueType="num">
                                      <p:cBhvr additive="base">
                                        <p:cTn id="56" dur="500" fill="hold"/>
                                        <p:tgtEl>
                                          <p:spTgt spid="197643"/>
                                        </p:tgtEl>
                                        <p:attrNameLst>
                                          <p:attrName>ppt_x</p:attrName>
                                        </p:attrNameLst>
                                      </p:cBhvr>
                                      <p:tavLst>
                                        <p:tav tm="0">
                                          <p:val>
                                            <p:strVal val="0-#ppt_w/2"/>
                                          </p:val>
                                        </p:tav>
                                        <p:tav tm="100000">
                                          <p:val>
                                            <p:strVal val="#ppt_x"/>
                                          </p:val>
                                        </p:tav>
                                      </p:tavLst>
                                    </p:anim>
                                    <p:anim calcmode="lin" valueType="num">
                                      <p:cBhvr additive="base">
                                        <p:cTn id="57" dur="500" fill="hold"/>
                                        <p:tgtEl>
                                          <p:spTgt spid="197643"/>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500"/>
                            </p:stCondLst>
                            <p:childTnLst>
                              <p:par>
                                <p:cTn id="59" presetID="2" presetClass="entr" presetSubtype="2" fill="hold" grpId="0" nodeType="afterEffect">
                                  <p:stCondLst>
                                    <p:cond delay="1000"/>
                                  </p:stCondLst>
                                  <p:childTnLst>
                                    <p:set>
                                      <p:cBhvr>
                                        <p:cTn id="60" dur="1" fill="hold">
                                          <p:stCondLst>
                                            <p:cond delay="0"/>
                                          </p:stCondLst>
                                        </p:cTn>
                                        <p:tgtEl>
                                          <p:spTgt spid="197644">
                                            <p:txEl>
                                              <p:pRg st="0" end="0"/>
                                            </p:txEl>
                                          </p:spTgt>
                                        </p:tgtEl>
                                        <p:attrNameLst>
                                          <p:attrName>style.visibility</p:attrName>
                                        </p:attrNameLst>
                                      </p:cBhvr>
                                      <p:to>
                                        <p:strVal val="visible"/>
                                      </p:to>
                                    </p:set>
                                    <p:anim calcmode="lin" valueType="num">
                                      <p:cBhvr additive="base">
                                        <p:cTn id="61" dur="500" fill="hold"/>
                                        <p:tgtEl>
                                          <p:spTgt spid="197644">
                                            <p:txEl>
                                              <p:pRg st="0" end="0"/>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19764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97646">
                                            <p:txEl>
                                              <p:pRg st="0" end="0"/>
                                            </p:txEl>
                                          </p:spTgt>
                                        </p:tgtEl>
                                        <p:attrNameLst>
                                          <p:attrName>style.visibility</p:attrName>
                                        </p:attrNameLst>
                                      </p:cBhvr>
                                      <p:to>
                                        <p:strVal val="visible"/>
                                      </p:to>
                                    </p:set>
                                    <p:animEffect transition="in" filter="wipe(left)">
                                      <p:cBhvr>
                                        <p:cTn id="67" dur="500"/>
                                        <p:tgtEl>
                                          <p:spTgt spid="197646">
                                            <p:txEl>
                                              <p:pRg st="0" end="0"/>
                                            </p:txEl>
                                          </p:spTgt>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97647">
                                            <p:txEl>
                                              <p:pRg st="0" end="0"/>
                                            </p:txEl>
                                          </p:spTgt>
                                        </p:tgtEl>
                                        <p:attrNameLst>
                                          <p:attrName>style.visibility</p:attrName>
                                        </p:attrNameLst>
                                      </p:cBhvr>
                                      <p:to>
                                        <p:strVal val="visible"/>
                                      </p:to>
                                    </p:set>
                                    <p:animEffect transition="in" filter="wipe(left)">
                                      <p:cBhvr>
                                        <p:cTn id="72" dur="500"/>
                                        <p:tgtEl>
                                          <p:spTgt spid="19764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5" grpId="0" build="p" autoUpdateAnimBg="0"/>
      <p:bldP spid="197636" grpId="0" animBg="1"/>
      <p:bldP spid="197637" grpId="0" animBg="1"/>
      <p:bldP spid="197638" grpId="0" animBg="1"/>
      <p:bldP spid="197639" grpId="0" autoUpdateAnimBg="0"/>
      <p:bldP spid="197640" grpId="0" animBg="1"/>
      <p:bldP spid="197641" grpId="0" autoUpdateAnimBg="0"/>
      <p:bldP spid="197642" grpId="0" build="p" autoUpdateAnimBg="0" advAuto="1000"/>
      <p:bldP spid="197643" grpId="0" autoUpdateAnimBg="0"/>
      <p:bldP spid="197644" grpId="0" build="p" autoUpdateAnimBg="0" advAuto="1000"/>
      <p:bldP spid="197645" grpId="0" build="p" autoUpdateAnimBg="0"/>
      <p:bldP spid="197646" grpId="0" build="p" autoUpdateAnimBg="0"/>
      <p:bldP spid="197647"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图片 59" descr="050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838" y="1883731"/>
            <a:ext cx="8122308"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97768" y="1052734"/>
            <a:ext cx="8550696" cy="830997"/>
          </a:xfrm>
          <a:prstGeom prst="rect">
            <a:avLst/>
          </a:prstGeom>
        </p:spPr>
        <p:txBody>
          <a:bodyPr wrap="square">
            <a:spAutoFit/>
          </a:bodyPr>
          <a:lstStyle/>
          <a:p>
            <a:r>
              <a:rPr lang="zh-CN" altLang="zh-CN" sz="2400" b="1" dirty="0">
                <a:solidFill>
                  <a:schemeClr val="accent2">
                    <a:lumMod val="75000"/>
                  </a:schemeClr>
                </a:solidFill>
              </a:rPr>
              <a:t>例</a:t>
            </a:r>
            <a:r>
              <a:rPr lang="en-US" altLang="zh-CN" sz="2400" b="1" dirty="0">
                <a:solidFill>
                  <a:schemeClr val="accent2">
                    <a:lumMod val="75000"/>
                  </a:schemeClr>
                </a:solidFill>
              </a:rPr>
              <a:t>7-2  </a:t>
            </a:r>
            <a:r>
              <a:rPr lang="zh-CN" altLang="zh-CN" sz="2400" b="1" dirty="0">
                <a:solidFill>
                  <a:schemeClr val="accent2">
                    <a:lumMod val="75000"/>
                  </a:schemeClr>
                </a:solidFill>
              </a:rPr>
              <a:t>判断图</a:t>
            </a:r>
            <a:r>
              <a:rPr lang="en-US" altLang="zh-CN" sz="2400" b="1" dirty="0">
                <a:solidFill>
                  <a:schemeClr val="accent2">
                    <a:lumMod val="75000"/>
                  </a:schemeClr>
                </a:solidFill>
              </a:rPr>
              <a:t>7-7</a:t>
            </a:r>
            <a:r>
              <a:rPr lang="zh-CN" altLang="zh-CN" sz="2400" b="1" dirty="0">
                <a:solidFill>
                  <a:schemeClr val="accent2">
                    <a:lumMod val="75000"/>
                  </a:schemeClr>
                </a:solidFill>
              </a:rPr>
              <a:t>（</a:t>
            </a:r>
            <a:r>
              <a:rPr lang="en-US" altLang="zh-CN" sz="2400" b="1" dirty="0">
                <a:solidFill>
                  <a:schemeClr val="accent2">
                    <a:lumMod val="75000"/>
                  </a:schemeClr>
                </a:solidFill>
              </a:rPr>
              <a:t>a</a:t>
            </a:r>
            <a:r>
              <a:rPr lang="zh-CN" altLang="zh-CN" sz="2400" b="1" dirty="0">
                <a:solidFill>
                  <a:schemeClr val="accent2">
                    <a:lumMod val="75000"/>
                  </a:schemeClr>
                </a:solidFill>
              </a:rPr>
              <a:t>）、（</a:t>
            </a:r>
            <a:r>
              <a:rPr lang="en-US" altLang="zh-CN" sz="2400" b="1" dirty="0">
                <a:solidFill>
                  <a:schemeClr val="accent2">
                    <a:lumMod val="75000"/>
                  </a:schemeClr>
                </a:solidFill>
              </a:rPr>
              <a:t>b</a:t>
            </a:r>
            <a:r>
              <a:rPr lang="zh-CN" altLang="zh-CN" sz="2400" b="1" dirty="0">
                <a:solidFill>
                  <a:schemeClr val="accent2">
                    <a:lumMod val="75000"/>
                  </a:schemeClr>
                </a:solidFill>
              </a:rPr>
              <a:t>）、（</a:t>
            </a:r>
            <a:r>
              <a:rPr lang="en-US" altLang="zh-CN" sz="2400" b="1" dirty="0">
                <a:solidFill>
                  <a:schemeClr val="accent2">
                    <a:lumMod val="75000"/>
                  </a:schemeClr>
                </a:solidFill>
              </a:rPr>
              <a:t>c</a:t>
            </a:r>
            <a:r>
              <a:rPr lang="zh-CN" altLang="zh-CN" sz="2400" b="1" dirty="0">
                <a:solidFill>
                  <a:schemeClr val="accent2">
                    <a:lumMod val="75000"/>
                  </a:schemeClr>
                </a:solidFill>
              </a:rPr>
              <a:t>）所示的电路是否引入了反馈；若引了反馈，则是直流反馈还是交流反馈？</a:t>
            </a:r>
          </a:p>
        </p:txBody>
      </p:sp>
      <p:grpSp>
        <p:nvGrpSpPr>
          <p:cNvPr id="8" name="组合 7"/>
          <p:cNvGrpSpPr/>
          <p:nvPr/>
        </p:nvGrpSpPr>
        <p:grpSpPr>
          <a:xfrm>
            <a:off x="549321" y="4638327"/>
            <a:ext cx="2006455" cy="461665"/>
            <a:chOff x="549321" y="4638327"/>
            <a:chExt cx="2006455" cy="461665"/>
          </a:xfrm>
        </p:grpSpPr>
        <p:sp>
          <p:nvSpPr>
            <p:cNvPr id="3" name="矩形 2"/>
            <p:cNvSpPr/>
            <p:nvPr/>
          </p:nvSpPr>
          <p:spPr>
            <a:xfrm>
              <a:off x="549321" y="4638327"/>
              <a:ext cx="1422184" cy="461665"/>
            </a:xfrm>
            <a:prstGeom prst="rect">
              <a:avLst/>
            </a:prstGeom>
          </p:spPr>
          <p:txBody>
            <a:bodyPr wrap="none">
              <a:spAutoFit/>
            </a:bodyPr>
            <a:lstStyle/>
            <a:p>
              <a:r>
                <a:rPr lang="zh-CN" altLang="zh-CN" sz="2400" b="1" dirty="0">
                  <a:solidFill>
                    <a:srgbClr val="FF0000"/>
                  </a:solidFill>
                </a:rPr>
                <a:t>直流反馈</a:t>
              </a:r>
              <a:endParaRPr lang="zh-CN" altLang="en-US" sz="2400" b="1" dirty="0">
                <a:solidFill>
                  <a:srgbClr val="FF0000"/>
                </a:solidFill>
              </a:endParaRPr>
            </a:p>
          </p:txBody>
        </p:sp>
        <p:sp>
          <p:nvSpPr>
            <p:cNvPr id="5" name="矩形 4"/>
            <p:cNvSpPr/>
            <p:nvPr/>
          </p:nvSpPr>
          <p:spPr>
            <a:xfrm>
              <a:off x="2051720" y="4725144"/>
              <a:ext cx="504056" cy="3748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549321" y="5219907"/>
            <a:ext cx="2006455" cy="461665"/>
            <a:chOff x="549321" y="5219907"/>
            <a:chExt cx="2006455" cy="461665"/>
          </a:xfrm>
        </p:grpSpPr>
        <p:sp>
          <p:nvSpPr>
            <p:cNvPr id="4" name="矩形 3"/>
            <p:cNvSpPr/>
            <p:nvPr/>
          </p:nvSpPr>
          <p:spPr>
            <a:xfrm>
              <a:off x="549321" y="5219907"/>
              <a:ext cx="1415772" cy="461665"/>
            </a:xfrm>
            <a:prstGeom prst="rect">
              <a:avLst/>
            </a:prstGeom>
          </p:spPr>
          <p:txBody>
            <a:bodyPr wrap="none">
              <a:spAutoFit/>
            </a:bodyPr>
            <a:lstStyle/>
            <a:p>
              <a:r>
                <a:rPr lang="zh-CN" altLang="zh-CN" sz="2400" b="1" dirty="0">
                  <a:solidFill>
                    <a:srgbClr val="FF0000"/>
                  </a:solidFill>
                </a:rPr>
                <a:t>交流反馈</a:t>
              </a:r>
              <a:endParaRPr lang="zh-CN" altLang="en-US" sz="2400" b="1" dirty="0">
                <a:solidFill>
                  <a:srgbClr val="FF0000"/>
                </a:solidFill>
              </a:endParaRPr>
            </a:p>
          </p:txBody>
        </p:sp>
        <p:sp>
          <p:nvSpPr>
            <p:cNvPr id="7" name="矩形 6"/>
            <p:cNvSpPr/>
            <p:nvPr/>
          </p:nvSpPr>
          <p:spPr>
            <a:xfrm>
              <a:off x="2051720" y="5286400"/>
              <a:ext cx="504056" cy="3748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1989" name="Picture 5" descr="C:\Users\Administrator\AppData\Local\Microsoft\Windows\INetCache\IE\20FL7I3E\right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80320" y="4602563"/>
            <a:ext cx="504056" cy="403238"/>
          </a:xfrm>
          <a:prstGeom prst="rect">
            <a:avLst/>
          </a:prstGeom>
          <a:noFill/>
          <a:extLst>
            <a:ext uri="{909E8E84-426E-40DD-AFC4-6F175D3DCCD1}">
              <a14:hiddenFill xmlns:a14="http://schemas.microsoft.com/office/drawing/2010/main">
                <a:solidFill>
                  <a:srgbClr val="FFFFFF"/>
                </a:solidFill>
              </a14:hiddenFill>
            </a:ext>
          </a:extLst>
        </p:spPr>
      </p:pic>
      <p:pic>
        <p:nvPicPr>
          <p:cNvPr id="41990" name="Picture 6" descr="C:\Users\Administrator\AppData\Local\Microsoft\Windows\INetCache\IE\BUFHBE0C\PngMedium-Wrong-sign-3303[1].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90811" y="5293824"/>
            <a:ext cx="360000" cy="360000"/>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组合 9"/>
          <p:cNvGrpSpPr/>
          <p:nvPr/>
        </p:nvGrpSpPr>
        <p:grpSpPr>
          <a:xfrm>
            <a:off x="3069601" y="4653136"/>
            <a:ext cx="2006455" cy="1043245"/>
            <a:chOff x="3069601" y="4790727"/>
            <a:chExt cx="2006455" cy="1043245"/>
          </a:xfrm>
        </p:grpSpPr>
        <p:sp>
          <p:nvSpPr>
            <p:cNvPr id="14" name="矩形 13"/>
            <p:cNvSpPr/>
            <p:nvPr/>
          </p:nvSpPr>
          <p:spPr>
            <a:xfrm>
              <a:off x="3069601" y="4790727"/>
              <a:ext cx="1422184" cy="461665"/>
            </a:xfrm>
            <a:prstGeom prst="rect">
              <a:avLst/>
            </a:prstGeom>
          </p:spPr>
          <p:txBody>
            <a:bodyPr wrap="none">
              <a:spAutoFit/>
            </a:bodyPr>
            <a:lstStyle/>
            <a:p>
              <a:r>
                <a:rPr lang="zh-CN" altLang="zh-CN" sz="2400" b="1" dirty="0">
                  <a:solidFill>
                    <a:srgbClr val="FF0000"/>
                  </a:solidFill>
                </a:rPr>
                <a:t>直流反馈</a:t>
              </a:r>
              <a:endParaRPr lang="zh-CN" altLang="en-US" sz="2400" b="1" dirty="0">
                <a:solidFill>
                  <a:srgbClr val="FF0000"/>
                </a:solidFill>
              </a:endParaRPr>
            </a:p>
          </p:txBody>
        </p:sp>
        <p:sp>
          <p:nvSpPr>
            <p:cNvPr id="15" name="矩形 14"/>
            <p:cNvSpPr/>
            <p:nvPr/>
          </p:nvSpPr>
          <p:spPr>
            <a:xfrm>
              <a:off x="3069601" y="5372307"/>
              <a:ext cx="1415772" cy="461665"/>
            </a:xfrm>
            <a:prstGeom prst="rect">
              <a:avLst/>
            </a:prstGeom>
          </p:spPr>
          <p:txBody>
            <a:bodyPr wrap="none">
              <a:spAutoFit/>
            </a:bodyPr>
            <a:lstStyle/>
            <a:p>
              <a:r>
                <a:rPr lang="zh-CN" altLang="zh-CN" sz="2400" b="1" dirty="0">
                  <a:solidFill>
                    <a:srgbClr val="FF0000"/>
                  </a:solidFill>
                </a:rPr>
                <a:t>交流反馈</a:t>
              </a:r>
              <a:endParaRPr lang="zh-CN" altLang="en-US" sz="2400" b="1" dirty="0">
                <a:solidFill>
                  <a:srgbClr val="FF0000"/>
                </a:solidFill>
              </a:endParaRPr>
            </a:p>
          </p:txBody>
        </p:sp>
        <p:sp>
          <p:nvSpPr>
            <p:cNvPr id="16" name="矩形 15"/>
            <p:cNvSpPr/>
            <p:nvPr/>
          </p:nvSpPr>
          <p:spPr>
            <a:xfrm>
              <a:off x="4572000" y="4877544"/>
              <a:ext cx="504056" cy="3748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572000" y="5438800"/>
              <a:ext cx="504056" cy="3748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Picture 5" descr="C:\Users\Administrator\AppData\Local\Microsoft\Windows\INetCache\IE\20FL7I3E\right2[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44028" y="5275458"/>
            <a:ext cx="504056" cy="37836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descr="C:\Users\Administrator\AppData\Local\Microsoft\Windows\INetCache\IE\BUFHBE0C\PngMedium-Wrong-sign-3303[1].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4028" y="4725144"/>
            <a:ext cx="360000" cy="360000"/>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6012160" y="4618003"/>
            <a:ext cx="2006455" cy="1043245"/>
            <a:chOff x="6093937" y="4725144"/>
            <a:chExt cx="2006455" cy="1043245"/>
          </a:xfrm>
        </p:grpSpPr>
        <p:sp>
          <p:nvSpPr>
            <p:cNvPr id="20" name="矩形 19"/>
            <p:cNvSpPr/>
            <p:nvPr/>
          </p:nvSpPr>
          <p:spPr>
            <a:xfrm>
              <a:off x="6093937" y="4725144"/>
              <a:ext cx="1422184" cy="461665"/>
            </a:xfrm>
            <a:prstGeom prst="rect">
              <a:avLst/>
            </a:prstGeom>
          </p:spPr>
          <p:txBody>
            <a:bodyPr wrap="none">
              <a:spAutoFit/>
            </a:bodyPr>
            <a:lstStyle/>
            <a:p>
              <a:r>
                <a:rPr lang="zh-CN" altLang="zh-CN" sz="2400" b="1" dirty="0">
                  <a:solidFill>
                    <a:srgbClr val="FF0000"/>
                  </a:solidFill>
                </a:rPr>
                <a:t>直流反馈</a:t>
              </a:r>
              <a:endParaRPr lang="zh-CN" altLang="en-US" sz="2400" b="1" dirty="0">
                <a:solidFill>
                  <a:srgbClr val="FF0000"/>
                </a:solidFill>
              </a:endParaRPr>
            </a:p>
          </p:txBody>
        </p:sp>
        <p:sp>
          <p:nvSpPr>
            <p:cNvPr id="21" name="矩形 20"/>
            <p:cNvSpPr/>
            <p:nvPr/>
          </p:nvSpPr>
          <p:spPr>
            <a:xfrm>
              <a:off x="6093937" y="5306724"/>
              <a:ext cx="1415772" cy="461665"/>
            </a:xfrm>
            <a:prstGeom prst="rect">
              <a:avLst/>
            </a:prstGeom>
          </p:spPr>
          <p:txBody>
            <a:bodyPr wrap="none">
              <a:spAutoFit/>
            </a:bodyPr>
            <a:lstStyle/>
            <a:p>
              <a:r>
                <a:rPr lang="zh-CN" altLang="zh-CN" sz="2400" b="1" dirty="0">
                  <a:solidFill>
                    <a:srgbClr val="FF0000"/>
                  </a:solidFill>
                </a:rPr>
                <a:t>交流反馈</a:t>
              </a:r>
              <a:endParaRPr lang="zh-CN" altLang="en-US" sz="2400" b="1" dirty="0">
                <a:solidFill>
                  <a:srgbClr val="FF0000"/>
                </a:solidFill>
              </a:endParaRPr>
            </a:p>
          </p:txBody>
        </p:sp>
        <p:sp>
          <p:nvSpPr>
            <p:cNvPr id="22" name="矩形 21"/>
            <p:cNvSpPr/>
            <p:nvPr/>
          </p:nvSpPr>
          <p:spPr>
            <a:xfrm>
              <a:off x="7596336" y="4811961"/>
              <a:ext cx="504056" cy="3748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596336" y="5373217"/>
              <a:ext cx="504056" cy="37484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4" name="Picture 5" descr="C:\Users\Administrator\AppData\Local\Microsoft\Windows\INetCache\IE\20FL7I3E\right2[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14559" y="4626086"/>
            <a:ext cx="504056" cy="35619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5" descr="C:\Users\Administrator\AppData\Local\Microsoft\Windows\INetCache\IE\20FL7I3E\right2[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14559" y="5275458"/>
            <a:ext cx="504056" cy="356192"/>
          </a:xfrm>
          <a:prstGeom prst="rect">
            <a:avLst/>
          </a:prstGeom>
          <a:noFill/>
          <a:extLst>
            <a:ext uri="{909E8E84-426E-40DD-AFC4-6F175D3DCCD1}">
              <a14:hiddenFill xmlns:a14="http://schemas.microsoft.com/office/drawing/2010/main">
                <a:solidFill>
                  <a:srgbClr val="FFFFFF"/>
                </a:solidFill>
              </a14:hiddenFill>
            </a:ext>
          </a:extLst>
        </p:spPr>
      </p:pic>
      <p:sp>
        <p:nvSpPr>
          <p:cNvPr id="26" name="Text Box 15"/>
          <p:cNvSpPr txBox="1">
            <a:spLocks noChangeArrowheads="1"/>
          </p:cNvSpPr>
          <p:nvPr/>
        </p:nvSpPr>
        <p:spPr bwMode="auto">
          <a:xfrm>
            <a:off x="616230" y="34329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smtClean="0">
                <a:solidFill>
                  <a:schemeClr val="accent2"/>
                </a:solidFill>
                <a:ea typeface="黑体" pitchFamily="49" charset="-122"/>
              </a:rPr>
              <a:t>7.3.2 </a:t>
            </a:r>
            <a:r>
              <a:rPr lang="zh-CN" altLang="en-US" sz="3200" b="1" dirty="0" smtClean="0">
                <a:solidFill>
                  <a:schemeClr val="accent2"/>
                </a:solidFill>
                <a:ea typeface="黑体" pitchFamily="49" charset="-122"/>
              </a:rPr>
              <a:t>反馈类型及其判断</a:t>
            </a:r>
            <a:endParaRPr lang="zh-CN" altLang="en-US" sz="3200" b="1" dirty="0">
              <a:solidFill>
                <a:schemeClr val="accent2"/>
              </a:solidFill>
              <a:ea typeface="黑体" pitchFamily="49" charset="-122"/>
            </a:endParaRPr>
          </a:p>
        </p:txBody>
      </p:sp>
    </p:spTree>
    <p:extLst>
      <p:ext uri="{BB962C8B-B14F-4D97-AF65-F5344CB8AC3E}">
        <p14:creationId xmlns:p14="http://schemas.microsoft.com/office/powerpoint/2010/main" val="2367970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98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198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199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Text Box 2"/>
          <p:cNvSpPr txBox="1">
            <a:spLocks noChangeArrowheads="1"/>
          </p:cNvSpPr>
          <p:nvPr/>
        </p:nvSpPr>
        <p:spPr bwMode="auto">
          <a:xfrm>
            <a:off x="457200" y="1576908"/>
            <a:ext cx="6553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dirty="0">
                <a:solidFill>
                  <a:srgbClr val="3333FF"/>
                </a:solidFill>
              </a:rPr>
              <a:t>本级反馈</a:t>
            </a:r>
            <a:r>
              <a:rPr lang="en-US" altLang="zh-CN" sz="2800" b="1" dirty="0">
                <a:solidFill>
                  <a:srgbClr val="3333FF"/>
                </a:solidFill>
              </a:rPr>
              <a:t>——</a:t>
            </a:r>
            <a:r>
              <a:rPr lang="zh-CN" altLang="en-US" b="1" dirty="0">
                <a:solidFill>
                  <a:srgbClr val="FF0066"/>
                </a:solidFill>
              </a:rPr>
              <a:t>反馈只存在于某一级放大器中</a:t>
            </a:r>
          </a:p>
        </p:txBody>
      </p:sp>
      <p:sp>
        <p:nvSpPr>
          <p:cNvPr id="258051" name="Text Box 3"/>
          <p:cNvSpPr txBox="1">
            <a:spLocks noChangeArrowheads="1"/>
          </p:cNvSpPr>
          <p:nvPr/>
        </p:nvSpPr>
        <p:spPr bwMode="auto">
          <a:xfrm>
            <a:off x="381000" y="2110308"/>
            <a:ext cx="7696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3333FF"/>
                </a:solidFill>
              </a:rPr>
              <a:t> </a:t>
            </a:r>
            <a:r>
              <a:rPr lang="zh-CN" altLang="en-US" sz="2800" b="1">
                <a:solidFill>
                  <a:srgbClr val="3333FF"/>
                </a:solidFill>
              </a:rPr>
              <a:t>级间反馈</a:t>
            </a:r>
            <a:r>
              <a:rPr lang="en-US" altLang="zh-CN" sz="2800" b="1">
                <a:solidFill>
                  <a:srgbClr val="3333FF"/>
                </a:solidFill>
              </a:rPr>
              <a:t>——</a:t>
            </a:r>
            <a:r>
              <a:rPr lang="zh-CN" altLang="en-US" b="1">
                <a:solidFill>
                  <a:srgbClr val="FF0066"/>
                </a:solidFill>
              </a:rPr>
              <a:t>反馈存在于两级以上的放大器中</a:t>
            </a:r>
            <a:endParaRPr lang="zh-CN" altLang="en-US" sz="2800" b="1">
              <a:solidFill>
                <a:srgbClr val="3333FF"/>
              </a:solidFill>
            </a:endParaRPr>
          </a:p>
        </p:txBody>
      </p:sp>
      <p:sp>
        <p:nvSpPr>
          <p:cNvPr id="258052" name="Text Box 4"/>
          <p:cNvSpPr txBox="1">
            <a:spLocks noChangeArrowheads="1"/>
          </p:cNvSpPr>
          <p:nvPr/>
        </p:nvSpPr>
        <p:spPr bwMode="auto">
          <a:xfrm>
            <a:off x="685800" y="2719908"/>
            <a:ext cx="533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FF0000"/>
                </a:solidFill>
              </a:rPr>
              <a:t>例</a:t>
            </a:r>
          </a:p>
        </p:txBody>
      </p:sp>
      <p:sp>
        <p:nvSpPr>
          <p:cNvPr id="258053" name="Text Box 5"/>
          <p:cNvSpPr txBox="1">
            <a:spLocks noChangeArrowheads="1"/>
          </p:cNvSpPr>
          <p:nvPr/>
        </p:nvSpPr>
        <p:spPr bwMode="auto">
          <a:xfrm>
            <a:off x="685800" y="991121"/>
            <a:ext cx="48768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2800" b="1" dirty="0">
                <a:solidFill>
                  <a:srgbClr val="FF0000"/>
                </a:solidFill>
                <a:ea typeface="黑体" pitchFamily="49" charset="-122"/>
              </a:rPr>
              <a:t>2.</a:t>
            </a:r>
            <a:r>
              <a:rPr lang="zh-CN" altLang="en-US" sz="2800" b="1" dirty="0">
                <a:solidFill>
                  <a:srgbClr val="FF0000"/>
                </a:solidFill>
                <a:ea typeface="黑体" pitchFamily="49" charset="-122"/>
              </a:rPr>
              <a:t>本级反馈与级间反馈</a:t>
            </a:r>
          </a:p>
        </p:txBody>
      </p:sp>
      <p:pic>
        <p:nvPicPr>
          <p:cNvPr id="258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719908"/>
            <a:ext cx="6248400" cy="3735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8055" name="AutoShape 7"/>
          <p:cNvSpPr>
            <a:spLocks noChangeArrowheads="1"/>
          </p:cNvSpPr>
          <p:nvPr/>
        </p:nvSpPr>
        <p:spPr bwMode="auto">
          <a:xfrm>
            <a:off x="4800600" y="6606108"/>
            <a:ext cx="2438400" cy="495300"/>
          </a:xfrm>
          <a:prstGeom prst="wedgeEllipseCallout">
            <a:avLst>
              <a:gd name="adj1" fmla="val -69727"/>
              <a:gd name="adj2" fmla="val -322755"/>
            </a:avLst>
          </a:prstGeom>
          <a:solidFill>
            <a:srgbClr val="CCFFCC"/>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72000" rIns="36000" bIns="72000" anchor="ctr">
            <a:spAutoFit/>
          </a:bodyPr>
          <a:lstStyle/>
          <a:p>
            <a:pPr algn="ctr">
              <a:lnSpc>
                <a:spcPct val="80000"/>
              </a:lnSpc>
              <a:spcBef>
                <a:spcPct val="50000"/>
              </a:spcBef>
            </a:pPr>
            <a:r>
              <a:rPr lang="zh-CN" altLang="en-US" sz="2000" b="1">
                <a:solidFill>
                  <a:srgbClr val="FF0000"/>
                </a:solidFill>
              </a:rPr>
              <a:t>级间反馈</a:t>
            </a:r>
          </a:p>
        </p:txBody>
      </p:sp>
      <p:sp>
        <p:nvSpPr>
          <p:cNvPr id="258056" name="AutoShape 8"/>
          <p:cNvSpPr>
            <a:spLocks noChangeArrowheads="1"/>
          </p:cNvSpPr>
          <p:nvPr/>
        </p:nvSpPr>
        <p:spPr bwMode="auto">
          <a:xfrm>
            <a:off x="1066800" y="6529908"/>
            <a:ext cx="2438400" cy="495300"/>
          </a:xfrm>
          <a:prstGeom prst="wedgeEllipseCallout">
            <a:avLst>
              <a:gd name="adj1" fmla="val 53319"/>
              <a:gd name="adj2" fmla="val -199681"/>
            </a:avLst>
          </a:prstGeom>
          <a:solidFill>
            <a:srgbClr val="CCFFCC"/>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72000" rIns="36000" bIns="72000" anchor="ctr">
            <a:spAutoFit/>
          </a:bodyPr>
          <a:lstStyle/>
          <a:p>
            <a:pPr algn="ctr">
              <a:lnSpc>
                <a:spcPct val="80000"/>
              </a:lnSpc>
              <a:spcBef>
                <a:spcPct val="50000"/>
              </a:spcBef>
            </a:pPr>
            <a:r>
              <a:rPr lang="zh-CN" altLang="en-US" sz="2000" b="1">
                <a:solidFill>
                  <a:srgbClr val="FF0000"/>
                </a:solidFill>
              </a:rPr>
              <a:t>本级反馈</a:t>
            </a:r>
          </a:p>
        </p:txBody>
      </p:sp>
      <p:sp>
        <p:nvSpPr>
          <p:cNvPr id="258057" name="AutoShape 9"/>
          <p:cNvSpPr>
            <a:spLocks noChangeArrowheads="1"/>
          </p:cNvSpPr>
          <p:nvPr/>
        </p:nvSpPr>
        <p:spPr bwMode="auto">
          <a:xfrm>
            <a:off x="6400800" y="6148908"/>
            <a:ext cx="2438400" cy="495300"/>
          </a:xfrm>
          <a:prstGeom prst="wedgeEllipseCallout">
            <a:avLst>
              <a:gd name="adj1" fmla="val -91991"/>
              <a:gd name="adj2" fmla="val -150639"/>
            </a:avLst>
          </a:prstGeom>
          <a:solidFill>
            <a:srgbClr val="CCFFCC"/>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72000" rIns="36000" bIns="72000" anchor="ctr">
            <a:spAutoFit/>
          </a:bodyPr>
          <a:lstStyle/>
          <a:p>
            <a:pPr algn="ctr">
              <a:lnSpc>
                <a:spcPct val="80000"/>
              </a:lnSpc>
              <a:spcBef>
                <a:spcPct val="50000"/>
              </a:spcBef>
            </a:pPr>
            <a:r>
              <a:rPr lang="zh-CN" altLang="en-US" sz="2000" b="1">
                <a:solidFill>
                  <a:srgbClr val="FF0000"/>
                </a:solidFill>
              </a:rPr>
              <a:t>本级反馈</a:t>
            </a:r>
          </a:p>
        </p:txBody>
      </p:sp>
      <p:sp>
        <p:nvSpPr>
          <p:cNvPr id="10" name="Text Box 15"/>
          <p:cNvSpPr txBox="1">
            <a:spLocks noChangeArrowheads="1"/>
          </p:cNvSpPr>
          <p:nvPr/>
        </p:nvSpPr>
        <p:spPr bwMode="auto">
          <a:xfrm>
            <a:off x="616230" y="34329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smtClean="0">
                <a:solidFill>
                  <a:schemeClr val="accent2"/>
                </a:solidFill>
                <a:ea typeface="黑体" pitchFamily="49" charset="-122"/>
              </a:rPr>
              <a:t>7.3.2 </a:t>
            </a:r>
            <a:r>
              <a:rPr lang="zh-CN" altLang="en-US" sz="3200" b="1" dirty="0" smtClean="0">
                <a:solidFill>
                  <a:schemeClr val="accent2"/>
                </a:solidFill>
                <a:ea typeface="黑体" pitchFamily="49" charset="-122"/>
              </a:rPr>
              <a:t>反馈类型及其判断</a:t>
            </a:r>
            <a:endParaRPr lang="zh-CN" altLang="en-US" sz="3200" b="1" dirty="0">
              <a:solidFill>
                <a:schemeClr val="accent2"/>
              </a:solidFill>
              <a:ea typeface="黑体" pitchFamily="49" charset="-122"/>
            </a:endParaRPr>
          </a:p>
        </p:txBody>
      </p:sp>
    </p:spTree>
    <p:extLst>
      <p:ext uri="{BB962C8B-B14F-4D97-AF65-F5344CB8AC3E}">
        <p14:creationId xmlns:p14="http://schemas.microsoft.com/office/powerpoint/2010/main" val="23622776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58050"/>
                                        </p:tgtEl>
                                        <p:attrNameLst>
                                          <p:attrName>style.visibility</p:attrName>
                                        </p:attrNameLst>
                                      </p:cBhvr>
                                      <p:to>
                                        <p:strVal val="visible"/>
                                      </p:to>
                                    </p:set>
                                    <p:animEffect transition="in" filter="box(in)">
                                      <p:cBhvr>
                                        <p:cTn id="7" dur="500"/>
                                        <p:tgtEl>
                                          <p:spTgt spid="2580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58051"/>
                                        </p:tgtEl>
                                        <p:attrNameLst>
                                          <p:attrName>style.visibility</p:attrName>
                                        </p:attrNameLst>
                                      </p:cBhvr>
                                      <p:to>
                                        <p:strVal val="visible"/>
                                      </p:to>
                                    </p:set>
                                    <p:animEffect transition="in" filter="box(in)">
                                      <p:cBhvr>
                                        <p:cTn id="12" dur="500"/>
                                        <p:tgtEl>
                                          <p:spTgt spid="25805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58052"/>
                                        </p:tgtEl>
                                        <p:attrNameLst>
                                          <p:attrName>style.visibility</p:attrName>
                                        </p:attrNameLst>
                                      </p:cBhvr>
                                      <p:to>
                                        <p:strVal val="visible"/>
                                      </p:to>
                                    </p:set>
                                    <p:animEffect transition="in" filter="box(in)">
                                      <p:cBhvr>
                                        <p:cTn id="17" dur="500"/>
                                        <p:tgtEl>
                                          <p:spTgt spid="25805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58054"/>
                                        </p:tgtEl>
                                        <p:attrNameLst>
                                          <p:attrName>style.visibility</p:attrName>
                                        </p:attrNameLst>
                                      </p:cBhvr>
                                      <p:to>
                                        <p:strVal val="visible"/>
                                      </p:to>
                                    </p:set>
                                    <p:animEffect transition="in" filter="blinds(horizontal)">
                                      <p:cBhvr>
                                        <p:cTn id="22" dur="500"/>
                                        <p:tgtEl>
                                          <p:spTgt spid="25805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258055"/>
                                        </p:tgtEl>
                                        <p:attrNameLst>
                                          <p:attrName>style.visibility</p:attrName>
                                        </p:attrNameLst>
                                      </p:cBhvr>
                                      <p:to>
                                        <p:strVal val="visible"/>
                                      </p:to>
                                    </p:set>
                                    <p:animEffect transition="in" filter="box(in)">
                                      <p:cBhvr>
                                        <p:cTn id="27" dur="500"/>
                                        <p:tgtEl>
                                          <p:spTgt spid="258055"/>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258056"/>
                                        </p:tgtEl>
                                        <p:attrNameLst>
                                          <p:attrName>style.visibility</p:attrName>
                                        </p:attrNameLst>
                                      </p:cBhvr>
                                      <p:to>
                                        <p:strVal val="visible"/>
                                      </p:to>
                                    </p:set>
                                    <p:animEffect transition="in" filter="box(in)">
                                      <p:cBhvr>
                                        <p:cTn id="32" dur="500"/>
                                        <p:tgtEl>
                                          <p:spTgt spid="258056"/>
                                        </p:tgtEl>
                                      </p:cBhvr>
                                    </p:animEffect>
                                  </p:childTnLst>
                                  <p:subTnLst>
                                    <p:audio>
                                      <p:cMediaNode>
                                        <p:cTn display="0" masterRel="sameClick">
                                          <p:stCondLst>
                                            <p:cond evt="begin" delay="0">
                                              <p:tn val="30"/>
                                            </p:cond>
                                          </p:stCondLst>
                                          <p:endCondLst>
                                            <p:cond evt="onStopAudio" delay="0">
                                              <p:tgtEl>
                                                <p:sldTgt/>
                                              </p:tgtEl>
                                            </p:cond>
                                          </p:endCondLst>
                                        </p:cTn>
                                        <p:tgtEl>
                                          <p:sndTgt r:embed="rId2" name="CHIMES.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258057"/>
                                        </p:tgtEl>
                                        <p:attrNameLst>
                                          <p:attrName>style.visibility</p:attrName>
                                        </p:attrNameLst>
                                      </p:cBhvr>
                                      <p:to>
                                        <p:strVal val="visible"/>
                                      </p:to>
                                    </p:set>
                                    <p:animEffect transition="in" filter="box(in)">
                                      <p:cBhvr>
                                        <p:cTn id="37" dur="500"/>
                                        <p:tgtEl>
                                          <p:spTgt spid="258057"/>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50" grpId="0" autoUpdateAnimBg="0"/>
      <p:bldP spid="258051" grpId="0" autoUpdateAnimBg="0"/>
      <p:bldP spid="258052" grpId="0" autoUpdateAnimBg="0"/>
      <p:bldP spid="258055" grpId="0" animBg="1" autoUpdateAnimBg="0"/>
      <p:bldP spid="258056" grpId="0" animBg="1" autoUpdateAnimBg="0"/>
      <p:bldP spid="258057"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46">
            <a:hlinkClick r:id="" action="ppaction://hlinkshowjump?jump=nextslide"/>
          </p:cNvPr>
          <p:cNvSpPr>
            <a:spLocks noChangeArrowheads="1"/>
          </p:cNvSpPr>
          <p:nvPr/>
        </p:nvSpPr>
        <p:spPr bwMode="auto">
          <a:xfrm>
            <a:off x="684213" y="260350"/>
            <a:ext cx="5040312" cy="578882"/>
          </a:xfrm>
          <a:prstGeom prst="roundRect">
            <a:avLst>
              <a:gd name="adj" fmla="val 16667"/>
            </a:avLst>
          </a:prstGeom>
          <a:gradFill rotWithShape="0">
            <a:gsLst>
              <a:gs pos="0">
                <a:srgbClr val="FF0000"/>
              </a:gs>
              <a:gs pos="50000">
                <a:srgbClr val="CC99FF"/>
              </a:gs>
              <a:gs pos="100000">
                <a:srgbClr val="FF0000"/>
              </a:gs>
            </a:gsLst>
            <a:lin ang="5400000" scaled="1"/>
          </a:gradFill>
          <a:ln>
            <a:noFill/>
          </a:ln>
          <a:effectLst/>
          <a:extLst>
            <a:ext uri="{91240B29-F687-4F45-9708-019B960494DF}">
              <a14:hiddenLine xmlns:a14="http://schemas.microsoft.com/office/drawing/2010/main" w="9525">
                <a:solidFill>
                  <a:srgbClr val="FF0066"/>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dirty="0"/>
              <a:t>　</a:t>
            </a:r>
            <a:r>
              <a:rPr kumimoji="1" lang="en-US" altLang="zh-CN" sz="2800" b="1" dirty="0" smtClean="0"/>
              <a:t>7.1 </a:t>
            </a:r>
            <a:r>
              <a:rPr kumimoji="1" lang="zh-CN" altLang="en-US" sz="2800" b="1" dirty="0" smtClean="0"/>
              <a:t>集成</a:t>
            </a:r>
            <a:r>
              <a:rPr kumimoji="1" lang="zh-CN" altLang="en-US" sz="2800" b="1" dirty="0"/>
              <a:t>运算放大电路</a:t>
            </a:r>
          </a:p>
        </p:txBody>
      </p:sp>
      <p:sp>
        <p:nvSpPr>
          <p:cNvPr id="3" name="Rectangle 2"/>
          <p:cNvSpPr>
            <a:spLocks noChangeArrowheads="1"/>
          </p:cNvSpPr>
          <p:nvPr/>
        </p:nvSpPr>
        <p:spPr bwMode="auto">
          <a:xfrm>
            <a:off x="684213" y="1093572"/>
            <a:ext cx="3527747" cy="519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r>
              <a:rPr kumimoji="1" lang="en-US" altLang="zh-CN" sz="2800" b="1" u="sng" dirty="0" smtClean="0">
                <a:solidFill>
                  <a:srgbClr val="002060"/>
                </a:solidFill>
                <a:latin typeface="Times New Roman" pitchFamily="18" charset="0"/>
              </a:rPr>
              <a:t>7.1.1  </a:t>
            </a:r>
            <a:r>
              <a:rPr kumimoji="1" lang="zh-CN" altLang="en-US" sz="2800" b="1" u="sng" dirty="0">
                <a:solidFill>
                  <a:srgbClr val="002060"/>
                </a:solidFill>
                <a:latin typeface="Times New Roman" pitchFamily="18" charset="0"/>
              </a:rPr>
              <a:t>集成运</a:t>
            </a:r>
            <a:r>
              <a:rPr kumimoji="1" lang="zh-CN" altLang="en-US" sz="2800" b="1" u="sng" dirty="0" smtClean="0">
                <a:solidFill>
                  <a:srgbClr val="002060"/>
                </a:solidFill>
                <a:latin typeface="Times New Roman" pitchFamily="18" charset="0"/>
              </a:rPr>
              <a:t>放简介</a:t>
            </a:r>
            <a:endParaRPr kumimoji="1" lang="zh-CN" altLang="en-US" sz="2800" b="1" u="sng" dirty="0">
              <a:solidFill>
                <a:srgbClr val="002060"/>
              </a:solidFill>
              <a:latin typeface="Times New Roman" pitchFamily="18" charset="0"/>
            </a:endParaRPr>
          </a:p>
        </p:txBody>
      </p:sp>
      <p:sp>
        <p:nvSpPr>
          <p:cNvPr id="4" name="Text Box 21"/>
          <p:cNvSpPr txBox="1">
            <a:spLocks noChangeArrowheads="1"/>
          </p:cNvSpPr>
          <p:nvPr/>
        </p:nvSpPr>
        <p:spPr bwMode="auto">
          <a:xfrm>
            <a:off x="1042988" y="1612684"/>
            <a:ext cx="7491412" cy="1323439"/>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b="1" dirty="0" smtClean="0"/>
              <a:t>1</a:t>
            </a:r>
            <a:r>
              <a:rPr lang="zh-CN" altLang="en-US" sz="2000" b="1" dirty="0" smtClean="0"/>
              <a:t>、</a:t>
            </a:r>
            <a:r>
              <a:rPr lang="en-US" altLang="zh-CN" sz="2000" b="1" dirty="0" smtClean="0"/>
              <a:t> </a:t>
            </a:r>
            <a:r>
              <a:rPr lang="zh-CN" altLang="en-US" sz="2000" b="1" dirty="0"/>
              <a:t>集成电路是一种将“管”和“路”紧密结合的器件， 它以半导体单晶硅为芯片， 采用专门的制造工艺， 把晶体管、 场效应管、 二极管、 电阻和电容等元器件及它们之间的连线所组成的完整电路制作在一起， 使之具有特定的功能</a:t>
            </a:r>
            <a:r>
              <a:rPr lang="zh-CN" altLang="en-US" sz="2000" b="1" dirty="0" smtClean="0"/>
              <a:t>。</a:t>
            </a:r>
            <a:endParaRPr lang="zh-CN" altLang="en-US" sz="2000" b="1" dirty="0"/>
          </a:p>
        </p:txBody>
      </p:sp>
      <p:sp>
        <p:nvSpPr>
          <p:cNvPr id="6" name="Text Box 22"/>
          <p:cNvSpPr txBox="1">
            <a:spLocks noChangeArrowheads="1"/>
          </p:cNvSpPr>
          <p:nvPr/>
        </p:nvSpPr>
        <p:spPr bwMode="auto">
          <a:xfrm>
            <a:off x="1066800" y="3175050"/>
            <a:ext cx="7491413" cy="701675"/>
          </a:xfrm>
          <a:prstGeom prst="rect">
            <a:avLst/>
          </a:prstGeom>
          <a:solidFill>
            <a:srgbClr val="FFFF00"/>
          </a:solidFill>
          <a:ln>
            <a:noFill/>
          </a:ln>
          <a:effectLst/>
        </p:spPr>
        <p:txBody>
          <a:bodyPr>
            <a:spAutoFit/>
          </a:bodyPr>
          <a:lstStyle/>
          <a:p>
            <a:pPr>
              <a:spcBef>
                <a:spcPct val="50000"/>
              </a:spcBef>
            </a:pPr>
            <a:r>
              <a:rPr lang="en-US" altLang="zh-CN" sz="2000" b="1" dirty="0" smtClean="0"/>
              <a:t>2</a:t>
            </a:r>
            <a:r>
              <a:rPr lang="zh-CN" altLang="en-US" sz="2000" b="1" dirty="0" smtClean="0"/>
              <a:t>、集成电路</a:t>
            </a:r>
            <a:r>
              <a:rPr lang="zh-CN" altLang="en-US" sz="2000" b="1" dirty="0"/>
              <a:t>体积小、 重量轻、 耗电少、 可靠性高， 已成为现代电子器件的主体。 集成电路分数字与模拟两大类。</a:t>
            </a:r>
          </a:p>
        </p:txBody>
      </p:sp>
      <p:sp>
        <p:nvSpPr>
          <p:cNvPr id="7" name="Text Box 23"/>
          <p:cNvSpPr txBox="1">
            <a:spLocks noChangeArrowheads="1"/>
          </p:cNvSpPr>
          <p:nvPr/>
        </p:nvSpPr>
        <p:spPr bwMode="auto">
          <a:xfrm>
            <a:off x="1066800" y="4405213"/>
            <a:ext cx="7720013" cy="1616075"/>
          </a:xfrm>
          <a:prstGeom prst="rect">
            <a:avLst/>
          </a:prstGeom>
          <a:solidFill>
            <a:srgbClr val="FF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b="1" dirty="0" smtClean="0"/>
              <a:t>3  </a:t>
            </a:r>
            <a:r>
              <a:rPr lang="zh-CN" altLang="en-US" sz="2000" b="1" dirty="0" smtClean="0"/>
              <a:t>模拟集成电路</a:t>
            </a:r>
            <a:r>
              <a:rPr lang="zh-CN" altLang="en-US" sz="2000" b="1" dirty="0"/>
              <a:t>的种类很多， 有集成运算放大器</a:t>
            </a:r>
            <a:r>
              <a:rPr lang="en-US" altLang="zh-CN" sz="2000" b="1" dirty="0"/>
              <a:t>(</a:t>
            </a:r>
            <a:r>
              <a:rPr lang="zh-CN" altLang="en-US" sz="2000" b="1" dirty="0"/>
              <a:t>简称集成运放</a:t>
            </a:r>
            <a:r>
              <a:rPr lang="en-US" altLang="zh-CN" sz="2000" b="1" dirty="0"/>
              <a:t>)</a:t>
            </a:r>
            <a:r>
              <a:rPr lang="zh-CN" altLang="en-US" sz="2000" b="1" dirty="0"/>
              <a:t>， 集成功率放大器， 集成模拟乘法器， 集成锁相环， 集成稳压器等。 在模拟集成电路中， 集成运算放大器是最为重要、 用途最广的一种，</a:t>
            </a:r>
            <a:r>
              <a:rPr lang="zh-CN" altLang="en-US" sz="2000" dirty="0"/>
              <a:t> </a:t>
            </a:r>
            <a:r>
              <a:rPr lang="zh-CN" altLang="en-US" sz="2000" b="1" dirty="0"/>
              <a:t>这里主要介绍集成运放的内部电路、 工作原理、 性能指标及常用等效模型。</a:t>
            </a:r>
          </a:p>
        </p:txBody>
      </p:sp>
    </p:spTree>
    <p:extLst>
      <p:ext uri="{BB962C8B-B14F-4D97-AF65-F5344CB8AC3E}">
        <p14:creationId xmlns:p14="http://schemas.microsoft.com/office/powerpoint/2010/main" val="2636290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autoUpdateAnimBg="0"/>
      <p:bldP spid="3" grpId="0" build="p" autoUpdateAnimBg="0" advAuto="0"/>
      <p:bldP spid="4" grpId="0" animBg="1"/>
      <p:bldP spid="6"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093" name="Group 1077"/>
          <p:cNvGrpSpPr>
            <a:grpSpLocks/>
          </p:cNvGrpSpPr>
          <p:nvPr/>
        </p:nvGrpSpPr>
        <p:grpSpPr bwMode="auto">
          <a:xfrm>
            <a:off x="4364945" y="2716595"/>
            <a:ext cx="4495800" cy="3810000"/>
            <a:chOff x="2784" y="1392"/>
            <a:chExt cx="2832" cy="2400"/>
          </a:xfrm>
        </p:grpSpPr>
        <p:graphicFrame>
          <p:nvGraphicFramePr>
            <p:cNvPr id="87094" name="Object 1078"/>
            <p:cNvGraphicFramePr>
              <a:graphicFrameLocks noChangeAspect="1"/>
            </p:cNvGraphicFramePr>
            <p:nvPr/>
          </p:nvGraphicFramePr>
          <p:xfrm>
            <a:off x="2784" y="1392"/>
            <a:ext cx="2832" cy="2400"/>
          </p:xfrm>
          <a:graphic>
            <a:graphicData uri="http://schemas.openxmlformats.org/presentationml/2006/ole">
              <mc:AlternateContent xmlns:mc="http://schemas.openxmlformats.org/markup-compatibility/2006">
                <mc:Choice xmlns:v="urn:schemas-microsoft-com:vml" Requires="v">
                  <p:oleObj spid="_x0000_s17455" name="位图图像" r:id="rId3" imgW="2019048" imgH="1647619" progId="Paint.Picture">
                    <p:embed/>
                  </p:oleObj>
                </mc:Choice>
                <mc:Fallback>
                  <p:oleObj name="位图图像" r:id="rId3" imgW="2019048" imgH="1647619"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4" y="1392"/>
                          <a:ext cx="2832" cy="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87095" name="Picture 107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84" y="1477"/>
              <a:ext cx="2688" cy="2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7042" name="Text Box 1026"/>
          <p:cNvSpPr txBox="1">
            <a:spLocks noChangeArrowheads="1"/>
          </p:cNvSpPr>
          <p:nvPr/>
        </p:nvSpPr>
        <p:spPr bwMode="auto">
          <a:xfrm>
            <a:off x="559995" y="2882149"/>
            <a:ext cx="3962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a:solidFill>
                  <a:srgbClr val="FF0066"/>
                </a:solidFill>
              </a:rPr>
              <a:t>例：基本放大器，无反馈，净输入量</a:t>
            </a:r>
            <a:r>
              <a:rPr lang="en-US" altLang="zh-CN" sz="2000" b="1" i="1" dirty="0" err="1">
                <a:solidFill>
                  <a:srgbClr val="FF0066"/>
                </a:solidFill>
              </a:rPr>
              <a:t>u</a:t>
            </a:r>
            <a:r>
              <a:rPr lang="en-US" altLang="zh-CN" sz="2000" b="1" baseline="-25000" dirty="0" err="1">
                <a:solidFill>
                  <a:srgbClr val="FF0066"/>
                </a:solidFill>
              </a:rPr>
              <a:t>be</a:t>
            </a:r>
            <a:r>
              <a:rPr lang="en-US" altLang="zh-CN" sz="2000" b="1" dirty="0">
                <a:solidFill>
                  <a:srgbClr val="FF0066"/>
                </a:solidFill>
              </a:rPr>
              <a:t>=</a:t>
            </a:r>
            <a:r>
              <a:rPr lang="en-US" altLang="zh-CN" sz="2000" b="1" i="1" dirty="0" err="1">
                <a:solidFill>
                  <a:srgbClr val="FF0066"/>
                </a:solidFill>
              </a:rPr>
              <a:t>u</a:t>
            </a:r>
            <a:r>
              <a:rPr lang="en-US" altLang="zh-CN" sz="2000" b="1" baseline="-25000" dirty="0" err="1">
                <a:solidFill>
                  <a:srgbClr val="FF0066"/>
                </a:solidFill>
              </a:rPr>
              <a:t>i</a:t>
            </a:r>
            <a:r>
              <a:rPr lang="zh-CN" altLang="en-US" sz="2000" b="1" dirty="0">
                <a:solidFill>
                  <a:srgbClr val="FF0066"/>
                </a:solidFill>
              </a:rPr>
              <a:t>，电压放大倍数为：</a:t>
            </a:r>
          </a:p>
        </p:txBody>
      </p:sp>
      <p:sp>
        <p:nvSpPr>
          <p:cNvPr id="87044" name="Text Box 1028"/>
          <p:cNvSpPr txBox="1">
            <a:spLocks noChangeArrowheads="1"/>
          </p:cNvSpPr>
          <p:nvPr/>
        </p:nvSpPr>
        <p:spPr bwMode="auto">
          <a:xfrm>
            <a:off x="533400" y="1179895"/>
            <a:ext cx="48768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2800" b="1" dirty="0">
                <a:solidFill>
                  <a:schemeClr val="accent2"/>
                </a:solidFill>
                <a:ea typeface="黑体" pitchFamily="49" charset="-122"/>
              </a:rPr>
              <a:t>3.</a:t>
            </a:r>
            <a:r>
              <a:rPr lang="zh-CN" altLang="en-US" sz="2800" b="1" dirty="0">
                <a:solidFill>
                  <a:schemeClr val="accent2"/>
                </a:solidFill>
                <a:ea typeface="黑体" pitchFamily="49" charset="-122"/>
              </a:rPr>
              <a:t>负反馈与正反馈</a:t>
            </a:r>
          </a:p>
        </p:txBody>
      </p:sp>
      <p:sp>
        <p:nvSpPr>
          <p:cNvPr id="87050" name="Text Box 1034"/>
          <p:cNvSpPr txBox="1">
            <a:spLocks noChangeArrowheads="1"/>
          </p:cNvSpPr>
          <p:nvPr/>
        </p:nvSpPr>
        <p:spPr bwMode="auto">
          <a:xfrm>
            <a:off x="533400" y="1759332"/>
            <a:ext cx="821506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000" b="1" dirty="0">
                <a:solidFill>
                  <a:srgbClr val="3333FF"/>
                </a:solidFill>
              </a:rPr>
              <a:t>负反馈</a:t>
            </a:r>
            <a:r>
              <a:rPr lang="en-US" altLang="zh-CN" sz="2000" b="1" dirty="0">
                <a:solidFill>
                  <a:srgbClr val="3333FF"/>
                </a:solidFill>
              </a:rPr>
              <a:t>——</a:t>
            </a:r>
            <a:r>
              <a:rPr lang="zh-CN" altLang="en-US" sz="2000" b="1" dirty="0">
                <a:solidFill>
                  <a:srgbClr val="000000"/>
                </a:solidFill>
              </a:rPr>
              <a:t>输入量不变时，引入反馈后使净输入量减小，放大倍数减小。</a:t>
            </a:r>
          </a:p>
        </p:txBody>
      </p:sp>
      <p:sp>
        <p:nvSpPr>
          <p:cNvPr id="87051" name="Text Box 1035"/>
          <p:cNvSpPr txBox="1">
            <a:spLocks noChangeArrowheads="1"/>
          </p:cNvSpPr>
          <p:nvPr/>
        </p:nvSpPr>
        <p:spPr bwMode="auto">
          <a:xfrm>
            <a:off x="295502" y="4484772"/>
            <a:ext cx="41910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a:solidFill>
                  <a:srgbClr val="660033"/>
                </a:solidFill>
              </a:rPr>
              <a:t>引入反馈后，净输入量</a:t>
            </a:r>
            <a:r>
              <a:rPr lang="en-US" altLang="zh-CN" sz="2000" b="1" i="1" dirty="0" err="1">
                <a:solidFill>
                  <a:srgbClr val="660033"/>
                </a:solidFill>
              </a:rPr>
              <a:t>u</a:t>
            </a:r>
            <a:r>
              <a:rPr lang="en-US" altLang="zh-CN" sz="2000" b="1" baseline="-25000" dirty="0" err="1">
                <a:solidFill>
                  <a:srgbClr val="660033"/>
                </a:solidFill>
              </a:rPr>
              <a:t>be</a:t>
            </a:r>
            <a:r>
              <a:rPr lang="en-US" altLang="zh-CN" sz="2000" b="1" baseline="-25000" dirty="0">
                <a:solidFill>
                  <a:srgbClr val="660033"/>
                </a:solidFill>
              </a:rPr>
              <a:t> </a:t>
            </a:r>
            <a:r>
              <a:rPr lang="en-US" altLang="zh-CN" sz="2000" b="1" dirty="0">
                <a:solidFill>
                  <a:srgbClr val="660033"/>
                </a:solidFill>
              </a:rPr>
              <a:t>=</a:t>
            </a:r>
            <a:r>
              <a:rPr lang="en-US" altLang="zh-CN" sz="2000" b="1" i="1" dirty="0" err="1">
                <a:solidFill>
                  <a:srgbClr val="660033"/>
                </a:solidFill>
              </a:rPr>
              <a:t>u</a:t>
            </a:r>
            <a:r>
              <a:rPr lang="en-US" altLang="zh-CN" sz="2000" b="1" baseline="-25000" dirty="0" err="1">
                <a:solidFill>
                  <a:srgbClr val="660033"/>
                </a:solidFill>
              </a:rPr>
              <a:t>i</a:t>
            </a:r>
            <a:r>
              <a:rPr lang="en-US" altLang="zh-CN" sz="2000" b="1" dirty="0">
                <a:solidFill>
                  <a:srgbClr val="660033"/>
                </a:solidFill>
              </a:rPr>
              <a:t>- </a:t>
            </a:r>
            <a:r>
              <a:rPr lang="en-US" altLang="zh-CN" sz="2000" b="1" i="1" dirty="0" err="1">
                <a:solidFill>
                  <a:srgbClr val="660033"/>
                </a:solidFill>
              </a:rPr>
              <a:t>u</a:t>
            </a:r>
            <a:r>
              <a:rPr lang="en-US" altLang="zh-CN" sz="2000" b="1" baseline="-25000" dirty="0" err="1">
                <a:solidFill>
                  <a:srgbClr val="660033"/>
                </a:solidFill>
              </a:rPr>
              <a:t>f</a:t>
            </a:r>
            <a:r>
              <a:rPr lang="en-US" altLang="zh-CN" sz="2000" b="1" dirty="0">
                <a:solidFill>
                  <a:srgbClr val="660033"/>
                </a:solidFill>
              </a:rPr>
              <a:t> </a:t>
            </a:r>
            <a:r>
              <a:rPr lang="zh-CN" altLang="en-US" sz="2000" b="1" dirty="0">
                <a:solidFill>
                  <a:srgbClr val="660033"/>
                </a:solidFill>
              </a:rPr>
              <a:t>，</a:t>
            </a:r>
          </a:p>
          <a:p>
            <a:pPr>
              <a:spcBef>
                <a:spcPct val="50000"/>
              </a:spcBef>
            </a:pPr>
            <a:r>
              <a:rPr lang="zh-CN" altLang="en-US" sz="2000" b="1" dirty="0">
                <a:solidFill>
                  <a:srgbClr val="660033"/>
                </a:solidFill>
              </a:rPr>
              <a:t>电压放大倍数为：</a:t>
            </a:r>
            <a:endParaRPr lang="zh-CN" altLang="en-US" sz="2000" b="1" dirty="0">
              <a:solidFill>
                <a:srgbClr val="008000"/>
              </a:solidFill>
            </a:endParaRPr>
          </a:p>
        </p:txBody>
      </p:sp>
      <p:sp>
        <p:nvSpPr>
          <p:cNvPr id="87053" name="Text Box 1037"/>
          <p:cNvSpPr txBox="1">
            <a:spLocks noChangeArrowheads="1"/>
          </p:cNvSpPr>
          <p:nvPr/>
        </p:nvSpPr>
        <p:spPr bwMode="auto">
          <a:xfrm>
            <a:off x="326345" y="6326540"/>
            <a:ext cx="85344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a:solidFill>
                  <a:schemeClr val="accent2"/>
                </a:solidFill>
              </a:rPr>
              <a:t>可见，净输入量减小，放大倍数减小，所以是负反馈。</a:t>
            </a:r>
          </a:p>
        </p:txBody>
      </p:sp>
      <p:sp>
        <p:nvSpPr>
          <p:cNvPr id="87055" name="Text Box 1039"/>
          <p:cNvSpPr txBox="1">
            <a:spLocks noChangeArrowheads="1"/>
          </p:cNvSpPr>
          <p:nvPr/>
        </p:nvSpPr>
        <p:spPr bwMode="auto">
          <a:xfrm>
            <a:off x="595086" y="2249189"/>
            <a:ext cx="832031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000" b="1" dirty="0">
                <a:solidFill>
                  <a:srgbClr val="3333FF"/>
                </a:solidFill>
              </a:rPr>
              <a:t>正反馈</a:t>
            </a:r>
            <a:r>
              <a:rPr lang="en-US" altLang="zh-CN" sz="2000" b="1" dirty="0">
                <a:solidFill>
                  <a:srgbClr val="3333FF"/>
                </a:solidFill>
              </a:rPr>
              <a:t>——</a:t>
            </a:r>
            <a:r>
              <a:rPr lang="zh-CN" altLang="en-US" sz="2000" b="1" dirty="0">
                <a:solidFill>
                  <a:srgbClr val="000000"/>
                </a:solidFill>
              </a:rPr>
              <a:t>输入量不变时，引入反馈后使净输入量增加，放大倍数增加。</a:t>
            </a:r>
          </a:p>
        </p:txBody>
      </p:sp>
      <p:graphicFrame>
        <p:nvGraphicFramePr>
          <p:cNvPr id="87086" name="Object 1070"/>
          <p:cNvGraphicFramePr>
            <a:graphicFrameLocks noChangeAspect="1"/>
          </p:cNvGraphicFramePr>
          <p:nvPr>
            <p:extLst>
              <p:ext uri="{D42A27DB-BD31-4B8C-83A1-F6EECF244321}">
                <p14:modId xmlns:p14="http://schemas.microsoft.com/office/powerpoint/2010/main" val="1377435128"/>
              </p:ext>
            </p:extLst>
          </p:nvPr>
        </p:nvGraphicFramePr>
        <p:xfrm>
          <a:off x="1245795" y="5325009"/>
          <a:ext cx="2590800" cy="977900"/>
        </p:xfrm>
        <a:graphic>
          <a:graphicData uri="http://schemas.openxmlformats.org/presentationml/2006/ole">
            <mc:AlternateContent xmlns:mc="http://schemas.openxmlformats.org/markup-compatibility/2006">
              <mc:Choice xmlns:v="urn:schemas-microsoft-com:vml" Requires="v">
                <p:oleObj spid="_x0000_s17456" name="Equation" r:id="rId6" imgW="1218960" imgH="457200" progId="Equation.3">
                  <p:embed/>
                </p:oleObj>
              </mc:Choice>
              <mc:Fallback>
                <p:oleObj name="Equation" r:id="rId6" imgW="1218960" imgH="4572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45795" y="5325009"/>
                        <a:ext cx="2590800" cy="977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7088" name="Object 1072"/>
          <p:cNvGraphicFramePr>
            <a:graphicFrameLocks noChangeAspect="1"/>
          </p:cNvGraphicFramePr>
          <p:nvPr>
            <p:extLst>
              <p:ext uri="{D42A27DB-BD31-4B8C-83A1-F6EECF244321}">
                <p14:modId xmlns:p14="http://schemas.microsoft.com/office/powerpoint/2010/main" val="374146041"/>
              </p:ext>
            </p:extLst>
          </p:nvPr>
        </p:nvGraphicFramePr>
        <p:xfrm>
          <a:off x="1379537" y="3643950"/>
          <a:ext cx="1592263" cy="977900"/>
        </p:xfrm>
        <a:graphic>
          <a:graphicData uri="http://schemas.openxmlformats.org/presentationml/2006/ole">
            <mc:AlternateContent xmlns:mc="http://schemas.openxmlformats.org/markup-compatibility/2006">
              <mc:Choice xmlns:v="urn:schemas-microsoft-com:vml" Requires="v">
                <p:oleObj spid="_x0000_s17457" name="Equation" r:id="rId8" imgW="749160" imgH="457200" progId="Equation.3">
                  <p:embed/>
                </p:oleObj>
              </mc:Choice>
              <mc:Fallback>
                <p:oleObj name="Equation" r:id="rId8" imgW="749160" imgH="4572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79537" y="3643950"/>
                        <a:ext cx="1592263" cy="977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Text Box 15"/>
          <p:cNvSpPr txBox="1">
            <a:spLocks noChangeArrowheads="1"/>
          </p:cNvSpPr>
          <p:nvPr/>
        </p:nvSpPr>
        <p:spPr bwMode="auto">
          <a:xfrm>
            <a:off x="616230" y="34329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smtClean="0">
                <a:solidFill>
                  <a:schemeClr val="accent2"/>
                </a:solidFill>
                <a:ea typeface="黑体" pitchFamily="49" charset="-122"/>
              </a:rPr>
              <a:t>7.3.2 </a:t>
            </a:r>
            <a:r>
              <a:rPr lang="zh-CN" altLang="en-US" sz="3200" b="1" dirty="0" smtClean="0">
                <a:solidFill>
                  <a:schemeClr val="accent2"/>
                </a:solidFill>
                <a:ea typeface="黑体" pitchFamily="49" charset="-122"/>
              </a:rPr>
              <a:t>反馈类型及其判断</a:t>
            </a:r>
            <a:endParaRPr lang="zh-CN" altLang="en-US" sz="3200" b="1" dirty="0">
              <a:solidFill>
                <a:schemeClr val="accent2"/>
              </a:solidFill>
              <a:ea typeface="黑体" pitchFamily="49" charset="-122"/>
            </a:endParaRPr>
          </a:p>
        </p:txBody>
      </p:sp>
    </p:spTree>
    <p:extLst>
      <p:ext uri="{BB962C8B-B14F-4D97-AF65-F5344CB8AC3E}">
        <p14:creationId xmlns:p14="http://schemas.microsoft.com/office/powerpoint/2010/main" val="25895346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7050"/>
                                        </p:tgtEl>
                                        <p:attrNameLst>
                                          <p:attrName>style.visibility</p:attrName>
                                        </p:attrNameLst>
                                      </p:cBhvr>
                                      <p:to>
                                        <p:strVal val="visible"/>
                                      </p:to>
                                    </p:set>
                                    <p:animEffect transition="in" filter="dissolve">
                                      <p:cBhvr>
                                        <p:cTn id="7" dur="500"/>
                                        <p:tgtEl>
                                          <p:spTgt spid="870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7055"/>
                                        </p:tgtEl>
                                        <p:attrNameLst>
                                          <p:attrName>style.visibility</p:attrName>
                                        </p:attrNameLst>
                                      </p:cBhvr>
                                      <p:to>
                                        <p:strVal val="visible"/>
                                      </p:to>
                                    </p:set>
                                    <p:animEffect transition="in" filter="dissolve">
                                      <p:cBhvr>
                                        <p:cTn id="12" dur="500"/>
                                        <p:tgtEl>
                                          <p:spTgt spid="870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7042"/>
                                        </p:tgtEl>
                                        <p:attrNameLst>
                                          <p:attrName>style.visibility</p:attrName>
                                        </p:attrNameLst>
                                      </p:cBhvr>
                                      <p:to>
                                        <p:strVal val="visible"/>
                                      </p:to>
                                    </p:set>
                                    <p:animEffect transition="in" filter="dissolve">
                                      <p:cBhvr>
                                        <p:cTn id="17" dur="500"/>
                                        <p:tgtEl>
                                          <p:spTgt spid="8704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87093"/>
                                        </p:tgtEl>
                                        <p:attrNameLst>
                                          <p:attrName>style.visibility</p:attrName>
                                        </p:attrNameLst>
                                      </p:cBhvr>
                                      <p:to>
                                        <p:strVal val="visible"/>
                                      </p:to>
                                    </p:set>
                                    <p:animEffect transition="in" filter="wipe(left)">
                                      <p:cBhvr>
                                        <p:cTn id="22" dur="500"/>
                                        <p:tgtEl>
                                          <p:spTgt spid="8709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87088"/>
                                        </p:tgtEl>
                                        <p:attrNameLst>
                                          <p:attrName>style.visibility</p:attrName>
                                        </p:attrNameLst>
                                      </p:cBhvr>
                                      <p:to>
                                        <p:strVal val="visible"/>
                                      </p:to>
                                    </p:set>
                                    <p:animEffect transition="in" filter="blinds(horizontal)">
                                      <p:cBhvr>
                                        <p:cTn id="27" dur="500"/>
                                        <p:tgtEl>
                                          <p:spTgt spid="8708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87051"/>
                                        </p:tgtEl>
                                        <p:attrNameLst>
                                          <p:attrName>style.visibility</p:attrName>
                                        </p:attrNameLst>
                                      </p:cBhvr>
                                      <p:to>
                                        <p:strVal val="visible"/>
                                      </p:to>
                                    </p:set>
                                    <p:animEffect transition="in" filter="dissolve">
                                      <p:cBhvr>
                                        <p:cTn id="32" dur="500"/>
                                        <p:tgtEl>
                                          <p:spTgt spid="8705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87086"/>
                                        </p:tgtEl>
                                        <p:attrNameLst>
                                          <p:attrName>style.visibility</p:attrName>
                                        </p:attrNameLst>
                                      </p:cBhvr>
                                      <p:to>
                                        <p:strVal val="visible"/>
                                      </p:to>
                                    </p:set>
                                    <p:animEffect transition="in" filter="blinds(horizontal)">
                                      <p:cBhvr>
                                        <p:cTn id="37" dur="500"/>
                                        <p:tgtEl>
                                          <p:spTgt spid="8708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87053"/>
                                        </p:tgtEl>
                                        <p:attrNameLst>
                                          <p:attrName>style.visibility</p:attrName>
                                        </p:attrNameLst>
                                      </p:cBhvr>
                                      <p:to>
                                        <p:strVal val="visible"/>
                                      </p:to>
                                    </p:set>
                                    <p:animEffect transition="in" filter="dissolve">
                                      <p:cBhvr>
                                        <p:cTn id="42" dur="500"/>
                                        <p:tgtEl>
                                          <p:spTgt spid="87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autoUpdateAnimBg="0"/>
      <p:bldP spid="87050" grpId="0" autoUpdateAnimBg="0"/>
      <p:bldP spid="87051" grpId="0" autoUpdateAnimBg="0"/>
      <p:bldP spid="87053" grpId="0" autoUpdateAnimBg="0"/>
      <p:bldP spid="87055"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6" name="Rectangle 4"/>
          <p:cNvSpPr>
            <a:spLocks noChangeArrowheads="1"/>
          </p:cNvSpPr>
          <p:nvPr/>
        </p:nvSpPr>
        <p:spPr bwMode="auto">
          <a:xfrm>
            <a:off x="395288" y="3352924"/>
            <a:ext cx="8353425"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zh-CN" sz="2400" b="1" dirty="0">
                <a:solidFill>
                  <a:srgbClr val="FF0000"/>
                </a:solidFill>
              </a:rPr>
              <a:t>用</a:t>
            </a:r>
            <a:r>
              <a:rPr lang="zh-CN" altLang="en-US" sz="2400" b="1" dirty="0">
                <a:solidFill>
                  <a:srgbClr val="FF0000"/>
                </a:solidFill>
              </a:rPr>
              <a:t>“</a:t>
            </a:r>
            <a:r>
              <a:rPr lang="zh-CN" altLang="zh-CN" sz="2400" b="1" dirty="0">
                <a:solidFill>
                  <a:srgbClr val="FF0000"/>
                </a:solidFill>
              </a:rPr>
              <a:t>瞬时极性法</a:t>
            </a:r>
            <a:r>
              <a:rPr lang="zh-CN" altLang="en-US" sz="2400" b="1" dirty="0">
                <a:solidFill>
                  <a:srgbClr val="FF0000"/>
                </a:solidFill>
              </a:rPr>
              <a:t>”</a:t>
            </a:r>
            <a:r>
              <a:rPr lang="zh-CN" altLang="zh-CN" sz="2400" b="1" dirty="0">
                <a:solidFill>
                  <a:srgbClr val="FF0000"/>
                </a:solidFill>
              </a:rPr>
              <a:t>判断反馈极性：</a:t>
            </a:r>
            <a:endParaRPr lang="zh-CN" altLang="en-US" sz="2400" b="1" dirty="0">
              <a:solidFill>
                <a:srgbClr val="FF0000"/>
              </a:solidFill>
            </a:endParaRPr>
          </a:p>
          <a:p>
            <a:pPr>
              <a:lnSpc>
                <a:spcPct val="120000"/>
              </a:lnSpc>
            </a:pPr>
            <a:r>
              <a:rPr lang="zh-CN" altLang="en-US" sz="2400" b="1" dirty="0">
                <a:solidFill>
                  <a:schemeClr val="folHlink"/>
                </a:solidFill>
              </a:rPr>
              <a:t>      </a:t>
            </a:r>
            <a:r>
              <a:rPr lang="zh-CN" altLang="en-US" sz="2400" b="1" dirty="0">
                <a:solidFill>
                  <a:schemeClr val="accent2"/>
                </a:solidFill>
              </a:rPr>
              <a:t>假设某一瞬时，在放大电路的输入端加入一个正极性的输入信号，按信号传输方向依次判断相关点的瞬时极性，直至判断出反馈信号的瞬时极性。如果反馈信号的瞬时极性使净输入减小，则为负反馈；反之为正反馈。</a:t>
            </a:r>
            <a:endParaRPr lang="zh-CN" altLang="en-US" sz="2400" b="1" dirty="0">
              <a:solidFill>
                <a:schemeClr val="folHlink"/>
              </a:solidFill>
            </a:endParaRPr>
          </a:p>
        </p:txBody>
      </p:sp>
      <p:sp>
        <p:nvSpPr>
          <p:cNvPr id="259077" name="Text Box 5"/>
          <p:cNvSpPr txBox="1">
            <a:spLocks noChangeArrowheads="1"/>
          </p:cNvSpPr>
          <p:nvPr/>
        </p:nvSpPr>
        <p:spPr bwMode="auto">
          <a:xfrm>
            <a:off x="395288" y="1268760"/>
            <a:ext cx="9361487"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FF0000"/>
                </a:solidFill>
              </a:rPr>
              <a:t>判断反馈极性的步骤</a:t>
            </a:r>
            <a:r>
              <a:rPr lang="en-US" altLang="zh-CN" sz="2400" b="1" dirty="0">
                <a:solidFill>
                  <a:srgbClr val="FF0000"/>
                </a:solidFill>
              </a:rPr>
              <a:t>:</a:t>
            </a:r>
          </a:p>
          <a:p>
            <a:pPr>
              <a:spcBef>
                <a:spcPct val="50000"/>
              </a:spcBef>
            </a:pPr>
            <a:r>
              <a:rPr lang="en-US" altLang="zh-CN" sz="2400" b="1" dirty="0">
                <a:solidFill>
                  <a:schemeClr val="accent2"/>
                </a:solidFill>
              </a:rPr>
              <a:t>1.</a:t>
            </a:r>
            <a:r>
              <a:rPr lang="zh-CN" altLang="en-US" sz="2400" b="1" dirty="0">
                <a:solidFill>
                  <a:schemeClr val="accent2"/>
                </a:solidFill>
              </a:rPr>
              <a:t>断开反馈支路</a:t>
            </a:r>
            <a:r>
              <a:rPr lang="en-US" altLang="zh-CN" sz="2400" b="1" dirty="0">
                <a:solidFill>
                  <a:schemeClr val="accent2"/>
                </a:solidFill>
              </a:rPr>
              <a:t>;</a:t>
            </a:r>
          </a:p>
          <a:p>
            <a:pPr>
              <a:spcBef>
                <a:spcPct val="50000"/>
              </a:spcBef>
            </a:pPr>
            <a:r>
              <a:rPr lang="en-US" altLang="zh-CN" sz="2400" b="1" dirty="0">
                <a:solidFill>
                  <a:schemeClr val="accent2"/>
                </a:solidFill>
              </a:rPr>
              <a:t>2.</a:t>
            </a:r>
            <a:r>
              <a:rPr lang="zh-CN" altLang="en-US" sz="2400" b="1" dirty="0">
                <a:solidFill>
                  <a:schemeClr val="accent2"/>
                </a:solidFill>
              </a:rPr>
              <a:t>采用瞬时极性法</a:t>
            </a:r>
            <a:r>
              <a:rPr lang="en-US" altLang="zh-CN" sz="2400" b="1" dirty="0">
                <a:solidFill>
                  <a:schemeClr val="accent2"/>
                </a:solidFill>
              </a:rPr>
              <a:t>,</a:t>
            </a:r>
            <a:r>
              <a:rPr lang="zh-CN" altLang="en-US" sz="2400" b="1" dirty="0">
                <a:solidFill>
                  <a:schemeClr val="accent2"/>
                </a:solidFill>
              </a:rPr>
              <a:t>得到反馈信号的极性</a:t>
            </a:r>
            <a:r>
              <a:rPr lang="en-US" altLang="zh-CN" sz="2400" b="1" dirty="0" smtClean="0">
                <a:solidFill>
                  <a:schemeClr val="accent2"/>
                </a:solidFill>
              </a:rPr>
              <a:t>,</a:t>
            </a:r>
          </a:p>
          <a:p>
            <a:pPr>
              <a:spcBef>
                <a:spcPct val="50000"/>
              </a:spcBef>
            </a:pPr>
            <a:r>
              <a:rPr lang="en-US" altLang="zh-CN" sz="2400" b="1" dirty="0" smtClean="0">
                <a:solidFill>
                  <a:schemeClr val="accent2"/>
                </a:solidFill>
              </a:rPr>
              <a:t>3.</a:t>
            </a:r>
            <a:r>
              <a:rPr lang="zh-CN" altLang="en-US" sz="2400" b="1" dirty="0" smtClean="0">
                <a:solidFill>
                  <a:schemeClr val="accent2"/>
                </a:solidFill>
              </a:rPr>
              <a:t>分析</a:t>
            </a:r>
            <a:r>
              <a:rPr lang="zh-CN" altLang="en-US" sz="2400" b="1" dirty="0">
                <a:solidFill>
                  <a:schemeClr val="accent2"/>
                </a:solidFill>
              </a:rPr>
              <a:t>对净输入产生的影响</a:t>
            </a:r>
          </a:p>
        </p:txBody>
      </p:sp>
      <p:sp>
        <p:nvSpPr>
          <p:cNvPr id="4" name="Text Box 15"/>
          <p:cNvSpPr txBox="1">
            <a:spLocks noChangeArrowheads="1"/>
          </p:cNvSpPr>
          <p:nvPr/>
        </p:nvSpPr>
        <p:spPr bwMode="auto">
          <a:xfrm>
            <a:off x="616230" y="34329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smtClean="0">
                <a:solidFill>
                  <a:schemeClr val="accent2"/>
                </a:solidFill>
                <a:ea typeface="黑体" pitchFamily="49" charset="-122"/>
              </a:rPr>
              <a:t>7.3.2 </a:t>
            </a:r>
            <a:r>
              <a:rPr lang="zh-CN" altLang="en-US" sz="3200" b="1" dirty="0" smtClean="0">
                <a:solidFill>
                  <a:schemeClr val="accent2"/>
                </a:solidFill>
                <a:ea typeface="黑体" pitchFamily="49" charset="-122"/>
              </a:rPr>
              <a:t>反馈类型及其判断</a:t>
            </a:r>
            <a:endParaRPr lang="zh-CN" altLang="en-US" sz="3200" b="1" dirty="0">
              <a:solidFill>
                <a:schemeClr val="accent2"/>
              </a:solidFill>
              <a:ea typeface="黑体" pitchFamily="49" charset="-122"/>
            </a:endParaRPr>
          </a:p>
        </p:txBody>
      </p:sp>
    </p:spTree>
    <p:extLst>
      <p:ext uri="{BB962C8B-B14F-4D97-AF65-F5344CB8AC3E}">
        <p14:creationId xmlns:p14="http://schemas.microsoft.com/office/powerpoint/2010/main" val="2184582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9077">
                                            <p:txEl>
                                              <p:pRg st="0" end="0"/>
                                            </p:txEl>
                                          </p:spTgt>
                                        </p:tgtEl>
                                        <p:attrNameLst>
                                          <p:attrName>style.visibility</p:attrName>
                                        </p:attrNameLst>
                                      </p:cBhvr>
                                      <p:to>
                                        <p:strVal val="visible"/>
                                      </p:to>
                                    </p:set>
                                    <p:animEffect transition="in" filter="blinds(horizontal)">
                                      <p:cBhvr>
                                        <p:cTn id="7" dur="500"/>
                                        <p:tgtEl>
                                          <p:spTgt spid="259077">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59077">
                                            <p:txEl>
                                              <p:pRg st="1" end="1"/>
                                            </p:txEl>
                                          </p:spTgt>
                                        </p:tgtEl>
                                        <p:attrNameLst>
                                          <p:attrName>style.visibility</p:attrName>
                                        </p:attrNameLst>
                                      </p:cBhvr>
                                      <p:to>
                                        <p:strVal val="visible"/>
                                      </p:to>
                                    </p:set>
                                    <p:animEffect transition="in" filter="blinds(horizontal)">
                                      <p:cBhvr>
                                        <p:cTn id="10" dur="500"/>
                                        <p:tgtEl>
                                          <p:spTgt spid="259077">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59077">
                                            <p:txEl>
                                              <p:pRg st="2" end="2"/>
                                            </p:txEl>
                                          </p:spTgt>
                                        </p:tgtEl>
                                        <p:attrNameLst>
                                          <p:attrName>style.visibility</p:attrName>
                                        </p:attrNameLst>
                                      </p:cBhvr>
                                      <p:to>
                                        <p:strVal val="visible"/>
                                      </p:to>
                                    </p:set>
                                    <p:animEffect transition="in" filter="blinds(horizontal)">
                                      <p:cBhvr>
                                        <p:cTn id="13" dur="500"/>
                                        <p:tgtEl>
                                          <p:spTgt spid="259077">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59077">
                                            <p:txEl>
                                              <p:pRg st="3" end="3"/>
                                            </p:txEl>
                                          </p:spTgt>
                                        </p:tgtEl>
                                        <p:attrNameLst>
                                          <p:attrName>style.visibility</p:attrName>
                                        </p:attrNameLst>
                                      </p:cBhvr>
                                      <p:to>
                                        <p:strVal val="visible"/>
                                      </p:to>
                                    </p:set>
                                    <p:animEffect transition="in" filter="blinds(horizontal)">
                                      <p:cBhvr>
                                        <p:cTn id="16" dur="500"/>
                                        <p:tgtEl>
                                          <p:spTgt spid="259077">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32" fill="hold" grpId="0" nodeType="clickEffect">
                                  <p:stCondLst>
                                    <p:cond delay="0"/>
                                  </p:stCondLst>
                                  <p:childTnLst>
                                    <p:set>
                                      <p:cBhvr>
                                        <p:cTn id="20" dur="1" fill="hold">
                                          <p:stCondLst>
                                            <p:cond delay="0"/>
                                          </p:stCondLst>
                                        </p:cTn>
                                        <p:tgtEl>
                                          <p:spTgt spid="259076">
                                            <p:txEl>
                                              <p:pRg st="0" end="0"/>
                                            </p:txEl>
                                          </p:spTgt>
                                        </p:tgtEl>
                                        <p:attrNameLst>
                                          <p:attrName>style.visibility</p:attrName>
                                        </p:attrNameLst>
                                      </p:cBhvr>
                                      <p:to>
                                        <p:strVal val="visible"/>
                                      </p:to>
                                    </p:set>
                                    <p:animEffect transition="in" filter="box(out)">
                                      <p:cBhvr>
                                        <p:cTn id="21" dur="500"/>
                                        <p:tgtEl>
                                          <p:spTgt spid="259076">
                                            <p:txEl>
                                              <p:pRg st="0" end="0"/>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 presetClass="entr" presetSubtype="32" fill="hold" grpId="0" nodeType="clickEffect">
                                  <p:stCondLst>
                                    <p:cond delay="0"/>
                                  </p:stCondLst>
                                  <p:childTnLst>
                                    <p:set>
                                      <p:cBhvr>
                                        <p:cTn id="25" dur="1" fill="hold">
                                          <p:stCondLst>
                                            <p:cond delay="0"/>
                                          </p:stCondLst>
                                        </p:cTn>
                                        <p:tgtEl>
                                          <p:spTgt spid="259076">
                                            <p:txEl>
                                              <p:pRg st="1" end="1"/>
                                            </p:txEl>
                                          </p:spTgt>
                                        </p:tgtEl>
                                        <p:attrNameLst>
                                          <p:attrName>style.visibility</p:attrName>
                                        </p:attrNameLst>
                                      </p:cBhvr>
                                      <p:to>
                                        <p:strVal val="visible"/>
                                      </p:to>
                                    </p:set>
                                    <p:animEffect transition="in" filter="box(out)">
                                      <p:cBhvr>
                                        <p:cTn id="26" dur="500"/>
                                        <p:tgtEl>
                                          <p:spTgt spid="25907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6" grpId="0" build="p" autoUpdateAnimBg="0"/>
      <p:bldP spid="259077" grpId="0" build="allAtOnce"/>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6" name="Picture 2"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1238" y="6403032"/>
            <a:ext cx="284162" cy="384175"/>
          </a:xfrm>
          <a:prstGeom prst="rect">
            <a:avLst/>
          </a:prstGeom>
          <a:noFill/>
          <a:extLst>
            <a:ext uri="{909E8E84-426E-40DD-AFC4-6F175D3DCCD1}">
              <a14:hiddenFill xmlns:a14="http://schemas.microsoft.com/office/drawing/2010/main">
                <a:solidFill>
                  <a:srgbClr val="FFFFFF"/>
                </a:solidFill>
              </a14:hiddenFill>
            </a:ext>
          </a:extLst>
        </p:spPr>
      </p:pic>
      <p:pic>
        <p:nvPicPr>
          <p:cNvPr id="195587" name="Picture 3"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1238" y="6784032"/>
            <a:ext cx="274637" cy="533400"/>
          </a:xfrm>
          <a:prstGeom prst="rect">
            <a:avLst/>
          </a:prstGeom>
          <a:noFill/>
          <a:extLst>
            <a:ext uri="{909E8E84-426E-40DD-AFC4-6F175D3DCCD1}">
              <a14:hiddenFill xmlns:a14="http://schemas.microsoft.com/office/drawing/2010/main">
                <a:solidFill>
                  <a:srgbClr val="FFFFFF"/>
                </a:solidFill>
              </a14:hiddenFill>
            </a:ext>
          </a:extLst>
        </p:spPr>
      </p:pic>
      <p:sp>
        <p:nvSpPr>
          <p:cNvPr id="195588" name="Text Box 4"/>
          <p:cNvSpPr txBox="1">
            <a:spLocks noChangeArrowheads="1"/>
          </p:cNvSpPr>
          <p:nvPr/>
        </p:nvSpPr>
        <p:spPr bwMode="auto">
          <a:xfrm>
            <a:off x="395288" y="1918345"/>
            <a:ext cx="7086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sz="2800" b="1" dirty="0">
                <a:latin typeface="Arial" pitchFamily="34" charset="0"/>
              </a:rPr>
              <a:t>例：判断下图电路的反馈极性。</a:t>
            </a:r>
          </a:p>
        </p:txBody>
      </p:sp>
      <p:pic>
        <p:nvPicPr>
          <p:cNvPr id="19558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0363" y="2781945"/>
            <a:ext cx="8783637" cy="3097212"/>
          </a:xfrm>
          <a:prstGeom prst="rect">
            <a:avLst/>
          </a:prstGeom>
          <a:noFill/>
          <a:extLst>
            <a:ext uri="{909E8E84-426E-40DD-AFC4-6F175D3DCCD1}">
              <a14:hiddenFill xmlns:a14="http://schemas.microsoft.com/office/drawing/2010/main">
                <a:solidFill>
                  <a:srgbClr val="FFFFFF"/>
                </a:solidFill>
              </a14:hiddenFill>
            </a:ext>
          </a:extLst>
        </p:spPr>
      </p:pic>
      <p:sp>
        <p:nvSpPr>
          <p:cNvPr id="195590" name="AutoShape 6"/>
          <p:cNvSpPr>
            <a:spLocks noChangeArrowheads="1"/>
          </p:cNvSpPr>
          <p:nvPr/>
        </p:nvSpPr>
        <p:spPr bwMode="auto">
          <a:xfrm>
            <a:off x="3600450" y="2962920"/>
            <a:ext cx="215900" cy="215900"/>
          </a:xfrm>
          <a:prstGeom prst="flowChartOr">
            <a:avLst/>
          </a:prstGeom>
          <a:solidFill>
            <a:schemeClr val="bg1"/>
          </a:solidFill>
          <a:ln w="3175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95591" name="Group 7"/>
          <p:cNvGrpSpPr>
            <a:grpSpLocks/>
          </p:cNvGrpSpPr>
          <p:nvPr/>
        </p:nvGrpSpPr>
        <p:grpSpPr bwMode="auto">
          <a:xfrm>
            <a:off x="3167063" y="3647132"/>
            <a:ext cx="215900" cy="215900"/>
            <a:chOff x="1701" y="3022"/>
            <a:chExt cx="272" cy="272"/>
          </a:xfrm>
        </p:grpSpPr>
        <p:sp>
          <p:nvSpPr>
            <p:cNvPr id="195592" name="Oval 8"/>
            <p:cNvSpPr>
              <a:spLocks noChangeArrowheads="1"/>
            </p:cNvSpPr>
            <p:nvPr/>
          </p:nvSpPr>
          <p:spPr bwMode="auto">
            <a:xfrm>
              <a:off x="1701" y="3022"/>
              <a:ext cx="272" cy="272"/>
            </a:xfrm>
            <a:prstGeom prst="ellipse">
              <a:avLst/>
            </a:prstGeom>
            <a:solidFill>
              <a:schemeClr val="bg1"/>
            </a:solidFill>
            <a:ln w="3175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593" name="Line 9"/>
            <p:cNvSpPr>
              <a:spLocks noChangeShapeType="1"/>
            </p:cNvSpPr>
            <p:nvPr/>
          </p:nvSpPr>
          <p:spPr bwMode="auto">
            <a:xfrm>
              <a:off x="1701" y="3158"/>
              <a:ext cx="272" cy="0"/>
            </a:xfrm>
            <a:prstGeom prst="line">
              <a:avLst/>
            </a:prstGeom>
            <a:noFill/>
            <a:ln w="317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95594" name="Group 10"/>
          <p:cNvGrpSpPr>
            <a:grpSpLocks/>
          </p:cNvGrpSpPr>
          <p:nvPr/>
        </p:nvGrpSpPr>
        <p:grpSpPr bwMode="auto">
          <a:xfrm>
            <a:off x="7092950" y="4258320"/>
            <a:ext cx="215900" cy="215900"/>
            <a:chOff x="1088" y="2500"/>
            <a:chExt cx="136" cy="136"/>
          </a:xfrm>
        </p:grpSpPr>
        <p:sp>
          <p:nvSpPr>
            <p:cNvPr id="195595" name="Line 11"/>
            <p:cNvSpPr>
              <a:spLocks noChangeShapeType="1"/>
            </p:cNvSpPr>
            <p:nvPr/>
          </p:nvSpPr>
          <p:spPr bwMode="auto">
            <a:xfrm flipH="1">
              <a:off x="1088" y="2523"/>
              <a:ext cx="136" cy="91"/>
            </a:xfrm>
            <a:prstGeom prst="line">
              <a:avLst/>
            </a:prstGeom>
            <a:noFill/>
            <a:ln w="317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596" name="Line 12"/>
            <p:cNvSpPr>
              <a:spLocks noChangeShapeType="1"/>
            </p:cNvSpPr>
            <p:nvPr/>
          </p:nvSpPr>
          <p:spPr bwMode="auto">
            <a:xfrm>
              <a:off x="1111" y="2500"/>
              <a:ext cx="90" cy="136"/>
            </a:xfrm>
            <a:prstGeom prst="line">
              <a:avLst/>
            </a:prstGeom>
            <a:noFill/>
            <a:ln w="317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95597" name="Group 13"/>
          <p:cNvGrpSpPr>
            <a:grpSpLocks/>
          </p:cNvGrpSpPr>
          <p:nvPr/>
        </p:nvGrpSpPr>
        <p:grpSpPr bwMode="auto">
          <a:xfrm>
            <a:off x="1619250" y="3466157"/>
            <a:ext cx="215900" cy="215900"/>
            <a:chOff x="1088" y="2500"/>
            <a:chExt cx="136" cy="136"/>
          </a:xfrm>
        </p:grpSpPr>
        <p:sp>
          <p:nvSpPr>
            <p:cNvPr id="195598" name="Line 14"/>
            <p:cNvSpPr>
              <a:spLocks noChangeShapeType="1"/>
            </p:cNvSpPr>
            <p:nvPr/>
          </p:nvSpPr>
          <p:spPr bwMode="auto">
            <a:xfrm flipH="1">
              <a:off x="1088" y="2523"/>
              <a:ext cx="136" cy="91"/>
            </a:xfrm>
            <a:prstGeom prst="line">
              <a:avLst/>
            </a:prstGeom>
            <a:noFill/>
            <a:ln w="317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599" name="Line 15"/>
            <p:cNvSpPr>
              <a:spLocks noChangeShapeType="1"/>
            </p:cNvSpPr>
            <p:nvPr/>
          </p:nvSpPr>
          <p:spPr bwMode="auto">
            <a:xfrm>
              <a:off x="1111" y="2500"/>
              <a:ext cx="90" cy="136"/>
            </a:xfrm>
            <a:prstGeom prst="line">
              <a:avLst/>
            </a:prstGeom>
            <a:noFill/>
            <a:ln w="317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95600" name="AutoShape 16"/>
          <p:cNvSpPr>
            <a:spLocks noChangeArrowheads="1"/>
          </p:cNvSpPr>
          <p:nvPr/>
        </p:nvSpPr>
        <p:spPr bwMode="auto">
          <a:xfrm>
            <a:off x="395288" y="3539182"/>
            <a:ext cx="215900" cy="215900"/>
          </a:xfrm>
          <a:prstGeom prst="flowChartOr">
            <a:avLst/>
          </a:prstGeom>
          <a:solidFill>
            <a:schemeClr val="bg1"/>
          </a:solidFill>
          <a:ln w="3175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601" name="AutoShape 17"/>
          <p:cNvSpPr>
            <a:spLocks noChangeArrowheads="1"/>
          </p:cNvSpPr>
          <p:nvPr/>
        </p:nvSpPr>
        <p:spPr bwMode="auto">
          <a:xfrm>
            <a:off x="1800225" y="3826520"/>
            <a:ext cx="215900" cy="215900"/>
          </a:xfrm>
          <a:prstGeom prst="flowChartOr">
            <a:avLst/>
          </a:prstGeom>
          <a:solidFill>
            <a:schemeClr val="bg1"/>
          </a:solidFill>
          <a:ln w="3175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95602" name="Group 18"/>
          <p:cNvGrpSpPr>
            <a:grpSpLocks/>
          </p:cNvGrpSpPr>
          <p:nvPr/>
        </p:nvGrpSpPr>
        <p:grpSpPr bwMode="auto">
          <a:xfrm>
            <a:off x="1439863" y="3105795"/>
            <a:ext cx="215900" cy="215900"/>
            <a:chOff x="1701" y="3022"/>
            <a:chExt cx="272" cy="272"/>
          </a:xfrm>
        </p:grpSpPr>
        <p:sp>
          <p:nvSpPr>
            <p:cNvPr id="195603" name="Oval 19"/>
            <p:cNvSpPr>
              <a:spLocks noChangeArrowheads="1"/>
            </p:cNvSpPr>
            <p:nvPr/>
          </p:nvSpPr>
          <p:spPr bwMode="auto">
            <a:xfrm>
              <a:off x="1701" y="3022"/>
              <a:ext cx="272" cy="272"/>
            </a:xfrm>
            <a:prstGeom prst="ellipse">
              <a:avLst/>
            </a:prstGeom>
            <a:solidFill>
              <a:schemeClr val="bg1"/>
            </a:solidFill>
            <a:ln w="3175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604" name="Line 20"/>
            <p:cNvSpPr>
              <a:spLocks noChangeShapeType="1"/>
            </p:cNvSpPr>
            <p:nvPr/>
          </p:nvSpPr>
          <p:spPr bwMode="auto">
            <a:xfrm>
              <a:off x="1701" y="3158"/>
              <a:ext cx="272" cy="0"/>
            </a:xfrm>
            <a:prstGeom prst="line">
              <a:avLst/>
            </a:prstGeom>
            <a:noFill/>
            <a:ln w="317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95605" name="Group 21"/>
          <p:cNvGrpSpPr>
            <a:grpSpLocks/>
          </p:cNvGrpSpPr>
          <p:nvPr/>
        </p:nvGrpSpPr>
        <p:grpSpPr bwMode="auto">
          <a:xfrm>
            <a:off x="4284663" y="3970982"/>
            <a:ext cx="215900" cy="215900"/>
            <a:chOff x="1088" y="2500"/>
            <a:chExt cx="136" cy="136"/>
          </a:xfrm>
        </p:grpSpPr>
        <p:sp>
          <p:nvSpPr>
            <p:cNvPr id="195606" name="Line 22"/>
            <p:cNvSpPr>
              <a:spLocks noChangeShapeType="1"/>
            </p:cNvSpPr>
            <p:nvPr/>
          </p:nvSpPr>
          <p:spPr bwMode="auto">
            <a:xfrm flipH="1">
              <a:off x="1088" y="2523"/>
              <a:ext cx="136" cy="91"/>
            </a:xfrm>
            <a:prstGeom prst="line">
              <a:avLst/>
            </a:prstGeom>
            <a:noFill/>
            <a:ln w="317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5607" name="Line 23"/>
            <p:cNvSpPr>
              <a:spLocks noChangeShapeType="1"/>
            </p:cNvSpPr>
            <p:nvPr/>
          </p:nvSpPr>
          <p:spPr bwMode="auto">
            <a:xfrm>
              <a:off x="1111" y="2500"/>
              <a:ext cx="90" cy="136"/>
            </a:xfrm>
            <a:prstGeom prst="line">
              <a:avLst/>
            </a:prstGeom>
            <a:noFill/>
            <a:ln w="31750">
              <a:solidFill>
                <a:srgbClr val="3333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95608" name="AutoShape 24"/>
          <p:cNvSpPr>
            <a:spLocks noChangeArrowheads="1"/>
          </p:cNvSpPr>
          <p:nvPr/>
        </p:nvSpPr>
        <p:spPr bwMode="auto">
          <a:xfrm>
            <a:off x="5832475" y="3070870"/>
            <a:ext cx="215900" cy="215900"/>
          </a:xfrm>
          <a:prstGeom prst="flowChartOr">
            <a:avLst/>
          </a:prstGeom>
          <a:solidFill>
            <a:schemeClr val="bg1"/>
          </a:solidFill>
          <a:ln w="3175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609" name="AutoShape 25"/>
          <p:cNvSpPr>
            <a:spLocks noChangeArrowheads="1"/>
          </p:cNvSpPr>
          <p:nvPr/>
        </p:nvSpPr>
        <p:spPr bwMode="auto">
          <a:xfrm>
            <a:off x="4067175" y="4331345"/>
            <a:ext cx="215900" cy="215900"/>
          </a:xfrm>
          <a:prstGeom prst="flowChartOr">
            <a:avLst/>
          </a:prstGeom>
          <a:solidFill>
            <a:schemeClr val="bg1"/>
          </a:solidFill>
          <a:ln w="3175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610" name="AutoShape 26"/>
          <p:cNvSpPr>
            <a:spLocks noChangeArrowheads="1"/>
          </p:cNvSpPr>
          <p:nvPr/>
        </p:nvSpPr>
        <p:spPr bwMode="auto">
          <a:xfrm>
            <a:off x="6624638" y="3034357"/>
            <a:ext cx="215900" cy="215900"/>
          </a:xfrm>
          <a:prstGeom prst="flowChartOr">
            <a:avLst/>
          </a:prstGeom>
          <a:solidFill>
            <a:schemeClr val="bg1"/>
          </a:solidFill>
          <a:ln w="3175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95611" name="Group 27"/>
          <p:cNvGrpSpPr>
            <a:grpSpLocks/>
          </p:cNvGrpSpPr>
          <p:nvPr/>
        </p:nvGrpSpPr>
        <p:grpSpPr bwMode="auto">
          <a:xfrm>
            <a:off x="8567738" y="3358207"/>
            <a:ext cx="215900" cy="215900"/>
            <a:chOff x="1701" y="3022"/>
            <a:chExt cx="272" cy="272"/>
          </a:xfrm>
        </p:grpSpPr>
        <p:sp>
          <p:nvSpPr>
            <p:cNvPr id="195612" name="Oval 28"/>
            <p:cNvSpPr>
              <a:spLocks noChangeArrowheads="1"/>
            </p:cNvSpPr>
            <p:nvPr/>
          </p:nvSpPr>
          <p:spPr bwMode="auto">
            <a:xfrm>
              <a:off x="1701" y="3022"/>
              <a:ext cx="272" cy="272"/>
            </a:xfrm>
            <a:prstGeom prst="ellipse">
              <a:avLst/>
            </a:prstGeom>
            <a:solidFill>
              <a:schemeClr val="bg1"/>
            </a:solidFill>
            <a:ln w="3175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613" name="Line 29"/>
            <p:cNvSpPr>
              <a:spLocks noChangeShapeType="1"/>
            </p:cNvSpPr>
            <p:nvPr/>
          </p:nvSpPr>
          <p:spPr bwMode="auto">
            <a:xfrm>
              <a:off x="1701" y="3158"/>
              <a:ext cx="272" cy="0"/>
            </a:xfrm>
            <a:prstGeom prst="line">
              <a:avLst/>
            </a:prstGeom>
            <a:noFill/>
            <a:ln w="317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95614" name="Group 30"/>
          <p:cNvGrpSpPr>
            <a:grpSpLocks/>
          </p:cNvGrpSpPr>
          <p:nvPr/>
        </p:nvGrpSpPr>
        <p:grpSpPr bwMode="auto">
          <a:xfrm>
            <a:off x="6948488" y="4510732"/>
            <a:ext cx="215900" cy="215900"/>
            <a:chOff x="1701" y="3022"/>
            <a:chExt cx="272" cy="272"/>
          </a:xfrm>
        </p:grpSpPr>
        <p:sp>
          <p:nvSpPr>
            <p:cNvPr id="195615" name="Oval 31"/>
            <p:cNvSpPr>
              <a:spLocks noChangeArrowheads="1"/>
            </p:cNvSpPr>
            <p:nvPr/>
          </p:nvSpPr>
          <p:spPr bwMode="auto">
            <a:xfrm>
              <a:off x="1701" y="3022"/>
              <a:ext cx="272" cy="272"/>
            </a:xfrm>
            <a:prstGeom prst="ellipse">
              <a:avLst/>
            </a:prstGeom>
            <a:solidFill>
              <a:schemeClr val="bg1"/>
            </a:solidFill>
            <a:ln w="3175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5616" name="Line 32"/>
            <p:cNvSpPr>
              <a:spLocks noChangeShapeType="1"/>
            </p:cNvSpPr>
            <p:nvPr/>
          </p:nvSpPr>
          <p:spPr bwMode="auto">
            <a:xfrm>
              <a:off x="1701" y="3158"/>
              <a:ext cx="272" cy="0"/>
            </a:xfrm>
            <a:prstGeom prst="line">
              <a:avLst/>
            </a:prstGeom>
            <a:noFill/>
            <a:ln w="317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95618" name="Text Box 34"/>
          <p:cNvSpPr txBox="1">
            <a:spLocks noChangeArrowheads="1"/>
          </p:cNvSpPr>
          <p:nvPr/>
        </p:nvSpPr>
        <p:spPr bwMode="auto">
          <a:xfrm>
            <a:off x="323850" y="981720"/>
            <a:ext cx="60499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800" b="1">
                <a:solidFill>
                  <a:srgbClr val="FF0000"/>
                </a:solidFill>
                <a:ea typeface="黑体" pitchFamily="49" charset="-122"/>
              </a:rPr>
              <a:t>正负反馈判别方法：瞬时极性法</a:t>
            </a:r>
          </a:p>
        </p:txBody>
      </p:sp>
      <p:sp>
        <p:nvSpPr>
          <p:cNvPr id="34" name="Text Box 15"/>
          <p:cNvSpPr txBox="1">
            <a:spLocks noChangeArrowheads="1"/>
          </p:cNvSpPr>
          <p:nvPr/>
        </p:nvSpPr>
        <p:spPr bwMode="auto">
          <a:xfrm>
            <a:off x="616230" y="34329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smtClean="0">
                <a:solidFill>
                  <a:schemeClr val="accent2"/>
                </a:solidFill>
                <a:ea typeface="黑体" pitchFamily="49" charset="-122"/>
              </a:rPr>
              <a:t>7.3.2 </a:t>
            </a:r>
            <a:r>
              <a:rPr lang="zh-CN" altLang="en-US" sz="3200" b="1" dirty="0" smtClean="0">
                <a:solidFill>
                  <a:schemeClr val="accent2"/>
                </a:solidFill>
                <a:ea typeface="黑体" pitchFamily="49" charset="-122"/>
              </a:rPr>
              <a:t>反馈类型及其判断</a:t>
            </a:r>
            <a:endParaRPr lang="zh-CN" altLang="en-US" sz="3200" b="1" dirty="0">
              <a:solidFill>
                <a:schemeClr val="accent2"/>
              </a:solidFill>
              <a:ea typeface="黑体" pitchFamily="49" charset="-122"/>
            </a:endParaRPr>
          </a:p>
        </p:txBody>
      </p:sp>
    </p:spTree>
    <p:extLst>
      <p:ext uri="{BB962C8B-B14F-4D97-AF65-F5344CB8AC3E}">
        <p14:creationId xmlns:p14="http://schemas.microsoft.com/office/powerpoint/2010/main" val="15020819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5588"/>
                                        </p:tgtEl>
                                        <p:attrNameLst>
                                          <p:attrName>style.visibility</p:attrName>
                                        </p:attrNameLst>
                                      </p:cBhvr>
                                      <p:to>
                                        <p:strVal val="visible"/>
                                      </p:to>
                                    </p:set>
                                    <p:anim calcmode="lin" valueType="num">
                                      <p:cBhvr additive="base">
                                        <p:cTn id="7" dur="500" fill="hold"/>
                                        <p:tgtEl>
                                          <p:spTgt spid="195588"/>
                                        </p:tgtEl>
                                        <p:attrNameLst>
                                          <p:attrName>ppt_x</p:attrName>
                                        </p:attrNameLst>
                                      </p:cBhvr>
                                      <p:tavLst>
                                        <p:tav tm="0">
                                          <p:val>
                                            <p:strVal val="0-#ppt_w/2"/>
                                          </p:val>
                                        </p:tav>
                                        <p:tav tm="100000">
                                          <p:val>
                                            <p:strVal val="#ppt_x"/>
                                          </p:val>
                                        </p:tav>
                                      </p:tavLst>
                                    </p:anim>
                                    <p:anim calcmode="lin" valueType="num">
                                      <p:cBhvr additive="base">
                                        <p:cTn id="8" dur="500" fill="hold"/>
                                        <p:tgtEl>
                                          <p:spTgt spid="19558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195589"/>
                                        </p:tgtEl>
                                        <p:attrNameLst>
                                          <p:attrName>style.visibility</p:attrName>
                                        </p:attrNameLst>
                                      </p:cBhvr>
                                      <p:to>
                                        <p:strVal val="visible"/>
                                      </p:to>
                                    </p:set>
                                    <p:animEffect transition="in" filter="box(in)">
                                      <p:cBhvr>
                                        <p:cTn id="13" dur="500"/>
                                        <p:tgtEl>
                                          <p:spTgt spid="19558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195597"/>
                                        </p:tgtEl>
                                        <p:attrNameLst>
                                          <p:attrName>style.visibility</p:attrName>
                                        </p:attrNameLst>
                                      </p:cBhvr>
                                      <p:to>
                                        <p:strVal val="visible"/>
                                      </p:to>
                                    </p:set>
                                    <p:animEffect transition="in" filter="box(in)">
                                      <p:cBhvr>
                                        <p:cTn id="18" dur="500"/>
                                        <p:tgtEl>
                                          <p:spTgt spid="19559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95600"/>
                                        </p:tgtEl>
                                        <p:attrNameLst>
                                          <p:attrName>style.visibility</p:attrName>
                                        </p:attrNameLst>
                                      </p:cBhvr>
                                      <p:to>
                                        <p:strVal val="visible"/>
                                      </p:to>
                                    </p:set>
                                    <p:animEffect transition="in" filter="box(in)">
                                      <p:cBhvr>
                                        <p:cTn id="23" dur="500"/>
                                        <p:tgtEl>
                                          <p:spTgt spid="19560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195601"/>
                                        </p:tgtEl>
                                        <p:attrNameLst>
                                          <p:attrName>style.visibility</p:attrName>
                                        </p:attrNameLst>
                                      </p:cBhvr>
                                      <p:to>
                                        <p:strVal val="visible"/>
                                      </p:to>
                                    </p:set>
                                    <p:animEffect transition="in" filter="box(in)">
                                      <p:cBhvr>
                                        <p:cTn id="28" dur="500"/>
                                        <p:tgtEl>
                                          <p:spTgt spid="19560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4" presetClass="entr" presetSubtype="16" fill="hold" nodeType="clickEffect">
                                  <p:stCondLst>
                                    <p:cond delay="0"/>
                                  </p:stCondLst>
                                  <p:childTnLst>
                                    <p:set>
                                      <p:cBhvr>
                                        <p:cTn id="32" dur="1" fill="hold">
                                          <p:stCondLst>
                                            <p:cond delay="0"/>
                                          </p:stCondLst>
                                        </p:cTn>
                                        <p:tgtEl>
                                          <p:spTgt spid="195591"/>
                                        </p:tgtEl>
                                        <p:attrNameLst>
                                          <p:attrName>style.visibility</p:attrName>
                                        </p:attrNameLst>
                                      </p:cBhvr>
                                      <p:to>
                                        <p:strVal val="visible"/>
                                      </p:to>
                                    </p:set>
                                    <p:animEffect transition="in" filter="box(in)">
                                      <p:cBhvr>
                                        <p:cTn id="33" dur="500"/>
                                        <p:tgtEl>
                                          <p:spTgt spid="19559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4" presetClass="entr" presetSubtype="16" fill="hold" nodeType="clickEffect">
                                  <p:stCondLst>
                                    <p:cond delay="0"/>
                                  </p:stCondLst>
                                  <p:childTnLst>
                                    <p:set>
                                      <p:cBhvr>
                                        <p:cTn id="37" dur="1" fill="hold">
                                          <p:stCondLst>
                                            <p:cond delay="0"/>
                                          </p:stCondLst>
                                        </p:cTn>
                                        <p:tgtEl>
                                          <p:spTgt spid="195602"/>
                                        </p:tgtEl>
                                        <p:attrNameLst>
                                          <p:attrName>style.visibility</p:attrName>
                                        </p:attrNameLst>
                                      </p:cBhvr>
                                      <p:to>
                                        <p:strVal val="visible"/>
                                      </p:to>
                                    </p:set>
                                    <p:animEffect transition="in" filter="box(in)">
                                      <p:cBhvr>
                                        <p:cTn id="38" dur="500"/>
                                        <p:tgtEl>
                                          <p:spTgt spid="195602"/>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4" presetClass="entr" presetSubtype="16" fill="hold" nodeType="clickEffect">
                                  <p:stCondLst>
                                    <p:cond delay="0"/>
                                  </p:stCondLst>
                                  <p:childTnLst>
                                    <p:set>
                                      <p:cBhvr>
                                        <p:cTn id="42" dur="1" fill="hold">
                                          <p:stCondLst>
                                            <p:cond delay="0"/>
                                          </p:stCondLst>
                                        </p:cTn>
                                        <p:tgtEl>
                                          <p:spTgt spid="195605"/>
                                        </p:tgtEl>
                                        <p:attrNameLst>
                                          <p:attrName>style.visibility</p:attrName>
                                        </p:attrNameLst>
                                      </p:cBhvr>
                                      <p:to>
                                        <p:strVal val="visible"/>
                                      </p:to>
                                    </p:set>
                                    <p:animEffect transition="in" filter="box(in)">
                                      <p:cBhvr>
                                        <p:cTn id="43" dur="500"/>
                                        <p:tgtEl>
                                          <p:spTgt spid="19560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95590"/>
                                        </p:tgtEl>
                                        <p:attrNameLst>
                                          <p:attrName>style.visibility</p:attrName>
                                        </p:attrNameLst>
                                      </p:cBhvr>
                                      <p:to>
                                        <p:strVal val="visible"/>
                                      </p:to>
                                    </p:set>
                                    <p:anim calcmode="lin" valueType="num">
                                      <p:cBhvr additive="base">
                                        <p:cTn id="48" dur="500" fill="hold"/>
                                        <p:tgtEl>
                                          <p:spTgt spid="195590"/>
                                        </p:tgtEl>
                                        <p:attrNameLst>
                                          <p:attrName>ppt_x</p:attrName>
                                        </p:attrNameLst>
                                      </p:cBhvr>
                                      <p:tavLst>
                                        <p:tav tm="0">
                                          <p:val>
                                            <p:strVal val="#ppt_x"/>
                                          </p:val>
                                        </p:tav>
                                        <p:tav tm="100000">
                                          <p:val>
                                            <p:strVal val="#ppt_x"/>
                                          </p:val>
                                        </p:tav>
                                      </p:tavLst>
                                    </p:anim>
                                    <p:anim calcmode="lin" valueType="num">
                                      <p:cBhvr additive="base">
                                        <p:cTn id="49" dur="500" fill="hold"/>
                                        <p:tgtEl>
                                          <p:spTgt spid="195590"/>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95608"/>
                                        </p:tgtEl>
                                        <p:attrNameLst>
                                          <p:attrName>style.visibility</p:attrName>
                                        </p:attrNameLst>
                                      </p:cBhvr>
                                      <p:to>
                                        <p:strVal val="visible"/>
                                      </p:to>
                                    </p:set>
                                    <p:anim calcmode="lin" valueType="num">
                                      <p:cBhvr additive="base">
                                        <p:cTn id="54" dur="500" fill="hold"/>
                                        <p:tgtEl>
                                          <p:spTgt spid="195608"/>
                                        </p:tgtEl>
                                        <p:attrNameLst>
                                          <p:attrName>ppt_x</p:attrName>
                                        </p:attrNameLst>
                                      </p:cBhvr>
                                      <p:tavLst>
                                        <p:tav tm="0">
                                          <p:val>
                                            <p:strVal val="#ppt_x"/>
                                          </p:val>
                                        </p:tav>
                                        <p:tav tm="100000">
                                          <p:val>
                                            <p:strVal val="#ppt_x"/>
                                          </p:val>
                                        </p:tav>
                                      </p:tavLst>
                                    </p:anim>
                                    <p:anim calcmode="lin" valueType="num">
                                      <p:cBhvr additive="base">
                                        <p:cTn id="55" dur="500" fill="hold"/>
                                        <p:tgtEl>
                                          <p:spTgt spid="195608"/>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95609"/>
                                        </p:tgtEl>
                                        <p:attrNameLst>
                                          <p:attrName>style.visibility</p:attrName>
                                        </p:attrNameLst>
                                      </p:cBhvr>
                                      <p:to>
                                        <p:strVal val="visible"/>
                                      </p:to>
                                    </p:set>
                                    <p:anim calcmode="lin" valueType="num">
                                      <p:cBhvr additive="base">
                                        <p:cTn id="60" dur="500" fill="hold"/>
                                        <p:tgtEl>
                                          <p:spTgt spid="195609"/>
                                        </p:tgtEl>
                                        <p:attrNameLst>
                                          <p:attrName>ppt_x</p:attrName>
                                        </p:attrNameLst>
                                      </p:cBhvr>
                                      <p:tavLst>
                                        <p:tav tm="0">
                                          <p:val>
                                            <p:strVal val="#ppt_x"/>
                                          </p:val>
                                        </p:tav>
                                        <p:tav tm="100000">
                                          <p:val>
                                            <p:strVal val="#ppt_x"/>
                                          </p:val>
                                        </p:tav>
                                      </p:tavLst>
                                    </p:anim>
                                    <p:anim calcmode="lin" valueType="num">
                                      <p:cBhvr additive="base">
                                        <p:cTn id="61" dur="500" fill="hold"/>
                                        <p:tgtEl>
                                          <p:spTgt spid="195609"/>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4" presetClass="entr" presetSubtype="16" fill="hold" nodeType="clickEffect">
                                  <p:stCondLst>
                                    <p:cond delay="0"/>
                                  </p:stCondLst>
                                  <p:childTnLst>
                                    <p:set>
                                      <p:cBhvr>
                                        <p:cTn id="65" dur="1" fill="hold">
                                          <p:stCondLst>
                                            <p:cond delay="0"/>
                                          </p:stCondLst>
                                        </p:cTn>
                                        <p:tgtEl>
                                          <p:spTgt spid="195594"/>
                                        </p:tgtEl>
                                        <p:attrNameLst>
                                          <p:attrName>style.visibility</p:attrName>
                                        </p:attrNameLst>
                                      </p:cBhvr>
                                      <p:to>
                                        <p:strVal val="visible"/>
                                      </p:to>
                                    </p:set>
                                    <p:animEffect transition="in" filter="box(in)">
                                      <p:cBhvr>
                                        <p:cTn id="66" dur="500"/>
                                        <p:tgtEl>
                                          <p:spTgt spid="195594"/>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95610"/>
                                        </p:tgtEl>
                                        <p:attrNameLst>
                                          <p:attrName>style.visibility</p:attrName>
                                        </p:attrNameLst>
                                      </p:cBhvr>
                                      <p:to>
                                        <p:strVal val="visible"/>
                                      </p:to>
                                    </p:set>
                                    <p:anim calcmode="lin" valueType="num">
                                      <p:cBhvr additive="base">
                                        <p:cTn id="71" dur="500" fill="hold"/>
                                        <p:tgtEl>
                                          <p:spTgt spid="195610"/>
                                        </p:tgtEl>
                                        <p:attrNameLst>
                                          <p:attrName>ppt_x</p:attrName>
                                        </p:attrNameLst>
                                      </p:cBhvr>
                                      <p:tavLst>
                                        <p:tav tm="0">
                                          <p:val>
                                            <p:strVal val="#ppt_x"/>
                                          </p:val>
                                        </p:tav>
                                        <p:tav tm="100000">
                                          <p:val>
                                            <p:strVal val="#ppt_x"/>
                                          </p:val>
                                        </p:tav>
                                      </p:tavLst>
                                    </p:anim>
                                    <p:anim calcmode="lin" valueType="num">
                                      <p:cBhvr additive="base">
                                        <p:cTn id="72" dur="500" fill="hold"/>
                                        <p:tgtEl>
                                          <p:spTgt spid="195610"/>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4" presetClass="entr" presetSubtype="16" fill="hold" nodeType="clickEffect">
                                  <p:stCondLst>
                                    <p:cond delay="0"/>
                                  </p:stCondLst>
                                  <p:childTnLst>
                                    <p:set>
                                      <p:cBhvr>
                                        <p:cTn id="76" dur="1" fill="hold">
                                          <p:stCondLst>
                                            <p:cond delay="0"/>
                                          </p:stCondLst>
                                        </p:cTn>
                                        <p:tgtEl>
                                          <p:spTgt spid="195611"/>
                                        </p:tgtEl>
                                        <p:attrNameLst>
                                          <p:attrName>style.visibility</p:attrName>
                                        </p:attrNameLst>
                                      </p:cBhvr>
                                      <p:to>
                                        <p:strVal val="visible"/>
                                      </p:to>
                                    </p:set>
                                    <p:animEffect transition="in" filter="box(in)">
                                      <p:cBhvr>
                                        <p:cTn id="77" dur="500"/>
                                        <p:tgtEl>
                                          <p:spTgt spid="195611"/>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4" presetClass="entr" presetSubtype="16" fill="hold" nodeType="clickEffect">
                                  <p:stCondLst>
                                    <p:cond delay="0"/>
                                  </p:stCondLst>
                                  <p:childTnLst>
                                    <p:set>
                                      <p:cBhvr>
                                        <p:cTn id="81" dur="1" fill="hold">
                                          <p:stCondLst>
                                            <p:cond delay="0"/>
                                          </p:stCondLst>
                                        </p:cTn>
                                        <p:tgtEl>
                                          <p:spTgt spid="195614"/>
                                        </p:tgtEl>
                                        <p:attrNameLst>
                                          <p:attrName>style.visibility</p:attrName>
                                        </p:attrNameLst>
                                      </p:cBhvr>
                                      <p:to>
                                        <p:strVal val="visible"/>
                                      </p:to>
                                    </p:set>
                                    <p:animEffect transition="in" filter="box(in)">
                                      <p:cBhvr>
                                        <p:cTn id="82" dur="500"/>
                                        <p:tgtEl>
                                          <p:spTgt spid="1956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8" grpId="0" autoUpdateAnimBg="0"/>
      <p:bldP spid="195590" grpId="0" animBg="1"/>
      <p:bldP spid="195600" grpId="0" animBg="1"/>
      <p:bldP spid="195601" grpId="0" animBg="1"/>
      <p:bldP spid="195608" grpId="0" animBg="1"/>
      <p:bldP spid="195609" grpId="0" animBg="1"/>
      <p:bldP spid="1956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682" name="Picture 2"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1238" y="5105400"/>
            <a:ext cx="284162" cy="384175"/>
          </a:xfrm>
          <a:prstGeom prst="rect">
            <a:avLst/>
          </a:prstGeom>
          <a:noFill/>
          <a:extLst>
            <a:ext uri="{909E8E84-426E-40DD-AFC4-6F175D3DCCD1}">
              <a14:hiddenFill xmlns:a14="http://schemas.microsoft.com/office/drawing/2010/main">
                <a:solidFill>
                  <a:srgbClr val="FFFFFF"/>
                </a:solidFill>
              </a14:hiddenFill>
            </a:ext>
          </a:extLst>
        </p:spPr>
      </p:pic>
      <p:pic>
        <p:nvPicPr>
          <p:cNvPr id="199683" name="Picture 3"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1238" y="5486400"/>
            <a:ext cx="274637" cy="533400"/>
          </a:xfrm>
          <a:prstGeom prst="rect">
            <a:avLst/>
          </a:prstGeom>
          <a:noFill/>
          <a:extLst>
            <a:ext uri="{909E8E84-426E-40DD-AFC4-6F175D3DCCD1}">
              <a14:hiddenFill xmlns:a14="http://schemas.microsoft.com/office/drawing/2010/main">
                <a:solidFill>
                  <a:srgbClr val="FFFFFF"/>
                </a:solidFill>
              </a14:hiddenFill>
            </a:ext>
          </a:extLst>
        </p:spPr>
      </p:pic>
      <p:sp>
        <p:nvSpPr>
          <p:cNvPr id="199684" name="Text Box 4"/>
          <p:cNvSpPr txBox="1">
            <a:spLocks noChangeArrowheads="1"/>
          </p:cNvSpPr>
          <p:nvPr/>
        </p:nvSpPr>
        <p:spPr bwMode="auto">
          <a:xfrm>
            <a:off x="827584" y="1397227"/>
            <a:ext cx="7086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sz="2800" b="1" dirty="0">
                <a:latin typeface="Arial" pitchFamily="34" charset="0"/>
              </a:rPr>
              <a:t>例：判断下图电路的反馈极性。</a:t>
            </a:r>
          </a:p>
        </p:txBody>
      </p:sp>
      <p:pic>
        <p:nvPicPr>
          <p:cNvPr id="199685"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00225" y="2123849"/>
            <a:ext cx="5832475" cy="3729037"/>
          </a:xfrm>
          <a:prstGeom prst="rect">
            <a:avLst/>
          </a:prstGeom>
          <a:noFill/>
          <a:extLst>
            <a:ext uri="{909E8E84-426E-40DD-AFC4-6F175D3DCCD1}">
              <a14:hiddenFill xmlns:a14="http://schemas.microsoft.com/office/drawing/2010/main">
                <a:solidFill>
                  <a:srgbClr val="FFFFFF"/>
                </a:solidFill>
              </a14:hiddenFill>
            </a:ext>
          </a:extLst>
        </p:spPr>
      </p:pic>
      <p:sp>
        <p:nvSpPr>
          <p:cNvPr id="199686" name="AutoShape 6"/>
          <p:cNvSpPr>
            <a:spLocks noChangeArrowheads="1"/>
          </p:cNvSpPr>
          <p:nvPr/>
        </p:nvSpPr>
        <p:spPr bwMode="auto">
          <a:xfrm>
            <a:off x="1943100" y="2673350"/>
            <a:ext cx="215900" cy="215900"/>
          </a:xfrm>
          <a:prstGeom prst="flowChartOr">
            <a:avLst/>
          </a:prstGeom>
          <a:solidFill>
            <a:schemeClr val="bg1"/>
          </a:solidFill>
          <a:ln w="3175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9687" name="AutoShape 7"/>
          <p:cNvSpPr>
            <a:spLocks noChangeArrowheads="1"/>
          </p:cNvSpPr>
          <p:nvPr/>
        </p:nvSpPr>
        <p:spPr bwMode="auto">
          <a:xfrm>
            <a:off x="3132138" y="2781300"/>
            <a:ext cx="215900" cy="215900"/>
          </a:xfrm>
          <a:prstGeom prst="flowChartOr">
            <a:avLst/>
          </a:prstGeom>
          <a:solidFill>
            <a:schemeClr val="bg1"/>
          </a:solidFill>
          <a:ln w="3175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99688" name="Group 8"/>
          <p:cNvGrpSpPr>
            <a:grpSpLocks/>
          </p:cNvGrpSpPr>
          <p:nvPr/>
        </p:nvGrpSpPr>
        <p:grpSpPr bwMode="auto">
          <a:xfrm>
            <a:off x="4608513" y="2349500"/>
            <a:ext cx="215900" cy="215900"/>
            <a:chOff x="1701" y="3022"/>
            <a:chExt cx="272" cy="272"/>
          </a:xfrm>
        </p:grpSpPr>
        <p:sp>
          <p:nvSpPr>
            <p:cNvPr id="199689" name="Oval 9"/>
            <p:cNvSpPr>
              <a:spLocks noChangeArrowheads="1"/>
            </p:cNvSpPr>
            <p:nvPr/>
          </p:nvSpPr>
          <p:spPr bwMode="auto">
            <a:xfrm>
              <a:off x="1701" y="3022"/>
              <a:ext cx="272" cy="272"/>
            </a:xfrm>
            <a:prstGeom prst="ellipse">
              <a:avLst/>
            </a:prstGeom>
            <a:solidFill>
              <a:schemeClr val="bg1"/>
            </a:solidFill>
            <a:ln w="3175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9690" name="Line 10"/>
            <p:cNvSpPr>
              <a:spLocks noChangeShapeType="1"/>
            </p:cNvSpPr>
            <p:nvPr/>
          </p:nvSpPr>
          <p:spPr bwMode="auto">
            <a:xfrm>
              <a:off x="1701" y="3158"/>
              <a:ext cx="272" cy="0"/>
            </a:xfrm>
            <a:prstGeom prst="line">
              <a:avLst/>
            </a:prstGeom>
            <a:noFill/>
            <a:ln w="317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99691" name="Group 11"/>
          <p:cNvGrpSpPr>
            <a:grpSpLocks/>
          </p:cNvGrpSpPr>
          <p:nvPr/>
        </p:nvGrpSpPr>
        <p:grpSpPr bwMode="auto">
          <a:xfrm>
            <a:off x="6264275" y="3860800"/>
            <a:ext cx="215900" cy="215900"/>
            <a:chOff x="1701" y="3022"/>
            <a:chExt cx="272" cy="272"/>
          </a:xfrm>
        </p:grpSpPr>
        <p:sp>
          <p:nvSpPr>
            <p:cNvPr id="199692" name="Oval 12"/>
            <p:cNvSpPr>
              <a:spLocks noChangeArrowheads="1"/>
            </p:cNvSpPr>
            <p:nvPr/>
          </p:nvSpPr>
          <p:spPr bwMode="auto">
            <a:xfrm>
              <a:off x="1701" y="3022"/>
              <a:ext cx="272" cy="272"/>
            </a:xfrm>
            <a:prstGeom prst="ellipse">
              <a:avLst/>
            </a:prstGeom>
            <a:solidFill>
              <a:schemeClr val="bg1"/>
            </a:solidFill>
            <a:ln w="3175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9693" name="Line 13"/>
            <p:cNvSpPr>
              <a:spLocks noChangeShapeType="1"/>
            </p:cNvSpPr>
            <p:nvPr/>
          </p:nvSpPr>
          <p:spPr bwMode="auto">
            <a:xfrm>
              <a:off x="1701" y="3158"/>
              <a:ext cx="272" cy="0"/>
            </a:xfrm>
            <a:prstGeom prst="line">
              <a:avLst/>
            </a:prstGeom>
            <a:noFill/>
            <a:ln w="317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99694" name="Group 14"/>
          <p:cNvGrpSpPr>
            <a:grpSpLocks/>
          </p:cNvGrpSpPr>
          <p:nvPr/>
        </p:nvGrpSpPr>
        <p:grpSpPr bwMode="auto">
          <a:xfrm>
            <a:off x="3348038" y="3644900"/>
            <a:ext cx="215900" cy="215900"/>
            <a:chOff x="1701" y="3022"/>
            <a:chExt cx="272" cy="272"/>
          </a:xfrm>
        </p:grpSpPr>
        <p:sp>
          <p:nvSpPr>
            <p:cNvPr id="199695" name="Oval 15"/>
            <p:cNvSpPr>
              <a:spLocks noChangeArrowheads="1"/>
            </p:cNvSpPr>
            <p:nvPr/>
          </p:nvSpPr>
          <p:spPr bwMode="auto">
            <a:xfrm>
              <a:off x="1701" y="3022"/>
              <a:ext cx="272" cy="272"/>
            </a:xfrm>
            <a:prstGeom prst="ellipse">
              <a:avLst/>
            </a:prstGeom>
            <a:solidFill>
              <a:schemeClr val="bg1"/>
            </a:solidFill>
            <a:ln w="3175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9696" name="Line 16"/>
            <p:cNvSpPr>
              <a:spLocks noChangeShapeType="1"/>
            </p:cNvSpPr>
            <p:nvPr/>
          </p:nvSpPr>
          <p:spPr bwMode="auto">
            <a:xfrm>
              <a:off x="1701" y="3158"/>
              <a:ext cx="272" cy="0"/>
            </a:xfrm>
            <a:prstGeom prst="line">
              <a:avLst/>
            </a:prstGeom>
            <a:noFill/>
            <a:ln w="317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7" name="Text Box 15"/>
          <p:cNvSpPr txBox="1">
            <a:spLocks noChangeArrowheads="1"/>
          </p:cNvSpPr>
          <p:nvPr/>
        </p:nvSpPr>
        <p:spPr bwMode="auto">
          <a:xfrm>
            <a:off x="616230" y="34329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smtClean="0">
                <a:solidFill>
                  <a:schemeClr val="accent2"/>
                </a:solidFill>
                <a:ea typeface="黑体" pitchFamily="49" charset="-122"/>
              </a:rPr>
              <a:t>7.3.2 </a:t>
            </a:r>
            <a:r>
              <a:rPr lang="zh-CN" altLang="en-US" sz="3200" b="1" dirty="0" smtClean="0">
                <a:solidFill>
                  <a:schemeClr val="accent2"/>
                </a:solidFill>
                <a:ea typeface="黑体" pitchFamily="49" charset="-122"/>
              </a:rPr>
              <a:t>反馈类型及其判断</a:t>
            </a:r>
            <a:endParaRPr lang="zh-CN" altLang="en-US" sz="3200" b="1" dirty="0">
              <a:solidFill>
                <a:schemeClr val="accent2"/>
              </a:solidFill>
              <a:ea typeface="黑体" pitchFamily="49" charset="-122"/>
            </a:endParaRPr>
          </a:p>
        </p:txBody>
      </p:sp>
    </p:spTree>
    <p:extLst>
      <p:ext uri="{BB962C8B-B14F-4D97-AF65-F5344CB8AC3E}">
        <p14:creationId xmlns:p14="http://schemas.microsoft.com/office/powerpoint/2010/main" val="15129631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9684"/>
                                        </p:tgtEl>
                                        <p:attrNameLst>
                                          <p:attrName>style.visibility</p:attrName>
                                        </p:attrNameLst>
                                      </p:cBhvr>
                                      <p:to>
                                        <p:strVal val="visible"/>
                                      </p:to>
                                    </p:set>
                                    <p:anim calcmode="lin" valueType="num">
                                      <p:cBhvr additive="base">
                                        <p:cTn id="7" dur="500" fill="hold"/>
                                        <p:tgtEl>
                                          <p:spTgt spid="199684"/>
                                        </p:tgtEl>
                                        <p:attrNameLst>
                                          <p:attrName>ppt_x</p:attrName>
                                        </p:attrNameLst>
                                      </p:cBhvr>
                                      <p:tavLst>
                                        <p:tav tm="0">
                                          <p:val>
                                            <p:strVal val="0-#ppt_w/2"/>
                                          </p:val>
                                        </p:tav>
                                        <p:tav tm="100000">
                                          <p:val>
                                            <p:strVal val="#ppt_x"/>
                                          </p:val>
                                        </p:tav>
                                      </p:tavLst>
                                    </p:anim>
                                    <p:anim calcmode="lin" valueType="num">
                                      <p:cBhvr additive="base">
                                        <p:cTn id="8" dur="500" fill="hold"/>
                                        <p:tgtEl>
                                          <p:spTgt spid="19968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9685"/>
                                        </p:tgtEl>
                                        <p:attrNameLst>
                                          <p:attrName>style.visibility</p:attrName>
                                        </p:attrNameLst>
                                      </p:cBhvr>
                                      <p:to>
                                        <p:strVal val="visible"/>
                                      </p:to>
                                    </p:set>
                                    <p:anim calcmode="lin" valueType="num">
                                      <p:cBhvr additive="base">
                                        <p:cTn id="13" dur="500" fill="hold"/>
                                        <p:tgtEl>
                                          <p:spTgt spid="199685"/>
                                        </p:tgtEl>
                                        <p:attrNameLst>
                                          <p:attrName>ppt_x</p:attrName>
                                        </p:attrNameLst>
                                      </p:cBhvr>
                                      <p:tavLst>
                                        <p:tav tm="0">
                                          <p:val>
                                            <p:strVal val="#ppt_x"/>
                                          </p:val>
                                        </p:tav>
                                        <p:tav tm="100000">
                                          <p:val>
                                            <p:strVal val="#ppt_x"/>
                                          </p:val>
                                        </p:tav>
                                      </p:tavLst>
                                    </p:anim>
                                    <p:anim calcmode="lin" valueType="num">
                                      <p:cBhvr additive="base">
                                        <p:cTn id="14" dur="500" fill="hold"/>
                                        <p:tgtEl>
                                          <p:spTgt spid="19968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99686"/>
                                        </p:tgtEl>
                                        <p:attrNameLst>
                                          <p:attrName>style.visibility</p:attrName>
                                        </p:attrNameLst>
                                      </p:cBhvr>
                                      <p:to>
                                        <p:strVal val="visible"/>
                                      </p:to>
                                    </p:set>
                                    <p:anim calcmode="lin" valueType="num">
                                      <p:cBhvr additive="base">
                                        <p:cTn id="19" dur="500" fill="hold"/>
                                        <p:tgtEl>
                                          <p:spTgt spid="199686"/>
                                        </p:tgtEl>
                                        <p:attrNameLst>
                                          <p:attrName>ppt_x</p:attrName>
                                        </p:attrNameLst>
                                      </p:cBhvr>
                                      <p:tavLst>
                                        <p:tav tm="0">
                                          <p:val>
                                            <p:strVal val="0-#ppt_w/2"/>
                                          </p:val>
                                        </p:tav>
                                        <p:tav tm="100000">
                                          <p:val>
                                            <p:strVal val="#ppt_x"/>
                                          </p:val>
                                        </p:tav>
                                      </p:tavLst>
                                    </p:anim>
                                    <p:anim calcmode="lin" valueType="num">
                                      <p:cBhvr additive="base">
                                        <p:cTn id="20" dur="500" fill="hold"/>
                                        <p:tgtEl>
                                          <p:spTgt spid="199686"/>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99687"/>
                                        </p:tgtEl>
                                        <p:attrNameLst>
                                          <p:attrName>style.visibility</p:attrName>
                                        </p:attrNameLst>
                                      </p:cBhvr>
                                      <p:to>
                                        <p:strVal val="visible"/>
                                      </p:to>
                                    </p:set>
                                    <p:anim calcmode="lin" valueType="num">
                                      <p:cBhvr additive="base">
                                        <p:cTn id="25" dur="500" fill="hold"/>
                                        <p:tgtEl>
                                          <p:spTgt spid="199687"/>
                                        </p:tgtEl>
                                        <p:attrNameLst>
                                          <p:attrName>ppt_x</p:attrName>
                                        </p:attrNameLst>
                                      </p:cBhvr>
                                      <p:tavLst>
                                        <p:tav tm="0">
                                          <p:val>
                                            <p:strVal val="0-#ppt_w/2"/>
                                          </p:val>
                                        </p:tav>
                                        <p:tav tm="100000">
                                          <p:val>
                                            <p:strVal val="#ppt_x"/>
                                          </p:val>
                                        </p:tav>
                                      </p:tavLst>
                                    </p:anim>
                                    <p:anim calcmode="lin" valueType="num">
                                      <p:cBhvr additive="base">
                                        <p:cTn id="26" dur="500" fill="hold"/>
                                        <p:tgtEl>
                                          <p:spTgt spid="199687"/>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nodeType="clickEffect">
                                  <p:stCondLst>
                                    <p:cond delay="0"/>
                                  </p:stCondLst>
                                  <p:childTnLst>
                                    <p:set>
                                      <p:cBhvr>
                                        <p:cTn id="30" dur="1" fill="hold">
                                          <p:stCondLst>
                                            <p:cond delay="0"/>
                                          </p:stCondLst>
                                        </p:cTn>
                                        <p:tgtEl>
                                          <p:spTgt spid="199688"/>
                                        </p:tgtEl>
                                        <p:attrNameLst>
                                          <p:attrName>style.visibility</p:attrName>
                                        </p:attrNameLst>
                                      </p:cBhvr>
                                      <p:to>
                                        <p:strVal val="visible"/>
                                      </p:to>
                                    </p:set>
                                    <p:anim calcmode="lin" valueType="num">
                                      <p:cBhvr additive="base">
                                        <p:cTn id="31" dur="500" fill="hold"/>
                                        <p:tgtEl>
                                          <p:spTgt spid="199688"/>
                                        </p:tgtEl>
                                        <p:attrNameLst>
                                          <p:attrName>ppt_x</p:attrName>
                                        </p:attrNameLst>
                                      </p:cBhvr>
                                      <p:tavLst>
                                        <p:tav tm="0">
                                          <p:val>
                                            <p:strVal val="0-#ppt_w/2"/>
                                          </p:val>
                                        </p:tav>
                                        <p:tav tm="100000">
                                          <p:val>
                                            <p:strVal val="#ppt_x"/>
                                          </p:val>
                                        </p:tav>
                                      </p:tavLst>
                                    </p:anim>
                                    <p:anim calcmode="lin" valueType="num">
                                      <p:cBhvr additive="base">
                                        <p:cTn id="32" dur="500" fill="hold"/>
                                        <p:tgtEl>
                                          <p:spTgt spid="199688"/>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nodeType="clickEffect">
                                  <p:stCondLst>
                                    <p:cond delay="0"/>
                                  </p:stCondLst>
                                  <p:childTnLst>
                                    <p:set>
                                      <p:cBhvr>
                                        <p:cTn id="36" dur="1" fill="hold">
                                          <p:stCondLst>
                                            <p:cond delay="0"/>
                                          </p:stCondLst>
                                        </p:cTn>
                                        <p:tgtEl>
                                          <p:spTgt spid="199691"/>
                                        </p:tgtEl>
                                        <p:attrNameLst>
                                          <p:attrName>style.visibility</p:attrName>
                                        </p:attrNameLst>
                                      </p:cBhvr>
                                      <p:to>
                                        <p:strVal val="visible"/>
                                      </p:to>
                                    </p:set>
                                    <p:anim calcmode="lin" valueType="num">
                                      <p:cBhvr additive="base">
                                        <p:cTn id="37" dur="500" fill="hold"/>
                                        <p:tgtEl>
                                          <p:spTgt spid="199691"/>
                                        </p:tgtEl>
                                        <p:attrNameLst>
                                          <p:attrName>ppt_x</p:attrName>
                                        </p:attrNameLst>
                                      </p:cBhvr>
                                      <p:tavLst>
                                        <p:tav tm="0">
                                          <p:val>
                                            <p:strVal val="0-#ppt_w/2"/>
                                          </p:val>
                                        </p:tav>
                                        <p:tav tm="100000">
                                          <p:val>
                                            <p:strVal val="#ppt_x"/>
                                          </p:val>
                                        </p:tav>
                                      </p:tavLst>
                                    </p:anim>
                                    <p:anim calcmode="lin" valueType="num">
                                      <p:cBhvr additive="base">
                                        <p:cTn id="38" dur="500" fill="hold"/>
                                        <p:tgtEl>
                                          <p:spTgt spid="199691"/>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nodeType="clickEffect">
                                  <p:stCondLst>
                                    <p:cond delay="0"/>
                                  </p:stCondLst>
                                  <p:childTnLst>
                                    <p:set>
                                      <p:cBhvr>
                                        <p:cTn id="42" dur="1" fill="hold">
                                          <p:stCondLst>
                                            <p:cond delay="0"/>
                                          </p:stCondLst>
                                        </p:cTn>
                                        <p:tgtEl>
                                          <p:spTgt spid="199694"/>
                                        </p:tgtEl>
                                        <p:attrNameLst>
                                          <p:attrName>style.visibility</p:attrName>
                                        </p:attrNameLst>
                                      </p:cBhvr>
                                      <p:to>
                                        <p:strVal val="visible"/>
                                      </p:to>
                                    </p:set>
                                    <p:anim calcmode="lin" valueType="num">
                                      <p:cBhvr additive="base">
                                        <p:cTn id="43" dur="500" fill="hold"/>
                                        <p:tgtEl>
                                          <p:spTgt spid="199694"/>
                                        </p:tgtEl>
                                        <p:attrNameLst>
                                          <p:attrName>ppt_x</p:attrName>
                                        </p:attrNameLst>
                                      </p:cBhvr>
                                      <p:tavLst>
                                        <p:tav tm="0">
                                          <p:val>
                                            <p:strVal val="0-#ppt_w/2"/>
                                          </p:val>
                                        </p:tav>
                                        <p:tav tm="100000">
                                          <p:val>
                                            <p:strVal val="#ppt_x"/>
                                          </p:val>
                                        </p:tav>
                                      </p:tavLst>
                                    </p:anim>
                                    <p:anim calcmode="lin" valueType="num">
                                      <p:cBhvr additive="base">
                                        <p:cTn id="44" dur="500" fill="hold"/>
                                        <p:tgtEl>
                                          <p:spTgt spid="1996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684" grpId="0" autoUpdateAnimBg="0"/>
      <p:bldP spid="199686" grpId="0" animBg="1"/>
      <p:bldP spid="19968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ChangeArrowheads="1"/>
          </p:cNvSpPr>
          <p:nvPr/>
        </p:nvSpPr>
        <p:spPr bwMode="auto">
          <a:xfrm>
            <a:off x="685800" y="1447800"/>
            <a:ext cx="8229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FF0066"/>
                </a:solidFill>
                <a:latin typeface="楷体_GB2312" pitchFamily="49" charset="-122"/>
              </a:rPr>
              <a:t>电压反馈</a:t>
            </a:r>
            <a:r>
              <a:rPr lang="zh-CN" altLang="en-US" sz="2800" b="1">
                <a:solidFill>
                  <a:srgbClr val="FF0066"/>
                </a:solidFill>
                <a:latin typeface="Symbol" pitchFamily="18" charset="2"/>
              </a:rPr>
              <a:t> </a:t>
            </a:r>
            <a:r>
              <a:rPr lang="en-US" altLang="zh-CN" sz="2800" b="1">
                <a:solidFill>
                  <a:srgbClr val="0033CC"/>
                </a:solidFill>
                <a:latin typeface="Times New Roman"/>
              </a:rPr>
              <a:t>—</a:t>
            </a:r>
            <a:r>
              <a:rPr lang="en-US" altLang="zh-CN" sz="2800" b="1">
                <a:solidFill>
                  <a:srgbClr val="0033CC"/>
                </a:solidFill>
                <a:latin typeface="Symbol" pitchFamily="18" charset="2"/>
              </a:rPr>
              <a:t> </a:t>
            </a:r>
            <a:r>
              <a:rPr lang="zh-CN" altLang="en-US" sz="2800" b="1">
                <a:solidFill>
                  <a:srgbClr val="0033CC"/>
                </a:solidFill>
                <a:latin typeface="楷体_GB2312" pitchFamily="49" charset="-122"/>
              </a:rPr>
              <a:t>反馈信号取自输出电压的部分或全部。</a:t>
            </a:r>
          </a:p>
        </p:txBody>
      </p:sp>
      <p:sp>
        <p:nvSpPr>
          <p:cNvPr id="180227" name="Rectangle 3"/>
          <p:cNvSpPr>
            <a:spLocks noChangeArrowheads="1"/>
          </p:cNvSpPr>
          <p:nvPr/>
        </p:nvSpPr>
        <p:spPr bwMode="auto">
          <a:xfrm>
            <a:off x="914400" y="1914525"/>
            <a:ext cx="6172200" cy="822325"/>
          </a:xfrm>
          <a:prstGeom prst="rect">
            <a:avLst/>
          </a:prstGeom>
          <a:solidFill>
            <a:srgbClr val="FF9900"/>
          </a:solidFill>
          <a:ln>
            <a:noFill/>
          </a:ln>
          <a:effectLst/>
          <a:extLst>
            <a:ext uri="{91240B29-F687-4F45-9708-019B960494DF}">
              <a14:hiddenLine xmlns:a14="http://schemas.microsoft.com/office/drawing/2010/main" w="9525">
                <a:solidFill>
                  <a:srgbClr val="0033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solidFill>
                  <a:srgbClr val="0033CC"/>
                </a:solidFill>
              </a:rPr>
              <a:t>判别法：</a:t>
            </a:r>
            <a:r>
              <a:rPr lang="zh-CN" altLang="en-US" b="1"/>
              <a:t>使 </a:t>
            </a:r>
            <a:r>
              <a:rPr lang="en-US" altLang="zh-CN" b="1" i="1"/>
              <a:t>u</a:t>
            </a:r>
            <a:r>
              <a:rPr lang="en-US" altLang="zh-CN" b="1" baseline="-25000"/>
              <a:t>o </a:t>
            </a:r>
            <a:r>
              <a:rPr lang="en-US" altLang="zh-CN" b="1"/>
              <a:t>= 0 </a:t>
            </a:r>
            <a:r>
              <a:rPr lang="en-US" altLang="zh-CN" b="1">
                <a:latin typeface="宋体" pitchFamily="2" charset="-122"/>
              </a:rPr>
              <a:t>(</a:t>
            </a:r>
            <a:r>
              <a:rPr lang="en-US" altLang="zh-CN" b="1" i="1"/>
              <a:t>R</a:t>
            </a:r>
            <a:r>
              <a:rPr lang="en-US" altLang="zh-CN" b="1" baseline="-25000"/>
              <a:t>L </a:t>
            </a:r>
            <a:r>
              <a:rPr lang="zh-CN" altLang="en-US" b="1">
                <a:latin typeface="楷体_GB2312" pitchFamily="49" charset="-122"/>
              </a:rPr>
              <a:t>短路</a:t>
            </a:r>
            <a:r>
              <a:rPr lang="en-US" altLang="zh-CN" b="1">
                <a:latin typeface="宋体" pitchFamily="2" charset="-122"/>
              </a:rPr>
              <a:t>)</a:t>
            </a:r>
            <a:r>
              <a:rPr lang="zh-CN" altLang="en-US" b="1">
                <a:latin typeface="楷体_GB2312" pitchFamily="49" charset="-122"/>
              </a:rPr>
              <a:t>，</a:t>
            </a:r>
          </a:p>
          <a:p>
            <a:r>
              <a:rPr lang="zh-CN" altLang="en-US" b="1">
                <a:latin typeface="楷体_GB2312" pitchFamily="49" charset="-122"/>
              </a:rPr>
              <a:t>        若</a:t>
            </a:r>
            <a:r>
              <a:rPr lang="zh-CN" altLang="en-US" b="1"/>
              <a:t>反馈消失则为电压反馈</a:t>
            </a:r>
            <a:r>
              <a:rPr lang="zh-CN" altLang="en-US" b="1">
                <a:solidFill>
                  <a:srgbClr val="0033CC"/>
                </a:solidFill>
              </a:rPr>
              <a:t>。</a:t>
            </a:r>
          </a:p>
        </p:txBody>
      </p:sp>
      <p:sp>
        <p:nvSpPr>
          <p:cNvPr id="180228" name="Rectangle 4"/>
          <p:cNvSpPr>
            <a:spLocks noChangeArrowheads="1"/>
          </p:cNvSpPr>
          <p:nvPr/>
        </p:nvSpPr>
        <p:spPr bwMode="auto">
          <a:xfrm>
            <a:off x="609600" y="4724400"/>
            <a:ext cx="609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solidFill>
                  <a:srgbClr val="FF0066"/>
                </a:solidFill>
                <a:latin typeface="楷体_GB2312" pitchFamily="49" charset="-122"/>
              </a:rPr>
              <a:t>电流反馈</a:t>
            </a:r>
            <a:r>
              <a:rPr lang="zh-CN" altLang="en-US" b="1">
                <a:solidFill>
                  <a:srgbClr val="FF0066"/>
                </a:solidFill>
                <a:latin typeface="Symbol" pitchFamily="18" charset="2"/>
              </a:rPr>
              <a:t> </a:t>
            </a:r>
            <a:r>
              <a:rPr lang="en-US" altLang="zh-CN" b="1">
                <a:solidFill>
                  <a:srgbClr val="0033CC"/>
                </a:solidFill>
                <a:latin typeface="Times New Roman"/>
              </a:rPr>
              <a:t>—</a:t>
            </a:r>
            <a:r>
              <a:rPr lang="en-US" altLang="zh-CN" b="1">
                <a:solidFill>
                  <a:srgbClr val="0033CC"/>
                </a:solidFill>
                <a:latin typeface="Symbol" pitchFamily="18" charset="2"/>
              </a:rPr>
              <a:t> </a:t>
            </a:r>
            <a:r>
              <a:rPr lang="zh-CN" altLang="en-US" b="1">
                <a:solidFill>
                  <a:srgbClr val="0033CC"/>
                </a:solidFill>
                <a:latin typeface="楷体_GB2312" pitchFamily="49" charset="-122"/>
              </a:rPr>
              <a:t>反馈信号取自输出电流。</a:t>
            </a:r>
          </a:p>
        </p:txBody>
      </p:sp>
      <p:sp>
        <p:nvSpPr>
          <p:cNvPr id="180229" name="Rectangle 5"/>
          <p:cNvSpPr>
            <a:spLocks noChangeArrowheads="1"/>
          </p:cNvSpPr>
          <p:nvPr/>
        </p:nvSpPr>
        <p:spPr bwMode="auto">
          <a:xfrm>
            <a:off x="685800" y="5181600"/>
            <a:ext cx="8001000" cy="822325"/>
          </a:xfrm>
          <a:prstGeom prst="rect">
            <a:avLst/>
          </a:prstGeom>
          <a:solidFill>
            <a:srgbClr val="FF9900"/>
          </a:solidFill>
          <a:ln>
            <a:noFill/>
          </a:ln>
          <a:effectLst/>
          <a:extLst>
            <a:ext uri="{91240B29-F687-4F45-9708-019B960494DF}">
              <a14:hiddenLine xmlns:a14="http://schemas.microsoft.com/office/drawing/2010/main" w="9525">
                <a:solidFill>
                  <a:srgbClr val="0033C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solidFill>
                  <a:srgbClr val="0033CC"/>
                </a:solidFill>
              </a:rPr>
              <a:t>判别法：</a:t>
            </a:r>
            <a:r>
              <a:rPr lang="zh-CN" altLang="en-US" b="1">
                <a:latin typeface="楷体_GB2312" pitchFamily="49" charset="-122"/>
              </a:rPr>
              <a:t>使 </a:t>
            </a:r>
            <a:r>
              <a:rPr lang="en-US" altLang="zh-CN" b="1" i="1"/>
              <a:t>i</a:t>
            </a:r>
            <a:r>
              <a:rPr lang="en-US" altLang="zh-CN" b="1" baseline="-25000"/>
              <a:t>o </a:t>
            </a:r>
            <a:r>
              <a:rPr lang="en-US" altLang="zh-CN" b="1"/>
              <a:t>= 0</a:t>
            </a:r>
            <a:r>
              <a:rPr lang="en-US" altLang="zh-CN" b="1">
                <a:latin typeface="宋体" pitchFamily="2" charset="-122"/>
              </a:rPr>
              <a:t>(</a:t>
            </a:r>
            <a:r>
              <a:rPr lang="en-US" altLang="zh-CN" b="1" i="1"/>
              <a:t>R</a:t>
            </a:r>
            <a:r>
              <a:rPr lang="en-US" altLang="zh-CN" b="1" baseline="-25000"/>
              <a:t>L </a:t>
            </a:r>
            <a:r>
              <a:rPr lang="zh-CN" altLang="en-US" b="1">
                <a:latin typeface="楷体_GB2312" pitchFamily="49" charset="-122"/>
              </a:rPr>
              <a:t>开路</a:t>
            </a:r>
            <a:r>
              <a:rPr lang="en-US" altLang="zh-CN" b="1">
                <a:latin typeface="宋体" pitchFamily="2" charset="-122"/>
              </a:rPr>
              <a:t>)</a:t>
            </a:r>
            <a:r>
              <a:rPr lang="zh-CN" altLang="en-US" b="1">
                <a:latin typeface="楷体_GB2312" pitchFamily="49" charset="-122"/>
              </a:rPr>
              <a:t>，若反馈消失则为电流反馈。</a:t>
            </a:r>
          </a:p>
          <a:p>
            <a:r>
              <a:rPr lang="zh-CN" altLang="en-US" b="1">
                <a:solidFill>
                  <a:srgbClr val="0033CC"/>
                </a:solidFill>
                <a:latin typeface="楷体_GB2312" pitchFamily="49" charset="-122"/>
              </a:rPr>
              <a:t>或 令</a:t>
            </a:r>
            <a:r>
              <a:rPr lang="en-US" altLang="zh-CN" b="1">
                <a:solidFill>
                  <a:srgbClr val="0033CC"/>
                </a:solidFill>
                <a:latin typeface="楷体_GB2312" pitchFamily="49" charset="-122"/>
              </a:rPr>
              <a:t>u</a:t>
            </a:r>
            <a:r>
              <a:rPr lang="en-US" altLang="zh-CN" b="1" baseline="-25000">
                <a:solidFill>
                  <a:srgbClr val="0033CC"/>
                </a:solidFill>
                <a:latin typeface="楷体_GB2312" pitchFamily="49" charset="-122"/>
              </a:rPr>
              <a:t>o</a:t>
            </a:r>
            <a:r>
              <a:rPr lang="en-US" altLang="zh-CN" b="1">
                <a:solidFill>
                  <a:srgbClr val="0033CC"/>
                </a:solidFill>
                <a:latin typeface="楷体_GB2312" pitchFamily="49" charset="-122"/>
              </a:rPr>
              <a:t>=0,</a:t>
            </a:r>
            <a:r>
              <a:rPr lang="zh-CN" altLang="en-US" b="1">
                <a:solidFill>
                  <a:srgbClr val="0033CC"/>
                </a:solidFill>
                <a:latin typeface="楷体_GB2312" pitchFamily="49" charset="-122"/>
              </a:rPr>
              <a:t>反馈仍然存在。</a:t>
            </a:r>
          </a:p>
        </p:txBody>
      </p:sp>
      <p:grpSp>
        <p:nvGrpSpPr>
          <p:cNvPr id="180230" name="Group 6"/>
          <p:cNvGrpSpPr>
            <a:grpSpLocks/>
          </p:cNvGrpSpPr>
          <p:nvPr/>
        </p:nvGrpSpPr>
        <p:grpSpPr bwMode="auto">
          <a:xfrm>
            <a:off x="1295400" y="2913063"/>
            <a:ext cx="2971800" cy="1868487"/>
            <a:chOff x="816" y="1872"/>
            <a:chExt cx="1872" cy="1177"/>
          </a:xfrm>
        </p:grpSpPr>
        <p:grpSp>
          <p:nvGrpSpPr>
            <p:cNvPr id="180231" name="Group 7"/>
            <p:cNvGrpSpPr>
              <a:grpSpLocks/>
            </p:cNvGrpSpPr>
            <p:nvPr/>
          </p:nvGrpSpPr>
          <p:grpSpPr bwMode="auto">
            <a:xfrm>
              <a:off x="816" y="1872"/>
              <a:ext cx="1709" cy="1177"/>
              <a:chOff x="816" y="1872"/>
              <a:chExt cx="1709" cy="1177"/>
            </a:xfrm>
          </p:grpSpPr>
          <p:sp>
            <p:nvSpPr>
              <p:cNvPr id="180232" name="Text Box 8"/>
              <p:cNvSpPr txBox="1">
                <a:spLocks noChangeArrowheads="1"/>
              </p:cNvSpPr>
              <p:nvPr/>
            </p:nvSpPr>
            <p:spPr bwMode="auto">
              <a:xfrm>
                <a:off x="1008" y="1872"/>
                <a:ext cx="528" cy="505"/>
              </a:xfrm>
              <a:prstGeom prst="rect">
                <a:avLst/>
              </a:prstGeom>
              <a:solidFill>
                <a:srgbClr val="FFFFCC"/>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altLang="zh-CN" sz="800" b="1">
                  <a:solidFill>
                    <a:srgbClr val="FF0066"/>
                  </a:solidFill>
                </a:endParaRPr>
              </a:p>
              <a:p>
                <a:pPr algn="ctr"/>
                <a:r>
                  <a:rPr lang="en-US" altLang="zh-CN" sz="2800" b="1" i="1">
                    <a:solidFill>
                      <a:srgbClr val="FF0066"/>
                    </a:solidFill>
                  </a:rPr>
                  <a:t>A</a:t>
                </a:r>
              </a:p>
              <a:p>
                <a:pPr algn="ctr"/>
                <a:endParaRPr lang="en-US" altLang="zh-CN" sz="800" b="1">
                  <a:solidFill>
                    <a:srgbClr val="FF0066"/>
                  </a:solidFill>
                </a:endParaRPr>
              </a:p>
            </p:txBody>
          </p:sp>
          <p:sp>
            <p:nvSpPr>
              <p:cNvPr id="180233" name="Text Box 9"/>
              <p:cNvSpPr txBox="1">
                <a:spLocks noChangeArrowheads="1"/>
              </p:cNvSpPr>
              <p:nvPr/>
            </p:nvSpPr>
            <p:spPr bwMode="auto">
              <a:xfrm>
                <a:off x="1008" y="2544"/>
                <a:ext cx="528" cy="505"/>
              </a:xfrm>
              <a:prstGeom prst="rect">
                <a:avLst/>
              </a:prstGeom>
              <a:solidFill>
                <a:srgbClr val="FFFFCC"/>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altLang="zh-CN" sz="800" b="1">
                  <a:solidFill>
                    <a:srgbClr val="FF0066"/>
                  </a:solidFill>
                </a:endParaRPr>
              </a:p>
              <a:p>
                <a:pPr algn="ctr"/>
                <a:r>
                  <a:rPr lang="en-US" altLang="zh-CN" sz="2800" b="1" i="1">
                    <a:solidFill>
                      <a:srgbClr val="FF0000"/>
                    </a:solidFill>
                  </a:rPr>
                  <a:t>F</a:t>
                </a:r>
              </a:p>
              <a:p>
                <a:pPr algn="ctr"/>
                <a:endParaRPr lang="en-US" altLang="zh-CN" sz="800" b="1">
                  <a:solidFill>
                    <a:srgbClr val="FF0066"/>
                  </a:solidFill>
                </a:endParaRPr>
              </a:p>
            </p:txBody>
          </p:sp>
          <p:sp>
            <p:nvSpPr>
              <p:cNvPr id="180234" name="Line 10"/>
              <p:cNvSpPr>
                <a:spLocks noChangeShapeType="1"/>
              </p:cNvSpPr>
              <p:nvPr/>
            </p:nvSpPr>
            <p:spPr bwMode="auto">
              <a:xfrm flipH="1">
                <a:off x="816" y="2304"/>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35" name="Line 11"/>
              <p:cNvSpPr>
                <a:spLocks noChangeShapeType="1"/>
              </p:cNvSpPr>
              <p:nvPr/>
            </p:nvSpPr>
            <p:spPr bwMode="auto">
              <a:xfrm flipH="1">
                <a:off x="816" y="2640"/>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36" name="Line 12"/>
              <p:cNvSpPr>
                <a:spLocks noChangeShapeType="1"/>
              </p:cNvSpPr>
              <p:nvPr/>
            </p:nvSpPr>
            <p:spPr bwMode="auto">
              <a:xfrm>
                <a:off x="816" y="1968"/>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37" name="Line 13"/>
              <p:cNvSpPr>
                <a:spLocks noChangeShapeType="1"/>
              </p:cNvSpPr>
              <p:nvPr/>
            </p:nvSpPr>
            <p:spPr bwMode="auto">
              <a:xfrm>
                <a:off x="816" y="2928"/>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80238" name="Group 14"/>
              <p:cNvGrpSpPr>
                <a:grpSpLocks/>
              </p:cNvGrpSpPr>
              <p:nvPr/>
            </p:nvGrpSpPr>
            <p:grpSpPr bwMode="auto">
              <a:xfrm flipH="1">
                <a:off x="1536" y="1968"/>
                <a:ext cx="288" cy="672"/>
                <a:chOff x="672" y="1200"/>
                <a:chExt cx="192" cy="336"/>
              </a:xfrm>
            </p:grpSpPr>
            <p:sp>
              <p:nvSpPr>
                <p:cNvPr id="180239" name="Line 15"/>
                <p:cNvSpPr>
                  <a:spLocks noChangeShapeType="1"/>
                </p:cNvSpPr>
                <p:nvPr/>
              </p:nvSpPr>
              <p:spPr bwMode="auto">
                <a:xfrm flipH="1">
                  <a:off x="672" y="1536"/>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40" name="Line 16"/>
                <p:cNvSpPr>
                  <a:spLocks noChangeShapeType="1"/>
                </p:cNvSpPr>
                <p:nvPr/>
              </p:nvSpPr>
              <p:spPr bwMode="auto">
                <a:xfrm flipH="1">
                  <a:off x="672" y="1200"/>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80241" name="Group 17"/>
              <p:cNvGrpSpPr>
                <a:grpSpLocks/>
              </p:cNvGrpSpPr>
              <p:nvPr/>
            </p:nvGrpSpPr>
            <p:grpSpPr bwMode="auto">
              <a:xfrm flipH="1">
                <a:off x="1536" y="2304"/>
                <a:ext cx="480" cy="624"/>
                <a:chOff x="672" y="1200"/>
                <a:chExt cx="192" cy="336"/>
              </a:xfrm>
            </p:grpSpPr>
            <p:sp>
              <p:nvSpPr>
                <p:cNvPr id="180242" name="Line 18"/>
                <p:cNvSpPr>
                  <a:spLocks noChangeShapeType="1"/>
                </p:cNvSpPr>
                <p:nvPr/>
              </p:nvSpPr>
              <p:spPr bwMode="auto">
                <a:xfrm flipH="1">
                  <a:off x="672" y="1536"/>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43" name="Line 19"/>
                <p:cNvSpPr>
                  <a:spLocks noChangeShapeType="1"/>
                </p:cNvSpPr>
                <p:nvPr/>
              </p:nvSpPr>
              <p:spPr bwMode="auto">
                <a:xfrm flipH="1">
                  <a:off x="672" y="1200"/>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80244" name="Group 20"/>
              <p:cNvGrpSpPr>
                <a:grpSpLocks/>
              </p:cNvGrpSpPr>
              <p:nvPr/>
            </p:nvGrpSpPr>
            <p:grpSpPr bwMode="auto">
              <a:xfrm>
                <a:off x="1536" y="1968"/>
                <a:ext cx="624" cy="336"/>
                <a:chOff x="2400" y="2016"/>
                <a:chExt cx="192" cy="336"/>
              </a:xfrm>
            </p:grpSpPr>
            <p:sp>
              <p:nvSpPr>
                <p:cNvPr id="180245" name="Line 21"/>
                <p:cNvSpPr>
                  <a:spLocks noChangeShapeType="1"/>
                </p:cNvSpPr>
                <p:nvPr/>
              </p:nvSpPr>
              <p:spPr bwMode="auto">
                <a:xfrm>
                  <a:off x="2400" y="2016"/>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46" name="Line 22"/>
                <p:cNvSpPr>
                  <a:spLocks noChangeShapeType="1"/>
                </p:cNvSpPr>
                <p:nvPr/>
              </p:nvSpPr>
              <p:spPr bwMode="auto">
                <a:xfrm>
                  <a:off x="2400" y="2352"/>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47" name="Line 23"/>
                <p:cNvSpPr>
                  <a:spLocks noChangeShapeType="1"/>
                </p:cNvSpPr>
                <p:nvPr/>
              </p:nvSpPr>
              <p:spPr bwMode="auto">
                <a:xfrm>
                  <a:off x="2592" y="2016"/>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80248" name="Rectangle 24"/>
              <p:cNvSpPr>
                <a:spLocks noChangeArrowheads="1"/>
              </p:cNvSpPr>
              <p:nvPr/>
            </p:nvSpPr>
            <p:spPr bwMode="auto">
              <a:xfrm>
                <a:off x="2112" y="2040"/>
                <a:ext cx="96" cy="192"/>
              </a:xfrm>
              <a:prstGeom prst="rect">
                <a:avLst/>
              </a:prstGeom>
              <a:solidFill>
                <a:schemeClr val="bg1"/>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0249" name="Text Box 25"/>
              <p:cNvSpPr txBox="1">
                <a:spLocks noChangeArrowheads="1"/>
              </p:cNvSpPr>
              <p:nvPr/>
            </p:nvSpPr>
            <p:spPr bwMode="auto">
              <a:xfrm>
                <a:off x="1824" y="2016"/>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0033CC"/>
                    </a:solidFill>
                  </a:rPr>
                  <a:t>R</a:t>
                </a:r>
                <a:r>
                  <a:rPr lang="en-US" altLang="zh-CN" b="1" baseline="-25000">
                    <a:solidFill>
                      <a:srgbClr val="0033CC"/>
                    </a:solidFill>
                  </a:rPr>
                  <a:t>L</a:t>
                </a:r>
              </a:p>
            </p:txBody>
          </p:sp>
          <p:sp>
            <p:nvSpPr>
              <p:cNvPr id="180250" name="Line 26"/>
              <p:cNvSpPr>
                <a:spLocks noChangeShapeType="1"/>
              </p:cNvSpPr>
              <p:nvPr/>
            </p:nvSpPr>
            <p:spPr bwMode="auto">
              <a:xfrm flipV="1">
                <a:off x="2304" y="2256"/>
                <a:ext cx="96" cy="1"/>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80251" name="Group 27"/>
              <p:cNvGrpSpPr>
                <a:grpSpLocks/>
              </p:cNvGrpSpPr>
              <p:nvPr/>
            </p:nvGrpSpPr>
            <p:grpSpPr bwMode="auto">
              <a:xfrm>
                <a:off x="2304" y="1920"/>
                <a:ext cx="96" cy="96"/>
                <a:chOff x="1152" y="768"/>
                <a:chExt cx="96" cy="96"/>
              </a:xfrm>
            </p:grpSpPr>
            <p:sp>
              <p:nvSpPr>
                <p:cNvPr id="180252" name="Line 28"/>
                <p:cNvSpPr>
                  <a:spLocks noChangeShapeType="1"/>
                </p:cNvSpPr>
                <p:nvPr/>
              </p:nvSpPr>
              <p:spPr bwMode="auto">
                <a:xfrm rot="5400000"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53" name="Line 29"/>
                <p:cNvSpPr>
                  <a:spLocks noChangeShapeType="1"/>
                </p:cNvSpPr>
                <p:nvPr/>
              </p:nvSpPr>
              <p:spPr bwMode="auto">
                <a:xfrm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80254" name="Rectangle 30"/>
              <p:cNvSpPr>
                <a:spLocks noChangeArrowheads="1"/>
              </p:cNvSpPr>
              <p:nvPr/>
            </p:nvSpPr>
            <p:spPr bwMode="auto">
              <a:xfrm>
                <a:off x="2208" y="1920"/>
                <a:ext cx="31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i="1">
                    <a:solidFill>
                      <a:srgbClr val="0033CC"/>
                    </a:solidFill>
                  </a:rPr>
                  <a:t>u</a:t>
                </a:r>
                <a:r>
                  <a:rPr lang="en-US" altLang="zh-CN" sz="2800" b="1" baseline="-25000">
                    <a:solidFill>
                      <a:srgbClr val="0033CC"/>
                    </a:solidFill>
                  </a:rPr>
                  <a:t>o</a:t>
                </a:r>
              </a:p>
            </p:txBody>
          </p:sp>
        </p:grpSp>
        <p:sp>
          <p:nvSpPr>
            <p:cNvPr id="180255" name="Rectangle 31"/>
            <p:cNvSpPr>
              <a:spLocks noChangeArrowheads="1"/>
            </p:cNvSpPr>
            <p:nvPr/>
          </p:nvSpPr>
          <p:spPr bwMode="auto">
            <a:xfrm>
              <a:off x="2016" y="2400"/>
              <a:ext cx="672"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solidFill>
                    <a:srgbClr val="FF0066"/>
                  </a:solidFill>
                  <a:latin typeface="楷体_GB2312" pitchFamily="49" charset="-122"/>
                </a:rPr>
                <a:t>电压</a:t>
              </a:r>
            </a:p>
            <a:p>
              <a:r>
                <a:rPr lang="zh-CN" altLang="en-US" b="1">
                  <a:solidFill>
                    <a:srgbClr val="FF0066"/>
                  </a:solidFill>
                  <a:latin typeface="楷体_GB2312" pitchFamily="49" charset="-122"/>
                </a:rPr>
                <a:t>反馈</a:t>
              </a:r>
            </a:p>
          </p:txBody>
        </p:sp>
      </p:grpSp>
      <p:grpSp>
        <p:nvGrpSpPr>
          <p:cNvPr id="180256" name="Group 32"/>
          <p:cNvGrpSpPr>
            <a:grpSpLocks/>
          </p:cNvGrpSpPr>
          <p:nvPr/>
        </p:nvGrpSpPr>
        <p:grpSpPr bwMode="auto">
          <a:xfrm>
            <a:off x="4953000" y="2608263"/>
            <a:ext cx="3048000" cy="2173287"/>
            <a:chOff x="3120" y="1632"/>
            <a:chExt cx="1920" cy="1369"/>
          </a:xfrm>
        </p:grpSpPr>
        <p:sp>
          <p:nvSpPr>
            <p:cNvPr id="180257" name="Rectangle 33"/>
            <p:cNvSpPr>
              <a:spLocks noChangeArrowheads="1"/>
            </p:cNvSpPr>
            <p:nvPr/>
          </p:nvSpPr>
          <p:spPr bwMode="auto">
            <a:xfrm>
              <a:off x="4368" y="2448"/>
              <a:ext cx="672"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solidFill>
                    <a:srgbClr val="FF0066"/>
                  </a:solidFill>
                  <a:latin typeface="楷体_GB2312" pitchFamily="49" charset="-122"/>
                </a:rPr>
                <a:t>电流</a:t>
              </a:r>
            </a:p>
            <a:p>
              <a:r>
                <a:rPr lang="zh-CN" altLang="en-US" b="1">
                  <a:solidFill>
                    <a:srgbClr val="FF0066"/>
                  </a:solidFill>
                  <a:latin typeface="楷体_GB2312" pitchFamily="49" charset="-122"/>
                </a:rPr>
                <a:t>反馈</a:t>
              </a:r>
            </a:p>
          </p:txBody>
        </p:sp>
        <p:sp>
          <p:nvSpPr>
            <p:cNvPr id="180258" name="Text Box 34"/>
            <p:cNvSpPr txBox="1">
              <a:spLocks noChangeArrowheads="1"/>
            </p:cNvSpPr>
            <p:nvPr/>
          </p:nvSpPr>
          <p:spPr bwMode="auto">
            <a:xfrm>
              <a:off x="4176" y="1632"/>
              <a:ext cx="33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i="1">
                  <a:solidFill>
                    <a:srgbClr val="0033CC"/>
                  </a:solidFill>
                </a:rPr>
                <a:t>i</a:t>
              </a:r>
              <a:r>
                <a:rPr lang="en-US" altLang="zh-CN" sz="2800" b="1" baseline="-25000">
                  <a:solidFill>
                    <a:srgbClr val="0033CC"/>
                  </a:solidFill>
                </a:rPr>
                <a:t>o</a:t>
              </a:r>
            </a:p>
          </p:txBody>
        </p:sp>
        <p:grpSp>
          <p:nvGrpSpPr>
            <p:cNvPr id="180259" name="Group 35"/>
            <p:cNvGrpSpPr>
              <a:grpSpLocks/>
            </p:cNvGrpSpPr>
            <p:nvPr/>
          </p:nvGrpSpPr>
          <p:grpSpPr bwMode="auto">
            <a:xfrm>
              <a:off x="3120" y="1872"/>
              <a:ext cx="1661" cy="1129"/>
              <a:chOff x="3072" y="1968"/>
              <a:chExt cx="1661" cy="1129"/>
            </a:xfrm>
          </p:grpSpPr>
          <p:sp>
            <p:nvSpPr>
              <p:cNvPr id="180260" name="Line 36"/>
              <p:cNvSpPr>
                <a:spLocks noChangeShapeType="1"/>
              </p:cNvSpPr>
              <p:nvPr/>
            </p:nvSpPr>
            <p:spPr bwMode="auto">
              <a:xfrm flipV="1">
                <a:off x="4512" y="2400"/>
                <a:ext cx="96" cy="1"/>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80261" name="Group 37"/>
              <p:cNvGrpSpPr>
                <a:grpSpLocks/>
              </p:cNvGrpSpPr>
              <p:nvPr/>
            </p:nvGrpSpPr>
            <p:grpSpPr bwMode="auto">
              <a:xfrm>
                <a:off x="4512" y="2064"/>
                <a:ext cx="96" cy="96"/>
                <a:chOff x="1152" y="768"/>
                <a:chExt cx="96" cy="96"/>
              </a:xfrm>
            </p:grpSpPr>
            <p:sp>
              <p:nvSpPr>
                <p:cNvPr id="180262" name="Line 38"/>
                <p:cNvSpPr>
                  <a:spLocks noChangeShapeType="1"/>
                </p:cNvSpPr>
                <p:nvPr/>
              </p:nvSpPr>
              <p:spPr bwMode="auto">
                <a:xfrm rot="5400000"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63" name="Line 39"/>
                <p:cNvSpPr>
                  <a:spLocks noChangeShapeType="1"/>
                </p:cNvSpPr>
                <p:nvPr/>
              </p:nvSpPr>
              <p:spPr bwMode="auto">
                <a:xfrm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80264" name="Rectangle 40"/>
              <p:cNvSpPr>
                <a:spLocks noChangeArrowheads="1"/>
              </p:cNvSpPr>
              <p:nvPr/>
            </p:nvSpPr>
            <p:spPr bwMode="auto">
              <a:xfrm>
                <a:off x="4416" y="2016"/>
                <a:ext cx="31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i="1">
                    <a:solidFill>
                      <a:srgbClr val="0033CC"/>
                    </a:solidFill>
                  </a:rPr>
                  <a:t>u</a:t>
                </a:r>
                <a:r>
                  <a:rPr lang="en-US" altLang="zh-CN" sz="2800" b="1" baseline="-25000">
                    <a:solidFill>
                      <a:srgbClr val="0033CC"/>
                    </a:solidFill>
                  </a:rPr>
                  <a:t>o</a:t>
                </a:r>
              </a:p>
            </p:txBody>
          </p:sp>
          <p:sp>
            <p:nvSpPr>
              <p:cNvPr id="180265" name="Text Box 41"/>
              <p:cNvSpPr txBox="1">
                <a:spLocks noChangeArrowheads="1"/>
              </p:cNvSpPr>
              <p:nvPr/>
            </p:nvSpPr>
            <p:spPr bwMode="auto">
              <a:xfrm>
                <a:off x="3264" y="2592"/>
                <a:ext cx="528" cy="505"/>
              </a:xfrm>
              <a:prstGeom prst="rect">
                <a:avLst/>
              </a:prstGeom>
              <a:solidFill>
                <a:srgbClr val="FFFFCC"/>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altLang="zh-CN" sz="800" b="1">
                  <a:solidFill>
                    <a:srgbClr val="FF0066"/>
                  </a:solidFill>
                </a:endParaRPr>
              </a:p>
              <a:p>
                <a:pPr algn="ctr"/>
                <a:r>
                  <a:rPr lang="en-US" altLang="zh-CN" sz="2800" b="1" i="1">
                    <a:solidFill>
                      <a:srgbClr val="FF0000"/>
                    </a:solidFill>
                  </a:rPr>
                  <a:t>F</a:t>
                </a:r>
              </a:p>
              <a:p>
                <a:pPr algn="ctr"/>
                <a:endParaRPr lang="en-US" altLang="zh-CN" sz="800" b="1">
                  <a:solidFill>
                    <a:srgbClr val="FF0066"/>
                  </a:solidFill>
                </a:endParaRPr>
              </a:p>
            </p:txBody>
          </p:sp>
          <p:sp>
            <p:nvSpPr>
              <p:cNvPr id="180266" name="Text Box 42"/>
              <p:cNvSpPr txBox="1">
                <a:spLocks noChangeArrowheads="1"/>
              </p:cNvSpPr>
              <p:nvPr/>
            </p:nvSpPr>
            <p:spPr bwMode="auto">
              <a:xfrm>
                <a:off x="3264" y="1968"/>
                <a:ext cx="528" cy="505"/>
              </a:xfrm>
              <a:prstGeom prst="rect">
                <a:avLst/>
              </a:prstGeom>
              <a:solidFill>
                <a:srgbClr val="FFFFCC"/>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altLang="zh-CN" sz="800" b="1">
                  <a:solidFill>
                    <a:srgbClr val="FF0066"/>
                  </a:solidFill>
                </a:endParaRPr>
              </a:p>
              <a:p>
                <a:pPr algn="ctr"/>
                <a:r>
                  <a:rPr lang="en-US" altLang="zh-CN" sz="2800" b="1" i="1">
                    <a:solidFill>
                      <a:srgbClr val="FF0066"/>
                    </a:solidFill>
                  </a:rPr>
                  <a:t>A</a:t>
                </a:r>
              </a:p>
              <a:p>
                <a:pPr algn="ctr"/>
                <a:endParaRPr lang="en-US" altLang="zh-CN" sz="800" b="1">
                  <a:solidFill>
                    <a:srgbClr val="FF0066"/>
                  </a:solidFill>
                </a:endParaRPr>
              </a:p>
            </p:txBody>
          </p:sp>
          <p:sp>
            <p:nvSpPr>
              <p:cNvPr id="180267" name="Line 43"/>
              <p:cNvSpPr>
                <a:spLocks noChangeShapeType="1"/>
              </p:cNvSpPr>
              <p:nvPr/>
            </p:nvSpPr>
            <p:spPr bwMode="auto">
              <a:xfrm flipH="1">
                <a:off x="3072" y="2688"/>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68" name="Line 44"/>
              <p:cNvSpPr>
                <a:spLocks noChangeShapeType="1"/>
              </p:cNvSpPr>
              <p:nvPr/>
            </p:nvSpPr>
            <p:spPr bwMode="auto">
              <a:xfrm>
                <a:off x="3072" y="2400"/>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69" name="Line 45"/>
              <p:cNvSpPr>
                <a:spLocks noChangeShapeType="1"/>
              </p:cNvSpPr>
              <p:nvPr/>
            </p:nvSpPr>
            <p:spPr bwMode="auto">
              <a:xfrm flipH="1">
                <a:off x="3072" y="3024"/>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70" name="Line 46"/>
              <p:cNvSpPr>
                <a:spLocks noChangeShapeType="1"/>
              </p:cNvSpPr>
              <p:nvPr/>
            </p:nvSpPr>
            <p:spPr bwMode="auto">
              <a:xfrm flipH="1">
                <a:off x="3888" y="1968"/>
                <a:ext cx="240" cy="0"/>
              </a:xfrm>
              <a:prstGeom prst="line">
                <a:avLst/>
              </a:prstGeom>
              <a:noFill/>
              <a:ln w="28575">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80271" name="Group 47"/>
              <p:cNvGrpSpPr>
                <a:grpSpLocks/>
              </p:cNvGrpSpPr>
              <p:nvPr/>
            </p:nvGrpSpPr>
            <p:grpSpPr bwMode="auto">
              <a:xfrm flipH="1">
                <a:off x="3792" y="2400"/>
                <a:ext cx="288" cy="336"/>
                <a:chOff x="672" y="1200"/>
                <a:chExt cx="192" cy="336"/>
              </a:xfrm>
            </p:grpSpPr>
            <p:sp>
              <p:nvSpPr>
                <p:cNvPr id="180272" name="Line 48"/>
                <p:cNvSpPr>
                  <a:spLocks noChangeShapeType="1"/>
                </p:cNvSpPr>
                <p:nvPr/>
              </p:nvSpPr>
              <p:spPr bwMode="auto">
                <a:xfrm flipH="1">
                  <a:off x="672" y="1536"/>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73" name="Line 49"/>
                <p:cNvSpPr>
                  <a:spLocks noChangeShapeType="1"/>
                </p:cNvSpPr>
                <p:nvPr/>
              </p:nvSpPr>
              <p:spPr bwMode="auto">
                <a:xfrm flipH="1">
                  <a:off x="672" y="1200"/>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80274" name="Group 50"/>
              <p:cNvGrpSpPr>
                <a:grpSpLocks/>
              </p:cNvGrpSpPr>
              <p:nvPr/>
            </p:nvGrpSpPr>
            <p:grpSpPr bwMode="auto">
              <a:xfrm flipH="1">
                <a:off x="3792" y="2400"/>
                <a:ext cx="480" cy="624"/>
                <a:chOff x="672" y="1200"/>
                <a:chExt cx="192" cy="336"/>
              </a:xfrm>
            </p:grpSpPr>
            <p:sp>
              <p:nvSpPr>
                <p:cNvPr id="180275" name="Line 51"/>
                <p:cNvSpPr>
                  <a:spLocks noChangeShapeType="1"/>
                </p:cNvSpPr>
                <p:nvPr/>
              </p:nvSpPr>
              <p:spPr bwMode="auto">
                <a:xfrm flipH="1">
                  <a:off x="672" y="1536"/>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76" name="Line 52"/>
                <p:cNvSpPr>
                  <a:spLocks noChangeShapeType="1"/>
                </p:cNvSpPr>
                <p:nvPr/>
              </p:nvSpPr>
              <p:spPr bwMode="auto">
                <a:xfrm flipH="1">
                  <a:off x="672" y="1200"/>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80277" name="Line 53"/>
              <p:cNvSpPr>
                <a:spLocks noChangeShapeType="1"/>
              </p:cNvSpPr>
              <p:nvPr/>
            </p:nvSpPr>
            <p:spPr bwMode="auto">
              <a:xfrm>
                <a:off x="3792" y="2064"/>
                <a:ext cx="624"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78" name="Line 54"/>
              <p:cNvSpPr>
                <a:spLocks noChangeShapeType="1"/>
              </p:cNvSpPr>
              <p:nvPr/>
            </p:nvSpPr>
            <p:spPr bwMode="auto">
              <a:xfrm>
                <a:off x="4272" y="2400"/>
                <a:ext cx="144"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79" name="Line 55"/>
              <p:cNvSpPr>
                <a:spLocks noChangeShapeType="1"/>
              </p:cNvSpPr>
              <p:nvPr/>
            </p:nvSpPr>
            <p:spPr bwMode="auto">
              <a:xfrm>
                <a:off x="4416" y="2064"/>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80" name="Rectangle 56"/>
              <p:cNvSpPr>
                <a:spLocks noChangeArrowheads="1"/>
              </p:cNvSpPr>
              <p:nvPr/>
            </p:nvSpPr>
            <p:spPr bwMode="auto">
              <a:xfrm>
                <a:off x="4368" y="2136"/>
                <a:ext cx="96" cy="192"/>
              </a:xfrm>
              <a:prstGeom prst="rect">
                <a:avLst/>
              </a:prstGeom>
              <a:solidFill>
                <a:schemeClr val="bg1"/>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0281" name="Text Box 57"/>
              <p:cNvSpPr txBox="1">
                <a:spLocks noChangeArrowheads="1"/>
              </p:cNvSpPr>
              <p:nvPr/>
            </p:nvSpPr>
            <p:spPr bwMode="auto">
              <a:xfrm>
                <a:off x="4032" y="2064"/>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0033CC"/>
                    </a:solidFill>
                  </a:rPr>
                  <a:t>R</a:t>
                </a:r>
                <a:r>
                  <a:rPr lang="en-US" altLang="zh-CN" b="1" baseline="-25000">
                    <a:solidFill>
                      <a:srgbClr val="0033CC"/>
                    </a:solidFill>
                  </a:rPr>
                  <a:t>L</a:t>
                </a:r>
              </a:p>
            </p:txBody>
          </p:sp>
          <p:sp>
            <p:nvSpPr>
              <p:cNvPr id="180282" name="Line 58"/>
              <p:cNvSpPr>
                <a:spLocks noChangeShapeType="1"/>
              </p:cNvSpPr>
              <p:nvPr/>
            </p:nvSpPr>
            <p:spPr bwMode="auto">
              <a:xfrm>
                <a:off x="3792" y="2400"/>
                <a:ext cx="288"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83" name="Line 59"/>
              <p:cNvSpPr>
                <a:spLocks noChangeShapeType="1"/>
              </p:cNvSpPr>
              <p:nvPr/>
            </p:nvSpPr>
            <p:spPr bwMode="auto">
              <a:xfrm flipH="1">
                <a:off x="3840" y="2784"/>
                <a:ext cx="240" cy="0"/>
              </a:xfrm>
              <a:prstGeom prst="line">
                <a:avLst/>
              </a:prstGeom>
              <a:noFill/>
              <a:ln w="28575">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0284" name="Text Box 60"/>
              <p:cNvSpPr txBox="1">
                <a:spLocks noChangeArrowheads="1"/>
              </p:cNvSpPr>
              <p:nvPr/>
            </p:nvSpPr>
            <p:spPr bwMode="auto">
              <a:xfrm>
                <a:off x="3888" y="2688"/>
                <a:ext cx="33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i="1">
                    <a:solidFill>
                      <a:srgbClr val="0033CC"/>
                    </a:solidFill>
                  </a:rPr>
                  <a:t>i</a:t>
                </a:r>
                <a:r>
                  <a:rPr lang="en-US" altLang="zh-CN" sz="2800" b="1" baseline="-25000">
                    <a:solidFill>
                      <a:srgbClr val="0033CC"/>
                    </a:solidFill>
                  </a:rPr>
                  <a:t>o</a:t>
                </a:r>
              </a:p>
            </p:txBody>
          </p:sp>
          <p:sp>
            <p:nvSpPr>
              <p:cNvPr id="180285" name="Line 61"/>
              <p:cNvSpPr>
                <a:spLocks noChangeShapeType="1"/>
              </p:cNvSpPr>
              <p:nvPr/>
            </p:nvSpPr>
            <p:spPr bwMode="auto">
              <a:xfrm>
                <a:off x="3072" y="2064"/>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pic>
        <p:nvPicPr>
          <p:cNvPr id="180286" name="Picture 62"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07438" y="5181600"/>
            <a:ext cx="284162" cy="384175"/>
          </a:xfrm>
          <a:prstGeom prst="rect">
            <a:avLst/>
          </a:prstGeom>
          <a:noFill/>
          <a:extLst>
            <a:ext uri="{909E8E84-426E-40DD-AFC4-6F175D3DCCD1}">
              <a14:hiddenFill xmlns:a14="http://schemas.microsoft.com/office/drawing/2010/main">
                <a:solidFill>
                  <a:srgbClr val="FFFFFF"/>
                </a:solidFill>
              </a14:hiddenFill>
            </a:ext>
          </a:extLst>
        </p:spPr>
      </p:pic>
      <p:pic>
        <p:nvPicPr>
          <p:cNvPr id="180287" name="Picture 63"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07438" y="5562600"/>
            <a:ext cx="274637" cy="533400"/>
          </a:xfrm>
          <a:prstGeom prst="rect">
            <a:avLst/>
          </a:prstGeom>
          <a:noFill/>
          <a:extLst>
            <a:ext uri="{909E8E84-426E-40DD-AFC4-6F175D3DCCD1}">
              <a14:hiddenFill xmlns:a14="http://schemas.microsoft.com/office/drawing/2010/main">
                <a:solidFill>
                  <a:srgbClr val="FFFFFF"/>
                </a:solidFill>
              </a14:hiddenFill>
            </a:ext>
          </a:extLst>
        </p:spPr>
      </p:pic>
      <p:sp>
        <p:nvSpPr>
          <p:cNvPr id="180288" name="Rectangle 64"/>
          <p:cNvSpPr>
            <a:spLocks noChangeArrowheads="1"/>
          </p:cNvSpPr>
          <p:nvPr/>
        </p:nvSpPr>
        <p:spPr bwMode="auto">
          <a:xfrm>
            <a:off x="413544" y="995363"/>
            <a:ext cx="50403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dirty="0">
                <a:solidFill>
                  <a:srgbClr val="FF0066"/>
                </a:solidFill>
              </a:rPr>
              <a:t>4. </a:t>
            </a:r>
            <a:r>
              <a:rPr lang="zh-CN" altLang="en-US" sz="2800" b="1" dirty="0">
                <a:solidFill>
                  <a:srgbClr val="FF0066"/>
                </a:solidFill>
              </a:rPr>
              <a:t>电压反馈和电流反馈</a:t>
            </a:r>
          </a:p>
        </p:txBody>
      </p:sp>
      <p:sp>
        <p:nvSpPr>
          <p:cNvPr id="65" name="Text Box 15"/>
          <p:cNvSpPr txBox="1">
            <a:spLocks noChangeArrowheads="1"/>
          </p:cNvSpPr>
          <p:nvPr/>
        </p:nvSpPr>
        <p:spPr bwMode="auto">
          <a:xfrm>
            <a:off x="616230" y="34329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smtClean="0">
                <a:solidFill>
                  <a:schemeClr val="accent2"/>
                </a:solidFill>
                <a:ea typeface="黑体" pitchFamily="49" charset="-122"/>
              </a:rPr>
              <a:t>7.3.2 </a:t>
            </a:r>
            <a:r>
              <a:rPr lang="zh-CN" altLang="en-US" sz="3200" b="1" dirty="0" smtClean="0">
                <a:solidFill>
                  <a:schemeClr val="accent2"/>
                </a:solidFill>
                <a:ea typeface="黑体" pitchFamily="49" charset="-122"/>
              </a:rPr>
              <a:t>反馈类型及其判断</a:t>
            </a:r>
            <a:endParaRPr lang="zh-CN" altLang="en-US" sz="3200" b="1" dirty="0">
              <a:solidFill>
                <a:schemeClr val="accent2"/>
              </a:solidFill>
              <a:ea typeface="黑体" pitchFamily="49" charset="-122"/>
            </a:endParaRPr>
          </a:p>
        </p:txBody>
      </p:sp>
    </p:spTree>
    <p:extLst>
      <p:ext uri="{BB962C8B-B14F-4D97-AF65-F5344CB8AC3E}">
        <p14:creationId xmlns:p14="http://schemas.microsoft.com/office/powerpoint/2010/main" val="23155321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0288">
                                            <p:txEl>
                                              <p:pRg st="0" end="0"/>
                                            </p:txEl>
                                          </p:spTgt>
                                        </p:tgtEl>
                                        <p:attrNameLst>
                                          <p:attrName>style.visibility</p:attrName>
                                        </p:attrNameLst>
                                      </p:cBhvr>
                                      <p:to>
                                        <p:strVal val="visible"/>
                                      </p:to>
                                    </p:set>
                                    <p:animEffect transition="in" filter="wipe(left)">
                                      <p:cBhvr>
                                        <p:cTn id="7" dur="500"/>
                                        <p:tgtEl>
                                          <p:spTgt spid="18028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80226"/>
                                        </p:tgtEl>
                                        <p:attrNameLst>
                                          <p:attrName>style.visibility</p:attrName>
                                        </p:attrNameLst>
                                      </p:cBhvr>
                                      <p:to>
                                        <p:strVal val="visible"/>
                                      </p:to>
                                    </p:set>
                                    <p:animEffect transition="in" filter="wipe(left)">
                                      <p:cBhvr>
                                        <p:cTn id="12" dur="300"/>
                                        <p:tgtEl>
                                          <p:spTgt spid="180226"/>
                                        </p:tgtEl>
                                      </p:cBhvr>
                                    </p:animEffect>
                                  </p:childTnLst>
                                </p:cTn>
                              </p:par>
                            </p:childTnLst>
                          </p:cTn>
                        </p:par>
                        <p:par>
                          <p:cTn id="13" fill="hold" nodeType="afterGroup">
                            <p:stCondLst>
                              <p:cond delay="6600"/>
                            </p:stCondLst>
                            <p:childTnLst>
                              <p:par>
                                <p:cTn id="14" presetID="17" presetClass="entr" presetSubtype="10" fill="hold" nodeType="afterEffect">
                                  <p:stCondLst>
                                    <p:cond delay="0"/>
                                  </p:stCondLst>
                                  <p:childTnLst>
                                    <p:set>
                                      <p:cBhvr>
                                        <p:cTn id="15" dur="1" fill="hold">
                                          <p:stCondLst>
                                            <p:cond delay="0"/>
                                          </p:stCondLst>
                                        </p:cTn>
                                        <p:tgtEl>
                                          <p:spTgt spid="180230"/>
                                        </p:tgtEl>
                                        <p:attrNameLst>
                                          <p:attrName>style.visibility</p:attrName>
                                        </p:attrNameLst>
                                      </p:cBhvr>
                                      <p:to>
                                        <p:strVal val="visible"/>
                                      </p:to>
                                    </p:set>
                                    <p:anim calcmode="lin" valueType="num">
                                      <p:cBhvr>
                                        <p:cTn id="16" dur="500" fill="hold"/>
                                        <p:tgtEl>
                                          <p:spTgt spid="180230"/>
                                        </p:tgtEl>
                                        <p:attrNameLst>
                                          <p:attrName>ppt_w</p:attrName>
                                        </p:attrNameLst>
                                      </p:cBhvr>
                                      <p:tavLst>
                                        <p:tav tm="0">
                                          <p:val>
                                            <p:fltVal val="0"/>
                                          </p:val>
                                        </p:tav>
                                        <p:tav tm="100000">
                                          <p:val>
                                            <p:strVal val="#ppt_w"/>
                                          </p:val>
                                        </p:tav>
                                      </p:tavLst>
                                    </p:anim>
                                    <p:anim calcmode="lin" valueType="num">
                                      <p:cBhvr>
                                        <p:cTn id="17" dur="500" fill="hold"/>
                                        <p:tgtEl>
                                          <p:spTgt spid="180230"/>
                                        </p:tgtEl>
                                        <p:attrNameLst>
                                          <p:attrName>ppt_h</p:attrName>
                                        </p:attrNameLst>
                                      </p:cBhvr>
                                      <p:tavLst>
                                        <p:tav tm="0">
                                          <p:val>
                                            <p:strVal val="#ppt_h"/>
                                          </p:val>
                                        </p:tav>
                                        <p:tav tm="100000">
                                          <p:val>
                                            <p:strVal val="#ppt_h"/>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180227"/>
                                        </p:tgtEl>
                                        <p:attrNameLst>
                                          <p:attrName>style.visibility</p:attrName>
                                        </p:attrNameLst>
                                      </p:cBhvr>
                                      <p:to>
                                        <p:strVal val="visible"/>
                                      </p:to>
                                    </p:set>
                                    <p:animEffect transition="in" filter="wipe(left)">
                                      <p:cBhvr>
                                        <p:cTn id="22" dur="500"/>
                                        <p:tgtEl>
                                          <p:spTgt spid="18022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180228"/>
                                        </p:tgtEl>
                                        <p:attrNameLst>
                                          <p:attrName>style.visibility</p:attrName>
                                        </p:attrNameLst>
                                      </p:cBhvr>
                                      <p:to>
                                        <p:strVal val="visible"/>
                                      </p:to>
                                    </p:set>
                                    <p:animEffect transition="in" filter="wipe(left)">
                                      <p:cBhvr>
                                        <p:cTn id="27" dur="300"/>
                                        <p:tgtEl>
                                          <p:spTgt spid="180228"/>
                                        </p:tgtEl>
                                      </p:cBhvr>
                                    </p:animEffect>
                                  </p:childTnLst>
                                </p:cTn>
                              </p:par>
                            </p:childTnLst>
                          </p:cTn>
                        </p:par>
                        <p:par>
                          <p:cTn id="28" fill="hold" nodeType="afterGroup">
                            <p:stCondLst>
                              <p:cond delay="4800"/>
                            </p:stCondLst>
                            <p:childTnLst>
                              <p:par>
                                <p:cTn id="29" presetID="17" presetClass="entr" presetSubtype="10" fill="hold" nodeType="afterEffect">
                                  <p:stCondLst>
                                    <p:cond delay="0"/>
                                  </p:stCondLst>
                                  <p:childTnLst>
                                    <p:set>
                                      <p:cBhvr>
                                        <p:cTn id="30" dur="1" fill="hold">
                                          <p:stCondLst>
                                            <p:cond delay="0"/>
                                          </p:stCondLst>
                                        </p:cTn>
                                        <p:tgtEl>
                                          <p:spTgt spid="180256"/>
                                        </p:tgtEl>
                                        <p:attrNameLst>
                                          <p:attrName>style.visibility</p:attrName>
                                        </p:attrNameLst>
                                      </p:cBhvr>
                                      <p:to>
                                        <p:strVal val="visible"/>
                                      </p:to>
                                    </p:set>
                                    <p:anim calcmode="lin" valueType="num">
                                      <p:cBhvr>
                                        <p:cTn id="31" dur="500" fill="hold"/>
                                        <p:tgtEl>
                                          <p:spTgt spid="180256"/>
                                        </p:tgtEl>
                                        <p:attrNameLst>
                                          <p:attrName>ppt_w</p:attrName>
                                        </p:attrNameLst>
                                      </p:cBhvr>
                                      <p:tavLst>
                                        <p:tav tm="0">
                                          <p:val>
                                            <p:fltVal val="0"/>
                                          </p:val>
                                        </p:tav>
                                        <p:tav tm="100000">
                                          <p:val>
                                            <p:strVal val="#ppt_w"/>
                                          </p:val>
                                        </p:tav>
                                      </p:tavLst>
                                    </p:anim>
                                    <p:anim calcmode="lin" valueType="num">
                                      <p:cBhvr>
                                        <p:cTn id="32" dur="500" fill="hold"/>
                                        <p:tgtEl>
                                          <p:spTgt spid="180256"/>
                                        </p:tgtEl>
                                        <p:attrNameLst>
                                          <p:attrName>ppt_h</p:attrName>
                                        </p:attrNameLst>
                                      </p:cBhvr>
                                      <p:tavLst>
                                        <p:tav tm="0">
                                          <p:val>
                                            <p:strVal val="#ppt_h"/>
                                          </p:val>
                                        </p:tav>
                                        <p:tav tm="100000">
                                          <p:val>
                                            <p:strVal val="#ppt_h"/>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0229"/>
                                        </p:tgtEl>
                                        <p:attrNameLst>
                                          <p:attrName>style.visibility</p:attrName>
                                        </p:attrNameLst>
                                      </p:cBhvr>
                                      <p:to>
                                        <p:strVal val="visible"/>
                                      </p:to>
                                    </p:set>
                                    <p:anim calcmode="lin" valueType="num">
                                      <p:cBhvr additive="base">
                                        <p:cTn id="37" dur="500" fill="hold"/>
                                        <p:tgtEl>
                                          <p:spTgt spid="180229"/>
                                        </p:tgtEl>
                                        <p:attrNameLst>
                                          <p:attrName>ppt_x</p:attrName>
                                        </p:attrNameLst>
                                      </p:cBhvr>
                                      <p:tavLst>
                                        <p:tav tm="0">
                                          <p:val>
                                            <p:strVal val="#ppt_x"/>
                                          </p:val>
                                        </p:tav>
                                        <p:tav tm="100000">
                                          <p:val>
                                            <p:strVal val="#ppt_x"/>
                                          </p:val>
                                        </p:tav>
                                      </p:tavLst>
                                    </p:anim>
                                    <p:anim calcmode="lin" valueType="num">
                                      <p:cBhvr additive="base">
                                        <p:cTn id="38" dur="500" fill="hold"/>
                                        <p:tgtEl>
                                          <p:spTgt spid="1802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6" grpId="0" autoUpdateAnimBg="0"/>
      <p:bldP spid="180227" grpId="0" animBg="1" autoUpdateAnimBg="0"/>
      <p:bldP spid="180228" grpId="0" autoUpdateAnimBg="0"/>
      <p:bldP spid="180229" grpId="0" animBg="1"/>
      <p:bldP spid="180288"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1238" y="5105400"/>
            <a:ext cx="284162" cy="384175"/>
          </a:xfrm>
          <a:prstGeom prst="rect">
            <a:avLst/>
          </a:prstGeom>
          <a:noFill/>
          <a:extLst>
            <a:ext uri="{909E8E84-426E-40DD-AFC4-6F175D3DCCD1}">
              <a14:hiddenFill xmlns:a14="http://schemas.microsoft.com/office/drawing/2010/main">
                <a:solidFill>
                  <a:srgbClr val="FFFFFF"/>
                </a:solidFill>
              </a14:hiddenFill>
            </a:ext>
          </a:extLst>
        </p:spPr>
      </p:pic>
      <p:pic>
        <p:nvPicPr>
          <p:cNvPr id="182275" name="Picture 3"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1238" y="5486400"/>
            <a:ext cx="274637" cy="533400"/>
          </a:xfrm>
          <a:prstGeom prst="rect">
            <a:avLst/>
          </a:prstGeom>
          <a:noFill/>
          <a:extLst>
            <a:ext uri="{909E8E84-426E-40DD-AFC4-6F175D3DCCD1}">
              <a14:hiddenFill xmlns:a14="http://schemas.microsoft.com/office/drawing/2010/main">
                <a:solidFill>
                  <a:srgbClr val="FFFFFF"/>
                </a:solidFill>
              </a14:hiddenFill>
            </a:ext>
          </a:extLst>
        </p:spPr>
      </p:pic>
      <p:sp>
        <p:nvSpPr>
          <p:cNvPr id="182276" name="Text Box 4"/>
          <p:cNvSpPr txBox="1">
            <a:spLocks noChangeArrowheads="1"/>
          </p:cNvSpPr>
          <p:nvPr/>
        </p:nvSpPr>
        <p:spPr bwMode="auto">
          <a:xfrm>
            <a:off x="323528" y="1143000"/>
            <a:ext cx="792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sz="2400" b="1" dirty="0">
                <a:solidFill>
                  <a:srgbClr val="FF0000"/>
                </a:solidFill>
                <a:latin typeface="Arial" pitchFamily="34" charset="0"/>
              </a:rPr>
              <a:t>例：判断下列电路引入的是电压反馈还是电流反馈？</a:t>
            </a:r>
          </a:p>
        </p:txBody>
      </p:sp>
      <p:pic>
        <p:nvPicPr>
          <p:cNvPr id="182277" name="Picture 5" descr="6-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800" y="1676400"/>
            <a:ext cx="8458200" cy="3238500"/>
          </a:xfrm>
          <a:prstGeom prst="rect">
            <a:avLst/>
          </a:prstGeom>
          <a:noFill/>
          <a:extLst>
            <a:ext uri="{909E8E84-426E-40DD-AFC4-6F175D3DCCD1}">
              <a14:hiddenFill xmlns:a14="http://schemas.microsoft.com/office/drawing/2010/main">
                <a:solidFill>
                  <a:srgbClr val="FFFFFF"/>
                </a:solidFill>
              </a14:hiddenFill>
            </a:ext>
          </a:extLst>
        </p:spPr>
      </p:pic>
      <p:sp>
        <p:nvSpPr>
          <p:cNvPr id="6" name="Text Box 15"/>
          <p:cNvSpPr txBox="1">
            <a:spLocks noChangeArrowheads="1"/>
          </p:cNvSpPr>
          <p:nvPr/>
        </p:nvSpPr>
        <p:spPr bwMode="auto">
          <a:xfrm>
            <a:off x="616230" y="34329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smtClean="0">
                <a:solidFill>
                  <a:schemeClr val="accent2"/>
                </a:solidFill>
                <a:ea typeface="黑体" pitchFamily="49" charset="-122"/>
              </a:rPr>
              <a:t>7.3.2 </a:t>
            </a:r>
            <a:r>
              <a:rPr lang="zh-CN" altLang="en-US" sz="3200" b="1" dirty="0" smtClean="0">
                <a:solidFill>
                  <a:schemeClr val="accent2"/>
                </a:solidFill>
                <a:ea typeface="黑体" pitchFamily="49" charset="-122"/>
              </a:rPr>
              <a:t>反馈类型及其判断</a:t>
            </a:r>
            <a:endParaRPr lang="zh-CN" altLang="en-US" sz="3200" b="1" dirty="0">
              <a:solidFill>
                <a:schemeClr val="accent2"/>
              </a:solidFill>
              <a:ea typeface="黑体" pitchFamily="49" charset="-122"/>
            </a:endParaRPr>
          </a:p>
        </p:txBody>
      </p:sp>
    </p:spTree>
    <p:extLst>
      <p:ext uri="{BB962C8B-B14F-4D97-AF65-F5344CB8AC3E}">
        <p14:creationId xmlns:p14="http://schemas.microsoft.com/office/powerpoint/2010/main" val="11830483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2276"/>
                                        </p:tgtEl>
                                        <p:attrNameLst>
                                          <p:attrName>style.visibility</p:attrName>
                                        </p:attrNameLst>
                                      </p:cBhvr>
                                      <p:to>
                                        <p:strVal val="visible"/>
                                      </p:to>
                                    </p:set>
                                    <p:anim calcmode="lin" valueType="num">
                                      <p:cBhvr additive="base">
                                        <p:cTn id="7" dur="500" fill="hold"/>
                                        <p:tgtEl>
                                          <p:spTgt spid="182276"/>
                                        </p:tgtEl>
                                        <p:attrNameLst>
                                          <p:attrName>ppt_x</p:attrName>
                                        </p:attrNameLst>
                                      </p:cBhvr>
                                      <p:tavLst>
                                        <p:tav tm="0">
                                          <p:val>
                                            <p:strVal val="0-#ppt_w/2"/>
                                          </p:val>
                                        </p:tav>
                                        <p:tav tm="100000">
                                          <p:val>
                                            <p:strVal val="#ppt_x"/>
                                          </p:val>
                                        </p:tav>
                                      </p:tavLst>
                                    </p:anim>
                                    <p:anim calcmode="lin" valueType="num">
                                      <p:cBhvr additive="base">
                                        <p:cTn id="8" dur="500" fill="hold"/>
                                        <p:tgtEl>
                                          <p:spTgt spid="18227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82277"/>
                                        </p:tgtEl>
                                        <p:attrNameLst>
                                          <p:attrName>style.visibility</p:attrName>
                                        </p:attrNameLst>
                                      </p:cBhvr>
                                      <p:to>
                                        <p:strVal val="visible"/>
                                      </p:to>
                                    </p:set>
                                    <p:anim calcmode="lin" valueType="num">
                                      <p:cBhvr additive="base">
                                        <p:cTn id="13" dur="500" fill="hold"/>
                                        <p:tgtEl>
                                          <p:spTgt spid="182277"/>
                                        </p:tgtEl>
                                        <p:attrNameLst>
                                          <p:attrName>ppt_x</p:attrName>
                                        </p:attrNameLst>
                                      </p:cBhvr>
                                      <p:tavLst>
                                        <p:tav tm="0">
                                          <p:val>
                                            <p:strVal val="0-#ppt_w/2"/>
                                          </p:val>
                                        </p:tav>
                                        <p:tav tm="100000">
                                          <p:val>
                                            <p:strVal val="#ppt_x"/>
                                          </p:val>
                                        </p:tav>
                                      </p:tavLst>
                                    </p:anim>
                                    <p:anim calcmode="lin" valueType="num">
                                      <p:cBhvr additive="base">
                                        <p:cTn id="14" dur="500" fill="hold"/>
                                        <p:tgtEl>
                                          <p:spTgt spid="1822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6"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2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844675"/>
            <a:ext cx="4191000" cy="296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522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628775"/>
            <a:ext cx="4038600" cy="326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5222" name="Text Box 6"/>
          <p:cNvSpPr txBox="1">
            <a:spLocks noChangeArrowheads="1"/>
          </p:cNvSpPr>
          <p:nvPr/>
        </p:nvSpPr>
        <p:spPr bwMode="auto">
          <a:xfrm>
            <a:off x="250825" y="1171575"/>
            <a:ext cx="792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sz="2400" b="1" dirty="0">
                <a:solidFill>
                  <a:srgbClr val="FF0000"/>
                </a:solidFill>
                <a:latin typeface="Arial" pitchFamily="34" charset="0"/>
              </a:rPr>
              <a:t>例：判断下列电路引入的是电压反馈还是电流反馈？</a:t>
            </a:r>
          </a:p>
        </p:txBody>
      </p:sp>
      <p:sp>
        <p:nvSpPr>
          <p:cNvPr id="5" name="Text Box 15"/>
          <p:cNvSpPr txBox="1">
            <a:spLocks noChangeArrowheads="1"/>
          </p:cNvSpPr>
          <p:nvPr/>
        </p:nvSpPr>
        <p:spPr bwMode="auto">
          <a:xfrm>
            <a:off x="616230" y="34329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smtClean="0">
                <a:solidFill>
                  <a:schemeClr val="accent2"/>
                </a:solidFill>
                <a:ea typeface="黑体" pitchFamily="49" charset="-122"/>
              </a:rPr>
              <a:t>7.3.2 </a:t>
            </a:r>
            <a:r>
              <a:rPr lang="zh-CN" altLang="en-US" sz="3200" b="1" dirty="0" smtClean="0">
                <a:solidFill>
                  <a:schemeClr val="accent2"/>
                </a:solidFill>
                <a:ea typeface="黑体" pitchFamily="49" charset="-122"/>
              </a:rPr>
              <a:t>反馈类型及其判断</a:t>
            </a:r>
            <a:endParaRPr lang="zh-CN" altLang="en-US" sz="3200" b="1" dirty="0">
              <a:solidFill>
                <a:schemeClr val="accent2"/>
              </a:solidFill>
              <a:ea typeface="黑体" pitchFamily="49" charset="-122"/>
            </a:endParaRPr>
          </a:p>
        </p:txBody>
      </p:sp>
    </p:spTree>
    <p:extLst>
      <p:ext uri="{BB962C8B-B14F-4D97-AF65-F5344CB8AC3E}">
        <p14:creationId xmlns:p14="http://schemas.microsoft.com/office/powerpoint/2010/main" val="12560691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5222"/>
                                        </p:tgtEl>
                                        <p:attrNameLst>
                                          <p:attrName>style.visibility</p:attrName>
                                        </p:attrNameLst>
                                      </p:cBhvr>
                                      <p:to>
                                        <p:strVal val="visible"/>
                                      </p:to>
                                    </p:set>
                                    <p:anim calcmode="lin" valueType="num">
                                      <p:cBhvr additive="base">
                                        <p:cTn id="7" dur="500" fill="hold"/>
                                        <p:tgtEl>
                                          <p:spTgt spid="265222"/>
                                        </p:tgtEl>
                                        <p:attrNameLst>
                                          <p:attrName>ppt_x</p:attrName>
                                        </p:attrNameLst>
                                      </p:cBhvr>
                                      <p:tavLst>
                                        <p:tav tm="0">
                                          <p:val>
                                            <p:strVal val="0-#ppt_w/2"/>
                                          </p:val>
                                        </p:tav>
                                        <p:tav tm="100000">
                                          <p:val>
                                            <p:strVal val="#ppt_x"/>
                                          </p:val>
                                        </p:tav>
                                      </p:tavLst>
                                    </p:anim>
                                    <p:anim calcmode="lin" valueType="num">
                                      <p:cBhvr additive="base">
                                        <p:cTn id="8" dur="500" fill="hold"/>
                                        <p:tgtEl>
                                          <p:spTgt spid="2652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22"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ext Box 2"/>
          <p:cNvSpPr txBox="1">
            <a:spLocks noChangeArrowheads="1"/>
          </p:cNvSpPr>
          <p:nvPr/>
        </p:nvSpPr>
        <p:spPr bwMode="auto">
          <a:xfrm>
            <a:off x="244702" y="1447710"/>
            <a:ext cx="52197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pPr>
            <a:r>
              <a:rPr lang="zh-CN" altLang="en-US" sz="2000" b="1">
                <a:solidFill>
                  <a:srgbClr val="FF0066"/>
                </a:solidFill>
                <a:latin typeface="楷体_GB2312" pitchFamily="49" charset="-122"/>
              </a:rPr>
              <a:t>串联反馈：</a:t>
            </a:r>
            <a:r>
              <a:rPr lang="zh-CN" altLang="en-US" sz="2000" b="1">
                <a:solidFill>
                  <a:srgbClr val="0033CC"/>
                </a:solidFill>
                <a:latin typeface="楷体_GB2312" pitchFamily="49" charset="-122"/>
              </a:rPr>
              <a:t>反馈信号与输入信号以</a:t>
            </a:r>
          </a:p>
          <a:p>
            <a:pPr algn="just">
              <a:lnSpc>
                <a:spcPct val="120000"/>
              </a:lnSpc>
            </a:pPr>
            <a:r>
              <a:rPr lang="zh-CN" altLang="en-US" sz="2000" b="1">
                <a:solidFill>
                  <a:srgbClr val="0033CC"/>
                </a:solidFill>
                <a:latin typeface="楷体_GB2312" pitchFamily="49" charset="-122"/>
              </a:rPr>
              <a:t>电压相加减的形式在输入端出现。</a:t>
            </a:r>
          </a:p>
        </p:txBody>
      </p:sp>
      <p:sp>
        <p:nvSpPr>
          <p:cNvPr id="178179" name="Rectangle 3"/>
          <p:cNvSpPr>
            <a:spLocks noChangeArrowheads="1"/>
          </p:cNvSpPr>
          <p:nvPr/>
        </p:nvSpPr>
        <p:spPr bwMode="auto">
          <a:xfrm>
            <a:off x="989566" y="2279070"/>
            <a:ext cx="24384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b="1" i="1" dirty="0" err="1">
                <a:solidFill>
                  <a:srgbClr val="FF0066"/>
                </a:solidFill>
              </a:rPr>
              <a:t>u</a:t>
            </a:r>
            <a:r>
              <a:rPr lang="en-US" altLang="zh-CN" sz="2000" b="1" baseline="-25000" dirty="0" err="1">
                <a:solidFill>
                  <a:srgbClr val="FF0066"/>
                </a:solidFill>
              </a:rPr>
              <a:t>id</a:t>
            </a:r>
            <a:r>
              <a:rPr lang="en-US" altLang="zh-CN" sz="2000" b="1" dirty="0">
                <a:solidFill>
                  <a:srgbClr val="FF0066"/>
                </a:solidFill>
              </a:rPr>
              <a:t> </a:t>
            </a:r>
            <a:r>
              <a:rPr lang="en-US" altLang="zh-CN" sz="2000" b="1" dirty="0">
                <a:solidFill>
                  <a:srgbClr val="FF0066"/>
                </a:solidFill>
                <a:latin typeface="Symbol" pitchFamily="18" charset="2"/>
              </a:rPr>
              <a:t>=</a:t>
            </a:r>
            <a:r>
              <a:rPr lang="en-US" altLang="zh-CN" sz="2000" b="1" dirty="0">
                <a:solidFill>
                  <a:srgbClr val="FF0066"/>
                </a:solidFill>
              </a:rPr>
              <a:t> </a:t>
            </a:r>
            <a:r>
              <a:rPr lang="en-US" altLang="zh-CN" sz="2000" b="1" i="1" dirty="0" err="1">
                <a:solidFill>
                  <a:srgbClr val="FF0066"/>
                </a:solidFill>
              </a:rPr>
              <a:t>u</a:t>
            </a:r>
            <a:r>
              <a:rPr lang="en-US" altLang="zh-CN" sz="2000" b="1" baseline="-25000" dirty="0" err="1">
                <a:solidFill>
                  <a:srgbClr val="FF0066"/>
                </a:solidFill>
              </a:rPr>
              <a:t>i</a:t>
            </a:r>
            <a:r>
              <a:rPr lang="en-US" altLang="zh-CN" sz="2000" b="1" baseline="-25000" dirty="0">
                <a:solidFill>
                  <a:srgbClr val="FF0066"/>
                </a:solidFill>
              </a:rPr>
              <a:t> </a:t>
            </a:r>
            <a:r>
              <a:rPr lang="en-US" altLang="zh-CN" sz="2000" b="1" dirty="0">
                <a:solidFill>
                  <a:srgbClr val="FF0066"/>
                </a:solidFill>
                <a:latin typeface="Symbol" pitchFamily="18" charset="2"/>
                <a:sym typeface="Symbol" pitchFamily="18" charset="2"/>
              </a:rPr>
              <a:t></a:t>
            </a:r>
            <a:r>
              <a:rPr lang="en-US" altLang="zh-CN" sz="2000" b="1" dirty="0">
                <a:solidFill>
                  <a:srgbClr val="FF0066"/>
                </a:solidFill>
              </a:rPr>
              <a:t> </a:t>
            </a:r>
            <a:r>
              <a:rPr lang="en-US" altLang="zh-CN" sz="2000" b="1" i="1" dirty="0" err="1">
                <a:solidFill>
                  <a:srgbClr val="FF0066"/>
                </a:solidFill>
              </a:rPr>
              <a:t>u</a:t>
            </a:r>
            <a:r>
              <a:rPr lang="en-US" altLang="zh-CN" sz="2000" b="1" baseline="-25000" dirty="0" err="1">
                <a:solidFill>
                  <a:srgbClr val="FF0066"/>
                </a:solidFill>
              </a:rPr>
              <a:t>f</a:t>
            </a:r>
            <a:endParaRPr lang="en-US" altLang="zh-CN" sz="2000" b="1" baseline="-25000" dirty="0">
              <a:solidFill>
                <a:srgbClr val="FF0066"/>
              </a:solidFill>
            </a:endParaRPr>
          </a:p>
        </p:txBody>
      </p:sp>
      <p:sp>
        <p:nvSpPr>
          <p:cNvPr id="178180" name="Text Box 4"/>
          <p:cNvSpPr txBox="1">
            <a:spLocks noChangeArrowheads="1"/>
          </p:cNvSpPr>
          <p:nvPr/>
        </p:nvSpPr>
        <p:spPr bwMode="auto">
          <a:xfrm>
            <a:off x="384175" y="2784810"/>
            <a:ext cx="390525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pPr>
            <a:r>
              <a:rPr lang="zh-CN" altLang="en-US" sz="2000" b="1" dirty="0">
                <a:solidFill>
                  <a:srgbClr val="FF0066"/>
                </a:solidFill>
                <a:latin typeface="楷体_GB2312" pitchFamily="49" charset="-122"/>
              </a:rPr>
              <a:t>特点：</a:t>
            </a:r>
            <a:r>
              <a:rPr lang="zh-CN" altLang="en-US" sz="2000" b="1" dirty="0">
                <a:solidFill>
                  <a:srgbClr val="0033CC"/>
                </a:solidFill>
                <a:latin typeface="楷体_GB2312" pitchFamily="49" charset="-122"/>
              </a:rPr>
              <a:t>信号源内阻越小，</a:t>
            </a:r>
          </a:p>
          <a:p>
            <a:pPr algn="just">
              <a:lnSpc>
                <a:spcPct val="120000"/>
              </a:lnSpc>
            </a:pPr>
            <a:r>
              <a:rPr lang="zh-CN" altLang="en-US" sz="2000" b="1" dirty="0">
                <a:solidFill>
                  <a:srgbClr val="0033CC"/>
                </a:solidFill>
                <a:latin typeface="楷体_GB2312" pitchFamily="49" charset="-122"/>
              </a:rPr>
              <a:t>      反馈效果越明显。</a:t>
            </a:r>
          </a:p>
        </p:txBody>
      </p:sp>
      <p:sp>
        <p:nvSpPr>
          <p:cNvPr id="178181" name="Text Box 5"/>
          <p:cNvSpPr txBox="1">
            <a:spLocks noChangeArrowheads="1"/>
          </p:cNvSpPr>
          <p:nvPr/>
        </p:nvSpPr>
        <p:spPr bwMode="auto">
          <a:xfrm>
            <a:off x="204572" y="3603924"/>
            <a:ext cx="520065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pPr>
            <a:r>
              <a:rPr lang="zh-CN" altLang="en-US" sz="2000" b="1" dirty="0">
                <a:solidFill>
                  <a:srgbClr val="FF0066"/>
                </a:solidFill>
                <a:latin typeface="楷体_GB2312" pitchFamily="49" charset="-122"/>
              </a:rPr>
              <a:t>并联反馈：</a:t>
            </a:r>
            <a:r>
              <a:rPr lang="zh-CN" altLang="en-US" sz="2000" b="1" dirty="0">
                <a:solidFill>
                  <a:srgbClr val="0033CC"/>
                </a:solidFill>
                <a:latin typeface="楷体_GB2312" pitchFamily="49" charset="-122"/>
              </a:rPr>
              <a:t>反馈信号与输入信号以</a:t>
            </a:r>
          </a:p>
          <a:p>
            <a:pPr algn="just">
              <a:lnSpc>
                <a:spcPct val="120000"/>
              </a:lnSpc>
            </a:pPr>
            <a:r>
              <a:rPr lang="zh-CN" altLang="en-US" sz="2000" b="1" dirty="0">
                <a:solidFill>
                  <a:srgbClr val="0033CC"/>
                </a:solidFill>
                <a:latin typeface="楷体_GB2312" pitchFamily="49" charset="-122"/>
              </a:rPr>
              <a:t>电流相加减的形式在输入端出现。</a:t>
            </a:r>
          </a:p>
        </p:txBody>
      </p:sp>
      <p:sp>
        <p:nvSpPr>
          <p:cNvPr id="178182" name="Rectangle 6"/>
          <p:cNvSpPr>
            <a:spLocks noChangeArrowheads="1"/>
          </p:cNvSpPr>
          <p:nvPr/>
        </p:nvSpPr>
        <p:spPr bwMode="auto">
          <a:xfrm>
            <a:off x="1141402" y="4571909"/>
            <a:ext cx="23622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b="1" i="1" dirty="0" err="1">
                <a:solidFill>
                  <a:srgbClr val="FF0066"/>
                </a:solidFill>
              </a:rPr>
              <a:t>i</a:t>
            </a:r>
            <a:r>
              <a:rPr lang="en-US" altLang="zh-CN" sz="2000" b="1" baseline="-25000" dirty="0" err="1">
                <a:solidFill>
                  <a:srgbClr val="FF0066"/>
                </a:solidFill>
              </a:rPr>
              <a:t>id</a:t>
            </a:r>
            <a:r>
              <a:rPr lang="en-US" altLang="zh-CN" sz="2000" b="1" dirty="0">
                <a:solidFill>
                  <a:srgbClr val="FF0066"/>
                </a:solidFill>
              </a:rPr>
              <a:t> </a:t>
            </a:r>
            <a:r>
              <a:rPr lang="en-US" altLang="zh-CN" sz="2000" b="1" dirty="0">
                <a:solidFill>
                  <a:srgbClr val="FF0066"/>
                </a:solidFill>
                <a:latin typeface="Symbol" pitchFamily="18" charset="2"/>
              </a:rPr>
              <a:t>=</a:t>
            </a:r>
            <a:r>
              <a:rPr lang="en-US" altLang="zh-CN" sz="2000" b="1" dirty="0">
                <a:solidFill>
                  <a:srgbClr val="FF0066"/>
                </a:solidFill>
              </a:rPr>
              <a:t> </a:t>
            </a:r>
            <a:r>
              <a:rPr lang="en-US" altLang="zh-CN" sz="2000" b="1" i="1" dirty="0">
                <a:solidFill>
                  <a:srgbClr val="FF0066"/>
                </a:solidFill>
              </a:rPr>
              <a:t>i</a:t>
            </a:r>
            <a:r>
              <a:rPr lang="en-US" altLang="zh-CN" sz="2000" b="1" baseline="-25000" dirty="0">
                <a:solidFill>
                  <a:srgbClr val="FF0066"/>
                </a:solidFill>
              </a:rPr>
              <a:t>i</a:t>
            </a:r>
            <a:r>
              <a:rPr lang="en-US" altLang="zh-CN" sz="2000" b="1" baseline="-25000" dirty="0">
                <a:solidFill>
                  <a:srgbClr val="FF0066"/>
                </a:solidFill>
                <a:latin typeface="Symbol" pitchFamily="18" charset="2"/>
              </a:rPr>
              <a:t> </a:t>
            </a:r>
            <a:r>
              <a:rPr lang="en-US" altLang="zh-CN" sz="2000" b="1" dirty="0">
                <a:solidFill>
                  <a:srgbClr val="FF0066"/>
                </a:solidFill>
                <a:latin typeface="Symbol" pitchFamily="18" charset="2"/>
                <a:sym typeface="Symbol" pitchFamily="18" charset="2"/>
              </a:rPr>
              <a:t></a:t>
            </a:r>
            <a:r>
              <a:rPr lang="en-US" altLang="zh-CN" sz="2000" b="1" dirty="0">
                <a:solidFill>
                  <a:srgbClr val="FF0066"/>
                </a:solidFill>
              </a:rPr>
              <a:t> </a:t>
            </a:r>
            <a:r>
              <a:rPr lang="en-US" altLang="zh-CN" sz="2000" b="1" i="1" dirty="0">
                <a:solidFill>
                  <a:srgbClr val="FF0066"/>
                </a:solidFill>
              </a:rPr>
              <a:t>i</a:t>
            </a:r>
            <a:r>
              <a:rPr lang="en-US" altLang="zh-CN" sz="2000" b="1" baseline="-25000" dirty="0">
                <a:solidFill>
                  <a:srgbClr val="FF0066"/>
                </a:solidFill>
              </a:rPr>
              <a:t>f</a:t>
            </a:r>
          </a:p>
        </p:txBody>
      </p:sp>
      <p:sp>
        <p:nvSpPr>
          <p:cNvPr id="178183" name="Text Box 7"/>
          <p:cNvSpPr txBox="1">
            <a:spLocks noChangeArrowheads="1"/>
          </p:cNvSpPr>
          <p:nvPr/>
        </p:nvSpPr>
        <p:spPr bwMode="auto">
          <a:xfrm>
            <a:off x="384175" y="5016408"/>
            <a:ext cx="40767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pPr>
            <a:r>
              <a:rPr lang="zh-CN" altLang="en-US" sz="2000" b="1" dirty="0">
                <a:solidFill>
                  <a:srgbClr val="FF0066"/>
                </a:solidFill>
                <a:latin typeface="楷体_GB2312" pitchFamily="49" charset="-122"/>
              </a:rPr>
              <a:t>特点：</a:t>
            </a:r>
            <a:r>
              <a:rPr lang="zh-CN" altLang="en-US" sz="2000" b="1" dirty="0">
                <a:solidFill>
                  <a:srgbClr val="0033CC"/>
                </a:solidFill>
                <a:latin typeface="楷体_GB2312" pitchFamily="49" charset="-122"/>
              </a:rPr>
              <a:t>信号源内阻越大，</a:t>
            </a:r>
          </a:p>
          <a:p>
            <a:pPr algn="just">
              <a:lnSpc>
                <a:spcPct val="120000"/>
              </a:lnSpc>
            </a:pPr>
            <a:r>
              <a:rPr lang="zh-CN" altLang="en-US" sz="2000" b="1" dirty="0">
                <a:solidFill>
                  <a:srgbClr val="0033CC"/>
                </a:solidFill>
                <a:latin typeface="楷体_GB2312" pitchFamily="49" charset="-122"/>
              </a:rPr>
              <a:t>      反馈效果越明显。</a:t>
            </a:r>
          </a:p>
        </p:txBody>
      </p:sp>
      <p:grpSp>
        <p:nvGrpSpPr>
          <p:cNvPr id="178184" name="Group 8"/>
          <p:cNvGrpSpPr>
            <a:grpSpLocks/>
          </p:cNvGrpSpPr>
          <p:nvPr/>
        </p:nvGrpSpPr>
        <p:grpSpPr bwMode="auto">
          <a:xfrm>
            <a:off x="5155416" y="3162209"/>
            <a:ext cx="2971800" cy="2616199"/>
            <a:chOff x="3168" y="2064"/>
            <a:chExt cx="1872" cy="1648"/>
          </a:xfrm>
        </p:grpSpPr>
        <p:sp>
          <p:nvSpPr>
            <p:cNvPr id="178185" name="Text Box 9"/>
            <p:cNvSpPr txBox="1">
              <a:spLocks noChangeArrowheads="1"/>
            </p:cNvSpPr>
            <p:nvPr/>
          </p:nvSpPr>
          <p:spPr bwMode="auto">
            <a:xfrm>
              <a:off x="4320" y="2400"/>
              <a:ext cx="528" cy="640"/>
            </a:xfrm>
            <a:prstGeom prst="rect">
              <a:avLst/>
            </a:prstGeom>
            <a:solidFill>
              <a:srgbClr val="FFFFCC"/>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altLang="zh-CN" sz="2000" b="1" dirty="0">
                <a:solidFill>
                  <a:srgbClr val="FF0066"/>
                </a:solidFill>
              </a:endParaRPr>
            </a:p>
            <a:p>
              <a:pPr algn="ctr"/>
              <a:r>
                <a:rPr lang="en-US" altLang="zh-CN" sz="2000" b="1" i="1" dirty="0">
                  <a:solidFill>
                    <a:srgbClr val="FF0066"/>
                  </a:solidFill>
                </a:rPr>
                <a:t>A</a:t>
              </a:r>
            </a:p>
            <a:p>
              <a:pPr algn="ctr"/>
              <a:endParaRPr lang="en-US" altLang="zh-CN" sz="2000" b="1" dirty="0">
                <a:solidFill>
                  <a:srgbClr val="FF0066"/>
                </a:solidFill>
              </a:endParaRPr>
            </a:p>
          </p:txBody>
        </p:sp>
        <p:sp>
          <p:nvSpPr>
            <p:cNvPr id="178186" name="Text Box 10"/>
            <p:cNvSpPr txBox="1">
              <a:spLocks noChangeArrowheads="1"/>
            </p:cNvSpPr>
            <p:nvPr/>
          </p:nvSpPr>
          <p:spPr bwMode="auto">
            <a:xfrm>
              <a:off x="4320" y="3072"/>
              <a:ext cx="528" cy="640"/>
            </a:xfrm>
            <a:prstGeom prst="rect">
              <a:avLst/>
            </a:prstGeom>
            <a:solidFill>
              <a:srgbClr val="FFFFCC"/>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altLang="zh-CN" sz="2000" b="1">
                <a:solidFill>
                  <a:srgbClr val="FF0066"/>
                </a:solidFill>
              </a:endParaRPr>
            </a:p>
            <a:p>
              <a:pPr algn="ctr"/>
              <a:r>
                <a:rPr lang="en-US" altLang="zh-CN" sz="2000" b="1" i="1">
                  <a:solidFill>
                    <a:srgbClr val="FF0000"/>
                  </a:solidFill>
                </a:rPr>
                <a:t>F</a:t>
              </a:r>
            </a:p>
            <a:p>
              <a:pPr algn="ctr"/>
              <a:endParaRPr lang="en-US" altLang="zh-CN" sz="2000" b="1">
                <a:solidFill>
                  <a:srgbClr val="FF0066"/>
                </a:solidFill>
              </a:endParaRPr>
            </a:p>
          </p:txBody>
        </p:sp>
        <p:grpSp>
          <p:nvGrpSpPr>
            <p:cNvPr id="178187" name="Group 11"/>
            <p:cNvGrpSpPr>
              <a:grpSpLocks/>
            </p:cNvGrpSpPr>
            <p:nvPr/>
          </p:nvGrpSpPr>
          <p:grpSpPr bwMode="auto">
            <a:xfrm>
              <a:off x="4848" y="2496"/>
              <a:ext cx="192" cy="336"/>
              <a:chOff x="2496" y="2208"/>
              <a:chExt cx="192" cy="432"/>
            </a:xfrm>
          </p:grpSpPr>
          <p:sp>
            <p:nvSpPr>
              <p:cNvPr id="178188" name="Line 12"/>
              <p:cNvSpPr>
                <a:spLocks noChangeShapeType="1"/>
              </p:cNvSpPr>
              <p:nvPr/>
            </p:nvSpPr>
            <p:spPr bwMode="auto">
              <a:xfrm>
                <a:off x="2496" y="2208"/>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189" name="Line 13"/>
              <p:cNvSpPr>
                <a:spLocks noChangeShapeType="1"/>
              </p:cNvSpPr>
              <p:nvPr/>
            </p:nvSpPr>
            <p:spPr bwMode="auto">
              <a:xfrm>
                <a:off x="2496" y="2640"/>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grpSp>
          <p:nvGrpSpPr>
            <p:cNvPr id="178190" name="Group 14"/>
            <p:cNvGrpSpPr>
              <a:grpSpLocks/>
            </p:cNvGrpSpPr>
            <p:nvPr/>
          </p:nvGrpSpPr>
          <p:grpSpPr bwMode="auto">
            <a:xfrm>
              <a:off x="4080" y="2496"/>
              <a:ext cx="240" cy="624"/>
              <a:chOff x="672" y="1200"/>
              <a:chExt cx="192" cy="336"/>
            </a:xfrm>
          </p:grpSpPr>
          <p:sp>
            <p:nvSpPr>
              <p:cNvPr id="178191" name="Line 15"/>
              <p:cNvSpPr>
                <a:spLocks noChangeShapeType="1"/>
              </p:cNvSpPr>
              <p:nvPr/>
            </p:nvSpPr>
            <p:spPr bwMode="auto">
              <a:xfrm flipH="1">
                <a:off x="672" y="1536"/>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192" name="Line 16"/>
              <p:cNvSpPr>
                <a:spLocks noChangeShapeType="1"/>
              </p:cNvSpPr>
              <p:nvPr/>
            </p:nvSpPr>
            <p:spPr bwMode="auto">
              <a:xfrm flipH="1">
                <a:off x="672" y="1200"/>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grpSp>
          <p:nvGrpSpPr>
            <p:cNvPr id="178193" name="Group 17"/>
            <p:cNvGrpSpPr>
              <a:grpSpLocks/>
            </p:cNvGrpSpPr>
            <p:nvPr/>
          </p:nvGrpSpPr>
          <p:grpSpPr bwMode="auto">
            <a:xfrm>
              <a:off x="3552" y="2496"/>
              <a:ext cx="768" cy="336"/>
              <a:chOff x="528" y="1200"/>
              <a:chExt cx="768" cy="960"/>
            </a:xfrm>
          </p:grpSpPr>
          <p:sp>
            <p:nvSpPr>
              <p:cNvPr id="178194" name="Line 18"/>
              <p:cNvSpPr>
                <a:spLocks noChangeShapeType="1"/>
              </p:cNvSpPr>
              <p:nvPr/>
            </p:nvSpPr>
            <p:spPr bwMode="auto">
              <a:xfrm>
                <a:off x="528" y="1200"/>
                <a:ext cx="768"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195" name="Line 19"/>
              <p:cNvSpPr>
                <a:spLocks noChangeShapeType="1"/>
              </p:cNvSpPr>
              <p:nvPr/>
            </p:nvSpPr>
            <p:spPr bwMode="auto">
              <a:xfrm>
                <a:off x="528" y="2160"/>
                <a:ext cx="768"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196" name="Line 20"/>
              <p:cNvSpPr>
                <a:spLocks noChangeShapeType="1"/>
              </p:cNvSpPr>
              <p:nvPr/>
            </p:nvSpPr>
            <p:spPr bwMode="auto">
              <a:xfrm>
                <a:off x="528" y="1200"/>
                <a:ext cx="0" cy="96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grpSp>
          <p:nvGrpSpPr>
            <p:cNvPr id="178197" name="Group 21"/>
            <p:cNvGrpSpPr>
              <a:grpSpLocks/>
            </p:cNvGrpSpPr>
            <p:nvPr/>
          </p:nvGrpSpPr>
          <p:grpSpPr bwMode="auto">
            <a:xfrm>
              <a:off x="4848" y="3168"/>
              <a:ext cx="192" cy="336"/>
              <a:chOff x="2496" y="2208"/>
              <a:chExt cx="192" cy="432"/>
            </a:xfrm>
          </p:grpSpPr>
          <p:sp>
            <p:nvSpPr>
              <p:cNvPr id="178198" name="Line 22"/>
              <p:cNvSpPr>
                <a:spLocks noChangeShapeType="1"/>
              </p:cNvSpPr>
              <p:nvPr/>
            </p:nvSpPr>
            <p:spPr bwMode="auto">
              <a:xfrm>
                <a:off x="2496" y="2208"/>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199" name="Line 23"/>
              <p:cNvSpPr>
                <a:spLocks noChangeShapeType="1"/>
              </p:cNvSpPr>
              <p:nvPr/>
            </p:nvSpPr>
            <p:spPr bwMode="auto">
              <a:xfrm>
                <a:off x="2496" y="2640"/>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sp>
          <p:nvSpPr>
            <p:cNvPr id="178200" name="Text Box 24"/>
            <p:cNvSpPr txBox="1">
              <a:spLocks noChangeArrowheads="1"/>
            </p:cNvSpPr>
            <p:nvPr/>
          </p:nvSpPr>
          <p:spPr bwMode="auto">
            <a:xfrm>
              <a:off x="3696" y="2064"/>
              <a:ext cx="33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b="1" i="1">
                  <a:solidFill>
                    <a:srgbClr val="0033CC"/>
                  </a:solidFill>
                </a:rPr>
                <a:t>i</a:t>
              </a:r>
              <a:r>
                <a:rPr lang="en-US" altLang="zh-CN" sz="2000" b="1" baseline="-25000">
                  <a:solidFill>
                    <a:srgbClr val="0033CC"/>
                  </a:solidFill>
                </a:rPr>
                <a:t>i</a:t>
              </a:r>
            </a:p>
          </p:txBody>
        </p:sp>
        <p:sp>
          <p:nvSpPr>
            <p:cNvPr id="178201" name="Text Box 25"/>
            <p:cNvSpPr txBox="1">
              <a:spLocks noChangeArrowheads="1"/>
            </p:cNvSpPr>
            <p:nvPr/>
          </p:nvSpPr>
          <p:spPr bwMode="auto">
            <a:xfrm>
              <a:off x="4128" y="2448"/>
              <a:ext cx="33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b="1" i="1">
                  <a:solidFill>
                    <a:srgbClr val="0033CC"/>
                  </a:solidFill>
                </a:rPr>
                <a:t>i</a:t>
              </a:r>
              <a:r>
                <a:rPr lang="en-US" altLang="zh-CN" sz="2000" b="1" baseline="-25000">
                  <a:solidFill>
                    <a:srgbClr val="0033CC"/>
                  </a:solidFill>
                </a:rPr>
                <a:t>f</a:t>
              </a:r>
            </a:p>
          </p:txBody>
        </p:sp>
        <p:sp>
          <p:nvSpPr>
            <p:cNvPr id="178202" name="Text Box 26"/>
            <p:cNvSpPr txBox="1">
              <a:spLocks noChangeArrowheads="1"/>
            </p:cNvSpPr>
            <p:nvPr/>
          </p:nvSpPr>
          <p:spPr bwMode="auto">
            <a:xfrm>
              <a:off x="3168" y="2544"/>
              <a:ext cx="33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b="1" i="1">
                  <a:solidFill>
                    <a:srgbClr val="0033CC"/>
                  </a:solidFill>
                </a:rPr>
                <a:t>i</a:t>
              </a:r>
              <a:r>
                <a:rPr lang="en-US" altLang="zh-CN" sz="2000" b="1" baseline="-25000">
                  <a:solidFill>
                    <a:srgbClr val="0033CC"/>
                  </a:solidFill>
                </a:rPr>
                <a:t>s</a:t>
              </a:r>
            </a:p>
          </p:txBody>
        </p:sp>
        <p:grpSp>
          <p:nvGrpSpPr>
            <p:cNvPr id="178203" name="Group 27"/>
            <p:cNvGrpSpPr>
              <a:grpSpLocks/>
            </p:cNvGrpSpPr>
            <p:nvPr/>
          </p:nvGrpSpPr>
          <p:grpSpPr bwMode="auto">
            <a:xfrm>
              <a:off x="3456" y="2592"/>
              <a:ext cx="192" cy="192"/>
              <a:chOff x="816" y="1920"/>
              <a:chExt cx="192" cy="192"/>
            </a:xfrm>
          </p:grpSpPr>
          <p:sp>
            <p:nvSpPr>
              <p:cNvPr id="178204" name="Oval 28"/>
              <p:cNvSpPr>
                <a:spLocks noChangeArrowheads="1"/>
              </p:cNvSpPr>
              <p:nvPr/>
            </p:nvSpPr>
            <p:spPr bwMode="auto">
              <a:xfrm>
                <a:off x="816" y="1920"/>
                <a:ext cx="192" cy="192"/>
              </a:xfrm>
              <a:prstGeom prst="ellipse">
                <a:avLst/>
              </a:prstGeom>
              <a:solidFill>
                <a:schemeClr val="bg1"/>
              </a:solidFill>
              <a:ln w="38100">
                <a:solidFill>
                  <a:srgbClr val="0033CC"/>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p>
            </p:txBody>
          </p:sp>
          <p:sp>
            <p:nvSpPr>
              <p:cNvPr id="178205" name="Line 29"/>
              <p:cNvSpPr>
                <a:spLocks noChangeShapeType="1"/>
              </p:cNvSpPr>
              <p:nvPr/>
            </p:nvSpPr>
            <p:spPr bwMode="auto">
              <a:xfrm>
                <a:off x="816" y="2016"/>
                <a:ext cx="19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sp>
          <p:nvSpPr>
            <p:cNvPr id="178206" name="Line 30"/>
            <p:cNvSpPr>
              <a:spLocks noChangeShapeType="1"/>
            </p:cNvSpPr>
            <p:nvPr/>
          </p:nvSpPr>
          <p:spPr bwMode="auto">
            <a:xfrm flipH="1">
              <a:off x="3744" y="2496"/>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nvGrpSpPr>
            <p:cNvPr id="178207" name="Group 31"/>
            <p:cNvGrpSpPr>
              <a:grpSpLocks/>
            </p:cNvGrpSpPr>
            <p:nvPr/>
          </p:nvGrpSpPr>
          <p:grpSpPr bwMode="auto">
            <a:xfrm>
              <a:off x="3888" y="2832"/>
              <a:ext cx="432" cy="672"/>
              <a:chOff x="672" y="1200"/>
              <a:chExt cx="192" cy="336"/>
            </a:xfrm>
          </p:grpSpPr>
          <p:sp>
            <p:nvSpPr>
              <p:cNvPr id="178208" name="Line 32"/>
              <p:cNvSpPr>
                <a:spLocks noChangeShapeType="1"/>
              </p:cNvSpPr>
              <p:nvPr/>
            </p:nvSpPr>
            <p:spPr bwMode="auto">
              <a:xfrm flipH="1">
                <a:off x="672" y="1536"/>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209" name="Line 33"/>
              <p:cNvSpPr>
                <a:spLocks noChangeShapeType="1"/>
              </p:cNvSpPr>
              <p:nvPr/>
            </p:nvSpPr>
            <p:spPr bwMode="auto">
              <a:xfrm flipH="1">
                <a:off x="672" y="1200"/>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sp>
          <p:nvSpPr>
            <p:cNvPr id="178210" name="Rectangle 34"/>
            <p:cNvSpPr>
              <a:spLocks noChangeArrowheads="1"/>
            </p:cNvSpPr>
            <p:nvPr/>
          </p:nvSpPr>
          <p:spPr bwMode="auto">
            <a:xfrm>
              <a:off x="3696" y="2565"/>
              <a:ext cx="96" cy="192"/>
            </a:xfrm>
            <a:prstGeom prst="rect">
              <a:avLst/>
            </a:prstGeom>
            <a:solidFill>
              <a:schemeClr val="bg1"/>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p>
          </p:txBody>
        </p:sp>
        <p:sp>
          <p:nvSpPr>
            <p:cNvPr id="178211" name="Line 35"/>
            <p:cNvSpPr>
              <a:spLocks noChangeShapeType="1"/>
            </p:cNvSpPr>
            <p:nvPr/>
          </p:nvSpPr>
          <p:spPr bwMode="auto">
            <a:xfrm>
              <a:off x="3792" y="2400"/>
              <a:ext cx="240" cy="0"/>
            </a:xfrm>
            <a:prstGeom prst="line">
              <a:avLst/>
            </a:prstGeom>
            <a:noFill/>
            <a:ln w="28575">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212" name="Line 36"/>
            <p:cNvSpPr>
              <a:spLocks noChangeShapeType="1"/>
            </p:cNvSpPr>
            <p:nvPr/>
          </p:nvSpPr>
          <p:spPr bwMode="auto">
            <a:xfrm>
              <a:off x="4080" y="2400"/>
              <a:ext cx="240" cy="0"/>
            </a:xfrm>
            <a:prstGeom prst="line">
              <a:avLst/>
            </a:prstGeom>
            <a:noFill/>
            <a:ln w="28575">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213" name="Line 37"/>
            <p:cNvSpPr>
              <a:spLocks noChangeShapeType="1"/>
            </p:cNvSpPr>
            <p:nvPr/>
          </p:nvSpPr>
          <p:spPr bwMode="auto">
            <a:xfrm rot="-5400000">
              <a:off x="3288" y="2664"/>
              <a:ext cx="240" cy="0"/>
            </a:xfrm>
            <a:prstGeom prst="line">
              <a:avLst/>
            </a:prstGeom>
            <a:noFill/>
            <a:ln w="28575">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214" name="Line 38"/>
            <p:cNvSpPr>
              <a:spLocks noChangeShapeType="1"/>
            </p:cNvSpPr>
            <p:nvPr/>
          </p:nvSpPr>
          <p:spPr bwMode="auto">
            <a:xfrm rot="5400000" flipV="1">
              <a:off x="4008" y="2712"/>
              <a:ext cx="240" cy="0"/>
            </a:xfrm>
            <a:prstGeom prst="line">
              <a:avLst/>
            </a:prstGeom>
            <a:noFill/>
            <a:ln w="28575">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215" name="Text Box 39"/>
            <p:cNvSpPr txBox="1">
              <a:spLocks noChangeArrowheads="1"/>
            </p:cNvSpPr>
            <p:nvPr/>
          </p:nvSpPr>
          <p:spPr bwMode="auto">
            <a:xfrm>
              <a:off x="4080" y="2064"/>
              <a:ext cx="33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b="1" i="1">
                  <a:solidFill>
                    <a:srgbClr val="0033CC"/>
                  </a:solidFill>
                </a:rPr>
                <a:t>i</a:t>
              </a:r>
              <a:r>
                <a:rPr lang="en-US" altLang="zh-CN" sz="2000" b="1" baseline="-25000">
                  <a:solidFill>
                    <a:srgbClr val="0033CC"/>
                  </a:solidFill>
                </a:rPr>
                <a:t>id</a:t>
              </a:r>
            </a:p>
          </p:txBody>
        </p:sp>
        <p:sp>
          <p:nvSpPr>
            <p:cNvPr id="178216" name="Text Box 40"/>
            <p:cNvSpPr txBox="1">
              <a:spLocks noChangeArrowheads="1"/>
            </p:cNvSpPr>
            <p:nvPr/>
          </p:nvSpPr>
          <p:spPr bwMode="auto">
            <a:xfrm>
              <a:off x="3744" y="2496"/>
              <a:ext cx="384"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b="1" i="1">
                  <a:solidFill>
                    <a:srgbClr val="0033CC"/>
                  </a:solidFill>
                </a:rPr>
                <a:t>R</a:t>
              </a:r>
              <a:r>
                <a:rPr lang="en-US" altLang="zh-CN" sz="2000" b="1" baseline="-25000">
                  <a:solidFill>
                    <a:srgbClr val="0033CC"/>
                  </a:solidFill>
                </a:rPr>
                <a:t>S</a:t>
              </a:r>
            </a:p>
          </p:txBody>
        </p:sp>
      </p:grpSp>
      <p:grpSp>
        <p:nvGrpSpPr>
          <p:cNvPr id="178217" name="Group 41"/>
          <p:cNvGrpSpPr>
            <a:grpSpLocks/>
          </p:cNvGrpSpPr>
          <p:nvPr/>
        </p:nvGrpSpPr>
        <p:grpSpPr bwMode="auto">
          <a:xfrm>
            <a:off x="5483880" y="1003210"/>
            <a:ext cx="2971800" cy="2082799"/>
            <a:chOff x="3168" y="624"/>
            <a:chExt cx="1872" cy="1312"/>
          </a:xfrm>
        </p:grpSpPr>
        <p:sp>
          <p:nvSpPr>
            <p:cNvPr id="178218" name="Text Box 42"/>
            <p:cNvSpPr txBox="1">
              <a:spLocks noChangeArrowheads="1"/>
            </p:cNvSpPr>
            <p:nvPr/>
          </p:nvSpPr>
          <p:spPr bwMode="auto">
            <a:xfrm>
              <a:off x="3168" y="816"/>
              <a:ext cx="528"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b="1" i="1">
                  <a:solidFill>
                    <a:srgbClr val="0033CC"/>
                  </a:solidFill>
                </a:rPr>
                <a:t>R</a:t>
              </a:r>
              <a:r>
                <a:rPr lang="en-US" altLang="zh-CN" sz="2000" b="1" baseline="-25000">
                  <a:solidFill>
                    <a:srgbClr val="0033CC"/>
                  </a:solidFill>
                </a:rPr>
                <a:t>S</a:t>
              </a:r>
            </a:p>
          </p:txBody>
        </p:sp>
        <p:grpSp>
          <p:nvGrpSpPr>
            <p:cNvPr id="178219" name="Group 43"/>
            <p:cNvGrpSpPr>
              <a:grpSpLocks/>
            </p:cNvGrpSpPr>
            <p:nvPr/>
          </p:nvGrpSpPr>
          <p:grpSpPr bwMode="auto">
            <a:xfrm>
              <a:off x="3168" y="624"/>
              <a:ext cx="1872" cy="1312"/>
              <a:chOff x="3168" y="624"/>
              <a:chExt cx="1872" cy="1312"/>
            </a:xfrm>
          </p:grpSpPr>
          <p:sp>
            <p:nvSpPr>
              <p:cNvPr id="178220" name="Text Box 44"/>
              <p:cNvSpPr txBox="1">
                <a:spLocks noChangeArrowheads="1"/>
              </p:cNvSpPr>
              <p:nvPr/>
            </p:nvSpPr>
            <p:spPr bwMode="auto">
              <a:xfrm>
                <a:off x="4320" y="624"/>
                <a:ext cx="528" cy="640"/>
              </a:xfrm>
              <a:prstGeom prst="rect">
                <a:avLst/>
              </a:prstGeom>
              <a:solidFill>
                <a:srgbClr val="FFFFCC"/>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altLang="zh-CN" sz="2000" b="1">
                  <a:solidFill>
                    <a:srgbClr val="FF0066"/>
                  </a:solidFill>
                </a:endParaRPr>
              </a:p>
              <a:p>
                <a:pPr algn="ctr"/>
                <a:r>
                  <a:rPr lang="en-US" altLang="zh-CN" sz="2000" b="1" i="1">
                    <a:solidFill>
                      <a:srgbClr val="FF0066"/>
                    </a:solidFill>
                  </a:rPr>
                  <a:t>A</a:t>
                </a:r>
              </a:p>
              <a:p>
                <a:pPr algn="ctr"/>
                <a:endParaRPr lang="en-US" altLang="zh-CN" sz="2000" b="1">
                  <a:solidFill>
                    <a:srgbClr val="FF0066"/>
                  </a:solidFill>
                </a:endParaRPr>
              </a:p>
            </p:txBody>
          </p:sp>
          <p:sp>
            <p:nvSpPr>
              <p:cNvPr id="178221" name="Text Box 45"/>
              <p:cNvSpPr txBox="1">
                <a:spLocks noChangeArrowheads="1"/>
              </p:cNvSpPr>
              <p:nvPr/>
            </p:nvSpPr>
            <p:spPr bwMode="auto">
              <a:xfrm>
                <a:off x="4320" y="1296"/>
                <a:ext cx="528" cy="640"/>
              </a:xfrm>
              <a:prstGeom prst="rect">
                <a:avLst/>
              </a:prstGeom>
              <a:solidFill>
                <a:srgbClr val="FFFFCC"/>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altLang="zh-CN" sz="2000" b="1">
                  <a:solidFill>
                    <a:srgbClr val="FF0066"/>
                  </a:solidFill>
                </a:endParaRPr>
              </a:p>
              <a:p>
                <a:pPr algn="ctr"/>
                <a:r>
                  <a:rPr lang="en-US" altLang="zh-CN" sz="2000" b="1" i="1">
                    <a:solidFill>
                      <a:srgbClr val="FF0000"/>
                    </a:solidFill>
                  </a:rPr>
                  <a:t>F</a:t>
                </a:r>
              </a:p>
              <a:p>
                <a:pPr algn="ctr"/>
                <a:endParaRPr lang="en-US" altLang="zh-CN" sz="2000" b="1">
                  <a:solidFill>
                    <a:srgbClr val="FF0066"/>
                  </a:solidFill>
                </a:endParaRPr>
              </a:p>
            </p:txBody>
          </p:sp>
          <p:grpSp>
            <p:nvGrpSpPr>
              <p:cNvPr id="178222" name="Group 46"/>
              <p:cNvGrpSpPr>
                <a:grpSpLocks/>
              </p:cNvGrpSpPr>
              <p:nvPr/>
            </p:nvGrpSpPr>
            <p:grpSpPr bwMode="auto">
              <a:xfrm>
                <a:off x="4848" y="720"/>
                <a:ext cx="192" cy="336"/>
                <a:chOff x="2496" y="2208"/>
                <a:chExt cx="192" cy="432"/>
              </a:xfrm>
            </p:grpSpPr>
            <p:sp>
              <p:nvSpPr>
                <p:cNvPr id="178223" name="Line 47"/>
                <p:cNvSpPr>
                  <a:spLocks noChangeShapeType="1"/>
                </p:cNvSpPr>
                <p:nvPr/>
              </p:nvSpPr>
              <p:spPr bwMode="auto">
                <a:xfrm>
                  <a:off x="2496" y="2208"/>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224" name="Line 48"/>
                <p:cNvSpPr>
                  <a:spLocks noChangeShapeType="1"/>
                </p:cNvSpPr>
                <p:nvPr/>
              </p:nvSpPr>
              <p:spPr bwMode="auto">
                <a:xfrm>
                  <a:off x="2496" y="2640"/>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grpSp>
            <p:nvGrpSpPr>
              <p:cNvPr id="178225" name="Group 49"/>
              <p:cNvGrpSpPr>
                <a:grpSpLocks/>
              </p:cNvGrpSpPr>
              <p:nvPr/>
            </p:nvGrpSpPr>
            <p:grpSpPr bwMode="auto">
              <a:xfrm flipH="1">
                <a:off x="4128" y="1056"/>
                <a:ext cx="192" cy="336"/>
                <a:chOff x="2400" y="2016"/>
                <a:chExt cx="192" cy="336"/>
              </a:xfrm>
            </p:grpSpPr>
            <p:sp>
              <p:nvSpPr>
                <p:cNvPr id="178226" name="Line 50"/>
                <p:cNvSpPr>
                  <a:spLocks noChangeShapeType="1"/>
                </p:cNvSpPr>
                <p:nvPr/>
              </p:nvSpPr>
              <p:spPr bwMode="auto">
                <a:xfrm>
                  <a:off x="2400" y="2016"/>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227" name="Line 51"/>
                <p:cNvSpPr>
                  <a:spLocks noChangeShapeType="1"/>
                </p:cNvSpPr>
                <p:nvPr/>
              </p:nvSpPr>
              <p:spPr bwMode="auto">
                <a:xfrm>
                  <a:off x="2400" y="2352"/>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228" name="Line 52"/>
                <p:cNvSpPr>
                  <a:spLocks noChangeShapeType="1"/>
                </p:cNvSpPr>
                <p:nvPr/>
              </p:nvSpPr>
              <p:spPr bwMode="auto">
                <a:xfrm>
                  <a:off x="2592" y="2016"/>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grpSp>
            <p:nvGrpSpPr>
              <p:cNvPr id="178229" name="Group 53"/>
              <p:cNvGrpSpPr>
                <a:grpSpLocks/>
              </p:cNvGrpSpPr>
              <p:nvPr/>
            </p:nvGrpSpPr>
            <p:grpSpPr bwMode="auto">
              <a:xfrm>
                <a:off x="3552" y="720"/>
                <a:ext cx="768" cy="960"/>
                <a:chOff x="528" y="1200"/>
                <a:chExt cx="768" cy="960"/>
              </a:xfrm>
            </p:grpSpPr>
            <p:sp>
              <p:nvSpPr>
                <p:cNvPr id="178230" name="Line 54"/>
                <p:cNvSpPr>
                  <a:spLocks noChangeShapeType="1"/>
                </p:cNvSpPr>
                <p:nvPr/>
              </p:nvSpPr>
              <p:spPr bwMode="auto">
                <a:xfrm>
                  <a:off x="528" y="1200"/>
                  <a:ext cx="768"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231" name="Line 55"/>
                <p:cNvSpPr>
                  <a:spLocks noChangeShapeType="1"/>
                </p:cNvSpPr>
                <p:nvPr/>
              </p:nvSpPr>
              <p:spPr bwMode="auto">
                <a:xfrm>
                  <a:off x="528" y="2160"/>
                  <a:ext cx="768"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232" name="Line 56"/>
                <p:cNvSpPr>
                  <a:spLocks noChangeShapeType="1"/>
                </p:cNvSpPr>
                <p:nvPr/>
              </p:nvSpPr>
              <p:spPr bwMode="auto">
                <a:xfrm>
                  <a:off x="528" y="1200"/>
                  <a:ext cx="0" cy="96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grpSp>
            <p:nvGrpSpPr>
              <p:cNvPr id="178233" name="Group 57"/>
              <p:cNvGrpSpPr>
                <a:grpSpLocks/>
              </p:cNvGrpSpPr>
              <p:nvPr/>
            </p:nvGrpSpPr>
            <p:grpSpPr bwMode="auto">
              <a:xfrm>
                <a:off x="4848" y="1392"/>
                <a:ext cx="192" cy="336"/>
                <a:chOff x="2496" y="2208"/>
                <a:chExt cx="192" cy="432"/>
              </a:xfrm>
            </p:grpSpPr>
            <p:sp>
              <p:nvSpPr>
                <p:cNvPr id="178234" name="Line 58"/>
                <p:cNvSpPr>
                  <a:spLocks noChangeShapeType="1"/>
                </p:cNvSpPr>
                <p:nvPr/>
              </p:nvSpPr>
              <p:spPr bwMode="auto">
                <a:xfrm>
                  <a:off x="2496" y="2208"/>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235" name="Line 59"/>
                <p:cNvSpPr>
                  <a:spLocks noChangeShapeType="1"/>
                </p:cNvSpPr>
                <p:nvPr/>
              </p:nvSpPr>
              <p:spPr bwMode="auto">
                <a:xfrm>
                  <a:off x="2496" y="2640"/>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sp>
            <p:nvSpPr>
              <p:cNvPr id="178236" name="Rectangle 60"/>
              <p:cNvSpPr>
                <a:spLocks noChangeArrowheads="1"/>
              </p:cNvSpPr>
              <p:nvPr/>
            </p:nvSpPr>
            <p:spPr bwMode="auto">
              <a:xfrm>
                <a:off x="3504" y="912"/>
                <a:ext cx="96" cy="192"/>
              </a:xfrm>
              <a:prstGeom prst="rect">
                <a:avLst/>
              </a:prstGeom>
              <a:solidFill>
                <a:schemeClr val="bg1"/>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p>
            </p:txBody>
          </p:sp>
          <p:sp>
            <p:nvSpPr>
              <p:cNvPr id="178237" name="Oval 61"/>
              <p:cNvSpPr>
                <a:spLocks noChangeArrowheads="1"/>
              </p:cNvSpPr>
              <p:nvPr/>
            </p:nvSpPr>
            <p:spPr bwMode="auto">
              <a:xfrm>
                <a:off x="3456" y="1296"/>
                <a:ext cx="192" cy="192"/>
              </a:xfrm>
              <a:prstGeom prst="ellipse">
                <a:avLst/>
              </a:prstGeom>
              <a:noFill/>
              <a:ln w="38100">
                <a:solidFill>
                  <a:srgbClr val="0033CC"/>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000"/>
              </a:p>
            </p:txBody>
          </p:sp>
          <p:sp>
            <p:nvSpPr>
              <p:cNvPr id="178238" name="Line 62"/>
              <p:cNvSpPr>
                <a:spLocks noChangeShapeType="1"/>
              </p:cNvSpPr>
              <p:nvPr/>
            </p:nvSpPr>
            <p:spPr bwMode="auto">
              <a:xfrm flipV="1">
                <a:off x="3984" y="1008"/>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nvGrpSpPr>
              <p:cNvPr id="178239" name="Group 63"/>
              <p:cNvGrpSpPr>
                <a:grpSpLocks/>
              </p:cNvGrpSpPr>
              <p:nvPr/>
            </p:nvGrpSpPr>
            <p:grpSpPr bwMode="auto">
              <a:xfrm>
                <a:off x="3984" y="720"/>
                <a:ext cx="96" cy="96"/>
                <a:chOff x="1152" y="768"/>
                <a:chExt cx="96" cy="96"/>
              </a:xfrm>
            </p:grpSpPr>
            <p:sp>
              <p:nvSpPr>
                <p:cNvPr id="178240" name="Line 64"/>
                <p:cNvSpPr>
                  <a:spLocks noChangeShapeType="1"/>
                </p:cNvSpPr>
                <p:nvPr/>
              </p:nvSpPr>
              <p:spPr bwMode="auto">
                <a:xfrm rot="5400000"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241" name="Line 65"/>
                <p:cNvSpPr>
                  <a:spLocks noChangeShapeType="1"/>
                </p:cNvSpPr>
                <p:nvPr/>
              </p:nvSpPr>
              <p:spPr bwMode="auto">
                <a:xfrm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sp>
            <p:nvSpPr>
              <p:cNvPr id="178242" name="Line 66"/>
              <p:cNvSpPr>
                <a:spLocks noChangeShapeType="1"/>
              </p:cNvSpPr>
              <p:nvPr/>
            </p:nvSpPr>
            <p:spPr bwMode="auto">
              <a:xfrm flipV="1">
                <a:off x="3408" y="153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nvGrpSpPr>
              <p:cNvPr id="178243" name="Group 67"/>
              <p:cNvGrpSpPr>
                <a:grpSpLocks/>
              </p:cNvGrpSpPr>
              <p:nvPr/>
            </p:nvGrpSpPr>
            <p:grpSpPr bwMode="auto">
              <a:xfrm>
                <a:off x="3408" y="1200"/>
                <a:ext cx="96" cy="96"/>
                <a:chOff x="1152" y="768"/>
                <a:chExt cx="96" cy="96"/>
              </a:xfrm>
            </p:grpSpPr>
            <p:sp>
              <p:nvSpPr>
                <p:cNvPr id="178244" name="Line 68"/>
                <p:cNvSpPr>
                  <a:spLocks noChangeShapeType="1"/>
                </p:cNvSpPr>
                <p:nvPr/>
              </p:nvSpPr>
              <p:spPr bwMode="auto">
                <a:xfrm rot="5400000"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245" name="Line 69"/>
                <p:cNvSpPr>
                  <a:spLocks noChangeShapeType="1"/>
                </p:cNvSpPr>
                <p:nvPr/>
              </p:nvSpPr>
              <p:spPr bwMode="auto">
                <a:xfrm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sp>
            <p:nvSpPr>
              <p:cNvPr id="178246" name="Line 70"/>
              <p:cNvSpPr>
                <a:spLocks noChangeShapeType="1"/>
              </p:cNvSpPr>
              <p:nvPr/>
            </p:nvSpPr>
            <p:spPr bwMode="auto">
              <a:xfrm flipV="1">
                <a:off x="3984" y="1632"/>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nvGrpSpPr>
              <p:cNvPr id="178247" name="Group 71"/>
              <p:cNvGrpSpPr>
                <a:grpSpLocks/>
              </p:cNvGrpSpPr>
              <p:nvPr/>
            </p:nvGrpSpPr>
            <p:grpSpPr bwMode="auto">
              <a:xfrm>
                <a:off x="3984" y="1344"/>
                <a:ext cx="96" cy="96"/>
                <a:chOff x="1152" y="768"/>
                <a:chExt cx="96" cy="96"/>
              </a:xfrm>
            </p:grpSpPr>
            <p:sp>
              <p:nvSpPr>
                <p:cNvPr id="178248" name="Line 72"/>
                <p:cNvSpPr>
                  <a:spLocks noChangeShapeType="1"/>
                </p:cNvSpPr>
                <p:nvPr/>
              </p:nvSpPr>
              <p:spPr bwMode="auto">
                <a:xfrm rot="5400000"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249" name="Line 73"/>
                <p:cNvSpPr>
                  <a:spLocks noChangeShapeType="1"/>
                </p:cNvSpPr>
                <p:nvPr/>
              </p:nvSpPr>
              <p:spPr bwMode="auto">
                <a:xfrm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sp>
            <p:nvSpPr>
              <p:cNvPr id="178250" name="Text Box 74"/>
              <p:cNvSpPr txBox="1">
                <a:spLocks noChangeArrowheads="1"/>
              </p:cNvSpPr>
              <p:nvPr/>
            </p:nvSpPr>
            <p:spPr bwMode="auto">
              <a:xfrm>
                <a:off x="3648" y="1008"/>
                <a:ext cx="33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b="1" i="1">
                    <a:solidFill>
                      <a:srgbClr val="0033CC"/>
                    </a:solidFill>
                  </a:rPr>
                  <a:t>u</a:t>
                </a:r>
                <a:r>
                  <a:rPr lang="en-US" altLang="zh-CN" sz="2000" b="1" baseline="-25000">
                    <a:solidFill>
                      <a:srgbClr val="0033CC"/>
                    </a:solidFill>
                  </a:rPr>
                  <a:t>i</a:t>
                </a:r>
              </a:p>
            </p:txBody>
          </p:sp>
          <p:sp>
            <p:nvSpPr>
              <p:cNvPr id="178251" name="Text Box 75"/>
              <p:cNvSpPr txBox="1">
                <a:spLocks noChangeArrowheads="1"/>
              </p:cNvSpPr>
              <p:nvPr/>
            </p:nvSpPr>
            <p:spPr bwMode="auto">
              <a:xfrm>
                <a:off x="3840" y="672"/>
                <a:ext cx="432"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b="1" i="1">
                    <a:solidFill>
                      <a:srgbClr val="0033CC"/>
                    </a:solidFill>
                  </a:rPr>
                  <a:t>u</a:t>
                </a:r>
                <a:r>
                  <a:rPr lang="en-US" altLang="zh-CN" sz="2000" b="1" baseline="-25000">
                    <a:solidFill>
                      <a:srgbClr val="0033CC"/>
                    </a:solidFill>
                  </a:rPr>
                  <a:t>id</a:t>
                </a:r>
              </a:p>
            </p:txBody>
          </p:sp>
          <p:sp>
            <p:nvSpPr>
              <p:cNvPr id="178252" name="Text Box 76"/>
              <p:cNvSpPr txBox="1">
                <a:spLocks noChangeArrowheads="1"/>
              </p:cNvSpPr>
              <p:nvPr/>
            </p:nvSpPr>
            <p:spPr bwMode="auto">
              <a:xfrm>
                <a:off x="3888" y="1296"/>
                <a:ext cx="33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b="1" i="1">
                    <a:solidFill>
                      <a:srgbClr val="0033CC"/>
                    </a:solidFill>
                  </a:rPr>
                  <a:t>u</a:t>
                </a:r>
                <a:r>
                  <a:rPr lang="en-US" altLang="zh-CN" sz="2000" b="1" baseline="-25000">
                    <a:solidFill>
                      <a:srgbClr val="0033CC"/>
                    </a:solidFill>
                  </a:rPr>
                  <a:t>f</a:t>
                </a:r>
              </a:p>
            </p:txBody>
          </p:sp>
          <p:sp>
            <p:nvSpPr>
              <p:cNvPr id="178253" name="Text Box 77"/>
              <p:cNvSpPr txBox="1">
                <a:spLocks noChangeArrowheads="1"/>
              </p:cNvSpPr>
              <p:nvPr/>
            </p:nvSpPr>
            <p:spPr bwMode="auto">
              <a:xfrm>
                <a:off x="3168" y="1200"/>
                <a:ext cx="336"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b="1" i="1">
                    <a:solidFill>
                      <a:srgbClr val="0033CC"/>
                    </a:solidFill>
                  </a:rPr>
                  <a:t>u</a:t>
                </a:r>
                <a:r>
                  <a:rPr lang="en-US" altLang="zh-CN" sz="2000" b="1" baseline="-25000">
                    <a:solidFill>
                      <a:srgbClr val="0033CC"/>
                    </a:solidFill>
                  </a:rPr>
                  <a:t>s</a:t>
                </a:r>
              </a:p>
            </p:txBody>
          </p:sp>
          <p:grpSp>
            <p:nvGrpSpPr>
              <p:cNvPr id="178254" name="Group 78"/>
              <p:cNvGrpSpPr>
                <a:grpSpLocks/>
              </p:cNvGrpSpPr>
              <p:nvPr/>
            </p:nvGrpSpPr>
            <p:grpSpPr bwMode="auto">
              <a:xfrm>
                <a:off x="3696" y="768"/>
                <a:ext cx="96" cy="96"/>
                <a:chOff x="1152" y="768"/>
                <a:chExt cx="96" cy="96"/>
              </a:xfrm>
            </p:grpSpPr>
            <p:sp>
              <p:nvSpPr>
                <p:cNvPr id="178255" name="Line 79"/>
                <p:cNvSpPr>
                  <a:spLocks noChangeShapeType="1"/>
                </p:cNvSpPr>
                <p:nvPr/>
              </p:nvSpPr>
              <p:spPr bwMode="auto">
                <a:xfrm rot="5400000"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sp>
              <p:nvSpPr>
                <p:cNvPr id="178256" name="Line 80"/>
                <p:cNvSpPr>
                  <a:spLocks noChangeShapeType="1"/>
                </p:cNvSpPr>
                <p:nvPr/>
              </p:nvSpPr>
              <p:spPr bwMode="auto">
                <a:xfrm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sp>
            <p:nvSpPr>
              <p:cNvPr id="178257" name="Line 81"/>
              <p:cNvSpPr>
                <a:spLocks noChangeShapeType="1"/>
              </p:cNvSpPr>
              <p:nvPr/>
            </p:nvSpPr>
            <p:spPr bwMode="auto">
              <a:xfrm flipV="1">
                <a:off x="3696" y="153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p>
            </p:txBody>
          </p:sp>
        </p:grpSp>
      </p:grpSp>
      <p:pic>
        <p:nvPicPr>
          <p:cNvPr id="178258" name="Picture 82"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6800" y="6227672"/>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178259" name="Picture 83"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6608672"/>
            <a:ext cx="274638" cy="533400"/>
          </a:xfrm>
          <a:prstGeom prst="rect">
            <a:avLst/>
          </a:prstGeom>
          <a:noFill/>
          <a:extLst>
            <a:ext uri="{909E8E84-426E-40DD-AFC4-6F175D3DCCD1}">
              <a14:hiddenFill xmlns:a14="http://schemas.microsoft.com/office/drawing/2010/main">
                <a:solidFill>
                  <a:srgbClr val="FFFFFF"/>
                </a:solidFill>
              </a14:hiddenFill>
            </a:ext>
          </a:extLst>
        </p:spPr>
      </p:pic>
      <p:sp>
        <p:nvSpPr>
          <p:cNvPr id="178260" name="Rectangle 84"/>
          <p:cNvSpPr>
            <a:spLocks noChangeArrowheads="1"/>
          </p:cNvSpPr>
          <p:nvPr/>
        </p:nvSpPr>
        <p:spPr bwMode="auto">
          <a:xfrm>
            <a:off x="263299" y="969589"/>
            <a:ext cx="50403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dirty="0">
                <a:solidFill>
                  <a:srgbClr val="FF0066"/>
                </a:solidFill>
              </a:rPr>
              <a:t>5  </a:t>
            </a:r>
            <a:r>
              <a:rPr lang="zh-CN" altLang="en-US" sz="2800" b="1" dirty="0">
                <a:solidFill>
                  <a:srgbClr val="FF0066"/>
                </a:solidFill>
              </a:rPr>
              <a:t>串联反馈和并联反馈的判断</a:t>
            </a:r>
          </a:p>
        </p:txBody>
      </p:sp>
      <p:sp>
        <p:nvSpPr>
          <p:cNvPr id="178261" name="Text Box 85"/>
          <p:cNvSpPr txBox="1">
            <a:spLocks noChangeArrowheads="1"/>
          </p:cNvSpPr>
          <p:nvPr/>
        </p:nvSpPr>
        <p:spPr bwMode="auto">
          <a:xfrm>
            <a:off x="6351" y="5819739"/>
            <a:ext cx="896461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lnSpc>
                <a:spcPct val="120000"/>
              </a:lnSpc>
            </a:pPr>
            <a:r>
              <a:rPr lang="zh-CN" altLang="en-US" sz="2000" b="1" dirty="0">
                <a:solidFill>
                  <a:srgbClr val="FF0000"/>
                </a:solidFill>
                <a:latin typeface="楷体_GB2312" pitchFamily="49" charset="-122"/>
              </a:rPr>
              <a:t>简易判法</a:t>
            </a:r>
            <a:r>
              <a:rPr lang="zh-CN" altLang="en-US" sz="2000" b="1" dirty="0">
                <a:solidFill>
                  <a:srgbClr val="0033CC"/>
                </a:solidFill>
                <a:latin typeface="楷体_GB2312" pitchFamily="49" charset="-122"/>
              </a:rPr>
              <a:t>：根据信号是否从同一点进入放大器，如果是在同一点进入放大器，则必然以电流加减的形式进行，是并联反馈，否则是串联。</a:t>
            </a:r>
          </a:p>
        </p:txBody>
      </p:sp>
      <p:sp>
        <p:nvSpPr>
          <p:cNvPr id="86" name="Text Box 15"/>
          <p:cNvSpPr txBox="1">
            <a:spLocks noChangeArrowheads="1"/>
          </p:cNvSpPr>
          <p:nvPr/>
        </p:nvSpPr>
        <p:spPr bwMode="auto">
          <a:xfrm>
            <a:off x="616230" y="34329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smtClean="0">
                <a:solidFill>
                  <a:schemeClr val="accent2"/>
                </a:solidFill>
                <a:ea typeface="黑体" pitchFamily="49" charset="-122"/>
              </a:rPr>
              <a:t>7.3.2 </a:t>
            </a:r>
            <a:r>
              <a:rPr lang="zh-CN" altLang="en-US" sz="3200" b="1" dirty="0" smtClean="0">
                <a:solidFill>
                  <a:schemeClr val="accent2"/>
                </a:solidFill>
                <a:ea typeface="黑体" pitchFamily="49" charset="-122"/>
              </a:rPr>
              <a:t>反馈类型及其判断</a:t>
            </a:r>
            <a:endParaRPr lang="zh-CN" altLang="en-US" sz="3200" b="1" dirty="0">
              <a:solidFill>
                <a:schemeClr val="accent2"/>
              </a:solidFill>
              <a:ea typeface="黑体" pitchFamily="49" charset="-122"/>
            </a:endParaRPr>
          </a:p>
        </p:txBody>
      </p:sp>
    </p:spTree>
    <p:extLst>
      <p:ext uri="{BB962C8B-B14F-4D97-AF65-F5344CB8AC3E}">
        <p14:creationId xmlns:p14="http://schemas.microsoft.com/office/powerpoint/2010/main" val="34119395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8260">
                                            <p:txEl>
                                              <p:pRg st="0" end="0"/>
                                            </p:txEl>
                                          </p:spTgt>
                                        </p:tgtEl>
                                        <p:attrNameLst>
                                          <p:attrName>style.visibility</p:attrName>
                                        </p:attrNameLst>
                                      </p:cBhvr>
                                      <p:to>
                                        <p:strVal val="visible"/>
                                      </p:to>
                                    </p:set>
                                    <p:animEffect transition="in" filter="wipe(left)">
                                      <p:cBhvr>
                                        <p:cTn id="7" dur="500"/>
                                        <p:tgtEl>
                                          <p:spTgt spid="17826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178178"/>
                                        </p:tgtEl>
                                        <p:attrNameLst>
                                          <p:attrName>style.visibility</p:attrName>
                                        </p:attrNameLst>
                                      </p:cBhvr>
                                      <p:to>
                                        <p:strVal val="visible"/>
                                      </p:to>
                                    </p:set>
                                    <p:animEffect transition="in" filter="wipe(left)">
                                      <p:cBhvr>
                                        <p:cTn id="12" dur="300"/>
                                        <p:tgtEl>
                                          <p:spTgt spid="17817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10" fill="hold" nodeType="clickEffect">
                                  <p:stCondLst>
                                    <p:cond delay="0"/>
                                  </p:stCondLst>
                                  <p:childTnLst>
                                    <p:set>
                                      <p:cBhvr>
                                        <p:cTn id="16" dur="1" fill="hold">
                                          <p:stCondLst>
                                            <p:cond delay="0"/>
                                          </p:stCondLst>
                                        </p:cTn>
                                        <p:tgtEl>
                                          <p:spTgt spid="178217"/>
                                        </p:tgtEl>
                                        <p:attrNameLst>
                                          <p:attrName>style.visibility</p:attrName>
                                        </p:attrNameLst>
                                      </p:cBhvr>
                                      <p:to>
                                        <p:strVal val="visible"/>
                                      </p:to>
                                    </p:set>
                                    <p:anim calcmode="lin" valueType="num">
                                      <p:cBhvr>
                                        <p:cTn id="17" dur="500" fill="hold"/>
                                        <p:tgtEl>
                                          <p:spTgt spid="178217"/>
                                        </p:tgtEl>
                                        <p:attrNameLst>
                                          <p:attrName>ppt_w</p:attrName>
                                        </p:attrNameLst>
                                      </p:cBhvr>
                                      <p:tavLst>
                                        <p:tav tm="0">
                                          <p:val>
                                            <p:fltVal val="0"/>
                                          </p:val>
                                        </p:tav>
                                        <p:tav tm="100000">
                                          <p:val>
                                            <p:strVal val="#ppt_w"/>
                                          </p:val>
                                        </p:tav>
                                      </p:tavLst>
                                    </p:anim>
                                    <p:anim calcmode="lin" valueType="num">
                                      <p:cBhvr>
                                        <p:cTn id="18" dur="500" fill="hold"/>
                                        <p:tgtEl>
                                          <p:spTgt spid="178217"/>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78179">
                                            <p:txEl>
                                              <p:pRg st="0" end="0"/>
                                            </p:txEl>
                                          </p:spTgt>
                                        </p:tgtEl>
                                        <p:attrNameLst>
                                          <p:attrName>style.visibility</p:attrName>
                                        </p:attrNameLst>
                                      </p:cBhvr>
                                      <p:to>
                                        <p:strVal val="visible"/>
                                      </p:to>
                                    </p:set>
                                    <p:animEffect transition="in" filter="wipe(left)">
                                      <p:cBhvr>
                                        <p:cTn id="23" dur="500"/>
                                        <p:tgtEl>
                                          <p:spTgt spid="178179">
                                            <p:txEl>
                                              <p:pRg st="0" end="0"/>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iterate type="wd">
                                    <p:tmPct val="100000"/>
                                  </p:iterate>
                                  <p:childTnLst>
                                    <p:set>
                                      <p:cBhvr>
                                        <p:cTn id="27" dur="1" fill="hold">
                                          <p:stCondLst>
                                            <p:cond delay="0"/>
                                          </p:stCondLst>
                                        </p:cTn>
                                        <p:tgtEl>
                                          <p:spTgt spid="178180"/>
                                        </p:tgtEl>
                                        <p:attrNameLst>
                                          <p:attrName>style.visibility</p:attrName>
                                        </p:attrNameLst>
                                      </p:cBhvr>
                                      <p:to>
                                        <p:strVal val="visible"/>
                                      </p:to>
                                    </p:set>
                                    <p:animEffect transition="in" filter="wipe(left)">
                                      <p:cBhvr>
                                        <p:cTn id="28" dur="300"/>
                                        <p:tgtEl>
                                          <p:spTgt spid="17818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iterate type="wd">
                                    <p:tmPct val="100000"/>
                                  </p:iterate>
                                  <p:childTnLst>
                                    <p:set>
                                      <p:cBhvr>
                                        <p:cTn id="32" dur="1" fill="hold">
                                          <p:stCondLst>
                                            <p:cond delay="0"/>
                                          </p:stCondLst>
                                        </p:cTn>
                                        <p:tgtEl>
                                          <p:spTgt spid="178181"/>
                                        </p:tgtEl>
                                        <p:attrNameLst>
                                          <p:attrName>style.visibility</p:attrName>
                                        </p:attrNameLst>
                                      </p:cBhvr>
                                      <p:to>
                                        <p:strVal val="visible"/>
                                      </p:to>
                                    </p:set>
                                    <p:animEffect transition="in" filter="wipe(left)">
                                      <p:cBhvr>
                                        <p:cTn id="33" dur="300"/>
                                        <p:tgtEl>
                                          <p:spTgt spid="17818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10" fill="hold" nodeType="clickEffect">
                                  <p:stCondLst>
                                    <p:cond delay="0"/>
                                  </p:stCondLst>
                                  <p:childTnLst>
                                    <p:set>
                                      <p:cBhvr>
                                        <p:cTn id="37" dur="1" fill="hold">
                                          <p:stCondLst>
                                            <p:cond delay="0"/>
                                          </p:stCondLst>
                                        </p:cTn>
                                        <p:tgtEl>
                                          <p:spTgt spid="178184"/>
                                        </p:tgtEl>
                                        <p:attrNameLst>
                                          <p:attrName>style.visibility</p:attrName>
                                        </p:attrNameLst>
                                      </p:cBhvr>
                                      <p:to>
                                        <p:strVal val="visible"/>
                                      </p:to>
                                    </p:set>
                                    <p:anim calcmode="lin" valueType="num">
                                      <p:cBhvr>
                                        <p:cTn id="38" dur="500" fill="hold"/>
                                        <p:tgtEl>
                                          <p:spTgt spid="178184"/>
                                        </p:tgtEl>
                                        <p:attrNameLst>
                                          <p:attrName>ppt_w</p:attrName>
                                        </p:attrNameLst>
                                      </p:cBhvr>
                                      <p:tavLst>
                                        <p:tav tm="0">
                                          <p:val>
                                            <p:fltVal val="0"/>
                                          </p:val>
                                        </p:tav>
                                        <p:tav tm="100000">
                                          <p:val>
                                            <p:strVal val="#ppt_w"/>
                                          </p:val>
                                        </p:tav>
                                      </p:tavLst>
                                    </p:anim>
                                    <p:anim calcmode="lin" valueType="num">
                                      <p:cBhvr>
                                        <p:cTn id="39" dur="500" fill="hold"/>
                                        <p:tgtEl>
                                          <p:spTgt spid="178184"/>
                                        </p:tgtEl>
                                        <p:attrNameLst>
                                          <p:attrName>ppt_h</p:attrName>
                                        </p:attrNameLst>
                                      </p:cBhvr>
                                      <p:tavLst>
                                        <p:tav tm="0">
                                          <p:val>
                                            <p:strVal val="#ppt_h"/>
                                          </p:val>
                                        </p:tav>
                                        <p:tav tm="100000">
                                          <p:val>
                                            <p:strVal val="#ppt_h"/>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78182"/>
                                        </p:tgtEl>
                                        <p:attrNameLst>
                                          <p:attrName>style.visibility</p:attrName>
                                        </p:attrNameLst>
                                      </p:cBhvr>
                                      <p:to>
                                        <p:strVal val="visible"/>
                                      </p:to>
                                    </p:set>
                                    <p:animEffect transition="in" filter="wipe(left)">
                                      <p:cBhvr>
                                        <p:cTn id="44" dur="500"/>
                                        <p:tgtEl>
                                          <p:spTgt spid="178182"/>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iterate type="wd">
                                    <p:tmPct val="100000"/>
                                  </p:iterate>
                                  <p:childTnLst>
                                    <p:set>
                                      <p:cBhvr>
                                        <p:cTn id="48" dur="1" fill="hold">
                                          <p:stCondLst>
                                            <p:cond delay="0"/>
                                          </p:stCondLst>
                                        </p:cTn>
                                        <p:tgtEl>
                                          <p:spTgt spid="178183"/>
                                        </p:tgtEl>
                                        <p:attrNameLst>
                                          <p:attrName>style.visibility</p:attrName>
                                        </p:attrNameLst>
                                      </p:cBhvr>
                                      <p:to>
                                        <p:strVal val="visible"/>
                                      </p:to>
                                    </p:set>
                                    <p:animEffect transition="in" filter="wipe(left)">
                                      <p:cBhvr>
                                        <p:cTn id="49" dur="300"/>
                                        <p:tgtEl>
                                          <p:spTgt spid="178183"/>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grpId="0" nodeType="clickEffect">
                                  <p:stCondLst>
                                    <p:cond delay="0"/>
                                  </p:stCondLst>
                                  <p:iterate type="wd">
                                    <p:tmPct val="100000"/>
                                  </p:iterate>
                                  <p:childTnLst>
                                    <p:set>
                                      <p:cBhvr>
                                        <p:cTn id="53" dur="1" fill="hold">
                                          <p:stCondLst>
                                            <p:cond delay="0"/>
                                          </p:stCondLst>
                                        </p:cTn>
                                        <p:tgtEl>
                                          <p:spTgt spid="178261"/>
                                        </p:tgtEl>
                                        <p:attrNameLst>
                                          <p:attrName>style.visibility</p:attrName>
                                        </p:attrNameLst>
                                      </p:cBhvr>
                                      <p:to>
                                        <p:strVal val="visible"/>
                                      </p:to>
                                    </p:set>
                                    <p:animEffect transition="in" filter="wipe(left)">
                                      <p:cBhvr>
                                        <p:cTn id="54" dur="300"/>
                                        <p:tgtEl>
                                          <p:spTgt spid="178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78" grpId="0" autoUpdateAnimBg="0"/>
      <p:bldP spid="178179" grpId="0" build="p" autoUpdateAnimBg="0"/>
      <p:bldP spid="178180" grpId="0" autoUpdateAnimBg="0"/>
      <p:bldP spid="178181" grpId="0" autoUpdateAnimBg="0"/>
      <p:bldP spid="178182" grpId="0" autoUpdateAnimBg="0"/>
      <p:bldP spid="178183" grpId="0" autoUpdateAnimBg="0"/>
      <p:bldP spid="178260" grpId="0" build="p" autoUpdateAnimBg="0"/>
      <p:bldP spid="178261"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Text Box 2"/>
          <p:cNvSpPr txBox="1">
            <a:spLocks noChangeArrowheads="1"/>
          </p:cNvSpPr>
          <p:nvPr/>
        </p:nvSpPr>
        <p:spPr bwMode="auto">
          <a:xfrm>
            <a:off x="35496" y="997337"/>
            <a:ext cx="4968552" cy="566309"/>
          </a:xfrm>
          <a:prstGeom prst="rect">
            <a:avLst/>
          </a:prstGeom>
          <a:noFill/>
          <a:ln>
            <a:noFill/>
          </a:ln>
          <a:effectLst/>
          <a:extLst>
            <a:ext uri="{909E8E84-426E-40DD-AFC4-6F175D3DCCD1}">
              <a14:hiddenFill xmlns:a14="http://schemas.microsoft.com/office/drawing/2010/main">
                <a:gradFill rotWithShape="0">
                  <a:gsLst>
                    <a:gs pos="0">
                      <a:schemeClr val="accent2"/>
                    </a:gs>
                    <a:gs pos="100000">
                      <a:schemeClr val="accent1"/>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alpha val="50000"/>
                    </a:srgbClr>
                  </a:outerShdw>
                </a:effectLst>
              </a14:hiddenEffects>
            </a:ext>
          </a:extLst>
        </p:spPr>
        <p:txBody>
          <a:bodyPr wrap="square" anchor="ctr">
            <a:spAutoFit/>
          </a:bodyPr>
          <a:lstStyle/>
          <a:p>
            <a:pPr eaLnBrk="0" hangingPunct="0">
              <a:lnSpc>
                <a:spcPct val="110000"/>
              </a:lnSpc>
            </a:pPr>
            <a:r>
              <a:rPr lang="en-US" altLang="zh-CN" sz="2800" dirty="0">
                <a:solidFill>
                  <a:srgbClr val="0066FF"/>
                </a:solidFill>
              </a:rPr>
              <a:t>      </a:t>
            </a:r>
            <a:r>
              <a:rPr lang="en-US" altLang="zh-CN" sz="2800" dirty="0" smtClean="0">
                <a:solidFill>
                  <a:srgbClr val="0066FF"/>
                </a:solidFill>
              </a:rPr>
              <a:t>1. </a:t>
            </a:r>
            <a:r>
              <a:rPr lang="zh-CN" altLang="en-US" sz="2800" b="1" dirty="0" smtClean="0">
                <a:solidFill>
                  <a:schemeClr val="hlink"/>
                </a:solidFill>
              </a:rPr>
              <a:t>对于</a:t>
            </a:r>
            <a:r>
              <a:rPr lang="zh-CN" altLang="en-US" sz="2800" b="1" dirty="0">
                <a:solidFill>
                  <a:schemeClr val="hlink"/>
                </a:solidFill>
              </a:rPr>
              <a:t>三极管电路：</a:t>
            </a:r>
          </a:p>
        </p:txBody>
      </p:sp>
      <p:pic>
        <p:nvPicPr>
          <p:cNvPr id="262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2396" y="2294904"/>
            <a:ext cx="2971800" cy="1620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2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3296" y="2021178"/>
            <a:ext cx="2667000" cy="192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2149" name="Text Box 5"/>
          <p:cNvSpPr txBox="1">
            <a:spLocks noChangeArrowheads="1"/>
          </p:cNvSpPr>
          <p:nvPr/>
        </p:nvSpPr>
        <p:spPr bwMode="auto">
          <a:xfrm>
            <a:off x="184650" y="1575151"/>
            <a:ext cx="8001000" cy="904863"/>
          </a:xfrm>
          <a:prstGeom prst="rect">
            <a:avLst/>
          </a:prstGeom>
          <a:noFill/>
          <a:ln>
            <a:noFill/>
          </a:ln>
          <a:effectLst/>
          <a:extLst>
            <a:ext uri="{909E8E84-426E-40DD-AFC4-6F175D3DCCD1}">
              <a14:hiddenFill xmlns:a14="http://schemas.microsoft.com/office/drawing/2010/main">
                <a:gradFill rotWithShape="0">
                  <a:gsLst>
                    <a:gs pos="0">
                      <a:schemeClr val="accent2"/>
                    </a:gs>
                    <a:gs pos="100000">
                      <a:schemeClr val="accent1"/>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alpha val="50000"/>
                    </a:srgbClr>
                  </a:outerShdw>
                </a:effectLst>
              </a14:hiddenEffects>
            </a:ext>
          </a:extLst>
        </p:spPr>
        <p:txBody>
          <a:bodyPr anchor="ctr">
            <a:spAutoFit/>
          </a:bodyPr>
          <a:lstStyle/>
          <a:p>
            <a:pPr eaLnBrk="0" hangingPunct="0">
              <a:lnSpc>
                <a:spcPct val="110000"/>
              </a:lnSpc>
            </a:pPr>
            <a:r>
              <a:rPr lang="en-US" altLang="zh-CN" sz="2400" dirty="0">
                <a:solidFill>
                  <a:srgbClr val="0066FF"/>
                </a:solidFill>
              </a:rPr>
              <a:t>      </a:t>
            </a:r>
            <a:r>
              <a:rPr lang="zh-CN" altLang="en-US" sz="2400" b="1" dirty="0">
                <a:solidFill>
                  <a:srgbClr val="000066"/>
                </a:solidFill>
              </a:rPr>
              <a:t>若反馈信号与输入信号同时加在三极管的基极或发射极，则为并联反馈。</a:t>
            </a:r>
          </a:p>
        </p:txBody>
      </p:sp>
      <p:sp>
        <p:nvSpPr>
          <p:cNvPr id="262150" name="Text Box 6"/>
          <p:cNvSpPr txBox="1">
            <a:spLocks noChangeArrowheads="1"/>
          </p:cNvSpPr>
          <p:nvPr/>
        </p:nvSpPr>
        <p:spPr bwMode="auto">
          <a:xfrm>
            <a:off x="187896" y="3949991"/>
            <a:ext cx="8001000" cy="904863"/>
          </a:xfrm>
          <a:prstGeom prst="rect">
            <a:avLst/>
          </a:prstGeom>
          <a:noFill/>
          <a:ln>
            <a:noFill/>
          </a:ln>
          <a:effectLst/>
          <a:extLst>
            <a:ext uri="{909E8E84-426E-40DD-AFC4-6F175D3DCCD1}">
              <a14:hiddenFill xmlns:a14="http://schemas.microsoft.com/office/drawing/2010/main">
                <a:gradFill rotWithShape="0">
                  <a:gsLst>
                    <a:gs pos="0">
                      <a:schemeClr val="accent2"/>
                    </a:gs>
                    <a:gs pos="100000">
                      <a:schemeClr val="accent1"/>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alpha val="50000"/>
                    </a:srgbClr>
                  </a:outerShdw>
                </a:effectLst>
              </a14:hiddenEffects>
            </a:ext>
          </a:extLst>
        </p:spPr>
        <p:txBody>
          <a:bodyPr anchor="ctr">
            <a:spAutoFit/>
          </a:bodyPr>
          <a:lstStyle/>
          <a:p>
            <a:pPr eaLnBrk="0" hangingPunct="0">
              <a:lnSpc>
                <a:spcPct val="110000"/>
              </a:lnSpc>
            </a:pPr>
            <a:r>
              <a:rPr lang="en-US" altLang="zh-CN" sz="2400" dirty="0">
                <a:solidFill>
                  <a:srgbClr val="0066FF"/>
                </a:solidFill>
              </a:rPr>
              <a:t>      </a:t>
            </a:r>
            <a:r>
              <a:rPr lang="zh-CN" altLang="en-US" sz="2400" b="1" dirty="0">
                <a:solidFill>
                  <a:srgbClr val="660033"/>
                </a:solidFill>
              </a:rPr>
              <a:t>若反馈信号与输入信号一个加在基极一个加在发射极则为串联反馈。</a:t>
            </a:r>
          </a:p>
        </p:txBody>
      </p:sp>
      <p:pic>
        <p:nvPicPr>
          <p:cNvPr id="26215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7696" y="4653136"/>
            <a:ext cx="1981200" cy="1919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215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7096" y="4653136"/>
            <a:ext cx="1905000" cy="184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 Box 15"/>
          <p:cNvSpPr txBox="1">
            <a:spLocks noChangeArrowheads="1"/>
          </p:cNvSpPr>
          <p:nvPr/>
        </p:nvSpPr>
        <p:spPr bwMode="auto">
          <a:xfrm>
            <a:off x="616230" y="34329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smtClean="0">
                <a:solidFill>
                  <a:schemeClr val="accent2"/>
                </a:solidFill>
                <a:ea typeface="黑体" pitchFamily="49" charset="-122"/>
              </a:rPr>
              <a:t>7.3.2 </a:t>
            </a:r>
            <a:r>
              <a:rPr lang="zh-CN" altLang="en-US" sz="3200" b="1" dirty="0" smtClean="0">
                <a:solidFill>
                  <a:schemeClr val="accent2"/>
                </a:solidFill>
                <a:ea typeface="黑体" pitchFamily="49" charset="-122"/>
              </a:rPr>
              <a:t>反馈类型及其判断</a:t>
            </a:r>
            <a:endParaRPr lang="zh-CN" altLang="en-US" sz="3200" b="1" dirty="0">
              <a:solidFill>
                <a:schemeClr val="accent2"/>
              </a:solidFill>
              <a:ea typeface="黑体" pitchFamily="49" charset="-122"/>
            </a:endParaRPr>
          </a:p>
        </p:txBody>
      </p:sp>
    </p:spTree>
    <p:extLst>
      <p:ext uri="{BB962C8B-B14F-4D97-AF65-F5344CB8AC3E}">
        <p14:creationId xmlns:p14="http://schemas.microsoft.com/office/powerpoint/2010/main" val="37673979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2149"/>
                                        </p:tgtEl>
                                        <p:attrNameLst>
                                          <p:attrName>style.visibility</p:attrName>
                                        </p:attrNameLst>
                                      </p:cBhvr>
                                      <p:to>
                                        <p:strVal val="visible"/>
                                      </p:to>
                                    </p:set>
                                    <p:anim calcmode="lin" valueType="num">
                                      <p:cBhvr additive="base">
                                        <p:cTn id="7" dur="500" fill="hold"/>
                                        <p:tgtEl>
                                          <p:spTgt spid="262149"/>
                                        </p:tgtEl>
                                        <p:attrNameLst>
                                          <p:attrName>ppt_x</p:attrName>
                                        </p:attrNameLst>
                                      </p:cBhvr>
                                      <p:tavLst>
                                        <p:tav tm="0">
                                          <p:val>
                                            <p:strVal val="0-#ppt_w/2"/>
                                          </p:val>
                                        </p:tav>
                                        <p:tav tm="100000">
                                          <p:val>
                                            <p:strVal val="#ppt_x"/>
                                          </p:val>
                                        </p:tav>
                                      </p:tavLst>
                                    </p:anim>
                                    <p:anim calcmode="lin" valueType="num">
                                      <p:cBhvr additive="base">
                                        <p:cTn id="8" dur="500" fill="hold"/>
                                        <p:tgtEl>
                                          <p:spTgt spid="26214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262147"/>
                                        </p:tgtEl>
                                        <p:attrNameLst>
                                          <p:attrName>style.visibility</p:attrName>
                                        </p:attrNameLst>
                                      </p:cBhvr>
                                      <p:to>
                                        <p:strVal val="visible"/>
                                      </p:to>
                                    </p:set>
                                    <p:animEffect transition="in" filter="blinds(horizontal)">
                                      <p:cBhvr>
                                        <p:cTn id="13" dur="500"/>
                                        <p:tgtEl>
                                          <p:spTgt spid="26214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62148"/>
                                        </p:tgtEl>
                                        <p:attrNameLst>
                                          <p:attrName>style.visibility</p:attrName>
                                        </p:attrNameLst>
                                      </p:cBhvr>
                                      <p:to>
                                        <p:strVal val="visible"/>
                                      </p:to>
                                    </p:set>
                                    <p:anim calcmode="lin" valueType="num">
                                      <p:cBhvr additive="base">
                                        <p:cTn id="18" dur="500" fill="hold"/>
                                        <p:tgtEl>
                                          <p:spTgt spid="262148"/>
                                        </p:tgtEl>
                                        <p:attrNameLst>
                                          <p:attrName>ppt_x</p:attrName>
                                        </p:attrNameLst>
                                      </p:cBhvr>
                                      <p:tavLst>
                                        <p:tav tm="0">
                                          <p:val>
                                            <p:strVal val="#ppt_x"/>
                                          </p:val>
                                        </p:tav>
                                        <p:tav tm="100000">
                                          <p:val>
                                            <p:strVal val="#ppt_x"/>
                                          </p:val>
                                        </p:tav>
                                      </p:tavLst>
                                    </p:anim>
                                    <p:anim calcmode="lin" valueType="num">
                                      <p:cBhvr additive="base">
                                        <p:cTn id="19" dur="500" fill="hold"/>
                                        <p:tgtEl>
                                          <p:spTgt spid="262148"/>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62150"/>
                                        </p:tgtEl>
                                        <p:attrNameLst>
                                          <p:attrName>style.visibility</p:attrName>
                                        </p:attrNameLst>
                                      </p:cBhvr>
                                      <p:to>
                                        <p:strVal val="visible"/>
                                      </p:to>
                                    </p:set>
                                    <p:animEffect transition="in" filter="blinds(horizontal)">
                                      <p:cBhvr>
                                        <p:cTn id="24" dur="500"/>
                                        <p:tgtEl>
                                          <p:spTgt spid="262150"/>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10" fill="hold" nodeType="clickEffect">
                                  <p:stCondLst>
                                    <p:cond delay="0"/>
                                  </p:stCondLst>
                                  <p:childTnLst>
                                    <p:set>
                                      <p:cBhvr>
                                        <p:cTn id="28" dur="1" fill="hold">
                                          <p:stCondLst>
                                            <p:cond delay="0"/>
                                          </p:stCondLst>
                                        </p:cTn>
                                        <p:tgtEl>
                                          <p:spTgt spid="262151"/>
                                        </p:tgtEl>
                                        <p:attrNameLst>
                                          <p:attrName>style.visibility</p:attrName>
                                        </p:attrNameLst>
                                      </p:cBhvr>
                                      <p:to>
                                        <p:strVal val="visible"/>
                                      </p:to>
                                    </p:set>
                                    <p:animEffect transition="in" filter="blinds(horizontal)">
                                      <p:cBhvr>
                                        <p:cTn id="29" dur="500"/>
                                        <p:tgtEl>
                                          <p:spTgt spid="26215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3" presetClass="entr" presetSubtype="10" fill="hold" nodeType="clickEffect">
                                  <p:stCondLst>
                                    <p:cond delay="0"/>
                                  </p:stCondLst>
                                  <p:childTnLst>
                                    <p:set>
                                      <p:cBhvr>
                                        <p:cTn id="33" dur="1" fill="hold">
                                          <p:stCondLst>
                                            <p:cond delay="0"/>
                                          </p:stCondLst>
                                        </p:cTn>
                                        <p:tgtEl>
                                          <p:spTgt spid="262152"/>
                                        </p:tgtEl>
                                        <p:attrNameLst>
                                          <p:attrName>style.visibility</p:attrName>
                                        </p:attrNameLst>
                                      </p:cBhvr>
                                      <p:to>
                                        <p:strVal val="visible"/>
                                      </p:to>
                                    </p:set>
                                    <p:animEffect transition="in" filter="blinds(horizontal)">
                                      <p:cBhvr>
                                        <p:cTn id="34" dur="500"/>
                                        <p:tgtEl>
                                          <p:spTgt spid="262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9" grpId="0" autoUpdateAnimBg="0"/>
      <p:bldP spid="262150"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Text Box 2"/>
          <p:cNvSpPr txBox="1">
            <a:spLocks noChangeArrowheads="1"/>
          </p:cNvSpPr>
          <p:nvPr/>
        </p:nvSpPr>
        <p:spPr bwMode="auto">
          <a:xfrm>
            <a:off x="151508" y="1111429"/>
            <a:ext cx="3810000" cy="561975"/>
          </a:xfrm>
          <a:prstGeom prst="rect">
            <a:avLst/>
          </a:prstGeom>
          <a:noFill/>
          <a:ln>
            <a:noFill/>
          </a:ln>
          <a:effectLst/>
          <a:extLst>
            <a:ext uri="{909E8E84-426E-40DD-AFC4-6F175D3DCCD1}">
              <a14:hiddenFill xmlns:a14="http://schemas.microsoft.com/office/drawing/2010/main">
                <a:gradFill rotWithShape="0">
                  <a:gsLst>
                    <a:gs pos="0">
                      <a:schemeClr val="accent2"/>
                    </a:gs>
                    <a:gs pos="100000">
                      <a:schemeClr val="accent1"/>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alpha val="50000"/>
                    </a:srgbClr>
                  </a:outerShdw>
                </a:effectLst>
              </a14:hiddenEffects>
            </a:ext>
          </a:extLst>
        </p:spPr>
        <p:txBody>
          <a:bodyPr anchor="ctr">
            <a:spAutoFit/>
          </a:bodyPr>
          <a:lstStyle/>
          <a:p>
            <a:pPr eaLnBrk="0" hangingPunct="0">
              <a:lnSpc>
                <a:spcPct val="110000"/>
              </a:lnSpc>
            </a:pPr>
            <a:r>
              <a:rPr lang="en-US" altLang="zh-CN" sz="2800">
                <a:solidFill>
                  <a:srgbClr val="0066FF"/>
                </a:solidFill>
              </a:rPr>
              <a:t>      </a:t>
            </a:r>
            <a:r>
              <a:rPr lang="zh-CN" altLang="en-US" sz="2800" b="1">
                <a:solidFill>
                  <a:schemeClr val="hlink"/>
                </a:solidFill>
              </a:rPr>
              <a:t>对于运放电路：</a:t>
            </a:r>
          </a:p>
        </p:txBody>
      </p:sp>
      <p:sp>
        <p:nvSpPr>
          <p:cNvPr id="263171" name="Text Box 3"/>
          <p:cNvSpPr txBox="1">
            <a:spLocks noChangeArrowheads="1"/>
          </p:cNvSpPr>
          <p:nvPr/>
        </p:nvSpPr>
        <p:spPr bwMode="auto">
          <a:xfrm>
            <a:off x="107504" y="1673404"/>
            <a:ext cx="8001000" cy="904863"/>
          </a:xfrm>
          <a:prstGeom prst="rect">
            <a:avLst/>
          </a:prstGeom>
          <a:noFill/>
          <a:ln>
            <a:noFill/>
          </a:ln>
          <a:effectLst/>
          <a:extLst>
            <a:ext uri="{909E8E84-426E-40DD-AFC4-6F175D3DCCD1}">
              <a14:hiddenFill xmlns:a14="http://schemas.microsoft.com/office/drawing/2010/main">
                <a:gradFill rotWithShape="0">
                  <a:gsLst>
                    <a:gs pos="0">
                      <a:schemeClr val="accent2"/>
                    </a:gs>
                    <a:gs pos="100000">
                      <a:schemeClr val="accent1"/>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alpha val="50000"/>
                    </a:srgbClr>
                  </a:outerShdw>
                </a:effectLst>
              </a14:hiddenEffects>
            </a:ext>
          </a:extLst>
        </p:spPr>
        <p:txBody>
          <a:bodyPr anchor="ctr">
            <a:spAutoFit/>
          </a:bodyPr>
          <a:lstStyle/>
          <a:p>
            <a:pPr eaLnBrk="0" hangingPunct="0">
              <a:lnSpc>
                <a:spcPct val="110000"/>
              </a:lnSpc>
            </a:pPr>
            <a:r>
              <a:rPr lang="en-US" altLang="zh-CN" sz="2400" dirty="0">
                <a:solidFill>
                  <a:srgbClr val="0066FF"/>
                </a:solidFill>
              </a:rPr>
              <a:t>      </a:t>
            </a:r>
            <a:r>
              <a:rPr lang="zh-CN" altLang="en-US" sz="2400" b="1" dirty="0">
                <a:solidFill>
                  <a:srgbClr val="660033"/>
                </a:solidFill>
              </a:rPr>
              <a:t>若反馈信号与输入信号同时加在同相端或反相端为并联反馈。</a:t>
            </a:r>
          </a:p>
        </p:txBody>
      </p:sp>
      <p:sp>
        <p:nvSpPr>
          <p:cNvPr id="263172" name="Text Box 4"/>
          <p:cNvSpPr txBox="1">
            <a:spLocks noChangeArrowheads="1"/>
          </p:cNvSpPr>
          <p:nvPr/>
        </p:nvSpPr>
        <p:spPr bwMode="auto">
          <a:xfrm>
            <a:off x="107504" y="4149080"/>
            <a:ext cx="8001000" cy="904863"/>
          </a:xfrm>
          <a:prstGeom prst="rect">
            <a:avLst/>
          </a:prstGeom>
          <a:noFill/>
          <a:ln>
            <a:noFill/>
          </a:ln>
          <a:effectLst/>
          <a:extLst>
            <a:ext uri="{909E8E84-426E-40DD-AFC4-6F175D3DCCD1}">
              <a14:hiddenFill xmlns:a14="http://schemas.microsoft.com/office/drawing/2010/main">
                <a:gradFill rotWithShape="0">
                  <a:gsLst>
                    <a:gs pos="0">
                      <a:schemeClr val="accent2"/>
                    </a:gs>
                    <a:gs pos="100000">
                      <a:schemeClr val="accent1"/>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alpha val="50000"/>
                    </a:srgbClr>
                  </a:outerShdw>
                </a:effectLst>
              </a14:hiddenEffects>
            </a:ext>
          </a:extLst>
        </p:spPr>
        <p:txBody>
          <a:bodyPr anchor="ctr">
            <a:spAutoFit/>
          </a:bodyPr>
          <a:lstStyle/>
          <a:p>
            <a:pPr eaLnBrk="0" hangingPunct="0">
              <a:lnSpc>
                <a:spcPct val="110000"/>
              </a:lnSpc>
            </a:pPr>
            <a:r>
              <a:rPr lang="en-US" altLang="zh-CN" sz="2400" dirty="0">
                <a:solidFill>
                  <a:srgbClr val="0066FF"/>
                </a:solidFill>
              </a:rPr>
              <a:t>      </a:t>
            </a:r>
            <a:r>
              <a:rPr lang="zh-CN" altLang="en-US" sz="2400" b="1" dirty="0">
                <a:solidFill>
                  <a:srgbClr val="660033"/>
                </a:solidFill>
              </a:rPr>
              <a:t>若反馈信号与输入信号一个加在同相端一个加在反相端则为串联反馈。</a:t>
            </a:r>
          </a:p>
        </p:txBody>
      </p:sp>
      <p:pic>
        <p:nvPicPr>
          <p:cNvPr id="26317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3304" y="2125835"/>
            <a:ext cx="2895600" cy="154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317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2251" y="4792960"/>
            <a:ext cx="3028950" cy="173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317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752" y="4765735"/>
            <a:ext cx="2895600" cy="165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3176"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2904" y="2406029"/>
            <a:ext cx="2971800"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73902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3171"/>
                                        </p:tgtEl>
                                        <p:attrNameLst>
                                          <p:attrName>style.visibility</p:attrName>
                                        </p:attrNameLst>
                                      </p:cBhvr>
                                      <p:to>
                                        <p:strVal val="visible"/>
                                      </p:to>
                                    </p:set>
                                    <p:animEffect transition="in" filter="blinds(horizontal)">
                                      <p:cBhvr>
                                        <p:cTn id="7" dur="500"/>
                                        <p:tgtEl>
                                          <p:spTgt spid="2631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63176"/>
                                        </p:tgtEl>
                                        <p:attrNameLst>
                                          <p:attrName>style.visibility</p:attrName>
                                        </p:attrNameLst>
                                      </p:cBhvr>
                                      <p:to>
                                        <p:strVal val="visible"/>
                                      </p:to>
                                    </p:set>
                                    <p:animEffect transition="in" filter="blinds(horizontal)">
                                      <p:cBhvr>
                                        <p:cTn id="12" dur="500"/>
                                        <p:tgtEl>
                                          <p:spTgt spid="26317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63173"/>
                                        </p:tgtEl>
                                        <p:attrNameLst>
                                          <p:attrName>style.visibility</p:attrName>
                                        </p:attrNameLst>
                                      </p:cBhvr>
                                      <p:to>
                                        <p:strVal val="visible"/>
                                      </p:to>
                                    </p:set>
                                    <p:animEffect transition="in" filter="blinds(horizontal)">
                                      <p:cBhvr>
                                        <p:cTn id="17" dur="500"/>
                                        <p:tgtEl>
                                          <p:spTgt spid="26317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63172"/>
                                        </p:tgtEl>
                                        <p:attrNameLst>
                                          <p:attrName>style.visibility</p:attrName>
                                        </p:attrNameLst>
                                      </p:cBhvr>
                                      <p:to>
                                        <p:strVal val="visible"/>
                                      </p:to>
                                    </p:set>
                                    <p:animEffect transition="in" filter="blinds(horizontal)">
                                      <p:cBhvr>
                                        <p:cTn id="22" dur="500"/>
                                        <p:tgtEl>
                                          <p:spTgt spid="26317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63175"/>
                                        </p:tgtEl>
                                        <p:attrNameLst>
                                          <p:attrName>style.visibility</p:attrName>
                                        </p:attrNameLst>
                                      </p:cBhvr>
                                      <p:to>
                                        <p:strVal val="visible"/>
                                      </p:to>
                                    </p:set>
                                    <p:animEffect transition="in" filter="blinds(horizontal)">
                                      <p:cBhvr>
                                        <p:cTn id="27" dur="500"/>
                                        <p:tgtEl>
                                          <p:spTgt spid="26317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63174"/>
                                        </p:tgtEl>
                                        <p:attrNameLst>
                                          <p:attrName>style.visibility</p:attrName>
                                        </p:attrNameLst>
                                      </p:cBhvr>
                                      <p:to>
                                        <p:strVal val="visible"/>
                                      </p:to>
                                    </p:set>
                                    <p:animEffect transition="in" filter="blinds(horizontal)">
                                      <p:cBhvr>
                                        <p:cTn id="32" dur="500"/>
                                        <p:tgtEl>
                                          <p:spTgt spid="263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1" grpId="0" autoUpdateAnimBg="0"/>
      <p:bldP spid="263172"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54" name="Rectangle 10"/>
          <p:cNvSpPr>
            <a:spLocks noChangeArrowheads="1"/>
          </p:cNvSpPr>
          <p:nvPr/>
        </p:nvSpPr>
        <p:spPr bwMode="auto">
          <a:xfrm>
            <a:off x="819110" y="1318592"/>
            <a:ext cx="45945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2400" b="1" dirty="0" smtClean="0">
                <a:solidFill>
                  <a:srgbClr val="FF0066"/>
                </a:solidFill>
                <a:latin typeface="Times New Roman" pitchFamily="18" charset="0"/>
              </a:rPr>
              <a:t>4. </a:t>
            </a:r>
            <a:r>
              <a:rPr kumimoji="1" lang="zh-CN" altLang="en-US" sz="2400" b="1" dirty="0">
                <a:solidFill>
                  <a:srgbClr val="FF0066"/>
                </a:solidFill>
                <a:latin typeface="Times New Roman" pitchFamily="18" charset="0"/>
              </a:rPr>
              <a:t>组成</a:t>
            </a:r>
            <a:r>
              <a:rPr kumimoji="1" lang="zh-CN" altLang="en-US" sz="2400" b="1" dirty="0" smtClean="0">
                <a:solidFill>
                  <a:srgbClr val="FF0066"/>
                </a:solidFill>
                <a:latin typeface="Times New Roman" pitchFamily="18" charset="0"/>
              </a:rPr>
              <a:t>方框图及符号</a:t>
            </a:r>
            <a:endParaRPr kumimoji="1" lang="zh-CN" altLang="en-US" sz="2400" b="1" dirty="0">
              <a:solidFill>
                <a:srgbClr val="FF0066"/>
              </a:solidFill>
              <a:latin typeface="Times New Roman" pitchFamily="18" charset="0"/>
            </a:endParaRPr>
          </a:p>
        </p:txBody>
      </p:sp>
      <p:sp>
        <p:nvSpPr>
          <p:cNvPr id="159755" name="Text Box 11"/>
          <p:cNvSpPr txBox="1">
            <a:spLocks noChangeArrowheads="1"/>
          </p:cNvSpPr>
          <p:nvPr/>
        </p:nvSpPr>
        <p:spPr bwMode="auto">
          <a:xfrm>
            <a:off x="914400" y="3680792"/>
            <a:ext cx="17319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solidFill>
                  <a:srgbClr val="0033CC"/>
                </a:solidFill>
                <a:latin typeface="Times New Roman" pitchFamily="18" charset="0"/>
                <a:sym typeface="Symbol" pitchFamily="18" charset="2"/>
              </a:rPr>
              <a:t>输入级：</a:t>
            </a:r>
          </a:p>
        </p:txBody>
      </p:sp>
      <p:sp>
        <p:nvSpPr>
          <p:cNvPr id="159756" name="Rectangle 12"/>
          <p:cNvSpPr>
            <a:spLocks noChangeArrowheads="1"/>
          </p:cNvSpPr>
          <p:nvPr/>
        </p:nvSpPr>
        <p:spPr bwMode="auto">
          <a:xfrm>
            <a:off x="2082800" y="3680792"/>
            <a:ext cx="431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latin typeface="Times New Roman" pitchFamily="18" charset="0"/>
              </a:rPr>
              <a:t>差分电路，大大减少温漂。</a:t>
            </a:r>
          </a:p>
        </p:txBody>
      </p:sp>
      <p:sp>
        <p:nvSpPr>
          <p:cNvPr id="159757" name="Text Box 13"/>
          <p:cNvSpPr txBox="1">
            <a:spLocks noChangeArrowheads="1"/>
          </p:cNvSpPr>
          <p:nvPr/>
        </p:nvSpPr>
        <p:spPr bwMode="auto">
          <a:xfrm>
            <a:off x="895822" y="4442792"/>
            <a:ext cx="17319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solidFill>
                  <a:srgbClr val="0033CC"/>
                </a:solidFill>
                <a:latin typeface="Times New Roman" pitchFamily="18" charset="0"/>
                <a:sym typeface="Symbol" pitchFamily="18" charset="2"/>
              </a:rPr>
              <a:t>中间级：</a:t>
            </a:r>
          </a:p>
        </p:txBody>
      </p:sp>
      <p:sp>
        <p:nvSpPr>
          <p:cNvPr id="159758" name="Rectangle 14"/>
          <p:cNvSpPr>
            <a:spLocks noChangeArrowheads="1"/>
          </p:cNvSpPr>
          <p:nvPr/>
        </p:nvSpPr>
        <p:spPr bwMode="auto">
          <a:xfrm>
            <a:off x="2084388" y="4442792"/>
            <a:ext cx="59166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latin typeface="Times New Roman" pitchFamily="18" charset="0"/>
                <a:sym typeface="Symbol" pitchFamily="18" charset="2"/>
              </a:rPr>
              <a:t>采用</a:t>
            </a:r>
            <a:r>
              <a:rPr kumimoji="1" lang="zh-CN" altLang="en-US" sz="2400" b="1" dirty="0">
                <a:latin typeface="Times New Roman" pitchFamily="18" charset="0"/>
              </a:rPr>
              <a:t>有源负载的共发射极电路，增益大。</a:t>
            </a:r>
          </a:p>
        </p:txBody>
      </p:sp>
      <p:sp>
        <p:nvSpPr>
          <p:cNvPr id="159759" name="Text Box 15"/>
          <p:cNvSpPr txBox="1">
            <a:spLocks noChangeArrowheads="1"/>
          </p:cNvSpPr>
          <p:nvPr/>
        </p:nvSpPr>
        <p:spPr bwMode="auto">
          <a:xfrm>
            <a:off x="914400" y="6119192"/>
            <a:ext cx="1646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a:solidFill>
                  <a:srgbClr val="0033CC"/>
                </a:solidFill>
                <a:latin typeface="Times New Roman" pitchFamily="18" charset="0"/>
                <a:sym typeface="Symbol" pitchFamily="18" charset="2"/>
              </a:rPr>
              <a:t>输出级：</a:t>
            </a:r>
          </a:p>
        </p:txBody>
      </p:sp>
      <p:sp>
        <p:nvSpPr>
          <p:cNvPr id="159760" name="Rectangle 16"/>
          <p:cNvSpPr>
            <a:spLocks noChangeArrowheads="1"/>
          </p:cNvSpPr>
          <p:nvPr/>
        </p:nvSpPr>
        <p:spPr bwMode="auto">
          <a:xfrm>
            <a:off x="1676400" y="6119192"/>
            <a:ext cx="4343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dirty="0">
                <a:latin typeface="Times New Roman" pitchFamily="18" charset="0"/>
                <a:sym typeface="Symbol" pitchFamily="18" charset="2"/>
              </a:rPr>
              <a:t>     OCL </a:t>
            </a:r>
            <a:r>
              <a:rPr kumimoji="1" lang="zh-CN" altLang="en-US" sz="2400" b="1" dirty="0">
                <a:latin typeface="Times New Roman" pitchFamily="18" charset="0"/>
                <a:sym typeface="Symbol" pitchFamily="18" charset="2"/>
              </a:rPr>
              <a:t>电路，带负载能力强</a:t>
            </a:r>
          </a:p>
        </p:txBody>
      </p:sp>
      <p:sp>
        <p:nvSpPr>
          <p:cNvPr id="159761" name="Text Box 17"/>
          <p:cNvSpPr txBox="1">
            <a:spLocks noChangeArrowheads="1"/>
          </p:cNvSpPr>
          <p:nvPr/>
        </p:nvSpPr>
        <p:spPr bwMode="auto">
          <a:xfrm>
            <a:off x="899592" y="5280992"/>
            <a:ext cx="1758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zh-CN" sz="2400" b="1" dirty="0">
                <a:solidFill>
                  <a:srgbClr val="0033CC"/>
                </a:solidFill>
                <a:latin typeface="Times New Roman" pitchFamily="18" charset="0"/>
              </a:rPr>
              <a:t>偏置电路</a:t>
            </a:r>
            <a:r>
              <a:rPr kumimoji="1" lang="zh-CN" altLang="en-US" sz="2400" b="1" dirty="0">
                <a:solidFill>
                  <a:srgbClr val="0033CC"/>
                </a:solidFill>
                <a:latin typeface="Times New Roman" pitchFamily="18" charset="0"/>
              </a:rPr>
              <a:t>：</a:t>
            </a:r>
          </a:p>
        </p:txBody>
      </p:sp>
      <p:sp>
        <p:nvSpPr>
          <p:cNvPr id="159762" name="Text Box 18"/>
          <p:cNvSpPr txBox="1">
            <a:spLocks noChangeArrowheads="1"/>
          </p:cNvSpPr>
          <p:nvPr/>
        </p:nvSpPr>
        <p:spPr bwMode="auto">
          <a:xfrm>
            <a:off x="2506687" y="5280992"/>
            <a:ext cx="4873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latin typeface="Times New Roman" pitchFamily="18" charset="0"/>
              </a:rPr>
              <a:t>镜像电流源，微电流源。</a:t>
            </a:r>
          </a:p>
        </p:txBody>
      </p:sp>
      <p:pic>
        <p:nvPicPr>
          <p:cNvPr id="159765" name="Picture 21"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4400" y="6042992"/>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159769" name="Picture 25"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64563" y="6423992"/>
            <a:ext cx="274637" cy="533400"/>
          </a:xfrm>
          <a:prstGeom prst="rect">
            <a:avLst/>
          </a:prstGeom>
          <a:noFill/>
          <a:extLst>
            <a:ext uri="{909E8E84-426E-40DD-AFC4-6F175D3DCCD1}">
              <a14:hiddenFill xmlns:a14="http://schemas.microsoft.com/office/drawing/2010/main">
                <a:solidFill>
                  <a:srgbClr val="FFFFFF"/>
                </a:solidFill>
              </a14:hiddenFill>
            </a:ext>
          </a:extLst>
        </p:spPr>
      </p:pic>
      <p:grpSp>
        <p:nvGrpSpPr>
          <p:cNvPr id="159770" name="Group 26"/>
          <p:cNvGrpSpPr>
            <a:grpSpLocks/>
          </p:cNvGrpSpPr>
          <p:nvPr/>
        </p:nvGrpSpPr>
        <p:grpSpPr bwMode="auto">
          <a:xfrm>
            <a:off x="1828800" y="2080592"/>
            <a:ext cx="5335588" cy="1454150"/>
            <a:chOff x="426" y="2766"/>
            <a:chExt cx="3581" cy="1007"/>
          </a:xfrm>
        </p:grpSpPr>
        <p:grpSp>
          <p:nvGrpSpPr>
            <p:cNvPr id="159771" name="Group 27"/>
            <p:cNvGrpSpPr>
              <a:grpSpLocks/>
            </p:cNvGrpSpPr>
            <p:nvPr/>
          </p:nvGrpSpPr>
          <p:grpSpPr bwMode="auto">
            <a:xfrm>
              <a:off x="1224" y="3208"/>
              <a:ext cx="2064" cy="359"/>
              <a:chOff x="3360" y="2282"/>
              <a:chExt cx="1248" cy="257"/>
            </a:xfrm>
          </p:grpSpPr>
          <p:sp>
            <p:nvSpPr>
              <p:cNvPr id="159772" name="Line 28"/>
              <p:cNvSpPr>
                <a:spLocks noChangeShapeType="1"/>
              </p:cNvSpPr>
              <p:nvPr/>
            </p:nvSpPr>
            <p:spPr bwMode="auto">
              <a:xfrm flipV="1">
                <a:off x="3360" y="2282"/>
                <a:ext cx="0" cy="257"/>
              </a:xfrm>
              <a:prstGeom prst="line">
                <a:avLst/>
              </a:prstGeom>
              <a:noFill/>
              <a:ln w="28575">
                <a:solidFill>
                  <a:srgbClr val="9966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9773" name="Line 29"/>
              <p:cNvSpPr>
                <a:spLocks noChangeShapeType="1"/>
              </p:cNvSpPr>
              <p:nvPr/>
            </p:nvSpPr>
            <p:spPr bwMode="auto">
              <a:xfrm flipV="1">
                <a:off x="3984" y="2282"/>
                <a:ext cx="0" cy="257"/>
              </a:xfrm>
              <a:prstGeom prst="line">
                <a:avLst/>
              </a:prstGeom>
              <a:noFill/>
              <a:ln w="28575">
                <a:solidFill>
                  <a:srgbClr val="9966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9774" name="Line 30"/>
              <p:cNvSpPr>
                <a:spLocks noChangeShapeType="1"/>
              </p:cNvSpPr>
              <p:nvPr/>
            </p:nvSpPr>
            <p:spPr bwMode="auto">
              <a:xfrm flipV="1">
                <a:off x="4608" y="2282"/>
                <a:ext cx="0" cy="257"/>
              </a:xfrm>
              <a:prstGeom prst="line">
                <a:avLst/>
              </a:prstGeom>
              <a:noFill/>
              <a:ln w="28575">
                <a:solidFill>
                  <a:srgbClr val="9966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9775" name="Line 31"/>
              <p:cNvSpPr>
                <a:spLocks noChangeShapeType="1"/>
              </p:cNvSpPr>
              <p:nvPr/>
            </p:nvSpPr>
            <p:spPr bwMode="auto">
              <a:xfrm>
                <a:off x="3360" y="2539"/>
                <a:ext cx="1248" cy="0"/>
              </a:xfrm>
              <a:prstGeom prst="line">
                <a:avLst/>
              </a:prstGeom>
              <a:noFill/>
              <a:ln w="28575">
                <a:solidFill>
                  <a:srgbClr val="99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59776" name="Line 32"/>
            <p:cNvSpPr>
              <a:spLocks noChangeShapeType="1"/>
            </p:cNvSpPr>
            <p:nvPr/>
          </p:nvSpPr>
          <p:spPr bwMode="auto">
            <a:xfrm>
              <a:off x="1536" y="3048"/>
              <a:ext cx="2231" cy="0"/>
            </a:xfrm>
            <a:prstGeom prst="line">
              <a:avLst/>
            </a:prstGeom>
            <a:noFill/>
            <a:ln w="28575">
              <a:solidFill>
                <a:srgbClr val="99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9777" name="Text Box 33"/>
            <p:cNvSpPr txBox="1">
              <a:spLocks noChangeArrowheads="1"/>
            </p:cNvSpPr>
            <p:nvPr/>
          </p:nvSpPr>
          <p:spPr bwMode="auto">
            <a:xfrm>
              <a:off x="936" y="2876"/>
              <a:ext cx="744" cy="365"/>
            </a:xfrm>
            <a:prstGeom prst="rect">
              <a:avLst/>
            </a:prstGeom>
            <a:solidFill>
              <a:srgbClr val="FFFFCC"/>
            </a:solidFill>
            <a:ln w="38100">
              <a:solidFill>
                <a:srgbClr val="99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30000"/>
                </a:lnSpc>
              </a:pPr>
              <a:r>
                <a:rPr kumimoji="1" lang="zh-CN" altLang="en-US" sz="2000" b="1">
                  <a:solidFill>
                    <a:srgbClr val="996600"/>
                  </a:solidFill>
                  <a:latin typeface="Times New Roman" pitchFamily="18" charset="0"/>
                </a:rPr>
                <a:t>输入级</a:t>
              </a:r>
            </a:p>
          </p:txBody>
        </p:sp>
        <p:sp>
          <p:nvSpPr>
            <p:cNvPr id="159778" name="Text Box 34"/>
            <p:cNvSpPr txBox="1">
              <a:spLocks noChangeArrowheads="1"/>
            </p:cNvSpPr>
            <p:nvPr/>
          </p:nvSpPr>
          <p:spPr bwMode="auto">
            <a:xfrm>
              <a:off x="1824" y="3408"/>
              <a:ext cx="912" cy="365"/>
            </a:xfrm>
            <a:prstGeom prst="rect">
              <a:avLst/>
            </a:prstGeom>
            <a:solidFill>
              <a:srgbClr val="FFFFCC"/>
            </a:solidFill>
            <a:ln w="38100">
              <a:solidFill>
                <a:srgbClr val="99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30000"/>
                </a:lnSpc>
              </a:pPr>
              <a:r>
                <a:rPr kumimoji="1" lang="zh-CN" altLang="en-US" sz="2000" b="1">
                  <a:solidFill>
                    <a:srgbClr val="996600"/>
                  </a:solidFill>
                  <a:latin typeface="Times New Roman" pitchFamily="18" charset="0"/>
                </a:rPr>
                <a:t>偏置电路</a:t>
              </a:r>
            </a:p>
          </p:txBody>
        </p:sp>
        <p:sp>
          <p:nvSpPr>
            <p:cNvPr id="159779" name="Text Box 35"/>
            <p:cNvSpPr txBox="1">
              <a:spLocks noChangeArrowheads="1"/>
            </p:cNvSpPr>
            <p:nvPr/>
          </p:nvSpPr>
          <p:spPr bwMode="auto">
            <a:xfrm>
              <a:off x="1872" y="2876"/>
              <a:ext cx="744" cy="365"/>
            </a:xfrm>
            <a:prstGeom prst="rect">
              <a:avLst/>
            </a:prstGeom>
            <a:solidFill>
              <a:srgbClr val="FFFFCC"/>
            </a:solidFill>
            <a:ln w="38100">
              <a:solidFill>
                <a:srgbClr val="99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30000"/>
                </a:lnSpc>
              </a:pPr>
              <a:r>
                <a:rPr kumimoji="1" lang="zh-CN" altLang="en-US" sz="2000" b="1">
                  <a:solidFill>
                    <a:srgbClr val="996600"/>
                  </a:solidFill>
                  <a:latin typeface="Times New Roman" pitchFamily="18" charset="0"/>
                </a:rPr>
                <a:t>中间级</a:t>
              </a:r>
            </a:p>
          </p:txBody>
        </p:sp>
        <p:sp>
          <p:nvSpPr>
            <p:cNvPr id="159780" name="Text Box 36"/>
            <p:cNvSpPr txBox="1">
              <a:spLocks noChangeArrowheads="1"/>
            </p:cNvSpPr>
            <p:nvPr/>
          </p:nvSpPr>
          <p:spPr bwMode="auto">
            <a:xfrm>
              <a:off x="2832" y="2876"/>
              <a:ext cx="743" cy="365"/>
            </a:xfrm>
            <a:prstGeom prst="rect">
              <a:avLst/>
            </a:prstGeom>
            <a:solidFill>
              <a:srgbClr val="FFFFCC"/>
            </a:solidFill>
            <a:ln w="38100">
              <a:solidFill>
                <a:srgbClr val="99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30000"/>
                </a:lnSpc>
              </a:pPr>
              <a:r>
                <a:rPr kumimoji="1" lang="zh-CN" altLang="en-US" sz="2000" b="1">
                  <a:solidFill>
                    <a:srgbClr val="996600"/>
                  </a:solidFill>
                  <a:latin typeface="Times New Roman" pitchFamily="18" charset="0"/>
                </a:rPr>
                <a:t>输出级</a:t>
              </a:r>
            </a:p>
          </p:txBody>
        </p:sp>
        <p:sp>
          <p:nvSpPr>
            <p:cNvPr id="159781" name="Oval 37"/>
            <p:cNvSpPr>
              <a:spLocks noChangeArrowheads="1"/>
            </p:cNvSpPr>
            <p:nvPr/>
          </p:nvSpPr>
          <p:spPr bwMode="auto">
            <a:xfrm>
              <a:off x="3767" y="3018"/>
              <a:ext cx="60" cy="60"/>
            </a:xfrm>
            <a:prstGeom prst="ellipse">
              <a:avLst/>
            </a:prstGeom>
            <a:solidFill>
              <a:srgbClr val="FFFFCC"/>
            </a:solidFill>
            <a:ln w="28575">
              <a:solidFill>
                <a:srgbClr val="9966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9782" name="Oval 38"/>
            <p:cNvSpPr>
              <a:spLocks noChangeArrowheads="1"/>
            </p:cNvSpPr>
            <p:nvPr/>
          </p:nvSpPr>
          <p:spPr bwMode="auto">
            <a:xfrm>
              <a:off x="702" y="2906"/>
              <a:ext cx="60" cy="60"/>
            </a:xfrm>
            <a:prstGeom prst="ellipse">
              <a:avLst/>
            </a:prstGeom>
            <a:solidFill>
              <a:srgbClr val="FFFFCC"/>
            </a:solidFill>
            <a:ln w="28575">
              <a:solidFill>
                <a:srgbClr val="9966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9783" name="Oval 39"/>
            <p:cNvSpPr>
              <a:spLocks noChangeArrowheads="1"/>
            </p:cNvSpPr>
            <p:nvPr/>
          </p:nvSpPr>
          <p:spPr bwMode="auto">
            <a:xfrm>
              <a:off x="702" y="3114"/>
              <a:ext cx="60" cy="60"/>
            </a:xfrm>
            <a:prstGeom prst="ellipse">
              <a:avLst/>
            </a:prstGeom>
            <a:solidFill>
              <a:srgbClr val="FFFFCC"/>
            </a:solidFill>
            <a:ln w="28575">
              <a:solidFill>
                <a:srgbClr val="9966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9784" name="Line 40"/>
            <p:cNvSpPr>
              <a:spLocks noChangeShapeType="1"/>
            </p:cNvSpPr>
            <p:nvPr/>
          </p:nvSpPr>
          <p:spPr bwMode="auto">
            <a:xfrm>
              <a:off x="762" y="2936"/>
              <a:ext cx="174" cy="0"/>
            </a:xfrm>
            <a:prstGeom prst="line">
              <a:avLst/>
            </a:prstGeom>
            <a:noFill/>
            <a:ln w="28575">
              <a:solidFill>
                <a:srgbClr val="99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9785" name="Line 41"/>
            <p:cNvSpPr>
              <a:spLocks noChangeShapeType="1"/>
            </p:cNvSpPr>
            <p:nvPr/>
          </p:nvSpPr>
          <p:spPr bwMode="auto">
            <a:xfrm>
              <a:off x="756" y="3152"/>
              <a:ext cx="174" cy="0"/>
            </a:xfrm>
            <a:prstGeom prst="line">
              <a:avLst/>
            </a:prstGeom>
            <a:noFill/>
            <a:ln w="28575">
              <a:solidFill>
                <a:srgbClr val="9966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9786" name="Text Box 42"/>
            <p:cNvSpPr txBox="1">
              <a:spLocks noChangeArrowheads="1"/>
            </p:cNvSpPr>
            <p:nvPr/>
          </p:nvSpPr>
          <p:spPr bwMode="auto">
            <a:xfrm>
              <a:off x="477" y="2766"/>
              <a:ext cx="240" cy="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b="1" i="1">
                  <a:solidFill>
                    <a:srgbClr val="FF0066"/>
                  </a:solidFill>
                  <a:latin typeface="Times New Roman" pitchFamily="18" charset="0"/>
                </a:rPr>
                <a:t>+</a:t>
              </a:r>
              <a:endParaRPr kumimoji="1" lang="en-US" altLang="zh-CN" sz="2400" b="1" baseline="-25000">
                <a:solidFill>
                  <a:srgbClr val="0033CC"/>
                </a:solidFill>
                <a:latin typeface="Times New Roman" pitchFamily="18" charset="0"/>
              </a:endParaRPr>
            </a:p>
            <a:p>
              <a:r>
                <a:rPr kumimoji="1" lang="en-US" altLang="zh-CN" sz="2400" b="1" baseline="-25000">
                  <a:solidFill>
                    <a:srgbClr val="FF0066"/>
                  </a:solidFill>
                  <a:latin typeface="Times New Roman" pitchFamily="18" charset="0"/>
                  <a:cs typeface="Times New Roman" pitchFamily="18" charset="0"/>
                  <a:sym typeface="Symbol" pitchFamily="18" charset="2"/>
                </a:rPr>
                <a:t></a:t>
              </a:r>
              <a:endParaRPr kumimoji="1" lang="en-US" altLang="zh-CN" sz="2400" b="1" baseline="-25000">
                <a:solidFill>
                  <a:srgbClr val="FF0066"/>
                </a:solidFill>
                <a:latin typeface="Times New Roman" pitchFamily="18" charset="0"/>
              </a:endParaRPr>
            </a:p>
          </p:txBody>
        </p:sp>
        <p:sp>
          <p:nvSpPr>
            <p:cNvPr id="159787" name="Text Box 43"/>
            <p:cNvSpPr txBox="1">
              <a:spLocks noChangeArrowheads="1"/>
            </p:cNvSpPr>
            <p:nvPr/>
          </p:nvSpPr>
          <p:spPr bwMode="auto">
            <a:xfrm>
              <a:off x="3667" y="3008"/>
              <a:ext cx="340" cy="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b="1" i="1">
                  <a:solidFill>
                    <a:srgbClr val="0033CC"/>
                  </a:solidFill>
                  <a:latin typeface="Times New Roman" pitchFamily="18" charset="0"/>
                </a:rPr>
                <a:t>u</a:t>
              </a:r>
              <a:r>
                <a:rPr kumimoji="1" lang="en-US" altLang="zh-CN" sz="2400" b="1" baseline="-25000">
                  <a:solidFill>
                    <a:srgbClr val="0033CC"/>
                  </a:solidFill>
                  <a:latin typeface="Times New Roman" pitchFamily="18" charset="0"/>
                </a:rPr>
                <a:t>o </a:t>
              </a:r>
            </a:p>
          </p:txBody>
        </p:sp>
        <p:sp>
          <p:nvSpPr>
            <p:cNvPr id="159788" name="Rectangle 44"/>
            <p:cNvSpPr>
              <a:spLocks noChangeArrowheads="1"/>
            </p:cNvSpPr>
            <p:nvPr/>
          </p:nvSpPr>
          <p:spPr bwMode="auto">
            <a:xfrm>
              <a:off x="426" y="2864"/>
              <a:ext cx="352" cy="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b="1" i="1">
                  <a:solidFill>
                    <a:srgbClr val="0033CC"/>
                  </a:solidFill>
                  <a:latin typeface="Times New Roman" pitchFamily="18" charset="0"/>
                </a:rPr>
                <a:t>u</a:t>
              </a:r>
              <a:r>
                <a:rPr kumimoji="1" lang="en-US" altLang="zh-CN" sz="2400" b="1" baseline="-25000">
                  <a:solidFill>
                    <a:srgbClr val="0033CC"/>
                  </a:solidFill>
                  <a:latin typeface="Times New Roman" pitchFamily="18" charset="0"/>
                </a:rPr>
                <a:t>id</a:t>
              </a:r>
            </a:p>
          </p:txBody>
        </p:sp>
      </p:grpSp>
      <p:sp>
        <p:nvSpPr>
          <p:cNvPr id="33" name="Rectangle 2"/>
          <p:cNvSpPr>
            <a:spLocks noChangeArrowheads="1"/>
          </p:cNvSpPr>
          <p:nvPr/>
        </p:nvSpPr>
        <p:spPr bwMode="auto">
          <a:xfrm>
            <a:off x="684213" y="332656"/>
            <a:ext cx="3527747" cy="519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r>
              <a:rPr kumimoji="1" lang="en-US" altLang="zh-CN" sz="2800" b="1" dirty="0" smtClean="0">
                <a:solidFill>
                  <a:srgbClr val="002060"/>
                </a:solidFill>
                <a:latin typeface="Times New Roman" pitchFamily="18" charset="0"/>
              </a:rPr>
              <a:t>7.1.1  </a:t>
            </a:r>
            <a:r>
              <a:rPr kumimoji="1" lang="zh-CN" altLang="en-US" sz="2800" b="1" dirty="0">
                <a:solidFill>
                  <a:srgbClr val="002060"/>
                </a:solidFill>
                <a:latin typeface="Times New Roman" pitchFamily="18" charset="0"/>
              </a:rPr>
              <a:t>集成运</a:t>
            </a:r>
            <a:r>
              <a:rPr kumimoji="1" lang="zh-CN" altLang="en-US" sz="2800" b="1" dirty="0" smtClean="0">
                <a:solidFill>
                  <a:srgbClr val="002060"/>
                </a:solidFill>
                <a:latin typeface="Times New Roman" pitchFamily="18" charset="0"/>
              </a:rPr>
              <a:t>放简介</a:t>
            </a:r>
            <a:endParaRPr kumimoji="1" lang="zh-CN" altLang="en-US" sz="2800" b="1" dirty="0">
              <a:solidFill>
                <a:srgbClr val="002060"/>
              </a:solidFill>
              <a:latin typeface="Times New Roman" pitchFamily="18" charset="0"/>
            </a:endParaRPr>
          </a:p>
        </p:txBody>
      </p:sp>
    </p:spTree>
    <p:extLst>
      <p:ext uri="{BB962C8B-B14F-4D97-AF65-F5344CB8AC3E}">
        <p14:creationId xmlns:p14="http://schemas.microsoft.com/office/powerpoint/2010/main" val="2496115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9754">
                                            <p:txEl>
                                              <p:pRg st="0" end="0"/>
                                            </p:txEl>
                                          </p:spTgt>
                                        </p:tgtEl>
                                        <p:attrNameLst>
                                          <p:attrName>style.visibility</p:attrName>
                                        </p:attrNameLst>
                                      </p:cBhvr>
                                      <p:to>
                                        <p:strVal val="visible"/>
                                      </p:to>
                                    </p:set>
                                    <p:animEffect transition="in" filter="wipe(left)">
                                      <p:cBhvr>
                                        <p:cTn id="7" dur="500"/>
                                        <p:tgtEl>
                                          <p:spTgt spid="15975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159770"/>
                                        </p:tgtEl>
                                        <p:attrNameLst>
                                          <p:attrName>style.visibility</p:attrName>
                                        </p:attrNameLst>
                                      </p:cBhvr>
                                      <p:to>
                                        <p:strVal val="visible"/>
                                      </p:to>
                                    </p:set>
                                    <p:animEffect transition="in" filter="box(out)">
                                      <p:cBhvr>
                                        <p:cTn id="12" dur="500"/>
                                        <p:tgtEl>
                                          <p:spTgt spid="15977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9755">
                                            <p:txEl>
                                              <p:pRg st="0" end="0"/>
                                            </p:txEl>
                                          </p:spTgt>
                                        </p:tgtEl>
                                        <p:attrNameLst>
                                          <p:attrName>style.visibility</p:attrName>
                                        </p:attrNameLst>
                                      </p:cBhvr>
                                      <p:to>
                                        <p:strVal val="visible"/>
                                      </p:to>
                                    </p:set>
                                    <p:animEffect transition="in" filter="wipe(left)">
                                      <p:cBhvr>
                                        <p:cTn id="17" dur="500"/>
                                        <p:tgtEl>
                                          <p:spTgt spid="159755">
                                            <p:txEl>
                                              <p:pRg st="0" end="0"/>
                                            </p:txEl>
                                          </p:spTgt>
                                        </p:tgtEl>
                                      </p:cBhvr>
                                    </p:animEffect>
                                  </p:childTnLst>
                                </p:cTn>
                              </p:par>
                            </p:childTnLst>
                          </p:cTn>
                        </p:par>
                        <p:par>
                          <p:cTn id="18" fill="hold" nodeType="afterGroup">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159756">
                                            <p:txEl>
                                              <p:pRg st="0" end="0"/>
                                            </p:txEl>
                                          </p:spTgt>
                                        </p:tgtEl>
                                        <p:attrNameLst>
                                          <p:attrName>style.visibility</p:attrName>
                                        </p:attrNameLst>
                                      </p:cBhvr>
                                      <p:to>
                                        <p:strVal val="visible"/>
                                      </p:to>
                                    </p:set>
                                    <p:animEffect transition="in" filter="wipe(left)">
                                      <p:cBhvr>
                                        <p:cTn id="21" dur="500"/>
                                        <p:tgtEl>
                                          <p:spTgt spid="159756">
                                            <p:txEl>
                                              <p:pRg st="0" end="0"/>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59757">
                                            <p:txEl>
                                              <p:pRg st="0" end="0"/>
                                            </p:txEl>
                                          </p:spTgt>
                                        </p:tgtEl>
                                        <p:attrNameLst>
                                          <p:attrName>style.visibility</p:attrName>
                                        </p:attrNameLst>
                                      </p:cBhvr>
                                      <p:to>
                                        <p:strVal val="visible"/>
                                      </p:to>
                                    </p:set>
                                    <p:animEffect transition="in" filter="wipe(left)">
                                      <p:cBhvr>
                                        <p:cTn id="26" dur="500"/>
                                        <p:tgtEl>
                                          <p:spTgt spid="159757">
                                            <p:txEl>
                                              <p:pRg st="0" end="0"/>
                                            </p:txEl>
                                          </p:spTgt>
                                        </p:tgtEl>
                                      </p:cBhvr>
                                    </p:animEffect>
                                  </p:childTnLst>
                                </p:cTn>
                              </p:par>
                            </p:childTnLst>
                          </p:cTn>
                        </p:par>
                        <p:par>
                          <p:cTn id="27" fill="hold" nodeType="afterGroup">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159758">
                                            <p:txEl>
                                              <p:pRg st="0" end="0"/>
                                            </p:txEl>
                                          </p:spTgt>
                                        </p:tgtEl>
                                        <p:attrNameLst>
                                          <p:attrName>style.visibility</p:attrName>
                                        </p:attrNameLst>
                                      </p:cBhvr>
                                      <p:to>
                                        <p:strVal val="visible"/>
                                      </p:to>
                                    </p:set>
                                    <p:animEffect transition="in" filter="wipe(left)">
                                      <p:cBhvr>
                                        <p:cTn id="30" dur="500"/>
                                        <p:tgtEl>
                                          <p:spTgt spid="159758">
                                            <p:txEl>
                                              <p:pRg st="0" end="0"/>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59759">
                                            <p:txEl>
                                              <p:pRg st="0" end="0"/>
                                            </p:txEl>
                                          </p:spTgt>
                                        </p:tgtEl>
                                        <p:attrNameLst>
                                          <p:attrName>style.visibility</p:attrName>
                                        </p:attrNameLst>
                                      </p:cBhvr>
                                      <p:to>
                                        <p:strVal val="visible"/>
                                      </p:to>
                                    </p:set>
                                    <p:animEffect transition="in" filter="wipe(left)">
                                      <p:cBhvr>
                                        <p:cTn id="35" dur="500"/>
                                        <p:tgtEl>
                                          <p:spTgt spid="159759">
                                            <p:txEl>
                                              <p:pRg st="0" end="0"/>
                                            </p:txEl>
                                          </p:spTgt>
                                        </p:tgtEl>
                                      </p:cBhvr>
                                    </p:animEffect>
                                  </p:childTnLst>
                                </p:cTn>
                              </p:par>
                            </p:childTnLst>
                          </p:cTn>
                        </p:par>
                        <p:par>
                          <p:cTn id="36" fill="hold" nodeType="afterGroup">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159760">
                                            <p:txEl>
                                              <p:pRg st="0" end="0"/>
                                            </p:txEl>
                                          </p:spTgt>
                                        </p:tgtEl>
                                        <p:attrNameLst>
                                          <p:attrName>style.visibility</p:attrName>
                                        </p:attrNameLst>
                                      </p:cBhvr>
                                      <p:to>
                                        <p:strVal val="visible"/>
                                      </p:to>
                                    </p:set>
                                    <p:animEffect transition="in" filter="wipe(left)">
                                      <p:cBhvr>
                                        <p:cTn id="39" dur="500"/>
                                        <p:tgtEl>
                                          <p:spTgt spid="159760">
                                            <p:txEl>
                                              <p:pRg st="0" end="0"/>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59761">
                                            <p:txEl>
                                              <p:pRg st="0" end="0"/>
                                            </p:txEl>
                                          </p:spTgt>
                                        </p:tgtEl>
                                        <p:attrNameLst>
                                          <p:attrName>style.visibility</p:attrName>
                                        </p:attrNameLst>
                                      </p:cBhvr>
                                      <p:to>
                                        <p:strVal val="visible"/>
                                      </p:to>
                                    </p:set>
                                    <p:animEffect transition="in" filter="wipe(left)">
                                      <p:cBhvr>
                                        <p:cTn id="44" dur="500"/>
                                        <p:tgtEl>
                                          <p:spTgt spid="159761">
                                            <p:txEl>
                                              <p:pRg st="0" end="0"/>
                                            </p:txEl>
                                          </p:spTgt>
                                        </p:tgtEl>
                                      </p:cBhvr>
                                    </p:animEffect>
                                  </p:childTnLst>
                                </p:cTn>
                              </p:par>
                            </p:childTnLst>
                          </p:cTn>
                        </p:par>
                        <p:par>
                          <p:cTn id="45" fill="hold" nodeType="afterGroup">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159762">
                                            <p:txEl>
                                              <p:pRg st="0" end="0"/>
                                            </p:txEl>
                                          </p:spTgt>
                                        </p:tgtEl>
                                        <p:attrNameLst>
                                          <p:attrName>style.visibility</p:attrName>
                                        </p:attrNameLst>
                                      </p:cBhvr>
                                      <p:to>
                                        <p:strVal val="visible"/>
                                      </p:to>
                                    </p:set>
                                    <p:animEffect transition="in" filter="wipe(left)">
                                      <p:cBhvr>
                                        <p:cTn id="48" dur="500"/>
                                        <p:tgtEl>
                                          <p:spTgt spid="159762">
                                            <p:txEl>
                                              <p:pRg st="0" end="0"/>
                                            </p:txEl>
                                          </p:spTgt>
                                        </p:tgtEl>
                                      </p:cBhvr>
                                    </p:animEffect>
                                  </p:childTnLst>
                                </p:cTn>
                              </p:par>
                            </p:childTnLst>
                          </p:cTn>
                        </p:par>
                        <p:par>
                          <p:cTn id="49" fill="hold">
                            <p:stCondLst>
                              <p:cond delay="1000"/>
                            </p:stCondLst>
                            <p:childTnLst>
                              <p:par>
                                <p:cTn id="50" presetID="22" presetClass="entr" presetSubtype="8" fill="hold" grpId="0" nodeType="afterEffect">
                                  <p:stCondLst>
                                    <p:cond delay="0"/>
                                  </p:stCondLst>
                                  <p:childTnLst>
                                    <p:set>
                                      <p:cBhvr>
                                        <p:cTn id="51" dur="1" fill="hold">
                                          <p:stCondLst>
                                            <p:cond delay="0"/>
                                          </p:stCondLst>
                                        </p:cTn>
                                        <p:tgtEl>
                                          <p:spTgt spid="33">
                                            <p:txEl>
                                              <p:pRg st="0" end="0"/>
                                            </p:txEl>
                                          </p:spTgt>
                                        </p:tgtEl>
                                        <p:attrNameLst>
                                          <p:attrName>style.visibility</p:attrName>
                                        </p:attrNameLst>
                                      </p:cBhvr>
                                      <p:to>
                                        <p:strVal val="visible"/>
                                      </p:to>
                                    </p:set>
                                    <p:animEffect transition="in" filter="wipe(left)">
                                      <p:cBhvr>
                                        <p:cTn id="52" dur="500"/>
                                        <p:tgtEl>
                                          <p:spTgt spid="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54" grpId="0" build="p" autoUpdateAnimBg="0"/>
      <p:bldP spid="159755" grpId="0" build="p" autoUpdateAnimBg="0"/>
      <p:bldP spid="159756" grpId="0" build="p" autoUpdateAnimBg="0" advAuto="0"/>
      <p:bldP spid="159757" grpId="0" build="p" autoUpdateAnimBg="0"/>
      <p:bldP spid="159758" grpId="0" build="p" autoUpdateAnimBg="0" advAuto="0"/>
      <p:bldP spid="159759" grpId="0" build="p" autoUpdateAnimBg="0"/>
      <p:bldP spid="159760" grpId="0" build="p" autoUpdateAnimBg="0" advAuto="0"/>
      <p:bldP spid="159761" grpId="0" build="p" autoUpdateAnimBg="0"/>
      <p:bldP spid="159762" grpId="0" build="p" autoUpdateAnimBg="0" advAuto="0"/>
      <p:bldP spid="33" grpId="0" build="p" autoUpdateAnimBg="0" advAuto="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060575"/>
            <a:ext cx="4419600" cy="267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245" name="Text Box 5"/>
          <p:cNvSpPr txBox="1">
            <a:spLocks noChangeArrowheads="1"/>
          </p:cNvSpPr>
          <p:nvPr/>
        </p:nvSpPr>
        <p:spPr bwMode="auto">
          <a:xfrm>
            <a:off x="0" y="981952"/>
            <a:ext cx="79248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zh-CN" altLang="en-US" sz="2000" b="1" dirty="0">
                <a:latin typeface="Arial" pitchFamily="34" charset="0"/>
              </a:rPr>
              <a:t>例：判断下列电路引入的是串联反馈还是并联反馈？</a:t>
            </a:r>
          </a:p>
        </p:txBody>
      </p:sp>
      <p:pic>
        <p:nvPicPr>
          <p:cNvPr id="26624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9338" y="1628775"/>
            <a:ext cx="4038600" cy="326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15"/>
          <p:cNvSpPr txBox="1">
            <a:spLocks noChangeArrowheads="1"/>
          </p:cNvSpPr>
          <p:nvPr/>
        </p:nvSpPr>
        <p:spPr bwMode="auto">
          <a:xfrm>
            <a:off x="616230" y="343296"/>
            <a:ext cx="487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dirty="0" smtClean="0">
                <a:solidFill>
                  <a:schemeClr val="accent2"/>
                </a:solidFill>
                <a:ea typeface="黑体" pitchFamily="49" charset="-122"/>
              </a:rPr>
              <a:t>7.3.2 </a:t>
            </a:r>
            <a:r>
              <a:rPr lang="zh-CN" altLang="en-US" sz="3200" b="1" dirty="0" smtClean="0">
                <a:solidFill>
                  <a:schemeClr val="accent2"/>
                </a:solidFill>
                <a:ea typeface="黑体" pitchFamily="49" charset="-122"/>
              </a:rPr>
              <a:t>反馈类型及其判断</a:t>
            </a:r>
            <a:endParaRPr lang="zh-CN" altLang="en-US" sz="3200" b="1" dirty="0">
              <a:solidFill>
                <a:schemeClr val="accent2"/>
              </a:solidFill>
              <a:ea typeface="黑体" pitchFamily="49" charset="-122"/>
            </a:endParaRPr>
          </a:p>
        </p:txBody>
      </p:sp>
    </p:spTree>
    <p:extLst>
      <p:ext uri="{BB962C8B-B14F-4D97-AF65-F5344CB8AC3E}">
        <p14:creationId xmlns:p14="http://schemas.microsoft.com/office/powerpoint/2010/main" val="8441914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6245"/>
                                        </p:tgtEl>
                                        <p:attrNameLst>
                                          <p:attrName>style.visibility</p:attrName>
                                        </p:attrNameLst>
                                      </p:cBhvr>
                                      <p:to>
                                        <p:strVal val="visible"/>
                                      </p:to>
                                    </p:set>
                                    <p:anim calcmode="lin" valueType="num">
                                      <p:cBhvr additive="base">
                                        <p:cTn id="7" dur="500" fill="hold"/>
                                        <p:tgtEl>
                                          <p:spTgt spid="266245"/>
                                        </p:tgtEl>
                                        <p:attrNameLst>
                                          <p:attrName>ppt_x</p:attrName>
                                        </p:attrNameLst>
                                      </p:cBhvr>
                                      <p:tavLst>
                                        <p:tav tm="0">
                                          <p:val>
                                            <p:strVal val="0-#ppt_w/2"/>
                                          </p:val>
                                        </p:tav>
                                        <p:tav tm="100000">
                                          <p:val>
                                            <p:strVal val="#ppt_x"/>
                                          </p:val>
                                        </p:tav>
                                      </p:tavLst>
                                    </p:anim>
                                    <p:anim calcmode="lin" valueType="num">
                                      <p:cBhvr additive="base">
                                        <p:cTn id="8" dur="500" fill="hold"/>
                                        <p:tgtEl>
                                          <p:spTgt spid="2662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5"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1490" name="Group 2"/>
          <p:cNvGrpSpPr>
            <a:grpSpLocks/>
          </p:cNvGrpSpPr>
          <p:nvPr/>
        </p:nvGrpSpPr>
        <p:grpSpPr bwMode="auto">
          <a:xfrm>
            <a:off x="3051175" y="2011363"/>
            <a:ext cx="4419600" cy="1117600"/>
            <a:chOff x="1922" y="958"/>
            <a:chExt cx="2784" cy="704"/>
          </a:xfrm>
        </p:grpSpPr>
        <p:sp>
          <p:nvSpPr>
            <p:cNvPr id="191491" name="Rectangle 3"/>
            <p:cNvSpPr>
              <a:spLocks noChangeArrowheads="1"/>
            </p:cNvSpPr>
            <p:nvPr/>
          </p:nvSpPr>
          <p:spPr bwMode="auto">
            <a:xfrm>
              <a:off x="2510" y="1196"/>
              <a:ext cx="1116" cy="466"/>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pPr algn="ctr"/>
              <a:r>
                <a:rPr lang="zh-CN" altLang="en-US" sz="2000" b="1">
                  <a:ea typeface="楷体_GB2312" pitchFamily="49" charset="-122"/>
                </a:rPr>
                <a:t>基本放大电路</a:t>
              </a:r>
              <a:r>
                <a:rPr lang="en-US" altLang="zh-CN" sz="2000" b="1">
                  <a:solidFill>
                    <a:srgbClr val="FF3300"/>
                  </a:solidFill>
                  <a:ea typeface="楷体_GB2312" pitchFamily="49" charset="-122"/>
                </a:rPr>
                <a:t>A</a:t>
              </a:r>
              <a:endParaRPr lang="en-US" altLang="zh-CN" sz="3200" b="1">
                <a:ea typeface="楷体_GB2312" pitchFamily="49" charset="-122"/>
              </a:endParaRPr>
            </a:p>
          </p:txBody>
        </p:sp>
        <p:sp>
          <p:nvSpPr>
            <p:cNvPr id="191492" name="Line 4"/>
            <p:cNvSpPr>
              <a:spLocks noChangeShapeType="1"/>
            </p:cNvSpPr>
            <p:nvPr/>
          </p:nvSpPr>
          <p:spPr bwMode="auto">
            <a:xfrm>
              <a:off x="1922" y="1430"/>
              <a:ext cx="576" cy="1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91493" name="Line 5"/>
            <p:cNvSpPr>
              <a:spLocks noChangeShapeType="1"/>
            </p:cNvSpPr>
            <p:nvPr/>
          </p:nvSpPr>
          <p:spPr bwMode="auto">
            <a:xfrm flipV="1">
              <a:off x="3614" y="1418"/>
              <a:ext cx="1092" cy="12"/>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aphicFrame>
          <p:nvGraphicFramePr>
            <p:cNvPr id="191494" name="Object 6"/>
            <p:cNvGraphicFramePr>
              <a:graphicFrameLocks noChangeAspect="1"/>
            </p:cNvGraphicFramePr>
            <p:nvPr/>
          </p:nvGraphicFramePr>
          <p:xfrm>
            <a:off x="2118" y="958"/>
            <a:ext cx="339" cy="442"/>
          </p:xfrm>
          <a:graphic>
            <a:graphicData uri="http://schemas.openxmlformats.org/presentationml/2006/ole">
              <mc:AlternateContent xmlns:mc="http://schemas.openxmlformats.org/markup-compatibility/2006">
                <mc:Choice xmlns:v="urn:schemas-microsoft-com:vml" Requires="v">
                  <p:oleObj spid="_x0000_s43094" name="公式" r:id="rId3" imgW="215640" imgH="279360" progId="Equation.3">
                    <p:embed/>
                  </p:oleObj>
                </mc:Choice>
                <mc:Fallback>
                  <p:oleObj name="公式" r:id="rId3" imgW="215640" imgH="2793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8" y="958"/>
                          <a:ext cx="339"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1495" name="Object 7"/>
            <p:cNvGraphicFramePr>
              <a:graphicFrameLocks noChangeAspect="1"/>
            </p:cNvGraphicFramePr>
            <p:nvPr/>
          </p:nvGraphicFramePr>
          <p:xfrm>
            <a:off x="4302" y="970"/>
            <a:ext cx="339" cy="442"/>
          </p:xfrm>
          <a:graphic>
            <a:graphicData uri="http://schemas.openxmlformats.org/presentationml/2006/ole">
              <mc:AlternateContent xmlns:mc="http://schemas.openxmlformats.org/markup-compatibility/2006">
                <mc:Choice xmlns:v="urn:schemas-microsoft-com:vml" Requires="v">
                  <p:oleObj spid="_x0000_s43095" name="公式" r:id="rId5" imgW="215640" imgH="279360" progId="Equation.3">
                    <p:embed/>
                  </p:oleObj>
                </mc:Choice>
                <mc:Fallback>
                  <p:oleObj name="公式" r:id="rId5" imgW="215640" imgH="2793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02" y="970"/>
                          <a:ext cx="339"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91496" name="Group 8"/>
          <p:cNvGrpSpPr>
            <a:grpSpLocks/>
          </p:cNvGrpSpPr>
          <p:nvPr/>
        </p:nvGrpSpPr>
        <p:grpSpPr bwMode="auto">
          <a:xfrm>
            <a:off x="2765425" y="2724150"/>
            <a:ext cx="3757613" cy="1903413"/>
            <a:chOff x="1742" y="1407"/>
            <a:chExt cx="2367" cy="1199"/>
          </a:xfrm>
        </p:grpSpPr>
        <p:sp>
          <p:nvSpPr>
            <p:cNvPr id="191497" name="Rectangle 9"/>
            <p:cNvSpPr>
              <a:spLocks noChangeArrowheads="1"/>
            </p:cNvSpPr>
            <p:nvPr/>
          </p:nvSpPr>
          <p:spPr bwMode="auto">
            <a:xfrm>
              <a:off x="2534" y="2140"/>
              <a:ext cx="1032" cy="466"/>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pPr algn="ctr"/>
              <a:r>
                <a:rPr lang="zh-CN" altLang="en-US" sz="2000" b="1">
                  <a:ea typeface="楷体_GB2312" pitchFamily="49" charset="-122"/>
                </a:rPr>
                <a:t>反馈网络</a:t>
              </a:r>
            </a:p>
            <a:p>
              <a:pPr algn="ctr"/>
              <a:r>
                <a:rPr lang="en-US" altLang="zh-CN" sz="2000" b="1">
                  <a:solidFill>
                    <a:srgbClr val="FF3300"/>
                  </a:solidFill>
                  <a:ea typeface="楷体_GB2312" pitchFamily="49" charset="-122"/>
                </a:rPr>
                <a:t>F</a:t>
              </a:r>
              <a:endParaRPr lang="en-US" altLang="zh-CN" sz="3200" b="1">
                <a:ea typeface="楷体_GB2312" pitchFamily="49" charset="-122"/>
              </a:endParaRPr>
            </a:p>
          </p:txBody>
        </p:sp>
        <p:sp>
          <p:nvSpPr>
            <p:cNvPr id="191498" name="Line 10"/>
            <p:cNvSpPr>
              <a:spLocks noChangeShapeType="1"/>
            </p:cNvSpPr>
            <p:nvPr/>
          </p:nvSpPr>
          <p:spPr bwMode="auto">
            <a:xfrm>
              <a:off x="1742" y="2374"/>
              <a:ext cx="78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91499" name="Line 11"/>
            <p:cNvSpPr>
              <a:spLocks noChangeShapeType="1"/>
            </p:cNvSpPr>
            <p:nvPr/>
          </p:nvSpPr>
          <p:spPr bwMode="auto">
            <a:xfrm flipV="1">
              <a:off x="3566" y="2374"/>
              <a:ext cx="516" cy="0"/>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graphicFrame>
          <p:nvGraphicFramePr>
            <p:cNvPr id="191500" name="Object 12"/>
            <p:cNvGraphicFramePr>
              <a:graphicFrameLocks noChangeAspect="1"/>
            </p:cNvGraphicFramePr>
            <p:nvPr/>
          </p:nvGraphicFramePr>
          <p:xfrm>
            <a:off x="1906" y="1770"/>
            <a:ext cx="320" cy="442"/>
          </p:xfrm>
          <a:graphic>
            <a:graphicData uri="http://schemas.openxmlformats.org/presentationml/2006/ole">
              <mc:AlternateContent xmlns:mc="http://schemas.openxmlformats.org/markup-compatibility/2006">
                <mc:Choice xmlns:v="urn:schemas-microsoft-com:vml" Requires="v">
                  <p:oleObj spid="_x0000_s43096" name="公式" r:id="rId7" imgW="203040" imgH="279360" progId="Equation.3">
                    <p:embed/>
                  </p:oleObj>
                </mc:Choice>
                <mc:Fallback>
                  <p:oleObj name="公式" r:id="rId7" imgW="20304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06" y="1770"/>
                          <a:ext cx="320"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1501" name="Line 13"/>
            <p:cNvSpPr>
              <a:spLocks noChangeShapeType="1"/>
            </p:cNvSpPr>
            <p:nvPr/>
          </p:nvSpPr>
          <p:spPr bwMode="auto">
            <a:xfrm flipV="1">
              <a:off x="4070" y="1418"/>
              <a:ext cx="0" cy="94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sp>
          <p:nvSpPr>
            <p:cNvPr id="191502" name="Oval 14"/>
            <p:cNvSpPr>
              <a:spLocks noChangeArrowheads="1"/>
            </p:cNvSpPr>
            <p:nvPr/>
          </p:nvSpPr>
          <p:spPr bwMode="auto">
            <a:xfrm>
              <a:off x="4061" y="1407"/>
              <a:ext cx="48" cy="48"/>
            </a:xfrm>
            <a:prstGeom prst="ellipse">
              <a:avLst/>
            </a:prstGeom>
            <a:solidFill>
              <a:schemeClr val="tx2"/>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grpSp>
      <p:grpSp>
        <p:nvGrpSpPr>
          <p:cNvPr id="191503" name="Group 15"/>
          <p:cNvGrpSpPr>
            <a:grpSpLocks/>
          </p:cNvGrpSpPr>
          <p:nvPr/>
        </p:nvGrpSpPr>
        <p:grpSpPr bwMode="auto">
          <a:xfrm>
            <a:off x="4724400" y="1176338"/>
            <a:ext cx="1122363" cy="1227137"/>
            <a:chOff x="2976" y="432"/>
            <a:chExt cx="707" cy="773"/>
          </a:xfrm>
        </p:grpSpPr>
        <p:sp>
          <p:nvSpPr>
            <p:cNvPr id="191504" name="Text Box 16"/>
            <p:cNvSpPr txBox="1">
              <a:spLocks noChangeArrowheads="1"/>
            </p:cNvSpPr>
            <p:nvPr/>
          </p:nvSpPr>
          <p:spPr bwMode="auto">
            <a:xfrm>
              <a:off x="2976" y="432"/>
              <a:ext cx="693" cy="28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381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zh-CN" altLang="en-US" b="1">
                  <a:solidFill>
                    <a:schemeClr val="accent2"/>
                  </a:solidFill>
                  <a:ea typeface="楷体_GB2312" pitchFamily="49" charset="-122"/>
                </a:rPr>
                <a:t>放大</a:t>
              </a:r>
              <a:r>
                <a:rPr lang="zh-CN" altLang="en-US" b="1">
                  <a:ea typeface="楷体_GB2312" pitchFamily="49" charset="-122"/>
                </a:rPr>
                <a:t>：</a:t>
              </a:r>
            </a:p>
          </p:txBody>
        </p:sp>
        <p:graphicFrame>
          <p:nvGraphicFramePr>
            <p:cNvPr id="191505" name="Object 17"/>
            <p:cNvGraphicFramePr>
              <a:graphicFrameLocks noChangeAspect="1"/>
            </p:cNvGraphicFramePr>
            <p:nvPr/>
          </p:nvGraphicFramePr>
          <p:xfrm>
            <a:off x="3024" y="576"/>
            <a:ext cx="659" cy="629"/>
          </p:xfrm>
          <a:graphic>
            <a:graphicData uri="http://schemas.openxmlformats.org/presentationml/2006/ole">
              <mc:AlternateContent xmlns:mc="http://schemas.openxmlformats.org/markup-compatibility/2006">
                <mc:Choice xmlns:v="urn:schemas-microsoft-com:vml" Requires="v">
                  <p:oleObj spid="_x0000_s43097" name="Equation" r:id="rId9" imgW="596880" imgH="571320" progId="Equation.3">
                    <p:embed/>
                  </p:oleObj>
                </mc:Choice>
                <mc:Fallback>
                  <p:oleObj name="Equation" r:id="rId9" imgW="596880" imgH="57132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24" y="576"/>
                          <a:ext cx="659" cy="6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91506" name="Group 18"/>
          <p:cNvGrpSpPr>
            <a:grpSpLocks/>
          </p:cNvGrpSpPr>
          <p:nvPr/>
        </p:nvGrpSpPr>
        <p:grpSpPr bwMode="auto">
          <a:xfrm>
            <a:off x="457200" y="3081338"/>
            <a:ext cx="1571625" cy="1052512"/>
            <a:chOff x="249" y="1591"/>
            <a:chExt cx="1314" cy="812"/>
          </a:xfrm>
        </p:grpSpPr>
        <p:sp>
          <p:nvSpPr>
            <p:cNvPr id="191507" name="Text Box 19"/>
            <p:cNvSpPr txBox="1">
              <a:spLocks noChangeArrowheads="1"/>
            </p:cNvSpPr>
            <p:nvPr/>
          </p:nvSpPr>
          <p:spPr bwMode="auto">
            <a:xfrm>
              <a:off x="422" y="1591"/>
              <a:ext cx="934" cy="35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zh-CN" altLang="en-US" b="1">
                  <a:solidFill>
                    <a:schemeClr val="accent2"/>
                  </a:solidFill>
                  <a:ea typeface="楷体_GB2312" pitchFamily="49" charset="-122"/>
                </a:rPr>
                <a:t>迭加：</a:t>
              </a:r>
              <a:endParaRPr lang="zh-CN" altLang="en-US" b="1">
                <a:ea typeface="楷体_GB2312" pitchFamily="49" charset="-122"/>
              </a:endParaRPr>
            </a:p>
          </p:txBody>
        </p:sp>
        <p:graphicFrame>
          <p:nvGraphicFramePr>
            <p:cNvPr id="191508" name="Object 20"/>
            <p:cNvGraphicFramePr>
              <a:graphicFrameLocks noChangeAspect="1"/>
            </p:cNvGraphicFramePr>
            <p:nvPr/>
          </p:nvGraphicFramePr>
          <p:xfrm>
            <a:off x="249" y="1965"/>
            <a:ext cx="1314" cy="438"/>
          </p:xfrm>
          <a:graphic>
            <a:graphicData uri="http://schemas.openxmlformats.org/presentationml/2006/ole">
              <mc:AlternateContent xmlns:mc="http://schemas.openxmlformats.org/markup-compatibility/2006">
                <mc:Choice xmlns:v="urn:schemas-microsoft-com:vml" Requires="v">
                  <p:oleObj spid="_x0000_s43098" name="公式" r:id="rId11" imgW="838080" imgH="279360" progId="Equation.3">
                    <p:embed/>
                  </p:oleObj>
                </mc:Choice>
                <mc:Fallback>
                  <p:oleObj name="公式" r:id="rId11" imgW="83808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9" y="1965"/>
                          <a:ext cx="1314" cy="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91509" name="Text Box 21"/>
          <p:cNvSpPr txBox="1">
            <a:spLocks noChangeArrowheads="1"/>
          </p:cNvSpPr>
          <p:nvPr/>
        </p:nvSpPr>
        <p:spPr bwMode="auto">
          <a:xfrm>
            <a:off x="228600" y="1252538"/>
            <a:ext cx="2830513" cy="519112"/>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38100">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en-US" altLang="zh-CN" sz="2800" b="1">
                <a:ea typeface="楷体_GB2312" pitchFamily="49" charset="-122"/>
              </a:rPr>
              <a:t>1.</a:t>
            </a:r>
            <a:r>
              <a:rPr lang="zh-CN" altLang="en-US" sz="2800" b="1">
                <a:ea typeface="楷体_GB2312" pitchFamily="49" charset="-122"/>
              </a:rPr>
              <a:t>方框图：</a:t>
            </a:r>
          </a:p>
        </p:txBody>
      </p:sp>
      <p:sp>
        <p:nvSpPr>
          <p:cNvPr id="191510" name="Text Box 22"/>
          <p:cNvSpPr txBox="1">
            <a:spLocks noChangeArrowheads="1"/>
          </p:cNvSpPr>
          <p:nvPr/>
        </p:nvSpPr>
        <p:spPr bwMode="auto">
          <a:xfrm>
            <a:off x="7086600" y="1252538"/>
            <a:ext cx="1754188" cy="847725"/>
          </a:xfrm>
          <a:prstGeom prst="rect">
            <a:avLst/>
          </a:prstGeom>
          <a:noFill/>
          <a:ln w="25400">
            <a:solidFill>
              <a:srgbClr val="FF0000"/>
            </a:solidFill>
            <a:miter lim="800000"/>
            <a:headEnd/>
            <a:tailEnd/>
          </a:ln>
          <a:extLst>
            <a:ext uri="{909E8E84-426E-40DD-AFC4-6F175D3DCCD1}">
              <a14:hiddenFill xmlns:a14="http://schemas.microsoft.com/office/drawing/2010/main">
                <a:solidFill>
                  <a:schemeClr val="accent1"/>
                </a:solidFill>
              </a14:hiddenFill>
            </a:ext>
          </a:extLst>
        </p:spPr>
        <p:txBody>
          <a:bodyPr>
            <a:spAutoFit/>
          </a:bodyPr>
          <a:lstStyle/>
          <a:p>
            <a:pPr>
              <a:spcBef>
                <a:spcPct val="50000"/>
              </a:spcBef>
            </a:pPr>
            <a:r>
              <a:rPr lang="en-US" altLang="zh-CN" b="1"/>
              <a:t>A</a:t>
            </a:r>
            <a:r>
              <a:rPr lang="zh-CN" altLang="en-US" b="1"/>
              <a:t>称为开环放大倍数</a:t>
            </a:r>
          </a:p>
        </p:txBody>
      </p:sp>
      <p:grpSp>
        <p:nvGrpSpPr>
          <p:cNvPr id="191511" name="Group 23"/>
          <p:cNvGrpSpPr>
            <a:grpSpLocks/>
          </p:cNvGrpSpPr>
          <p:nvPr/>
        </p:nvGrpSpPr>
        <p:grpSpPr bwMode="auto">
          <a:xfrm>
            <a:off x="1466850" y="2011363"/>
            <a:ext cx="1598613" cy="2255837"/>
            <a:chOff x="924" y="958"/>
            <a:chExt cx="1007" cy="1421"/>
          </a:xfrm>
        </p:grpSpPr>
        <p:sp>
          <p:nvSpPr>
            <p:cNvPr id="191512" name="Line 24"/>
            <p:cNvSpPr>
              <a:spLocks noChangeShapeType="1"/>
            </p:cNvSpPr>
            <p:nvPr/>
          </p:nvSpPr>
          <p:spPr bwMode="auto">
            <a:xfrm>
              <a:off x="1737" y="1623"/>
              <a:ext cx="0" cy="756"/>
            </a:xfrm>
            <a:prstGeom prst="line">
              <a:avLst/>
            </a:prstGeom>
            <a:noFill/>
            <a:ln w="381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graphicFrame>
          <p:nvGraphicFramePr>
            <p:cNvPr id="191513" name="Object 25"/>
            <p:cNvGraphicFramePr>
              <a:graphicFrameLocks noChangeAspect="1"/>
            </p:cNvGraphicFramePr>
            <p:nvPr/>
          </p:nvGraphicFramePr>
          <p:xfrm>
            <a:off x="949" y="958"/>
            <a:ext cx="300" cy="442"/>
          </p:xfrm>
          <a:graphic>
            <a:graphicData uri="http://schemas.openxmlformats.org/presentationml/2006/ole">
              <mc:AlternateContent xmlns:mc="http://schemas.openxmlformats.org/markup-compatibility/2006">
                <mc:Choice xmlns:v="urn:schemas-microsoft-com:vml" Requires="v">
                  <p:oleObj spid="_x0000_s43099" name="公式" r:id="rId13" imgW="190440" imgH="279360" progId="Equation.3">
                    <p:embed/>
                  </p:oleObj>
                </mc:Choice>
                <mc:Fallback>
                  <p:oleObj name="公式" r:id="rId13" imgW="190440" imgH="27936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49" y="958"/>
                          <a:ext cx="300"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1514" name="Text Box 26"/>
            <p:cNvSpPr txBox="1">
              <a:spLocks noChangeArrowheads="1"/>
            </p:cNvSpPr>
            <p:nvPr/>
          </p:nvSpPr>
          <p:spPr bwMode="auto">
            <a:xfrm>
              <a:off x="1334" y="1058"/>
              <a:ext cx="588" cy="36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en-US" altLang="zh-CN" sz="3200" b="1">
                  <a:solidFill>
                    <a:srgbClr val="FF3300"/>
                  </a:solidFill>
                  <a:ea typeface="楷体_GB2312" pitchFamily="49" charset="-122"/>
                </a:rPr>
                <a:t>+</a:t>
              </a:r>
            </a:p>
          </p:txBody>
        </p:sp>
        <p:sp>
          <p:nvSpPr>
            <p:cNvPr id="191515" name="Text Box 27"/>
            <p:cNvSpPr txBox="1">
              <a:spLocks noChangeArrowheads="1"/>
            </p:cNvSpPr>
            <p:nvPr/>
          </p:nvSpPr>
          <p:spPr bwMode="auto">
            <a:xfrm>
              <a:off x="1502" y="1562"/>
              <a:ext cx="409" cy="36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en-US" altLang="zh-CN" sz="3200" b="1">
                  <a:solidFill>
                    <a:srgbClr val="FF3300"/>
                  </a:solidFill>
                  <a:ea typeface="楷体_GB2312" pitchFamily="49" charset="-122"/>
                </a:rPr>
                <a:t>–</a:t>
              </a:r>
            </a:p>
          </p:txBody>
        </p:sp>
        <p:sp>
          <p:nvSpPr>
            <p:cNvPr id="191516" name="Oval 28"/>
            <p:cNvSpPr>
              <a:spLocks noChangeArrowheads="1"/>
            </p:cNvSpPr>
            <p:nvPr/>
          </p:nvSpPr>
          <p:spPr bwMode="auto">
            <a:xfrm>
              <a:off x="1510" y="1217"/>
              <a:ext cx="421" cy="421"/>
            </a:xfrm>
            <a:prstGeom prst="ellipse">
              <a:avLst/>
            </a:prstGeom>
            <a:noFill/>
            <a:ln w="952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
          <p:nvSpPr>
            <p:cNvPr id="191517" name="Line 29"/>
            <p:cNvSpPr>
              <a:spLocks noChangeShapeType="1"/>
            </p:cNvSpPr>
            <p:nvPr/>
          </p:nvSpPr>
          <p:spPr bwMode="auto">
            <a:xfrm>
              <a:off x="924" y="1444"/>
              <a:ext cx="584"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1518" name="Text Box 30"/>
            <p:cNvSpPr txBox="1">
              <a:spLocks noChangeArrowheads="1"/>
            </p:cNvSpPr>
            <p:nvPr/>
          </p:nvSpPr>
          <p:spPr bwMode="auto">
            <a:xfrm>
              <a:off x="1557" y="1282"/>
              <a:ext cx="308" cy="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50000"/>
                </a:spcBef>
              </a:pPr>
              <a:r>
                <a:rPr lang="en-US" altLang="zh-CN" sz="2800" b="1">
                  <a:sym typeface="Symbol" pitchFamily="18" charset="2"/>
                </a:rPr>
                <a:t></a:t>
              </a:r>
              <a:endParaRPr lang="en-US" altLang="zh-CN" sz="2800" b="1"/>
            </a:p>
          </p:txBody>
        </p:sp>
      </p:grpSp>
      <p:grpSp>
        <p:nvGrpSpPr>
          <p:cNvPr id="191519" name="Group 31"/>
          <p:cNvGrpSpPr>
            <a:grpSpLocks/>
          </p:cNvGrpSpPr>
          <p:nvPr/>
        </p:nvGrpSpPr>
        <p:grpSpPr bwMode="auto">
          <a:xfrm>
            <a:off x="7239000" y="3538538"/>
            <a:ext cx="1035050" cy="1506537"/>
            <a:chOff x="4237" y="1980"/>
            <a:chExt cx="924" cy="1227"/>
          </a:xfrm>
        </p:grpSpPr>
        <p:sp>
          <p:nvSpPr>
            <p:cNvPr id="191520" name="Text Box 32"/>
            <p:cNvSpPr txBox="1">
              <a:spLocks noChangeArrowheads="1"/>
            </p:cNvSpPr>
            <p:nvPr/>
          </p:nvSpPr>
          <p:spPr bwMode="auto">
            <a:xfrm>
              <a:off x="4237" y="1980"/>
              <a:ext cx="924" cy="67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zh-CN" altLang="en-US" b="1">
                  <a:solidFill>
                    <a:schemeClr val="accent2"/>
                  </a:solidFill>
                  <a:ea typeface="楷体_GB2312" pitchFamily="49" charset="-122"/>
                </a:rPr>
                <a:t>反馈</a:t>
              </a:r>
              <a:r>
                <a:rPr lang="zh-CN" altLang="en-US" b="1">
                  <a:ea typeface="楷体_GB2312" pitchFamily="49" charset="-122"/>
                </a:rPr>
                <a:t>：</a:t>
              </a:r>
            </a:p>
          </p:txBody>
        </p:sp>
        <p:graphicFrame>
          <p:nvGraphicFramePr>
            <p:cNvPr id="191521" name="Object 33"/>
            <p:cNvGraphicFramePr>
              <a:graphicFrameLocks noChangeAspect="1"/>
            </p:cNvGraphicFramePr>
            <p:nvPr/>
          </p:nvGraphicFramePr>
          <p:xfrm>
            <a:off x="4250" y="2311"/>
            <a:ext cx="796" cy="896"/>
          </p:xfrm>
          <a:graphic>
            <a:graphicData uri="http://schemas.openxmlformats.org/presentationml/2006/ole">
              <mc:AlternateContent xmlns:mc="http://schemas.openxmlformats.org/markup-compatibility/2006">
                <mc:Choice xmlns:v="urn:schemas-microsoft-com:vml" Requires="v">
                  <p:oleObj spid="_x0000_s43100" name="公式" r:id="rId15" imgW="507960" imgH="571320" progId="Equation.3">
                    <p:embed/>
                  </p:oleObj>
                </mc:Choice>
                <mc:Fallback>
                  <p:oleObj name="公式" r:id="rId15" imgW="507960" imgH="57132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250" y="2311"/>
                          <a:ext cx="796" cy="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1522" name="Rectangle 34"/>
            <p:cNvSpPr>
              <a:spLocks noChangeArrowheads="1"/>
            </p:cNvSpPr>
            <p:nvPr/>
          </p:nvSpPr>
          <p:spPr bwMode="auto">
            <a:xfrm>
              <a:off x="4282" y="2514"/>
              <a:ext cx="195" cy="130"/>
            </a:xfrm>
            <a:prstGeom prst="rect">
              <a:avLst/>
            </a:prstGeom>
            <a:solidFill>
              <a:schemeClr val="bg1"/>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zh-CN" altLang="en-US"/>
            </a:p>
          </p:txBody>
        </p:sp>
      </p:grpSp>
      <p:sp>
        <p:nvSpPr>
          <p:cNvPr id="191523" name="Text Box 35"/>
          <p:cNvSpPr txBox="1">
            <a:spLocks noChangeArrowheads="1"/>
          </p:cNvSpPr>
          <p:nvPr/>
        </p:nvSpPr>
        <p:spPr bwMode="auto">
          <a:xfrm>
            <a:off x="3595688" y="6083300"/>
            <a:ext cx="3262312" cy="466725"/>
          </a:xfrm>
          <a:prstGeom prst="rect">
            <a:avLst/>
          </a:prstGeom>
          <a:solidFill>
            <a:srgbClr val="00FF00"/>
          </a:solidFill>
          <a:ln w="9525">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b="1" i="1">
                <a:ea typeface="楷体_GB2312" pitchFamily="49" charset="-122"/>
              </a:rPr>
              <a:t>A</a:t>
            </a:r>
            <a:r>
              <a:rPr lang="en-US" altLang="zh-CN" b="1" baseline="-25000">
                <a:ea typeface="楷体_GB2312" pitchFamily="49" charset="-122"/>
              </a:rPr>
              <a:t>F</a:t>
            </a:r>
            <a:r>
              <a:rPr lang="zh-CN" altLang="en-US" b="1">
                <a:ea typeface="楷体_GB2312" pitchFamily="49" charset="-122"/>
              </a:rPr>
              <a:t>称为闭环放大倍数</a:t>
            </a:r>
          </a:p>
        </p:txBody>
      </p:sp>
      <p:grpSp>
        <p:nvGrpSpPr>
          <p:cNvPr id="191524" name="Group 36"/>
          <p:cNvGrpSpPr>
            <a:grpSpLocks/>
          </p:cNvGrpSpPr>
          <p:nvPr/>
        </p:nvGrpSpPr>
        <p:grpSpPr bwMode="auto">
          <a:xfrm>
            <a:off x="990600" y="5519738"/>
            <a:ext cx="1847850" cy="1077912"/>
            <a:chOff x="600" y="3325"/>
            <a:chExt cx="1476" cy="762"/>
          </a:xfrm>
        </p:grpSpPr>
        <p:sp>
          <p:nvSpPr>
            <p:cNvPr id="191525" name="Rectangle 37"/>
            <p:cNvSpPr>
              <a:spLocks noChangeArrowheads="1"/>
            </p:cNvSpPr>
            <p:nvPr/>
          </p:nvSpPr>
          <p:spPr bwMode="auto">
            <a:xfrm>
              <a:off x="600" y="3325"/>
              <a:ext cx="1476" cy="762"/>
            </a:xfrm>
            <a:prstGeom prst="rect">
              <a:avLst/>
            </a:prstGeom>
            <a:solidFill>
              <a:srgbClr val="99FF99"/>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1526" name="Text Box 38"/>
            <p:cNvSpPr txBox="1">
              <a:spLocks noChangeArrowheads="1"/>
            </p:cNvSpPr>
            <p:nvPr/>
          </p:nvSpPr>
          <p:spPr bwMode="auto">
            <a:xfrm>
              <a:off x="729" y="3505"/>
              <a:ext cx="1298" cy="3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b="1">
                  <a:ea typeface="楷体_GB2312" pitchFamily="49" charset="-122"/>
                </a:rPr>
                <a:t>A</a:t>
              </a:r>
              <a:r>
                <a:rPr lang="en-US" altLang="zh-CN" b="1" baseline="-25000">
                  <a:ea typeface="楷体_GB2312" pitchFamily="49" charset="-122"/>
                </a:rPr>
                <a:t>F</a:t>
              </a:r>
              <a:r>
                <a:rPr lang="en-US" altLang="zh-CN" b="1">
                  <a:ea typeface="楷体_GB2312" pitchFamily="49" charset="-122"/>
                </a:rPr>
                <a:t>=X</a:t>
              </a:r>
              <a:r>
                <a:rPr lang="en-US" altLang="zh-CN" b="1" baseline="-25000">
                  <a:ea typeface="楷体_GB2312" pitchFamily="49" charset="-122"/>
                </a:rPr>
                <a:t>o </a:t>
              </a:r>
              <a:r>
                <a:rPr lang="en-US" altLang="zh-CN" b="1">
                  <a:ea typeface="楷体_GB2312" pitchFamily="49" charset="-122"/>
                </a:rPr>
                <a:t>/ X</a:t>
              </a:r>
              <a:r>
                <a:rPr lang="en-US" altLang="zh-CN" b="1" baseline="-25000">
                  <a:ea typeface="楷体_GB2312" pitchFamily="49" charset="-122"/>
                </a:rPr>
                <a:t>i</a:t>
              </a:r>
              <a:endParaRPr lang="en-US" altLang="zh-CN" b="1">
                <a:ea typeface="楷体_GB2312" pitchFamily="49" charset="-122"/>
              </a:endParaRPr>
            </a:p>
          </p:txBody>
        </p:sp>
        <p:sp>
          <p:nvSpPr>
            <p:cNvPr id="191527" name="Oval 39"/>
            <p:cNvSpPr>
              <a:spLocks noChangeArrowheads="1"/>
            </p:cNvSpPr>
            <p:nvPr/>
          </p:nvSpPr>
          <p:spPr bwMode="auto">
            <a:xfrm>
              <a:off x="1732" y="3519"/>
              <a:ext cx="47" cy="47"/>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1528" name="Oval 40"/>
            <p:cNvSpPr>
              <a:spLocks noChangeArrowheads="1"/>
            </p:cNvSpPr>
            <p:nvPr/>
          </p:nvSpPr>
          <p:spPr bwMode="auto">
            <a:xfrm>
              <a:off x="1277" y="3518"/>
              <a:ext cx="47" cy="47"/>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191529" name="Text Box 41"/>
          <p:cNvSpPr txBox="1">
            <a:spLocks noChangeArrowheads="1"/>
          </p:cNvSpPr>
          <p:nvPr/>
        </p:nvSpPr>
        <p:spPr bwMode="auto">
          <a:xfrm>
            <a:off x="7727950" y="1905000"/>
            <a:ext cx="1416050" cy="457200"/>
          </a:xfrm>
          <a:prstGeom prst="rect">
            <a:avLst/>
          </a:prstGeom>
          <a:solidFill>
            <a:srgbClr val="FFFF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a:t>输出信号</a:t>
            </a:r>
          </a:p>
        </p:txBody>
      </p:sp>
      <p:sp>
        <p:nvSpPr>
          <p:cNvPr id="191530" name="Text Box 42"/>
          <p:cNvSpPr txBox="1">
            <a:spLocks noChangeArrowheads="1"/>
          </p:cNvSpPr>
          <p:nvPr/>
        </p:nvSpPr>
        <p:spPr bwMode="auto">
          <a:xfrm>
            <a:off x="57150" y="2241550"/>
            <a:ext cx="1416050" cy="457200"/>
          </a:xfrm>
          <a:prstGeom prst="rect">
            <a:avLst/>
          </a:prstGeom>
          <a:solidFill>
            <a:srgbClr val="FFFF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a:t>输入信号</a:t>
            </a:r>
          </a:p>
        </p:txBody>
      </p:sp>
      <p:sp>
        <p:nvSpPr>
          <p:cNvPr id="191531" name="Text Box 43"/>
          <p:cNvSpPr txBox="1">
            <a:spLocks noChangeArrowheads="1"/>
          </p:cNvSpPr>
          <p:nvPr/>
        </p:nvSpPr>
        <p:spPr bwMode="auto">
          <a:xfrm>
            <a:off x="2622550" y="4325938"/>
            <a:ext cx="1416050" cy="457200"/>
          </a:xfrm>
          <a:prstGeom prst="rect">
            <a:avLst/>
          </a:prstGeom>
          <a:solidFill>
            <a:srgbClr val="FFFF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a:t>反馈信号</a:t>
            </a:r>
          </a:p>
        </p:txBody>
      </p:sp>
      <p:sp>
        <p:nvSpPr>
          <p:cNvPr id="191532" name="Text Box 44"/>
          <p:cNvSpPr txBox="1">
            <a:spLocks noChangeArrowheads="1"/>
          </p:cNvSpPr>
          <p:nvPr/>
        </p:nvSpPr>
        <p:spPr bwMode="auto">
          <a:xfrm>
            <a:off x="2776538" y="1622425"/>
            <a:ext cx="1643062" cy="396875"/>
          </a:xfrm>
          <a:prstGeom prst="rect">
            <a:avLst/>
          </a:prstGeom>
          <a:solidFill>
            <a:srgbClr val="FFFF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000" b="1"/>
              <a:t>净输入信号</a:t>
            </a:r>
            <a:endParaRPr lang="zh-CN" altLang="en-US" b="1"/>
          </a:p>
        </p:txBody>
      </p:sp>
      <p:sp>
        <p:nvSpPr>
          <p:cNvPr id="191533" name="Text Box 45"/>
          <p:cNvSpPr txBox="1">
            <a:spLocks noChangeArrowheads="1"/>
          </p:cNvSpPr>
          <p:nvPr/>
        </p:nvSpPr>
        <p:spPr bwMode="auto">
          <a:xfrm>
            <a:off x="6750050" y="5270500"/>
            <a:ext cx="2214563" cy="476250"/>
          </a:xfrm>
          <a:prstGeom prst="rect">
            <a:avLst/>
          </a:prstGeom>
          <a:noFill/>
          <a:ln w="19050">
            <a:solidFill>
              <a:schemeClr val="accent2"/>
            </a:solidFill>
            <a:miter lim="800000"/>
            <a:headEnd/>
            <a:tailEnd/>
          </a:ln>
          <a:effectLst/>
          <a:extLst>
            <a:ext uri="{909E8E84-426E-40DD-AFC4-6F175D3DCCD1}">
              <a14:hiddenFill xmlns:a14="http://schemas.microsoft.com/office/drawing/2010/main">
                <a:solidFill>
                  <a:srgbClr val="FFFF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pPr algn="ctr">
              <a:spcBef>
                <a:spcPct val="50000"/>
              </a:spcBef>
            </a:pPr>
            <a:r>
              <a:rPr lang="en-US" altLang="zh-CN" b="1">
                <a:ea typeface="长城楷体" pitchFamily="49" charset="-122"/>
              </a:rPr>
              <a:t>F</a:t>
            </a:r>
            <a:r>
              <a:rPr lang="zh-CN" altLang="en-US" b="1">
                <a:ea typeface="长城楷体" pitchFamily="49" charset="-122"/>
              </a:rPr>
              <a:t>称为反馈系数</a:t>
            </a:r>
          </a:p>
        </p:txBody>
      </p:sp>
      <p:grpSp>
        <p:nvGrpSpPr>
          <p:cNvPr id="191534" name="Group 46"/>
          <p:cNvGrpSpPr>
            <a:grpSpLocks/>
          </p:cNvGrpSpPr>
          <p:nvPr/>
        </p:nvGrpSpPr>
        <p:grpSpPr bwMode="auto">
          <a:xfrm>
            <a:off x="247650" y="4224338"/>
            <a:ext cx="1771650" cy="396875"/>
            <a:chOff x="156" y="2352"/>
            <a:chExt cx="1116" cy="250"/>
          </a:xfrm>
        </p:grpSpPr>
        <p:sp>
          <p:nvSpPr>
            <p:cNvPr id="191535" name="Text Box 47"/>
            <p:cNvSpPr txBox="1">
              <a:spLocks noChangeArrowheads="1"/>
            </p:cNvSpPr>
            <p:nvPr/>
          </p:nvSpPr>
          <p:spPr bwMode="auto">
            <a:xfrm>
              <a:off x="156" y="2352"/>
              <a:ext cx="1116" cy="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000" b="1">
                  <a:ea typeface="楷体_GB2312" pitchFamily="49" charset="-122"/>
                </a:rPr>
                <a:t>设</a:t>
              </a:r>
              <a:r>
                <a:rPr lang="en-US" altLang="zh-CN" sz="2000" b="1">
                  <a:ea typeface="楷体_GB2312" pitchFamily="49" charset="-122"/>
                </a:rPr>
                <a:t>X</a:t>
              </a:r>
              <a:r>
                <a:rPr lang="en-US" altLang="zh-CN" sz="2000" b="1" baseline="-25000">
                  <a:ea typeface="楷体_GB2312" pitchFamily="49" charset="-122"/>
                </a:rPr>
                <a:t>f</a:t>
              </a:r>
              <a:r>
                <a:rPr lang="zh-CN" altLang="en-US" sz="2000" b="1">
                  <a:ea typeface="楷体_GB2312" pitchFamily="49" charset="-122"/>
                </a:rPr>
                <a:t>与</a:t>
              </a:r>
              <a:r>
                <a:rPr lang="en-US" altLang="zh-CN" sz="2000" b="1">
                  <a:ea typeface="楷体_GB2312" pitchFamily="49" charset="-122"/>
                </a:rPr>
                <a:t>X</a:t>
              </a:r>
              <a:r>
                <a:rPr lang="en-US" altLang="zh-CN" sz="2000" b="1" baseline="-25000">
                  <a:ea typeface="楷体_GB2312" pitchFamily="49" charset="-122"/>
                </a:rPr>
                <a:t>i</a:t>
              </a:r>
              <a:r>
                <a:rPr lang="zh-CN" altLang="en-US" sz="2000" b="1">
                  <a:ea typeface="楷体_GB2312" pitchFamily="49" charset="-122"/>
                </a:rPr>
                <a:t>同相</a:t>
              </a:r>
            </a:p>
          </p:txBody>
        </p:sp>
        <p:sp>
          <p:nvSpPr>
            <p:cNvPr id="191536" name="Oval 48"/>
            <p:cNvSpPr>
              <a:spLocks noChangeArrowheads="1"/>
            </p:cNvSpPr>
            <p:nvPr/>
          </p:nvSpPr>
          <p:spPr bwMode="auto">
            <a:xfrm>
              <a:off x="936" y="2388"/>
              <a:ext cx="47" cy="47"/>
            </a:xfrm>
            <a:prstGeom prst="ellipse">
              <a:avLst/>
            </a:prstGeom>
            <a:solidFill>
              <a:schemeClr val="tx1"/>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1537" name="Oval 49"/>
            <p:cNvSpPr>
              <a:spLocks noChangeArrowheads="1"/>
            </p:cNvSpPr>
            <p:nvPr/>
          </p:nvSpPr>
          <p:spPr bwMode="auto">
            <a:xfrm>
              <a:off x="504" y="2376"/>
              <a:ext cx="47" cy="47"/>
            </a:xfrm>
            <a:prstGeom prst="ellipse">
              <a:avLst/>
            </a:prstGeom>
            <a:solidFill>
              <a:schemeClr val="tx1"/>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191538" name="Text Box 50"/>
          <p:cNvSpPr txBox="1">
            <a:spLocks noChangeArrowheads="1"/>
          </p:cNvSpPr>
          <p:nvPr/>
        </p:nvSpPr>
        <p:spPr bwMode="auto">
          <a:xfrm>
            <a:off x="666373" y="260350"/>
            <a:ext cx="64992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dirty="0" smtClean="0">
                <a:solidFill>
                  <a:srgbClr val="FF0000"/>
                </a:solidFill>
                <a:latin typeface="黑体" pitchFamily="49" charset="-122"/>
                <a:ea typeface="黑体" pitchFamily="49" charset="-122"/>
              </a:rPr>
              <a:t>7.4 </a:t>
            </a:r>
            <a:r>
              <a:rPr lang="zh-CN" altLang="en-US" sz="3200" b="1" dirty="0">
                <a:solidFill>
                  <a:srgbClr val="FF0000"/>
                </a:solidFill>
                <a:latin typeface="黑体" pitchFamily="49" charset="-122"/>
                <a:ea typeface="黑体" pitchFamily="49" charset="-122"/>
              </a:rPr>
              <a:t>负反馈方框图和一般表达式</a:t>
            </a:r>
          </a:p>
        </p:txBody>
      </p:sp>
      <p:grpSp>
        <p:nvGrpSpPr>
          <p:cNvPr id="191539" name="Group 51"/>
          <p:cNvGrpSpPr>
            <a:grpSpLocks/>
          </p:cNvGrpSpPr>
          <p:nvPr/>
        </p:nvGrpSpPr>
        <p:grpSpPr bwMode="auto">
          <a:xfrm>
            <a:off x="2133600" y="1557338"/>
            <a:ext cx="4637088" cy="4038600"/>
            <a:chOff x="1344" y="672"/>
            <a:chExt cx="2921" cy="2544"/>
          </a:xfrm>
        </p:grpSpPr>
        <p:sp>
          <p:nvSpPr>
            <p:cNvPr id="191540" name="Rectangle 52"/>
            <p:cNvSpPr>
              <a:spLocks noChangeArrowheads="1"/>
            </p:cNvSpPr>
            <p:nvPr/>
          </p:nvSpPr>
          <p:spPr bwMode="auto">
            <a:xfrm>
              <a:off x="1344" y="672"/>
              <a:ext cx="2921" cy="2215"/>
            </a:xfrm>
            <a:prstGeom prst="rect">
              <a:avLst/>
            </a:prstGeom>
            <a:noFill/>
            <a:ln w="25400">
              <a:solidFill>
                <a:srgbClr val="0000FF"/>
              </a:solidFill>
              <a:prstDash val="dash"/>
              <a:miter lim="800000"/>
              <a:headEnd/>
              <a:tailEnd/>
            </a:ln>
            <a:effectLst/>
            <a:extLst>
              <a:ext uri="{909E8E84-426E-40DD-AFC4-6F175D3DCCD1}">
                <a14:hiddenFill xmlns:a14="http://schemas.microsoft.com/office/drawing/2010/main">
                  <a:solidFill>
                    <a:srgbClr val="99FF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1541" name="Text Box 53"/>
            <p:cNvSpPr txBox="1">
              <a:spLocks noChangeArrowheads="1"/>
            </p:cNvSpPr>
            <p:nvPr/>
          </p:nvSpPr>
          <p:spPr bwMode="auto">
            <a:xfrm>
              <a:off x="2064" y="2928"/>
              <a:ext cx="1445" cy="288"/>
            </a:xfrm>
            <a:prstGeom prst="rect">
              <a:avLst/>
            </a:prstGeom>
            <a:noFill/>
            <a:ln>
              <a:noFill/>
            </a:ln>
            <a:effectLst/>
            <a:extLst>
              <a:ext uri="{909E8E84-426E-40DD-AFC4-6F175D3DCCD1}">
                <a14:hiddenFill xmlns:a14="http://schemas.microsoft.com/office/drawing/2010/main">
                  <a:solidFill>
                    <a:srgbClr val="99FF99"/>
                  </a:solidFill>
                </a14:hiddenFill>
              </a:ext>
              <a:ext uri="{91240B29-F687-4F45-9708-019B960494DF}">
                <a14:hiddenLine xmlns:a14="http://schemas.microsoft.com/office/drawing/2010/main" w="9525">
                  <a:solidFill>
                    <a:srgbClr val="99FF99"/>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a:solidFill>
                    <a:schemeClr val="accent2"/>
                  </a:solidFill>
                  <a:ea typeface="楷体_GB2312" pitchFamily="49" charset="-122"/>
                </a:rPr>
                <a:t>负反馈放大器</a:t>
              </a:r>
            </a:p>
          </p:txBody>
        </p:sp>
        <p:sp>
          <p:nvSpPr>
            <p:cNvPr id="191542" name="Line 54"/>
            <p:cNvSpPr>
              <a:spLocks noChangeShapeType="1"/>
            </p:cNvSpPr>
            <p:nvPr/>
          </p:nvSpPr>
          <p:spPr bwMode="auto">
            <a:xfrm flipV="1">
              <a:off x="3360" y="2832"/>
              <a:ext cx="384" cy="240"/>
            </a:xfrm>
            <a:prstGeom prst="line">
              <a:avLst/>
            </a:prstGeom>
            <a:noFill/>
            <a:ln w="2540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91543" name="Line 55"/>
          <p:cNvSpPr>
            <a:spLocks noChangeShapeType="1"/>
          </p:cNvSpPr>
          <p:nvPr/>
        </p:nvSpPr>
        <p:spPr bwMode="auto">
          <a:xfrm>
            <a:off x="468313" y="908050"/>
            <a:ext cx="6524625" cy="0"/>
          </a:xfrm>
          <a:prstGeom prst="line">
            <a:avLst/>
          </a:prstGeom>
          <a:noFill/>
          <a:ln w="76200" cap="sq" cmpd="tri">
            <a:solidFill>
              <a:srgbClr val="FF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324330813"/>
      </p:ext>
    </p:extLst>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1509"/>
                                        </p:tgtEl>
                                        <p:attrNameLst>
                                          <p:attrName>style.visibility</p:attrName>
                                        </p:attrNameLst>
                                      </p:cBhvr>
                                      <p:to>
                                        <p:strVal val="visible"/>
                                      </p:to>
                                    </p:set>
                                    <p:anim calcmode="lin" valueType="num">
                                      <p:cBhvr additive="base">
                                        <p:cTn id="7" dur="500" fill="hold"/>
                                        <p:tgtEl>
                                          <p:spTgt spid="191509"/>
                                        </p:tgtEl>
                                        <p:attrNameLst>
                                          <p:attrName>ppt_x</p:attrName>
                                        </p:attrNameLst>
                                      </p:cBhvr>
                                      <p:tavLst>
                                        <p:tav tm="0">
                                          <p:val>
                                            <p:strVal val="0-#ppt_w/2"/>
                                          </p:val>
                                        </p:tav>
                                        <p:tav tm="100000">
                                          <p:val>
                                            <p:strVal val="#ppt_x"/>
                                          </p:val>
                                        </p:tav>
                                      </p:tavLst>
                                    </p:anim>
                                    <p:anim calcmode="lin" valueType="num">
                                      <p:cBhvr additive="base">
                                        <p:cTn id="8" dur="500" fill="hold"/>
                                        <p:tgtEl>
                                          <p:spTgt spid="19150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191490"/>
                                        </p:tgtEl>
                                        <p:attrNameLst>
                                          <p:attrName>style.visibility</p:attrName>
                                        </p:attrNameLst>
                                      </p:cBhvr>
                                      <p:to>
                                        <p:strVal val="visible"/>
                                      </p:to>
                                    </p:set>
                                    <p:animEffect transition="in" filter="wipe(left)">
                                      <p:cBhvr>
                                        <p:cTn id="13" dur="500"/>
                                        <p:tgtEl>
                                          <p:spTgt spid="19149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191503"/>
                                        </p:tgtEl>
                                        <p:attrNameLst>
                                          <p:attrName>style.visibility</p:attrName>
                                        </p:attrNameLst>
                                      </p:cBhvr>
                                      <p:to>
                                        <p:strVal val="visible"/>
                                      </p:to>
                                    </p:set>
                                    <p:animEffect transition="in" filter="blinds(horizontal)">
                                      <p:cBhvr>
                                        <p:cTn id="18" dur="500"/>
                                        <p:tgtEl>
                                          <p:spTgt spid="19150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91510"/>
                                        </p:tgtEl>
                                        <p:attrNameLst>
                                          <p:attrName>style.visibility</p:attrName>
                                        </p:attrNameLst>
                                      </p:cBhvr>
                                      <p:to>
                                        <p:strVal val="visible"/>
                                      </p:to>
                                    </p:set>
                                    <p:animEffect transition="in" filter="box(in)">
                                      <p:cBhvr>
                                        <p:cTn id="23" dur="500"/>
                                        <p:tgtEl>
                                          <p:spTgt spid="19151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2" fill="hold" nodeType="clickEffect">
                                  <p:stCondLst>
                                    <p:cond delay="0"/>
                                  </p:stCondLst>
                                  <p:childTnLst>
                                    <p:set>
                                      <p:cBhvr>
                                        <p:cTn id="27" dur="1" fill="hold">
                                          <p:stCondLst>
                                            <p:cond delay="0"/>
                                          </p:stCondLst>
                                        </p:cTn>
                                        <p:tgtEl>
                                          <p:spTgt spid="191496"/>
                                        </p:tgtEl>
                                        <p:attrNameLst>
                                          <p:attrName>style.visibility</p:attrName>
                                        </p:attrNameLst>
                                      </p:cBhvr>
                                      <p:to>
                                        <p:strVal val="visible"/>
                                      </p:to>
                                    </p:set>
                                    <p:animEffect transition="in" filter="wipe(right)">
                                      <p:cBhvr>
                                        <p:cTn id="28" dur="500"/>
                                        <p:tgtEl>
                                          <p:spTgt spid="19149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4" presetClass="entr" presetSubtype="32" fill="hold" nodeType="clickEffect">
                                  <p:stCondLst>
                                    <p:cond delay="0"/>
                                  </p:stCondLst>
                                  <p:childTnLst>
                                    <p:set>
                                      <p:cBhvr>
                                        <p:cTn id="32" dur="1" fill="hold">
                                          <p:stCondLst>
                                            <p:cond delay="0"/>
                                          </p:stCondLst>
                                        </p:cTn>
                                        <p:tgtEl>
                                          <p:spTgt spid="191519"/>
                                        </p:tgtEl>
                                        <p:attrNameLst>
                                          <p:attrName>style.visibility</p:attrName>
                                        </p:attrNameLst>
                                      </p:cBhvr>
                                      <p:to>
                                        <p:strVal val="visible"/>
                                      </p:to>
                                    </p:set>
                                    <p:animEffect transition="in" filter="box(out)">
                                      <p:cBhvr>
                                        <p:cTn id="33" dur="500"/>
                                        <p:tgtEl>
                                          <p:spTgt spid="19151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191533"/>
                                        </p:tgtEl>
                                        <p:attrNameLst>
                                          <p:attrName>style.visibility</p:attrName>
                                        </p:attrNameLst>
                                      </p:cBhvr>
                                      <p:to>
                                        <p:strVal val="visible"/>
                                      </p:to>
                                    </p:set>
                                    <p:animEffect transition="in" filter="box(in)">
                                      <p:cBhvr>
                                        <p:cTn id="38" dur="500"/>
                                        <p:tgtEl>
                                          <p:spTgt spid="191533"/>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191511"/>
                                        </p:tgtEl>
                                        <p:attrNameLst>
                                          <p:attrName>style.visibility</p:attrName>
                                        </p:attrNameLst>
                                      </p:cBhvr>
                                      <p:to>
                                        <p:strVal val="visible"/>
                                      </p:to>
                                    </p:set>
                                    <p:animEffect transition="in" filter="wipe(left)">
                                      <p:cBhvr>
                                        <p:cTn id="43" dur="500"/>
                                        <p:tgtEl>
                                          <p:spTgt spid="191511"/>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4" presetClass="entr" presetSubtype="32" fill="hold" nodeType="clickEffect">
                                  <p:stCondLst>
                                    <p:cond delay="0"/>
                                  </p:stCondLst>
                                  <p:childTnLst>
                                    <p:set>
                                      <p:cBhvr>
                                        <p:cTn id="47" dur="1" fill="hold">
                                          <p:stCondLst>
                                            <p:cond delay="0"/>
                                          </p:stCondLst>
                                        </p:cTn>
                                        <p:tgtEl>
                                          <p:spTgt spid="191506"/>
                                        </p:tgtEl>
                                        <p:attrNameLst>
                                          <p:attrName>style.visibility</p:attrName>
                                        </p:attrNameLst>
                                      </p:cBhvr>
                                      <p:to>
                                        <p:strVal val="visible"/>
                                      </p:to>
                                    </p:set>
                                    <p:animEffect transition="in" filter="box(out)">
                                      <p:cBhvr>
                                        <p:cTn id="48" dur="500"/>
                                        <p:tgtEl>
                                          <p:spTgt spid="191506"/>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4" presetClass="entr" presetSubtype="32" fill="hold" nodeType="clickEffect">
                                  <p:stCondLst>
                                    <p:cond delay="0"/>
                                  </p:stCondLst>
                                  <p:childTnLst>
                                    <p:set>
                                      <p:cBhvr>
                                        <p:cTn id="52" dur="1" fill="hold">
                                          <p:stCondLst>
                                            <p:cond delay="0"/>
                                          </p:stCondLst>
                                        </p:cTn>
                                        <p:tgtEl>
                                          <p:spTgt spid="191534"/>
                                        </p:tgtEl>
                                        <p:attrNameLst>
                                          <p:attrName>style.visibility</p:attrName>
                                        </p:attrNameLst>
                                      </p:cBhvr>
                                      <p:to>
                                        <p:strVal val="visible"/>
                                      </p:to>
                                    </p:set>
                                    <p:animEffect transition="in" filter="box(out)">
                                      <p:cBhvr>
                                        <p:cTn id="53" dur="500"/>
                                        <p:tgtEl>
                                          <p:spTgt spid="191534"/>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 presetClass="entr" presetSubtype="8" fill="hold" grpId="0" nodeType="clickEffect">
                                  <p:stCondLst>
                                    <p:cond delay="0"/>
                                  </p:stCondLst>
                                  <p:childTnLst>
                                    <p:set>
                                      <p:cBhvr>
                                        <p:cTn id="57" dur="1" fill="hold">
                                          <p:stCondLst>
                                            <p:cond delay="0"/>
                                          </p:stCondLst>
                                        </p:cTn>
                                        <p:tgtEl>
                                          <p:spTgt spid="191530"/>
                                        </p:tgtEl>
                                        <p:attrNameLst>
                                          <p:attrName>style.visibility</p:attrName>
                                        </p:attrNameLst>
                                      </p:cBhvr>
                                      <p:to>
                                        <p:strVal val="visible"/>
                                      </p:to>
                                    </p:set>
                                    <p:anim calcmode="lin" valueType="num">
                                      <p:cBhvr additive="base">
                                        <p:cTn id="58" dur="500" fill="hold"/>
                                        <p:tgtEl>
                                          <p:spTgt spid="191530"/>
                                        </p:tgtEl>
                                        <p:attrNameLst>
                                          <p:attrName>ppt_x</p:attrName>
                                        </p:attrNameLst>
                                      </p:cBhvr>
                                      <p:tavLst>
                                        <p:tav tm="0">
                                          <p:val>
                                            <p:strVal val="0-#ppt_w/2"/>
                                          </p:val>
                                        </p:tav>
                                        <p:tav tm="100000">
                                          <p:val>
                                            <p:strVal val="#ppt_x"/>
                                          </p:val>
                                        </p:tav>
                                      </p:tavLst>
                                    </p:anim>
                                    <p:anim calcmode="lin" valueType="num">
                                      <p:cBhvr additive="base">
                                        <p:cTn id="59" dur="500" fill="hold"/>
                                        <p:tgtEl>
                                          <p:spTgt spid="191530"/>
                                        </p:tgtEl>
                                        <p:attrNameLst>
                                          <p:attrName>ppt_y</p:attrName>
                                        </p:attrNameLst>
                                      </p:cBhvr>
                                      <p:tavLst>
                                        <p:tav tm="0">
                                          <p:val>
                                            <p:strVal val="#ppt_y"/>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0"/>
                            </p:stCondLst>
                            <p:childTnLst>
                              <p:par>
                                <p:cTn id="62" presetID="2" presetClass="entr" presetSubtype="2" fill="hold" grpId="0" nodeType="clickEffect">
                                  <p:stCondLst>
                                    <p:cond delay="0"/>
                                  </p:stCondLst>
                                  <p:childTnLst>
                                    <p:set>
                                      <p:cBhvr>
                                        <p:cTn id="63" dur="1" fill="hold">
                                          <p:stCondLst>
                                            <p:cond delay="0"/>
                                          </p:stCondLst>
                                        </p:cTn>
                                        <p:tgtEl>
                                          <p:spTgt spid="191529"/>
                                        </p:tgtEl>
                                        <p:attrNameLst>
                                          <p:attrName>style.visibility</p:attrName>
                                        </p:attrNameLst>
                                      </p:cBhvr>
                                      <p:to>
                                        <p:strVal val="visible"/>
                                      </p:to>
                                    </p:set>
                                    <p:anim calcmode="lin" valueType="num">
                                      <p:cBhvr additive="base">
                                        <p:cTn id="64" dur="500" fill="hold"/>
                                        <p:tgtEl>
                                          <p:spTgt spid="191529"/>
                                        </p:tgtEl>
                                        <p:attrNameLst>
                                          <p:attrName>ppt_x</p:attrName>
                                        </p:attrNameLst>
                                      </p:cBhvr>
                                      <p:tavLst>
                                        <p:tav tm="0">
                                          <p:val>
                                            <p:strVal val="1+#ppt_w/2"/>
                                          </p:val>
                                        </p:tav>
                                        <p:tav tm="100000">
                                          <p:val>
                                            <p:strVal val="#ppt_x"/>
                                          </p:val>
                                        </p:tav>
                                      </p:tavLst>
                                    </p:anim>
                                    <p:anim calcmode="lin" valueType="num">
                                      <p:cBhvr additive="base">
                                        <p:cTn id="65" dur="500" fill="hold"/>
                                        <p:tgtEl>
                                          <p:spTgt spid="191529"/>
                                        </p:tgtEl>
                                        <p:attrNameLst>
                                          <p:attrName>ppt_y</p:attrName>
                                        </p:attrNameLst>
                                      </p:cBhvr>
                                      <p:tavLst>
                                        <p:tav tm="0">
                                          <p:val>
                                            <p:strVal val="#ppt_y"/>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2" presetClass="entr" presetSubtype="8" fill="hold" grpId="0" nodeType="clickEffect">
                                  <p:stCondLst>
                                    <p:cond delay="0"/>
                                  </p:stCondLst>
                                  <p:childTnLst>
                                    <p:set>
                                      <p:cBhvr>
                                        <p:cTn id="69" dur="1" fill="hold">
                                          <p:stCondLst>
                                            <p:cond delay="0"/>
                                          </p:stCondLst>
                                        </p:cTn>
                                        <p:tgtEl>
                                          <p:spTgt spid="191531"/>
                                        </p:tgtEl>
                                        <p:attrNameLst>
                                          <p:attrName>style.visibility</p:attrName>
                                        </p:attrNameLst>
                                      </p:cBhvr>
                                      <p:to>
                                        <p:strVal val="visible"/>
                                      </p:to>
                                    </p:set>
                                    <p:anim calcmode="lin" valueType="num">
                                      <p:cBhvr additive="base">
                                        <p:cTn id="70" dur="500" fill="hold"/>
                                        <p:tgtEl>
                                          <p:spTgt spid="191531"/>
                                        </p:tgtEl>
                                        <p:attrNameLst>
                                          <p:attrName>ppt_x</p:attrName>
                                        </p:attrNameLst>
                                      </p:cBhvr>
                                      <p:tavLst>
                                        <p:tav tm="0">
                                          <p:val>
                                            <p:strVal val="0-#ppt_w/2"/>
                                          </p:val>
                                        </p:tav>
                                        <p:tav tm="100000">
                                          <p:val>
                                            <p:strVal val="#ppt_x"/>
                                          </p:val>
                                        </p:tav>
                                      </p:tavLst>
                                    </p:anim>
                                    <p:anim calcmode="lin" valueType="num">
                                      <p:cBhvr additive="base">
                                        <p:cTn id="71" dur="500" fill="hold"/>
                                        <p:tgtEl>
                                          <p:spTgt spid="191531"/>
                                        </p:tgtEl>
                                        <p:attrNameLst>
                                          <p:attrName>ppt_y</p:attrName>
                                        </p:attrNameLst>
                                      </p:cBhvr>
                                      <p:tavLst>
                                        <p:tav tm="0">
                                          <p:val>
                                            <p:strVal val="#ppt_y"/>
                                          </p:val>
                                        </p:tav>
                                        <p:tav tm="100000">
                                          <p:val>
                                            <p:strVal val="#ppt_y"/>
                                          </p:val>
                                        </p:tav>
                                      </p:tavLst>
                                    </p:anim>
                                  </p:childTnLst>
                                </p:cTn>
                              </p:par>
                            </p:childTnLst>
                          </p:cTn>
                        </p:par>
                      </p:childTnLst>
                    </p:cTn>
                  </p:par>
                  <p:par>
                    <p:cTn id="72" fill="hold" nodeType="clickPar">
                      <p:stCondLst>
                        <p:cond delay="indefinite"/>
                      </p:stCondLst>
                      <p:childTnLst>
                        <p:par>
                          <p:cTn id="73" fill="hold" nodeType="withGroup">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191532"/>
                                        </p:tgtEl>
                                        <p:attrNameLst>
                                          <p:attrName>style.visibility</p:attrName>
                                        </p:attrNameLst>
                                      </p:cBhvr>
                                      <p:to>
                                        <p:strVal val="visible"/>
                                      </p:to>
                                    </p:set>
                                    <p:animEffect transition="in" filter="blinds(horizontal)">
                                      <p:cBhvr>
                                        <p:cTn id="76" dur="500"/>
                                        <p:tgtEl>
                                          <p:spTgt spid="191532"/>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8" fill="hold" nodeType="clickEffect">
                                  <p:stCondLst>
                                    <p:cond delay="0"/>
                                  </p:stCondLst>
                                  <p:childTnLst>
                                    <p:set>
                                      <p:cBhvr>
                                        <p:cTn id="80" dur="1" fill="hold">
                                          <p:stCondLst>
                                            <p:cond delay="0"/>
                                          </p:stCondLst>
                                        </p:cTn>
                                        <p:tgtEl>
                                          <p:spTgt spid="191539"/>
                                        </p:tgtEl>
                                        <p:attrNameLst>
                                          <p:attrName>style.visibility</p:attrName>
                                        </p:attrNameLst>
                                      </p:cBhvr>
                                      <p:to>
                                        <p:strVal val="visible"/>
                                      </p:to>
                                    </p:set>
                                    <p:animEffect transition="in" filter="wipe(left)">
                                      <p:cBhvr>
                                        <p:cTn id="81" dur="500"/>
                                        <p:tgtEl>
                                          <p:spTgt spid="191539"/>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4" presetClass="entr" presetSubtype="32" fill="hold" nodeType="clickEffect">
                                  <p:stCondLst>
                                    <p:cond delay="0"/>
                                  </p:stCondLst>
                                  <p:childTnLst>
                                    <p:set>
                                      <p:cBhvr>
                                        <p:cTn id="85" dur="1" fill="hold">
                                          <p:stCondLst>
                                            <p:cond delay="0"/>
                                          </p:stCondLst>
                                        </p:cTn>
                                        <p:tgtEl>
                                          <p:spTgt spid="191524"/>
                                        </p:tgtEl>
                                        <p:attrNameLst>
                                          <p:attrName>style.visibility</p:attrName>
                                        </p:attrNameLst>
                                      </p:cBhvr>
                                      <p:to>
                                        <p:strVal val="visible"/>
                                      </p:to>
                                    </p:set>
                                    <p:animEffect transition="in" filter="box(out)">
                                      <p:cBhvr>
                                        <p:cTn id="86" dur="500"/>
                                        <p:tgtEl>
                                          <p:spTgt spid="191524"/>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4" presetClass="entr" presetSubtype="32" fill="hold" grpId="0" nodeType="clickEffect">
                                  <p:stCondLst>
                                    <p:cond delay="0"/>
                                  </p:stCondLst>
                                  <p:childTnLst>
                                    <p:set>
                                      <p:cBhvr>
                                        <p:cTn id="90" dur="1" fill="hold">
                                          <p:stCondLst>
                                            <p:cond delay="0"/>
                                          </p:stCondLst>
                                        </p:cTn>
                                        <p:tgtEl>
                                          <p:spTgt spid="191523"/>
                                        </p:tgtEl>
                                        <p:attrNameLst>
                                          <p:attrName>style.visibility</p:attrName>
                                        </p:attrNameLst>
                                      </p:cBhvr>
                                      <p:to>
                                        <p:strVal val="visible"/>
                                      </p:to>
                                    </p:set>
                                    <p:animEffect transition="in" filter="box(out)">
                                      <p:cBhvr>
                                        <p:cTn id="91" dur="500"/>
                                        <p:tgtEl>
                                          <p:spTgt spid="191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9" grpId="0" autoUpdateAnimBg="0"/>
      <p:bldP spid="191510" grpId="0" animBg="1" autoUpdateAnimBg="0"/>
      <p:bldP spid="191523" grpId="0" animBg="1" autoUpdateAnimBg="0"/>
      <p:bldP spid="191529" grpId="0" animBg="1" autoUpdateAnimBg="0"/>
      <p:bldP spid="191530" grpId="0" animBg="1" autoUpdateAnimBg="0"/>
      <p:bldP spid="191531" grpId="0" animBg="1" autoUpdateAnimBg="0"/>
      <p:bldP spid="191532" grpId="0" animBg="1" autoUpdateAnimBg="0"/>
      <p:bldP spid="191533" grpId="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Text Box 2"/>
          <p:cNvSpPr txBox="1">
            <a:spLocks noChangeArrowheads="1"/>
          </p:cNvSpPr>
          <p:nvPr/>
        </p:nvSpPr>
        <p:spPr bwMode="auto">
          <a:xfrm>
            <a:off x="385763" y="963562"/>
            <a:ext cx="5329237"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a:solidFill>
                  <a:schemeClr val="hlink"/>
                </a:solidFill>
                <a:ea typeface="楷体_GB2312" pitchFamily="49" charset="-122"/>
              </a:rPr>
              <a:t>2. </a:t>
            </a:r>
            <a:r>
              <a:rPr lang="zh-CN" altLang="en-US" sz="3200" b="1">
                <a:solidFill>
                  <a:schemeClr val="hlink"/>
                </a:solidFill>
                <a:ea typeface="楷体_GB2312" pitchFamily="49" charset="-122"/>
              </a:rPr>
              <a:t>负反馈放大器的一般关系</a:t>
            </a:r>
          </a:p>
        </p:txBody>
      </p:sp>
      <p:sp>
        <p:nvSpPr>
          <p:cNvPr id="192515" name="Text Box 3"/>
          <p:cNvSpPr txBox="1">
            <a:spLocks noChangeArrowheads="1"/>
          </p:cNvSpPr>
          <p:nvPr/>
        </p:nvSpPr>
        <p:spPr bwMode="auto">
          <a:xfrm>
            <a:off x="519113" y="3717032"/>
            <a:ext cx="321945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3200" b="1" dirty="0">
                <a:ea typeface="楷体_GB2312" pitchFamily="49" charset="-122"/>
              </a:rPr>
              <a:t>闭环放大倍数：</a:t>
            </a:r>
          </a:p>
        </p:txBody>
      </p:sp>
      <p:grpSp>
        <p:nvGrpSpPr>
          <p:cNvPr id="192516" name="Group 4"/>
          <p:cNvGrpSpPr>
            <a:grpSpLocks/>
          </p:cNvGrpSpPr>
          <p:nvPr/>
        </p:nvGrpSpPr>
        <p:grpSpPr bwMode="auto">
          <a:xfrm>
            <a:off x="836613" y="1785887"/>
            <a:ext cx="1562100" cy="1792288"/>
            <a:chOff x="527" y="810"/>
            <a:chExt cx="984" cy="1129"/>
          </a:xfrm>
        </p:grpSpPr>
        <p:sp>
          <p:nvSpPr>
            <p:cNvPr id="192517" name="Text Box 5"/>
            <p:cNvSpPr txBox="1">
              <a:spLocks noChangeArrowheads="1"/>
            </p:cNvSpPr>
            <p:nvPr/>
          </p:nvSpPr>
          <p:spPr bwMode="auto">
            <a:xfrm>
              <a:off x="527" y="810"/>
              <a:ext cx="984" cy="36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38100">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zh-CN" altLang="en-US" sz="3200" b="1">
                  <a:solidFill>
                    <a:schemeClr val="accent2"/>
                  </a:solidFill>
                  <a:ea typeface="楷体_GB2312" pitchFamily="49" charset="-122"/>
                </a:rPr>
                <a:t>放大</a:t>
              </a:r>
              <a:r>
                <a:rPr lang="zh-CN" altLang="en-US" sz="3200" b="1">
                  <a:ea typeface="楷体_GB2312" pitchFamily="49" charset="-122"/>
                </a:rPr>
                <a:t>：</a:t>
              </a:r>
            </a:p>
          </p:txBody>
        </p:sp>
        <p:graphicFrame>
          <p:nvGraphicFramePr>
            <p:cNvPr id="192518" name="Object 6"/>
            <p:cNvGraphicFramePr>
              <a:graphicFrameLocks noChangeAspect="1"/>
            </p:cNvGraphicFramePr>
            <p:nvPr/>
          </p:nvGraphicFramePr>
          <p:xfrm>
            <a:off x="625" y="1044"/>
            <a:ext cx="836" cy="895"/>
          </p:xfrm>
          <a:graphic>
            <a:graphicData uri="http://schemas.openxmlformats.org/presentationml/2006/ole">
              <mc:AlternateContent xmlns:mc="http://schemas.openxmlformats.org/markup-compatibility/2006">
                <mc:Choice xmlns:v="urn:schemas-microsoft-com:vml" Requires="v">
                  <p:oleObj spid="_x0000_s44067" name="Equation" r:id="rId3" imgW="533160" imgH="571320" progId="Equation.3">
                    <p:embed/>
                  </p:oleObj>
                </mc:Choice>
                <mc:Fallback>
                  <p:oleObj name="Equation" r:id="rId3" imgW="533160" imgH="5713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 y="1044"/>
                          <a:ext cx="836" cy="8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92519" name="Group 7"/>
          <p:cNvGrpSpPr>
            <a:grpSpLocks/>
          </p:cNvGrpSpPr>
          <p:nvPr/>
        </p:nvGrpSpPr>
        <p:grpSpPr bwMode="auto">
          <a:xfrm>
            <a:off x="3738563" y="1711275"/>
            <a:ext cx="1466850" cy="1947862"/>
            <a:chOff x="4237" y="1980"/>
            <a:chExt cx="924" cy="1227"/>
          </a:xfrm>
        </p:grpSpPr>
        <p:sp>
          <p:nvSpPr>
            <p:cNvPr id="192520" name="Text Box 8"/>
            <p:cNvSpPr txBox="1">
              <a:spLocks noChangeArrowheads="1"/>
            </p:cNvSpPr>
            <p:nvPr/>
          </p:nvSpPr>
          <p:spPr bwMode="auto">
            <a:xfrm>
              <a:off x="4237" y="1980"/>
              <a:ext cx="924" cy="36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zh-CN" altLang="en-US" sz="3200" b="1">
                  <a:solidFill>
                    <a:schemeClr val="accent2"/>
                  </a:solidFill>
                  <a:ea typeface="楷体_GB2312" pitchFamily="49" charset="-122"/>
                </a:rPr>
                <a:t>反馈</a:t>
              </a:r>
              <a:r>
                <a:rPr lang="zh-CN" altLang="en-US" sz="3200" b="1">
                  <a:ea typeface="楷体_GB2312" pitchFamily="49" charset="-122"/>
                </a:rPr>
                <a:t>：</a:t>
              </a:r>
            </a:p>
          </p:txBody>
        </p:sp>
        <p:graphicFrame>
          <p:nvGraphicFramePr>
            <p:cNvPr id="192521" name="Object 9"/>
            <p:cNvGraphicFramePr>
              <a:graphicFrameLocks noChangeAspect="1"/>
            </p:cNvGraphicFramePr>
            <p:nvPr/>
          </p:nvGraphicFramePr>
          <p:xfrm>
            <a:off x="4250" y="2311"/>
            <a:ext cx="796" cy="896"/>
          </p:xfrm>
          <a:graphic>
            <a:graphicData uri="http://schemas.openxmlformats.org/presentationml/2006/ole">
              <mc:AlternateContent xmlns:mc="http://schemas.openxmlformats.org/markup-compatibility/2006">
                <mc:Choice xmlns:v="urn:schemas-microsoft-com:vml" Requires="v">
                  <p:oleObj spid="_x0000_s44068" name="公式" r:id="rId5" imgW="507960" imgH="571320" progId="Equation.3">
                    <p:embed/>
                  </p:oleObj>
                </mc:Choice>
                <mc:Fallback>
                  <p:oleObj name="公式" r:id="rId5" imgW="507960" imgH="57132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50" y="2311"/>
                          <a:ext cx="796" cy="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2522" name="Rectangle 10"/>
            <p:cNvSpPr>
              <a:spLocks noChangeArrowheads="1"/>
            </p:cNvSpPr>
            <p:nvPr/>
          </p:nvSpPr>
          <p:spPr bwMode="auto">
            <a:xfrm>
              <a:off x="4282" y="2514"/>
              <a:ext cx="195" cy="130"/>
            </a:xfrm>
            <a:prstGeom prst="rect">
              <a:avLst/>
            </a:prstGeom>
            <a:solidFill>
              <a:schemeClr val="bg1"/>
            </a:solidFill>
            <a:ln>
              <a:noFill/>
            </a:ln>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endParaRPr lang="zh-CN" altLang="en-US"/>
            </a:p>
          </p:txBody>
        </p:sp>
      </p:grpSp>
      <p:grpSp>
        <p:nvGrpSpPr>
          <p:cNvPr id="192523" name="Group 11"/>
          <p:cNvGrpSpPr>
            <a:grpSpLocks/>
          </p:cNvGrpSpPr>
          <p:nvPr/>
        </p:nvGrpSpPr>
        <p:grpSpPr bwMode="auto">
          <a:xfrm>
            <a:off x="6523038" y="1765250"/>
            <a:ext cx="2085975" cy="1289050"/>
            <a:chOff x="249" y="1591"/>
            <a:chExt cx="1314" cy="812"/>
          </a:xfrm>
        </p:grpSpPr>
        <p:sp>
          <p:nvSpPr>
            <p:cNvPr id="192524" name="Text Box 12"/>
            <p:cNvSpPr txBox="1">
              <a:spLocks noChangeArrowheads="1"/>
            </p:cNvSpPr>
            <p:nvPr/>
          </p:nvSpPr>
          <p:spPr bwMode="auto">
            <a:xfrm>
              <a:off x="422" y="1591"/>
              <a:ext cx="934" cy="36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zh-CN" altLang="en-US" sz="3200" b="1">
                  <a:solidFill>
                    <a:schemeClr val="accent2"/>
                  </a:solidFill>
                  <a:ea typeface="楷体_GB2312" pitchFamily="49" charset="-122"/>
                </a:rPr>
                <a:t>迭加：</a:t>
              </a:r>
              <a:endParaRPr lang="zh-CN" altLang="en-US" sz="3200" b="1">
                <a:ea typeface="楷体_GB2312" pitchFamily="49" charset="-122"/>
              </a:endParaRPr>
            </a:p>
          </p:txBody>
        </p:sp>
        <p:graphicFrame>
          <p:nvGraphicFramePr>
            <p:cNvPr id="192525" name="Object 13"/>
            <p:cNvGraphicFramePr>
              <a:graphicFrameLocks noChangeAspect="1"/>
            </p:cNvGraphicFramePr>
            <p:nvPr/>
          </p:nvGraphicFramePr>
          <p:xfrm>
            <a:off x="249" y="1965"/>
            <a:ext cx="1314" cy="438"/>
          </p:xfrm>
          <a:graphic>
            <a:graphicData uri="http://schemas.openxmlformats.org/presentationml/2006/ole">
              <mc:AlternateContent xmlns:mc="http://schemas.openxmlformats.org/markup-compatibility/2006">
                <mc:Choice xmlns:v="urn:schemas-microsoft-com:vml" Requires="v">
                  <p:oleObj spid="_x0000_s44069" name="公式" r:id="rId7" imgW="838080" imgH="279360" progId="Equation.3">
                    <p:embed/>
                  </p:oleObj>
                </mc:Choice>
                <mc:Fallback>
                  <p:oleObj name="公式" r:id="rId7" imgW="838080" imgH="279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9" y="1965"/>
                          <a:ext cx="1314" cy="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92526" name="Group 14"/>
          <p:cNvGrpSpPr>
            <a:grpSpLocks/>
          </p:cNvGrpSpPr>
          <p:nvPr/>
        </p:nvGrpSpPr>
        <p:grpSpPr bwMode="auto">
          <a:xfrm>
            <a:off x="622300" y="4419600"/>
            <a:ext cx="8267700" cy="2438400"/>
            <a:chOff x="552" y="2577"/>
            <a:chExt cx="5208" cy="1536"/>
          </a:xfrm>
        </p:grpSpPr>
        <p:sp>
          <p:nvSpPr>
            <p:cNvPr id="192527" name="Rectangle 15"/>
            <p:cNvSpPr>
              <a:spLocks noChangeArrowheads="1"/>
            </p:cNvSpPr>
            <p:nvPr/>
          </p:nvSpPr>
          <p:spPr bwMode="auto">
            <a:xfrm>
              <a:off x="552" y="2577"/>
              <a:ext cx="5208" cy="1527"/>
            </a:xfrm>
            <a:prstGeom prst="rect">
              <a:avLst/>
            </a:prstGeom>
            <a:solidFill>
              <a:srgbClr val="99FF99"/>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spcBef>
                  <a:spcPct val="50000"/>
                </a:spcBef>
              </a:pPr>
              <a:endParaRPr lang="zh-CN" altLang="zh-CN" sz="3200" b="1">
                <a:ea typeface="楷体_GB2312" pitchFamily="49" charset="-122"/>
              </a:endParaRPr>
            </a:p>
          </p:txBody>
        </p:sp>
        <p:sp>
          <p:nvSpPr>
            <p:cNvPr id="192528" name="Text Box 16"/>
            <p:cNvSpPr txBox="1">
              <a:spLocks noChangeArrowheads="1"/>
            </p:cNvSpPr>
            <p:nvPr/>
          </p:nvSpPr>
          <p:spPr bwMode="auto">
            <a:xfrm>
              <a:off x="713" y="2773"/>
              <a:ext cx="5047" cy="8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a:ea typeface="楷体_GB2312" pitchFamily="49" charset="-122"/>
                </a:rPr>
                <a:t>A</a:t>
              </a:r>
              <a:r>
                <a:rPr lang="en-US" altLang="zh-CN" sz="3200" b="1" baseline="-25000">
                  <a:ea typeface="楷体_GB2312" pitchFamily="49" charset="-122"/>
                </a:rPr>
                <a:t>F</a:t>
              </a:r>
              <a:r>
                <a:rPr lang="en-US" altLang="zh-CN" sz="3200" b="1">
                  <a:ea typeface="楷体_GB2312" pitchFamily="49" charset="-122"/>
                </a:rPr>
                <a:t>=X</a:t>
              </a:r>
              <a:r>
                <a:rPr lang="en-US" altLang="zh-CN" sz="3200" b="1" baseline="-25000">
                  <a:ea typeface="楷体_GB2312" pitchFamily="49" charset="-122"/>
                </a:rPr>
                <a:t>o </a:t>
              </a:r>
              <a:r>
                <a:rPr lang="en-US" altLang="zh-CN" sz="3200" b="1">
                  <a:ea typeface="楷体_GB2312" pitchFamily="49" charset="-122"/>
                </a:rPr>
                <a:t>/ X</a:t>
              </a:r>
              <a:r>
                <a:rPr lang="en-US" altLang="zh-CN" sz="3200" b="1" baseline="-25000">
                  <a:ea typeface="楷体_GB2312" pitchFamily="49" charset="-122"/>
                </a:rPr>
                <a:t>i </a:t>
              </a:r>
              <a:r>
                <a:rPr lang="en-US" altLang="zh-CN" sz="3200" b="1">
                  <a:ea typeface="楷体_GB2312" pitchFamily="49" charset="-122"/>
                </a:rPr>
                <a:t>=X</a:t>
              </a:r>
              <a:r>
                <a:rPr lang="en-US" altLang="zh-CN" sz="3200" b="1" baseline="-25000">
                  <a:ea typeface="楷体_GB2312" pitchFamily="49" charset="-122"/>
                </a:rPr>
                <a:t>o </a:t>
              </a:r>
              <a:r>
                <a:rPr lang="en-US" altLang="zh-CN" sz="3200" b="1">
                  <a:ea typeface="楷体_GB2312" pitchFamily="49" charset="-122"/>
                </a:rPr>
                <a:t> / (X</a:t>
              </a:r>
              <a:r>
                <a:rPr lang="en-US" altLang="zh-CN" sz="3200" b="1" baseline="-25000">
                  <a:ea typeface="楷体_GB2312" pitchFamily="49" charset="-122"/>
                </a:rPr>
                <a:t>d</a:t>
              </a:r>
              <a:r>
                <a:rPr lang="en-US" altLang="zh-CN" sz="3200" b="1">
                  <a:ea typeface="楷体_GB2312" pitchFamily="49" charset="-122"/>
                </a:rPr>
                <a:t>+ X</a:t>
              </a:r>
              <a:r>
                <a:rPr lang="en-US" altLang="zh-CN" sz="3200" b="1" baseline="-25000">
                  <a:ea typeface="楷体_GB2312" pitchFamily="49" charset="-122"/>
                </a:rPr>
                <a:t>f</a:t>
              </a:r>
              <a:r>
                <a:rPr lang="en-US" altLang="zh-CN" sz="3200" b="1">
                  <a:ea typeface="楷体_GB2312" pitchFamily="49" charset="-122"/>
                </a:rPr>
                <a:t>)= X</a:t>
              </a:r>
              <a:r>
                <a:rPr lang="en-US" altLang="zh-CN" sz="3200" b="1" baseline="-25000">
                  <a:ea typeface="楷体_GB2312" pitchFamily="49" charset="-122"/>
                </a:rPr>
                <a:t>o </a:t>
              </a:r>
              <a:r>
                <a:rPr lang="en-US" altLang="zh-CN" sz="3200" b="1">
                  <a:ea typeface="楷体_GB2312" pitchFamily="49" charset="-122"/>
                </a:rPr>
                <a:t> / (          + X</a:t>
              </a:r>
              <a:r>
                <a:rPr lang="en-US" altLang="zh-CN" sz="3200" b="1" baseline="-25000">
                  <a:ea typeface="楷体_GB2312" pitchFamily="49" charset="-122"/>
                </a:rPr>
                <a:t>o</a:t>
              </a:r>
              <a:r>
                <a:rPr lang="en-US" altLang="zh-CN" sz="3200" b="1">
                  <a:ea typeface="楷体_GB2312" pitchFamily="49" charset="-122"/>
                </a:rPr>
                <a:t>F)</a:t>
              </a:r>
            </a:p>
            <a:p>
              <a:pPr>
                <a:spcBef>
                  <a:spcPct val="50000"/>
                </a:spcBef>
              </a:pPr>
              <a:r>
                <a:rPr lang="en-US" altLang="zh-CN" sz="3200" b="1">
                  <a:ea typeface="楷体_GB2312" pitchFamily="49" charset="-122"/>
                </a:rPr>
                <a:t>    =</a:t>
              </a:r>
              <a:endParaRPr lang="en-US" altLang="zh-CN" sz="3200" b="1" baseline="-25000">
                <a:ea typeface="楷体_GB2312" pitchFamily="49" charset="-122"/>
              </a:endParaRPr>
            </a:p>
          </p:txBody>
        </p:sp>
        <p:sp>
          <p:nvSpPr>
            <p:cNvPr id="192529" name="Oval 17"/>
            <p:cNvSpPr>
              <a:spLocks noChangeArrowheads="1"/>
            </p:cNvSpPr>
            <p:nvPr/>
          </p:nvSpPr>
          <p:spPr bwMode="auto">
            <a:xfrm>
              <a:off x="1716" y="2788"/>
              <a:ext cx="47" cy="47"/>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2530" name="Oval 18"/>
            <p:cNvSpPr>
              <a:spLocks noChangeArrowheads="1"/>
            </p:cNvSpPr>
            <p:nvPr/>
          </p:nvSpPr>
          <p:spPr bwMode="auto">
            <a:xfrm>
              <a:off x="1261" y="2787"/>
              <a:ext cx="47" cy="47"/>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2531" name="Oval 19"/>
            <p:cNvSpPr>
              <a:spLocks noChangeArrowheads="1"/>
            </p:cNvSpPr>
            <p:nvPr/>
          </p:nvSpPr>
          <p:spPr bwMode="auto">
            <a:xfrm>
              <a:off x="2136" y="2770"/>
              <a:ext cx="47" cy="47"/>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2532" name="Oval 20"/>
            <p:cNvSpPr>
              <a:spLocks noChangeArrowheads="1"/>
            </p:cNvSpPr>
            <p:nvPr/>
          </p:nvSpPr>
          <p:spPr bwMode="auto">
            <a:xfrm>
              <a:off x="2735" y="2770"/>
              <a:ext cx="47" cy="47"/>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2533" name="Oval 21"/>
            <p:cNvSpPr>
              <a:spLocks noChangeArrowheads="1"/>
            </p:cNvSpPr>
            <p:nvPr/>
          </p:nvSpPr>
          <p:spPr bwMode="auto">
            <a:xfrm>
              <a:off x="3221" y="2785"/>
              <a:ext cx="47" cy="47"/>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2534" name="Line 22"/>
            <p:cNvSpPr>
              <a:spLocks noChangeShapeType="1"/>
            </p:cNvSpPr>
            <p:nvPr/>
          </p:nvSpPr>
          <p:spPr bwMode="auto">
            <a:xfrm>
              <a:off x="4314" y="2985"/>
              <a:ext cx="503"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2535" name="Text Box 23"/>
            <p:cNvSpPr txBox="1">
              <a:spLocks noChangeArrowheads="1"/>
            </p:cNvSpPr>
            <p:nvPr/>
          </p:nvSpPr>
          <p:spPr bwMode="auto">
            <a:xfrm>
              <a:off x="4346" y="2613"/>
              <a:ext cx="519"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a:ea typeface="楷体_GB2312" pitchFamily="49" charset="-122"/>
                </a:rPr>
                <a:t>X</a:t>
              </a:r>
              <a:r>
                <a:rPr lang="en-US" altLang="zh-CN" sz="3200" b="1" baseline="-25000">
                  <a:ea typeface="楷体_GB2312" pitchFamily="49" charset="-122"/>
                </a:rPr>
                <a:t>o</a:t>
              </a:r>
            </a:p>
          </p:txBody>
        </p:sp>
        <p:sp>
          <p:nvSpPr>
            <p:cNvPr id="192536" name="Text Box 24"/>
            <p:cNvSpPr txBox="1">
              <a:spLocks noChangeArrowheads="1"/>
            </p:cNvSpPr>
            <p:nvPr/>
          </p:nvSpPr>
          <p:spPr bwMode="auto">
            <a:xfrm>
              <a:off x="4378" y="2971"/>
              <a:ext cx="455"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a:ea typeface="楷体_GB2312" pitchFamily="49" charset="-122"/>
                </a:rPr>
                <a:t>A</a:t>
              </a:r>
              <a:endParaRPr lang="en-US" altLang="zh-CN" sz="3200" b="1" baseline="-25000">
                <a:ea typeface="楷体_GB2312" pitchFamily="49" charset="-122"/>
              </a:endParaRPr>
            </a:p>
          </p:txBody>
        </p:sp>
        <p:sp>
          <p:nvSpPr>
            <p:cNvPr id="192537" name="Oval 25"/>
            <p:cNvSpPr>
              <a:spLocks noChangeArrowheads="1"/>
            </p:cNvSpPr>
            <p:nvPr/>
          </p:nvSpPr>
          <p:spPr bwMode="auto">
            <a:xfrm>
              <a:off x="5214" y="2768"/>
              <a:ext cx="47" cy="47"/>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2538" name="Oval 26"/>
            <p:cNvSpPr>
              <a:spLocks noChangeArrowheads="1"/>
            </p:cNvSpPr>
            <p:nvPr/>
          </p:nvSpPr>
          <p:spPr bwMode="auto">
            <a:xfrm>
              <a:off x="4500" y="2637"/>
              <a:ext cx="47" cy="47"/>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2539" name="Oval 27"/>
            <p:cNvSpPr>
              <a:spLocks noChangeArrowheads="1"/>
            </p:cNvSpPr>
            <p:nvPr/>
          </p:nvSpPr>
          <p:spPr bwMode="auto">
            <a:xfrm>
              <a:off x="3769" y="2783"/>
              <a:ext cx="47" cy="47"/>
            </a:xfrm>
            <a:prstGeom prst="ellipse">
              <a:avLst/>
            </a:prstGeom>
            <a:solidFill>
              <a:schemeClr val="tx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2540" name="Line 28"/>
            <p:cNvSpPr>
              <a:spLocks noChangeShapeType="1"/>
            </p:cNvSpPr>
            <p:nvPr/>
          </p:nvSpPr>
          <p:spPr bwMode="auto">
            <a:xfrm flipV="1">
              <a:off x="1216" y="3438"/>
              <a:ext cx="876" cy="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2541" name="Text Box 29"/>
            <p:cNvSpPr txBox="1">
              <a:spLocks noChangeArrowheads="1"/>
            </p:cNvSpPr>
            <p:nvPr/>
          </p:nvSpPr>
          <p:spPr bwMode="auto">
            <a:xfrm>
              <a:off x="1508" y="3115"/>
              <a:ext cx="341"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a:ea typeface="楷体_GB2312" pitchFamily="49" charset="-122"/>
                </a:rPr>
                <a:t>1</a:t>
              </a:r>
            </a:p>
          </p:txBody>
        </p:sp>
        <p:sp>
          <p:nvSpPr>
            <p:cNvPr id="192542" name="Line 30"/>
            <p:cNvSpPr>
              <a:spLocks noChangeShapeType="1"/>
            </p:cNvSpPr>
            <p:nvPr/>
          </p:nvSpPr>
          <p:spPr bwMode="auto">
            <a:xfrm>
              <a:off x="1216" y="3779"/>
              <a:ext cx="39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2543" name="Text Box 31"/>
            <p:cNvSpPr txBox="1">
              <a:spLocks noChangeArrowheads="1"/>
            </p:cNvSpPr>
            <p:nvPr/>
          </p:nvSpPr>
          <p:spPr bwMode="auto">
            <a:xfrm>
              <a:off x="1316" y="3451"/>
              <a:ext cx="341"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a:ea typeface="楷体_GB2312" pitchFamily="49" charset="-122"/>
                </a:rPr>
                <a:t>1</a:t>
              </a:r>
            </a:p>
          </p:txBody>
        </p:sp>
        <p:sp>
          <p:nvSpPr>
            <p:cNvPr id="192544" name="Text Box 32"/>
            <p:cNvSpPr txBox="1">
              <a:spLocks noChangeArrowheads="1"/>
            </p:cNvSpPr>
            <p:nvPr/>
          </p:nvSpPr>
          <p:spPr bwMode="auto">
            <a:xfrm>
              <a:off x="1278" y="3748"/>
              <a:ext cx="455"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a:ea typeface="楷体_GB2312" pitchFamily="49" charset="-122"/>
                </a:rPr>
                <a:t>A</a:t>
              </a:r>
              <a:endParaRPr lang="en-US" altLang="zh-CN" sz="3200" b="1" baseline="-25000">
                <a:ea typeface="楷体_GB2312" pitchFamily="49" charset="-122"/>
              </a:endParaRPr>
            </a:p>
          </p:txBody>
        </p:sp>
        <p:sp>
          <p:nvSpPr>
            <p:cNvPr id="192545" name="Text Box 33"/>
            <p:cNvSpPr txBox="1">
              <a:spLocks noChangeArrowheads="1"/>
            </p:cNvSpPr>
            <p:nvPr/>
          </p:nvSpPr>
          <p:spPr bwMode="auto">
            <a:xfrm>
              <a:off x="1703" y="3552"/>
              <a:ext cx="649"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a:ea typeface="楷体_GB2312" pitchFamily="49" charset="-122"/>
                </a:rPr>
                <a:t>+F</a:t>
              </a:r>
            </a:p>
          </p:txBody>
        </p:sp>
        <p:sp>
          <p:nvSpPr>
            <p:cNvPr id="192546" name="Text Box 34"/>
            <p:cNvSpPr txBox="1">
              <a:spLocks noChangeArrowheads="1"/>
            </p:cNvSpPr>
            <p:nvPr/>
          </p:nvSpPr>
          <p:spPr bwMode="auto">
            <a:xfrm>
              <a:off x="2157" y="3261"/>
              <a:ext cx="1411"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a:ea typeface="楷体_GB2312" pitchFamily="49" charset="-122"/>
                </a:rPr>
                <a:t>=</a:t>
              </a:r>
            </a:p>
          </p:txBody>
        </p:sp>
        <p:sp>
          <p:nvSpPr>
            <p:cNvPr id="192547" name="Line 35"/>
            <p:cNvSpPr>
              <a:spLocks noChangeShapeType="1"/>
            </p:cNvSpPr>
            <p:nvPr/>
          </p:nvSpPr>
          <p:spPr bwMode="auto">
            <a:xfrm flipV="1">
              <a:off x="2415" y="3453"/>
              <a:ext cx="876" cy="1"/>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92548" name="Text Box 36"/>
            <p:cNvSpPr txBox="1">
              <a:spLocks noChangeArrowheads="1"/>
            </p:cNvSpPr>
            <p:nvPr/>
          </p:nvSpPr>
          <p:spPr bwMode="auto">
            <a:xfrm>
              <a:off x="2686" y="3098"/>
              <a:ext cx="455"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a:ea typeface="楷体_GB2312" pitchFamily="49" charset="-122"/>
                </a:rPr>
                <a:t>A</a:t>
              </a:r>
              <a:endParaRPr lang="en-US" altLang="zh-CN" sz="3200" b="1" baseline="-25000">
                <a:ea typeface="楷体_GB2312" pitchFamily="49" charset="-122"/>
              </a:endParaRPr>
            </a:p>
          </p:txBody>
        </p:sp>
        <p:sp>
          <p:nvSpPr>
            <p:cNvPr id="192549" name="Text Box 37"/>
            <p:cNvSpPr txBox="1">
              <a:spLocks noChangeArrowheads="1"/>
            </p:cNvSpPr>
            <p:nvPr/>
          </p:nvSpPr>
          <p:spPr bwMode="auto">
            <a:xfrm>
              <a:off x="2481" y="3536"/>
              <a:ext cx="1038"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a:ea typeface="楷体_GB2312" pitchFamily="49" charset="-122"/>
                </a:rPr>
                <a:t>1+AF</a:t>
              </a:r>
            </a:p>
          </p:txBody>
        </p:sp>
      </p:grpSp>
    </p:spTree>
    <p:extLst>
      <p:ext uri="{BB962C8B-B14F-4D97-AF65-F5344CB8AC3E}">
        <p14:creationId xmlns:p14="http://schemas.microsoft.com/office/powerpoint/2010/main" val="11889666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92516"/>
                                        </p:tgtEl>
                                        <p:attrNameLst>
                                          <p:attrName>style.visibility</p:attrName>
                                        </p:attrNameLst>
                                      </p:cBhvr>
                                      <p:to>
                                        <p:strVal val="visible"/>
                                      </p:to>
                                    </p:set>
                                    <p:animEffect transition="in" filter="blinds(horizontal)">
                                      <p:cBhvr>
                                        <p:cTn id="7" dur="500"/>
                                        <p:tgtEl>
                                          <p:spTgt spid="1925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92519"/>
                                        </p:tgtEl>
                                        <p:attrNameLst>
                                          <p:attrName>style.visibility</p:attrName>
                                        </p:attrNameLst>
                                      </p:cBhvr>
                                      <p:to>
                                        <p:strVal val="visible"/>
                                      </p:to>
                                    </p:set>
                                    <p:animEffect transition="in" filter="box(in)">
                                      <p:cBhvr>
                                        <p:cTn id="12" dur="500"/>
                                        <p:tgtEl>
                                          <p:spTgt spid="1925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192523"/>
                                        </p:tgtEl>
                                        <p:attrNameLst>
                                          <p:attrName>style.visibility</p:attrName>
                                        </p:attrNameLst>
                                      </p:cBhvr>
                                      <p:to>
                                        <p:strVal val="visible"/>
                                      </p:to>
                                    </p:set>
                                    <p:animEffect transition="in" filter="box(in)">
                                      <p:cBhvr>
                                        <p:cTn id="17" dur="500"/>
                                        <p:tgtEl>
                                          <p:spTgt spid="19252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92515"/>
                                        </p:tgtEl>
                                        <p:attrNameLst>
                                          <p:attrName>style.visibility</p:attrName>
                                        </p:attrNameLst>
                                      </p:cBhvr>
                                      <p:to>
                                        <p:strVal val="visible"/>
                                      </p:to>
                                    </p:set>
                                    <p:animEffect transition="in" filter="box(in)">
                                      <p:cBhvr>
                                        <p:cTn id="22" dur="500"/>
                                        <p:tgtEl>
                                          <p:spTgt spid="19251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192526"/>
                                        </p:tgtEl>
                                        <p:attrNameLst>
                                          <p:attrName>style.visibility</p:attrName>
                                        </p:attrNameLst>
                                      </p:cBhvr>
                                      <p:to>
                                        <p:strVal val="visible"/>
                                      </p:to>
                                    </p:set>
                                    <p:animEffect transition="in" filter="box(in)">
                                      <p:cBhvr>
                                        <p:cTn id="27" dur="500"/>
                                        <p:tgtEl>
                                          <p:spTgt spid="192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5"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Text Box 2"/>
          <p:cNvSpPr txBox="1">
            <a:spLocks noChangeArrowheads="1"/>
          </p:cNvSpPr>
          <p:nvPr/>
        </p:nvSpPr>
        <p:spPr bwMode="auto">
          <a:xfrm>
            <a:off x="914400" y="980728"/>
            <a:ext cx="4953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3200" b="1">
                <a:solidFill>
                  <a:schemeClr val="hlink"/>
                </a:solidFill>
                <a:ea typeface="黑体" pitchFamily="49" charset="-122"/>
              </a:rPr>
              <a:t>3. </a:t>
            </a:r>
            <a:r>
              <a:rPr lang="zh-CN" altLang="en-US" sz="3200" b="1">
                <a:solidFill>
                  <a:schemeClr val="hlink"/>
                </a:solidFill>
                <a:ea typeface="黑体" pitchFamily="49" charset="-122"/>
              </a:rPr>
              <a:t>关于反馈深度的讨论</a:t>
            </a:r>
          </a:p>
        </p:txBody>
      </p:sp>
      <p:sp>
        <p:nvSpPr>
          <p:cNvPr id="193539" name="Rectangle 3"/>
          <p:cNvSpPr>
            <a:spLocks noChangeArrowheads="1"/>
          </p:cNvSpPr>
          <p:nvPr/>
        </p:nvSpPr>
        <p:spPr bwMode="auto">
          <a:xfrm>
            <a:off x="4940300" y="2996853"/>
            <a:ext cx="265747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400" b="1">
                <a:solidFill>
                  <a:srgbClr val="000000"/>
                </a:solidFill>
              </a:rPr>
              <a:t>一般负反馈</a:t>
            </a:r>
          </a:p>
        </p:txBody>
      </p:sp>
      <p:grpSp>
        <p:nvGrpSpPr>
          <p:cNvPr id="193540" name="Group 4"/>
          <p:cNvGrpSpPr>
            <a:grpSpLocks/>
          </p:cNvGrpSpPr>
          <p:nvPr/>
        </p:nvGrpSpPr>
        <p:grpSpPr bwMode="auto">
          <a:xfrm>
            <a:off x="3895725" y="2091978"/>
            <a:ext cx="3248025" cy="588963"/>
            <a:chOff x="2454" y="1036"/>
            <a:chExt cx="2046" cy="371"/>
          </a:xfrm>
        </p:grpSpPr>
        <p:sp>
          <p:nvSpPr>
            <p:cNvPr id="193541" name="Rectangle 5"/>
            <p:cNvSpPr>
              <a:spLocks noChangeArrowheads="1"/>
            </p:cNvSpPr>
            <p:nvPr/>
          </p:nvSpPr>
          <p:spPr bwMode="auto">
            <a:xfrm>
              <a:off x="3092" y="1036"/>
              <a:ext cx="1408"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400" b="1">
                  <a:solidFill>
                    <a:srgbClr val="000000"/>
                  </a:solidFill>
                </a:rPr>
                <a:t>称为反馈深度</a:t>
              </a:r>
            </a:p>
          </p:txBody>
        </p:sp>
        <p:graphicFrame>
          <p:nvGraphicFramePr>
            <p:cNvPr id="193542" name="Object 6"/>
            <p:cNvGraphicFramePr>
              <a:graphicFrameLocks noChangeAspect="1"/>
            </p:cNvGraphicFramePr>
            <p:nvPr/>
          </p:nvGraphicFramePr>
          <p:xfrm>
            <a:off x="2454" y="1053"/>
            <a:ext cx="627" cy="354"/>
          </p:xfrm>
          <a:graphic>
            <a:graphicData uri="http://schemas.openxmlformats.org/presentationml/2006/ole">
              <mc:AlternateContent xmlns:mc="http://schemas.openxmlformats.org/markup-compatibility/2006">
                <mc:Choice xmlns:v="urn:schemas-microsoft-com:vml" Requires="v">
                  <p:oleObj spid="_x0000_s45157" name="公式" r:id="rId5" imgW="495000" imgH="279360" progId="Equation.3">
                    <p:embed/>
                  </p:oleObj>
                </mc:Choice>
                <mc:Fallback>
                  <p:oleObj name="公式" r:id="rId5" imgW="495000" imgH="2793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54" y="1053"/>
                          <a:ext cx="627" cy="3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93543" name="Group 7"/>
          <p:cNvGrpSpPr>
            <a:grpSpLocks/>
          </p:cNvGrpSpPr>
          <p:nvPr/>
        </p:nvGrpSpPr>
        <p:grpSpPr bwMode="auto">
          <a:xfrm>
            <a:off x="1676400" y="1982441"/>
            <a:ext cx="1836738" cy="846137"/>
            <a:chOff x="1056" y="868"/>
            <a:chExt cx="1157" cy="533"/>
          </a:xfrm>
        </p:grpSpPr>
        <p:sp>
          <p:nvSpPr>
            <p:cNvPr id="193544" name="Rectangle 8"/>
            <p:cNvSpPr>
              <a:spLocks noChangeArrowheads="1"/>
            </p:cNvSpPr>
            <p:nvPr/>
          </p:nvSpPr>
          <p:spPr bwMode="auto">
            <a:xfrm>
              <a:off x="1056" y="892"/>
              <a:ext cx="1157" cy="509"/>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aphicFrame>
          <p:nvGraphicFramePr>
            <p:cNvPr id="193545" name="Object 9"/>
            <p:cNvGraphicFramePr>
              <a:graphicFrameLocks noChangeAspect="1"/>
            </p:cNvGraphicFramePr>
            <p:nvPr/>
          </p:nvGraphicFramePr>
          <p:xfrm>
            <a:off x="1091" y="868"/>
            <a:ext cx="1002" cy="498"/>
          </p:xfrm>
          <a:graphic>
            <a:graphicData uri="http://schemas.openxmlformats.org/presentationml/2006/ole">
              <mc:AlternateContent xmlns:mc="http://schemas.openxmlformats.org/markup-compatibility/2006">
                <mc:Choice xmlns:v="urn:schemas-microsoft-com:vml" Requires="v">
                  <p:oleObj spid="_x0000_s45158" name="公式" r:id="rId7" imgW="787320" imgH="393480" progId="Equation.3">
                    <p:embed/>
                  </p:oleObj>
                </mc:Choice>
                <mc:Fallback>
                  <p:oleObj name="公式" r:id="rId7" imgW="787320" imgH="3934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91" y="868"/>
                          <a:ext cx="1002" cy="4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93546" name="Object 10"/>
          <p:cNvGraphicFramePr>
            <a:graphicFrameLocks noChangeAspect="1"/>
          </p:cNvGraphicFramePr>
          <p:nvPr>
            <p:extLst>
              <p:ext uri="{D42A27DB-BD31-4B8C-83A1-F6EECF244321}">
                <p14:modId xmlns:p14="http://schemas.microsoft.com/office/powerpoint/2010/main" val="3402290798"/>
              </p:ext>
            </p:extLst>
          </p:nvPr>
        </p:nvGraphicFramePr>
        <p:xfrm>
          <a:off x="827088" y="2998441"/>
          <a:ext cx="2381250" cy="561975"/>
        </p:xfrm>
        <a:graphic>
          <a:graphicData uri="http://schemas.openxmlformats.org/presentationml/2006/ole">
            <mc:AlternateContent xmlns:mc="http://schemas.openxmlformats.org/markup-compatibility/2006">
              <mc:Choice xmlns:v="urn:schemas-microsoft-com:vml" Requires="v">
                <p:oleObj spid="_x0000_s45159" name="公式" r:id="rId9" imgW="1180800" imgH="279360" progId="Equation.3">
                  <p:embed/>
                </p:oleObj>
              </mc:Choice>
              <mc:Fallback>
                <p:oleObj name="公式" r:id="rId9" imgW="1180800" imgH="27936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27088" y="2998441"/>
                        <a:ext cx="238125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3547" name="Object 11"/>
          <p:cNvGraphicFramePr>
            <a:graphicFrameLocks noChangeAspect="1"/>
          </p:cNvGraphicFramePr>
          <p:nvPr>
            <p:extLst>
              <p:ext uri="{D42A27DB-BD31-4B8C-83A1-F6EECF244321}">
                <p14:modId xmlns:p14="http://schemas.microsoft.com/office/powerpoint/2010/main" val="492330581"/>
              </p:ext>
            </p:extLst>
          </p:nvPr>
        </p:nvGraphicFramePr>
        <p:xfrm>
          <a:off x="3409950" y="2998441"/>
          <a:ext cx="1331913" cy="561975"/>
        </p:xfrm>
        <a:graphic>
          <a:graphicData uri="http://schemas.openxmlformats.org/presentationml/2006/ole">
            <mc:AlternateContent xmlns:mc="http://schemas.openxmlformats.org/markup-compatibility/2006">
              <mc:Choice xmlns:v="urn:schemas-microsoft-com:vml" Requires="v">
                <p:oleObj spid="_x0000_s45160" name="公式" r:id="rId11" imgW="660240" imgH="279360" progId="Equation.3">
                  <p:embed/>
                </p:oleObj>
              </mc:Choice>
              <mc:Fallback>
                <p:oleObj name="公式" r:id="rId11" imgW="660240" imgH="27936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09950" y="2998441"/>
                        <a:ext cx="1331913"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3548" name="Object 12"/>
          <p:cNvGraphicFramePr>
            <a:graphicFrameLocks noChangeAspect="1"/>
          </p:cNvGraphicFramePr>
          <p:nvPr>
            <p:extLst>
              <p:ext uri="{D42A27DB-BD31-4B8C-83A1-F6EECF244321}">
                <p14:modId xmlns:p14="http://schemas.microsoft.com/office/powerpoint/2010/main" val="2599535251"/>
              </p:ext>
            </p:extLst>
          </p:nvPr>
        </p:nvGraphicFramePr>
        <p:xfrm>
          <a:off x="827088" y="3720753"/>
          <a:ext cx="2560637" cy="561975"/>
        </p:xfrm>
        <a:graphic>
          <a:graphicData uri="http://schemas.openxmlformats.org/presentationml/2006/ole">
            <mc:AlternateContent xmlns:mc="http://schemas.openxmlformats.org/markup-compatibility/2006">
              <mc:Choice xmlns:v="urn:schemas-microsoft-com:vml" Requires="v">
                <p:oleObj spid="_x0000_s45161" name="公式" r:id="rId13" imgW="1269720" imgH="279360" progId="Equation.3">
                  <p:embed/>
                </p:oleObj>
              </mc:Choice>
              <mc:Fallback>
                <p:oleObj name="公式" r:id="rId13" imgW="1269720" imgH="279360" progId="Equation.3">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7088" y="3720753"/>
                        <a:ext cx="2560637"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3549" name="Rectangle 13"/>
          <p:cNvSpPr>
            <a:spLocks noChangeArrowheads="1"/>
          </p:cNvSpPr>
          <p:nvPr/>
        </p:nvSpPr>
        <p:spPr bwMode="auto">
          <a:xfrm>
            <a:off x="3687763" y="3666778"/>
            <a:ext cx="265747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400" b="1">
                <a:solidFill>
                  <a:srgbClr val="FF0000"/>
                </a:solidFill>
              </a:rPr>
              <a:t>深度负反馈</a:t>
            </a:r>
          </a:p>
        </p:txBody>
      </p:sp>
      <p:sp>
        <p:nvSpPr>
          <p:cNvPr id="193550" name="Rectangle 14"/>
          <p:cNvSpPr>
            <a:spLocks noChangeArrowheads="1"/>
          </p:cNvSpPr>
          <p:nvPr/>
        </p:nvSpPr>
        <p:spPr bwMode="auto">
          <a:xfrm>
            <a:off x="4922838" y="4424016"/>
            <a:ext cx="2657475"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400" b="1">
                <a:solidFill>
                  <a:srgbClr val="000000"/>
                </a:solidFill>
              </a:rPr>
              <a:t>正反馈</a:t>
            </a:r>
          </a:p>
        </p:txBody>
      </p:sp>
      <p:graphicFrame>
        <p:nvGraphicFramePr>
          <p:cNvPr id="193551" name="Object 15"/>
          <p:cNvGraphicFramePr>
            <a:graphicFrameLocks noChangeAspect="1"/>
          </p:cNvGraphicFramePr>
          <p:nvPr>
            <p:extLst>
              <p:ext uri="{D42A27DB-BD31-4B8C-83A1-F6EECF244321}">
                <p14:modId xmlns:p14="http://schemas.microsoft.com/office/powerpoint/2010/main" val="1026271585"/>
              </p:ext>
            </p:extLst>
          </p:nvPr>
        </p:nvGraphicFramePr>
        <p:xfrm>
          <a:off x="827088" y="4425603"/>
          <a:ext cx="2406650" cy="561975"/>
        </p:xfrm>
        <a:graphic>
          <a:graphicData uri="http://schemas.openxmlformats.org/presentationml/2006/ole">
            <mc:AlternateContent xmlns:mc="http://schemas.openxmlformats.org/markup-compatibility/2006">
              <mc:Choice xmlns:v="urn:schemas-microsoft-com:vml" Requires="v">
                <p:oleObj spid="_x0000_s45162" name="公式" r:id="rId15" imgW="1193760" imgH="279360" progId="Equation.3">
                  <p:embed/>
                </p:oleObj>
              </mc:Choice>
              <mc:Fallback>
                <p:oleObj name="公式" r:id="rId15" imgW="1193760" imgH="279360" progId="Equation.3">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27088" y="4425603"/>
                        <a:ext cx="240665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3552" name="Object 16"/>
          <p:cNvGraphicFramePr>
            <a:graphicFrameLocks noChangeAspect="1"/>
          </p:cNvGraphicFramePr>
          <p:nvPr>
            <p:extLst>
              <p:ext uri="{D42A27DB-BD31-4B8C-83A1-F6EECF244321}">
                <p14:modId xmlns:p14="http://schemas.microsoft.com/office/powerpoint/2010/main" val="1639366477"/>
              </p:ext>
            </p:extLst>
          </p:nvPr>
        </p:nvGraphicFramePr>
        <p:xfrm>
          <a:off x="3392488" y="4425603"/>
          <a:ext cx="1331912" cy="561975"/>
        </p:xfrm>
        <a:graphic>
          <a:graphicData uri="http://schemas.openxmlformats.org/presentationml/2006/ole">
            <mc:AlternateContent xmlns:mc="http://schemas.openxmlformats.org/markup-compatibility/2006">
              <mc:Choice xmlns:v="urn:schemas-microsoft-com:vml" Requires="v">
                <p:oleObj spid="_x0000_s45163" name="公式" r:id="rId17" imgW="660240" imgH="279360" progId="Equation.3">
                  <p:embed/>
                </p:oleObj>
              </mc:Choice>
              <mc:Fallback>
                <p:oleObj name="公式" r:id="rId17" imgW="660240" imgH="27936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392488" y="4425603"/>
                        <a:ext cx="1331912"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3553" name="Rectangle 17"/>
          <p:cNvSpPr>
            <a:spLocks noChangeArrowheads="1"/>
          </p:cNvSpPr>
          <p:nvPr/>
        </p:nvSpPr>
        <p:spPr bwMode="auto">
          <a:xfrm>
            <a:off x="4975225" y="5146328"/>
            <a:ext cx="265747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400" b="1">
                <a:solidFill>
                  <a:srgbClr val="000000"/>
                </a:solidFill>
              </a:rPr>
              <a:t>自激振荡</a:t>
            </a:r>
          </a:p>
        </p:txBody>
      </p:sp>
      <p:graphicFrame>
        <p:nvGraphicFramePr>
          <p:cNvPr id="193554" name="Object 18"/>
          <p:cNvGraphicFramePr>
            <a:graphicFrameLocks noChangeAspect="1"/>
          </p:cNvGraphicFramePr>
          <p:nvPr>
            <p:extLst>
              <p:ext uri="{D42A27DB-BD31-4B8C-83A1-F6EECF244321}">
                <p14:modId xmlns:p14="http://schemas.microsoft.com/office/powerpoint/2010/main" val="830375447"/>
              </p:ext>
            </p:extLst>
          </p:nvPr>
        </p:nvGraphicFramePr>
        <p:xfrm>
          <a:off x="827088" y="5147916"/>
          <a:ext cx="2432050" cy="561975"/>
        </p:xfrm>
        <a:graphic>
          <a:graphicData uri="http://schemas.openxmlformats.org/presentationml/2006/ole">
            <mc:AlternateContent xmlns:mc="http://schemas.openxmlformats.org/markup-compatibility/2006">
              <mc:Choice xmlns:v="urn:schemas-microsoft-com:vml" Requires="v">
                <p:oleObj spid="_x0000_s45164" name="公式" r:id="rId19" imgW="1206360" imgH="279360" progId="Equation.3">
                  <p:embed/>
                </p:oleObj>
              </mc:Choice>
              <mc:Fallback>
                <p:oleObj name="公式" r:id="rId19" imgW="1206360" imgH="27936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27088" y="5147916"/>
                        <a:ext cx="243205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3555" name="Object 19"/>
          <p:cNvGraphicFramePr>
            <a:graphicFrameLocks noChangeAspect="1"/>
          </p:cNvGraphicFramePr>
          <p:nvPr>
            <p:extLst>
              <p:ext uri="{D42A27DB-BD31-4B8C-83A1-F6EECF244321}">
                <p14:modId xmlns:p14="http://schemas.microsoft.com/office/powerpoint/2010/main" val="3092052534"/>
              </p:ext>
            </p:extLst>
          </p:nvPr>
        </p:nvGraphicFramePr>
        <p:xfrm>
          <a:off x="3419475" y="5147916"/>
          <a:ext cx="1384300" cy="561975"/>
        </p:xfrm>
        <a:graphic>
          <a:graphicData uri="http://schemas.openxmlformats.org/presentationml/2006/ole">
            <mc:AlternateContent xmlns:mc="http://schemas.openxmlformats.org/markup-compatibility/2006">
              <mc:Choice xmlns:v="urn:schemas-microsoft-com:vml" Requires="v">
                <p:oleObj spid="_x0000_s45165" name="公式" r:id="rId21" imgW="685800" imgH="279360" progId="Equation.3">
                  <p:embed/>
                </p:oleObj>
              </mc:Choice>
              <mc:Fallback>
                <p:oleObj name="公式" r:id="rId21" imgW="685800" imgH="279360" progId="Equation.3">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419475" y="5147916"/>
                        <a:ext cx="13843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311470485"/>
      </p:ext>
    </p:extLst>
  </p:cSld>
  <p:clrMapOvr>
    <a:masterClrMapping/>
  </p:clrMapOvr>
  <p:transition>
    <p:wipe dir="r"/>
    <p:sndAc>
      <p:stSnd>
        <p:snd r:embed="rId3"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nodeType="clickEffect">
                                  <p:stCondLst>
                                    <p:cond delay="0"/>
                                  </p:stCondLst>
                                  <p:childTnLst>
                                    <p:set>
                                      <p:cBhvr>
                                        <p:cTn id="6" dur="1" fill="hold">
                                          <p:stCondLst>
                                            <p:cond delay="0"/>
                                          </p:stCondLst>
                                        </p:cTn>
                                        <p:tgtEl>
                                          <p:spTgt spid="193543"/>
                                        </p:tgtEl>
                                        <p:attrNameLst>
                                          <p:attrName>style.visibility</p:attrName>
                                        </p:attrNameLst>
                                      </p:cBhvr>
                                      <p:to>
                                        <p:strVal val="visible"/>
                                      </p:to>
                                    </p:set>
                                    <p:animEffect transition="in" filter="strips(downRight)">
                                      <p:cBhvr>
                                        <p:cTn id="7" dur="500"/>
                                        <p:tgtEl>
                                          <p:spTgt spid="193543"/>
                                        </p:tgtEl>
                                      </p:cBhvr>
                                    </p:animEffect>
                                  </p:childTnLst>
                                  <p:subTnLst>
                                    <p:audio>
                                      <p:cMediaNode>
                                        <p:cTn display="0" masterRel="sameClick">
                                          <p:stCondLst>
                                            <p:cond evt="begin" delay="0">
                                              <p:tn val="5"/>
                                            </p:cond>
                                          </p:stCondLst>
                                          <p:endCondLst>
                                            <p:cond evt="onStopAudio" delay="0">
                                              <p:tgtEl>
                                                <p:sldTgt/>
                                              </p:tgtEl>
                                            </p:cond>
                                          </p:endCondLst>
                                        </p:cTn>
                                        <p:tgtEl>
                                          <p:sndTgt r:embed="rId4"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nodeType="clickEffect">
                                  <p:stCondLst>
                                    <p:cond delay="0"/>
                                  </p:stCondLst>
                                  <p:childTnLst>
                                    <p:set>
                                      <p:cBhvr>
                                        <p:cTn id="11" dur="1" fill="hold">
                                          <p:stCondLst>
                                            <p:cond delay="0"/>
                                          </p:stCondLst>
                                        </p:cTn>
                                        <p:tgtEl>
                                          <p:spTgt spid="193540"/>
                                        </p:tgtEl>
                                        <p:attrNameLst>
                                          <p:attrName>style.visibility</p:attrName>
                                        </p:attrNameLst>
                                      </p:cBhvr>
                                      <p:to>
                                        <p:strVal val="visible"/>
                                      </p:to>
                                    </p:set>
                                    <p:animEffect transition="in" filter="strips(downRight)">
                                      <p:cBhvr>
                                        <p:cTn id="12" dur="500"/>
                                        <p:tgtEl>
                                          <p:spTgt spid="193540"/>
                                        </p:tgtEl>
                                      </p:cBhvr>
                                    </p:animEffect>
                                  </p:childTnLst>
                                  <p:subTnLst>
                                    <p:audio>
                                      <p:cMediaNode>
                                        <p:cTn display="0" masterRel="sameClick">
                                          <p:stCondLst>
                                            <p:cond evt="begin" delay="0">
                                              <p:tn val="10"/>
                                            </p:cond>
                                          </p:stCondLst>
                                          <p:endCondLst>
                                            <p:cond evt="onStopAudio" delay="0">
                                              <p:tgtEl>
                                                <p:sldTgt/>
                                              </p:tgtEl>
                                            </p:cond>
                                          </p:endCondLst>
                                        </p:cTn>
                                        <p:tgtEl>
                                          <p:sndTgt r:embed="rId4" name="CHIMES.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nodeType="clickEffect">
                                  <p:stCondLst>
                                    <p:cond delay="0"/>
                                  </p:stCondLst>
                                  <p:childTnLst>
                                    <p:set>
                                      <p:cBhvr>
                                        <p:cTn id="16" dur="1" fill="hold">
                                          <p:stCondLst>
                                            <p:cond delay="0"/>
                                          </p:stCondLst>
                                        </p:cTn>
                                        <p:tgtEl>
                                          <p:spTgt spid="193546"/>
                                        </p:tgtEl>
                                        <p:attrNameLst>
                                          <p:attrName>style.visibility</p:attrName>
                                        </p:attrNameLst>
                                      </p:cBhvr>
                                      <p:to>
                                        <p:strVal val="visible"/>
                                      </p:to>
                                    </p:set>
                                    <p:animEffect transition="in" filter="strips(downRight)">
                                      <p:cBhvr>
                                        <p:cTn id="17" dur="500"/>
                                        <p:tgtEl>
                                          <p:spTgt spid="193546"/>
                                        </p:tgtEl>
                                      </p:cBhvr>
                                    </p:animEffect>
                                  </p:childTnLst>
                                  <p:subTnLst>
                                    <p:audio>
                                      <p:cMediaNode>
                                        <p:cTn display="0" masterRel="sameClick">
                                          <p:stCondLst>
                                            <p:cond evt="begin" delay="0">
                                              <p:tn val="15"/>
                                            </p:cond>
                                          </p:stCondLst>
                                          <p:endCondLst>
                                            <p:cond evt="onStopAudio" delay="0">
                                              <p:tgtEl>
                                                <p:sldTgt/>
                                              </p:tgtEl>
                                            </p:cond>
                                          </p:endCondLst>
                                        </p:cTn>
                                        <p:tgtEl>
                                          <p:sndTgt r:embed="rId4" name="CHIMES.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6" fill="hold" nodeType="clickEffect">
                                  <p:stCondLst>
                                    <p:cond delay="0"/>
                                  </p:stCondLst>
                                  <p:childTnLst>
                                    <p:set>
                                      <p:cBhvr>
                                        <p:cTn id="21" dur="1" fill="hold">
                                          <p:stCondLst>
                                            <p:cond delay="0"/>
                                          </p:stCondLst>
                                        </p:cTn>
                                        <p:tgtEl>
                                          <p:spTgt spid="193547"/>
                                        </p:tgtEl>
                                        <p:attrNameLst>
                                          <p:attrName>style.visibility</p:attrName>
                                        </p:attrNameLst>
                                      </p:cBhvr>
                                      <p:to>
                                        <p:strVal val="visible"/>
                                      </p:to>
                                    </p:set>
                                    <p:animEffect transition="in" filter="strips(downRight)">
                                      <p:cBhvr>
                                        <p:cTn id="22" dur="500"/>
                                        <p:tgtEl>
                                          <p:spTgt spid="193547"/>
                                        </p:tgtEl>
                                      </p:cBhvr>
                                    </p:animEffect>
                                  </p:childTnLst>
                                  <p:subTnLst>
                                    <p:audio>
                                      <p:cMediaNode>
                                        <p:cTn display="0" masterRel="sameClick">
                                          <p:stCondLst>
                                            <p:cond evt="begin" delay="0">
                                              <p:tn val="20"/>
                                            </p:cond>
                                          </p:stCondLst>
                                          <p:endCondLst>
                                            <p:cond evt="onStopAudio" delay="0">
                                              <p:tgtEl>
                                                <p:sldTgt/>
                                              </p:tgtEl>
                                            </p:cond>
                                          </p:endCondLst>
                                        </p:cTn>
                                        <p:tgtEl>
                                          <p:sndTgt r:embed="rId4" name="CHIMES.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193539"/>
                                        </p:tgtEl>
                                        <p:attrNameLst>
                                          <p:attrName>style.visibility</p:attrName>
                                        </p:attrNameLst>
                                      </p:cBhvr>
                                      <p:to>
                                        <p:strVal val="visible"/>
                                      </p:to>
                                    </p:set>
                                    <p:animEffect transition="in" filter="strips(downRight)">
                                      <p:cBhvr>
                                        <p:cTn id="27" dur="500"/>
                                        <p:tgtEl>
                                          <p:spTgt spid="193539"/>
                                        </p:tgtEl>
                                      </p:cBhvr>
                                    </p:animEffect>
                                  </p:childTnLst>
                                  <p:subTnLst>
                                    <p:audio>
                                      <p:cMediaNode>
                                        <p:cTn display="0" masterRel="sameClick">
                                          <p:stCondLst>
                                            <p:cond evt="begin" delay="0">
                                              <p:tn val="25"/>
                                            </p:cond>
                                          </p:stCondLst>
                                          <p:endCondLst>
                                            <p:cond evt="onStopAudio" delay="0">
                                              <p:tgtEl>
                                                <p:sldTgt/>
                                              </p:tgtEl>
                                            </p:cond>
                                          </p:endCondLst>
                                        </p:cTn>
                                        <p:tgtEl>
                                          <p:sndTgt r:embed="rId4" name="CHIMES.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18" presetClass="entr" presetSubtype="6" fill="hold" nodeType="clickEffect">
                                  <p:stCondLst>
                                    <p:cond delay="0"/>
                                  </p:stCondLst>
                                  <p:childTnLst>
                                    <p:set>
                                      <p:cBhvr>
                                        <p:cTn id="31" dur="1" fill="hold">
                                          <p:stCondLst>
                                            <p:cond delay="0"/>
                                          </p:stCondLst>
                                        </p:cTn>
                                        <p:tgtEl>
                                          <p:spTgt spid="193548"/>
                                        </p:tgtEl>
                                        <p:attrNameLst>
                                          <p:attrName>style.visibility</p:attrName>
                                        </p:attrNameLst>
                                      </p:cBhvr>
                                      <p:to>
                                        <p:strVal val="visible"/>
                                      </p:to>
                                    </p:set>
                                    <p:animEffect transition="in" filter="strips(downRight)">
                                      <p:cBhvr>
                                        <p:cTn id="32" dur="500"/>
                                        <p:tgtEl>
                                          <p:spTgt spid="193548"/>
                                        </p:tgtEl>
                                      </p:cBhvr>
                                    </p:animEffect>
                                  </p:childTnLst>
                                  <p:subTnLst>
                                    <p:audio>
                                      <p:cMediaNode>
                                        <p:cTn display="0" masterRel="sameClick">
                                          <p:stCondLst>
                                            <p:cond evt="begin" delay="0">
                                              <p:tn val="30"/>
                                            </p:cond>
                                          </p:stCondLst>
                                          <p:endCondLst>
                                            <p:cond evt="onStopAudio" delay="0">
                                              <p:tgtEl>
                                                <p:sldTgt/>
                                              </p:tgtEl>
                                            </p:cond>
                                          </p:endCondLst>
                                        </p:cTn>
                                        <p:tgtEl>
                                          <p:sndTgt r:embed="rId4" name="CHIMES.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193549"/>
                                        </p:tgtEl>
                                        <p:attrNameLst>
                                          <p:attrName>style.visibility</p:attrName>
                                        </p:attrNameLst>
                                      </p:cBhvr>
                                      <p:to>
                                        <p:strVal val="visible"/>
                                      </p:to>
                                    </p:set>
                                    <p:animEffect transition="in" filter="strips(downRight)">
                                      <p:cBhvr>
                                        <p:cTn id="37" dur="500"/>
                                        <p:tgtEl>
                                          <p:spTgt spid="193549"/>
                                        </p:tgtEl>
                                      </p:cBhvr>
                                    </p:animEffect>
                                  </p:childTnLst>
                                  <p:subTnLst>
                                    <p:audio>
                                      <p:cMediaNode>
                                        <p:cTn display="0" masterRel="sameClick">
                                          <p:stCondLst>
                                            <p:cond evt="begin" delay="0">
                                              <p:tn val="35"/>
                                            </p:cond>
                                          </p:stCondLst>
                                          <p:endCondLst>
                                            <p:cond evt="onStopAudio" delay="0">
                                              <p:tgtEl>
                                                <p:sldTgt/>
                                              </p:tgtEl>
                                            </p:cond>
                                          </p:endCondLst>
                                        </p:cTn>
                                        <p:tgtEl>
                                          <p:sndTgt r:embed="rId4" name="CHIMES.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18" presetClass="entr" presetSubtype="6" fill="hold" nodeType="clickEffect">
                                  <p:stCondLst>
                                    <p:cond delay="0"/>
                                  </p:stCondLst>
                                  <p:childTnLst>
                                    <p:set>
                                      <p:cBhvr>
                                        <p:cTn id="41" dur="1" fill="hold">
                                          <p:stCondLst>
                                            <p:cond delay="0"/>
                                          </p:stCondLst>
                                        </p:cTn>
                                        <p:tgtEl>
                                          <p:spTgt spid="193551"/>
                                        </p:tgtEl>
                                        <p:attrNameLst>
                                          <p:attrName>style.visibility</p:attrName>
                                        </p:attrNameLst>
                                      </p:cBhvr>
                                      <p:to>
                                        <p:strVal val="visible"/>
                                      </p:to>
                                    </p:set>
                                    <p:animEffect transition="in" filter="strips(downRight)">
                                      <p:cBhvr>
                                        <p:cTn id="42" dur="500"/>
                                        <p:tgtEl>
                                          <p:spTgt spid="193551"/>
                                        </p:tgtEl>
                                      </p:cBhvr>
                                    </p:animEffect>
                                  </p:childTnLst>
                                  <p:subTnLst>
                                    <p:audio>
                                      <p:cMediaNode>
                                        <p:cTn display="0" masterRel="sameClick">
                                          <p:stCondLst>
                                            <p:cond evt="begin" delay="0">
                                              <p:tn val="40"/>
                                            </p:cond>
                                          </p:stCondLst>
                                          <p:endCondLst>
                                            <p:cond evt="onStopAudio" delay="0">
                                              <p:tgtEl>
                                                <p:sldTgt/>
                                              </p:tgtEl>
                                            </p:cond>
                                          </p:endCondLst>
                                        </p:cTn>
                                        <p:tgtEl>
                                          <p:sndTgt r:embed="rId4" name="CHIMES.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18" presetClass="entr" presetSubtype="6" fill="hold" nodeType="clickEffect">
                                  <p:stCondLst>
                                    <p:cond delay="0"/>
                                  </p:stCondLst>
                                  <p:childTnLst>
                                    <p:set>
                                      <p:cBhvr>
                                        <p:cTn id="46" dur="1" fill="hold">
                                          <p:stCondLst>
                                            <p:cond delay="0"/>
                                          </p:stCondLst>
                                        </p:cTn>
                                        <p:tgtEl>
                                          <p:spTgt spid="193552"/>
                                        </p:tgtEl>
                                        <p:attrNameLst>
                                          <p:attrName>style.visibility</p:attrName>
                                        </p:attrNameLst>
                                      </p:cBhvr>
                                      <p:to>
                                        <p:strVal val="visible"/>
                                      </p:to>
                                    </p:set>
                                    <p:animEffect transition="in" filter="strips(downRight)">
                                      <p:cBhvr>
                                        <p:cTn id="47" dur="500"/>
                                        <p:tgtEl>
                                          <p:spTgt spid="193552"/>
                                        </p:tgtEl>
                                      </p:cBhvr>
                                    </p:animEffect>
                                  </p:childTnLst>
                                  <p:subTnLst>
                                    <p:audio>
                                      <p:cMediaNode>
                                        <p:cTn display="0" masterRel="sameClick">
                                          <p:stCondLst>
                                            <p:cond evt="begin" delay="0">
                                              <p:tn val="45"/>
                                            </p:cond>
                                          </p:stCondLst>
                                          <p:endCondLst>
                                            <p:cond evt="onStopAudio" delay="0">
                                              <p:tgtEl>
                                                <p:sldTgt/>
                                              </p:tgtEl>
                                            </p:cond>
                                          </p:endCondLst>
                                        </p:cTn>
                                        <p:tgtEl>
                                          <p:sndTgt r:embed="rId4" name="CHIMES.WAV"/>
                                        </p:tgtEl>
                                      </p:cMediaNode>
                                    </p:audio>
                                  </p:subTnLst>
                                </p:cTn>
                              </p:par>
                            </p:childTnLst>
                          </p:cTn>
                        </p:par>
                      </p:childTnLst>
                    </p:cTn>
                  </p:par>
                  <p:par>
                    <p:cTn id="48" fill="hold" nodeType="clickPar">
                      <p:stCondLst>
                        <p:cond delay="indefinite"/>
                      </p:stCondLst>
                      <p:childTnLst>
                        <p:par>
                          <p:cTn id="49" fill="hold" nodeType="withGroup">
                            <p:stCondLst>
                              <p:cond delay="0"/>
                            </p:stCondLst>
                            <p:childTnLst>
                              <p:par>
                                <p:cTn id="50" presetID="18" presetClass="entr" presetSubtype="6" fill="hold" grpId="0" nodeType="clickEffect">
                                  <p:stCondLst>
                                    <p:cond delay="0"/>
                                  </p:stCondLst>
                                  <p:childTnLst>
                                    <p:set>
                                      <p:cBhvr>
                                        <p:cTn id="51" dur="1" fill="hold">
                                          <p:stCondLst>
                                            <p:cond delay="0"/>
                                          </p:stCondLst>
                                        </p:cTn>
                                        <p:tgtEl>
                                          <p:spTgt spid="193550"/>
                                        </p:tgtEl>
                                        <p:attrNameLst>
                                          <p:attrName>style.visibility</p:attrName>
                                        </p:attrNameLst>
                                      </p:cBhvr>
                                      <p:to>
                                        <p:strVal val="visible"/>
                                      </p:to>
                                    </p:set>
                                    <p:animEffect transition="in" filter="strips(downRight)">
                                      <p:cBhvr>
                                        <p:cTn id="52" dur="500"/>
                                        <p:tgtEl>
                                          <p:spTgt spid="193550"/>
                                        </p:tgtEl>
                                      </p:cBhvr>
                                    </p:animEffect>
                                  </p:childTnLst>
                                  <p:subTnLst>
                                    <p:audio>
                                      <p:cMediaNode>
                                        <p:cTn display="0" masterRel="sameClick">
                                          <p:stCondLst>
                                            <p:cond evt="begin" delay="0">
                                              <p:tn val="50"/>
                                            </p:cond>
                                          </p:stCondLst>
                                          <p:endCondLst>
                                            <p:cond evt="onStopAudio" delay="0">
                                              <p:tgtEl>
                                                <p:sldTgt/>
                                              </p:tgtEl>
                                            </p:cond>
                                          </p:endCondLst>
                                        </p:cTn>
                                        <p:tgtEl>
                                          <p:sndTgt r:embed="rId4" name="CHIMES.WAV"/>
                                        </p:tgtEl>
                                      </p:cMediaNode>
                                    </p:audio>
                                  </p:subTnLst>
                                </p:cTn>
                              </p:par>
                            </p:childTnLst>
                          </p:cTn>
                        </p:par>
                      </p:childTnLst>
                    </p:cTn>
                  </p:par>
                  <p:par>
                    <p:cTn id="53" fill="hold" nodeType="clickPar">
                      <p:stCondLst>
                        <p:cond delay="indefinite"/>
                      </p:stCondLst>
                      <p:childTnLst>
                        <p:par>
                          <p:cTn id="54" fill="hold" nodeType="withGroup">
                            <p:stCondLst>
                              <p:cond delay="0"/>
                            </p:stCondLst>
                            <p:childTnLst>
                              <p:par>
                                <p:cTn id="55" presetID="18" presetClass="entr" presetSubtype="6" fill="hold" nodeType="clickEffect">
                                  <p:stCondLst>
                                    <p:cond delay="0"/>
                                  </p:stCondLst>
                                  <p:childTnLst>
                                    <p:set>
                                      <p:cBhvr>
                                        <p:cTn id="56" dur="1" fill="hold">
                                          <p:stCondLst>
                                            <p:cond delay="0"/>
                                          </p:stCondLst>
                                        </p:cTn>
                                        <p:tgtEl>
                                          <p:spTgt spid="193554"/>
                                        </p:tgtEl>
                                        <p:attrNameLst>
                                          <p:attrName>style.visibility</p:attrName>
                                        </p:attrNameLst>
                                      </p:cBhvr>
                                      <p:to>
                                        <p:strVal val="visible"/>
                                      </p:to>
                                    </p:set>
                                    <p:animEffect transition="in" filter="strips(downRight)">
                                      <p:cBhvr>
                                        <p:cTn id="57" dur="500"/>
                                        <p:tgtEl>
                                          <p:spTgt spid="193554"/>
                                        </p:tgtEl>
                                      </p:cBhvr>
                                    </p:animEffect>
                                  </p:childTnLst>
                                  <p:subTnLst>
                                    <p:audio>
                                      <p:cMediaNode>
                                        <p:cTn display="0" masterRel="sameClick">
                                          <p:stCondLst>
                                            <p:cond evt="begin" delay="0">
                                              <p:tn val="55"/>
                                            </p:cond>
                                          </p:stCondLst>
                                          <p:endCondLst>
                                            <p:cond evt="onStopAudio" delay="0">
                                              <p:tgtEl>
                                                <p:sldTgt/>
                                              </p:tgtEl>
                                            </p:cond>
                                          </p:endCondLst>
                                        </p:cTn>
                                        <p:tgtEl>
                                          <p:sndTgt r:embed="rId4" name="CHIMES.WAV"/>
                                        </p:tgtEl>
                                      </p:cMediaNode>
                                    </p:audio>
                                  </p:subTnLst>
                                </p:cTn>
                              </p:par>
                            </p:childTnLst>
                          </p:cTn>
                        </p:par>
                      </p:childTnLst>
                    </p:cTn>
                  </p:par>
                  <p:par>
                    <p:cTn id="58" fill="hold" nodeType="clickPar">
                      <p:stCondLst>
                        <p:cond delay="indefinite"/>
                      </p:stCondLst>
                      <p:childTnLst>
                        <p:par>
                          <p:cTn id="59" fill="hold" nodeType="withGroup">
                            <p:stCondLst>
                              <p:cond delay="0"/>
                            </p:stCondLst>
                            <p:childTnLst>
                              <p:par>
                                <p:cTn id="60" presetID="18" presetClass="entr" presetSubtype="6" fill="hold" nodeType="clickEffect">
                                  <p:stCondLst>
                                    <p:cond delay="0"/>
                                  </p:stCondLst>
                                  <p:childTnLst>
                                    <p:set>
                                      <p:cBhvr>
                                        <p:cTn id="61" dur="1" fill="hold">
                                          <p:stCondLst>
                                            <p:cond delay="0"/>
                                          </p:stCondLst>
                                        </p:cTn>
                                        <p:tgtEl>
                                          <p:spTgt spid="193555"/>
                                        </p:tgtEl>
                                        <p:attrNameLst>
                                          <p:attrName>style.visibility</p:attrName>
                                        </p:attrNameLst>
                                      </p:cBhvr>
                                      <p:to>
                                        <p:strVal val="visible"/>
                                      </p:to>
                                    </p:set>
                                    <p:animEffect transition="in" filter="strips(downRight)">
                                      <p:cBhvr>
                                        <p:cTn id="62" dur="500"/>
                                        <p:tgtEl>
                                          <p:spTgt spid="193555"/>
                                        </p:tgtEl>
                                      </p:cBhvr>
                                    </p:animEffect>
                                  </p:childTnLst>
                                  <p:subTnLst>
                                    <p:audio>
                                      <p:cMediaNode>
                                        <p:cTn display="0" masterRel="sameClick">
                                          <p:stCondLst>
                                            <p:cond evt="begin" delay="0">
                                              <p:tn val="60"/>
                                            </p:cond>
                                          </p:stCondLst>
                                          <p:endCondLst>
                                            <p:cond evt="onStopAudio" delay="0">
                                              <p:tgtEl>
                                                <p:sldTgt/>
                                              </p:tgtEl>
                                            </p:cond>
                                          </p:endCondLst>
                                        </p:cTn>
                                        <p:tgtEl>
                                          <p:sndTgt r:embed="rId4" name="CHIMES.WAV"/>
                                        </p:tgtEl>
                                      </p:cMediaNode>
                                    </p:audio>
                                  </p:subTnLst>
                                </p:cTn>
                              </p:par>
                            </p:childTnLst>
                          </p:cTn>
                        </p:par>
                      </p:childTnLst>
                    </p:cTn>
                  </p:par>
                  <p:par>
                    <p:cTn id="63" fill="hold" nodeType="clickPar">
                      <p:stCondLst>
                        <p:cond delay="indefinite"/>
                      </p:stCondLst>
                      <p:childTnLst>
                        <p:par>
                          <p:cTn id="64" fill="hold" nodeType="withGroup">
                            <p:stCondLst>
                              <p:cond delay="0"/>
                            </p:stCondLst>
                            <p:childTnLst>
                              <p:par>
                                <p:cTn id="65" presetID="18" presetClass="entr" presetSubtype="6" fill="hold" grpId="0" nodeType="clickEffect">
                                  <p:stCondLst>
                                    <p:cond delay="0"/>
                                  </p:stCondLst>
                                  <p:childTnLst>
                                    <p:set>
                                      <p:cBhvr>
                                        <p:cTn id="66" dur="1" fill="hold">
                                          <p:stCondLst>
                                            <p:cond delay="0"/>
                                          </p:stCondLst>
                                        </p:cTn>
                                        <p:tgtEl>
                                          <p:spTgt spid="193553"/>
                                        </p:tgtEl>
                                        <p:attrNameLst>
                                          <p:attrName>style.visibility</p:attrName>
                                        </p:attrNameLst>
                                      </p:cBhvr>
                                      <p:to>
                                        <p:strVal val="visible"/>
                                      </p:to>
                                    </p:set>
                                    <p:animEffect transition="in" filter="strips(downRight)">
                                      <p:cBhvr>
                                        <p:cTn id="67" dur="500"/>
                                        <p:tgtEl>
                                          <p:spTgt spid="193553"/>
                                        </p:tgtEl>
                                      </p:cBhvr>
                                    </p:animEffect>
                                  </p:childTnLst>
                                  <p:subTnLst>
                                    <p:audio>
                                      <p:cMediaNode>
                                        <p:cTn display="0" masterRel="sameClick">
                                          <p:stCondLst>
                                            <p:cond evt="begin" delay="0">
                                              <p:tn val="65"/>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39" grpId="0" autoUpdateAnimBg="0"/>
      <p:bldP spid="193549" grpId="0" autoUpdateAnimBg="0"/>
      <p:bldP spid="193550" grpId="0" autoUpdateAnimBg="0"/>
      <p:bldP spid="193553"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Text Box 2"/>
          <p:cNvSpPr txBox="1">
            <a:spLocks noChangeArrowheads="1"/>
          </p:cNvSpPr>
          <p:nvPr/>
        </p:nvSpPr>
        <p:spPr bwMode="auto">
          <a:xfrm>
            <a:off x="1258888" y="333375"/>
            <a:ext cx="6400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0" lang="en-US" altLang="zh-CN" sz="3200" b="1" dirty="0" smtClean="0">
                <a:solidFill>
                  <a:srgbClr val="FF3300"/>
                </a:solidFill>
                <a:latin typeface="黑体" pitchFamily="49" charset="-122"/>
                <a:ea typeface="黑体" pitchFamily="49" charset="-122"/>
              </a:rPr>
              <a:t>7.4.3 </a:t>
            </a:r>
            <a:r>
              <a:rPr kumimoji="0" lang="zh-CN" altLang="en-US" sz="3200" b="1" dirty="0" smtClean="0">
                <a:solidFill>
                  <a:srgbClr val="FF3300"/>
                </a:solidFill>
                <a:latin typeface="黑体" pitchFamily="49" charset="-122"/>
                <a:ea typeface="黑体" pitchFamily="49" charset="-122"/>
              </a:rPr>
              <a:t>负</a:t>
            </a:r>
            <a:r>
              <a:rPr lang="zh-CN" altLang="en-US" sz="3200" b="1" dirty="0" smtClean="0">
                <a:solidFill>
                  <a:srgbClr val="FF3300"/>
                </a:solidFill>
                <a:latin typeface="黑体" pitchFamily="49" charset="-122"/>
                <a:ea typeface="黑体" pitchFamily="49" charset="-122"/>
              </a:rPr>
              <a:t>反馈放大器</a:t>
            </a:r>
            <a:r>
              <a:rPr lang="zh-CN" altLang="en-US" sz="3200" b="1" dirty="0">
                <a:solidFill>
                  <a:srgbClr val="FF3300"/>
                </a:solidFill>
                <a:latin typeface="黑体" pitchFamily="49" charset="-122"/>
                <a:ea typeface="黑体" pitchFamily="49" charset="-122"/>
              </a:rPr>
              <a:t>的四种类型</a:t>
            </a:r>
          </a:p>
        </p:txBody>
      </p:sp>
      <p:sp>
        <p:nvSpPr>
          <p:cNvPr id="267267" name="Rectangle 3"/>
          <p:cNvSpPr>
            <a:spLocks noChangeArrowheads="1"/>
          </p:cNvSpPr>
          <p:nvPr/>
        </p:nvSpPr>
        <p:spPr bwMode="auto">
          <a:xfrm>
            <a:off x="2195513" y="1196975"/>
            <a:ext cx="52578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kumimoji="1" sz="2400">
                <a:solidFill>
                  <a:schemeClr val="tx1"/>
                </a:solidFill>
                <a:latin typeface="Times New Roman" pitchFamily="18" charset="0"/>
                <a:ea typeface="宋体" pitchFamily="2" charset="-122"/>
              </a:defRPr>
            </a:lvl1pPr>
            <a:lvl2pPr marL="742950" indent="-285750">
              <a:defRPr kumimoji="1" sz="2400">
                <a:solidFill>
                  <a:schemeClr val="tx1"/>
                </a:solidFill>
                <a:latin typeface="Times New Roman" pitchFamily="18" charset="0"/>
                <a:ea typeface="宋体" pitchFamily="2" charset="-122"/>
              </a:defRPr>
            </a:lvl2pPr>
            <a:lvl3pPr marL="1143000" indent="-228600">
              <a:defRPr kumimoji="1" sz="2400">
                <a:solidFill>
                  <a:schemeClr val="tx1"/>
                </a:solidFill>
                <a:latin typeface="Times New Roman" pitchFamily="18" charset="0"/>
                <a:ea typeface="宋体" pitchFamily="2" charset="-122"/>
              </a:defRPr>
            </a:lvl3pPr>
            <a:lvl4pPr marL="1600200" indent="-228600">
              <a:defRPr kumimoji="1" sz="2400">
                <a:solidFill>
                  <a:schemeClr val="tx1"/>
                </a:solidFill>
                <a:latin typeface="Times New Roman" pitchFamily="18" charset="0"/>
                <a:ea typeface="宋体" pitchFamily="2" charset="-122"/>
              </a:defRPr>
            </a:lvl4pPr>
            <a:lvl5pPr marL="2057400" indent="-228600">
              <a:defRPr kumimoji="1" sz="2400">
                <a:solidFill>
                  <a:schemeClr val="tx1"/>
                </a:solidFill>
                <a:latin typeface="Times New Roman" pitchFamily="18" charset="0"/>
                <a:ea typeface="宋体" pitchFamily="2" charset="-122"/>
              </a:defRPr>
            </a:lvl5pPr>
            <a:lvl6pPr marL="2514600" indent="-228600" fontAlgn="base">
              <a:spcBef>
                <a:spcPct val="0"/>
              </a:spcBef>
              <a:spcAft>
                <a:spcPct val="0"/>
              </a:spcAft>
              <a:defRPr kumimoji="1" sz="2400">
                <a:solidFill>
                  <a:schemeClr val="tx1"/>
                </a:solidFill>
                <a:latin typeface="Times New Roman" pitchFamily="18" charset="0"/>
                <a:ea typeface="宋体" pitchFamily="2" charset="-122"/>
              </a:defRPr>
            </a:lvl6pPr>
            <a:lvl7pPr marL="2971800" indent="-228600" fontAlgn="base">
              <a:spcBef>
                <a:spcPct val="0"/>
              </a:spcBef>
              <a:spcAft>
                <a:spcPct val="0"/>
              </a:spcAft>
              <a:defRPr kumimoji="1" sz="2400">
                <a:solidFill>
                  <a:schemeClr val="tx1"/>
                </a:solidFill>
                <a:latin typeface="Times New Roman" pitchFamily="18" charset="0"/>
                <a:ea typeface="宋体" pitchFamily="2" charset="-122"/>
              </a:defRPr>
            </a:lvl7pPr>
            <a:lvl8pPr marL="3429000" indent="-228600" fontAlgn="base">
              <a:spcBef>
                <a:spcPct val="0"/>
              </a:spcBef>
              <a:spcAft>
                <a:spcPct val="0"/>
              </a:spcAft>
              <a:defRPr kumimoji="1" sz="2400">
                <a:solidFill>
                  <a:schemeClr val="tx1"/>
                </a:solidFill>
                <a:latin typeface="Times New Roman" pitchFamily="18" charset="0"/>
                <a:ea typeface="宋体" pitchFamily="2" charset="-122"/>
              </a:defRPr>
            </a:lvl8pPr>
            <a:lvl9pPr marL="3886200" indent="-2286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130000"/>
              </a:lnSpc>
              <a:spcBef>
                <a:spcPct val="20000"/>
              </a:spcBef>
            </a:pPr>
            <a:r>
              <a:rPr lang="en-US" altLang="zh-CN" sz="3200" b="1" dirty="0">
                <a:solidFill>
                  <a:srgbClr val="3333FF"/>
                </a:solidFill>
                <a:latin typeface="黑体" pitchFamily="49" charset="-122"/>
                <a:ea typeface="黑体" pitchFamily="49" charset="-122"/>
              </a:rPr>
              <a:t>   </a:t>
            </a:r>
            <a:r>
              <a:rPr lang="zh-CN" altLang="en-US" sz="3200" b="1" dirty="0">
                <a:solidFill>
                  <a:srgbClr val="3333FF"/>
                </a:solidFill>
                <a:latin typeface="黑体" pitchFamily="49" charset="-122"/>
                <a:ea typeface="黑体" pitchFamily="49" charset="-122"/>
              </a:rPr>
              <a:t>电压串联负反馈</a:t>
            </a:r>
          </a:p>
          <a:p>
            <a:pPr>
              <a:lnSpc>
                <a:spcPct val="130000"/>
              </a:lnSpc>
              <a:spcBef>
                <a:spcPct val="20000"/>
              </a:spcBef>
            </a:pPr>
            <a:r>
              <a:rPr lang="zh-CN" altLang="en-US" sz="3200" b="1" dirty="0">
                <a:solidFill>
                  <a:srgbClr val="3333FF"/>
                </a:solidFill>
                <a:latin typeface="黑体" pitchFamily="49" charset="-122"/>
                <a:ea typeface="黑体" pitchFamily="49" charset="-122"/>
              </a:rPr>
              <a:t>   电压并联负反馈</a:t>
            </a:r>
          </a:p>
          <a:p>
            <a:pPr>
              <a:lnSpc>
                <a:spcPct val="130000"/>
              </a:lnSpc>
              <a:spcBef>
                <a:spcPct val="20000"/>
              </a:spcBef>
            </a:pPr>
            <a:r>
              <a:rPr lang="zh-CN" altLang="en-US" sz="3200" b="1" dirty="0">
                <a:solidFill>
                  <a:srgbClr val="3333FF"/>
                </a:solidFill>
                <a:latin typeface="黑体" pitchFamily="49" charset="-122"/>
                <a:ea typeface="黑体" pitchFamily="49" charset="-122"/>
              </a:rPr>
              <a:t>   电流串联负反馈</a:t>
            </a:r>
          </a:p>
          <a:p>
            <a:pPr>
              <a:lnSpc>
                <a:spcPct val="130000"/>
              </a:lnSpc>
              <a:spcBef>
                <a:spcPct val="20000"/>
              </a:spcBef>
            </a:pPr>
            <a:r>
              <a:rPr lang="zh-CN" altLang="en-US" sz="3200" b="1" dirty="0">
                <a:solidFill>
                  <a:srgbClr val="3333FF"/>
                </a:solidFill>
                <a:latin typeface="黑体" pitchFamily="49" charset="-122"/>
                <a:ea typeface="黑体" pitchFamily="49" charset="-122"/>
              </a:rPr>
              <a:t>   电流并联负反馈</a:t>
            </a:r>
          </a:p>
          <a:p>
            <a:pPr>
              <a:lnSpc>
                <a:spcPct val="130000"/>
              </a:lnSpc>
              <a:spcBef>
                <a:spcPct val="20000"/>
              </a:spcBef>
            </a:pPr>
            <a:endParaRPr lang="zh-CN" altLang="en-US" sz="2800" dirty="0">
              <a:solidFill>
                <a:srgbClr val="3333FF"/>
              </a:solidFill>
              <a:latin typeface="黑体" pitchFamily="49" charset="-122"/>
              <a:ea typeface="黑体" pitchFamily="49" charset="-122"/>
            </a:endParaRPr>
          </a:p>
          <a:p>
            <a:pPr>
              <a:lnSpc>
                <a:spcPct val="130000"/>
              </a:lnSpc>
              <a:spcBef>
                <a:spcPct val="20000"/>
              </a:spcBef>
            </a:pPr>
            <a:endParaRPr lang="en-US" altLang="zh-CN" sz="2800" dirty="0">
              <a:latin typeface="宋体" pitchFamily="2" charset="-122"/>
            </a:endParaRPr>
          </a:p>
        </p:txBody>
      </p:sp>
      <p:sp>
        <p:nvSpPr>
          <p:cNvPr id="267268" name="AutoShape 4"/>
          <p:cNvSpPr>
            <a:spLocks noChangeArrowheads="1"/>
          </p:cNvSpPr>
          <p:nvPr/>
        </p:nvSpPr>
        <p:spPr bwMode="auto">
          <a:xfrm>
            <a:off x="539750" y="188913"/>
            <a:ext cx="576263" cy="936625"/>
          </a:xfrm>
          <a:prstGeom prst="star4">
            <a:avLst>
              <a:gd name="adj" fmla="val 12500"/>
            </a:avLst>
          </a:prstGeom>
          <a:solidFill>
            <a:srgbClr val="33CC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379726339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1139" name="Rectangle 3"/>
          <p:cNvSpPr>
            <a:spLocks noGrp="1" noChangeArrowheads="1"/>
          </p:cNvSpPr>
          <p:nvPr>
            <p:ph type="title"/>
          </p:nvPr>
        </p:nvSpPr>
        <p:spPr>
          <a:xfrm>
            <a:off x="0" y="908720"/>
            <a:ext cx="5715000" cy="609600"/>
          </a:xfrm>
        </p:spPr>
        <p:txBody>
          <a:bodyPr/>
          <a:lstStyle/>
          <a:p>
            <a:r>
              <a:rPr lang="zh-CN" altLang="en-US" sz="2800" b="1">
                <a:solidFill>
                  <a:schemeClr val="hlink"/>
                </a:solidFill>
                <a:latin typeface="宋体" pitchFamily="2" charset="-122"/>
              </a:rPr>
              <a:t>一</a:t>
            </a:r>
            <a:r>
              <a:rPr lang="en-US" altLang="zh-CN" sz="2800" b="1">
                <a:solidFill>
                  <a:schemeClr val="hlink"/>
                </a:solidFill>
                <a:latin typeface="宋体" pitchFamily="2" charset="-122"/>
              </a:rPr>
              <a:t>. </a:t>
            </a:r>
            <a:r>
              <a:rPr lang="zh-CN" altLang="en-US" sz="2800" b="1">
                <a:solidFill>
                  <a:schemeClr val="hlink"/>
                </a:solidFill>
                <a:latin typeface="宋体" pitchFamily="2" charset="-122"/>
              </a:rPr>
              <a:t>电压串联负反馈</a:t>
            </a:r>
            <a:endParaRPr lang="zh-CN" altLang="en-US" sz="2800">
              <a:solidFill>
                <a:schemeClr val="tx1"/>
              </a:solidFill>
              <a:latin typeface="黑体" pitchFamily="49" charset="-122"/>
            </a:endParaRPr>
          </a:p>
        </p:txBody>
      </p:sp>
      <p:sp>
        <p:nvSpPr>
          <p:cNvPr id="91142" name="Rectangle 6"/>
          <p:cNvSpPr>
            <a:spLocks noChangeArrowheads="1"/>
          </p:cNvSpPr>
          <p:nvPr/>
        </p:nvSpPr>
        <p:spPr bwMode="auto">
          <a:xfrm>
            <a:off x="468313" y="6033711"/>
            <a:ext cx="78486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b="1" dirty="0"/>
              <a:t>根据瞬时极性判断是负反馈，所以该电路为</a:t>
            </a:r>
            <a:r>
              <a:rPr lang="zh-CN" altLang="en-US" b="1" dirty="0">
                <a:solidFill>
                  <a:schemeClr val="hlink"/>
                </a:solidFill>
                <a:latin typeface="宋体" pitchFamily="2" charset="-122"/>
              </a:rPr>
              <a:t>电压串联负反馈</a:t>
            </a:r>
          </a:p>
        </p:txBody>
      </p:sp>
      <p:grpSp>
        <p:nvGrpSpPr>
          <p:cNvPr id="91153" name="Group 17"/>
          <p:cNvGrpSpPr>
            <a:grpSpLocks/>
          </p:cNvGrpSpPr>
          <p:nvPr/>
        </p:nvGrpSpPr>
        <p:grpSpPr bwMode="auto">
          <a:xfrm>
            <a:off x="685800" y="2824112"/>
            <a:ext cx="3581400" cy="493713"/>
            <a:chOff x="384" y="1440"/>
            <a:chExt cx="2256" cy="311"/>
          </a:xfrm>
        </p:grpSpPr>
        <p:sp>
          <p:nvSpPr>
            <p:cNvPr id="91141" name="Text Box 5"/>
            <p:cNvSpPr txBox="1">
              <a:spLocks noChangeArrowheads="1"/>
            </p:cNvSpPr>
            <p:nvPr/>
          </p:nvSpPr>
          <p:spPr bwMode="auto">
            <a:xfrm>
              <a:off x="384" y="1440"/>
              <a:ext cx="125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000" b="1">
                  <a:solidFill>
                    <a:schemeClr val="hlink"/>
                  </a:solidFill>
                  <a:latin typeface="宋体" pitchFamily="2" charset="-122"/>
                </a:rPr>
                <a:t>从输入端看，有：</a:t>
              </a:r>
              <a:endParaRPr lang="zh-CN" altLang="en-US" sz="2000" b="1">
                <a:solidFill>
                  <a:schemeClr val="hlink"/>
                </a:solidFill>
              </a:endParaRPr>
            </a:p>
          </p:txBody>
        </p:sp>
        <p:sp>
          <p:nvSpPr>
            <p:cNvPr id="91143" name="Rectangle 7"/>
            <p:cNvSpPr>
              <a:spLocks noChangeArrowheads="1"/>
            </p:cNvSpPr>
            <p:nvPr/>
          </p:nvSpPr>
          <p:spPr bwMode="auto">
            <a:xfrm>
              <a:off x="1728" y="1440"/>
              <a:ext cx="912"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t>u</a:t>
              </a:r>
              <a:r>
                <a:rPr lang="en-US" altLang="zh-CN" b="1" baseline="-25000"/>
                <a:t>d </a:t>
              </a:r>
              <a:r>
                <a:rPr lang="en-US" altLang="zh-CN" b="1">
                  <a:sym typeface="Symbol" pitchFamily="18" charset="2"/>
                </a:rPr>
                <a:t>= </a:t>
              </a:r>
              <a:r>
                <a:rPr lang="en-US" altLang="zh-CN" b="1" i="1"/>
                <a:t>u</a:t>
              </a:r>
              <a:r>
                <a:rPr lang="en-US" altLang="zh-CN" b="1" baseline="-25000"/>
                <a:t>i</a:t>
              </a:r>
              <a:r>
                <a:rPr lang="en-US" altLang="zh-CN" b="1">
                  <a:sym typeface="Symbol" pitchFamily="18" charset="2"/>
                </a:rPr>
                <a:t> -</a:t>
              </a:r>
              <a:r>
                <a:rPr lang="en-US" altLang="zh-CN" b="1" i="1"/>
                <a:t>u</a:t>
              </a:r>
              <a:r>
                <a:rPr lang="en-US" altLang="zh-CN" b="1" baseline="-25000"/>
                <a:t>f</a:t>
              </a:r>
              <a:endParaRPr lang="en-US" altLang="zh-CN" b="1">
                <a:sym typeface="Symbol" pitchFamily="18" charset="2"/>
              </a:endParaRPr>
            </a:p>
          </p:txBody>
        </p:sp>
      </p:grpSp>
      <p:sp>
        <p:nvSpPr>
          <p:cNvPr id="91144" name="Rectangle 8"/>
          <p:cNvSpPr>
            <a:spLocks noChangeArrowheads="1"/>
          </p:cNvSpPr>
          <p:nvPr/>
        </p:nvSpPr>
        <p:spPr bwMode="auto">
          <a:xfrm>
            <a:off x="4419600" y="2900312"/>
            <a:ext cx="33528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zh-CN" altLang="en-US" sz="2000" b="1" dirty="0">
                <a:solidFill>
                  <a:schemeClr val="hlink"/>
                </a:solidFill>
                <a:latin typeface="宋体" pitchFamily="2" charset="-122"/>
              </a:rPr>
              <a:t>故为串联负反馈。</a:t>
            </a:r>
            <a:endParaRPr lang="zh-CN" altLang="en-US" sz="2000" b="1" dirty="0"/>
          </a:p>
        </p:txBody>
      </p:sp>
      <p:grpSp>
        <p:nvGrpSpPr>
          <p:cNvPr id="91155" name="Group 19"/>
          <p:cNvGrpSpPr>
            <a:grpSpLocks/>
          </p:cNvGrpSpPr>
          <p:nvPr/>
        </p:nvGrpSpPr>
        <p:grpSpPr bwMode="auto">
          <a:xfrm>
            <a:off x="685800" y="1493787"/>
            <a:ext cx="3275013" cy="1009650"/>
            <a:chOff x="432" y="506"/>
            <a:chExt cx="2063" cy="636"/>
          </a:xfrm>
        </p:grpSpPr>
        <p:sp>
          <p:nvSpPr>
            <p:cNvPr id="91140" name="Text Box 4"/>
            <p:cNvSpPr txBox="1">
              <a:spLocks noChangeArrowheads="1"/>
            </p:cNvSpPr>
            <p:nvPr/>
          </p:nvSpPr>
          <p:spPr bwMode="auto">
            <a:xfrm>
              <a:off x="432" y="624"/>
              <a:ext cx="816" cy="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000" b="1">
                  <a:latin typeface="宋体" pitchFamily="2" charset="-122"/>
                </a:rPr>
                <a:t>反馈电压：</a:t>
              </a:r>
            </a:p>
            <a:p>
              <a:pPr>
                <a:lnSpc>
                  <a:spcPct val="120000"/>
                </a:lnSpc>
              </a:pPr>
              <a:endParaRPr lang="en-US" altLang="zh-CN" sz="2000" b="1">
                <a:latin typeface="宋体" pitchFamily="2" charset="-122"/>
              </a:endParaRPr>
            </a:p>
          </p:txBody>
        </p:sp>
        <p:graphicFrame>
          <p:nvGraphicFramePr>
            <p:cNvPr id="91147" name="Object 11"/>
            <p:cNvGraphicFramePr>
              <a:graphicFrameLocks noChangeAspect="1"/>
            </p:cNvGraphicFramePr>
            <p:nvPr/>
          </p:nvGraphicFramePr>
          <p:xfrm>
            <a:off x="1329" y="506"/>
            <a:ext cx="1166" cy="535"/>
          </p:xfrm>
          <a:graphic>
            <a:graphicData uri="http://schemas.openxmlformats.org/presentationml/2006/ole">
              <mc:AlternateContent xmlns:mc="http://schemas.openxmlformats.org/markup-compatibility/2006">
                <mc:Choice xmlns:v="urn:schemas-microsoft-com:vml" Requires="v">
                  <p:oleObj spid="_x0000_s46093" name="Equation" r:id="rId4" imgW="965160" imgH="444240" progId="Equation.3">
                    <p:embed/>
                  </p:oleObj>
                </mc:Choice>
                <mc:Fallback>
                  <p:oleObj name="Equation" r:id="rId4" imgW="965160" imgH="4442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9" y="506"/>
                          <a:ext cx="1166" cy="5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91148" name="Text Box 12"/>
          <p:cNvSpPr txBox="1">
            <a:spLocks noChangeArrowheads="1"/>
          </p:cNvSpPr>
          <p:nvPr/>
        </p:nvSpPr>
        <p:spPr bwMode="auto">
          <a:xfrm>
            <a:off x="685800" y="2366912"/>
            <a:ext cx="685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000" b="1" dirty="0">
                <a:latin typeface="宋体" pitchFamily="2" charset="-122"/>
              </a:rPr>
              <a:t>因为反馈量与输出电压成比例，所以称电压反馈。</a:t>
            </a:r>
          </a:p>
        </p:txBody>
      </p:sp>
      <p:pic>
        <p:nvPicPr>
          <p:cNvPr id="91156" name="Picture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3361091"/>
            <a:ext cx="4191000" cy="2605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158" name="Line 22"/>
          <p:cNvSpPr>
            <a:spLocks noChangeShapeType="1"/>
          </p:cNvSpPr>
          <p:nvPr/>
        </p:nvSpPr>
        <p:spPr bwMode="auto">
          <a:xfrm flipV="1">
            <a:off x="1720850" y="3814712"/>
            <a:ext cx="0" cy="381000"/>
          </a:xfrm>
          <a:prstGeom prst="line">
            <a:avLst/>
          </a:prstGeom>
          <a:noFill/>
          <a:ln w="254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1159" name="Line 23"/>
          <p:cNvSpPr>
            <a:spLocks noChangeShapeType="1"/>
          </p:cNvSpPr>
          <p:nvPr/>
        </p:nvSpPr>
        <p:spPr bwMode="auto">
          <a:xfrm flipV="1">
            <a:off x="2482850" y="3814712"/>
            <a:ext cx="0" cy="381000"/>
          </a:xfrm>
          <a:prstGeom prst="line">
            <a:avLst/>
          </a:prstGeom>
          <a:noFill/>
          <a:ln w="254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1160" name="Line 24"/>
          <p:cNvSpPr>
            <a:spLocks noChangeShapeType="1"/>
          </p:cNvSpPr>
          <p:nvPr/>
        </p:nvSpPr>
        <p:spPr bwMode="auto">
          <a:xfrm flipV="1">
            <a:off x="4921250" y="4043312"/>
            <a:ext cx="0" cy="381000"/>
          </a:xfrm>
          <a:prstGeom prst="line">
            <a:avLst/>
          </a:prstGeom>
          <a:noFill/>
          <a:ln w="254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1161" name="Line 25"/>
          <p:cNvSpPr>
            <a:spLocks noChangeShapeType="1"/>
          </p:cNvSpPr>
          <p:nvPr/>
        </p:nvSpPr>
        <p:spPr bwMode="auto">
          <a:xfrm flipV="1">
            <a:off x="2635250" y="4881512"/>
            <a:ext cx="0" cy="381000"/>
          </a:xfrm>
          <a:prstGeom prst="line">
            <a:avLst/>
          </a:prstGeom>
          <a:noFill/>
          <a:ln w="254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extLst>
      <p:ext uri="{BB962C8B-B14F-4D97-AF65-F5344CB8AC3E}">
        <p14:creationId xmlns:p14="http://schemas.microsoft.com/office/powerpoint/2010/main" val="34225375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91155"/>
                                        </p:tgtEl>
                                        <p:attrNameLst>
                                          <p:attrName>style.visibility</p:attrName>
                                        </p:attrNameLst>
                                      </p:cBhvr>
                                      <p:to>
                                        <p:strVal val="visible"/>
                                      </p:to>
                                    </p:set>
                                    <p:animEffect transition="in" filter="checkerboard(across)">
                                      <p:cBhvr>
                                        <p:cTn id="7" dur="500"/>
                                        <p:tgtEl>
                                          <p:spTgt spid="911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1148"/>
                                        </p:tgtEl>
                                        <p:attrNameLst>
                                          <p:attrName>style.visibility</p:attrName>
                                        </p:attrNameLst>
                                      </p:cBhvr>
                                      <p:to>
                                        <p:strVal val="visible"/>
                                      </p:to>
                                    </p:set>
                                    <p:animEffect transition="in" filter="box(out)">
                                      <p:cBhvr>
                                        <p:cTn id="12" dur="500"/>
                                        <p:tgtEl>
                                          <p:spTgt spid="9114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91153"/>
                                        </p:tgtEl>
                                        <p:attrNameLst>
                                          <p:attrName>style.visibility</p:attrName>
                                        </p:attrNameLst>
                                      </p:cBhvr>
                                      <p:to>
                                        <p:strVal val="visible"/>
                                      </p:to>
                                    </p:set>
                                    <p:anim calcmode="lin" valueType="num">
                                      <p:cBhvr additive="base">
                                        <p:cTn id="17" dur="500" fill="hold"/>
                                        <p:tgtEl>
                                          <p:spTgt spid="91153"/>
                                        </p:tgtEl>
                                        <p:attrNameLst>
                                          <p:attrName>ppt_x</p:attrName>
                                        </p:attrNameLst>
                                      </p:cBhvr>
                                      <p:tavLst>
                                        <p:tav tm="0">
                                          <p:val>
                                            <p:strVal val="0-#ppt_w/2"/>
                                          </p:val>
                                        </p:tav>
                                        <p:tav tm="100000">
                                          <p:val>
                                            <p:strVal val="#ppt_x"/>
                                          </p:val>
                                        </p:tav>
                                      </p:tavLst>
                                    </p:anim>
                                    <p:anim calcmode="lin" valueType="num">
                                      <p:cBhvr additive="base">
                                        <p:cTn id="18" dur="500" fill="hold"/>
                                        <p:tgtEl>
                                          <p:spTgt spid="91153"/>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91144"/>
                                        </p:tgtEl>
                                        <p:attrNameLst>
                                          <p:attrName>style.visibility</p:attrName>
                                        </p:attrNameLst>
                                      </p:cBhvr>
                                      <p:to>
                                        <p:strVal val="visible"/>
                                      </p:to>
                                    </p:set>
                                    <p:animEffect transition="in" filter="box(out)">
                                      <p:cBhvr>
                                        <p:cTn id="23" dur="500"/>
                                        <p:tgtEl>
                                          <p:spTgt spid="91144"/>
                                        </p:tgtEl>
                                      </p:cBhvr>
                                    </p:animEffect>
                                  </p:childTnLst>
                                  <p:subTnLst>
                                    <p:audio>
                                      <p:cMediaNode>
                                        <p:cTn display="0" masterRel="sameClick">
                                          <p:stCondLst>
                                            <p:cond evt="begin" delay="0">
                                              <p:tn val="21"/>
                                            </p:cond>
                                          </p:stCondLst>
                                          <p:endCondLst>
                                            <p:cond evt="onStopAudio" delay="0">
                                              <p:tgtEl>
                                                <p:sldTgt/>
                                              </p:tgtEl>
                                            </p:cond>
                                          </p:endCondLst>
                                        </p:cTn>
                                        <p:tgtEl>
                                          <p:sndTgt r:embed="rId3" name="CHIMES.WAV"/>
                                        </p:tgtEl>
                                      </p:cMediaNode>
                                    </p:audio>
                                  </p:sub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91158"/>
                                        </p:tgtEl>
                                        <p:attrNameLst>
                                          <p:attrName>style.visibility</p:attrName>
                                        </p:attrNameLst>
                                      </p:cBhvr>
                                      <p:to>
                                        <p:strVal val="visible"/>
                                      </p:to>
                                    </p:set>
                                    <p:animEffect transition="in" filter="blinds(horizontal)">
                                      <p:cBhvr>
                                        <p:cTn id="28" dur="500"/>
                                        <p:tgtEl>
                                          <p:spTgt spid="91158"/>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91159"/>
                                        </p:tgtEl>
                                        <p:attrNameLst>
                                          <p:attrName>style.visibility</p:attrName>
                                        </p:attrNameLst>
                                      </p:cBhvr>
                                      <p:to>
                                        <p:strVal val="visible"/>
                                      </p:to>
                                    </p:set>
                                    <p:animEffect transition="in" filter="blinds(horizontal)">
                                      <p:cBhvr>
                                        <p:cTn id="33" dur="500"/>
                                        <p:tgtEl>
                                          <p:spTgt spid="9115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91160"/>
                                        </p:tgtEl>
                                        <p:attrNameLst>
                                          <p:attrName>style.visibility</p:attrName>
                                        </p:attrNameLst>
                                      </p:cBhvr>
                                      <p:to>
                                        <p:strVal val="visible"/>
                                      </p:to>
                                    </p:set>
                                    <p:animEffect transition="in" filter="blinds(horizontal)">
                                      <p:cBhvr>
                                        <p:cTn id="38" dur="500"/>
                                        <p:tgtEl>
                                          <p:spTgt spid="91160"/>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91161"/>
                                        </p:tgtEl>
                                        <p:attrNameLst>
                                          <p:attrName>style.visibility</p:attrName>
                                        </p:attrNameLst>
                                      </p:cBhvr>
                                      <p:to>
                                        <p:strVal val="visible"/>
                                      </p:to>
                                    </p:set>
                                    <p:animEffect transition="in" filter="blinds(horizontal)">
                                      <p:cBhvr>
                                        <p:cTn id="43" dur="500"/>
                                        <p:tgtEl>
                                          <p:spTgt spid="91161"/>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4" presetClass="entr" presetSubtype="32" fill="hold" grpId="0" nodeType="clickEffect">
                                  <p:stCondLst>
                                    <p:cond delay="0"/>
                                  </p:stCondLst>
                                  <p:childTnLst>
                                    <p:set>
                                      <p:cBhvr>
                                        <p:cTn id="47" dur="1" fill="hold">
                                          <p:stCondLst>
                                            <p:cond delay="0"/>
                                          </p:stCondLst>
                                        </p:cTn>
                                        <p:tgtEl>
                                          <p:spTgt spid="91142"/>
                                        </p:tgtEl>
                                        <p:attrNameLst>
                                          <p:attrName>style.visibility</p:attrName>
                                        </p:attrNameLst>
                                      </p:cBhvr>
                                      <p:to>
                                        <p:strVal val="visible"/>
                                      </p:to>
                                    </p:set>
                                    <p:animEffect transition="in" filter="box(out)">
                                      <p:cBhvr>
                                        <p:cTn id="48" dur="500"/>
                                        <p:tgtEl>
                                          <p:spTgt spid="91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2" grpId="0" autoUpdateAnimBg="0"/>
      <p:bldP spid="91144" grpId="0" autoUpdateAnimBg="0"/>
      <p:bldP spid="91148" grpId="0" autoUpdateAnimBg="0"/>
      <p:bldP spid="91158" grpId="0" animBg="1"/>
      <p:bldP spid="91159" grpId="0" animBg="1"/>
      <p:bldP spid="91160" grpId="0" animBg="1"/>
      <p:bldP spid="9116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Text Box 3"/>
          <p:cNvSpPr txBox="1">
            <a:spLocks noChangeArrowheads="1"/>
          </p:cNvSpPr>
          <p:nvPr/>
        </p:nvSpPr>
        <p:spPr bwMode="auto">
          <a:xfrm>
            <a:off x="191070" y="871607"/>
            <a:ext cx="4724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dirty="0">
                <a:solidFill>
                  <a:srgbClr val="002060"/>
                </a:solidFill>
                <a:latin typeface="宋体" pitchFamily="2" charset="-122"/>
              </a:rPr>
              <a:t>分立电路电压串联负反馈</a:t>
            </a:r>
          </a:p>
        </p:txBody>
      </p:sp>
      <p:sp>
        <p:nvSpPr>
          <p:cNvPr id="92165" name="Rectangle 5"/>
          <p:cNvSpPr>
            <a:spLocks noChangeArrowheads="1"/>
          </p:cNvSpPr>
          <p:nvPr/>
        </p:nvSpPr>
        <p:spPr bwMode="auto">
          <a:xfrm>
            <a:off x="1798390" y="1632992"/>
            <a:ext cx="858838"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t>R</a:t>
            </a:r>
            <a:r>
              <a:rPr lang="en-US" altLang="zh-CN" b="1" baseline="-25000"/>
              <a:t>L</a:t>
            </a:r>
            <a:r>
              <a:rPr lang="en-US" altLang="zh-CN" b="1">
                <a:sym typeface="Symbol" pitchFamily="18" charset="2"/>
              </a:rPr>
              <a:t></a:t>
            </a:r>
            <a:endParaRPr lang="en-US" altLang="zh-CN" b="1"/>
          </a:p>
        </p:txBody>
      </p:sp>
      <p:grpSp>
        <p:nvGrpSpPr>
          <p:cNvPr id="92166" name="Group 6"/>
          <p:cNvGrpSpPr>
            <a:grpSpLocks/>
          </p:cNvGrpSpPr>
          <p:nvPr/>
        </p:nvGrpSpPr>
        <p:grpSpPr bwMode="auto">
          <a:xfrm>
            <a:off x="2508003" y="1632992"/>
            <a:ext cx="1219200" cy="493713"/>
            <a:chOff x="642" y="1405"/>
            <a:chExt cx="780" cy="311"/>
          </a:xfrm>
        </p:grpSpPr>
        <p:sp>
          <p:nvSpPr>
            <p:cNvPr id="92167" name="Line 7"/>
            <p:cNvSpPr>
              <a:spLocks noChangeShapeType="1"/>
            </p:cNvSpPr>
            <p:nvPr/>
          </p:nvSpPr>
          <p:spPr bwMode="auto">
            <a:xfrm flipV="1">
              <a:off x="642" y="1560"/>
              <a:ext cx="300" cy="0"/>
            </a:xfrm>
            <a:prstGeom prst="line">
              <a:avLst/>
            </a:prstGeom>
            <a:noFill/>
            <a:ln w="25400">
              <a:solidFill>
                <a:schemeClr val="tx1"/>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2168" name="Rectangle 8"/>
            <p:cNvSpPr>
              <a:spLocks noChangeArrowheads="1"/>
            </p:cNvSpPr>
            <p:nvPr/>
          </p:nvSpPr>
          <p:spPr bwMode="auto">
            <a:xfrm>
              <a:off x="928" y="1405"/>
              <a:ext cx="494"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t>u</a:t>
              </a:r>
              <a:r>
                <a:rPr lang="en-US" altLang="zh-CN" b="1" baseline="-25000"/>
                <a:t>O</a:t>
              </a:r>
              <a:r>
                <a:rPr lang="en-US" altLang="zh-CN" b="1">
                  <a:sym typeface="Symbol" pitchFamily="18" charset="2"/>
                </a:rPr>
                <a:t></a:t>
              </a:r>
              <a:endParaRPr lang="en-US" altLang="zh-CN" b="1"/>
            </a:p>
          </p:txBody>
        </p:sp>
      </p:grpSp>
      <p:grpSp>
        <p:nvGrpSpPr>
          <p:cNvPr id="92169" name="Group 9"/>
          <p:cNvGrpSpPr>
            <a:grpSpLocks/>
          </p:cNvGrpSpPr>
          <p:nvPr/>
        </p:nvGrpSpPr>
        <p:grpSpPr bwMode="auto">
          <a:xfrm>
            <a:off x="3584328" y="1632992"/>
            <a:ext cx="1236662" cy="493713"/>
            <a:chOff x="1320" y="1405"/>
            <a:chExt cx="791" cy="311"/>
          </a:xfrm>
        </p:grpSpPr>
        <p:sp>
          <p:nvSpPr>
            <p:cNvPr id="92170" name="Line 10"/>
            <p:cNvSpPr>
              <a:spLocks noChangeShapeType="1"/>
            </p:cNvSpPr>
            <p:nvPr/>
          </p:nvSpPr>
          <p:spPr bwMode="auto">
            <a:xfrm flipV="1">
              <a:off x="1320" y="1560"/>
              <a:ext cx="311" cy="0"/>
            </a:xfrm>
            <a:prstGeom prst="line">
              <a:avLst/>
            </a:prstGeom>
            <a:noFill/>
            <a:ln w="25400">
              <a:solidFill>
                <a:schemeClr val="tx1"/>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2171" name="Rectangle 11"/>
            <p:cNvSpPr>
              <a:spLocks noChangeArrowheads="1"/>
            </p:cNvSpPr>
            <p:nvPr/>
          </p:nvSpPr>
          <p:spPr bwMode="auto">
            <a:xfrm>
              <a:off x="1617" y="1405"/>
              <a:ext cx="494"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dirty="0" err="1"/>
                <a:t>u</a:t>
              </a:r>
              <a:r>
                <a:rPr lang="en-US" altLang="zh-CN" b="1" baseline="-25000" dirty="0" err="1"/>
                <a:t>f</a:t>
              </a:r>
              <a:r>
                <a:rPr lang="en-US" altLang="zh-CN" b="1" dirty="0">
                  <a:sym typeface="Symbol" pitchFamily="18" charset="2"/>
                </a:rPr>
                <a:t></a:t>
              </a:r>
              <a:endParaRPr lang="en-US" altLang="zh-CN" b="1" dirty="0"/>
            </a:p>
          </p:txBody>
        </p:sp>
      </p:grpSp>
      <p:grpSp>
        <p:nvGrpSpPr>
          <p:cNvPr id="92172" name="Group 12"/>
          <p:cNvGrpSpPr>
            <a:grpSpLocks/>
          </p:cNvGrpSpPr>
          <p:nvPr/>
        </p:nvGrpSpPr>
        <p:grpSpPr bwMode="auto">
          <a:xfrm>
            <a:off x="4955928" y="1556792"/>
            <a:ext cx="2286000" cy="493713"/>
            <a:chOff x="2009" y="1405"/>
            <a:chExt cx="791" cy="311"/>
          </a:xfrm>
        </p:grpSpPr>
        <p:sp>
          <p:nvSpPr>
            <p:cNvPr id="92173" name="Line 13"/>
            <p:cNvSpPr>
              <a:spLocks noChangeShapeType="1"/>
            </p:cNvSpPr>
            <p:nvPr/>
          </p:nvSpPr>
          <p:spPr bwMode="auto">
            <a:xfrm flipV="1">
              <a:off x="2009" y="1560"/>
              <a:ext cx="311" cy="0"/>
            </a:xfrm>
            <a:prstGeom prst="line">
              <a:avLst/>
            </a:prstGeom>
            <a:noFill/>
            <a:ln w="25400">
              <a:solidFill>
                <a:schemeClr val="tx1"/>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2174" name="Rectangle 14"/>
            <p:cNvSpPr>
              <a:spLocks noChangeArrowheads="1"/>
            </p:cNvSpPr>
            <p:nvPr/>
          </p:nvSpPr>
          <p:spPr bwMode="auto">
            <a:xfrm>
              <a:off x="2305" y="1405"/>
              <a:ext cx="495"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dirty="0" err="1"/>
                <a:t>u</a:t>
              </a:r>
              <a:r>
                <a:rPr lang="en-US" altLang="zh-CN" b="1" baseline="-25000" dirty="0" err="1"/>
                <a:t>d</a:t>
              </a:r>
              <a:r>
                <a:rPr lang="en-US" altLang="zh-CN" b="1" dirty="0"/>
                <a:t>(</a:t>
              </a:r>
              <a:r>
                <a:rPr lang="en-US" altLang="zh-CN" b="1" i="1" dirty="0" err="1"/>
                <a:t>u</a:t>
              </a:r>
              <a:r>
                <a:rPr lang="en-US" altLang="zh-CN" b="1" baseline="-25000" dirty="0" err="1"/>
                <a:t>be</a:t>
              </a:r>
              <a:r>
                <a:rPr lang="en-US" altLang="zh-CN" b="1" dirty="0"/>
                <a:t>)</a:t>
              </a:r>
              <a:r>
                <a:rPr lang="en-US" altLang="zh-CN" b="1" baseline="-25000" dirty="0"/>
                <a:t> </a:t>
              </a:r>
              <a:r>
                <a:rPr lang="en-US" altLang="zh-CN" b="1" dirty="0">
                  <a:sym typeface="Symbol" pitchFamily="18" charset="2"/>
                </a:rPr>
                <a:t></a:t>
              </a:r>
            </a:p>
          </p:txBody>
        </p:sp>
      </p:grpSp>
      <p:grpSp>
        <p:nvGrpSpPr>
          <p:cNvPr id="92175" name="Group 15"/>
          <p:cNvGrpSpPr>
            <a:grpSpLocks/>
          </p:cNvGrpSpPr>
          <p:nvPr/>
        </p:nvGrpSpPr>
        <p:grpSpPr bwMode="auto">
          <a:xfrm>
            <a:off x="3127128" y="2166392"/>
            <a:ext cx="2819400" cy="536575"/>
            <a:chOff x="927" y="1755"/>
            <a:chExt cx="1519" cy="338"/>
          </a:xfrm>
        </p:grpSpPr>
        <p:sp>
          <p:nvSpPr>
            <p:cNvPr id="92176" name="Rectangle 16"/>
            <p:cNvSpPr>
              <a:spLocks noChangeArrowheads="1"/>
            </p:cNvSpPr>
            <p:nvPr/>
          </p:nvSpPr>
          <p:spPr bwMode="auto">
            <a:xfrm>
              <a:off x="927" y="1782"/>
              <a:ext cx="494"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t>u</a:t>
              </a:r>
              <a:r>
                <a:rPr lang="en-US" altLang="zh-CN" b="1" baseline="-25000"/>
                <a:t>O</a:t>
              </a:r>
              <a:r>
                <a:rPr lang="en-US" altLang="zh-CN" b="1">
                  <a:sym typeface="Symbol" pitchFamily="18" charset="2"/>
                </a:rPr>
                <a:t></a:t>
              </a:r>
              <a:endParaRPr lang="en-US" altLang="zh-CN" b="1"/>
            </a:p>
          </p:txBody>
        </p:sp>
        <p:grpSp>
          <p:nvGrpSpPr>
            <p:cNvPr id="92177" name="Group 17"/>
            <p:cNvGrpSpPr>
              <a:grpSpLocks/>
            </p:cNvGrpSpPr>
            <p:nvPr/>
          </p:nvGrpSpPr>
          <p:grpSpPr bwMode="auto">
            <a:xfrm>
              <a:off x="1335" y="1755"/>
              <a:ext cx="1111" cy="222"/>
              <a:chOff x="1335" y="1611"/>
              <a:chExt cx="1111" cy="278"/>
            </a:xfrm>
          </p:grpSpPr>
          <p:sp>
            <p:nvSpPr>
              <p:cNvPr id="92178" name="Line 18"/>
              <p:cNvSpPr>
                <a:spLocks noChangeShapeType="1"/>
              </p:cNvSpPr>
              <p:nvPr/>
            </p:nvSpPr>
            <p:spPr bwMode="auto">
              <a:xfrm flipH="1" flipV="1">
                <a:off x="1335" y="1889"/>
                <a:ext cx="1111" cy="0"/>
              </a:xfrm>
              <a:prstGeom prst="line">
                <a:avLst/>
              </a:prstGeom>
              <a:noFill/>
              <a:ln w="25400">
                <a:solidFill>
                  <a:schemeClr val="tx1"/>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2179" name="Line 19"/>
              <p:cNvSpPr>
                <a:spLocks noChangeShapeType="1"/>
              </p:cNvSpPr>
              <p:nvPr/>
            </p:nvSpPr>
            <p:spPr bwMode="auto">
              <a:xfrm flipV="1">
                <a:off x="2445" y="1611"/>
                <a:ext cx="0" cy="27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grpSp>
      <p:sp>
        <p:nvSpPr>
          <p:cNvPr id="92180" name="Text Box 20"/>
          <p:cNvSpPr txBox="1">
            <a:spLocks noChangeArrowheads="1"/>
          </p:cNvSpPr>
          <p:nvPr/>
        </p:nvSpPr>
        <p:spPr bwMode="auto">
          <a:xfrm>
            <a:off x="264554" y="1328192"/>
            <a:ext cx="62436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dirty="0">
                <a:solidFill>
                  <a:srgbClr val="0000FF"/>
                </a:solidFill>
                <a:ea typeface="黑体" pitchFamily="49" charset="-122"/>
              </a:rPr>
              <a:t>电压负反馈的特性</a:t>
            </a:r>
            <a:r>
              <a:rPr lang="en-US" altLang="zh-CN" b="1" dirty="0">
                <a:solidFill>
                  <a:srgbClr val="0000FF"/>
                </a:solidFill>
                <a:ea typeface="黑体" pitchFamily="49" charset="-122"/>
              </a:rPr>
              <a:t>——</a:t>
            </a:r>
            <a:r>
              <a:rPr lang="zh-CN" altLang="en-US" b="1" dirty="0">
                <a:solidFill>
                  <a:srgbClr val="FF0000"/>
                </a:solidFill>
              </a:rPr>
              <a:t>稳定输出电压</a:t>
            </a:r>
          </a:p>
        </p:txBody>
      </p:sp>
      <p:sp>
        <p:nvSpPr>
          <p:cNvPr id="92181" name="Text Box 21"/>
          <p:cNvSpPr txBox="1">
            <a:spLocks noChangeArrowheads="1"/>
          </p:cNvSpPr>
          <p:nvPr/>
        </p:nvSpPr>
        <p:spPr bwMode="auto">
          <a:xfrm>
            <a:off x="79128" y="1632992"/>
            <a:ext cx="1600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a:solidFill>
                  <a:srgbClr val="FF0000"/>
                </a:solidFill>
              </a:rPr>
              <a:t>稳定过程：</a:t>
            </a:r>
          </a:p>
        </p:txBody>
      </p:sp>
      <p:sp>
        <p:nvSpPr>
          <p:cNvPr id="92182" name="Text Box 22"/>
          <p:cNvSpPr txBox="1">
            <a:spLocks noChangeArrowheads="1"/>
          </p:cNvSpPr>
          <p:nvPr/>
        </p:nvSpPr>
        <p:spPr bwMode="auto">
          <a:xfrm>
            <a:off x="480931" y="2755581"/>
            <a:ext cx="62436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dirty="0">
                <a:solidFill>
                  <a:srgbClr val="0000FF"/>
                </a:solidFill>
                <a:ea typeface="黑体" pitchFamily="49" charset="-122"/>
              </a:rPr>
              <a:t>负载变化时，</a:t>
            </a:r>
            <a:r>
              <a:rPr lang="zh-CN" altLang="en-US" b="1" dirty="0">
                <a:solidFill>
                  <a:srgbClr val="FF0000"/>
                </a:solidFill>
              </a:rPr>
              <a:t>输出电压稳定</a:t>
            </a:r>
            <a:r>
              <a:rPr lang="en-US" altLang="zh-CN" b="1" dirty="0">
                <a:solidFill>
                  <a:srgbClr val="FF0000"/>
                </a:solidFill>
              </a:rPr>
              <a:t>——</a:t>
            </a:r>
            <a:r>
              <a:rPr lang="zh-CN" altLang="en-US" b="1" dirty="0">
                <a:solidFill>
                  <a:srgbClr val="FF0000"/>
                </a:solidFill>
              </a:rPr>
              <a:t>输出电阻↓</a:t>
            </a:r>
          </a:p>
        </p:txBody>
      </p:sp>
      <p:pic>
        <p:nvPicPr>
          <p:cNvPr id="92185" name="Picture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4812" y="3156992"/>
            <a:ext cx="6248400" cy="3735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86" name="Line 26"/>
          <p:cNvSpPr>
            <a:spLocks noChangeShapeType="1"/>
          </p:cNvSpPr>
          <p:nvPr/>
        </p:nvSpPr>
        <p:spPr bwMode="auto">
          <a:xfrm flipV="1">
            <a:off x="1131640" y="5309939"/>
            <a:ext cx="0" cy="38100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188" name="Line 28"/>
          <p:cNvSpPr>
            <a:spLocks noChangeShapeType="1"/>
          </p:cNvSpPr>
          <p:nvPr/>
        </p:nvSpPr>
        <p:spPr bwMode="auto">
          <a:xfrm flipV="1">
            <a:off x="6008440" y="4852739"/>
            <a:ext cx="0" cy="45720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189" name="Line 29"/>
          <p:cNvSpPr>
            <a:spLocks noChangeShapeType="1"/>
          </p:cNvSpPr>
          <p:nvPr/>
        </p:nvSpPr>
        <p:spPr bwMode="auto">
          <a:xfrm flipV="1">
            <a:off x="3036640" y="5995739"/>
            <a:ext cx="0" cy="45720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190" name="Line 30"/>
          <p:cNvSpPr>
            <a:spLocks noChangeShapeType="1"/>
          </p:cNvSpPr>
          <p:nvPr/>
        </p:nvSpPr>
        <p:spPr bwMode="auto">
          <a:xfrm>
            <a:off x="3265240" y="4928939"/>
            <a:ext cx="0" cy="381000"/>
          </a:xfrm>
          <a:prstGeom prst="line">
            <a:avLst/>
          </a:prstGeom>
          <a:noFill/>
          <a:ln w="254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92193" name="Group 33"/>
          <p:cNvGrpSpPr>
            <a:grpSpLocks/>
          </p:cNvGrpSpPr>
          <p:nvPr/>
        </p:nvGrpSpPr>
        <p:grpSpPr bwMode="auto">
          <a:xfrm>
            <a:off x="923013" y="3114676"/>
            <a:ext cx="6629400" cy="3735388"/>
            <a:chOff x="816" y="1872"/>
            <a:chExt cx="4176" cy="2358"/>
          </a:xfrm>
        </p:grpSpPr>
        <p:sp>
          <p:nvSpPr>
            <p:cNvPr id="92192" name="Text Box 32"/>
            <p:cNvSpPr txBox="1">
              <a:spLocks noChangeArrowheads="1"/>
            </p:cNvSpPr>
            <p:nvPr/>
          </p:nvSpPr>
          <p:spPr bwMode="auto">
            <a:xfrm>
              <a:off x="816" y="1872"/>
              <a:ext cx="4128" cy="2358"/>
            </a:xfrm>
            <a:prstGeom prst="rect">
              <a:avLst/>
            </a:prstGeom>
            <a:solidFill>
              <a:schemeClr val="bg1"/>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endParaRPr lang="en-US" altLang="zh-CN" b="1">
                <a:solidFill>
                  <a:srgbClr val="FF0000"/>
                </a:solidFill>
              </a:endParaRPr>
            </a:p>
            <a:p>
              <a:pPr>
                <a:spcBef>
                  <a:spcPct val="50000"/>
                </a:spcBef>
              </a:pPr>
              <a:endParaRPr lang="en-US" altLang="zh-CN" b="1">
                <a:solidFill>
                  <a:srgbClr val="FF0000"/>
                </a:solidFill>
              </a:endParaRPr>
            </a:p>
            <a:p>
              <a:pPr>
                <a:spcBef>
                  <a:spcPct val="50000"/>
                </a:spcBef>
              </a:pPr>
              <a:endParaRPr lang="en-US" altLang="zh-CN" b="1">
                <a:solidFill>
                  <a:srgbClr val="FF0000"/>
                </a:solidFill>
              </a:endParaRPr>
            </a:p>
            <a:p>
              <a:pPr>
                <a:spcBef>
                  <a:spcPct val="50000"/>
                </a:spcBef>
              </a:pPr>
              <a:endParaRPr lang="en-US" altLang="zh-CN" b="1">
                <a:solidFill>
                  <a:srgbClr val="FF0000"/>
                </a:solidFill>
              </a:endParaRPr>
            </a:p>
            <a:p>
              <a:pPr>
                <a:spcBef>
                  <a:spcPct val="50000"/>
                </a:spcBef>
              </a:pPr>
              <a:endParaRPr lang="en-US" altLang="zh-CN" b="1">
                <a:solidFill>
                  <a:srgbClr val="FF0000"/>
                </a:solidFill>
              </a:endParaRPr>
            </a:p>
            <a:p>
              <a:pPr>
                <a:spcBef>
                  <a:spcPct val="50000"/>
                </a:spcBef>
              </a:pPr>
              <a:endParaRPr lang="en-US" altLang="zh-CN" b="1">
                <a:solidFill>
                  <a:srgbClr val="FF0000"/>
                </a:solidFill>
              </a:endParaRPr>
            </a:p>
            <a:p>
              <a:pPr>
                <a:spcBef>
                  <a:spcPct val="50000"/>
                </a:spcBef>
              </a:pPr>
              <a:endParaRPr lang="en-US" altLang="zh-CN" b="1">
                <a:solidFill>
                  <a:srgbClr val="FF0000"/>
                </a:solidFill>
              </a:endParaRPr>
            </a:p>
          </p:txBody>
        </p:sp>
        <p:pic>
          <p:nvPicPr>
            <p:cNvPr id="92191"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6" y="1872"/>
              <a:ext cx="3936" cy="2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92194" name="Line 34"/>
          <p:cNvSpPr>
            <a:spLocks noChangeShapeType="1"/>
          </p:cNvSpPr>
          <p:nvPr/>
        </p:nvSpPr>
        <p:spPr bwMode="auto">
          <a:xfrm>
            <a:off x="6084640" y="5005139"/>
            <a:ext cx="0" cy="45720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195" name="Line 35"/>
          <p:cNvSpPr>
            <a:spLocks noChangeShapeType="1"/>
          </p:cNvSpPr>
          <p:nvPr/>
        </p:nvSpPr>
        <p:spPr bwMode="auto">
          <a:xfrm>
            <a:off x="3265240" y="6071939"/>
            <a:ext cx="0" cy="45720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2196" name="AutoShape 36"/>
          <p:cNvSpPr>
            <a:spLocks noChangeArrowheads="1"/>
          </p:cNvSpPr>
          <p:nvPr/>
        </p:nvSpPr>
        <p:spPr bwMode="auto">
          <a:xfrm>
            <a:off x="-56380" y="4281239"/>
            <a:ext cx="1524000" cy="838200"/>
          </a:xfrm>
          <a:prstGeom prst="wedgeEllipseCallout">
            <a:avLst>
              <a:gd name="adj1" fmla="val 46042"/>
              <a:gd name="adj2" fmla="val 115343"/>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b="1" i="1" dirty="0" err="1">
                <a:solidFill>
                  <a:srgbClr val="FF0000"/>
                </a:solidFill>
              </a:rPr>
              <a:t>u</a:t>
            </a:r>
            <a:r>
              <a:rPr lang="en-US" altLang="zh-CN" b="1" baseline="-25000" dirty="0" err="1">
                <a:solidFill>
                  <a:srgbClr val="FF0000"/>
                </a:solidFill>
              </a:rPr>
              <a:t>i</a:t>
            </a:r>
            <a:r>
              <a:rPr lang="zh-CN" altLang="en-US" b="1" dirty="0">
                <a:solidFill>
                  <a:srgbClr val="FF0000"/>
                </a:solidFill>
              </a:rPr>
              <a:t>一定</a:t>
            </a:r>
          </a:p>
        </p:txBody>
      </p:sp>
    </p:spTree>
    <p:extLst>
      <p:ext uri="{BB962C8B-B14F-4D97-AF65-F5344CB8AC3E}">
        <p14:creationId xmlns:p14="http://schemas.microsoft.com/office/powerpoint/2010/main" val="1753193814"/>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86"/>
                                        </p:tgtEl>
                                        <p:attrNameLst>
                                          <p:attrName>style.visibility</p:attrName>
                                        </p:attrNameLst>
                                      </p:cBhvr>
                                      <p:to>
                                        <p:strVal val="visible"/>
                                      </p:to>
                                    </p:set>
                                    <p:animEffect transition="in" filter="blinds(horizontal)">
                                      <p:cBhvr>
                                        <p:cTn id="7" dur="500"/>
                                        <p:tgtEl>
                                          <p:spTgt spid="921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190"/>
                                        </p:tgtEl>
                                        <p:attrNameLst>
                                          <p:attrName>style.visibility</p:attrName>
                                        </p:attrNameLst>
                                      </p:cBhvr>
                                      <p:to>
                                        <p:strVal val="visible"/>
                                      </p:to>
                                    </p:set>
                                    <p:animEffect transition="in" filter="blinds(horizontal)">
                                      <p:cBhvr>
                                        <p:cTn id="12" dur="500"/>
                                        <p:tgtEl>
                                          <p:spTgt spid="9219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2188"/>
                                        </p:tgtEl>
                                        <p:attrNameLst>
                                          <p:attrName>style.visibility</p:attrName>
                                        </p:attrNameLst>
                                      </p:cBhvr>
                                      <p:to>
                                        <p:strVal val="visible"/>
                                      </p:to>
                                    </p:set>
                                    <p:animEffect transition="in" filter="blinds(horizontal)">
                                      <p:cBhvr>
                                        <p:cTn id="17" dur="500"/>
                                        <p:tgtEl>
                                          <p:spTgt spid="9218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2189"/>
                                        </p:tgtEl>
                                        <p:attrNameLst>
                                          <p:attrName>style.visibility</p:attrName>
                                        </p:attrNameLst>
                                      </p:cBhvr>
                                      <p:to>
                                        <p:strVal val="visible"/>
                                      </p:to>
                                    </p:set>
                                    <p:animEffect transition="in" filter="blinds(horizontal)">
                                      <p:cBhvr>
                                        <p:cTn id="22" dur="500"/>
                                        <p:tgtEl>
                                          <p:spTgt spid="9218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92180"/>
                                        </p:tgtEl>
                                        <p:attrNameLst>
                                          <p:attrName>style.visibility</p:attrName>
                                        </p:attrNameLst>
                                      </p:cBhvr>
                                      <p:to>
                                        <p:strVal val="visible"/>
                                      </p:to>
                                    </p:set>
                                    <p:animEffect transition="in" filter="checkerboard(across)">
                                      <p:cBhvr>
                                        <p:cTn id="27" dur="500"/>
                                        <p:tgtEl>
                                          <p:spTgt spid="92180"/>
                                        </p:tgtEl>
                                      </p:cBhvr>
                                    </p:animEffect>
                                  </p:childTnLst>
                                  <p:subTnLst>
                                    <p:audio>
                                      <p:cMediaNode>
                                        <p:cTn display="0" masterRel="sameClick">
                                          <p:stCondLst>
                                            <p:cond evt="begin" delay="0">
                                              <p:tn val="25"/>
                                            </p:cond>
                                          </p:stCondLst>
                                          <p:endCondLst>
                                            <p:cond evt="onStopAudio" delay="0">
                                              <p:tgtEl>
                                                <p:sldTgt/>
                                              </p:tgtEl>
                                            </p:cond>
                                          </p:endCondLst>
                                        </p:cTn>
                                        <p:tgtEl>
                                          <p:sndTgt r:embed="rId2" name="CHIMES.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92193"/>
                                        </p:tgtEl>
                                        <p:attrNameLst>
                                          <p:attrName>style.visibility</p:attrName>
                                        </p:attrNameLst>
                                      </p:cBhvr>
                                      <p:to>
                                        <p:strVal val="visible"/>
                                      </p:to>
                                    </p:set>
                                    <p:animEffect transition="in" filter="blinds(horizontal)">
                                      <p:cBhvr>
                                        <p:cTn id="32" dur="500"/>
                                        <p:tgtEl>
                                          <p:spTgt spid="9219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92181"/>
                                        </p:tgtEl>
                                        <p:attrNameLst>
                                          <p:attrName>style.visibility</p:attrName>
                                        </p:attrNameLst>
                                      </p:cBhvr>
                                      <p:to>
                                        <p:strVal val="visible"/>
                                      </p:to>
                                    </p:set>
                                    <p:animEffect transition="in" filter="checkerboard(across)">
                                      <p:cBhvr>
                                        <p:cTn id="37" dur="500"/>
                                        <p:tgtEl>
                                          <p:spTgt spid="92181"/>
                                        </p:tgtEl>
                                      </p:cBhvr>
                                    </p:animEffect>
                                  </p:childTnLst>
                                  <p:subTnLst>
                                    <p:audio>
                                      <p:cMediaNode>
                                        <p:cTn display="0" masterRel="sameClick">
                                          <p:stCondLst>
                                            <p:cond evt="begin" delay="0">
                                              <p:tn val="35"/>
                                            </p:cond>
                                          </p:stCondLst>
                                          <p:endCondLst>
                                            <p:cond evt="onStopAudio" delay="0">
                                              <p:tgtEl>
                                                <p:sldTgt/>
                                              </p:tgtEl>
                                            </p:cond>
                                          </p:endCondLst>
                                        </p:cTn>
                                        <p:tgtEl>
                                          <p:sndTgt r:embed="rId2" name="CHIMES.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92165"/>
                                        </p:tgtEl>
                                        <p:attrNameLst>
                                          <p:attrName>style.visibility</p:attrName>
                                        </p:attrNameLst>
                                      </p:cBhvr>
                                      <p:to>
                                        <p:strVal val="visible"/>
                                      </p:to>
                                    </p:set>
                                    <p:animEffect transition="in" filter="checkerboard(across)">
                                      <p:cBhvr>
                                        <p:cTn id="42" dur="500"/>
                                        <p:tgtEl>
                                          <p:spTgt spid="92165"/>
                                        </p:tgtEl>
                                      </p:cBhvr>
                                    </p:animEffect>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5" presetClass="entr" presetSubtype="10" fill="hold" nodeType="clickEffect">
                                  <p:stCondLst>
                                    <p:cond delay="0"/>
                                  </p:stCondLst>
                                  <p:childTnLst>
                                    <p:set>
                                      <p:cBhvr>
                                        <p:cTn id="46" dur="1" fill="hold">
                                          <p:stCondLst>
                                            <p:cond delay="0"/>
                                          </p:stCondLst>
                                        </p:cTn>
                                        <p:tgtEl>
                                          <p:spTgt spid="92166"/>
                                        </p:tgtEl>
                                        <p:attrNameLst>
                                          <p:attrName>style.visibility</p:attrName>
                                        </p:attrNameLst>
                                      </p:cBhvr>
                                      <p:to>
                                        <p:strVal val="visible"/>
                                      </p:to>
                                    </p:set>
                                    <p:animEffect transition="in" filter="checkerboard(across)">
                                      <p:cBhvr>
                                        <p:cTn id="47" dur="500"/>
                                        <p:tgtEl>
                                          <p:spTgt spid="92166"/>
                                        </p:tgtEl>
                                      </p:cBhvr>
                                    </p:animEffect>
                                  </p:childTnLst>
                                  <p:subTnLst>
                                    <p:audio>
                                      <p:cMediaNode>
                                        <p:cTn display="0" masterRel="sameClick">
                                          <p:stCondLst>
                                            <p:cond evt="begin" delay="0">
                                              <p:tn val="45"/>
                                            </p:cond>
                                          </p:stCondLst>
                                          <p:endCondLst>
                                            <p:cond evt="onStopAudio" delay="0">
                                              <p:tgtEl>
                                                <p:sldTgt/>
                                              </p:tgtEl>
                                            </p:cond>
                                          </p:endCondLst>
                                        </p:cTn>
                                        <p:tgtEl>
                                          <p:sndTgt r:embed="rId2" name="CHIMES.WAV"/>
                                        </p:tgtEl>
                                      </p:cMediaNode>
                                    </p:audio>
                                  </p:sub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92194"/>
                                        </p:tgtEl>
                                        <p:attrNameLst>
                                          <p:attrName>style.visibility</p:attrName>
                                        </p:attrNameLst>
                                      </p:cBhvr>
                                      <p:to>
                                        <p:strVal val="visible"/>
                                      </p:to>
                                    </p:set>
                                    <p:animEffect transition="in" filter="blinds(horizontal)">
                                      <p:cBhvr>
                                        <p:cTn id="52" dur="500"/>
                                        <p:tgtEl>
                                          <p:spTgt spid="9219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5" presetClass="entr" presetSubtype="10" fill="hold" nodeType="clickEffect">
                                  <p:stCondLst>
                                    <p:cond delay="0"/>
                                  </p:stCondLst>
                                  <p:childTnLst>
                                    <p:set>
                                      <p:cBhvr>
                                        <p:cTn id="56" dur="1" fill="hold">
                                          <p:stCondLst>
                                            <p:cond delay="0"/>
                                          </p:stCondLst>
                                        </p:cTn>
                                        <p:tgtEl>
                                          <p:spTgt spid="92169"/>
                                        </p:tgtEl>
                                        <p:attrNameLst>
                                          <p:attrName>style.visibility</p:attrName>
                                        </p:attrNameLst>
                                      </p:cBhvr>
                                      <p:to>
                                        <p:strVal val="visible"/>
                                      </p:to>
                                    </p:set>
                                    <p:animEffect transition="in" filter="checkerboard(across)">
                                      <p:cBhvr>
                                        <p:cTn id="57" dur="500"/>
                                        <p:tgtEl>
                                          <p:spTgt spid="92169"/>
                                        </p:tgtEl>
                                      </p:cBhvr>
                                    </p:animEffect>
                                  </p:childTnLst>
                                  <p:subTnLst>
                                    <p:audio>
                                      <p:cMediaNode>
                                        <p:cTn display="0" masterRel="sameClick">
                                          <p:stCondLst>
                                            <p:cond evt="begin" delay="0">
                                              <p:tn val="55"/>
                                            </p:cond>
                                          </p:stCondLst>
                                          <p:endCondLst>
                                            <p:cond evt="onStopAudio" delay="0">
                                              <p:tgtEl>
                                                <p:sldTgt/>
                                              </p:tgtEl>
                                            </p:cond>
                                          </p:endCondLst>
                                        </p:cTn>
                                        <p:tgtEl>
                                          <p:sndTgt r:embed="rId2" name="CHIMES.WAV"/>
                                        </p:tgtEl>
                                      </p:cMediaNode>
                                    </p:audio>
                                  </p:sub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92195"/>
                                        </p:tgtEl>
                                        <p:attrNameLst>
                                          <p:attrName>style.visibility</p:attrName>
                                        </p:attrNameLst>
                                      </p:cBhvr>
                                      <p:to>
                                        <p:strVal val="visible"/>
                                      </p:to>
                                    </p:set>
                                    <p:animEffect transition="in" filter="blinds(horizontal)">
                                      <p:cBhvr>
                                        <p:cTn id="62" dur="500"/>
                                        <p:tgtEl>
                                          <p:spTgt spid="9219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92196"/>
                                        </p:tgtEl>
                                        <p:attrNameLst>
                                          <p:attrName>style.visibility</p:attrName>
                                        </p:attrNameLst>
                                      </p:cBhvr>
                                      <p:to>
                                        <p:strVal val="visible"/>
                                      </p:to>
                                    </p:set>
                                    <p:animEffect transition="in" filter="blinds(horizontal)">
                                      <p:cBhvr>
                                        <p:cTn id="67" dur="500"/>
                                        <p:tgtEl>
                                          <p:spTgt spid="92196"/>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5" presetClass="entr" presetSubtype="10" fill="hold" nodeType="clickEffect">
                                  <p:stCondLst>
                                    <p:cond delay="0"/>
                                  </p:stCondLst>
                                  <p:childTnLst>
                                    <p:set>
                                      <p:cBhvr>
                                        <p:cTn id="71" dur="1" fill="hold">
                                          <p:stCondLst>
                                            <p:cond delay="0"/>
                                          </p:stCondLst>
                                        </p:cTn>
                                        <p:tgtEl>
                                          <p:spTgt spid="92172"/>
                                        </p:tgtEl>
                                        <p:attrNameLst>
                                          <p:attrName>style.visibility</p:attrName>
                                        </p:attrNameLst>
                                      </p:cBhvr>
                                      <p:to>
                                        <p:strVal val="visible"/>
                                      </p:to>
                                    </p:set>
                                    <p:animEffect transition="in" filter="checkerboard(across)">
                                      <p:cBhvr>
                                        <p:cTn id="72" dur="500"/>
                                        <p:tgtEl>
                                          <p:spTgt spid="92172"/>
                                        </p:tgtEl>
                                      </p:cBhvr>
                                    </p:animEffect>
                                  </p:childTnLst>
                                  <p:subTnLst>
                                    <p:audio>
                                      <p:cMediaNode>
                                        <p:cTn display="0" masterRel="sameClick">
                                          <p:stCondLst>
                                            <p:cond evt="begin" delay="0">
                                              <p:tn val="70"/>
                                            </p:cond>
                                          </p:stCondLst>
                                          <p:endCondLst>
                                            <p:cond evt="onStopAudio" delay="0">
                                              <p:tgtEl>
                                                <p:sldTgt/>
                                              </p:tgtEl>
                                            </p:cond>
                                          </p:endCondLst>
                                        </p:cTn>
                                        <p:tgtEl>
                                          <p:sndTgt r:embed="rId2" name="CHIMES.WAV"/>
                                        </p:tgtEl>
                                      </p:cMediaNode>
                                    </p:audio>
                                  </p:subTnLst>
                                </p:cTn>
                              </p:par>
                            </p:childTnLst>
                          </p:cTn>
                        </p:par>
                      </p:childTnLst>
                    </p:cTn>
                  </p:par>
                  <p:par>
                    <p:cTn id="73" fill="hold" nodeType="clickPar">
                      <p:stCondLst>
                        <p:cond delay="indefinite"/>
                      </p:stCondLst>
                      <p:childTnLst>
                        <p:par>
                          <p:cTn id="74" fill="hold" nodeType="withGroup">
                            <p:stCondLst>
                              <p:cond delay="0"/>
                            </p:stCondLst>
                            <p:childTnLst>
                              <p:par>
                                <p:cTn id="75" presetID="5" presetClass="entr" presetSubtype="10" fill="hold" nodeType="clickEffect">
                                  <p:stCondLst>
                                    <p:cond delay="0"/>
                                  </p:stCondLst>
                                  <p:childTnLst>
                                    <p:set>
                                      <p:cBhvr>
                                        <p:cTn id="76" dur="1" fill="hold">
                                          <p:stCondLst>
                                            <p:cond delay="0"/>
                                          </p:stCondLst>
                                        </p:cTn>
                                        <p:tgtEl>
                                          <p:spTgt spid="92175"/>
                                        </p:tgtEl>
                                        <p:attrNameLst>
                                          <p:attrName>style.visibility</p:attrName>
                                        </p:attrNameLst>
                                      </p:cBhvr>
                                      <p:to>
                                        <p:strVal val="visible"/>
                                      </p:to>
                                    </p:set>
                                    <p:animEffect transition="in" filter="checkerboard(across)">
                                      <p:cBhvr>
                                        <p:cTn id="77" dur="500"/>
                                        <p:tgtEl>
                                          <p:spTgt spid="92175"/>
                                        </p:tgtEl>
                                      </p:cBhvr>
                                    </p:animEffect>
                                  </p:childTnLst>
                                  <p:subTnLst>
                                    <p:audio>
                                      <p:cMediaNode>
                                        <p:cTn display="0" masterRel="sameClick">
                                          <p:stCondLst>
                                            <p:cond evt="begin" delay="0">
                                              <p:tn val="75"/>
                                            </p:cond>
                                          </p:stCondLst>
                                          <p:endCondLst>
                                            <p:cond evt="onStopAudio" delay="0">
                                              <p:tgtEl>
                                                <p:sldTgt/>
                                              </p:tgtEl>
                                            </p:cond>
                                          </p:endCondLst>
                                        </p:cTn>
                                        <p:tgtEl>
                                          <p:sndTgt r:embed="rId2" name="CHIMES.WAV"/>
                                        </p:tgtEl>
                                      </p:cMediaNode>
                                    </p:audio>
                                  </p:subTnLst>
                                </p:cTn>
                              </p:par>
                            </p:childTnLst>
                          </p:cTn>
                        </p:par>
                      </p:childTnLst>
                    </p:cTn>
                  </p:par>
                  <p:par>
                    <p:cTn id="78" fill="hold" nodeType="clickPar">
                      <p:stCondLst>
                        <p:cond delay="indefinite"/>
                      </p:stCondLst>
                      <p:childTnLst>
                        <p:par>
                          <p:cTn id="79" fill="hold" nodeType="withGroup">
                            <p:stCondLst>
                              <p:cond delay="0"/>
                            </p:stCondLst>
                            <p:childTnLst>
                              <p:par>
                                <p:cTn id="80" presetID="5" presetClass="entr" presetSubtype="10" fill="hold" grpId="0" nodeType="clickEffect">
                                  <p:stCondLst>
                                    <p:cond delay="0"/>
                                  </p:stCondLst>
                                  <p:childTnLst>
                                    <p:set>
                                      <p:cBhvr>
                                        <p:cTn id="81" dur="1" fill="hold">
                                          <p:stCondLst>
                                            <p:cond delay="0"/>
                                          </p:stCondLst>
                                        </p:cTn>
                                        <p:tgtEl>
                                          <p:spTgt spid="92182"/>
                                        </p:tgtEl>
                                        <p:attrNameLst>
                                          <p:attrName>style.visibility</p:attrName>
                                        </p:attrNameLst>
                                      </p:cBhvr>
                                      <p:to>
                                        <p:strVal val="visible"/>
                                      </p:to>
                                    </p:set>
                                    <p:animEffect transition="in" filter="checkerboard(across)">
                                      <p:cBhvr>
                                        <p:cTn id="82" dur="500"/>
                                        <p:tgtEl>
                                          <p:spTgt spid="92182"/>
                                        </p:tgtEl>
                                      </p:cBhvr>
                                    </p:animEffect>
                                  </p:childTnLst>
                                  <p:subTnLst>
                                    <p:audio>
                                      <p:cMediaNode>
                                        <p:cTn display="0" masterRel="sameClick">
                                          <p:stCondLst>
                                            <p:cond evt="begin" delay="0">
                                              <p:tn val="8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5" grpId="0" autoUpdateAnimBg="0"/>
      <p:bldP spid="92180" grpId="0" autoUpdateAnimBg="0"/>
      <p:bldP spid="92181" grpId="0" autoUpdateAnimBg="0"/>
      <p:bldP spid="92182" grpId="0" autoUpdateAnimBg="0"/>
      <p:bldP spid="92186" grpId="0" animBg="1"/>
      <p:bldP spid="92188" grpId="0" animBg="1"/>
      <p:bldP spid="92189" grpId="0" animBg="1"/>
      <p:bldP spid="92190" grpId="0" animBg="1"/>
      <p:bldP spid="92194" grpId="0" animBg="1"/>
      <p:bldP spid="92195" grpId="0" animBg="1"/>
      <p:bldP spid="92196" grpId="0" animBg="1"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AutoShape 3"/>
          <p:cNvSpPr>
            <a:spLocks noChangeArrowheads="1"/>
          </p:cNvSpPr>
          <p:nvPr/>
        </p:nvSpPr>
        <p:spPr bwMode="auto">
          <a:xfrm>
            <a:off x="7973888" y="6843464"/>
            <a:ext cx="457200" cy="762000"/>
          </a:xfrm>
          <a:prstGeom prst="star4">
            <a:avLst>
              <a:gd name="adj" fmla="val 12500"/>
            </a:avLst>
          </a:prstGeom>
          <a:solidFill>
            <a:srgbClr val="00FF00"/>
          </a:solidFill>
          <a:ln w="9525">
            <a:solidFill>
              <a:schemeClr val="tx1"/>
            </a:solidFill>
            <a:miter lim="800000"/>
            <a:headEnd/>
            <a:tailEnd/>
          </a:ln>
        </p:spPr>
        <p:txBody>
          <a:bodyPr wrap="none" anchor="ctr"/>
          <a:lstStyle/>
          <a:p>
            <a:endParaRPr lang="zh-CN" altLang="en-US"/>
          </a:p>
        </p:txBody>
      </p:sp>
      <p:sp>
        <p:nvSpPr>
          <p:cNvPr id="93189" name="Rectangle 5"/>
          <p:cNvSpPr>
            <a:spLocks noGrp="1" noChangeArrowheads="1"/>
          </p:cNvSpPr>
          <p:nvPr>
            <p:ph type="title"/>
          </p:nvPr>
        </p:nvSpPr>
        <p:spPr>
          <a:xfrm>
            <a:off x="265090" y="908720"/>
            <a:ext cx="6096000" cy="762000"/>
          </a:xfrm>
        </p:spPr>
        <p:txBody>
          <a:bodyPr/>
          <a:lstStyle/>
          <a:p>
            <a:r>
              <a:rPr lang="zh-CN" altLang="en-US" sz="3200" b="1" dirty="0">
                <a:solidFill>
                  <a:srgbClr val="FF0000"/>
                </a:solidFill>
                <a:latin typeface="黑体" pitchFamily="49" charset="-122"/>
                <a:ea typeface="黑体" pitchFamily="49" charset="-122"/>
              </a:rPr>
              <a:t>二</a:t>
            </a:r>
            <a:r>
              <a:rPr lang="en-US" altLang="zh-CN" sz="3200" b="1" dirty="0">
                <a:solidFill>
                  <a:srgbClr val="FF0000"/>
                </a:solidFill>
                <a:latin typeface="黑体" pitchFamily="49" charset="-122"/>
                <a:ea typeface="黑体" pitchFamily="49" charset="-122"/>
              </a:rPr>
              <a:t>.</a:t>
            </a:r>
            <a:r>
              <a:rPr lang="zh-CN" altLang="en-US" sz="3200" b="1" dirty="0">
                <a:solidFill>
                  <a:srgbClr val="FF0000"/>
                </a:solidFill>
                <a:latin typeface="黑体" pitchFamily="49" charset="-122"/>
                <a:ea typeface="黑体" pitchFamily="49" charset="-122"/>
              </a:rPr>
              <a:t>电压并联负反馈</a:t>
            </a:r>
          </a:p>
        </p:txBody>
      </p:sp>
      <p:sp>
        <p:nvSpPr>
          <p:cNvPr id="93192" name="Rectangle 8"/>
          <p:cNvSpPr>
            <a:spLocks noChangeArrowheads="1"/>
          </p:cNvSpPr>
          <p:nvPr/>
        </p:nvSpPr>
        <p:spPr bwMode="auto">
          <a:xfrm>
            <a:off x="353888" y="4176464"/>
            <a:ext cx="3210000" cy="895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45000"/>
              </a:lnSpc>
            </a:pPr>
            <a:r>
              <a:rPr lang="zh-CN" altLang="zh-CN" b="1" dirty="0"/>
              <a:t>根据瞬时极性判断是负反馈，所以该电路为</a:t>
            </a:r>
            <a:r>
              <a:rPr lang="zh-CN" altLang="en-US" b="1" dirty="0" smtClean="0">
                <a:solidFill>
                  <a:schemeClr val="hlink"/>
                </a:solidFill>
                <a:latin typeface="宋体" pitchFamily="2" charset="-122"/>
              </a:rPr>
              <a:t>电压</a:t>
            </a:r>
            <a:r>
              <a:rPr lang="zh-CN" altLang="en-US" b="1" dirty="0">
                <a:solidFill>
                  <a:schemeClr val="hlink"/>
                </a:solidFill>
                <a:latin typeface="宋体" pitchFamily="2" charset="-122"/>
              </a:rPr>
              <a:t>并</a:t>
            </a:r>
            <a:r>
              <a:rPr lang="zh-CN" altLang="en-US" b="1" dirty="0" smtClean="0">
                <a:solidFill>
                  <a:schemeClr val="hlink"/>
                </a:solidFill>
                <a:latin typeface="宋体" pitchFamily="2" charset="-122"/>
              </a:rPr>
              <a:t>联</a:t>
            </a:r>
            <a:r>
              <a:rPr lang="zh-CN" altLang="en-US" b="1" dirty="0">
                <a:solidFill>
                  <a:schemeClr val="hlink"/>
                </a:solidFill>
                <a:latin typeface="宋体" pitchFamily="2" charset="-122"/>
              </a:rPr>
              <a:t>负反馈。</a:t>
            </a:r>
          </a:p>
        </p:txBody>
      </p:sp>
      <p:grpSp>
        <p:nvGrpSpPr>
          <p:cNvPr id="93200" name="Group 16"/>
          <p:cNvGrpSpPr>
            <a:grpSpLocks/>
          </p:cNvGrpSpPr>
          <p:nvPr/>
        </p:nvGrpSpPr>
        <p:grpSpPr bwMode="auto">
          <a:xfrm>
            <a:off x="430088" y="3262064"/>
            <a:ext cx="3733800" cy="493713"/>
            <a:chOff x="576" y="1584"/>
            <a:chExt cx="2352" cy="311"/>
          </a:xfrm>
        </p:grpSpPr>
        <p:sp>
          <p:nvSpPr>
            <p:cNvPr id="93193" name="Rectangle 9"/>
            <p:cNvSpPr>
              <a:spLocks noChangeArrowheads="1"/>
            </p:cNvSpPr>
            <p:nvPr/>
          </p:nvSpPr>
          <p:spPr bwMode="auto">
            <a:xfrm>
              <a:off x="1968" y="1584"/>
              <a:ext cx="960"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solidFill>
                    <a:srgbClr val="FF0000"/>
                  </a:solidFill>
                </a:rPr>
                <a:t>i</a:t>
              </a:r>
              <a:r>
                <a:rPr lang="en-US" altLang="zh-CN" b="1" baseline="-25000">
                  <a:solidFill>
                    <a:srgbClr val="FF0000"/>
                  </a:solidFill>
                </a:rPr>
                <a:t>d </a:t>
              </a:r>
              <a:r>
                <a:rPr lang="en-US" altLang="zh-CN" b="1">
                  <a:solidFill>
                    <a:srgbClr val="FF0000"/>
                  </a:solidFill>
                  <a:sym typeface="Symbol" pitchFamily="18" charset="2"/>
                </a:rPr>
                <a:t>= </a:t>
              </a:r>
              <a:r>
                <a:rPr lang="en-US" altLang="zh-CN" b="1" i="1">
                  <a:solidFill>
                    <a:srgbClr val="FF0000"/>
                  </a:solidFill>
                </a:rPr>
                <a:t>i</a:t>
              </a:r>
              <a:r>
                <a:rPr lang="en-US" altLang="zh-CN" b="1" baseline="-25000">
                  <a:solidFill>
                    <a:srgbClr val="FF0000"/>
                  </a:solidFill>
                </a:rPr>
                <a:t>i</a:t>
              </a:r>
              <a:r>
                <a:rPr lang="en-US" altLang="zh-CN" b="1">
                  <a:solidFill>
                    <a:srgbClr val="FF0000"/>
                  </a:solidFill>
                  <a:sym typeface="Symbol" pitchFamily="18" charset="2"/>
                </a:rPr>
                <a:t> -</a:t>
              </a:r>
              <a:r>
                <a:rPr lang="en-US" altLang="zh-CN" b="1" i="1">
                  <a:solidFill>
                    <a:srgbClr val="FF0000"/>
                  </a:solidFill>
                </a:rPr>
                <a:t>i</a:t>
              </a:r>
              <a:r>
                <a:rPr lang="en-US" altLang="zh-CN" b="1" baseline="-25000">
                  <a:solidFill>
                    <a:srgbClr val="FF0000"/>
                  </a:solidFill>
                </a:rPr>
                <a:t>f</a:t>
              </a:r>
              <a:endParaRPr lang="en-US" altLang="zh-CN" b="1">
                <a:solidFill>
                  <a:srgbClr val="FF0000"/>
                </a:solidFill>
                <a:sym typeface="Symbol" pitchFamily="18" charset="2"/>
              </a:endParaRPr>
            </a:p>
          </p:txBody>
        </p:sp>
        <p:sp>
          <p:nvSpPr>
            <p:cNvPr id="93194" name="Rectangle 10"/>
            <p:cNvSpPr>
              <a:spLocks noChangeArrowheads="1"/>
            </p:cNvSpPr>
            <p:nvPr/>
          </p:nvSpPr>
          <p:spPr bwMode="auto">
            <a:xfrm>
              <a:off x="576" y="1584"/>
              <a:ext cx="1584"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zh-CN" altLang="en-US" b="1">
                  <a:solidFill>
                    <a:srgbClr val="FF0000"/>
                  </a:solidFill>
                </a:rPr>
                <a:t>从输入端看有：</a:t>
              </a:r>
            </a:p>
          </p:txBody>
        </p:sp>
      </p:grpSp>
      <p:sp>
        <p:nvSpPr>
          <p:cNvPr id="93196" name="Text Box 12"/>
          <p:cNvSpPr txBox="1">
            <a:spLocks noChangeArrowheads="1"/>
          </p:cNvSpPr>
          <p:nvPr/>
        </p:nvSpPr>
        <p:spPr bwMode="auto">
          <a:xfrm>
            <a:off x="277688" y="2576264"/>
            <a:ext cx="79248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b="1">
                <a:solidFill>
                  <a:schemeClr val="accent2"/>
                </a:solidFill>
                <a:latin typeface="宋体" pitchFamily="2" charset="-122"/>
              </a:rPr>
              <a:t>因为反馈量与输出电压成比例，所以是电压反馈。</a:t>
            </a:r>
            <a:endParaRPr lang="zh-CN" altLang="en-US" b="1">
              <a:latin typeface="宋体" pitchFamily="2" charset="-122"/>
            </a:endParaRPr>
          </a:p>
        </p:txBody>
      </p:sp>
      <p:grpSp>
        <p:nvGrpSpPr>
          <p:cNvPr id="93202" name="Group 18"/>
          <p:cNvGrpSpPr>
            <a:grpSpLocks/>
          </p:cNvGrpSpPr>
          <p:nvPr/>
        </p:nvGrpSpPr>
        <p:grpSpPr bwMode="auto">
          <a:xfrm>
            <a:off x="49088" y="1766639"/>
            <a:ext cx="3987800" cy="833438"/>
            <a:chOff x="336" y="642"/>
            <a:chExt cx="2512" cy="525"/>
          </a:xfrm>
        </p:grpSpPr>
        <p:sp>
          <p:nvSpPr>
            <p:cNvPr id="93190" name="Text Box 6"/>
            <p:cNvSpPr txBox="1">
              <a:spLocks noChangeArrowheads="1"/>
            </p:cNvSpPr>
            <p:nvPr/>
          </p:nvSpPr>
          <p:spPr bwMode="auto">
            <a:xfrm>
              <a:off x="336" y="720"/>
              <a:ext cx="2400" cy="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a:latin typeface="宋体" pitchFamily="2" charset="-122"/>
                </a:rPr>
                <a:t> </a:t>
              </a:r>
              <a:r>
                <a:rPr lang="zh-CN" altLang="en-US" b="1">
                  <a:latin typeface="宋体" pitchFamily="2" charset="-122"/>
                </a:rPr>
                <a:t>反馈电流：</a:t>
              </a:r>
              <a:endParaRPr lang="zh-CN" altLang="en-US" sz="2000" b="1">
                <a:latin typeface="宋体" pitchFamily="2" charset="-122"/>
              </a:endParaRPr>
            </a:p>
          </p:txBody>
        </p:sp>
        <p:graphicFrame>
          <p:nvGraphicFramePr>
            <p:cNvPr id="93197" name="Object 13"/>
            <p:cNvGraphicFramePr>
              <a:graphicFrameLocks noChangeAspect="1"/>
            </p:cNvGraphicFramePr>
            <p:nvPr/>
          </p:nvGraphicFramePr>
          <p:xfrm>
            <a:off x="1425" y="642"/>
            <a:ext cx="1423" cy="525"/>
          </p:xfrm>
          <a:graphic>
            <a:graphicData uri="http://schemas.openxmlformats.org/presentationml/2006/ole">
              <mc:AlternateContent xmlns:mc="http://schemas.openxmlformats.org/markup-compatibility/2006">
                <mc:Choice xmlns:v="urn:schemas-microsoft-com:vml" Requires="v">
                  <p:oleObj spid="_x0000_s47117" name="Equation" r:id="rId4" imgW="1168200" imgH="431640" progId="Equation.3">
                    <p:embed/>
                  </p:oleObj>
                </mc:Choice>
                <mc:Fallback>
                  <p:oleObj name="Equation" r:id="rId4" imgW="1168200" imgH="4316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25" y="642"/>
                          <a:ext cx="1423" cy="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93198" name="Rectangle 14"/>
          <p:cNvSpPr>
            <a:spLocks noChangeArrowheads="1"/>
          </p:cNvSpPr>
          <p:nvPr/>
        </p:nvSpPr>
        <p:spPr bwMode="auto">
          <a:xfrm>
            <a:off x="4392488" y="3262064"/>
            <a:ext cx="33528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zh-CN" altLang="en-US" b="1">
                <a:solidFill>
                  <a:schemeClr val="hlink"/>
                </a:solidFill>
                <a:latin typeface="宋体" pitchFamily="2" charset="-122"/>
              </a:rPr>
              <a:t>故为并联负反馈。</a:t>
            </a:r>
            <a:endParaRPr lang="zh-CN" altLang="en-US" b="1"/>
          </a:p>
        </p:txBody>
      </p:sp>
      <p:pic>
        <p:nvPicPr>
          <p:cNvPr id="93201" name="Picture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35088" y="3871664"/>
            <a:ext cx="6629400" cy="2716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225650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3202"/>
                                        </p:tgtEl>
                                        <p:attrNameLst>
                                          <p:attrName>style.visibility</p:attrName>
                                        </p:attrNameLst>
                                      </p:cBhvr>
                                      <p:to>
                                        <p:strVal val="visible"/>
                                      </p:to>
                                    </p:set>
                                    <p:animEffect transition="in" filter="blinds(horizontal)">
                                      <p:cBhvr>
                                        <p:cTn id="7" dur="500"/>
                                        <p:tgtEl>
                                          <p:spTgt spid="932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5" fill="hold" grpId="0" nodeType="clickEffect">
                                  <p:stCondLst>
                                    <p:cond delay="0"/>
                                  </p:stCondLst>
                                  <p:childTnLst>
                                    <p:set>
                                      <p:cBhvr>
                                        <p:cTn id="11" dur="1" fill="hold">
                                          <p:stCondLst>
                                            <p:cond delay="0"/>
                                          </p:stCondLst>
                                        </p:cTn>
                                        <p:tgtEl>
                                          <p:spTgt spid="93196"/>
                                        </p:tgtEl>
                                        <p:attrNameLst>
                                          <p:attrName>style.visibility</p:attrName>
                                        </p:attrNameLst>
                                      </p:cBhvr>
                                      <p:to>
                                        <p:strVal val="visible"/>
                                      </p:to>
                                    </p:set>
                                    <p:animEffect transition="in" filter="checkerboard(down)">
                                      <p:cBhvr>
                                        <p:cTn id="12" dur="500"/>
                                        <p:tgtEl>
                                          <p:spTgt spid="9319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93200"/>
                                        </p:tgtEl>
                                        <p:attrNameLst>
                                          <p:attrName>style.visibility</p:attrName>
                                        </p:attrNameLst>
                                      </p:cBhvr>
                                      <p:to>
                                        <p:strVal val="visible"/>
                                      </p:to>
                                    </p:set>
                                    <p:animEffect transition="in" filter="blinds(horizontal)">
                                      <p:cBhvr>
                                        <p:cTn id="17" dur="500"/>
                                        <p:tgtEl>
                                          <p:spTgt spid="9320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93198"/>
                                        </p:tgtEl>
                                        <p:attrNameLst>
                                          <p:attrName>style.visibility</p:attrName>
                                        </p:attrNameLst>
                                      </p:cBhvr>
                                      <p:to>
                                        <p:strVal val="visible"/>
                                      </p:to>
                                    </p:set>
                                    <p:animEffect transition="in" filter="checkerboard(down)">
                                      <p:cBhvr>
                                        <p:cTn id="22" dur="500"/>
                                        <p:tgtEl>
                                          <p:spTgt spid="93198"/>
                                        </p:tgtEl>
                                      </p:cBhvr>
                                    </p:animEffect>
                                  </p:childTnLst>
                                  <p:subTnLst>
                                    <p:audio>
                                      <p:cMediaNode>
                                        <p:cTn display="0" masterRel="sameClick">
                                          <p:stCondLst>
                                            <p:cond evt="begin" delay="0">
                                              <p:tn val="20"/>
                                            </p:cond>
                                          </p:stCondLst>
                                          <p:endCondLst>
                                            <p:cond evt="onStopAudio" delay="0">
                                              <p:tgtEl>
                                                <p:sldTgt/>
                                              </p:tgtEl>
                                            </p:cond>
                                          </p:endCondLst>
                                        </p:cTn>
                                        <p:tgtEl>
                                          <p:sndTgt r:embed="rId3" name="CHIMES.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93192"/>
                                        </p:tgtEl>
                                        <p:attrNameLst>
                                          <p:attrName>style.visibility</p:attrName>
                                        </p:attrNameLst>
                                      </p:cBhvr>
                                      <p:to>
                                        <p:strVal val="visible"/>
                                      </p:to>
                                    </p:set>
                                    <p:animEffect transition="in" filter="checkerboard(down)">
                                      <p:cBhvr>
                                        <p:cTn id="27" dur="500"/>
                                        <p:tgtEl>
                                          <p:spTgt spid="93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2" grpId="0" autoUpdateAnimBg="0"/>
      <p:bldP spid="93196" grpId="0" autoUpdateAnimBg="0"/>
      <p:bldP spid="93198"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267915" y="1005978"/>
            <a:ext cx="4724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dirty="0">
                <a:solidFill>
                  <a:srgbClr val="FF3300"/>
                </a:solidFill>
                <a:latin typeface="宋体" pitchFamily="2" charset="-122"/>
              </a:rPr>
              <a:t>分立电路电压并联负反馈</a:t>
            </a:r>
          </a:p>
        </p:txBody>
      </p:sp>
      <p:graphicFrame>
        <p:nvGraphicFramePr>
          <p:cNvPr id="94259" name="Object 51"/>
          <p:cNvGraphicFramePr>
            <a:graphicFrameLocks noChangeAspect="1"/>
          </p:cNvGraphicFramePr>
          <p:nvPr>
            <p:extLst>
              <p:ext uri="{D42A27DB-BD31-4B8C-83A1-F6EECF244321}">
                <p14:modId xmlns:p14="http://schemas.microsoft.com/office/powerpoint/2010/main" val="3700580542"/>
              </p:ext>
            </p:extLst>
          </p:nvPr>
        </p:nvGraphicFramePr>
        <p:xfrm>
          <a:off x="572715" y="2049611"/>
          <a:ext cx="2487613" cy="936625"/>
        </p:xfrm>
        <a:graphic>
          <a:graphicData uri="http://schemas.openxmlformats.org/presentationml/2006/ole">
            <mc:AlternateContent xmlns:mc="http://schemas.openxmlformats.org/markup-compatibility/2006">
              <mc:Choice xmlns:v="urn:schemas-microsoft-com:vml" Requires="v">
                <p:oleObj spid="_x0000_s48141" name="Equation" r:id="rId4" imgW="1143000" imgH="431640" progId="Equation.3">
                  <p:embed/>
                </p:oleObj>
              </mc:Choice>
              <mc:Fallback>
                <p:oleObj name="Equation" r:id="rId4" imgW="1143000" imgH="4316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715" y="2049611"/>
                        <a:ext cx="2487613" cy="936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4260" name="Text Box 52"/>
          <p:cNvSpPr txBox="1">
            <a:spLocks noChangeArrowheads="1"/>
          </p:cNvSpPr>
          <p:nvPr/>
        </p:nvSpPr>
        <p:spPr bwMode="auto">
          <a:xfrm>
            <a:off x="267915" y="3116411"/>
            <a:ext cx="3810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000" b="1">
                <a:latin typeface="宋体" pitchFamily="2" charset="-122"/>
              </a:rPr>
              <a:t>反馈量与输出电压成比例，</a:t>
            </a:r>
          </a:p>
          <a:p>
            <a:pPr>
              <a:lnSpc>
                <a:spcPct val="120000"/>
              </a:lnSpc>
            </a:pPr>
            <a:r>
              <a:rPr lang="zh-CN" altLang="en-US" sz="2000" b="1">
                <a:latin typeface="宋体" pitchFamily="2" charset="-122"/>
              </a:rPr>
              <a:t>所以是电压反馈。</a:t>
            </a:r>
          </a:p>
        </p:txBody>
      </p:sp>
      <p:sp>
        <p:nvSpPr>
          <p:cNvPr id="94261" name="Rectangle 53"/>
          <p:cNvSpPr>
            <a:spLocks noChangeArrowheads="1"/>
          </p:cNvSpPr>
          <p:nvPr/>
        </p:nvSpPr>
        <p:spPr bwMode="auto">
          <a:xfrm>
            <a:off x="496515" y="5631011"/>
            <a:ext cx="75438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zh-CN" b="1"/>
              <a:t>根据瞬时极性判断是负反馈，所以该电路为</a:t>
            </a:r>
            <a:r>
              <a:rPr lang="zh-CN" altLang="en-US" b="1">
                <a:solidFill>
                  <a:schemeClr val="hlink"/>
                </a:solidFill>
                <a:latin typeface="宋体" pitchFamily="2" charset="-122"/>
              </a:rPr>
              <a:t>电压串联负反馈</a:t>
            </a:r>
          </a:p>
        </p:txBody>
      </p:sp>
      <p:sp>
        <p:nvSpPr>
          <p:cNvPr id="94262" name="Rectangle 54"/>
          <p:cNvSpPr>
            <a:spLocks noChangeArrowheads="1"/>
          </p:cNvSpPr>
          <p:nvPr/>
        </p:nvSpPr>
        <p:spPr bwMode="auto">
          <a:xfrm>
            <a:off x="1868115" y="4259411"/>
            <a:ext cx="23463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solidFill>
                  <a:srgbClr val="FF0000"/>
                </a:solidFill>
              </a:rPr>
              <a:t>i</a:t>
            </a:r>
            <a:r>
              <a:rPr lang="en-US" altLang="zh-CN" b="1" baseline="-25000">
                <a:solidFill>
                  <a:srgbClr val="FF0000"/>
                </a:solidFill>
              </a:rPr>
              <a:t>d </a:t>
            </a:r>
            <a:r>
              <a:rPr lang="en-US" altLang="zh-CN" b="1">
                <a:solidFill>
                  <a:srgbClr val="FF0000"/>
                </a:solidFill>
                <a:sym typeface="Symbol" pitchFamily="18" charset="2"/>
              </a:rPr>
              <a:t>= </a:t>
            </a:r>
            <a:r>
              <a:rPr lang="en-US" altLang="zh-CN" b="1" i="1">
                <a:solidFill>
                  <a:srgbClr val="FF0000"/>
                </a:solidFill>
              </a:rPr>
              <a:t>i</a:t>
            </a:r>
            <a:r>
              <a:rPr lang="en-US" altLang="zh-CN" b="1" baseline="-25000">
                <a:solidFill>
                  <a:srgbClr val="FF0000"/>
                </a:solidFill>
              </a:rPr>
              <a:t>i</a:t>
            </a:r>
            <a:r>
              <a:rPr lang="en-US" altLang="zh-CN" b="1">
                <a:solidFill>
                  <a:srgbClr val="FF0000"/>
                </a:solidFill>
                <a:sym typeface="Symbol" pitchFamily="18" charset="2"/>
              </a:rPr>
              <a:t> -</a:t>
            </a:r>
            <a:r>
              <a:rPr lang="en-US" altLang="zh-CN" b="1" i="1">
                <a:solidFill>
                  <a:srgbClr val="FF0000"/>
                </a:solidFill>
              </a:rPr>
              <a:t>i</a:t>
            </a:r>
            <a:r>
              <a:rPr lang="en-US" altLang="zh-CN" b="1" baseline="-25000">
                <a:solidFill>
                  <a:srgbClr val="FF0000"/>
                </a:solidFill>
              </a:rPr>
              <a:t>f</a:t>
            </a:r>
            <a:endParaRPr lang="en-US" altLang="zh-CN" b="1">
              <a:solidFill>
                <a:srgbClr val="FF0000"/>
              </a:solidFill>
              <a:sym typeface="Symbol" pitchFamily="18" charset="2"/>
            </a:endParaRPr>
          </a:p>
        </p:txBody>
      </p:sp>
      <p:sp>
        <p:nvSpPr>
          <p:cNvPr id="94263" name="Rectangle 55"/>
          <p:cNvSpPr>
            <a:spLocks noChangeArrowheads="1"/>
          </p:cNvSpPr>
          <p:nvPr/>
        </p:nvSpPr>
        <p:spPr bwMode="auto">
          <a:xfrm>
            <a:off x="344115" y="4259411"/>
            <a:ext cx="1751013"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zh-CN" altLang="en-US" sz="2000" b="1">
                <a:solidFill>
                  <a:srgbClr val="FF0000"/>
                </a:solidFill>
              </a:rPr>
              <a:t>在输入端有</a:t>
            </a:r>
            <a:endParaRPr lang="zh-CN" altLang="en-US" sz="2000" b="1"/>
          </a:p>
        </p:txBody>
      </p:sp>
      <p:sp>
        <p:nvSpPr>
          <p:cNvPr id="94264" name="Rectangle 56"/>
          <p:cNvSpPr>
            <a:spLocks noChangeArrowheads="1"/>
          </p:cNvSpPr>
          <p:nvPr/>
        </p:nvSpPr>
        <p:spPr bwMode="auto">
          <a:xfrm>
            <a:off x="344115" y="4869011"/>
            <a:ext cx="33528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zh-CN" altLang="en-US" sz="2000" b="1">
                <a:solidFill>
                  <a:schemeClr val="hlink"/>
                </a:solidFill>
                <a:latin typeface="宋体" pitchFamily="2" charset="-122"/>
              </a:rPr>
              <a:t>故为并联负反馈。</a:t>
            </a:r>
            <a:endParaRPr lang="zh-CN" altLang="en-US" sz="2000" b="1"/>
          </a:p>
        </p:txBody>
      </p:sp>
      <p:sp>
        <p:nvSpPr>
          <p:cNvPr id="94265" name="Text Box 57"/>
          <p:cNvSpPr txBox="1">
            <a:spLocks noChangeArrowheads="1"/>
          </p:cNvSpPr>
          <p:nvPr/>
        </p:nvSpPr>
        <p:spPr bwMode="auto">
          <a:xfrm>
            <a:off x="344115" y="1479698"/>
            <a:ext cx="38100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dirty="0">
                <a:latin typeface="宋体" pitchFamily="2" charset="-122"/>
              </a:rPr>
              <a:t> </a:t>
            </a:r>
            <a:r>
              <a:rPr lang="zh-CN" altLang="en-US" sz="2000" b="1" dirty="0">
                <a:latin typeface="宋体" pitchFamily="2" charset="-122"/>
              </a:rPr>
              <a:t>因为反馈电流：</a:t>
            </a:r>
          </a:p>
        </p:txBody>
      </p:sp>
      <p:pic>
        <p:nvPicPr>
          <p:cNvPr id="94267" name="Picture 5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7315" y="1744811"/>
            <a:ext cx="5445125" cy="369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48682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94265"/>
                                        </p:tgtEl>
                                        <p:attrNameLst>
                                          <p:attrName>style.visibility</p:attrName>
                                        </p:attrNameLst>
                                      </p:cBhvr>
                                      <p:to>
                                        <p:strVal val="visible"/>
                                      </p:to>
                                    </p:set>
                                    <p:animEffect transition="in" filter="checkerboard(down)">
                                      <p:cBhvr>
                                        <p:cTn id="7" dur="500"/>
                                        <p:tgtEl>
                                          <p:spTgt spid="942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nodeType="clickEffect">
                                  <p:stCondLst>
                                    <p:cond delay="0"/>
                                  </p:stCondLst>
                                  <p:childTnLst>
                                    <p:set>
                                      <p:cBhvr>
                                        <p:cTn id="11" dur="1" fill="hold">
                                          <p:stCondLst>
                                            <p:cond delay="0"/>
                                          </p:stCondLst>
                                        </p:cTn>
                                        <p:tgtEl>
                                          <p:spTgt spid="94259"/>
                                        </p:tgtEl>
                                        <p:attrNameLst>
                                          <p:attrName>style.visibility</p:attrName>
                                        </p:attrNameLst>
                                      </p:cBhvr>
                                      <p:to>
                                        <p:strVal val="visible"/>
                                      </p:to>
                                    </p:set>
                                    <p:anim calcmode="lin" valueType="num">
                                      <p:cBhvr additive="base">
                                        <p:cTn id="12" dur="500" fill="hold"/>
                                        <p:tgtEl>
                                          <p:spTgt spid="94259"/>
                                        </p:tgtEl>
                                        <p:attrNameLst>
                                          <p:attrName>ppt_x</p:attrName>
                                        </p:attrNameLst>
                                      </p:cBhvr>
                                      <p:tavLst>
                                        <p:tav tm="0">
                                          <p:val>
                                            <p:strVal val="0-#ppt_w/2"/>
                                          </p:val>
                                        </p:tav>
                                        <p:tav tm="100000">
                                          <p:val>
                                            <p:strVal val="#ppt_x"/>
                                          </p:val>
                                        </p:tav>
                                      </p:tavLst>
                                    </p:anim>
                                    <p:anim calcmode="lin" valueType="num">
                                      <p:cBhvr additive="base">
                                        <p:cTn id="13" dur="500" fill="hold"/>
                                        <p:tgtEl>
                                          <p:spTgt spid="94259"/>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5" fill="hold" grpId="0" nodeType="clickEffect">
                                  <p:stCondLst>
                                    <p:cond delay="0"/>
                                  </p:stCondLst>
                                  <p:childTnLst>
                                    <p:set>
                                      <p:cBhvr>
                                        <p:cTn id="17" dur="1" fill="hold">
                                          <p:stCondLst>
                                            <p:cond delay="0"/>
                                          </p:stCondLst>
                                        </p:cTn>
                                        <p:tgtEl>
                                          <p:spTgt spid="94260"/>
                                        </p:tgtEl>
                                        <p:attrNameLst>
                                          <p:attrName>style.visibility</p:attrName>
                                        </p:attrNameLst>
                                      </p:cBhvr>
                                      <p:to>
                                        <p:strVal val="visible"/>
                                      </p:to>
                                    </p:set>
                                    <p:animEffect transition="in" filter="blinds(vertical)">
                                      <p:cBhvr>
                                        <p:cTn id="18" dur="500"/>
                                        <p:tgtEl>
                                          <p:spTgt spid="9426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4263"/>
                                        </p:tgtEl>
                                        <p:attrNameLst>
                                          <p:attrName>style.visibility</p:attrName>
                                        </p:attrNameLst>
                                      </p:cBhvr>
                                      <p:to>
                                        <p:strVal val="visible"/>
                                      </p:to>
                                    </p:set>
                                    <p:animEffect transition="in" filter="wipe(left)">
                                      <p:cBhvr>
                                        <p:cTn id="23" dur="500"/>
                                        <p:tgtEl>
                                          <p:spTgt spid="94263"/>
                                        </p:tgtEl>
                                      </p:cBhvr>
                                    </p:animEffect>
                                  </p:childTnLst>
                                  <p:subTnLst>
                                    <p:audio>
                                      <p:cMediaNode>
                                        <p:cTn display="0" masterRel="sameClick">
                                          <p:stCondLst>
                                            <p:cond evt="begin" delay="0">
                                              <p:tn val="21"/>
                                            </p:cond>
                                          </p:stCondLst>
                                          <p:endCondLst>
                                            <p:cond evt="onStopAudio" delay="0">
                                              <p:tgtEl>
                                                <p:sldTgt/>
                                              </p:tgtEl>
                                            </p:cond>
                                          </p:endCondLst>
                                        </p:cTn>
                                        <p:tgtEl>
                                          <p:sndTgt r:embed="rId3" name="CHIMES.WAV"/>
                                        </p:tgtEl>
                                      </p:cMediaNode>
                                    </p:audio>
                                  </p:sub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4262"/>
                                        </p:tgtEl>
                                        <p:attrNameLst>
                                          <p:attrName>style.visibility</p:attrName>
                                        </p:attrNameLst>
                                      </p:cBhvr>
                                      <p:to>
                                        <p:strVal val="visible"/>
                                      </p:to>
                                    </p:set>
                                    <p:animEffect transition="in" filter="wipe(left)">
                                      <p:cBhvr>
                                        <p:cTn id="28" dur="500"/>
                                        <p:tgtEl>
                                          <p:spTgt spid="94262"/>
                                        </p:tgtEl>
                                      </p:cBhvr>
                                    </p:animEffect>
                                  </p:childTnLst>
                                  <p:subTnLst>
                                    <p:audio>
                                      <p:cMediaNode>
                                        <p:cTn display="0" masterRel="sameClick">
                                          <p:stCondLst>
                                            <p:cond evt="begin" delay="0">
                                              <p:tn val="26"/>
                                            </p:cond>
                                          </p:stCondLst>
                                          <p:endCondLst>
                                            <p:cond evt="onStopAudio" delay="0">
                                              <p:tgtEl>
                                                <p:sldTgt/>
                                              </p:tgtEl>
                                            </p:cond>
                                          </p:endCondLst>
                                        </p:cTn>
                                        <p:tgtEl>
                                          <p:sndTgt r:embed="rId3" name="CHIMES.WAV"/>
                                        </p:tgtEl>
                                      </p:cMediaNode>
                                    </p:audio>
                                  </p:sub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4264"/>
                                        </p:tgtEl>
                                        <p:attrNameLst>
                                          <p:attrName>style.visibility</p:attrName>
                                        </p:attrNameLst>
                                      </p:cBhvr>
                                      <p:to>
                                        <p:strVal val="visible"/>
                                      </p:to>
                                    </p:set>
                                    <p:animEffect transition="in" filter="wipe(left)">
                                      <p:cBhvr>
                                        <p:cTn id="33" dur="500"/>
                                        <p:tgtEl>
                                          <p:spTgt spid="94264"/>
                                        </p:tgtEl>
                                      </p:cBhvr>
                                    </p:animEffect>
                                  </p:childTnLst>
                                  <p:subTnLst>
                                    <p:audio>
                                      <p:cMediaNode>
                                        <p:cTn display="0" masterRel="sameClick">
                                          <p:stCondLst>
                                            <p:cond evt="begin" delay="0">
                                              <p:tn val="31"/>
                                            </p:cond>
                                          </p:stCondLst>
                                          <p:endCondLst>
                                            <p:cond evt="onStopAudio" delay="0">
                                              <p:tgtEl>
                                                <p:sldTgt/>
                                              </p:tgtEl>
                                            </p:cond>
                                          </p:endCondLst>
                                        </p:cTn>
                                        <p:tgtEl>
                                          <p:sndTgt r:embed="rId3" name="CHIMES.WAV"/>
                                        </p:tgtEl>
                                      </p:cMediaNode>
                                    </p:audio>
                                  </p:sub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8" fill="hold" grpId="0" nodeType="clickEffect">
                                  <p:stCondLst>
                                    <p:cond delay="0"/>
                                  </p:stCondLst>
                                  <p:childTnLst>
                                    <p:set>
                                      <p:cBhvr>
                                        <p:cTn id="37" dur="1" fill="hold">
                                          <p:stCondLst>
                                            <p:cond delay="0"/>
                                          </p:stCondLst>
                                        </p:cTn>
                                        <p:tgtEl>
                                          <p:spTgt spid="94261"/>
                                        </p:tgtEl>
                                        <p:attrNameLst>
                                          <p:attrName>style.visibility</p:attrName>
                                        </p:attrNameLst>
                                      </p:cBhvr>
                                      <p:to>
                                        <p:strVal val="visible"/>
                                      </p:to>
                                    </p:set>
                                    <p:anim calcmode="lin" valueType="num">
                                      <p:cBhvr additive="base">
                                        <p:cTn id="38" dur="500" fill="hold"/>
                                        <p:tgtEl>
                                          <p:spTgt spid="94261"/>
                                        </p:tgtEl>
                                        <p:attrNameLst>
                                          <p:attrName>ppt_x</p:attrName>
                                        </p:attrNameLst>
                                      </p:cBhvr>
                                      <p:tavLst>
                                        <p:tav tm="0">
                                          <p:val>
                                            <p:strVal val="0-#ppt_w/2"/>
                                          </p:val>
                                        </p:tav>
                                        <p:tav tm="100000">
                                          <p:val>
                                            <p:strVal val="#ppt_x"/>
                                          </p:val>
                                        </p:tav>
                                      </p:tavLst>
                                    </p:anim>
                                    <p:anim calcmode="lin" valueType="num">
                                      <p:cBhvr additive="base">
                                        <p:cTn id="39" dur="500" fill="hold"/>
                                        <p:tgtEl>
                                          <p:spTgt spid="942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60" grpId="0" autoUpdateAnimBg="0"/>
      <p:bldP spid="94261" grpId="0" autoUpdateAnimBg="0"/>
      <p:bldP spid="94262" grpId="0" autoUpdateAnimBg="0"/>
      <p:bldP spid="94263" grpId="0" autoUpdateAnimBg="0"/>
      <p:bldP spid="94264" grpId="0" autoUpdateAnimBg="0"/>
      <p:bldP spid="94265"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ChangeArrowheads="1"/>
          </p:cNvSpPr>
          <p:nvPr/>
        </p:nvSpPr>
        <p:spPr bwMode="auto">
          <a:xfrm>
            <a:off x="1371600" y="304800"/>
            <a:ext cx="6629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2400">
                <a:solidFill>
                  <a:schemeClr val="tx1"/>
                </a:solidFill>
                <a:latin typeface="Times New Roman" pitchFamily="18" charset="0"/>
                <a:ea typeface="宋体" pitchFamily="2" charset="-122"/>
              </a:defRPr>
            </a:lvl1pPr>
            <a:lvl2pPr>
              <a:defRPr kumimoji="1" sz="2400">
                <a:solidFill>
                  <a:schemeClr val="tx1"/>
                </a:solidFill>
                <a:latin typeface="Times New Roman" pitchFamily="18" charset="0"/>
                <a:ea typeface="宋体" pitchFamily="2" charset="-122"/>
              </a:defRPr>
            </a:lvl2pPr>
            <a:lvl3pPr>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marL="457200" fontAlgn="base">
              <a:spcBef>
                <a:spcPct val="0"/>
              </a:spcBef>
              <a:spcAft>
                <a:spcPct val="0"/>
              </a:spcAft>
              <a:defRPr kumimoji="1" sz="2400">
                <a:solidFill>
                  <a:schemeClr val="tx1"/>
                </a:solidFill>
                <a:latin typeface="Times New Roman" pitchFamily="18" charset="0"/>
                <a:ea typeface="宋体" pitchFamily="2" charset="-122"/>
              </a:defRPr>
            </a:lvl6pPr>
            <a:lvl7pPr marL="914400" fontAlgn="base">
              <a:spcBef>
                <a:spcPct val="0"/>
              </a:spcBef>
              <a:spcAft>
                <a:spcPct val="0"/>
              </a:spcAft>
              <a:defRPr kumimoji="1" sz="2400">
                <a:solidFill>
                  <a:schemeClr val="tx1"/>
                </a:solidFill>
                <a:latin typeface="Times New Roman" pitchFamily="18" charset="0"/>
                <a:ea typeface="宋体" pitchFamily="2" charset="-122"/>
              </a:defRPr>
            </a:lvl7pPr>
            <a:lvl8pPr marL="1371600" fontAlgn="base">
              <a:spcBef>
                <a:spcPct val="0"/>
              </a:spcBef>
              <a:spcAft>
                <a:spcPct val="0"/>
              </a:spcAft>
              <a:defRPr kumimoji="1" sz="2400">
                <a:solidFill>
                  <a:schemeClr val="tx1"/>
                </a:solidFill>
                <a:latin typeface="Times New Roman" pitchFamily="18" charset="0"/>
                <a:ea typeface="宋体" pitchFamily="2" charset="-122"/>
              </a:defRPr>
            </a:lvl8pPr>
            <a:lvl9pPr marL="1828800" fontAlgn="base">
              <a:spcBef>
                <a:spcPct val="0"/>
              </a:spcBef>
              <a:spcAft>
                <a:spcPct val="0"/>
              </a:spcAft>
              <a:defRPr kumimoji="1" sz="2400">
                <a:solidFill>
                  <a:schemeClr val="tx1"/>
                </a:solidFill>
                <a:latin typeface="Times New Roman" pitchFamily="18" charset="0"/>
                <a:ea typeface="宋体" pitchFamily="2" charset="-122"/>
              </a:defRPr>
            </a:lvl9pPr>
          </a:lstStyle>
          <a:p>
            <a:r>
              <a:rPr lang="zh-CN" altLang="en-US" sz="3200" b="1">
                <a:solidFill>
                  <a:schemeClr val="hlink"/>
                </a:solidFill>
                <a:latin typeface="黑体" pitchFamily="49" charset="-122"/>
                <a:ea typeface="黑体" pitchFamily="49" charset="-122"/>
              </a:rPr>
              <a:t>三</a:t>
            </a:r>
            <a:r>
              <a:rPr lang="en-US" altLang="zh-CN" sz="3200" b="1">
                <a:solidFill>
                  <a:schemeClr val="hlink"/>
                </a:solidFill>
                <a:latin typeface="黑体" pitchFamily="49" charset="-122"/>
                <a:ea typeface="黑体" pitchFamily="49" charset="-122"/>
              </a:rPr>
              <a:t>.</a:t>
            </a:r>
            <a:r>
              <a:rPr lang="zh-CN" altLang="en-US" sz="3200" b="1">
                <a:solidFill>
                  <a:schemeClr val="hlink"/>
                </a:solidFill>
                <a:latin typeface="黑体" pitchFamily="49" charset="-122"/>
                <a:ea typeface="黑体" pitchFamily="49" charset="-122"/>
              </a:rPr>
              <a:t>电流并联负反馈</a:t>
            </a:r>
          </a:p>
        </p:txBody>
      </p:sp>
      <p:sp>
        <p:nvSpPr>
          <p:cNvPr id="95237" name="Rectangle 5"/>
          <p:cNvSpPr>
            <a:spLocks noChangeArrowheads="1"/>
          </p:cNvSpPr>
          <p:nvPr/>
        </p:nvSpPr>
        <p:spPr bwMode="auto">
          <a:xfrm>
            <a:off x="609600" y="4343400"/>
            <a:ext cx="2971800" cy="12141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5000"/>
              </a:lnSpc>
            </a:pPr>
            <a:r>
              <a:rPr lang="zh-CN" altLang="zh-CN" b="1" dirty="0"/>
              <a:t>根据瞬时极性判断是负反馈，所以该电路为</a:t>
            </a:r>
            <a:r>
              <a:rPr lang="zh-CN" altLang="en-US" b="1" dirty="0" smtClean="0">
                <a:solidFill>
                  <a:schemeClr val="hlink"/>
                </a:solidFill>
                <a:latin typeface="宋体" pitchFamily="2" charset="-122"/>
              </a:rPr>
              <a:t>电流并联</a:t>
            </a:r>
            <a:r>
              <a:rPr lang="zh-CN" altLang="en-US" b="1" dirty="0">
                <a:solidFill>
                  <a:schemeClr val="hlink"/>
                </a:solidFill>
                <a:latin typeface="宋体" pitchFamily="2" charset="-122"/>
              </a:rPr>
              <a:t>负反馈。</a:t>
            </a:r>
          </a:p>
        </p:txBody>
      </p:sp>
      <p:sp>
        <p:nvSpPr>
          <p:cNvPr id="95238" name="Rectangle 6"/>
          <p:cNvSpPr>
            <a:spLocks noChangeArrowheads="1"/>
          </p:cNvSpPr>
          <p:nvPr/>
        </p:nvSpPr>
        <p:spPr bwMode="auto">
          <a:xfrm>
            <a:off x="685800" y="2667000"/>
            <a:ext cx="28194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zh-CN" altLang="en-US" b="1">
                <a:solidFill>
                  <a:schemeClr val="hlink"/>
                </a:solidFill>
                <a:latin typeface="宋体" pitchFamily="2" charset="-122"/>
              </a:rPr>
              <a:t>又因为</a:t>
            </a:r>
            <a:r>
              <a:rPr lang="zh-CN" altLang="en-US" b="1"/>
              <a:t>在输入端有</a:t>
            </a:r>
            <a:r>
              <a:rPr lang="en-US" altLang="zh-CN" b="1"/>
              <a:t>:</a:t>
            </a:r>
          </a:p>
        </p:txBody>
      </p:sp>
      <p:grpSp>
        <p:nvGrpSpPr>
          <p:cNvPr id="95239" name="Group 7"/>
          <p:cNvGrpSpPr>
            <a:grpSpLocks/>
          </p:cNvGrpSpPr>
          <p:nvPr/>
        </p:nvGrpSpPr>
        <p:grpSpPr bwMode="auto">
          <a:xfrm>
            <a:off x="914400" y="3200400"/>
            <a:ext cx="2590800" cy="493713"/>
            <a:chOff x="362" y="2606"/>
            <a:chExt cx="1614" cy="311"/>
          </a:xfrm>
        </p:grpSpPr>
        <p:sp>
          <p:nvSpPr>
            <p:cNvPr id="95240" name="Rectangle 8"/>
            <p:cNvSpPr>
              <a:spLocks noChangeArrowheads="1"/>
            </p:cNvSpPr>
            <p:nvPr/>
          </p:nvSpPr>
          <p:spPr bwMode="auto">
            <a:xfrm>
              <a:off x="782" y="2606"/>
              <a:ext cx="1194"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t>i</a:t>
              </a:r>
              <a:r>
                <a:rPr lang="en-US" altLang="zh-CN" b="1" baseline="-25000"/>
                <a:t>d </a:t>
              </a:r>
              <a:r>
                <a:rPr lang="en-US" altLang="zh-CN" b="1">
                  <a:sym typeface="Symbol" pitchFamily="18" charset="2"/>
                </a:rPr>
                <a:t>= </a:t>
              </a:r>
              <a:r>
                <a:rPr lang="en-US" altLang="zh-CN" b="1" i="1"/>
                <a:t>i</a:t>
              </a:r>
              <a:r>
                <a:rPr lang="en-US" altLang="zh-CN" b="1" baseline="-25000"/>
                <a:t>i</a:t>
              </a:r>
              <a:r>
                <a:rPr lang="en-US" altLang="zh-CN" b="1">
                  <a:sym typeface="Symbol" pitchFamily="18" charset="2"/>
                </a:rPr>
                <a:t> -</a:t>
              </a:r>
              <a:r>
                <a:rPr lang="en-US" altLang="zh-CN" b="1" i="1"/>
                <a:t>i</a:t>
              </a:r>
              <a:r>
                <a:rPr lang="en-US" altLang="zh-CN" b="1" baseline="-25000"/>
                <a:t>f</a:t>
              </a:r>
              <a:endParaRPr lang="en-US" altLang="zh-CN" b="1">
                <a:sym typeface="Symbol" pitchFamily="18" charset="2"/>
              </a:endParaRPr>
            </a:p>
          </p:txBody>
        </p:sp>
        <p:sp>
          <p:nvSpPr>
            <p:cNvPr id="95241" name="Rectangle 9"/>
            <p:cNvSpPr>
              <a:spLocks noChangeArrowheads="1"/>
            </p:cNvSpPr>
            <p:nvPr/>
          </p:nvSpPr>
          <p:spPr bwMode="auto">
            <a:xfrm>
              <a:off x="362" y="2606"/>
              <a:ext cx="503"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endParaRPr lang="zh-CN" altLang="zh-CN" b="1"/>
            </a:p>
          </p:txBody>
        </p:sp>
      </p:grpSp>
      <p:sp>
        <p:nvSpPr>
          <p:cNvPr id="95235" name="Text Box 3"/>
          <p:cNvSpPr txBox="1">
            <a:spLocks noChangeArrowheads="1"/>
          </p:cNvSpPr>
          <p:nvPr/>
        </p:nvSpPr>
        <p:spPr bwMode="auto">
          <a:xfrm>
            <a:off x="762000" y="1143000"/>
            <a:ext cx="198755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a:latin typeface="宋体" pitchFamily="2" charset="-122"/>
              </a:rPr>
              <a:t> </a:t>
            </a:r>
            <a:r>
              <a:rPr lang="zh-CN" altLang="en-US" b="1">
                <a:latin typeface="宋体" pitchFamily="2" charset="-122"/>
              </a:rPr>
              <a:t>反馈电流：</a:t>
            </a:r>
          </a:p>
        </p:txBody>
      </p:sp>
      <p:graphicFrame>
        <p:nvGraphicFramePr>
          <p:cNvPr id="95243" name="Object 11"/>
          <p:cNvGraphicFramePr>
            <a:graphicFrameLocks noChangeAspect="1"/>
          </p:cNvGraphicFramePr>
          <p:nvPr/>
        </p:nvGraphicFramePr>
        <p:xfrm>
          <a:off x="2628900" y="1014413"/>
          <a:ext cx="1833563" cy="904875"/>
        </p:xfrm>
        <a:graphic>
          <a:graphicData uri="http://schemas.openxmlformats.org/presentationml/2006/ole">
            <mc:AlternateContent xmlns:mc="http://schemas.openxmlformats.org/markup-compatibility/2006">
              <mc:Choice xmlns:v="urn:schemas-microsoft-com:vml" Requires="v">
                <p:oleObj spid="_x0000_s49165" name="Equation" r:id="rId4" imgW="838080" imgH="431640" progId="Equation.3">
                  <p:embed/>
                </p:oleObj>
              </mc:Choice>
              <mc:Fallback>
                <p:oleObj name="Equation" r:id="rId4" imgW="838080" imgH="4316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8900" y="1014413"/>
                        <a:ext cx="1833563"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5244" name="Text Box 12"/>
          <p:cNvSpPr txBox="1">
            <a:spLocks noChangeArrowheads="1"/>
          </p:cNvSpPr>
          <p:nvPr/>
        </p:nvSpPr>
        <p:spPr bwMode="auto">
          <a:xfrm>
            <a:off x="762000" y="1828800"/>
            <a:ext cx="7315200"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b="1">
                <a:latin typeface="宋体" pitchFamily="2" charset="-122"/>
              </a:rPr>
              <a:t>因为反馈量与输出电流成比例，所以是电流反馈。</a:t>
            </a:r>
          </a:p>
        </p:txBody>
      </p:sp>
      <p:sp>
        <p:nvSpPr>
          <p:cNvPr id="95245" name="Rectangle 13"/>
          <p:cNvSpPr>
            <a:spLocks noChangeArrowheads="1"/>
          </p:cNvSpPr>
          <p:nvPr/>
        </p:nvSpPr>
        <p:spPr bwMode="auto">
          <a:xfrm>
            <a:off x="533400" y="3810000"/>
            <a:ext cx="33528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zh-CN" altLang="en-US" b="1">
                <a:solidFill>
                  <a:schemeClr val="hlink"/>
                </a:solidFill>
                <a:latin typeface="宋体" pitchFamily="2" charset="-122"/>
              </a:rPr>
              <a:t>故为并联负反馈。</a:t>
            </a:r>
            <a:endParaRPr lang="zh-CN" altLang="en-US" b="1"/>
          </a:p>
        </p:txBody>
      </p:sp>
      <p:pic>
        <p:nvPicPr>
          <p:cNvPr id="95247"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1400" y="2895600"/>
            <a:ext cx="5014913" cy="277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09388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95235"/>
                                        </p:tgtEl>
                                        <p:attrNameLst>
                                          <p:attrName>style.visibility</p:attrName>
                                        </p:attrNameLst>
                                      </p:cBhvr>
                                      <p:to>
                                        <p:strVal val="visible"/>
                                      </p:to>
                                    </p:set>
                                    <p:anim calcmode="lin" valueType="num">
                                      <p:cBhvr>
                                        <p:cTn id="7" dur="500" fill="hold"/>
                                        <p:tgtEl>
                                          <p:spTgt spid="95235"/>
                                        </p:tgtEl>
                                        <p:attrNameLst>
                                          <p:attrName>ppt_w</p:attrName>
                                        </p:attrNameLst>
                                      </p:cBhvr>
                                      <p:tavLst>
                                        <p:tav tm="0">
                                          <p:val>
                                            <p:fltVal val="0"/>
                                          </p:val>
                                        </p:tav>
                                        <p:tav tm="100000">
                                          <p:val>
                                            <p:strVal val="#ppt_w"/>
                                          </p:val>
                                        </p:tav>
                                      </p:tavLst>
                                    </p:anim>
                                    <p:anim calcmode="lin" valueType="num">
                                      <p:cBhvr>
                                        <p:cTn id="8" dur="500" fill="hold"/>
                                        <p:tgtEl>
                                          <p:spTgt spid="95235"/>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nodeType="clickEffect">
                                  <p:stCondLst>
                                    <p:cond delay="0"/>
                                  </p:stCondLst>
                                  <p:childTnLst>
                                    <p:set>
                                      <p:cBhvr>
                                        <p:cTn id="12" dur="1" fill="hold">
                                          <p:stCondLst>
                                            <p:cond delay="0"/>
                                          </p:stCondLst>
                                        </p:cTn>
                                        <p:tgtEl>
                                          <p:spTgt spid="95243"/>
                                        </p:tgtEl>
                                        <p:attrNameLst>
                                          <p:attrName>style.visibility</p:attrName>
                                        </p:attrNameLst>
                                      </p:cBhvr>
                                      <p:to>
                                        <p:strVal val="visible"/>
                                      </p:to>
                                    </p:set>
                                    <p:anim calcmode="lin" valueType="num">
                                      <p:cBhvr>
                                        <p:cTn id="13" dur="500" fill="hold"/>
                                        <p:tgtEl>
                                          <p:spTgt spid="95243"/>
                                        </p:tgtEl>
                                        <p:attrNameLst>
                                          <p:attrName>ppt_w</p:attrName>
                                        </p:attrNameLst>
                                      </p:cBhvr>
                                      <p:tavLst>
                                        <p:tav tm="0">
                                          <p:val>
                                            <p:fltVal val="0"/>
                                          </p:val>
                                        </p:tav>
                                        <p:tav tm="100000">
                                          <p:val>
                                            <p:strVal val="#ppt_w"/>
                                          </p:val>
                                        </p:tav>
                                      </p:tavLst>
                                    </p:anim>
                                    <p:anim calcmode="lin" valueType="num">
                                      <p:cBhvr>
                                        <p:cTn id="14" dur="500" fill="hold"/>
                                        <p:tgtEl>
                                          <p:spTgt spid="95243"/>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95244"/>
                                        </p:tgtEl>
                                        <p:attrNameLst>
                                          <p:attrName>style.visibility</p:attrName>
                                        </p:attrNameLst>
                                      </p:cBhvr>
                                      <p:to>
                                        <p:strVal val="visible"/>
                                      </p:to>
                                    </p:set>
                                    <p:anim calcmode="lin" valueType="num">
                                      <p:cBhvr>
                                        <p:cTn id="19" dur="500" fill="hold"/>
                                        <p:tgtEl>
                                          <p:spTgt spid="95244"/>
                                        </p:tgtEl>
                                        <p:attrNameLst>
                                          <p:attrName>ppt_w</p:attrName>
                                        </p:attrNameLst>
                                      </p:cBhvr>
                                      <p:tavLst>
                                        <p:tav tm="0">
                                          <p:val>
                                            <p:fltVal val="0"/>
                                          </p:val>
                                        </p:tav>
                                        <p:tav tm="100000">
                                          <p:val>
                                            <p:strVal val="#ppt_w"/>
                                          </p:val>
                                        </p:tav>
                                      </p:tavLst>
                                    </p:anim>
                                    <p:anim calcmode="lin" valueType="num">
                                      <p:cBhvr>
                                        <p:cTn id="20" dur="500" fill="hold"/>
                                        <p:tgtEl>
                                          <p:spTgt spid="95244"/>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95238"/>
                                        </p:tgtEl>
                                        <p:attrNameLst>
                                          <p:attrName>style.visibility</p:attrName>
                                        </p:attrNameLst>
                                      </p:cBhvr>
                                      <p:to>
                                        <p:strVal val="visible"/>
                                      </p:to>
                                    </p:set>
                                    <p:anim calcmode="lin" valueType="num">
                                      <p:cBhvr>
                                        <p:cTn id="25" dur="500" fill="hold"/>
                                        <p:tgtEl>
                                          <p:spTgt spid="95238"/>
                                        </p:tgtEl>
                                        <p:attrNameLst>
                                          <p:attrName>ppt_w</p:attrName>
                                        </p:attrNameLst>
                                      </p:cBhvr>
                                      <p:tavLst>
                                        <p:tav tm="0">
                                          <p:val>
                                            <p:fltVal val="0"/>
                                          </p:val>
                                        </p:tav>
                                        <p:tav tm="100000">
                                          <p:val>
                                            <p:strVal val="#ppt_w"/>
                                          </p:val>
                                        </p:tav>
                                      </p:tavLst>
                                    </p:anim>
                                    <p:anim calcmode="lin" valueType="num">
                                      <p:cBhvr>
                                        <p:cTn id="26" dur="500" fill="hold"/>
                                        <p:tgtEl>
                                          <p:spTgt spid="95238"/>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3"/>
                                            </p:cond>
                                          </p:stCondLst>
                                          <p:endCondLst>
                                            <p:cond evt="onStopAudio" delay="0">
                                              <p:tgtEl>
                                                <p:sldTgt/>
                                              </p:tgtEl>
                                            </p:cond>
                                          </p:endCondLst>
                                        </p:cTn>
                                        <p:tgtEl>
                                          <p:sndTgt r:embed="rId3" name="CHIMES.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17" presetClass="entr" presetSubtype="10" fill="hold" nodeType="clickEffect">
                                  <p:stCondLst>
                                    <p:cond delay="0"/>
                                  </p:stCondLst>
                                  <p:childTnLst>
                                    <p:set>
                                      <p:cBhvr>
                                        <p:cTn id="30" dur="1" fill="hold">
                                          <p:stCondLst>
                                            <p:cond delay="0"/>
                                          </p:stCondLst>
                                        </p:cTn>
                                        <p:tgtEl>
                                          <p:spTgt spid="95239"/>
                                        </p:tgtEl>
                                        <p:attrNameLst>
                                          <p:attrName>style.visibility</p:attrName>
                                        </p:attrNameLst>
                                      </p:cBhvr>
                                      <p:to>
                                        <p:strVal val="visible"/>
                                      </p:to>
                                    </p:set>
                                    <p:anim calcmode="lin" valueType="num">
                                      <p:cBhvr>
                                        <p:cTn id="31" dur="500" fill="hold"/>
                                        <p:tgtEl>
                                          <p:spTgt spid="95239"/>
                                        </p:tgtEl>
                                        <p:attrNameLst>
                                          <p:attrName>ppt_w</p:attrName>
                                        </p:attrNameLst>
                                      </p:cBhvr>
                                      <p:tavLst>
                                        <p:tav tm="0">
                                          <p:val>
                                            <p:fltVal val="0"/>
                                          </p:val>
                                        </p:tav>
                                        <p:tav tm="100000">
                                          <p:val>
                                            <p:strVal val="#ppt_w"/>
                                          </p:val>
                                        </p:tav>
                                      </p:tavLst>
                                    </p:anim>
                                    <p:anim calcmode="lin" valueType="num">
                                      <p:cBhvr>
                                        <p:cTn id="32" dur="500" fill="hold"/>
                                        <p:tgtEl>
                                          <p:spTgt spid="95239"/>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9"/>
                                            </p:cond>
                                          </p:stCondLst>
                                          <p:endCondLst>
                                            <p:cond evt="onStopAudio" delay="0">
                                              <p:tgtEl>
                                                <p:sldTgt/>
                                              </p:tgtEl>
                                            </p:cond>
                                          </p:endCondLst>
                                        </p:cTn>
                                        <p:tgtEl>
                                          <p:sndTgt r:embed="rId3" name="CHIMES.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95245"/>
                                        </p:tgtEl>
                                        <p:attrNameLst>
                                          <p:attrName>style.visibility</p:attrName>
                                        </p:attrNameLst>
                                      </p:cBhvr>
                                      <p:to>
                                        <p:strVal val="visible"/>
                                      </p:to>
                                    </p:set>
                                    <p:anim calcmode="lin" valueType="num">
                                      <p:cBhvr>
                                        <p:cTn id="37" dur="500" fill="hold"/>
                                        <p:tgtEl>
                                          <p:spTgt spid="95245"/>
                                        </p:tgtEl>
                                        <p:attrNameLst>
                                          <p:attrName>ppt_w</p:attrName>
                                        </p:attrNameLst>
                                      </p:cBhvr>
                                      <p:tavLst>
                                        <p:tav tm="0">
                                          <p:val>
                                            <p:fltVal val="0"/>
                                          </p:val>
                                        </p:tav>
                                        <p:tav tm="100000">
                                          <p:val>
                                            <p:strVal val="#ppt_w"/>
                                          </p:val>
                                        </p:tav>
                                      </p:tavLst>
                                    </p:anim>
                                    <p:anim calcmode="lin" valueType="num">
                                      <p:cBhvr>
                                        <p:cTn id="38" dur="500" fill="hold"/>
                                        <p:tgtEl>
                                          <p:spTgt spid="9524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35"/>
                                            </p:cond>
                                          </p:stCondLst>
                                          <p:endCondLst>
                                            <p:cond evt="onStopAudio" delay="0">
                                              <p:tgtEl>
                                                <p:sldTgt/>
                                              </p:tgtEl>
                                            </p:cond>
                                          </p:endCondLst>
                                        </p:cTn>
                                        <p:tgtEl>
                                          <p:sndTgt r:embed="rId3" name="CHIMES.WAV"/>
                                        </p:tgtEl>
                                      </p:cMediaNode>
                                    </p:audio>
                                  </p:subTnLst>
                                </p:cTn>
                              </p:par>
                            </p:childTnLst>
                          </p:cTn>
                        </p:par>
                      </p:childTnLst>
                    </p:cTn>
                  </p:par>
                  <p:par>
                    <p:cTn id="39" fill="hold" nodeType="clickPar">
                      <p:stCondLst>
                        <p:cond delay="indefinite"/>
                      </p:stCondLst>
                      <p:childTnLst>
                        <p:par>
                          <p:cTn id="40" fill="hold" nodeType="withGroup">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95237"/>
                                        </p:tgtEl>
                                        <p:attrNameLst>
                                          <p:attrName>style.visibility</p:attrName>
                                        </p:attrNameLst>
                                      </p:cBhvr>
                                      <p:to>
                                        <p:strVal val="visible"/>
                                      </p:to>
                                    </p:set>
                                    <p:anim calcmode="lin" valueType="num">
                                      <p:cBhvr>
                                        <p:cTn id="43" dur="500" fill="hold"/>
                                        <p:tgtEl>
                                          <p:spTgt spid="95237"/>
                                        </p:tgtEl>
                                        <p:attrNameLst>
                                          <p:attrName>ppt_w</p:attrName>
                                        </p:attrNameLst>
                                      </p:cBhvr>
                                      <p:tavLst>
                                        <p:tav tm="0">
                                          <p:val>
                                            <p:fltVal val="0"/>
                                          </p:val>
                                        </p:tav>
                                        <p:tav tm="100000">
                                          <p:val>
                                            <p:strVal val="#ppt_w"/>
                                          </p:val>
                                        </p:tav>
                                      </p:tavLst>
                                    </p:anim>
                                    <p:anim calcmode="lin" valueType="num">
                                      <p:cBhvr>
                                        <p:cTn id="44" dur="500" fill="hold"/>
                                        <p:tgtEl>
                                          <p:spTgt spid="9523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7" grpId="0" autoUpdateAnimBg="0"/>
      <p:bldP spid="95238" grpId="0" autoUpdateAnimBg="0"/>
      <p:bldP spid="95235" grpId="0" autoUpdateAnimBg="0"/>
      <p:bldP spid="95244" grpId="0" autoUpdateAnimBg="0"/>
      <p:bldP spid="95245"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Text Box 3"/>
          <p:cNvSpPr txBox="1">
            <a:spLocks noChangeArrowheads="1"/>
          </p:cNvSpPr>
          <p:nvPr/>
        </p:nvSpPr>
        <p:spPr bwMode="auto">
          <a:xfrm>
            <a:off x="673919" y="1052736"/>
            <a:ext cx="233362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600" b="1" dirty="0" smtClean="0">
                <a:solidFill>
                  <a:srgbClr val="FF0066"/>
                </a:solidFill>
                <a:latin typeface="Times New Roman" pitchFamily="18" charset="0"/>
              </a:rPr>
              <a:t>运</a:t>
            </a:r>
            <a:r>
              <a:rPr kumimoji="1" lang="zh-CN" altLang="en-US" sz="2600" b="1" dirty="0">
                <a:solidFill>
                  <a:srgbClr val="FF0066"/>
                </a:solidFill>
                <a:latin typeface="Times New Roman" pitchFamily="18" charset="0"/>
              </a:rPr>
              <a:t>放的符号</a:t>
            </a:r>
          </a:p>
        </p:txBody>
      </p:sp>
      <p:sp>
        <p:nvSpPr>
          <p:cNvPr id="51204" name="Rectangle 4"/>
          <p:cNvSpPr>
            <a:spLocks noChangeArrowheads="1"/>
          </p:cNvSpPr>
          <p:nvPr/>
        </p:nvSpPr>
        <p:spPr bwMode="auto">
          <a:xfrm>
            <a:off x="780282" y="3265711"/>
            <a:ext cx="21113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a:solidFill>
                  <a:srgbClr val="0033CC"/>
                </a:solidFill>
                <a:latin typeface="Times New Roman" pitchFamily="18" charset="0"/>
                <a:ea typeface="隶书" pitchFamily="49" charset="-122"/>
                <a:sym typeface="Symbol" pitchFamily="18" charset="2"/>
              </a:rPr>
              <a:t>习惯用符号</a:t>
            </a:r>
          </a:p>
        </p:txBody>
      </p:sp>
      <p:grpSp>
        <p:nvGrpSpPr>
          <p:cNvPr id="51205" name="Group 5"/>
          <p:cNvGrpSpPr>
            <a:grpSpLocks/>
          </p:cNvGrpSpPr>
          <p:nvPr/>
        </p:nvGrpSpPr>
        <p:grpSpPr bwMode="auto">
          <a:xfrm>
            <a:off x="467544" y="1433736"/>
            <a:ext cx="2333625" cy="2016125"/>
            <a:chOff x="726" y="1250"/>
            <a:chExt cx="1470" cy="1270"/>
          </a:xfrm>
        </p:grpSpPr>
        <p:sp>
          <p:nvSpPr>
            <p:cNvPr id="51206" name="Line 6"/>
            <p:cNvSpPr>
              <a:spLocks noChangeShapeType="1"/>
            </p:cNvSpPr>
            <p:nvPr/>
          </p:nvSpPr>
          <p:spPr bwMode="auto">
            <a:xfrm>
              <a:off x="1584" y="1464"/>
              <a:ext cx="0" cy="9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207" name="AutoShape 7"/>
            <p:cNvSpPr>
              <a:spLocks noChangeArrowheads="1"/>
            </p:cNvSpPr>
            <p:nvPr/>
          </p:nvSpPr>
          <p:spPr bwMode="auto">
            <a:xfrm rot="5400000">
              <a:off x="1296" y="1632"/>
              <a:ext cx="576" cy="576"/>
            </a:xfrm>
            <a:prstGeom prst="triangle">
              <a:avLst>
                <a:gd name="adj" fmla="val 49648"/>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51208" name="Line 8"/>
            <p:cNvSpPr>
              <a:spLocks noChangeShapeType="1"/>
            </p:cNvSpPr>
            <p:nvPr/>
          </p:nvSpPr>
          <p:spPr bwMode="auto">
            <a:xfrm flipV="1">
              <a:off x="1872" y="1920"/>
              <a:ext cx="28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nvGrpSpPr>
            <p:cNvPr id="51209" name="Group 9"/>
            <p:cNvGrpSpPr>
              <a:grpSpLocks/>
            </p:cNvGrpSpPr>
            <p:nvPr/>
          </p:nvGrpSpPr>
          <p:grpSpPr bwMode="auto">
            <a:xfrm>
              <a:off x="1344" y="1735"/>
              <a:ext cx="91" cy="334"/>
              <a:chOff x="1872" y="2738"/>
              <a:chExt cx="91" cy="334"/>
            </a:xfrm>
          </p:grpSpPr>
          <p:sp>
            <p:nvSpPr>
              <p:cNvPr id="51210" name="Line 10"/>
              <p:cNvSpPr>
                <a:spLocks noChangeShapeType="1"/>
              </p:cNvSpPr>
              <p:nvPr/>
            </p:nvSpPr>
            <p:spPr bwMode="auto">
              <a:xfrm>
                <a:off x="1872" y="3072"/>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51211" name="Line 11"/>
              <p:cNvSpPr>
                <a:spLocks noChangeShapeType="1"/>
              </p:cNvSpPr>
              <p:nvPr/>
            </p:nvSpPr>
            <p:spPr bwMode="auto">
              <a:xfrm rot="16200000">
                <a:off x="1874" y="2784"/>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51212" name="Line 12"/>
            <p:cNvSpPr>
              <a:spLocks noChangeShapeType="1"/>
            </p:cNvSpPr>
            <p:nvPr/>
          </p:nvSpPr>
          <p:spPr bwMode="auto">
            <a:xfrm>
              <a:off x="1344" y="1776"/>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51213" name="Line 13"/>
            <p:cNvSpPr>
              <a:spLocks noChangeShapeType="1"/>
            </p:cNvSpPr>
            <p:nvPr/>
          </p:nvSpPr>
          <p:spPr bwMode="auto">
            <a:xfrm>
              <a:off x="1056" y="1776"/>
              <a:ext cx="2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214" name="Line 14"/>
            <p:cNvSpPr>
              <a:spLocks noChangeShapeType="1"/>
            </p:cNvSpPr>
            <p:nvPr/>
          </p:nvSpPr>
          <p:spPr bwMode="auto">
            <a:xfrm>
              <a:off x="1056" y="2112"/>
              <a:ext cx="2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215" name="Oval 15"/>
            <p:cNvSpPr>
              <a:spLocks noChangeArrowheads="1"/>
            </p:cNvSpPr>
            <p:nvPr/>
          </p:nvSpPr>
          <p:spPr bwMode="auto">
            <a:xfrm>
              <a:off x="983" y="1739"/>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216" name="Oval 16"/>
            <p:cNvSpPr>
              <a:spLocks noChangeArrowheads="1"/>
            </p:cNvSpPr>
            <p:nvPr/>
          </p:nvSpPr>
          <p:spPr bwMode="auto">
            <a:xfrm>
              <a:off x="983" y="2075"/>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217" name="Oval 17"/>
            <p:cNvSpPr>
              <a:spLocks noChangeArrowheads="1"/>
            </p:cNvSpPr>
            <p:nvPr/>
          </p:nvSpPr>
          <p:spPr bwMode="auto">
            <a:xfrm>
              <a:off x="1547" y="1391"/>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218" name="Oval 18"/>
            <p:cNvSpPr>
              <a:spLocks noChangeArrowheads="1"/>
            </p:cNvSpPr>
            <p:nvPr/>
          </p:nvSpPr>
          <p:spPr bwMode="auto">
            <a:xfrm>
              <a:off x="1547" y="2376"/>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219" name="Oval 19"/>
            <p:cNvSpPr>
              <a:spLocks noChangeArrowheads="1"/>
            </p:cNvSpPr>
            <p:nvPr/>
          </p:nvSpPr>
          <p:spPr bwMode="auto">
            <a:xfrm>
              <a:off x="2123" y="1883"/>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220" name="Text Box 20"/>
            <p:cNvSpPr txBox="1">
              <a:spLocks noChangeArrowheads="1"/>
            </p:cNvSpPr>
            <p:nvPr/>
          </p:nvSpPr>
          <p:spPr bwMode="auto">
            <a:xfrm>
              <a:off x="726" y="1739"/>
              <a:ext cx="4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latin typeface="Times New Roman" pitchFamily="18" charset="0"/>
                </a:rPr>
                <a:t>u</a:t>
              </a:r>
              <a:r>
                <a:rPr kumimoji="1" lang="en-US" altLang="zh-CN" sz="2400" b="1" baseline="-25000">
                  <a:latin typeface="Times New Roman" pitchFamily="18" charset="0"/>
                </a:rPr>
                <a:t>id</a:t>
              </a:r>
            </a:p>
          </p:txBody>
        </p:sp>
        <p:grpSp>
          <p:nvGrpSpPr>
            <p:cNvPr id="51221" name="Group 21"/>
            <p:cNvGrpSpPr>
              <a:grpSpLocks/>
            </p:cNvGrpSpPr>
            <p:nvPr/>
          </p:nvGrpSpPr>
          <p:grpSpPr bwMode="auto">
            <a:xfrm>
              <a:off x="816" y="1721"/>
              <a:ext cx="91" cy="91"/>
              <a:chOff x="1872" y="3024"/>
              <a:chExt cx="91" cy="91"/>
            </a:xfrm>
          </p:grpSpPr>
          <p:sp>
            <p:nvSpPr>
              <p:cNvPr id="51222" name="Line 22"/>
              <p:cNvSpPr>
                <a:spLocks noChangeShapeType="1"/>
              </p:cNvSpPr>
              <p:nvPr/>
            </p:nvSpPr>
            <p:spPr bwMode="auto">
              <a:xfrm>
                <a:off x="1872" y="3072"/>
                <a:ext cx="91"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51223" name="Line 23"/>
              <p:cNvSpPr>
                <a:spLocks noChangeShapeType="1"/>
              </p:cNvSpPr>
              <p:nvPr/>
            </p:nvSpPr>
            <p:spPr bwMode="auto">
              <a:xfrm rot="-5400000">
                <a:off x="1874" y="3070"/>
                <a:ext cx="91"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51224" name="Line 24"/>
            <p:cNvSpPr>
              <a:spLocks noChangeShapeType="1"/>
            </p:cNvSpPr>
            <p:nvPr/>
          </p:nvSpPr>
          <p:spPr bwMode="auto">
            <a:xfrm>
              <a:off x="816" y="2112"/>
              <a:ext cx="96"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51225" name="Text Box 25"/>
            <p:cNvSpPr txBox="1">
              <a:spLocks noChangeArrowheads="1"/>
            </p:cNvSpPr>
            <p:nvPr/>
          </p:nvSpPr>
          <p:spPr bwMode="auto">
            <a:xfrm>
              <a:off x="1603" y="1250"/>
              <a:ext cx="53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b="1">
                  <a:latin typeface="Times New Roman" pitchFamily="18" charset="0"/>
                </a:rPr>
                <a:t>+</a:t>
              </a:r>
              <a:r>
                <a:rPr kumimoji="1" lang="en-US" altLang="zh-CN" sz="2400" b="1" i="1">
                  <a:latin typeface="Times New Roman" pitchFamily="18" charset="0"/>
                </a:rPr>
                <a:t>V</a:t>
              </a:r>
              <a:r>
                <a:rPr kumimoji="1" lang="en-US" altLang="zh-CN" sz="2400" b="1" baseline="-25000">
                  <a:latin typeface="Times New Roman" pitchFamily="18" charset="0"/>
                </a:rPr>
                <a:t>CC</a:t>
              </a:r>
            </a:p>
          </p:txBody>
        </p:sp>
        <p:sp>
          <p:nvSpPr>
            <p:cNvPr id="51226" name="Text Box 26"/>
            <p:cNvSpPr txBox="1">
              <a:spLocks noChangeArrowheads="1"/>
            </p:cNvSpPr>
            <p:nvPr/>
          </p:nvSpPr>
          <p:spPr bwMode="auto">
            <a:xfrm>
              <a:off x="1623" y="2232"/>
              <a:ext cx="51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b="1">
                  <a:latin typeface="Times New Roman" pitchFamily="18" charset="0"/>
                  <a:cs typeface="Times New Roman" pitchFamily="18" charset="0"/>
                </a:rPr>
                <a:t>–</a:t>
              </a:r>
              <a:r>
                <a:rPr kumimoji="1" lang="en-US" altLang="zh-CN" sz="2400" b="1" i="1">
                  <a:latin typeface="Times New Roman" pitchFamily="18" charset="0"/>
                </a:rPr>
                <a:t>V</a:t>
              </a:r>
              <a:r>
                <a:rPr kumimoji="1" lang="en-US" altLang="zh-CN" sz="2400" b="1" baseline="-25000">
                  <a:latin typeface="Times New Roman" pitchFamily="18" charset="0"/>
                </a:rPr>
                <a:t>EE</a:t>
              </a:r>
            </a:p>
          </p:txBody>
        </p:sp>
      </p:grpSp>
      <p:sp>
        <p:nvSpPr>
          <p:cNvPr id="51227" name="Rectangle 27"/>
          <p:cNvSpPr>
            <a:spLocks noChangeArrowheads="1"/>
          </p:cNvSpPr>
          <p:nvPr/>
        </p:nvSpPr>
        <p:spPr bwMode="auto">
          <a:xfrm>
            <a:off x="3244082" y="3214911"/>
            <a:ext cx="25384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a:solidFill>
                  <a:srgbClr val="0033CC"/>
                </a:solidFill>
                <a:latin typeface="Times New Roman" pitchFamily="18" charset="0"/>
                <a:ea typeface="隶书" pitchFamily="49" charset="-122"/>
                <a:sym typeface="Symbol" pitchFamily="18" charset="2"/>
              </a:rPr>
              <a:t>国家标准符号</a:t>
            </a:r>
          </a:p>
        </p:txBody>
      </p:sp>
      <p:grpSp>
        <p:nvGrpSpPr>
          <p:cNvPr id="51228" name="Group 28"/>
          <p:cNvGrpSpPr>
            <a:grpSpLocks/>
          </p:cNvGrpSpPr>
          <p:nvPr/>
        </p:nvGrpSpPr>
        <p:grpSpPr bwMode="auto">
          <a:xfrm>
            <a:off x="2915469" y="1301974"/>
            <a:ext cx="2867025" cy="2016125"/>
            <a:chOff x="1686" y="736"/>
            <a:chExt cx="1806" cy="1270"/>
          </a:xfrm>
        </p:grpSpPr>
        <p:sp>
          <p:nvSpPr>
            <p:cNvPr id="51229" name="Text Box 29"/>
            <p:cNvSpPr txBox="1">
              <a:spLocks noChangeArrowheads="1"/>
            </p:cNvSpPr>
            <p:nvPr/>
          </p:nvSpPr>
          <p:spPr bwMode="auto">
            <a:xfrm>
              <a:off x="3066" y="1273"/>
              <a:ext cx="4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latin typeface="Times New Roman" pitchFamily="18" charset="0"/>
                </a:rPr>
                <a:t>u</a:t>
              </a:r>
              <a:r>
                <a:rPr kumimoji="1" lang="en-US" altLang="zh-CN" sz="2400" b="1" baseline="-25000">
                  <a:latin typeface="Times New Roman" pitchFamily="18" charset="0"/>
                </a:rPr>
                <a:t>o</a:t>
              </a:r>
            </a:p>
          </p:txBody>
        </p:sp>
        <p:sp>
          <p:nvSpPr>
            <p:cNvPr id="51230" name="Line 30"/>
            <p:cNvSpPr>
              <a:spLocks noChangeShapeType="1"/>
            </p:cNvSpPr>
            <p:nvPr/>
          </p:nvSpPr>
          <p:spPr bwMode="auto">
            <a:xfrm>
              <a:off x="2490" y="950"/>
              <a:ext cx="0" cy="9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231" name="Line 31"/>
            <p:cNvSpPr>
              <a:spLocks noChangeShapeType="1"/>
            </p:cNvSpPr>
            <p:nvPr/>
          </p:nvSpPr>
          <p:spPr bwMode="auto">
            <a:xfrm flipV="1">
              <a:off x="2778" y="1406"/>
              <a:ext cx="28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51232" name="Line 32"/>
            <p:cNvSpPr>
              <a:spLocks noChangeShapeType="1"/>
            </p:cNvSpPr>
            <p:nvPr/>
          </p:nvSpPr>
          <p:spPr bwMode="auto">
            <a:xfrm>
              <a:off x="2016" y="1262"/>
              <a:ext cx="2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233" name="Line 33"/>
            <p:cNvSpPr>
              <a:spLocks noChangeShapeType="1"/>
            </p:cNvSpPr>
            <p:nvPr/>
          </p:nvSpPr>
          <p:spPr bwMode="auto">
            <a:xfrm>
              <a:off x="2016" y="1598"/>
              <a:ext cx="24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1234" name="Oval 34"/>
            <p:cNvSpPr>
              <a:spLocks noChangeArrowheads="1"/>
            </p:cNvSpPr>
            <p:nvPr/>
          </p:nvSpPr>
          <p:spPr bwMode="auto">
            <a:xfrm>
              <a:off x="1943" y="1225"/>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235" name="Oval 35"/>
            <p:cNvSpPr>
              <a:spLocks noChangeArrowheads="1"/>
            </p:cNvSpPr>
            <p:nvPr/>
          </p:nvSpPr>
          <p:spPr bwMode="auto">
            <a:xfrm>
              <a:off x="1943" y="1561"/>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236" name="Oval 36"/>
            <p:cNvSpPr>
              <a:spLocks noChangeArrowheads="1"/>
            </p:cNvSpPr>
            <p:nvPr/>
          </p:nvSpPr>
          <p:spPr bwMode="auto">
            <a:xfrm>
              <a:off x="2453" y="877"/>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237" name="Oval 37"/>
            <p:cNvSpPr>
              <a:spLocks noChangeArrowheads="1"/>
            </p:cNvSpPr>
            <p:nvPr/>
          </p:nvSpPr>
          <p:spPr bwMode="auto">
            <a:xfrm>
              <a:off x="2453" y="1862"/>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238" name="Oval 38"/>
            <p:cNvSpPr>
              <a:spLocks noChangeArrowheads="1"/>
            </p:cNvSpPr>
            <p:nvPr/>
          </p:nvSpPr>
          <p:spPr bwMode="auto">
            <a:xfrm>
              <a:off x="3029" y="1369"/>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239" name="Text Box 39"/>
            <p:cNvSpPr txBox="1">
              <a:spLocks noChangeArrowheads="1"/>
            </p:cNvSpPr>
            <p:nvPr/>
          </p:nvSpPr>
          <p:spPr bwMode="auto">
            <a:xfrm>
              <a:off x="1686" y="1225"/>
              <a:ext cx="4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latin typeface="Times New Roman" pitchFamily="18" charset="0"/>
                </a:rPr>
                <a:t>u</a:t>
              </a:r>
              <a:r>
                <a:rPr kumimoji="1" lang="en-US" altLang="zh-CN" sz="2400" b="1" baseline="-25000">
                  <a:latin typeface="Times New Roman" pitchFamily="18" charset="0"/>
                </a:rPr>
                <a:t>id</a:t>
              </a:r>
            </a:p>
          </p:txBody>
        </p:sp>
        <p:grpSp>
          <p:nvGrpSpPr>
            <p:cNvPr id="51240" name="Group 40"/>
            <p:cNvGrpSpPr>
              <a:grpSpLocks/>
            </p:cNvGrpSpPr>
            <p:nvPr/>
          </p:nvGrpSpPr>
          <p:grpSpPr bwMode="auto">
            <a:xfrm>
              <a:off x="1776" y="1207"/>
              <a:ext cx="91" cy="91"/>
              <a:chOff x="1872" y="3024"/>
              <a:chExt cx="91" cy="91"/>
            </a:xfrm>
          </p:grpSpPr>
          <p:sp>
            <p:nvSpPr>
              <p:cNvPr id="51241" name="Line 41"/>
              <p:cNvSpPr>
                <a:spLocks noChangeShapeType="1"/>
              </p:cNvSpPr>
              <p:nvPr/>
            </p:nvSpPr>
            <p:spPr bwMode="auto">
              <a:xfrm>
                <a:off x="1872" y="3072"/>
                <a:ext cx="91"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51242" name="Line 42"/>
              <p:cNvSpPr>
                <a:spLocks noChangeShapeType="1"/>
              </p:cNvSpPr>
              <p:nvPr/>
            </p:nvSpPr>
            <p:spPr bwMode="auto">
              <a:xfrm rot="-5400000">
                <a:off x="1874" y="3070"/>
                <a:ext cx="91"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51243" name="Line 43"/>
            <p:cNvSpPr>
              <a:spLocks noChangeShapeType="1"/>
            </p:cNvSpPr>
            <p:nvPr/>
          </p:nvSpPr>
          <p:spPr bwMode="auto">
            <a:xfrm>
              <a:off x="1776" y="1598"/>
              <a:ext cx="96"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51244" name="Text Box 44"/>
            <p:cNvSpPr txBox="1">
              <a:spLocks noChangeArrowheads="1"/>
            </p:cNvSpPr>
            <p:nvPr/>
          </p:nvSpPr>
          <p:spPr bwMode="auto">
            <a:xfrm>
              <a:off x="2509" y="736"/>
              <a:ext cx="53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b="1">
                  <a:latin typeface="Times New Roman" pitchFamily="18" charset="0"/>
                </a:rPr>
                <a:t>+</a:t>
              </a:r>
              <a:r>
                <a:rPr kumimoji="1" lang="en-US" altLang="zh-CN" sz="2400" b="1" i="1">
                  <a:latin typeface="Times New Roman" pitchFamily="18" charset="0"/>
                </a:rPr>
                <a:t>V</a:t>
              </a:r>
              <a:r>
                <a:rPr kumimoji="1" lang="en-US" altLang="zh-CN" sz="2400" b="1" baseline="-25000">
                  <a:latin typeface="Times New Roman" pitchFamily="18" charset="0"/>
                </a:rPr>
                <a:t>CC</a:t>
              </a:r>
            </a:p>
          </p:txBody>
        </p:sp>
        <p:sp>
          <p:nvSpPr>
            <p:cNvPr id="51245" name="Text Box 45"/>
            <p:cNvSpPr txBox="1">
              <a:spLocks noChangeArrowheads="1"/>
            </p:cNvSpPr>
            <p:nvPr/>
          </p:nvSpPr>
          <p:spPr bwMode="auto">
            <a:xfrm>
              <a:off x="2529" y="1718"/>
              <a:ext cx="51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b="1">
                  <a:latin typeface="Times New Roman" pitchFamily="18" charset="0"/>
                  <a:cs typeface="Times New Roman" pitchFamily="18" charset="0"/>
                </a:rPr>
                <a:t>–</a:t>
              </a:r>
              <a:r>
                <a:rPr kumimoji="1" lang="en-US" altLang="zh-CN" sz="2400" b="1" i="1">
                  <a:latin typeface="Times New Roman" pitchFamily="18" charset="0"/>
                </a:rPr>
                <a:t>V</a:t>
              </a:r>
              <a:r>
                <a:rPr kumimoji="1" lang="en-US" altLang="zh-CN" sz="2400" b="1" baseline="-25000">
                  <a:latin typeface="Times New Roman" pitchFamily="18" charset="0"/>
                </a:rPr>
                <a:t>EE</a:t>
              </a:r>
            </a:p>
          </p:txBody>
        </p:sp>
        <p:sp>
          <p:nvSpPr>
            <p:cNvPr id="51246" name="Rectangle 46"/>
            <p:cNvSpPr>
              <a:spLocks noChangeArrowheads="1"/>
            </p:cNvSpPr>
            <p:nvPr/>
          </p:nvSpPr>
          <p:spPr bwMode="auto">
            <a:xfrm>
              <a:off x="2238" y="1151"/>
              <a:ext cx="576" cy="528"/>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51247" name="AutoShape 47"/>
            <p:cNvSpPr>
              <a:spLocks noChangeArrowheads="1"/>
            </p:cNvSpPr>
            <p:nvPr/>
          </p:nvSpPr>
          <p:spPr bwMode="auto">
            <a:xfrm rot="5400000">
              <a:off x="2430" y="1199"/>
              <a:ext cx="96" cy="96"/>
            </a:xfrm>
            <a:prstGeom prst="triangle">
              <a:avLst>
                <a:gd name="adj" fmla="val 50000"/>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endParaRPr lang="zh-CN" altLang="en-US"/>
            </a:p>
          </p:txBody>
        </p:sp>
        <p:sp>
          <p:nvSpPr>
            <p:cNvPr id="51248" name="Line 48"/>
            <p:cNvSpPr>
              <a:spLocks noChangeShapeType="1"/>
            </p:cNvSpPr>
            <p:nvPr/>
          </p:nvSpPr>
          <p:spPr bwMode="auto">
            <a:xfrm>
              <a:off x="2286" y="1295"/>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nvGrpSpPr>
            <p:cNvPr id="51249" name="Group 49"/>
            <p:cNvGrpSpPr>
              <a:grpSpLocks/>
            </p:cNvGrpSpPr>
            <p:nvPr/>
          </p:nvGrpSpPr>
          <p:grpSpPr bwMode="auto">
            <a:xfrm>
              <a:off x="2703" y="1358"/>
              <a:ext cx="96" cy="96"/>
              <a:chOff x="3360" y="2832"/>
              <a:chExt cx="96" cy="96"/>
            </a:xfrm>
          </p:grpSpPr>
          <p:sp>
            <p:nvSpPr>
              <p:cNvPr id="51250" name="Line 50"/>
              <p:cNvSpPr>
                <a:spLocks noChangeShapeType="1"/>
              </p:cNvSpPr>
              <p:nvPr/>
            </p:nvSpPr>
            <p:spPr bwMode="auto">
              <a:xfrm>
                <a:off x="3360" y="2880"/>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1251" name="Line 51"/>
              <p:cNvSpPr>
                <a:spLocks noChangeShapeType="1"/>
              </p:cNvSpPr>
              <p:nvPr/>
            </p:nvSpPr>
            <p:spPr bwMode="auto">
              <a:xfrm rot="-5400000">
                <a:off x="3360" y="2880"/>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grpSp>
          <p:nvGrpSpPr>
            <p:cNvPr id="51252" name="Group 52"/>
            <p:cNvGrpSpPr>
              <a:grpSpLocks/>
            </p:cNvGrpSpPr>
            <p:nvPr/>
          </p:nvGrpSpPr>
          <p:grpSpPr bwMode="auto">
            <a:xfrm>
              <a:off x="2286" y="1259"/>
              <a:ext cx="96" cy="276"/>
              <a:chOff x="3360" y="2604"/>
              <a:chExt cx="96" cy="276"/>
            </a:xfrm>
          </p:grpSpPr>
          <p:sp>
            <p:nvSpPr>
              <p:cNvPr id="51253" name="Line 53"/>
              <p:cNvSpPr>
                <a:spLocks noChangeShapeType="1"/>
              </p:cNvSpPr>
              <p:nvPr/>
            </p:nvSpPr>
            <p:spPr bwMode="auto">
              <a:xfrm>
                <a:off x="3360" y="2880"/>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51254" name="Line 54"/>
              <p:cNvSpPr>
                <a:spLocks noChangeShapeType="1"/>
              </p:cNvSpPr>
              <p:nvPr/>
            </p:nvSpPr>
            <p:spPr bwMode="auto">
              <a:xfrm rot="16200000">
                <a:off x="3360" y="2652"/>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sp>
          <p:nvSpPr>
            <p:cNvPr id="51255" name="Text Box 55"/>
            <p:cNvSpPr txBox="1">
              <a:spLocks noChangeArrowheads="1"/>
            </p:cNvSpPr>
            <p:nvPr/>
          </p:nvSpPr>
          <p:spPr bwMode="auto">
            <a:xfrm rot="5400000">
              <a:off x="2550" y="1119"/>
              <a:ext cx="209" cy="288"/>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381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0" hangingPunct="0"/>
              <a:r>
                <a:rPr kumimoji="1" lang="en-US" altLang="zh-CN" sz="2400" b="1">
                  <a:latin typeface="Times New Roman" pitchFamily="18" charset="0"/>
                  <a:ea typeface="楷体_GB2312" pitchFamily="49" charset="-122"/>
                </a:rPr>
                <a:t>8</a:t>
              </a:r>
            </a:p>
          </p:txBody>
        </p:sp>
      </p:grpSp>
      <p:sp>
        <p:nvSpPr>
          <p:cNvPr id="51299" name="Rectangle 99"/>
          <p:cNvSpPr>
            <a:spLocks noChangeArrowheads="1"/>
          </p:cNvSpPr>
          <p:nvPr/>
        </p:nvSpPr>
        <p:spPr bwMode="auto">
          <a:xfrm>
            <a:off x="1593082" y="4094836"/>
            <a:ext cx="2941637"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kumimoji="1" lang="en-US" altLang="zh-CN" sz="2600" b="1" dirty="0">
                <a:solidFill>
                  <a:srgbClr val="FF3300"/>
                </a:solidFill>
                <a:latin typeface="Times New Roman" pitchFamily="18" charset="0"/>
                <a:sym typeface="Symbol" pitchFamily="18" charset="2"/>
              </a:rPr>
              <a:t>(</a:t>
            </a:r>
            <a:r>
              <a:rPr kumimoji="1" lang="en-US" altLang="zh-CN" sz="2600" b="1" i="1" dirty="0">
                <a:solidFill>
                  <a:srgbClr val="FF3300"/>
                </a:solidFill>
                <a:latin typeface="Times New Roman" pitchFamily="18" charset="0"/>
                <a:sym typeface="Symbol" pitchFamily="18" charset="2"/>
              </a:rPr>
              <a:t>V</a:t>
            </a:r>
            <a:r>
              <a:rPr kumimoji="1" lang="en-US" altLang="zh-CN" sz="2600" b="1" baseline="-25000" dirty="0">
                <a:solidFill>
                  <a:srgbClr val="FF3300"/>
                </a:solidFill>
                <a:latin typeface="Times New Roman" pitchFamily="18" charset="0"/>
                <a:sym typeface="Symbol" pitchFamily="18" charset="2"/>
              </a:rPr>
              <a:t>CC </a:t>
            </a:r>
            <a:r>
              <a:rPr kumimoji="1" lang="en-US" altLang="zh-CN" sz="2600" b="1" dirty="0">
                <a:solidFill>
                  <a:srgbClr val="FF3300"/>
                </a:solidFill>
                <a:latin typeface="Times New Roman" pitchFamily="18" charset="0"/>
                <a:sym typeface="Symbol" pitchFamily="18" charset="2"/>
              </a:rPr>
              <a:t>= </a:t>
            </a:r>
            <a:r>
              <a:rPr kumimoji="1" lang="en-US" altLang="zh-CN" sz="2600" b="1" i="1" dirty="0">
                <a:solidFill>
                  <a:srgbClr val="FF3300"/>
                </a:solidFill>
                <a:latin typeface="Times New Roman" pitchFamily="18" charset="0"/>
                <a:sym typeface="Symbol" pitchFamily="18" charset="2"/>
              </a:rPr>
              <a:t>V</a:t>
            </a:r>
            <a:r>
              <a:rPr kumimoji="1" lang="en-US" altLang="zh-CN" sz="2600" b="1" baseline="-25000" dirty="0">
                <a:solidFill>
                  <a:srgbClr val="FF3300"/>
                </a:solidFill>
                <a:latin typeface="Times New Roman" pitchFamily="18" charset="0"/>
                <a:sym typeface="Symbol" pitchFamily="18" charset="2"/>
              </a:rPr>
              <a:t>EE </a:t>
            </a:r>
            <a:r>
              <a:rPr kumimoji="1" lang="en-US" altLang="zh-CN" sz="2600" b="1" dirty="0">
                <a:solidFill>
                  <a:srgbClr val="FF3300"/>
                </a:solidFill>
                <a:latin typeface="Times New Roman" pitchFamily="18" charset="0"/>
                <a:sym typeface="Symbol" pitchFamily="18" charset="2"/>
              </a:rPr>
              <a:t>)</a:t>
            </a:r>
          </a:p>
        </p:txBody>
      </p:sp>
      <p:pic>
        <p:nvPicPr>
          <p:cNvPr id="51369" name="Picture 169"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71707" y="5253261"/>
            <a:ext cx="284162" cy="384175"/>
          </a:xfrm>
          <a:prstGeom prst="rect">
            <a:avLst/>
          </a:prstGeom>
          <a:noFill/>
          <a:extLst>
            <a:ext uri="{909E8E84-426E-40DD-AFC4-6F175D3DCCD1}">
              <a14:hiddenFill xmlns:a14="http://schemas.microsoft.com/office/drawing/2010/main">
                <a:solidFill>
                  <a:srgbClr val="FFFFFF"/>
                </a:solidFill>
              </a14:hiddenFill>
            </a:ext>
          </a:extLst>
        </p:spPr>
      </p:pic>
      <p:pic>
        <p:nvPicPr>
          <p:cNvPr id="51373" name="Picture 173"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1232" y="6225952"/>
            <a:ext cx="274637" cy="533400"/>
          </a:xfrm>
          <a:prstGeom prst="rect">
            <a:avLst/>
          </a:prstGeom>
          <a:noFill/>
          <a:extLst>
            <a:ext uri="{909E8E84-426E-40DD-AFC4-6F175D3DCCD1}">
              <a14:hiddenFill xmlns:a14="http://schemas.microsoft.com/office/drawing/2010/main">
                <a:solidFill>
                  <a:srgbClr val="FFFFFF"/>
                </a:solidFill>
              </a14:hiddenFill>
            </a:ext>
          </a:extLst>
        </p:spPr>
      </p:pic>
      <p:sp>
        <p:nvSpPr>
          <p:cNvPr id="59" name="Rectangle 2"/>
          <p:cNvSpPr>
            <a:spLocks noChangeArrowheads="1"/>
          </p:cNvSpPr>
          <p:nvPr/>
        </p:nvSpPr>
        <p:spPr bwMode="auto">
          <a:xfrm>
            <a:off x="700478" y="332656"/>
            <a:ext cx="3527747" cy="519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r>
              <a:rPr kumimoji="1" lang="en-US" altLang="zh-CN" sz="2800" b="1" u="sng" dirty="0" smtClean="0">
                <a:solidFill>
                  <a:srgbClr val="002060"/>
                </a:solidFill>
                <a:latin typeface="Times New Roman" pitchFamily="18" charset="0"/>
              </a:rPr>
              <a:t>7.1.1  </a:t>
            </a:r>
            <a:r>
              <a:rPr kumimoji="1" lang="zh-CN" altLang="en-US" sz="2800" b="1" u="sng" dirty="0">
                <a:solidFill>
                  <a:srgbClr val="002060"/>
                </a:solidFill>
                <a:latin typeface="Times New Roman" pitchFamily="18" charset="0"/>
              </a:rPr>
              <a:t>集成运</a:t>
            </a:r>
            <a:r>
              <a:rPr kumimoji="1" lang="zh-CN" altLang="en-US" sz="2800" b="1" u="sng" dirty="0" smtClean="0">
                <a:solidFill>
                  <a:srgbClr val="002060"/>
                </a:solidFill>
                <a:latin typeface="Times New Roman" pitchFamily="18" charset="0"/>
              </a:rPr>
              <a:t>放简介</a:t>
            </a:r>
            <a:endParaRPr kumimoji="1" lang="zh-CN" altLang="en-US" sz="2800" b="1" u="sng" dirty="0">
              <a:solidFill>
                <a:srgbClr val="002060"/>
              </a:solidFill>
              <a:latin typeface="Times New Roman" pitchFamily="18" charset="0"/>
            </a:endParaRPr>
          </a:p>
        </p:txBody>
      </p:sp>
    </p:spTree>
    <p:extLst>
      <p:ext uri="{BB962C8B-B14F-4D97-AF65-F5344CB8AC3E}">
        <p14:creationId xmlns:p14="http://schemas.microsoft.com/office/powerpoint/2010/main" val="10901129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wipe(left)">
                                      <p:cBhvr>
                                        <p:cTn id="7" dur="500"/>
                                        <p:tgtEl>
                                          <p:spTgt spid="512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204">
                                            <p:txEl>
                                              <p:pRg st="0" end="0"/>
                                            </p:txEl>
                                          </p:spTgt>
                                        </p:tgtEl>
                                        <p:attrNameLst>
                                          <p:attrName>style.visibility</p:attrName>
                                        </p:attrNameLst>
                                      </p:cBhvr>
                                      <p:to>
                                        <p:strVal val="visible"/>
                                      </p:to>
                                    </p:set>
                                    <p:animEffect transition="in" filter="wipe(left)">
                                      <p:cBhvr>
                                        <p:cTn id="12" dur="500"/>
                                        <p:tgtEl>
                                          <p:spTgt spid="51204">
                                            <p:txEl>
                                              <p:pRg st="0" end="0"/>
                                            </p:txEl>
                                          </p:spTgt>
                                        </p:tgtEl>
                                      </p:cBhvr>
                                    </p:animEffect>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51205"/>
                                        </p:tgtEl>
                                        <p:attrNameLst>
                                          <p:attrName>style.visibility</p:attrName>
                                        </p:attrNameLst>
                                      </p:cBhvr>
                                      <p:to>
                                        <p:strVal val="visible"/>
                                      </p:to>
                                    </p:set>
                                    <p:animEffect transition="in" filter="wipe(left)">
                                      <p:cBhvr>
                                        <p:cTn id="16" dur="500"/>
                                        <p:tgtEl>
                                          <p:spTgt spid="5120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1227">
                                            <p:txEl>
                                              <p:pRg st="0" end="0"/>
                                            </p:txEl>
                                          </p:spTgt>
                                        </p:tgtEl>
                                        <p:attrNameLst>
                                          <p:attrName>style.visibility</p:attrName>
                                        </p:attrNameLst>
                                      </p:cBhvr>
                                      <p:to>
                                        <p:strVal val="visible"/>
                                      </p:to>
                                    </p:set>
                                    <p:animEffect transition="in" filter="wipe(left)">
                                      <p:cBhvr>
                                        <p:cTn id="21" dur="500"/>
                                        <p:tgtEl>
                                          <p:spTgt spid="51227">
                                            <p:txEl>
                                              <p:pRg st="0" end="0"/>
                                            </p:txEl>
                                          </p:spTgt>
                                        </p:tgtEl>
                                      </p:cBhvr>
                                    </p:animEffect>
                                  </p:childTnLst>
                                </p:cTn>
                              </p:par>
                            </p:childTnLst>
                          </p:cTn>
                        </p:par>
                        <p:par>
                          <p:cTn id="22" fill="hold" nodeType="afterGroup">
                            <p:stCondLst>
                              <p:cond delay="500"/>
                            </p:stCondLst>
                            <p:childTnLst>
                              <p:par>
                                <p:cTn id="23" presetID="22" presetClass="entr" presetSubtype="8" fill="hold" nodeType="afterEffect">
                                  <p:stCondLst>
                                    <p:cond delay="0"/>
                                  </p:stCondLst>
                                  <p:childTnLst>
                                    <p:set>
                                      <p:cBhvr>
                                        <p:cTn id="24" dur="1" fill="hold">
                                          <p:stCondLst>
                                            <p:cond delay="0"/>
                                          </p:stCondLst>
                                        </p:cTn>
                                        <p:tgtEl>
                                          <p:spTgt spid="51228"/>
                                        </p:tgtEl>
                                        <p:attrNameLst>
                                          <p:attrName>style.visibility</p:attrName>
                                        </p:attrNameLst>
                                      </p:cBhvr>
                                      <p:to>
                                        <p:strVal val="visible"/>
                                      </p:to>
                                    </p:set>
                                    <p:animEffect transition="in" filter="wipe(left)">
                                      <p:cBhvr>
                                        <p:cTn id="25" dur="500"/>
                                        <p:tgtEl>
                                          <p:spTgt spid="51228"/>
                                        </p:tgtEl>
                                      </p:cBhvr>
                                    </p:animEffect>
                                  </p:childTnLst>
                                </p:cTn>
                              </p:par>
                            </p:childTnLst>
                          </p:cTn>
                        </p:par>
                        <p:par>
                          <p:cTn id="26" fill="hold" nodeType="afterGroup">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51299">
                                            <p:txEl>
                                              <p:pRg st="0" end="0"/>
                                            </p:txEl>
                                          </p:spTgt>
                                        </p:tgtEl>
                                        <p:attrNameLst>
                                          <p:attrName>style.visibility</p:attrName>
                                        </p:attrNameLst>
                                      </p:cBhvr>
                                      <p:to>
                                        <p:strVal val="visible"/>
                                      </p:to>
                                    </p:set>
                                    <p:animEffect transition="in" filter="wipe(left)">
                                      <p:cBhvr>
                                        <p:cTn id="29" dur="500"/>
                                        <p:tgtEl>
                                          <p:spTgt spid="51299">
                                            <p:txEl>
                                              <p:pRg st="0" end="0"/>
                                            </p:txEl>
                                          </p:spTgt>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59">
                                            <p:txEl>
                                              <p:pRg st="0" end="0"/>
                                            </p:txEl>
                                          </p:spTgt>
                                        </p:tgtEl>
                                        <p:attrNameLst>
                                          <p:attrName>style.visibility</p:attrName>
                                        </p:attrNameLst>
                                      </p:cBhvr>
                                      <p:to>
                                        <p:strVal val="visible"/>
                                      </p:to>
                                    </p:set>
                                    <p:animEffect transition="in" filter="wipe(left)">
                                      <p:cBhvr>
                                        <p:cTn id="33" dur="500"/>
                                        <p:tgtEl>
                                          <p:spTgt spid="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autoUpdateAnimBg="0"/>
      <p:bldP spid="51204" grpId="0" build="p" autoUpdateAnimBg="0"/>
      <p:bldP spid="51227" grpId="0" build="p" autoUpdateAnimBg="0"/>
      <p:bldP spid="51299" grpId="0" build="p" autoUpdateAnimBg="0" advAuto="0"/>
      <p:bldP spid="59" grpId="0" build="p" autoUpdateAnimBg="0" advAuto="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ext Box 2"/>
          <p:cNvSpPr txBox="1">
            <a:spLocks noChangeArrowheads="1"/>
          </p:cNvSpPr>
          <p:nvPr/>
        </p:nvSpPr>
        <p:spPr bwMode="auto">
          <a:xfrm>
            <a:off x="266986" y="1029719"/>
            <a:ext cx="6172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dirty="0">
                <a:solidFill>
                  <a:srgbClr val="FF3300"/>
                </a:solidFill>
                <a:latin typeface="宋体" pitchFamily="2" charset="-122"/>
              </a:rPr>
              <a:t>分立电路组成的电流并联负反馈</a:t>
            </a:r>
          </a:p>
        </p:txBody>
      </p:sp>
      <p:sp>
        <p:nvSpPr>
          <p:cNvPr id="96259" name="Text Box 3"/>
          <p:cNvSpPr txBox="1">
            <a:spLocks noChangeArrowheads="1"/>
          </p:cNvSpPr>
          <p:nvPr/>
        </p:nvSpPr>
        <p:spPr bwMode="auto">
          <a:xfrm>
            <a:off x="801688" y="1567259"/>
            <a:ext cx="62436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a:solidFill>
                  <a:srgbClr val="0000FF"/>
                </a:solidFill>
                <a:ea typeface="黑体" pitchFamily="49" charset="-122"/>
              </a:rPr>
              <a:t>引入电流负反馈的目的</a:t>
            </a:r>
            <a:r>
              <a:rPr lang="en-US" altLang="zh-CN" b="1">
                <a:solidFill>
                  <a:srgbClr val="0000FF"/>
                </a:solidFill>
                <a:ea typeface="黑体" pitchFamily="49" charset="-122"/>
              </a:rPr>
              <a:t>——</a:t>
            </a:r>
            <a:r>
              <a:rPr lang="zh-CN" altLang="en-US" b="1">
                <a:solidFill>
                  <a:srgbClr val="FF0000"/>
                </a:solidFill>
              </a:rPr>
              <a:t>稳定输出电流</a:t>
            </a:r>
          </a:p>
        </p:txBody>
      </p:sp>
      <p:sp>
        <p:nvSpPr>
          <p:cNvPr id="96260" name="Text Box 4"/>
          <p:cNvSpPr txBox="1">
            <a:spLocks noChangeArrowheads="1"/>
          </p:cNvSpPr>
          <p:nvPr/>
        </p:nvSpPr>
        <p:spPr bwMode="auto">
          <a:xfrm>
            <a:off x="725488" y="2176859"/>
            <a:ext cx="16002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a:solidFill>
                  <a:srgbClr val="FF0000"/>
                </a:solidFill>
              </a:rPr>
              <a:t>稳定过程：</a:t>
            </a:r>
          </a:p>
        </p:txBody>
      </p:sp>
      <p:sp>
        <p:nvSpPr>
          <p:cNvPr id="96261" name="Text Box 5"/>
          <p:cNvSpPr txBox="1">
            <a:spLocks noChangeArrowheads="1"/>
          </p:cNvSpPr>
          <p:nvPr/>
        </p:nvSpPr>
        <p:spPr bwMode="auto">
          <a:xfrm>
            <a:off x="1106488" y="3243659"/>
            <a:ext cx="62436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a:solidFill>
                  <a:srgbClr val="0000FF"/>
                </a:solidFill>
                <a:ea typeface="黑体" pitchFamily="49" charset="-122"/>
              </a:rPr>
              <a:t>负载变化时，</a:t>
            </a:r>
            <a:r>
              <a:rPr lang="zh-CN" altLang="en-US" b="1">
                <a:solidFill>
                  <a:srgbClr val="FF0000"/>
                </a:solidFill>
              </a:rPr>
              <a:t>输出电流稳定</a:t>
            </a:r>
            <a:r>
              <a:rPr lang="en-US" altLang="zh-CN" b="1">
                <a:solidFill>
                  <a:srgbClr val="FF0000"/>
                </a:solidFill>
              </a:rPr>
              <a:t>——</a:t>
            </a:r>
            <a:r>
              <a:rPr lang="zh-CN" altLang="en-US" b="1">
                <a:solidFill>
                  <a:srgbClr val="FF0000"/>
                </a:solidFill>
              </a:rPr>
              <a:t>输出电阻↑</a:t>
            </a:r>
          </a:p>
        </p:txBody>
      </p:sp>
      <p:sp>
        <p:nvSpPr>
          <p:cNvPr id="96262" name="Rectangle 6"/>
          <p:cNvSpPr>
            <a:spLocks noChangeArrowheads="1"/>
          </p:cNvSpPr>
          <p:nvPr/>
        </p:nvSpPr>
        <p:spPr bwMode="auto">
          <a:xfrm>
            <a:off x="2378076" y="2100659"/>
            <a:ext cx="871537"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t>R</a:t>
            </a:r>
            <a:r>
              <a:rPr lang="en-US" altLang="zh-CN" b="1" baseline="-25000"/>
              <a:t>L </a:t>
            </a:r>
            <a:r>
              <a:rPr lang="en-US" altLang="zh-CN" b="1">
                <a:sym typeface="Symbol" pitchFamily="18" charset="2"/>
              </a:rPr>
              <a:t></a:t>
            </a:r>
          </a:p>
        </p:txBody>
      </p:sp>
      <p:grpSp>
        <p:nvGrpSpPr>
          <p:cNvPr id="96263" name="Group 7"/>
          <p:cNvGrpSpPr>
            <a:grpSpLocks/>
          </p:cNvGrpSpPr>
          <p:nvPr/>
        </p:nvGrpSpPr>
        <p:grpSpPr bwMode="auto">
          <a:xfrm>
            <a:off x="3087688" y="2100659"/>
            <a:ext cx="1905000" cy="493713"/>
            <a:chOff x="642" y="1405"/>
            <a:chExt cx="780" cy="311"/>
          </a:xfrm>
        </p:grpSpPr>
        <p:sp>
          <p:nvSpPr>
            <p:cNvPr id="96264" name="Line 8"/>
            <p:cNvSpPr>
              <a:spLocks noChangeShapeType="1"/>
            </p:cNvSpPr>
            <p:nvPr/>
          </p:nvSpPr>
          <p:spPr bwMode="auto">
            <a:xfrm flipV="1">
              <a:off x="642" y="1560"/>
              <a:ext cx="300" cy="0"/>
            </a:xfrm>
            <a:prstGeom prst="line">
              <a:avLst/>
            </a:prstGeom>
            <a:noFill/>
            <a:ln w="25400">
              <a:solidFill>
                <a:schemeClr val="tx1"/>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6265" name="Rectangle 9"/>
            <p:cNvSpPr>
              <a:spLocks noChangeArrowheads="1"/>
            </p:cNvSpPr>
            <p:nvPr/>
          </p:nvSpPr>
          <p:spPr bwMode="auto">
            <a:xfrm>
              <a:off x="928" y="1405"/>
              <a:ext cx="494"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t>i</a:t>
              </a:r>
              <a:r>
                <a:rPr lang="en-US" altLang="zh-CN" b="1" baseline="-25000"/>
                <a:t>o</a:t>
              </a:r>
              <a:r>
                <a:rPr lang="en-US" altLang="zh-CN" b="1"/>
                <a:t>(</a:t>
              </a:r>
              <a:r>
                <a:rPr lang="en-US" altLang="zh-CN" b="1" i="1"/>
                <a:t>i</a:t>
              </a:r>
              <a:r>
                <a:rPr lang="en-US" altLang="zh-CN" b="1" baseline="-25000"/>
                <a:t>c2</a:t>
              </a:r>
              <a:r>
                <a:rPr lang="en-US" altLang="zh-CN" b="1"/>
                <a:t>) </a:t>
              </a:r>
              <a:r>
                <a:rPr lang="en-US" altLang="zh-CN" b="1">
                  <a:sym typeface="Symbol" pitchFamily="18" charset="2"/>
                </a:rPr>
                <a:t></a:t>
              </a:r>
            </a:p>
          </p:txBody>
        </p:sp>
      </p:grpSp>
      <p:grpSp>
        <p:nvGrpSpPr>
          <p:cNvPr id="96266" name="Group 10"/>
          <p:cNvGrpSpPr>
            <a:grpSpLocks/>
          </p:cNvGrpSpPr>
          <p:nvPr/>
        </p:nvGrpSpPr>
        <p:grpSpPr bwMode="auto">
          <a:xfrm>
            <a:off x="4916488" y="2100659"/>
            <a:ext cx="1255713" cy="493713"/>
            <a:chOff x="1320" y="1405"/>
            <a:chExt cx="791" cy="311"/>
          </a:xfrm>
        </p:grpSpPr>
        <p:sp>
          <p:nvSpPr>
            <p:cNvPr id="96267" name="Line 11"/>
            <p:cNvSpPr>
              <a:spLocks noChangeShapeType="1"/>
            </p:cNvSpPr>
            <p:nvPr/>
          </p:nvSpPr>
          <p:spPr bwMode="auto">
            <a:xfrm flipV="1">
              <a:off x="1320" y="1560"/>
              <a:ext cx="311" cy="0"/>
            </a:xfrm>
            <a:prstGeom prst="line">
              <a:avLst/>
            </a:prstGeom>
            <a:noFill/>
            <a:ln w="25400">
              <a:solidFill>
                <a:schemeClr val="tx1"/>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6268" name="Rectangle 12"/>
            <p:cNvSpPr>
              <a:spLocks noChangeArrowheads="1"/>
            </p:cNvSpPr>
            <p:nvPr/>
          </p:nvSpPr>
          <p:spPr bwMode="auto">
            <a:xfrm>
              <a:off x="1617" y="1405"/>
              <a:ext cx="494"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t>i</a:t>
              </a:r>
              <a:r>
                <a:rPr lang="en-US" altLang="zh-CN" b="1" baseline="-25000"/>
                <a:t>f</a:t>
              </a:r>
              <a:r>
                <a:rPr lang="en-US" altLang="zh-CN" b="1">
                  <a:sym typeface="Symbol" pitchFamily="18" charset="2"/>
                </a:rPr>
                <a:t></a:t>
              </a:r>
              <a:endParaRPr lang="en-US" altLang="zh-CN" b="1"/>
            </a:p>
          </p:txBody>
        </p:sp>
      </p:grpSp>
      <p:grpSp>
        <p:nvGrpSpPr>
          <p:cNvPr id="96269" name="Group 13"/>
          <p:cNvGrpSpPr>
            <a:grpSpLocks/>
          </p:cNvGrpSpPr>
          <p:nvPr/>
        </p:nvGrpSpPr>
        <p:grpSpPr bwMode="auto">
          <a:xfrm>
            <a:off x="5907088" y="2100659"/>
            <a:ext cx="2706688" cy="493713"/>
            <a:chOff x="2009" y="1405"/>
            <a:chExt cx="791" cy="311"/>
          </a:xfrm>
        </p:grpSpPr>
        <p:sp>
          <p:nvSpPr>
            <p:cNvPr id="96270" name="Line 14"/>
            <p:cNvSpPr>
              <a:spLocks noChangeShapeType="1"/>
            </p:cNvSpPr>
            <p:nvPr/>
          </p:nvSpPr>
          <p:spPr bwMode="auto">
            <a:xfrm flipV="1">
              <a:off x="2009" y="1560"/>
              <a:ext cx="311" cy="0"/>
            </a:xfrm>
            <a:prstGeom prst="line">
              <a:avLst/>
            </a:prstGeom>
            <a:noFill/>
            <a:ln w="25400">
              <a:solidFill>
                <a:schemeClr val="tx1"/>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6271" name="Rectangle 15"/>
            <p:cNvSpPr>
              <a:spLocks noChangeArrowheads="1"/>
            </p:cNvSpPr>
            <p:nvPr/>
          </p:nvSpPr>
          <p:spPr bwMode="auto">
            <a:xfrm>
              <a:off x="2306" y="1405"/>
              <a:ext cx="494"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t>i</a:t>
              </a:r>
              <a:r>
                <a:rPr lang="en-US" altLang="zh-CN" b="1" baseline="-25000"/>
                <a:t>d </a:t>
              </a:r>
              <a:r>
                <a:rPr lang="zh-CN" altLang="en-US" b="1"/>
                <a:t>（</a:t>
              </a:r>
              <a:r>
                <a:rPr lang="en-US" altLang="zh-CN" b="1" i="1"/>
                <a:t>i</a:t>
              </a:r>
              <a:r>
                <a:rPr lang="en-US" altLang="zh-CN" b="1" baseline="-25000"/>
                <a:t>b</a:t>
              </a:r>
              <a:r>
                <a:rPr lang="zh-CN" altLang="en-US" b="1"/>
                <a:t>） </a:t>
              </a:r>
              <a:r>
                <a:rPr lang="zh-CN" altLang="en-US" b="1">
                  <a:sym typeface="Symbol" pitchFamily="18" charset="2"/>
                </a:rPr>
                <a:t></a:t>
              </a:r>
            </a:p>
          </p:txBody>
        </p:sp>
      </p:grpSp>
      <p:grpSp>
        <p:nvGrpSpPr>
          <p:cNvPr id="96272" name="Group 16"/>
          <p:cNvGrpSpPr>
            <a:grpSpLocks/>
          </p:cNvGrpSpPr>
          <p:nvPr/>
        </p:nvGrpSpPr>
        <p:grpSpPr bwMode="auto">
          <a:xfrm>
            <a:off x="3773488" y="2557859"/>
            <a:ext cx="3662363" cy="536575"/>
            <a:chOff x="927" y="1755"/>
            <a:chExt cx="1519" cy="338"/>
          </a:xfrm>
        </p:grpSpPr>
        <p:sp>
          <p:nvSpPr>
            <p:cNvPr id="96273" name="Rectangle 17"/>
            <p:cNvSpPr>
              <a:spLocks noChangeArrowheads="1"/>
            </p:cNvSpPr>
            <p:nvPr/>
          </p:nvSpPr>
          <p:spPr bwMode="auto">
            <a:xfrm>
              <a:off x="927" y="1782"/>
              <a:ext cx="494"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t>i</a:t>
              </a:r>
              <a:r>
                <a:rPr lang="en-US" altLang="zh-CN" b="1" baseline="-25000"/>
                <a:t>o</a:t>
              </a:r>
              <a:r>
                <a:rPr lang="en-US" altLang="zh-CN" b="1"/>
                <a:t>(</a:t>
              </a:r>
              <a:r>
                <a:rPr lang="en-US" altLang="zh-CN" b="1" i="1"/>
                <a:t>i</a:t>
              </a:r>
              <a:r>
                <a:rPr lang="en-US" altLang="zh-CN" b="1" baseline="-25000"/>
                <a:t>c2</a:t>
              </a:r>
              <a:r>
                <a:rPr lang="en-US" altLang="zh-CN" b="1"/>
                <a:t>) </a:t>
              </a:r>
              <a:r>
                <a:rPr lang="en-US" altLang="zh-CN" b="1">
                  <a:sym typeface="Symbol" pitchFamily="18" charset="2"/>
                </a:rPr>
                <a:t></a:t>
              </a:r>
            </a:p>
          </p:txBody>
        </p:sp>
        <p:grpSp>
          <p:nvGrpSpPr>
            <p:cNvPr id="96274" name="Group 18"/>
            <p:cNvGrpSpPr>
              <a:grpSpLocks/>
            </p:cNvGrpSpPr>
            <p:nvPr/>
          </p:nvGrpSpPr>
          <p:grpSpPr bwMode="auto">
            <a:xfrm>
              <a:off x="1335" y="1755"/>
              <a:ext cx="1111" cy="222"/>
              <a:chOff x="1335" y="1611"/>
              <a:chExt cx="1111" cy="278"/>
            </a:xfrm>
          </p:grpSpPr>
          <p:sp>
            <p:nvSpPr>
              <p:cNvPr id="96275" name="Line 19"/>
              <p:cNvSpPr>
                <a:spLocks noChangeShapeType="1"/>
              </p:cNvSpPr>
              <p:nvPr/>
            </p:nvSpPr>
            <p:spPr bwMode="auto">
              <a:xfrm flipH="1" flipV="1">
                <a:off x="1335" y="1889"/>
                <a:ext cx="1111" cy="0"/>
              </a:xfrm>
              <a:prstGeom prst="line">
                <a:avLst/>
              </a:prstGeom>
              <a:noFill/>
              <a:ln w="25400">
                <a:solidFill>
                  <a:schemeClr val="tx1"/>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96276" name="Line 20"/>
              <p:cNvSpPr>
                <a:spLocks noChangeShapeType="1"/>
              </p:cNvSpPr>
              <p:nvPr/>
            </p:nvSpPr>
            <p:spPr bwMode="auto">
              <a:xfrm flipV="1">
                <a:off x="2445" y="1611"/>
                <a:ext cx="0" cy="27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grpSp>
      <p:pic>
        <p:nvPicPr>
          <p:cNvPr id="96280"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3853259"/>
            <a:ext cx="4724400" cy="303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81" name="Picture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7888" y="4310459"/>
            <a:ext cx="4038600" cy="223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47616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6281"/>
                                        </p:tgtEl>
                                        <p:attrNameLst>
                                          <p:attrName>style.visibility</p:attrName>
                                        </p:attrNameLst>
                                      </p:cBhvr>
                                      <p:to>
                                        <p:strVal val="visible"/>
                                      </p:to>
                                    </p:set>
                                    <p:animEffect transition="in" filter="blinds(horizontal)">
                                      <p:cBhvr>
                                        <p:cTn id="7" dur="500"/>
                                        <p:tgtEl>
                                          <p:spTgt spid="962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96259"/>
                                        </p:tgtEl>
                                        <p:attrNameLst>
                                          <p:attrName>style.visibility</p:attrName>
                                        </p:attrNameLst>
                                      </p:cBhvr>
                                      <p:to>
                                        <p:strVal val="visible"/>
                                      </p:to>
                                    </p:set>
                                    <p:anim calcmode="lin" valueType="num">
                                      <p:cBhvr>
                                        <p:cTn id="12" dur="500" fill="hold"/>
                                        <p:tgtEl>
                                          <p:spTgt spid="96259"/>
                                        </p:tgtEl>
                                        <p:attrNameLst>
                                          <p:attrName>ppt_w</p:attrName>
                                        </p:attrNameLst>
                                      </p:cBhvr>
                                      <p:tavLst>
                                        <p:tav tm="0">
                                          <p:val>
                                            <p:fltVal val="0"/>
                                          </p:val>
                                        </p:tav>
                                        <p:tav tm="100000">
                                          <p:val>
                                            <p:strVal val="#ppt_w"/>
                                          </p:val>
                                        </p:tav>
                                      </p:tavLst>
                                    </p:anim>
                                    <p:anim calcmode="lin" valueType="num">
                                      <p:cBhvr>
                                        <p:cTn id="13" dur="500" fill="hold"/>
                                        <p:tgtEl>
                                          <p:spTgt spid="9625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4" fill="hold" nodeType="clickPar">
                      <p:stCondLst>
                        <p:cond delay="indefinite"/>
                      </p:stCondLst>
                      <p:childTnLst>
                        <p:par>
                          <p:cTn id="15" fill="hold" nodeType="withGroup">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96260"/>
                                        </p:tgtEl>
                                        <p:attrNameLst>
                                          <p:attrName>style.visibility</p:attrName>
                                        </p:attrNameLst>
                                      </p:cBhvr>
                                      <p:to>
                                        <p:strVal val="visible"/>
                                      </p:to>
                                    </p:set>
                                    <p:anim calcmode="lin" valueType="num">
                                      <p:cBhvr>
                                        <p:cTn id="18" dur="500" fill="hold"/>
                                        <p:tgtEl>
                                          <p:spTgt spid="96260"/>
                                        </p:tgtEl>
                                        <p:attrNameLst>
                                          <p:attrName>ppt_w</p:attrName>
                                        </p:attrNameLst>
                                      </p:cBhvr>
                                      <p:tavLst>
                                        <p:tav tm="0">
                                          <p:val>
                                            <p:fltVal val="0"/>
                                          </p:val>
                                        </p:tav>
                                        <p:tav tm="100000">
                                          <p:val>
                                            <p:strVal val="#ppt_w"/>
                                          </p:val>
                                        </p:tav>
                                      </p:tavLst>
                                    </p:anim>
                                    <p:anim calcmode="lin" valueType="num">
                                      <p:cBhvr>
                                        <p:cTn id="19" dur="500" fill="hold"/>
                                        <p:tgtEl>
                                          <p:spTgt spid="96260"/>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6"/>
                                            </p:cond>
                                          </p:stCondLst>
                                          <p:endCondLst>
                                            <p:cond evt="onStopAudio" delay="0">
                                              <p:tgtEl>
                                                <p:sldTgt/>
                                              </p:tgtEl>
                                            </p:cond>
                                          </p:endCondLst>
                                        </p:cTn>
                                        <p:tgtEl>
                                          <p:sndTgt r:embed="rId2" name="CHIMES.WAV"/>
                                        </p:tgtEl>
                                      </p:cMediaNode>
                                    </p:audio>
                                  </p:subTnLst>
                                </p:cTn>
                              </p:par>
                            </p:childTnLst>
                          </p:cTn>
                        </p:par>
                      </p:childTnLst>
                    </p:cTn>
                  </p:par>
                  <p:par>
                    <p:cTn id="20" fill="hold" nodeType="clickPar">
                      <p:stCondLst>
                        <p:cond delay="indefinite"/>
                      </p:stCondLst>
                      <p:childTnLst>
                        <p:par>
                          <p:cTn id="21" fill="hold" nodeType="withGroup">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96262"/>
                                        </p:tgtEl>
                                        <p:attrNameLst>
                                          <p:attrName>style.visibility</p:attrName>
                                        </p:attrNameLst>
                                      </p:cBhvr>
                                      <p:to>
                                        <p:strVal val="visible"/>
                                      </p:to>
                                    </p:set>
                                    <p:anim calcmode="lin" valueType="num">
                                      <p:cBhvr>
                                        <p:cTn id="24" dur="500" fill="hold"/>
                                        <p:tgtEl>
                                          <p:spTgt spid="96262"/>
                                        </p:tgtEl>
                                        <p:attrNameLst>
                                          <p:attrName>ppt_w</p:attrName>
                                        </p:attrNameLst>
                                      </p:cBhvr>
                                      <p:tavLst>
                                        <p:tav tm="0">
                                          <p:val>
                                            <p:fltVal val="0"/>
                                          </p:val>
                                        </p:tav>
                                        <p:tav tm="100000">
                                          <p:val>
                                            <p:strVal val="#ppt_w"/>
                                          </p:val>
                                        </p:tav>
                                      </p:tavLst>
                                    </p:anim>
                                    <p:anim calcmode="lin" valueType="num">
                                      <p:cBhvr>
                                        <p:cTn id="25" dur="500" fill="hold"/>
                                        <p:tgtEl>
                                          <p:spTgt spid="9626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2"/>
                                            </p:cond>
                                          </p:stCondLst>
                                          <p:endCondLst>
                                            <p:cond evt="onStopAudio" delay="0">
                                              <p:tgtEl>
                                                <p:sldTgt/>
                                              </p:tgtEl>
                                            </p:cond>
                                          </p:endCondLst>
                                        </p:cTn>
                                        <p:tgtEl>
                                          <p:sndTgt r:embed="rId2" name="CHIMES.WAV"/>
                                        </p:tgtEl>
                                      </p:cMediaNode>
                                    </p:audio>
                                  </p:subTnLst>
                                </p:cTn>
                              </p:par>
                            </p:childTnLst>
                          </p:cTn>
                        </p:par>
                      </p:childTnLst>
                    </p:cTn>
                  </p:par>
                  <p:par>
                    <p:cTn id="26" fill="hold" nodeType="clickPar">
                      <p:stCondLst>
                        <p:cond delay="indefinite"/>
                      </p:stCondLst>
                      <p:childTnLst>
                        <p:par>
                          <p:cTn id="27" fill="hold" nodeType="withGroup">
                            <p:stCondLst>
                              <p:cond delay="0"/>
                            </p:stCondLst>
                            <p:childTnLst>
                              <p:par>
                                <p:cTn id="28" presetID="23" presetClass="entr" presetSubtype="16" fill="hold" nodeType="clickEffect">
                                  <p:stCondLst>
                                    <p:cond delay="0"/>
                                  </p:stCondLst>
                                  <p:childTnLst>
                                    <p:set>
                                      <p:cBhvr>
                                        <p:cTn id="29" dur="1" fill="hold">
                                          <p:stCondLst>
                                            <p:cond delay="0"/>
                                          </p:stCondLst>
                                        </p:cTn>
                                        <p:tgtEl>
                                          <p:spTgt spid="96263"/>
                                        </p:tgtEl>
                                        <p:attrNameLst>
                                          <p:attrName>style.visibility</p:attrName>
                                        </p:attrNameLst>
                                      </p:cBhvr>
                                      <p:to>
                                        <p:strVal val="visible"/>
                                      </p:to>
                                    </p:set>
                                    <p:anim calcmode="lin" valueType="num">
                                      <p:cBhvr>
                                        <p:cTn id="30" dur="500" fill="hold"/>
                                        <p:tgtEl>
                                          <p:spTgt spid="96263"/>
                                        </p:tgtEl>
                                        <p:attrNameLst>
                                          <p:attrName>ppt_w</p:attrName>
                                        </p:attrNameLst>
                                      </p:cBhvr>
                                      <p:tavLst>
                                        <p:tav tm="0">
                                          <p:val>
                                            <p:fltVal val="0"/>
                                          </p:val>
                                        </p:tav>
                                        <p:tav tm="100000">
                                          <p:val>
                                            <p:strVal val="#ppt_w"/>
                                          </p:val>
                                        </p:tav>
                                      </p:tavLst>
                                    </p:anim>
                                    <p:anim calcmode="lin" valueType="num">
                                      <p:cBhvr>
                                        <p:cTn id="31" dur="500" fill="hold"/>
                                        <p:tgtEl>
                                          <p:spTgt spid="9626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8"/>
                                            </p:cond>
                                          </p:stCondLst>
                                          <p:endCondLst>
                                            <p:cond evt="onStopAudio" delay="0">
                                              <p:tgtEl>
                                                <p:sldTgt/>
                                              </p:tgtEl>
                                            </p:cond>
                                          </p:endCondLst>
                                        </p:cTn>
                                        <p:tgtEl>
                                          <p:sndTgt r:embed="rId2" name="CHIMES.WAV"/>
                                        </p:tgtEl>
                                      </p:cMediaNode>
                                    </p:audio>
                                  </p:subTnLst>
                                </p:cTn>
                              </p:par>
                            </p:childTnLst>
                          </p:cTn>
                        </p:par>
                      </p:childTnLst>
                    </p:cTn>
                  </p:par>
                  <p:par>
                    <p:cTn id="32" fill="hold" nodeType="clickPar">
                      <p:stCondLst>
                        <p:cond delay="indefinite"/>
                      </p:stCondLst>
                      <p:childTnLst>
                        <p:par>
                          <p:cTn id="33" fill="hold" nodeType="withGroup">
                            <p:stCondLst>
                              <p:cond delay="0"/>
                            </p:stCondLst>
                            <p:childTnLst>
                              <p:par>
                                <p:cTn id="34" presetID="23" presetClass="entr" presetSubtype="16" fill="hold" nodeType="clickEffect">
                                  <p:stCondLst>
                                    <p:cond delay="0"/>
                                  </p:stCondLst>
                                  <p:childTnLst>
                                    <p:set>
                                      <p:cBhvr>
                                        <p:cTn id="35" dur="1" fill="hold">
                                          <p:stCondLst>
                                            <p:cond delay="0"/>
                                          </p:stCondLst>
                                        </p:cTn>
                                        <p:tgtEl>
                                          <p:spTgt spid="96266"/>
                                        </p:tgtEl>
                                        <p:attrNameLst>
                                          <p:attrName>style.visibility</p:attrName>
                                        </p:attrNameLst>
                                      </p:cBhvr>
                                      <p:to>
                                        <p:strVal val="visible"/>
                                      </p:to>
                                    </p:set>
                                    <p:anim calcmode="lin" valueType="num">
                                      <p:cBhvr>
                                        <p:cTn id="36" dur="500" fill="hold"/>
                                        <p:tgtEl>
                                          <p:spTgt spid="96266"/>
                                        </p:tgtEl>
                                        <p:attrNameLst>
                                          <p:attrName>ppt_w</p:attrName>
                                        </p:attrNameLst>
                                      </p:cBhvr>
                                      <p:tavLst>
                                        <p:tav tm="0">
                                          <p:val>
                                            <p:fltVal val="0"/>
                                          </p:val>
                                        </p:tav>
                                        <p:tav tm="100000">
                                          <p:val>
                                            <p:strVal val="#ppt_w"/>
                                          </p:val>
                                        </p:tav>
                                      </p:tavLst>
                                    </p:anim>
                                    <p:anim calcmode="lin" valueType="num">
                                      <p:cBhvr>
                                        <p:cTn id="37" dur="500" fill="hold"/>
                                        <p:tgtEl>
                                          <p:spTgt spid="96266"/>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34"/>
                                            </p:cond>
                                          </p:stCondLst>
                                          <p:endCondLst>
                                            <p:cond evt="onStopAudio" delay="0">
                                              <p:tgtEl>
                                                <p:sldTgt/>
                                              </p:tgtEl>
                                            </p:cond>
                                          </p:endCondLst>
                                        </p:cTn>
                                        <p:tgtEl>
                                          <p:sndTgt r:embed="rId2" name="CHIMES.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23" presetClass="entr" presetSubtype="16" fill="hold" nodeType="clickEffect">
                                  <p:stCondLst>
                                    <p:cond delay="0"/>
                                  </p:stCondLst>
                                  <p:childTnLst>
                                    <p:set>
                                      <p:cBhvr>
                                        <p:cTn id="41" dur="1" fill="hold">
                                          <p:stCondLst>
                                            <p:cond delay="0"/>
                                          </p:stCondLst>
                                        </p:cTn>
                                        <p:tgtEl>
                                          <p:spTgt spid="96269"/>
                                        </p:tgtEl>
                                        <p:attrNameLst>
                                          <p:attrName>style.visibility</p:attrName>
                                        </p:attrNameLst>
                                      </p:cBhvr>
                                      <p:to>
                                        <p:strVal val="visible"/>
                                      </p:to>
                                    </p:set>
                                    <p:anim calcmode="lin" valueType="num">
                                      <p:cBhvr>
                                        <p:cTn id="42" dur="500" fill="hold"/>
                                        <p:tgtEl>
                                          <p:spTgt spid="96269"/>
                                        </p:tgtEl>
                                        <p:attrNameLst>
                                          <p:attrName>ppt_w</p:attrName>
                                        </p:attrNameLst>
                                      </p:cBhvr>
                                      <p:tavLst>
                                        <p:tav tm="0">
                                          <p:val>
                                            <p:fltVal val="0"/>
                                          </p:val>
                                        </p:tav>
                                        <p:tav tm="100000">
                                          <p:val>
                                            <p:strVal val="#ppt_w"/>
                                          </p:val>
                                        </p:tav>
                                      </p:tavLst>
                                    </p:anim>
                                    <p:anim calcmode="lin" valueType="num">
                                      <p:cBhvr>
                                        <p:cTn id="43" dur="500" fill="hold"/>
                                        <p:tgtEl>
                                          <p:spTgt spid="9626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40"/>
                                            </p:cond>
                                          </p:stCondLst>
                                          <p:endCondLst>
                                            <p:cond evt="onStopAudio" delay="0">
                                              <p:tgtEl>
                                                <p:sldTgt/>
                                              </p:tgtEl>
                                            </p:cond>
                                          </p:endCondLst>
                                        </p:cTn>
                                        <p:tgtEl>
                                          <p:sndTgt r:embed="rId2" name="CHIMES.WAV"/>
                                        </p:tgtEl>
                                      </p:cMediaNode>
                                    </p:audio>
                                  </p:subTnLst>
                                </p:cTn>
                              </p:par>
                            </p:childTnLst>
                          </p:cTn>
                        </p:par>
                      </p:childTnLst>
                    </p:cTn>
                  </p:par>
                  <p:par>
                    <p:cTn id="44" fill="hold" nodeType="clickPar">
                      <p:stCondLst>
                        <p:cond delay="indefinite"/>
                      </p:stCondLst>
                      <p:childTnLst>
                        <p:par>
                          <p:cTn id="45" fill="hold" nodeType="withGroup">
                            <p:stCondLst>
                              <p:cond delay="0"/>
                            </p:stCondLst>
                            <p:childTnLst>
                              <p:par>
                                <p:cTn id="46" presetID="23" presetClass="entr" presetSubtype="16" fill="hold" nodeType="clickEffect">
                                  <p:stCondLst>
                                    <p:cond delay="0"/>
                                  </p:stCondLst>
                                  <p:childTnLst>
                                    <p:set>
                                      <p:cBhvr>
                                        <p:cTn id="47" dur="1" fill="hold">
                                          <p:stCondLst>
                                            <p:cond delay="0"/>
                                          </p:stCondLst>
                                        </p:cTn>
                                        <p:tgtEl>
                                          <p:spTgt spid="96272"/>
                                        </p:tgtEl>
                                        <p:attrNameLst>
                                          <p:attrName>style.visibility</p:attrName>
                                        </p:attrNameLst>
                                      </p:cBhvr>
                                      <p:to>
                                        <p:strVal val="visible"/>
                                      </p:to>
                                    </p:set>
                                    <p:anim calcmode="lin" valueType="num">
                                      <p:cBhvr>
                                        <p:cTn id="48" dur="500" fill="hold"/>
                                        <p:tgtEl>
                                          <p:spTgt spid="96272"/>
                                        </p:tgtEl>
                                        <p:attrNameLst>
                                          <p:attrName>ppt_w</p:attrName>
                                        </p:attrNameLst>
                                      </p:cBhvr>
                                      <p:tavLst>
                                        <p:tav tm="0">
                                          <p:val>
                                            <p:fltVal val="0"/>
                                          </p:val>
                                        </p:tav>
                                        <p:tav tm="100000">
                                          <p:val>
                                            <p:strVal val="#ppt_w"/>
                                          </p:val>
                                        </p:tav>
                                      </p:tavLst>
                                    </p:anim>
                                    <p:anim calcmode="lin" valueType="num">
                                      <p:cBhvr>
                                        <p:cTn id="49" dur="500" fill="hold"/>
                                        <p:tgtEl>
                                          <p:spTgt spid="9627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46"/>
                                            </p:cond>
                                          </p:stCondLst>
                                          <p:endCondLst>
                                            <p:cond evt="onStopAudio" delay="0">
                                              <p:tgtEl>
                                                <p:sldTgt/>
                                              </p:tgtEl>
                                            </p:cond>
                                          </p:endCondLst>
                                        </p:cTn>
                                        <p:tgtEl>
                                          <p:sndTgt r:embed="rId2" name="CHIMES.WAV"/>
                                        </p:tgtEl>
                                      </p:cMediaNode>
                                    </p:audio>
                                  </p:sub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96261"/>
                                        </p:tgtEl>
                                        <p:attrNameLst>
                                          <p:attrName>style.visibility</p:attrName>
                                        </p:attrNameLst>
                                      </p:cBhvr>
                                      <p:to>
                                        <p:strVal val="visible"/>
                                      </p:to>
                                    </p:set>
                                    <p:anim calcmode="lin" valueType="num">
                                      <p:cBhvr additive="base">
                                        <p:cTn id="54" dur="500" fill="hold"/>
                                        <p:tgtEl>
                                          <p:spTgt spid="96261"/>
                                        </p:tgtEl>
                                        <p:attrNameLst>
                                          <p:attrName>ppt_x</p:attrName>
                                        </p:attrNameLst>
                                      </p:cBhvr>
                                      <p:tavLst>
                                        <p:tav tm="0">
                                          <p:val>
                                            <p:strVal val="0-#ppt_w/2"/>
                                          </p:val>
                                        </p:tav>
                                        <p:tav tm="100000">
                                          <p:val>
                                            <p:strVal val="#ppt_x"/>
                                          </p:val>
                                        </p:tav>
                                      </p:tavLst>
                                    </p:anim>
                                    <p:anim calcmode="lin" valueType="num">
                                      <p:cBhvr additive="base">
                                        <p:cTn id="55" dur="500" fill="hold"/>
                                        <p:tgtEl>
                                          <p:spTgt spid="9626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2"/>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autoUpdateAnimBg="0"/>
      <p:bldP spid="96260" grpId="0" autoUpdateAnimBg="0"/>
      <p:bldP spid="96261" grpId="0" autoUpdateAnimBg="0"/>
      <p:bldP spid="96262"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251520" y="1074092"/>
            <a:ext cx="5791200" cy="609600"/>
          </a:xfrm>
        </p:spPr>
        <p:txBody>
          <a:bodyPr/>
          <a:lstStyle/>
          <a:p>
            <a:r>
              <a:rPr lang="en-US" altLang="zh-CN" dirty="0">
                <a:solidFill>
                  <a:srgbClr val="FF0066"/>
                </a:solidFill>
                <a:latin typeface="黑体" pitchFamily="49" charset="-122"/>
                <a:ea typeface="黑体" pitchFamily="49" charset="-122"/>
              </a:rPr>
              <a:t> </a:t>
            </a:r>
            <a:r>
              <a:rPr lang="zh-CN" altLang="en-US" sz="3200" b="1" dirty="0">
                <a:solidFill>
                  <a:schemeClr val="hlink"/>
                </a:solidFill>
                <a:latin typeface="黑体" pitchFamily="49" charset="-122"/>
                <a:ea typeface="黑体" pitchFamily="49" charset="-122"/>
              </a:rPr>
              <a:t>四</a:t>
            </a:r>
            <a:r>
              <a:rPr lang="en-US" altLang="zh-CN" sz="3200" b="1" dirty="0">
                <a:solidFill>
                  <a:schemeClr val="hlink"/>
                </a:solidFill>
                <a:latin typeface="黑体" pitchFamily="49" charset="-122"/>
                <a:ea typeface="黑体" pitchFamily="49" charset="-122"/>
              </a:rPr>
              <a:t>.</a:t>
            </a:r>
            <a:r>
              <a:rPr lang="zh-CN" altLang="en-US" sz="3200" b="1" dirty="0">
                <a:solidFill>
                  <a:schemeClr val="hlink"/>
                </a:solidFill>
                <a:latin typeface="黑体" pitchFamily="49" charset="-122"/>
                <a:ea typeface="黑体" pitchFamily="49" charset="-122"/>
              </a:rPr>
              <a:t>电流串联负反馈</a:t>
            </a:r>
          </a:p>
        </p:txBody>
      </p:sp>
      <p:sp>
        <p:nvSpPr>
          <p:cNvPr id="97283" name="Text Box 3"/>
          <p:cNvSpPr txBox="1">
            <a:spLocks noChangeArrowheads="1"/>
          </p:cNvSpPr>
          <p:nvPr/>
        </p:nvSpPr>
        <p:spPr bwMode="auto">
          <a:xfrm>
            <a:off x="609600" y="1689372"/>
            <a:ext cx="3810000" cy="493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2400">
                <a:latin typeface="宋体" pitchFamily="2" charset="-122"/>
              </a:rPr>
              <a:t> </a:t>
            </a:r>
            <a:r>
              <a:rPr lang="zh-CN" altLang="en-US" sz="2400" b="1">
                <a:latin typeface="宋体" pitchFamily="2" charset="-122"/>
              </a:rPr>
              <a:t>反馈电压：</a:t>
            </a:r>
            <a:r>
              <a:rPr lang="en-US" altLang="zh-CN" sz="2400" b="1" i="1"/>
              <a:t>u</a:t>
            </a:r>
            <a:r>
              <a:rPr lang="en-US" altLang="zh-CN" sz="2400" b="1" baseline="-25000"/>
              <a:t>f</a:t>
            </a:r>
            <a:r>
              <a:rPr lang="en-US" altLang="zh-CN" sz="2400" b="1"/>
              <a:t>=</a:t>
            </a:r>
            <a:r>
              <a:rPr lang="en-US" altLang="zh-CN" sz="2400" b="1" i="1"/>
              <a:t>i</a:t>
            </a:r>
            <a:r>
              <a:rPr lang="en-US" altLang="zh-CN" sz="2400" b="1" baseline="-25000"/>
              <a:t>o</a:t>
            </a:r>
            <a:r>
              <a:rPr lang="en-US" altLang="zh-CN" sz="2400" b="1" i="1"/>
              <a:t>R</a:t>
            </a:r>
            <a:r>
              <a:rPr lang="en-US" altLang="zh-CN" sz="2400" b="1" baseline="-25000"/>
              <a:t>f</a:t>
            </a:r>
          </a:p>
        </p:txBody>
      </p:sp>
      <p:sp>
        <p:nvSpPr>
          <p:cNvPr id="97285" name="Rectangle 5"/>
          <p:cNvSpPr>
            <a:spLocks noChangeArrowheads="1"/>
          </p:cNvSpPr>
          <p:nvPr/>
        </p:nvSpPr>
        <p:spPr bwMode="auto">
          <a:xfrm>
            <a:off x="609600" y="4661172"/>
            <a:ext cx="3200400" cy="1515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5000"/>
              </a:lnSpc>
            </a:pPr>
            <a:r>
              <a:rPr lang="zh-CN" altLang="zh-CN" sz="2400" b="1"/>
              <a:t>根据瞬时极性判断是负反馈，所以该电路为</a:t>
            </a:r>
            <a:r>
              <a:rPr lang="zh-CN" altLang="en-US" sz="2400" b="1">
                <a:solidFill>
                  <a:schemeClr val="hlink"/>
                </a:solidFill>
                <a:latin typeface="宋体" pitchFamily="2" charset="-122"/>
              </a:rPr>
              <a:t>电流串联负反馈</a:t>
            </a:r>
          </a:p>
        </p:txBody>
      </p:sp>
      <p:grpSp>
        <p:nvGrpSpPr>
          <p:cNvPr id="97291" name="Group 11"/>
          <p:cNvGrpSpPr>
            <a:grpSpLocks/>
          </p:cNvGrpSpPr>
          <p:nvPr/>
        </p:nvGrpSpPr>
        <p:grpSpPr bwMode="auto">
          <a:xfrm>
            <a:off x="762000" y="3060972"/>
            <a:ext cx="5105400" cy="541338"/>
            <a:chOff x="432" y="1680"/>
            <a:chExt cx="3216" cy="341"/>
          </a:xfrm>
        </p:grpSpPr>
        <p:sp>
          <p:nvSpPr>
            <p:cNvPr id="97286" name="Rectangle 6"/>
            <p:cNvSpPr>
              <a:spLocks noChangeArrowheads="1"/>
            </p:cNvSpPr>
            <p:nvPr/>
          </p:nvSpPr>
          <p:spPr bwMode="auto">
            <a:xfrm>
              <a:off x="2208" y="1680"/>
              <a:ext cx="1440"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t>u</a:t>
              </a:r>
              <a:r>
                <a:rPr lang="en-US" altLang="zh-CN" b="1" baseline="-25000"/>
                <a:t>d </a:t>
              </a:r>
              <a:r>
                <a:rPr lang="en-US" altLang="zh-CN" b="1">
                  <a:sym typeface="Symbol" pitchFamily="18" charset="2"/>
                </a:rPr>
                <a:t>= </a:t>
              </a:r>
              <a:r>
                <a:rPr lang="en-US" altLang="zh-CN" b="1" i="1"/>
                <a:t>u</a:t>
              </a:r>
              <a:r>
                <a:rPr lang="en-US" altLang="zh-CN" b="1" baseline="-25000"/>
                <a:t>i</a:t>
              </a:r>
              <a:r>
                <a:rPr lang="en-US" altLang="zh-CN" b="1">
                  <a:sym typeface="Symbol" pitchFamily="18" charset="2"/>
                </a:rPr>
                <a:t> -</a:t>
              </a:r>
              <a:r>
                <a:rPr lang="en-US" altLang="zh-CN" b="1" i="1"/>
                <a:t>u</a:t>
              </a:r>
              <a:r>
                <a:rPr lang="en-US" altLang="zh-CN" b="1" baseline="-25000"/>
                <a:t>f</a:t>
              </a:r>
              <a:endParaRPr lang="en-US" altLang="zh-CN" b="1">
                <a:sym typeface="Symbol" pitchFamily="18" charset="2"/>
              </a:endParaRPr>
            </a:p>
          </p:txBody>
        </p:sp>
        <p:sp>
          <p:nvSpPr>
            <p:cNvPr id="97287" name="Rectangle 7"/>
            <p:cNvSpPr>
              <a:spLocks noChangeArrowheads="1"/>
            </p:cNvSpPr>
            <p:nvPr/>
          </p:nvSpPr>
          <p:spPr bwMode="auto">
            <a:xfrm>
              <a:off x="432" y="1728"/>
              <a:ext cx="2208" cy="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zh-CN" altLang="en-US" b="1">
                  <a:solidFill>
                    <a:schemeClr val="hlink"/>
                  </a:solidFill>
                  <a:latin typeface="宋体" pitchFamily="2" charset="-122"/>
                </a:rPr>
                <a:t>又因为</a:t>
              </a:r>
              <a:r>
                <a:rPr lang="zh-CN" altLang="en-US" b="1">
                  <a:solidFill>
                    <a:schemeClr val="hlink"/>
                  </a:solidFill>
                </a:rPr>
                <a:t>在输入端有</a:t>
              </a:r>
            </a:p>
          </p:txBody>
        </p:sp>
      </p:grpSp>
      <p:sp>
        <p:nvSpPr>
          <p:cNvPr id="97289" name="Text Box 9"/>
          <p:cNvSpPr txBox="1">
            <a:spLocks noChangeArrowheads="1"/>
          </p:cNvSpPr>
          <p:nvPr/>
        </p:nvSpPr>
        <p:spPr bwMode="auto">
          <a:xfrm>
            <a:off x="838200" y="2298972"/>
            <a:ext cx="7315200" cy="476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2400" b="1">
                <a:latin typeface="宋体" pitchFamily="2" charset="-122"/>
              </a:rPr>
              <a:t>因为反馈量与输出电流成比例，所以是电流反馈。</a:t>
            </a:r>
          </a:p>
        </p:txBody>
      </p:sp>
      <p:sp>
        <p:nvSpPr>
          <p:cNvPr id="97290" name="Rectangle 10"/>
          <p:cNvSpPr>
            <a:spLocks noChangeArrowheads="1"/>
          </p:cNvSpPr>
          <p:nvPr/>
        </p:nvSpPr>
        <p:spPr bwMode="auto">
          <a:xfrm>
            <a:off x="838200" y="3822972"/>
            <a:ext cx="3352800" cy="465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zh-CN" altLang="en-US" b="1">
                <a:solidFill>
                  <a:schemeClr val="hlink"/>
                </a:solidFill>
                <a:latin typeface="宋体" pitchFamily="2" charset="-122"/>
              </a:rPr>
              <a:t>故为串联负反馈。</a:t>
            </a:r>
            <a:endParaRPr lang="zh-CN" altLang="en-US" b="1"/>
          </a:p>
        </p:txBody>
      </p:sp>
      <p:pic>
        <p:nvPicPr>
          <p:cNvPr id="97293"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3670572"/>
            <a:ext cx="4648200" cy="299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6587613"/>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7283"/>
                                        </p:tgtEl>
                                        <p:attrNameLst>
                                          <p:attrName>style.visibility</p:attrName>
                                        </p:attrNameLst>
                                      </p:cBhvr>
                                      <p:to>
                                        <p:strVal val="visible"/>
                                      </p:to>
                                    </p:set>
                                    <p:anim calcmode="lin" valueType="num">
                                      <p:cBhvr additive="base">
                                        <p:cTn id="7" dur="500" fill="hold"/>
                                        <p:tgtEl>
                                          <p:spTgt spid="97283"/>
                                        </p:tgtEl>
                                        <p:attrNameLst>
                                          <p:attrName>ppt_x</p:attrName>
                                        </p:attrNameLst>
                                      </p:cBhvr>
                                      <p:tavLst>
                                        <p:tav tm="0">
                                          <p:val>
                                            <p:strVal val="0-#ppt_w/2"/>
                                          </p:val>
                                        </p:tav>
                                        <p:tav tm="100000">
                                          <p:val>
                                            <p:strVal val="#ppt_x"/>
                                          </p:val>
                                        </p:tav>
                                      </p:tavLst>
                                    </p:anim>
                                    <p:anim calcmode="lin" valueType="num">
                                      <p:cBhvr additive="base">
                                        <p:cTn id="8" dur="500" fill="hold"/>
                                        <p:tgtEl>
                                          <p:spTgt spid="9728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5" fill="hold" grpId="0" nodeType="clickEffect">
                                  <p:stCondLst>
                                    <p:cond delay="0"/>
                                  </p:stCondLst>
                                  <p:childTnLst>
                                    <p:set>
                                      <p:cBhvr>
                                        <p:cTn id="12" dur="1" fill="hold">
                                          <p:stCondLst>
                                            <p:cond delay="0"/>
                                          </p:stCondLst>
                                        </p:cTn>
                                        <p:tgtEl>
                                          <p:spTgt spid="97289"/>
                                        </p:tgtEl>
                                        <p:attrNameLst>
                                          <p:attrName>style.visibility</p:attrName>
                                        </p:attrNameLst>
                                      </p:cBhvr>
                                      <p:to>
                                        <p:strVal val="visible"/>
                                      </p:to>
                                    </p:set>
                                    <p:animEffect transition="in" filter="blinds(vertical)">
                                      <p:cBhvr>
                                        <p:cTn id="13" dur="500"/>
                                        <p:tgtEl>
                                          <p:spTgt spid="9728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97291"/>
                                        </p:tgtEl>
                                        <p:attrNameLst>
                                          <p:attrName>style.visibility</p:attrName>
                                        </p:attrNameLst>
                                      </p:cBhvr>
                                      <p:to>
                                        <p:strVal val="visible"/>
                                      </p:to>
                                    </p:set>
                                    <p:animEffect transition="in" filter="blinds(horizontal)">
                                      <p:cBhvr>
                                        <p:cTn id="18" dur="500"/>
                                        <p:tgtEl>
                                          <p:spTgt spid="9729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7290"/>
                                        </p:tgtEl>
                                        <p:attrNameLst>
                                          <p:attrName>style.visibility</p:attrName>
                                        </p:attrNameLst>
                                      </p:cBhvr>
                                      <p:to>
                                        <p:strVal val="visible"/>
                                      </p:to>
                                    </p:set>
                                    <p:animEffect transition="in" filter="wipe(left)">
                                      <p:cBhvr>
                                        <p:cTn id="23" dur="500"/>
                                        <p:tgtEl>
                                          <p:spTgt spid="97290"/>
                                        </p:tgtEl>
                                      </p:cBhvr>
                                    </p:animEffect>
                                  </p:childTnLst>
                                  <p:subTnLst>
                                    <p:audio>
                                      <p:cMediaNode>
                                        <p:cTn display="0" masterRel="sameClick">
                                          <p:stCondLst>
                                            <p:cond evt="begin" delay="0">
                                              <p:tn val="21"/>
                                            </p:cond>
                                          </p:stCondLst>
                                          <p:endCondLst>
                                            <p:cond evt="onStopAudio" delay="0">
                                              <p:tgtEl>
                                                <p:sldTgt/>
                                              </p:tgtEl>
                                            </p:cond>
                                          </p:endCondLst>
                                        </p:cTn>
                                        <p:tgtEl>
                                          <p:sndTgt r:embed="rId2" name="CHIMES.WAV"/>
                                        </p:tgtEl>
                                      </p:cMediaNode>
                                    </p:audio>
                                  </p:sub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97285"/>
                                        </p:tgtEl>
                                        <p:attrNameLst>
                                          <p:attrName>style.visibility</p:attrName>
                                        </p:attrNameLst>
                                      </p:cBhvr>
                                      <p:to>
                                        <p:strVal val="visible"/>
                                      </p:to>
                                    </p:set>
                                    <p:anim calcmode="lin" valueType="num">
                                      <p:cBhvr additive="base">
                                        <p:cTn id="28" dur="500" fill="hold"/>
                                        <p:tgtEl>
                                          <p:spTgt spid="97285"/>
                                        </p:tgtEl>
                                        <p:attrNameLst>
                                          <p:attrName>ppt_x</p:attrName>
                                        </p:attrNameLst>
                                      </p:cBhvr>
                                      <p:tavLst>
                                        <p:tav tm="0">
                                          <p:val>
                                            <p:strVal val="0-#ppt_w/2"/>
                                          </p:val>
                                        </p:tav>
                                        <p:tav tm="100000">
                                          <p:val>
                                            <p:strVal val="#ppt_x"/>
                                          </p:val>
                                        </p:tav>
                                      </p:tavLst>
                                    </p:anim>
                                    <p:anim calcmode="lin" valueType="num">
                                      <p:cBhvr additive="base">
                                        <p:cTn id="29" dur="500" fill="hold"/>
                                        <p:tgtEl>
                                          <p:spTgt spid="972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autoUpdateAnimBg="0"/>
      <p:bldP spid="97285" grpId="0" autoUpdateAnimBg="0"/>
      <p:bldP spid="97289" grpId="0" autoUpdateAnimBg="0"/>
      <p:bldP spid="97290"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 Box 2"/>
          <p:cNvSpPr txBox="1">
            <a:spLocks noChangeArrowheads="1"/>
          </p:cNvSpPr>
          <p:nvPr/>
        </p:nvSpPr>
        <p:spPr bwMode="auto">
          <a:xfrm>
            <a:off x="990600" y="3385963"/>
            <a:ext cx="6172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FF3300"/>
                </a:solidFill>
                <a:latin typeface="宋体" pitchFamily="2" charset="-122"/>
              </a:rPr>
              <a:t>分立电路组成的电流串联负反馈电路</a:t>
            </a:r>
          </a:p>
        </p:txBody>
      </p:sp>
      <p:grpSp>
        <p:nvGrpSpPr>
          <p:cNvPr id="98307" name="Group 3"/>
          <p:cNvGrpSpPr>
            <a:grpSpLocks/>
          </p:cNvGrpSpPr>
          <p:nvPr/>
        </p:nvGrpSpPr>
        <p:grpSpPr bwMode="auto">
          <a:xfrm>
            <a:off x="3200400" y="1557165"/>
            <a:ext cx="1219200" cy="498476"/>
            <a:chOff x="642" y="1405"/>
            <a:chExt cx="780" cy="314"/>
          </a:xfrm>
        </p:grpSpPr>
        <p:sp>
          <p:nvSpPr>
            <p:cNvPr id="98308" name="Line 4"/>
            <p:cNvSpPr>
              <a:spLocks noChangeShapeType="1"/>
            </p:cNvSpPr>
            <p:nvPr/>
          </p:nvSpPr>
          <p:spPr bwMode="auto">
            <a:xfrm flipV="1">
              <a:off x="642" y="1560"/>
              <a:ext cx="300" cy="0"/>
            </a:xfrm>
            <a:prstGeom prst="line">
              <a:avLst/>
            </a:prstGeom>
            <a:noFill/>
            <a:ln w="25400">
              <a:solidFill>
                <a:schemeClr val="tx1"/>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2400"/>
            </a:p>
          </p:txBody>
        </p:sp>
        <p:sp>
          <p:nvSpPr>
            <p:cNvPr id="98309" name="Rectangle 5"/>
            <p:cNvSpPr>
              <a:spLocks noChangeArrowheads="1"/>
            </p:cNvSpPr>
            <p:nvPr/>
          </p:nvSpPr>
          <p:spPr bwMode="auto">
            <a:xfrm>
              <a:off x="928" y="1405"/>
              <a:ext cx="494" cy="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t>i</a:t>
              </a:r>
              <a:r>
                <a:rPr lang="en-US" altLang="zh-CN" b="1" baseline="-25000"/>
                <a:t>o </a:t>
              </a:r>
              <a:r>
                <a:rPr lang="en-US" altLang="zh-CN" b="1">
                  <a:sym typeface="Symbol" pitchFamily="18" charset="2"/>
                </a:rPr>
                <a:t></a:t>
              </a:r>
            </a:p>
          </p:txBody>
        </p:sp>
      </p:grpSp>
      <p:grpSp>
        <p:nvGrpSpPr>
          <p:cNvPr id="98310" name="Group 6"/>
          <p:cNvGrpSpPr>
            <a:grpSpLocks/>
          </p:cNvGrpSpPr>
          <p:nvPr/>
        </p:nvGrpSpPr>
        <p:grpSpPr bwMode="auto">
          <a:xfrm>
            <a:off x="4276725" y="1557165"/>
            <a:ext cx="1236663" cy="498476"/>
            <a:chOff x="1320" y="1405"/>
            <a:chExt cx="791" cy="314"/>
          </a:xfrm>
        </p:grpSpPr>
        <p:sp>
          <p:nvSpPr>
            <p:cNvPr id="98311" name="Line 7"/>
            <p:cNvSpPr>
              <a:spLocks noChangeShapeType="1"/>
            </p:cNvSpPr>
            <p:nvPr/>
          </p:nvSpPr>
          <p:spPr bwMode="auto">
            <a:xfrm flipV="1">
              <a:off x="1320" y="1560"/>
              <a:ext cx="311" cy="0"/>
            </a:xfrm>
            <a:prstGeom prst="line">
              <a:avLst/>
            </a:prstGeom>
            <a:noFill/>
            <a:ln w="25400">
              <a:solidFill>
                <a:schemeClr val="tx1"/>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2400"/>
            </a:p>
          </p:txBody>
        </p:sp>
        <p:sp>
          <p:nvSpPr>
            <p:cNvPr id="98312" name="Rectangle 8"/>
            <p:cNvSpPr>
              <a:spLocks noChangeArrowheads="1"/>
            </p:cNvSpPr>
            <p:nvPr/>
          </p:nvSpPr>
          <p:spPr bwMode="auto">
            <a:xfrm>
              <a:off x="1617" y="1405"/>
              <a:ext cx="494" cy="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t>u</a:t>
              </a:r>
              <a:r>
                <a:rPr lang="en-US" altLang="zh-CN" b="1" baseline="-25000"/>
                <a:t>f </a:t>
              </a:r>
              <a:r>
                <a:rPr lang="en-US" altLang="zh-CN" b="1">
                  <a:sym typeface="Symbol" pitchFamily="18" charset="2"/>
                </a:rPr>
                <a:t></a:t>
              </a:r>
            </a:p>
          </p:txBody>
        </p:sp>
      </p:grpSp>
      <p:grpSp>
        <p:nvGrpSpPr>
          <p:cNvPr id="98313" name="Group 9"/>
          <p:cNvGrpSpPr>
            <a:grpSpLocks/>
          </p:cNvGrpSpPr>
          <p:nvPr/>
        </p:nvGrpSpPr>
        <p:grpSpPr bwMode="auto">
          <a:xfrm>
            <a:off x="5370513" y="1557165"/>
            <a:ext cx="1236662" cy="498476"/>
            <a:chOff x="2009" y="1405"/>
            <a:chExt cx="791" cy="314"/>
          </a:xfrm>
        </p:grpSpPr>
        <p:sp>
          <p:nvSpPr>
            <p:cNvPr id="98314" name="Line 10"/>
            <p:cNvSpPr>
              <a:spLocks noChangeShapeType="1"/>
            </p:cNvSpPr>
            <p:nvPr/>
          </p:nvSpPr>
          <p:spPr bwMode="auto">
            <a:xfrm flipV="1">
              <a:off x="2009" y="1560"/>
              <a:ext cx="311" cy="0"/>
            </a:xfrm>
            <a:prstGeom prst="line">
              <a:avLst/>
            </a:prstGeom>
            <a:noFill/>
            <a:ln w="25400">
              <a:solidFill>
                <a:schemeClr val="tx1"/>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2400"/>
            </a:p>
          </p:txBody>
        </p:sp>
        <p:sp>
          <p:nvSpPr>
            <p:cNvPr id="98315" name="Rectangle 11"/>
            <p:cNvSpPr>
              <a:spLocks noChangeArrowheads="1"/>
            </p:cNvSpPr>
            <p:nvPr/>
          </p:nvSpPr>
          <p:spPr bwMode="auto">
            <a:xfrm>
              <a:off x="2305" y="1405"/>
              <a:ext cx="495" cy="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t>u</a:t>
              </a:r>
              <a:r>
                <a:rPr lang="en-US" altLang="zh-CN" b="1" baseline="-25000"/>
                <a:t>d </a:t>
              </a:r>
              <a:r>
                <a:rPr lang="en-US" altLang="zh-CN" b="1">
                  <a:sym typeface="Symbol" pitchFamily="18" charset="2"/>
                </a:rPr>
                <a:t></a:t>
              </a:r>
            </a:p>
          </p:txBody>
        </p:sp>
      </p:grpSp>
      <p:grpSp>
        <p:nvGrpSpPr>
          <p:cNvPr id="98316" name="Group 12"/>
          <p:cNvGrpSpPr>
            <a:grpSpLocks/>
          </p:cNvGrpSpPr>
          <p:nvPr/>
        </p:nvGrpSpPr>
        <p:grpSpPr bwMode="auto">
          <a:xfrm>
            <a:off x="3652838" y="2112791"/>
            <a:ext cx="2374900" cy="541338"/>
            <a:chOff x="927" y="1755"/>
            <a:chExt cx="1519" cy="341"/>
          </a:xfrm>
        </p:grpSpPr>
        <p:sp>
          <p:nvSpPr>
            <p:cNvPr id="98317" name="Rectangle 13"/>
            <p:cNvSpPr>
              <a:spLocks noChangeArrowheads="1"/>
            </p:cNvSpPr>
            <p:nvPr/>
          </p:nvSpPr>
          <p:spPr bwMode="auto">
            <a:xfrm>
              <a:off x="927" y="1782"/>
              <a:ext cx="494" cy="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t>i</a:t>
              </a:r>
              <a:r>
                <a:rPr lang="en-US" altLang="zh-CN" b="1" baseline="-25000"/>
                <a:t>o </a:t>
              </a:r>
              <a:r>
                <a:rPr lang="en-US" altLang="zh-CN" b="1">
                  <a:sym typeface="Symbol" pitchFamily="18" charset="2"/>
                </a:rPr>
                <a:t></a:t>
              </a:r>
            </a:p>
          </p:txBody>
        </p:sp>
        <p:grpSp>
          <p:nvGrpSpPr>
            <p:cNvPr id="98318" name="Group 14"/>
            <p:cNvGrpSpPr>
              <a:grpSpLocks/>
            </p:cNvGrpSpPr>
            <p:nvPr/>
          </p:nvGrpSpPr>
          <p:grpSpPr bwMode="auto">
            <a:xfrm>
              <a:off x="1335" y="1755"/>
              <a:ext cx="1111" cy="222"/>
              <a:chOff x="1335" y="1611"/>
              <a:chExt cx="1111" cy="278"/>
            </a:xfrm>
          </p:grpSpPr>
          <p:sp>
            <p:nvSpPr>
              <p:cNvPr id="98319" name="Line 15"/>
              <p:cNvSpPr>
                <a:spLocks noChangeShapeType="1"/>
              </p:cNvSpPr>
              <p:nvPr/>
            </p:nvSpPr>
            <p:spPr bwMode="auto">
              <a:xfrm flipH="1" flipV="1">
                <a:off x="1335" y="1889"/>
                <a:ext cx="1111" cy="0"/>
              </a:xfrm>
              <a:prstGeom prst="line">
                <a:avLst/>
              </a:prstGeom>
              <a:noFill/>
              <a:ln w="25400">
                <a:solidFill>
                  <a:schemeClr val="tx1"/>
                </a:solidFill>
                <a:round/>
                <a:headEnd/>
                <a:tailEnd type="stealth"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2400"/>
              </a:p>
            </p:txBody>
          </p:sp>
          <p:sp>
            <p:nvSpPr>
              <p:cNvPr id="98320" name="Line 16"/>
              <p:cNvSpPr>
                <a:spLocks noChangeShapeType="1"/>
              </p:cNvSpPr>
              <p:nvPr/>
            </p:nvSpPr>
            <p:spPr bwMode="auto">
              <a:xfrm flipV="1">
                <a:off x="2445" y="1611"/>
                <a:ext cx="0" cy="278"/>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sz="2400"/>
              </a:p>
            </p:txBody>
          </p:sp>
        </p:grpSp>
      </p:grpSp>
      <p:sp>
        <p:nvSpPr>
          <p:cNvPr id="98321" name="Text Box 17"/>
          <p:cNvSpPr txBox="1">
            <a:spLocks noChangeArrowheads="1"/>
          </p:cNvSpPr>
          <p:nvPr/>
        </p:nvSpPr>
        <p:spPr bwMode="auto">
          <a:xfrm>
            <a:off x="838200" y="1023763"/>
            <a:ext cx="62436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400" b="1">
                <a:solidFill>
                  <a:srgbClr val="0000FF"/>
                </a:solidFill>
                <a:ea typeface="黑体" pitchFamily="49" charset="-122"/>
              </a:rPr>
              <a:t>引入电流负反馈的目的</a:t>
            </a:r>
            <a:r>
              <a:rPr lang="en-US" altLang="zh-CN" sz="2400" b="1">
                <a:solidFill>
                  <a:srgbClr val="0000FF"/>
                </a:solidFill>
                <a:ea typeface="黑体" pitchFamily="49" charset="-122"/>
              </a:rPr>
              <a:t>——</a:t>
            </a:r>
            <a:r>
              <a:rPr lang="zh-CN" altLang="en-US" sz="2400" b="1">
                <a:solidFill>
                  <a:srgbClr val="FF0000"/>
                </a:solidFill>
              </a:rPr>
              <a:t>稳定输出电流</a:t>
            </a:r>
          </a:p>
        </p:txBody>
      </p:sp>
      <p:sp>
        <p:nvSpPr>
          <p:cNvPr id="98322" name="Text Box 18"/>
          <p:cNvSpPr txBox="1">
            <a:spLocks noChangeArrowheads="1"/>
          </p:cNvSpPr>
          <p:nvPr/>
        </p:nvSpPr>
        <p:spPr bwMode="auto">
          <a:xfrm>
            <a:off x="795338" y="1709563"/>
            <a:ext cx="1600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400" b="1">
                <a:solidFill>
                  <a:srgbClr val="FF0000"/>
                </a:solidFill>
              </a:rPr>
              <a:t>稳定过程：</a:t>
            </a:r>
          </a:p>
        </p:txBody>
      </p:sp>
      <p:sp>
        <p:nvSpPr>
          <p:cNvPr id="98323" name="Text Box 19"/>
          <p:cNvSpPr txBox="1">
            <a:spLocks noChangeArrowheads="1"/>
          </p:cNvSpPr>
          <p:nvPr/>
        </p:nvSpPr>
        <p:spPr bwMode="auto">
          <a:xfrm>
            <a:off x="1143000" y="2700163"/>
            <a:ext cx="62436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400" b="1">
                <a:solidFill>
                  <a:srgbClr val="0000FF"/>
                </a:solidFill>
                <a:ea typeface="黑体" pitchFamily="49" charset="-122"/>
              </a:rPr>
              <a:t>负载变化时，</a:t>
            </a:r>
            <a:r>
              <a:rPr lang="zh-CN" altLang="en-US" sz="2400" b="1">
                <a:solidFill>
                  <a:srgbClr val="FF0000"/>
                </a:solidFill>
              </a:rPr>
              <a:t>输出电流稳定</a:t>
            </a:r>
            <a:r>
              <a:rPr lang="en-US" altLang="zh-CN" sz="2400" b="1">
                <a:solidFill>
                  <a:srgbClr val="FF0000"/>
                </a:solidFill>
              </a:rPr>
              <a:t>——</a:t>
            </a:r>
            <a:r>
              <a:rPr lang="zh-CN" altLang="en-US" sz="2400" b="1">
                <a:solidFill>
                  <a:srgbClr val="FF0000"/>
                </a:solidFill>
              </a:rPr>
              <a:t>输出电阻↑</a:t>
            </a:r>
          </a:p>
        </p:txBody>
      </p:sp>
      <p:sp>
        <p:nvSpPr>
          <p:cNvPr id="98325" name="Rectangle 21"/>
          <p:cNvSpPr>
            <a:spLocks noChangeArrowheads="1"/>
          </p:cNvSpPr>
          <p:nvPr/>
        </p:nvSpPr>
        <p:spPr bwMode="auto">
          <a:xfrm>
            <a:off x="2524125" y="1557163"/>
            <a:ext cx="85883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itchFamily="18" charset="0"/>
                <a:ea typeface="宋体" pitchFamily="2" charset="-122"/>
              </a:defRPr>
            </a:lvl1pPr>
            <a:lvl2pPr marL="762000" indent="-285750">
              <a:defRPr kumimoji="1" sz="2400">
                <a:solidFill>
                  <a:schemeClr val="tx1"/>
                </a:solidFill>
                <a:latin typeface="Times New Roman" pitchFamily="18" charset="0"/>
                <a:ea typeface="宋体" pitchFamily="2" charset="-122"/>
              </a:defRPr>
            </a:lvl2pPr>
            <a:lvl3pPr marL="1181100" indent="-228600">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fontAlgn="base">
              <a:spcBef>
                <a:spcPct val="0"/>
              </a:spcBef>
              <a:spcAft>
                <a:spcPct val="0"/>
              </a:spcAft>
              <a:defRPr kumimoji="1" sz="2400">
                <a:solidFill>
                  <a:schemeClr val="tx1"/>
                </a:solidFill>
                <a:latin typeface="Times New Roman" pitchFamily="18" charset="0"/>
                <a:ea typeface="宋体" pitchFamily="2" charset="-122"/>
              </a:defRPr>
            </a:lvl6pPr>
            <a:lvl7pPr fontAlgn="base">
              <a:spcBef>
                <a:spcPct val="0"/>
              </a:spcBef>
              <a:spcAft>
                <a:spcPct val="0"/>
              </a:spcAft>
              <a:defRPr kumimoji="1" sz="2400">
                <a:solidFill>
                  <a:schemeClr val="tx1"/>
                </a:solidFill>
                <a:latin typeface="Times New Roman" pitchFamily="18" charset="0"/>
                <a:ea typeface="宋体" pitchFamily="2" charset="-122"/>
              </a:defRPr>
            </a:lvl7pPr>
            <a:lvl8pPr fontAlgn="base">
              <a:spcBef>
                <a:spcPct val="0"/>
              </a:spcBef>
              <a:spcAft>
                <a:spcPct val="0"/>
              </a:spcAft>
              <a:defRPr kumimoji="1" sz="2400">
                <a:solidFill>
                  <a:schemeClr val="tx1"/>
                </a:solidFill>
                <a:latin typeface="Times New Roman" pitchFamily="18" charset="0"/>
                <a:ea typeface="宋体" pitchFamily="2" charset="-122"/>
              </a:defRPr>
            </a:lvl8pPr>
            <a:lvl9pPr fontAlgn="base">
              <a:spcBef>
                <a:spcPct val="0"/>
              </a:spcBef>
              <a:spcAft>
                <a:spcPct val="0"/>
              </a:spcAft>
              <a:defRPr kumimoji="1" sz="2400">
                <a:solidFill>
                  <a:schemeClr val="tx1"/>
                </a:solidFill>
                <a:latin typeface="Times New Roman" pitchFamily="18" charset="0"/>
                <a:ea typeface="宋体" pitchFamily="2" charset="-122"/>
              </a:defRPr>
            </a:lvl9pPr>
          </a:lstStyle>
          <a:p>
            <a:pPr algn="just">
              <a:lnSpc>
                <a:spcPct val="110000"/>
              </a:lnSpc>
            </a:pPr>
            <a:r>
              <a:rPr lang="en-US" altLang="zh-CN" b="1" i="1"/>
              <a:t>R</a:t>
            </a:r>
            <a:r>
              <a:rPr lang="en-US" altLang="zh-CN" b="1" baseline="-25000"/>
              <a:t>L</a:t>
            </a:r>
            <a:r>
              <a:rPr lang="en-US" altLang="zh-CN" b="1">
                <a:sym typeface="Symbol" pitchFamily="18" charset="2"/>
              </a:rPr>
              <a:t></a:t>
            </a:r>
            <a:endParaRPr lang="en-US" altLang="zh-CN" b="1"/>
          </a:p>
        </p:txBody>
      </p:sp>
      <p:pic>
        <p:nvPicPr>
          <p:cNvPr id="98330" name="Picture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4147963"/>
            <a:ext cx="3962400" cy="255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1" name="Picture 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3919363"/>
            <a:ext cx="3581400" cy="289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5551940"/>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8321"/>
                                        </p:tgtEl>
                                        <p:attrNameLst>
                                          <p:attrName>style.visibility</p:attrName>
                                        </p:attrNameLst>
                                      </p:cBhvr>
                                      <p:to>
                                        <p:strVal val="visible"/>
                                      </p:to>
                                    </p:set>
                                    <p:animEffect transition="in" filter="blinds(horizontal)">
                                      <p:cBhvr>
                                        <p:cTn id="7" dur="500"/>
                                        <p:tgtEl>
                                          <p:spTgt spid="983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8322"/>
                                        </p:tgtEl>
                                        <p:attrNameLst>
                                          <p:attrName>style.visibility</p:attrName>
                                        </p:attrNameLst>
                                      </p:cBhvr>
                                      <p:to>
                                        <p:strVal val="visible"/>
                                      </p:to>
                                    </p:set>
                                    <p:anim calcmode="lin" valueType="num">
                                      <p:cBhvr additive="base">
                                        <p:cTn id="12" dur="500" fill="hold"/>
                                        <p:tgtEl>
                                          <p:spTgt spid="98322"/>
                                        </p:tgtEl>
                                        <p:attrNameLst>
                                          <p:attrName>ppt_x</p:attrName>
                                        </p:attrNameLst>
                                      </p:cBhvr>
                                      <p:tavLst>
                                        <p:tav tm="0">
                                          <p:val>
                                            <p:strVal val="0-#ppt_w/2"/>
                                          </p:val>
                                        </p:tav>
                                        <p:tav tm="100000">
                                          <p:val>
                                            <p:strVal val="#ppt_x"/>
                                          </p:val>
                                        </p:tav>
                                      </p:tavLst>
                                    </p:anim>
                                    <p:anim calcmode="lin" valueType="num">
                                      <p:cBhvr additive="base">
                                        <p:cTn id="13" dur="500" fill="hold"/>
                                        <p:tgtEl>
                                          <p:spTgt spid="9832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par>
                    <p:cTn id="14" fill="hold" nodeType="clickPar">
                      <p:stCondLst>
                        <p:cond delay="indefinite"/>
                      </p:stCondLst>
                      <p:childTnLst>
                        <p:par>
                          <p:cTn id="15" fill="hold" nodeType="withGroup">
                            <p:stCondLst>
                              <p:cond delay="0"/>
                            </p:stCondLst>
                            <p:childTnLst>
                              <p:par>
                                <p:cTn id="16" presetID="18" presetClass="entr" presetSubtype="6" fill="hold" grpId="0" nodeType="clickEffect">
                                  <p:stCondLst>
                                    <p:cond delay="0"/>
                                  </p:stCondLst>
                                  <p:childTnLst>
                                    <p:set>
                                      <p:cBhvr>
                                        <p:cTn id="17" dur="1" fill="hold">
                                          <p:stCondLst>
                                            <p:cond delay="0"/>
                                          </p:stCondLst>
                                        </p:cTn>
                                        <p:tgtEl>
                                          <p:spTgt spid="98325"/>
                                        </p:tgtEl>
                                        <p:attrNameLst>
                                          <p:attrName>style.visibility</p:attrName>
                                        </p:attrNameLst>
                                      </p:cBhvr>
                                      <p:to>
                                        <p:strVal val="visible"/>
                                      </p:to>
                                    </p:set>
                                    <p:animEffect transition="in" filter="strips(downRight)">
                                      <p:cBhvr>
                                        <p:cTn id="18" dur="500"/>
                                        <p:tgtEl>
                                          <p:spTgt spid="98325"/>
                                        </p:tgtEl>
                                      </p:cBhvr>
                                    </p:animEffect>
                                  </p:childTnLst>
                                  <p:subTnLst>
                                    <p:audio>
                                      <p:cMediaNode>
                                        <p:cTn display="0" masterRel="sameClick">
                                          <p:stCondLst>
                                            <p:cond evt="begin" delay="0">
                                              <p:tn val="16"/>
                                            </p:cond>
                                          </p:stCondLst>
                                          <p:endCondLst>
                                            <p:cond evt="onStopAudio" delay="0">
                                              <p:tgtEl>
                                                <p:sldTgt/>
                                              </p:tgtEl>
                                            </p:cond>
                                          </p:endCondLst>
                                        </p:cTn>
                                        <p:tgtEl>
                                          <p:sndTgt r:embed="rId2" name="CHIMES.WAV"/>
                                        </p:tgtEl>
                                      </p:cMediaNode>
                                    </p:audio>
                                  </p:subTnLst>
                                </p:cTn>
                              </p:par>
                            </p:childTnLst>
                          </p:cTn>
                        </p:par>
                      </p:childTnLst>
                    </p:cTn>
                  </p:par>
                  <p:par>
                    <p:cTn id="19" fill="hold" nodeType="clickPar">
                      <p:stCondLst>
                        <p:cond delay="indefinite"/>
                      </p:stCondLst>
                      <p:childTnLst>
                        <p:par>
                          <p:cTn id="20" fill="hold" nodeType="withGroup">
                            <p:stCondLst>
                              <p:cond delay="0"/>
                            </p:stCondLst>
                            <p:childTnLst>
                              <p:par>
                                <p:cTn id="21" presetID="18" presetClass="entr" presetSubtype="6" fill="hold" nodeType="clickEffect">
                                  <p:stCondLst>
                                    <p:cond delay="0"/>
                                  </p:stCondLst>
                                  <p:childTnLst>
                                    <p:set>
                                      <p:cBhvr>
                                        <p:cTn id="22" dur="1" fill="hold">
                                          <p:stCondLst>
                                            <p:cond delay="0"/>
                                          </p:stCondLst>
                                        </p:cTn>
                                        <p:tgtEl>
                                          <p:spTgt spid="98307"/>
                                        </p:tgtEl>
                                        <p:attrNameLst>
                                          <p:attrName>style.visibility</p:attrName>
                                        </p:attrNameLst>
                                      </p:cBhvr>
                                      <p:to>
                                        <p:strVal val="visible"/>
                                      </p:to>
                                    </p:set>
                                    <p:animEffect transition="in" filter="strips(downRight)">
                                      <p:cBhvr>
                                        <p:cTn id="23" dur="500"/>
                                        <p:tgtEl>
                                          <p:spTgt spid="98307"/>
                                        </p:tgtEl>
                                      </p:cBhvr>
                                    </p:animEffect>
                                  </p:childTnLst>
                                  <p:subTnLst>
                                    <p:audio>
                                      <p:cMediaNode>
                                        <p:cTn display="0" masterRel="sameClick">
                                          <p:stCondLst>
                                            <p:cond evt="begin" delay="0">
                                              <p:tn val="21"/>
                                            </p:cond>
                                          </p:stCondLst>
                                          <p:endCondLst>
                                            <p:cond evt="onStopAudio" delay="0">
                                              <p:tgtEl>
                                                <p:sldTgt/>
                                              </p:tgtEl>
                                            </p:cond>
                                          </p:endCondLst>
                                        </p:cTn>
                                        <p:tgtEl>
                                          <p:sndTgt r:embed="rId2" name="CHIMES.WAV"/>
                                        </p:tgtEl>
                                      </p:cMediaNode>
                                    </p:audio>
                                  </p:subTnLst>
                                </p:cTn>
                              </p:par>
                            </p:childTnLst>
                          </p:cTn>
                        </p:par>
                      </p:childTnLst>
                    </p:cTn>
                  </p:par>
                  <p:par>
                    <p:cTn id="24" fill="hold" nodeType="clickPar">
                      <p:stCondLst>
                        <p:cond delay="indefinite"/>
                      </p:stCondLst>
                      <p:childTnLst>
                        <p:par>
                          <p:cTn id="25" fill="hold" nodeType="withGroup">
                            <p:stCondLst>
                              <p:cond delay="0"/>
                            </p:stCondLst>
                            <p:childTnLst>
                              <p:par>
                                <p:cTn id="26" presetID="18" presetClass="entr" presetSubtype="6" fill="hold" nodeType="clickEffect">
                                  <p:stCondLst>
                                    <p:cond delay="0"/>
                                  </p:stCondLst>
                                  <p:childTnLst>
                                    <p:set>
                                      <p:cBhvr>
                                        <p:cTn id="27" dur="1" fill="hold">
                                          <p:stCondLst>
                                            <p:cond delay="0"/>
                                          </p:stCondLst>
                                        </p:cTn>
                                        <p:tgtEl>
                                          <p:spTgt spid="98310"/>
                                        </p:tgtEl>
                                        <p:attrNameLst>
                                          <p:attrName>style.visibility</p:attrName>
                                        </p:attrNameLst>
                                      </p:cBhvr>
                                      <p:to>
                                        <p:strVal val="visible"/>
                                      </p:to>
                                    </p:set>
                                    <p:animEffect transition="in" filter="strips(downRight)">
                                      <p:cBhvr>
                                        <p:cTn id="28" dur="500"/>
                                        <p:tgtEl>
                                          <p:spTgt spid="98310"/>
                                        </p:tgtEl>
                                      </p:cBhvr>
                                    </p:animEffect>
                                  </p:childTnLst>
                                  <p:subTnLst>
                                    <p:audio>
                                      <p:cMediaNode>
                                        <p:cTn display="0" masterRel="sameClick">
                                          <p:stCondLst>
                                            <p:cond evt="begin" delay="0">
                                              <p:tn val="26"/>
                                            </p:cond>
                                          </p:stCondLst>
                                          <p:endCondLst>
                                            <p:cond evt="onStopAudio" delay="0">
                                              <p:tgtEl>
                                                <p:sldTgt/>
                                              </p:tgtEl>
                                            </p:cond>
                                          </p:endCondLst>
                                        </p:cTn>
                                        <p:tgtEl>
                                          <p:sndTgt r:embed="rId2" name="CHIMES.WAV"/>
                                        </p:tgtEl>
                                      </p:cMediaNode>
                                    </p:audio>
                                  </p:subTnLst>
                                </p:cTn>
                              </p:par>
                            </p:childTnLst>
                          </p:cTn>
                        </p:par>
                      </p:childTnLst>
                    </p:cTn>
                  </p:par>
                  <p:par>
                    <p:cTn id="29" fill="hold" nodeType="clickPar">
                      <p:stCondLst>
                        <p:cond delay="indefinite"/>
                      </p:stCondLst>
                      <p:childTnLst>
                        <p:par>
                          <p:cTn id="30" fill="hold" nodeType="withGroup">
                            <p:stCondLst>
                              <p:cond delay="0"/>
                            </p:stCondLst>
                            <p:childTnLst>
                              <p:par>
                                <p:cTn id="31" presetID="18" presetClass="entr" presetSubtype="6" fill="hold" nodeType="clickEffect">
                                  <p:stCondLst>
                                    <p:cond delay="0"/>
                                  </p:stCondLst>
                                  <p:childTnLst>
                                    <p:set>
                                      <p:cBhvr>
                                        <p:cTn id="32" dur="1" fill="hold">
                                          <p:stCondLst>
                                            <p:cond delay="0"/>
                                          </p:stCondLst>
                                        </p:cTn>
                                        <p:tgtEl>
                                          <p:spTgt spid="98313"/>
                                        </p:tgtEl>
                                        <p:attrNameLst>
                                          <p:attrName>style.visibility</p:attrName>
                                        </p:attrNameLst>
                                      </p:cBhvr>
                                      <p:to>
                                        <p:strVal val="visible"/>
                                      </p:to>
                                    </p:set>
                                    <p:animEffect transition="in" filter="strips(downRight)">
                                      <p:cBhvr>
                                        <p:cTn id="33" dur="500"/>
                                        <p:tgtEl>
                                          <p:spTgt spid="98313"/>
                                        </p:tgtEl>
                                      </p:cBhvr>
                                    </p:animEffect>
                                  </p:childTnLst>
                                  <p:subTnLst>
                                    <p:audio>
                                      <p:cMediaNode>
                                        <p:cTn display="0" masterRel="sameClick">
                                          <p:stCondLst>
                                            <p:cond evt="begin" delay="0">
                                              <p:tn val="31"/>
                                            </p:cond>
                                          </p:stCondLst>
                                          <p:endCondLst>
                                            <p:cond evt="onStopAudio" delay="0">
                                              <p:tgtEl>
                                                <p:sldTgt/>
                                              </p:tgtEl>
                                            </p:cond>
                                          </p:endCondLst>
                                        </p:cTn>
                                        <p:tgtEl>
                                          <p:sndTgt r:embed="rId2" name="CHIMES.WAV"/>
                                        </p:tgtEl>
                                      </p:cMediaNode>
                                    </p:audio>
                                  </p:subTnLst>
                                </p:cTn>
                              </p:par>
                            </p:childTnLst>
                          </p:cTn>
                        </p:par>
                      </p:childTnLst>
                    </p:cTn>
                  </p:par>
                  <p:par>
                    <p:cTn id="34" fill="hold" nodeType="clickPar">
                      <p:stCondLst>
                        <p:cond delay="indefinite"/>
                      </p:stCondLst>
                      <p:childTnLst>
                        <p:par>
                          <p:cTn id="35" fill="hold" nodeType="withGroup">
                            <p:stCondLst>
                              <p:cond delay="0"/>
                            </p:stCondLst>
                            <p:childTnLst>
                              <p:par>
                                <p:cTn id="36" presetID="18" presetClass="entr" presetSubtype="12" fill="hold" nodeType="clickEffect">
                                  <p:stCondLst>
                                    <p:cond delay="0"/>
                                  </p:stCondLst>
                                  <p:childTnLst>
                                    <p:set>
                                      <p:cBhvr>
                                        <p:cTn id="37" dur="1" fill="hold">
                                          <p:stCondLst>
                                            <p:cond delay="0"/>
                                          </p:stCondLst>
                                        </p:cTn>
                                        <p:tgtEl>
                                          <p:spTgt spid="98316"/>
                                        </p:tgtEl>
                                        <p:attrNameLst>
                                          <p:attrName>style.visibility</p:attrName>
                                        </p:attrNameLst>
                                      </p:cBhvr>
                                      <p:to>
                                        <p:strVal val="visible"/>
                                      </p:to>
                                    </p:set>
                                    <p:animEffect transition="in" filter="strips(downLeft)">
                                      <p:cBhvr>
                                        <p:cTn id="38" dur="500"/>
                                        <p:tgtEl>
                                          <p:spTgt spid="98316"/>
                                        </p:tgtEl>
                                      </p:cBhvr>
                                    </p:animEffect>
                                  </p:childTnLst>
                                  <p:subTnLst>
                                    <p:audio>
                                      <p:cMediaNode>
                                        <p:cTn display="0" masterRel="sameClick">
                                          <p:stCondLst>
                                            <p:cond evt="begin" delay="0">
                                              <p:tn val="36"/>
                                            </p:cond>
                                          </p:stCondLst>
                                          <p:endCondLst>
                                            <p:cond evt="onStopAudio" delay="0">
                                              <p:tgtEl>
                                                <p:sldTgt/>
                                              </p:tgtEl>
                                            </p:cond>
                                          </p:endCondLst>
                                        </p:cTn>
                                        <p:tgtEl>
                                          <p:sndTgt r:embed="rId2" name="CHIMES.WAV"/>
                                        </p:tgtEl>
                                      </p:cMediaNode>
                                    </p:audio>
                                  </p:sub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98323"/>
                                        </p:tgtEl>
                                        <p:attrNameLst>
                                          <p:attrName>style.visibility</p:attrName>
                                        </p:attrNameLst>
                                      </p:cBhvr>
                                      <p:to>
                                        <p:strVal val="visible"/>
                                      </p:to>
                                    </p:set>
                                    <p:anim calcmode="lin" valueType="num">
                                      <p:cBhvr additive="base">
                                        <p:cTn id="43" dur="500" fill="hold"/>
                                        <p:tgtEl>
                                          <p:spTgt spid="98323"/>
                                        </p:tgtEl>
                                        <p:attrNameLst>
                                          <p:attrName>ppt_x</p:attrName>
                                        </p:attrNameLst>
                                      </p:cBhvr>
                                      <p:tavLst>
                                        <p:tav tm="0">
                                          <p:val>
                                            <p:strVal val="0-#ppt_w/2"/>
                                          </p:val>
                                        </p:tav>
                                        <p:tav tm="100000">
                                          <p:val>
                                            <p:strVal val="#ppt_x"/>
                                          </p:val>
                                        </p:tav>
                                      </p:tavLst>
                                    </p:anim>
                                    <p:anim calcmode="lin" valueType="num">
                                      <p:cBhvr additive="base">
                                        <p:cTn id="44" dur="500" fill="hold"/>
                                        <p:tgtEl>
                                          <p:spTgt spid="9832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2" name="CHIMES.WAV"/>
                                        </p:tgtEl>
                                      </p:cMediaNode>
                                    </p:audio>
                                  </p:sub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98306"/>
                                        </p:tgtEl>
                                        <p:attrNameLst>
                                          <p:attrName>style.visibility</p:attrName>
                                        </p:attrNameLst>
                                      </p:cBhvr>
                                      <p:to>
                                        <p:strVal val="visible"/>
                                      </p:to>
                                    </p:set>
                                    <p:animEffect transition="in" filter="blinds(horizontal)">
                                      <p:cBhvr>
                                        <p:cTn id="49" dur="500"/>
                                        <p:tgtEl>
                                          <p:spTgt spid="98306"/>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3" presetClass="entr" presetSubtype="10" fill="hold" nodeType="clickEffect">
                                  <p:stCondLst>
                                    <p:cond delay="0"/>
                                  </p:stCondLst>
                                  <p:childTnLst>
                                    <p:set>
                                      <p:cBhvr>
                                        <p:cTn id="53" dur="1" fill="hold">
                                          <p:stCondLst>
                                            <p:cond delay="0"/>
                                          </p:stCondLst>
                                        </p:cTn>
                                        <p:tgtEl>
                                          <p:spTgt spid="98331"/>
                                        </p:tgtEl>
                                        <p:attrNameLst>
                                          <p:attrName>style.visibility</p:attrName>
                                        </p:attrNameLst>
                                      </p:cBhvr>
                                      <p:to>
                                        <p:strVal val="visible"/>
                                      </p:to>
                                    </p:set>
                                    <p:animEffect transition="in" filter="blinds(horizontal)">
                                      <p:cBhvr>
                                        <p:cTn id="54" dur="500"/>
                                        <p:tgtEl>
                                          <p:spTgt spid="98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6" grpId="0" autoUpdateAnimBg="0"/>
      <p:bldP spid="98321" grpId="0" autoUpdateAnimBg="0"/>
      <p:bldP spid="98322" grpId="0" autoUpdateAnimBg="0"/>
      <p:bldP spid="98323" grpId="0" autoUpdateAnimBg="0"/>
      <p:bldP spid="98325"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ChangeArrowheads="1"/>
          </p:cNvSpPr>
          <p:nvPr/>
        </p:nvSpPr>
        <p:spPr bwMode="auto">
          <a:xfrm>
            <a:off x="1066800" y="954360"/>
            <a:ext cx="68580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2400">
                <a:solidFill>
                  <a:schemeClr val="tx1"/>
                </a:solidFill>
                <a:latin typeface="Times New Roman" pitchFamily="18" charset="0"/>
                <a:ea typeface="宋体" pitchFamily="2" charset="-122"/>
              </a:defRPr>
            </a:lvl1pPr>
            <a:lvl2pPr>
              <a:defRPr kumimoji="1" sz="2400">
                <a:solidFill>
                  <a:schemeClr val="tx1"/>
                </a:solidFill>
                <a:latin typeface="Times New Roman" pitchFamily="18" charset="0"/>
                <a:ea typeface="宋体" pitchFamily="2" charset="-122"/>
              </a:defRPr>
            </a:lvl2pPr>
            <a:lvl3pPr>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marL="457200" fontAlgn="base">
              <a:spcBef>
                <a:spcPct val="0"/>
              </a:spcBef>
              <a:spcAft>
                <a:spcPct val="0"/>
              </a:spcAft>
              <a:defRPr kumimoji="1" sz="2400">
                <a:solidFill>
                  <a:schemeClr val="tx1"/>
                </a:solidFill>
                <a:latin typeface="Times New Roman" pitchFamily="18" charset="0"/>
                <a:ea typeface="宋体" pitchFamily="2" charset="-122"/>
              </a:defRPr>
            </a:lvl6pPr>
            <a:lvl7pPr marL="914400" fontAlgn="base">
              <a:spcBef>
                <a:spcPct val="0"/>
              </a:spcBef>
              <a:spcAft>
                <a:spcPct val="0"/>
              </a:spcAft>
              <a:defRPr kumimoji="1" sz="2400">
                <a:solidFill>
                  <a:schemeClr val="tx1"/>
                </a:solidFill>
                <a:latin typeface="Times New Roman" pitchFamily="18" charset="0"/>
                <a:ea typeface="宋体" pitchFamily="2" charset="-122"/>
              </a:defRPr>
            </a:lvl7pPr>
            <a:lvl8pPr marL="1371600" fontAlgn="base">
              <a:spcBef>
                <a:spcPct val="0"/>
              </a:spcBef>
              <a:spcAft>
                <a:spcPct val="0"/>
              </a:spcAft>
              <a:defRPr kumimoji="1" sz="2400">
                <a:solidFill>
                  <a:schemeClr val="tx1"/>
                </a:solidFill>
                <a:latin typeface="Times New Roman" pitchFamily="18" charset="0"/>
                <a:ea typeface="宋体" pitchFamily="2" charset="-122"/>
              </a:defRPr>
            </a:lvl8pPr>
            <a:lvl9pPr marL="18288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115000"/>
              </a:lnSpc>
            </a:pPr>
            <a:r>
              <a:rPr lang="zh-CN" altLang="en-US" sz="2800" b="1">
                <a:solidFill>
                  <a:srgbClr val="FF0000"/>
                </a:solidFill>
                <a:latin typeface="Tahoma" pitchFamily="34" charset="0"/>
              </a:rPr>
              <a:t>例题</a:t>
            </a:r>
            <a:r>
              <a:rPr lang="en-US" altLang="zh-CN" sz="2800" b="1">
                <a:solidFill>
                  <a:srgbClr val="FF0000"/>
                </a:solidFill>
                <a:latin typeface="Tahoma" pitchFamily="34" charset="0"/>
              </a:rPr>
              <a:t>5:</a:t>
            </a:r>
            <a:r>
              <a:rPr lang="zh-CN" altLang="en-US" sz="2800" b="1">
                <a:solidFill>
                  <a:schemeClr val="tx2"/>
                </a:solidFill>
                <a:latin typeface="Tahoma" pitchFamily="34" charset="0"/>
              </a:rPr>
              <a:t>试判断下列电路中的反馈组态。</a:t>
            </a:r>
          </a:p>
        </p:txBody>
      </p:sp>
      <p:sp>
        <p:nvSpPr>
          <p:cNvPr id="108549" name="Rectangle 5"/>
          <p:cNvSpPr>
            <a:spLocks noChangeArrowheads="1"/>
          </p:cNvSpPr>
          <p:nvPr/>
        </p:nvSpPr>
        <p:spPr bwMode="auto">
          <a:xfrm>
            <a:off x="1143000" y="6135960"/>
            <a:ext cx="39624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kumimoji="1" sz="2400">
                <a:solidFill>
                  <a:schemeClr val="tx1"/>
                </a:solidFill>
                <a:latin typeface="Times New Roman" pitchFamily="18" charset="0"/>
                <a:ea typeface="宋体" pitchFamily="2" charset="-122"/>
              </a:defRPr>
            </a:lvl1pPr>
            <a:lvl2pPr>
              <a:defRPr kumimoji="1" sz="2400">
                <a:solidFill>
                  <a:schemeClr val="tx1"/>
                </a:solidFill>
                <a:latin typeface="Times New Roman" pitchFamily="18" charset="0"/>
                <a:ea typeface="宋体" pitchFamily="2" charset="-122"/>
              </a:defRPr>
            </a:lvl2pPr>
            <a:lvl3pPr>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marL="457200" fontAlgn="base">
              <a:spcBef>
                <a:spcPct val="0"/>
              </a:spcBef>
              <a:spcAft>
                <a:spcPct val="0"/>
              </a:spcAft>
              <a:defRPr kumimoji="1" sz="2400">
                <a:solidFill>
                  <a:schemeClr val="tx1"/>
                </a:solidFill>
                <a:latin typeface="Times New Roman" pitchFamily="18" charset="0"/>
                <a:ea typeface="宋体" pitchFamily="2" charset="-122"/>
              </a:defRPr>
            </a:lvl6pPr>
            <a:lvl7pPr marL="914400" fontAlgn="base">
              <a:spcBef>
                <a:spcPct val="0"/>
              </a:spcBef>
              <a:spcAft>
                <a:spcPct val="0"/>
              </a:spcAft>
              <a:defRPr kumimoji="1" sz="2400">
                <a:solidFill>
                  <a:schemeClr val="tx1"/>
                </a:solidFill>
                <a:latin typeface="Times New Roman" pitchFamily="18" charset="0"/>
                <a:ea typeface="宋体" pitchFamily="2" charset="-122"/>
              </a:defRPr>
            </a:lvl7pPr>
            <a:lvl8pPr marL="1371600" fontAlgn="base">
              <a:spcBef>
                <a:spcPct val="0"/>
              </a:spcBef>
              <a:spcAft>
                <a:spcPct val="0"/>
              </a:spcAft>
              <a:defRPr kumimoji="1" sz="2400">
                <a:solidFill>
                  <a:schemeClr val="tx1"/>
                </a:solidFill>
                <a:latin typeface="Times New Roman" pitchFamily="18" charset="0"/>
                <a:ea typeface="宋体" pitchFamily="2" charset="-122"/>
              </a:defRPr>
            </a:lvl8pPr>
            <a:lvl9pPr marL="1828800" fontAlgn="base">
              <a:spcBef>
                <a:spcPct val="0"/>
              </a:spcBef>
              <a:spcAft>
                <a:spcPct val="0"/>
              </a:spcAft>
              <a:defRPr kumimoji="1" sz="2400">
                <a:solidFill>
                  <a:schemeClr val="tx1"/>
                </a:solidFill>
                <a:latin typeface="Times New Roman" pitchFamily="18" charset="0"/>
                <a:ea typeface="宋体" pitchFamily="2" charset="-122"/>
              </a:defRPr>
            </a:lvl9pPr>
          </a:lstStyle>
          <a:p>
            <a:pPr>
              <a:lnSpc>
                <a:spcPct val="115000"/>
              </a:lnSpc>
            </a:pPr>
            <a:r>
              <a:rPr lang="zh-CN" altLang="en-US" sz="2800" b="1">
                <a:solidFill>
                  <a:srgbClr val="FF0000"/>
                </a:solidFill>
                <a:latin typeface="Tahoma" pitchFamily="34" charset="0"/>
              </a:rPr>
              <a:t>解</a:t>
            </a:r>
            <a:r>
              <a:rPr lang="en-US" altLang="zh-CN" sz="2800" b="1">
                <a:solidFill>
                  <a:srgbClr val="FF0000"/>
                </a:solidFill>
                <a:latin typeface="Tahoma" pitchFamily="34" charset="0"/>
              </a:rPr>
              <a:t>:</a:t>
            </a:r>
            <a:r>
              <a:rPr lang="zh-CN" altLang="en-US" sz="2800" b="1">
                <a:solidFill>
                  <a:schemeClr val="tx2"/>
                </a:solidFill>
                <a:latin typeface="Tahoma" pitchFamily="34" charset="0"/>
              </a:rPr>
              <a:t>电压串联负反馈。</a:t>
            </a:r>
          </a:p>
        </p:txBody>
      </p:sp>
      <p:pic>
        <p:nvPicPr>
          <p:cNvPr id="108553"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563960"/>
            <a:ext cx="5638800" cy="3792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8554"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4078560"/>
            <a:ext cx="3733800" cy="250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8555" name="Line 11"/>
          <p:cNvSpPr>
            <a:spLocks noChangeShapeType="1"/>
          </p:cNvSpPr>
          <p:nvPr/>
        </p:nvSpPr>
        <p:spPr bwMode="auto">
          <a:xfrm>
            <a:off x="5715000" y="3316560"/>
            <a:ext cx="1108075" cy="498475"/>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325991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08555"/>
                                        </p:tgtEl>
                                        <p:attrNameLst>
                                          <p:attrName>style.visibility</p:attrName>
                                        </p:attrNameLst>
                                      </p:cBhvr>
                                      <p:to>
                                        <p:strVal val="visible"/>
                                      </p:to>
                                    </p:set>
                                    <p:animEffect transition="in" filter="blinds(vertical)">
                                      <p:cBhvr>
                                        <p:cTn id="7" dur="500"/>
                                        <p:tgtEl>
                                          <p:spTgt spid="1085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8554"/>
                                        </p:tgtEl>
                                        <p:attrNameLst>
                                          <p:attrName>style.visibility</p:attrName>
                                        </p:attrNameLst>
                                      </p:cBhvr>
                                      <p:to>
                                        <p:strVal val="visible"/>
                                      </p:to>
                                    </p:set>
                                    <p:animEffect transition="in" filter="blinds(horizontal)">
                                      <p:cBhvr>
                                        <p:cTn id="12" dur="500"/>
                                        <p:tgtEl>
                                          <p:spTgt spid="10855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108549"/>
                                        </p:tgtEl>
                                        <p:attrNameLst>
                                          <p:attrName>style.visibility</p:attrName>
                                        </p:attrNameLst>
                                      </p:cBhvr>
                                      <p:to>
                                        <p:strVal val="visible"/>
                                      </p:to>
                                    </p:set>
                                    <p:animEffect transition="in" filter="blinds(vertical)">
                                      <p:cBhvr>
                                        <p:cTn id="17" dur="500"/>
                                        <p:tgtEl>
                                          <p:spTgt spid="108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9" grpId="0" autoUpdateAnimBg="0"/>
      <p:bldP spid="10855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ChangeArrowheads="1"/>
          </p:cNvSpPr>
          <p:nvPr/>
        </p:nvSpPr>
        <p:spPr bwMode="auto">
          <a:xfrm>
            <a:off x="74365" y="238334"/>
            <a:ext cx="7464425" cy="591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spAutoFit/>
          </a:bodyPr>
          <a:lstStyle>
            <a:lvl1pPr algn="ctr">
              <a:defRPr kumimoji="1" sz="4400">
                <a:solidFill>
                  <a:schemeClr val="tx2"/>
                </a:solidFill>
                <a:latin typeface="Times New Roman" pitchFamily="18" charset="0"/>
                <a:ea typeface="宋体" pitchFamily="2" charset="-122"/>
              </a:defRPr>
            </a:lvl1pPr>
            <a:lvl2pPr algn="ctr">
              <a:defRPr kumimoji="1" sz="4400">
                <a:solidFill>
                  <a:schemeClr val="tx2"/>
                </a:solidFill>
                <a:latin typeface="Times New Roman" pitchFamily="18" charset="0"/>
                <a:ea typeface="宋体" pitchFamily="2" charset="-122"/>
              </a:defRPr>
            </a:lvl2pPr>
            <a:lvl3pPr algn="ctr">
              <a:defRPr kumimoji="1" sz="4400">
                <a:solidFill>
                  <a:schemeClr val="tx2"/>
                </a:solidFill>
                <a:latin typeface="Times New Roman" pitchFamily="18" charset="0"/>
                <a:ea typeface="宋体" pitchFamily="2" charset="-122"/>
              </a:defRPr>
            </a:lvl3pPr>
            <a:lvl4pPr algn="ctr">
              <a:defRPr kumimoji="1" sz="4400">
                <a:solidFill>
                  <a:schemeClr val="tx2"/>
                </a:solidFill>
                <a:latin typeface="Times New Roman" pitchFamily="18" charset="0"/>
                <a:ea typeface="宋体" pitchFamily="2" charset="-122"/>
              </a:defRPr>
            </a:lvl4pPr>
            <a:lvl5pPr algn="ctr">
              <a:defRPr kumimoji="1" sz="4400">
                <a:solidFill>
                  <a:schemeClr val="tx2"/>
                </a:solidFill>
                <a:latin typeface="Times New Roman" pitchFamily="18" charset="0"/>
                <a:ea typeface="宋体" pitchFamily="2" charset="-122"/>
              </a:defRPr>
            </a:lvl5pPr>
            <a:lvl6pPr marL="457200" algn="ctr" fontAlgn="base">
              <a:spcBef>
                <a:spcPct val="0"/>
              </a:spcBef>
              <a:spcAft>
                <a:spcPct val="0"/>
              </a:spcAft>
              <a:defRPr kumimoji="1" sz="4400">
                <a:solidFill>
                  <a:schemeClr val="tx2"/>
                </a:solidFill>
                <a:latin typeface="Times New Roman" pitchFamily="18" charset="0"/>
                <a:ea typeface="宋体" pitchFamily="2" charset="-122"/>
              </a:defRPr>
            </a:lvl6pPr>
            <a:lvl7pPr marL="914400" algn="ctr"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fontAlgn="base">
              <a:spcBef>
                <a:spcPct val="0"/>
              </a:spcBef>
              <a:spcAft>
                <a:spcPct val="0"/>
              </a:spcAft>
              <a:defRPr kumimoji="1" sz="4400">
                <a:solidFill>
                  <a:schemeClr val="tx2"/>
                </a:solidFill>
                <a:latin typeface="Times New Roman" pitchFamily="18" charset="0"/>
                <a:ea typeface="宋体" pitchFamily="2" charset="-122"/>
              </a:defRPr>
            </a:lvl9pPr>
          </a:lstStyle>
          <a:p>
            <a:pPr>
              <a:lnSpc>
                <a:spcPct val="90000"/>
              </a:lnSpc>
            </a:pPr>
            <a:r>
              <a:rPr lang="en-US" altLang="zh-CN" sz="3600" b="1" dirty="0" smtClean="0">
                <a:solidFill>
                  <a:srgbClr val="FF3300"/>
                </a:solidFill>
                <a:ea typeface="黑体" pitchFamily="49" charset="-122"/>
              </a:rPr>
              <a:t>7.5  </a:t>
            </a:r>
            <a:r>
              <a:rPr lang="zh-CN" altLang="en-US" sz="3600" b="1" dirty="0">
                <a:solidFill>
                  <a:srgbClr val="FF3300"/>
                </a:solidFill>
                <a:ea typeface="黑体" pitchFamily="49" charset="-122"/>
              </a:rPr>
              <a:t>负反馈对放大电路的影响</a:t>
            </a:r>
          </a:p>
        </p:txBody>
      </p:sp>
      <p:sp>
        <p:nvSpPr>
          <p:cNvPr id="212995" name="Line 3"/>
          <p:cNvSpPr>
            <a:spLocks noChangeShapeType="1"/>
          </p:cNvSpPr>
          <p:nvPr/>
        </p:nvSpPr>
        <p:spPr bwMode="auto">
          <a:xfrm>
            <a:off x="352178" y="965126"/>
            <a:ext cx="7010400" cy="0"/>
          </a:xfrm>
          <a:prstGeom prst="line">
            <a:avLst/>
          </a:prstGeom>
          <a:noFill/>
          <a:ln w="76200" cap="sq" cmpd="tri">
            <a:solidFill>
              <a:srgbClr val="FF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997" name="Rectangle 5">
            <a:hlinkClick r:id="rId4" action="ppaction://hlinksldjump"/>
          </p:cNvPr>
          <p:cNvSpPr>
            <a:spLocks noChangeArrowheads="1"/>
          </p:cNvSpPr>
          <p:nvPr/>
        </p:nvSpPr>
        <p:spPr bwMode="auto">
          <a:xfrm>
            <a:off x="598240" y="2584376"/>
            <a:ext cx="4881563"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anchor="ctr">
            <a:spAutoFit/>
          </a:bodyPr>
          <a:lstStyle>
            <a:lvl1pPr algn="ctr">
              <a:defRPr kumimoji="1" sz="4400">
                <a:solidFill>
                  <a:schemeClr val="tx2"/>
                </a:solidFill>
                <a:latin typeface="Times New Roman" pitchFamily="18" charset="0"/>
                <a:ea typeface="宋体" pitchFamily="2" charset="-122"/>
              </a:defRPr>
            </a:lvl1pPr>
            <a:lvl2pPr algn="ctr">
              <a:defRPr kumimoji="1" sz="4400">
                <a:solidFill>
                  <a:schemeClr val="tx2"/>
                </a:solidFill>
                <a:latin typeface="Times New Roman" pitchFamily="18" charset="0"/>
                <a:ea typeface="宋体" pitchFamily="2" charset="-122"/>
              </a:defRPr>
            </a:lvl2pPr>
            <a:lvl3pPr algn="ctr">
              <a:defRPr kumimoji="1" sz="4400">
                <a:solidFill>
                  <a:schemeClr val="tx2"/>
                </a:solidFill>
                <a:latin typeface="Times New Roman" pitchFamily="18" charset="0"/>
                <a:ea typeface="宋体" pitchFamily="2" charset="-122"/>
              </a:defRPr>
            </a:lvl3pPr>
            <a:lvl4pPr algn="ctr">
              <a:defRPr kumimoji="1" sz="4400">
                <a:solidFill>
                  <a:schemeClr val="tx2"/>
                </a:solidFill>
                <a:latin typeface="Times New Roman" pitchFamily="18" charset="0"/>
                <a:ea typeface="宋体" pitchFamily="2" charset="-122"/>
              </a:defRPr>
            </a:lvl4pPr>
            <a:lvl5pPr algn="ctr">
              <a:defRPr kumimoji="1" sz="4400">
                <a:solidFill>
                  <a:schemeClr val="tx2"/>
                </a:solidFill>
                <a:latin typeface="Times New Roman" pitchFamily="18" charset="0"/>
                <a:ea typeface="宋体" pitchFamily="2" charset="-122"/>
              </a:defRPr>
            </a:lvl5pPr>
            <a:lvl6pPr marL="457200" algn="ctr" fontAlgn="base">
              <a:spcBef>
                <a:spcPct val="0"/>
              </a:spcBef>
              <a:spcAft>
                <a:spcPct val="0"/>
              </a:spcAft>
              <a:defRPr kumimoji="1" sz="4400">
                <a:solidFill>
                  <a:schemeClr val="tx2"/>
                </a:solidFill>
                <a:latin typeface="Times New Roman" pitchFamily="18" charset="0"/>
                <a:ea typeface="宋体" pitchFamily="2" charset="-122"/>
              </a:defRPr>
            </a:lvl6pPr>
            <a:lvl7pPr marL="914400" algn="ctr"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fontAlgn="base">
              <a:spcBef>
                <a:spcPct val="0"/>
              </a:spcBef>
              <a:spcAft>
                <a:spcPct val="0"/>
              </a:spcAft>
              <a:defRPr kumimoji="1" sz="4400">
                <a:solidFill>
                  <a:schemeClr val="tx2"/>
                </a:solidFill>
                <a:latin typeface="Times New Roman" pitchFamily="18" charset="0"/>
                <a:ea typeface="宋体" pitchFamily="2" charset="-122"/>
              </a:defRPr>
            </a:lvl9pPr>
          </a:lstStyle>
          <a:p>
            <a:pPr algn="l">
              <a:buClr>
                <a:srgbClr val="FF0000"/>
              </a:buClr>
              <a:buFontTx/>
              <a:buChar char="•"/>
            </a:pPr>
            <a:r>
              <a:rPr lang="en-US" altLang="zh-CN" sz="3200" b="1">
                <a:solidFill>
                  <a:schemeClr val="accent2"/>
                </a:solidFill>
                <a:ea typeface="黑体" pitchFamily="49" charset="-122"/>
              </a:rPr>
              <a:t> </a:t>
            </a:r>
            <a:r>
              <a:rPr lang="zh-CN" altLang="en-US" sz="3200" b="1">
                <a:solidFill>
                  <a:schemeClr val="accent2"/>
                </a:solidFill>
                <a:latin typeface="黑体" pitchFamily="49" charset="-122"/>
                <a:ea typeface="黑体" pitchFamily="49" charset="-122"/>
              </a:rPr>
              <a:t>提高增益的稳定性</a:t>
            </a:r>
            <a:endParaRPr lang="zh-CN" altLang="en-US" sz="3200">
              <a:solidFill>
                <a:schemeClr val="accent2"/>
              </a:solidFill>
              <a:latin typeface="幼圆" pitchFamily="49" charset="-122"/>
              <a:ea typeface="幼圆" pitchFamily="49" charset="-122"/>
            </a:endParaRPr>
          </a:p>
        </p:txBody>
      </p:sp>
      <p:sp>
        <p:nvSpPr>
          <p:cNvPr id="212998" name="Rectangle 6">
            <a:hlinkClick r:id="rId5" action="ppaction://hlinksldjump"/>
          </p:cNvPr>
          <p:cNvSpPr>
            <a:spLocks noChangeArrowheads="1"/>
          </p:cNvSpPr>
          <p:nvPr/>
        </p:nvSpPr>
        <p:spPr bwMode="auto">
          <a:xfrm>
            <a:off x="598240" y="3270176"/>
            <a:ext cx="48418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anchor="ctr">
            <a:spAutoFit/>
          </a:bodyPr>
          <a:lstStyle>
            <a:lvl1pPr algn="ctr">
              <a:defRPr kumimoji="1" sz="4400">
                <a:solidFill>
                  <a:schemeClr val="tx2"/>
                </a:solidFill>
                <a:latin typeface="Times New Roman" pitchFamily="18" charset="0"/>
                <a:ea typeface="宋体" pitchFamily="2" charset="-122"/>
              </a:defRPr>
            </a:lvl1pPr>
            <a:lvl2pPr algn="ctr">
              <a:defRPr kumimoji="1" sz="4400">
                <a:solidFill>
                  <a:schemeClr val="tx2"/>
                </a:solidFill>
                <a:latin typeface="Times New Roman" pitchFamily="18" charset="0"/>
                <a:ea typeface="宋体" pitchFamily="2" charset="-122"/>
              </a:defRPr>
            </a:lvl2pPr>
            <a:lvl3pPr algn="ctr">
              <a:defRPr kumimoji="1" sz="4400">
                <a:solidFill>
                  <a:schemeClr val="tx2"/>
                </a:solidFill>
                <a:latin typeface="Times New Roman" pitchFamily="18" charset="0"/>
                <a:ea typeface="宋体" pitchFamily="2" charset="-122"/>
              </a:defRPr>
            </a:lvl3pPr>
            <a:lvl4pPr algn="ctr">
              <a:defRPr kumimoji="1" sz="4400">
                <a:solidFill>
                  <a:schemeClr val="tx2"/>
                </a:solidFill>
                <a:latin typeface="Times New Roman" pitchFamily="18" charset="0"/>
                <a:ea typeface="宋体" pitchFamily="2" charset="-122"/>
              </a:defRPr>
            </a:lvl4pPr>
            <a:lvl5pPr algn="ctr">
              <a:defRPr kumimoji="1" sz="4400">
                <a:solidFill>
                  <a:schemeClr val="tx2"/>
                </a:solidFill>
                <a:latin typeface="Times New Roman" pitchFamily="18" charset="0"/>
                <a:ea typeface="宋体" pitchFamily="2" charset="-122"/>
              </a:defRPr>
            </a:lvl5pPr>
            <a:lvl6pPr marL="457200" algn="ctr" fontAlgn="base">
              <a:spcBef>
                <a:spcPct val="0"/>
              </a:spcBef>
              <a:spcAft>
                <a:spcPct val="0"/>
              </a:spcAft>
              <a:defRPr kumimoji="1" sz="4400">
                <a:solidFill>
                  <a:schemeClr val="tx2"/>
                </a:solidFill>
                <a:latin typeface="Times New Roman" pitchFamily="18" charset="0"/>
                <a:ea typeface="宋体" pitchFamily="2" charset="-122"/>
              </a:defRPr>
            </a:lvl6pPr>
            <a:lvl7pPr marL="914400" algn="ctr"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fontAlgn="base">
              <a:spcBef>
                <a:spcPct val="0"/>
              </a:spcBef>
              <a:spcAft>
                <a:spcPct val="0"/>
              </a:spcAft>
              <a:defRPr kumimoji="1" sz="4400">
                <a:solidFill>
                  <a:schemeClr val="tx2"/>
                </a:solidFill>
                <a:latin typeface="Times New Roman" pitchFamily="18" charset="0"/>
                <a:ea typeface="宋体" pitchFamily="2" charset="-122"/>
              </a:defRPr>
            </a:lvl9pPr>
          </a:lstStyle>
          <a:p>
            <a:pPr algn="l">
              <a:buClr>
                <a:srgbClr val="FF0000"/>
              </a:buClr>
              <a:buFontTx/>
              <a:buChar char="•"/>
            </a:pPr>
            <a:r>
              <a:rPr lang="en-US" altLang="zh-CN" sz="3200" b="1">
                <a:solidFill>
                  <a:schemeClr val="accent2"/>
                </a:solidFill>
                <a:ea typeface="黑体" pitchFamily="49" charset="-122"/>
              </a:rPr>
              <a:t> </a:t>
            </a:r>
            <a:r>
              <a:rPr lang="zh-CN" altLang="en-US" sz="3200" b="1">
                <a:solidFill>
                  <a:schemeClr val="accent2"/>
                </a:solidFill>
                <a:ea typeface="黑体" pitchFamily="49" charset="-122"/>
              </a:rPr>
              <a:t>减少非线性失真</a:t>
            </a:r>
            <a:endParaRPr lang="zh-CN" altLang="en-US" sz="3200" b="1">
              <a:solidFill>
                <a:schemeClr val="accent2"/>
              </a:solidFill>
              <a:latin typeface="黑体" pitchFamily="49" charset="-122"/>
              <a:ea typeface="黑体" pitchFamily="49" charset="-122"/>
            </a:endParaRPr>
          </a:p>
        </p:txBody>
      </p:sp>
      <p:sp>
        <p:nvSpPr>
          <p:cNvPr id="212999" name="Rectangle 7">
            <a:hlinkClick r:id="rId6" action="ppaction://hlinksldjump"/>
          </p:cNvPr>
          <p:cNvSpPr>
            <a:spLocks noChangeArrowheads="1"/>
          </p:cNvSpPr>
          <p:nvPr/>
        </p:nvSpPr>
        <p:spPr bwMode="auto">
          <a:xfrm>
            <a:off x="598240" y="3879776"/>
            <a:ext cx="48418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anchor="ctr">
            <a:spAutoFit/>
          </a:bodyPr>
          <a:lstStyle>
            <a:lvl1pPr algn="ctr">
              <a:defRPr kumimoji="1" sz="4400">
                <a:solidFill>
                  <a:schemeClr val="tx2"/>
                </a:solidFill>
                <a:latin typeface="Times New Roman" pitchFamily="18" charset="0"/>
                <a:ea typeface="宋体" pitchFamily="2" charset="-122"/>
              </a:defRPr>
            </a:lvl1pPr>
            <a:lvl2pPr algn="ctr">
              <a:defRPr kumimoji="1" sz="4400">
                <a:solidFill>
                  <a:schemeClr val="tx2"/>
                </a:solidFill>
                <a:latin typeface="Times New Roman" pitchFamily="18" charset="0"/>
                <a:ea typeface="宋体" pitchFamily="2" charset="-122"/>
              </a:defRPr>
            </a:lvl2pPr>
            <a:lvl3pPr algn="ctr">
              <a:defRPr kumimoji="1" sz="4400">
                <a:solidFill>
                  <a:schemeClr val="tx2"/>
                </a:solidFill>
                <a:latin typeface="Times New Roman" pitchFamily="18" charset="0"/>
                <a:ea typeface="宋体" pitchFamily="2" charset="-122"/>
              </a:defRPr>
            </a:lvl3pPr>
            <a:lvl4pPr algn="ctr">
              <a:defRPr kumimoji="1" sz="4400">
                <a:solidFill>
                  <a:schemeClr val="tx2"/>
                </a:solidFill>
                <a:latin typeface="Times New Roman" pitchFamily="18" charset="0"/>
                <a:ea typeface="宋体" pitchFamily="2" charset="-122"/>
              </a:defRPr>
            </a:lvl4pPr>
            <a:lvl5pPr algn="ctr">
              <a:defRPr kumimoji="1" sz="4400">
                <a:solidFill>
                  <a:schemeClr val="tx2"/>
                </a:solidFill>
                <a:latin typeface="Times New Roman" pitchFamily="18" charset="0"/>
                <a:ea typeface="宋体" pitchFamily="2" charset="-122"/>
              </a:defRPr>
            </a:lvl5pPr>
            <a:lvl6pPr marL="457200" algn="ctr" fontAlgn="base">
              <a:spcBef>
                <a:spcPct val="0"/>
              </a:spcBef>
              <a:spcAft>
                <a:spcPct val="0"/>
              </a:spcAft>
              <a:defRPr kumimoji="1" sz="4400">
                <a:solidFill>
                  <a:schemeClr val="tx2"/>
                </a:solidFill>
                <a:latin typeface="Times New Roman" pitchFamily="18" charset="0"/>
                <a:ea typeface="宋体" pitchFamily="2" charset="-122"/>
              </a:defRPr>
            </a:lvl6pPr>
            <a:lvl7pPr marL="914400" algn="ctr"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fontAlgn="base">
              <a:spcBef>
                <a:spcPct val="0"/>
              </a:spcBef>
              <a:spcAft>
                <a:spcPct val="0"/>
              </a:spcAft>
              <a:defRPr kumimoji="1" sz="4400">
                <a:solidFill>
                  <a:schemeClr val="tx2"/>
                </a:solidFill>
                <a:latin typeface="Times New Roman" pitchFamily="18" charset="0"/>
                <a:ea typeface="宋体" pitchFamily="2" charset="-122"/>
              </a:defRPr>
            </a:lvl9pPr>
          </a:lstStyle>
          <a:p>
            <a:pPr algn="l">
              <a:buClr>
                <a:srgbClr val="FF0000"/>
              </a:buClr>
              <a:buFontTx/>
              <a:buChar char="•"/>
            </a:pPr>
            <a:r>
              <a:rPr lang="en-US" altLang="zh-CN" sz="3200" b="1">
                <a:solidFill>
                  <a:schemeClr val="accent2"/>
                </a:solidFill>
                <a:ea typeface="黑体" pitchFamily="49" charset="-122"/>
              </a:rPr>
              <a:t> </a:t>
            </a:r>
            <a:r>
              <a:rPr lang="zh-CN" altLang="en-US" sz="3200" b="1">
                <a:solidFill>
                  <a:schemeClr val="accent2"/>
                </a:solidFill>
                <a:ea typeface="黑体" pitchFamily="49" charset="-122"/>
              </a:rPr>
              <a:t>扩展频带</a:t>
            </a:r>
            <a:endParaRPr lang="zh-CN" altLang="en-US" sz="3200" b="1">
              <a:solidFill>
                <a:schemeClr val="accent2"/>
              </a:solidFill>
              <a:latin typeface="黑体" pitchFamily="49" charset="-122"/>
              <a:ea typeface="黑体" pitchFamily="49" charset="-122"/>
            </a:endParaRPr>
          </a:p>
        </p:txBody>
      </p:sp>
      <p:sp>
        <p:nvSpPr>
          <p:cNvPr id="213000" name="Rectangle 8">
            <a:hlinkClick r:id="rId7" action="ppaction://hlinksldjump"/>
          </p:cNvPr>
          <p:cNvSpPr>
            <a:spLocks noChangeArrowheads="1"/>
          </p:cNvSpPr>
          <p:nvPr/>
        </p:nvSpPr>
        <p:spPr bwMode="auto">
          <a:xfrm>
            <a:off x="598240" y="4489376"/>
            <a:ext cx="676433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anchor="ctr">
            <a:spAutoFit/>
          </a:bodyPr>
          <a:lstStyle>
            <a:lvl1pPr algn="ctr">
              <a:defRPr kumimoji="1" sz="4400">
                <a:solidFill>
                  <a:schemeClr val="tx2"/>
                </a:solidFill>
                <a:latin typeface="Times New Roman" pitchFamily="18" charset="0"/>
                <a:ea typeface="宋体" pitchFamily="2" charset="-122"/>
              </a:defRPr>
            </a:lvl1pPr>
            <a:lvl2pPr algn="ctr">
              <a:defRPr kumimoji="1" sz="4400">
                <a:solidFill>
                  <a:schemeClr val="tx2"/>
                </a:solidFill>
                <a:latin typeface="Times New Roman" pitchFamily="18" charset="0"/>
                <a:ea typeface="宋体" pitchFamily="2" charset="-122"/>
              </a:defRPr>
            </a:lvl2pPr>
            <a:lvl3pPr algn="ctr">
              <a:defRPr kumimoji="1" sz="4400">
                <a:solidFill>
                  <a:schemeClr val="tx2"/>
                </a:solidFill>
                <a:latin typeface="Times New Roman" pitchFamily="18" charset="0"/>
                <a:ea typeface="宋体" pitchFamily="2" charset="-122"/>
              </a:defRPr>
            </a:lvl3pPr>
            <a:lvl4pPr algn="ctr">
              <a:defRPr kumimoji="1" sz="4400">
                <a:solidFill>
                  <a:schemeClr val="tx2"/>
                </a:solidFill>
                <a:latin typeface="Times New Roman" pitchFamily="18" charset="0"/>
                <a:ea typeface="宋体" pitchFamily="2" charset="-122"/>
              </a:defRPr>
            </a:lvl4pPr>
            <a:lvl5pPr algn="ctr">
              <a:defRPr kumimoji="1" sz="4400">
                <a:solidFill>
                  <a:schemeClr val="tx2"/>
                </a:solidFill>
                <a:latin typeface="Times New Roman" pitchFamily="18" charset="0"/>
                <a:ea typeface="宋体" pitchFamily="2" charset="-122"/>
              </a:defRPr>
            </a:lvl5pPr>
            <a:lvl6pPr marL="457200" algn="ctr" fontAlgn="base">
              <a:spcBef>
                <a:spcPct val="0"/>
              </a:spcBef>
              <a:spcAft>
                <a:spcPct val="0"/>
              </a:spcAft>
              <a:defRPr kumimoji="1" sz="4400">
                <a:solidFill>
                  <a:schemeClr val="tx2"/>
                </a:solidFill>
                <a:latin typeface="Times New Roman" pitchFamily="18" charset="0"/>
                <a:ea typeface="宋体" pitchFamily="2" charset="-122"/>
              </a:defRPr>
            </a:lvl6pPr>
            <a:lvl7pPr marL="914400" algn="ctr"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fontAlgn="base">
              <a:spcBef>
                <a:spcPct val="0"/>
              </a:spcBef>
              <a:spcAft>
                <a:spcPct val="0"/>
              </a:spcAft>
              <a:defRPr kumimoji="1" sz="4400">
                <a:solidFill>
                  <a:schemeClr val="tx2"/>
                </a:solidFill>
                <a:latin typeface="Times New Roman" pitchFamily="18" charset="0"/>
                <a:ea typeface="宋体" pitchFamily="2" charset="-122"/>
              </a:defRPr>
            </a:lvl9pPr>
          </a:lstStyle>
          <a:p>
            <a:pPr algn="l">
              <a:buClr>
                <a:srgbClr val="FF0000"/>
              </a:buClr>
              <a:buFontTx/>
              <a:buChar char="•"/>
            </a:pPr>
            <a:r>
              <a:rPr lang="en-US" altLang="zh-CN" sz="3200" b="1">
                <a:solidFill>
                  <a:schemeClr val="accent2"/>
                </a:solidFill>
                <a:ea typeface="黑体" pitchFamily="49" charset="-122"/>
              </a:rPr>
              <a:t> </a:t>
            </a:r>
            <a:r>
              <a:rPr lang="zh-CN" altLang="en-US" sz="3200" b="1">
                <a:solidFill>
                  <a:schemeClr val="accent2"/>
                </a:solidFill>
                <a:ea typeface="黑体" pitchFamily="49" charset="-122"/>
              </a:rPr>
              <a:t>改变输入电阻和输出电阻</a:t>
            </a:r>
            <a:endParaRPr lang="zh-CN" altLang="en-US" sz="3200" b="1">
              <a:solidFill>
                <a:schemeClr val="accent2"/>
              </a:solidFill>
              <a:latin typeface="黑体" pitchFamily="49" charset="-122"/>
              <a:ea typeface="黑体" pitchFamily="49" charset="-122"/>
            </a:endParaRPr>
          </a:p>
        </p:txBody>
      </p:sp>
      <p:sp>
        <p:nvSpPr>
          <p:cNvPr id="213001" name="Rectangle 9">
            <a:hlinkClick r:id="rId7" action="ppaction://hlinksldjump"/>
          </p:cNvPr>
          <p:cNvSpPr>
            <a:spLocks noChangeArrowheads="1"/>
          </p:cNvSpPr>
          <p:nvPr/>
        </p:nvSpPr>
        <p:spPr bwMode="auto">
          <a:xfrm>
            <a:off x="293440" y="1288976"/>
            <a:ext cx="22098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anchor="ctr">
            <a:spAutoFit/>
          </a:bodyPr>
          <a:lstStyle>
            <a:lvl1pPr algn="ctr">
              <a:defRPr kumimoji="1" sz="4400">
                <a:solidFill>
                  <a:schemeClr val="tx2"/>
                </a:solidFill>
                <a:latin typeface="Times New Roman" pitchFamily="18" charset="0"/>
                <a:ea typeface="宋体" pitchFamily="2" charset="-122"/>
              </a:defRPr>
            </a:lvl1pPr>
            <a:lvl2pPr algn="ctr">
              <a:defRPr kumimoji="1" sz="4400">
                <a:solidFill>
                  <a:schemeClr val="tx2"/>
                </a:solidFill>
                <a:latin typeface="Times New Roman" pitchFamily="18" charset="0"/>
                <a:ea typeface="宋体" pitchFamily="2" charset="-122"/>
              </a:defRPr>
            </a:lvl2pPr>
            <a:lvl3pPr algn="ctr">
              <a:defRPr kumimoji="1" sz="4400">
                <a:solidFill>
                  <a:schemeClr val="tx2"/>
                </a:solidFill>
                <a:latin typeface="Times New Roman" pitchFamily="18" charset="0"/>
                <a:ea typeface="宋体" pitchFamily="2" charset="-122"/>
              </a:defRPr>
            </a:lvl3pPr>
            <a:lvl4pPr algn="ctr">
              <a:defRPr kumimoji="1" sz="4400">
                <a:solidFill>
                  <a:schemeClr val="tx2"/>
                </a:solidFill>
                <a:latin typeface="Times New Roman" pitchFamily="18" charset="0"/>
                <a:ea typeface="宋体" pitchFamily="2" charset="-122"/>
              </a:defRPr>
            </a:lvl4pPr>
            <a:lvl5pPr algn="ctr">
              <a:defRPr kumimoji="1" sz="4400">
                <a:solidFill>
                  <a:schemeClr val="tx2"/>
                </a:solidFill>
                <a:latin typeface="Times New Roman" pitchFamily="18" charset="0"/>
                <a:ea typeface="宋体" pitchFamily="2" charset="-122"/>
              </a:defRPr>
            </a:lvl5pPr>
            <a:lvl6pPr marL="457200" algn="ctr" fontAlgn="base">
              <a:spcBef>
                <a:spcPct val="0"/>
              </a:spcBef>
              <a:spcAft>
                <a:spcPct val="0"/>
              </a:spcAft>
              <a:defRPr kumimoji="1" sz="4400">
                <a:solidFill>
                  <a:schemeClr val="tx2"/>
                </a:solidFill>
                <a:latin typeface="Times New Roman" pitchFamily="18" charset="0"/>
                <a:ea typeface="宋体" pitchFamily="2" charset="-122"/>
              </a:defRPr>
            </a:lvl6pPr>
            <a:lvl7pPr marL="914400" algn="ctr"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fontAlgn="base">
              <a:spcBef>
                <a:spcPct val="0"/>
              </a:spcBef>
              <a:spcAft>
                <a:spcPct val="0"/>
              </a:spcAft>
              <a:defRPr kumimoji="1" sz="4400">
                <a:solidFill>
                  <a:schemeClr val="tx2"/>
                </a:solidFill>
                <a:latin typeface="Times New Roman" pitchFamily="18" charset="0"/>
                <a:ea typeface="宋体" pitchFamily="2" charset="-122"/>
              </a:defRPr>
            </a:lvl9pPr>
          </a:lstStyle>
          <a:p>
            <a:pPr algn="l">
              <a:buClr>
                <a:srgbClr val="FF0000"/>
              </a:buClr>
            </a:pPr>
            <a:r>
              <a:rPr lang="en-US" altLang="zh-CN" sz="3200" b="1">
                <a:solidFill>
                  <a:schemeClr val="accent2"/>
                </a:solidFill>
                <a:ea typeface="黑体" pitchFamily="49" charset="-122"/>
              </a:rPr>
              <a:t> </a:t>
            </a:r>
            <a:r>
              <a:rPr lang="zh-CN" altLang="en-US" sz="2400" b="1">
                <a:solidFill>
                  <a:srgbClr val="CC3399"/>
                </a:solidFill>
                <a:ea typeface="黑体" pitchFamily="49" charset="-122"/>
              </a:rPr>
              <a:t>在放大器中引入负反馈</a:t>
            </a:r>
          </a:p>
        </p:txBody>
      </p:sp>
      <p:sp>
        <p:nvSpPr>
          <p:cNvPr id="213002" name="AutoShape 10"/>
          <p:cNvSpPr>
            <a:spLocks noChangeArrowheads="1"/>
          </p:cNvSpPr>
          <p:nvPr/>
        </p:nvSpPr>
        <p:spPr bwMode="auto">
          <a:xfrm>
            <a:off x="2731840" y="1441376"/>
            <a:ext cx="1371600" cy="212725"/>
          </a:xfrm>
          <a:prstGeom prst="rightArrow">
            <a:avLst>
              <a:gd name="adj1" fmla="val 50000"/>
              <a:gd name="adj2" fmla="val 161194"/>
            </a:avLst>
          </a:prstGeom>
          <a:solidFill>
            <a:srgbClr val="FF99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213003" name="Rectangle 11">
            <a:hlinkClick r:id="rId7" action="ppaction://hlinksldjump"/>
          </p:cNvPr>
          <p:cNvSpPr>
            <a:spLocks noChangeArrowheads="1"/>
          </p:cNvSpPr>
          <p:nvPr/>
        </p:nvSpPr>
        <p:spPr bwMode="auto">
          <a:xfrm>
            <a:off x="4255840" y="1288976"/>
            <a:ext cx="3276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anchor="ctr">
            <a:spAutoFit/>
          </a:bodyPr>
          <a:lstStyle>
            <a:lvl1pPr algn="ctr">
              <a:defRPr kumimoji="1" sz="4400">
                <a:solidFill>
                  <a:schemeClr val="tx2"/>
                </a:solidFill>
                <a:latin typeface="Times New Roman" pitchFamily="18" charset="0"/>
                <a:ea typeface="宋体" pitchFamily="2" charset="-122"/>
              </a:defRPr>
            </a:lvl1pPr>
            <a:lvl2pPr algn="ctr">
              <a:defRPr kumimoji="1" sz="4400">
                <a:solidFill>
                  <a:schemeClr val="tx2"/>
                </a:solidFill>
                <a:latin typeface="Times New Roman" pitchFamily="18" charset="0"/>
                <a:ea typeface="宋体" pitchFamily="2" charset="-122"/>
              </a:defRPr>
            </a:lvl2pPr>
            <a:lvl3pPr algn="ctr">
              <a:defRPr kumimoji="1" sz="4400">
                <a:solidFill>
                  <a:schemeClr val="tx2"/>
                </a:solidFill>
                <a:latin typeface="Times New Roman" pitchFamily="18" charset="0"/>
                <a:ea typeface="宋体" pitchFamily="2" charset="-122"/>
              </a:defRPr>
            </a:lvl3pPr>
            <a:lvl4pPr algn="ctr">
              <a:defRPr kumimoji="1" sz="4400">
                <a:solidFill>
                  <a:schemeClr val="tx2"/>
                </a:solidFill>
                <a:latin typeface="Times New Roman" pitchFamily="18" charset="0"/>
                <a:ea typeface="宋体" pitchFamily="2" charset="-122"/>
              </a:defRPr>
            </a:lvl4pPr>
            <a:lvl5pPr algn="ctr">
              <a:defRPr kumimoji="1" sz="4400">
                <a:solidFill>
                  <a:schemeClr val="tx2"/>
                </a:solidFill>
                <a:latin typeface="Times New Roman" pitchFamily="18" charset="0"/>
                <a:ea typeface="宋体" pitchFamily="2" charset="-122"/>
              </a:defRPr>
            </a:lvl5pPr>
            <a:lvl6pPr marL="457200" algn="ctr" fontAlgn="base">
              <a:spcBef>
                <a:spcPct val="0"/>
              </a:spcBef>
              <a:spcAft>
                <a:spcPct val="0"/>
              </a:spcAft>
              <a:defRPr kumimoji="1" sz="4400">
                <a:solidFill>
                  <a:schemeClr val="tx2"/>
                </a:solidFill>
                <a:latin typeface="Times New Roman" pitchFamily="18" charset="0"/>
                <a:ea typeface="宋体" pitchFamily="2" charset="-122"/>
              </a:defRPr>
            </a:lvl6pPr>
            <a:lvl7pPr marL="914400" algn="ctr"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fontAlgn="base">
              <a:spcBef>
                <a:spcPct val="0"/>
              </a:spcBef>
              <a:spcAft>
                <a:spcPct val="0"/>
              </a:spcAft>
              <a:defRPr kumimoji="1" sz="4400">
                <a:solidFill>
                  <a:schemeClr val="tx2"/>
                </a:solidFill>
                <a:latin typeface="Times New Roman" pitchFamily="18" charset="0"/>
                <a:ea typeface="宋体" pitchFamily="2" charset="-122"/>
              </a:defRPr>
            </a:lvl9pPr>
          </a:lstStyle>
          <a:p>
            <a:pPr algn="l">
              <a:buClr>
                <a:srgbClr val="FF0000"/>
              </a:buClr>
            </a:pPr>
            <a:r>
              <a:rPr lang="en-US" altLang="zh-CN" sz="3200" b="1">
                <a:solidFill>
                  <a:schemeClr val="accent2"/>
                </a:solidFill>
                <a:ea typeface="黑体" pitchFamily="49" charset="-122"/>
              </a:rPr>
              <a:t> </a:t>
            </a:r>
            <a:r>
              <a:rPr lang="zh-CN" altLang="en-US" sz="2400" b="1">
                <a:solidFill>
                  <a:schemeClr val="accent2"/>
                </a:solidFill>
                <a:ea typeface="黑体" pitchFamily="49" charset="-122"/>
              </a:rPr>
              <a:t>降低了放大倍数</a:t>
            </a:r>
            <a:endParaRPr lang="zh-CN" altLang="en-US" sz="2400" b="1">
              <a:solidFill>
                <a:schemeClr val="accent2"/>
              </a:solidFill>
              <a:latin typeface="黑体" pitchFamily="49" charset="-122"/>
              <a:ea typeface="黑体" pitchFamily="49" charset="-122"/>
            </a:endParaRPr>
          </a:p>
        </p:txBody>
      </p:sp>
      <p:sp>
        <p:nvSpPr>
          <p:cNvPr id="213004" name="Rectangle 12">
            <a:hlinkClick r:id="rId7" action="ppaction://hlinksldjump"/>
          </p:cNvPr>
          <p:cNvSpPr>
            <a:spLocks noChangeArrowheads="1"/>
          </p:cNvSpPr>
          <p:nvPr/>
        </p:nvSpPr>
        <p:spPr bwMode="auto">
          <a:xfrm>
            <a:off x="4027240" y="1898576"/>
            <a:ext cx="4419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anchor="ctr">
            <a:spAutoFit/>
          </a:bodyPr>
          <a:lstStyle>
            <a:lvl1pPr algn="ctr">
              <a:defRPr kumimoji="1" sz="4400">
                <a:solidFill>
                  <a:schemeClr val="tx2"/>
                </a:solidFill>
                <a:latin typeface="Times New Roman" pitchFamily="18" charset="0"/>
                <a:ea typeface="宋体" pitchFamily="2" charset="-122"/>
              </a:defRPr>
            </a:lvl1pPr>
            <a:lvl2pPr algn="ctr">
              <a:defRPr kumimoji="1" sz="4400">
                <a:solidFill>
                  <a:schemeClr val="tx2"/>
                </a:solidFill>
                <a:latin typeface="Times New Roman" pitchFamily="18" charset="0"/>
                <a:ea typeface="宋体" pitchFamily="2" charset="-122"/>
              </a:defRPr>
            </a:lvl2pPr>
            <a:lvl3pPr algn="ctr">
              <a:defRPr kumimoji="1" sz="4400">
                <a:solidFill>
                  <a:schemeClr val="tx2"/>
                </a:solidFill>
                <a:latin typeface="Times New Roman" pitchFamily="18" charset="0"/>
                <a:ea typeface="宋体" pitchFamily="2" charset="-122"/>
              </a:defRPr>
            </a:lvl3pPr>
            <a:lvl4pPr algn="ctr">
              <a:defRPr kumimoji="1" sz="4400">
                <a:solidFill>
                  <a:schemeClr val="tx2"/>
                </a:solidFill>
                <a:latin typeface="Times New Roman" pitchFamily="18" charset="0"/>
                <a:ea typeface="宋体" pitchFamily="2" charset="-122"/>
              </a:defRPr>
            </a:lvl4pPr>
            <a:lvl5pPr algn="ctr">
              <a:defRPr kumimoji="1" sz="4400">
                <a:solidFill>
                  <a:schemeClr val="tx2"/>
                </a:solidFill>
                <a:latin typeface="Times New Roman" pitchFamily="18" charset="0"/>
                <a:ea typeface="宋体" pitchFamily="2" charset="-122"/>
              </a:defRPr>
            </a:lvl5pPr>
            <a:lvl6pPr marL="457200" algn="ctr" fontAlgn="base">
              <a:spcBef>
                <a:spcPct val="0"/>
              </a:spcBef>
              <a:spcAft>
                <a:spcPct val="0"/>
              </a:spcAft>
              <a:defRPr kumimoji="1" sz="4400">
                <a:solidFill>
                  <a:schemeClr val="tx2"/>
                </a:solidFill>
                <a:latin typeface="Times New Roman" pitchFamily="18" charset="0"/>
                <a:ea typeface="宋体" pitchFamily="2" charset="-122"/>
              </a:defRPr>
            </a:lvl6pPr>
            <a:lvl7pPr marL="914400" algn="ctr"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fontAlgn="base">
              <a:spcBef>
                <a:spcPct val="0"/>
              </a:spcBef>
              <a:spcAft>
                <a:spcPct val="0"/>
              </a:spcAft>
              <a:defRPr kumimoji="1" sz="4400">
                <a:solidFill>
                  <a:schemeClr val="tx2"/>
                </a:solidFill>
                <a:latin typeface="Times New Roman" pitchFamily="18" charset="0"/>
                <a:ea typeface="宋体" pitchFamily="2" charset="-122"/>
              </a:defRPr>
            </a:lvl9pPr>
          </a:lstStyle>
          <a:p>
            <a:pPr algn="l">
              <a:buClr>
                <a:srgbClr val="FF0000"/>
              </a:buClr>
            </a:pPr>
            <a:r>
              <a:rPr lang="en-US" altLang="zh-CN" sz="3200" b="1">
                <a:solidFill>
                  <a:schemeClr val="accent2"/>
                </a:solidFill>
                <a:ea typeface="黑体" pitchFamily="49" charset="-122"/>
              </a:rPr>
              <a:t> </a:t>
            </a:r>
            <a:r>
              <a:rPr lang="zh-CN" altLang="en-US" sz="2400" b="1">
                <a:solidFill>
                  <a:srgbClr val="FF0000"/>
                </a:solidFill>
                <a:ea typeface="黑体" pitchFamily="49" charset="-122"/>
              </a:rPr>
              <a:t>使放大器的性能得以改善：</a:t>
            </a:r>
          </a:p>
        </p:txBody>
      </p:sp>
      <p:sp>
        <p:nvSpPr>
          <p:cNvPr id="213005" name="Line 13"/>
          <p:cNvSpPr>
            <a:spLocks noChangeShapeType="1"/>
          </p:cNvSpPr>
          <p:nvPr/>
        </p:nvSpPr>
        <p:spPr bwMode="auto">
          <a:xfrm>
            <a:off x="2808040" y="1746176"/>
            <a:ext cx="1108075" cy="498475"/>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3112157560"/>
      </p:ext>
    </p:extLst>
  </p:cSld>
  <p:clrMapOvr>
    <a:masterClrMapping/>
  </p:clrMapOvr>
  <p:transition>
    <p:split orient="vert"/>
    <p:sndAc>
      <p:stSnd>
        <p:snd r:embed="rId2"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13001"/>
                                        </p:tgtEl>
                                        <p:attrNameLst>
                                          <p:attrName>style.visibility</p:attrName>
                                        </p:attrNameLst>
                                      </p:cBhvr>
                                      <p:to>
                                        <p:strVal val="visible"/>
                                      </p:to>
                                    </p:set>
                                    <p:animEffect transition="in" filter="blinds(vertical)">
                                      <p:cBhvr>
                                        <p:cTn id="7" dur="500"/>
                                        <p:tgtEl>
                                          <p:spTgt spid="213001"/>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213002"/>
                                        </p:tgtEl>
                                        <p:attrNameLst>
                                          <p:attrName>style.visibility</p:attrName>
                                        </p:attrNameLst>
                                      </p:cBhvr>
                                      <p:to>
                                        <p:strVal val="visible"/>
                                      </p:to>
                                    </p:set>
                                    <p:animEffect transition="in" filter="blinds(vertical)">
                                      <p:cBhvr>
                                        <p:cTn id="12" dur="500"/>
                                        <p:tgtEl>
                                          <p:spTgt spid="213002"/>
                                        </p:tgtEl>
                                      </p:cBhvr>
                                    </p:animEffect>
                                  </p:childTnLst>
                                  <p:subTnLst>
                                    <p:audio>
                                      <p:cMediaNode>
                                        <p:cTn display="0" masterRel="sameClick">
                                          <p:stCondLst>
                                            <p:cond evt="begin" delay="0">
                                              <p:tn val="10"/>
                                            </p:cond>
                                          </p:stCondLst>
                                          <p:endCondLst>
                                            <p:cond evt="onStopAudio" delay="0">
                                              <p:tgtEl>
                                                <p:sldTgt/>
                                              </p:tgtEl>
                                            </p:cond>
                                          </p:endCondLst>
                                        </p:cTn>
                                        <p:tgtEl>
                                          <p:sndTgt r:embed="rId3" name="CHIMES.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13003"/>
                                        </p:tgtEl>
                                        <p:attrNameLst>
                                          <p:attrName>style.visibility</p:attrName>
                                        </p:attrNameLst>
                                      </p:cBhvr>
                                      <p:to>
                                        <p:strVal val="visible"/>
                                      </p:to>
                                    </p:set>
                                    <p:animEffect transition="in" filter="blinds(vertical)">
                                      <p:cBhvr>
                                        <p:cTn id="17" dur="500"/>
                                        <p:tgtEl>
                                          <p:spTgt spid="213003"/>
                                        </p:tgtEl>
                                      </p:cBhvr>
                                    </p:animEffect>
                                  </p:childTnLst>
                                  <p:subTnLst>
                                    <p:audio>
                                      <p:cMediaNode>
                                        <p:cTn display="0" masterRel="sameClick">
                                          <p:stCondLst>
                                            <p:cond evt="begin" delay="0">
                                              <p:tn val="15"/>
                                            </p:cond>
                                          </p:stCondLst>
                                          <p:endCondLst>
                                            <p:cond evt="onStopAudio" delay="0">
                                              <p:tgtEl>
                                                <p:sldTgt/>
                                              </p:tgtEl>
                                            </p:cond>
                                          </p:endCondLst>
                                        </p:cTn>
                                        <p:tgtEl>
                                          <p:sndTgt r:embed="rId3" name="CHIMES.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213005"/>
                                        </p:tgtEl>
                                        <p:attrNameLst>
                                          <p:attrName>style.visibility</p:attrName>
                                        </p:attrNameLst>
                                      </p:cBhvr>
                                      <p:to>
                                        <p:strVal val="visible"/>
                                      </p:to>
                                    </p:set>
                                    <p:animEffect transition="in" filter="blinds(vertical)">
                                      <p:cBhvr>
                                        <p:cTn id="22" dur="500"/>
                                        <p:tgtEl>
                                          <p:spTgt spid="21300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213004"/>
                                        </p:tgtEl>
                                        <p:attrNameLst>
                                          <p:attrName>style.visibility</p:attrName>
                                        </p:attrNameLst>
                                      </p:cBhvr>
                                      <p:to>
                                        <p:strVal val="visible"/>
                                      </p:to>
                                    </p:set>
                                    <p:animEffect transition="in" filter="blinds(vertical)">
                                      <p:cBhvr>
                                        <p:cTn id="27" dur="500"/>
                                        <p:tgtEl>
                                          <p:spTgt spid="213004"/>
                                        </p:tgtEl>
                                      </p:cBhvr>
                                    </p:animEffect>
                                  </p:childTnLst>
                                  <p:subTnLst>
                                    <p:audio>
                                      <p:cMediaNode>
                                        <p:cTn display="0" masterRel="sameClick">
                                          <p:stCondLst>
                                            <p:cond evt="begin" delay="0">
                                              <p:tn val="25"/>
                                            </p:cond>
                                          </p:stCondLst>
                                          <p:endCondLst>
                                            <p:cond evt="onStopAudio" delay="0">
                                              <p:tgtEl>
                                                <p:sldTgt/>
                                              </p:tgtEl>
                                            </p:cond>
                                          </p:endCondLst>
                                        </p:cTn>
                                        <p:tgtEl>
                                          <p:sndTgt r:embed="rId3" name="CHIMES.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212997"/>
                                        </p:tgtEl>
                                        <p:attrNameLst>
                                          <p:attrName>style.visibility</p:attrName>
                                        </p:attrNameLst>
                                      </p:cBhvr>
                                      <p:to>
                                        <p:strVal val="visible"/>
                                      </p:to>
                                    </p:set>
                                    <p:animEffect transition="in" filter="blinds(vertical)">
                                      <p:cBhvr>
                                        <p:cTn id="32" dur="500"/>
                                        <p:tgtEl>
                                          <p:spTgt spid="212997"/>
                                        </p:tgtEl>
                                      </p:cBhvr>
                                    </p:animEffect>
                                  </p:childTnLst>
                                  <p:subTnLst>
                                    <p:audio>
                                      <p:cMediaNode>
                                        <p:cTn display="0" masterRel="sameClick">
                                          <p:stCondLst>
                                            <p:cond evt="begin" delay="0">
                                              <p:tn val="30"/>
                                            </p:cond>
                                          </p:stCondLst>
                                          <p:endCondLst>
                                            <p:cond evt="onStopAudio" delay="0">
                                              <p:tgtEl>
                                                <p:sldTgt/>
                                              </p:tgtEl>
                                            </p:cond>
                                          </p:endCondLst>
                                        </p:cTn>
                                        <p:tgtEl>
                                          <p:sndTgt r:embed="rId3" name="CHIMES.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5" fill="hold" grpId="0" nodeType="clickEffect">
                                  <p:stCondLst>
                                    <p:cond delay="0"/>
                                  </p:stCondLst>
                                  <p:childTnLst>
                                    <p:set>
                                      <p:cBhvr>
                                        <p:cTn id="36" dur="1" fill="hold">
                                          <p:stCondLst>
                                            <p:cond delay="0"/>
                                          </p:stCondLst>
                                        </p:cTn>
                                        <p:tgtEl>
                                          <p:spTgt spid="212998"/>
                                        </p:tgtEl>
                                        <p:attrNameLst>
                                          <p:attrName>style.visibility</p:attrName>
                                        </p:attrNameLst>
                                      </p:cBhvr>
                                      <p:to>
                                        <p:strVal val="visible"/>
                                      </p:to>
                                    </p:set>
                                    <p:animEffect transition="in" filter="blinds(vertical)">
                                      <p:cBhvr>
                                        <p:cTn id="37" dur="500"/>
                                        <p:tgtEl>
                                          <p:spTgt spid="212998"/>
                                        </p:tgtEl>
                                      </p:cBhvr>
                                    </p:animEffect>
                                  </p:childTnLst>
                                  <p:subTnLst>
                                    <p:audio>
                                      <p:cMediaNode>
                                        <p:cTn display="0" masterRel="sameClick">
                                          <p:stCondLst>
                                            <p:cond evt="begin" delay="0">
                                              <p:tn val="35"/>
                                            </p:cond>
                                          </p:stCondLst>
                                          <p:endCondLst>
                                            <p:cond evt="onStopAudio" delay="0">
                                              <p:tgtEl>
                                                <p:sldTgt/>
                                              </p:tgtEl>
                                            </p:cond>
                                          </p:endCondLst>
                                        </p:cTn>
                                        <p:tgtEl>
                                          <p:sndTgt r:embed="rId3" name="CHIMES.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5" fill="hold" grpId="0" nodeType="clickEffect">
                                  <p:stCondLst>
                                    <p:cond delay="0"/>
                                  </p:stCondLst>
                                  <p:childTnLst>
                                    <p:set>
                                      <p:cBhvr>
                                        <p:cTn id="41" dur="1" fill="hold">
                                          <p:stCondLst>
                                            <p:cond delay="0"/>
                                          </p:stCondLst>
                                        </p:cTn>
                                        <p:tgtEl>
                                          <p:spTgt spid="212999"/>
                                        </p:tgtEl>
                                        <p:attrNameLst>
                                          <p:attrName>style.visibility</p:attrName>
                                        </p:attrNameLst>
                                      </p:cBhvr>
                                      <p:to>
                                        <p:strVal val="visible"/>
                                      </p:to>
                                    </p:set>
                                    <p:animEffect transition="in" filter="blinds(vertical)">
                                      <p:cBhvr>
                                        <p:cTn id="42" dur="500"/>
                                        <p:tgtEl>
                                          <p:spTgt spid="212999"/>
                                        </p:tgtEl>
                                      </p:cBhvr>
                                    </p:animEffect>
                                  </p:childTnLst>
                                  <p:subTnLst>
                                    <p:audio>
                                      <p:cMediaNode>
                                        <p:cTn display="0" masterRel="sameClick">
                                          <p:stCondLst>
                                            <p:cond evt="begin" delay="0">
                                              <p:tn val="40"/>
                                            </p:cond>
                                          </p:stCondLst>
                                          <p:endCondLst>
                                            <p:cond evt="onStopAudio" delay="0">
                                              <p:tgtEl>
                                                <p:sldTgt/>
                                              </p:tgtEl>
                                            </p:cond>
                                          </p:endCondLst>
                                        </p:cTn>
                                        <p:tgtEl>
                                          <p:sndTgt r:embed="rId3" name="CHIMES.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5" fill="hold" grpId="0" nodeType="clickEffect">
                                  <p:stCondLst>
                                    <p:cond delay="0"/>
                                  </p:stCondLst>
                                  <p:childTnLst>
                                    <p:set>
                                      <p:cBhvr>
                                        <p:cTn id="46" dur="1" fill="hold">
                                          <p:stCondLst>
                                            <p:cond delay="0"/>
                                          </p:stCondLst>
                                        </p:cTn>
                                        <p:tgtEl>
                                          <p:spTgt spid="213000"/>
                                        </p:tgtEl>
                                        <p:attrNameLst>
                                          <p:attrName>style.visibility</p:attrName>
                                        </p:attrNameLst>
                                      </p:cBhvr>
                                      <p:to>
                                        <p:strVal val="visible"/>
                                      </p:to>
                                    </p:set>
                                    <p:animEffect transition="in" filter="blinds(vertical)">
                                      <p:cBhvr>
                                        <p:cTn id="47" dur="500"/>
                                        <p:tgtEl>
                                          <p:spTgt spid="213000"/>
                                        </p:tgtEl>
                                      </p:cBhvr>
                                    </p:animEffect>
                                  </p:childTnLst>
                                  <p:subTnLst>
                                    <p:audio>
                                      <p:cMediaNode>
                                        <p:cTn display="0" masterRel="sameClick">
                                          <p:stCondLst>
                                            <p:cond evt="begin" delay="0">
                                              <p:tn val="4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7" grpId="0" autoUpdateAnimBg="0"/>
      <p:bldP spid="212998" grpId="0" autoUpdateAnimBg="0"/>
      <p:bldP spid="212999" grpId="0" autoUpdateAnimBg="0"/>
      <p:bldP spid="213000" grpId="0" autoUpdateAnimBg="0"/>
      <p:bldP spid="213001" grpId="0" autoUpdateAnimBg="0"/>
      <p:bldP spid="213002" grpId="0" animBg="1"/>
      <p:bldP spid="213003" grpId="0" autoUpdateAnimBg="0"/>
      <p:bldP spid="213004" grpId="0" autoUpdateAnimBg="0"/>
      <p:bldP spid="21300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ChangeArrowheads="1"/>
          </p:cNvSpPr>
          <p:nvPr/>
        </p:nvSpPr>
        <p:spPr bwMode="auto">
          <a:xfrm>
            <a:off x="756557" y="228373"/>
            <a:ext cx="70119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dirty="0" smtClean="0">
                <a:ea typeface="隶书" pitchFamily="49" charset="-122"/>
              </a:rPr>
              <a:t>7.5.1  </a:t>
            </a:r>
            <a:r>
              <a:rPr lang="zh-CN" altLang="en-US" sz="2800" b="1" dirty="0"/>
              <a:t>提高闭环放大倍数的稳定性</a:t>
            </a:r>
          </a:p>
        </p:txBody>
      </p:sp>
      <p:graphicFrame>
        <p:nvGraphicFramePr>
          <p:cNvPr id="214019" name="Object 3"/>
          <p:cNvGraphicFramePr>
            <a:graphicFrameLocks noChangeAspect="1"/>
          </p:cNvGraphicFramePr>
          <p:nvPr/>
        </p:nvGraphicFramePr>
        <p:xfrm>
          <a:off x="1828800" y="1627188"/>
          <a:ext cx="2057400" cy="963612"/>
        </p:xfrm>
        <a:graphic>
          <a:graphicData uri="http://schemas.openxmlformats.org/presentationml/2006/ole">
            <mc:AlternateContent xmlns:mc="http://schemas.openxmlformats.org/markup-compatibility/2006">
              <mc:Choice xmlns:v="urn:schemas-microsoft-com:vml" Requires="v">
                <p:oleObj spid="_x0000_s50226" name="Equation" r:id="rId5" imgW="838080" imgH="393480" progId="Equation.3">
                  <p:embed/>
                </p:oleObj>
              </mc:Choice>
              <mc:Fallback>
                <p:oleObj name="Equation" r:id="rId5" imgW="838080" imgH="3934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8800" y="1627188"/>
                        <a:ext cx="2057400" cy="963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214020" name="Object 4"/>
          <p:cNvGraphicFramePr>
            <a:graphicFrameLocks noChangeAspect="1"/>
          </p:cNvGraphicFramePr>
          <p:nvPr/>
        </p:nvGraphicFramePr>
        <p:xfrm>
          <a:off x="4616450" y="1611313"/>
          <a:ext cx="2851150" cy="1055687"/>
        </p:xfrm>
        <a:graphic>
          <a:graphicData uri="http://schemas.openxmlformats.org/presentationml/2006/ole">
            <mc:AlternateContent xmlns:mc="http://schemas.openxmlformats.org/markup-compatibility/2006">
              <mc:Choice xmlns:v="urn:schemas-microsoft-com:vml" Requires="v">
                <p:oleObj spid="_x0000_s50227" name="Equation" r:id="rId7" imgW="1028520" imgH="380880" progId="Equation.3">
                  <p:embed/>
                </p:oleObj>
              </mc:Choice>
              <mc:Fallback>
                <p:oleObj name="Equation" r:id="rId7" imgW="102852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16450" y="1611313"/>
                        <a:ext cx="2851150" cy="1055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214021" name="Object 5"/>
          <p:cNvGraphicFramePr>
            <a:graphicFrameLocks noChangeAspect="1"/>
          </p:cNvGraphicFramePr>
          <p:nvPr/>
        </p:nvGraphicFramePr>
        <p:xfrm>
          <a:off x="2403475" y="2665413"/>
          <a:ext cx="2752725" cy="1035050"/>
        </p:xfrm>
        <a:graphic>
          <a:graphicData uri="http://schemas.openxmlformats.org/presentationml/2006/ole">
            <mc:AlternateContent xmlns:mc="http://schemas.openxmlformats.org/markup-compatibility/2006">
              <mc:Choice xmlns:v="urn:schemas-microsoft-com:vml" Requires="v">
                <p:oleObj spid="_x0000_s50228" name="Equation" r:id="rId9" imgW="1143000" imgH="431640" progId="Equation.3">
                  <p:embed/>
                </p:oleObj>
              </mc:Choice>
              <mc:Fallback>
                <p:oleObj name="Equation" r:id="rId9" imgW="1143000" imgH="4316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03475" y="2665413"/>
                        <a:ext cx="2752725" cy="1035050"/>
                      </a:xfrm>
                      <a:prstGeom prst="rect">
                        <a:avLst/>
                      </a:prstGeom>
                      <a:solidFill>
                        <a:srgbClr val="FEFFEF"/>
                      </a:solidFill>
                      <a:ln w="9525">
                        <a:solidFill>
                          <a:srgbClr val="FF0000"/>
                        </a:solidFill>
                        <a:miter lim="800000"/>
                        <a:headEnd/>
                        <a:tailEnd/>
                      </a:ln>
                    </p:spPr>
                  </p:pic>
                </p:oleObj>
              </mc:Fallback>
            </mc:AlternateContent>
          </a:graphicData>
        </a:graphic>
      </p:graphicFrame>
      <p:sp>
        <p:nvSpPr>
          <p:cNvPr id="214022" name="Line 6"/>
          <p:cNvSpPr>
            <a:spLocks noChangeShapeType="1"/>
          </p:cNvSpPr>
          <p:nvPr/>
        </p:nvSpPr>
        <p:spPr bwMode="auto">
          <a:xfrm flipH="1">
            <a:off x="2465388" y="3524250"/>
            <a:ext cx="381000" cy="45720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4023" name="Text Box 7"/>
          <p:cNvSpPr txBox="1">
            <a:spLocks noChangeArrowheads="1"/>
          </p:cNvSpPr>
          <p:nvPr/>
        </p:nvSpPr>
        <p:spPr bwMode="auto">
          <a:xfrm>
            <a:off x="1371600" y="3962400"/>
            <a:ext cx="2971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i="1">
                <a:solidFill>
                  <a:srgbClr val="0033CC"/>
                </a:solidFill>
              </a:rPr>
              <a:t>A</a:t>
            </a:r>
            <a:r>
              <a:rPr lang="en-US" altLang="zh-CN" sz="2800" b="1" baseline="-25000">
                <a:solidFill>
                  <a:srgbClr val="0033CC"/>
                </a:solidFill>
              </a:rPr>
              <a:t>f </a:t>
            </a:r>
            <a:r>
              <a:rPr lang="zh-CN" altLang="en-US" sz="2800" b="1">
                <a:solidFill>
                  <a:srgbClr val="0033CC"/>
                </a:solidFill>
              </a:rPr>
              <a:t>的相对变化量</a:t>
            </a:r>
          </a:p>
        </p:txBody>
      </p:sp>
      <p:sp>
        <p:nvSpPr>
          <p:cNvPr id="214024" name="Line 8"/>
          <p:cNvSpPr>
            <a:spLocks noChangeShapeType="1"/>
          </p:cNvSpPr>
          <p:nvPr/>
        </p:nvSpPr>
        <p:spPr bwMode="auto">
          <a:xfrm>
            <a:off x="4903788" y="3524250"/>
            <a:ext cx="658812" cy="51435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4025" name="Text Box 9"/>
          <p:cNvSpPr txBox="1">
            <a:spLocks noChangeArrowheads="1"/>
          </p:cNvSpPr>
          <p:nvPr/>
        </p:nvSpPr>
        <p:spPr bwMode="auto">
          <a:xfrm>
            <a:off x="4953000" y="3886200"/>
            <a:ext cx="30210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i="1">
                <a:solidFill>
                  <a:srgbClr val="0033CC"/>
                </a:solidFill>
              </a:rPr>
              <a:t>A </a:t>
            </a:r>
            <a:r>
              <a:rPr lang="zh-CN" altLang="en-US" sz="2800" b="1">
                <a:solidFill>
                  <a:srgbClr val="0033CC"/>
                </a:solidFill>
              </a:rPr>
              <a:t>的相对变化量</a:t>
            </a:r>
          </a:p>
        </p:txBody>
      </p:sp>
      <p:sp>
        <p:nvSpPr>
          <p:cNvPr id="214026" name="Rectangle 10"/>
          <p:cNvSpPr>
            <a:spLocks noChangeArrowheads="1"/>
          </p:cNvSpPr>
          <p:nvPr/>
        </p:nvSpPr>
        <p:spPr bwMode="auto">
          <a:xfrm>
            <a:off x="1219200" y="5410200"/>
            <a:ext cx="4572000"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marL="342900" indent="-342900">
              <a:defRPr kumimoji="1" sz="2400">
                <a:solidFill>
                  <a:schemeClr val="tx1"/>
                </a:solidFill>
                <a:latin typeface="Times New Roman" pitchFamily="18" charset="0"/>
                <a:ea typeface="宋体" pitchFamily="2" charset="-122"/>
              </a:defRPr>
            </a:lvl1pPr>
            <a:lvl2pPr marL="742950" indent="-285750">
              <a:defRPr kumimoji="1" sz="2400">
                <a:solidFill>
                  <a:schemeClr val="tx1"/>
                </a:solidFill>
                <a:latin typeface="Times New Roman" pitchFamily="18" charset="0"/>
                <a:ea typeface="宋体" pitchFamily="2" charset="-122"/>
              </a:defRPr>
            </a:lvl2pPr>
            <a:lvl3pPr marL="1143000" indent="-228600">
              <a:defRPr kumimoji="1" sz="2400">
                <a:solidFill>
                  <a:schemeClr val="tx1"/>
                </a:solidFill>
                <a:latin typeface="Times New Roman" pitchFamily="18" charset="0"/>
                <a:ea typeface="宋体" pitchFamily="2" charset="-122"/>
              </a:defRPr>
            </a:lvl3pPr>
            <a:lvl4pPr marL="1600200" indent="-228600">
              <a:defRPr kumimoji="1" sz="2400">
                <a:solidFill>
                  <a:schemeClr val="tx1"/>
                </a:solidFill>
                <a:latin typeface="Times New Roman" pitchFamily="18" charset="0"/>
                <a:ea typeface="宋体" pitchFamily="2" charset="-122"/>
              </a:defRPr>
            </a:lvl4pPr>
            <a:lvl5pPr marL="2057400" indent="-228600">
              <a:defRPr kumimoji="1" sz="2400">
                <a:solidFill>
                  <a:schemeClr val="tx1"/>
                </a:solidFill>
                <a:latin typeface="Times New Roman" pitchFamily="18" charset="0"/>
                <a:ea typeface="宋体" pitchFamily="2" charset="-122"/>
              </a:defRPr>
            </a:lvl5pPr>
            <a:lvl6pPr marL="2514600" indent="-228600" fontAlgn="base">
              <a:spcBef>
                <a:spcPct val="0"/>
              </a:spcBef>
              <a:spcAft>
                <a:spcPct val="0"/>
              </a:spcAft>
              <a:defRPr kumimoji="1" sz="2400">
                <a:solidFill>
                  <a:schemeClr val="tx1"/>
                </a:solidFill>
                <a:latin typeface="Times New Roman" pitchFamily="18" charset="0"/>
                <a:ea typeface="宋体" pitchFamily="2" charset="-122"/>
              </a:defRPr>
            </a:lvl6pPr>
            <a:lvl7pPr marL="2971800" indent="-228600" fontAlgn="base">
              <a:spcBef>
                <a:spcPct val="0"/>
              </a:spcBef>
              <a:spcAft>
                <a:spcPct val="0"/>
              </a:spcAft>
              <a:defRPr kumimoji="1" sz="2400">
                <a:solidFill>
                  <a:schemeClr val="tx1"/>
                </a:solidFill>
                <a:latin typeface="Times New Roman" pitchFamily="18" charset="0"/>
                <a:ea typeface="宋体" pitchFamily="2" charset="-122"/>
              </a:defRPr>
            </a:lvl7pPr>
            <a:lvl8pPr marL="3429000" indent="-228600" fontAlgn="base">
              <a:spcBef>
                <a:spcPct val="0"/>
              </a:spcBef>
              <a:spcAft>
                <a:spcPct val="0"/>
              </a:spcAft>
              <a:defRPr kumimoji="1" sz="2400">
                <a:solidFill>
                  <a:schemeClr val="tx1"/>
                </a:solidFill>
                <a:latin typeface="Times New Roman" pitchFamily="18" charset="0"/>
                <a:ea typeface="宋体" pitchFamily="2" charset="-122"/>
              </a:defRPr>
            </a:lvl8pPr>
            <a:lvl9pPr marL="3886200" indent="-228600" fontAlgn="base">
              <a:spcBef>
                <a:spcPct val="0"/>
              </a:spcBef>
              <a:spcAft>
                <a:spcPct val="0"/>
              </a:spcAft>
              <a:defRPr kumimoji="1" sz="2400">
                <a:solidFill>
                  <a:schemeClr val="tx1"/>
                </a:solidFill>
                <a:latin typeface="Times New Roman" pitchFamily="18" charset="0"/>
                <a:ea typeface="宋体" pitchFamily="2" charset="-122"/>
              </a:defRPr>
            </a:lvl9pPr>
          </a:lstStyle>
          <a:p>
            <a:pPr>
              <a:spcBef>
                <a:spcPct val="20000"/>
              </a:spcBef>
            </a:pPr>
            <a:r>
              <a:rPr lang="zh-CN" altLang="en-US" sz="2800" b="1">
                <a:solidFill>
                  <a:srgbClr val="0033CC"/>
                </a:solidFill>
                <a:latin typeface="宋体" pitchFamily="2" charset="-122"/>
              </a:rPr>
              <a:t>放大倍数稳定性提高</a:t>
            </a:r>
          </a:p>
        </p:txBody>
      </p:sp>
      <p:graphicFrame>
        <p:nvGraphicFramePr>
          <p:cNvPr id="214027" name="Object 11"/>
          <p:cNvGraphicFramePr>
            <a:graphicFrameLocks noChangeAspect="1"/>
          </p:cNvGraphicFramePr>
          <p:nvPr/>
        </p:nvGraphicFramePr>
        <p:xfrm>
          <a:off x="1066800" y="4419600"/>
          <a:ext cx="5337175" cy="1036638"/>
        </p:xfrm>
        <a:graphic>
          <a:graphicData uri="http://schemas.openxmlformats.org/presentationml/2006/ole">
            <mc:AlternateContent xmlns:mc="http://schemas.openxmlformats.org/markup-compatibility/2006">
              <mc:Choice xmlns:v="urn:schemas-microsoft-com:vml" Requires="v">
                <p:oleObj spid="_x0000_s50229" name="Equation" r:id="rId11" imgW="2209680" imgH="431640" progId="Equation.3">
                  <p:embed/>
                </p:oleObj>
              </mc:Choice>
              <mc:Fallback>
                <p:oleObj name="Equation" r:id="rId11" imgW="2209680" imgH="43164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66800" y="4419600"/>
                        <a:ext cx="5337175" cy="1036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pic>
        <p:nvPicPr>
          <p:cNvPr id="214028" name="Picture 12" descr="jiantou_shang">
            <a:hlinkClick r:id="" action="ppaction://hlinkshowjump?jump=previousslide"/>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763000" y="5105400"/>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214029" name="Picture 13" descr="jiantou_xia">
            <a:hlinkClick r:id="" action="ppaction://hlinkshowjump?jump=nextslide"/>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763000" y="5486400"/>
            <a:ext cx="274638"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52137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4018">
                                            <p:txEl>
                                              <p:pRg st="0" end="0"/>
                                            </p:txEl>
                                          </p:spTgt>
                                        </p:tgtEl>
                                        <p:attrNameLst>
                                          <p:attrName>style.visibility</p:attrName>
                                        </p:attrNameLst>
                                      </p:cBhvr>
                                      <p:to>
                                        <p:strVal val="visible"/>
                                      </p:to>
                                    </p:set>
                                    <p:animEffect transition="in" filter="wipe(left)">
                                      <p:cBhvr>
                                        <p:cTn id="7" dur="500"/>
                                        <p:tgtEl>
                                          <p:spTgt spid="21401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14019"/>
                                        </p:tgtEl>
                                        <p:attrNameLst>
                                          <p:attrName>style.visibility</p:attrName>
                                        </p:attrNameLst>
                                      </p:cBhvr>
                                      <p:to>
                                        <p:strVal val="visible"/>
                                      </p:to>
                                    </p:set>
                                    <p:animEffect transition="in" filter="wipe(left)">
                                      <p:cBhvr>
                                        <p:cTn id="12" dur="500"/>
                                        <p:tgtEl>
                                          <p:spTgt spid="2140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14020"/>
                                        </p:tgtEl>
                                        <p:attrNameLst>
                                          <p:attrName>style.visibility</p:attrName>
                                        </p:attrNameLst>
                                      </p:cBhvr>
                                      <p:to>
                                        <p:strVal val="visible"/>
                                      </p:to>
                                    </p:set>
                                    <p:animEffect transition="in" filter="wipe(left)">
                                      <p:cBhvr>
                                        <p:cTn id="17" dur="500"/>
                                        <p:tgtEl>
                                          <p:spTgt spid="2140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14021"/>
                                        </p:tgtEl>
                                        <p:attrNameLst>
                                          <p:attrName>style.visibility</p:attrName>
                                        </p:attrNameLst>
                                      </p:cBhvr>
                                      <p:to>
                                        <p:strVal val="visible"/>
                                      </p:to>
                                    </p:set>
                                    <p:animEffect transition="in" filter="wipe(left)">
                                      <p:cBhvr>
                                        <p:cTn id="22" dur="500"/>
                                        <p:tgtEl>
                                          <p:spTgt spid="21402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1" fill="hold" grpId="0" nodeType="clickEffect">
                                  <p:stCondLst>
                                    <p:cond delay="0"/>
                                  </p:stCondLst>
                                  <p:childTnLst>
                                    <p:set>
                                      <p:cBhvr>
                                        <p:cTn id="26" dur="1" fill="hold">
                                          <p:stCondLst>
                                            <p:cond delay="0"/>
                                          </p:stCondLst>
                                        </p:cTn>
                                        <p:tgtEl>
                                          <p:spTgt spid="214022"/>
                                        </p:tgtEl>
                                        <p:attrNameLst>
                                          <p:attrName>style.visibility</p:attrName>
                                        </p:attrNameLst>
                                      </p:cBhvr>
                                      <p:to>
                                        <p:strVal val="visible"/>
                                      </p:to>
                                    </p:set>
                                    <p:anim calcmode="lin" valueType="num">
                                      <p:cBhvr>
                                        <p:cTn id="27" dur="500" fill="hold"/>
                                        <p:tgtEl>
                                          <p:spTgt spid="214022"/>
                                        </p:tgtEl>
                                        <p:attrNameLst>
                                          <p:attrName>ppt_x</p:attrName>
                                        </p:attrNameLst>
                                      </p:cBhvr>
                                      <p:tavLst>
                                        <p:tav tm="0">
                                          <p:val>
                                            <p:strVal val="#ppt_x"/>
                                          </p:val>
                                        </p:tav>
                                        <p:tav tm="100000">
                                          <p:val>
                                            <p:strVal val="#ppt_x"/>
                                          </p:val>
                                        </p:tav>
                                      </p:tavLst>
                                    </p:anim>
                                    <p:anim calcmode="lin" valueType="num">
                                      <p:cBhvr>
                                        <p:cTn id="28" dur="500" fill="hold"/>
                                        <p:tgtEl>
                                          <p:spTgt spid="214022"/>
                                        </p:tgtEl>
                                        <p:attrNameLst>
                                          <p:attrName>ppt_y</p:attrName>
                                        </p:attrNameLst>
                                      </p:cBhvr>
                                      <p:tavLst>
                                        <p:tav tm="0">
                                          <p:val>
                                            <p:strVal val="#ppt_y-#ppt_h/2"/>
                                          </p:val>
                                        </p:tav>
                                        <p:tav tm="100000">
                                          <p:val>
                                            <p:strVal val="#ppt_y"/>
                                          </p:val>
                                        </p:tav>
                                      </p:tavLst>
                                    </p:anim>
                                    <p:anim calcmode="lin" valueType="num">
                                      <p:cBhvr>
                                        <p:cTn id="29" dur="500" fill="hold"/>
                                        <p:tgtEl>
                                          <p:spTgt spid="214022"/>
                                        </p:tgtEl>
                                        <p:attrNameLst>
                                          <p:attrName>ppt_w</p:attrName>
                                        </p:attrNameLst>
                                      </p:cBhvr>
                                      <p:tavLst>
                                        <p:tav tm="0">
                                          <p:val>
                                            <p:strVal val="#ppt_w"/>
                                          </p:val>
                                        </p:tav>
                                        <p:tav tm="100000">
                                          <p:val>
                                            <p:strVal val="#ppt_w"/>
                                          </p:val>
                                        </p:tav>
                                      </p:tavLst>
                                    </p:anim>
                                    <p:anim calcmode="lin" valueType="num">
                                      <p:cBhvr>
                                        <p:cTn id="30" dur="500" fill="hold"/>
                                        <p:tgtEl>
                                          <p:spTgt spid="21402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5"/>
                                            </p:cond>
                                          </p:stCondLst>
                                          <p:endCondLst>
                                            <p:cond evt="onStopAudio" delay="0">
                                              <p:tgtEl>
                                                <p:sldTgt/>
                                              </p:tgtEl>
                                            </p:cond>
                                          </p:endCondLst>
                                        </p:cTn>
                                        <p:tgtEl>
                                          <p:sndTgt r:embed="rId4" name="WHOOSH.WAV"/>
                                        </p:tgtEl>
                                      </p:cMediaNode>
                                    </p:audio>
                                  </p:subTnLst>
                                </p:cTn>
                              </p:par>
                            </p:childTnLst>
                          </p:cTn>
                        </p:par>
                        <p:par>
                          <p:cTn id="31" fill="hold" nodeType="afterGroup">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214023">
                                            <p:txEl>
                                              <p:pRg st="0" end="0"/>
                                            </p:txEl>
                                          </p:spTgt>
                                        </p:tgtEl>
                                        <p:attrNameLst>
                                          <p:attrName>style.visibility</p:attrName>
                                        </p:attrNameLst>
                                      </p:cBhvr>
                                      <p:to>
                                        <p:strVal val="visible"/>
                                      </p:to>
                                    </p:set>
                                    <p:animEffect transition="in" filter="wipe(left)">
                                      <p:cBhvr>
                                        <p:cTn id="34" dur="500"/>
                                        <p:tgtEl>
                                          <p:spTgt spid="214023">
                                            <p:txEl>
                                              <p:pRg st="0" end="0"/>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8" fill="hold" grpId="0" nodeType="clickEffect">
                                  <p:stCondLst>
                                    <p:cond delay="0"/>
                                  </p:stCondLst>
                                  <p:childTnLst>
                                    <p:set>
                                      <p:cBhvr>
                                        <p:cTn id="38" dur="1" fill="hold">
                                          <p:stCondLst>
                                            <p:cond delay="0"/>
                                          </p:stCondLst>
                                        </p:cTn>
                                        <p:tgtEl>
                                          <p:spTgt spid="214024"/>
                                        </p:tgtEl>
                                        <p:attrNameLst>
                                          <p:attrName>style.visibility</p:attrName>
                                        </p:attrNameLst>
                                      </p:cBhvr>
                                      <p:to>
                                        <p:strVal val="visible"/>
                                      </p:to>
                                    </p:set>
                                    <p:anim calcmode="lin" valueType="num">
                                      <p:cBhvr>
                                        <p:cTn id="39" dur="500" fill="hold"/>
                                        <p:tgtEl>
                                          <p:spTgt spid="214024"/>
                                        </p:tgtEl>
                                        <p:attrNameLst>
                                          <p:attrName>ppt_x</p:attrName>
                                        </p:attrNameLst>
                                      </p:cBhvr>
                                      <p:tavLst>
                                        <p:tav tm="0">
                                          <p:val>
                                            <p:strVal val="#ppt_x-#ppt_w/2"/>
                                          </p:val>
                                        </p:tav>
                                        <p:tav tm="100000">
                                          <p:val>
                                            <p:strVal val="#ppt_x"/>
                                          </p:val>
                                        </p:tav>
                                      </p:tavLst>
                                    </p:anim>
                                    <p:anim calcmode="lin" valueType="num">
                                      <p:cBhvr>
                                        <p:cTn id="40" dur="500" fill="hold"/>
                                        <p:tgtEl>
                                          <p:spTgt spid="214024"/>
                                        </p:tgtEl>
                                        <p:attrNameLst>
                                          <p:attrName>ppt_y</p:attrName>
                                        </p:attrNameLst>
                                      </p:cBhvr>
                                      <p:tavLst>
                                        <p:tav tm="0">
                                          <p:val>
                                            <p:strVal val="#ppt_y"/>
                                          </p:val>
                                        </p:tav>
                                        <p:tav tm="100000">
                                          <p:val>
                                            <p:strVal val="#ppt_y"/>
                                          </p:val>
                                        </p:tav>
                                      </p:tavLst>
                                    </p:anim>
                                    <p:anim calcmode="lin" valueType="num">
                                      <p:cBhvr>
                                        <p:cTn id="41" dur="500" fill="hold"/>
                                        <p:tgtEl>
                                          <p:spTgt spid="214024"/>
                                        </p:tgtEl>
                                        <p:attrNameLst>
                                          <p:attrName>ppt_w</p:attrName>
                                        </p:attrNameLst>
                                      </p:cBhvr>
                                      <p:tavLst>
                                        <p:tav tm="0">
                                          <p:val>
                                            <p:fltVal val="0"/>
                                          </p:val>
                                        </p:tav>
                                        <p:tav tm="100000">
                                          <p:val>
                                            <p:strVal val="#ppt_w"/>
                                          </p:val>
                                        </p:tav>
                                      </p:tavLst>
                                    </p:anim>
                                    <p:anim calcmode="lin" valueType="num">
                                      <p:cBhvr>
                                        <p:cTn id="42" dur="500" fill="hold"/>
                                        <p:tgtEl>
                                          <p:spTgt spid="21402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37"/>
                                            </p:cond>
                                          </p:stCondLst>
                                          <p:endCondLst>
                                            <p:cond evt="onStopAudio" delay="0">
                                              <p:tgtEl>
                                                <p:sldTgt/>
                                              </p:tgtEl>
                                            </p:cond>
                                          </p:endCondLst>
                                        </p:cTn>
                                        <p:tgtEl>
                                          <p:sndTgt r:embed="rId4" name="WHOOSH.WAV"/>
                                        </p:tgtEl>
                                      </p:cMediaNode>
                                    </p:audio>
                                  </p:subTnLst>
                                </p:cTn>
                              </p:par>
                            </p:childTnLst>
                          </p:cTn>
                        </p:par>
                        <p:par>
                          <p:cTn id="43" fill="hold" nodeType="afterGroup">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214025">
                                            <p:txEl>
                                              <p:pRg st="0" end="0"/>
                                            </p:txEl>
                                          </p:spTgt>
                                        </p:tgtEl>
                                        <p:attrNameLst>
                                          <p:attrName>style.visibility</p:attrName>
                                        </p:attrNameLst>
                                      </p:cBhvr>
                                      <p:to>
                                        <p:strVal val="visible"/>
                                      </p:to>
                                    </p:set>
                                    <p:animEffect transition="in" filter="wipe(left)">
                                      <p:cBhvr>
                                        <p:cTn id="46" dur="500"/>
                                        <p:tgtEl>
                                          <p:spTgt spid="214025">
                                            <p:txEl>
                                              <p:pRg st="0" end="0"/>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nodeType="clickEffect">
                                  <p:stCondLst>
                                    <p:cond delay="0"/>
                                  </p:stCondLst>
                                  <p:childTnLst>
                                    <p:set>
                                      <p:cBhvr>
                                        <p:cTn id="50" dur="1" fill="hold">
                                          <p:stCondLst>
                                            <p:cond delay="0"/>
                                          </p:stCondLst>
                                        </p:cTn>
                                        <p:tgtEl>
                                          <p:spTgt spid="214027"/>
                                        </p:tgtEl>
                                        <p:attrNameLst>
                                          <p:attrName>style.visibility</p:attrName>
                                        </p:attrNameLst>
                                      </p:cBhvr>
                                      <p:to>
                                        <p:strVal val="visible"/>
                                      </p:to>
                                    </p:set>
                                    <p:animEffect transition="in" filter="wipe(left)">
                                      <p:cBhvr>
                                        <p:cTn id="51" dur="500"/>
                                        <p:tgtEl>
                                          <p:spTgt spid="214027"/>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14026">
                                            <p:txEl>
                                              <p:pRg st="0" end="0"/>
                                            </p:txEl>
                                          </p:spTgt>
                                        </p:tgtEl>
                                        <p:attrNameLst>
                                          <p:attrName>style.visibility</p:attrName>
                                        </p:attrNameLst>
                                      </p:cBhvr>
                                      <p:to>
                                        <p:strVal val="visible"/>
                                      </p:to>
                                    </p:set>
                                    <p:animEffect transition="in" filter="wipe(left)">
                                      <p:cBhvr>
                                        <p:cTn id="56" dur="500"/>
                                        <p:tgtEl>
                                          <p:spTgt spid="2140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8" grpId="0" build="p" autoUpdateAnimBg="0"/>
      <p:bldP spid="214022" grpId="0" animBg="1"/>
      <p:bldP spid="214023" grpId="0" build="p" autoUpdateAnimBg="0" advAuto="0"/>
      <p:bldP spid="214024" grpId="0" animBg="1"/>
      <p:bldP spid="214025" grpId="0" build="p" autoUpdateAnimBg="0" advAuto="0"/>
      <p:bldP spid="214026" grpId="0" build="p"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ChangeArrowheads="1"/>
          </p:cNvSpPr>
          <p:nvPr/>
        </p:nvSpPr>
        <p:spPr bwMode="auto">
          <a:xfrm>
            <a:off x="762000" y="1038944"/>
            <a:ext cx="7772400"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lvl1pPr>
              <a:defRPr kumimoji="1" sz="2400">
                <a:solidFill>
                  <a:schemeClr val="tx1"/>
                </a:solidFill>
                <a:latin typeface="Times New Roman" pitchFamily="18" charset="0"/>
                <a:ea typeface="宋体" pitchFamily="2" charset="-122"/>
              </a:defRPr>
            </a:lvl1pPr>
            <a:lvl2pPr>
              <a:defRPr kumimoji="1" sz="2400">
                <a:solidFill>
                  <a:schemeClr val="tx1"/>
                </a:solidFill>
                <a:latin typeface="Times New Roman" pitchFamily="18" charset="0"/>
                <a:ea typeface="宋体" pitchFamily="2" charset="-122"/>
              </a:defRPr>
            </a:lvl2pPr>
            <a:lvl3pPr>
              <a:defRPr kumimoji="1" sz="2400">
                <a:solidFill>
                  <a:schemeClr val="tx1"/>
                </a:solidFill>
                <a:latin typeface="Times New Roman" pitchFamily="18" charset="0"/>
                <a:ea typeface="宋体" pitchFamily="2" charset="-122"/>
              </a:defRPr>
            </a:lvl3pPr>
            <a:lvl4pPr>
              <a:defRPr kumimoji="1" sz="2400">
                <a:solidFill>
                  <a:schemeClr val="tx1"/>
                </a:solidFill>
                <a:latin typeface="Times New Roman" pitchFamily="18" charset="0"/>
                <a:ea typeface="宋体" pitchFamily="2" charset="-122"/>
              </a:defRPr>
            </a:lvl4pPr>
            <a:lvl5pPr>
              <a:defRPr kumimoji="1" sz="2400">
                <a:solidFill>
                  <a:schemeClr val="tx1"/>
                </a:solidFill>
                <a:latin typeface="Times New Roman" pitchFamily="18" charset="0"/>
                <a:ea typeface="宋体" pitchFamily="2" charset="-122"/>
              </a:defRPr>
            </a:lvl5pPr>
            <a:lvl6pPr marL="457200" fontAlgn="base">
              <a:spcBef>
                <a:spcPct val="0"/>
              </a:spcBef>
              <a:spcAft>
                <a:spcPct val="0"/>
              </a:spcAft>
              <a:defRPr kumimoji="1" sz="2400">
                <a:solidFill>
                  <a:schemeClr val="tx1"/>
                </a:solidFill>
                <a:latin typeface="Times New Roman" pitchFamily="18" charset="0"/>
                <a:ea typeface="宋体" pitchFamily="2" charset="-122"/>
              </a:defRPr>
            </a:lvl6pPr>
            <a:lvl7pPr marL="914400" fontAlgn="base">
              <a:spcBef>
                <a:spcPct val="0"/>
              </a:spcBef>
              <a:spcAft>
                <a:spcPct val="0"/>
              </a:spcAft>
              <a:defRPr kumimoji="1" sz="2400">
                <a:solidFill>
                  <a:schemeClr val="tx1"/>
                </a:solidFill>
                <a:latin typeface="Times New Roman" pitchFamily="18" charset="0"/>
                <a:ea typeface="宋体" pitchFamily="2" charset="-122"/>
              </a:defRPr>
            </a:lvl7pPr>
            <a:lvl8pPr marL="1371600" fontAlgn="base">
              <a:spcBef>
                <a:spcPct val="0"/>
              </a:spcBef>
              <a:spcAft>
                <a:spcPct val="0"/>
              </a:spcAft>
              <a:defRPr kumimoji="1" sz="2400">
                <a:solidFill>
                  <a:schemeClr val="tx1"/>
                </a:solidFill>
                <a:latin typeface="Times New Roman" pitchFamily="18" charset="0"/>
                <a:ea typeface="宋体" pitchFamily="2" charset="-122"/>
              </a:defRPr>
            </a:lvl8pPr>
            <a:lvl9pPr marL="1828800" fontAlgn="base">
              <a:spcBef>
                <a:spcPct val="0"/>
              </a:spcBef>
              <a:spcAft>
                <a:spcPct val="0"/>
              </a:spcAft>
              <a:defRPr kumimoji="1" sz="2400">
                <a:solidFill>
                  <a:schemeClr val="tx1"/>
                </a:solidFill>
                <a:latin typeface="Times New Roman" pitchFamily="18" charset="0"/>
                <a:ea typeface="宋体" pitchFamily="2" charset="-122"/>
              </a:defRPr>
            </a:lvl9pPr>
          </a:lstStyle>
          <a:p>
            <a:pPr algn="just"/>
            <a:r>
              <a:rPr lang="zh-CN" altLang="en-US" sz="2800" b="1">
                <a:solidFill>
                  <a:srgbClr val="FF0066"/>
                </a:solidFill>
              </a:rPr>
              <a:t>例 ：</a:t>
            </a:r>
            <a:r>
              <a:rPr lang="zh-CN" altLang="en-US" sz="2800" b="1" i="1">
                <a:solidFill>
                  <a:schemeClr val="tx2"/>
                </a:solidFill>
              </a:rPr>
              <a:t> </a:t>
            </a:r>
            <a:r>
              <a:rPr lang="zh-CN" altLang="en-US" b="1" i="1">
                <a:solidFill>
                  <a:schemeClr val="tx2"/>
                </a:solidFill>
              </a:rPr>
              <a:t> </a:t>
            </a:r>
            <a:r>
              <a:rPr lang="en-US" altLang="zh-CN" sz="2800" b="1" i="1">
                <a:solidFill>
                  <a:schemeClr val="tx2"/>
                </a:solidFill>
              </a:rPr>
              <a:t>A</a:t>
            </a:r>
            <a:r>
              <a:rPr lang="en-US" altLang="zh-CN" sz="2000" b="1" i="1">
                <a:solidFill>
                  <a:schemeClr val="tx2"/>
                </a:solidFill>
              </a:rPr>
              <a:t> </a:t>
            </a:r>
            <a:r>
              <a:rPr lang="en-US" altLang="zh-CN" sz="2800" b="1">
                <a:solidFill>
                  <a:schemeClr val="tx2"/>
                </a:solidFill>
              </a:rPr>
              <a:t>=</a:t>
            </a:r>
            <a:r>
              <a:rPr lang="en-US" altLang="zh-CN" sz="2000" b="1">
                <a:solidFill>
                  <a:schemeClr val="tx2"/>
                </a:solidFill>
              </a:rPr>
              <a:t> </a:t>
            </a:r>
            <a:r>
              <a:rPr lang="en-US" altLang="zh-CN" sz="2800" b="1">
                <a:solidFill>
                  <a:schemeClr val="tx2"/>
                </a:solidFill>
              </a:rPr>
              <a:t>10</a:t>
            </a:r>
            <a:r>
              <a:rPr lang="en-US" altLang="zh-CN" sz="2800" b="1" baseline="30000">
                <a:solidFill>
                  <a:schemeClr val="tx2"/>
                </a:solidFill>
              </a:rPr>
              <a:t>3 </a:t>
            </a:r>
            <a:r>
              <a:rPr lang="zh-CN" altLang="en-US" sz="2800" b="1">
                <a:solidFill>
                  <a:schemeClr val="tx2"/>
                </a:solidFill>
              </a:rPr>
              <a:t>，负反馈使</a:t>
            </a:r>
            <a:r>
              <a:rPr lang="zh-CN" altLang="en-US" sz="2800" b="1"/>
              <a:t>放大倍数稳定性提高</a:t>
            </a:r>
            <a:r>
              <a:rPr lang="zh-CN" altLang="en-US" sz="2000" b="1"/>
              <a:t> </a:t>
            </a:r>
          </a:p>
          <a:p>
            <a:pPr algn="just"/>
            <a:r>
              <a:rPr lang="zh-CN" altLang="en-US" sz="2800" b="1"/>
              <a:t>               </a:t>
            </a:r>
            <a:r>
              <a:rPr lang="en-US" altLang="zh-CN" sz="2800" b="1"/>
              <a:t>100</a:t>
            </a:r>
            <a:r>
              <a:rPr lang="en-US" altLang="zh-CN" sz="2000" b="1"/>
              <a:t> </a:t>
            </a:r>
            <a:r>
              <a:rPr lang="zh-CN" altLang="en-US" sz="2800" b="1"/>
              <a:t>倍，求 </a:t>
            </a:r>
            <a:r>
              <a:rPr lang="en-US" altLang="zh-CN" sz="2800" b="1" i="1"/>
              <a:t>F</a:t>
            </a:r>
            <a:r>
              <a:rPr lang="zh-CN" altLang="en-US" sz="2800" b="1"/>
              <a:t>、</a:t>
            </a:r>
            <a:r>
              <a:rPr lang="en-US" altLang="zh-CN" sz="2800" b="1" i="1">
                <a:solidFill>
                  <a:schemeClr val="tx2"/>
                </a:solidFill>
                <a:sym typeface="Symbol" pitchFamily="18" charset="2"/>
              </a:rPr>
              <a:t>A</a:t>
            </a:r>
            <a:r>
              <a:rPr lang="en-US" altLang="zh-CN" sz="2800" b="1" baseline="-25000">
                <a:solidFill>
                  <a:schemeClr val="tx2"/>
                </a:solidFill>
                <a:sym typeface="Symbol" pitchFamily="18" charset="2"/>
              </a:rPr>
              <a:t>f </a:t>
            </a:r>
            <a:r>
              <a:rPr lang="zh-CN" altLang="en-US" sz="2800" b="1"/>
              <a:t>、</a:t>
            </a:r>
            <a:r>
              <a:rPr lang="en-US" altLang="zh-CN" sz="2800" b="1" i="1">
                <a:solidFill>
                  <a:schemeClr val="tx2"/>
                </a:solidFill>
                <a:sym typeface="Symbol" pitchFamily="18" charset="2"/>
              </a:rPr>
              <a:t>A </a:t>
            </a:r>
            <a:r>
              <a:rPr lang="zh-CN" altLang="en-US" sz="2800" b="1">
                <a:solidFill>
                  <a:schemeClr val="tx2"/>
                </a:solidFill>
                <a:sym typeface="Symbol" pitchFamily="18" charset="2"/>
              </a:rPr>
              <a:t>变化</a:t>
            </a:r>
            <a:r>
              <a:rPr lang="zh-CN" altLang="en-US" sz="2800" b="1">
                <a:solidFill>
                  <a:schemeClr val="tx2"/>
                </a:solidFill>
              </a:rPr>
              <a:t> </a:t>
            </a:r>
            <a:r>
              <a:rPr lang="zh-CN" altLang="en-US" sz="2800" b="1">
                <a:solidFill>
                  <a:schemeClr val="tx2"/>
                </a:solidFill>
                <a:sym typeface="Symbol" pitchFamily="18" charset="2"/>
              </a:rPr>
              <a:t></a:t>
            </a:r>
            <a:r>
              <a:rPr lang="en-US" altLang="zh-CN" sz="2800" b="1">
                <a:solidFill>
                  <a:schemeClr val="tx2"/>
                </a:solidFill>
                <a:sym typeface="Symbol" pitchFamily="18" charset="2"/>
              </a:rPr>
              <a:t>10% </a:t>
            </a:r>
            <a:r>
              <a:rPr lang="zh-CN" altLang="en-US" sz="2800" b="1">
                <a:solidFill>
                  <a:schemeClr val="tx2"/>
                </a:solidFill>
                <a:sym typeface="Symbol" pitchFamily="18" charset="2"/>
              </a:rPr>
              <a:t>时的</a:t>
            </a:r>
          </a:p>
          <a:p>
            <a:pPr algn="just"/>
            <a:r>
              <a:rPr lang="zh-CN" altLang="en-US" sz="2800" b="1">
                <a:solidFill>
                  <a:schemeClr val="tx2"/>
                </a:solidFill>
                <a:sym typeface="Symbol" pitchFamily="18" charset="2"/>
              </a:rPr>
              <a:t>                </a:t>
            </a:r>
            <a:r>
              <a:rPr lang="en-US" altLang="zh-CN" sz="2800" b="1" i="1">
                <a:solidFill>
                  <a:schemeClr val="tx2"/>
                </a:solidFill>
                <a:sym typeface="Symbol" pitchFamily="18" charset="2"/>
              </a:rPr>
              <a:t>A</a:t>
            </a:r>
            <a:r>
              <a:rPr lang="en-US" altLang="zh-CN" sz="2800" b="1" baseline="-25000">
                <a:solidFill>
                  <a:schemeClr val="tx2"/>
                </a:solidFill>
                <a:sym typeface="Symbol" pitchFamily="18" charset="2"/>
              </a:rPr>
              <a:t>f</a:t>
            </a:r>
            <a:r>
              <a:rPr lang="en-US" altLang="zh-CN" sz="2800" b="1" i="1" baseline="-25000">
                <a:solidFill>
                  <a:schemeClr val="tx2"/>
                </a:solidFill>
                <a:sym typeface="Symbol" pitchFamily="18" charset="2"/>
              </a:rPr>
              <a:t> </a:t>
            </a:r>
            <a:r>
              <a:rPr lang="zh-CN" altLang="en-US" sz="2800" b="1">
                <a:solidFill>
                  <a:schemeClr val="tx2"/>
                </a:solidFill>
                <a:sym typeface="Symbol" pitchFamily="18" charset="2"/>
              </a:rPr>
              <a:t>，以及 </a:t>
            </a:r>
            <a:r>
              <a:rPr lang="en-US" altLang="zh-CN" sz="2800" b="1">
                <a:solidFill>
                  <a:schemeClr val="tx2"/>
                </a:solidFill>
                <a:sym typeface="Symbol" pitchFamily="18" charset="2"/>
              </a:rPr>
              <a:t>d</a:t>
            </a:r>
            <a:r>
              <a:rPr lang="en-US" altLang="zh-CN" sz="2800" b="1" i="1">
                <a:solidFill>
                  <a:schemeClr val="tx2"/>
                </a:solidFill>
                <a:sym typeface="Symbol" pitchFamily="18" charset="2"/>
              </a:rPr>
              <a:t>A</a:t>
            </a:r>
            <a:r>
              <a:rPr lang="en-US" altLang="zh-CN" sz="2800" b="1" baseline="-25000">
                <a:solidFill>
                  <a:schemeClr val="tx2"/>
                </a:solidFill>
                <a:sym typeface="Symbol" pitchFamily="18" charset="2"/>
              </a:rPr>
              <a:t>f </a:t>
            </a:r>
            <a:r>
              <a:rPr lang="en-US" altLang="zh-CN" sz="2800" b="1">
                <a:solidFill>
                  <a:schemeClr val="tx2"/>
                </a:solidFill>
                <a:sym typeface="Symbol" pitchFamily="18" charset="2"/>
              </a:rPr>
              <a:t>/</a:t>
            </a:r>
            <a:r>
              <a:rPr lang="en-US" altLang="zh-CN" sz="2800" b="1" i="1">
                <a:solidFill>
                  <a:schemeClr val="tx2"/>
                </a:solidFill>
                <a:sym typeface="Symbol" pitchFamily="18" charset="2"/>
              </a:rPr>
              <a:t>A</a:t>
            </a:r>
            <a:r>
              <a:rPr lang="en-US" altLang="zh-CN" sz="2800" b="1" baseline="-25000">
                <a:solidFill>
                  <a:schemeClr val="tx2"/>
                </a:solidFill>
                <a:sym typeface="Symbol" pitchFamily="18" charset="2"/>
              </a:rPr>
              <a:t>f </a:t>
            </a:r>
            <a:r>
              <a:rPr lang="zh-CN" altLang="en-US" sz="2800" b="1">
                <a:solidFill>
                  <a:schemeClr val="tx2"/>
                </a:solidFill>
                <a:sym typeface="Symbol" pitchFamily="18" charset="2"/>
              </a:rPr>
              <a:t>。</a:t>
            </a:r>
          </a:p>
        </p:txBody>
      </p:sp>
      <p:sp>
        <p:nvSpPr>
          <p:cNvPr id="216067" name="Rectangle 3"/>
          <p:cNvSpPr>
            <a:spLocks noChangeArrowheads="1"/>
          </p:cNvSpPr>
          <p:nvPr/>
        </p:nvSpPr>
        <p:spPr bwMode="auto">
          <a:xfrm>
            <a:off x="685800" y="2488332"/>
            <a:ext cx="990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a:solidFill>
                  <a:srgbClr val="FF0066"/>
                </a:solidFill>
              </a:rPr>
              <a:t>解：</a:t>
            </a:r>
            <a:r>
              <a:rPr lang="zh-CN" altLang="en-US" sz="2800" b="1">
                <a:solidFill>
                  <a:srgbClr val="993300"/>
                </a:solidFill>
              </a:rPr>
              <a:t> </a:t>
            </a:r>
          </a:p>
        </p:txBody>
      </p:sp>
      <p:sp>
        <p:nvSpPr>
          <p:cNvPr id="216068" name="Text Box 4"/>
          <p:cNvSpPr txBox="1">
            <a:spLocks noChangeArrowheads="1"/>
          </p:cNvSpPr>
          <p:nvPr/>
        </p:nvSpPr>
        <p:spPr bwMode="auto">
          <a:xfrm>
            <a:off x="1447800" y="2551832"/>
            <a:ext cx="29368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t>1</a:t>
            </a:r>
            <a:r>
              <a:rPr lang="en-US" altLang="zh-CN" sz="2800" b="1">
                <a:latin typeface="宋体" pitchFamily="2" charset="-122"/>
              </a:rPr>
              <a:t>)</a:t>
            </a:r>
            <a:r>
              <a:rPr lang="en-US" altLang="zh-CN" sz="2800" b="1"/>
              <a:t> 1 + </a:t>
            </a:r>
            <a:r>
              <a:rPr lang="en-US" altLang="zh-CN" sz="2800" b="1" i="1"/>
              <a:t>AF </a:t>
            </a:r>
            <a:r>
              <a:rPr lang="en-US" altLang="zh-CN" sz="2800" b="1"/>
              <a:t>= 100</a:t>
            </a:r>
            <a:r>
              <a:rPr lang="zh-CN" altLang="en-US" sz="2800" b="1"/>
              <a:t>，</a:t>
            </a:r>
          </a:p>
        </p:txBody>
      </p:sp>
      <p:sp>
        <p:nvSpPr>
          <p:cNvPr id="216069" name="Text Box 5"/>
          <p:cNvSpPr txBox="1">
            <a:spLocks noChangeArrowheads="1"/>
          </p:cNvSpPr>
          <p:nvPr/>
        </p:nvSpPr>
        <p:spPr bwMode="auto">
          <a:xfrm>
            <a:off x="4222750" y="2577232"/>
            <a:ext cx="43878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t>则 </a:t>
            </a:r>
            <a:r>
              <a:rPr lang="en-US" altLang="zh-CN" sz="2800" b="1" i="1"/>
              <a:t>F </a:t>
            </a:r>
            <a:r>
              <a:rPr lang="en-US" altLang="zh-CN" sz="2800" b="1"/>
              <a:t>= (100 </a:t>
            </a:r>
            <a:r>
              <a:rPr lang="en-US" altLang="zh-CN" sz="2800" b="1">
                <a:cs typeface="Times New Roman" pitchFamily="18" charset="0"/>
              </a:rPr>
              <a:t>– </a:t>
            </a:r>
            <a:r>
              <a:rPr lang="en-US" altLang="zh-CN" sz="2800" b="1"/>
              <a:t>1) /</a:t>
            </a:r>
            <a:r>
              <a:rPr lang="en-US" altLang="zh-CN" sz="2000" b="1"/>
              <a:t> </a:t>
            </a:r>
            <a:r>
              <a:rPr lang="en-US" altLang="zh-CN" sz="2800" b="1" i="1"/>
              <a:t>A</a:t>
            </a:r>
            <a:r>
              <a:rPr lang="en-US" altLang="zh-CN" sz="2800" b="1"/>
              <a:t> = 0.099</a:t>
            </a:r>
          </a:p>
        </p:txBody>
      </p:sp>
      <p:sp>
        <p:nvSpPr>
          <p:cNvPr id="216070" name="Text Box 6"/>
          <p:cNvSpPr txBox="1">
            <a:spLocks noChangeArrowheads="1"/>
          </p:cNvSpPr>
          <p:nvPr/>
        </p:nvSpPr>
        <p:spPr bwMode="auto">
          <a:xfrm>
            <a:off x="1447800" y="3115394"/>
            <a:ext cx="5413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t>2</a:t>
            </a:r>
            <a:r>
              <a:rPr lang="en-US" altLang="zh-CN" sz="2800" b="1">
                <a:latin typeface="宋体" pitchFamily="2" charset="-122"/>
              </a:rPr>
              <a:t>)</a:t>
            </a:r>
          </a:p>
        </p:txBody>
      </p:sp>
      <p:graphicFrame>
        <p:nvGraphicFramePr>
          <p:cNvPr id="216071" name="Object 7"/>
          <p:cNvGraphicFramePr>
            <a:graphicFrameLocks noChangeAspect="1"/>
          </p:cNvGraphicFramePr>
          <p:nvPr>
            <p:extLst>
              <p:ext uri="{D42A27DB-BD31-4B8C-83A1-F6EECF244321}">
                <p14:modId xmlns:p14="http://schemas.microsoft.com/office/powerpoint/2010/main" val="1438357067"/>
              </p:ext>
            </p:extLst>
          </p:nvPr>
        </p:nvGraphicFramePr>
        <p:xfrm>
          <a:off x="2071688" y="2943944"/>
          <a:ext cx="2054225" cy="949325"/>
        </p:xfrm>
        <a:graphic>
          <a:graphicData uri="http://schemas.openxmlformats.org/presentationml/2006/ole">
            <mc:AlternateContent xmlns:mc="http://schemas.openxmlformats.org/markup-compatibility/2006">
              <mc:Choice xmlns:v="urn:schemas-microsoft-com:vml" Requires="v">
                <p:oleObj spid="_x0000_s51235" name="Equation" r:id="rId4" imgW="850680" imgH="393480" progId="Equation.3">
                  <p:embed/>
                </p:oleObj>
              </mc:Choice>
              <mc:Fallback>
                <p:oleObj name="Equation" r:id="rId4" imgW="850680" imgH="3934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1688" y="2943944"/>
                        <a:ext cx="2054225" cy="949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216072" name="Rectangle 8"/>
          <p:cNvSpPr>
            <a:spLocks noChangeArrowheads="1"/>
          </p:cNvSpPr>
          <p:nvPr/>
        </p:nvSpPr>
        <p:spPr bwMode="auto">
          <a:xfrm>
            <a:off x="4114800" y="3172544"/>
            <a:ext cx="3352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t>= 10</a:t>
            </a:r>
            <a:r>
              <a:rPr lang="en-US" altLang="zh-CN" sz="2800" b="1" baseline="30000"/>
              <a:t>3 </a:t>
            </a:r>
            <a:r>
              <a:rPr lang="en-US" altLang="zh-CN" sz="2800" b="1"/>
              <a:t>/</a:t>
            </a:r>
            <a:r>
              <a:rPr lang="en-US" altLang="zh-CN" sz="2000" b="1"/>
              <a:t> </a:t>
            </a:r>
            <a:r>
              <a:rPr lang="en-US" altLang="zh-CN" sz="2800" b="1"/>
              <a:t>100 = 10</a:t>
            </a:r>
          </a:p>
        </p:txBody>
      </p:sp>
      <p:sp>
        <p:nvSpPr>
          <p:cNvPr id="216073" name="Text Box 9"/>
          <p:cNvSpPr txBox="1">
            <a:spLocks noChangeArrowheads="1"/>
          </p:cNvSpPr>
          <p:nvPr/>
        </p:nvSpPr>
        <p:spPr bwMode="auto">
          <a:xfrm>
            <a:off x="1447800" y="3910732"/>
            <a:ext cx="5413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t>3</a:t>
            </a:r>
            <a:r>
              <a:rPr lang="en-US" altLang="zh-CN" sz="2800" b="1">
                <a:latin typeface="宋体" pitchFamily="2" charset="-122"/>
              </a:rPr>
              <a:t>)</a:t>
            </a:r>
          </a:p>
        </p:txBody>
      </p:sp>
      <p:graphicFrame>
        <p:nvGraphicFramePr>
          <p:cNvPr id="216074" name="Object 10"/>
          <p:cNvGraphicFramePr>
            <a:graphicFrameLocks noChangeAspect="1"/>
          </p:cNvGraphicFramePr>
          <p:nvPr>
            <p:extLst>
              <p:ext uri="{D42A27DB-BD31-4B8C-83A1-F6EECF244321}">
                <p14:modId xmlns:p14="http://schemas.microsoft.com/office/powerpoint/2010/main" val="510432660"/>
              </p:ext>
            </p:extLst>
          </p:nvPr>
        </p:nvGraphicFramePr>
        <p:xfrm>
          <a:off x="2027238" y="3782144"/>
          <a:ext cx="6240462" cy="1033463"/>
        </p:xfrm>
        <a:graphic>
          <a:graphicData uri="http://schemas.openxmlformats.org/presentationml/2006/ole">
            <mc:AlternateContent xmlns:mc="http://schemas.openxmlformats.org/markup-compatibility/2006">
              <mc:Choice xmlns:v="urn:schemas-microsoft-com:vml" Requires="v">
                <p:oleObj spid="_x0000_s51236" name="Equation" r:id="rId6" imgW="2590560" imgH="431640" progId="Equation.3">
                  <p:embed/>
                </p:oleObj>
              </mc:Choice>
              <mc:Fallback>
                <p:oleObj name="Equation" r:id="rId6" imgW="2590560" imgH="4316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27238" y="3782144"/>
                        <a:ext cx="6240462" cy="1033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216075" name="Rectangle 11"/>
          <p:cNvSpPr>
            <a:spLocks noChangeArrowheads="1"/>
          </p:cNvSpPr>
          <p:nvPr/>
        </p:nvSpPr>
        <p:spPr bwMode="auto">
          <a:xfrm>
            <a:off x="990600" y="4925144"/>
            <a:ext cx="2438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chemeClr val="tx2"/>
                </a:solidFill>
                <a:sym typeface="Symbol" pitchFamily="18" charset="2"/>
              </a:rPr>
              <a:t>此时的 </a:t>
            </a:r>
            <a:r>
              <a:rPr lang="en-US" altLang="zh-CN" sz="2800" b="1" i="1">
                <a:solidFill>
                  <a:schemeClr val="tx2"/>
                </a:solidFill>
                <a:sym typeface="Symbol" pitchFamily="18" charset="2"/>
              </a:rPr>
              <a:t>A</a:t>
            </a:r>
            <a:r>
              <a:rPr lang="en-US" altLang="zh-CN" sz="2800" b="1" baseline="-25000">
                <a:solidFill>
                  <a:schemeClr val="tx2"/>
                </a:solidFill>
                <a:sym typeface="Symbol" pitchFamily="18" charset="2"/>
              </a:rPr>
              <a:t>f  </a:t>
            </a:r>
            <a:r>
              <a:rPr lang="en-US" altLang="zh-CN" sz="2800" b="1">
                <a:solidFill>
                  <a:schemeClr val="tx2"/>
                </a:solidFill>
                <a:sym typeface="Symbol" pitchFamily="18" charset="2"/>
              </a:rPr>
              <a:t>=</a:t>
            </a:r>
          </a:p>
        </p:txBody>
      </p:sp>
      <p:graphicFrame>
        <p:nvGraphicFramePr>
          <p:cNvPr id="216076" name="Object 12"/>
          <p:cNvGraphicFramePr>
            <a:graphicFrameLocks noChangeAspect="1"/>
          </p:cNvGraphicFramePr>
          <p:nvPr>
            <p:extLst>
              <p:ext uri="{D42A27DB-BD31-4B8C-83A1-F6EECF244321}">
                <p14:modId xmlns:p14="http://schemas.microsoft.com/office/powerpoint/2010/main" val="666993869"/>
              </p:ext>
            </p:extLst>
          </p:nvPr>
        </p:nvGraphicFramePr>
        <p:xfrm>
          <a:off x="3124200" y="4696544"/>
          <a:ext cx="4572000" cy="1058863"/>
        </p:xfrm>
        <a:graphic>
          <a:graphicData uri="http://schemas.openxmlformats.org/presentationml/2006/ole">
            <mc:AlternateContent xmlns:mc="http://schemas.openxmlformats.org/markup-compatibility/2006">
              <mc:Choice xmlns:v="urn:schemas-microsoft-com:vml" Requires="v">
                <p:oleObj spid="_x0000_s51237" name="Equation" r:id="rId8" imgW="1714320" imgH="431640" progId="Equation.3">
                  <p:embed/>
                </p:oleObj>
              </mc:Choice>
              <mc:Fallback>
                <p:oleObj name="Equation" r:id="rId8" imgW="1714320" imgH="4316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24200" y="4696544"/>
                        <a:ext cx="4572000" cy="1058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216077" name="Text Box 13"/>
          <p:cNvSpPr txBox="1">
            <a:spLocks noChangeArrowheads="1"/>
          </p:cNvSpPr>
          <p:nvPr/>
        </p:nvSpPr>
        <p:spPr bwMode="auto">
          <a:xfrm>
            <a:off x="1828800" y="5534744"/>
            <a:ext cx="5257800" cy="955675"/>
          </a:xfrm>
          <a:prstGeom prst="rect">
            <a:avLst/>
          </a:prstGeom>
          <a:solidFill>
            <a:srgbClr val="FEFFEF"/>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eaLnBrk="0" hangingPunct="0"/>
            <a:r>
              <a:rPr lang="zh-CN" altLang="en-US" sz="2800" b="1">
                <a:solidFill>
                  <a:srgbClr val="0033CC"/>
                </a:solidFill>
              </a:rPr>
              <a:t>　　负反馈以牺牲放大倍数，换取了放大倍数稳定性的提高。</a:t>
            </a:r>
          </a:p>
        </p:txBody>
      </p:sp>
      <p:pic>
        <p:nvPicPr>
          <p:cNvPr id="216078" name="Picture 14" descr="jiantou_shang">
            <a:hlinkClick r:id="" action="ppaction://hlinkshowjump?jump=previousslid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86800" y="5610944"/>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216079" name="Picture 15" descr="jiantou_xia">
            <a:hlinkClick r:id="" action="ppaction://hlinkshowjump?jump=nextslid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686800" y="5991944"/>
            <a:ext cx="274638"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57913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16066"/>
                                        </p:tgtEl>
                                        <p:attrNameLst>
                                          <p:attrName>style.visibility</p:attrName>
                                        </p:attrNameLst>
                                      </p:cBhvr>
                                      <p:to>
                                        <p:strVal val="visible"/>
                                      </p:to>
                                    </p:set>
                                    <p:animEffect transition="in" filter="barn(outVertical)">
                                      <p:cBhvr>
                                        <p:cTn id="7" dur="500"/>
                                        <p:tgtEl>
                                          <p:spTgt spid="2160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6067">
                                            <p:txEl>
                                              <p:pRg st="0" end="0"/>
                                            </p:txEl>
                                          </p:spTgt>
                                        </p:tgtEl>
                                        <p:attrNameLst>
                                          <p:attrName>style.visibility</p:attrName>
                                        </p:attrNameLst>
                                      </p:cBhvr>
                                      <p:to>
                                        <p:strVal val="visible"/>
                                      </p:to>
                                    </p:set>
                                    <p:animEffect transition="in" filter="wipe(left)">
                                      <p:cBhvr>
                                        <p:cTn id="12" dur="500"/>
                                        <p:tgtEl>
                                          <p:spTgt spid="21606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6068">
                                            <p:txEl>
                                              <p:pRg st="0" end="0"/>
                                            </p:txEl>
                                          </p:spTgt>
                                        </p:tgtEl>
                                        <p:attrNameLst>
                                          <p:attrName>style.visibility</p:attrName>
                                        </p:attrNameLst>
                                      </p:cBhvr>
                                      <p:to>
                                        <p:strVal val="visible"/>
                                      </p:to>
                                    </p:set>
                                    <p:animEffect transition="in" filter="wipe(left)">
                                      <p:cBhvr>
                                        <p:cTn id="17" dur="500"/>
                                        <p:tgtEl>
                                          <p:spTgt spid="216068">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6069">
                                            <p:txEl>
                                              <p:pRg st="0" end="0"/>
                                            </p:txEl>
                                          </p:spTgt>
                                        </p:tgtEl>
                                        <p:attrNameLst>
                                          <p:attrName>style.visibility</p:attrName>
                                        </p:attrNameLst>
                                      </p:cBhvr>
                                      <p:to>
                                        <p:strVal val="visible"/>
                                      </p:to>
                                    </p:set>
                                    <p:animEffect transition="in" filter="wipe(left)">
                                      <p:cBhvr>
                                        <p:cTn id="22" dur="500"/>
                                        <p:tgtEl>
                                          <p:spTgt spid="216069">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16070">
                                            <p:txEl>
                                              <p:pRg st="0" end="0"/>
                                            </p:txEl>
                                          </p:spTgt>
                                        </p:tgtEl>
                                        <p:attrNameLst>
                                          <p:attrName>style.visibility</p:attrName>
                                        </p:attrNameLst>
                                      </p:cBhvr>
                                      <p:to>
                                        <p:strVal val="visible"/>
                                      </p:to>
                                    </p:set>
                                    <p:animEffect transition="in" filter="wipe(left)">
                                      <p:cBhvr>
                                        <p:cTn id="27" dur="500"/>
                                        <p:tgtEl>
                                          <p:spTgt spid="216070">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16071"/>
                                        </p:tgtEl>
                                        <p:attrNameLst>
                                          <p:attrName>style.visibility</p:attrName>
                                        </p:attrNameLst>
                                      </p:cBhvr>
                                      <p:to>
                                        <p:strVal val="visible"/>
                                      </p:to>
                                    </p:set>
                                    <p:animEffect transition="in" filter="wipe(left)">
                                      <p:cBhvr>
                                        <p:cTn id="32" dur="500"/>
                                        <p:tgtEl>
                                          <p:spTgt spid="21607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16072">
                                            <p:txEl>
                                              <p:pRg st="0" end="0"/>
                                            </p:txEl>
                                          </p:spTgt>
                                        </p:tgtEl>
                                        <p:attrNameLst>
                                          <p:attrName>style.visibility</p:attrName>
                                        </p:attrNameLst>
                                      </p:cBhvr>
                                      <p:to>
                                        <p:strVal val="visible"/>
                                      </p:to>
                                    </p:set>
                                    <p:animEffect transition="in" filter="wipe(left)">
                                      <p:cBhvr>
                                        <p:cTn id="37" dur="500"/>
                                        <p:tgtEl>
                                          <p:spTgt spid="216072">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16073">
                                            <p:txEl>
                                              <p:pRg st="0" end="0"/>
                                            </p:txEl>
                                          </p:spTgt>
                                        </p:tgtEl>
                                        <p:attrNameLst>
                                          <p:attrName>style.visibility</p:attrName>
                                        </p:attrNameLst>
                                      </p:cBhvr>
                                      <p:to>
                                        <p:strVal val="visible"/>
                                      </p:to>
                                    </p:set>
                                    <p:animEffect transition="in" filter="wipe(left)">
                                      <p:cBhvr>
                                        <p:cTn id="42" dur="500"/>
                                        <p:tgtEl>
                                          <p:spTgt spid="216073">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216074"/>
                                        </p:tgtEl>
                                        <p:attrNameLst>
                                          <p:attrName>style.visibility</p:attrName>
                                        </p:attrNameLst>
                                      </p:cBhvr>
                                      <p:to>
                                        <p:strVal val="visible"/>
                                      </p:to>
                                    </p:set>
                                    <p:animEffect transition="in" filter="wipe(left)">
                                      <p:cBhvr>
                                        <p:cTn id="47" dur="500"/>
                                        <p:tgtEl>
                                          <p:spTgt spid="21607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16075">
                                            <p:txEl>
                                              <p:pRg st="0" end="0"/>
                                            </p:txEl>
                                          </p:spTgt>
                                        </p:tgtEl>
                                        <p:attrNameLst>
                                          <p:attrName>style.visibility</p:attrName>
                                        </p:attrNameLst>
                                      </p:cBhvr>
                                      <p:to>
                                        <p:strVal val="visible"/>
                                      </p:to>
                                    </p:set>
                                    <p:animEffect transition="in" filter="wipe(left)">
                                      <p:cBhvr>
                                        <p:cTn id="52" dur="500"/>
                                        <p:tgtEl>
                                          <p:spTgt spid="216075">
                                            <p:txEl>
                                              <p:pRg st="0" end="0"/>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216076"/>
                                        </p:tgtEl>
                                        <p:attrNameLst>
                                          <p:attrName>style.visibility</p:attrName>
                                        </p:attrNameLst>
                                      </p:cBhvr>
                                      <p:to>
                                        <p:strVal val="visible"/>
                                      </p:to>
                                    </p:set>
                                    <p:animEffect transition="in" filter="wipe(left)">
                                      <p:cBhvr>
                                        <p:cTn id="57" dur="500"/>
                                        <p:tgtEl>
                                          <p:spTgt spid="21607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4" presetClass="entr" presetSubtype="32" fill="hold" grpId="0" nodeType="clickEffect">
                                  <p:stCondLst>
                                    <p:cond delay="0"/>
                                  </p:stCondLst>
                                  <p:childTnLst>
                                    <p:set>
                                      <p:cBhvr>
                                        <p:cTn id="61" dur="1" fill="hold">
                                          <p:stCondLst>
                                            <p:cond delay="0"/>
                                          </p:stCondLst>
                                        </p:cTn>
                                        <p:tgtEl>
                                          <p:spTgt spid="216077"/>
                                        </p:tgtEl>
                                        <p:attrNameLst>
                                          <p:attrName>style.visibility</p:attrName>
                                        </p:attrNameLst>
                                      </p:cBhvr>
                                      <p:to>
                                        <p:strVal val="visible"/>
                                      </p:to>
                                    </p:set>
                                    <p:animEffect transition="in" filter="box(out)">
                                      <p:cBhvr>
                                        <p:cTn id="62" dur="500"/>
                                        <p:tgtEl>
                                          <p:spTgt spid="216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6" grpId="0" autoUpdateAnimBg="0"/>
      <p:bldP spid="216067" grpId="0" build="p" autoUpdateAnimBg="0"/>
      <p:bldP spid="216068" grpId="0" build="p" autoUpdateAnimBg="0"/>
      <p:bldP spid="216069" grpId="0" build="p" autoUpdateAnimBg="0"/>
      <p:bldP spid="216070" grpId="0" build="p" autoUpdateAnimBg="0"/>
      <p:bldP spid="216072" grpId="0" build="p" autoUpdateAnimBg="0"/>
      <p:bldP spid="216073" grpId="0" build="p" autoUpdateAnimBg="0"/>
      <p:bldP spid="216075" grpId="0" build="p" autoUpdateAnimBg="0"/>
      <p:bldP spid="216077" grpId="0" animBg="1"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ChangeArrowheads="1"/>
          </p:cNvSpPr>
          <p:nvPr/>
        </p:nvSpPr>
        <p:spPr bwMode="auto">
          <a:xfrm>
            <a:off x="762000" y="396081"/>
            <a:ext cx="6705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dirty="0" smtClean="0"/>
              <a:t>7.5.2</a:t>
            </a:r>
            <a:r>
              <a:rPr lang="en-US" altLang="zh-CN" sz="3200" b="1" dirty="0" smtClean="0"/>
              <a:t>  </a:t>
            </a:r>
            <a:r>
              <a:rPr lang="zh-CN" altLang="en-US" sz="2800" b="1" dirty="0"/>
              <a:t>改善输入电阻和输出电阻</a:t>
            </a:r>
          </a:p>
        </p:txBody>
      </p:sp>
      <p:sp>
        <p:nvSpPr>
          <p:cNvPr id="218115" name="Text Box 3"/>
          <p:cNvSpPr txBox="1">
            <a:spLocks noChangeArrowheads="1"/>
          </p:cNvSpPr>
          <p:nvPr/>
        </p:nvSpPr>
        <p:spPr bwMode="auto">
          <a:xfrm>
            <a:off x="838200" y="1371600"/>
            <a:ext cx="44196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600" b="1">
                <a:solidFill>
                  <a:srgbClr val="0033CC"/>
                </a:solidFill>
              </a:rPr>
              <a:t>一、对输入电阻的影响</a:t>
            </a:r>
          </a:p>
        </p:txBody>
      </p:sp>
      <p:sp>
        <p:nvSpPr>
          <p:cNvPr id="218116" name="Rectangle 4"/>
          <p:cNvSpPr>
            <a:spLocks noChangeArrowheads="1"/>
          </p:cNvSpPr>
          <p:nvPr/>
        </p:nvSpPr>
        <p:spPr bwMode="auto">
          <a:xfrm>
            <a:off x="1143000" y="2057400"/>
            <a:ext cx="54419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600" b="1">
                <a:solidFill>
                  <a:srgbClr val="FF0066"/>
                </a:solidFill>
              </a:rPr>
              <a:t>1. </a:t>
            </a:r>
            <a:r>
              <a:rPr lang="zh-CN" altLang="en-US" sz="2600" b="1">
                <a:solidFill>
                  <a:srgbClr val="FF0066"/>
                </a:solidFill>
              </a:rPr>
              <a:t>串联负反馈使输入电阻增大</a:t>
            </a:r>
          </a:p>
        </p:txBody>
      </p:sp>
      <p:grpSp>
        <p:nvGrpSpPr>
          <p:cNvPr id="218117" name="Group 5"/>
          <p:cNvGrpSpPr>
            <a:grpSpLocks/>
          </p:cNvGrpSpPr>
          <p:nvPr/>
        </p:nvGrpSpPr>
        <p:grpSpPr bwMode="auto">
          <a:xfrm>
            <a:off x="723900" y="3943350"/>
            <a:ext cx="857250" cy="827088"/>
            <a:chOff x="336" y="1584"/>
            <a:chExt cx="540" cy="521"/>
          </a:xfrm>
        </p:grpSpPr>
        <p:sp>
          <p:nvSpPr>
            <p:cNvPr id="218118" name="Line 6"/>
            <p:cNvSpPr>
              <a:spLocks noChangeShapeType="1"/>
            </p:cNvSpPr>
            <p:nvPr/>
          </p:nvSpPr>
          <p:spPr bwMode="auto">
            <a:xfrm>
              <a:off x="624" y="1584"/>
              <a:ext cx="0" cy="35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8119" name="Line 7"/>
            <p:cNvSpPr>
              <a:spLocks noChangeShapeType="1"/>
            </p:cNvSpPr>
            <p:nvPr/>
          </p:nvSpPr>
          <p:spPr bwMode="auto">
            <a:xfrm>
              <a:off x="624" y="1584"/>
              <a:ext cx="240" cy="0"/>
            </a:xfrm>
            <a:prstGeom prst="line">
              <a:avLst/>
            </a:prstGeom>
            <a:noFill/>
            <a:ln w="38100">
              <a:solidFill>
                <a:srgbClr val="FF0066"/>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8120" name="Rectangle 8"/>
            <p:cNvSpPr>
              <a:spLocks noChangeArrowheads="1"/>
            </p:cNvSpPr>
            <p:nvPr/>
          </p:nvSpPr>
          <p:spPr bwMode="auto">
            <a:xfrm>
              <a:off x="336" y="1817"/>
              <a:ext cx="5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FF0066"/>
                  </a:solidFill>
                </a:rPr>
                <a:t>R</a:t>
              </a:r>
              <a:r>
                <a:rPr lang="en-US" altLang="zh-CN" b="1" baseline="-25000">
                  <a:solidFill>
                    <a:srgbClr val="FF0066"/>
                  </a:solidFill>
                </a:rPr>
                <a:t>if</a:t>
              </a:r>
            </a:p>
          </p:txBody>
        </p:sp>
      </p:grpSp>
      <p:graphicFrame>
        <p:nvGraphicFramePr>
          <p:cNvPr id="218121" name="Object 9"/>
          <p:cNvGraphicFramePr>
            <a:graphicFrameLocks noChangeAspect="1"/>
          </p:cNvGraphicFramePr>
          <p:nvPr/>
        </p:nvGraphicFramePr>
        <p:xfrm>
          <a:off x="3962400" y="2743200"/>
          <a:ext cx="4911725" cy="1019175"/>
        </p:xfrm>
        <a:graphic>
          <a:graphicData uri="http://schemas.openxmlformats.org/presentationml/2006/ole">
            <mc:AlternateContent xmlns:mc="http://schemas.openxmlformats.org/markup-compatibility/2006">
              <mc:Choice xmlns:v="urn:schemas-microsoft-com:vml" Requires="v">
                <p:oleObj spid="_x0000_s52262" name="Equation" r:id="rId4" imgW="2158920" imgH="431640" progId="Equation.3">
                  <p:embed/>
                </p:oleObj>
              </mc:Choice>
              <mc:Fallback>
                <p:oleObj name="Equation" r:id="rId4" imgW="2158920" imgH="4316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2743200"/>
                        <a:ext cx="4911725" cy="1019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8122" name="Object 10"/>
          <p:cNvGraphicFramePr>
            <a:graphicFrameLocks noChangeAspect="1"/>
          </p:cNvGraphicFramePr>
          <p:nvPr/>
        </p:nvGraphicFramePr>
        <p:xfrm>
          <a:off x="4413250" y="4144963"/>
          <a:ext cx="2749550" cy="503237"/>
        </p:xfrm>
        <a:graphic>
          <a:graphicData uri="http://schemas.openxmlformats.org/presentationml/2006/ole">
            <mc:AlternateContent xmlns:mc="http://schemas.openxmlformats.org/markup-compatibility/2006">
              <mc:Choice xmlns:v="urn:schemas-microsoft-com:vml" Requires="v">
                <p:oleObj spid="_x0000_s52263" name="Equation" r:id="rId6" imgW="1168200" imgH="215640" progId="Equation.3">
                  <p:embed/>
                </p:oleObj>
              </mc:Choice>
              <mc:Fallback>
                <p:oleObj name="Equation" r:id="rId6" imgW="1168200" imgH="2156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13250" y="4144963"/>
                        <a:ext cx="2749550" cy="503237"/>
                      </a:xfrm>
                      <a:prstGeom prst="rect">
                        <a:avLst/>
                      </a:prstGeom>
                      <a:solidFill>
                        <a:srgbClr val="CCFFFF"/>
                      </a:solidFill>
                      <a:ln>
                        <a:noFill/>
                      </a:ln>
                      <a:effectLst/>
                      <a:extLs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8123" name="Rectangle 11"/>
          <p:cNvSpPr>
            <a:spLocks noChangeArrowheads="1"/>
          </p:cNvSpPr>
          <p:nvPr/>
        </p:nvSpPr>
        <p:spPr bwMode="auto">
          <a:xfrm>
            <a:off x="1981200" y="5454650"/>
            <a:ext cx="21844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b="1">
                <a:solidFill>
                  <a:srgbClr val="0033CC"/>
                </a:solidFill>
              </a:rPr>
              <a:t>深度负反馈：</a:t>
            </a:r>
          </a:p>
        </p:txBody>
      </p:sp>
      <p:graphicFrame>
        <p:nvGraphicFramePr>
          <p:cNvPr id="218124" name="Object 12"/>
          <p:cNvGraphicFramePr>
            <a:graphicFrameLocks noChangeAspect="1"/>
          </p:cNvGraphicFramePr>
          <p:nvPr/>
        </p:nvGraphicFramePr>
        <p:xfrm>
          <a:off x="4267200" y="5456238"/>
          <a:ext cx="1300163" cy="487362"/>
        </p:xfrm>
        <a:graphic>
          <a:graphicData uri="http://schemas.openxmlformats.org/presentationml/2006/ole">
            <mc:AlternateContent xmlns:mc="http://schemas.openxmlformats.org/markup-compatibility/2006">
              <mc:Choice xmlns:v="urn:schemas-microsoft-com:vml" Requires="v">
                <p:oleObj spid="_x0000_s52264" name="Equation" r:id="rId8" imgW="571320" imgH="215640" progId="Equation.3">
                  <p:embed/>
                </p:oleObj>
              </mc:Choice>
              <mc:Fallback>
                <p:oleObj name="Equation" r:id="rId8" imgW="571320" imgH="2156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67200" y="5456238"/>
                        <a:ext cx="1300163" cy="487362"/>
                      </a:xfrm>
                      <a:prstGeom prst="rect">
                        <a:avLst/>
                      </a:prstGeom>
                      <a:solidFill>
                        <a:srgbClr val="CCFFFF"/>
                      </a:solidFill>
                      <a:ln>
                        <a:noFill/>
                      </a:ln>
                      <a:effectLst/>
                      <a:extLs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18125" name="Group 13"/>
          <p:cNvGrpSpPr>
            <a:grpSpLocks/>
          </p:cNvGrpSpPr>
          <p:nvPr/>
        </p:nvGrpSpPr>
        <p:grpSpPr bwMode="auto">
          <a:xfrm>
            <a:off x="609600" y="2951163"/>
            <a:ext cx="2895600" cy="2173287"/>
            <a:chOff x="240" y="1008"/>
            <a:chExt cx="1824" cy="1369"/>
          </a:xfrm>
        </p:grpSpPr>
        <p:sp>
          <p:nvSpPr>
            <p:cNvPr id="218126" name="Rectangle 14"/>
            <p:cNvSpPr>
              <a:spLocks noChangeArrowheads="1"/>
            </p:cNvSpPr>
            <p:nvPr/>
          </p:nvSpPr>
          <p:spPr bwMode="auto">
            <a:xfrm>
              <a:off x="528" y="1008"/>
              <a:ext cx="3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0033CC"/>
                  </a:solidFill>
                </a:rPr>
                <a:t>i</a:t>
              </a:r>
              <a:r>
                <a:rPr lang="en-US" altLang="zh-CN" b="1" baseline="-25000">
                  <a:solidFill>
                    <a:srgbClr val="0033CC"/>
                  </a:solidFill>
                </a:rPr>
                <a:t>i</a:t>
              </a:r>
            </a:p>
          </p:txBody>
        </p:sp>
        <p:sp>
          <p:nvSpPr>
            <p:cNvPr id="218127" name="Text Box 15"/>
            <p:cNvSpPr txBox="1">
              <a:spLocks noChangeArrowheads="1"/>
            </p:cNvSpPr>
            <p:nvPr/>
          </p:nvSpPr>
          <p:spPr bwMode="auto">
            <a:xfrm>
              <a:off x="1344" y="1200"/>
              <a:ext cx="720" cy="505"/>
            </a:xfrm>
            <a:prstGeom prst="rect">
              <a:avLst/>
            </a:prstGeom>
            <a:solidFill>
              <a:srgbClr val="FBFEDA"/>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altLang="zh-CN" sz="800" b="1">
                <a:solidFill>
                  <a:srgbClr val="FF0066"/>
                </a:solidFill>
              </a:endParaRPr>
            </a:p>
            <a:p>
              <a:pPr algn="ctr"/>
              <a:r>
                <a:rPr lang="en-US" altLang="zh-CN" sz="2800" b="1">
                  <a:solidFill>
                    <a:srgbClr val="FF0066"/>
                  </a:solidFill>
                </a:rPr>
                <a:t>      </a:t>
              </a:r>
              <a:r>
                <a:rPr lang="en-US" altLang="zh-CN" sz="2800" b="1" i="1">
                  <a:solidFill>
                    <a:srgbClr val="0033CC"/>
                  </a:solidFill>
                </a:rPr>
                <a:t>A</a:t>
              </a:r>
            </a:p>
            <a:p>
              <a:pPr algn="ctr"/>
              <a:endParaRPr lang="en-US" altLang="zh-CN" sz="800" b="1">
                <a:solidFill>
                  <a:srgbClr val="FF0066"/>
                </a:solidFill>
              </a:endParaRPr>
            </a:p>
          </p:txBody>
        </p:sp>
        <p:sp>
          <p:nvSpPr>
            <p:cNvPr id="218128" name="Text Box 16"/>
            <p:cNvSpPr txBox="1">
              <a:spLocks noChangeArrowheads="1"/>
            </p:cNvSpPr>
            <p:nvPr/>
          </p:nvSpPr>
          <p:spPr bwMode="auto">
            <a:xfrm>
              <a:off x="1344" y="1872"/>
              <a:ext cx="720" cy="505"/>
            </a:xfrm>
            <a:prstGeom prst="rect">
              <a:avLst/>
            </a:prstGeom>
            <a:solidFill>
              <a:srgbClr val="FBFEDA"/>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altLang="zh-CN" sz="800" b="1">
                <a:solidFill>
                  <a:srgbClr val="FF0066"/>
                </a:solidFill>
              </a:endParaRPr>
            </a:p>
            <a:p>
              <a:pPr algn="ctr"/>
              <a:r>
                <a:rPr lang="en-US" altLang="zh-CN" sz="2800" b="1">
                  <a:solidFill>
                    <a:srgbClr val="FF0000"/>
                  </a:solidFill>
                </a:rPr>
                <a:t>       </a:t>
              </a:r>
              <a:r>
                <a:rPr lang="en-US" altLang="zh-CN" sz="2800" b="1" i="1">
                  <a:solidFill>
                    <a:srgbClr val="0033CC"/>
                  </a:solidFill>
                </a:rPr>
                <a:t>F</a:t>
              </a:r>
            </a:p>
            <a:p>
              <a:pPr algn="ctr"/>
              <a:endParaRPr lang="en-US" altLang="zh-CN" sz="800" b="1">
                <a:solidFill>
                  <a:srgbClr val="FF0066"/>
                </a:solidFill>
              </a:endParaRPr>
            </a:p>
          </p:txBody>
        </p:sp>
        <p:grpSp>
          <p:nvGrpSpPr>
            <p:cNvPr id="218129" name="Group 17"/>
            <p:cNvGrpSpPr>
              <a:grpSpLocks/>
            </p:cNvGrpSpPr>
            <p:nvPr/>
          </p:nvGrpSpPr>
          <p:grpSpPr bwMode="auto">
            <a:xfrm flipH="1">
              <a:off x="1152" y="1632"/>
              <a:ext cx="528" cy="336"/>
              <a:chOff x="2400" y="2016"/>
              <a:chExt cx="192" cy="336"/>
            </a:xfrm>
          </p:grpSpPr>
          <p:sp>
            <p:nvSpPr>
              <p:cNvPr id="218130" name="Line 18"/>
              <p:cNvSpPr>
                <a:spLocks noChangeShapeType="1"/>
              </p:cNvSpPr>
              <p:nvPr/>
            </p:nvSpPr>
            <p:spPr bwMode="auto">
              <a:xfrm>
                <a:off x="2400" y="2016"/>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8131" name="Line 19"/>
              <p:cNvSpPr>
                <a:spLocks noChangeShapeType="1"/>
              </p:cNvSpPr>
              <p:nvPr/>
            </p:nvSpPr>
            <p:spPr bwMode="auto">
              <a:xfrm>
                <a:off x="2400" y="2352"/>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8132" name="Line 20"/>
              <p:cNvSpPr>
                <a:spLocks noChangeShapeType="1"/>
              </p:cNvSpPr>
              <p:nvPr/>
            </p:nvSpPr>
            <p:spPr bwMode="auto">
              <a:xfrm>
                <a:off x="2592" y="2016"/>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18133" name="Line 21"/>
            <p:cNvSpPr>
              <a:spLocks noChangeShapeType="1"/>
            </p:cNvSpPr>
            <p:nvPr/>
          </p:nvSpPr>
          <p:spPr bwMode="auto">
            <a:xfrm>
              <a:off x="528" y="1296"/>
              <a:ext cx="115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8134" name="Line 22"/>
            <p:cNvSpPr>
              <a:spLocks noChangeShapeType="1"/>
            </p:cNvSpPr>
            <p:nvPr/>
          </p:nvSpPr>
          <p:spPr bwMode="auto">
            <a:xfrm>
              <a:off x="720" y="2256"/>
              <a:ext cx="960"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8135" name="Line 23"/>
            <p:cNvSpPr>
              <a:spLocks noChangeShapeType="1"/>
            </p:cNvSpPr>
            <p:nvPr/>
          </p:nvSpPr>
          <p:spPr bwMode="auto">
            <a:xfrm>
              <a:off x="720" y="1728"/>
              <a:ext cx="0" cy="528"/>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8136" name="Oval 24"/>
            <p:cNvSpPr>
              <a:spLocks noChangeArrowheads="1"/>
            </p:cNvSpPr>
            <p:nvPr/>
          </p:nvSpPr>
          <p:spPr bwMode="auto">
            <a:xfrm>
              <a:off x="1584" y="2016"/>
              <a:ext cx="192" cy="192"/>
            </a:xfrm>
            <a:prstGeom prst="ellipse">
              <a:avLst/>
            </a:prstGeom>
            <a:noFill/>
            <a:ln w="38100">
              <a:solidFill>
                <a:srgbClr val="0033CC"/>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8137" name="Line 25"/>
            <p:cNvSpPr>
              <a:spLocks noChangeShapeType="1"/>
            </p:cNvSpPr>
            <p:nvPr/>
          </p:nvSpPr>
          <p:spPr bwMode="auto">
            <a:xfrm flipV="1">
              <a:off x="912" y="1584"/>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18138" name="Group 26"/>
            <p:cNvGrpSpPr>
              <a:grpSpLocks/>
            </p:cNvGrpSpPr>
            <p:nvPr/>
          </p:nvGrpSpPr>
          <p:grpSpPr bwMode="auto">
            <a:xfrm>
              <a:off x="912" y="1296"/>
              <a:ext cx="96" cy="96"/>
              <a:chOff x="1152" y="768"/>
              <a:chExt cx="96" cy="96"/>
            </a:xfrm>
          </p:grpSpPr>
          <p:sp>
            <p:nvSpPr>
              <p:cNvPr id="218139" name="Line 27"/>
              <p:cNvSpPr>
                <a:spLocks noChangeShapeType="1"/>
              </p:cNvSpPr>
              <p:nvPr/>
            </p:nvSpPr>
            <p:spPr bwMode="auto">
              <a:xfrm rot="5400000"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8140" name="Line 28"/>
              <p:cNvSpPr>
                <a:spLocks noChangeShapeType="1"/>
              </p:cNvSpPr>
              <p:nvPr/>
            </p:nvSpPr>
            <p:spPr bwMode="auto">
              <a:xfrm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18141" name="Line 29"/>
            <p:cNvSpPr>
              <a:spLocks noChangeShapeType="1"/>
            </p:cNvSpPr>
            <p:nvPr/>
          </p:nvSpPr>
          <p:spPr bwMode="auto">
            <a:xfrm flipV="1">
              <a:off x="336" y="1728"/>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18142" name="Group 30"/>
            <p:cNvGrpSpPr>
              <a:grpSpLocks/>
            </p:cNvGrpSpPr>
            <p:nvPr/>
          </p:nvGrpSpPr>
          <p:grpSpPr bwMode="auto">
            <a:xfrm>
              <a:off x="336" y="1200"/>
              <a:ext cx="96" cy="96"/>
              <a:chOff x="1152" y="768"/>
              <a:chExt cx="96" cy="96"/>
            </a:xfrm>
          </p:grpSpPr>
          <p:sp>
            <p:nvSpPr>
              <p:cNvPr id="218143" name="Line 31"/>
              <p:cNvSpPr>
                <a:spLocks noChangeShapeType="1"/>
              </p:cNvSpPr>
              <p:nvPr/>
            </p:nvSpPr>
            <p:spPr bwMode="auto">
              <a:xfrm rot="5400000"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8144" name="Line 32"/>
              <p:cNvSpPr>
                <a:spLocks noChangeShapeType="1"/>
              </p:cNvSpPr>
              <p:nvPr/>
            </p:nvSpPr>
            <p:spPr bwMode="auto">
              <a:xfrm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18145" name="Line 33"/>
            <p:cNvSpPr>
              <a:spLocks noChangeShapeType="1"/>
            </p:cNvSpPr>
            <p:nvPr/>
          </p:nvSpPr>
          <p:spPr bwMode="auto">
            <a:xfrm flipV="1">
              <a:off x="912" y="2208"/>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18146" name="Group 34"/>
            <p:cNvGrpSpPr>
              <a:grpSpLocks/>
            </p:cNvGrpSpPr>
            <p:nvPr/>
          </p:nvGrpSpPr>
          <p:grpSpPr bwMode="auto">
            <a:xfrm>
              <a:off x="912" y="1920"/>
              <a:ext cx="96" cy="96"/>
              <a:chOff x="1152" y="768"/>
              <a:chExt cx="96" cy="96"/>
            </a:xfrm>
          </p:grpSpPr>
          <p:sp>
            <p:nvSpPr>
              <p:cNvPr id="218147" name="Line 35"/>
              <p:cNvSpPr>
                <a:spLocks noChangeShapeType="1"/>
              </p:cNvSpPr>
              <p:nvPr/>
            </p:nvSpPr>
            <p:spPr bwMode="auto">
              <a:xfrm rot="5400000"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8148" name="Line 36"/>
              <p:cNvSpPr>
                <a:spLocks noChangeShapeType="1"/>
              </p:cNvSpPr>
              <p:nvPr/>
            </p:nvSpPr>
            <p:spPr bwMode="auto">
              <a:xfrm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18149" name="Text Box 37"/>
            <p:cNvSpPr txBox="1">
              <a:spLocks noChangeArrowheads="1"/>
            </p:cNvSpPr>
            <p:nvPr/>
          </p:nvSpPr>
          <p:spPr bwMode="auto">
            <a:xfrm>
              <a:off x="240" y="1296"/>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0033CC"/>
                  </a:solidFill>
                </a:rPr>
                <a:t>u</a:t>
              </a:r>
              <a:r>
                <a:rPr lang="en-US" altLang="zh-CN" b="1" baseline="-25000">
                  <a:solidFill>
                    <a:srgbClr val="0033CC"/>
                  </a:solidFill>
                </a:rPr>
                <a:t>i</a:t>
              </a:r>
            </a:p>
          </p:txBody>
        </p:sp>
        <p:sp>
          <p:nvSpPr>
            <p:cNvPr id="218150" name="Text Box 38"/>
            <p:cNvSpPr txBox="1">
              <a:spLocks noChangeArrowheads="1"/>
            </p:cNvSpPr>
            <p:nvPr/>
          </p:nvSpPr>
          <p:spPr bwMode="auto">
            <a:xfrm>
              <a:off x="864" y="1248"/>
              <a:ext cx="4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0033CC"/>
                  </a:solidFill>
                </a:rPr>
                <a:t>u</a:t>
              </a:r>
              <a:r>
                <a:rPr lang="en-US" altLang="zh-CN" b="1" baseline="-25000">
                  <a:solidFill>
                    <a:srgbClr val="0033CC"/>
                  </a:solidFill>
                </a:rPr>
                <a:t>id</a:t>
              </a:r>
            </a:p>
          </p:txBody>
        </p:sp>
        <p:sp>
          <p:nvSpPr>
            <p:cNvPr id="218151" name="Text Box 39"/>
            <p:cNvSpPr txBox="1">
              <a:spLocks noChangeArrowheads="1"/>
            </p:cNvSpPr>
            <p:nvPr/>
          </p:nvSpPr>
          <p:spPr bwMode="auto">
            <a:xfrm>
              <a:off x="816" y="1872"/>
              <a:ext cx="4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0033CC"/>
                  </a:solidFill>
                </a:rPr>
                <a:t>u</a:t>
              </a:r>
              <a:r>
                <a:rPr lang="en-US" altLang="zh-CN" b="1" baseline="-25000">
                  <a:solidFill>
                    <a:srgbClr val="0033CC"/>
                  </a:solidFill>
                </a:rPr>
                <a:t>f</a:t>
              </a:r>
            </a:p>
          </p:txBody>
        </p:sp>
        <p:sp>
          <p:nvSpPr>
            <p:cNvPr id="218152" name="Line 40"/>
            <p:cNvSpPr>
              <a:spLocks noChangeShapeType="1"/>
            </p:cNvSpPr>
            <p:nvPr/>
          </p:nvSpPr>
          <p:spPr bwMode="auto">
            <a:xfrm>
              <a:off x="1680" y="1296"/>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8153" name="Line 41"/>
            <p:cNvSpPr>
              <a:spLocks noChangeShapeType="1"/>
            </p:cNvSpPr>
            <p:nvPr/>
          </p:nvSpPr>
          <p:spPr bwMode="auto">
            <a:xfrm>
              <a:off x="1680" y="1968"/>
              <a:ext cx="0" cy="288"/>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8154" name="Rectangle 42"/>
            <p:cNvSpPr>
              <a:spLocks noChangeArrowheads="1"/>
            </p:cNvSpPr>
            <p:nvPr/>
          </p:nvSpPr>
          <p:spPr bwMode="auto">
            <a:xfrm>
              <a:off x="1632" y="1344"/>
              <a:ext cx="96" cy="192"/>
            </a:xfrm>
            <a:prstGeom prst="rect">
              <a:avLst/>
            </a:prstGeom>
            <a:solidFill>
              <a:schemeClr val="bg1"/>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8155" name="Line 43"/>
            <p:cNvSpPr>
              <a:spLocks noChangeShapeType="1"/>
            </p:cNvSpPr>
            <p:nvPr/>
          </p:nvSpPr>
          <p:spPr bwMode="auto">
            <a:xfrm>
              <a:off x="528" y="1728"/>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8156" name="Text Box 44"/>
            <p:cNvSpPr txBox="1">
              <a:spLocks noChangeArrowheads="1"/>
            </p:cNvSpPr>
            <p:nvPr/>
          </p:nvSpPr>
          <p:spPr bwMode="auto">
            <a:xfrm>
              <a:off x="1296" y="1296"/>
              <a:ext cx="52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FF0066"/>
                  </a:solidFill>
                </a:rPr>
                <a:t>R</a:t>
              </a:r>
              <a:r>
                <a:rPr lang="en-US" altLang="zh-CN" b="1" baseline="-25000">
                  <a:solidFill>
                    <a:srgbClr val="FF0066"/>
                  </a:solidFill>
                </a:rPr>
                <a:t>i</a:t>
              </a:r>
            </a:p>
          </p:txBody>
        </p:sp>
        <p:sp>
          <p:nvSpPr>
            <p:cNvPr id="218157" name="Text Box 45"/>
            <p:cNvSpPr txBox="1">
              <a:spLocks noChangeArrowheads="1"/>
            </p:cNvSpPr>
            <p:nvPr/>
          </p:nvSpPr>
          <p:spPr bwMode="auto">
            <a:xfrm>
              <a:off x="1056" y="1968"/>
              <a:ext cx="7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FF0000"/>
                  </a:solidFill>
                </a:rPr>
                <a:t>AFu</a:t>
              </a:r>
              <a:r>
                <a:rPr lang="en-US" altLang="zh-CN" b="1" baseline="-25000">
                  <a:solidFill>
                    <a:srgbClr val="FF0000"/>
                  </a:solidFill>
                </a:rPr>
                <a:t>id</a:t>
              </a:r>
            </a:p>
          </p:txBody>
        </p:sp>
        <p:sp>
          <p:nvSpPr>
            <p:cNvPr id="218158" name="Line 46"/>
            <p:cNvSpPr>
              <a:spLocks noChangeShapeType="1"/>
            </p:cNvSpPr>
            <p:nvPr/>
          </p:nvSpPr>
          <p:spPr bwMode="auto">
            <a:xfrm>
              <a:off x="720" y="1200"/>
              <a:ext cx="240" cy="0"/>
            </a:xfrm>
            <a:prstGeom prst="line">
              <a:avLst/>
            </a:prstGeom>
            <a:noFill/>
            <a:ln w="28575">
              <a:solidFill>
                <a:srgbClr val="FF0066"/>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8159" name="Oval 47"/>
            <p:cNvSpPr>
              <a:spLocks noChangeArrowheads="1"/>
            </p:cNvSpPr>
            <p:nvPr/>
          </p:nvSpPr>
          <p:spPr bwMode="auto">
            <a:xfrm>
              <a:off x="480" y="1248"/>
              <a:ext cx="68" cy="68"/>
            </a:xfrm>
            <a:prstGeom prst="ellipse">
              <a:avLst/>
            </a:prstGeom>
            <a:noFill/>
            <a:ln w="28575">
              <a:solidFill>
                <a:srgbClr val="0033C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8160" name="Oval 48"/>
            <p:cNvSpPr>
              <a:spLocks noChangeArrowheads="1"/>
            </p:cNvSpPr>
            <p:nvPr/>
          </p:nvSpPr>
          <p:spPr bwMode="auto">
            <a:xfrm>
              <a:off x="480" y="1680"/>
              <a:ext cx="68" cy="68"/>
            </a:xfrm>
            <a:prstGeom prst="ellipse">
              <a:avLst/>
            </a:prstGeom>
            <a:noFill/>
            <a:ln w="28575">
              <a:solidFill>
                <a:srgbClr val="0033C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pic>
        <p:nvPicPr>
          <p:cNvPr id="218161" name="Picture 49" descr="jiantou_shang">
            <a:hlinkClick r:id="" action="ppaction://hlinkshowjump?jump=previousslid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86800" y="5257800"/>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218162" name="Picture 50" descr="jiantou_xia">
            <a:hlinkClick r:id="" action="ppaction://hlinkshowjump?jump=nextslid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686800" y="5638800"/>
            <a:ext cx="274638"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55318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8114">
                                            <p:txEl>
                                              <p:pRg st="0" end="0"/>
                                            </p:txEl>
                                          </p:spTgt>
                                        </p:tgtEl>
                                        <p:attrNameLst>
                                          <p:attrName>style.visibility</p:attrName>
                                        </p:attrNameLst>
                                      </p:cBhvr>
                                      <p:to>
                                        <p:strVal val="visible"/>
                                      </p:to>
                                    </p:set>
                                    <p:animEffect transition="in" filter="wipe(left)">
                                      <p:cBhvr>
                                        <p:cTn id="7" dur="500"/>
                                        <p:tgtEl>
                                          <p:spTgt spid="21811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8115">
                                            <p:txEl>
                                              <p:pRg st="0" end="0"/>
                                            </p:txEl>
                                          </p:spTgt>
                                        </p:tgtEl>
                                        <p:attrNameLst>
                                          <p:attrName>style.visibility</p:attrName>
                                        </p:attrNameLst>
                                      </p:cBhvr>
                                      <p:to>
                                        <p:strVal val="visible"/>
                                      </p:to>
                                    </p:set>
                                    <p:animEffect transition="in" filter="wipe(left)">
                                      <p:cBhvr>
                                        <p:cTn id="12" dur="500"/>
                                        <p:tgtEl>
                                          <p:spTgt spid="21811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218116">
                                            <p:txEl>
                                              <p:pRg st="0" end="0"/>
                                            </p:txEl>
                                          </p:spTgt>
                                        </p:tgtEl>
                                        <p:attrNameLst>
                                          <p:attrName>style.visibility</p:attrName>
                                        </p:attrNameLst>
                                      </p:cBhvr>
                                      <p:to>
                                        <p:strVal val="visible"/>
                                      </p:to>
                                    </p:set>
                                    <p:animEffect transition="in" filter="wipe(left)">
                                      <p:cBhvr>
                                        <p:cTn id="17" dur="300"/>
                                        <p:tgtEl>
                                          <p:spTgt spid="218116">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nodeType="clickEffect">
                                  <p:stCondLst>
                                    <p:cond delay="0"/>
                                  </p:stCondLst>
                                  <p:childTnLst>
                                    <p:set>
                                      <p:cBhvr>
                                        <p:cTn id="21" dur="1" fill="hold">
                                          <p:stCondLst>
                                            <p:cond delay="0"/>
                                          </p:stCondLst>
                                        </p:cTn>
                                        <p:tgtEl>
                                          <p:spTgt spid="218125"/>
                                        </p:tgtEl>
                                        <p:attrNameLst>
                                          <p:attrName>style.visibility</p:attrName>
                                        </p:attrNameLst>
                                      </p:cBhvr>
                                      <p:to>
                                        <p:strVal val="visible"/>
                                      </p:to>
                                    </p:set>
                                    <p:animEffect transition="in" filter="box(out)">
                                      <p:cBhvr>
                                        <p:cTn id="22" dur="500"/>
                                        <p:tgtEl>
                                          <p:spTgt spid="21812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8" fill="hold" nodeType="clickEffect">
                                  <p:stCondLst>
                                    <p:cond delay="0"/>
                                  </p:stCondLst>
                                  <p:childTnLst>
                                    <p:set>
                                      <p:cBhvr>
                                        <p:cTn id="26" dur="1" fill="hold">
                                          <p:stCondLst>
                                            <p:cond delay="0"/>
                                          </p:stCondLst>
                                        </p:cTn>
                                        <p:tgtEl>
                                          <p:spTgt spid="218117"/>
                                        </p:tgtEl>
                                        <p:attrNameLst>
                                          <p:attrName>style.visibility</p:attrName>
                                        </p:attrNameLst>
                                      </p:cBhvr>
                                      <p:to>
                                        <p:strVal val="visible"/>
                                      </p:to>
                                    </p:set>
                                    <p:animEffect transition="in" filter="slide(fromLeft)">
                                      <p:cBhvr>
                                        <p:cTn id="27" dur="500"/>
                                        <p:tgtEl>
                                          <p:spTgt spid="21811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18121"/>
                                        </p:tgtEl>
                                        <p:attrNameLst>
                                          <p:attrName>style.visibility</p:attrName>
                                        </p:attrNameLst>
                                      </p:cBhvr>
                                      <p:to>
                                        <p:strVal val="visible"/>
                                      </p:to>
                                    </p:set>
                                    <p:animEffect transition="in" filter="wipe(left)">
                                      <p:cBhvr>
                                        <p:cTn id="32" dur="500"/>
                                        <p:tgtEl>
                                          <p:spTgt spid="21812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218122"/>
                                        </p:tgtEl>
                                        <p:attrNameLst>
                                          <p:attrName>style.visibility</p:attrName>
                                        </p:attrNameLst>
                                      </p:cBhvr>
                                      <p:to>
                                        <p:strVal val="visible"/>
                                      </p:to>
                                    </p:set>
                                    <p:animEffect transition="in" filter="wipe(left)">
                                      <p:cBhvr>
                                        <p:cTn id="37" dur="500"/>
                                        <p:tgtEl>
                                          <p:spTgt spid="21812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18123">
                                            <p:txEl>
                                              <p:pRg st="0" end="0"/>
                                            </p:txEl>
                                          </p:spTgt>
                                        </p:tgtEl>
                                        <p:attrNameLst>
                                          <p:attrName>style.visibility</p:attrName>
                                        </p:attrNameLst>
                                      </p:cBhvr>
                                      <p:to>
                                        <p:strVal val="visible"/>
                                      </p:to>
                                    </p:set>
                                    <p:animEffect transition="in" filter="wipe(left)">
                                      <p:cBhvr>
                                        <p:cTn id="42" dur="500"/>
                                        <p:tgtEl>
                                          <p:spTgt spid="218123">
                                            <p:txEl>
                                              <p:pRg st="0" end="0"/>
                                            </p:txEl>
                                          </p:spTgt>
                                        </p:tgtEl>
                                      </p:cBhvr>
                                    </p:animEffect>
                                  </p:childTnLst>
                                </p:cTn>
                              </p:par>
                            </p:childTnLst>
                          </p:cTn>
                        </p:par>
                        <p:par>
                          <p:cTn id="43" fill="hold" nodeType="afterGroup">
                            <p:stCondLst>
                              <p:cond delay="500"/>
                            </p:stCondLst>
                            <p:childTnLst>
                              <p:par>
                                <p:cTn id="44" presetID="22" presetClass="entr" presetSubtype="8" fill="hold" nodeType="afterEffect">
                                  <p:stCondLst>
                                    <p:cond delay="0"/>
                                  </p:stCondLst>
                                  <p:childTnLst>
                                    <p:set>
                                      <p:cBhvr>
                                        <p:cTn id="45" dur="1" fill="hold">
                                          <p:stCondLst>
                                            <p:cond delay="0"/>
                                          </p:stCondLst>
                                        </p:cTn>
                                        <p:tgtEl>
                                          <p:spTgt spid="218124"/>
                                        </p:tgtEl>
                                        <p:attrNameLst>
                                          <p:attrName>style.visibility</p:attrName>
                                        </p:attrNameLst>
                                      </p:cBhvr>
                                      <p:to>
                                        <p:strVal val="visible"/>
                                      </p:to>
                                    </p:set>
                                    <p:animEffect transition="in" filter="wipe(left)">
                                      <p:cBhvr>
                                        <p:cTn id="46" dur="500"/>
                                        <p:tgtEl>
                                          <p:spTgt spid="218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4" grpId="0" build="p" autoUpdateAnimBg="0" advAuto="0"/>
      <p:bldP spid="218115" grpId="0" build="p" autoUpdateAnimBg="0"/>
      <p:bldP spid="218116" grpId="0" build="p" autoUpdateAnimBg="0"/>
      <p:bldP spid="218123" grpId="0" build="p"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ChangeArrowheads="1"/>
          </p:cNvSpPr>
          <p:nvPr/>
        </p:nvSpPr>
        <p:spPr bwMode="auto">
          <a:xfrm>
            <a:off x="412750" y="1083129"/>
            <a:ext cx="57277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600" b="1" dirty="0">
                <a:solidFill>
                  <a:srgbClr val="FF0066"/>
                </a:solidFill>
              </a:rPr>
              <a:t>2. </a:t>
            </a:r>
            <a:r>
              <a:rPr lang="zh-CN" altLang="en-US" sz="2600" b="1" dirty="0">
                <a:solidFill>
                  <a:srgbClr val="FF0066"/>
                </a:solidFill>
              </a:rPr>
              <a:t>并联负反馈使输入电阻减小</a:t>
            </a:r>
          </a:p>
        </p:txBody>
      </p:sp>
      <p:grpSp>
        <p:nvGrpSpPr>
          <p:cNvPr id="220163" name="Group 3"/>
          <p:cNvGrpSpPr>
            <a:grpSpLocks/>
          </p:cNvGrpSpPr>
          <p:nvPr/>
        </p:nvGrpSpPr>
        <p:grpSpPr bwMode="auto">
          <a:xfrm>
            <a:off x="952500" y="2800350"/>
            <a:ext cx="857250" cy="827088"/>
            <a:chOff x="336" y="1584"/>
            <a:chExt cx="540" cy="521"/>
          </a:xfrm>
        </p:grpSpPr>
        <p:sp>
          <p:nvSpPr>
            <p:cNvPr id="220164" name="Line 4"/>
            <p:cNvSpPr>
              <a:spLocks noChangeShapeType="1"/>
            </p:cNvSpPr>
            <p:nvPr/>
          </p:nvSpPr>
          <p:spPr bwMode="auto">
            <a:xfrm>
              <a:off x="624" y="1584"/>
              <a:ext cx="0" cy="35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0165" name="Line 5"/>
            <p:cNvSpPr>
              <a:spLocks noChangeShapeType="1"/>
            </p:cNvSpPr>
            <p:nvPr/>
          </p:nvSpPr>
          <p:spPr bwMode="auto">
            <a:xfrm>
              <a:off x="624" y="1584"/>
              <a:ext cx="240" cy="0"/>
            </a:xfrm>
            <a:prstGeom prst="line">
              <a:avLst/>
            </a:prstGeom>
            <a:noFill/>
            <a:ln w="38100">
              <a:solidFill>
                <a:srgbClr val="FF0066"/>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0166" name="Rectangle 6"/>
            <p:cNvSpPr>
              <a:spLocks noChangeArrowheads="1"/>
            </p:cNvSpPr>
            <p:nvPr/>
          </p:nvSpPr>
          <p:spPr bwMode="auto">
            <a:xfrm>
              <a:off x="336" y="1817"/>
              <a:ext cx="5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FF0066"/>
                  </a:solidFill>
                </a:rPr>
                <a:t>R</a:t>
              </a:r>
              <a:r>
                <a:rPr lang="en-US" altLang="zh-CN" b="1" baseline="-25000">
                  <a:solidFill>
                    <a:srgbClr val="FF0066"/>
                  </a:solidFill>
                </a:rPr>
                <a:t>if</a:t>
              </a:r>
            </a:p>
          </p:txBody>
        </p:sp>
      </p:grpSp>
      <p:graphicFrame>
        <p:nvGraphicFramePr>
          <p:cNvPr id="220167" name="Object 7"/>
          <p:cNvGraphicFramePr>
            <a:graphicFrameLocks noChangeAspect="1"/>
          </p:cNvGraphicFramePr>
          <p:nvPr/>
        </p:nvGraphicFramePr>
        <p:xfrm>
          <a:off x="4171950" y="2049463"/>
          <a:ext cx="4419600" cy="1017587"/>
        </p:xfrm>
        <a:graphic>
          <a:graphicData uri="http://schemas.openxmlformats.org/presentationml/2006/ole">
            <mc:AlternateContent xmlns:mc="http://schemas.openxmlformats.org/markup-compatibility/2006">
              <mc:Choice xmlns:v="urn:schemas-microsoft-com:vml" Requires="v">
                <p:oleObj spid="_x0000_s53283" name="Equation" r:id="rId4" imgW="1714320" imgH="380880" progId="Equation.3">
                  <p:embed/>
                </p:oleObj>
              </mc:Choice>
              <mc:Fallback>
                <p:oleObj name="Equation" r:id="rId4" imgW="1714320" imgH="3808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71950" y="2049463"/>
                        <a:ext cx="4419600" cy="1017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0168" name="Object 8"/>
          <p:cNvGraphicFramePr>
            <a:graphicFrameLocks noChangeAspect="1"/>
          </p:cNvGraphicFramePr>
          <p:nvPr/>
        </p:nvGraphicFramePr>
        <p:xfrm>
          <a:off x="5124450" y="3514725"/>
          <a:ext cx="1885950" cy="904875"/>
        </p:xfrm>
        <a:graphic>
          <a:graphicData uri="http://schemas.openxmlformats.org/presentationml/2006/ole">
            <mc:AlternateContent xmlns:mc="http://schemas.openxmlformats.org/markup-compatibility/2006">
              <mc:Choice xmlns:v="urn:schemas-microsoft-com:vml" Requires="v">
                <p:oleObj spid="_x0000_s53284" name="Equation" r:id="rId6" imgW="850680" imgH="393480" progId="Equation.3">
                  <p:embed/>
                </p:oleObj>
              </mc:Choice>
              <mc:Fallback>
                <p:oleObj name="Equation" r:id="rId6" imgW="850680" imgH="3934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24450" y="3514725"/>
                        <a:ext cx="1885950" cy="904875"/>
                      </a:xfrm>
                      <a:prstGeom prst="rect">
                        <a:avLst/>
                      </a:prstGeom>
                      <a:solidFill>
                        <a:srgbClr val="CCFFFF"/>
                      </a:solidFill>
                      <a:ln>
                        <a:noFill/>
                      </a:ln>
                      <a:effectLst/>
                      <a:extLs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0169" name="Rectangle 9"/>
          <p:cNvSpPr>
            <a:spLocks noChangeArrowheads="1"/>
          </p:cNvSpPr>
          <p:nvPr/>
        </p:nvSpPr>
        <p:spPr bwMode="auto">
          <a:xfrm>
            <a:off x="1981200" y="4921250"/>
            <a:ext cx="21844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b="1">
                <a:solidFill>
                  <a:srgbClr val="0033CC"/>
                </a:solidFill>
              </a:rPr>
              <a:t>深度负反馈：</a:t>
            </a:r>
          </a:p>
        </p:txBody>
      </p:sp>
      <p:graphicFrame>
        <p:nvGraphicFramePr>
          <p:cNvPr id="220170" name="Object 10"/>
          <p:cNvGraphicFramePr>
            <a:graphicFrameLocks noChangeAspect="1"/>
          </p:cNvGraphicFramePr>
          <p:nvPr/>
        </p:nvGraphicFramePr>
        <p:xfrm>
          <a:off x="4495800" y="4941888"/>
          <a:ext cx="1143000" cy="468312"/>
        </p:xfrm>
        <a:graphic>
          <a:graphicData uri="http://schemas.openxmlformats.org/presentationml/2006/ole">
            <mc:AlternateContent xmlns:mc="http://schemas.openxmlformats.org/markup-compatibility/2006">
              <mc:Choice xmlns:v="urn:schemas-microsoft-com:vml" Requires="v">
                <p:oleObj spid="_x0000_s53285" name="Equation" r:id="rId8" imgW="545760" imgH="215640" progId="Equation.3">
                  <p:embed/>
                </p:oleObj>
              </mc:Choice>
              <mc:Fallback>
                <p:oleObj name="Equation" r:id="rId8" imgW="545760" imgH="2156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95800" y="4941888"/>
                        <a:ext cx="1143000" cy="468312"/>
                      </a:xfrm>
                      <a:prstGeom prst="rect">
                        <a:avLst/>
                      </a:prstGeom>
                      <a:solidFill>
                        <a:srgbClr val="CCFFFF"/>
                      </a:solidFill>
                      <a:ln>
                        <a:noFill/>
                      </a:ln>
                      <a:effectLst/>
                      <a:extLs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20171" name="Group 11"/>
          <p:cNvGrpSpPr>
            <a:grpSpLocks/>
          </p:cNvGrpSpPr>
          <p:nvPr/>
        </p:nvGrpSpPr>
        <p:grpSpPr bwMode="auto">
          <a:xfrm>
            <a:off x="914400" y="1998663"/>
            <a:ext cx="2743200" cy="2325687"/>
            <a:chOff x="336" y="2592"/>
            <a:chExt cx="1728" cy="1465"/>
          </a:xfrm>
        </p:grpSpPr>
        <p:sp>
          <p:nvSpPr>
            <p:cNvPr id="220172" name="Text Box 12"/>
            <p:cNvSpPr txBox="1">
              <a:spLocks noChangeArrowheads="1"/>
            </p:cNvSpPr>
            <p:nvPr/>
          </p:nvSpPr>
          <p:spPr bwMode="auto">
            <a:xfrm>
              <a:off x="720" y="2976"/>
              <a:ext cx="33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i="1">
                  <a:solidFill>
                    <a:srgbClr val="0033CC"/>
                  </a:solidFill>
                </a:rPr>
                <a:t>i</a:t>
              </a:r>
              <a:r>
                <a:rPr lang="en-US" altLang="zh-CN" sz="2800" b="1" baseline="-25000">
                  <a:solidFill>
                    <a:srgbClr val="0033CC"/>
                  </a:solidFill>
                </a:rPr>
                <a:t>f</a:t>
              </a:r>
            </a:p>
          </p:txBody>
        </p:sp>
        <p:sp>
          <p:nvSpPr>
            <p:cNvPr id="220173" name="Line 13"/>
            <p:cNvSpPr>
              <a:spLocks noChangeShapeType="1"/>
            </p:cNvSpPr>
            <p:nvPr/>
          </p:nvSpPr>
          <p:spPr bwMode="auto">
            <a:xfrm>
              <a:off x="1104" y="2928"/>
              <a:ext cx="240" cy="0"/>
            </a:xfrm>
            <a:prstGeom prst="line">
              <a:avLst/>
            </a:prstGeom>
            <a:noFill/>
            <a:ln w="28575">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0174" name="Line 14"/>
            <p:cNvSpPr>
              <a:spLocks noChangeShapeType="1"/>
            </p:cNvSpPr>
            <p:nvPr/>
          </p:nvSpPr>
          <p:spPr bwMode="auto">
            <a:xfrm rot="5400000" flipV="1">
              <a:off x="888" y="3144"/>
              <a:ext cx="240" cy="0"/>
            </a:xfrm>
            <a:prstGeom prst="line">
              <a:avLst/>
            </a:prstGeom>
            <a:noFill/>
            <a:ln w="28575">
              <a:solidFill>
                <a:srgbClr val="FF0000"/>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0175" name="Text Box 15"/>
            <p:cNvSpPr txBox="1">
              <a:spLocks noChangeArrowheads="1"/>
            </p:cNvSpPr>
            <p:nvPr/>
          </p:nvSpPr>
          <p:spPr bwMode="auto">
            <a:xfrm>
              <a:off x="1056" y="259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0033CC"/>
                  </a:solidFill>
                </a:rPr>
                <a:t>i</a:t>
              </a:r>
              <a:r>
                <a:rPr lang="en-US" altLang="zh-CN" b="1" baseline="-25000">
                  <a:solidFill>
                    <a:srgbClr val="0033CC"/>
                  </a:solidFill>
                </a:rPr>
                <a:t>id</a:t>
              </a:r>
            </a:p>
          </p:txBody>
        </p:sp>
        <p:sp>
          <p:nvSpPr>
            <p:cNvPr id="220176" name="Rectangle 16"/>
            <p:cNvSpPr>
              <a:spLocks noChangeArrowheads="1"/>
            </p:cNvSpPr>
            <p:nvPr/>
          </p:nvSpPr>
          <p:spPr bwMode="auto">
            <a:xfrm>
              <a:off x="624" y="2592"/>
              <a:ext cx="38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0033CC"/>
                  </a:solidFill>
                </a:rPr>
                <a:t>i</a:t>
              </a:r>
              <a:r>
                <a:rPr lang="en-US" altLang="zh-CN" b="1" baseline="-25000">
                  <a:solidFill>
                    <a:srgbClr val="0033CC"/>
                  </a:solidFill>
                </a:rPr>
                <a:t>i</a:t>
              </a:r>
            </a:p>
          </p:txBody>
        </p:sp>
        <p:sp>
          <p:nvSpPr>
            <p:cNvPr id="220177" name="Text Box 17"/>
            <p:cNvSpPr txBox="1">
              <a:spLocks noChangeArrowheads="1"/>
            </p:cNvSpPr>
            <p:nvPr/>
          </p:nvSpPr>
          <p:spPr bwMode="auto">
            <a:xfrm>
              <a:off x="1344" y="2880"/>
              <a:ext cx="720" cy="505"/>
            </a:xfrm>
            <a:prstGeom prst="rect">
              <a:avLst/>
            </a:prstGeom>
            <a:solidFill>
              <a:srgbClr val="FBFEDA"/>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altLang="zh-CN" sz="800" b="1">
                <a:solidFill>
                  <a:srgbClr val="FF0066"/>
                </a:solidFill>
              </a:endParaRPr>
            </a:p>
            <a:p>
              <a:pPr algn="ctr"/>
              <a:r>
                <a:rPr lang="en-US" altLang="zh-CN" sz="2800" b="1">
                  <a:solidFill>
                    <a:srgbClr val="FF0066"/>
                  </a:solidFill>
                </a:rPr>
                <a:t>       </a:t>
              </a:r>
              <a:r>
                <a:rPr lang="en-US" altLang="zh-CN" sz="2800" b="1" i="1">
                  <a:solidFill>
                    <a:srgbClr val="0033CC"/>
                  </a:solidFill>
                </a:rPr>
                <a:t>A</a:t>
              </a:r>
            </a:p>
            <a:p>
              <a:pPr algn="ctr"/>
              <a:endParaRPr lang="en-US" altLang="zh-CN" sz="800" b="1">
                <a:solidFill>
                  <a:srgbClr val="0033CC"/>
                </a:solidFill>
              </a:endParaRPr>
            </a:p>
          </p:txBody>
        </p:sp>
        <p:sp>
          <p:nvSpPr>
            <p:cNvPr id="220178" name="Text Box 18"/>
            <p:cNvSpPr txBox="1">
              <a:spLocks noChangeArrowheads="1"/>
            </p:cNvSpPr>
            <p:nvPr/>
          </p:nvSpPr>
          <p:spPr bwMode="auto">
            <a:xfrm>
              <a:off x="1344" y="3552"/>
              <a:ext cx="720" cy="505"/>
            </a:xfrm>
            <a:prstGeom prst="rect">
              <a:avLst/>
            </a:prstGeom>
            <a:solidFill>
              <a:srgbClr val="FBFEDA"/>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altLang="zh-CN" sz="800" b="1">
                <a:solidFill>
                  <a:srgbClr val="FF0066"/>
                </a:solidFill>
              </a:endParaRPr>
            </a:p>
            <a:p>
              <a:pPr algn="ctr"/>
              <a:r>
                <a:rPr lang="en-US" altLang="zh-CN" sz="2800" b="1">
                  <a:solidFill>
                    <a:srgbClr val="FF0000"/>
                  </a:solidFill>
                </a:rPr>
                <a:t>       </a:t>
              </a:r>
              <a:r>
                <a:rPr lang="en-US" altLang="zh-CN" sz="2800" b="1" i="1">
                  <a:solidFill>
                    <a:srgbClr val="0033CC"/>
                  </a:solidFill>
                </a:rPr>
                <a:t>F</a:t>
              </a:r>
            </a:p>
            <a:p>
              <a:pPr algn="ctr"/>
              <a:endParaRPr lang="en-US" altLang="zh-CN" sz="800" b="1">
                <a:solidFill>
                  <a:srgbClr val="FF0066"/>
                </a:solidFill>
              </a:endParaRPr>
            </a:p>
          </p:txBody>
        </p:sp>
        <p:sp>
          <p:nvSpPr>
            <p:cNvPr id="220179" name="Line 19"/>
            <p:cNvSpPr>
              <a:spLocks noChangeShapeType="1"/>
            </p:cNvSpPr>
            <p:nvPr/>
          </p:nvSpPr>
          <p:spPr bwMode="auto">
            <a:xfrm flipH="1">
              <a:off x="576" y="3312"/>
              <a:ext cx="1104"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0180" name="Line 20"/>
            <p:cNvSpPr>
              <a:spLocks noChangeShapeType="1"/>
            </p:cNvSpPr>
            <p:nvPr/>
          </p:nvSpPr>
          <p:spPr bwMode="auto">
            <a:xfrm flipH="1" flipV="1">
              <a:off x="1056" y="3648"/>
              <a:ext cx="624"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0181" name="Line 21"/>
            <p:cNvSpPr>
              <a:spLocks noChangeShapeType="1"/>
            </p:cNvSpPr>
            <p:nvPr/>
          </p:nvSpPr>
          <p:spPr bwMode="auto">
            <a:xfrm flipH="1">
              <a:off x="1056" y="2976"/>
              <a:ext cx="0" cy="672"/>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0182" name="Line 22"/>
            <p:cNvSpPr>
              <a:spLocks noChangeShapeType="1"/>
            </p:cNvSpPr>
            <p:nvPr/>
          </p:nvSpPr>
          <p:spPr bwMode="auto">
            <a:xfrm>
              <a:off x="576" y="2976"/>
              <a:ext cx="1104"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0183" name="Line 23"/>
            <p:cNvSpPr>
              <a:spLocks noChangeShapeType="1"/>
            </p:cNvSpPr>
            <p:nvPr/>
          </p:nvSpPr>
          <p:spPr bwMode="auto">
            <a:xfrm>
              <a:off x="720" y="3936"/>
              <a:ext cx="960"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0184" name="Line 24"/>
            <p:cNvSpPr>
              <a:spLocks noChangeShapeType="1"/>
            </p:cNvSpPr>
            <p:nvPr/>
          </p:nvSpPr>
          <p:spPr bwMode="auto">
            <a:xfrm>
              <a:off x="720" y="3312"/>
              <a:ext cx="0" cy="624"/>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0185" name="Line 25"/>
            <p:cNvSpPr>
              <a:spLocks noChangeShapeType="1"/>
            </p:cNvSpPr>
            <p:nvPr/>
          </p:nvSpPr>
          <p:spPr bwMode="auto">
            <a:xfrm flipV="1">
              <a:off x="384" y="3312"/>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20186" name="Group 26"/>
            <p:cNvGrpSpPr>
              <a:grpSpLocks/>
            </p:cNvGrpSpPr>
            <p:nvPr/>
          </p:nvGrpSpPr>
          <p:grpSpPr bwMode="auto">
            <a:xfrm>
              <a:off x="384" y="2880"/>
              <a:ext cx="96" cy="96"/>
              <a:chOff x="1152" y="768"/>
              <a:chExt cx="96" cy="96"/>
            </a:xfrm>
          </p:grpSpPr>
          <p:sp>
            <p:nvSpPr>
              <p:cNvPr id="220187" name="Line 27"/>
              <p:cNvSpPr>
                <a:spLocks noChangeShapeType="1"/>
              </p:cNvSpPr>
              <p:nvPr/>
            </p:nvSpPr>
            <p:spPr bwMode="auto">
              <a:xfrm rot="5400000"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0188" name="Line 28"/>
              <p:cNvSpPr>
                <a:spLocks noChangeShapeType="1"/>
              </p:cNvSpPr>
              <p:nvPr/>
            </p:nvSpPr>
            <p:spPr bwMode="auto">
              <a:xfrm flipV="1">
                <a:off x="1152" y="816"/>
                <a:ext cx="96"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20189" name="Text Box 29"/>
            <p:cNvSpPr txBox="1">
              <a:spLocks noChangeArrowheads="1"/>
            </p:cNvSpPr>
            <p:nvPr/>
          </p:nvSpPr>
          <p:spPr bwMode="auto">
            <a:xfrm>
              <a:off x="336" y="2928"/>
              <a:ext cx="4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0033CC"/>
                  </a:solidFill>
                </a:rPr>
                <a:t>u</a:t>
              </a:r>
              <a:r>
                <a:rPr lang="en-US" altLang="zh-CN" b="1" baseline="-25000">
                  <a:solidFill>
                    <a:srgbClr val="0033CC"/>
                  </a:solidFill>
                </a:rPr>
                <a:t>i</a:t>
              </a:r>
            </a:p>
          </p:txBody>
        </p:sp>
        <p:sp>
          <p:nvSpPr>
            <p:cNvPr id="220190" name="Line 30"/>
            <p:cNvSpPr>
              <a:spLocks noChangeShapeType="1"/>
            </p:cNvSpPr>
            <p:nvPr/>
          </p:nvSpPr>
          <p:spPr bwMode="auto">
            <a:xfrm>
              <a:off x="1680" y="2976"/>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0191" name="Line 31"/>
            <p:cNvSpPr>
              <a:spLocks noChangeShapeType="1"/>
            </p:cNvSpPr>
            <p:nvPr/>
          </p:nvSpPr>
          <p:spPr bwMode="auto">
            <a:xfrm>
              <a:off x="1680" y="3648"/>
              <a:ext cx="0" cy="288"/>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0192" name="Rectangle 32"/>
            <p:cNvSpPr>
              <a:spLocks noChangeArrowheads="1"/>
            </p:cNvSpPr>
            <p:nvPr/>
          </p:nvSpPr>
          <p:spPr bwMode="auto">
            <a:xfrm>
              <a:off x="1632" y="3024"/>
              <a:ext cx="96" cy="192"/>
            </a:xfrm>
            <a:prstGeom prst="rect">
              <a:avLst/>
            </a:prstGeom>
            <a:solidFill>
              <a:schemeClr val="bg1"/>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0193" name="Text Box 33"/>
            <p:cNvSpPr txBox="1">
              <a:spLocks noChangeArrowheads="1"/>
            </p:cNvSpPr>
            <p:nvPr/>
          </p:nvSpPr>
          <p:spPr bwMode="auto">
            <a:xfrm>
              <a:off x="1296" y="2976"/>
              <a:ext cx="52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FF0066"/>
                  </a:solidFill>
                </a:rPr>
                <a:t>R</a:t>
              </a:r>
              <a:r>
                <a:rPr lang="en-US" altLang="zh-CN" b="1" baseline="-25000">
                  <a:solidFill>
                    <a:srgbClr val="FF0066"/>
                  </a:solidFill>
                </a:rPr>
                <a:t>i</a:t>
              </a:r>
            </a:p>
          </p:txBody>
        </p:sp>
        <p:sp>
          <p:nvSpPr>
            <p:cNvPr id="220194" name="Line 34"/>
            <p:cNvSpPr>
              <a:spLocks noChangeShapeType="1"/>
            </p:cNvSpPr>
            <p:nvPr/>
          </p:nvSpPr>
          <p:spPr bwMode="auto">
            <a:xfrm>
              <a:off x="720" y="2928"/>
              <a:ext cx="240" cy="0"/>
            </a:xfrm>
            <a:prstGeom prst="line">
              <a:avLst/>
            </a:prstGeom>
            <a:noFill/>
            <a:ln w="28575">
              <a:solidFill>
                <a:srgbClr val="FF0066"/>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20195" name="Group 35"/>
            <p:cNvGrpSpPr>
              <a:grpSpLocks/>
            </p:cNvGrpSpPr>
            <p:nvPr/>
          </p:nvGrpSpPr>
          <p:grpSpPr bwMode="auto">
            <a:xfrm>
              <a:off x="1584" y="3696"/>
              <a:ext cx="192" cy="192"/>
              <a:chOff x="816" y="1920"/>
              <a:chExt cx="192" cy="192"/>
            </a:xfrm>
          </p:grpSpPr>
          <p:sp>
            <p:nvSpPr>
              <p:cNvPr id="220196" name="Oval 36"/>
              <p:cNvSpPr>
                <a:spLocks noChangeArrowheads="1"/>
              </p:cNvSpPr>
              <p:nvPr/>
            </p:nvSpPr>
            <p:spPr bwMode="auto">
              <a:xfrm>
                <a:off x="816" y="1920"/>
                <a:ext cx="192" cy="192"/>
              </a:xfrm>
              <a:prstGeom prst="ellipse">
                <a:avLst/>
              </a:prstGeom>
              <a:solidFill>
                <a:schemeClr val="bg1"/>
              </a:solidFill>
              <a:ln w="38100">
                <a:solidFill>
                  <a:srgbClr val="0033CC"/>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0197" name="Line 37"/>
              <p:cNvSpPr>
                <a:spLocks noChangeShapeType="1"/>
              </p:cNvSpPr>
              <p:nvPr/>
            </p:nvSpPr>
            <p:spPr bwMode="auto">
              <a:xfrm>
                <a:off x="816" y="2016"/>
                <a:ext cx="19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20198" name="Text Box 38"/>
            <p:cNvSpPr txBox="1">
              <a:spLocks noChangeArrowheads="1"/>
            </p:cNvSpPr>
            <p:nvPr/>
          </p:nvSpPr>
          <p:spPr bwMode="auto">
            <a:xfrm>
              <a:off x="960" y="3648"/>
              <a:ext cx="7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FF0000"/>
                  </a:solidFill>
                </a:rPr>
                <a:t>AFi</a:t>
              </a:r>
              <a:r>
                <a:rPr lang="en-US" altLang="zh-CN" b="1" baseline="-25000">
                  <a:solidFill>
                    <a:srgbClr val="FF0000"/>
                  </a:solidFill>
                </a:rPr>
                <a:t>id</a:t>
              </a:r>
            </a:p>
          </p:txBody>
        </p:sp>
        <p:grpSp>
          <p:nvGrpSpPr>
            <p:cNvPr id="220199" name="Group 39"/>
            <p:cNvGrpSpPr>
              <a:grpSpLocks/>
            </p:cNvGrpSpPr>
            <p:nvPr/>
          </p:nvGrpSpPr>
          <p:grpSpPr bwMode="auto">
            <a:xfrm>
              <a:off x="528" y="2928"/>
              <a:ext cx="68" cy="403"/>
              <a:chOff x="2112" y="2748"/>
              <a:chExt cx="68" cy="403"/>
            </a:xfrm>
          </p:grpSpPr>
          <p:sp>
            <p:nvSpPr>
              <p:cNvPr id="220200" name="Oval 40"/>
              <p:cNvSpPr>
                <a:spLocks noChangeArrowheads="1"/>
              </p:cNvSpPr>
              <p:nvPr/>
            </p:nvSpPr>
            <p:spPr bwMode="auto">
              <a:xfrm>
                <a:off x="2112" y="2748"/>
                <a:ext cx="68" cy="68"/>
              </a:xfrm>
              <a:prstGeom prst="ellipse">
                <a:avLst/>
              </a:prstGeom>
              <a:solidFill>
                <a:schemeClr val="bg1"/>
              </a:solidFill>
              <a:ln w="28575">
                <a:solidFill>
                  <a:srgbClr val="0033CC"/>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0201" name="Oval 41"/>
              <p:cNvSpPr>
                <a:spLocks noChangeArrowheads="1"/>
              </p:cNvSpPr>
              <p:nvPr/>
            </p:nvSpPr>
            <p:spPr bwMode="auto">
              <a:xfrm>
                <a:off x="2112" y="3083"/>
                <a:ext cx="68" cy="68"/>
              </a:xfrm>
              <a:prstGeom prst="ellipse">
                <a:avLst/>
              </a:prstGeom>
              <a:solidFill>
                <a:schemeClr val="bg1"/>
              </a:solidFill>
              <a:ln w="28575">
                <a:solidFill>
                  <a:srgbClr val="0033CC"/>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pic>
        <p:nvPicPr>
          <p:cNvPr id="220202" name="Picture 42" descr="jiantou_shang">
            <a:hlinkClick r:id="" action="ppaction://hlinkshowjump?jump=previousslid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555038" y="5181600"/>
            <a:ext cx="284162" cy="384175"/>
          </a:xfrm>
          <a:prstGeom prst="rect">
            <a:avLst/>
          </a:prstGeom>
          <a:noFill/>
          <a:extLst>
            <a:ext uri="{909E8E84-426E-40DD-AFC4-6F175D3DCCD1}">
              <a14:hiddenFill xmlns:a14="http://schemas.microsoft.com/office/drawing/2010/main">
                <a:solidFill>
                  <a:srgbClr val="FFFFFF"/>
                </a:solidFill>
              </a14:hiddenFill>
            </a:ext>
          </a:extLst>
        </p:spPr>
      </p:pic>
      <p:pic>
        <p:nvPicPr>
          <p:cNvPr id="220203" name="Picture 43" descr="jiantou_xia">
            <a:hlinkClick r:id="" action="ppaction://hlinkshowjump?jump=nextslid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555038" y="5562600"/>
            <a:ext cx="274637"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07271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20162">
                                            <p:txEl>
                                              <p:pRg st="0" end="0"/>
                                            </p:txEl>
                                          </p:spTgt>
                                        </p:tgtEl>
                                        <p:attrNameLst>
                                          <p:attrName>style.visibility</p:attrName>
                                        </p:attrNameLst>
                                      </p:cBhvr>
                                      <p:to>
                                        <p:strVal val="visible"/>
                                      </p:to>
                                    </p:set>
                                    <p:animEffect transition="in" filter="wipe(left)">
                                      <p:cBhvr>
                                        <p:cTn id="7" dur="300"/>
                                        <p:tgtEl>
                                          <p:spTgt spid="22016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220171"/>
                                        </p:tgtEl>
                                        <p:attrNameLst>
                                          <p:attrName>style.visibility</p:attrName>
                                        </p:attrNameLst>
                                      </p:cBhvr>
                                      <p:to>
                                        <p:strVal val="visible"/>
                                      </p:to>
                                    </p:set>
                                    <p:animEffect transition="in" filter="box(out)">
                                      <p:cBhvr>
                                        <p:cTn id="12" dur="500"/>
                                        <p:tgtEl>
                                          <p:spTgt spid="2201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8" fill="hold" nodeType="clickEffect">
                                  <p:stCondLst>
                                    <p:cond delay="0"/>
                                  </p:stCondLst>
                                  <p:childTnLst>
                                    <p:set>
                                      <p:cBhvr>
                                        <p:cTn id="16" dur="1" fill="hold">
                                          <p:stCondLst>
                                            <p:cond delay="0"/>
                                          </p:stCondLst>
                                        </p:cTn>
                                        <p:tgtEl>
                                          <p:spTgt spid="220163"/>
                                        </p:tgtEl>
                                        <p:attrNameLst>
                                          <p:attrName>style.visibility</p:attrName>
                                        </p:attrNameLst>
                                      </p:cBhvr>
                                      <p:to>
                                        <p:strVal val="visible"/>
                                      </p:to>
                                    </p:set>
                                    <p:animEffect transition="in" filter="slide(fromLeft)">
                                      <p:cBhvr>
                                        <p:cTn id="17" dur="500"/>
                                        <p:tgtEl>
                                          <p:spTgt spid="22016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20167"/>
                                        </p:tgtEl>
                                        <p:attrNameLst>
                                          <p:attrName>style.visibility</p:attrName>
                                        </p:attrNameLst>
                                      </p:cBhvr>
                                      <p:to>
                                        <p:strVal val="visible"/>
                                      </p:to>
                                    </p:set>
                                    <p:animEffect transition="in" filter="wipe(left)">
                                      <p:cBhvr>
                                        <p:cTn id="22" dur="500"/>
                                        <p:tgtEl>
                                          <p:spTgt spid="22016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20168"/>
                                        </p:tgtEl>
                                        <p:attrNameLst>
                                          <p:attrName>style.visibility</p:attrName>
                                        </p:attrNameLst>
                                      </p:cBhvr>
                                      <p:to>
                                        <p:strVal val="visible"/>
                                      </p:to>
                                    </p:set>
                                    <p:animEffect transition="in" filter="wipe(left)">
                                      <p:cBhvr>
                                        <p:cTn id="27" dur="500"/>
                                        <p:tgtEl>
                                          <p:spTgt spid="22016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0169">
                                            <p:txEl>
                                              <p:pRg st="0" end="0"/>
                                            </p:txEl>
                                          </p:spTgt>
                                        </p:tgtEl>
                                        <p:attrNameLst>
                                          <p:attrName>style.visibility</p:attrName>
                                        </p:attrNameLst>
                                      </p:cBhvr>
                                      <p:to>
                                        <p:strVal val="visible"/>
                                      </p:to>
                                    </p:set>
                                    <p:animEffect transition="in" filter="wipe(left)">
                                      <p:cBhvr>
                                        <p:cTn id="32" dur="500"/>
                                        <p:tgtEl>
                                          <p:spTgt spid="220169">
                                            <p:txEl>
                                              <p:pRg st="0" end="0"/>
                                            </p:txEl>
                                          </p:spTgt>
                                        </p:tgtEl>
                                      </p:cBhvr>
                                    </p:animEffect>
                                  </p:childTnLst>
                                </p:cTn>
                              </p:par>
                            </p:childTnLst>
                          </p:cTn>
                        </p:par>
                        <p:par>
                          <p:cTn id="33" fill="hold" nodeType="afterGroup">
                            <p:stCondLst>
                              <p:cond delay="500"/>
                            </p:stCondLst>
                            <p:childTnLst>
                              <p:par>
                                <p:cTn id="34" presetID="22" presetClass="entr" presetSubtype="8" fill="hold" nodeType="afterEffect">
                                  <p:stCondLst>
                                    <p:cond delay="0"/>
                                  </p:stCondLst>
                                  <p:childTnLst>
                                    <p:set>
                                      <p:cBhvr>
                                        <p:cTn id="35" dur="1" fill="hold">
                                          <p:stCondLst>
                                            <p:cond delay="0"/>
                                          </p:stCondLst>
                                        </p:cTn>
                                        <p:tgtEl>
                                          <p:spTgt spid="220170"/>
                                        </p:tgtEl>
                                        <p:attrNameLst>
                                          <p:attrName>style.visibility</p:attrName>
                                        </p:attrNameLst>
                                      </p:cBhvr>
                                      <p:to>
                                        <p:strVal val="visible"/>
                                      </p:to>
                                    </p:set>
                                    <p:animEffect transition="in" filter="wipe(left)">
                                      <p:cBhvr>
                                        <p:cTn id="36" dur="500"/>
                                        <p:tgtEl>
                                          <p:spTgt spid="220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2" grpId="0" build="p" autoUpdateAnimBg="0"/>
      <p:bldP spid="220169" grpId="0" build="p"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Text Box 2"/>
          <p:cNvSpPr txBox="1">
            <a:spLocks noChangeArrowheads="1"/>
          </p:cNvSpPr>
          <p:nvPr/>
        </p:nvSpPr>
        <p:spPr bwMode="auto">
          <a:xfrm>
            <a:off x="539750" y="457200"/>
            <a:ext cx="44704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600" b="1">
                <a:solidFill>
                  <a:srgbClr val="0033CC"/>
                </a:solidFill>
              </a:rPr>
              <a:t>二、对输出电阻的影响</a:t>
            </a:r>
          </a:p>
        </p:txBody>
      </p:sp>
      <p:sp>
        <p:nvSpPr>
          <p:cNvPr id="222211" name="Rectangle 3"/>
          <p:cNvSpPr>
            <a:spLocks noChangeArrowheads="1"/>
          </p:cNvSpPr>
          <p:nvPr/>
        </p:nvSpPr>
        <p:spPr bwMode="auto">
          <a:xfrm>
            <a:off x="685800" y="914400"/>
            <a:ext cx="7121525"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600" b="1">
                <a:solidFill>
                  <a:srgbClr val="FF0066"/>
                </a:solidFill>
              </a:rPr>
              <a:t>1. </a:t>
            </a:r>
            <a:r>
              <a:rPr lang="zh-CN" altLang="en-US" sz="2600" b="1">
                <a:solidFill>
                  <a:srgbClr val="FF0066"/>
                </a:solidFill>
              </a:rPr>
              <a:t>电压负反馈 </a:t>
            </a:r>
            <a:r>
              <a:rPr lang="en-US" altLang="zh-CN" sz="2600" b="1" i="1">
                <a:solidFill>
                  <a:srgbClr val="FF0066"/>
                </a:solidFill>
              </a:rPr>
              <a:t>F</a:t>
            </a:r>
            <a:r>
              <a:rPr lang="en-US" altLang="zh-CN" sz="2600" b="1">
                <a:solidFill>
                  <a:srgbClr val="FF0066"/>
                </a:solidFill>
              </a:rPr>
              <a:t> </a:t>
            </a:r>
            <a:r>
              <a:rPr lang="zh-CN" altLang="en-US" sz="2600" b="1">
                <a:solidFill>
                  <a:srgbClr val="FF0066"/>
                </a:solidFill>
              </a:rPr>
              <a:t>与 </a:t>
            </a:r>
            <a:r>
              <a:rPr lang="en-US" altLang="zh-CN" sz="2600" b="1" i="1">
                <a:solidFill>
                  <a:srgbClr val="FF0066"/>
                </a:solidFill>
              </a:rPr>
              <a:t>A</a:t>
            </a:r>
            <a:r>
              <a:rPr lang="en-US" altLang="zh-CN" sz="2600" b="1">
                <a:solidFill>
                  <a:srgbClr val="FF0066"/>
                </a:solidFill>
              </a:rPr>
              <a:t> </a:t>
            </a:r>
            <a:r>
              <a:rPr lang="zh-CN" altLang="en-US" sz="2600" b="1">
                <a:solidFill>
                  <a:srgbClr val="FF0066"/>
                </a:solidFill>
              </a:rPr>
              <a:t>并联，使输出电阻减小。</a:t>
            </a:r>
          </a:p>
        </p:txBody>
      </p:sp>
      <p:grpSp>
        <p:nvGrpSpPr>
          <p:cNvPr id="222212" name="Group 4"/>
          <p:cNvGrpSpPr>
            <a:grpSpLocks/>
          </p:cNvGrpSpPr>
          <p:nvPr/>
        </p:nvGrpSpPr>
        <p:grpSpPr bwMode="auto">
          <a:xfrm>
            <a:off x="990600" y="1447800"/>
            <a:ext cx="2757488" cy="1868488"/>
            <a:chOff x="396" y="1008"/>
            <a:chExt cx="1737" cy="1177"/>
          </a:xfrm>
        </p:grpSpPr>
        <p:grpSp>
          <p:nvGrpSpPr>
            <p:cNvPr id="222213" name="Group 5"/>
            <p:cNvGrpSpPr>
              <a:grpSpLocks/>
            </p:cNvGrpSpPr>
            <p:nvPr/>
          </p:nvGrpSpPr>
          <p:grpSpPr bwMode="auto">
            <a:xfrm>
              <a:off x="396" y="1008"/>
              <a:ext cx="1412" cy="1177"/>
              <a:chOff x="528" y="816"/>
              <a:chExt cx="1412" cy="1177"/>
            </a:xfrm>
          </p:grpSpPr>
          <p:grpSp>
            <p:nvGrpSpPr>
              <p:cNvPr id="222214" name="Group 6"/>
              <p:cNvGrpSpPr>
                <a:grpSpLocks/>
              </p:cNvGrpSpPr>
              <p:nvPr/>
            </p:nvGrpSpPr>
            <p:grpSpPr bwMode="auto">
              <a:xfrm>
                <a:off x="528" y="816"/>
                <a:ext cx="1344" cy="1177"/>
                <a:chOff x="528" y="816"/>
                <a:chExt cx="1344" cy="1177"/>
              </a:xfrm>
            </p:grpSpPr>
            <p:sp>
              <p:nvSpPr>
                <p:cNvPr id="222215" name="Text Box 7"/>
                <p:cNvSpPr txBox="1">
                  <a:spLocks noChangeArrowheads="1"/>
                </p:cNvSpPr>
                <p:nvPr/>
              </p:nvSpPr>
              <p:spPr bwMode="auto">
                <a:xfrm>
                  <a:off x="720" y="816"/>
                  <a:ext cx="528" cy="505"/>
                </a:xfrm>
                <a:prstGeom prst="rect">
                  <a:avLst/>
                </a:prstGeom>
                <a:solidFill>
                  <a:srgbClr val="FFFFCC"/>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altLang="zh-CN" sz="800" b="1">
                    <a:solidFill>
                      <a:srgbClr val="FF0066"/>
                    </a:solidFill>
                  </a:endParaRPr>
                </a:p>
                <a:p>
                  <a:pPr algn="ctr"/>
                  <a:r>
                    <a:rPr lang="en-US" altLang="zh-CN" sz="2800" b="1" i="1">
                      <a:solidFill>
                        <a:srgbClr val="FF0066"/>
                      </a:solidFill>
                    </a:rPr>
                    <a:t>A</a:t>
                  </a:r>
                </a:p>
                <a:p>
                  <a:pPr algn="ctr"/>
                  <a:endParaRPr lang="en-US" altLang="zh-CN" sz="800" b="1">
                    <a:solidFill>
                      <a:srgbClr val="FF0066"/>
                    </a:solidFill>
                  </a:endParaRPr>
                </a:p>
              </p:txBody>
            </p:sp>
            <p:sp>
              <p:nvSpPr>
                <p:cNvPr id="222216" name="Text Box 8"/>
                <p:cNvSpPr txBox="1">
                  <a:spLocks noChangeArrowheads="1"/>
                </p:cNvSpPr>
                <p:nvPr/>
              </p:nvSpPr>
              <p:spPr bwMode="auto">
                <a:xfrm>
                  <a:off x="720" y="1488"/>
                  <a:ext cx="528" cy="505"/>
                </a:xfrm>
                <a:prstGeom prst="rect">
                  <a:avLst/>
                </a:prstGeom>
                <a:solidFill>
                  <a:srgbClr val="FFFFCC"/>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altLang="zh-CN" sz="800" b="1">
                    <a:solidFill>
                      <a:srgbClr val="FF0066"/>
                    </a:solidFill>
                  </a:endParaRPr>
                </a:p>
                <a:p>
                  <a:pPr algn="ctr"/>
                  <a:r>
                    <a:rPr lang="en-US" altLang="zh-CN" sz="2800" b="1" i="1">
                      <a:solidFill>
                        <a:srgbClr val="FF0000"/>
                      </a:solidFill>
                    </a:rPr>
                    <a:t>F</a:t>
                  </a:r>
                </a:p>
                <a:p>
                  <a:pPr algn="ctr"/>
                  <a:endParaRPr lang="en-US" altLang="zh-CN" sz="800" b="1">
                    <a:solidFill>
                      <a:srgbClr val="FF0066"/>
                    </a:solidFill>
                  </a:endParaRPr>
                </a:p>
              </p:txBody>
            </p:sp>
            <p:sp>
              <p:nvSpPr>
                <p:cNvPr id="222217" name="Line 9"/>
                <p:cNvSpPr>
                  <a:spLocks noChangeShapeType="1"/>
                </p:cNvSpPr>
                <p:nvPr/>
              </p:nvSpPr>
              <p:spPr bwMode="auto">
                <a:xfrm flipH="1">
                  <a:off x="528" y="1248"/>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18" name="Line 10"/>
                <p:cNvSpPr>
                  <a:spLocks noChangeShapeType="1"/>
                </p:cNvSpPr>
                <p:nvPr/>
              </p:nvSpPr>
              <p:spPr bwMode="auto">
                <a:xfrm flipH="1">
                  <a:off x="528" y="1584"/>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19" name="Line 11"/>
                <p:cNvSpPr>
                  <a:spLocks noChangeShapeType="1"/>
                </p:cNvSpPr>
                <p:nvPr/>
              </p:nvSpPr>
              <p:spPr bwMode="auto">
                <a:xfrm>
                  <a:off x="528" y="912"/>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20" name="Line 12"/>
                <p:cNvSpPr>
                  <a:spLocks noChangeShapeType="1"/>
                </p:cNvSpPr>
                <p:nvPr/>
              </p:nvSpPr>
              <p:spPr bwMode="auto">
                <a:xfrm>
                  <a:off x="528" y="1872"/>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22221" name="Group 13"/>
                <p:cNvGrpSpPr>
                  <a:grpSpLocks/>
                </p:cNvGrpSpPr>
                <p:nvPr/>
              </p:nvGrpSpPr>
              <p:grpSpPr bwMode="auto">
                <a:xfrm flipH="1">
                  <a:off x="1248" y="912"/>
                  <a:ext cx="336" cy="672"/>
                  <a:chOff x="672" y="1200"/>
                  <a:chExt cx="192" cy="336"/>
                </a:xfrm>
              </p:grpSpPr>
              <p:sp>
                <p:nvSpPr>
                  <p:cNvPr id="222222" name="Line 14"/>
                  <p:cNvSpPr>
                    <a:spLocks noChangeShapeType="1"/>
                  </p:cNvSpPr>
                  <p:nvPr/>
                </p:nvSpPr>
                <p:spPr bwMode="auto">
                  <a:xfrm flipH="1">
                    <a:off x="672" y="1536"/>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23" name="Line 15"/>
                  <p:cNvSpPr>
                    <a:spLocks noChangeShapeType="1"/>
                  </p:cNvSpPr>
                  <p:nvPr/>
                </p:nvSpPr>
                <p:spPr bwMode="auto">
                  <a:xfrm flipH="1">
                    <a:off x="672" y="1200"/>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22224" name="Group 16"/>
                <p:cNvGrpSpPr>
                  <a:grpSpLocks/>
                </p:cNvGrpSpPr>
                <p:nvPr/>
              </p:nvGrpSpPr>
              <p:grpSpPr bwMode="auto">
                <a:xfrm flipH="1">
                  <a:off x="1248" y="1248"/>
                  <a:ext cx="528" cy="624"/>
                  <a:chOff x="672" y="1200"/>
                  <a:chExt cx="192" cy="336"/>
                </a:xfrm>
              </p:grpSpPr>
              <p:sp>
                <p:nvSpPr>
                  <p:cNvPr id="222225" name="Line 17"/>
                  <p:cNvSpPr>
                    <a:spLocks noChangeShapeType="1"/>
                  </p:cNvSpPr>
                  <p:nvPr/>
                </p:nvSpPr>
                <p:spPr bwMode="auto">
                  <a:xfrm flipH="1">
                    <a:off x="672" y="1536"/>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26" name="Line 18"/>
                  <p:cNvSpPr>
                    <a:spLocks noChangeShapeType="1"/>
                  </p:cNvSpPr>
                  <p:nvPr/>
                </p:nvSpPr>
                <p:spPr bwMode="auto">
                  <a:xfrm flipH="1">
                    <a:off x="672" y="1200"/>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22227" name="Line 19"/>
                <p:cNvSpPr>
                  <a:spLocks noChangeShapeType="1"/>
                </p:cNvSpPr>
                <p:nvPr/>
              </p:nvSpPr>
              <p:spPr bwMode="auto">
                <a:xfrm>
                  <a:off x="1248" y="912"/>
                  <a:ext cx="624"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28" name="Line 20"/>
                <p:cNvSpPr>
                  <a:spLocks noChangeShapeType="1"/>
                </p:cNvSpPr>
                <p:nvPr/>
              </p:nvSpPr>
              <p:spPr bwMode="auto">
                <a:xfrm>
                  <a:off x="1248" y="1248"/>
                  <a:ext cx="624"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22229" name="Group 21"/>
              <p:cNvGrpSpPr>
                <a:grpSpLocks/>
              </p:cNvGrpSpPr>
              <p:nvPr/>
            </p:nvGrpSpPr>
            <p:grpSpPr bwMode="auto">
              <a:xfrm>
                <a:off x="1872" y="864"/>
                <a:ext cx="68" cy="403"/>
                <a:chOff x="2112" y="2748"/>
                <a:chExt cx="68" cy="403"/>
              </a:xfrm>
            </p:grpSpPr>
            <p:sp>
              <p:nvSpPr>
                <p:cNvPr id="222230" name="Oval 22"/>
                <p:cNvSpPr>
                  <a:spLocks noChangeArrowheads="1"/>
                </p:cNvSpPr>
                <p:nvPr/>
              </p:nvSpPr>
              <p:spPr bwMode="auto">
                <a:xfrm>
                  <a:off x="2112" y="2748"/>
                  <a:ext cx="68" cy="68"/>
                </a:xfrm>
                <a:prstGeom prst="ellipse">
                  <a:avLst/>
                </a:prstGeom>
                <a:noFill/>
                <a:ln w="28575">
                  <a:solidFill>
                    <a:srgbClr val="0033C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2231" name="Oval 23"/>
                <p:cNvSpPr>
                  <a:spLocks noChangeArrowheads="1"/>
                </p:cNvSpPr>
                <p:nvPr/>
              </p:nvSpPr>
              <p:spPr bwMode="auto">
                <a:xfrm>
                  <a:off x="2112" y="3083"/>
                  <a:ext cx="68" cy="68"/>
                </a:xfrm>
                <a:prstGeom prst="ellipse">
                  <a:avLst/>
                </a:prstGeom>
                <a:noFill/>
                <a:ln w="28575">
                  <a:solidFill>
                    <a:srgbClr val="0033C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22232" name="Group 24"/>
            <p:cNvGrpSpPr>
              <a:grpSpLocks/>
            </p:cNvGrpSpPr>
            <p:nvPr/>
          </p:nvGrpSpPr>
          <p:grpSpPr bwMode="auto">
            <a:xfrm>
              <a:off x="1188" y="1248"/>
              <a:ext cx="336" cy="480"/>
              <a:chOff x="1296" y="1152"/>
              <a:chExt cx="308" cy="480"/>
            </a:xfrm>
          </p:grpSpPr>
          <p:grpSp>
            <p:nvGrpSpPr>
              <p:cNvPr id="222233" name="Group 25"/>
              <p:cNvGrpSpPr>
                <a:grpSpLocks/>
              </p:cNvGrpSpPr>
              <p:nvPr/>
            </p:nvGrpSpPr>
            <p:grpSpPr bwMode="auto">
              <a:xfrm>
                <a:off x="1296" y="1152"/>
                <a:ext cx="192" cy="240"/>
                <a:chOff x="2064" y="1056"/>
                <a:chExt cx="192" cy="336"/>
              </a:xfrm>
            </p:grpSpPr>
            <p:sp>
              <p:nvSpPr>
                <p:cNvPr id="222234" name="Line 26"/>
                <p:cNvSpPr>
                  <a:spLocks noChangeShapeType="1"/>
                </p:cNvSpPr>
                <p:nvPr/>
              </p:nvSpPr>
              <p:spPr bwMode="auto">
                <a:xfrm flipH="1">
                  <a:off x="2064" y="1056"/>
                  <a:ext cx="192" cy="0"/>
                </a:xfrm>
                <a:prstGeom prst="line">
                  <a:avLst/>
                </a:prstGeom>
                <a:noFill/>
                <a:ln w="38100">
                  <a:solidFill>
                    <a:srgbClr val="FF0066"/>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2235" name="Line 27"/>
                <p:cNvSpPr>
                  <a:spLocks noChangeShapeType="1"/>
                </p:cNvSpPr>
                <p:nvPr/>
              </p:nvSpPr>
              <p:spPr bwMode="auto">
                <a:xfrm>
                  <a:off x="2256" y="1056"/>
                  <a:ext cx="0" cy="336"/>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22236" name="Text Box 28"/>
              <p:cNvSpPr txBox="1">
                <a:spLocks noChangeArrowheads="1"/>
              </p:cNvSpPr>
              <p:nvPr/>
            </p:nvSpPr>
            <p:spPr bwMode="auto">
              <a:xfrm>
                <a:off x="1296" y="1344"/>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b="1" i="1">
                    <a:solidFill>
                      <a:srgbClr val="FF0066"/>
                    </a:solidFill>
                  </a:rPr>
                  <a:t>R</a:t>
                </a:r>
                <a:r>
                  <a:rPr lang="en-US" altLang="zh-CN" b="1" baseline="-25000">
                    <a:solidFill>
                      <a:srgbClr val="FF0066"/>
                    </a:solidFill>
                  </a:rPr>
                  <a:t>o</a:t>
                </a:r>
              </a:p>
            </p:txBody>
          </p:sp>
        </p:grpSp>
        <p:grpSp>
          <p:nvGrpSpPr>
            <p:cNvPr id="222237" name="Group 29"/>
            <p:cNvGrpSpPr>
              <a:grpSpLocks/>
            </p:cNvGrpSpPr>
            <p:nvPr/>
          </p:nvGrpSpPr>
          <p:grpSpPr bwMode="auto">
            <a:xfrm>
              <a:off x="1716" y="1248"/>
              <a:ext cx="417" cy="480"/>
              <a:chOff x="1824" y="1152"/>
              <a:chExt cx="385" cy="480"/>
            </a:xfrm>
          </p:grpSpPr>
          <p:sp>
            <p:nvSpPr>
              <p:cNvPr id="222238" name="Text Box 30"/>
              <p:cNvSpPr txBox="1">
                <a:spLocks noChangeArrowheads="1"/>
              </p:cNvSpPr>
              <p:nvPr/>
            </p:nvSpPr>
            <p:spPr bwMode="auto">
              <a:xfrm>
                <a:off x="1885" y="1344"/>
                <a:ext cx="32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b="1" i="1">
                    <a:solidFill>
                      <a:srgbClr val="FF0000"/>
                    </a:solidFill>
                  </a:rPr>
                  <a:t>R</a:t>
                </a:r>
                <a:r>
                  <a:rPr lang="en-US" altLang="zh-CN" b="1" baseline="-25000">
                    <a:solidFill>
                      <a:srgbClr val="FF0000"/>
                    </a:solidFill>
                  </a:rPr>
                  <a:t>of</a:t>
                </a:r>
              </a:p>
            </p:txBody>
          </p:sp>
          <p:grpSp>
            <p:nvGrpSpPr>
              <p:cNvPr id="222239" name="Group 31"/>
              <p:cNvGrpSpPr>
                <a:grpSpLocks/>
              </p:cNvGrpSpPr>
              <p:nvPr/>
            </p:nvGrpSpPr>
            <p:grpSpPr bwMode="auto">
              <a:xfrm>
                <a:off x="1824" y="1152"/>
                <a:ext cx="192" cy="240"/>
                <a:chOff x="2064" y="1056"/>
                <a:chExt cx="192" cy="336"/>
              </a:xfrm>
            </p:grpSpPr>
            <p:sp>
              <p:nvSpPr>
                <p:cNvPr id="222240" name="Line 32"/>
                <p:cNvSpPr>
                  <a:spLocks noChangeShapeType="1"/>
                </p:cNvSpPr>
                <p:nvPr/>
              </p:nvSpPr>
              <p:spPr bwMode="auto">
                <a:xfrm flipH="1">
                  <a:off x="2064" y="1056"/>
                  <a:ext cx="192" cy="0"/>
                </a:xfrm>
                <a:prstGeom prst="line">
                  <a:avLst/>
                </a:prstGeom>
                <a:noFill/>
                <a:ln w="38100">
                  <a:solidFill>
                    <a:srgbClr val="FF0066"/>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2241" name="Line 33"/>
                <p:cNvSpPr>
                  <a:spLocks noChangeShapeType="1"/>
                </p:cNvSpPr>
                <p:nvPr/>
              </p:nvSpPr>
              <p:spPr bwMode="auto">
                <a:xfrm>
                  <a:off x="2256" y="1056"/>
                  <a:ext cx="0" cy="336"/>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graphicFrame>
        <p:nvGraphicFramePr>
          <p:cNvPr id="222242" name="Object 34"/>
          <p:cNvGraphicFramePr>
            <a:graphicFrameLocks noChangeAspect="1"/>
          </p:cNvGraphicFramePr>
          <p:nvPr/>
        </p:nvGraphicFramePr>
        <p:xfrm>
          <a:off x="4648200" y="1447800"/>
          <a:ext cx="1981200" cy="879475"/>
        </p:xfrm>
        <a:graphic>
          <a:graphicData uri="http://schemas.openxmlformats.org/presentationml/2006/ole">
            <mc:AlternateContent xmlns:mc="http://schemas.openxmlformats.org/markup-compatibility/2006">
              <mc:Choice xmlns:v="urn:schemas-microsoft-com:vml" Requires="v">
                <p:oleObj spid="_x0000_s54318" name="Equation" r:id="rId4" imgW="799920" imgH="342720" progId="Equation.3">
                  <p:embed/>
                </p:oleObj>
              </mc:Choice>
              <mc:Fallback>
                <p:oleObj name="Equation" r:id="rId4" imgW="799920" imgH="34272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1447800"/>
                        <a:ext cx="1981200" cy="879475"/>
                      </a:xfrm>
                      <a:prstGeom prst="rect">
                        <a:avLst/>
                      </a:prstGeom>
                      <a:solidFill>
                        <a:srgbClr val="CCFFFF"/>
                      </a:solidFill>
                      <a:ln>
                        <a:noFill/>
                      </a:ln>
                      <a:effectLst/>
                      <a:extLs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2243" name="Rectangle 35"/>
          <p:cNvSpPr>
            <a:spLocks noChangeArrowheads="1"/>
          </p:cNvSpPr>
          <p:nvPr/>
        </p:nvSpPr>
        <p:spPr bwMode="auto">
          <a:xfrm>
            <a:off x="3638550" y="2286000"/>
            <a:ext cx="5757863"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600" b="1" i="1">
                <a:solidFill>
                  <a:srgbClr val="0033CC"/>
                </a:solidFill>
              </a:rPr>
              <a:t>A</a:t>
            </a:r>
            <a:r>
              <a:rPr lang="en-US" altLang="zh-CN" sz="2600" b="1">
                <a:solidFill>
                  <a:srgbClr val="0033CC"/>
                </a:solidFill>
                <a:sym typeface="Symbol" pitchFamily="18" charset="2"/>
              </a:rPr>
              <a:t> </a:t>
            </a:r>
            <a:r>
              <a:rPr lang="zh-CN" altLang="en-US" sz="2600" b="1">
                <a:solidFill>
                  <a:srgbClr val="0033CC"/>
                </a:solidFill>
              </a:rPr>
              <a:t>为负载开路时的源电压放大倍数。</a:t>
            </a:r>
          </a:p>
        </p:txBody>
      </p:sp>
      <p:sp>
        <p:nvSpPr>
          <p:cNvPr id="222244" name="Rectangle 36"/>
          <p:cNvSpPr>
            <a:spLocks noChangeArrowheads="1"/>
          </p:cNvSpPr>
          <p:nvPr/>
        </p:nvSpPr>
        <p:spPr bwMode="auto">
          <a:xfrm>
            <a:off x="3659188" y="2806700"/>
            <a:ext cx="21844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b="1">
                <a:solidFill>
                  <a:srgbClr val="0033CC"/>
                </a:solidFill>
                <a:latin typeface="楷体_GB2312" pitchFamily="49" charset="-122"/>
              </a:rPr>
              <a:t>深度负反馈：</a:t>
            </a:r>
          </a:p>
        </p:txBody>
      </p:sp>
      <p:graphicFrame>
        <p:nvGraphicFramePr>
          <p:cNvPr id="222245" name="Object 37"/>
          <p:cNvGraphicFramePr>
            <a:graphicFrameLocks noChangeAspect="1"/>
          </p:cNvGraphicFramePr>
          <p:nvPr/>
        </p:nvGraphicFramePr>
        <p:xfrm>
          <a:off x="5983288" y="2865438"/>
          <a:ext cx="1179512" cy="487362"/>
        </p:xfrm>
        <a:graphic>
          <a:graphicData uri="http://schemas.openxmlformats.org/presentationml/2006/ole">
            <mc:AlternateContent xmlns:mc="http://schemas.openxmlformats.org/markup-compatibility/2006">
              <mc:Choice xmlns:v="urn:schemas-microsoft-com:vml" Requires="v">
                <p:oleObj spid="_x0000_s54319" name="Equation" r:id="rId6" imgW="571320" imgH="228600" progId="Equation.3">
                  <p:embed/>
                </p:oleObj>
              </mc:Choice>
              <mc:Fallback>
                <p:oleObj name="Equation" r:id="rId6" imgW="571320" imgH="2286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83288" y="2865438"/>
                        <a:ext cx="1179512" cy="487362"/>
                      </a:xfrm>
                      <a:prstGeom prst="rect">
                        <a:avLst/>
                      </a:prstGeom>
                      <a:solidFill>
                        <a:srgbClr val="CCFFFF"/>
                      </a:solidFill>
                      <a:ln>
                        <a:noFill/>
                      </a:ln>
                      <a:effectLst/>
                      <a:extLs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2246" name="Rectangle 38"/>
          <p:cNvSpPr>
            <a:spLocks noChangeArrowheads="1"/>
          </p:cNvSpPr>
          <p:nvPr/>
        </p:nvSpPr>
        <p:spPr bwMode="auto">
          <a:xfrm>
            <a:off x="762000" y="3352800"/>
            <a:ext cx="77660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600" b="1">
                <a:solidFill>
                  <a:srgbClr val="FF0066"/>
                </a:solidFill>
              </a:rPr>
              <a:t>2. </a:t>
            </a:r>
            <a:r>
              <a:rPr lang="zh-CN" altLang="en-US" sz="2600" b="1">
                <a:solidFill>
                  <a:srgbClr val="FF0066"/>
                </a:solidFill>
              </a:rPr>
              <a:t>电流负反馈 </a:t>
            </a:r>
            <a:r>
              <a:rPr lang="en-US" altLang="zh-CN" sz="2600" b="1" i="1">
                <a:solidFill>
                  <a:srgbClr val="FF0066"/>
                </a:solidFill>
              </a:rPr>
              <a:t>F</a:t>
            </a:r>
            <a:r>
              <a:rPr lang="en-US" altLang="zh-CN" sz="2600" b="1">
                <a:solidFill>
                  <a:srgbClr val="FF0066"/>
                </a:solidFill>
              </a:rPr>
              <a:t> </a:t>
            </a:r>
            <a:r>
              <a:rPr lang="zh-CN" altLang="en-US" sz="2600" b="1">
                <a:solidFill>
                  <a:srgbClr val="FF0066"/>
                </a:solidFill>
              </a:rPr>
              <a:t>与 </a:t>
            </a:r>
            <a:r>
              <a:rPr lang="en-US" altLang="zh-CN" sz="2600" b="1" i="1">
                <a:solidFill>
                  <a:srgbClr val="FF0066"/>
                </a:solidFill>
              </a:rPr>
              <a:t>A</a:t>
            </a:r>
            <a:r>
              <a:rPr lang="en-US" altLang="zh-CN" sz="2600" b="1">
                <a:solidFill>
                  <a:srgbClr val="FF0066"/>
                </a:solidFill>
              </a:rPr>
              <a:t> </a:t>
            </a:r>
            <a:r>
              <a:rPr lang="zh-CN" altLang="en-US" sz="2600" b="1">
                <a:solidFill>
                  <a:srgbClr val="FF0066"/>
                </a:solidFill>
              </a:rPr>
              <a:t>串联，使输出电阻增大</a:t>
            </a:r>
          </a:p>
        </p:txBody>
      </p:sp>
      <p:grpSp>
        <p:nvGrpSpPr>
          <p:cNvPr id="222247" name="Group 39"/>
          <p:cNvGrpSpPr>
            <a:grpSpLocks/>
          </p:cNvGrpSpPr>
          <p:nvPr/>
        </p:nvGrpSpPr>
        <p:grpSpPr bwMode="auto">
          <a:xfrm>
            <a:off x="895350" y="3962400"/>
            <a:ext cx="2914650" cy="1868488"/>
            <a:chOff x="396" y="2784"/>
            <a:chExt cx="1836" cy="1177"/>
          </a:xfrm>
        </p:grpSpPr>
        <p:grpSp>
          <p:nvGrpSpPr>
            <p:cNvPr id="222248" name="Group 40"/>
            <p:cNvGrpSpPr>
              <a:grpSpLocks/>
            </p:cNvGrpSpPr>
            <p:nvPr/>
          </p:nvGrpSpPr>
          <p:grpSpPr bwMode="auto">
            <a:xfrm>
              <a:off x="396" y="2784"/>
              <a:ext cx="1556" cy="1177"/>
              <a:chOff x="576" y="2784"/>
              <a:chExt cx="1556" cy="1177"/>
            </a:xfrm>
          </p:grpSpPr>
          <p:sp>
            <p:nvSpPr>
              <p:cNvPr id="222249" name="Text Box 41"/>
              <p:cNvSpPr txBox="1">
                <a:spLocks noChangeArrowheads="1"/>
              </p:cNvSpPr>
              <p:nvPr/>
            </p:nvSpPr>
            <p:spPr bwMode="auto">
              <a:xfrm>
                <a:off x="768" y="2784"/>
                <a:ext cx="528" cy="505"/>
              </a:xfrm>
              <a:prstGeom prst="rect">
                <a:avLst/>
              </a:prstGeom>
              <a:solidFill>
                <a:srgbClr val="FFFFCC"/>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altLang="zh-CN" sz="800" b="1">
                  <a:solidFill>
                    <a:srgbClr val="FF0066"/>
                  </a:solidFill>
                </a:endParaRPr>
              </a:p>
              <a:p>
                <a:pPr algn="ctr"/>
                <a:r>
                  <a:rPr lang="en-US" altLang="zh-CN" sz="2800" b="1" i="1">
                    <a:solidFill>
                      <a:srgbClr val="FF0066"/>
                    </a:solidFill>
                  </a:rPr>
                  <a:t>A</a:t>
                </a:r>
              </a:p>
              <a:p>
                <a:pPr algn="ctr"/>
                <a:endParaRPr lang="en-US" altLang="zh-CN" sz="800" b="1">
                  <a:solidFill>
                    <a:srgbClr val="FF0066"/>
                  </a:solidFill>
                </a:endParaRPr>
              </a:p>
            </p:txBody>
          </p:sp>
          <p:sp>
            <p:nvSpPr>
              <p:cNvPr id="222250" name="Text Box 42"/>
              <p:cNvSpPr txBox="1">
                <a:spLocks noChangeArrowheads="1"/>
              </p:cNvSpPr>
              <p:nvPr/>
            </p:nvSpPr>
            <p:spPr bwMode="auto">
              <a:xfrm>
                <a:off x="768" y="3456"/>
                <a:ext cx="528" cy="505"/>
              </a:xfrm>
              <a:prstGeom prst="rect">
                <a:avLst/>
              </a:prstGeom>
              <a:solidFill>
                <a:srgbClr val="FFFFCC"/>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endParaRPr lang="en-US" altLang="zh-CN" sz="800" b="1">
                  <a:solidFill>
                    <a:srgbClr val="FF0066"/>
                  </a:solidFill>
                </a:endParaRPr>
              </a:p>
              <a:p>
                <a:pPr algn="ctr"/>
                <a:r>
                  <a:rPr lang="en-US" altLang="zh-CN" sz="2800" b="1">
                    <a:solidFill>
                      <a:srgbClr val="FF0000"/>
                    </a:solidFill>
                  </a:rPr>
                  <a:t>F</a:t>
                </a:r>
              </a:p>
              <a:p>
                <a:pPr algn="ctr"/>
                <a:endParaRPr lang="en-US" altLang="zh-CN" sz="800" b="1">
                  <a:solidFill>
                    <a:srgbClr val="FF0066"/>
                  </a:solidFill>
                </a:endParaRPr>
              </a:p>
            </p:txBody>
          </p:sp>
          <p:sp>
            <p:nvSpPr>
              <p:cNvPr id="222251" name="Line 43"/>
              <p:cNvSpPr>
                <a:spLocks noChangeShapeType="1"/>
              </p:cNvSpPr>
              <p:nvPr/>
            </p:nvSpPr>
            <p:spPr bwMode="auto">
              <a:xfrm flipH="1">
                <a:off x="576" y="3216"/>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52" name="Line 44"/>
              <p:cNvSpPr>
                <a:spLocks noChangeShapeType="1"/>
              </p:cNvSpPr>
              <p:nvPr/>
            </p:nvSpPr>
            <p:spPr bwMode="auto">
              <a:xfrm flipH="1">
                <a:off x="576" y="3552"/>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53" name="Line 45"/>
              <p:cNvSpPr>
                <a:spLocks noChangeShapeType="1"/>
              </p:cNvSpPr>
              <p:nvPr/>
            </p:nvSpPr>
            <p:spPr bwMode="auto">
              <a:xfrm>
                <a:off x="576" y="2880"/>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54" name="Line 46"/>
              <p:cNvSpPr>
                <a:spLocks noChangeShapeType="1"/>
              </p:cNvSpPr>
              <p:nvPr/>
            </p:nvSpPr>
            <p:spPr bwMode="auto">
              <a:xfrm>
                <a:off x="576" y="3840"/>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22255" name="Group 47"/>
              <p:cNvGrpSpPr>
                <a:grpSpLocks/>
              </p:cNvGrpSpPr>
              <p:nvPr/>
            </p:nvGrpSpPr>
            <p:grpSpPr bwMode="auto">
              <a:xfrm flipH="1">
                <a:off x="1296" y="3216"/>
                <a:ext cx="336" cy="336"/>
                <a:chOff x="672" y="1200"/>
                <a:chExt cx="192" cy="336"/>
              </a:xfrm>
            </p:grpSpPr>
            <p:sp>
              <p:nvSpPr>
                <p:cNvPr id="222256" name="Line 48"/>
                <p:cNvSpPr>
                  <a:spLocks noChangeShapeType="1"/>
                </p:cNvSpPr>
                <p:nvPr/>
              </p:nvSpPr>
              <p:spPr bwMode="auto">
                <a:xfrm flipH="1">
                  <a:off x="672" y="1536"/>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57" name="Line 49"/>
                <p:cNvSpPr>
                  <a:spLocks noChangeShapeType="1"/>
                </p:cNvSpPr>
                <p:nvPr/>
              </p:nvSpPr>
              <p:spPr bwMode="auto">
                <a:xfrm flipH="1">
                  <a:off x="672" y="1200"/>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22258" name="Group 50"/>
              <p:cNvGrpSpPr>
                <a:grpSpLocks/>
              </p:cNvGrpSpPr>
              <p:nvPr/>
            </p:nvGrpSpPr>
            <p:grpSpPr bwMode="auto">
              <a:xfrm flipH="1">
                <a:off x="1296" y="3216"/>
                <a:ext cx="528" cy="624"/>
                <a:chOff x="672" y="1200"/>
                <a:chExt cx="192" cy="336"/>
              </a:xfrm>
            </p:grpSpPr>
            <p:sp>
              <p:nvSpPr>
                <p:cNvPr id="222259" name="Line 51"/>
                <p:cNvSpPr>
                  <a:spLocks noChangeShapeType="1"/>
                </p:cNvSpPr>
                <p:nvPr/>
              </p:nvSpPr>
              <p:spPr bwMode="auto">
                <a:xfrm flipH="1">
                  <a:off x="672" y="1536"/>
                  <a:ext cx="192"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60" name="Line 52"/>
                <p:cNvSpPr>
                  <a:spLocks noChangeShapeType="1"/>
                </p:cNvSpPr>
                <p:nvPr/>
              </p:nvSpPr>
              <p:spPr bwMode="auto">
                <a:xfrm flipH="1">
                  <a:off x="672" y="1200"/>
                  <a:ext cx="0" cy="336"/>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22261" name="Line 53"/>
              <p:cNvSpPr>
                <a:spLocks noChangeShapeType="1"/>
              </p:cNvSpPr>
              <p:nvPr/>
            </p:nvSpPr>
            <p:spPr bwMode="auto">
              <a:xfrm>
                <a:off x="1296" y="2880"/>
                <a:ext cx="768"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62" name="Line 54"/>
              <p:cNvSpPr>
                <a:spLocks noChangeShapeType="1"/>
              </p:cNvSpPr>
              <p:nvPr/>
            </p:nvSpPr>
            <p:spPr bwMode="auto">
              <a:xfrm>
                <a:off x="1296" y="3216"/>
                <a:ext cx="336"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63" name="Line 55"/>
              <p:cNvSpPr>
                <a:spLocks noChangeShapeType="1"/>
              </p:cNvSpPr>
              <p:nvPr/>
            </p:nvSpPr>
            <p:spPr bwMode="auto">
              <a:xfrm>
                <a:off x="1824" y="3216"/>
                <a:ext cx="240" cy="0"/>
              </a:xfrm>
              <a:prstGeom prst="line">
                <a:avLst/>
              </a:prstGeom>
              <a:noFill/>
              <a:ln w="28575">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2264" name="Oval 56"/>
              <p:cNvSpPr>
                <a:spLocks noChangeArrowheads="1"/>
              </p:cNvSpPr>
              <p:nvPr/>
            </p:nvSpPr>
            <p:spPr bwMode="auto">
              <a:xfrm>
                <a:off x="2064" y="2844"/>
                <a:ext cx="68" cy="68"/>
              </a:xfrm>
              <a:prstGeom prst="ellipse">
                <a:avLst/>
              </a:prstGeom>
              <a:noFill/>
              <a:ln w="28575">
                <a:solidFill>
                  <a:srgbClr val="0033C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2265" name="Oval 57"/>
              <p:cNvSpPr>
                <a:spLocks noChangeArrowheads="1"/>
              </p:cNvSpPr>
              <p:nvPr/>
            </p:nvSpPr>
            <p:spPr bwMode="auto">
              <a:xfrm>
                <a:off x="2064" y="3179"/>
                <a:ext cx="68" cy="68"/>
              </a:xfrm>
              <a:prstGeom prst="ellipse">
                <a:avLst/>
              </a:prstGeom>
              <a:noFill/>
              <a:ln w="28575">
                <a:solidFill>
                  <a:srgbClr val="0033C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2266" name="Group 58"/>
            <p:cNvGrpSpPr>
              <a:grpSpLocks/>
            </p:cNvGrpSpPr>
            <p:nvPr/>
          </p:nvGrpSpPr>
          <p:grpSpPr bwMode="auto">
            <a:xfrm>
              <a:off x="1356" y="3072"/>
              <a:ext cx="336" cy="480"/>
              <a:chOff x="1296" y="1152"/>
              <a:chExt cx="308" cy="480"/>
            </a:xfrm>
          </p:grpSpPr>
          <p:grpSp>
            <p:nvGrpSpPr>
              <p:cNvPr id="222267" name="Group 59"/>
              <p:cNvGrpSpPr>
                <a:grpSpLocks/>
              </p:cNvGrpSpPr>
              <p:nvPr/>
            </p:nvGrpSpPr>
            <p:grpSpPr bwMode="auto">
              <a:xfrm>
                <a:off x="1296" y="1152"/>
                <a:ext cx="192" cy="240"/>
                <a:chOff x="2064" y="1056"/>
                <a:chExt cx="192" cy="336"/>
              </a:xfrm>
            </p:grpSpPr>
            <p:sp>
              <p:nvSpPr>
                <p:cNvPr id="222268" name="Line 60"/>
                <p:cNvSpPr>
                  <a:spLocks noChangeShapeType="1"/>
                </p:cNvSpPr>
                <p:nvPr/>
              </p:nvSpPr>
              <p:spPr bwMode="auto">
                <a:xfrm flipH="1">
                  <a:off x="2064" y="1056"/>
                  <a:ext cx="192" cy="0"/>
                </a:xfrm>
                <a:prstGeom prst="line">
                  <a:avLst/>
                </a:prstGeom>
                <a:noFill/>
                <a:ln w="38100">
                  <a:solidFill>
                    <a:srgbClr val="FF0066"/>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2269" name="Line 61"/>
                <p:cNvSpPr>
                  <a:spLocks noChangeShapeType="1"/>
                </p:cNvSpPr>
                <p:nvPr/>
              </p:nvSpPr>
              <p:spPr bwMode="auto">
                <a:xfrm>
                  <a:off x="2256" y="1056"/>
                  <a:ext cx="0" cy="336"/>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222270" name="Text Box 62"/>
              <p:cNvSpPr txBox="1">
                <a:spLocks noChangeArrowheads="1"/>
              </p:cNvSpPr>
              <p:nvPr/>
            </p:nvSpPr>
            <p:spPr bwMode="auto">
              <a:xfrm>
                <a:off x="1296" y="1344"/>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b="1" i="1">
                    <a:solidFill>
                      <a:srgbClr val="FF0066"/>
                    </a:solidFill>
                  </a:rPr>
                  <a:t>R</a:t>
                </a:r>
                <a:r>
                  <a:rPr lang="en-US" altLang="zh-CN" b="1" baseline="-25000">
                    <a:solidFill>
                      <a:srgbClr val="FF0066"/>
                    </a:solidFill>
                  </a:rPr>
                  <a:t>o</a:t>
                </a:r>
              </a:p>
            </p:txBody>
          </p:sp>
        </p:grpSp>
        <p:grpSp>
          <p:nvGrpSpPr>
            <p:cNvPr id="222271" name="Group 63"/>
            <p:cNvGrpSpPr>
              <a:grpSpLocks/>
            </p:cNvGrpSpPr>
            <p:nvPr/>
          </p:nvGrpSpPr>
          <p:grpSpPr bwMode="auto">
            <a:xfrm>
              <a:off x="1788" y="3072"/>
              <a:ext cx="444" cy="480"/>
              <a:chOff x="1824" y="1152"/>
              <a:chExt cx="369" cy="480"/>
            </a:xfrm>
          </p:grpSpPr>
          <p:sp>
            <p:nvSpPr>
              <p:cNvPr id="222272" name="Text Box 64"/>
              <p:cNvSpPr txBox="1">
                <a:spLocks noChangeArrowheads="1"/>
              </p:cNvSpPr>
              <p:nvPr/>
            </p:nvSpPr>
            <p:spPr bwMode="auto">
              <a:xfrm>
                <a:off x="1901" y="1344"/>
                <a:ext cx="29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b="1" i="1">
                    <a:solidFill>
                      <a:srgbClr val="FF0000"/>
                    </a:solidFill>
                  </a:rPr>
                  <a:t>R</a:t>
                </a:r>
                <a:r>
                  <a:rPr lang="en-US" altLang="zh-CN" b="1" baseline="-25000">
                    <a:solidFill>
                      <a:srgbClr val="FF0000"/>
                    </a:solidFill>
                  </a:rPr>
                  <a:t>of</a:t>
                </a:r>
              </a:p>
            </p:txBody>
          </p:sp>
          <p:grpSp>
            <p:nvGrpSpPr>
              <p:cNvPr id="222273" name="Group 65"/>
              <p:cNvGrpSpPr>
                <a:grpSpLocks/>
              </p:cNvGrpSpPr>
              <p:nvPr/>
            </p:nvGrpSpPr>
            <p:grpSpPr bwMode="auto">
              <a:xfrm>
                <a:off x="1824" y="1152"/>
                <a:ext cx="192" cy="240"/>
                <a:chOff x="2064" y="1056"/>
                <a:chExt cx="192" cy="336"/>
              </a:xfrm>
            </p:grpSpPr>
            <p:sp>
              <p:nvSpPr>
                <p:cNvPr id="222274" name="Line 66"/>
                <p:cNvSpPr>
                  <a:spLocks noChangeShapeType="1"/>
                </p:cNvSpPr>
                <p:nvPr/>
              </p:nvSpPr>
              <p:spPr bwMode="auto">
                <a:xfrm flipH="1">
                  <a:off x="2064" y="1056"/>
                  <a:ext cx="192" cy="0"/>
                </a:xfrm>
                <a:prstGeom prst="line">
                  <a:avLst/>
                </a:prstGeom>
                <a:noFill/>
                <a:ln w="38100">
                  <a:solidFill>
                    <a:srgbClr val="FF0066"/>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2275" name="Line 67"/>
                <p:cNvSpPr>
                  <a:spLocks noChangeShapeType="1"/>
                </p:cNvSpPr>
                <p:nvPr/>
              </p:nvSpPr>
              <p:spPr bwMode="auto">
                <a:xfrm>
                  <a:off x="2256" y="1056"/>
                  <a:ext cx="0" cy="336"/>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graphicFrame>
        <p:nvGraphicFramePr>
          <p:cNvPr id="222276" name="Object 68"/>
          <p:cNvGraphicFramePr>
            <a:graphicFrameLocks noChangeAspect="1"/>
          </p:cNvGraphicFramePr>
          <p:nvPr/>
        </p:nvGraphicFramePr>
        <p:xfrm>
          <a:off x="4267200" y="3962400"/>
          <a:ext cx="2971800" cy="519113"/>
        </p:xfrm>
        <a:graphic>
          <a:graphicData uri="http://schemas.openxmlformats.org/presentationml/2006/ole">
            <mc:AlternateContent xmlns:mc="http://schemas.openxmlformats.org/markup-compatibility/2006">
              <mc:Choice xmlns:v="urn:schemas-microsoft-com:vml" Requires="v">
                <p:oleObj spid="_x0000_s54320" name="Equation" r:id="rId8" imgW="1079280" imgH="190440" progId="Equation.3">
                  <p:embed/>
                </p:oleObj>
              </mc:Choice>
              <mc:Fallback>
                <p:oleObj name="Equation" r:id="rId8" imgW="1079280" imgH="1904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67200" y="3962400"/>
                        <a:ext cx="2971800" cy="519113"/>
                      </a:xfrm>
                      <a:prstGeom prst="rect">
                        <a:avLst/>
                      </a:prstGeom>
                      <a:solidFill>
                        <a:srgbClr val="CCFFFF"/>
                      </a:solidFill>
                      <a:ln>
                        <a:noFill/>
                      </a:ln>
                      <a:effectLst/>
                      <a:extLs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2277" name="Rectangle 69"/>
          <p:cNvSpPr>
            <a:spLocks noChangeArrowheads="1"/>
          </p:cNvSpPr>
          <p:nvPr/>
        </p:nvSpPr>
        <p:spPr bwMode="auto">
          <a:xfrm>
            <a:off x="3535363" y="4572000"/>
            <a:ext cx="5608637"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600" b="1" i="1">
                <a:solidFill>
                  <a:srgbClr val="0033CC"/>
                </a:solidFill>
              </a:rPr>
              <a:t>A</a:t>
            </a:r>
            <a:r>
              <a:rPr lang="en-US" altLang="zh-CN" sz="2600" b="1">
                <a:solidFill>
                  <a:srgbClr val="0033CC"/>
                </a:solidFill>
                <a:sym typeface="Symbol" pitchFamily="18" charset="2"/>
              </a:rPr>
              <a:t> </a:t>
            </a:r>
            <a:r>
              <a:rPr lang="zh-CN" altLang="en-US" sz="2600" b="1">
                <a:solidFill>
                  <a:srgbClr val="0033CC"/>
                </a:solidFill>
              </a:rPr>
              <a:t>为负载短路时的源电压放大倍数。</a:t>
            </a:r>
          </a:p>
        </p:txBody>
      </p:sp>
      <p:sp>
        <p:nvSpPr>
          <p:cNvPr id="222278" name="Rectangle 70"/>
          <p:cNvSpPr>
            <a:spLocks noChangeArrowheads="1"/>
          </p:cNvSpPr>
          <p:nvPr/>
        </p:nvSpPr>
        <p:spPr bwMode="auto">
          <a:xfrm>
            <a:off x="3433763" y="5302250"/>
            <a:ext cx="21844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b="1">
                <a:solidFill>
                  <a:srgbClr val="0033CC"/>
                </a:solidFill>
                <a:latin typeface="楷体_GB2312" pitchFamily="49" charset="-122"/>
              </a:rPr>
              <a:t>深度负反馈：</a:t>
            </a:r>
          </a:p>
        </p:txBody>
      </p:sp>
      <p:graphicFrame>
        <p:nvGraphicFramePr>
          <p:cNvPr id="222279" name="Object 71"/>
          <p:cNvGraphicFramePr>
            <a:graphicFrameLocks noChangeAspect="1"/>
          </p:cNvGraphicFramePr>
          <p:nvPr/>
        </p:nvGraphicFramePr>
        <p:xfrm>
          <a:off x="5715000" y="5334000"/>
          <a:ext cx="1322388" cy="492125"/>
        </p:xfrm>
        <a:graphic>
          <a:graphicData uri="http://schemas.openxmlformats.org/presentationml/2006/ole">
            <mc:AlternateContent xmlns:mc="http://schemas.openxmlformats.org/markup-compatibility/2006">
              <mc:Choice xmlns:v="urn:schemas-microsoft-com:vml" Requires="v">
                <p:oleObj spid="_x0000_s54321" name="Equation" r:id="rId10" imgW="609480" imgH="228600" progId="Equation.3">
                  <p:embed/>
                </p:oleObj>
              </mc:Choice>
              <mc:Fallback>
                <p:oleObj name="Equation" r:id="rId10" imgW="609480" imgH="2286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15000" y="5334000"/>
                        <a:ext cx="1322388" cy="492125"/>
                      </a:xfrm>
                      <a:prstGeom prst="rect">
                        <a:avLst/>
                      </a:prstGeom>
                      <a:solidFill>
                        <a:srgbClr val="CCFFFF"/>
                      </a:solidFill>
                      <a:ln>
                        <a:noFill/>
                      </a:ln>
                      <a:effectLst/>
                      <a:extLs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222280" name="Picture 72" descr="jiantou_shang">
            <a:hlinkClick r:id="" action="ppaction://hlinkshowjump?jump=previousslide"/>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859838" y="5257800"/>
            <a:ext cx="284162" cy="384175"/>
          </a:xfrm>
          <a:prstGeom prst="rect">
            <a:avLst/>
          </a:prstGeom>
          <a:noFill/>
          <a:extLst>
            <a:ext uri="{909E8E84-426E-40DD-AFC4-6F175D3DCCD1}">
              <a14:hiddenFill xmlns:a14="http://schemas.microsoft.com/office/drawing/2010/main">
                <a:solidFill>
                  <a:srgbClr val="FFFFFF"/>
                </a:solidFill>
              </a14:hiddenFill>
            </a:ext>
          </a:extLst>
        </p:spPr>
      </p:pic>
      <p:pic>
        <p:nvPicPr>
          <p:cNvPr id="222281" name="Picture 73" descr="jiantou_xia">
            <a:hlinkClick r:id="" action="ppaction://hlinkshowjump?jump=nextslide"/>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859838" y="5638800"/>
            <a:ext cx="274637"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32735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2210">
                                            <p:txEl>
                                              <p:pRg st="0" end="0"/>
                                            </p:txEl>
                                          </p:spTgt>
                                        </p:tgtEl>
                                        <p:attrNameLst>
                                          <p:attrName>style.visibility</p:attrName>
                                        </p:attrNameLst>
                                      </p:cBhvr>
                                      <p:to>
                                        <p:strVal val="visible"/>
                                      </p:to>
                                    </p:set>
                                    <p:animEffect transition="in" filter="wipe(left)">
                                      <p:cBhvr>
                                        <p:cTn id="7" dur="500"/>
                                        <p:tgtEl>
                                          <p:spTgt spid="22221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22211"/>
                                        </p:tgtEl>
                                        <p:attrNameLst>
                                          <p:attrName>style.visibility</p:attrName>
                                        </p:attrNameLst>
                                      </p:cBhvr>
                                      <p:to>
                                        <p:strVal val="visible"/>
                                      </p:to>
                                    </p:set>
                                    <p:animEffect transition="in" filter="slide(fromBottom)">
                                      <p:cBhvr>
                                        <p:cTn id="12" dur="500"/>
                                        <p:tgtEl>
                                          <p:spTgt spid="2222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22242"/>
                                        </p:tgtEl>
                                        <p:attrNameLst>
                                          <p:attrName>style.visibility</p:attrName>
                                        </p:attrNameLst>
                                      </p:cBhvr>
                                      <p:to>
                                        <p:strVal val="visible"/>
                                      </p:to>
                                    </p:set>
                                    <p:animEffect transition="in" filter="wipe(left)">
                                      <p:cBhvr>
                                        <p:cTn id="17" dur="500"/>
                                        <p:tgtEl>
                                          <p:spTgt spid="22224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2243">
                                            <p:txEl>
                                              <p:pRg st="0" end="0"/>
                                            </p:txEl>
                                          </p:spTgt>
                                        </p:tgtEl>
                                        <p:attrNameLst>
                                          <p:attrName>style.visibility</p:attrName>
                                        </p:attrNameLst>
                                      </p:cBhvr>
                                      <p:to>
                                        <p:strVal val="visible"/>
                                      </p:to>
                                    </p:set>
                                    <p:animEffect transition="in" filter="wipe(left)">
                                      <p:cBhvr>
                                        <p:cTn id="22" dur="500"/>
                                        <p:tgtEl>
                                          <p:spTgt spid="222243">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2244">
                                            <p:txEl>
                                              <p:pRg st="0" end="0"/>
                                            </p:txEl>
                                          </p:spTgt>
                                        </p:tgtEl>
                                        <p:attrNameLst>
                                          <p:attrName>style.visibility</p:attrName>
                                        </p:attrNameLst>
                                      </p:cBhvr>
                                      <p:to>
                                        <p:strVal val="visible"/>
                                      </p:to>
                                    </p:set>
                                    <p:animEffect transition="in" filter="wipe(left)">
                                      <p:cBhvr>
                                        <p:cTn id="27" dur="500"/>
                                        <p:tgtEl>
                                          <p:spTgt spid="222244">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22245"/>
                                        </p:tgtEl>
                                        <p:attrNameLst>
                                          <p:attrName>style.visibility</p:attrName>
                                        </p:attrNameLst>
                                      </p:cBhvr>
                                      <p:to>
                                        <p:strVal val="visible"/>
                                      </p:to>
                                    </p:set>
                                    <p:animEffect transition="in" filter="wipe(left)">
                                      <p:cBhvr>
                                        <p:cTn id="32" dur="500"/>
                                        <p:tgtEl>
                                          <p:spTgt spid="22224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22246">
                                            <p:txEl>
                                              <p:pRg st="0" end="0"/>
                                            </p:txEl>
                                          </p:spTgt>
                                        </p:tgtEl>
                                        <p:attrNameLst>
                                          <p:attrName>style.visibility</p:attrName>
                                        </p:attrNameLst>
                                      </p:cBhvr>
                                      <p:to>
                                        <p:strVal val="visible"/>
                                      </p:to>
                                    </p:set>
                                    <p:animEffect transition="in" filter="wipe(left)">
                                      <p:cBhvr>
                                        <p:cTn id="37" dur="500"/>
                                        <p:tgtEl>
                                          <p:spTgt spid="222246">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222276"/>
                                        </p:tgtEl>
                                        <p:attrNameLst>
                                          <p:attrName>style.visibility</p:attrName>
                                        </p:attrNameLst>
                                      </p:cBhvr>
                                      <p:to>
                                        <p:strVal val="visible"/>
                                      </p:to>
                                    </p:set>
                                    <p:animEffect transition="in" filter="wipe(left)">
                                      <p:cBhvr>
                                        <p:cTn id="42" dur="500"/>
                                        <p:tgtEl>
                                          <p:spTgt spid="22227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22277">
                                            <p:txEl>
                                              <p:pRg st="0" end="0"/>
                                            </p:txEl>
                                          </p:spTgt>
                                        </p:tgtEl>
                                        <p:attrNameLst>
                                          <p:attrName>style.visibility</p:attrName>
                                        </p:attrNameLst>
                                      </p:cBhvr>
                                      <p:to>
                                        <p:strVal val="visible"/>
                                      </p:to>
                                    </p:set>
                                    <p:animEffect transition="in" filter="wipe(left)">
                                      <p:cBhvr>
                                        <p:cTn id="47" dur="500"/>
                                        <p:tgtEl>
                                          <p:spTgt spid="222277">
                                            <p:txEl>
                                              <p:pRg st="0" end="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22278">
                                            <p:txEl>
                                              <p:pRg st="0" end="0"/>
                                            </p:txEl>
                                          </p:spTgt>
                                        </p:tgtEl>
                                        <p:attrNameLst>
                                          <p:attrName>style.visibility</p:attrName>
                                        </p:attrNameLst>
                                      </p:cBhvr>
                                      <p:to>
                                        <p:strVal val="visible"/>
                                      </p:to>
                                    </p:set>
                                    <p:animEffect transition="in" filter="wipe(left)">
                                      <p:cBhvr>
                                        <p:cTn id="52" dur="500"/>
                                        <p:tgtEl>
                                          <p:spTgt spid="222278">
                                            <p:txEl>
                                              <p:pRg st="0" end="0"/>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222279"/>
                                        </p:tgtEl>
                                        <p:attrNameLst>
                                          <p:attrName>style.visibility</p:attrName>
                                        </p:attrNameLst>
                                      </p:cBhvr>
                                      <p:to>
                                        <p:strVal val="visible"/>
                                      </p:to>
                                    </p:set>
                                    <p:animEffect transition="in" filter="wipe(left)">
                                      <p:cBhvr>
                                        <p:cTn id="57" dur="500"/>
                                        <p:tgtEl>
                                          <p:spTgt spid="222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0" grpId="0" build="p" autoUpdateAnimBg="0" advAuto="0"/>
      <p:bldP spid="222211" grpId="0" autoUpdateAnimBg="0"/>
      <p:bldP spid="222243" grpId="0" build="p" autoUpdateAnimBg="0"/>
      <p:bldP spid="222244" grpId="0" build="p" autoUpdateAnimBg="0"/>
      <p:bldP spid="222246" grpId="0" build="p" autoUpdateAnimBg="0"/>
      <p:bldP spid="222277" grpId="0" build="p" autoUpdateAnimBg="0"/>
      <p:bldP spid="222278"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6800" y="5181600"/>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165891" name="Picture 3"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96325" y="5562600"/>
            <a:ext cx="274638" cy="533400"/>
          </a:xfrm>
          <a:prstGeom prst="rect">
            <a:avLst/>
          </a:prstGeom>
          <a:noFill/>
          <a:extLst>
            <a:ext uri="{909E8E84-426E-40DD-AFC4-6F175D3DCCD1}">
              <a14:hiddenFill xmlns:a14="http://schemas.microsoft.com/office/drawing/2010/main">
                <a:solidFill>
                  <a:srgbClr val="FFFFFF"/>
                </a:solidFill>
              </a14:hiddenFill>
            </a:ext>
          </a:extLst>
        </p:spPr>
      </p:pic>
      <p:sp>
        <p:nvSpPr>
          <p:cNvPr id="165893" name="Text Box 5"/>
          <p:cNvSpPr txBox="1">
            <a:spLocks noChangeArrowheads="1"/>
          </p:cNvSpPr>
          <p:nvPr/>
        </p:nvSpPr>
        <p:spPr bwMode="auto">
          <a:xfrm>
            <a:off x="883774" y="1628800"/>
            <a:ext cx="7416800" cy="1006475"/>
          </a:xfrm>
          <a:prstGeom prst="rect">
            <a:avLst/>
          </a:prstGeom>
          <a:solidFill>
            <a:srgbClr val="FF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a:t>（</a:t>
            </a:r>
            <a:r>
              <a:rPr lang="en-US" altLang="zh-CN" sz="2000" b="1" dirty="0"/>
              <a:t>1</a:t>
            </a:r>
            <a:r>
              <a:rPr lang="zh-CN" altLang="en-US" sz="2000" b="1" dirty="0"/>
              <a:t>）集成电路中的元器件是在相同的工艺条件下做出的， 邻近的器件具有良好的</a:t>
            </a:r>
            <a:r>
              <a:rPr lang="zh-CN" altLang="en-US" sz="2000" b="1" dirty="0">
                <a:solidFill>
                  <a:srgbClr val="3333FF"/>
                </a:solidFill>
              </a:rPr>
              <a:t>对称性</a:t>
            </a:r>
            <a:r>
              <a:rPr lang="zh-CN" altLang="en-US" sz="2000" b="1" dirty="0"/>
              <a:t>， 而且受环境温度和干扰的影响后的变化也相同， 因而特别有</a:t>
            </a:r>
            <a:r>
              <a:rPr lang="zh-CN" altLang="en-US" sz="2000" b="1" dirty="0">
                <a:solidFill>
                  <a:srgbClr val="3333FF"/>
                </a:solidFill>
              </a:rPr>
              <a:t>利于实现</a:t>
            </a:r>
            <a:r>
              <a:rPr lang="zh-CN" altLang="en-US" sz="2000" b="1" dirty="0"/>
              <a:t>需要</a:t>
            </a:r>
            <a:r>
              <a:rPr lang="zh-CN" altLang="en-US" sz="2000" b="1" dirty="0">
                <a:solidFill>
                  <a:srgbClr val="3333FF"/>
                </a:solidFill>
              </a:rPr>
              <a:t>对称结构</a:t>
            </a:r>
            <a:r>
              <a:rPr lang="zh-CN" altLang="en-US" sz="2000" b="1" dirty="0"/>
              <a:t>的</a:t>
            </a:r>
            <a:r>
              <a:rPr lang="zh-CN" altLang="en-US" sz="2000" b="1" dirty="0">
                <a:solidFill>
                  <a:srgbClr val="3333FF"/>
                </a:solidFill>
              </a:rPr>
              <a:t>电路</a:t>
            </a:r>
            <a:r>
              <a:rPr lang="zh-CN" altLang="en-US" sz="2000" b="1" dirty="0"/>
              <a:t>。</a:t>
            </a:r>
          </a:p>
        </p:txBody>
      </p:sp>
      <p:sp>
        <p:nvSpPr>
          <p:cNvPr id="165894" name="Text Box 6"/>
          <p:cNvSpPr txBox="1">
            <a:spLocks noChangeArrowheads="1"/>
          </p:cNvSpPr>
          <p:nvPr/>
        </p:nvSpPr>
        <p:spPr bwMode="auto">
          <a:xfrm>
            <a:off x="914400" y="2780928"/>
            <a:ext cx="7559675" cy="1311275"/>
          </a:xfrm>
          <a:prstGeom prst="rect">
            <a:avLst/>
          </a:prstGeom>
          <a:solidFill>
            <a:srgbClr val="FFFF00"/>
          </a:solidFill>
          <a:ln>
            <a:noFill/>
          </a:ln>
          <a:effectLst/>
        </p:spPr>
        <p:txBody>
          <a:bodyPr>
            <a:spAutoFit/>
          </a:bodyPr>
          <a:lstStyle/>
          <a:p>
            <a:pPr>
              <a:spcBef>
                <a:spcPct val="50000"/>
              </a:spcBef>
            </a:pPr>
            <a:r>
              <a:rPr lang="zh-CN" altLang="en-US" sz="2000" b="1" dirty="0"/>
              <a:t>（</a:t>
            </a:r>
            <a:r>
              <a:rPr lang="en-US" altLang="zh-CN" sz="2000" b="1" dirty="0"/>
              <a:t>2</a:t>
            </a:r>
            <a:r>
              <a:rPr lang="zh-CN" altLang="en-US" sz="2000" b="1" dirty="0"/>
              <a:t>）集成工艺制造的电阻、 电容数值范围有一定的限制。集成电路中的</a:t>
            </a:r>
            <a:r>
              <a:rPr lang="zh-CN" altLang="en-US" sz="2000" b="1" dirty="0">
                <a:solidFill>
                  <a:srgbClr val="3333FF"/>
                </a:solidFill>
              </a:rPr>
              <a:t>电阻是使用半导体材料的体电阻制成</a:t>
            </a:r>
            <a:r>
              <a:rPr lang="zh-CN" altLang="en-US" sz="2000" b="1" dirty="0"/>
              <a:t>的， 因而</a:t>
            </a:r>
            <a:r>
              <a:rPr lang="zh-CN" altLang="en-US" sz="2000" b="1" dirty="0">
                <a:solidFill>
                  <a:srgbClr val="3333FF"/>
                </a:solidFill>
              </a:rPr>
              <a:t>很难制造大的电阻</a:t>
            </a:r>
            <a:r>
              <a:rPr lang="zh-CN" altLang="en-US" sz="2000" b="1" dirty="0"/>
              <a:t>， 其阻值一般在几十欧姆到几十千欧姆之间</a:t>
            </a:r>
            <a:r>
              <a:rPr lang="en-US" altLang="zh-CN" sz="2000" b="1" dirty="0"/>
              <a:t>; </a:t>
            </a:r>
            <a:r>
              <a:rPr lang="zh-CN" altLang="en-US" sz="2000" b="1" dirty="0"/>
              <a:t>集成电路中的</a:t>
            </a:r>
            <a:r>
              <a:rPr lang="zh-CN" altLang="en-US" sz="2000" b="1" dirty="0">
                <a:solidFill>
                  <a:srgbClr val="3333FF"/>
                </a:solidFill>
              </a:rPr>
              <a:t>电容是用</a:t>
            </a:r>
            <a:r>
              <a:rPr lang="en-US" altLang="zh-CN" sz="2000" b="1" dirty="0">
                <a:solidFill>
                  <a:srgbClr val="3333FF"/>
                </a:solidFill>
              </a:rPr>
              <a:t>PN</a:t>
            </a:r>
            <a:r>
              <a:rPr lang="zh-CN" altLang="en-US" sz="2000" b="1" dirty="0">
                <a:solidFill>
                  <a:srgbClr val="3333FF"/>
                </a:solidFill>
              </a:rPr>
              <a:t>结的结电容作</a:t>
            </a:r>
            <a:r>
              <a:rPr lang="zh-CN" altLang="en-US" sz="2000" b="1" dirty="0"/>
              <a:t>的。</a:t>
            </a:r>
          </a:p>
        </p:txBody>
      </p:sp>
      <p:sp>
        <p:nvSpPr>
          <p:cNvPr id="165895" name="Text Box 7"/>
          <p:cNvSpPr txBox="1">
            <a:spLocks noChangeArrowheads="1"/>
          </p:cNvSpPr>
          <p:nvPr/>
        </p:nvSpPr>
        <p:spPr bwMode="auto">
          <a:xfrm>
            <a:off x="914400" y="4373562"/>
            <a:ext cx="7777163" cy="161607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a:t>（</a:t>
            </a:r>
            <a:r>
              <a:rPr lang="en-US" altLang="zh-CN" sz="2000" b="1" dirty="0"/>
              <a:t>3</a:t>
            </a:r>
            <a:r>
              <a:rPr lang="zh-CN" altLang="en-US" sz="2000" b="1" dirty="0"/>
              <a:t>）集成工艺制造晶体管、 场效应管最容易， 众多数量的晶体管通过一次综合工艺完成。 集成晶体管有纵向</a:t>
            </a:r>
            <a:r>
              <a:rPr lang="en-US" altLang="zh-CN" sz="2000" b="1" dirty="0"/>
              <a:t>NPN</a:t>
            </a:r>
            <a:r>
              <a:rPr lang="zh-CN" altLang="en-US" sz="2000" b="1" dirty="0"/>
              <a:t>型管</a:t>
            </a:r>
            <a:r>
              <a:rPr lang="en-US" altLang="zh-CN" sz="2000" b="1" dirty="0"/>
              <a:t>(β</a:t>
            </a:r>
            <a:r>
              <a:rPr lang="zh-CN" altLang="en-US" sz="2000" b="1" dirty="0"/>
              <a:t>值高、性能好</a:t>
            </a:r>
            <a:r>
              <a:rPr lang="en-US" altLang="zh-CN" sz="2000" b="1" dirty="0"/>
              <a:t>)</a:t>
            </a:r>
            <a:r>
              <a:rPr lang="zh-CN" altLang="en-US" sz="2000" b="1" dirty="0"/>
              <a:t>、 横向</a:t>
            </a:r>
            <a:r>
              <a:rPr lang="en-US" altLang="zh-CN" sz="2000" b="1" dirty="0"/>
              <a:t>PNP </a:t>
            </a:r>
            <a:r>
              <a:rPr lang="zh-CN" altLang="en-US" sz="2000" b="1" dirty="0"/>
              <a:t>型管</a:t>
            </a:r>
            <a:r>
              <a:rPr lang="en-US" altLang="zh-CN" sz="2000" b="1" dirty="0"/>
              <a:t>(β</a:t>
            </a:r>
            <a:r>
              <a:rPr lang="zh-CN" altLang="en-US" sz="2000" b="1" dirty="0"/>
              <a:t>值低、但反向耐压高）和场效应管， 另外， 集成工艺比较容易制造多极晶体管， 如多发射极管、 多集电极管等。 集成二极管、 稳压管等一般用</a:t>
            </a:r>
            <a:r>
              <a:rPr lang="en-US" altLang="zh-CN" sz="2000" b="1" dirty="0"/>
              <a:t>NPN</a:t>
            </a:r>
            <a:r>
              <a:rPr lang="zh-CN" altLang="en-US" sz="2000" b="1" dirty="0"/>
              <a:t>管的发射结代替。</a:t>
            </a:r>
          </a:p>
        </p:txBody>
      </p:sp>
      <p:sp>
        <p:nvSpPr>
          <p:cNvPr id="165896" name="Text Box 8"/>
          <p:cNvSpPr txBox="1">
            <a:spLocks noChangeArrowheads="1"/>
          </p:cNvSpPr>
          <p:nvPr/>
        </p:nvSpPr>
        <p:spPr bwMode="auto">
          <a:xfrm>
            <a:off x="900113" y="1074512"/>
            <a:ext cx="4751387" cy="457200"/>
          </a:xfrm>
          <a:prstGeom prst="rect">
            <a:avLst/>
          </a:prstGeom>
          <a:solidFill>
            <a:srgbClr val="FF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dirty="0" smtClean="0"/>
              <a:t>5 </a:t>
            </a:r>
            <a:r>
              <a:rPr lang="zh-CN" altLang="en-US" sz="2400" b="1" dirty="0" smtClean="0"/>
              <a:t> 集成电路</a:t>
            </a:r>
            <a:r>
              <a:rPr lang="zh-CN" altLang="en-US" sz="2400" b="1" dirty="0"/>
              <a:t>中的元器件特点</a:t>
            </a:r>
          </a:p>
        </p:txBody>
      </p:sp>
      <p:sp>
        <p:nvSpPr>
          <p:cNvPr id="10" name="Rectangle 2"/>
          <p:cNvSpPr>
            <a:spLocks noChangeArrowheads="1"/>
          </p:cNvSpPr>
          <p:nvPr/>
        </p:nvSpPr>
        <p:spPr bwMode="auto">
          <a:xfrm>
            <a:off x="693228" y="332656"/>
            <a:ext cx="3527747" cy="519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r>
              <a:rPr kumimoji="1" lang="en-US" altLang="zh-CN" sz="2800" b="1" u="sng" dirty="0" smtClean="0">
                <a:solidFill>
                  <a:srgbClr val="002060"/>
                </a:solidFill>
                <a:latin typeface="Times New Roman" pitchFamily="18" charset="0"/>
              </a:rPr>
              <a:t>7.1.1  </a:t>
            </a:r>
            <a:r>
              <a:rPr kumimoji="1" lang="zh-CN" altLang="en-US" sz="2800" b="1" u="sng" dirty="0">
                <a:solidFill>
                  <a:srgbClr val="002060"/>
                </a:solidFill>
                <a:latin typeface="Times New Roman" pitchFamily="18" charset="0"/>
              </a:rPr>
              <a:t>集成运</a:t>
            </a:r>
            <a:r>
              <a:rPr kumimoji="1" lang="zh-CN" altLang="en-US" sz="2800" b="1" u="sng" dirty="0" smtClean="0">
                <a:solidFill>
                  <a:srgbClr val="002060"/>
                </a:solidFill>
                <a:latin typeface="Times New Roman" pitchFamily="18" charset="0"/>
              </a:rPr>
              <a:t>放简介</a:t>
            </a:r>
            <a:endParaRPr kumimoji="1" lang="zh-CN" altLang="en-US" sz="2800" b="1" u="sng" dirty="0">
              <a:solidFill>
                <a:srgbClr val="002060"/>
              </a:solidFill>
              <a:latin typeface="Times New Roman" pitchFamily="18" charset="0"/>
            </a:endParaRPr>
          </a:p>
        </p:txBody>
      </p:sp>
    </p:spTree>
    <p:extLst>
      <p:ext uri="{BB962C8B-B14F-4D97-AF65-F5344CB8AC3E}">
        <p14:creationId xmlns:p14="http://schemas.microsoft.com/office/powerpoint/2010/main" val="1171976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5896"/>
                                        </p:tgtEl>
                                        <p:attrNameLst>
                                          <p:attrName>style.visibility</p:attrName>
                                        </p:attrNameLst>
                                      </p:cBhvr>
                                      <p:to>
                                        <p:strVal val="visible"/>
                                      </p:to>
                                    </p:set>
                                    <p:anim calcmode="lin" valueType="num">
                                      <p:cBhvr additive="base">
                                        <p:cTn id="7" dur="500" fill="hold"/>
                                        <p:tgtEl>
                                          <p:spTgt spid="165896"/>
                                        </p:tgtEl>
                                        <p:attrNameLst>
                                          <p:attrName>ppt_x</p:attrName>
                                        </p:attrNameLst>
                                      </p:cBhvr>
                                      <p:tavLst>
                                        <p:tav tm="0">
                                          <p:val>
                                            <p:strVal val="#ppt_x"/>
                                          </p:val>
                                        </p:tav>
                                        <p:tav tm="100000">
                                          <p:val>
                                            <p:strVal val="#ppt_x"/>
                                          </p:val>
                                        </p:tav>
                                      </p:tavLst>
                                    </p:anim>
                                    <p:anim calcmode="lin" valueType="num">
                                      <p:cBhvr additive="base">
                                        <p:cTn id="8" dur="500" fill="hold"/>
                                        <p:tgtEl>
                                          <p:spTgt spid="16589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5893"/>
                                        </p:tgtEl>
                                        <p:attrNameLst>
                                          <p:attrName>style.visibility</p:attrName>
                                        </p:attrNameLst>
                                      </p:cBhvr>
                                      <p:to>
                                        <p:strVal val="visible"/>
                                      </p:to>
                                    </p:set>
                                    <p:anim calcmode="lin" valueType="num">
                                      <p:cBhvr additive="base">
                                        <p:cTn id="13" dur="500" fill="hold"/>
                                        <p:tgtEl>
                                          <p:spTgt spid="165893"/>
                                        </p:tgtEl>
                                        <p:attrNameLst>
                                          <p:attrName>ppt_x</p:attrName>
                                        </p:attrNameLst>
                                      </p:cBhvr>
                                      <p:tavLst>
                                        <p:tav tm="0">
                                          <p:val>
                                            <p:strVal val="#ppt_x"/>
                                          </p:val>
                                        </p:tav>
                                        <p:tav tm="100000">
                                          <p:val>
                                            <p:strVal val="#ppt_x"/>
                                          </p:val>
                                        </p:tav>
                                      </p:tavLst>
                                    </p:anim>
                                    <p:anim calcmode="lin" valueType="num">
                                      <p:cBhvr additive="base">
                                        <p:cTn id="14" dur="500" fill="hold"/>
                                        <p:tgtEl>
                                          <p:spTgt spid="16589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5894"/>
                                        </p:tgtEl>
                                        <p:attrNameLst>
                                          <p:attrName>style.visibility</p:attrName>
                                        </p:attrNameLst>
                                      </p:cBhvr>
                                      <p:to>
                                        <p:strVal val="visible"/>
                                      </p:to>
                                    </p:set>
                                    <p:anim calcmode="lin" valueType="num">
                                      <p:cBhvr additive="base">
                                        <p:cTn id="19" dur="500" fill="hold"/>
                                        <p:tgtEl>
                                          <p:spTgt spid="165894"/>
                                        </p:tgtEl>
                                        <p:attrNameLst>
                                          <p:attrName>ppt_x</p:attrName>
                                        </p:attrNameLst>
                                      </p:cBhvr>
                                      <p:tavLst>
                                        <p:tav tm="0">
                                          <p:val>
                                            <p:strVal val="#ppt_x"/>
                                          </p:val>
                                        </p:tav>
                                        <p:tav tm="100000">
                                          <p:val>
                                            <p:strVal val="#ppt_x"/>
                                          </p:val>
                                        </p:tav>
                                      </p:tavLst>
                                    </p:anim>
                                    <p:anim calcmode="lin" valueType="num">
                                      <p:cBhvr additive="base">
                                        <p:cTn id="20" dur="500" fill="hold"/>
                                        <p:tgtEl>
                                          <p:spTgt spid="16589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5895"/>
                                        </p:tgtEl>
                                        <p:attrNameLst>
                                          <p:attrName>style.visibility</p:attrName>
                                        </p:attrNameLst>
                                      </p:cBhvr>
                                      <p:to>
                                        <p:strVal val="visible"/>
                                      </p:to>
                                    </p:set>
                                    <p:anim calcmode="lin" valueType="num">
                                      <p:cBhvr additive="base">
                                        <p:cTn id="25" dur="500" fill="hold"/>
                                        <p:tgtEl>
                                          <p:spTgt spid="165895"/>
                                        </p:tgtEl>
                                        <p:attrNameLst>
                                          <p:attrName>ppt_x</p:attrName>
                                        </p:attrNameLst>
                                      </p:cBhvr>
                                      <p:tavLst>
                                        <p:tav tm="0">
                                          <p:val>
                                            <p:strVal val="#ppt_x"/>
                                          </p:val>
                                        </p:tav>
                                        <p:tav tm="100000">
                                          <p:val>
                                            <p:strVal val="#ppt_x"/>
                                          </p:val>
                                        </p:tav>
                                      </p:tavLst>
                                    </p:anim>
                                    <p:anim calcmode="lin" valueType="num">
                                      <p:cBhvr additive="base">
                                        <p:cTn id="26" dur="500" fill="hold"/>
                                        <p:tgtEl>
                                          <p:spTgt spid="165895"/>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10">
                                            <p:txEl>
                                              <p:pRg st="0" end="0"/>
                                            </p:txEl>
                                          </p:spTgt>
                                        </p:tgtEl>
                                        <p:attrNameLst>
                                          <p:attrName>style.visibility</p:attrName>
                                        </p:attrNameLst>
                                      </p:cBhvr>
                                      <p:to>
                                        <p:strVal val="visible"/>
                                      </p:to>
                                    </p:set>
                                    <p:animEffect transition="in" filter="wipe(left)">
                                      <p:cBhvr>
                                        <p:cTn id="3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3" grpId="0" animBg="1"/>
      <p:bldP spid="165894" grpId="0" animBg="1"/>
      <p:bldP spid="165895" grpId="0" animBg="1"/>
      <p:bldP spid="165896" grpId="0" animBg="1"/>
      <p:bldP spid="10" grpId="0" build="p" autoUpdateAnimBg="0" advAuto="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ChangeArrowheads="1"/>
          </p:cNvSpPr>
          <p:nvPr/>
        </p:nvSpPr>
        <p:spPr bwMode="auto">
          <a:xfrm>
            <a:off x="628650" y="547688"/>
            <a:ext cx="3810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dirty="0" smtClean="0">
                <a:solidFill>
                  <a:srgbClr val="0033CC"/>
                </a:solidFill>
              </a:rPr>
              <a:t>7.5.3  </a:t>
            </a:r>
            <a:r>
              <a:rPr lang="zh-CN" altLang="en-US" sz="2800" b="1" dirty="0">
                <a:solidFill>
                  <a:srgbClr val="0033CC"/>
                </a:solidFill>
              </a:rPr>
              <a:t>展宽通频带 </a:t>
            </a:r>
            <a:endParaRPr lang="zh-CN" altLang="en-US" sz="2800" b="1" i="1" dirty="0">
              <a:solidFill>
                <a:srgbClr val="0033CC"/>
              </a:solidFill>
            </a:endParaRPr>
          </a:p>
        </p:txBody>
      </p:sp>
      <p:sp>
        <p:nvSpPr>
          <p:cNvPr id="224259" name="Rectangle 3"/>
          <p:cNvSpPr>
            <a:spLocks noChangeArrowheads="1"/>
          </p:cNvSpPr>
          <p:nvPr/>
        </p:nvSpPr>
        <p:spPr bwMode="auto">
          <a:xfrm>
            <a:off x="974725" y="1143000"/>
            <a:ext cx="58086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zh-CN" altLang="en-US" sz="2800" b="1"/>
              <a:t>无反馈时：        </a:t>
            </a:r>
            <a:r>
              <a:rPr lang="en-US" altLang="zh-CN" sz="2800" b="1"/>
              <a:t>f</a:t>
            </a:r>
            <a:r>
              <a:rPr lang="en-US" altLang="zh-CN" sz="2800" b="1" i="1" baseline="-25000"/>
              <a:t>BW</a:t>
            </a:r>
            <a:r>
              <a:rPr lang="en-US" altLang="zh-CN" sz="2800" b="1"/>
              <a:t> = </a:t>
            </a:r>
            <a:r>
              <a:rPr lang="en-US" altLang="zh-CN" sz="2800" b="1" i="1"/>
              <a:t>f</a:t>
            </a:r>
            <a:r>
              <a:rPr lang="en-US" altLang="zh-CN" sz="2800" b="1" baseline="-25000"/>
              <a:t>H </a:t>
            </a:r>
            <a:r>
              <a:rPr lang="en-US" altLang="zh-CN" sz="2800" b="1">
                <a:sym typeface="Symbol" pitchFamily="18" charset="2"/>
              </a:rPr>
              <a:t></a:t>
            </a:r>
            <a:r>
              <a:rPr lang="en-US" altLang="zh-CN" sz="2800" b="1"/>
              <a:t> </a:t>
            </a:r>
            <a:r>
              <a:rPr lang="en-US" altLang="zh-CN" sz="2800" b="1" i="1"/>
              <a:t>f</a:t>
            </a:r>
            <a:r>
              <a:rPr lang="en-US" altLang="zh-CN" sz="2800" b="1" baseline="-25000"/>
              <a:t>L</a:t>
            </a:r>
            <a:r>
              <a:rPr lang="en-US" altLang="zh-CN" sz="2800" b="1"/>
              <a:t> </a:t>
            </a:r>
            <a:r>
              <a:rPr lang="en-US" altLang="zh-CN" sz="2800" b="1">
                <a:sym typeface="Symbol" pitchFamily="18" charset="2"/>
              </a:rPr>
              <a:t>  </a:t>
            </a:r>
            <a:r>
              <a:rPr lang="en-US" altLang="zh-CN" sz="2800" b="1" i="1"/>
              <a:t>f</a:t>
            </a:r>
            <a:r>
              <a:rPr lang="en-US" altLang="zh-CN" sz="2800" b="1" baseline="-25000"/>
              <a:t>H</a:t>
            </a:r>
          </a:p>
        </p:txBody>
      </p:sp>
      <p:sp>
        <p:nvSpPr>
          <p:cNvPr id="224260" name="Rectangle 4"/>
          <p:cNvSpPr>
            <a:spLocks noChangeArrowheads="1"/>
          </p:cNvSpPr>
          <p:nvPr/>
        </p:nvSpPr>
        <p:spPr bwMode="auto">
          <a:xfrm>
            <a:off x="974725" y="1690688"/>
            <a:ext cx="26701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zh-CN" altLang="en-US" sz="2800" b="1"/>
              <a:t>引入反馈后，</a:t>
            </a:r>
            <a:endParaRPr lang="zh-CN" altLang="en-US" sz="2800" b="1" baseline="-25000"/>
          </a:p>
        </p:txBody>
      </p:sp>
      <p:graphicFrame>
        <p:nvGraphicFramePr>
          <p:cNvPr id="224261" name="Object 5"/>
          <p:cNvGraphicFramePr>
            <a:graphicFrameLocks noChangeAspect="1"/>
          </p:cNvGraphicFramePr>
          <p:nvPr/>
        </p:nvGraphicFramePr>
        <p:xfrm>
          <a:off x="3527425" y="1487488"/>
          <a:ext cx="2057400" cy="874712"/>
        </p:xfrm>
        <a:graphic>
          <a:graphicData uri="http://schemas.openxmlformats.org/presentationml/2006/ole">
            <mc:AlternateContent xmlns:mc="http://schemas.openxmlformats.org/markup-compatibility/2006">
              <mc:Choice xmlns:v="urn:schemas-microsoft-com:vml" Requires="v">
                <p:oleObj spid="_x0000_s55322" name="Equation" r:id="rId4" imgW="927000" imgH="393480" progId="Equation.3">
                  <p:embed/>
                </p:oleObj>
              </mc:Choice>
              <mc:Fallback>
                <p:oleObj name="Equation" r:id="rId4" imgW="927000" imgH="3934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27425" y="1487488"/>
                        <a:ext cx="2057400" cy="874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4262" name="Object 6"/>
          <p:cNvGraphicFramePr>
            <a:graphicFrameLocks noChangeAspect="1"/>
          </p:cNvGraphicFramePr>
          <p:nvPr/>
        </p:nvGraphicFramePr>
        <p:xfrm>
          <a:off x="866775" y="2236788"/>
          <a:ext cx="6913563" cy="955675"/>
        </p:xfrm>
        <a:graphic>
          <a:graphicData uri="http://schemas.openxmlformats.org/presentationml/2006/ole">
            <mc:AlternateContent xmlns:mc="http://schemas.openxmlformats.org/markup-compatibility/2006">
              <mc:Choice xmlns:v="urn:schemas-microsoft-com:vml" Requires="v">
                <p:oleObj spid="_x0000_s55323" name="Equation" r:id="rId6" imgW="3124080" imgH="431640" progId="Equation.3">
                  <p:embed/>
                </p:oleObj>
              </mc:Choice>
              <mc:Fallback>
                <p:oleObj name="Equation" r:id="rId6" imgW="3124080" imgH="4316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6775" y="2236788"/>
                        <a:ext cx="6913563" cy="95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4263" name="Line 7"/>
          <p:cNvSpPr>
            <a:spLocks noChangeShapeType="1"/>
          </p:cNvSpPr>
          <p:nvPr/>
        </p:nvSpPr>
        <p:spPr bwMode="auto">
          <a:xfrm>
            <a:off x="1524000" y="5676900"/>
            <a:ext cx="3352800" cy="0"/>
          </a:xfrm>
          <a:prstGeom prst="line">
            <a:avLst/>
          </a:prstGeom>
          <a:noFill/>
          <a:ln w="38100">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4264" name="Line 8"/>
          <p:cNvSpPr>
            <a:spLocks noChangeShapeType="1"/>
          </p:cNvSpPr>
          <p:nvPr/>
        </p:nvSpPr>
        <p:spPr bwMode="auto">
          <a:xfrm rot="5400000" flipH="1">
            <a:off x="533400" y="4686300"/>
            <a:ext cx="1981200" cy="0"/>
          </a:xfrm>
          <a:prstGeom prst="line">
            <a:avLst/>
          </a:prstGeom>
          <a:noFill/>
          <a:ln w="38100">
            <a:solidFill>
              <a:schemeClr val="tx1"/>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4265" name="Text Box 9"/>
          <p:cNvSpPr txBox="1">
            <a:spLocks noChangeArrowheads="1"/>
          </p:cNvSpPr>
          <p:nvPr/>
        </p:nvSpPr>
        <p:spPr bwMode="auto">
          <a:xfrm>
            <a:off x="4800600" y="5543550"/>
            <a:ext cx="381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t>f</a:t>
            </a:r>
            <a:endParaRPr lang="en-US" altLang="zh-CN" b="1" baseline="-25000"/>
          </a:p>
        </p:txBody>
      </p:sp>
      <p:sp>
        <p:nvSpPr>
          <p:cNvPr id="224266" name="Text Box 10"/>
          <p:cNvSpPr txBox="1">
            <a:spLocks noChangeArrowheads="1"/>
          </p:cNvSpPr>
          <p:nvPr/>
        </p:nvSpPr>
        <p:spPr bwMode="auto">
          <a:xfrm>
            <a:off x="1524000" y="3619500"/>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0033CC"/>
                </a:solidFill>
              </a:rPr>
              <a:t>A</a:t>
            </a:r>
            <a:r>
              <a:rPr lang="en-US" altLang="zh-CN" b="1">
                <a:solidFill>
                  <a:srgbClr val="0033CC"/>
                </a:solidFill>
              </a:rPr>
              <a:t>(</a:t>
            </a:r>
            <a:r>
              <a:rPr lang="en-US" altLang="zh-CN" b="1" i="1">
                <a:solidFill>
                  <a:srgbClr val="0033CC"/>
                </a:solidFill>
              </a:rPr>
              <a:t>f</a:t>
            </a:r>
            <a:r>
              <a:rPr lang="en-US" altLang="zh-CN" b="1">
                <a:solidFill>
                  <a:srgbClr val="0033CC"/>
                </a:solidFill>
              </a:rPr>
              <a:t>)</a:t>
            </a:r>
            <a:endParaRPr lang="en-US" altLang="zh-CN" b="1" baseline="-25000">
              <a:solidFill>
                <a:srgbClr val="0033CC"/>
              </a:solidFill>
            </a:endParaRPr>
          </a:p>
        </p:txBody>
      </p:sp>
      <p:sp>
        <p:nvSpPr>
          <p:cNvPr id="224267" name="Text Box 11"/>
          <p:cNvSpPr txBox="1">
            <a:spLocks noChangeArrowheads="1"/>
          </p:cNvSpPr>
          <p:nvPr/>
        </p:nvSpPr>
        <p:spPr bwMode="auto">
          <a:xfrm>
            <a:off x="1219200" y="5600700"/>
            <a:ext cx="404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i="1"/>
              <a:t>O</a:t>
            </a:r>
            <a:endParaRPr lang="en-US" altLang="zh-CN" b="1" baseline="-25000"/>
          </a:p>
        </p:txBody>
      </p:sp>
      <p:sp>
        <p:nvSpPr>
          <p:cNvPr id="224268" name="Freeform 12"/>
          <p:cNvSpPr>
            <a:spLocks/>
          </p:cNvSpPr>
          <p:nvPr/>
        </p:nvSpPr>
        <p:spPr bwMode="auto">
          <a:xfrm>
            <a:off x="2009775" y="4389438"/>
            <a:ext cx="1866900" cy="549275"/>
          </a:xfrm>
          <a:custGeom>
            <a:avLst/>
            <a:gdLst>
              <a:gd name="T0" fmla="*/ 0 w 1176"/>
              <a:gd name="T1" fmla="*/ 337 h 346"/>
              <a:gd name="T2" fmla="*/ 267 w 1176"/>
              <a:gd name="T3" fmla="*/ 53 h 346"/>
              <a:gd name="T4" fmla="*/ 867 w 1176"/>
              <a:gd name="T5" fmla="*/ 49 h 346"/>
              <a:gd name="T6" fmla="*/ 1176 w 1176"/>
              <a:gd name="T7" fmla="*/ 346 h 346"/>
            </a:gdLst>
            <a:ahLst/>
            <a:cxnLst>
              <a:cxn ang="0">
                <a:pos x="T0" y="T1"/>
              </a:cxn>
              <a:cxn ang="0">
                <a:pos x="T2" y="T3"/>
              </a:cxn>
              <a:cxn ang="0">
                <a:pos x="T4" y="T5"/>
              </a:cxn>
              <a:cxn ang="0">
                <a:pos x="T6" y="T7"/>
              </a:cxn>
            </a:cxnLst>
            <a:rect l="0" t="0" r="r" b="b"/>
            <a:pathLst>
              <a:path w="1176" h="346">
                <a:moveTo>
                  <a:pt x="0" y="337"/>
                </a:moveTo>
                <a:cubicBezTo>
                  <a:pt x="44" y="290"/>
                  <a:pt x="122" y="101"/>
                  <a:pt x="267" y="53"/>
                </a:cubicBezTo>
                <a:cubicBezTo>
                  <a:pt x="412" y="5"/>
                  <a:pt x="716" y="0"/>
                  <a:pt x="867" y="49"/>
                </a:cubicBezTo>
                <a:cubicBezTo>
                  <a:pt x="1018" y="98"/>
                  <a:pt x="1112" y="284"/>
                  <a:pt x="1176" y="346"/>
                </a:cubicBezTo>
              </a:path>
            </a:pathLst>
          </a:custGeom>
          <a:noFill/>
          <a:ln w="38100" cmpd="sng">
            <a:solidFill>
              <a:srgbClr val="0033C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4269" name="Line 13"/>
          <p:cNvSpPr>
            <a:spLocks noChangeShapeType="1"/>
          </p:cNvSpPr>
          <p:nvPr/>
        </p:nvSpPr>
        <p:spPr bwMode="auto">
          <a:xfrm>
            <a:off x="1524000" y="4421188"/>
            <a:ext cx="1676400" cy="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4270" name="Text Box 14"/>
          <p:cNvSpPr txBox="1">
            <a:spLocks noChangeArrowheads="1"/>
          </p:cNvSpPr>
          <p:nvPr/>
        </p:nvSpPr>
        <p:spPr bwMode="auto">
          <a:xfrm>
            <a:off x="914400" y="4000500"/>
            <a:ext cx="557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i="1">
                <a:solidFill>
                  <a:srgbClr val="0033CC"/>
                </a:solidFill>
              </a:rPr>
              <a:t>A</a:t>
            </a:r>
            <a:r>
              <a:rPr lang="en-US" altLang="zh-CN" b="1" baseline="-25000">
                <a:solidFill>
                  <a:srgbClr val="0033CC"/>
                </a:solidFill>
              </a:rPr>
              <a:t>m</a:t>
            </a:r>
          </a:p>
        </p:txBody>
      </p:sp>
      <p:sp>
        <p:nvSpPr>
          <p:cNvPr id="224271" name="Line 15"/>
          <p:cNvSpPr>
            <a:spLocks noChangeShapeType="1"/>
          </p:cNvSpPr>
          <p:nvPr/>
        </p:nvSpPr>
        <p:spPr bwMode="auto">
          <a:xfrm>
            <a:off x="1524000" y="4686300"/>
            <a:ext cx="2144713" cy="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4272" name="Text Box 16"/>
          <p:cNvSpPr txBox="1">
            <a:spLocks noChangeArrowheads="1"/>
          </p:cNvSpPr>
          <p:nvPr/>
        </p:nvSpPr>
        <p:spPr bwMode="auto">
          <a:xfrm>
            <a:off x="585788" y="4419600"/>
            <a:ext cx="12430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solidFill>
                  <a:srgbClr val="0033CC"/>
                </a:solidFill>
              </a:rPr>
              <a:t>0.707</a:t>
            </a:r>
            <a:r>
              <a:rPr lang="en-US" altLang="zh-CN" b="1" i="1">
                <a:solidFill>
                  <a:srgbClr val="0033CC"/>
                </a:solidFill>
              </a:rPr>
              <a:t>A</a:t>
            </a:r>
            <a:r>
              <a:rPr lang="en-US" altLang="zh-CN" b="1" baseline="-25000">
                <a:solidFill>
                  <a:srgbClr val="0033CC"/>
                </a:solidFill>
              </a:rPr>
              <a:t>m</a:t>
            </a:r>
          </a:p>
        </p:txBody>
      </p:sp>
      <p:sp>
        <p:nvSpPr>
          <p:cNvPr id="224273" name="Line 17"/>
          <p:cNvSpPr>
            <a:spLocks noChangeShapeType="1"/>
          </p:cNvSpPr>
          <p:nvPr/>
        </p:nvSpPr>
        <p:spPr bwMode="auto">
          <a:xfrm rot="-5400000">
            <a:off x="1715294" y="5161757"/>
            <a:ext cx="985837" cy="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4274" name="Rectangle 18"/>
          <p:cNvSpPr>
            <a:spLocks noChangeArrowheads="1"/>
          </p:cNvSpPr>
          <p:nvPr/>
        </p:nvSpPr>
        <p:spPr bwMode="auto">
          <a:xfrm>
            <a:off x="2133600" y="5676900"/>
            <a:ext cx="5397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i="1">
                <a:solidFill>
                  <a:srgbClr val="0033CC"/>
                </a:solidFill>
              </a:rPr>
              <a:t>f</a:t>
            </a:r>
            <a:r>
              <a:rPr lang="en-US" altLang="zh-CN" sz="2800" b="1" baseline="-25000">
                <a:solidFill>
                  <a:srgbClr val="0033CC"/>
                </a:solidFill>
              </a:rPr>
              <a:t>L</a:t>
            </a:r>
          </a:p>
        </p:txBody>
      </p:sp>
      <p:sp>
        <p:nvSpPr>
          <p:cNvPr id="224275" name="Line 19"/>
          <p:cNvSpPr>
            <a:spLocks noChangeShapeType="1"/>
          </p:cNvSpPr>
          <p:nvPr/>
        </p:nvSpPr>
        <p:spPr bwMode="auto">
          <a:xfrm rot="-5400000">
            <a:off x="3170238" y="5186363"/>
            <a:ext cx="971550" cy="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4276" name="Rectangle 20"/>
          <p:cNvSpPr>
            <a:spLocks noChangeArrowheads="1"/>
          </p:cNvSpPr>
          <p:nvPr/>
        </p:nvSpPr>
        <p:spPr bwMode="auto">
          <a:xfrm>
            <a:off x="3276600" y="5676900"/>
            <a:ext cx="4905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i="1">
                <a:solidFill>
                  <a:srgbClr val="0033CC"/>
                </a:solidFill>
              </a:rPr>
              <a:t>f</a:t>
            </a:r>
            <a:r>
              <a:rPr lang="en-US" altLang="zh-CN" sz="2800" b="1" baseline="-25000">
                <a:solidFill>
                  <a:srgbClr val="0033CC"/>
                </a:solidFill>
              </a:rPr>
              <a:t>H</a:t>
            </a:r>
          </a:p>
        </p:txBody>
      </p:sp>
      <p:sp>
        <p:nvSpPr>
          <p:cNvPr id="224277" name="Freeform 21"/>
          <p:cNvSpPr>
            <a:spLocks/>
          </p:cNvSpPr>
          <p:nvPr/>
        </p:nvSpPr>
        <p:spPr bwMode="auto">
          <a:xfrm>
            <a:off x="2209800" y="5218113"/>
            <a:ext cx="1419225" cy="1587"/>
          </a:xfrm>
          <a:custGeom>
            <a:avLst/>
            <a:gdLst>
              <a:gd name="T0" fmla="*/ 0 w 894"/>
              <a:gd name="T1" fmla="*/ 1 h 1"/>
              <a:gd name="T2" fmla="*/ 894 w 894"/>
              <a:gd name="T3" fmla="*/ 0 h 1"/>
            </a:gdLst>
            <a:ahLst/>
            <a:cxnLst>
              <a:cxn ang="0">
                <a:pos x="T0" y="T1"/>
              </a:cxn>
              <a:cxn ang="0">
                <a:pos x="T2" y="T3"/>
              </a:cxn>
            </a:cxnLst>
            <a:rect l="0" t="0" r="r" b="b"/>
            <a:pathLst>
              <a:path w="894" h="1">
                <a:moveTo>
                  <a:pt x="0" y="1"/>
                </a:moveTo>
                <a:lnTo>
                  <a:pt x="894" y="0"/>
                </a:lnTo>
              </a:path>
            </a:pathLst>
          </a:custGeom>
          <a:noFill/>
          <a:ln w="19050">
            <a:solidFill>
              <a:srgbClr val="0033CC"/>
            </a:solidFill>
            <a:round/>
            <a:headEnd type="arrow" w="med" len="med"/>
            <a:tailEnd type="arrow"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4278" name="Text Box 22"/>
          <p:cNvSpPr txBox="1">
            <a:spLocks noChangeArrowheads="1"/>
          </p:cNvSpPr>
          <p:nvPr/>
        </p:nvSpPr>
        <p:spPr bwMode="auto">
          <a:xfrm>
            <a:off x="2586038" y="4940300"/>
            <a:ext cx="7048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i="1"/>
              <a:t>f</a:t>
            </a:r>
            <a:r>
              <a:rPr lang="en-US" altLang="zh-CN" sz="2800" b="1" baseline="-25000"/>
              <a:t>BW</a:t>
            </a:r>
          </a:p>
        </p:txBody>
      </p:sp>
      <p:sp>
        <p:nvSpPr>
          <p:cNvPr id="224279" name="Text Box 23"/>
          <p:cNvSpPr txBox="1">
            <a:spLocks noChangeArrowheads="1"/>
          </p:cNvSpPr>
          <p:nvPr/>
        </p:nvSpPr>
        <p:spPr bwMode="auto">
          <a:xfrm>
            <a:off x="2133600" y="3619500"/>
            <a:ext cx="1143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FF0066"/>
                </a:solidFill>
              </a:rPr>
              <a:t>A</a:t>
            </a:r>
            <a:r>
              <a:rPr lang="en-US" altLang="zh-CN" b="1" baseline="-25000">
                <a:solidFill>
                  <a:srgbClr val="FF0066"/>
                </a:solidFill>
              </a:rPr>
              <a:t>f</a:t>
            </a:r>
            <a:r>
              <a:rPr lang="en-US" altLang="zh-CN" b="1">
                <a:solidFill>
                  <a:srgbClr val="FF0066"/>
                </a:solidFill>
              </a:rPr>
              <a:t>(</a:t>
            </a:r>
            <a:r>
              <a:rPr lang="en-US" altLang="zh-CN" b="1" i="1">
                <a:solidFill>
                  <a:srgbClr val="FF0066"/>
                </a:solidFill>
              </a:rPr>
              <a:t>f</a:t>
            </a:r>
            <a:r>
              <a:rPr lang="en-US" altLang="zh-CN" b="1">
                <a:solidFill>
                  <a:srgbClr val="FF0066"/>
                </a:solidFill>
              </a:rPr>
              <a:t>)</a:t>
            </a:r>
            <a:endParaRPr lang="en-US" altLang="zh-CN" b="1" baseline="-25000">
              <a:solidFill>
                <a:srgbClr val="FF0066"/>
              </a:solidFill>
            </a:endParaRPr>
          </a:p>
        </p:txBody>
      </p:sp>
      <p:sp>
        <p:nvSpPr>
          <p:cNvPr id="224280" name="Freeform 24"/>
          <p:cNvSpPr>
            <a:spLocks/>
          </p:cNvSpPr>
          <p:nvPr/>
        </p:nvSpPr>
        <p:spPr bwMode="auto">
          <a:xfrm rot="218185">
            <a:off x="1827213" y="4914900"/>
            <a:ext cx="2365375" cy="539750"/>
          </a:xfrm>
          <a:custGeom>
            <a:avLst/>
            <a:gdLst>
              <a:gd name="T0" fmla="*/ 0 w 1008"/>
              <a:gd name="T1" fmla="*/ 376 h 376"/>
              <a:gd name="T2" fmla="*/ 192 w 1008"/>
              <a:gd name="T3" fmla="*/ 88 h 376"/>
              <a:gd name="T4" fmla="*/ 768 w 1008"/>
              <a:gd name="T5" fmla="*/ 40 h 376"/>
              <a:gd name="T6" fmla="*/ 1008 w 1008"/>
              <a:gd name="T7" fmla="*/ 328 h 376"/>
            </a:gdLst>
            <a:ahLst/>
            <a:cxnLst>
              <a:cxn ang="0">
                <a:pos x="T0" y="T1"/>
              </a:cxn>
              <a:cxn ang="0">
                <a:pos x="T2" y="T3"/>
              </a:cxn>
              <a:cxn ang="0">
                <a:pos x="T4" y="T5"/>
              </a:cxn>
              <a:cxn ang="0">
                <a:pos x="T6" y="T7"/>
              </a:cxn>
            </a:cxnLst>
            <a:rect l="0" t="0" r="r" b="b"/>
            <a:pathLst>
              <a:path w="1008" h="376">
                <a:moveTo>
                  <a:pt x="0" y="376"/>
                </a:moveTo>
                <a:cubicBezTo>
                  <a:pt x="32" y="260"/>
                  <a:pt x="64" y="144"/>
                  <a:pt x="192" y="88"/>
                </a:cubicBezTo>
                <a:cubicBezTo>
                  <a:pt x="320" y="32"/>
                  <a:pt x="632" y="0"/>
                  <a:pt x="768" y="40"/>
                </a:cubicBezTo>
                <a:cubicBezTo>
                  <a:pt x="904" y="80"/>
                  <a:pt x="956" y="204"/>
                  <a:pt x="1008" y="328"/>
                </a:cubicBezTo>
              </a:path>
            </a:pathLst>
          </a:custGeom>
          <a:noFill/>
          <a:ln w="38100" cmpd="sng">
            <a:solidFill>
              <a:srgbClr val="FF0066"/>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4281" name="Line 25"/>
          <p:cNvSpPr>
            <a:spLocks noChangeShapeType="1"/>
          </p:cNvSpPr>
          <p:nvPr/>
        </p:nvSpPr>
        <p:spPr bwMode="auto">
          <a:xfrm>
            <a:off x="1524000" y="4933950"/>
            <a:ext cx="1676400" cy="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4282" name="Text Box 26"/>
          <p:cNvSpPr txBox="1">
            <a:spLocks noChangeArrowheads="1"/>
          </p:cNvSpPr>
          <p:nvPr/>
        </p:nvSpPr>
        <p:spPr bwMode="auto">
          <a:xfrm>
            <a:off x="762000" y="4610100"/>
            <a:ext cx="838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i="1">
                <a:solidFill>
                  <a:srgbClr val="FF0066"/>
                </a:solidFill>
              </a:rPr>
              <a:t>A</a:t>
            </a:r>
            <a:r>
              <a:rPr lang="en-US" altLang="zh-CN" b="1" baseline="-25000">
                <a:solidFill>
                  <a:srgbClr val="FF0066"/>
                </a:solidFill>
              </a:rPr>
              <a:t>mf</a:t>
            </a:r>
          </a:p>
        </p:txBody>
      </p:sp>
      <p:sp>
        <p:nvSpPr>
          <p:cNvPr id="224283" name="Text Box 27"/>
          <p:cNvSpPr txBox="1">
            <a:spLocks noChangeArrowheads="1"/>
          </p:cNvSpPr>
          <p:nvPr/>
        </p:nvSpPr>
        <p:spPr bwMode="auto">
          <a:xfrm>
            <a:off x="533400" y="4953000"/>
            <a:ext cx="1447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rgbClr val="FF0066"/>
                </a:solidFill>
              </a:rPr>
              <a:t>0.707</a:t>
            </a:r>
            <a:r>
              <a:rPr lang="en-US" altLang="zh-CN" b="1" i="1">
                <a:solidFill>
                  <a:srgbClr val="FF0066"/>
                </a:solidFill>
              </a:rPr>
              <a:t>A</a:t>
            </a:r>
            <a:r>
              <a:rPr lang="en-US" altLang="zh-CN" b="1" baseline="-25000">
                <a:solidFill>
                  <a:srgbClr val="FF0066"/>
                </a:solidFill>
              </a:rPr>
              <a:t>mf</a:t>
            </a:r>
          </a:p>
        </p:txBody>
      </p:sp>
      <p:sp>
        <p:nvSpPr>
          <p:cNvPr id="224284" name="Line 28"/>
          <p:cNvSpPr>
            <a:spLocks noChangeShapeType="1"/>
          </p:cNvSpPr>
          <p:nvPr/>
        </p:nvSpPr>
        <p:spPr bwMode="auto">
          <a:xfrm>
            <a:off x="1619250" y="5157788"/>
            <a:ext cx="2362200" cy="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4285" name="Line 29"/>
          <p:cNvSpPr>
            <a:spLocks noChangeShapeType="1"/>
          </p:cNvSpPr>
          <p:nvPr/>
        </p:nvSpPr>
        <p:spPr bwMode="auto">
          <a:xfrm rot="-5400000">
            <a:off x="1714500" y="5410200"/>
            <a:ext cx="533400" cy="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4286" name="Rectangle 30"/>
          <p:cNvSpPr>
            <a:spLocks noChangeArrowheads="1"/>
          </p:cNvSpPr>
          <p:nvPr/>
        </p:nvSpPr>
        <p:spPr bwMode="auto">
          <a:xfrm>
            <a:off x="1666875" y="5591175"/>
            <a:ext cx="5445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i="1">
                <a:solidFill>
                  <a:srgbClr val="FF0066"/>
                </a:solidFill>
              </a:rPr>
              <a:t>f</a:t>
            </a:r>
            <a:r>
              <a:rPr lang="en-US" altLang="zh-CN" sz="2800" b="1" baseline="-25000">
                <a:solidFill>
                  <a:srgbClr val="FF0066"/>
                </a:solidFill>
              </a:rPr>
              <a:t>Lf</a:t>
            </a:r>
          </a:p>
        </p:txBody>
      </p:sp>
      <p:sp>
        <p:nvSpPr>
          <p:cNvPr id="224287" name="Line 31"/>
          <p:cNvSpPr>
            <a:spLocks noChangeShapeType="1"/>
          </p:cNvSpPr>
          <p:nvPr/>
        </p:nvSpPr>
        <p:spPr bwMode="auto">
          <a:xfrm rot="-5400000">
            <a:off x="3613150" y="5384800"/>
            <a:ext cx="539750" cy="0"/>
          </a:xfrm>
          <a:prstGeom prst="line">
            <a:avLst/>
          </a:prstGeom>
          <a:noFill/>
          <a:ln w="1905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4288" name="Rectangle 32"/>
          <p:cNvSpPr>
            <a:spLocks noChangeArrowheads="1"/>
          </p:cNvSpPr>
          <p:nvPr/>
        </p:nvSpPr>
        <p:spPr bwMode="auto">
          <a:xfrm>
            <a:off x="3733800" y="5676900"/>
            <a:ext cx="7620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i="1">
                <a:solidFill>
                  <a:srgbClr val="FF0066"/>
                </a:solidFill>
              </a:rPr>
              <a:t>f</a:t>
            </a:r>
            <a:r>
              <a:rPr lang="en-US" altLang="zh-CN" sz="2800" b="1" baseline="-25000">
                <a:solidFill>
                  <a:srgbClr val="FF0066"/>
                </a:solidFill>
              </a:rPr>
              <a:t>Hf</a:t>
            </a:r>
          </a:p>
        </p:txBody>
      </p:sp>
      <p:sp>
        <p:nvSpPr>
          <p:cNvPr id="224289" name="Freeform 33"/>
          <p:cNvSpPr>
            <a:spLocks/>
          </p:cNvSpPr>
          <p:nvPr/>
        </p:nvSpPr>
        <p:spPr bwMode="auto">
          <a:xfrm>
            <a:off x="1981200" y="5524500"/>
            <a:ext cx="1879600" cy="12700"/>
          </a:xfrm>
          <a:custGeom>
            <a:avLst/>
            <a:gdLst>
              <a:gd name="T0" fmla="*/ 0 w 1184"/>
              <a:gd name="T1" fmla="*/ 0 h 8"/>
              <a:gd name="T2" fmla="*/ 1184 w 1184"/>
              <a:gd name="T3" fmla="*/ 8 h 8"/>
            </a:gdLst>
            <a:ahLst/>
            <a:cxnLst>
              <a:cxn ang="0">
                <a:pos x="T0" y="T1"/>
              </a:cxn>
              <a:cxn ang="0">
                <a:pos x="T2" y="T3"/>
              </a:cxn>
            </a:cxnLst>
            <a:rect l="0" t="0" r="r" b="b"/>
            <a:pathLst>
              <a:path w="1184" h="8">
                <a:moveTo>
                  <a:pt x="0" y="0"/>
                </a:moveTo>
                <a:lnTo>
                  <a:pt x="1184" y="8"/>
                </a:lnTo>
              </a:path>
            </a:pathLst>
          </a:custGeom>
          <a:noFill/>
          <a:ln w="19050">
            <a:solidFill>
              <a:srgbClr val="FF0000"/>
            </a:solidFill>
            <a:round/>
            <a:headEnd type="arrow" w="med" len="med"/>
            <a:tailEnd type="arrow"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4290" name="Text Box 34"/>
          <p:cNvSpPr txBox="1">
            <a:spLocks noChangeArrowheads="1"/>
          </p:cNvSpPr>
          <p:nvPr/>
        </p:nvSpPr>
        <p:spPr bwMode="auto">
          <a:xfrm>
            <a:off x="2376488" y="5481638"/>
            <a:ext cx="7556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i="1">
                <a:solidFill>
                  <a:srgbClr val="FF0066"/>
                </a:solidFill>
              </a:rPr>
              <a:t>f</a:t>
            </a:r>
            <a:r>
              <a:rPr lang="en-US" altLang="zh-CN" sz="2800" b="1" baseline="-25000"/>
              <a:t>BW</a:t>
            </a:r>
            <a:r>
              <a:rPr lang="en-US" altLang="zh-CN" b="1" baseline="-25000">
                <a:solidFill>
                  <a:srgbClr val="FF0066"/>
                </a:solidFill>
              </a:rPr>
              <a:t>f</a:t>
            </a:r>
          </a:p>
        </p:txBody>
      </p:sp>
      <p:sp>
        <p:nvSpPr>
          <p:cNvPr id="224291" name="Rectangle 35"/>
          <p:cNvSpPr>
            <a:spLocks noChangeArrowheads="1"/>
          </p:cNvSpPr>
          <p:nvPr/>
        </p:nvSpPr>
        <p:spPr bwMode="auto">
          <a:xfrm>
            <a:off x="3752850" y="3314700"/>
            <a:ext cx="16192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20000"/>
              </a:spcBef>
            </a:pPr>
            <a:r>
              <a:rPr lang="zh-CN" altLang="en-US" sz="2800" b="1"/>
              <a:t>可证明：</a:t>
            </a:r>
            <a:endParaRPr lang="zh-CN" altLang="en-US" sz="2800" b="1" baseline="-25000"/>
          </a:p>
        </p:txBody>
      </p:sp>
      <p:sp>
        <p:nvSpPr>
          <p:cNvPr id="224292" name="Rectangle 36"/>
          <p:cNvSpPr>
            <a:spLocks noChangeArrowheads="1"/>
          </p:cNvSpPr>
          <p:nvPr/>
        </p:nvSpPr>
        <p:spPr bwMode="auto">
          <a:xfrm>
            <a:off x="5257800" y="3244850"/>
            <a:ext cx="29892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ltLang="zh-CN" sz="2800" b="1" i="1"/>
              <a:t>f</a:t>
            </a:r>
            <a:r>
              <a:rPr lang="en-US" altLang="zh-CN" sz="2800" b="1" baseline="-25000"/>
              <a:t>Hf </a:t>
            </a:r>
            <a:r>
              <a:rPr lang="en-US" altLang="zh-CN" sz="2800" b="1"/>
              <a:t>= (1 + </a:t>
            </a:r>
            <a:r>
              <a:rPr lang="en-US" altLang="zh-CN" sz="2800" b="1" i="1"/>
              <a:t>AF</a:t>
            </a:r>
            <a:r>
              <a:rPr lang="en-US" altLang="zh-CN" sz="2800" b="1"/>
              <a:t>) </a:t>
            </a:r>
            <a:r>
              <a:rPr lang="en-US" altLang="zh-CN" sz="2800" b="1" i="1"/>
              <a:t>f</a:t>
            </a:r>
            <a:r>
              <a:rPr lang="en-US" altLang="zh-CN" sz="2800" b="1" baseline="-25000"/>
              <a:t>H</a:t>
            </a:r>
          </a:p>
        </p:txBody>
      </p:sp>
      <p:sp>
        <p:nvSpPr>
          <p:cNvPr id="224293" name="Rectangle 37"/>
          <p:cNvSpPr>
            <a:spLocks noChangeArrowheads="1"/>
          </p:cNvSpPr>
          <p:nvPr/>
        </p:nvSpPr>
        <p:spPr bwMode="auto">
          <a:xfrm>
            <a:off x="5295900" y="3892550"/>
            <a:ext cx="31289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i="1"/>
              <a:t>f</a:t>
            </a:r>
            <a:r>
              <a:rPr lang="en-US" altLang="zh-CN" sz="2800" b="1" baseline="-25000"/>
              <a:t>Lf </a:t>
            </a:r>
            <a:r>
              <a:rPr lang="en-US" altLang="zh-CN" sz="2800" b="1"/>
              <a:t>= </a:t>
            </a:r>
            <a:r>
              <a:rPr lang="en-US" altLang="zh-CN" sz="2800" b="1" i="1"/>
              <a:t>f</a:t>
            </a:r>
            <a:r>
              <a:rPr lang="en-US" altLang="zh-CN" sz="2800" b="1" baseline="-25000"/>
              <a:t>L</a:t>
            </a:r>
            <a:r>
              <a:rPr lang="en-US" altLang="zh-CN" sz="2000" b="1"/>
              <a:t> </a:t>
            </a:r>
            <a:r>
              <a:rPr lang="en-US" altLang="zh-CN" sz="2800" b="1"/>
              <a:t>/</a:t>
            </a:r>
            <a:r>
              <a:rPr lang="en-US" altLang="zh-CN" sz="2000" b="1"/>
              <a:t> </a:t>
            </a:r>
            <a:r>
              <a:rPr lang="en-US" altLang="zh-CN" sz="2800" b="1"/>
              <a:t>(1 + </a:t>
            </a:r>
            <a:r>
              <a:rPr lang="en-US" altLang="zh-CN" sz="2800" b="1" i="1"/>
              <a:t>AF</a:t>
            </a:r>
            <a:r>
              <a:rPr lang="en-US" altLang="zh-CN" sz="2800" b="1"/>
              <a:t>)</a:t>
            </a:r>
            <a:endParaRPr lang="en-US" altLang="zh-CN" sz="2800" b="1" baseline="-25000"/>
          </a:p>
        </p:txBody>
      </p:sp>
      <p:sp>
        <p:nvSpPr>
          <p:cNvPr id="224294" name="Rectangle 38"/>
          <p:cNvSpPr>
            <a:spLocks noChangeArrowheads="1"/>
          </p:cNvSpPr>
          <p:nvPr/>
        </p:nvSpPr>
        <p:spPr bwMode="auto">
          <a:xfrm>
            <a:off x="5705475" y="5168900"/>
            <a:ext cx="26368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ym typeface="Symbol" pitchFamily="18" charset="2"/>
              </a:rPr>
              <a:t>=</a:t>
            </a:r>
            <a:r>
              <a:rPr lang="en-US" altLang="zh-CN" sz="2800" b="1"/>
              <a:t> (1 + </a:t>
            </a:r>
            <a:r>
              <a:rPr lang="en-US" altLang="zh-CN" sz="2800" b="1" i="1"/>
              <a:t>AF</a:t>
            </a:r>
            <a:r>
              <a:rPr lang="en-US" altLang="zh-CN" sz="2800" b="1"/>
              <a:t>) </a:t>
            </a:r>
            <a:r>
              <a:rPr lang="en-US" altLang="zh-CN" sz="2800" b="1" i="1"/>
              <a:t>f</a:t>
            </a:r>
            <a:r>
              <a:rPr lang="en-US" altLang="zh-CN" sz="2800" b="1" baseline="-25000"/>
              <a:t>H</a:t>
            </a:r>
          </a:p>
        </p:txBody>
      </p:sp>
      <p:sp>
        <p:nvSpPr>
          <p:cNvPr id="224295" name="Rectangle 39"/>
          <p:cNvSpPr>
            <a:spLocks noChangeArrowheads="1"/>
          </p:cNvSpPr>
          <p:nvPr/>
        </p:nvSpPr>
        <p:spPr bwMode="auto">
          <a:xfrm>
            <a:off x="7086600" y="4495800"/>
            <a:ext cx="1295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ltLang="zh-CN" sz="2600" b="1"/>
              <a:t>  </a:t>
            </a:r>
            <a:r>
              <a:rPr lang="en-US" altLang="zh-CN" sz="2600" b="1">
                <a:sym typeface="Symbol" pitchFamily="18" charset="2"/>
              </a:rPr>
              <a:t>  </a:t>
            </a:r>
            <a:r>
              <a:rPr lang="en-US" altLang="zh-CN" sz="2600" b="1" i="1"/>
              <a:t>f</a:t>
            </a:r>
            <a:r>
              <a:rPr lang="en-US" altLang="zh-CN" sz="2600" b="1" baseline="-25000"/>
              <a:t>Hf</a:t>
            </a:r>
            <a:r>
              <a:rPr lang="en-US" altLang="zh-CN" sz="2800" b="1">
                <a:sym typeface="Symbol" pitchFamily="18" charset="2"/>
              </a:rPr>
              <a:t> </a:t>
            </a:r>
            <a:endParaRPr lang="en-US" altLang="zh-CN" sz="2800" b="1" baseline="-25000"/>
          </a:p>
        </p:txBody>
      </p:sp>
      <p:sp>
        <p:nvSpPr>
          <p:cNvPr id="224296" name="Rectangle 40"/>
          <p:cNvSpPr>
            <a:spLocks noChangeArrowheads="1"/>
          </p:cNvSpPr>
          <p:nvPr/>
        </p:nvSpPr>
        <p:spPr bwMode="auto">
          <a:xfrm>
            <a:off x="5705475" y="5740400"/>
            <a:ext cx="27781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ym typeface="Symbol" pitchFamily="18" charset="2"/>
              </a:rPr>
              <a:t>=</a:t>
            </a:r>
            <a:r>
              <a:rPr lang="en-US" altLang="zh-CN" sz="2800" b="1"/>
              <a:t> (1 + </a:t>
            </a:r>
            <a:r>
              <a:rPr lang="en-US" altLang="zh-CN" sz="2800" b="1" i="1"/>
              <a:t>AF</a:t>
            </a:r>
            <a:r>
              <a:rPr lang="en-US" altLang="zh-CN" sz="2800" b="1"/>
              <a:t>) </a:t>
            </a:r>
            <a:r>
              <a:rPr lang="en-US" altLang="zh-CN" sz="2800" b="1" i="1"/>
              <a:t>BW</a:t>
            </a:r>
            <a:endParaRPr lang="en-US" altLang="zh-CN" sz="2800" b="1" i="1" baseline="-25000"/>
          </a:p>
        </p:txBody>
      </p:sp>
      <p:sp>
        <p:nvSpPr>
          <p:cNvPr id="224297" name="Rectangle 41"/>
          <p:cNvSpPr>
            <a:spLocks noChangeArrowheads="1"/>
          </p:cNvSpPr>
          <p:nvPr/>
        </p:nvSpPr>
        <p:spPr bwMode="auto">
          <a:xfrm>
            <a:off x="4572000" y="4495800"/>
            <a:ext cx="401796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ym typeface="Symbol" pitchFamily="18" charset="2"/>
              </a:rPr>
              <a:t> f</a:t>
            </a:r>
            <a:r>
              <a:rPr lang="en-US" altLang="zh-CN" sz="2800" b="1" i="1" baseline="-25000"/>
              <a:t>BW</a:t>
            </a:r>
            <a:r>
              <a:rPr lang="en-US" altLang="zh-CN" sz="2800" b="1" baseline="-25000"/>
              <a:t>f  </a:t>
            </a:r>
            <a:r>
              <a:rPr lang="en-US" altLang="zh-CN" sz="2800" b="1">
                <a:sym typeface="Symbol" pitchFamily="18" charset="2"/>
              </a:rPr>
              <a:t>= </a:t>
            </a:r>
            <a:r>
              <a:rPr lang="en-US" altLang="zh-CN" sz="2800" b="1" i="1"/>
              <a:t>f</a:t>
            </a:r>
            <a:r>
              <a:rPr lang="en-US" altLang="zh-CN" sz="2800" b="1" baseline="-25000"/>
              <a:t>Hf</a:t>
            </a:r>
            <a:r>
              <a:rPr lang="en-US" altLang="zh-CN" sz="2800" b="1"/>
              <a:t> </a:t>
            </a:r>
            <a:r>
              <a:rPr lang="en-US" altLang="zh-CN" sz="2800" b="1">
                <a:sym typeface="Symbol" pitchFamily="18" charset="2"/>
              </a:rPr>
              <a:t></a:t>
            </a:r>
            <a:r>
              <a:rPr lang="en-US" altLang="zh-CN" sz="2800" b="1"/>
              <a:t> </a:t>
            </a:r>
            <a:r>
              <a:rPr lang="en-US" altLang="zh-CN" sz="2800" b="1" i="1"/>
              <a:t>f</a:t>
            </a:r>
            <a:r>
              <a:rPr lang="en-US" altLang="zh-CN" sz="2800" b="1" baseline="-25000"/>
              <a:t>Lf</a:t>
            </a:r>
          </a:p>
        </p:txBody>
      </p:sp>
      <p:pic>
        <p:nvPicPr>
          <p:cNvPr id="224298" name="Picture 42" descr="jiantou_shang">
            <a:hlinkClick r:id="" action="ppaction://hlinkshowjump?jump=previous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31238" y="5105400"/>
            <a:ext cx="284162" cy="384175"/>
          </a:xfrm>
          <a:prstGeom prst="rect">
            <a:avLst/>
          </a:prstGeom>
          <a:noFill/>
          <a:extLst>
            <a:ext uri="{909E8E84-426E-40DD-AFC4-6F175D3DCCD1}">
              <a14:hiddenFill xmlns:a14="http://schemas.microsoft.com/office/drawing/2010/main">
                <a:solidFill>
                  <a:srgbClr val="FFFFFF"/>
                </a:solidFill>
              </a14:hiddenFill>
            </a:ext>
          </a:extLst>
        </p:spPr>
      </p:pic>
      <p:pic>
        <p:nvPicPr>
          <p:cNvPr id="224299" name="Picture 43" descr="jiantou_xia">
            <a:hlinkClick r:id="" action="ppaction://hlinkshowjump?jump=nextslid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31238" y="5486400"/>
            <a:ext cx="274637"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09154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4258">
                                            <p:txEl>
                                              <p:pRg st="0" end="0"/>
                                            </p:txEl>
                                          </p:spTgt>
                                        </p:tgtEl>
                                        <p:attrNameLst>
                                          <p:attrName>style.visibility</p:attrName>
                                        </p:attrNameLst>
                                      </p:cBhvr>
                                      <p:to>
                                        <p:strVal val="visible"/>
                                      </p:to>
                                    </p:set>
                                    <p:animEffect transition="in" filter="wipe(left)">
                                      <p:cBhvr>
                                        <p:cTn id="7" dur="500"/>
                                        <p:tgtEl>
                                          <p:spTgt spid="22425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4259">
                                            <p:txEl>
                                              <p:pRg st="0" end="0"/>
                                            </p:txEl>
                                          </p:spTgt>
                                        </p:tgtEl>
                                        <p:attrNameLst>
                                          <p:attrName>style.visibility</p:attrName>
                                        </p:attrNameLst>
                                      </p:cBhvr>
                                      <p:to>
                                        <p:strVal val="visible"/>
                                      </p:to>
                                    </p:set>
                                    <p:animEffect transition="in" filter="wipe(left)">
                                      <p:cBhvr>
                                        <p:cTn id="12" dur="500"/>
                                        <p:tgtEl>
                                          <p:spTgt spid="22425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4260">
                                            <p:txEl>
                                              <p:pRg st="0" end="0"/>
                                            </p:txEl>
                                          </p:spTgt>
                                        </p:tgtEl>
                                        <p:attrNameLst>
                                          <p:attrName>style.visibility</p:attrName>
                                        </p:attrNameLst>
                                      </p:cBhvr>
                                      <p:to>
                                        <p:strVal val="visible"/>
                                      </p:to>
                                    </p:set>
                                    <p:animEffect transition="in" filter="wipe(left)">
                                      <p:cBhvr>
                                        <p:cTn id="17" dur="500"/>
                                        <p:tgtEl>
                                          <p:spTgt spid="224260">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24261"/>
                                        </p:tgtEl>
                                        <p:attrNameLst>
                                          <p:attrName>style.visibility</p:attrName>
                                        </p:attrNameLst>
                                      </p:cBhvr>
                                      <p:to>
                                        <p:strVal val="visible"/>
                                      </p:to>
                                    </p:set>
                                    <p:animEffect transition="in" filter="wipe(left)">
                                      <p:cBhvr>
                                        <p:cTn id="22" dur="500"/>
                                        <p:tgtEl>
                                          <p:spTgt spid="22426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24262"/>
                                        </p:tgtEl>
                                        <p:attrNameLst>
                                          <p:attrName>style.visibility</p:attrName>
                                        </p:attrNameLst>
                                      </p:cBhvr>
                                      <p:to>
                                        <p:strVal val="visible"/>
                                      </p:to>
                                    </p:set>
                                    <p:animEffect transition="in" filter="wipe(left)">
                                      <p:cBhvr>
                                        <p:cTn id="27" dur="500"/>
                                        <p:tgtEl>
                                          <p:spTgt spid="22426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4263"/>
                                        </p:tgtEl>
                                        <p:attrNameLst>
                                          <p:attrName>style.visibility</p:attrName>
                                        </p:attrNameLst>
                                      </p:cBhvr>
                                      <p:to>
                                        <p:strVal val="visible"/>
                                      </p:to>
                                    </p:set>
                                    <p:animEffect transition="in" filter="wipe(left)">
                                      <p:cBhvr>
                                        <p:cTn id="32" dur="500"/>
                                        <p:tgtEl>
                                          <p:spTgt spid="224263"/>
                                        </p:tgtEl>
                                      </p:cBhvr>
                                    </p:animEffect>
                                  </p:childTnLst>
                                </p:cTn>
                              </p:par>
                            </p:childTnLst>
                          </p:cTn>
                        </p:par>
                        <p:par>
                          <p:cTn id="33" fill="hold" nodeType="afterGroup">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224265">
                                            <p:txEl>
                                              <p:pRg st="0" end="0"/>
                                            </p:txEl>
                                          </p:spTgt>
                                        </p:tgtEl>
                                        <p:attrNameLst>
                                          <p:attrName>style.visibility</p:attrName>
                                        </p:attrNameLst>
                                      </p:cBhvr>
                                      <p:to>
                                        <p:strVal val="visible"/>
                                      </p:to>
                                    </p:set>
                                    <p:animEffect transition="in" filter="wipe(left)">
                                      <p:cBhvr>
                                        <p:cTn id="36" dur="500"/>
                                        <p:tgtEl>
                                          <p:spTgt spid="224265">
                                            <p:txEl>
                                              <p:pRg st="0" end="0"/>
                                            </p:txEl>
                                          </p:spTgt>
                                        </p:tgtEl>
                                      </p:cBhvr>
                                    </p:animEffect>
                                  </p:childTnLst>
                                </p:cTn>
                              </p:par>
                            </p:childTnLst>
                          </p:cTn>
                        </p:par>
                        <p:par>
                          <p:cTn id="37" fill="hold" nodeType="afterGroup">
                            <p:stCondLst>
                              <p:cond delay="1000"/>
                            </p:stCondLst>
                            <p:childTnLst>
                              <p:par>
                                <p:cTn id="38" presetID="22" presetClass="entr" presetSubtype="4" fill="hold" grpId="0" nodeType="afterEffect">
                                  <p:stCondLst>
                                    <p:cond delay="0"/>
                                  </p:stCondLst>
                                  <p:childTnLst>
                                    <p:set>
                                      <p:cBhvr>
                                        <p:cTn id="39" dur="1" fill="hold">
                                          <p:stCondLst>
                                            <p:cond delay="0"/>
                                          </p:stCondLst>
                                        </p:cTn>
                                        <p:tgtEl>
                                          <p:spTgt spid="224264"/>
                                        </p:tgtEl>
                                        <p:attrNameLst>
                                          <p:attrName>style.visibility</p:attrName>
                                        </p:attrNameLst>
                                      </p:cBhvr>
                                      <p:to>
                                        <p:strVal val="visible"/>
                                      </p:to>
                                    </p:set>
                                    <p:animEffect transition="in" filter="wipe(down)">
                                      <p:cBhvr>
                                        <p:cTn id="40" dur="500"/>
                                        <p:tgtEl>
                                          <p:spTgt spid="224264"/>
                                        </p:tgtEl>
                                      </p:cBhvr>
                                    </p:animEffect>
                                  </p:childTnLst>
                                </p:cTn>
                              </p:par>
                            </p:childTnLst>
                          </p:cTn>
                        </p:par>
                        <p:par>
                          <p:cTn id="41" fill="hold" nodeType="afterGroup">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224266">
                                            <p:txEl>
                                              <p:pRg st="0" end="0"/>
                                            </p:txEl>
                                          </p:spTgt>
                                        </p:tgtEl>
                                        <p:attrNameLst>
                                          <p:attrName>style.visibility</p:attrName>
                                        </p:attrNameLst>
                                      </p:cBhvr>
                                      <p:to>
                                        <p:strVal val="visible"/>
                                      </p:to>
                                    </p:set>
                                    <p:animEffect transition="in" filter="wipe(left)">
                                      <p:cBhvr>
                                        <p:cTn id="44" dur="500"/>
                                        <p:tgtEl>
                                          <p:spTgt spid="224266">
                                            <p:txEl>
                                              <p:pRg st="0" end="0"/>
                                            </p:txEl>
                                          </p:spTgt>
                                        </p:tgtEl>
                                      </p:cBhvr>
                                    </p:animEffect>
                                  </p:childTnLst>
                                </p:cTn>
                              </p:par>
                            </p:childTnLst>
                          </p:cTn>
                        </p:par>
                        <p:par>
                          <p:cTn id="45" fill="hold" nodeType="afterGroup">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224267">
                                            <p:txEl>
                                              <p:pRg st="0" end="0"/>
                                            </p:txEl>
                                          </p:spTgt>
                                        </p:tgtEl>
                                        <p:attrNameLst>
                                          <p:attrName>style.visibility</p:attrName>
                                        </p:attrNameLst>
                                      </p:cBhvr>
                                      <p:to>
                                        <p:strVal val="visible"/>
                                      </p:to>
                                    </p:set>
                                    <p:animEffect transition="in" filter="wipe(left)">
                                      <p:cBhvr>
                                        <p:cTn id="48" dur="500"/>
                                        <p:tgtEl>
                                          <p:spTgt spid="224267">
                                            <p:txEl>
                                              <p:pRg st="0" end="0"/>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24268"/>
                                        </p:tgtEl>
                                        <p:attrNameLst>
                                          <p:attrName>style.visibility</p:attrName>
                                        </p:attrNameLst>
                                      </p:cBhvr>
                                      <p:to>
                                        <p:strVal val="visible"/>
                                      </p:to>
                                    </p:set>
                                    <p:animEffect transition="in" filter="wipe(left)">
                                      <p:cBhvr>
                                        <p:cTn id="53" dur="500"/>
                                        <p:tgtEl>
                                          <p:spTgt spid="224268"/>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2" fill="hold" grpId="0" nodeType="clickEffect">
                                  <p:stCondLst>
                                    <p:cond delay="0"/>
                                  </p:stCondLst>
                                  <p:childTnLst>
                                    <p:set>
                                      <p:cBhvr>
                                        <p:cTn id="57" dur="1" fill="hold">
                                          <p:stCondLst>
                                            <p:cond delay="0"/>
                                          </p:stCondLst>
                                        </p:cTn>
                                        <p:tgtEl>
                                          <p:spTgt spid="224269"/>
                                        </p:tgtEl>
                                        <p:attrNameLst>
                                          <p:attrName>style.visibility</p:attrName>
                                        </p:attrNameLst>
                                      </p:cBhvr>
                                      <p:to>
                                        <p:strVal val="visible"/>
                                      </p:to>
                                    </p:set>
                                    <p:animEffect transition="in" filter="wipe(right)">
                                      <p:cBhvr>
                                        <p:cTn id="58" dur="500"/>
                                        <p:tgtEl>
                                          <p:spTgt spid="224269"/>
                                        </p:tgtEl>
                                      </p:cBhvr>
                                    </p:animEffect>
                                  </p:childTnLst>
                                </p:cTn>
                              </p:par>
                            </p:childTnLst>
                          </p:cTn>
                        </p:par>
                        <p:par>
                          <p:cTn id="59" fill="hold" nodeType="afterGroup">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224270">
                                            <p:txEl>
                                              <p:pRg st="0" end="0"/>
                                            </p:txEl>
                                          </p:spTgt>
                                        </p:tgtEl>
                                        <p:attrNameLst>
                                          <p:attrName>style.visibility</p:attrName>
                                        </p:attrNameLst>
                                      </p:cBhvr>
                                      <p:to>
                                        <p:strVal val="visible"/>
                                      </p:to>
                                    </p:set>
                                    <p:animEffect transition="in" filter="wipe(left)">
                                      <p:cBhvr>
                                        <p:cTn id="62" dur="500"/>
                                        <p:tgtEl>
                                          <p:spTgt spid="224270">
                                            <p:txEl>
                                              <p:pRg st="0" end="0"/>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24271"/>
                                        </p:tgtEl>
                                        <p:attrNameLst>
                                          <p:attrName>style.visibility</p:attrName>
                                        </p:attrNameLst>
                                      </p:cBhvr>
                                      <p:to>
                                        <p:strVal val="visible"/>
                                      </p:to>
                                    </p:set>
                                    <p:animEffect transition="in" filter="wipe(left)">
                                      <p:cBhvr>
                                        <p:cTn id="67" dur="500"/>
                                        <p:tgtEl>
                                          <p:spTgt spid="224271"/>
                                        </p:tgtEl>
                                      </p:cBhvr>
                                    </p:animEffect>
                                  </p:childTnLst>
                                </p:cTn>
                              </p:par>
                            </p:childTnLst>
                          </p:cTn>
                        </p:par>
                        <p:par>
                          <p:cTn id="68" fill="hold" nodeType="afterGroup">
                            <p:stCondLst>
                              <p:cond delay="500"/>
                            </p:stCondLst>
                            <p:childTnLst>
                              <p:par>
                                <p:cTn id="69" presetID="22" presetClass="entr" presetSubtype="8" fill="hold" grpId="0" nodeType="afterEffect">
                                  <p:stCondLst>
                                    <p:cond delay="0"/>
                                  </p:stCondLst>
                                  <p:childTnLst>
                                    <p:set>
                                      <p:cBhvr>
                                        <p:cTn id="70" dur="1" fill="hold">
                                          <p:stCondLst>
                                            <p:cond delay="0"/>
                                          </p:stCondLst>
                                        </p:cTn>
                                        <p:tgtEl>
                                          <p:spTgt spid="224272">
                                            <p:txEl>
                                              <p:pRg st="0" end="0"/>
                                            </p:txEl>
                                          </p:spTgt>
                                        </p:tgtEl>
                                        <p:attrNameLst>
                                          <p:attrName>style.visibility</p:attrName>
                                        </p:attrNameLst>
                                      </p:cBhvr>
                                      <p:to>
                                        <p:strVal val="visible"/>
                                      </p:to>
                                    </p:set>
                                    <p:animEffect transition="in" filter="wipe(left)">
                                      <p:cBhvr>
                                        <p:cTn id="71" dur="500"/>
                                        <p:tgtEl>
                                          <p:spTgt spid="224272">
                                            <p:txEl>
                                              <p:pRg st="0" end="0"/>
                                            </p:txEl>
                                          </p:spTgt>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224273"/>
                                        </p:tgtEl>
                                        <p:attrNameLst>
                                          <p:attrName>style.visibility</p:attrName>
                                        </p:attrNameLst>
                                      </p:cBhvr>
                                      <p:to>
                                        <p:strVal val="visible"/>
                                      </p:to>
                                    </p:set>
                                    <p:animEffect transition="in" filter="wipe(up)">
                                      <p:cBhvr>
                                        <p:cTn id="76" dur="500"/>
                                        <p:tgtEl>
                                          <p:spTgt spid="224273"/>
                                        </p:tgtEl>
                                      </p:cBhvr>
                                    </p:animEffect>
                                  </p:childTnLst>
                                </p:cTn>
                              </p:par>
                            </p:childTnLst>
                          </p:cTn>
                        </p:par>
                        <p:par>
                          <p:cTn id="77" fill="hold" nodeType="afterGroup">
                            <p:stCondLst>
                              <p:cond delay="500"/>
                            </p:stCondLst>
                            <p:childTnLst>
                              <p:par>
                                <p:cTn id="78" presetID="22" presetClass="entr" presetSubtype="8" fill="hold" grpId="0" nodeType="afterEffect">
                                  <p:stCondLst>
                                    <p:cond delay="0"/>
                                  </p:stCondLst>
                                  <p:childTnLst>
                                    <p:set>
                                      <p:cBhvr>
                                        <p:cTn id="79" dur="1" fill="hold">
                                          <p:stCondLst>
                                            <p:cond delay="0"/>
                                          </p:stCondLst>
                                        </p:cTn>
                                        <p:tgtEl>
                                          <p:spTgt spid="224274">
                                            <p:txEl>
                                              <p:pRg st="0" end="0"/>
                                            </p:txEl>
                                          </p:spTgt>
                                        </p:tgtEl>
                                        <p:attrNameLst>
                                          <p:attrName>style.visibility</p:attrName>
                                        </p:attrNameLst>
                                      </p:cBhvr>
                                      <p:to>
                                        <p:strVal val="visible"/>
                                      </p:to>
                                    </p:set>
                                    <p:animEffect transition="in" filter="wipe(left)">
                                      <p:cBhvr>
                                        <p:cTn id="80" dur="500"/>
                                        <p:tgtEl>
                                          <p:spTgt spid="224274">
                                            <p:txEl>
                                              <p:pRg st="0" end="0"/>
                                            </p:txEl>
                                          </p:spTgt>
                                        </p:tgtEl>
                                      </p:cBhvr>
                                    </p:animEffect>
                                  </p:childTnLst>
                                </p:cTn>
                              </p:par>
                            </p:childTnLst>
                          </p:cTn>
                        </p:par>
                        <p:par>
                          <p:cTn id="81" fill="hold" nodeType="afterGroup">
                            <p:stCondLst>
                              <p:cond delay="1000"/>
                            </p:stCondLst>
                            <p:childTnLst>
                              <p:par>
                                <p:cTn id="82" presetID="22" presetClass="entr" presetSubtype="1" fill="hold" grpId="0" nodeType="afterEffect">
                                  <p:stCondLst>
                                    <p:cond delay="0"/>
                                  </p:stCondLst>
                                  <p:childTnLst>
                                    <p:set>
                                      <p:cBhvr>
                                        <p:cTn id="83" dur="1" fill="hold">
                                          <p:stCondLst>
                                            <p:cond delay="0"/>
                                          </p:stCondLst>
                                        </p:cTn>
                                        <p:tgtEl>
                                          <p:spTgt spid="224275"/>
                                        </p:tgtEl>
                                        <p:attrNameLst>
                                          <p:attrName>style.visibility</p:attrName>
                                        </p:attrNameLst>
                                      </p:cBhvr>
                                      <p:to>
                                        <p:strVal val="visible"/>
                                      </p:to>
                                    </p:set>
                                    <p:animEffect transition="in" filter="wipe(up)">
                                      <p:cBhvr>
                                        <p:cTn id="84" dur="500"/>
                                        <p:tgtEl>
                                          <p:spTgt spid="224275"/>
                                        </p:tgtEl>
                                      </p:cBhvr>
                                    </p:animEffect>
                                  </p:childTnLst>
                                </p:cTn>
                              </p:par>
                            </p:childTnLst>
                          </p:cTn>
                        </p:par>
                        <p:par>
                          <p:cTn id="85" fill="hold" nodeType="afterGroup">
                            <p:stCondLst>
                              <p:cond delay="1500"/>
                            </p:stCondLst>
                            <p:childTnLst>
                              <p:par>
                                <p:cTn id="86" presetID="22" presetClass="entr" presetSubtype="8" fill="hold" grpId="0" nodeType="afterEffect">
                                  <p:stCondLst>
                                    <p:cond delay="0"/>
                                  </p:stCondLst>
                                  <p:childTnLst>
                                    <p:set>
                                      <p:cBhvr>
                                        <p:cTn id="87" dur="1" fill="hold">
                                          <p:stCondLst>
                                            <p:cond delay="0"/>
                                          </p:stCondLst>
                                        </p:cTn>
                                        <p:tgtEl>
                                          <p:spTgt spid="224276">
                                            <p:txEl>
                                              <p:pRg st="0" end="0"/>
                                            </p:txEl>
                                          </p:spTgt>
                                        </p:tgtEl>
                                        <p:attrNameLst>
                                          <p:attrName>style.visibility</p:attrName>
                                        </p:attrNameLst>
                                      </p:cBhvr>
                                      <p:to>
                                        <p:strVal val="visible"/>
                                      </p:to>
                                    </p:set>
                                    <p:animEffect transition="in" filter="wipe(left)">
                                      <p:cBhvr>
                                        <p:cTn id="88" dur="500"/>
                                        <p:tgtEl>
                                          <p:spTgt spid="224276">
                                            <p:txEl>
                                              <p:pRg st="0" end="0"/>
                                            </p:txEl>
                                          </p:spTgt>
                                        </p:tgtEl>
                                      </p:cBhvr>
                                    </p:animEffect>
                                  </p:childTnLst>
                                </p:cTn>
                              </p:par>
                            </p:childTnLst>
                          </p:cTn>
                        </p:par>
                      </p:childTnLst>
                    </p:cTn>
                  </p:par>
                  <p:par>
                    <p:cTn id="89" fill="hold" nodeType="clickPar">
                      <p:stCondLst>
                        <p:cond delay="indefinite"/>
                      </p:stCondLst>
                      <p:childTnLst>
                        <p:par>
                          <p:cTn id="90" fill="hold" nodeType="withGroup">
                            <p:stCondLst>
                              <p:cond delay="0"/>
                            </p:stCondLst>
                            <p:childTnLst>
                              <p:par>
                                <p:cTn id="91" presetID="17" presetClass="entr" presetSubtype="10" fill="hold" grpId="0" nodeType="clickEffect">
                                  <p:stCondLst>
                                    <p:cond delay="0"/>
                                  </p:stCondLst>
                                  <p:childTnLst>
                                    <p:set>
                                      <p:cBhvr>
                                        <p:cTn id="92" dur="1" fill="hold">
                                          <p:stCondLst>
                                            <p:cond delay="0"/>
                                          </p:stCondLst>
                                        </p:cTn>
                                        <p:tgtEl>
                                          <p:spTgt spid="224277"/>
                                        </p:tgtEl>
                                        <p:attrNameLst>
                                          <p:attrName>style.visibility</p:attrName>
                                        </p:attrNameLst>
                                      </p:cBhvr>
                                      <p:to>
                                        <p:strVal val="visible"/>
                                      </p:to>
                                    </p:set>
                                    <p:anim calcmode="lin" valueType="num">
                                      <p:cBhvr>
                                        <p:cTn id="93" dur="500" fill="hold"/>
                                        <p:tgtEl>
                                          <p:spTgt spid="224277"/>
                                        </p:tgtEl>
                                        <p:attrNameLst>
                                          <p:attrName>ppt_w</p:attrName>
                                        </p:attrNameLst>
                                      </p:cBhvr>
                                      <p:tavLst>
                                        <p:tav tm="0">
                                          <p:val>
                                            <p:fltVal val="0"/>
                                          </p:val>
                                        </p:tav>
                                        <p:tav tm="100000">
                                          <p:val>
                                            <p:strVal val="#ppt_w"/>
                                          </p:val>
                                        </p:tav>
                                      </p:tavLst>
                                    </p:anim>
                                    <p:anim calcmode="lin" valueType="num">
                                      <p:cBhvr>
                                        <p:cTn id="94" dur="500" fill="hold"/>
                                        <p:tgtEl>
                                          <p:spTgt spid="224277"/>
                                        </p:tgtEl>
                                        <p:attrNameLst>
                                          <p:attrName>ppt_h</p:attrName>
                                        </p:attrNameLst>
                                      </p:cBhvr>
                                      <p:tavLst>
                                        <p:tav tm="0">
                                          <p:val>
                                            <p:strVal val="#ppt_h"/>
                                          </p:val>
                                        </p:tav>
                                        <p:tav tm="100000">
                                          <p:val>
                                            <p:strVal val="#ppt_h"/>
                                          </p:val>
                                        </p:tav>
                                      </p:tavLst>
                                    </p:anim>
                                  </p:childTnLst>
                                </p:cTn>
                              </p:par>
                            </p:childTnLst>
                          </p:cTn>
                        </p:par>
                        <p:par>
                          <p:cTn id="95" fill="hold" nodeType="afterGroup">
                            <p:stCondLst>
                              <p:cond delay="500"/>
                            </p:stCondLst>
                            <p:childTnLst>
                              <p:par>
                                <p:cTn id="96" presetID="22" presetClass="entr" presetSubtype="8" fill="hold" grpId="0" nodeType="afterEffect">
                                  <p:stCondLst>
                                    <p:cond delay="0"/>
                                  </p:stCondLst>
                                  <p:childTnLst>
                                    <p:set>
                                      <p:cBhvr>
                                        <p:cTn id="97" dur="1" fill="hold">
                                          <p:stCondLst>
                                            <p:cond delay="0"/>
                                          </p:stCondLst>
                                        </p:cTn>
                                        <p:tgtEl>
                                          <p:spTgt spid="224278">
                                            <p:txEl>
                                              <p:pRg st="0" end="0"/>
                                            </p:txEl>
                                          </p:spTgt>
                                        </p:tgtEl>
                                        <p:attrNameLst>
                                          <p:attrName>style.visibility</p:attrName>
                                        </p:attrNameLst>
                                      </p:cBhvr>
                                      <p:to>
                                        <p:strVal val="visible"/>
                                      </p:to>
                                    </p:set>
                                    <p:animEffect transition="in" filter="wipe(left)">
                                      <p:cBhvr>
                                        <p:cTn id="98" dur="500"/>
                                        <p:tgtEl>
                                          <p:spTgt spid="224278">
                                            <p:txEl>
                                              <p:pRg st="0" end="0"/>
                                            </p:txEl>
                                          </p:spTgt>
                                        </p:tgtEl>
                                      </p:cBhvr>
                                    </p:animEffect>
                                  </p:childTnLst>
                                </p:cTn>
                              </p:par>
                            </p:childTnLst>
                          </p:cTn>
                        </p:par>
                      </p:childTnLst>
                    </p:cTn>
                  </p:par>
                  <p:par>
                    <p:cTn id="99" fill="hold" nodeType="clickPar">
                      <p:stCondLst>
                        <p:cond delay="indefinite"/>
                      </p:stCondLst>
                      <p:childTnLst>
                        <p:par>
                          <p:cTn id="100" fill="hold" nodeType="withGroup">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224279">
                                            <p:txEl>
                                              <p:pRg st="0" end="0"/>
                                            </p:txEl>
                                          </p:spTgt>
                                        </p:tgtEl>
                                        <p:attrNameLst>
                                          <p:attrName>style.visibility</p:attrName>
                                        </p:attrNameLst>
                                      </p:cBhvr>
                                      <p:to>
                                        <p:strVal val="visible"/>
                                      </p:to>
                                    </p:set>
                                    <p:animEffect transition="in" filter="wipe(left)">
                                      <p:cBhvr>
                                        <p:cTn id="103" dur="500"/>
                                        <p:tgtEl>
                                          <p:spTgt spid="224279">
                                            <p:txEl>
                                              <p:pRg st="0" end="0"/>
                                            </p:txEl>
                                          </p:spTgt>
                                        </p:tgtEl>
                                      </p:cBhvr>
                                    </p:animEffect>
                                  </p:childTnLst>
                                </p:cTn>
                              </p:par>
                            </p:childTnLst>
                          </p:cTn>
                        </p:par>
                        <p:par>
                          <p:cTn id="104" fill="hold" nodeType="afterGroup">
                            <p:stCondLst>
                              <p:cond delay="500"/>
                            </p:stCondLst>
                            <p:childTnLst>
                              <p:par>
                                <p:cTn id="105" presetID="22" presetClass="entr" presetSubtype="8" fill="hold" grpId="0" nodeType="afterEffect">
                                  <p:stCondLst>
                                    <p:cond delay="0"/>
                                  </p:stCondLst>
                                  <p:childTnLst>
                                    <p:set>
                                      <p:cBhvr>
                                        <p:cTn id="106" dur="1" fill="hold">
                                          <p:stCondLst>
                                            <p:cond delay="0"/>
                                          </p:stCondLst>
                                        </p:cTn>
                                        <p:tgtEl>
                                          <p:spTgt spid="224280"/>
                                        </p:tgtEl>
                                        <p:attrNameLst>
                                          <p:attrName>style.visibility</p:attrName>
                                        </p:attrNameLst>
                                      </p:cBhvr>
                                      <p:to>
                                        <p:strVal val="visible"/>
                                      </p:to>
                                    </p:set>
                                    <p:animEffect transition="in" filter="wipe(left)">
                                      <p:cBhvr>
                                        <p:cTn id="107" dur="500"/>
                                        <p:tgtEl>
                                          <p:spTgt spid="224280"/>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22" presetClass="entr" presetSubtype="2" fill="hold" grpId="0" nodeType="clickEffect">
                                  <p:stCondLst>
                                    <p:cond delay="0"/>
                                  </p:stCondLst>
                                  <p:childTnLst>
                                    <p:set>
                                      <p:cBhvr>
                                        <p:cTn id="111" dur="1" fill="hold">
                                          <p:stCondLst>
                                            <p:cond delay="0"/>
                                          </p:stCondLst>
                                        </p:cTn>
                                        <p:tgtEl>
                                          <p:spTgt spid="224281"/>
                                        </p:tgtEl>
                                        <p:attrNameLst>
                                          <p:attrName>style.visibility</p:attrName>
                                        </p:attrNameLst>
                                      </p:cBhvr>
                                      <p:to>
                                        <p:strVal val="visible"/>
                                      </p:to>
                                    </p:set>
                                    <p:animEffect transition="in" filter="wipe(right)">
                                      <p:cBhvr>
                                        <p:cTn id="112" dur="500"/>
                                        <p:tgtEl>
                                          <p:spTgt spid="224281"/>
                                        </p:tgtEl>
                                      </p:cBhvr>
                                    </p:animEffect>
                                  </p:childTnLst>
                                </p:cTn>
                              </p:par>
                            </p:childTnLst>
                          </p:cTn>
                        </p:par>
                        <p:par>
                          <p:cTn id="113" fill="hold" nodeType="afterGroup">
                            <p:stCondLst>
                              <p:cond delay="500"/>
                            </p:stCondLst>
                            <p:childTnLst>
                              <p:par>
                                <p:cTn id="114" presetID="22" presetClass="entr" presetSubtype="8" fill="hold" grpId="0" nodeType="afterEffect">
                                  <p:stCondLst>
                                    <p:cond delay="0"/>
                                  </p:stCondLst>
                                  <p:childTnLst>
                                    <p:set>
                                      <p:cBhvr>
                                        <p:cTn id="115" dur="1" fill="hold">
                                          <p:stCondLst>
                                            <p:cond delay="0"/>
                                          </p:stCondLst>
                                        </p:cTn>
                                        <p:tgtEl>
                                          <p:spTgt spid="224282">
                                            <p:txEl>
                                              <p:pRg st="0" end="0"/>
                                            </p:txEl>
                                          </p:spTgt>
                                        </p:tgtEl>
                                        <p:attrNameLst>
                                          <p:attrName>style.visibility</p:attrName>
                                        </p:attrNameLst>
                                      </p:cBhvr>
                                      <p:to>
                                        <p:strVal val="visible"/>
                                      </p:to>
                                    </p:set>
                                    <p:animEffect transition="in" filter="wipe(left)">
                                      <p:cBhvr>
                                        <p:cTn id="116" dur="500"/>
                                        <p:tgtEl>
                                          <p:spTgt spid="224282">
                                            <p:txEl>
                                              <p:pRg st="0" end="0"/>
                                            </p:txEl>
                                          </p:spTgt>
                                        </p:tgtEl>
                                      </p:cBhvr>
                                    </p:animEffect>
                                  </p:childTnLst>
                                </p:cTn>
                              </p:par>
                            </p:childTnLst>
                          </p:cTn>
                        </p:par>
                      </p:childTnLst>
                    </p:cTn>
                  </p:par>
                  <p:par>
                    <p:cTn id="117" fill="hold" nodeType="clickPar">
                      <p:stCondLst>
                        <p:cond delay="indefinite"/>
                      </p:stCondLst>
                      <p:childTnLst>
                        <p:par>
                          <p:cTn id="118" fill="hold" nodeType="withGroup">
                            <p:stCondLst>
                              <p:cond delay="0"/>
                            </p:stCondLst>
                            <p:childTnLst>
                              <p:par>
                                <p:cTn id="119" presetID="22" presetClass="entr" presetSubtype="8" fill="hold" grpId="0" nodeType="clickEffect">
                                  <p:stCondLst>
                                    <p:cond delay="0"/>
                                  </p:stCondLst>
                                  <p:childTnLst>
                                    <p:set>
                                      <p:cBhvr>
                                        <p:cTn id="120" dur="1" fill="hold">
                                          <p:stCondLst>
                                            <p:cond delay="0"/>
                                          </p:stCondLst>
                                        </p:cTn>
                                        <p:tgtEl>
                                          <p:spTgt spid="224284"/>
                                        </p:tgtEl>
                                        <p:attrNameLst>
                                          <p:attrName>style.visibility</p:attrName>
                                        </p:attrNameLst>
                                      </p:cBhvr>
                                      <p:to>
                                        <p:strVal val="visible"/>
                                      </p:to>
                                    </p:set>
                                    <p:animEffect transition="in" filter="wipe(left)">
                                      <p:cBhvr>
                                        <p:cTn id="121" dur="500"/>
                                        <p:tgtEl>
                                          <p:spTgt spid="224284"/>
                                        </p:tgtEl>
                                      </p:cBhvr>
                                    </p:animEffect>
                                  </p:childTnLst>
                                </p:cTn>
                              </p:par>
                            </p:childTnLst>
                          </p:cTn>
                        </p:par>
                        <p:par>
                          <p:cTn id="122" fill="hold" nodeType="afterGroup">
                            <p:stCondLst>
                              <p:cond delay="500"/>
                            </p:stCondLst>
                            <p:childTnLst>
                              <p:par>
                                <p:cTn id="123" presetID="22" presetClass="entr" presetSubtype="8" fill="hold" grpId="0" nodeType="afterEffect">
                                  <p:stCondLst>
                                    <p:cond delay="0"/>
                                  </p:stCondLst>
                                  <p:childTnLst>
                                    <p:set>
                                      <p:cBhvr>
                                        <p:cTn id="124" dur="1" fill="hold">
                                          <p:stCondLst>
                                            <p:cond delay="0"/>
                                          </p:stCondLst>
                                        </p:cTn>
                                        <p:tgtEl>
                                          <p:spTgt spid="224283">
                                            <p:txEl>
                                              <p:pRg st="0" end="0"/>
                                            </p:txEl>
                                          </p:spTgt>
                                        </p:tgtEl>
                                        <p:attrNameLst>
                                          <p:attrName>style.visibility</p:attrName>
                                        </p:attrNameLst>
                                      </p:cBhvr>
                                      <p:to>
                                        <p:strVal val="visible"/>
                                      </p:to>
                                    </p:set>
                                    <p:animEffect transition="in" filter="wipe(left)">
                                      <p:cBhvr>
                                        <p:cTn id="125" dur="500"/>
                                        <p:tgtEl>
                                          <p:spTgt spid="224283">
                                            <p:txEl>
                                              <p:pRg st="0" end="0"/>
                                            </p:txEl>
                                          </p:spTgt>
                                        </p:tgtEl>
                                      </p:cBhvr>
                                    </p:animEffect>
                                  </p:childTnLst>
                                </p:cTn>
                              </p:par>
                            </p:childTnLst>
                          </p:cTn>
                        </p:par>
                      </p:childTnLst>
                    </p:cTn>
                  </p:par>
                  <p:par>
                    <p:cTn id="126" fill="hold" nodeType="clickPar">
                      <p:stCondLst>
                        <p:cond delay="indefinite"/>
                      </p:stCondLst>
                      <p:childTnLst>
                        <p:par>
                          <p:cTn id="127" fill="hold" nodeType="withGroup">
                            <p:stCondLst>
                              <p:cond delay="0"/>
                            </p:stCondLst>
                            <p:childTnLst>
                              <p:par>
                                <p:cTn id="128" presetID="22" presetClass="entr" presetSubtype="1" fill="hold" grpId="0" nodeType="clickEffect">
                                  <p:stCondLst>
                                    <p:cond delay="0"/>
                                  </p:stCondLst>
                                  <p:childTnLst>
                                    <p:set>
                                      <p:cBhvr>
                                        <p:cTn id="129" dur="1" fill="hold">
                                          <p:stCondLst>
                                            <p:cond delay="0"/>
                                          </p:stCondLst>
                                        </p:cTn>
                                        <p:tgtEl>
                                          <p:spTgt spid="224285"/>
                                        </p:tgtEl>
                                        <p:attrNameLst>
                                          <p:attrName>style.visibility</p:attrName>
                                        </p:attrNameLst>
                                      </p:cBhvr>
                                      <p:to>
                                        <p:strVal val="visible"/>
                                      </p:to>
                                    </p:set>
                                    <p:animEffect transition="in" filter="wipe(up)">
                                      <p:cBhvr>
                                        <p:cTn id="130" dur="500"/>
                                        <p:tgtEl>
                                          <p:spTgt spid="224285"/>
                                        </p:tgtEl>
                                      </p:cBhvr>
                                    </p:animEffect>
                                  </p:childTnLst>
                                </p:cTn>
                              </p:par>
                            </p:childTnLst>
                          </p:cTn>
                        </p:par>
                        <p:par>
                          <p:cTn id="131" fill="hold" nodeType="afterGroup">
                            <p:stCondLst>
                              <p:cond delay="500"/>
                            </p:stCondLst>
                            <p:childTnLst>
                              <p:par>
                                <p:cTn id="132" presetID="22" presetClass="entr" presetSubtype="8" fill="hold" grpId="0" nodeType="afterEffect">
                                  <p:stCondLst>
                                    <p:cond delay="0"/>
                                  </p:stCondLst>
                                  <p:childTnLst>
                                    <p:set>
                                      <p:cBhvr>
                                        <p:cTn id="133" dur="1" fill="hold">
                                          <p:stCondLst>
                                            <p:cond delay="0"/>
                                          </p:stCondLst>
                                        </p:cTn>
                                        <p:tgtEl>
                                          <p:spTgt spid="224286">
                                            <p:txEl>
                                              <p:pRg st="0" end="0"/>
                                            </p:txEl>
                                          </p:spTgt>
                                        </p:tgtEl>
                                        <p:attrNameLst>
                                          <p:attrName>style.visibility</p:attrName>
                                        </p:attrNameLst>
                                      </p:cBhvr>
                                      <p:to>
                                        <p:strVal val="visible"/>
                                      </p:to>
                                    </p:set>
                                    <p:animEffect transition="in" filter="wipe(left)">
                                      <p:cBhvr>
                                        <p:cTn id="134" dur="500"/>
                                        <p:tgtEl>
                                          <p:spTgt spid="224286">
                                            <p:txEl>
                                              <p:pRg st="0" end="0"/>
                                            </p:txEl>
                                          </p:spTgt>
                                        </p:tgtEl>
                                      </p:cBhvr>
                                    </p:animEffect>
                                  </p:childTnLst>
                                </p:cTn>
                              </p:par>
                            </p:childTnLst>
                          </p:cTn>
                        </p:par>
                        <p:par>
                          <p:cTn id="135" fill="hold" nodeType="afterGroup">
                            <p:stCondLst>
                              <p:cond delay="1000"/>
                            </p:stCondLst>
                            <p:childTnLst>
                              <p:par>
                                <p:cTn id="136" presetID="22" presetClass="entr" presetSubtype="1" fill="hold" grpId="0" nodeType="afterEffect">
                                  <p:stCondLst>
                                    <p:cond delay="0"/>
                                  </p:stCondLst>
                                  <p:childTnLst>
                                    <p:set>
                                      <p:cBhvr>
                                        <p:cTn id="137" dur="1" fill="hold">
                                          <p:stCondLst>
                                            <p:cond delay="0"/>
                                          </p:stCondLst>
                                        </p:cTn>
                                        <p:tgtEl>
                                          <p:spTgt spid="224287"/>
                                        </p:tgtEl>
                                        <p:attrNameLst>
                                          <p:attrName>style.visibility</p:attrName>
                                        </p:attrNameLst>
                                      </p:cBhvr>
                                      <p:to>
                                        <p:strVal val="visible"/>
                                      </p:to>
                                    </p:set>
                                    <p:animEffect transition="in" filter="wipe(up)">
                                      <p:cBhvr>
                                        <p:cTn id="138" dur="500"/>
                                        <p:tgtEl>
                                          <p:spTgt spid="224287"/>
                                        </p:tgtEl>
                                      </p:cBhvr>
                                    </p:animEffect>
                                  </p:childTnLst>
                                </p:cTn>
                              </p:par>
                            </p:childTnLst>
                          </p:cTn>
                        </p:par>
                        <p:par>
                          <p:cTn id="139" fill="hold" nodeType="afterGroup">
                            <p:stCondLst>
                              <p:cond delay="1500"/>
                            </p:stCondLst>
                            <p:childTnLst>
                              <p:par>
                                <p:cTn id="140" presetID="22" presetClass="entr" presetSubtype="8" fill="hold" grpId="0" nodeType="afterEffect">
                                  <p:stCondLst>
                                    <p:cond delay="0"/>
                                  </p:stCondLst>
                                  <p:childTnLst>
                                    <p:set>
                                      <p:cBhvr>
                                        <p:cTn id="141" dur="1" fill="hold">
                                          <p:stCondLst>
                                            <p:cond delay="0"/>
                                          </p:stCondLst>
                                        </p:cTn>
                                        <p:tgtEl>
                                          <p:spTgt spid="224288">
                                            <p:txEl>
                                              <p:pRg st="0" end="0"/>
                                            </p:txEl>
                                          </p:spTgt>
                                        </p:tgtEl>
                                        <p:attrNameLst>
                                          <p:attrName>style.visibility</p:attrName>
                                        </p:attrNameLst>
                                      </p:cBhvr>
                                      <p:to>
                                        <p:strVal val="visible"/>
                                      </p:to>
                                    </p:set>
                                    <p:animEffect transition="in" filter="wipe(left)">
                                      <p:cBhvr>
                                        <p:cTn id="142" dur="500"/>
                                        <p:tgtEl>
                                          <p:spTgt spid="224288">
                                            <p:txEl>
                                              <p:pRg st="0" end="0"/>
                                            </p:txEl>
                                          </p:spTgt>
                                        </p:tgtEl>
                                      </p:cBhvr>
                                    </p:animEffect>
                                  </p:childTnLst>
                                </p:cTn>
                              </p:par>
                            </p:childTnLst>
                          </p:cTn>
                        </p:par>
                      </p:childTnLst>
                    </p:cTn>
                  </p:par>
                  <p:par>
                    <p:cTn id="143" fill="hold" nodeType="clickPar">
                      <p:stCondLst>
                        <p:cond delay="indefinite"/>
                      </p:stCondLst>
                      <p:childTnLst>
                        <p:par>
                          <p:cTn id="144" fill="hold" nodeType="withGroup">
                            <p:stCondLst>
                              <p:cond delay="0"/>
                            </p:stCondLst>
                            <p:childTnLst>
                              <p:par>
                                <p:cTn id="145" presetID="17" presetClass="entr" presetSubtype="10" fill="hold" grpId="0" nodeType="clickEffect">
                                  <p:stCondLst>
                                    <p:cond delay="0"/>
                                  </p:stCondLst>
                                  <p:childTnLst>
                                    <p:set>
                                      <p:cBhvr>
                                        <p:cTn id="146" dur="1" fill="hold">
                                          <p:stCondLst>
                                            <p:cond delay="0"/>
                                          </p:stCondLst>
                                        </p:cTn>
                                        <p:tgtEl>
                                          <p:spTgt spid="224289"/>
                                        </p:tgtEl>
                                        <p:attrNameLst>
                                          <p:attrName>style.visibility</p:attrName>
                                        </p:attrNameLst>
                                      </p:cBhvr>
                                      <p:to>
                                        <p:strVal val="visible"/>
                                      </p:to>
                                    </p:set>
                                    <p:anim calcmode="lin" valueType="num">
                                      <p:cBhvr>
                                        <p:cTn id="147" dur="500" fill="hold"/>
                                        <p:tgtEl>
                                          <p:spTgt spid="224289"/>
                                        </p:tgtEl>
                                        <p:attrNameLst>
                                          <p:attrName>ppt_w</p:attrName>
                                        </p:attrNameLst>
                                      </p:cBhvr>
                                      <p:tavLst>
                                        <p:tav tm="0">
                                          <p:val>
                                            <p:fltVal val="0"/>
                                          </p:val>
                                        </p:tav>
                                        <p:tav tm="100000">
                                          <p:val>
                                            <p:strVal val="#ppt_w"/>
                                          </p:val>
                                        </p:tav>
                                      </p:tavLst>
                                    </p:anim>
                                    <p:anim calcmode="lin" valueType="num">
                                      <p:cBhvr>
                                        <p:cTn id="148" dur="500" fill="hold"/>
                                        <p:tgtEl>
                                          <p:spTgt spid="224289"/>
                                        </p:tgtEl>
                                        <p:attrNameLst>
                                          <p:attrName>ppt_h</p:attrName>
                                        </p:attrNameLst>
                                      </p:cBhvr>
                                      <p:tavLst>
                                        <p:tav tm="0">
                                          <p:val>
                                            <p:strVal val="#ppt_h"/>
                                          </p:val>
                                        </p:tav>
                                        <p:tav tm="100000">
                                          <p:val>
                                            <p:strVal val="#ppt_h"/>
                                          </p:val>
                                        </p:tav>
                                      </p:tavLst>
                                    </p:anim>
                                  </p:childTnLst>
                                </p:cTn>
                              </p:par>
                            </p:childTnLst>
                          </p:cTn>
                        </p:par>
                        <p:par>
                          <p:cTn id="149" fill="hold" nodeType="afterGroup">
                            <p:stCondLst>
                              <p:cond delay="500"/>
                            </p:stCondLst>
                            <p:childTnLst>
                              <p:par>
                                <p:cTn id="150" presetID="22" presetClass="entr" presetSubtype="8" fill="hold" grpId="0" nodeType="afterEffect">
                                  <p:stCondLst>
                                    <p:cond delay="0"/>
                                  </p:stCondLst>
                                  <p:childTnLst>
                                    <p:set>
                                      <p:cBhvr>
                                        <p:cTn id="151" dur="1" fill="hold">
                                          <p:stCondLst>
                                            <p:cond delay="0"/>
                                          </p:stCondLst>
                                        </p:cTn>
                                        <p:tgtEl>
                                          <p:spTgt spid="224290">
                                            <p:txEl>
                                              <p:pRg st="0" end="0"/>
                                            </p:txEl>
                                          </p:spTgt>
                                        </p:tgtEl>
                                        <p:attrNameLst>
                                          <p:attrName>style.visibility</p:attrName>
                                        </p:attrNameLst>
                                      </p:cBhvr>
                                      <p:to>
                                        <p:strVal val="visible"/>
                                      </p:to>
                                    </p:set>
                                    <p:animEffect transition="in" filter="wipe(left)">
                                      <p:cBhvr>
                                        <p:cTn id="152" dur="500"/>
                                        <p:tgtEl>
                                          <p:spTgt spid="224290">
                                            <p:txEl>
                                              <p:pRg st="0" end="0"/>
                                            </p:txEl>
                                          </p:spTgt>
                                        </p:tgtEl>
                                      </p:cBhvr>
                                    </p:animEffect>
                                  </p:childTnLst>
                                </p:cTn>
                              </p:par>
                            </p:childTnLst>
                          </p:cTn>
                        </p:par>
                      </p:childTnLst>
                    </p:cTn>
                  </p:par>
                  <p:par>
                    <p:cTn id="153" fill="hold" nodeType="clickPar">
                      <p:stCondLst>
                        <p:cond delay="indefinite"/>
                      </p:stCondLst>
                      <p:childTnLst>
                        <p:par>
                          <p:cTn id="154" fill="hold" nodeType="withGroup">
                            <p:stCondLst>
                              <p:cond delay="0"/>
                            </p:stCondLst>
                            <p:childTnLst>
                              <p:par>
                                <p:cTn id="155" presetID="22" presetClass="entr" presetSubtype="8" fill="hold" grpId="0" nodeType="clickEffect">
                                  <p:stCondLst>
                                    <p:cond delay="0"/>
                                  </p:stCondLst>
                                  <p:childTnLst>
                                    <p:set>
                                      <p:cBhvr>
                                        <p:cTn id="156" dur="1" fill="hold">
                                          <p:stCondLst>
                                            <p:cond delay="0"/>
                                          </p:stCondLst>
                                        </p:cTn>
                                        <p:tgtEl>
                                          <p:spTgt spid="224291">
                                            <p:txEl>
                                              <p:pRg st="0" end="0"/>
                                            </p:txEl>
                                          </p:spTgt>
                                        </p:tgtEl>
                                        <p:attrNameLst>
                                          <p:attrName>style.visibility</p:attrName>
                                        </p:attrNameLst>
                                      </p:cBhvr>
                                      <p:to>
                                        <p:strVal val="visible"/>
                                      </p:to>
                                    </p:set>
                                    <p:animEffect transition="in" filter="wipe(left)">
                                      <p:cBhvr>
                                        <p:cTn id="157" dur="500"/>
                                        <p:tgtEl>
                                          <p:spTgt spid="224291">
                                            <p:txEl>
                                              <p:pRg st="0" end="0"/>
                                            </p:txEl>
                                          </p:spTgt>
                                        </p:tgtEl>
                                      </p:cBhvr>
                                    </p:animEffect>
                                  </p:childTnLst>
                                </p:cTn>
                              </p:par>
                            </p:childTnLst>
                          </p:cTn>
                        </p:par>
                      </p:childTnLst>
                    </p:cTn>
                  </p:par>
                  <p:par>
                    <p:cTn id="158" fill="hold" nodeType="clickPar">
                      <p:stCondLst>
                        <p:cond delay="indefinite"/>
                      </p:stCondLst>
                      <p:childTnLst>
                        <p:par>
                          <p:cTn id="159" fill="hold" nodeType="withGroup">
                            <p:stCondLst>
                              <p:cond delay="0"/>
                            </p:stCondLst>
                            <p:childTnLst>
                              <p:par>
                                <p:cTn id="160" presetID="22" presetClass="entr" presetSubtype="8" fill="hold" grpId="0" nodeType="clickEffect">
                                  <p:stCondLst>
                                    <p:cond delay="0"/>
                                  </p:stCondLst>
                                  <p:childTnLst>
                                    <p:set>
                                      <p:cBhvr>
                                        <p:cTn id="161" dur="1" fill="hold">
                                          <p:stCondLst>
                                            <p:cond delay="0"/>
                                          </p:stCondLst>
                                        </p:cTn>
                                        <p:tgtEl>
                                          <p:spTgt spid="224292">
                                            <p:txEl>
                                              <p:pRg st="0" end="0"/>
                                            </p:txEl>
                                          </p:spTgt>
                                        </p:tgtEl>
                                        <p:attrNameLst>
                                          <p:attrName>style.visibility</p:attrName>
                                        </p:attrNameLst>
                                      </p:cBhvr>
                                      <p:to>
                                        <p:strVal val="visible"/>
                                      </p:to>
                                    </p:set>
                                    <p:animEffect transition="in" filter="wipe(left)">
                                      <p:cBhvr>
                                        <p:cTn id="162" dur="500"/>
                                        <p:tgtEl>
                                          <p:spTgt spid="224292">
                                            <p:txEl>
                                              <p:pRg st="0" end="0"/>
                                            </p:txEl>
                                          </p:spTgt>
                                        </p:tgtEl>
                                      </p:cBhvr>
                                    </p:animEffect>
                                  </p:childTnLst>
                                </p:cTn>
                              </p:par>
                            </p:childTnLst>
                          </p:cTn>
                        </p:par>
                      </p:childTnLst>
                    </p:cTn>
                  </p:par>
                  <p:par>
                    <p:cTn id="163" fill="hold" nodeType="clickPar">
                      <p:stCondLst>
                        <p:cond delay="indefinite"/>
                      </p:stCondLst>
                      <p:childTnLst>
                        <p:par>
                          <p:cTn id="164" fill="hold" nodeType="withGroup">
                            <p:stCondLst>
                              <p:cond delay="0"/>
                            </p:stCondLst>
                            <p:childTnLst>
                              <p:par>
                                <p:cTn id="165" presetID="22" presetClass="entr" presetSubtype="8" fill="hold" grpId="0" nodeType="clickEffect">
                                  <p:stCondLst>
                                    <p:cond delay="0"/>
                                  </p:stCondLst>
                                  <p:childTnLst>
                                    <p:set>
                                      <p:cBhvr>
                                        <p:cTn id="166" dur="1" fill="hold">
                                          <p:stCondLst>
                                            <p:cond delay="0"/>
                                          </p:stCondLst>
                                        </p:cTn>
                                        <p:tgtEl>
                                          <p:spTgt spid="224293">
                                            <p:txEl>
                                              <p:pRg st="0" end="0"/>
                                            </p:txEl>
                                          </p:spTgt>
                                        </p:tgtEl>
                                        <p:attrNameLst>
                                          <p:attrName>style.visibility</p:attrName>
                                        </p:attrNameLst>
                                      </p:cBhvr>
                                      <p:to>
                                        <p:strVal val="visible"/>
                                      </p:to>
                                    </p:set>
                                    <p:animEffect transition="in" filter="wipe(left)">
                                      <p:cBhvr>
                                        <p:cTn id="167" dur="500"/>
                                        <p:tgtEl>
                                          <p:spTgt spid="224293">
                                            <p:txEl>
                                              <p:pRg st="0" end="0"/>
                                            </p:txEl>
                                          </p:spTgt>
                                        </p:tgtEl>
                                      </p:cBhvr>
                                    </p:animEffect>
                                  </p:childTnLst>
                                </p:cTn>
                              </p:par>
                            </p:childTnLst>
                          </p:cTn>
                        </p:par>
                      </p:childTnLst>
                    </p:cTn>
                  </p:par>
                  <p:par>
                    <p:cTn id="168" fill="hold" nodeType="clickPar">
                      <p:stCondLst>
                        <p:cond delay="indefinite"/>
                      </p:stCondLst>
                      <p:childTnLst>
                        <p:par>
                          <p:cTn id="169" fill="hold" nodeType="withGroup">
                            <p:stCondLst>
                              <p:cond delay="0"/>
                            </p:stCondLst>
                            <p:childTnLst>
                              <p:par>
                                <p:cTn id="170" presetID="22" presetClass="entr" presetSubtype="8" fill="hold" grpId="0" nodeType="clickEffect">
                                  <p:stCondLst>
                                    <p:cond delay="0"/>
                                  </p:stCondLst>
                                  <p:childTnLst>
                                    <p:set>
                                      <p:cBhvr>
                                        <p:cTn id="171" dur="1" fill="hold">
                                          <p:stCondLst>
                                            <p:cond delay="0"/>
                                          </p:stCondLst>
                                        </p:cTn>
                                        <p:tgtEl>
                                          <p:spTgt spid="224297">
                                            <p:txEl>
                                              <p:pRg st="0" end="0"/>
                                            </p:txEl>
                                          </p:spTgt>
                                        </p:tgtEl>
                                        <p:attrNameLst>
                                          <p:attrName>style.visibility</p:attrName>
                                        </p:attrNameLst>
                                      </p:cBhvr>
                                      <p:to>
                                        <p:strVal val="visible"/>
                                      </p:to>
                                    </p:set>
                                    <p:animEffect transition="in" filter="wipe(left)">
                                      <p:cBhvr>
                                        <p:cTn id="172" dur="500"/>
                                        <p:tgtEl>
                                          <p:spTgt spid="224297">
                                            <p:txEl>
                                              <p:pRg st="0" end="0"/>
                                            </p:txEl>
                                          </p:spTgt>
                                        </p:tgtEl>
                                      </p:cBhvr>
                                    </p:animEffect>
                                  </p:childTnLst>
                                </p:cTn>
                              </p:par>
                            </p:childTnLst>
                          </p:cTn>
                        </p:par>
                      </p:childTnLst>
                    </p:cTn>
                  </p:par>
                  <p:par>
                    <p:cTn id="173" fill="hold" nodeType="clickPar">
                      <p:stCondLst>
                        <p:cond delay="indefinite"/>
                      </p:stCondLst>
                      <p:childTnLst>
                        <p:par>
                          <p:cTn id="174" fill="hold" nodeType="withGroup">
                            <p:stCondLst>
                              <p:cond delay="0"/>
                            </p:stCondLst>
                            <p:childTnLst>
                              <p:par>
                                <p:cTn id="175" presetID="22" presetClass="entr" presetSubtype="8" fill="hold" grpId="0" nodeType="clickEffect">
                                  <p:stCondLst>
                                    <p:cond delay="0"/>
                                  </p:stCondLst>
                                  <p:childTnLst>
                                    <p:set>
                                      <p:cBhvr>
                                        <p:cTn id="176" dur="1" fill="hold">
                                          <p:stCondLst>
                                            <p:cond delay="0"/>
                                          </p:stCondLst>
                                        </p:cTn>
                                        <p:tgtEl>
                                          <p:spTgt spid="224294">
                                            <p:txEl>
                                              <p:pRg st="0" end="0"/>
                                            </p:txEl>
                                          </p:spTgt>
                                        </p:tgtEl>
                                        <p:attrNameLst>
                                          <p:attrName>style.visibility</p:attrName>
                                        </p:attrNameLst>
                                      </p:cBhvr>
                                      <p:to>
                                        <p:strVal val="visible"/>
                                      </p:to>
                                    </p:set>
                                    <p:animEffect transition="in" filter="wipe(left)">
                                      <p:cBhvr>
                                        <p:cTn id="177" dur="500"/>
                                        <p:tgtEl>
                                          <p:spTgt spid="224294">
                                            <p:txEl>
                                              <p:pRg st="0" end="0"/>
                                            </p:txEl>
                                          </p:spTgt>
                                        </p:tgtEl>
                                      </p:cBhvr>
                                    </p:animEffect>
                                  </p:childTnLst>
                                </p:cTn>
                              </p:par>
                            </p:childTnLst>
                          </p:cTn>
                        </p:par>
                      </p:childTnLst>
                    </p:cTn>
                  </p:par>
                  <p:par>
                    <p:cTn id="178" fill="hold" nodeType="clickPar">
                      <p:stCondLst>
                        <p:cond delay="indefinite"/>
                      </p:stCondLst>
                      <p:childTnLst>
                        <p:par>
                          <p:cTn id="179" fill="hold" nodeType="withGroup">
                            <p:stCondLst>
                              <p:cond delay="0"/>
                            </p:stCondLst>
                            <p:childTnLst>
                              <p:par>
                                <p:cTn id="180" presetID="22" presetClass="entr" presetSubtype="8" fill="hold" grpId="0" nodeType="clickEffect">
                                  <p:stCondLst>
                                    <p:cond delay="0"/>
                                  </p:stCondLst>
                                  <p:childTnLst>
                                    <p:set>
                                      <p:cBhvr>
                                        <p:cTn id="181" dur="1" fill="hold">
                                          <p:stCondLst>
                                            <p:cond delay="0"/>
                                          </p:stCondLst>
                                        </p:cTn>
                                        <p:tgtEl>
                                          <p:spTgt spid="224295">
                                            <p:txEl>
                                              <p:pRg st="0" end="0"/>
                                            </p:txEl>
                                          </p:spTgt>
                                        </p:tgtEl>
                                        <p:attrNameLst>
                                          <p:attrName>style.visibility</p:attrName>
                                        </p:attrNameLst>
                                      </p:cBhvr>
                                      <p:to>
                                        <p:strVal val="visible"/>
                                      </p:to>
                                    </p:set>
                                    <p:animEffect transition="in" filter="wipe(left)">
                                      <p:cBhvr>
                                        <p:cTn id="182" dur="500"/>
                                        <p:tgtEl>
                                          <p:spTgt spid="224295">
                                            <p:txEl>
                                              <p:pRg st="0" end="0"/>
                                            </p:txEl>
                                          </p:spTgt>
                                        </p:tgtEl>
                                      </p:cBhvr>
                                    </p:animEffect>
                                  </p:childTnLst>
                                </p:cTn>
                              </p:par>
                            </p:childTnLst>
                          </p:cTn>
                        </p:par>
                      </p:childTnLst>
                    </p:cTn>
                  </p:par>
                  <p:par>
                    <p:cTn id="183" fill="hold" nodeType="clickPar">
                      <p:stCondLst>
                        <p:cond delay="indefinite"/>
                      </p:stCondLst>
                      <p:childTnLst>
                        <p:par>
                          <p:cTn id="184" fill="hold" nodeType="withGroup">
                            <p:stCondLst>
                              <p:cond delay="0"/>
                            </p:stCondLst>
                            <p:childTnLst>
                              <p:par>
                                <p:cTn id="185" presetID="22" presetClass="entr" presetSubtype="8" fill="hold" grpId="0" nodeType="clickEffect">
                                  <p:stCondLst>
                                    <p:cond delay="0"/>
                                  </p:stCondLst>
                                  <p:childTnLst>
                                    <p:set>
                                      <p:cBhvr>
                                        <p:cTn id="186" dur="1" fill="hold">
                                          <p:stCondLst>
                                            <p:cond delay="0"/>
                                          </p:stCondLst>
                                        </p:cTn>
                                        <p:tgtEl>
                                          <p:spTgt spid="224296">
                                            <p:txEl>
                                              <p:pRg st="0" end="0"/>
                                            </p:txEl>
                                          </p:spTgt>
                                        </p:tgtEl>
                                        <p:attrNameLst>
                                          <p:attrName>style.visibility</p:attrName>
                                        </p:attrNameLst>
                                      </p:cBhvr>
                                      <p:to>
                                        <p:strVal val="visible"/>
                                      </p:to>
                                    </p:set>
                                    <p:animEffect transition="in" filter="wipe(left)">
                                      <p:cBhvr>
                                        <p:cTn id="187" dur="500"/>
                                        <p:tgtEl>
                                          <p:spTgt spid="22429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258" grpId="0" build="p" autoUpdateAnimBg="0"/>
      <p:bldP spid="224259" grpId="0" build="p" autoUpdateAnimBg="0"/>
      <p:bldP spid="224260" grpId="0" build="p" autoUpdateAnimBg="0"/>
      <p:bldP spid="224263" grpId="0" animBg="1"/>
      <p:bldP spid="224264" grpId="0" animBg="1"/>
      <p:bldP spid="224265" grpId="0" build="p" autoUpdateAnimBg="0" advAuto="0"/>
      <p:bldP spid="224266" grpId="0" build="p" autoUpdateAnimBg="0" advAuto="0"/>
      <p:bldP spid="224267" grpId="0" build="p" autoUpdateAnimBg="0" advAuto="0"/>
      <p:bldP spid="224268" grpId="0" animBg="1"/>
      <p:bldP spid="224269" grpId="0" animBg="1"/>
      <p:bldP spid="224270" grpId="0" build="p" autoUpdateAnimBg="0" advAuto="0"/>
      <p:bldP spid="224271" grpId="0" animBg="1"/>
      <p:bldP spid="224272" grpId="0" build="p" autoUpdateAnimBg="0" advAuto="0"/>
      <p:bldP spid="224273" grpId="0" animBg="1"/>
      <p:bldP spid="224274" grpId="0" build="p" autoUpdateAnimBg="0" advAuto="0"/>
      <p:bldP spid="224275" grpId="0" animBg="1"/>
      <p:bldP spid="224276" grpId="0" build="p" autoUpdateAnimBg="0" advAuto="0"/>
      <p:bldP spid="224277" grpId="0" animBg="1"/>
      <p:bldP spid="224278" grpId="0" build="p" autoUpdateAnimBg="0" advAuto="0"/>
      <p:bldP spid="224279" grpId="0" build="p" autoUpdateAnimBg="0"/>
      <p:bldP spid="224280" grpId="0" animBg="1"/>
      <p:bldP spid="224281" grpId="0" animBg="1"/>
      <p:bldP spid="224282" grpId="0" build="p" autoUpdateAnimBg="0" advAuto="0"/>
      <p:bldP spid="224283" grpId="0" build="p" autoUpdateAnimBg="0" advAuto="0"/>
      <p:bldP spid="224284" grpId="0" animBg="1"/>
      <p:bldP spid="224285" grpId="0" animBg="1"/>
      <p:bldP spid="224286" grpId="0" build="p" autoUpdateAnimBg="0" advAuto="0"/>
      <p:bldP spid="224287" grpId="0" animBg="1"/>
      <p:bldP spid="224288" grpId="0" build="p" autoUpdateAnimBg="0" advAuto="0"/>
      <p:bldP spid="224289" grpId="0" animBg="1"/>
      <p:bldP spid="224290" grpId="0" build="p" autoUpdateAnimBg="0" advAuto="0"/>
      <p:bldP spid="224291" grpId="0" build="p" autoUpdateAnimBg="0"/>
      <p:bldP spid="224292" grpId="0" build="p" autoUpdateAnimBg="0"/>
      <p:bldP spid="224293" grpId="0" build="p" autoUpdateAnimBg="0"/>
      <p:bldP spid="224294" grpId="0" build="p" autoUpdateAnimBg="0"/>
      <p:bldP spid="224295" grpId="0" build="p" autoUpdateAnimBg="0"/>
      <p:bldP spid="224296" grpId="0" build="p" autoUpdateAnimBg="0"/>
      <p:bldP spid="224297" grpId="0" build="p"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ChangeArrowheads="1"/>
          </p:cNvSpPr>
          <p:nvPr/>
        </p:nvSpPr>
        <p:spPr bwMode="auto">
          <a:xfrm>
            <a:off x="611188" y="549275"/>
            <a:ext cx="52578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dirty="0" smtClean="0"/>
              <a:t>7.5.4  </a:t>
            </a:r>
            <a:r>
              <a:rPr lang="zh-CN" altLang="en-US" sz="2800" b="1" dirty="0"/>
              <a:t>减少非线性失真</a:t>
            </a:r>
          </a:p>
        </p:txBody>
      </p:sp>
      <p:sp>
        <p:nvSpPr>
          <p:cNvPr id="226307" name="Freeform 3"/>
          <p:cNvSpPr>
            <a:spLocks/>
          </p:cNvSpPr>
          <p:nvPr/>
        </p:nvSpPr>
        <p:spPr bwMode="auto">
          <a:xfrm>
            <a:off x="6172200" y="3871913"/>
            <a:ext cx="552450" cy="1390650"/>
          </a:xfrm>
          <a:custGeom>
            <a:avLst/>
            <a:gdLst>
              <a:gd name="T0" fmla="*/ 348 w 348"/>
              <a:gd name="T1" fmla="*/ 0 h 888"/>
              <a:gd name="T2" fmla="*/ 348 w 348"/>
              <a:gd name="T3" fmla="*/ 888 h 888"/>
              <a:gd name="T4" fmla="*/ 0 w 348"/>
              <a:gd name="T5" fmla="*/ 888 h 888"/>
            </a:gdLst>
            <a:ahLst/>
            <a:cxnLst>
              <a:cxn ang="0">
                <a:pos x="T0" y="T1"/>
              </a:cxn>
              <a:cxn ang="0">
                <a:pos x="T2" y="T3"/>
              </a:cxn>
              <a:cxn ang="0">
                <a:pos x="T4" y="T5"/>
              </a:cxn>
            </a:cxnLst>
            <a:rect l="0" t="0" r="r" b="b"/>
            <a:pathLst>
              <a:path w="348" h="888">
                <a:moveTo>
                  <a:pt x="348" y="0"/>
                </a:moveTo>
                <a:lnTo>
                  <a:pt x="348" y="888"/>
                </a:lnTo>
                <a:lnTo>
                  <a:pt x="0" y="888"/>
                </a:lnTo>
              </a:path>
            </a:pathLst>
          </a:custGeom>
          <a:noFill/>
          <a:ln w="38100" cap="flat" cmpd="sng">
            <a:solidFill>
              <a:srgbClr val="FF0066"/>
            </a:solidFill>
            <a:prstDash val="solid"/>
            <a:round/>
            <a:headEnd type="none" w="med" len="med"/>
            <a:tailEnd type="non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226308" name="Group 4"/>
          <p:cNvGrpSpPr>
            <a:grpSpLocks/>
          </p:cNvGrpSpPr>
          <p:nvPr/>
        </p:nvGrpSpPr>
        <p:grpSpPr bwMode="auto">
          <a:xfrm>
            <a:off x="2309813" y="4244975"/>
            <a:ext cx="1379537" cy="922338"/>
            <a:chOff x="1455" y="2674"/>
            <a:chExt cx="869" cy="581"/>
          </a:xfrm>
        </p:grpSpPr>
        <p:sp>
          <p:nvSpPr>
            <p:cNvPr id="226309" name="Line 5"/>
            <p:cNvSpPr>
              <a:spLocks noChangeShapeType="1"/>
            </p:cNvSpPr>
            <p:nvPr/>
          </p:nvSpPr>
          <p:spPr bwMode="auto">
            <a:xfrm>
              <a:off x="1652" y="3145"/>
              <a:ext cx="672" cy="0"/>
            </a:xfrm>
            <a:prstGeom prst="line">
              <a:avLst/>
            </a:prstGeom>
            <a:noFill/>
            <a:ln w="19050">
              <a:solidFill>
                <a:srgbClr val="000000"/>
              </a:solidFill>
              <a:round/>
              <a:headEnd/>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6310" name="Freeform 6"/>
            <p:cNvSpPr>
              <a:spLocks/>
            </p:cNvSpPr>
            <p:nvPr/>
          </p:nvSpPr>
          <p:spPr bwMode="auto">
            <a:xfrm>
              <a:off x="1676" y="3001"/>
              <a:ext cx="528" cy="254"/>
            </a:xfrm>
            <a:custGeom>
              <a:avLst/>
              <a:gdLst>
                <a:gd name="T0" fmla="*/ 0 w 528"/>
                <a:gd name="T1" fmla="*/ 139 h 254"/>
                <a:gd name="T2" fmla="*/ 154 w 528"/>
                <a:gd name="T3" fmla="*/ 16 h 254"/>
                <a:gd name="T4" fmla="*/ 390 w 528"/>
                <a:gd name="T5" fmla="*/ 234 h 254"/>
                <a:gd name="T6" fmla="*/ 528 w 528"/>
                <a:gd name="T7" fmla="*/ 139 h 254"/>
              </a:gdLst>
              <a:ahLst/>
              <a:cxnLst>
                <a:cxn ang="0">
                  <a:pos x="T0" y="T1"/>
                </a:cxn>
                <a:cxn ang="0">
                  <a:pos x="T2" y="T3"/>
                </a:cxn>
                <a:cxn ang="0">
                  <a:pos x="T4" y="T5"/>
                </a:cxn>
                <a:cxn ang="0">
                  <a:pos x="T6" y="T7"/>
                </a:cxn>
              </a:cxnLst>
              <a:rect l="0" t="0" r="r" b="b"/>
              <a:pathLst>
                <a:path w="528" h="254">
                  <a:moveTo>
                    <a:pt x="0" y="139"/>
                  </a:moveTo>
                  <a:cubicBezTo>
                    <a:pt x="26" y="119"/>
                    <a:pt x="89" y="0"/>
                    <a:pt x="154" y="16"/>
                  </a:cubicBezTo>
                  <a:cubicBezTo>
                    <a:pt x="219" y="32"/>
                    <a:pt x="328" y="214"/>
                    <a:pt x="390" y="234"/>
                  </a:cubicBezTo>
                  <a:cubicBezTo>
                    <a:pt x="452" y="254"/>
                    <a:pt x="499" y="159"/>
                    <a:pt x="528" y="139"/>
                  </a:cubicBezTo>
                </a:path>
              </a:pathLst>
            </a:custGeom>
            <a:noFill/>
            <a:ln w="38100" cap="flat" cmpd="sng">
              <a:solidFill>
                <a:srgbClr val="FF0066"/>
              </a:solidFill>
              <a:prstDash val="solid"/>
              <a:round/>
              <a:headEnd type="none" w="med" len="med"/>
              <a:tailEnd type="none" w="sm"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6311" name="Text Box 7"/>
            <p:cNvSpPr txBox="1">
              <a:spLocks noChangeArrowheads="1"/>
            </p:cNvSpPr>
            <p:nvPr/>
          </p:nvSpPr>
          <p:spPr bwMode="auto">
            <a:xfrm>
              <a:off x="1455" y="2674"/>
              <a:ext cx="38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r>
                <a:rPr lang="en-US" altLang="zh-CN" sz="2800" b="1" i="1">
                  <a:solidFill>
                    <a:srgbClr val="FF0066"/>
                  </a:solidFill>
                  <a:ea typeface="方正琥珀繁体" pitchFamily="2" charset="-122"/>
                </a:rPr>
                <a:t>u</a:t>
              </a:r>
              <a:r>
                <a:rPr lang="en-US" altLang="zh-CN" sz="2800" b="1" baseline="-14000">
                  <a:solidFill>
                    <a:srgbClr val="FF0066"/>
                  </a:solidFill>
                  <a:ea typeface="方正琥珀繁体" pitchFamily="2" charset="-122"/>
                </a:rPr>
                <a:t>f</a:t>
              </a:r>
              <a:endParaRPr lang="en-US" altLang="zh-CN" sz="1800">
                <a:solidFill>
                  <a:srgbClr val="FF0066"/>
                </a:solidFill>
                <a:ea typeface="方正琥珀繁体" pitchFamily="2" charset="-122"/>
              </a:endParaRPr>
            </a:p>
          </p:txBody>
        </p:sp>
      </p:grpSp>
      <p:grpSp>
        <p:nvGrpSpPr>
          <p:cNvPr id="226312" name="Group 8"/>
          <p:cNvGrpSpPr>
            <a:grpSpLocks/>
          </p:cNvGrpSpPr>
          <p:nvPr/>
        </p:nvGrpSpPr>
        <p:grpSpPr bwMode="auto">
          <a:xfrm>
            <a:off x="2005013" y="3449638"/>
            <a:ext cx="990600" cy="731837"/>
            <a:chOff x="1263" y="2173"/>
            <a:chExt cx="624" cy="461"/>
          </a:xfrm>
        </p:grpSpPr>
        <p:sp>
          <p:nvSpPr>
            <p:cNvPr id="226313" name="Line 9"/>
            <p:cNvSpPr>
              <a:spLocks noChangeShapeType="1"/>
            </p:cNvSpPr>
            <p:nvPr/>
          </p:nvSpPr>
          <p:spPr bwMode="auto">
            <a:xfrm>
              <a:off x="1263" y="2407"/>
              <a:ext cx="624" cy="0"/>
            </a:xfrm>
            <a:prstGeom prst="line">
              <a:avLst/>
            </a:prstGeom>
            <a:noFill/>
            <a:ln w="1905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6314" name="Freeform 10"/>
            <p:cNvSpPr>
              <a:spLocks/>
            </p:cNvSpPr>
            <p:nvPr/>
          </p:nvSpPr>
          <p:spPr bwMode="auto">
            <a:xfrm>
              <a:off x="1286" y="2173"/>
              <a:ext cx="583" cy="461"/>
            </a:xfrm>
            <a:custGeom>
              <a:avLst/>
              <a:gdLst>
                <a:gd name="T0" fmla="*/ 0 w 583"/>
                <a:gd name="T1" fmla="*/ 233 h 461"/>
                <a:gd name="T2" fmla="*/ 169 w 583"/>
                <a:gd name="T3" fmla="*/ 32 h 461"/>
                <a:gd name="T4" fmla="*/ 421 w 583"/>
                <a:gd name="T5" fmla="*/ 428 h 461"/>
                <a:gd name="T6" fmla="*/ 583 w 583"/>
                <a:gd name="T7" fmla="*/ 230 h 461"/>
              </a:gdLst>
              <a:ahLst/>
              <a:cxnLst>
                <a:cxn ang="0">
                  <a:pos x="T0" y="T1"/>
                </a:cxn>
                <a:cxn ang="0">
                  <a:pos x="T2" y="T3"/>
                </a:cxn>
                <a:cxn ang="0">
                  <a:pos x="T4" y="T5"/>
                </a:cxn>
                <a:cxn ang="0">
                  <a:pos x="T6" y="T7"/>
                </a:cxn>
              </a:cxnLst>
              <a:rect l="0" t="0" r="r" b="b"/>
              <a:pathLst>
                <a:path w="583" h="461">
                  <a:moveTo>
                    <a:pt x="0" y="233"/>
                  </a:moveTo>
                  <a:cubicBezTo>
                    <a:pt x="28" y="199"/>
                    <a:pt x="99" y="0"/>
                    <a:pt x="169" y="32"/>
                  </a:cubicBezTo>
                  <a:cubicBezTo>
                    <a:pt x="239" y="64"/>
                    <a:pt x="352" y="395"/>
                    <a:pt x="421" y="428"/>
                  </a:cubicBezTo>
                  <a:cubicBezTo>
                    <a:pt x="490" y="461"/>
                    <a:pt x="549" y="271"/>
                    <a:pt x="583" y="230"/>
                  </a:cubicBezTo>
                </a:path>
              </a:pathLst>
            </a:custGeom>
            <a:noFill/>
            <a:ln w="38100" cap="flat" cmpd="sng">
              <a:solidFill>
                <a:srgbClr val="0033CC"/>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226315" name="Group 11"/>
          <p:cNvGrpSpPr>
            <a:grpSpLocks/>
          </p:cNvGrpSpPr>
          <p:nvPr/>
        </p:nvGrpSpPr>
        <p:grpSpPr bwMode="auto">
          <a:xfrm>
            <a:off x="2408238" y="1731963"/>
            <a:ext cx="990600" cy="820737"/>
            <a:chOff x="1517" y="1091"/>
            <a:chExt cx="624" cy="517"/>
          </a:xfrm>
        </p:grpSpPr>
        <p:sp>
          <p:nvSpPr>
            <p:cNvPr id="226316" name="Line 12"/>
            <p:cNvSpPr>
              <a:spLocks noChangeShapeType="1"/>
            </p:cNvSpPr>
            <p:nvPr/>
          </p:nvSpPr>
          <p:spPr bwMode="auto">
            <a:xfrm>
              <a:off x="1517" y="1350"/>
              <a:ext cx="624" cy="0"/>
            </a:xfrm>
            <a:prstGeom prst="line">
              <a:avLst/>
            </a:prstGeom>
            <a:noFill/>
            <a:ln w="1905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6317" name="Freeform 13"/>
            <p:cNvSpPr>
              <a:spLocks/>
            </p:cNvSpPr>
            <p:nvPr/>
          </p:nvSpPr>
          <p:spPr bwMode="auto">
            <a:xfrm>
              <a:off x="1517" y="1091"/>
              <a:ext cx="576" cy="517"/>
            </a:xfrm>
            <a:custGeom>
              <a:avLst/>
              <a:gdLst>
                <a:gd name="T0" fmla="*/ 0 w 576"/>
                <a:gd name="T1" fmla="*/ 241 h 517"/>
                <a:gd name="T2" fmla="*/ 156 w 576"/>
                <a:gd name="T3" fmla="*/ 40 h 517"/>
                <a:gd name="T4" fmla="*/ 408 w 576"/>
                <a:gd name="T5" fmla="*/ 484 h 517"/>
                <a:gd name="T6" fmla="*/ 576 w 576"/>
                <a:gd name="T7" fmla="*/ 241 h 517"/>
              </a:gdLst>
              <a:ahLst/>
              <a:cxnLst>
                <a:cxn ang="0">
                  <a:pos x="T0" y="T1"/>
                </a:cxn>
                <a:cxn ang="0">
                  <a:pos x="T2" y="T3"/>
                </a:cxn>
                <a:cxn ang="0">
                  <a:pos x="T4" y="T5"/>
                </a:cxn>
                <a:cxn ang="0">
                  <a:pos x="T6" y="T7"/>
                </a:cxn>
              </a:cxnLst>
              <a:rect l="0" t="0" r="r" b="b"/>
              <a:pathLst>
                <a:path w="576" h="517">
                  <a:moveTo>
                    <a:pt x="0" y="241"/>
                  </a:moveTo>
                  <a:cubicBezTo>
                    <a:pt x="26" y="208"/>
                    <a:pt x="88" y="0"/>
                    <a:pt x="156" y="40"/>
                  </a:cubicBezTo>
                  <a:cubicBezTo>
                    <a:pt x="224" y="80"/>
                    <a:pt x="338" y="451"/>
                    <a:pt x="408" y="484"/>
                  </a:cubicBezTo>
                  <a:cubicBezTo>
                    <a:pt x="478" y="517"/>
                    <a:pt x="541" y="292"/>
                    <a:pt x="576" y="241"/>
                  </a:cubicBezTo>
                </a:path>
              </a:pathLst>
            </a:custGeom>
            <a:noFill/>
            <a:ln w="38100" cap="flat" cmpd="sng">
              <a:solidFill>
                <a:srgbClr val="0033CC"/>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226318" name="Freeform 14"/>
          <p:cNvSpPr>
            <a:spLocks/>
          </p:cNvSpPr>
          <p:nvPr/>
        </p:nvSpPr>
        <p:spPr bwMode="auto">
          <a:xfrm>
            <a:off x="7410450" y="3567113"/>
            <a:ext cx="1066800" cy="579437"/>
          </a:xfrm>
          <a:custGeom>
            <a:avLst/>
            <a:gdLst>
              <a:gd name="T0" fmla="*/ 0 w 672"/>
              <a:gd name="T1" fmla="*/ 205 h 421"/>
              <a:gd name="T2" fmla="*/ 192 w 672"/>
              <a:gd name="T3" fmla="*/ 31 h 421"/>
              <a:gd name="T4" fmla="*/ 486 w 672"/>
              <a:gd name="T5" fmla="*/ 392 h 421"/>
              <a:gd name="T6" fmla="*/ 672 w 672"/>
              <a:gd name="T7" fmla="*/ 205 h 421"/>
            </a:gdLst>
            <a:ahLst/>
            <a:cxnLst>
              <a:cxn ang="0">
                <a:pos x="T0" y="T1"/>
              </a:cxn>
              <a:cxn ang="0">
                <a:pos x="T2" y="T3"/>
              </a:cxn>
              <a:cxn ang="0">
                <a:pos x="T4" y="T5"/>
              </a:cxn>
              <a:cxn ang="0">
                <a:pos x="T6" y="T7"/>
              </a:cxn>
            </a:cxnLst>
            <a:rect l="0" t="0" r="r" b="b"/>
            <a:pathLst>
              <a:path w="672" h="421">
                <a:moveTo>
                  <a:pt x="0" y="205"/>
                </a:moveTo>
                <a:cubicBezTo>
                  <a:pt x="52" y="104"/>
                  <a:pt x="111" y="0"/>
                  <a:pt x="192" y="31"/>
                </a:cubicBezTo>
                <a:cubicBezTo>
                  <a:pt x="273" y="62"/>
                  <a:pt x="406" y="363"/>
                  <a:pt x="486" y="392"/>
                </a:cubicBezTo>
                <a:cubicBezTo>
                  <a:pt x="566" y="421"/>
                  <a:pt x="633" y="244"/>
                  <a:pt x="672" y="205"/>
                </a:cubicBezTo>
              </a:path>
            </a:pathLst>
          </a:custGeom>
          <a:noFill/>
          <a:ln w="38100" cap="flat" cmpd="sng">
            <a:solidFill>
              <a:srgbClr val="FF5050"/>
            </a:solidFill>
            <a:prstDash val="solid"/>
            <a:round/>
            <a:headEnd type="none" w="med" len="med"/>
            <a:tailEnd type="none" w="sm"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226319" name="Group 15"/>
          <p:cNvGrpSpPr>
            <a:grpSpLocks/>
          </p:cNvGrpSpPr>
          <p:nvPr/>
        </p:nvGrpSpPr>
        <p:grpSpPr bwMode="auto">
          <a:xfrm>
            <a:off x="7075488" y="2971800"/>
            <a:ext cx="1481137" cy="1362075"/>
            <a:chOff x="4505" y="2025"/>
            <a:chExt cx="933" cy="858"/>
          </a:xfrm>
        </p:grpSpPr>
        <p:sp>
          <p:nvSpPr>
            <p:cNvPr id="226320" name="Line 16"/>
            <p:cNvSpPr>
              <a:spLocks noChangeShapeType="1"/>
            </p:cNvSpPr>
            <p:nvPr/>
          </p:nvSpPr>
          <p:spPr bwMode="auto">
            <a:xfrm>
              <a:off x="4656" y="2583"/>
              <a:ext cx="782" cy="0"/>
            </a:xfrm>
            <a:prstGeom prst="line">
              <a:avLst/>
            </a:prstGeom>
            <a:noFill/>
            <a:ln w="12700">
              <a:solidFill>
                <a:srgbClr val="000000"/>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6321" name="Freeform 17"/>
            <p:cNvSpPr>
              <a:spLocks/>
            </p:cNvSpPr>
            <p:nvPr/>
          </p:nvSpPr>
          <p:spPr bwMode="auto">
            <a:xfrm>
              <a:off x="4704" y="2225"/>
              <a:ext cx="672" cy="658"/>
            </a:xfrm>
            <a:custGeom>
              <a:avLst/>
              <a:gdLst>
                <a:gd name="T0" fmla="*/ 0 w 672"/>
                <a:gd name="T1" fmla="*/ 385 h 658"/>
                <a:gd name="T2" fmla="*/ 198 w 672"/>
                <a:gd name="T3" fmla="*/ 36 h 658"/>
                <a:gd name="T4" fmla="*/ 498 w 672"/>
                <a:gd name="T5" fmla="*/ 600 h 658"/>
                <a:gd name="T6" fmla="*/ 672 w 672"/>
                <a:gd name="T7" fmla="*/ 385 h 658"/>
              </a:gdLst>
              <a:ahLst/>
              <a:cxnLst>
                <a:cxn ang="0">
                  <a:pos x="T0" y="T1"/>
                </a:cxn>
                <a:cxn ang="0">
                  <a:pos x="T2" y="T3"/>
                </a:cxn>
                <a:cxn ang="0">
                  <a:pos x="T4" y="T5"/>
                </a:cxn>
                <a:cxn ang="0">
                  <a:pos x="T6" y="T7"/>
                </a:cxn>
              </a:cxnLst>
              <a:rect l="0" t="0" r="r" b="b"/>
              <a:pathLst>
                <a:path w="672" h="658">
                  <a:moveTo>
                    <a:pt x="0" y="385"/>
                  </a:moveTo>
                  <a:cubicBezTo>
                    <a:pt x="33" y="327"/>
                    <a:pt x="115" y="0"/>
                    <a:pt x="198" y="36"/>
                  </a:cubicBezTo>
                  <a:cubicBezTo>
                    <a:pt x="281" y="72"/>
                    <a:pt x="419" y="542"/>
                    <a:pt x="498" y="600"/>
                  </a:cubicBezTo>
                  <a:cubicBezTo>
                    <a:pt x="577" y="658"/>
                    <a:pt x="636" y="430"/>
                    <a:pt x="672" y="385"/>
                  </a:cubicBezTo>
                </a:path>
              </a:pathLst>
            </a:custGeom>
            <a:noFill/>
            <a:ln w="28575" cap="flat" cmpd="sng">
              <a:solidFill>
                <a:schemeClr val="accent2"/>
              </a:solidFill>
              <a:prstDash val="lgDash"/>
              <a:round/>
              <a:headEnd type="none" w="med" len="med"/>
              <a:tailEnd type="non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6322" name="Text Box 18"/>
            <p:cNvSpPr txBox="1">
              <a:spLocks noChangeArrowheads="1"/>
            </p:cNvSpPr>
            <p:nvPr/>
          </p:nvSpPr>
          <p:spPr bwMode="auto">
            <a:xfrm>
              <a:off x="4505" y="2025"/>
              <a:ext cx="116"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endParaRPr lang="zh-CN" altLang="zh-CN" sz="1800">
                <a:ea typeface="方正琥珀繁体" pitchFamily="2" charset="-122"/>
              </a:endParaRPr>
            </a:p>
          </p:txBody>
        </p:sp>
      </p:grpSp>
      <p:sp>
        <p:nvSpPr>
          <p:cNvPr id="226323" name="Rectangle 19"/>
          <p:cNvSpPr>
            <a:spLocks noChangeArrowheads="1"/>
          </p:cNvSpPr>
          <p:nvPr/>
        </p:nvSpPr>
        <p:spPr bwMode="auto">
          <a:xfrm>
            <a:off x="512763" y="3133725"/>
            <a:ext cx="1544637" cy="946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FF3300"/>
                </a:solidFill>
                <a:miter lim="800000"/>
                <a:headEnd type="none" w="med" len="lg"/>
                <a:tailEnd type="none" w="med" len="lg"/>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r>
              <a:rPr lang="zh-CN" altLang="en-US" sz="2800" b="1">
                <a:solidFill>
                  <a:srgbClr val="FF0066"/>
                </a:solidFill>
              </a:rPr>
              <a:t>加入</a:t>
            </a:r>
          </a:p>
          <a:p>
            <a:pPr algn="ctr"/>
            <a:r>
              <a:rPr lang="zh-CN" altLang="en-US" sz="2800" b="1">
                <a:solidFill>
                  <a:srgbClr val="FF0066"/>
                </a:solidFill>
              </a:rPr>
              <a:t>负反馈</a:t>
            </a:r>
          </a:p>
        </p:txBody>
      </p:sp>
      <p:sp>
        <p:nvSpPr>
          <p:cNvPr id="226324" name="Rectangle 20"/>
          <p:cNvSpPr>
            <a:spLocks noChangeArrowheads="1"/>
          </p:cNvSpPr>
          <p:nvPr/>
        </p:nvSpPr>
        <p:spPr bwMode="auto">
          <a:xfrm>
            <a:off x="536575" y="1828800"/>
            <a:ext cx="1825625"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FF3300"/>
                </a:solidFill>
                <a:miter lim="800000"/>
                <a:headEnd type="none" w="med" len="lg"/>
                <a:tailEnd type="none" w="med" len="lg"/>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spcBef>
                <a:spcPct val="50000"/>
              </a:spcBef>
            </a:pPr>
            <a:r>
              <a:rPr lang="zh-CN" altLang="en-US" sz="2800" b="1">
                <a:solidFill>
                  <a:srgbClr val="0033CC"/>
                </a:solidFill>
              </a:rPr>
              <a:t>无负反馈</a:t>
            </a:r>
          </a:p>
        </p:txBody>
      </p:sp>
      <p:sp>
        <p:nvSpPr>
          <p:cNvPr id="226325" name="Rectangle 21"/>
          <p:cNvSpPr>
            <a:spLocks noChangeArrowheads="1"/>
          </p:cNvSpPr>
          <p:nvPr/>
        </p:nvSpPr>
        <p:spPr bwMode="auto">
          <a:xfrm>
            <a:off x="5164138" y="4862513"/>
            <a:ext cx="990600" cy="762000"/>
          </a:xfrm>
          <a:prstGeom prst="rect">
            <a:avLst/>
          </a:prstGeom>
          <a:gradFill rotWithShape="0">
            <a:gsLst>
              <a:gs pos="0">
                <a:srgbClr val="DFF6FD"/>
              </a:gs>
              <a:gs pos="100000">
                <a:srgbClr val="FFFFFF"/>
              </a:gs>
            </a:gsLst>
            <a:lin ang="5400000" scaled="1"/>
          </a:gradFill>
          <a:ln w="381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lnSpc>
                <a:spcPct val="90000"/>
              </a:lnSpc>
              <a:spcBef>
                <a:spcPct val="50000"/>
              </a:spcBef>
            </a:pPr>
            <a:r>
              <a:rPr lang="en-US" altLang="zh-CN" sz="2800" b="1" i="1">
                <a:solidFill>
                  <a:srgbClr val="FF0066"/>
                </a:solidFill>
              </a:rPr>
              <a:t>F</a:t>
            </a:r>
            <a:endParaRPr lang="en-US" altLang="zh-CN" sz="2800" i="1">
              <a:solidFill>
                <a:srgbClr val="FF0066"/>
              </a:solidFill>
            </a:endParaRPr>
          </a:p>
        </p:txBody>
      </p:sp>
      <p:cxnSp>
        <p:nvCxnSpPr>
          <p:cNvPr id="226326" name="AutoShape 22"/>
          <p:cNvCxnSpPr>
            <a:cxnSpLocks noChangeShapeType="1"/>
            <a:endCxn id="226358" idx="4"/>
          </p:cNvCxnSpPr>
          <p:nvPr/>
        </p:nvCxnSpPr>
        <p:spPr bwMode="auto">
          <a:xfrm rot="5400000" flipH="1">
            <a:off x="3988594" y="4058444"/>
            <a:ext cx="1208088" cy="1123950"/>
          </a:xfrm>
          <a:prstGeom prst="bentConnector3">
            <a:avLst>
              <a:gd name="adj1" fmla="val 3282"/>
            </a:avLst>
          </a:prstGeom>
          <a:noFill/>
          <a:ln w="39751">
            <a:solidFill>
              <a:srgbClr val="FF0066"/>
            </a:solidFill>
            <a:miter lim="800000"/>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26327" name="Text Box 23"/>
          <p:cNvSpPr txBox="1">
            <a:spLocks noChangeArrowheads="1"/>
          </p:cNvSpPr>
          <p:nvPr/>
        </p:nvSpPr>
        <p:spPr bwMode="auto">
          <a:xfrm>
            <a:off x="3963988" y="4252913"/>
            <a:ext cx="741362"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9688">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spcBef>
                <a:spcPct val="50000"/>
              </a:spcBef>
            </a:pPr>
            <a:r>
              <a:rPr lang="en-US" altLang="zh-CN" sz="2800" b="1" i="1">
                <a:solidFill>
                  <a:schemeClr val="accent2"/>
                </a:solidFill>
              </a:rPr>
              <a:t>u</a:t>
            </a:r>
            <a:r>
              <a:rPr lang="en-US" altLang="zh-CN" sz="2800" b="1" baseline="-25000">
                <a:solidFill>
                  <a:schemeClr val="accent2"/>
                </a:solidFill>
              </a:rPr>
              <a:t>f</a:t>
            </a:r>
            <a:endParaRPr lang="en-US" altLang="zh-CN" sz="2800" i="1">
              <a:solidFill>
                <a:schemeClr val="accent2"/>
              </a:solidFill>
            </a:endParaRPr>
          </a:p>
        </p:txBody>
      </p:sp>
      <p:grpSp>
        <p:nvGrpSpPr>
          <p:cNvPr id="226328" name="Group 24"/>
          <p:cNvGrpSpPr>
            <a:grpSpLocks/>
          </p:cNvGrpSpPr>
          <p:nvPr/>
        </p:nvGrpSpPr>
        <p:grpSpPr bwMode="auto">
          <a:xfrm>
            <a:off x="3678238" y="1566863"/>
            <a:ext cx="3122612" cy="952500"/>
            <a:chOff x="2365" y="984"/>
            <a:chExt cx="1967" cy="600"/>
          </a:xfrm>
        </p:grpSpPr>
        <p:sp>
          <p:nvSpPr>
            <p:cNvPr id="226329" name="Rectangle 25"/>
            <p:cNvSpPr>
              <a:spLocks noChangeArrowheads="1"/>
            </p:cNvSpPr>
            <p:nvPr/>
          </p:nvSpPr>
          <p:spPr bwMode="auto">
            <a:xfrm>
              <a:off x="2941" y="1104"/>
              <a:ext cx="624" cy="480"/>
            </a:xfrm>
            <a:prstGeom prst="rect">
              <a:avLst/>
            </a:prstGeom>
            <a:solidFill>
              <a:srgbClr val="FEFFEB"/>
            </a:solidFill>
            <a:ln w="381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lnSpc>
                  <a:spcPct val="90000"/>
                </a:lnSpc>
                <a:spcBef>
                  <a:spcPct val="50000"/>
                </a:spcBef>
              </a:pPr>
              <a:r>
                <a:rPr lang="en-US" altLang="zh-CN" sz="3200" b="1" i="1">
                  <a:solidFill>
                    <a:schemeClr val="accent2"/>
                  </a:solidFill>
                </a:rPr>
                <a:t>A</a:t>
              </a:r>
              <a:endParaRPr lang="en-US" altLang="zh-CN" sz="3200" b="1" baseline="-25000">
                <a:solidFill>
                  <a:schemeClr val="accent2"/>
                </a:solidFill>
              </a:endParaRPr>
            </a:p>
          </p:txBody>
        </p:sp>
        <p:sp>
          <p:nvSpPr>
            <p:cNvPr id="226330" name="Line 26"/>
            <p:cNvSpPr>
              <a:spLocks noChangeShapeType="1"/>
            </p:cNvSpPr>
            <p:nvPr/>
          </p:nvSpPr>
          <p:spPr bwMode="auto">
            <a:xfrm>
              <a:off x="2413" y="1344"/>
              <a:ext cx="528" cy="0"/>
            </a:xfrm>
            <a:prstGeom prst="line">
              <a:avLst/>
            </a:prstGeom>
            <a:noFill/>
            <a:ln w="39751">
              <a:solidFill>
                <a:schemeClr val="accent2"/>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6331" name="Text Box 27"/>
            <p:cNvSpPr txBox="1">
              <a:spLocks noChangeArrowheads="1"/>
            </p:cNvSpPr>
            <p:nvPr/>
          </p:nvSpPr>
          <p:spPr bwMode="auto">
            <a:xfrm>
              <a:off x="2365" y="984"/>
              <a:ext cx="467"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9688">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spcBef>
                  <a:spcPct val="50000"/>
                </a:spcBef>
              </a:pPr>
              <a:r>
                <a:rPr lang="en-US" altLang="zh-CN" sz="2800" b="1" i="1">
                  <a:solidFill>
                    <a:schemeClr val="accent2"/>
                  </a:solidFill>
                </a:rPr>
                <a:t>u</a:t>
              </a:r>
              <a:r>
                <a:rPr lang="en-US" altLang="zh-CN" sz="2800" b="1" baseline="-25000">
                  <a:solidFill>
                    <a:schemeClr val="accent2"/>
                  </a:solidFill>
                </a:rPr>
                <a:t>i</a:t>
              </a:r>
              <a:endParaRPr lang="en-US" altLang="zh-CN" sz="2800" i="1">
                <a:solidFill>
                  <a:schemeClr val="accent2"/>
                </a:solidFill>
              </a:endParaRPr>
            </a:p>
          </p:txBody>
        </p:sp>
        <p:sp>
          <p:nvSpPr>
            <p:cNvPr id="226332" name="Text Box 28"/>
            <p:cNvSpPr txBox="1">
              <a:spLocks noChangeArrowheads="1"/>
            </p:cNvSpPr>
            <p:nvPr/>
          </p:nvSpPr>
          <p:spPr bwMode="auto">
            <a:xfrm>
              <a:off x="3865" y="984"/>
              <a:ext cx="467"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9688">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spcBef>
                  <a:spcPct val="50000"/>
                </a:spcBef>
              </a:pPr>
              <a:r>
                <a:rPr lang="en-US" altLang="zh-CN" sz="2800" b="1" i="1">
                  <a:solidFill>
                    <a:schemeClr val="accent2"/>
                  </a:solidFill>
                </a:rPr>
                <a:t>u</a:t>
              </a:r>
              <a:r>
                <a:rPr lang="en-US" altLang="zh-CN" sz="2800" b="1" baseline="-25000">
                  <a:solidFill>
                    <a:schemeClr val="accent2"/>
                  </a:solidFill>
                </a:rPr>
                <a:t>o</a:t>
              </a:r>
              <a:endParaRPr lang="en-US" altLang="zh-CN" sz="2800" i="1">
                <a:solidFill>
                  <a:schemeClr val="accent2"/>
                </a:solidFill>
              </a:endParaRPr>
            </a:p>
          </p:txBody>
        </p:sp>
        <p:sp>
          <p:nvSpPr>
            <p:cNvPr id="226333" name="Line 29"/>
            <p:cNvSpPr>
              <a:spLocks noChangeShapeType="1"/>
            </p:cNvSpPr>
            <p:nvPr/>
          </p:nvSpPr>
          <p:spPr bwMode="auto">
            <a:xfrm>
              <a:off x="3565" y="1356"/>
              <a:ext cx="660" cy="0"/>
            </a:xfrm>
            <a:prstGeom prst="line">
              <a:avLst/>
            </a:prstGeom>
            <a:noFill/>
            <a:ln w="39751">
              <a:solidFill>
                <a:schemeClr val="accent2"/>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226334" name="Group 30"/>
          <p:cNvGrpSpPr>
            <a:grpSpLocks/>
          </p:cNvGrpSpPr>
          <p:nvPr/>
        </p:nvGrpSpPr>
        <p:grpSpPr bwMode="auto">
          <a:xfrm>
            <a:off x="3660775" y="3233738"/>
            <a:ext cx="1349375" cy="1319212"/>
            <a:chOff x="2354" y="1962"/>
            <a:chExt cx="850" cy="831"/>
          </a:xfrm>
        </p:grpSpPr>
        <p:grpSp>
          <p:nvGrpSpPr>
            <p:cNvPr id="226335" name="Group 31"/>
            <p:cNvGrpSpPr>
              <a:grpSpLocks/>
            </p:cNvGrpSpPr>
            <p:nvPr/>
          </p:nvGrpSpPr>
          <p:grpSpPr bwMode="auto">
            <a:xfrm>
              <a:off x="2354" y="1962"/>
              <a:ext cx="244" cy="831"/>
              <a:chOff x="2354" y="1962"/>
              <a:chExt cx="244" cy="831"/>
            </a:xfrm>
          </p:grpSpPr>
          <p:sp>
            <p:nvSpPr>
              <p:cNvPr id="226336" name="Text Box 32"/>
              <p:cNvSpPr txBox="1">
                <a:spLocks noChangeArrowheads="1"/>
              </p:cNvSpPr>
              <p:nvPr/>
            </p:nvSpPr>
            <p:spPr bwMode="auto">
              <a:xfrm>
                <a:off x="2354" y="1962"/>
                <a:ext cx="244"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med" len="lg"/>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spcBef>
                    <a:spcPct val="50000"/>
                  </a:spcBef>
                </a:pPr>
                <a:r>
                  <a:rPr lang="en-US" altLang="zh-CN" sz="2800" b="1">
                    <a:solidFill>
                      <a:srgbClr val="FF0066"/>
                    </a:solidFill>
                  </a:rPr>
                  <a:t>+</a:t>
                </a:r>
              </a:p>
            </p:txBody>
          </p:sp>
          <p:sp>
            <p:nvSpPr>
              <p:cNvPr id="226337" name="Text Box 33"/>
              <p:cNvSpPr txBox="1">
                <a:spLocks noChangeArrowheads="1"/>
              </p:cNvSpPr>
              <p:nvPr/>
            </p:nvSpPr>
            <p:spPr bwMode="auto">
              <a:xfrm>
                <a:off x="2366" y="2466"/>
                <a:ext cx="22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med" len="lg"/>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spcBef>
                    <a:spcPct val="50000"/>
                  </a:spcBef>
                </a:pPr>
                <a:r>
                  <a:rPr lang="en-US" altLang="zh-CN" sz="2800" b="1">
                    <a:solidFill>
                      <a:srgbClr val="FF0066"/>
                    </a:solidFill>
                  </a:rPr>
                  <a:t>–</a:t>
                </a:r>
              </a:p>
            </p:txBody>
          </p:sp>
        </p:grpSp>
        <p:sp>
          <p:nvSpPr>
            <p:cNvPr id="226338" name="Text Box 34"/>
            <p:cNvSpPr txBox="1">
              <a:spLocks noChangeArrowheads="1"/>
            </p:cNvSpPr>
            <p:nvPr/>
          </p:nvSpPr>
          <p:spPr bwMode="auto">
            <a:xfrm>
              <a:off x="2737" y="2040"/>
              <a:ext cx="467"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9688">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spcBef>
                  <a:spcPct val="50000"/>
                </a:spcBef>
              </a:pPr>
              <a:r>
                <a:rPr lang="en-US" altLang="zh-CN" sz="2800" b="1" i="1">
                  <a:solidFill>
                    <a:schemeClr val="accent2"/>
                  </a:solidFill>
                </a:rPr>
                <a:t>u</a:t>
              </a:r>
              <a:r>
                <a:rPr lang="en-US" altLang="zh-CN" sz="2800" b="1" baseline="-25000">
                  <a:solidFill>
                    <a:schemeClr val="accent2"/>
                  </a:solidFill>
                </a:rPr>
                <a:t>id</a:t>
              </a:r>
              <a:endParaRPr lang="en-US" altLang="zh-CN" sz="2800" i="1">
                <a:solidFill>
                  <a:schemeClr val="accent2"/>
                </a:solidFill>
              </a:endParaRPr>
            </a:p>
          </p:txBody>
        </p:sp>
      </p:grpSp>
      <p:sp>
        <p:nvSpPr>
          <p:cNvPr id="226339" name="Text Box 35"/>
          <p:cNvSpPr txBox="1">
            <a:spLocks noChangeArrowheads="1"/>
          </p:cNvSpPr>
          <p:nvPr/>
        </p:nvSpPr>
        <p:spPr bwMode="auto">
          <a:xfrm>
            <a:off x="6650038" y="3357563"/>
            <a:ext cx="741362" cy="519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9688">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spcBef>
                <a:spcPct val="50000"/>
              </a:spcBef>
            </a:pPr>
            <a:r>
              <a:rPr lang="en-US" altLang="zh-CN" sz="2800" b="1" i="1">
                <a:solidFill>
                  <a:schemeClr val="accent2"/>
                </a:solidFill>
              </a:rPr>
              <a:t>u</a:t>
            </a:r>
            <a:r>
              <a:rPr lang="en-US" altLang="zh-CN" sz="2800" b="1" baseline="-25000">
                <a:solidFill>
                  <a:schemeClr val="accent2"/>
                </a:solidFill>
              </a:rPr>
              <a:t>o</a:t>
            </a:r>
            <a:endParaRPr lang="en-US" altLang="zh-CN" sz="2800" i="1">
              <a:solidFill>
                <a:schemeClr val="accent2"/>
              </a:solidFill>
            </a:endParaRPr>
          </a:p>
        </p:txBody>
      </p:sp>
      <p:grpSp>
        <p:nvGrpSpPr>
          <p:cNvPr id="226340" name="Group 36"/>
          <p:cNvGrpSpPr>
            <a:grpSpLocks/>
          </p:cNvGrpSpPr>
          <p:nvPr/>
        </p:nvGrpSpPr>
        <p:grpSpPr bwMode="auto">
          <a:xfrm>
            <a:off x="6705600" y="1066800"/>
            <a:ext cx="1544638" cy="1852613"/>
            <a:chOff x="4224" y="672"/>
            <a:chExt cx="973" cy="1167"/>
          </a:xfrm>
        </p:grpSpPr>
        <p:sp>
          <p:nvSpPr>
            <p:cNvPr id="226341" name="Line 37"/>
            <p:cNvSpPr>
              <a:spLocks noChangeShapeType="1"/>
            </p:cNvSpPr>
            <p:nvPr/>
          </p:nvSpPr>
          <p:spPr bwMode="auto">
            <a:xfrm>
              <a:off x="4224" y="1352"/>
              <a:ext cx="805" cy="0"/>
            </a:xfrm>
            <a:prstGeom prst="line">
              <a:avLst/>
            </a:prstGeom>
            <a:noFill/>
            <a:ln w="19050">
              <a:solidFill>
                <a:srgbClr val="00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6342" name="Freeform 38"/>
            <p:cNvSpPr>
              <a:spLocks/>
            </p:cNvSpPr>
            <p:nvPr/>
          </p:nvSpPr>
          <p:spPr bwMode="auto">
            <a:xfrm>
              <a:off x="4272" y="971"/>
              <a:ext cx="672" cy="631"/>
            </a:xfrm>
            <a:custGeom>
              <a:avLst/>
              <a:gdLst>
                <a:gd name="T0" fmla="*/ 0 w 672"/>
                <a:gd name="T1" fmla="*/ 381 h 631"/>
                <a:gd name="T2" fmla="*/ 198 w 672"/>
                <a:gd name="T3" fmla="*/ 32 h 631"/>
                <a:gd name="T4" fmla="*/ 504 w 672"/>
                <a:gd name="T5" fmla="*/ 573 h 631"/>
                <a:gd name="T6" fmla="*/ 672 w 672"/>
                <a:gd name="T7" fmla="*/ 381 h 631"/>
              </a:gdLst>
              <a:ahLst/>
              <a:cxnLst>
                <a:cxn ang="0">
                  <a:pos x="T0" y="T1"/>
                </a:cxn>
                <a:cxn ang="0">
                  <a:pos x="T2" y="T3"/>
                </a:cxn>
                <a:cxn ang="0">
                  <a:pos x="T4" y="T5"/>
                </a:cxn>
                <a:cxn ang="0">
                  <a:pos x="T6" y="T7"/>
                </a:cxn>
              </a:cxnLst>
              <a:rect l="0" t="0" r="r" b="b"/>
              <a:pathLst>
                <a:path w="672" h="631">
                  <a:moveTo>
                    <a:pt x="0" y="381"/>
                  </a:moveTo>
                  <a:cubicBezTo>
                    <a:pt x="33" y="323"/>
                    <a:pt x="114" y="0"/>
                    <a:pt x="198" y="32"/>
                  </a:cubicBezTo>
                  <a:cubicBezTo>
                    <a:pt x="282" y="64"/>
                    <a:pt x="425" y="515"/>
                    <a:pt x="504" y="573"/>
                  </a:cubicBezTo>
                  <a:cubicBezTo>
                    <a:pt x="583" y="631"/>
                    <a:pt x="637" y="421"/>
                    <a:pt x="672" y="381"/>
                  </a:cubicBezTo>
                </a:path>
              </a:pathLst>
            </a:custGeom>
            <a:noFill/>
            <a:ln w="38100" cap="flat"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6343" name="Text Box 39"/>
            <p:cNvSpPr txBox="1">
              <a:spLocks noChangeArrowheads="1"/>
            </p:cNvSpPr>
            <p:nvPr/>
          </p:nvSpPr>
          <p:spPr bwMode="auto">
            <a:xfrm>
              <a:off x="4399" y="672"/>
              <a:ext cx="342"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med" len="lg"/>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spcBef>
                  <a:spcPct val="50000"/>
                </a:spcBef>
              </a:pPr>
              <a:r>
                <a:rPr lang="zh-CN" altLang="en-US" sz="2800" b="1">
                  <a:solidFill>
                    <a:schemeClr val="accent2"/>
                  </a:solidFill>
                </a:rPr>
                <a:t>大</a:t>
              </a:r>
            </a:p>
          </p:txBody>
        </p:sp>
        <p:sp>
          <p:nvSpPr>
            <p:cNvPr id="226344" name="Text Box 40"/>
            <p:cNvSpPr txBox="1">
              <a:spLocks noChangeArrowheads="1"/>
            </p:cNvSpPr>
            <p:nvPr/>
          </p:nvSpPr>
          <p:spPr bwMode="auto">
            <a:xfrm>
              <a:off x="4855" y="1512"/>
              <a:ext cx="342"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med" len="lg"/>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spcBef>
                  <a:spcPct val="50000"/>
                </a:spcBef>
              </a:pPr>
              <a:r>
                <a:rPr lang="zh-CN" altLang="en-US" sz="2800" b="1">
                  <a:solidFill>
                    <a:schemeClr val="accent2"/>
                  </a:solidFill>
                </a:rPr>
                <a:t>小</a:t>
              </a:r>
            </a:p>
          </p:txBody>
        </p:sp>
      </p:grpSp>
      <p:sp>
        <p:nvSpPr>
          <p:cNvPr id="226345" name="Text Box 41"/>
          <p:cNvSpPr txBox="1">
            <a:spLocks noChangeArrowheads="1"/>
          </p:cNvSpPr>
          <p:nvPr/>
        </p:nvSpPr>
        <p:spPr bwMode="auto">
          <a:xfrm>
            <a:off x="2632075" y="4216400"/>
            <a:ext cx="110172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med" len="lg"/>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a:effectLst>
                  <a:outerShdw blurRad="38100" dist="38100" dir="2700000" algn="tl">
                    <a:srgbClr val="C0C0C0"/>
                  </a:outerShdw>
                </a:effectLst>
              </a:rPr>
              <a:t>略大</a:t>
            </a:r>
          </a:p>
        </p:txBody>
      </p:sp>
      <p:sp>
        <p:nvSpPr>
          <p:cNvPr id="226346" name="Text Box 42"/>
          <p:cNvSpPr txBox="1">
            <a:spLocks noChangeArrowheads="1"/>
          </p:cNvSpPr>
          <p:nvPr/>
        </p:nvSpPr>
        <p:spPr bwMode="auto">
          <a:xfrm>
            <a:off x="3203575" y="5187950"/>
            <a:ext cx="79692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med" len="lg"/>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spcBef>
                <a:spcPct val="50000"/>
              </a:spcBef>
            </a:pPr>
            <a:r>
              <a:rPr lang="zh-CN" altLang="en-US" b="1">
                <a:effectLst>
                  <a:outerShdw blurRad="38100" dist="38100" dir="2700000" algn="tl">
                    <a:srgbClr val="C0C0C0"/>
                  </a:outerShdw>
                </a:effectLst>
              </a:rPr>
              <a:t>略小</a:t>
            </a:r>
          </a:p>
        </p:txBody>
      </p:sp>
      <p:sp>
        <p:nvSpPr>
          <p:cNvPr id="226347" name="Freeform 43"/>
          <p:cNvSpPr>
            <a:spLocks/>
          </p:cNvSpPr>
          <p:nvPr/>
        </p:nvSpPr>
        <p:spPr bwMode="auto">
          <a:xfrm>
            <a:off x="3848100" y="3025775"/>
            <a:ext cx="838200" cy="352425"/>
          </a:xfrm>
          <a:custGeom>
            <a:avLst/>
            <a:gdLst>
              <a:gd name="T0" fmla="*/ 0 w 528"/>
              <a:gd name="T1" fmla="*/ 111 h 222"/>
              <a:gd name="T2" fmla="*/ 134 w 528"/>
              <a:gd name="T3" fmla="*/ 16 h 222"/>
              <a:gd name="T4" fmla="*/ 390 w 528"/>
              <a:gd name="T5" fmla="*/ 206 h 222"/>
              <a:gd name="T6" fmla="*/ 528 w 528"/>
              <a:gd name="T7" fmla="*/ 111 h 222"/>
            </a:gdLst>
            <a:ahLst/>
            <a:cxnLst>
              <a:cxn ang="0">
                <a:pos x="T0" y="T1"/>
              </a:cxn>
              <a:cxn ang="0">
                <a:pos x="T2" y="T3"/>
              </a:cxn>
              <a:cxn ang="0">
                <a:pos x="T4" y="T5"/>
              </a:cxn>
              <a:cxn ang="0">
                <a:pos x="T6" y="T7"/>
              </a:cxn>
            </a:cxnLst>
            <a:rect l="0" t="0" r="r" b="b"/>
            <a:pathLst>
              <a:path w="528" h="222">
                <a:moveTo>
                  <a:pt x="0" y="111"/>
                </a:moveTo>
                <a:cubicBezTo>
                  <a:pt x="22" y="95"/>
                  <a:pt x="69" y="0"/>
                  <a:pt x="134" y="16"/>
                </a:cubicBezTo>
                <a:cubicBezTo>
                  <a:pt x="199" y="32"/>
                  <a:pt x="324" y="190"/>
                  <a:pt x="390" y="206"/>
                </a:cubicBezTo>
                <a:cubicBezTo>
                  <a:pt x="456" y="222"/>
                  <a:pt x="499" y="131"/>
                  <a:pt x="528" y="111"/>
                </a:cubicBezTo>
              </a:path>
            </a:pathLst>
          </a:custGeom>
          <a:noFill/>
          <a:ln w="38100" cap="flat" cmpd="sng">
            <a:solidFill>
              <a:srgbClr val="FF0066"/>
            </a:solidFill>
            <a:prstDash val="solid"/>
            <a:round/>
            <a:headEnd type="none" w="med" len="med"/>
            <a:tailEnd type="none" w="sm"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6348" name="Line 44"/>
          <p:cNvSpPr>
            <a:spLocks noChangeShapeType="1"/>
          </p:cNvSpPr>
          <p:nvPr/>
        </p:nvSpPr>
        <p:spPr bwMode="auto">
          <a:xfrm>
            <a:off x="3790950" y="3190875"/>
            <a:ext cx="914400" cy="0"/>
          </a:xfrm>
          <a:prstGeom prst="line">
            <a:avLst/>
          </a:prstGeom>
          <a:noFill/>
          <a:ln w="19050">
            <a:solidFill>
              <a:srgbClr val="000000"/>
            </a:solidFill>
            <a:round/>
            <a:headEnd/>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6349" name="Text Box 45"/>
          <p:cNvSpPr txBox="1">
            <a:spLocks noChangeArrowheads="1"/>
          </p:cNvSpPr>
          <p:nvPr/>
        </p:nvSpPr>
        <p:spPr bwMode="auto">
          <a:xfrm>
            <a:off x="3165475" y="2654300"/>
            <a:ext cx="96837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med" len="lg"/>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a:effectLst>
                  <a:outerShdw blurRad="38100" dist="38100" dir="2700000" algn="tl">
                    <a:srgbClr val="C0C0C0"/>
                  </a:outerShdw>
                </a:effectLst>
              </a:rPr>
              <a:t>略小</a:t>
            </a:r>
          </a:p>
        </p:txBody>
      </p:sp>
      <p:sp>
        <p:nvSpPr>
          <p:cNvPr id="226350" name="Text Box 46"/>
          <p:cNvSpPr txBox="1">
            <a:spLocks noChangeArrowheads="1"/>
          </p:cNvSpPr>
          <p:nvPr/>
        </p:nvSpPr>
        <p:spPr bwMode="auto">
          <a:xfrm>
            <a:off x="4689475" y="3073400"/>
            <a:ext cx="1082675"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type="none" w="med" len="lg"/>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a:effectLst>
                  <a:outerShdw blurRad="38100" dist="38100" dir="2700000" algn="tl">
                    <a:srgbClr val="C0C0C0"/>
                  </a:outerShdw>
                </a:effectLst>
              </a:rPr>
              <a:t>略大</a:t>
            </a:r>
          </a:p>
        </p:txBody>
      </p:sp>
      <p:grpSp>
        <p:nvGrpSpPr>
          <p:cNvPr id="226351" name="Group 47"/>
          <p:cNvGrpSpPr>
            <a:grpSpLocks/>
          </p:cNvGrpSpPr>
          <p:nvPr/>
        </p:nvGrpSpPr>
        <p:grpSpPr bwMode="auto">
          <a:xfrm>
            <a:off x="2971800" y="3300413"/>
            <a:ext cx="4229100" cy="990600"/>
            <a:chOff x="1872" y="2079"/>
            <a:chExt cx="2664" cy="624"/>
          </a:xfrm>
        </p:grpSpPr>
        <p:sp>
          <p:nvSpPr>
            <p:cNvPr id="226352" name="Freeform 48"/>
            <p:cNvSpPr>
              <a:spLocks/>
            </p:cNvSpPr>
            <p:nvPr/>
          </p:nvSpPr>
          <p:spPr bwMode="auto">
            <a:xfrm>
              <a:off x="1981" y="2439"/>
              <a:ext cx="447" cy="1"/>
            </a:xfrm>
            <a:custGeom>
              <a:avLst/>
              <a:gdLst>
                <a:gd name="T0" fmla="*/ 0 w 447"/>
                <a:gd name="T1" fmla="*/ 1 h 1"/>
                <a:gd name="T2" fmla="*/ 447 w 447"/>
                <a:gd name="T3" fmla="*/ 0 h 1"/>
              </a:gdLst>
              <a:ahLst/>
              <a:cxnLst>
                <a:cxn ang="0">
                  <a:pos x="T0" y="T1"/>
                </a:cxn>
                <a:cxn ang="0">
                  <a:pos x="T2" y="T3"/>
                </a:cxn>
              </a:cxnLst>
              <a:rect l="0" t="0" r="r" b="b"/>
              <a:pathLst>
                <a:path w="447" h="1">
                  <a:moveTo>
                    <a:pt x="0" y="1"/>
                  </a:moveTo>
                  <a:lnTo>
                    <a:pt x="447" y="0"/>
                  </a:lnTo>
                </a:path>
              </a:pathLst>
            </a:custGeom>
            <a:noFill/>
            <a:ln w="39751">
              <a:solidFill>
                <a:schemeClr val="accent2"/>
              </a:solidFill>
              <a:round/>
              <a:headEnd/>
              <a:tailEnd type="stealth"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6353" name="Text Box 49"/>
            <p:cNvSpPr txBox="1">
              <a:spLocks noChangeArrowheads="1"/>
            </p:cNvSpPr>
            <p:nvPr/>
          </p:nvSpPr>
          <p:spPr bwMode="auto">
            <a:xfrm>
              <a:off x="1872" y="2079"/>
              <a:ext cx="467"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9688">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spcBef>
                  <a:spcPct val="50000"/>
                </a:spcBef>
              </a:pPr>
              <a:r>
                <a:rPr lang="en-US" altLang="zh-CN" sz="2800" b="1" i="1">
                  <a:solidFill>
                    <a:schemeClr val="accent2"/>
                  </a:solidFill>
                </a:rPr>
                <a:t>u</a:t>
              </a:r>
              <a:r>
                <a:rPr lang="en-US" altLang="zh-CN" sz="2800" b="1" baseline="-25000">
                  <a:solidFill>
                    <a:schemeClr val="accent2"/>
                  </a:solidFill>
                </a:rPr>
                <a:t>i</a:t>
              </a:r>
              <a:endParaRPr lang="en-US" altLang="zh-CN" sz="2800" i="1">
                <a:solidFill>
                  <a:schemeClr val="accent2"/>
                </a:solidFill>
              </a:endParaRPr>
            </a:p>
          </p:txBody>
        </p:sp>
        <p:sp>
          <p:nvSpPr>
            <p:cNvPr id="226354" name="Rectangle 50"/>
            <p:cNvSpPr>
              <a:spLocks noChangeArrowheads="1"/>
            </p:cNvSpPr>
            <p:nvPr/>
          </p:nvSpPr>
          <p:spPr bwMode="auto">
            <a:xfrm>
              <a:off x="3264" y="2223"/>
              <a:ext cx="624" cy="480"/>
            </a:xfrm>
            <a:prstGeom prst="rect">
              <a:avLst/>
            </a:prstGeom>
            <a:solidFill>
              <a:srgbClr val="FEFFEB"/>
            </a:solidFill>
            <a:ln w="381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lnSpc>
                  <a:spcPct val="90000"/>
                </a:lnSpc>
                <a:spcBef>
                  <a:spcPct val="50000"/>
                </a:spcBef>
              </a:pPr>
              <a:r>
                <a:rPr lang="en-US" altLang="zh-CN" sz="3200" b="1" i="1">
                  <a:solidFill>
                    <a:schemeClr val="accent2"/>
                  </a:solidFill>
                </a:rPr>
                <a:t>A</a:t>
              </a:r>
              <a:endParaRPr lang="en-US" altLang="zh-CN" sz="3200" b="1" baseline="-25000">
                <a:solidFill>
                  <a:schemeClr val="accent2"/>
                </a:solidFill>
              </a:endParaRPr>
            </a:p>
          </p:txBody>
        </p:sp>
        <p:sp>
          <p:nvSpPr>
            <p:cNvPr id="226355" name="Line 51"/>
            <p:cNvSpPr>
              <a:spLocks noChangeShapeType="1"/>
            </p:cNvSpPr>
            <p:nvPr/>
          </p:nvSpPr>
          <p:spPr bwMode="auto">
            <a:xfrm>
              <a:off x="2724" y="2439"/>
              <a:ext cx="528" cy="0"/>
            </a:xfrm>
            <a:prstGeom prst="line">
              <a:avLst/>
            </a:prstGeom>
            <a:noFill/>
            <a:ln w="39751">
              <a:solidFill>
                <a:schemeClr val="accent2"/>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6356" name="Line 52"/>
            <p:cNvSpPr>
              <a:spLocks noChangeShapeType="1"/>
            </p:cNvSpPr>
            <p:nvPr/>
          </p:nvSpPr>
          <p:spPr bwMode="auto">
            <a:xfrm>
              <a:off x="3876" y="2451"/>
              <a:ext cx="660" cy="0"/>
            </a:xfrm>
            <a:prstGeom prst="line">
              <a:avLst/>
            </a:prstGeom>
            <a:noFill/>
            <a:ln w="39751">
              <a:solidFill>
                <a:schemeClr val="accent2"/>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26357" name="Line 53"/>
            <p:cNvSpPr>
              <a:spLocks noChangeShapeType="1"/>
            </p:cNvSpPr>
            <p:nvPr/>
          </p:nvSpPr>
          <p:spPr bwMode="auto">
            <a:xfrm>
              <a:off x="2413" y="2441"/>
              <a:ext cx="312" cy="0"/>
            </a:xfrm>
            <a:prstGeom prst="line">
              <a:avLst/>
            </a:prstGeom>
            <a:noFill/>
            <a:ln w="28575">
              <a:solidFill>
                <a:schemeClr val="accent2"/>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226358" name="AutoShape 54"/>
          <p:cNvSpPr>
            <a:spLocks noChangeArrowheads="1"/>
          </p:cNvSpPr>
          <p:nvPr/>
        </p:nvSpPr>
        <p:spPr bwMode="auto">
          <a:xfrm>
            <a:off x="3849688" y="3636963"/>
            <a:ext cx="360362" cy="360362"/>
          </a:xfrm>
          <a:prstGeom prst="flowChartOr">
            <a:avLst/>
          </a:prstGeom>
          <a:solidFill>
            <a:srgbClr val="FFFFFF"/>
          </a:solidFill>
          <a:ln w="38100">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zh-CN" sz="3200"/>
          </a:p>
        </p:txBody>
      </p:sp>
      <p:sp>
        <p:nvSpPr>
          <p:cNvPr id="226359" name="AutoShape 55"/>
          <p:cNvSpPr>
            <a:spLocks noChangeArrowheads="1"/>
          </p:cNvSpPr>
          <p:nvPr/>
        </p:nvSpPr>
        <p:spPr bwMode="auto">
          <a:xfrm>
            <a:off x="6705600" y="4419600"/>
            <a:ext cx="1695450" cy="647700"/>
          </a:xfrm>
          <a:prstGeom prst="wedgeRoundRectCallout">
            <a:avLst>
              <a:gd name="adj1" fmla="val 36519"/>
              <a:gd name="adj2" fmla="val -95833"/>
              <a:gd name="adj3" fmla="val 16667"/>
            </a:avLst>
          </a:prstGeom>
          <a:solidFill>
            <a:srgbClr val="FEFFEF"/>
          </a:solidFill>
          <a:ln w="9525">
            <a:solidFill>
              <a:srgbClr val="FF0000"/>
            </a:solidFill>
            <a:miter lim="800000"/>
            <a:headEnd/>
            <a:tailEnd type="none" w="med" len="lg"/>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spcBef>
                <a:spcPct val="50000"/>
              </a:spcBef>
            </a:pPr>
            <a:r>
              <a:rPr lang="zh-CN" altLang="en-US" b="1">
                <a:solidFill>
                  <a:srgbClr val="FF0066"/>
                </a:solidFill>
              </a:rPr>
              <a:t>接近正弦波</a:t>
            </a:r>
          </a:p>
        </p:txBody>
      </p:sp>
      <p:sp>
        <p:nvSpPr>
          <p:cNvPr id="226360" name="Text Box 56"/>
          <p:cNvSpPr txBox="1">
            <a:spLocks noChangeArrowheads="1"/>
          </p:cNvSpPr>
          <p:nvPr/>
        </p:nvSpPr>
        <p:spPr bwMode="auto">
          <a:xfrm>
            <a:off x="5791200" y="304800"/>
            <a:ext cx="2743200" cy="547688"/>
          </a:xfrm>
          <a:prstGeom prst="rect">
            <a:avLst/>
          </a:prstGeom>
          <a:solidFill>
            <a:srgbClr val="FEFFEF"/>
          </a:solidFill>
          <a:ln w="28575">
            <a:solidFill>
              <a:srgbClr val="0033CC"/>
            </a:solidFill>
            <a:miter lim="800000"/>
            <a:headEnd/>
            <a:tailEnd type="none" w="sm" len="lg"/>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spcBef>
                <a:spcPct val="50000"/>
              </a:spcBef>
            </a:pPr>
            <a:r>
              <a:rPr lang="zh-CN" altLang="en-US" sz="2800" b="1">
                <a:solidFill>
                  <a:srgbClr val="0033CC"/>
                </a:solidFill>
              </a:rPr>
              <a:t>改善了波形失真</a:t>
            </a:r>
          </a:p>
        </p:txBody>
      </p:sp>
      <p:pic>
        <p:nvPicPr>
          <p:cNvPr id="226361" name="Picture 57"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6800" y="5029200"/>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226362" name="Picture 58"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5410200"/>
            <a:ext cx="274638"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8448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6306">
                                            <p:txEl>
                                              <p:pRg st="0" end="0"/>
                                            </p:txEl>
                                          </p:spTgt>
                                        </p:tgtEl>
                                        <p:attrNameLst>
                                          <p:attrName>style.visibility</p:attrName>
                                        </p:attrNameLst>
                                      </p:cBhvr>
                                      <p:to>
                                        <p:strVal val="visible"/>
                                      </p:to>
                                    </p:set>
                                    <p:animEffect transition="in" filter="wipe(left)">
                                      <p:cBhvr>
                                        <p:cTn id="7" dur="500"/>
                                        <p:tgtEl>
                                          <p:spTgt spid="22630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lt">
                                    <p:tmPct val="100000"/>
                                  </p:iterate>
                                  <p:childTnLst>
                                    <p:set>
                                      <p:cBhvr>
                                        <p:cTn id="11" dur="1" fill="hold">
                                          <p:stCondLst>
                                            <p:cond delay="0"/>
                                          </p:stCondLst>
                                        </p:cTn>
                                        <p:tgtEl>
                                          <p:spTgt spid="226324">
                                            <p:txEl>
                                              <p:pRg st="0" end="0"/>
                                            </p:txEl>
                                          </p:spTgt>
                                        </p:tgtEl>
                                        <p:attrNameLst>
                                          <p:attrName>style.visibility</p:attrName>
                                        </p:attrNameLst>
                                      </p:cBhvr>
                                      <p:to>
                                        <p:strVal val="visible"/>
                                      </p:to>
                                    </p:set>
                                    <p:animEffect transition="in" filter="wipe(left)">
                                      <p:cBhvr>
                                        <p:cTn id="12" dur="75"/>
                                        <p:tgtEl>
                                          <p:spTgt spid="226324">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26315"/>
                                        </p:tgtEl>
                                        <p:attrNameLst>
                                          <p:attrName>style.visibility</p:attrName>
                                        </p:attrNameLst>
                                      </p:cBhvr>
                                      <p:to>
                                        <p:strVal val="visible"/>
                                      </p:to>
                                    </p:set>
                                    <p:animEffect transition="in" filter="wipe(left)">
                                      <p:cBhvr>
                                        <p:cTn id="17" dur="500"/>
                                        <p:tgtEl>
                                          <p:spTgt spid="226315"/>
                                        </p:tgtEl>
                                      </p:cBhvr>
                                    </p:animEffect>
                                  </p:childTnLst>
                                </p:cTn>
                              </p:par>
                            </p:childTnLst>
                          </p:cTn>
                        </p:par>
                        <p:par>
                          <p:cTn id="18" fill="hold" nodeType="afterGroup">
                            <p:stCondLst>
                              <p:cond delay="500"/>
                            </p:stCondLst>
                            <p:childTnLst>
                              <p:par>
                                <p:cTn id="19" presetID="22" presetClass="entr" presetSubtype="8" fill="hold" nodeType="afterEffect">
                                  <p:stCondLst>
                                    <p:cond delay="0"/>
                                  </p:stCondLst>
                                  <p:childTnLst>
                                    <p:set>
                                      <p:cBhvr>
                                        <p:cTn id="20" dur="1" fill="hold">
                                          <p:stCondLst>
                                            <p:cond delay="0"/>
                                          </p:stCondLst>
                                        </p:cTn>
                                        <p:tgtEl>
                                          <p:spTgt spid="226328"/>
                                        </p:tgtEl>
                                        <p:attrNameLst>
                                          <p:attrName>style.visibility</p:attrName>
                                        </p:attrNameLst>
                                      </p:cBhvr>
                                      <p:to>
                                        <p:strVal val="visible"/>
                                      </p:to>
                                    </p:set>
                                    <p:animEffect transition="in" filter="wipe(left)">
                                      <p:cBhvr>
                                        <p:cTn id="21" dur="500"/>
                                        <p:tgtEl>
                                          <p:spTgt spid="226328"/>
                                        </p:tgtEl>
                                      </p:cBhvr>
                                    </p:animEffect>
                                  </p:childTnLst>
                                </p:cTn>
                              </p:par>
                            </p:childTnLst>
                          </p:cTn>
                        </p:par>
                        <p:par>
                          <p:cTn id="22" fill="hold" nodeType="afterGroup">
                            <p:stCondLst>
                              <p:cond delay="1000"/>
                            </p:stCondLst>
                            <p:childTnLst>
                              <p:par>
                                <p:cTn id="23" presetID="22" presetClass="entr" presetSubtype="8" fill="hold" nodeType="afterEffect">
                                  <p:stCondLst>
                                    <p:cond delay="1000"/>
                                  </p:stCondLst>
                                  <p:childTnLst>
                                    <p:set>
                                      <p:cBhvr>
                                        <p:cTn id="24" dur="1" fill="hold">
                                          <p:stCondLst>
                                            <p:cond delay="0"/>
                                          </p:stCondLst>
                                        </p:cTn>
                                        <p:tgtEl>
                                          <p:spTgt spid="226340"/>
                                        </p:tgtEl>
                                        <p:attrNameLst>
                                          <p:attrName>style.visibility</p:attrName>
                                        </p:attrNameLst>
                                      </p:cBhvr>
                                      <p:to>
                                        <p:strVal val="visible"/>
                                      </p:to>
                                    </p:set>
                                    <p:animEffect transition="in" filter="wipe(left)">
                                      <p:cBhvr>
                                        <p:cTn id="25" dur="500"/>
                                        <p:tgtEl>
                                          <p:spTgt spid="22634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42" fill="hold" nodeType="clickEffect">
                                  <p:stCondLst>
                                    <p:cond delay="0"/>
                                  </p:stCondLst>
                                  <p:childTnLst>
                                    <p:set>
                                      <p:cBhvr>
                                        <p:cTn id="29" dur="1" fill="hold">
                                          <p:stCondLst>
                                            <p:cond delay="0"/>
                                          </p:stCondLst>
                                        </p:cTn>
                                        <p:tgtEl>
                                          <p:spTgt spid="226312"/>
                                        </p:tgtEl>
                                        <p:attrNameLst>
                                          <p:attrName>style.visibility</p:attrName>
                                        </p:attrNameLst>
                                      </p:cBhvr>
                                      <p:to>
                                        <p:strVal val="visible"/>
                                      </p:to>
                                    </p:set>
                                    <p:animEffect transition="in" filter="barn(outHorizontal)">
                                      <p:cBhvr>
                                        <p:cTn id="30" dur="500"/>
                                        <p:tgtEl>
                                          <p:spTgt spid="22631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nodeType="clickEffect">
                                  <p:stCondLst>
                                    <p:cond delay="0"/>
                                  </p:stCondLst>
                                  <p:childTnLst>
                                    <p:set>
                                      <p:cBhvr>
                                        <p:cTn id="34" dur="1" fill="hold">
                                          <p:stCondLst>
                                            <p:cond delay="0"/>
                                          </p:stCondLst>
                                        </p:cTn>
                                        <p:tgtEl>
                                          <p:spTgt spid="226351"/>
                                        </p:tgtEl>
                                        <p:attrNameLst>
                                          <p:attrName>style.visibility</p:attrName>
                                        </p:attrNameLst>
                                      </p:cBhvr>
                                      <p:to>
                                        <p:strVal val="visible"/>
                                      </p:to>
                                    </p:set>
                                    <p:animEffect transition="in" filter="wipe(left)">
                                      <p:cBhvr>
                                        <p:cTn id="35" dur="500"/>
                                        <p:tgtEl>
                                          <p:spTgt spid="226351"/>
                                        </p:tgtEl>
                                      </p:cBhvr>
                                    </p:animEffect>
                                  </p:childTnLst>
                                </p:cTn>
                              </p:par>
                            </p:childTnLst>
                          </p:cTn>
                        </p:par>
                        <p:par>
                          <p:cTn id="36" fill="hold" nodeType="afterGroup">
                            <p:stCondLst>
                              <p:cond delay="500"/>
                            </p:stCondLst>
                            <p:childTnLst>
                              <p:par>
                                <p:cTn id="37" presetID="1" presetClass="entr" presetSubtype="0" fill="hold" grpId="0" nodeType="afterEffect">
                                  <p:stCondLst>
                                    <p:cond delay="0"/>
                                  </p:stCondLst>
                                  <p:childTnLst>
                                    <p:set>
                                      <p:cBhvr>
                                        <p:cTn id="38" dur="1" fill="hold">
                                          <p:stCondLst>
                                            <p:cond delay="499"/>
                                          </p:stCondLst>
                                        </p:cTn>
                                        <p:tgtEl>
                                          <p:spTgt spid="22633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226319"/>
                                        </p:tgtEl>
                                        <p:attrNameLst>
                                          <p:attrName>style.visibility</p:attrName>
                                        </p:attrNameLst>
                                      </p:cBhvr>
                                      <p:to>
                                        <p:strVal val="visible"/>
                                      </p:to>
                                    </p:set>
                                    <p:animEffect transition="in" filter="wipe(left)">
                                      <p:cBhvr>
                                        <p:cTn id="43" dur="500"/>
                                        <p:tgtEl>
                                          <p:spTgt spid="226319"/>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2" presetClass="entr" presetSubtype="8" fill="hold" grpId="0" nodeType="clickEffect">
                                  <p:stCondLst>
                                    <p:cond delay="0"/>
                                  </p:stCondLst>
                                  <p:childTnLst>
                                    <p:set>
                                      <p:cBhvr>
                                        <p:cTn id="47" dur="1" fill="hold">
                                          <p:stCondLst>
                                            <p:cond delay="0"/>
                                          </p:stCondLst>
                                        </p:cTn>
                                        <p:tgtEl>
                                          <p:spTgt spid="226323"/>
                                        </p:tgtEl>
                                        <p:attrNameLst>
                                          <p:attrName>style.visibility</p:attrName>
                                        </p:attrNameLst>
                                      </p:cBhvr>
                                      <p:to>
                                        <p:strVal val="visible"/>
                                      </p:to>
                                    </p:set>
                                    <p:animEffect transition="in" filter="slide(fromLeft)">
                                      <p:cBhvr>
                                        <p:cTn id="48" dur="500"/>
                                        <p:tgtEl>
                                          <p:spTgt spid="226323"/>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226307"/>
                                        </p:tgtEl>
                                        <p:attrNameLst>
                                          <p:attrName>style.visibility</p:attrName>
                                        </p:attrNameLst>
                                      </p:cBhvr>
                                      <p:to>
                                        <p:strVal val="visible"/>
                                      </p:to>
                                    </p:set>
                                    <p:animEffect transition="in" filter="wipe(up)">
                                      <p:cBhvr>
                                        <p:cTn id="53" dur="500"/>
                                        <p:tgtEl>
                                          <p:spTgt spid="226307"/>
                                        </p:tgtEl>
                                      </p:cBhvr>
                                    </p:animEffect>
                                  </p:childTnLst>
                                </p:cTn>
                              </p:par>
                            </p:childTnLst>
                          </p:cTn>
                        </p:par>
                        <p:par>
                          <p:cTn id="54" fill="hold" nodeType="afterGroup">
                            <p:stCondLst>
                              <p:cond delay="500"/>
                            </p:stCondLst>
                            <p:childTnLst>
                              <p:par>
                                <p:cTn id="55" presetID="4" presetClass="entr" presetSubtype="32" fill="hold" grpId="0" nodeType="afterEffect">
                                  <p:stCondLst>
                                    <p:cond delay="0"/>
                                  </p:stCondLst>
                                  <p:childTnLst>
                                    <p:set>
                                      <p:cBhvr>
                                        <p:cTn id="56" dur="1" fill="hold">
                                          <p:stCondLst>
                                            <p:cond delay="0"/>
                                          </p:stCondLst>
                                        </p:cTn>
                                        <p:tgtEl>
                                          <p:spTgt spid="226325"/>
                                        </p:tgtEl>
                                        <p:attrNameLst>
                                          <p:attrName>style.visibility</p:attrName>
                                        </p:attrNameLst>
                                      </p:cBhvr>
                                      <p:to>
                                        <p:strVal val="visible"/>
                                      </p:to>
                                    </p:set>
                                    <p:animEffect transition="in" filter="box(out)">
                                      <p:cBhvr>
                                        <p:cTn id="57" dur="500"/>
                                        <p:tgtEl>
                                          <p:spTgt spid="226325"/>
                                        </p:tgtEl>
                                      </p:cBhvr>
                                    </p:animEffect>
                                  </p:childTnLst>
                                </p:cTn>
                              </p:par>
                            </p:childTnLst>
                          </p:cTn>
                        </p:par>
                        <p:par>
                          <p:cTn id="58" fill="hold" nodeType="afterGroup">
                            <p:stCondLst>
                              <p:cond delay="1000"/>
                            </p:stCondLst>
                            <p:childTnLst>
                              <p:par>
                                <p:cTn id="59" presetID="22" presetClass="entr" presetSubtype="2" fill="hold" nodeType="afterEffect">
                                  <p:stCondLst>
                                    <p:cond delay="0"/>
                                  </p:stCondLst>
                                  <p:childTnLst>
                                    <p:set>
                                      <p:cBhvr>
                                        <p:cTn id="60" dur="1" fill="hold">
                                          <p:stCondLst>
                                            <p:cond delay="0"/>
                                          </p:stCondLst>
                                        </p:cTn>
                                        <p:tgtEl>
                                          <p:spTgt spid="226326"/>
                                        </p:tgtEl>
                                        <p:attrNameLst>
                                          <p:attrName>style.visibility</p:attrName>
                                        </p:attrNameLst>
                                      </p:cBhvr>
                                      <p:to>
                                        <p:strVal val="visible"/>
                                      </p:to>
                                    </p:set>
                                    <p:animEffect transition="in" filter="wipe(right)">
                                      <p:cBhvr>
                                        <p:cTn id="61" dur="500"/>
                                        <p:tgtEl>
                                          <p:spTgt spid="226326"/>
                                        </p:tgtEl>
                                      </p:cBhvr>
                                    </p:animEffect>
                                  </p:childTnLst>
                                </p:cTn>
                              </p:par>
                            </p:childTnLst>
                          </p:cTn>
                        </p:par>
                        <p:par>
                          <p:cTn id="62" fill="hold" nodeType="afterGroup">
                            <p:stCondLst>
                              <p:cond delay="1500"/>
                            </p:stCondLst>
                            <p:childTnLst>
                              <p:par>
                                <p:cTn id="63" presetID="4" presetClass="entr" presetSubtype="32" fill="hold" grpId="0" nodeType="afterEffect">
                                  <p:stCondLst>
                                    <p:cond delay="0"/>
                                  </p:stCondLst>
                                  <p:childTnLst>
                                    <p:set>
                                      <p:cBhvr>
                                        <p:cTn id="64" dur="1" fill="hold">
                                          <p:stCondLst>
                                            <p:cond delay="0"/>
                                          </p:stCondLst>
                                        </p:cTn>
                                        <p:tgtEl>
                                          <p:spTgt spid="226327"/>
                                        </p:tgtEl>
                                        <p:attrNameLst>
                                          <p:attrName>style.visibility</p:attrName>
                                        </p:attrNameLst>
                                      </p:cBhvr>
                                      <p:to>
                                        <p:strVal val="visible"/>
                                      </p:to>
                                    </p:set>
                                    <p:animEffect transition="in" filter="box(out)">
                                      <p:cBhvr>
                                        <p:cTn id="65" dur="500"/>
                                        <p:tgtEl>
                                          <p:spTgt spid="226327"/>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nodeType="clickEffect">
                                  <p:stCondLst>
                                    <p:cond delay="0"/>
                                  </p:stCondLst>
                                  <p:childTnLst>
                                    <p:set>
                                      <p:cBhvr>
                                        <p:cTn id="69" dur="1" fill="hold">
                                          <p:stCondLst>
                                            <p:cond delay="0"/>
                                          </p:stCondLst>
                                        </p:cTn>
                                        <p:tgtEl>
                                          <p:spTgt spid="226308"/>
                                        </p:tgtEl>
                                        <p:attrNameLst>
                                          <p:attrName>style.visibility</p:attrName>
                                        </p:attrNameLst>
                                      </p:cBhvr>
                                      <p:to>
                                        <p:strVal val="visible"/>
                                      </p:to>
                                    </p:set>
                                    <p:animEffect transition="in" filter="wipe(left)">
                                      <p:cBhvr>
                                        <p:cTn id="70" dur="500"/>
                                        <p:tgtEl>
                                          <p:spTgt spid="226308"/>
                                        </p:tgtEl>
                                      </p:cBhvr>
                                    </p:animEffect>
                                  </p:childTnLst>
                                </p:cTn>
                              </p:par>
                            </p:childTnLst>
                          </p:cTn>
                        </p:par>
                        <p:par>
                          <p:cTn id="71" fill="hold" nodeType="afterGroup">
                            <p:stCondLst>
                              <p:cond delay="500"/>
                            </p:stCondLst>
                            <p:childTnLst>
                              <p:par>
                                <p:cTn id="72" presetID="4" presetClass="entr" presetSubtype="32" fill="hold" grpId="0" nodeType="afterEffect">
                                  <p:stCondLst>
                                    <p:cond delay="0"/>
                                  </p:stCondLst>
                                  <p:childTnLst>
                                    <p:set>
                                      <p:cBhvr>
                                        <p:cTn id="73" dur="1" fill="hold">
                                          <p:stCondLst>
                                            <p:cond delay="0"/>
                                          </p:stCondLst>
                                        </p:cTn>
                                        <p:tgtEl>
                                          <p:spTgt spid="226345"/>
                                        </p:tgtEl>
                                        <p:attrNameLst>
                                          <p:attrName>style.visibility</p:attrName>
                                        </p:attrNameLst>
                                      </p:cBhvr>
                                      <p:to>
                                        <p:strVal val="visible"/>
                                      </p:to>
                                    </p:set>
                                    <p:animEffect transition="in" filter="box(out)">
                                      <p:cBhvr>
                                        <p:cTn id="74" dur="500"/>
                                        <p:tgtEl>
                                          <p:spTgt spid="226345"/>
                                        </p:tgtEl>
                                      </p:cBhvr>
                                    </p:animEffect>
                                  </p:childTnLst>
                                </p:cTn>
                              </p:par>
                            </p:childTnLst>
                          </p:cTn>
                        </p:par>
                        <p:par>
                          <p:cTn id="75" fill="hold" nodeType="afterGroup">
                            <p:stCondLst>
                              <p:cond delay="1000"/>
                            </p:stCondLst>
                            <p:childTnLst>
                              <p:par>
                                <p:cTn id="76" presetID="4" presetClass="entr" presetSubtype="32" fill="hold" grpId="0" nodeType="afterEffect">
                                  <p:stCondLst>
                                    <p:cond delay="0"/>
                                  </p:stCondLst>
                                  <p:childTnLst>
                                    <p:set>
                                      <p:cBhvr>
                                        <p:cTn id="77" dur="1" fill="hold">
                                          <p:stCondLst>
                                            <p:cond delay="0"/>
                                          </p:stCondLst>
                                        </p:cTn>
                                        <p:tgtEl>
                                          <p:spTgt spid="226346"/>
                                        </p:tgtEl>
                                        <p:attrNameLst>
                                          <p:attrName>style.visibility</p:attrName>
                                        </p:attrNameLst>
                                      </p:cBhvr>
                                      <p:to>
                                        <p:strVal val="visible"/>
                                      </p:to>
                                    </p:set>
                                    <p:animEffect transition="in" filter="box(out)">
                                      <p:cBhvr>
                                        <p:cTn id="78" dur="500"/>
                                        <p:tgtEl>
                                          <p:spTgt spid="226346"/>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19" presetClass="entr" presetSubtype="10" fill="hold" grpId="0" nodeType="clickEffect">
                                  <p:stCondLst>
                                    <p:cond delay="0"/>
                                  </p:stCondLst>
                                  <p:childTnLst>
                                    <p:set>
                                      <p:cBhvr>
                                        <p:cTn id="82" dur="1" fill="hold">
                                          <p:stCondLst>
                                            <p:cond delay="0"/>
                                          </p:stCondLst>
                                        </p:cTn>
                                        <p:tgtEl>
                                          <p:spTgt spid="226358"/>
                                        </p:tgtEl>
                                        <p:attrNameLst>
                                          <p:attrName>style.visibility</p:attrName>
                                        </p:attrNameLst>
                                      </p:cBhvr>
                                      <p:to>
                                        <p:strVal val="visible"/>
                                      </p:to>
                                    </p:set>
                                    <p:anim calcmode="lin" valueType="num">
                                      <p:cBhvr>
                                        <p:cTn id="83" dur="5000" fill="hold"/>
                                        <p:tgtEl>
                                          <p:spTgt spid="226358"/>
                                        </p:tgtEl>
                                        <p:attrNameLst>
                                          <p:attrName>ppt_w</p:attrName>
                                        </p:attrNameLst>
                                      </p:cBhvr>
                                      <p:tavLst>
                                        <p:tav tm="0" fmla="#ppt_w*sin(2.5*pi*$)">
                                          <p:val>
                                            <p:fltVal val="0"/>
                                          </p:val>
                                        </p:tav>
                                        <p:tav tm="100000">
                                          <p:val>
                                            <p:fltVal val="1"/>
                                          </p:val>
                                        </p:tav>
                                      </p:tavLst>
                                    </p:anim>
                                    <p:anim calcmode="lin" valueType="num">
                                      <p:cBhvr>
                                        <p:cTn id="84" dur="5000" fill="hold"/>
                                        <p:tgtEl>
                                          <p:spTgt spid="226358"/>
                                        </p:tgtEl>
                                        <p:attrNameLst>
                                          <p:attrName>ppt_h</p:attrName>
                                        </p:attrNameLst>
                                      </p:cBhvr>
                                      <p:tavLst>
                                        <p:tav tm="0">
                                          <p:val>
                                            <p:strVal val="#ppt_h"/>
                                          </p:val>
                                        </p:tav>
                                        <p:tav tm="100000">
                                          <p:val>
                                            <p:strVal val="#ppt_h"/>
                                          </p:val>
                                        </p:tav>
                                      </p:tavLst>
                                    </p:anim>
                                  </p:childTnLst>
                                </p:cTn>
                              </p:par>
                            </p:childTnLst>
                          </p:cTn>
                        </p:par>
                        <p:par>
                          <p:cTn id="85" fill="hold" nodeType="afterGroup">
                            <p:stCondLst>
                              <p:cond delay="5000"/>
                            </p:stCondLst>
                            <p:childTnLst>
                              <p:par>
                                <p:cTn id="86" presetID="1" presetClass="entr" presetSubtype="0" fill="hold" nodeType="afterEffect">
                                  <p:stCondLst>
                                    <p:cond delay="0"/>
                                  </p:stCondLst>
                                  <p:childTnLst>
                                    <p:set>
                                      <p:cBhvr>
                                        <p:cTn id="87" dur="1" fill="hold">
                                          <p:stCondLst>
                                            <p:cond delay="499"/>
                                          </p:stCondLst>
                                        </p:cTn>
                                        <p:tgtEl>
                                          <p:spTgt spid="226334"/>
                                        </p:tgtEl>
                                        <p:attrNameLst>
                                          <p:attrName>style.visibility</p:attrName>
                                        </p:attrNameLst>
                                      </p:cBhvr>
                                      <p:to>
                                        <p:strVal val="visible"/>
                                      </p:to>
                                    </p:set>
                                  </p:childTnLst>
                                </p:cTn>
                              </p:par>
                            </p:childTnLst>
                          </p:cTn>
                        </p:par>
                      </p:childTnLst>
                    </p:cTn>
                  </p:par>
                  <p:par>
                    <p:cTn id="88" fill="hold" nodeType="clickPar">
                      <p:stCondLst>
                        <p:cond delay="indefinite"/>
                      </p:stCondLst>
                      <p:childTnLst>
                        <p:par>
                          <p:cTn id="89" fill="hold" nodeType="withGroup">
                            <p:stCondLst>
                              <p:cond delay="0"/>
                            </p:stCondLst>
                            <p:childTnLst>
                              <p:par>
                                <p:cTn id="90" presetID="4" presetClass="entr" presetSubtype="32" fill="hold" grpId="0" nodeType="clickEffect">
                                  <p:stCondLst>
                                    <p:cond delay="0"/>
                                  </p:stCondLst>
                                  <p:childTnLst>
                                    <p:set>
                                      <p:cBhvr>
                                        <p:cTn id="91" dur="1" fill="hold">
                                          <p:stCondLst>
                                            <p:cond delay="0"/>
                                          </p:stCondLst>
                                        </p:cTn>
                                        <p:tgtEl>
                                          <p:spTgt spid="226348"/>
                                        </p:tgtEl>
                                        <p:attrNameLst>
                                          <p:attrName>style.visibility</p:attrName>
                                        </p:attrNameLst>
                                      </p:cBhvr>
                                      <p:to>
                                        <p:strVal val="visible"/>
                                      </p:to>
                                    </p:set>
                                    <p:animEffect transition="in" filter="box(out)">
                                      <p:cBhvr>
                                        <p:cTn id="92" dur="500"/>
                                        <p:tgtEl>
                                          <p:spTgt spid="226348"/>
                                        </p:tgtEl>
                                      </p:cBhvr>
                                    </p:animEffect>
                                  </p:childTnLst>
                                </p:cTn>
                              </p:par>
                            </p:childTnLst>
                          </p:cTn>
                        </p:par>
                        <p:par>
                          <p:cTn id="93" fill="hold" nodeType="afterGroup">
                            <p:stCondLst>
                              <p:cond delay="500"/>
                            </p:stCondLst>
                            <p:childTnLst>
                              <p:par>
                                <p:cTn id="94" presetID="16" presetClass="entr" presetSubtype="42" fill="hold" grpId="0" nodeType="afterEffect">
                                  <p:stCondLst>
                                    <p:cond delay="0"/>
                                  </p:stCondLst>
                                  <p:childTnLst>
                                    <p:set>
                                      <p:cBhvr>
                                        <p:cTn id="95" dur="1" fill="hold">
                                          <p:stCondLst>
                                            <p:cond delay="0"/>
                                          </p:stCondLst>
                                        </p:cTn>
                                        <p:tgtEl>
                                          <p:spTgt spid="226347"/>
                                        </p:tgtEl>
                                        <p:attrNameLst>
                                          <p:attrName>style.visibility</p:attrName>
                                        </p:attrNameLst>
                                      </p:cBhvr>
                                      <p:to>
                                        <p:strVal val="visible"/>
                                      </p:to>
                                    </p:set>
                                    <p:animEffect transition="in" filter="barn(outHorizontal)">
                                      <p:cBhvr>
                                        <p:cTn id="96" dur="500"/>
                                        <p:tgtEl>
                                          <p:spTgt spid="226347"/>
                                        </p:tgtEl>
                                      </p:cBhvr>
                                    </p:animEffect>
                                  </p:childTnLst>
                                </p:cTn>
                              </p:par>
                            </p:childTnLst>
                          </p:cTn>
                        </p:par>
                        <p:par>
                          <p:cTn id="97" fill="hold" nodeType="afterGroup">
                            <p:stCondLst>
                              <p:cond delay="1000"/>
                            </p:stCondLst>
                            <p:childTnLst>
                              <p:par>
                                <p:cTn id="98" presetID="4" presetClass="entr" presetSubtype="32" fill="hold" grpId="0" nodeType="afterEffect">
                                  <p:stCondLst>
                                    <p:cond delay="1000"/>
                                  </p:stCondLst>
                                  <p:childTnLst>
                                    <p:set>
                                      <p:cBhvr>
                                        <p:cTn id="99" dur="1" fill="hold">
                                          <p:stCondLst>
                                            <p:cond delay="0"/>
                                          </p:stCondLst>
                                        </p:cTn>
                                        <p:tgtEl>
                                          <p:spTgt spid="226349"/>
                                        </p:tgtEl>
                                        <p:attrNameLst>
                                          <p:attrName>style.visibility</p:attrName>
                                        </p:attrNameLst>
                                      </p:cBhvr>
                                      <p:to>
                                        <p:strVal val="visible"/>
                                      </p:to>
                                    </p:set>
                                    <p:animEffect transition="in" filter="box(out)">
                                      <p:cBhvr>
                                        <p:cTn id="100" dur="500"/>
                                        <p:tgtEl>
                                          <p:spTgt spid="226349"/>
                                        </p:tgtEl>
                                      </p:cBhvr>
                                    </p:animEffect>
                                  </p:childTnLst>
                                </p:cTn>
                              </p:par>
                            </p:childTnLst>
                          </p:cTn>
                        </p:par>
                        <p:par>
                          <p:cTn id="101" fill="hold" nodeType="afterGroup">
                            <p:stCondLst>
                              <p:cond delay="2500"/>
                            </p:stCondLst>
                            <p:childTnLst>
                              <p:par>
                                <p:cTn id="102" presetID="4" presetClass="entr" presetSubtype="32" fill="hold" grpId="0" nodeType="afterEffect">
                                  <p:stCondLst>
                                    <p:cond delay="0"/>
                                  </p:stCondLst>
                                  <p:childTnLst>
                                    <p:set>
                                      <p:cBhvr>
                                        <p:cTn id="103" dur="1" fill="hold">
                                          <p:stCondLst>
                                            <p:cond delay="0"/>
                                          </p:stCondLst>
                                        </p:cTn>
                                        <p:tgtEl>
                                          <p:spTgt spid="226350"/>
                                        </p:tgtEl>
                                        <p:attrNameLst>
                                          <p:attrName>style.visibility</p:attrName>
                                        </p:attrNameLst>
                                      </p:cBhvr>
                                      <p:to>
                                        <p:strVal val="visible"/>
                                      </p:to>
                                    </p:set>
                                    <p:animEffect transition="in" filter="box(out)">
                                      <p:cBhvr>
                                        <p:cTn id="104" dur="500"/>
                                        <p:tgtEl>
                                          <p:spTgt spid="226350"/>
                                        </p:tgtEl>
                                      </p:cBhvr>
                                    </p:animEffect>
                                  </p:childTnLst>
                                </p:cTn>
                              </p:par>
                            </p:childTnLst>
                          </p:cTn>
                        </p:par>
                      </p:childTnLst>
                    </p:cTn>
                  </p:par>
                  <p:par>
                    <p:cTn id="105" fill="hold" nodeType="clickPar">
                      <p:stCondLst>
                        <p:cond delay="indefinite"/>
                      </p:stCondLst>
                      <p:childTnLst>
                        <p:par>
                          <p:cTn id="106" fill="hold" nodeType="withGroup">
                            <p:stCondLst>
                              <p:cond delay="0"/>
                            </p:stCondLst>
                            <p:childTnLst>
                              <p:par>
                                <p:cTn id="107" presetID="16" presetClass="entr" presetSubtype="42" fill="hold" grpId="0" nodeType="clickEffect">
                                  <p:stCondLst>
                                    <p:cond delay="0"/>
                                  </p:stCondLst>
                                  <p:childTnLst>
                                    <p:set>
                                      <p:cBhvr>
                                        <p:cTn id="108" dur="1" fill="hold">
                                          <p:stCondLst>
                                            <p:cond delay="0"/>
                                          </p:stCondLst>
                                        </p:cTn>
                                        <p:tgtEl>
                                          <p:spTgt spid="226318"/>
                                        </p:tgtEl>
                                        <p:attrNameLst>
                                          <p:attrName>style.visibility</p:attrName>
                                        </p:attrNameLst>
                                      </p:cBhvr>
                                      <p:to>
                                        <p:strVal val="visible"/>
                                      </p:to>
                                    </p:set>
                                    <p:animEffect transition="in" filter="barn(outHorizontal)">
                                      <p:cBhvr>
                                        <p:cTn id="109" dur="500"/>
                                        <p:tgtEl>
                                          <p:spTgt spid="226318"/>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17" presetClass="entr" presetSubtype="1" fill="hold" grpId="0" nodeType="clickEffect">
                                  <p:stCondLst>
                                    <p:cond delay="0"/>
                                  </p:stCondLst>
                                  <p:childTnLst>
                                    <p:set>
                                      <p:cBhvr>
                                        <p:cTn id="113" dur="1" fill="hold">
                                          <p:stCondLst>
                                            <p:cond delay="0"/>
                                          </p:stCondLst>
                                        </p:cTn>
                                        <p:tgtEl>
                                          <p:spTgt spid="226359"/>
                                        </p:tgtEl>
                                        <p:attrNameLst>
                                          <p:attrName>style.visibility</p:attrName>
                                        </p:attrNameLst>
                                      </p:cBhvr>
                                      <p:to>
                                        <p:strVal val="visible"/>
                                      </p:to>
                                    </p:set>
                                    <p:anim calcmode="lin" valueType="num">
                                      <p:cBhvr>
                                        <p:cTn id="114" dur="500" fill="hold"/>
                                        <p:tgtEl>
                                          <p:spTgt spid="226359"/>
                                        </p:tgtEl>
                                        <p:attrNameLst>
                                          <p:attrName>ppt_x</p:attrName>
                                        </p:attrNameLst>
                                      </p:cBhvr>
                                      <p:tavLst>
                                        <p:tav tm="0">
                                          <p:val>
                                            <p:strVal val="#ppt_x"/>
                                          </p:val>
                                        </p:tav>
                                        <p:tav tm="100000">
                                          <p:val>
                                            <p:strVal val="#ppt_x"/>
                                          </p:val>
                                        </p:tav>
                                      </p:tavLst>
                                    </p:anim>
                                    <p:anim calcmode="lin" valueType="num">
                                      <p:cBhvr>
                                        <p:cTn id="115" dur="500" fill="hold"/>
                                        <p:tgtEl>
                                          <p:spTgt spid="226359"/>
                                        </p:tgtEl>
                                        <p:attrNameLst>
                                          <p:attrName>ppt_y</p:attrName>
                                        </p:attrNameLst>
                                      </p:cBhvr>
                                      <p:tavLst>
                                        <p:tav tm="0">
                                          <p:val>
                                            <p:strVal val="#ppt_y-#ppt_h/2"/>
                                          </p:val>
                                        </p:tav>
                                        <p:tav tm="100000">
                                          <p:val>
                                            <p:strVal val="#ppt_y"/>
                                          </p:val>
                                        </p:tav>
                                      </p:tavLst>
                                    </p:anim>
                                    <p:anim calcmode="lin" valueType="num">
                                      <p:cBhvr>
                                        <p:cTn id="116" dur="500" fill="hold"/>
                                        <p:tgtEl>
                                          <p:spTgt spid="226359"/>
                                        </p:tgtEl>
                                        <p:attrNameLst>
                                          <p:attrName>ppt_w</p:attrName>
                                        </p:attrNameLst>
                                      </p:cBhvr>
                                      <p:tavLst>
                                        <p:tav tm="0">
                                          <p:val>
                                            <p:strVal val="#ppt_w"/>
                                          </p:val>
                                        </p:tav>
                                        <p:tav tm="100000">
                                          <p:val>
                                            <p:strVal val="#ppt_w"/>
                                          </p:val>
                                        </p:tav>
                                      </p:tavLst>
                                    </p:anim>
                                    <p:anim calcmode="lin" valueType="num">
                                      <p:cBhvr>
                                        <p:cTn id="117" dur="500" fill="hold"/>
                                        <p:tgtEl>
                                          <p:spTgt spid="226359"/>
                                        </p:tgtEl>
                                        <p:attrNameLst>
                                          <p:attrName>ppt_h</p:attrName>
                                        </p:attrNameLst>
                                      </p:cBhvr>
                                      <p:tavLst>
                                        <p:tav tm="0">
                                          <p:val>
                                            <p:fltVal val="0"/>
                                          </p:val>
                                        </p:tav>
                                        <p:tav tm="100000">
                                          <p:val>
                                            <p:strVal val="#ppt_h"/>
                                          </p:val>
                                        </p:tav>
                                      </p:tavLst>
                                    </p:anim>
                                  </p:childTnLst>
                                </p:cTn>
                              </p:par>
                            </p:childTnLst>
                          </p:cTn>
                        </p:par>
                      </p:childTnLst>
                    </p:cTn>
                  </p:par>
                  <p:par>
                    <p:cTn id="118" fill="hold" nodeType="clickPar">
                      <p:stCondLst>
                        <p:cond delay="indefinite"/>
                      </p:stCondLst>
                      <p:childTnLst>
                        <p:par>
                          <p:cTn id="119" fill="hold" nodeType="withGroup">
                            <p:stCondLst>
                              <p:cond delay="0"/>
                            </p:stCondLst>
                            <p:childTnLst>
                              <p:par>
                                <p:cTn id="120" presetID="7" presetClass="entr" presetSubtype="4" fill="hold" grpId="0" nodeType="clickEffect">
                                  <p:stCondLst>
                                    <p:cond delay="0"/>
                                  </p:stCondLst>
                                  <p:childTnLst>
                                    <p:set>
                                      <p:cBhvr>
                                        <p:cTn id="121" dur="1" fill="hold">
                                          <p:stCondLst>
                                            <p:cond delay="0"/>
                                          </p:stCondLst>
                                        </p:cTn>
                                        <p:tgtEl>
                                          <p:spTgt spid="226360"/>
                                        </p:tgtEl>
                                        <p:attrNameLst>
                                          <p:attrName>style.visibility</p:attrName>
                                        </p:attrNameLst>
                                      </p:cBhvr>
                                      <p:to>
                                        <p:strVal val="visible"/>
                                      </p:to>
                                    </p:set>
                                    <p:anim calcmode="lin" valueType="num">
                                      <p:cBhvr additive="base">
                                        <p:cTn id="122" dur="5000" fill="hold"/>
                                        <p:tgtEl>
                                          <p:spTgt spid="226360"/>
                                        </p:tgtEl>
                                        <p:attrNameLst>
                                          <p:attrName>ppt_x</p:attrName>
                                        </p:attrNameLst>
                                      </p:cBhvr>
                                      <p:tavLst>
                                        <p:tav tm="0">
                                          <p:val>
                                            <p:strVal val="#ppt_x"/>
                                          </p:val>
                                        </p:tav>
                                        <p:tav tm="100000">
                                          <p:val>
                                            <p:strVal val="#ppt_x"/>
                                          </p:val>
                                        </p:tav>
                                      </p:tavLst>
                                    </p:anim>
                                    <p:anim calcmode="lin" valueType="num">
                                      <p:cBhvr additive="base">
                                        <p:cTn id="123" dur="5000" fill="hold"/>
                                        <p:tgtEl>
                                          <p:spTgt spid="2263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build="p" autoUpdateAnimBg="0"/>
      <p:bldP spid="226307" grpId="0" animBg="1"/>
      <p:bldP spid="226318" grpId="0" animBg="1"/>
      <p:bldP spid="226323" grpId="0" autoUpdateAnimBg="0"/>
      <p:bldP spid="226324" grpId="0" build="p" autoUpdateAnimBg="0"/>
      <p:bldP spid="226325" grpId="0" animBg="1" autoUpdateAnimBg="0"/>
      <p:bldP spid="226327" grpId="0" autoUpdateAnimBg="0"/>
      <p:bldP spid="226339" grpId="0" autoUpdateAnimBg="0"/>
      <p:bldP spid="226345" grpId="0" autoUpdateAnimBg="0"/>
      <p:bldP spid="226346" grpId="0" autoUpdateAnimBg="0"/>
      <p:bldP spid="226347" grpId="0" animBg="1"/>
      <p:bldP spid="226348" grpId="0" animBg="1"/>
      <p:bldP spid="226349" grpId="0" autoUpdateAnimBg="0"/>
      <p:bldP spid="226350" grpId="0" autoUpdateAnimBg="0"/>
      <p:bldP spid="226358" grpId="0" animBg="1" autoUpdateAnimBg="0"/>
      <p:bldP spid="226359" grpId="0" animBg="1" autoUpdateAnimBg="0"/>
      <p:bldP spid="226360" grpId="0" animBg="1"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ChangeArrowheads="1"/>
          </p:cNvSpPr>
          <p:nvPr/>
        </p:nvSpPr>
        <p:spPr bwMode="auto">
          <a:xfrm>
            <a:off x="725360" y="1284288"/>
            <a:ext cx="72739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dirty="0" smtClean="0">
                <a:solidFill>
                  <a:srgbClr val="FF0000"/>
                </a:solidFill>
              </a:rPr>
              <a:t>7.5.5  </a:t>
            </a:r>
            <a:r>
              <a:rPr lang="zh-CN" altLang="en-US" sz="2800" b="1" dirty="0">
                <a:solidFill>
                  <a:srgbClr val="FF0000"/>
                </a:solidFill>
              </a:rPr>
              <a:t>负反馈对噪声、干扰和温漂的影响</a:t>
            </a:r>
          </a:p>
        </p:txBody>
      </p:sp>
      <p:pic>
        <p:nvPicPr>
          <p:cNvPr id="228355" name="Picture 3"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6800" y="5029200"/>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228356" name="Picture 4"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5410200"/>
            <a:ext cx="274638" cy="533400"/>
          </a:xfrm>
          <a:prstGeom prst="rect">
            <a:avLst/>
          </a:prstGeom>
          <a:noFill/>
          <a:extLst>
            <a:ext uri="{909E8E84-426E-40DD-AFC4-6F175D3DCCD1}">
              <a14:hiddenFill xmlns:a14="http://schemas.microsoft.com/office/drawing/2010/main">
                <a:solidFill>
                  <a:srgbClr val="FFFFFF"/>
                </a:solidFill>
              </a14:hiddenFill>
            </a:ext>
          </a:extLst>
        </p:spPr>
      </p:pic>
      <p:sp>
        <p:nvSpPr>
          <p:cNvPr id="228357" name="Rectangle 5"/>
          <p:cNvSpPr>
            <a:spLocks noChangeArrowheads="1"/>
          </p:cNvSpPr>
          <p:nvPr/>
        </p:nvSpPr>
        <p:spPr bwMode="auto">
          <a:xfrm>
            <a:off x="755649" y="2132856"/>
            <a:ext cx="7273925"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dirty="0"/>
              <a:t>负反馈对噪声、干扰和温漂的影响的原理与减少非线性失真的原理相同。</a:t>
            </a:r>
          </a:p>
        </p:txBody>
      </p:sp>
    </p:spTree>
    <p:extLst>
      <p:ext uri="{BB962C8B-B14F-4D97-AF65-F5344CB8AC3E}">
        <p14:creationId xmlns:p14="http://schemas.microsoft.com/office/powerpoint/2010/main" val="9206321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8354">
                                            <p:txEl>
                                              <p:pRg st="0" end="0"/>
                                            </p:txEl>
                                          </p:spTgt>
                                        </p:tgtEl>
                                        <p:attrNameLst>
                                          <p:attrName>style.visibility</p:attrName>
                                        </p:attrNameLst>
                                      </p:cBhvr>
                                      <p:to>
                                        <p:strVal val="visible"/>
                                      </p:to>
                                    </p:set>
                                    <p:animEffect transition="in" filter="wipe(left)">
                                      <p:cBhvr>
                                        <p:cTn id="7" dur="500"/>
                                        <p:tgtEl>
                                          <p:spTgt spid="228354">
                                            <p:txEl>
                                              <p:pRg st="0" end="0"/>
                                            </p:txEl>
                                          </p:spTgt>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8357">
                                            <p:txEl>
                                              <p:pRg st="0" end="0"/>
                                            </p:txEl>
                                          </p:spTgt>
                                        </p:tgtEl>
                                        <p:attrNameLst>
                                          <p:attrName>style.visibility</p:attrName>
                                        </p:attrNameLst>
                                      </p:cBhvr>
                                      <p:to>
                                        <p:strVal val="visible"/>
                                      </p:to>
                                    </p:set>
                                    <p:animEffect transition="in" filter="wipe(left)">
                                      <p:cBhvr>
                                        <p:cTn id="11" dur="500"/>
                                        <p:tgtEl>
                                          <p:spTgt spid="22835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4" grpId="0" build="p" autoUpdateAnimBg="0"/>
      <p:bldP spid="228357" grpId="0" build="p"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ChangeArrowheads="1"/>
          </p:cNvSpPr>
          <p:nvPr/>
        </p:nvSpPr>
        <p:spPr bwMode="auto">
          <a:xfrm>
            <a:off x="395288" y="549275"/>
            <a:ext cx="66484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0066"/>
                </a:solidFill>
              </a:rPr>
              <a:t>放大电路引入负反馈的一般原则（补充）</a:t>
            </a:r>
          </a:p>
        </p:txBody>
      </p:sp>
      <p:sp>
        <p:nvSpPr>
          <p:cNvPr id="231427" name="Text Box 3"/>
          <p:cNvSpPr txBox="1">
            <a:spLocks noChangeArrowheads="1"/>
          </p:cNvSpPr>
          <p:nvPr/>
        </p:nvSpPr>
        <p:spPr bwMode="auto">
          <a:xfrm>
            <a:off x="685800" y="1295400"/>
            <a:ext cx="579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FF0066"/>
                </a:solidFill>
              </a:rPr>
              <a:t>一、欲稳定某个量，则引该量的负反馈</a:t>
            </a:r>
          </a:p>
        </p:txBody>
      </p:sp>
      <p:sp>
        <p:nvSpPr>
          <p:cNvPr id="231428" name="Rectangle 4"/>
          <p:cNvSpPr>
            <a:spLocks noChangeArrowheads="1"/>
          </p:cNvSpPr>
          <p:nvPr/>
        </p:nvSpPr>
        <p:spPr bwMode="auto">
          <a:xfrm>
            <a:off x="838200" y="2057400"/>
            <a:ext cx="1981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稳定直流，</a:t>
            </a:r>
          </a:p>
        </p:txBody>
      </p:sp>
      <p:sp>
        <p:nvSpPr>
          <p:cNvPr id="231429" name="Rectangle 5"/>
          <p:cNvSpPr>
            <a:spLocks noChangeArrowheads="1"/>
          </p:cNvSpPr>
          <p:nvPr/>
        </p:nvSpPr>
        <p:spPr bwMode="auto">
          <a:xfrm>
            <a:off x="2895600" y="1981200"/>
            <a:ext cx="2057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引直流反馈；</a:t>
            </a:r>
          </a:p>
        </p:txBody>
      </p:sp>
      <p:sp>
        <p:nvSpPr>
          <p:cNvPr id="231430" name="Rectangle 6"/>
          <p:cNvSpPr>
            <a:spLocks noChangeArrowheads="1"/>
          </p:cNvSpPr>
          <p:nvPr/>
        </p:nvSpPr>
        <p:spPr bwMode="auto">
          <a:xfrm>
            <a:off x="4648200" y="1981200"/>
            <a:ext cx="17240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稳定交流，</a:t>
            </a:r>
          </a:p>
        </p:txBody>
      </p:sp>
      <p:sp>
        <p:nvSpPr>
          <p:cNvPr id="231431" name="Rectangle 7"/>
          <p:cNvSpPr>
            <a:spLocks noChangeArrowheads="1"/>
          </p:cNvSpPr>
          <p:nvPr/>
        </p:nvSpPr>
        <p:spPr bwMode="auto">
          <a:xfrm>
            <a:off x="6705600" y="1981200"/>
            <a:ext cx="2438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引交流反馈；</a:t>
            </a:r>
          </a:p>
        </p:txBody>
      </p:sp>
      <p:sp>
        <p:nvSpPr>
          <p:cNvPr id="231432" name="Rectangle 8"/>
          <p:cNvSpPr>
            <a:spLocks noChangeArrowheads="1"/>
          </p:cNvSpPr>
          <p:nvPr/>
        </p:nvSpPr>
        <p:spPr bwMode="auto">
          <a:xfrm>
            <a:off x="838200" y="2590800"/>
            <a:ext cx="2333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稳定输出电压，</a:t>
            </a:r>
          </a:p>
        </p:txBody>
      </p:sp>
      <p:sp>
        <p:nvSpPr>
          <p:cNvPr id="231433" name="Rectangle 9"/>
          <p:cNvSpPr>
            <a:spLocks noChangeArrowheads="1"/>
          </p:cNvSpPr>
          <p:nvPr/>
        </p:nvSpPr>
        <p:spPr bwMode="auto">
          <a:xfrm>
            <a:off x="2895600" y="2590800"/>
            <a:ext cx="2209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引电压反馈；</a:t>
            </a:r>
          </a:p>
        </p:txBody>
      </p:sp>
      <p:sp>
        <p:nvSpPr>
          <p:cNvPr id="231434" name="Rectangle 10"/>
          <p:cNvSpPr>
            <a:spLocks noChangeArrowheads="1"/>
          </p:cNvSpPr>
          <p:nvPr/>
        </p:nvSpPr>
        <p:spPr bwMode="auto">
          <a:xfrm>
            <a:off x="4648200" y="2590800"/>
            <a:ext cx="26241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稳定输出电流，</a:t>
            </a:r>
          </a:p>
        </p:txBody>
      </p:sp>
      <p:sp>
        <p:nvSpPr>
          <p:cNvPr id="231435" name="Rectangle 11"/>
          <p:cNvSpPr>
            <a:spLocks noChangeArrowheads="1"/>
          </p:cNvSpPr>
          <p:nvPr/>
        </p:nvSpPr>
        <p:spPr bwMode="auto">
          <a:xfrm>
            <a:off x="6705600" y="2590800"/>
            <a:ext cx="20256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引电流反馈。</a:t>
            </a:r>
          </a:p>
        </p:txBody>
      </p:sp>
      <p:sp>
        <p:nvSpPr>
          <p:cNvPr id="231436" name="Text Box 12"/>
          <p:cNvSpPr txBox="1">
            <a:spLocks noChangeArrowheads="1"/>
          </p:cNvSpPr>
          <p:nvPr/>
        </p:nvSpPr>
        <p:spPr bwMode="auto">
          <a:xfrm>
            <a:off x="609600" y="3505200"/>
            <a:ext cx="66452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solidFill>
                  <a:srgbClr val="FF0066"/>
                </a:solidFill>
              </a:rPr>
              <a:t>二、根据对输入、输出电阻的要求选择反馈类型</a:t>
            </a:r>
          </a:p>
        </p:txBody>
      </p:sp>
      <p:sp>
        <p:nvSpPr>
          <p:cNvPr id="231437" name="Rectangle 13"/>
          <p:cNvSpPr>
            <a:spLocks noChangeArrowheads="1"/>
          </p:cNvSpPr>
          <p:nvPr/>
        </p:nvSpPr>
        <p:spPr bwMode="auto">
          <a:xfrm>
            <a:off x="1625600" y="4343400"/>
            <a:ext cx="264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2400" b="1"/>
              <a:t>欲提高输入电阻，</a:t>
            </a:r>
          </a:p>
        </p:txBody>
      </p:sp>
      <p:sp>
        <p:nvSpPr>
          <p:cNvPr id="231438" name="Rectangle 14"/>
          <p:cNvSpPr>
            <a:spLocks noChangeArrowheads="1"/>
          </p:cNvSpPr>
          <p:nvPr/>
        </p:nvSpPr>
        <p:spPr bwMode="auto">
          <a:xfrm>
            <a:off x="4670425" y="4343400"/>
            <a:ext cx="2339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采用串联反馈；</a:t>
            </a:r>
          </a:p>
        </p:txBody>
      </p:sp>
      <p:sp>
        <p:nvSpPr>
          <p:cNvPr id="231439" name="Rectangle 15"/>
          <p:cNvSpPr>
            <a:spLocks noChangeArrowheads="1"/>
          </p:cNvSpPr>
          <p:nvPr/>
        </p:nvSpPr>
        <p:spPr bwMode="auto">
          <a:xfrm>
            <a:off x="1600200" y="5029200"/>
            <a:ext cx="264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欲降低输入电阻，</a:t>
            </a:r>
          </a:p>
        </p:txBody>
      </p:sp>
      <p:sp>
        <p:nvSpPr>
          <p:cNvPr id="231440" name="Rectangle 16"/>
          <p:cNvSpPr>
            <a:spLocks noChangeArrowheads="1"/>
          </p:cNvSpPr>
          <p:nvPr/>
        </p:nvSpPr>
        <p:spPr bwMode="auto">
          <a:xfrm>
            <a:off x="4648200" y="5029200"/>
            <a:ext cx="2339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采用并联反馈；</a:t>
            </a:r>
          </a:p>
        </p:txBody>
      </p:sp>
      <p:pic>
        <p:nvPicPr>
          <p:cNvPr id="231441" name="Picture 17"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6800" y="5181600"/>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231442" name="Picture 18"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5562600"/>
            <a:ext cx="274638"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32594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31426">
                                            <p:txEl>
                                              <p:pRg st="0" end="0"/>
                                            </p:txEl>
                                          </p:spTgt>
                                        </p:tgtEl>
                                        <p:attrNameLst>
                                          <p:attrName>style.visibility</p:attrName>
                                        </p:attrNameLst>
                                      </p:cBhvr>
                                      <p:to>
                                        <p:strVal val="visible"/>
                                      </p:to>
                                    </p:set>
                                    <p:animEffect transition="in" filter="wipe(left)">
                                      <p:cBhvr>
                                        <p:cTn id="7" dur="300"/>
                                        <p:tgtEl>
                                          <p:spTgt spid="23142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31427">
                                            <p:txEl>
                                              <p:pRg st="0" end="0"/>
                                            </p:txEl>
                                          </p:spTgt>
                                        </p:tgtEl>
                                        <p:attrNameLst>
                                          <p:attrName>style.visibility</p:attrName>
                                        </p:attrNameLst>
                                      </p:cBhvr>
                                      <p:to>
                                        <p:strVal val="visible"/>
                                      </p:to>
                                    </p:set>
                                    <p:animEffect transition="in" filter="wipe(left)">
                                      <p:cBhvr>
                                        <p:cTn id="12" dur="300"/>
                                        <p:tgtEl>
                                          <p:spTgt spid="23142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1428">
                                            <p:txEl>
                                              <p:pRg st="0" end="0"/>
                                            </p:txEl>
                                          </p:spTgt>
                                        </p:tgtEl>
                                        <p:attrNameLst>
                                          <p:attrName>style.visibility</p:attrName>
                                        </p:attrNameLst>
                                      </p:cBhvr>
                                      <p:to>
                                        <p:strVal val="visible"/>
                                      </p:to>
                                    </p:set>
                                    <p:animEffect transition="in" filter="wipe(left)">
                                      <p:cBhvr>
                                        <p:cTn id="17" dur="500"/>
                                        <p:tgtEl>
                                          <p:spTgt spid="231428">
                                            <p:txEl>
                                              <p:pRg st="0" end="0"/>
                                            </p:txEl>
                                          </p:spTgt>
                                        </p:tgtEl>
                                      </p:cBhvr>
                                    </p:animEffect>
                                  </p:childTnLst>
                                </p:cTn>
                              </p:par>
                            </p:childTnLst>
                          </p:cTn>
                        </p:par>
                        <p:par>
                          <p:cTn id="18" fill="hold" nodeType="afterGroup">
                            <p:stCondLst>
                              <p:cond delay="500"/>
                            </p:stCondLst>
                            <p:childTnLst>
                              <p:par>
                                <p:cTn id="19" presetID="22" presetClass="entr" presetSubtype="8" fill="hold" grpId="0" nodeType="afterEffect">
                                  <p:stCondLst>
                                    <p:cond delay="1000"/>
                                  </p:stCondLst>
                                  <p:childTnLst>
                                    <p:set>
                                      <p:cBhvr>
                                        <p:cTn id="20" dur="1" fill="hold">
                                          <p:stCondLst>
                                            <p:cond delay="0"/>
                                          </p:stCondLst>
                                        </p:cTn>
                                        <p:tgtEl>
                                          <p:spTgt spid="231429">
                                            <p:txEl>
                                              <p:pRg st="0" end="0"/>
                                            </p:txEl>
                                          </p:spTgt>
                                        </p:tgtEl>
                                        <p:attrNameLst>
                                          <p:attrName>style.visibility</p:attrName>
                                        </p:attrNameLst>
                                      </p:cBhvr>
                                      <p:to>
                                        <p:strVal val="visible"/>
                                      </p:to>
                                    </p:set>
                                    <p:animEffect transition="in" filter="wipe(left)">
                                      <p:cBhvr>
                                        <p:cTn id="21" dur="500"/>
                                        <p:tgtEl>
                                          <p:spTgt spid="231429">
                                            <p:txEl>
                                              <p:pRg st="0" end="0"/>
                                            </p:txEl>
                                          </p:spTgt>
                                        </p:tgtEl>
                                      </p:cBhvr>
                                    </p:animEffect>
                                  </p:childTnLst>
                                </p:cTn>
                              </p:par>
                            </p:childTnLst>
                          </p:cTn>
                        </p:par>
                        <p:par>
                          <p:cTn id="22" fill="hold" nodeType="afterGroup">
                            <p:stCondLst>
                              <p:cond delay="2000"/>
                            </p:stCondLst>
                            <p:childTnLst>
                              <p:par>
                                <p:cTn id="23" presetID="22" presetClass="entr" presetSubtype="8" fill="hold" grpId="0" nodeType="afterEffect">
                                  <p:stCondLst>
                                    <p:cond delay="1000"/>
                                  </p:stCondLst>
                                  <p:childTnLst>
                                    <p:set>
                                      <p:cBhvr>
                                        <p:cTn id="24" dur="1" fill="hold">
                                          <p:stCondLst>
                                            <p:cond delay="0"/>
                                          </p:stCondLst>
                                        </p:cTn>
                                        <p:tgtEl>
                                          <p:spTgt spid="231430">
                                            <p:txEl>
                                              <p:pRg st="0" end="0"/>
                                            </p:txEl>
                                          </p:spTgt>
                                        </p:tgtEl>
                                        <p:attrNameLst>
                                          <p:attrName>style.visibility</p:attrName>
                                        </p:attrNameLst>
                                      </p:cBhvr>
                                      <p:to>
                                        <p:strVal val="visible"/>
                                      </p:to>
                                    </p:set>
                                    <p:animEffect transition="in" filter="wipe(left)">
                                      <p:cBhvr>
                                        <p:cTn id="25" dur="500"/>
                                        <p:tgtEl>
                                          <p:spTgt spid="231430">
                                            <p:txEl>
                                              <p:pRg st="0" end="0"/>
                                            </p:txEl>
                                          </p:spTgt>
                                        </p:tgtEl>
                                      </p:cBhvr>
                                    </p:animEffect>
                                  </p:childTnLst>
                                </p:cTn>
                              </p:par>
                            </p:childTnLst>
                          </p:cTn>
                        </p:par>
                        <p:par>
                          <p:cTn id="26" fill="hold" nodeType="afterGroup">
                            <p:stCondLst>
                              <p:cond delay="3500"/>
                            </p:stCondLst>
                            <p:childTnLst>
                              <p:par>
                                <p:cTn id="27" presetID="22" presetClass="entr" presetSubtype="8" fill="hold" grpId="0" nodeType="afterEffect">
                                  <p:stCondLst>
                                    <p:cond delay="1000"/>
                                  </p:stCondLst>
                                  <p:childTnLst>
                                    <p:set>
                                      <p:cBhvr>
                                        <p:cTn id="28" dur="1" fill="hold">
                                          <p:stCondLst>
                                            <p:cond delay="0"/>
                                          </p:stCondLst>
                                        </p:cTn>
                                        <p:tgtEl>
                                          <p:spTgt spid="231431">
                                            <p:txEl>
                                              <p:pRg st="0" end="0"/>
                                            </p:txEl>
                                          </p:spTgt>
                                        </p:tgtEl>
                                        <p:attrNameLst>
                                          <p:attrName>style.visibility</p:attrName>
                                        </p:attrNameLst>
                                      </p:cBhvr>
                                      <p:to>
                                        <p:strVal val="visible"/>
                                      </p:to>
                                    </p:set>
                                    <p:animEffect transition="in" filter="wipe(left)">
                                      <p:cBhvr>
                                        <p:cTn id="29" dur="500"/>
                                        <p:tgtEl>
                                          <p:spTgt spid="231431">
                                            <p:txEl>
                                              <p:pRg st="0" end="0"/>
                                            </p:txEl>
                                          </p:spTgt>
                                        </p:tgtEl>
                                      </p:cBhvr>
                                    </p:animEffect>
                                  </p:childTnLst>
                                </p:cTn>
                              </p:par>
                            </p:childTnLst>
                          </p:cTn>
                        </p:par>
                        <p:par>
                          <p:cTn id="30" fill="hold" nodeType="afterGroup">
                            <p:stCondLst>
                              <p:cond delay="5000"/>
                            </p:stCondLst>
                            <p:childTnLst>
                              <p:par>
                                <p:cTn id="31" presetID="22" presetClass="entr" presetSubtype="8" fill="hold" grpId="0" nodeType="afterEffect">
                                  <p:stCondLst>
                                    <p:cond delay="2000"/>
                                  </p:stCondLst>
                                  <p:childTnLst>
                                    <p:set>
                                      <p:cBhvr>
                                        <p:cTn id="32" dur="1" fill="hold">
                                          <p:stCondLst>
                                            <p:cond delay="0"/>
                                          </p:stCondLst>
                                        </p:cTn>
                                        <p:tgtEl>
                                          <p:spTgt spid="231432">
                                            <p:txEl>
                                              <p:pRg st="0" end="0"/>
                                            </p:txEl>
                                          </p:spTgt>
                                        </p:tgtEl>
                                        <p:attrNameLst>
                                          <p:attrName>style.visibility</p:attrName>
                                        </p:attrNameLst>
                                      </p:cBhvr>
                                      <p:to>
                                        <p:strVal val="visible"/>
                                      </p:to>
                                    </p:set>
                                    <p:animEffect transition="in" filter="wipe(left)">
                                      <p:cBhvr>
                                        <p:cTn id="33" dur="500"/>
                                        <p:tgtEl>
                                          <p:spTgt spid="231432">
                                            <p:txEl>
                                              <p:pRg st="0" end="0"/>
                                            </p:txEl>
                                          </p:spTgt>
                                        </p:tgtEl>
                                      </p:cBhvr>
                                    </p:animEffect>
                                  </p:childTnLst>
                                </p:cTn>
                              </p:par>
                            </p:childTnLst>
                          </p:cTn>
                        </p:par>
                        <p:par>
                          <p:cTn id="34" fill="hold" nodeType="afterGroup">
                            <p:stCondLst>
                              <p:cond delay="7500"/>
                            </p:stCondLst>
                            <p:childTnLst>
                              <p:par>
                                <p:cTn id="35" presetID="22" presetClass="entr" presetSubtype="8" fill="hold" grpId="0" nodeType="afterEffect">
                                  <p:stCondLst>
                                    <p:cond delay="1000"/>
                                  </p:stCondLst>
                                  <p:childTnLst>
                                    <p:set>
                                      <p:cBhvr>
                                        <p:cTn id="36" dur="1" fill="hold">
                                          <p:stCondLst>
                                            <p:cond delay="0"/>
                                          </p:stCondLst>
                                        </p:cTn>
                                        <p:tgtEl>
                                          <p:spTgt spid="231433">
                                            <p:txEl>
                                              <p:pRg st="0" end="0"/>
                                            </p:txEl>
                                          </p:spTgt>
                                        </p:tgtEl>
                                        <p:attrNameLst>
                                          <p:attrName>style.visibility</p:attrName>
                                        </p:attrNameLst>
                                      </p:cBhvr>
                                      <p:to>
                                        <p:strVal val="visible"/>
                                      </p:to>
                                    </p:set>
                                    <p:animEffect transition="in" filter="wipe(left)">
                                      <p:cBhvr>
                                        <p:cTn id="37" dur="500"/>
                                        <p:tgtEl>
                                          <p:spTgt spid="231433">
                                            <p:txEl>
                                              <p:pRg st="0" end="0"/>
                                            </p:txEl>
                                          </p:spTgt>
                                        </p:tgtEl>
                                      </p:cBhvr>
                                    </p:animEffect>
                                  </p:childTnLst>
                                </p:cTn>
                              </p:par>
                            </p:childTnLst>
                          </p:cTn>
                        </p:par>
                        <p:par>
                          <p:cTn id="38" fill="hold" nodeType="afterGroup">
                            <p:stCondLst>
                              <p:cond delay="9000"/>
                            </p:stCondLst>
                            <p:childTnLst>
                              <p:par>
                                <p:cTn id="39" presetID="22" presetClass="entr" presetSubtype="8" fill="hold" grpId="0" nodeType="afterEffect">
                                  <p:stCondLst>
                                    <p:cond delay="1000"/>
                                  </p:stCondLst>
                                  <p:childTnLst>
                                    <p:set>
                                      <p:cBhvr>
                                        <p:cTn id="40" dur="1" fill="hold">
                                          <p:stCondLst>
                                            <p:cond delay="0"/>
                                          </p:stCondLst>
                                        </p:cTn>
                                        <p:tgtEl>
                                          <p:spTgt spid="231434">
                                            <p:txEl>
                                              <p:pRg st="0" end="0"/>
                                            </p:txEl>
                                          </p:spTgt>
                                        </p:tgtEl>
                                        <p:attrNameLst>
                                          <p:attrName>style.visibility</p:attrName>
                                        </p:attrNameLst>
                                      </p:cBhvr>
                                      <p:to>
                                        <p:strVal val="visible"/>
                                      </p:to>
                                    </p:set>
                                    <p:animEffect transition="in" filter="wipe(left)">
                                      <p:cBhvr>
                                        <p:cTn id="41" dur="500"/>
                                        <p:tgtEl>
                                          <p:spTgt spid="231434">
                                            <p:txEl>
                                              <p:pRg st="0" end="0"/>
                                            </p:txEl>
                                          </p:spTgt>
                                        </p:tgtEl>
                                      </p:cBhvr>
                                    </p:animEffect>
                                  </p:childTnLst>
                                </p:cTn>
                              </p:par>
                            </p:childTnLst>
                          </p:cTn>
                        </p:par>
                        <p:par>
                          <p:cTn id="42" fill="hold" nodeType="afterGroup">
                            <p:stCondLst>
                              <p:cond delay="10500"/>
                            </p:stCondLst>
                            <p:childTnLst>
                              <p:par>
                                <p:cTn id="43" presetID="22" presetClass="entr" presetSubtype="8" fill="hold" grpId="0" nodeType="afterEffect">
                                  <p:stCondLst>
                                    <p:cond delay="1000"/>
                                  </p:stCondLst>
                                  <p:childTnLst>
                                    <p:set>
                                      <p:cBhvr>
                                        <p:cTn id="44" dur="1" fill="hold">
                                          <p:stCondLst>
                                            <p:cond delay="0"/>
                                          </p:stCondLst>
                                        </p:cTn>
                                        <p:tgtEl>
                                          <p:spTgt spid="231435">
                                            <p:txEl>
                                              <p:pRg st="0" end="0"/>
                                            </p:txEl>
                                          </p:spTgt>
                                        </p:tgtEl>
                                        <p:attrNameLst>
                                          <p:attrName>style.visibility</p:attrName>
                                        </p:attrNameLst>
                                      </p:cBhvr>
                                      <p:to>
                                        <p:strVal val="visible"/>
                                      </p:to>
                                    </p:set>
                                    <p:animEffect transition="in" filter="wipe(left)">
                                      <p:cBhvr>
                                        <p:cTn id="45" dur="500"/>
                                        <p:tgtEl>
                                          <p:spTgt spid="231435">
                                            <p:txEl>
                                              <p:pRg st="0" end="0"/>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231436">
                                            <p:txEl>
                                              <p:pRg st="0" end="0"/>
                                            </p:txEl>
                                          </p:spTgt>
                                        </p:tgtEl>
                                        <p:attrNameLst>
                                          <p:attrName>style.visibility</p:attrName>
                                        </p:attrNameLst>
                                      </p:cBhvr>
                                      <p:to>
                                        <p:strVal val="visible"/>
                                      </p:to>
                                    </p:set>
                                    <p:animEffect transition="in" filter="wipe(left)">
                                      <p:cBhvr>
                                        <p:cTn id="50" dur="500"/>
                                        <p:tgtEl>
                                          <p:spTgt spid="231436">
                                            <p:txEl>
                                              <p:pRg st="0" end="0"/>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231437">
                                            <p:txEl>
                                              <p:pRg st="0" end="0"/>
                                            </p:txEl>
                                          </p:spTgt>
                                        </p:tgtEl>
                                        <p:attrNameLst>
                                          <p:attrName>style.visibility</p:attrName>
                                        </p:attrNameLst>
                                      </p:cBhvr>
                                      <p:to>
                                        <p:strVal val="visible"/>
                                      </p:to>
                                    </p:set>
                                    <p:animEffect transition="in" filter="wipe(left)">
                                      <p:cBhvr>
                                        <p:cTn id="55" dur="500"/>
                                        <p:tgtEl>
                                          <p:spTgt spid="231437">
                                            <p:txEl>
                                              <p:pRg st="0" end="0"/>
                                            </p:txEl>
                                          </p:spTgt>
                                        </p:tgtEl>
                                      </p:cBhvr>
                                    </p:animEffect>
                                  </p:childTnLst>
                                </p:cTn>
                              </p:par>
                            </p:childTnLst>
                          </p:cTn>
                        </p:par>
                        <p:par>
                          <p:cTn id="56" fill="hold" nodeType="afterGroup">
                            <p:stCondLst>
                              <p:cond delay="500"/>
                            </p:stCondLst>
                            <p:childTnLst>
                              <p:par>
                                <p:cTn id="57" presetID="22" presetClass="entr" presetSubtype="8" fill="hold" grpId="0" nodeType="afterEffect">
                                  <p:stCondLst>
                                    <p:cond delay="1000"/>
                                  </p:stCondLst>
                                  <p:childTnLst>
                                    <p:set>
                                      <p:cBhvr>
                                        <p:cTn id="58" dur="1" fill="hold">
                                          <p:stCondLst>
                                            <p:cond delay="0"/>
                                          </p:stCondLst>
                                        </p:cTn>
                                        <p:tgtEl>
                                          <p:spTgt spid="231438">
                                            <p:txEl>
                                              <p:pRg st="0" end="0"/>
                                            </p:txEl>
                                          </p:spTgt>
                                        </p:tgtEl>
                                        <p:attrNameLst>
                                          <p:attrName>style.visibility</p:attrName>
                                        </p:attrNameLst>
                                      </p:cBhvr>
                                      <p:to>
                                        <p:strVal val="visible"/>
                                      </p:to>
                                    </p:set>
                                    <p:animEffect transition="in" filter="wipe(left)">
                                      <p:cBhvr>
                                        <p:cTn id="59" dur="500"/>
                                        <p:tgtEl>
                                          <p:spTgt spid="231438">
                                            <p:txEl>
                                              <p:pRg st="0" end="0"/>
                                            </p:txEl>
                                          </p:spTgt>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31439">
                                            <p:txEl>
                                              <p:pRg st="0" end="0"/>
                                            </p:txEl>
                                          </p:spTgt>
                                        </p:tgtEl>
                                        <p:attrNameLst>
                                          <p:attrName>style.visibility</p:attrName>
                                        </p:attrNameLst>
                                      </p:cBhvr>
                                      <p:to>
                                        <p:strVal val="visible"/>
                                      </p:to>
                                    </p:set>
                                    <p:animEffect transition="in" filter="wipe(left)">
                                      <p:cBhvr>
                                        <p:cTn id="64" dur="500"/>
                                        <p:tgtEl>
                                          <p:spTgt spid="231439">
                                            <p:txEl>
                                              <p:pRg st="0" end="0"/>
                                            </p:txEl>
                                          </p:spTgt>
                                        </p:tgtEl>
                                      </p:cBhvr>
                                    </p:animEffect>
                                  </p:childTnLst>
                                </p:cTn>
                              </p:par>
                            </p:childTnLst>
                          </p:cTn>
                        </p:par>
                        <p:par>
                          <p:cTn id="65" fill="hold" nodeType="afterGroup">
                            <p:stCondLst>
                              <p:cond delay="500"/>
                            </p:stCondLst>
                            <p:childTnLst>
                              <p:par>
                                <p:cTn id="66" presetID="22" presetClass="entr" presetSubtype="8" fill="hold" grpId="0" nodeType="afterEffect">
                                  <p:stCondLst>
                                    <p:cond delay="1000"/>
                                  </p:stCondLst>
                                  <p:childTnLst>
                                    <p:set>
                                      <p:cBhvr>
                                        <p:cTn id="67" dur="1" fill="hold">
                                          <p:stCondLst>
                                            <p:cond delay="0"/>
                                          </p:stCondLst>
                                        </p:cTn>
                                        <p:tgtEl>
                                          <p:spTgt spid="231440">
                                            <p:txEl>
                                              <p:pRg st="0" end="0"/>
                                            </p:txEl>
                                          </p:spTgt>
                                        </p:tgtEl>
                                        <p:attrNameLst>
                                          <p:attrName>style.visibility</p:attrName>
                                        </p:attrNameLst>
                                      </p:cBhvr>
                                      <p:to>
                                        <p:strVal val="visible"/>
                                      </p:to>
                                    </p:set>
                                    <p:animEffect transition="in" filter="wipe(left)">
                                      <p:cBhvr>
                                        <p:cTn id="68" dur="500"/>
                                        <p:tgtEl>
                                          <p:spTgt spid="2314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6" grpId="0" build="p" autoUpdateAnimBg="0" advAuto="0"/>
      <p:bldP spid="231427" grpId="0" build="p" autoUpdateAnimBg="0"/>
      <p:bldP spid="231428" grpId="0" build="p" autoUpdateAnimBg="0"/>
      <p:bldP spid="231429" grpId="0" build="p" autoUpdateAnimBg="0" advAuto="1000"/>
      <p:bldP spid="231430" grpId="0" build="p" autoUpdateAnimBg="0" advAuto="1000"/>
      <p:bldP spid="231431" grpId="0" build="p" autoUpdateAnimBg="0" advAuto="1000"/>
      <p:bldP spid="231432" grpId="0" build="p" autoUpdateAnimBg="0" advAuto="2000"/>
      <p:bldP spid="231433" grpId="0" build="p" autoUpdateAnimBg="0" advAuto="1000"/>
      <p:bldP spid="231434" grpId="0" build="p" autoUpdateAnimBg="0" advAuto="1000"/>
      <p:bldP spid="231435" grpId="0" build="p" autoUpdateAnimBg="0" advAuto="1000"/>
      <p:bldP spid="231436" grpId="0" build="p" autoUpdateAnimBg="0"/>
      <p:bldP spid="231437" grpId="0" build="p" autoUpdateAnimBg="0"/>
      <p:bldP spid="231438" grpId="0" build="p" autoUpdateAnimBg="0" advAuto="1000"/>
      <p:bldP spid="231439" grpId="0" build="p" autoUpdateAnimBg="0"/>
      <p:bldP spid="231440" grpId="0" build="p" autoUpdateAnimBg="0" advAuto="100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ChangeArrowheads="1"/>
          </p:cNvSpPr>
          <p:nvPr/>
        </p:nvSpPr>
        <p:spPr bwMode="auto">
          <a:xfrm>
            <a:off x="971550" y="990600"/>
            <a:ext cx="2647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要求高内阻输出，</a:t>
            </a:r>
          </a:p>
        </p:txBody>
      </p:sp>
      <p:sp>
        <p:nvSpPr>
          <p:cNvPr id="233475" name="Rectangle 3"/>
          <p:cNvSpPr>
            <a:spLocks noChangeArrowheads="1"/>
          </p:cNvSpPr>
          <p:nvPr/>
        </p:nvSpPr>
        <p:spPr bwMode="auto">
          <a:xfrm>
            <a:off x="4448175" y="990600"/>
            <a:ext cx="2333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采用电流反馈；</a:t>
            </a:r>
          </a:p>
        </p:txBody>
      </p:sp>
      <p:sp>
        <p:nvSpPr>
          <p:cNvPr id="233476" name="Rectangle 4"/>
          <p:cNvSpPr>
            <a:spLocks noChangeArrowheads="1"/>
          </p:cNvSpPr>
          <p:nvPr/>
        </p:nvSpPr>
        <p:spPr bwMode="auto">
          <a:xfrm>
            <a:off x="971550" y="1600200"/>
            <a:ext cx="2647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要求低内阻输出，</a:t>
            </a:r>
          </a:p>
        </p:txBody>
      </p:sp>
      <p:sp>
        <p:nvSpPr>
          <p:cNvPr id="233477" name="Rectangle 5"/>
          <p:cNvSpPr>
            <a:spLocks noChangeArrowheads="1"/>
          </p:cNvSpPr>
          <p:nvPr/>
        </p:nvSpPr>
        <p:spPr bwMode="auto">
          <a:xfrm>
            <a:off x="4448175" y="1600200"/>
            <a:ext cx="2333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采用电压反馈。</a:t>
            </a:r>
          </a:p>
        </p:txBody>
      </p:sp>
      <p:sp>
        <p:nvSpPr>
          <p:cNvPr id="233478" name="Text Box 6"/>
          <p:cNvSpPr txBox="1">
            <a:spLocks noChangeArrowheads="1"/>
          </p:cNvSpPr>
          <p:nvPr/>
        </p:nvSpPr>
        <p:spPr bwMode="auto">
          <a:xfrm>
            <a:off x="615950" y="2209800"/>
            <a:ext cx="79184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FF0066"/>
                </a:solidFill>
              </a:rPr>
              <a:t>三、为使反馈效果强，根据信号源及负载确定反馈类型</a:t>
            </a:r>
          </a:p>
        </p:txBody>
      </p:sp>
      <p:sp>
        <p:nvSpPr>
          <p:cNvPr id="233479" name="Rectangle 7"/>
          <p:cNvSpPr>
            <a:spLocks noChangeArrowheads="1"/>
          </p:cNvSpPr>
          <p:nvPr/>
        </p:nvSpPr>
        <p:spPr bwMode="auto">
          <a:xfrm>
            <a:off x="1143000" y="3048000"/>
            <a:ext cx="2717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t>信号源为恒压源，</a:t>
            </a:r>
          </a:p>
        </p:txBody>
      </p:sp>
      <p:sp>
        <p:nvSpPr>
          <p:cNvPr id="233480" name="Rectangle 8"/>
          <p:cNvSpPr>
            <a:spLocks noChangeArrowheads="1"/>
          </p:cNvSpPr>
          <p:nvPr/>
        </p:nvSpPr>
        <p:spPr bwMode="auto">
          <a:xfrm>
            <a:off x="4495800" y="3048000"/>
            <a:ext cx="2339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采用串联反馈；</a:t>
            </a:r>
          </a:p>
        </p:txBody>
      </p:sp>
      <p:sp>
        <p:nvSpPr>
          <p:cNvPr id="233481" name="Rectangle 9"/>
          <p:cNvSpPr>
            <a:spLocks noChangeArrowheads="1"/>
          </p:cNvSpPr>
          <p:nvPr/>
        </p:nvSpPr>
        <p:spPr bwMode="auto">
          <a:xfrm>
            <a:off x="1162050" y="3733800"/>
            <a:ext cx="2647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信号源为恒流源，</a:t>
            </a:r>
          </a:p>
        </p:txBody>
      </p:sp>
      <p:sp>
        <p:nvSpPr>
          <p:cNvPr id="233482" name="Rectangle 10"/>
          <p:cNvSpPr>
            <a:spLocks noChangeArrowheads="1"/>
          </p:cNvSpPr>
          <p:nvPr/>
        </p:nvSpPr>
        <p:spPr bwMode="auto">
          <a:xfrm>
            <a:off x="4441825" y="3733800"/>
            <a:ext cx="2339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采用并联反馈；</a:t>
            </a:r>
          </a:p>
        </p:txBody>
      </p:sp>
      <p:sp>
        <p:nvSpPr>
          <p:cNvPr id="233483" name="Rectangle 11"/>
          <p:cNvSpPr>
            <a:spLocks noChangeArrowheads="1"/>
          </p:cNvSpPr>
          <p:nvPr/>
        </p:nvSpPr>
        <p:spPr bwMode="auto">
          <a:xfrm>
            <a:off x="1162050" y="4419600"/>
            <a:ext cx="2647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要求负载能力强，</a:t>
            </a:r>
          </a:p>
        </p:txBody>
      </p:sp>
      <p:sp>
        <p:nvSpPr>
          <p:cNvPr id="233484" name="Rectangle 12"/>
          <p:cNvSpPr>
            <a:spLocks noChangeArrowheads="1"/>
          </p:cNvSpPr>
          <p:nvPr/>
        </p:nvSpPr>
        <p:spPr bwMode="auto">
          <a:xfrm>
            <a:off x="4419600" y="4419600"/>
            <a:ext cx="2333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采用电压反馈；</a:t>
            </a:r>
          </a:p>
        </p:txBody>
      </p:sp>
      <p:sp>
        <p:nvSpPr>
          <p:cNvPr id="233485" name="Rectangle 13"/>
          <p:cNvSpPr>
            <a:spLocks noChangeArrowheads="1"/>
          </p:cNvSpPr>
          <p:nvPr/>
        </p:nvSpPr>
        <p:spPr bwMode="auto">
          <a:xfrm>
            <a:off x="1143000" y="5181600"/>
            <a:ext cx="2647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要求恒流源输出，</a:t>
            </a:r>
          </a:p>
        </p:txBody>
      </p:sp>
      <p:sp>
        <p:nvSpPr>
          <p:cNvPr id="233486" name="Rectangle 14"/>
          <p:cNvSpPr>
            <a:spLocks noChangeArrowheads="1"/>
          </p:cNvSpPr>
          <p:nvPr/>
        </p:nvSpPr>
        <p:spPr bwMode="auto">
          <a:xfrm>
            <a:off x="4448175" y="5181600"/>
            <a:ext cx="2333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t>采用电流反馈。</a:t>
            </a:r>
          </a:p>
        </p:txBody>
      </p:sp>
      <p:pic>
        <p:nvPicPr>
          <p:cNvPr id="233487" name="Picture 15"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6800" y="5181600"/>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233488" name="Picture 16"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5562600"/>
            <a:ext cx="274638"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63563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3474">
                                            <p:txEl>
                                              <p:pRg st="0" end="0"/>
                                            </p:txEl>
                                          </p:spTgt>
                                        </p:tgtEl>
                                        <p:attrNameLst>
                                          <p:attrName>style.visibility</p:attrName>
                                        </p:attrNameLst>
                                      </p:cBhvr>
                                      <p:to>
                                        <p:strVal val="visible"/>
                                      </p:to>
                                    </p:set>
                                    <p:animEffect transition="in" filter="wipe(left)">
                                      <p:cBhvr>
                                        <p:cTn id="7" dur="500"/>
                                        <p:tgtEl>
                                          <p:spTgt spid="233474">
                                            <p:txEl>
                                              <p:pRg st="0" end="0"/>
                                            </p:txEl>
                                          </p:spTgt>
                                        </p:tgtEl>
                                      </p:cBhvr>
                                    </p:animEffect>
                                  </p:childTnLst>
                                </p:cTn>
                              </p:par>
                            </p:childTnLst>
                          </p:cTn>
                        </p:par>
                        <p:par>
                          <p:cTn id="8" fill="hold" nodeType="afterGroup">
                            <p:stCondLst>
                              <p:cond delay="500"/>
                            </p:stCondLst>
                            <p:childTnLst>
                              <p:par>
                                <p:cTn id="9" presetID="22" presetClass="entr" presetSubtype="8" fill="hold" grpId="0" nodeType="afterEffect">
                                  <p:stCondLst>
                                    <p:cond delay="1000"/>
                                  </p:stCondLst>
                                  <p:childTnLst>
                                    <p:set>
                                      <p:cBhvr>
                                        <p:cTn id="10" dur="1" fill="hold">
                                          <p:stCondLst>
                                            <p:cond delay="0"/>
                                          </p:stCondLst>
                                        </p:cTn>
                                        <p:tgtEl>
                                          <p:spTgt spid="233475">
                                            <p:txEl>
                                              <p:pRg st="0" end="0"/>
                                            </p:txEl>
                                          </p:spTgt>
                                        </p:tgtEl>
                                        <p:attrNameLst>
                                          <p:attrName>style.visibility</p:attrName>
                                        </p:attrNameLst>
                                      </p:cBhvr>
                                      <p:to>
                                        <p:strVal val="visible"/>
                                      </p:to>
                                    </p:set>
                                    <p:animEffect transition="in" filter="wipe(left)">
                                      <p:cBhvr>
                                        <p:cTn id="11" dur="500"/>
                                        <p:tgtEl>
                                          <p:spTgt spid="233475">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33476">
                                            <p:txEl>
                                              <p:pRg st="0" end="0"/>
                                            </p:txEl>
                                          </p:spTgt>
                                        </p:tgtEl>
                                        <p:attrNameLst>
                                          <p:attrName>style.visibility</p:attrName>
                                        </p:attrNameLst>
                                      </p:cBhvr>
                                      <p:to>
                                        <p:strVal val="visible"/>
                                      </p:to>
                                    </p:set>
                                    <p:animEffect transition="in" filter="wipe(left)">
                                      <p:cBhvr>
                                        <p:cTn id="16" dur="500"/>
                                        <p:tgtEl>
                                          <p:spTgt spid="233476">
                                            <p:txEl>
                                              <p:pRg st="0" end="0"/>
                                            </p:txEl>
                                          </p:spTgt>
                                        </p:tgtEl>
                                      </p:cBhvr>
                                    </p:animEffect>
                                  </p:childTnLst>
                                </p:cTn>
                              </p:par>
                            </p:childTnLst>
                          </p:cTn>
                        </p:par>
                        <p:par>
                          <p:cTn id="17" fill="hold" nodeType="afterGroup">
                            <p:stCondLst>
                              <p:cond delay="500"/>
                            </p:stCondLst>
                            <p:childTnLst>
                              <p:par>
                                <p:cTn id="18" presetID="22" presetClass="entr" presetSubtype="8" fill="hold" grpId="0" nodeType="afterEffect">
                                  <p:stCondLst>
                                    <p:cond delay="1000"/>
                                  </p:stCondLst>
                                  <p:childTnLst>
                                    <p:set>
                                      <p:cBhvr>
                                        <p:cTn id="19" dur="1" fill="hold">
                                          <p:stCondLst>
                                            <p:cond delay="0"/>
                                          </p:stCondLst>
                                        </p:cTn>
                                        <p:tgtEl>
                                          <p:spTgt spid="233477">
                                            <p:txEl>
                                              <p:pRg st="0" end="0"/>
                                            </p:txEl>
                                          </p:spTgt>
                                        </p:tgtEl>
                                        <p:attrNameLst>
                                          <p:attrName>style.visibility</p:attrName>
                                        </p:attrNameLst>
                                      </p:cBhvr>
                                      <p:to>
                                        <p:strVal val="visible"/>
                                      </p:to>
                                    </p:set>
                                    <p:animEffect transition="in" filter="wipe(left)">
                                      <p:cBhvr>
                                        <p:cTn id="20" dur="500"/>
                                        <p:tgtEl>
                                          <p:spTgt spid="233477">
                                            <p:txEl>
                                              <p:pRg st="0" end="0"/>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33478">
                                            <p:txEl>
                                              <p:pRg st="0" end="0"/>
                                            </p:txEl>
                                          </p:spTgt>
                                        </p:tgtEl>
                                        <p:attrNameLst>
                                          <p:attrName>style.visibility</p:attrName>
                                        </p:attrNameLst>
                                      </p:cBhvr>
                                      <p:to>
                                        <p:strVal val="visible"/>
                                      </p:to>
                                    </p:set>
                                    <p:animEffect transition="in" filter="wipe(left)">
                                      <p:cBhvr>
                                        <p:cTn id="25" dur="500"/>
                                        <p:tgtEl>
                                          <p:spTgt spid="233478">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33479">
                                            <p:txEl>
                                              <p:pRg st="0" end="0"/>
                                            </p:txEl>
                                          </p:spTgt>
                                        </p:tgtEl>
                                        <p:attrNameLst>
                                          <p:attrName>style.visibility</p:attrName>
                                        </p:attrNameLst>
                                      </p:cBhvr>
                                      <p:to>
                                        <p:strVal val="visible"/>
                                      </p:to>
                                    </p:set>
                                    <p:animEffect transition="in" filter="wipe(left)">
                                      <p:cBhvr>
                                        <p:cTn id="30" dur="500"/>
                                        <p:tgtEl>
                                          <p:spTgt spid="233479">
                                            <p:txEl>
                                              <p:pRg st="0" end="0"/>
                                            </p:txEl>
                                          </p:spTgt>
                                        </p:tgtEl>
                                      </p:cBhvr>
                                    </p:animEffect>
                                  </p:childTnLst>
                                </p:cTn>
                              </p:par>
                            </p:childTnLst>
                          </p:cTn>
                        </p:par>
                        <p:par>
                          <p:cTn id="31" fill="hold" nodeType="afterGroup">
                            <p:stCondLst>
                              <p:cond delay="500"/>
                            </p:stCondLst>
                            <p:childTnLst>
                              <p:par>
                                <p:cTn id="32" presetID="22" presetClass="entr" presetSubtype="8" fill="hold" grpId="0" nodeType="afterEffect">
                                  <p:stCondLst>
                                    <p:cond delay="1000"/>
                                  </p:stCondLst>
                                  <p:childTnLst>
                                    <p:set>
                                      <p:cBhvr>
                                        <p:cTn id="33" dur="1" fill="hold">
                                          <p:stCondLst>
                                            <p:cond delay="0"/>
                                          </p:stCondLst>
                                        </p:cTn>
                                        <p:tgtEl>
                                          <p:spTgt spid="233480">
                                            <p:txEl>
                                              <p:pRg st="0" end="0"/>
                                            </p:txEl>
                                          </p:spTgt>
                                        </p:tgtEl>
                                        <p:attrNameLst>
                                          <p:attrName>style.visibility</p:attrName>
                                        </p:attrNameLst>
                                      </p:cBhvr>
                                      <p:to>
                                        <p:strVal val="visible"/>
                                      </p:to>
                                    </p:set>
                                    <p:animEffect transition="in" filter="wipe(left)">
                                      <p:cBhvr>
                                        <p:cTn id="34" dur="500"/>
                                        <p:tgtEl>
                                          <p:spTgt spid="233480">
                                            <p:txEl>
                                              <p:pRg st="0" end="0"/>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33481">
                                            <p:txEl>
                                              <p:pRg st="0" end="0"/>
                                            </p:txEl>
                                          </p:spTgt>
                                        </p:tgtEl>
                                        <p:attrNameLst>
                                          <p:attrName>style.visibility</p:attrName>
                                        </p:attrNameLst>
                                      </p:cBhvr>
                                      <p:to>
                                        <p:strVal val="visible"/>
                                      </p:to>
                                    </p:set>
                                    <p:animEffect transition="in" filter="wipe(left)">
                                      <p:cBhvr>
                                        <p:cTn id="39" dur="500"/>
                                        <p:tgtEl>
                                          <p:spTgt spid="233481">
                                            <p:txEl>
                                              <p:pRg st="0" end="0"/>
                                            </p:txEl>
                                          </p:spTgt>
                                        </p:tgtEl>
                                      </p:cBhvr>
                                    </p:animEffect>
                                  </p:childTnLst>
                                </p:cTn>
                              </p:par>
                            </p:childTnLst>
                          </p:cTn>
                        </p:par>
                        <p:par>
                          <p:cTn id="40" fill="hold" nodeType="afterGroup">
                            <p:stCondLst>
                              <p:cond delay="500"/>
                            </p:stCondLst>
                            <p:childTnLst>
                              <p:par>
                                <p:cTn id="41" presetID="22" presetClass="entr" presetSubtype="8" fill="hold" grpId="0" nodeType="afterEffect">
                                  <p:stCondLst>
                                    <p:cond delay="1000"/>
                                  </p:stCondLst>
                                  <p:childTnLst>
                                    <p:set>
                                      <p:cBhvr>
                                        <p:cTn id="42" dur="1" fill="hold">
                                          <p:stCondLst>
                                            <p:cond delay="0"/>
                                          </p:stCondLst>
                                        </p:cTn>
                                        <p:tgtEl>
                                          <p:spTgt spid="233482">
                                            <p:txEl>
                                              <p:pRg st="0" end="0"/>
                                            </p:txEl>
                                          </p:spTgt>
                                        </p:tgtEl>
                                        <p:attrNameLst>
                                          <p:attrName>style.visibility</p:attrName>
                                        </p:attrNameLst>
                                      </p:cBhvr>
                                      <p:to>
                                        <p:strVal val="visible"/>
                                      </p:to>
                                    </p:set>
                                    <p:animEffect transition="in" filter="wipe(left)">
                                      <p:cBhvr>
                                        <p:cTn id="43" dur="500"/>
                                        <p:tgtEl>
                                          <p:spTgt spid="233482">
                                            <p:txEl>
                                              <p:pRg st="0" end="0"/>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33483">
                                            <p:txEl>
                                              <p:pRg st="0" end="0"/>
                                            </p:txEl>
                                          </p:spTgt>
                                        </p:tgtEl>
                                        <p:attrNameLst>
                                          <p:attrName>style.visibility</p:attrName>
                                        </p:attrNameLst>
                                      </p:cBhvr>
                                      <p:to>
                                        <p:strVal val="visible"/>
                                      </p:to>
                                    </p:set>
                                    <p:animEffect transition="in" filter="wipe(left)">
                                      <p:cBhvr>
                                        <p:cTn id="48" dur="500"/>
                                        <p:tgtEl>
                                          <p:spTgt spid="233483">
                                            <p:txEl>
                                              <p:pRg st="0" end="0"/>
                                            </p:txEl>
                                          </p:spTgt>
                                        </p:tgtEl>
                                      </p:cBhvr>
                                    </p:animEffect>
                                  </p:childTnLst>
                                </p:cTn>
                              </p:par>
                            </p:childTnLst>
                          </p:cTn>
                        </p:par>
                        <p:par>
                          <p:cTn id="49" fill="hold" nodeType="afterGroup">
                            <p:stCondLst>
                              <p:cond delay="500"/>
                            </p:stCondLst>
                            <p:childTnLst>
                              <p:par>
                                <p:cTn id="50" presetID="22" presetClass="entr" presetSubtype="8" fill="hold" grpId="0" nodeType="afterEffect">
                                  <p:stCondLst>
                                    <p:cond delay="1000"/>
                                  </p:stCondLst>
                                  <p:childTnLst>
                                    <p:set>
                                      <p:cBhvr>
                                        <p:cTn id="51" dur="1" fill="hold">
                                          <p:stCondLst>
                                            <p:cond delay="0"/>
                                          </p:stCondLst>
                                        </p:cTn>
                                        <p:tgtEl>
                                          <p:spTgt spid="233484">
                                            <p:txEl>
                                              <p:pRg st="0" end="0"/>
                                            </p:txEl>
                                          </p:spTgt>
                                        </p:tgtEl>
                                        <p:attrNameLst>
                                          <p:attrName>style.visibility</p:attrName>
                                        </p:attrNameLst>
                                      </p:cBhvr>
                                      <p:to>
                                        <p:strVal val="visible"/>
                                      </p:to>
                                    </p:set>
                                    <p:animEffect transition="in" filter="wipe(left)">
                                      <p:cBhvr>
                                        <p:cTn id="52" dur="500"/>
                                        <p:tgtEl>
                                          <p:spTgt spid="233484">
                                            <p:txEl>
                                              <p:pRg st="0" end="0"/>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33485">
                                            <p:txEl>
                                              <p:pRg st="0" end="0"/>
                                            </p:txEl>
                                          </p:spTgt>
                                        </p:tgtEl>
                                        <p:attrNameLst>
                                          <p:attrName>style.visibility</p:attrName>
                                        </p:attrNameLst>
                                      </p:cBhvr>
                                      <p:to>
                                        <p:strVal val="visible"/>
                                      </p:to>
                                    </p:set>
                                    <p:animEffect transition="in" filter="wipe(left)">
                                      <p:cBhvr>
                                        <p:cTn id="57" dur="500"/>
                                        <p:tgtEl>
                                          <p:spTgt spid="233485">
                                            <p:txEl>
                                              <p:pRg st="0" end="0"/>
                                            </p:txEl>
                                          </p:spTgt>
                                        </p:tgtEl>
                                      </p:cBhvr>
                                    </p:animEffect>
                                  </p:childTnLst>
                                </p:cTn>
                              </p:par>
                            </p:childTnLst>
                          </p:cTn>
                        </p:par>
                        <p:par>
                          <p:cTn id="58" fill="hold" nodeType="afterGroup">
                            <p:stCondLst>
                              <p:cond delay="500"/>
                            </p:stCondLst>
                            <p:childTnLst>
                              <p:par>
                                <p:cTn id="59" presetID="22" presetClass="entr" presetSubtype="8" fill="hold" grpId="0" nodeType="afterEffect">
                                  <p:stCondLst>
                                    <p:cond delay="1000"/>
                                  </p:stCondLst>
                                  <p:childTnLst>
                                    <p:set>
                                      <p:cBhvr>
                                        <p:cTn id="60" dur="1" fill="hold">
                                          <p:stCondLst>
                                            <p:cond delay="0"/>
                                          </p:stCondLst>
                                        </p:cTn>
                                        <p:tgtEl>
                                          <p:spTgt spid="233486">
                                            <p:txEl>
                                              <p:pRg st="0" end="0"/>
                                            </p:txEl>
                                          </p:spTgt>
                                        </p:tgtEl>
                                        <p:attrNameLst>
                                          <p:attrName>style.visibility</p:attrName>
                                        </p:attrNameLst>
                                      </p:cBhvr>
                                      <p:to>
                                        <p:strVal val="visible"/>
                                      </p:to>
                                    </p:set>
                                    <p:animEffect transition="in" filter="wipe(left)">
                                      <p:cBhvr>
                                        <p:cTn id="61" dur="500"/>
                                        <p:tgtEl>
                                          <p:spTgt spid="23348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build="p" autoUpdateAnimBg="0"/>
      <p:bldP spid="233475" grpId="0" build="p" autoUpdateAnimBg="0" advAuto="1000"/>
      <p:bldP spid="233476" grpId="0" build="p" autoUpdateAnimBg="0"/>
      <p:bldP spid="233477" grpId="0" build="p" autoUpdateAnimBg="0" advAuto="1000"/>
      <p:bldP spid="233478" grpId="0" build="p" autoUpdateAnimBg="0"/>
      <p:bldP spid="233479" grpId="0" build="p" autoUpdateAnimBg="0"/>
      <p:bldP spid="233480" grpId="0" build="p" autoUpdateAnimBg="0" advAuto="1000"/>
      <p:bldP spid="233481" grpId="0" build="p" autoUpdateAnimBg="0"/>
      <p:bldP spid="233482" grpId="0" build="p" autoUpdateAnimBg="0" advAuto="1000"/>
      <p:bldP spid="233483" grpId="0" build="p" autoUpdateAnimBg="0"/>
      <p:bldP spid="233484" grpId="0" build="p" autoUpdateAnimBg="0" advAuto="1000"/>
      <p:bldP spid="233485" grpId="0" build="p" autoUpdateAnimBg="0"/>
      <p:bldP spid="233486" grpId="0" build="p" autoUpdateAnimBg="0" advAuto="100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ext Box 2"/>
          <p:cNvSpPr txBox="1">
            <a:spLocks noChangeArrowheads="1"/>
          </p:cNvSpPr>
          <p:nvPr/>
        </p:nvSpPr>
        <p:spPr bwMode="auto">
          <a:xfrm>
            <a:off x="-36512" y="943371"/>
            <a:ext cx="8229600" cy="112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dirty="0">
                <a:solidFill>
                  <a:srgbClr val="FF0000"/>
                </a:solidFill>
                <a:latin typeface="黑体" pitchFamily="49" charset="-122"/>
                <a:ea typeface="黑体" pitchFamily="49" charset="-122"/>
              </a:rPr>
              <a:t>举例：</a:t>
            </a:r>
            <a:r>
              <a:rPr lang="zh-CN" altLang="en-US" sz="2800" b="1" dirty="0">
                <a:solidFill>
                  <a:schemeClr val="tx2"/>
                </a:solidFill>
                <a:ea typeface="黑体" pitchFamily="49" charset="-122"/>
              </a:rPr>
              <a:t>在下面的放大器中按要求引入适当的反馈。</a:t>
            </a:r>
          </a:p>
          <a:p>
            <a:pPr>
              <a:spcBef>
                <a:spcPct val="50000"/>
              </a:spcBef>
            </a:pPr>
            <a:r>
              <a:rPr lang="zh-CN" altLang="en-US" b="1" dirty="0">
                <a:solidFill>
                  <a:schemeClr val="tx2"/>
                </a:solidFill>
                <a:ea typeface="黑体" pitchFamily="49" charset="-122"/>
              </a:rPr>
              <a:t>（</a:t>
            </a:r>
            <a:r>
              <a:rPr lang="en-US" altLang="zh-CN" b="1" dirty="0">
                <a:solidFill>
                  <a:schemeClr val="tx2"/>
                </a:solidFill>
                <a:ea typeface="黑体" pitchFamily="49" charset="-122"/>
              </a:rPr>
              <a:t>1</a:t>
            </a:r>
            <a:r>
              <a:rPr lang="zh-CN" altLang="en-US" b="1" dirty="0">
                <a:solidFill>
                  <a:schemeClr val="tx2"/>
                </a:solidFill>
                <a:ea typeface="黑体" pitchFamily="49" charset="-122"/>
              </a:rPr>
              <a:t>）希望加入信号后，</a:t>
            </a:r>
            <a:r>
              <a:rPr lang="en-US" altLang="zh-CN" b="1" i="1" dirty="0">
                <a:solidFill>
                  <a:schemeClr val="tx2"/>
                </a:solidFill>
                <a:ea typeface="黑体" pitchFamily="49" charset="-122"/>
              </a:rPr>
              <a:t>i</a:t>
            </a:r>
            <a:r>
              <a:rPr lang="en-US" altLang="zh-CN" b="1" baseline="-25000" dirty="0">
                <a:solidFill>
                  <a:schemeClr val="tx2"/>
                </a:solidFill>
                <a:ea typeface="黑体" pitchFamily="49" charset="-122"/>
              </a:rPr>
              <a:t>c3</a:t>
            </a:r>
            <a:r>
              <a:rPr lang="zh-CN" altLang="en-US" b="1" dirty="0">
                <a:solidFill>
                  <a:schemeClr val="tx2"/>
                </a:solidFill>
                <a:ea typeface="黑体" pitchFamily="49" charset="-122"/>
              </a:rPr>
              <a:t>的数值基本不受</a:t>
            </a:r>
            <a:r>
              <a:rPr lang="en-US" altLang="zh-CN" b="1" dirty="0">
                <a:solidFill>
                  <a:schemeClr val="tx2"/>
                </a:solidFill>
                <a:ea typeface="黑体" pitchFamily="49" charset="-122"/>
              </a:rPr>
              <a:t>R</a:t>
            </a:r>
            <a:r>
              <a:rPr lang="en-US" altLang="zh-CN" b="1" baseline="-25000" dirty="0">
                <a:solidFill>
                  <a:schemeClr val="tx2"/>
                </a:solidFill>
                <a:ea typeface="黑体" pitchFamily="49" charset="-122"/>
              </a:rPr>
              <a:t>5</a:t>
            </a:r>
            <a:r>
              <a:rPr lang="zh-CN" altLang="en-US" b="1" dirty="0">
                <a:solidFill>
                  <a:schemeClr val="tx2"/>
                </a:solidFill>
                <a:ea typeface="黑体" pitchFamily="49" charset="-122"/>
              </a:rPr>
              <a:t>改变的影响。</a:t>
            </a:r>
          </a:p>
        </p:txBody>
      </p:sp>
      <p:pic>
        <p:nvPicPr>
          <p:cNvPr id="12698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4088" y="3838971"/>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98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92688" y="3457971"/>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98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8088" y="4448571"/>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98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4888" y="3457971"/>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98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1888" y="3534171"/>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99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088" y="2314971"/>
            <a:ext cx="6934200" cy="387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6991"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7138" y="3591321"/>
            <a:ext cx="3657600" cy="3294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70326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6990"/>
                                        </p:tgtEl>
                                        <p:attrNameLst>
                                          <p:attrName>style.visibility</p:attrName>
                                        </p:attrNameLst>
                                      </p:cBhvr>
                                      <p:to>
                                        <p:strVal val="visible"/>
                                      </p:to>
                                    </p:set>
                                    <p:animEffect transition="in" filter="blinds(horizontal)">
                                      <p:cBhvr>
                                        <p:cTn id="7" dur="500"/>
                                        <p:tgtEl>
                                          <p:spTgt spid="1269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6981"/>
                                        </p:tgtEl>
                                        <p:attrNameLst>
                                          <p:attrName>style.visibility</p:attrName>
                                        </p:attrNameLst>
                                      </p:cBhvr>
                                      <p:to>
                                        <p:strVal val="visible"/>
                                      </p:to>
                                    </p:set>
                                    <p:animEffect transition="in" filter="blinds(horizontal)">
                                      <p:cBhvr>
                                        <p:cTn id="12" dur="500"/>
                                        <p:tgtEl>
                                          <p:spTgt spid="12698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26984"/>
                                        </p:tgtEl>
                                        <p:attrNameLst>
                                          <p:attrName>style.visibility</p:attrName>
                                        </p:attrNameLst>
                                      </p:cBhvr>
                                      <p:to>
                                        <p:strVal val="visible"/>
                                      </p:to>
                                    </p:set>
                                    <p:animEffect transition="in" filter="blinds(horizontal)">
                                      <p:cBhvr>
                                        <p:cTn id="17" dur="500"/>
                                        <p:tgtEl>
                                          <p:spTgt spid="12698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26982"/>
                                        </p:tgtEl>
                                        <p:attrNameLst>
                                          <p:attrName>style.visibility</p:attrName>
                                        </p:attrNameLst>
                                      </p:cBhvr>
                                      <p:to>
                                        <p:strVal val="visible"/>
                                      </p:to>
                                    </p:set>
                                    <p:animEffect transition="in" filter="blinds(horizontal)">
                                      <p:cBhvr>
                                        <p:cTn id="22" dur="500"/>
                                        <p:tgtEl>
                                          <p:spTgt spid="12698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26983"/>
                                        </p:tgtEl>
                                        <p:attrNameLst>
                                          <p:attrName>style.visibility</p:attrName>
                                        </p:attrNameLst>
                                      </p:cBhvr>
                                      <p:to>
                                        <p:strVal val="visible"/>
                                      </p:to>
                                    </p:set>
                                    <p:animEffect transition="in" filter="blinds(horizontal)">
                                      <p:cBhvr>
                                        <p:cTn id="27" dur="500"/>
                                        <p:tgtEl>
                                          <p:spTgt spid="12698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126985"/>
                                        </p:tgtEl>
                                        <p:attrNameLst>
                                          <p:attrName>style.visibility</p:attrName>
                                        </p:attrNameLst>
                                      </p:cBhvr>
                                      <p:to>
                                        <p:strVal val="visible"/>
                                      </p:to>
                                    </p:set>
                                    <p:animEffect transition="in" filter="box(in)">
                                      <p:cBhvr>
                                        <p:cTn id="32" dur="500"/>
                                        <p:tgtEl>
                                          <p:spTgt spid="12698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26991"/>
                                        </p:tgtEl>
                                        <p:attrNameLst>
                                          <p:attrName>style.visibility</p:attrName>
                                        </p:attrNameLst>
                                      </p:cBhvr>
                                      <p:to>
                                        <p:strVal val="visible"/>
                                      </p:to>
                                    </p:set>
                                    <p:animEffect transition="in" filter="wipe(left)">
                                      <p:cBhvr>
                                        <p:cTn id="37" dur="500"/>
                                        <p:tgtEl>
                                          <p:spTgt spid="1269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ext Box 2"/>
          <p:cNvSpPr txBox="1">
            <a:spLocks noChangeArrowheads="1"/>
          </p:cNvSpPr>
          <p:nvPr/>
        </p:nvSpPr>
        <p:spPr bwMode="auto">
          <a:xfrm>
            <a:off x="533400" y="1023639"/>
            <a:ext cx="8229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chemeClr val="tx2"/>
                </a:solidFill>
                <a:ea typeface="黑体" pitchFamily="49" charset="-122"/>
              </a:rPr>
              <a:t>（</a:t>
            </a:r>
            <a:r>
              <a:rPr lang="en-US" altLang="zh-CN" sz="2800" b="1">
                <a:solidFill>
                  <a:schemeClr val="tx2"/>
                </a:solidFill>
                <a:ea typeface="黑体" pitchFamily="49" charset="-122"/>
              </a:rPr>
              <a:t>2</a:t>
            </a:r>
            <a:r>
              <a:rPr lang="zh-CN" altLang="en-US" sz="2800" b="1">
                <a:solidFill>
                  <a:schemeClr val="tx2"/>
                </a:solidFill>
                <a:ea typeface="黑体" pitchFamily="49" charset="-122"/>
              </a:rPr>
              <a:t>）希望接入负载后，输出电压</a:t>
            </a:r>
            <a:r>
              <a:rPr lang="en-US" altLang="zh-CN" sz="2800" b="1" i="1">
                <a:solidFill>
                  <a:schemeClr val="tx2"/>
                </a:solidFill>
                <a:ea typeface="黑体" pitchFamily="49" charset="-122"/>
              </a:rPr>
              <a:t>U</a:t>
            </a:r>
            <a:r>
              <a:rPr lang="en-US" altLang="zh-CN" sz="2800" b="1" baseline="-25000">
                <a:solidFill>
                  <a:schemeClr val="tx2"/>
                </a:solidFill>
                <a:ea typeface="黑体" pitchFamily="49" charset="-122"/>
              </a:rPr>
              <a:t>O</a:t>
            </a:r>
            <a:r>
              <a:rPr lang="zh-CN" altLang="en-US" sz="2800" b="1">
                <a:solidFill>
                  <a:schemeClr val="tx2"/>
                </a:solidFill>
                <a:ea typeface="黑体" pitchFamily="49" charset="-122"/>
              </a:rPr>
              <a:t>基本稳定。</a:t>
            </a:r>
          </a:p>
        </p:txBody>
      </p:sp>
      <p:pic>
        <p:nvPicPr>
          <p:cNvPr id="128009"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3462039"/>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8010"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4200" y="4147839"/>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8011"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3081039"/>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8012"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3233439"/>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8014"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3081039"/>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8016"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861839"/>
            <a:ext cx="7162800" cy="40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8017"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6200" y="4300239"/>
            <a:ext cx="2914650" cy="229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01053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28017"/>
                                        </p:tgtEl>
                                        <p:attrNameLst>
                                          <p:attrName>style.visibility</p:attrName>
                                        </p:attrNameLst>
                                      </p:cBhvr>
                                      <p:to>
                                        <p:strVal val="visible"/>
                                      </p:to>
                                    </p:set>
                                    <p:animEffect transition="in" filter="wipe(left)">
                                      <p:cBhvr>
                                        <p:cTn id="7" dur="500"/>
                                        <p:tgtEl>
                                          <p:spTgt spid="1280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32" name="Text Box 8"/>
          <p:cNvSpPr txBox="1">
            <a:spLocks noChangeArrowheads="1"/>
          </p:cNvSpPr>
          <p:nvPr/>
        </p:nvSpPr>
        <p:spPr bwMode="auto">
          <a:xfrm>
            <a:off x="533400" y="1023639"/>
            <a:ext cx="8229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chemeClr val="tx2"/>
                </a:solidFill>
                <a:ea typeface="黑体" pitchFamily="49" charset="-122"/>
              </a:rPr>
              <a:t>（</a:t>
            </a:r>
            <a:r>
              <a:rPr lang="en-US" altLang="zh-CN" sz="2800" b="1">
                <a:solidFill>
                  <a:schemeClr val="tx2"/>
                </a:solidFill>
                <a:ea typeface="黑体" pitchFamily="49" charset="-122"/>
              </a:rPr>
              <a:t>3</a:t>
            </a:r>
            <a:r>
              <a:rPr lang="zh-CN" altLang="en-US" sz="2800" b="1">
                <a:solidFill>
                  <a:schemeClr val="tx2"/>
                </a:solidFill>
                <a:ea typeface="黑体" pitchFamily="49" charset="-122"/>
              </a:rPr>
              <a:t>）希望输入端向信号源索取的电流小。</a:t>
            </a:r>
          </a:p>
        </p:txBody>
      </p:sp>
      <p:pic>
        <p:nvPicPr>
          <p:cNvPr id="129034"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3462039"/>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035"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34200" y="4147839"/>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036"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3081039"/>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037"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3233439"/>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038"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3081039"/>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039"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861839"/>
            <a:ext cx="7162800" cy="400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9040" name="Picture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6200" y="4300239"/>
            <a:ext cx="2914650" cy="229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62948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29040"/>
                                        </p:tgtEl>
                                        <p:attrNameLst>
                                          <p:attrName>style.visibility</p:attrName>
                                        </p:attrNameLst>
                                      </p:cBhvr>
                                      <p:to>
                                        <p:strVal val="visible"/>
                                      </p:to>
                                    </p:set>
                                    <p:animEffect transition="in" filter="wipe(left)">
                                      <p:cBhvr>
                                        <p:cTn id="7" dur="500"/>
                                        <p:tgtEl>
                                          <p:spTgt spid="129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6" name="Text Box 8"/>
          <p:cNvSpPr txBox="1">
            <a:spLocks noChangeArrowheads="1"/>
          </p:cNvSpPr>
          <p:nvPr/>
        </p:nvSpPr>
        <p:spPr bwMode="auto">
          <a:xfrm>
            <a:off x="0" y="881177"/>
            <a:ext cx="8229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chemeClr val="tx2"/>
                </a:solidFill>
                <a:ea typeface="黑体" pitchFamily="49" charset="-122"/>
              </a:rPr>
              <a:t>（</a:t>
            </a:r>
            <a:r>
              <a:rPr lang="en-US" altLang="zh-CN" sz="2400" b="1" dirty="0">
                <a:solidFill>
                  <a:schemeClr val="tx2"/>
                </a:solidFill>
                <a:ea typeface="黑体" pitchFamily="49" charset="-122"/>
              </a:rPr>
              <a:t>4</a:t>
            </a:r>
            <a:r>
              <a:rPr lang="zh-CN" altLang="en-US" sz="2400" b="1" dirty="0">
                <a:solidFill>
                  <a:schemeClr val="tx2"/>
                </a:solidFill>
                <a:ea typeface="黑体" pitchFamily="49" charset="-122"/>
              </a:rPr>
              <a:t>）希望稳定静态工作点。</a:t>
            </a:r>
          </a:p>
        </p:txBody>
      </p:sp>
      <p:sp>
        <p:nvSpPr>
          <p:cNvPr id="130057" name="Text Box 9"/>
          <p:cNvSpPr txBox="1">
            <a:spLocks noChangeArrowheads="1"/>
          </p:cNvSpPr>
          <p:nvPr/>
        </p:nvSpPr>
        <p:spPr bwMode="auto">
          <a:xfrm>
            <a:off x="192314" y="1213379"/>
            <a:ext cx="857068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dirty="0">
                <a:solidFill>
                  <a:schemeClr val="hlink"/>
                </a:solidFill>
                <a:ea typeface="黑体" pitchFamily="49" charset="-122"/>
              </a:rPr>
              <a:t>解：</a:t>
            </a:r>
            <a:r>
              <a:rPr lang="zh-CN" altLang="en-US" sz="2400" b="1" dirty="0">
                <a:solidFill>
                  <a:schemeClr val="tx2"/>
                </a:solidFill>
                <a:ea typeface="黑体" pitchFamily="49" charset="-122"/>
              </a:rPr>
              <a:t>以上两种反馈都同时具有交、直流反馈，所以能够稳定静态工作点。</a:t>
            </a:r>
          </a:p>
        </p:txBody>
      </p:sp>
      <p:sp>
        <p:nvSpPr>
          <p:cNvPr id="130058" name="Text Box 10"/>
          <p:cNvSpPr txBox="1">
            <a:spLocks noChangeArrowheads="1"/>
          </p:cNvSpPr>
          <p:nvPr/>
        </p:nvSpPr>
        <p:spPr bwMode="auto">
          <a:xfrm>
            <a:off x="228600" y="2035696"/>
            <a:ext cx="8534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chemeClr val="hlink"/>
                </a:solidFill>
                <a:ea typeface="黑体" pitchFamily="49" charset="-122"/>
              </a:rPr>
              <a:t>如果要求只引入直流负反馈，去除交流反馈。怎样接？</a:t>
            </a:r>
            <a:endParaRPr lang="zh-CN" altLang="en-US" sz="2400" b="1" dirty="0">
              <a:solidFill>
                <a:schemeClr val="tx2"/>
              </a:solidFill>
              <a:ea typeface="黑体" pitchFamily="49" charset="-122"/>
            </a:endParaRPr>
          </a:p>
        </p:txBody>
      </p:sp>
      <p:pic>
        <p:nvPicPr>
          <p:cNvPr id="130060"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2643435"/>
            <a:ext cx="1049338"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0068"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3862635"/>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0069"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3481635"/>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0070" name="Picture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4472235"/>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0071" name="Picture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3481635"/>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0072" name="Picture 2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3557835"/>
            <a:ext cx="180975"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0073" name="Picture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6192" y="2492896"/>
            <a:ext cx="6934200" cy="3394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0074" name="Picture 2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05604" y="3591087"/>
            <a:ext cx="3657600" cy="3294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88548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0057"/>
                                        </p:tgtEl>
                                        <p:attrNameLst>
                                          <p:attrName>style.visibility</p:attrName>
                                        </p:attrNameLst>
                                      </p:cBhvr>
                                      <p:to>
                                        <p:strVal val="visible"/>
                                      </p:to>
                                    </p:set>
                                    <p:animEffect transition="in" filter="blinds(horizontal)">
                                      <p:cBhvr>
                                        <p:cTn id="7" dur="500"/>
                                        <p:tgtEl>
                                          <p:spTgt spid="13005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30074"/>
                                        </p:tgtEl>
                                        <p:attrNameLst>
                                          <p:attrName>style.visibility</p:attrName>
                                        </p:attrNameLst>
                                      </p:cBhvr>
                                      <p:to>
                                        <p:strVal val="visible"/>
                                      </p:to>
                                    </p:set>
                                    <p:animEffect transition="in" filter="wipe(left)">
                                      <p:cBhvr>
                                        <p:cTn id="12" dur="500"/>
                                        <p:tgtEl>
                                          <p:spTgt spid="13007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0058"/>
                                        </p:tgtEl>
                                        <p:attrNameLst>
                                          <p:attrName>style.visibility</p:attrName>
                                        </p:attrNameLst>
                                      </p:cBhvr>
                                      <p:to>
                                        <p:strVal val="visible"/>
                                      </p:to>
                                    </p:set>
                                    <p:animEffect transition="in" filter="blinds(horizontal)">
                                      <p:cBhvr>
                                        <p:cTn id="17" dur="500"/>
                                        <p:tgtEl>
                                          <p:spTgt spid="130058"/>
                                        </p:tgtEl>
                                      </p:cBhvr>
                                    </p:animEffect>
                                  </p:childTnLst>
                                  <p:subTnLst>
                                    <p:audio>
                                      <p:cMediaNode>
                                        <p:cTn display="0" masterRel="sameClick">
                                          <p:stCondLst>
                                            <p:cond evt="begin" delay="0">
                                              <p:tn val="15"/>
                                            </p:cond>
                                          </p:stCondLst>
                                          <p:endCondLst>
                                            <p:cond evt="onStopAudio" delay="0">
                                              <p:tgtEl>
                                                <p:sldTgt/>
                                              </p:tgtEl>
                                            </p:cond>
                                          </p:endCondLst>
                                        </p:cTn>
                                        <p:tgtEl>
                                          <p:sndTgt r:embed="rId2" name="CHIMES.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30060"/>
                                        </p:tgtEl>
                                        <p:attrNameLst>
                                          <p:attrName>style.visibility</p:attrName>
                                        </p:attrNameLst>
                                      </p:cBhvr>
                                      <p:to>
                                        <p:strVal val="visible"/>
                                      </p:to>
                                    </p:set>
                                    <p:animEffect transition="in" filter="wipe(left)">
                                      <p:cBhvr>
                                        <p:cTn id="22" dur="500"/>
                                        <p:tgtEl>
                                          <p:spTgt spid="130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7" grpId="0" autoUpdateAnimBg="0"/>
      <p:bldP spid="130058"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8" name="Rectangle 6"/>
          <p:cNvSpPr>
            <a:spLocks noChangeArrowheads="1"/>
          </p:cNvSpPr>
          <p:nvPr/>
        </p:nvSpPr>
        <p:spPr bwMode="auto">
          <a:xfrm>
            <a:off x="499269" y="433589"/>
            <a:ext cx="8496300" cy="536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nchor="ctr">
            <a:spAutoFit/>
          </a:bodyPr>
          <a:lstStyle>
            <a:lvl1pPr algn="ctr">
              <a:defRPr kumimoji="1" sz="4400">
                <a:solidFill>
                  <a:schemeClr val="tx2"/>
                </a:solidFill>
                <a:latin typeface="Times New Roman" pitchFamily="18" charset="0"/>
                <a:ea typeface="宋体" pitchFamily="2" charset="-122"/>
              </a:defRPr>
            </a:lvl1pPr>
            <a:lvl2pPr algn="ctr">
              <a:defRPr kumimoji="1" sz="4400">
                <a:solidFill>
                  <a:schemeClr val="tx2"/>
                </a:solidFill>
                <a:latin typeface="Times New Roman" pitchFamily="18" charset="0"/>
                <a:ea typeface="宋体" pitchFamily="2" charset="-122"/>
              </a:defRPr>
            </a:lvl2pPr>
            <a:lvl3pPr algn="ctr">
              <a:defRPr kumimoji="1" sz="4400">
                <a:solidFill>
                  <a:schemeClr val="tx2"/>
                </a:solidFill>
                <a:latin typeface="Times New Roman" pitchFamily="18" charset="0"/>
                <a:ea typeface="宋体" pitchFamily="2" charset="-122"/>
              </a:defRPr>
            </a:lvl3pPr>
            <a:lvl4pPr algn="ctr">
              <a:defRPr kumimoji="1" sz="4400">
                <a:solidFill>
                  <a:schemeClr val="tx2"/>
                </a:solidFill>
                <a:latin typeface="Times New Roman" pitchFamily="18" charset="0"/>
                <a:ea typeface="宋体" pitchFamily="2" charset="-122"/>
              </a:defRPr>
            </a:lvl4pPr>
            <a:lvl5pPr algn="ctr">
              <a:defRPr kumimoji="1" sz="4400">
                <a:solidFill>
                  <a:schemeClr val="tx2"/>
                </a:solidFill>
                <a:latin typeface="Times New Roman" pitchFamily="18" charset="0"/>
                <a:ea typeface="宋体" pitchFamily="2" charset="-122"/>
              </a:defRPr>
            </a:lvl5pPr>
            <a:lvl6pPr marL="457200" algn="ctr" fontAlgn="base">
              <a:spcBef>
                <a:spcPct val="0"/>
              </a:spcBef>
              <a:spcAft>
                <a:spcPct val="0"/>
              </a:spcAft>
              <a:defRPr kumimoji="1" sz="4400">
                <a:solidFill>
                  <a:schemeClr val="tx2"/>
                </a:solidFill>
                <a:latin typeface="Times New Roman" pitchFamily="18" charset="0"/>
                <a:ea typeface="宋体" pitchFamily="2" charset="-122"/>
              </a:defRPr>
            </a:lvl6pPr>
            <a:lvl7pPr marL="914400" algn="ctr"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fontAlgn="base">
              <a:spcBef>
                <a:spcPct val="0"/>
              </a:spcBef>
              <a:spcAft>
                <a:spcPct val="0"/>
              </a:spcAft>
              <a:defRPr kumimoji="1" sz="4400">
                <a:solidFill>
                  <a:schemeClr val="tx2"/>
                </a:solidFill>
                <a:latin typeface="Times New Roman" pitchFamily="18" charset="0"/>
                <a:ea typeface="宋体" pitchFamily="2" charset="-122"/>
              </a:defRPr>
            </a:lvl9pPr>
          </a:lstStyle>
          <a:p>
            <a:pPr algn="l">
              <a:lnSpc>
                <a:spcPct val="90000"/>
              </a:lnSpc>
            </a:pPr>
            <a:r>
              <a:rPr lang="en-US" altLang="zh-CN" sz="3200" b="1" dirty="0" smtClean="0">
                <a:solidFill>
                  <a:srgbClr val="FF3300"/>
                </a:solidFill>
                <a:ea typeface="黑体" pitchFamily="49" charset="-122"/>
              </a:rPr>
              <a:t>7.6 </a:t>
            </a:r>
            <a:r>
              <a:rPr lang="zh-CN" altLang="en-US" sz="3200" b="1" dirty="0">
                <a:solidFill>
                  <a:srgbClr val="FF3300"/>
                </a:solidFill>
                <a:ea typeface="黑体" pitchFamily="49" charset="-122"/>
              </a:rPr>
              <a:t>深度负反馈放大电路电压放大倍数的估算</a:t>
            </a:r>
          </a:p>
        </p:txBody>
      </p:sp>
      <p:sp>
        <p:nvSpPr>
          <p:cNvPr id="136203" name="Rectangle 11">
            <a:hlinkClick r:id="rId5" action="ppaction://hlinksldjump"/>
          </p:cNvPr>
          <p:cNvSpPr>
            <a:spLocks noChangeArrowheads="1"/>
          </p:cNvSpPr>
          <p:nvPr/>
        </p:nvSpPr>
        <p:spPr bwMode="auto">
          <a:xfrm>
            <a:off x="685800" y="1371600"/>
            <a:ext cx="8123238"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anchor="ctr">
            <a:spAutoFit/>
          </a:bodyPr>
          <a:lstStyle>
            <a:lvl1pPr algn="ctr">
              <a:defRPr kumimoji="1" sz="4400">
                <a:solidFill>
                  <a:schemeClr val="tx2"/>
                </a:solidFill>
                <a:latin typeface="Times New Roman" pitchFamily="18" charset="0"/>
                <a:ea typeface="宋体" pitchFamily="2" charset="-122"/>
              </a:defRPr>
            </a:lvl1pPr>
            <a:lvl2pPr algn="ctr">
              <a:defRPr kumimoji="1" sz="4400">
                <a:solidFill>
                  <a:schemeClr val="tx2"/>
                </a:solidFill>
                <a:latin typeface="Times New Roman" pitchFamily="18" charset="0"/>
                <a:ea typeface="宋体" pitchFamily="2" charset="-122"/>
              </a:defRPr>
            </a:lvl2pPr>
            <a:lvl3pPr algn="ctr">
              <a:defRPr kumimoji="1" sz="4400">
                <a:solidFill>
                  <a:schemeClr val="tx2"/>
                </a:solidFill>
                <a:latin typeface="Times New Roman" pitchFamily="18" charset="0"/>
                <a:ea typeface="宋体" pitchFamily="2" charset="-122"/>
              </a:defRPr>
            </a:lvl3pPr>
            <a:lvl4pPr algn="ctr">
              <a:defRPr kumimoji="1" sz="4400">
                <a:solidFill>
                  <a:schemeClr val="tx2"/>
                </a:solidFill>
                <a:latin typeface="Times New Roman" pitchFamily="18" charset="0"/>
                <a:ea typeface="宋体" pitchFamily="2" charset="-122"/>
              </a:defRPr>
            </a:lvl4pPr>
            <a:lvl5pPr algn="ctr">
              <a:defRPr kumimoji="1" sz="4400">
                <a:solidFill>
                  <a:schemeClr val="tx2"/>
                </a:solidFill>
                <a:latin typeface="Times New Roman" pitchFamily="18" charset="0"/>
                <a:ea typeface="宋体" pitchFamily="2" charset="-122"/>
              </a:defRPr>
            </a:lvl5pPr>
            <a:lvl6pPr marL="457200" algn="ctr" fontAlgn="base">
              <a:spcBef>
                <a:spcPct val="0"/>
              </a:spcBef>
              <a:spcAft>
                <a:spcPct val="0"/>
              </a:spcAft>
              <a:defRPr kumimoji="1" sz="4400">
                <a:solidFill>
                  <a:schemeClr val="tx2"/>
                </a:solidFill>
                <a:latin typeface="Times New Roman" pitchFamily="18" charset="0"/>
                <a:ea typeface="宋体" pitchFamily="2" charset="-122"/>
              </a:defRPr>
            </a:lvl6pPr>
            <a:lvl7pPr marL="914400" algn="ctr" fontAlgn="base">
              <a:spcBef>
                <a:spcPct val="0"/>
              </a:spcBef>
              <a:spcAft>
                <a:spcPct val="0"/>
              </a:spcAft>
              <a:defRPr kumimoji="1" sz="4400">
                <a:solidFill>
                  <a:schemeClr val="tx2"/>
                </a:solidFill>
                <a:latin typeface="Times New Roman" pitchFamily="18" charset="0"/>
                <a:ea typeface="宋体" pitchFamily="2" charset="-122"/>
              </a:defRPr>
            </a:lvl7pPr>
            <a:lvl8pPr marL="1371600" algn="ctr" fontAlgn="base">
              <a:spcBef>
                <a:spcPct val="0"/>
              </a:spcBef>
              <a:spcAft>
                <a:spcPct val="0"/>
              </a:spcAft>
              <a:defRPr kumimoji="1" sz="4400">
                <a:solidFill>
                  <a:schemeClr val="tx2"/>
                </a:solidFill>
                <a:latin typeface="Times New Roman" pitchFamily="18" charset="0"/>
                <a:ea typeface="宋体" pitchFamily="2" charset="-122"/>
              </a:defRPr>
            </a:lvl8pPr>
            <a:lvl9pPr marL="1828800" algn="ctr" fontAlgn="base">
              <a:spcBef>
                <a:spcPct val="0"/>
              </a:spcBef>
              <a:spcAft>
                <a:spcPct val="0"/>
              </a:spcAft>
              <a:defRPr kumimoji="1" sz="4400">
                <a:solidFill>
                  <a:schemeClr val="tx2"/>
                </a:solidFill>
                <a:latin typeface="Times New Roman" pitchFamily="18" charset="0"/>
                <a:ea typeface="宋体" pitchFamily="2" charset="-122"/>
              </a:defRPr>
            </a:lvl9pPr>
          </a:lstStyle>
          <a:p>
            <a:pPr algn="l"/>
            <a:r>
              <a:rPr lang="en-US" altLang="zh-CN" sz="3200">
                <a:solidFill>
                  <a:schemeClr val="accent2"/>
                </a:solidFill>
              </a:rPr>
              <a:t> </a:t>
            </a:r>
            <a:r>
              <a:rPr lang="zh-CN" altLang="en-US" sz="2800" b="1">
                <a:solidFill>
                  <a:schemeClr val="accent2"/>
                </a:solidFill>
                <a:ea typeface="黑体" pitchFamily="49" charset="-122"/>
              </a:rPr>
              <a:t>本节</a:t>
            </a:r>
            <a:r>
              <a:rPr lang="zh-CN" altLang="en-US" sz="2800" b="1">
                <a:solidFill>
                  <a:schemeClr val="accent2"/>
                </a:solidFill>
                <a:latin typeface="黑体" pitchFamily="49" charset="-122"/>
                <a:ea typeface="黑体" pitchFamily="49" charset="-122"/>
              </a:rPr>
              <a:t>重点讨论深度负反馈条件下的近似计算</a:t>
            </a:r>
            <a:endParaRPr lang="zh-CN" altLang="en-US" sz="2800">
              <a:solidFill>
                <a:schemeClr val="accent2"/>
              </a:solidFill>
              <a:latin typeface="幼圆" pitchFamily="49" charset="-122"/>
              <a:ea typeface="幼圆" pitchFamily="49" charset="-122"/>
            </a:endParaRPr>
          </a:p>
        </p:txBody>
      </p:sp>
      <p:sp>
        <p:nvSpPr>
          <p:cNvPr id="136204" name="Text Box 12"/>
          <p:cNvSpPr txBox="1">
            <a:spLocks noChangeArrowheads="1"/>
          </p:cNvSpPr>
          <p:nvPr/>
        </p:nvSpPr>
        <p:spPr bwMode="auto">
          <a:xfrm>
            <a:off x="838200" y="2667000"/>
            <a:ext cx="7391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ea typeface="黑体" pitchFamily="49" charset="-122"/>
              </a:rPr>
              <a:t>1.  </a:t>
            </a:r>
            <a:r>
              <a:rPr lang="zh-CN" altLang="en-US" sz="2800" b="1">
                <a:solidFill>
                  <a:srgbClr val="FF0000"/>
                </a:solidFill>
                <a:latin typeface="黑体" pitchFamily="49" charset="-122"/>
                <a:ea typeface="黑体" pitchFamily="49" charset="-122"/>
              </a:rPr>
              <a:t>估算的依据</a:t>
            </a:r>
            <a:endParaRPr lang="zh-CN" altLang="en-US" sz="2800" b="1">
              <a:solidFill>
                <a:schemeClr val="accent2"/>
              </a:solidFill>
              <a:latin typeface="黑体" pitchFamily="49" charset="-122"/>
              <a:ea typeface="黑体" pitchFamily="49" charset="-122"/>
            </a:endParaRPr>
          </a:p>
        </p:txBody>
      </p:sp>
      <p:sp>
        <p:nvSpPr>
          <p:cNvPr id="136205" name="Text Box 13"/>
          <p:cNvSpPr txBox="1">
            <a:spLocks noChangeArrowheads="1"/>
          </p:cNvSpPr>
          <p:nvPr/>
        </p:nvSpPr>
        <p:spPr bwMode="auto">
          <a:xfrm>
            <a:off x="838200" y="3276600"/>
            <a:ext cx="37973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2800" b="1">
                <a:solidFill>
                  <a:srgbClr val="0000FF"/>
                </a:solidFill>
                <a:ea typeface="黑体" pitchFamily="49" charset="-122"/>
              </a:rPr>
              <a:t>  </a:t>
            </a:r>
            <a:r>
              <a:rPr lang="zh-CN" altLang="en-US" sz="2800" b="1">
                <a:solidFill>
                  <a:srgbClr val="0000FF"/>
                </a:solidFill>
                <a:ea typeface="黑体" pitchFamily="49" charset="-122"/>
              </a:rPr>
              <a:t>深度负反馈：</a:t>
            </a:r>
          </a:p>
        </p:txBody>
      </p:sp>
      <p:sp>
        <p:nvSpPr>
          <p:cNvPr id="136206" name="Rectangle 14"/>
          <p:cNvSpPr>
            <a:spLocks noChangeArrowheads="1"/>
          </p:cNvSpPr>
          <p:nvPr/>
        </p:nvSpPr>
        <p:spPr bwMode="auto">
          <a:xfrm>
            <a:off x="609600" y="5486400"/>
            <a:ext cx="7848600" cy="103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800" b="1">
                <a:solidFill>
                  <a:srgbClr val="FF0000"/>
                </a:solidFill>
              </a:rPr>
              <a:t>即，深度负反馈条件下，闭环增益只与反馈系数有关。</a:t>
            </a:r>
          </a:p>
        </p:txBody>
      </p:sp>
      <p:graphicFrame>
        <p:nvGraphicFramePr>
          <p:cNvPr id="136207" name="Object 15"/>
          <p:cNvGraphicFramePr>
            <a:graphicFrameLocks noChangeAspect="1"/>
          </p:cNvGraphicFramePr>
          <p:nvPr/>
        </p:nvGraphicFramePr>
        <p:xfrm>
          <a:off x="1549400" y="4724400"/>
          <a:ext cx="1893888" cy="561975"/>
        </p:xfrm>
        <a:graphic>
          <a:graphicData uri="http://schemas.openxmlformats.org/presentationml/2006/ole">
            <mc:AlternateContent xmlns:mc="http://schemas.openxmlformats.org/markup-compatibility/2006">
              <mc:Choice xmlns:v="urn:schemas-microsoft-com:vml" Requires="v">
                <p:oleObj spid="_x0000_s56370" name="Equation" r:id="rId6" imgW="939600" imgH="279360" progId="Equation.3">
                  <p:embed/>
                </p:oleObj>
              </mc:Choice>
              <mc:Fallback>
                <p:oleObj name="Equation" r:id="rId6" imgW="939600" imgH="27936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49400" y="4724400"/>
                        <a:ext cx="1893888"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6208" name="Rectangle 16"/>
          <p:cNvSpPr>
            <a:spLocks noChangeArrowheads="1"/>
          </p:cNvSpPr>
          <p:nvPr/>
        </p:nvSpPr>
        <p:spPr bwMode="auto">
          <a:xfrm>
            <a:off x="762000" y="4724400"/>
            <a:ext cx="9112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400" b="1"/>
              <a:t>由</a:t>
            </a:r>
          </a:p>
        </p:txBody>
      </p:sp>
      <p:graphicFrame>
        <p:nvGraphicFramePr>
          <p:cNvPr id="136209" name="Object 17"/>
          <p:cNvGraphicFramePr>
            <a:graphicFrameLocks noChangeAspect="1"/>
          </p:cNvGraphicFramePr>
          <p:nvPr/>
        </p:nvGraphicFramePr>
        <p:xfrm>
          <a:off x="4002088" y="4400550"/>
          <a:ext cx="2017712" cy="987425"/>
        </p:xfrm>
        <a:graphic>
          <a:graphicData uri="http://schemas.openxmlformats.org/presentationml/2006/ole">
            <mc:AlternateContent xmlns:mc="http://schemas.openxmlformats.org/markup-compatibility/2006">
              <mc:Choice xmlns:v="urn:schemas-microsoft-com:vml" Requires="v">
                <p:oleObj spid="_x0000_s56371" name="Equation" r:id="rId8" imgW="850680" imgH="419040" progId="Equation.3">
                  <p:embed/>
                </p:oleObj>
              </mc:Choice>
              <mc:Fallback>
                <p:oleObj name="Equation" r:id="rId8" imgW="850680" imgH="4190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02088" y="4400550"/>
                        <a:ext cx="2017712" cy="987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6210" name="Rectangle 18"/>
          <p:cNvSpPr>
            <a:spLocks noChangeArrowheads="1"/>
          </p:cNvSpPr>
          <p:nvPr/>
        </p:nvSpPr>
        <p:spPr bwMode="auto">
          <a:xfrm>
            <a:off x="3505200" y="4648200"/>
            <a:ext cx="682625"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400" b="1"/>
              <a:t>得</a:t>
            </a:r>
          </a:p>
        </p:txBody>
      </p:sp>
      <p:graphicFrame>
        <p:nvGraphicFramePr>
          <p:cNvPr id="136211" name="Object 19"/>
          <p:cNvGraphicFramePr>
            <a:graphicFrameLocks noChangeAspect="1"/>
          </p:cNvGraphicFramePr>
          <p:nvPr/>
        </p:nvGraphicFramePr>
        <p:xfrm>
          <a:off x="6019800" y="4419600"/>
          <a:ext cx="1768475" cy="998538"/>
        </p:xfrm>
        <a:graphic>
          <a:graphicData uri="http://schemas.openxmlformats.org/presentationml/2006/ole">
            <mc:AlternateContent xmlns:mc="http://schemas.openxmlformats.org/markup-compatibility/2006">
              <mc:Choice xmlns:v="urn:schemas-microsoft-com:vml" Requires="v">
                <p:oleObj spid="_x0000_s56372" name="Equation" r:id="rId10" imgW="736560" imgH="419040" progId="Equation.3">
                  <p:embed/>
                </p:oleObj>
              </mc:Choice>
              <mc:Fallback>
                <p:oleObj name="Equation" r:id="rId10" imgW="736560" imgH="41904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19800" y="4419600"/>
                        <a:ext cx="1768475" cy="998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6212" name="Object 20"/>
          <p:cNvGraphicFramePr>
            <a:graphicFrameLocks noChangeAspect="1"/>
          </p:cNvGraphicFramePr>
          <p:nvPr/>
        </p:nvGraphicFramePr>
        <p:xfrm>
          <a:off x="3668713" y="3200400"/>
          <a:ext cx="2430462" cy="720725"/>
        </p:xfrm>
        <a:graphic>
          <a:graphicData uri="http://schemas.openxmlformats.org/presentationml/2006/ole">
            <mc:AlternateContent xmlns:mc="http://schemas.openxmlformats.org/markup-compatibility/2006">
              <mc:Choice xmlns:v="urn:schemas-microsoft-com:vml" Requires="v">
                <p:oleObj spid="_x0000_s56373" name="Equation" r:id="rId12" imgW="939600" imgH="279360" progId="Equation.3">
                  <p:embed/>
                </p:oleObj>
              </mc:Choice>
              <mc:Fallback>
                <p:oleObj name="Equation" r:id="rId12" imgW="939600" imgH="27936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668713" y="3200400"/>
                        <a:ext cx="2430462" cy="72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6213" name="Text Box 21"/>
          <p:cNvSpPr txBox="1">
            <a:spLocks noChangeArrowheads="1"/>
          </p:cNvSpPr>
          <p:nvPr/>
        </p:nvSpPr>
        <p:spPr bwMode="auto">
          <a:xfrm>
            <a:off x="914400" y="4038600"/>
            <a:ext cx="37973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2800" b="1">
                <a:solidFill>
                  <a:srgbClr val="0000FF"/>
                </a:solidFill>
                <a:ea typeface="黑体" pitchFamily="49" charset="-122"/>
              </a:rPr>
              <a:t>  </a:t>
            </a:r>
            <a:r>
              <a:rPr lang="zh-CN" altLang="en-US" sz="2800" b="1">
                <a:solidFill>
                  <a:srgbClr val="0000FF"/>
                </a:solidFill>
                <a:ea typeface="黑体" pitchFamily="49" charset="-122"/>
              </a:rPr>
              <a:t>方法一：</a:t>
            </a:r>
          </a:p>
        </p:txBody>
      </p:sp>
      <p:sp>
        <p:nvSpPr>
          <p:cNvPr id="136214" name="Text Box 22"/>
          <p:cNvSpPr txBox="1">
            <a:spLocks noChangeArrowheads="1"/>
          </p:cNvSpPr>
          <p:nvPr/>
        </p:nvSpPr>
        <p:spPr bwMode="auto">
          <a:xfrm>
            <a:off x="762000" y="1981200"/>
            <a:ext cx="7391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FF0000"/>
                </a:solidFill>
                <a:ea typeface="黑体" pitchFamily="49" charset="-122"/>
              </a:rPr>
              <a:t>一</a:t>
            </a:r>
            <a:r>
              <a:rPr lang="en-US" altLang="zh-CN" sz="3200" b="1">
                <a:solidFill>
                  <a:srgbClr val="FF0000"/>
                </a:solidFill>
                <a:ea typeface="黑体" pitchFamily="49" charset="-122"/>
              </a:rPr>
              <a:t>. </a:t>
            </a:r>
            <a:r>
              <a:rPr lang="zh-CN" altLang="en-US" sz="3200" b="1">
                <a:solidFill>
                  <a:srgbClr val="FF0000"/>
                </a:solidFill>
                <a:latin typeface="黑体" pitchFamily="49" charset="-122"/>
                <a:ea typeface="黑体" pitchFamily="49" charset="-122"/>
              </a:rPr>
              <a:t>估算电压增益</a:t>
            </a:r>
            <a:endParaRPr lang="zh-CN" altLang="en-US" sz="1600" b="1">
              <a:solidFill>
                <a:schemeClr val="accent2"/>
              </a:solidFill>
              <a:latin typeface="黑体" pitchFamily="49" charset="-122"/>
              <a:ea typeface="黑体" pitchFamily="49" charset="-122"/>
            </a:endParaRPr>
          </a:p>
        </p:txBody>
      </p:sp>
      <p:sp>
        <p:nvSpPr>
          <p:cNvPr id="136215" name="Line 23"/>
          <p:cNvSpPr>
            <a:spLocks noChangeShapeType="1"/>
          </p:cNvSpPr>
          <p:nvPr/>
        </p:nvSpPr>
        <p:spPr bwMode="auto">
          <a:xfrm>
            <a:off x="900113" y="1196975"/>
            <a:ext cx="7488237" cy="0"/>
          </a:xfrm>
          <a:prstGeom prst="line">
            <a:avLst/>
          </a:prstGeom>
          <a:noFill/>
          <a:ln w="76200" cap="sq" cmpd="tri">
            <a:solidFill>
              <a:srgbClr val="FF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2908879129"/>
      </p:ext>
    </p:extLst>
  </p:cSld>
  <p:clrMapOvr>
    <a:masterClrMapping/>
  </p:clrMapOvr>
  <p:transition>
    <p:split orient="vert"/>
    <p:sndAc>
      <p:stSnd>
        <p:snd r:embed="rId3"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6203"/>
                                        </p:tgtEl>
                                        <p:attrNameLst>
                                          <p:attrName>style.visibility</p:attrName>
                                        </p:attrNameLst>
                                      </p:cBhvr>
                                      <p:to>
                                        <p:strVal val="visible"/>
                                      </p:to>
                                    </p:set>
                                    <p:animEffect transition="in" filter="box(in)">
                                      <p:cBhvr>
                                        <p:cTn id="7" dur="500"/>
                                        <p:tgtEl>
                                          <p:spTgt spid="136203"/>
                                        </p:tgtEl>
                                      </p:cBhvr>
                                    </p:animEffect>
                                  </p:childTnLst>
                                  <p:subTnLst>
                                    <p:audio>
                                      <p:cMediaNode>
                                        <p:cTn display="0" masterRel="sameClick">
                                          <p:stCondLst>
                                            <p:cond evt="begin" delay="0">
                                              <p:tn val="5"/>
                                            </p:cond>
                                          </p:stCondLst>
                                          <p:endCondLst>
                                            <p:cond evt="onStopAudio" delay="0">
                                              <p:tgtEl>
                                                <p:sldTgt/>
                                              </p:tgtEl>
                                            </p:cond>
                                          </p:endCondLst>
                                        </p:cTn>
                                        <p:tgtEl>
                                          <p:sndTgt r:embed="rId4"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36214"/>
                                        </p:tgtEl>
                                        <p:attrNameLst>
                                          <p:attrName>style.visibility</p:attrName>
                                        </p:attrNameLst>
                                      </p:cBhvr>
                                      <p:to>
                                        <p:strVal val="visible"/>
                                      </p:to>
                                    </p:set>
                                    <p:animEffect transition="in" filter="box(in)">
                                      <p:cBhvr>
                                        <p:cTn id="12" dur="500"/>
                                        <p:tgtEl>
                                          <p:spTgt spid="136214"/>
                                        </p:tgtEl>
                                      </p:cBhvr>
                                    </p:animEffect>
                                  </p:childTnLst>
                                  <p:subTnLst>
                                    <p:audio>
                                      <p:cMediaNode>
                                        <p:cTn display="0" masterRel="sameClick">
                                          <p:stCondLst>
                                            <p:cond evt="begin" delay="0">
                                              <p:tn val="10"/>
                                            </p:cond>
                                          </p:stCondLst>
                                          <p:endCondLst>
                                            <p:cond evt="onStopAudio" delay="0">
                                              <p:tgtEl>
                                                <p:sldTgt/>
                                              </p:tgtEl>
                                            </p:cond>
                                          </p:endCondLst>
                                        </p:cTn>
                                        <p:tgtEl>
                                          <p:sndTgt r:embed="rId4" name="CHIMES.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36204"/>
                                        </p:tgtEl>
                                        <p:attrNameLst>
                                          <p:attrName>style.visibility</p:attrName>
                                        </p:attrNameLst>
                                      </p:cBhvr>
                                      <p:to>
                                        <p:strVal val="visible"/>
                                      </p:to>
                                    </p:set>
                                    <p:animEffect transition="in" filter="box(in)">
                                      <p:cBhvr>
                                        <p:cTn id="17" dur="500"/>
                                        <p:tgtEl>
                                          <p:spTgt spid="136204"/>
                                        </p:tgtEl>
                                      </p:cBhvr>
                                    </p:animEffect>
                                  </p:childTnLst>
                                  <p:subTnLst>
                                    <p:audio>
                                      <p:cMediaNode>
                                        <p:cTn display="0" masterRel="sameClick">
                                          <p:stCondLst>
                                            <p:cond evt="begin" delay="0">
                                              <p:tn val="15"/>
                                            </p:cond>
                                          </p:stCondLst>
                                          <p:endCondLst>
                                            <p:cond evt="onStopAudio" delay="0">
                                              <p:tgtEl>
                                                <p:sldTgt/>
                                              </p:tgtEl>
                                            </p:cond>
                                          </p:endCondLst>
                                        </p:cTn>
                                        <p:tgtEl>
                                          <p:sndTgt r:embed="rId4" name="CHIMES.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36205"/>
                                        </p:tgtEl>
                                        <p:attrNameLst>
                                          <p:attrName>style.visibility</p:attrName>
                                        </p:attrNameLst>
                                      </p:cBhvr>
                                      <p:to>
                                        <p:strVal val="visible"/>
                                      </p:to>
                                    </p:set>
                                    <p:animEffect transition="in" filter="box(in)">
                                      <p:cBhvr>
                                        <p:cTn id="22" dur="500"/>
                                        <p:tgtEl>
                                          <p:spTgt spid="136205"/>
                                        </p:tgtEl>
                                      </p:cBhvr>
                                    </p:animEffect>
                                  </p:childTnLst>
                                  <p:subTnLst>
                                    <p:audio>
                                      <p:cMediaNode>
                                        <p:cTn display="0" masterRel="sameClick">
                                          <p:stCondLst>
                                            <p:cond evt="begin" delay="0">
                                              <p:tn val="20"/>
                                            </p:cond>
                                          </p:stCondLst>
                                          <p:endCondLst>
                                            <p:cond evt="onStopAudio" delay="0">
                                              <p:tgtEl>
                                                <p:sldTgt/>
                                              </p:tgtEl>
                                            </p:cond>
                                          </p:endCondLst>
                                        </p:cTn>
                                        <p:tgtEl>
                                          <p:sndTgt r:embed="rId4" name="CHIMES.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136212"/>
                                        </p:tgtEl>
                                        <p:attrNameLst>
                                          <p:attrName>style.visibility</p:attrName>
                                        </p:attrNameLst>
                                      </p:cBhvr>
                                      <p:to>
                                        <p:strVal val="visible"/>
                                      </p:to>
                                    </p:set>
                                    <p:animEffect transition="in" filter="box(in)">
                                      <p:cBhvr>
                                        <p:cTn id="27" dur="500"/>
                                        <p:tgtEl>
                                          <p:spTgt spid="136212"/>
                                        </p:tgtEl>
                                      </p:cBhvr>
                                    </p:animEffect>
                                  </p:childTnLst>
                                  <p:subTnLst>
                                    <p:audio>
                                      <p:cMediaNode>
                                        <p:cTn display="0" masterRel="sameClick">
                                          <p:stCondLst>
                                            <p:cond evt="begin" delay="0">
                                              <p:tn val="25"/>
                                            </p:cond>
                                          </p:stCondLst>
                                          <p:endCondLst>
                                            <p:cond evt="onStopAudio" delay="0">
                                              <p:tgtEl>
                                                <p:sldTgt/>
                                              </p:tgtEl>
                                            </p:cond>
                                          </p:endCondLst>
                                        </p:cTn>
                                        <p:tgtEl>
                                          <p:sndTgt r:embed="rId4" name="CHIMES.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36213"/>
                                        </p:tgtEl>
                                        <p:attrNameLst>
                                          <p:attrName>style.visibility</p:attrName>
                                        </p:attrNameLst>
                                      </p:cBhvr>
                                      <p:to>
                                        <p:strVal val="visible"/>
                                      </p:to>
                                    </p:set>
                                    <p:animEffect transition="in" filter="box(in)">
                                      <p:cBhvr>
                                        <p:cTn id="32" dur="500"/>
                                        <p:tgtEl>
                                          <p:spTgt spid="136213"/>
                                        </p:tgtEl>
                                      </p:cBhvr>
                                    </p:animEffect>
                                  </p:childTnLst>
                                  <p:subTnLst>
                                    <p:audio>
                                      <p:cMediaNode>
                                        <p:cTn display="0" masterRel="sameClick">
                                          <p:stCondLst>
                                            <p:cond evt="begin" delay="0">
                                              <p:tn val="30"/>
                                            </p:cond>
                                          </p:stCondLst>
                                          <p:endCondLst>
                                            <p:cond evt="onStopAudio" delay="0">
                                              <p:tgtEl>
                                                <p:sldTgt/>
                                              </p:tgtEl>
                                            </p:cond>
                                          </p:endCondLst>
                                        </p:cTn>
                                        <p:tgtEl>
                                          <p:sndTgt r:embed="rId4" name="CHIMES.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36208"/>
                                        </p:tgtEl>
                                        <p:attrNameLst>
                                          <p:attrName>style.visibility</p:attrName>
                                        </p:attrNameLst>
                                      </p:cBhvr>
                                      <p:to>
                                        <p:strVal val="visible"/>
                                      </p:to>
                                    </p:set>
                                    <p:animEffect transition="in" filter="box(in)">
                                      <p:cBhvr>
                                        <p:cTn id="37" dur="500"/>
                                        <p:tgtEl>
                                          <p:spTgt spid="136208"/>
                                        </p:tgtEl>
                                      </p:cBhvr>
                                    </p:animEffect>
                                  </p:childTnLst>
                                  <p:subTnLst>
                                    <p:audio>
                                      <p:cMediaNode>
                                        <p:cTn display="0" masterRel="sameClick">
                                          <p:stCondLst>
                                            <p:cond evt="begin" delay="0">
                                              <p:tn val="35"/>
                                            </p:cond>
                                          </p:stCondLst>
                                          <p:endCondLst>
                                            <p:cond evt="onStopAudio" delay="0">
                                              <p:tgtEl>
                                                <p:sldTgt/>
                                              </p:tgtEl>
                                            </p:cond>
                                          </p:endCondLst>
                                        </p:cTn>
                                        <p:tgtEl>
                                          <p:sndTgt r:embed="rId4" name="CHIMES.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16" fill="hold" nodeType="clickEffect">
                                  <p:stCondLst>
                                    <p:cond delay="0"/>
                                  </p:stCondLst>
                                  <p:childTnLst>
                                    <p:set>
                                      <p:cBhvr>
                                        <p:cTn id="41" dur="1" fill="hold">
                                          <p:stCondLst>
                                            <p:cond delay="0"/>
                                          </p:stCondLst>
                                        </p:cTn>
                                        <p:tgtEl>
                                          <p:spTgt spid="136207"/>
                                        </p:tgtEl>
                                        <p:attrNameLst>
                                          <p:attrName>style.visibility</p:attrName>
                                        </p:attrNameLst>
                                      </p:cBhvr>
                                      <p:to>
                                        <p:strVal val="visible"/>
                                      </p:to>
                                    </p:set>
                                    <p:animEffect transition="in" filter="box(in)">
                                      <p:cBhvr>
                                        <p:cTn id="42" dur="500"/>
                                        <p:tgtEl>
                                          <p:spTgt spid="136207"/>
                                        </p:tgtEl>
                                      </p:cBhvr>
                                    </p:animEffect>
                                  </p:childTnLst>
                                  <p:subTnLst>
                                    <p:audio>
                                      <p:cMediaNode>
                                        <p:cTn display="0" masterRel="sameClick">
                                          <p:stCondLst>
                                            <p:cond evt="begin" delay="0">
                                              <p:tn val="40"/>
                                            </p:cond>
                                          </p:stCondLst>
                                          <p:endCondLst>
                                            <p:cond evt="onStopAudio" delay="0">
                                              <p:tgtEl>
                                                <p:sldTgt/>
                                              </p:tgtEl>
                                            </p:cond>
                                          </p:endCondLst>
                                        </p:cTn>
                                        <p:tgtEl>
                                          <p:sndTgt r:embed="rId4" name="CHIMES.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136210"/>
                                        </p:tgtEl>
                                        <p:attrNameLst>
                                          <p:attrName>style.visibility</p:attrName>
                                        </p:attrNameLst>
                                      </p:cBhvr>
                                      <p:to>
                                        <p:strVal val="visible"/>
                                      </p:to>
                                    </p:set>
                                    <p:animEffect transition="in" filter="box(in)">
                                      <p:cBhvr>
                                        <p:cTn id="47" dur="500"/>
                                        <p:tgtEl>
                                          <p:spTgt spid="136210"/>
                                        </p:tgtEl>
                                      </p:cBhvr>
                                    </p:animEffect>
                                  </p:childTnLst>
                                  <p:subTnLst>
                                    <p:audio>
                                      <p:cMediaNode>
                                        <p:cTn display="0" masterRel="sameClick">
                                          <p:stCondLst>
                                            <p:cond evt="begin" delay="0">
                                              <p:tn val="45"/>
                                            </p:cond>
                                          </p:stCondLst>
                                          <p:endCondLst>
                                            <p:cond evt="onStopAudio" delay="0">
                                              <p:tgtEl>
                                                <p:sldTgt/>
                                              </p:tgtEl>
                                            </p:cond>
                                          </p:endCondLst>
                                        </p:cTn>
                                        <p:tgtEl>
                                          <p:sndTgt r:embed="rId4" name="CHIMES.WAV"/>
                                        </p:tgtEl>
                                      </p:cMediaNode>
                                    </p:audio>
                                  </p:subTnLst>
                                </p:cTn>
                              </p:par>
                            </p:childTnLst>
                          </p:cTn>
                        </p:par>
                      </p:childTnLst>
                    </p:cTn>
                  </p:par>
                  <p:par>
                    <p:cTn id="48" fill="hold" nodeType="clickPar">
                      <p:stCondLst>
                        <p:cond delay="indefinite"/>
                      </p:stCondLst>
                      <p:childTnLst>
                        <p:par>
                          <p:cTn id="49" fill="hold" nodeType="withGroup">
                            <p:stCondLst>
                              <p:cond delay="0"/>
                            </p:stCondLst>
                            <p:childTnLst>
                              <p:par>
                                <p:cTn id="50" presetID="4" presetClass="entr" presetSubtype="16" fill="hold" nodeType="clickEffect">
                                  <p:stCondLst>
                                    <p:cond delay="0"/>
                                  </p:stCondLst>
                                  <p:childTnLst>
                                    <p:set>
                                      <p:cBhvr>
                                        <p:cTn id="51" dur="1" fill="hold">
                                          <p:stCondLst>
                                            <p:cond delay="0"/>
                                          </p:stCondLst>
                                        </p:cTn>
                                        <p:tgtEl>
                                          <p:spTgt spid="136209"/>
                                        </p:tgtEl>
                                        <p:attrNameLst>
                                          <p:attrName>style.visibility</p:attrName>
                                        </p:attrNameLst>
                                      </p:cBhvr>
                                      <p:to>
                                        <p:strVal val="visible"/>
                                      </p:to>
                                    </p:set>
                                    <p:animEffect transition="in" filter="box(in)">
                                      <p:cBhvr>
                                        <p:cTn id="52" dur="500"/>
                                        <p:tgtEl>
                                          <p:spTgt spid="136209"/>
                                        </p:tgtEl>
                                      </p:cBhvr>
                                    </p:animEffect>
                                  </p:childTnLst>
                                  <p:subTnLst>
                                    <p:audio>
                                      <p:cMediaNode>
                                        <p:cTn display="0" masterRel="sameClick">
                                          <p:stCondLst>
                                            <p:cond evt="begin" delay="0">
                                              <p:tn val="50"/>
                                            </p:cond>
                                          </p:stCondLst>
                                          <p:endCondLst>
                                            <p:cond evt="onStopAudio" delay="0">
                                              <p:tgtEl>
                                                <p:sldTgt/>
                                              </p:tgtEl>
                                            </p:cond>
                                          </p:endCondLst>
                                        </p:cTn>
                                        <p:tgtEl>
                                          <p:sndTgt r:embed="rId4" name="CHIMES.WAV"/>
                                        </p:tgtEl>
                                      </p:cMediaNode>
                                    </p:audio>
                                  </p:subTnLst>
                                </p:cTn>
                              </p:par>
                            </p:childTnLst>
                          </p:cTn>
                        </p:par>
                      </p:childTnLst>
                    </p:cTn>
                  </p:par>
                  <p:par>
                    <p:cTn id="53" fill="hold" nodeType="clickPar">
                      <p:stCondLst>
                        <p:cond delay="indefinite"/>
                      </p:stCondLst>
                      <p:childTnLst>
                        <p:par>
                          <p:cTn id="54" fill="hold" nodeType="withGroup">
                            <p:stCondLst>
                              <p:cond delay="0"/>
                            </p:stCondLst>
                            <p:childTnLst>
                              <p:par>
                                <p:cTn id="55" presetID="4" presetClass="entr" presetSubtype="16" fill="hold" nodeType="clickEffect">
                                  <p:stCondLst>
                                    <p:cond delay="0"/>
                                  </p:stCondLst>
                                  <p:childTnLst>
                                    <p:set>
                                      <p:cBhvr>
                                        <p:cTn id="56" dur="1" fill="hold">
                                          <p:stCondLst>
                                            <p:cond delay="0"/>
                                          </p:stCondLst>
                                        </p:cTn>
                                        <p:tgtEl>
                                          <p:spTgt spid="136211"/>
                                        </p:tgtEl>
                                        <p:attrNameLst>
                                          <p:attrName>style.visibility</p:attrName>
                                        </p:attrNameLst>
                                      </p:cBhvr>
                                      <p:to>
                                        <p:strVal val="visible"/>
                                      </p:to>
                                    </p:set>
                                    <p:animEffect transition="in" filter="box(in)">
                                      <p:cBhvr>
                                        <p:cTn id="57" dur="500"/>
                                        <p:tgtEl>
                                          <p:spTgt spid="136211"/>
                                        </p:tgtEl>
                                      </p:cBhvr>
                                    </p:animEffect>
                                  </p:childTnLst>
                                  <p:subTnLst>
                                    <p:audio>
                                      <p:cMediaNode>
                                        <p:cTn display="0" masterRel="sameClick">
                                          <p:stCondLst>
                                            <p:cond evt="begin" delay="0">
                                              <p:tn val="55"/>
                                            </p:cond>
                                          </p:stCondLst>
                                          <p:endCondLst>
                                            <p:cond evt="onStopAudio" delay="0">
                                              <p:tgtEl>
                                                <p:sldTgt/>
                                              </p:tgtEl>
                                            </p:cond>
                                          </p:endCondLst>
                                        </p:cTn>
                                        <p:tgtEl>
                                          <p:sndTgt r:embed="rId4" name="CHIMES.WAV"/>
                                        </p:tgtEl>
                                      </p:cMediaNode>
                                    </p:audio>
                                  </p:subTnLst>
                                </p:cTn>
                              </p:par>
                            </p:childTnLst>
                          </p:cTn>
                        </p:par>
                      </p:childTnLst>
                    </p:cTn>
                  </p:par>
                  <p:par>
                    <p:cTn id="58" fill="hold" nodeType="clickPar">
                      <p:stCondLst>
                        <p:cond delay="indefinite"/>
                      </p:stCondLst>
                      <p:childTnLst>
                        <p:par>
                          <p:cTn id="59" fill="hold" nodeType="withGroup">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136206"/>
                                        </p:tgtEl>
                                        <p:attrNameLst>
                                          <p:attrName>style.visibility</p:attrName>
                                        </p:attrNameLst>
                                      </p:cBhvr>
                                      <p:to>
                                        <p:strVal val="visible"/>
                                      </p:to>
                                    </p:set>
                                    <p:animEffect transition="in" filter="box(in)">
                                      <p:cBhvr>
                                        <p:cTn id="62" dur="500"/>
                                        <p:tgtEl>
                                          <p:spTgt spid="136206"/>
                                        </p:tgtEl>
                                      </p:cBhvr>
                                    </p:animEffect>
                                  </p:childTnLst>
                                  <p:subTnLst>
                                    <p:audio>
                                      <p:cMediaNode>
                                        <p:cTn display="0" masterRel="sameClick">
                                          <p:stCondLst>
                                            <p:cond evt="begin" delay="0">
                                              <p:tn val="60"/>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203" grpId="0" autoUpdateAnimBg="0"/>
      <p:bldP spid="136204" grpId="0" autoUpdateAnimBg="0"/>
      <p:bldP spid="136205" grpId="0" autoUpdateAnimBg="0"/>
      <p:bldP spid="136206" grpId="0" autoUpdateAnimBg="0"/>
      <p:bldP spid="136208" grpId="0" autoUpdateAnimBg="0"/>
      <p:bldP spid="136210" grpId="0" autoUpdateAnimBg="0"/>
      <p:bldP spid="136213" grpId="0" autoUpdateAnimBg="0"/>
      <p:bldP spid="136214"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326" y="5898976"/>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166915" name="Picture 3"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08789" y="6279976"/>
            <a:ext cx="274638" cy="533400"/>
          </a:xfrm>
          <a:prstGeom prst="rect">
            <a:avLst/>
          </a:prstGeom>
          <a:noFill/>
          <a:extLst>
            <a:ext uri="{909E8E84-426E-40DD-AFC4-6F175D3DCCD1}">
              <a14:hiddenFill xmlns:a14="http://schemas.microsoft.com/office/drawing/2010/main">
                <a:solidFill>
                  <a:srgbClr val="FFFFFF"/>
                </a:solidFill>
              </a14:hiddenFill>
            </a:ext>
          </a:extLst>
        </p:spPr>
      </p:pic>
      <p:sp>
        <p:nvSpPr>
          <p:cNvPr id="166916" name="Text Box 4"/>
          <p:cNvSpPr txBox="1">
            <a:spLocks noChangeArrowheads="1"/>
          </p:cNvSpPr>
          <p:nvPr/>
        </p:nvSpPr>
        <p:spPr bwMode="auto">
          <a:xfrm>
            <a:off x="1187326" y="2130251"/>
            <a:ext cx="7416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3333FF"/>
                </a:solidFill>
              </a:rPr>
              <a:t>（</a:t>
            </a:r>
            <a:r>
              <a:rPr lang="en-US" altLang="zh-CN" sz="2400" b="1">
                <a:solidFill>
                  <a:srgbClr val="3333FF"/>
                </a:solidFill>
              </a:rPr>
              <a:t>1</a:t>
            </a:r>
            <a:r>
              <a:rPr lang="zh-CN" altLang="en-US" sz="2400" b="1">
                <a:solidFill>
                  <a:srgbClr val="3333FF"/>
                </a:solidFill>
              </a:rPr>
              <a:t>）利用元器件参数的对称性来提高电路稳定性</a:t>
            </a:r>
          </a:p>
        </p:txBody>
      </p:sp>
      <p:sp>
        <p:nvSpPr>
          <p:cNvPr id="166917" name="Text Box 5"/>
          <p:cNvSpPr txBox="1">
            <a:spLocks noChangeArrowheads="1"/>
          </p:cNvSpPr>
          <p:nvPr/>
        </p:nvSpPr>
        <p:spPr bwMode="auto">
          <a:xfrm>
            <a:off x="1187326" y="2777951"/>
            <a:ext cx="56165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3333FF"/>
                </a:solidFill>
              </a:rPr>
              <a:t>（</a:t>
            </a:r>
            <a:r>
              <a:rPr lang="en-US" altLang="zh-CN" sz="2400" b="1">
                <a:solidFill>
                  <a:srgbClr val="3333FF"/>
                </a:solidFill>
              </a:rPr>
              <a:t>2</a:t>
            </a:r>
            <a:r>
              <a:rPr lang="zh-CN" altLang="en-US" sz="2400" b="1">
                <a:solidFill>
                  <a:srgbClr val="3333FF"/>
                </a:solidFill>
              </a:rPr>
              <a:t>）</a:t>
            </a:r>
            <a:r>
              <a:rPr lang="zh-CN" altLang="zh-CN" sz="2400" b="1">
                <a:solidFill>
                  <a:srgbClr val="3333FF"/>
                </a:solidFill>
              </a:rPr>
              <a:t>利用有源器件代替无源元件</a:t>
            </a:r>
            <a:endParaRPr lang="zh-CN" altLang="en-US" sz="2400" b="1">
              <a:solidFill>
                <a:srgbClr val="3333FF"/>
              </a:solidFill>
            </a:endParaRPr>
          </a:p>
        </p:txBody>
      </p:sp>
      <p:sp>
        <p:nvSpPr>
          <p:cNvPr id="166918" name="Text Box 6"/>
          <p:cNvSpPr txBox="1">
            <a:spLocks noChangeArrowheads="1"/>
          </p:cNvSpPr>
          <p:nvPr/>
        </p:nvSpPr>
        <p:spPr bwMode="auto">
          <a:xfrm>
            <a:off x="1187326" y="3425651"/>
            <a:ext cx="77771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3333FF"/>
                </a:solidFill>
              </a:rPr>
              <a:t>（</a:t>
            </a:r>
            <a:r>
              <a:rPr lang="en-US" altLang="zh-CN" sz="2400" b="1">
                <a:solidFill>
                  <a:srgbClr val="3333FF"/>
                </a:solidFill>
              </a:rPr>
              <a:t>3</a:t>
            </a:r>
            <a:r>
              <a:rPr lang="zh-CN" altLang="en-US" sz="2400" b="1">
                <a:solidFill>
                  <a:srgbClr val="3333FF"/>
                </a:solidFill>
              </a:rPr>
              <a:t>）一般采用直接耦合方式</a:t>
            </a:r>
          </a:p>
        </p:txBody>
      </p:sp>
      <p:sp>
        <p:nvSpPr>
          <p:cNvPr id="166919" name="Text Box 7"/>
          <p:cNvSpPr txBox="1">
            <a:spLocks noChangeArrowheads="1"/>
          </p:cNvSpPr>
          <p:nvPr/>
        </p:nvSpPr>
        <p:spPr bwMode="auto">
          <a:xfrm>
            <a:off x="612576" y="1170321"/>
            <a:ext cx="4751387" cy="457200"/>
          </a:xfrm>
          <a:prstGeom prst="rect">
            <a:avLst/>
          </a:prstGeom>
          <a:solidFill>
            <a:srgbClr val="FF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dirty="0" smtClean="0"/>
              <a:t>6  </a:t>
            </a:r>
            <a:r>
              <a:rPr lang="zh-CN" altLang="en-US" sz="2400" b="1" dirty="0" smtClean="0"/>
              <a:t>集成电路</a:t>
            </a:r>
            <a:r>
              <a:rPr lang="zh-CN" altLang="en-US" sz="2400" b="1" dirty="0"/>
              <a:t>结构形式上的特点</a:t>
            </a:r>
          </a:p>
        </p:txBody>
      </p:sp>
      <p:sp>
        <p:nvSpPr>
          <p:cNvPr id="166920" name="Text Box 8"/>
          <p:cNvSpPr txBox="1">
            <a:spLocks noChangeArrowheads="1"/>
          </p:cNvSpPr>
          <p:nvPr/>
        </p:nvSpPr>
        <p:spPr bwMode="auto">
          <a:xfrm>
            <a:off x="1187326" y="4074939"/>
            <a:ext cx="77771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3333FF"/>
                </a:solidFill>
              </a:rPr>
              <a:t>（</a:t>
            </a:r>
            <a:r>
              <a:rPr lang="en-US" altLang="zh-CN" sz="2400" b="1">
                <a:solidFill>
                  <a:srgbClr val="3333FF"/>
                </a:solidFill>
              </a:rPr>
              <a:t>4</a:t>
            </a:r>
            <a:r>
              <a:rPr lang="zh-CN" altLang="en-US" sz="2400" b="1">
                <a:solidFill>
                  <a:srgbClr val="3333FF"/>
                </a:solidFill>
              </a:rPr>
              <a:t>）采用较复杂的电路结构</a:t>
            </a:r>
          </a:p>
        </p:txBody>
      </p:sp>
      <p:sp>
        <p:nvSpPr>
          <p:cNvPr id="166921" name="Text Box 9"/>
          <p:cNvSpPr txBox="1">
            <a:spLocks noChangeArrowheads="1"/>
          </p:cNvSpPr>
          <p:nvPr/>
        </p:nvSpPr>
        <p:spPr bwMode="auto">
          <a:xfrm>
            <a:off x="1187326" y="4722639"/>
            <a:ext cx="77771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solidFill>
                  <a:srgbClr val="3333FF"/>
                </a:solidFill>
              </a:rPr>
              <a:t>（</a:t>
            </a:r>
            <a:r>
              <a:rPr lang="en-US" altLang="zh-CN" sz="2400" b="1">
                <a:solidFill>
                  <a:srgbClr val="3333FF"/>
                </a:solidFill>
              </a:rPr>
              <a:t>5</a:t>
            </a:r>
            <a:r>
              <a:rPr lang="zh-CN" altLang="en-US" sz="2400" b="1">
                <a:solidFill>
                  <a:srgbClr val="3333FF"/>
                </a:solidFill>
              </a:rPr>
              <a:t>）适当利用外接分立元件</a:t>
            </a:r>
          </a:p>
        </p:txBody>
      </p:sp>
      <p:sp>
        <p:nvSpPr>
          <p:cNvPr id="10" name="Rectangle 2"/>
          <p:cNvSpPr>
            <a:spLocks noChangeArrowheads="1"/>
          </p:cNvSpPr>
          <p:nvPr/>
        </p:nvSpPr>
        <p:spPr bwMode="auto">
          <a:xfrm>
            <a:off x="678150" y="332656"/>
            <a:ext cx="3527747" cy="519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r>
              <a:rPr kumimoji="1" lang="en-US" altLang="zh-CN" sz="2800" b="1" u="sng" dirty="0" smtClean="0">
                <a:solidFill>
                  <a:srgbClr val="002060"/>
                </a:solidFill>
                <a:latin typeface="Times New Roman" pitchFamily="18" charset="0"/>
              </a:rPr>
              <a:t>7.1.1  </a:t>
            </a:r>
            <a:r>
              <a:rPr kumimoji="1" lang="zh-CN" altLang="en-US" sz="2800" b="1" u="sng" dirty="0">
                <a:solidFill>
                  <a:srgbClr val="002060"/>
                </a:solidFill>
                <a:latin typeface="Times New Roman" pitchFamily="18" charset="0"/>
              </a:rPr>
              <a:t>集成运</a:t>
            </a:r>
            <a:r>
              <a:rPr kumimoji="1" lang="zh-CN" altLang="en-US" sz="2800" b="1" u="sng" dirty="0" smtClean="0">
                <a:solidFill>
                  <a:srgbClr val="002060"/>
                </a:solidFill>
                <a:latin typeface="Times New Roman" pitchFamily="18" charset="0"/>
              </a:rPr>
              <a:t>放简介</a:t>
            </a:r>
            <a:endParaRPr kumimoji="1" lang="zh-CN" altLang="en-US" sz="2800" b="1" u="sng" dirty="0">
              <a:solidFill>
                <a:srgbClr val="002060"/>
              </a:solidFill>
              <a:latin typeface="Times New Roman" pitchFamily="18" charset="0"/>
            </a:endParaRPr>
          </a:p>
        </p:txBody>
      </p:sp>
    </p:spTree>
    <p:extLst>
      <p:ext uri="{BB962C8B-B14F-4D97-AF65-F5344CB8AC3E}">
        <p14:creationId xmlns:p14="http://schemas.microsoft.com/office/powerpoint/2010/main" val="19286819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6919"/>
                                        </p:tgtEl>
                                        <p:attrNameLst>
                                          <p:attrName>style.visibility</p:attrName>
                                        </p:attrNameLst>
                                      </p:cBhvr>
                                      <p:to>
                                        <p:strVal val="visible"/>
                                      </p:to>
                                    </p:set>
                                    <p:anim calcmode="lin" valueType="num">
                                      <p:cBhvr additive="base">
                                        <p:cTn id="7" dur="500" fill="hold"/>
                                        <p:tgtEl>
                                          <p:spTgt spid="166919"/>
                                        </p:tgtEl>
                                        <p:attrNameLst>
                                          <p:attrName>ppt_x</p:attrName>
                                        </p:attrNameLst>
                                      </p:cBhvr>
                                      <p:tavLst>
                                        <p:tav tm="0">
                                          <p:val>
                                            <p:strVal val="#ppt_x"/>
                                          </p:val>
                                        </p:tav>
                                        <p:tav tm="100000">
                                          <p:val>
                                            <p:strVal val="#ppt_x"/>
                                          </p:val>
                                        </p:tav>
                                      </p:tavLst>
                                    </p:anim>
                                    <p:anim calcmode="lin" valueType="num">
                                      <p:cBhvr additive="base">
                                        <p:cTn id="8" dur="500" fill="hold"/>
                                        <p:tgtEl>
                                          <p:spTgt spid="16691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6916"/>
                                        </p:tgtEl>
                                        <p:attrNameLst>
                                          <p:attrName>style.visibility</p:attrName>
                                        </p:attrNameLst>
                                      </p:cBhvr>
                                      <p:to>
                                        <p:strVal val="visible"/>
                                      </p:to>
                                    </p:set>
                                    <p:anim calcmode="lin" valueType="num">
                                      <p:cBhvr additive="base">
                                        <p:cTn id="13" dur="500" fill="hold"/>
                                        <p:tgtEl>
                                          <p:spTgt spid="166916"/>
                                        </p:tgtEl>
                                        <p:attrNameLst>
                                          <p:attrName>ppt_x</p:attrName>
                                        </p:attrNameLst>
                                      </p:cBhvr>
                                      <p:tavLst>
                                        <p:tav tm="0">
                                          <p:val>
                                            <p:strVal val="#ppt_x"/>
                                          </p:val>
                                        </p:tav>
                                        <p:tav tm="100000">
                                          <p:val>
                                            <p:strVal val="#ppt_x"/>
                                          </p:val>
                                        </p:tav>
                                      </p:tavLst>
                                    </p:anim>
                                    <p:anim calcmode="lin" valueType="num">
                                      <p:cBhvr additive="base">
                                        <p:cTn id="14" dur="500" fill="hold"/>
                                        <p:tgtEl>
                                          <p:spTgt spid="16691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6917"/>
                                        </p:tgtEl>
                                        <p:attrNameLst>
                                          <p:attrName>style.visibility</p:attrName>
                                        </p:attrNameLst>
                                      </p:cBhvr>
                                      <p:to>
                                        <p:strVal val="visible"/>
                                      </p:to>
                                    </p:set>
                                    <p:anim calcmode="lin" valueType="num">
                                      <p:cBhvr additive="base">
                                        <p:cTn id="19" dur="500" fill="hold"/>
                                        <p:tgtEl>
                                          <p:spTgt spid="166917"/>
                                        </p:tgtEl>
                                        <p:attrNameLst>
                                          <p:attrName>ppt_x</p:attrName>
                                        </p:attrNameLst>
                                      </p:cBhvr>
                                      <p:tavLst>
                                        <p:tav tm="0">
                                          <p:val>
                                            <p:strVal val="#ppt_x"/>
                                          </p:val>
                                        </p:tav>
                                        <p:tav tm="100000">
                                          <p:val>
                                            <p:strVal val="#ppt_x"/>
                                          </p:val>
                                        </p:tav>
                                      </p:tavLst>
                                    </p:anim>
                                    <p:anim calcmode="lin" valueType="num">
                                      <p:cBhvr additive="base">
                                        <p:cTn id="20" dur="500" fill="hold"/>
                                        <p:tgtEl>
                                          <p:spTgt spid="16691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6918"/>
                                        </p:tgtEl>
                                        <p:attrNameLst>
                                          <p:attrName>style.visibility</p:attrName>
                                        </p:attrNameLst>
                                      </p:cBhvr>
                                      <p:to>
                                        <p:strVal val="visible"/>
                                      </p:to>
                                    </p:set>
                                    <p:anim calcmode="lin" valueType="num">
                                      <p:cBhvr additive="base">
                                        <p:cTn id="25" dur="500" fill="hold"/>
                                        <p:tgtEl>
                                          <p:spTgt spid="166918"/>
                                        </p:tgtEl>
                                        <p:attrNameLst>
                                          <p:attrName>ppt_x</p:attrName>
                                        </p:attrNameLst>
                                      </p:cBhvr>
                                      <p:tavLst>
                                        <p:tav tm="0">
                                          <p:val>
                                            <p:strVal val="#ppt_x"/>
                                          </p:val>
                                        </p:tav>
                                        <p:tav tm="100000">
                                          <p:val>
                                            <p:strVal val="#ppt_x"/>
                                          </p:val>
                                        </p:tav>
                                      </p:tavLst>
                                    </p:anim>
                                    <p:anim calcmode="lin" valueType="num">
                                      <p:cBhvr additive="base">
                                        <p:cTn id="26" dur="500" fill="hold"/>
                                        <p:tgtEl>
                                          <p:spTgt spid="16691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6920"/>
                                        </p:tgtEl>
                                        <p:attrNameLst>
                                          <p:attrName>style.visibility</p:attrName>
                                        </p:attrNameLst>
                                      </p:cBhvr>
                                      <p:to>
                                        <p:strVal val="visible"/>
                                      </p:to>
                                    </p:set>
                                    <p:anim calcmode="lin" valueType="num">
                                      <p:cBhvr additive="base">
                                        <p:cTn id="31" dur="500" fill="hold"/>
                                        <p:tgtEl>
                                          <p:spTgt spid="166920"/>
                                        </p:tgtEl>
                                        <p:attrNameLst>
                                          <p:attrName>ppt_x</p:attrName>
                                        </p:attrNameLst>
                                      </p:cBhvr>
                                      <p:tavLst>
                                        <p:tav tm="0">
                                          <p:val>
                                            <p:strVal val="#ppt_x"/>
                                          </p:val>
                                        </p:tav>
                                        <p:tav tm="100000">
                                          <p:val>
                                            <p:strVal val="#ppt_x"/>
                                          </p:val>
                                        </p:tav>
                                      </p:tavLst>
                                    </p:anim>
                                    <p:anim calcmode="lin" valueType="num">
                                      <p:cBhvr additive="base">
                                        <p:cTn id="32" dur="500" fill="hold"/>
                                        <p:tgtEl>
                                          <p:spTgt spid="16692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6921"/>
                                        </p:tgtEl>
                                        <p:attrNameLst>
                                          <p:attrName>style.visibility</p:attrName>
                                        </p:attrNameLst>
                                      </p:cBhvr>
                                      <p:to>
                                        <p:strVal val="visible"/>
                                      </p:to>
                                    </p:set>
                                    <p:anim calcmode="lin" valueType="num">
                                      <p:cBhvr additive="base">
                                        <p:cTn id="37" dur="500" fill="hold"/>
                                        <p:tgtEl>
                                          <p:spTgt spid="166921"/>
                                        </p:tgtEl>
                                        <p:attrNameLst>
                                          <p:attrName>ppt_x</p:attrName>
                                        </p:attrNameLst>
                                      </p:cBhvr>
                                      <p:tavLst>
                                        <p:tav tm="0">
                                          <p:val>
                                            <p:strVal val="#ppt_x"/>
                                          </p:val>
                                        </p:tav>
                                        <p:tav tm="100000">
                                          <p:val>
                                            <p:strVal val="#ppt_x"/>
                                          </p:val>
                                        </p:tav>
                                      </p:tavLst>
                                    </p:anim>
                                    <p:anim calcmode="lin" valueType="num">
                                      <p:cBhvr additive="base">
                                        <p:cTn id="38" dur="500" fill="hold"/>
                                        <p:tgtEl>
                                          <p:spTgt spid="166921"/>
                                        </p:tgtEl>
                                        <p:attrNameLst>
                                          <p:attrName>ppt_y</p:attrName>
                                        </p:attrNameLst>
                                      </p:cBhvr>
                                      <p:tavLst>
                                        <p:tav tm="0">
                                          <p:val>
                                            <p:strVal val="1+#ppt_h/2"/>
                                          </p:val>
                                        </p:tav>
                                        <p:tav tm="100000">
                                          <p:val>
                                            <p:strVal val="#ppt_y"/>
                                          </p:val>
                                        </p:tav>
                                      </p:tavLst>
                                    </p:anim>
                                  </p:childTnLst>
                                </p:cTn>
                              </p:par>
                            </p:childTnLst>
                          </p:cTn>
                        </p:par>
                        <p:par>
                          <p:cTn id="39" fill="hold">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wipe(left)">
                                      <p:cBhvr>
                                        <p:cTn id="4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6" grpId="0"/>
      <p:bldP spid="166917" grpId="0"/>
      <p:bldP spid="166918" grpId="0"/>
      <p:bldP spid="166919" grpId="0" animBg="1"/>
      <p:bldP spid="166920" grpId="0"/>
      <p:bldP spid="166921" grpId="0"/>
      <p:bldP spid="10" grpId="0" build="p" autoUpdateAnimBg="0" advAuto="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Text Box 3"/>
          <p:cNvSpPr txBox="1">
            <a:spLocks noChangeArrowheads="1"/>
          </p:cNvSpPr>
          <p:nvPr/>
        </p:nvSpPr>
        <p:spPr bwMode="auto">
          <a:xfrm>
            <a:off x="609600" y="457200"/>
            <a:ext cx="37973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sz="2800" b="1">
                <a:solidFill>
                  <a:srgbClr val="0000FF"/>
                </a:solidFill>
                <a:ea typeface="黑体" pitchFamily="49" charset="-122"/>
              </a:rPr>
              <a:t>  </a:t>
            </a:r>
            <a:r>
              <a:rPr lang="zh-CN" altLang="en-US" sz="3200" b="1">
                <a:solidFill>
                  <a:srgbClr val="FF0066"/>
                </a:solidFill>
                <a:ea typeface="黑体" pitchFamily="49" charset="-122"/>
              </a:rPr>
              <a:t>方法二：</a:t>
            </a:r>
          </a:p>
        </p:txBody>
      </p:sp>
      <p:graphicFrame>
        <p:nvGraphicFramePr>
          <p:cNvPr id="137224" name="Object 8"/>
          <p:cNvGraphicFramePr>
            <a:graphicFrameLocks noChangeAspect="1"/>
          </p:cNvGraphicFramePr>
          <p:nvPr/>
        </p:nvGraphicFramePr>
        <p:xfrm>
          <a:off x="1908175" y="990600"/>
          <a:ext cx="1976438" cy="966788"/>
        </p:xfrm>
        <a:graphic>
          <a:graphicData uri="http://schemas.openxmlformats.org/presentationml/2006/ole">
            <mc:AlternateContent xmlns:mc="http://schemas.openxmlformats.org/markup-compatibility/2006">
              <mc:Choice xmlns:v="urn:schemas-microsoft-com:vml" Requires="v">
                <p:oleObj spid="_x0000_s57412" name="Equation" r:id="rId6" imgW="850680" imgH="419040" progId="Equation.3">
                  <p:embed/>
                </p:oleObj>
              </mc:Choice>
              <mc:Fallback>
                <p:oleObj name="Equation" r:id="rId6" imgW="850680" imgH="4190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08175" y="990600"/>
                        <a:ext cx="1976438" cy="966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7225" name="Rectangle 9"/>
          <p:cNvSpPr>
            <a:spLocks noChangeArrowheads="1"/>
          </p:cNvSpPr>
          <p:nvPr/>
        </p:nvSpPr>
        <p:spPr bwMode="auto">
          <a:xfrm>
            <a:off x="838200" y="1219200"/>
            <a:ext cx="10668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800" b="1"/>
              <a:t>根据</a:t>
            </a:r>
          </a:p>
        </p:txBody>
      </p:sp>
      <p:graphicFrame>
        <p:nvGraphicFramePr>
          <p:cNvPr id="137226" name="Object 10"/>
          <p:cNvGraphicFramePr>
            <a:graphicFrameLocks noChangeAspect="1"/>
          </p:cNvGraphicFramePr>
          <p:nvPr/>
        </p:nvGraphicFramePr>
        <p:xfrm>
          <a:off x="3916363" y="990600"/>
          <a:ext cx="1768475" cy="1000125"/>
        </p:xfrm>
        <a:graphic>
          <a:graphicData uri="http://schemas.openxmlformats.org/presentationml/2006/ole">
            <mc:AlternateContent xmlns:mc="http://schemas.openxmlformats.org/markup-compatibility/2006">
              <mc:Choice xmlns:v="urn:schemas-microsoft-com:vml" Requires="v">
                <p:oleObj spid="_x0000_s57413" name="Equation" r:id="rId8" imgW="736560" imgH="419040" progId="Equation.3">
                  <p:embed/>
                </p:oleObj>
              </mc:Choice>
              <mc:Fallback>
                <p:oleObj name="Equation" r:id="rId8" imgW="736560" imgH="4190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16363" y="990600"/>
                        <a:ext cx="1768475" cy="1000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7227" name="Rectangle 11"/>
          <p:cNvSpPr>
            <a:spLocks noChangeArrowheads="1"/>
          </p:cNvSpPr>
          <p:nvPr/>
        </p:nvSpPr>
        <p:spPr bwMode="auto">
          <a:xfrm>
            <a:off x="990600" y="2286000"/>
            <a:ext cx="6096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800" b="1"/>
              <a:t>将</a:t>
            </a:r>
          </a:p>
        </p:txBody>
      </p:sp>
      <p:graphicFrame>
        <p:nvGraphicFramePr>
          <p:cNvPr id="137228" name="Object 12"/>
          <p:cNvGraphicFramePr>
            <a:graphicFrameLocks noChangeAspect="1"/>
          </p:cNvGraphicFramePr>
          <p:nvPr/>
        </p:nvGraphicFramePr>
        <p:xfrm>
          <a:off x="1647825" y="2057400"/>
          <a:ext cx="1379538" cy="1054100"/>
        </p:xfrm>
        <a:graphic>
          <a:graphicData uri="http://schemas.openxmlformats.org/presentationml/2006/ole">
            <mc:AlternateContent xmlns:mc="http://schemas.openxmlformats.org/markup-compatibility/2006">
              <mc:Choice xmlns:v="urn:schemas-microsoft-com:vml" Requires="v">
                <p:oleObj spid="_x0000_s57414" name="Equation" r:id="rId10" imgW="596880" imgH="457200" progId="Equation.3">
                  <p:embed/>
                </p:oleObj>
              </mc:Choice>
              <mc:Fallback>
                <p:oleObj name="Equation" r:id="rId10" imgW="596880" imgH="4572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47825" y="2057400"/>
                        <a:ext cx="1379538" cy="1054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7229" name="Object 13"/>
          <p:cNvGraphicFramePr>
            <a:graphicFrameLocks noChangeAspect="1"/>
          </p:cNvGraphicFramePr>
          <p:nvPr/>
        </p:nvGraphicFramePr>
        <p:xfrm>
          <a:off x="3475038" y="2057400"/>
          <a:ext cx="1292225" cy="1077913"/>
        </p:xfrm>
        <a:graphic>
          <a:graphicData uri="http://schemas.openxmlformats.org/presentationml/2006/ole">
            <mc:AlternateContent xmlns:mc="http://schemas.openxmlformats.org/markup-compatibility/2006">
              <mc:Choice xmlns:v="urn:schemas-microsoft-com:vml" Requires="v">
                <p:oleObj spid="_x0000_s57415" name="Equation" r:id="rId12" imgW="545760" imgH="457200" progId="Equation.3">
                  <p:embed/>
                </p:oleObj>
              </mc:Choice>
              <mc:Fallback>
                <p:oleObj name="Equation" r:id="rId12" imgW="545760" imgH="45720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75038" y="2057400"/>
                        <a:ext cx="1292225" cy="1077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7231" name="Rectangle 15"/>
          <p:cNvSpPr>
            <a:spLocks noChangeArrowheads="1"/>
          </p:cNvSpPr>
          <p:nvPr/>
        </p:nvSpPr>
        <p:spPr bwMode="auto">
          <a:xfrm>
            <a:off x="4953000" y="2362200"/>
            <a:ext cx="2092325"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800" b="1"/>
              <a:t>代入上式</a:t>
            </a:r>
          </a:p>
        </p:txBody>
      </p:sp>
      <p:sp>
        <p:nvSpPr>
          <p:cNvPr id="137232" name="Rectangle 16"/>
          <p:cNvSpPr>
            <a:spLocks noChangeArrowheads="1"/>
          </p:cNvSpPr>
          <p:nvPr/>
        </p:nvSpPr>
        <p:spPr bwMode="auto">
          <a:xfrm>
            <a:off x="1066800" y="3352800"/>
            <a:ext cx="5334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800" b="1"/>
              <a:t>得</a:t>
            </a:r>
          </a:p>
        </p:txBody>
      </p:sp>
      <p:sp>
        <p:nvSpPr>
          <p:cNvPr id="137233" name="Rectangle 17"/>
          <p:cNvSpPr>
            <a:spLocks noChangeArrowheads="1"/>
          </p:cNvSpPr>
          <p:nvPr/>
        </p:nvSpPr>
        <p:spPr bwMode="auto">
          <a:xfrm>
            <a:off x="3733800" y="3429000"/>
            <a:ext cx="45720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800" b="1">
                <a:solidFill>
                  <a:srgbClr val="FF0066"/>
                </a:solidFill>
              </a:rPr>
              <a:t>即：输入量近似等于反馈量</a:t>
            </a:r>
          </a:p>
        </p:txBody>
      </p:sp>
      <p:sp>
        <p:nvSpPr>
          <p:cNvPr id="137236" name="Rectangle 20"/>
          <p:cNvSpPr>
            <a:spLocks noChangeArrowheads="1"/>
          </p:cNvSpPr>
          <p:nvPr/>
        </p:nvSpPr>
        <p:spPr bwMode="auto">
          <a:xfrm>
            <a:off x="4495800" y="4343400"/>
            <a:ext cx="3414713"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800" b="1">
                <a:solidFill>
                  <a:srgbClr val="FF0066"/>
                </a:solidFill>
              </a:rPr>
              <a:t>净输入量近似等于零</a:t>
            </a:r>
          </a:p>
        </p:txBody>
      </p:sp>
      <p:sp>
        <p:nvSpPr>
          <p:cNvPr id="137237" name="Rectangle 21"/>
          <p:cNvSpPr>
            <a:spLocks noChangeArrowheads="1"/>
          </p:cNvSpPr>
          <p:nvPr/>
        </p:nvSpPr>
        <p:spPr bwMode="auto">
          <a:xfrm>
            <a:off x="457200" y="5257800"/>
            <a:ext cx="8210550" cy="103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en-US" altLang="zh-CN" sz="2800" b="1"/>
              <a:t>      </a:t>
            </a:r>
            <a:r>
              <a:rPr lang="zh-CN" altLang="en-US" sz="2800" b="1"/>
              <a:t>由此可得深度负反馈条件下，基本放大电路</a:t>
            </a:r>
            <a:r>
              <a:rPr lang="zh-CN" altLang="en-US" sz="2800" b="1">
                <a:solidFill>
                  <a:srgbClr val="FF0066"/>
                </a:solidFill>
              </a:rPr>
              <a:t>“虚短”、“虚断”</a:t>
            </a:r>
            <a:r>
              <a:rPr lang="zh-CN" altLang="en-US" sz="2800" b="1"/>
              <a:t>的概念</a:t>
            </a:r>
          </a:p>
        </p:txBody>
      </p:sp>
      <p:sp>
        <p:nvSpPr>
          <p:cNvPr id="137238" name="Rectangle 22"/>
          <p:cNvSpPr>
            <a:spLocks noChangeArrowheads="1"/>
          </p:cNvSpPr>
          <p:nvPr/>
        </p:nvSpPr>
        <p:spPr bwMode="auto">
          <a:xfrm>
            <a:off x="838200" y="4343400"/>
            <a:ext cx="6096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800" b="1"/>
              <a:t>或</a:t>
            </a:r>
          </a:p>
        </p:txBody>
      </p:sp>
      <p:grpSp>
        <p:nvGrpSpPr>
          <p:cNvPr id="137245" name="Group 29"/>
          <p:cNvGrpSpPr>
            <a:grpSpLocks/>
          </p:cNvGrpSpPr>
          <p:nvPr/>
        </p:nvGrpSpPr>
        <p:grpSpPr bwMode="auto">
          <a:xfrm>
            <a:off x="1676400" y="3429000"/>
            <a:ext cx="1905000" cy="561975"/>
            <a:chOff x="1056" y="2160"/>
            <a:chExt cx="1200" cy="354"/>
          </a:xfrm>
        </p:grpSpPr>
        <p:sp>
          <p:nvSpPr>
            <p:cNvPr id="137239" name="Rectangle 23"/>
            <p:cNvSpPr>
              <a:spLocks noChangeArrowheads="1"/>
            </p:cNvSpPr>
            <p:nvPr/>
          </p:nvSpPr>
          <p:spPr bwMode="auto">
            <a:xfrm>
              <a:off x="1056" y="2160"/>
              <a:ext cx="1200" cy="354"/>
            </a:xfrm>
            <a:prstGeom prst="rect">
              <a:avLst/>
            </a:prstGeom>
            <a:solidFill>
              <a:srgbClr val="FFFF99"/>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endParaRPr lang="zh-CN" altLang="zh-CN" sz="2800" b="1"/>
            </a:p>
          </p:txBody>
        </p:sp>
        <p:graphicFrame>
          <p:nvGraphicFramePr>
            <p:cNvPr id="137241" name="Object 25"/>
            <p:cNvGraphicFramePr>
              <a:graphicFrameLocks noChangeAspect="1"/>
            </p:cNvGraphicFramePr>
            <p:nvPr/>
          </p:nvGraphicFramePr>
          <p:xfrm>
            <a:off x="1191" y="2160"/>
            <a:ext cx="835" cy="347"/>
          </p:xfrm>
          <a:graphic>
            <a:graphicData uri="http://schemas.openxmlformats.org/presentationml/2006/ole">
              <mc:AlternateContent xmlns:mc="http://schemas.openxmlformats.org/markup-compatibility/2006">
                <mc:Choice xmlns:v="urn:schemas-microsoft-com:vml" Requires="v">
                  <p:oleObj spid="_x0000_s57416" name="Equation" r:id="rId14" imgW="545760" imgH="228600" progId="Equation.3">
                    <p:embed/>
                  </p:oleObj>
                </mc:Choice>
                <mc:Fallback>
                  <p:oleObj name="Equation" r:id="rId14" imgW="545760" imgH="22860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91" y="2160"/>
                          <a:ext cx="835" cy="3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37246" name="Group 30"/>
          <p:cNvGrpSpPr>
            <a:grpSpLocks/>
          </p:cNvGrpSpPr>
          <p:nvPr/>
        </p:nvGrpSpPr>
        <p:grpSpPr bwMode="auto">
          <a:xfrm>
            <a:off x="1371600" y="4311650"/>
            <a:ext cx="3048000" cy="614363"/>
            <a:chOff x="864" y="2716"/>
            <a:chExt cx="1920" cy="387"/>
          </a:xfrm>
        </p:grpSpPr>
        <p:sp>
          <p:nvSpPr>
            <p:cNvPr id="137240" name="Rectangle 24"/>
            <p:cNvSpPr>
              <a:spLocks noChangeArrowheads="1"/>
            </p:cNvSpPr>
            <p:nvPr/>
          </p:nvSpPr>
          <p:spPr bwMode="auto">
            <a:xfrm>
              <a:off x="864" y="2736"/>
              <a:ext cx="1920" cy="354"/>
            </a:xfrm>
            <a:prstGeom prst="rect">
              <a:avLst/>
            </a:prstGeom>
            <a:solidFill>
              <a:srgbClr val="FFFF99"/>
            </a:solidFill>
            <a:ln>
              <a:noFill/>
            </a:ln>
            <a:effectLst/>
            <a:extLs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endParaRPr lang="zh-CN" altLang="zh-CN" sz="2800" b="1"/>
            </a:p>
          </p:txBody>
        </p:sp>
        <p:graphicFrame>
          <p:nvGraphicFramePr>
            <p:cNvPr id="137243" name="Object 27"/>
            <p:cNvGraphicFramePr>
              <a:graphicFrameLocks noChangeAspect="1"/>
            </p:cNvGraphicFramePr>
            <p:nvPr/>
          </p:nvGraphicFramePr>
          <p:xfrm>
            <a:off x="937" y="2716"/>
            <a:ext cx="1823" cy="387"/>
          </p:xfrm>
          <a:graphic>
            <a:graphicData uri="http://schemas.openxmlformats.org/presentationml/2006/ole">
              <mc:AlternateContent xmlns:mc="http://schemas.openxmlformats.org/markup-compatibility/2006">
                <mc:Choice xmlns:v="urn:schemas-microsoft-com:vml" Requires="v">
                  <p:oleObj spid="_x0000_s57417" name="Equation" r:id="rId16" imgW="1130040" imgH="241200" progId="Equation.3">
                    <p:embed/>
                  </p:oleObj>
                </mc:Choice>
                <mc:Fallback>
                  <p:oleObj name="Equation" r:id="rId16" imgW="1130040" imgH="241200" progId="Equation.3">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37" y="2716"/>
                          <a:ext cx="1823" cy="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extLst>
      <p:ext uri="{BB962C8B-B14F-4D97-AF65-F5344CB8AC3E}">
        <p14:creationId xmlns:p14="http://schemas.microsoft.com/office/powerpoint/2010/main" val="1231929275"/>
      </p:ext>
    </p:extLst>
  </p:cSld>
  <p:clrMapOvr>
    <a:masterClrMapping/>
  </p:clrMapOvr>
  <p:transition>
    <p:zoom dir="in"/>
    <p:sndAc>
      <p:stSnd>
        <p:snd r:embed="rId4"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37225"/>
                                        </p:tgtEl>
                                        <p:attrNameLst>
                                          <p:attrName>style.visibility</p:attrName>
                                        </p:attrNameLst>
                                      </p:cBhvr>
                                      <p:to>
                                        <p:strVal val="visible"/>
                                      </p:to>
                                    </p:set>
                                    <p:animEffect transition="in" filter="strips(downRight)">
                                      <p:cBhvr>
                                        <p:cTn id="7" dur="500"/>
                                        <p:tgtEl>
                                          <p:spTgt spid="137225"/>
                                        </p:tgtEl>
                                      </p:cBhvr>
                                    </p:animEffect>
                                  </p:childTnLst>
                                  <p:subTnLst>
                                    <p:audio>
                                      <p:cMediaNode>
                                        <p:cTn display="0" masterRel="sameClick">
                                          <p:stCondLst>
                                            <p:cond evt="begin" delay="0">
                                              <p:tn val="5"/>
                                            </p:cond>
                                          </p:stCondLst>
                                          <p:endCondLst>
                                            <p:cond evt="onStopAudio" delay="0">
                                              <p:tgtEl>
                                                <p:sldTgt/>
                                              </p:tgtEl>
                                            </p:cond>
                                          </p:endCondLst>
                                        </p:cTn>
                                        <p:tgtEl>
                                          <p:sndTgt r:embed="rId5"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nodeType="clickEffect">
                                  <p:stCondLst>
                                    <p:cond delay="0"/>
                                  </p:stCondLst>
                                  <p:childTnLst>
                                    <p:set>
                                      <p:cBhvr>
                                        <p:cTn id="11" dur="1" fill="hold">
                                          <p:stCondLst>
                                            <p:cond delay="0"/>
                                          </p:stCondLst>
                                        </p:cTn>
                                        <p:tgtEl>
                                          <p:spTgt spid="137224"/>
                                        </p:tgtEl>
                                        <p:attrNameLst>
                                          <p:attrName>style.visibility</p:attrName>
                                        </p:attrNameLst>
                                      </p:cBhvr>
                                      <p:to>
                                        <p:strVal val="visible"/>
                                      </p:to>
                                    </p:set>
                                    <p:animEffect transition="in" filter="strips(downRight)">
                                      <p:cBhvr>
                                        <p:cTn id="12" dur="500"/>
                                        <p:tgtEl>
                                          <p:spTgt spid="137224"/>
                                        </p:tgtEl>
                                      </p:cBhvr>
                                    </p:animEffect>
                                  </p:childTnLst>
                                  <p:subTnLst>
                                    <p:audio>
                                      <p:cMediaNode>
                                        <p:cTn display="0" masterRel="sameClick">
                                          <p:stCondLst>
                                            <p:cond evt="begin" delay="0">
                                              <p:tn val="10"/>
                                            </p:cond>
                                          </p:stCondLst>
                                          <p:endCondLst>
                                            <p:cond evt="onStopAudio" delay="0">
                                              <p:tgtEl>
                                                <p:sldTgt/>
                                              </p:tgtEl>
                                            </p:cond>
                                          </p:endCondLst>
                                        </p:cTn>
                                        <p:tgtEl>
                                          <p:sndTgt r:embed="rId5" name="CHIMES.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nodeType="clickEffect">
                                  <p:stCondLst>
                                    <p:cond delay="0"/>
                                  </p:stCondLst>
                                  <p:childTnLst>
                                    <p:set>
                                      <p:cBhvr>
                                        <p:cTn id="16" dur="1" fill="hold">
                                          <p:stCondLst>
                                            <p:cond delay="0"/>
                                          </p:stCondLst>
                                        </p:cTn>
                                        <p:tgtEl>
                                          <p:spTgt spid="137226"/>
                                        </p:tgtEl>
                                        <p:attrNameLst>
                                          <p:attrName>style.visibility</p:attrName>
                                        </p:attrNameLst>
                                      </p:cBhvr>
                                      <p:to>
                                        <p:strVal val="visible"/>
                                      </p:to>
                                    </p:set>
                                    <p:animEffect transition="in" filter="strips(downRight)">
                                      <p:cBhvr>
                                        <p:cTn id="17" dur="500"/>
                                        <p:tgtEl>
                                          <p:spTgt spid="137226"/>
                                        </p:tgtEl>
                                      </p:cBhvr>
                                    </p:animEffect>
                                  </p:childTnLst>
                                  <p:subTnLst>
                                    <p:audio>
                                      <p:cMediaNode>
                                        <p:cTn display="0" masterRel="sameClick">
                                          <p:stCondLst>
                                            <p:cond evt="begin" delay="0">
                                              <p:tn val="15"/>
                                            </p:cond>
                                          </p:stCondLst>
                                          <p:endCondLst>
                                            <p:cond evt="onStopAudio" delay="0">
                                              <p:tgtEl>
                                                <p:sldTgt/>
                                              </p:tgtEl>
                                            </p:cond>
                                          </p:endCondLst>
                                        </p:cTn>
                                        <p:tgtEl>
                                          <p:sndTgt r:embed="rId5" name="CHIMES.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37227"/>
                                        </p:tgtEl>
                                        <p:attrNameLst>
                                          <p:attrName>style.visibility</p:attrName>
                                        </p:attrNameLst>
                                      </p:cBhvr>
                                      <p:to>
                                        <p:strVal val="visible"/>
                                      </p:to>
                                    </p:set>
                                    <p:animEffect transition="in" filter="strips(downRight)">
                                      <p:cBhvr>
                                        <p:cTn id="22" dur="500"/>
                                        <p:tgtEl>
                                          <p:spTgt spid="137227"/>
                                        </p:tgtEl>
                                      </p:cBhvr>
                                    </p:animEffect>
                                  </p:childTnLst>
                                  <p:subTnLst>
                                    <p:audio>
                                      <p:cMediaNode>
                                        <p:cTn display="0" masterRel="sameClick">
                                          <p:stCondLst>
                                            <p:cond evt="begin" delay="0">
                                              <p:tn val="20"/>
                                            </p:cond>
                                          </p:stCondLst>
                                          <p:endCondLst>
                                            <p:cond evt="onStopAudio" delay="0">
                                              <p:tgtEl>
                                                <p:sldTgt/>
                                              </p:tgtEl>
                                            </p:cond>
                                          </p:endCondLst>
                                        </p:cTn>
                                        <p:tgtEl>
                                          <p:sndTgt r:embed="rId5" name="CHIMES.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6" fill="hold" nodeType="clickEffect">
                                  <p:stCondLst>
                                    <p:cond delay="0"/>
                                  </p:stCondLst>
                                  <p:childTnLst>
                                    <p:set>
                                      <p:cBhvr>
                                        <p:cTn id="26" dur="1" fill="hold">
                                          <p:stCondLst>
                                            <p:cond delay="0"/>
                                          </p:stCondLst>
                                        </p:cTn>
                                        <p:tgtEl>
                                          <p:spTgt spid="137228"/>
                                        </p:tgtEl>
                                        <p:attrNameLst>
                                          <p:attrName>style.visibility</p:attrName>
                                        </p:attrNameLst>
                                      </p:cBhvr>
                                      <p:to>
                                        <p:strVal val="visible"/>
                                      </p:to>
                                    </p:set>
                                    <p:animEffect transition="in" filter="strips(downRight)">
                                      <p:cBhvr>
                                        <p:cTn id="27" dur="500"/>
                                        <p:tgtEl>
                                          <p:spTgt spid="137228"/>
                                        </p:tgtEl>
                                      </p:cBhvr>
                                    </p:animEffect>
                                  </p:childTnLst>
                                  <p:subTnLst>
                                    <p:audio>
                                      <p:cMediaNode>
                                        <p:cTn display="0" masterRel="sameClick">
                                          <p:stCondLst>
                                            <p:cond evt="begin" delay="0">
                                              <p:tn val="25"/>
                                            </p:cond>
                                          </p:stCondLst>
                                          <p:endCondLst>
                                            <p:cond evt="onStopAudio" delay="0">
                                              <p:tgtEl>
                                                <p:sldTgt/>
                                              </p:tgtEl>
                                            </p:cond>
                                          </p:endCondLst>
                                        </p:cTn>
                                        <p:tgtEl>
                                          <p:sndTgt r:embed="rId5" name="CHIMES.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18" presetClass="entr" presetSubtype="6" fill="hold" nodeType="clickEffect">
                                  <p:stCondLst>
                                    <p:cond delay="0"/>
                                  </p:stCondLst>
                                  <p:childTnLst>
                                    <p:set>
                                      <p:cBhvr>
                                        <p:cTn id="31" dur="1" fill="hold">
                                          <p:stCondLst>
                                            <p:cond delay="0"/>
                                          </p:stCondLst>
                                        </p:cTn>
                                        <p:tgtEl>
                                          <p:spTgt spid="137229"/>
                                        </p:tgtEl>
                                        <p:attrNameLst>
                                          <p:attrName>style.visibility</p:attrName>
                                        </p:attrNameLst>
                                      </p:cBhvr>
                                      <p:to>
                                        <p:strVal val="visible"/>
                                      </p:to>
                                    </p:set>
                                    <p:animEffect transition="in" filter="strips(downRight)">
                                      <p:cBhvr>
                                        <p:cTn id="32" dur="500"/>
                                        <p:tgtEl>
                                          <p:spTgt spid="137229"/>
                                        </p:tgtEl>
                                      </p:cBhvr>
                                    </p:animEffect>
                                  </p:childTnLst>
                                  <p:subTnLst>
                                    <p:audio>
                                      <p:cMediaNode>
                                        <p:cTn display="0" masterRel="sameClick">
                                          <p:stCondLst>
                                            <p:cond evt="begin" delay="0">
                                              <p:tn val="30"/>
                                            </p:cond>
                                          </p:stCondLst>
                                          <p:endCondLst>
                                            <p:cond evt="onStopAudio" delay="0">
                                              <p:tgtEl>
                                                <p:sldTgt/>
                                              </p:tgtEl>
                                            </p:cond>
                                          </p:endCondLst>
                                        </p:cTn>
                                        <p:tgtEl>
                                          <p:sndTgt r:embed="rId5" name="CHIMES.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137231"/>
                                        </p:tgtEl>
                                        <p:attrNameLst>
                                          <p:attrName>style.visibility</p:attrName>
                                        </p:attrNameLst>
                                      </p:cBhvr>
                                      <p:to>
                                        <p:strVal val="visible"/>
                                      </p:to>
                                    </p:set>
                                    <p:animEffect transition="in" filter="strips(downRight)">
                                      <p:cBhvr>
                                        <p:cTn id="37" dur="500"/>
                                        <p:tgtEl>
                                          <p:spTgt spid="137231"/>
                                        </p:tgtEl>
                                      </p:cBhvr>
                                    </p:animEffect>
                                  </p:childTnLst>
                                  <p:subTnLst>
                                    <p:audio>
                                      <p:cMediaNode>
                                        <p:cTn display="0" masterRel="sameClick">
                                          <p:stCondLst>
                                            <p:cond evt="begin" delay="0">
                                              <p:tn val="35"/>
                                            </p:cond>
                                          </p:stCondLst>
                                          <p:endCondLst>
                                            <p:cond evt="onStopAudio" delay="0">
                                              <p:tgtEl>
                                                <p:sldTgt/>
                                              </p:tgtEl>
                                            </p:cond>
                                          </p:endCondLst>
                                        </p:cTn>
                                        <p:tgtEl>
                                          <p:sndTgt r:embed="rId5" name="CHIMES.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137232"/>
                                        </p:tgtEl>
                                        <p:attrNameLst>
                                          <p:attrName>style.visibility</p:attrName>
                                        </p:attrNameLst>
                                      </p:cBhvr>
                                      <p:to>
                                        <p:strVal val="visible"/>
                                      </p:to>
                                    </p:set>
                                    <p:animEffect transition="in" filter="strips(downRight)">
                                      <p:cBhvr>
                                        <p:cTn id="42" dur="500"/>
                                        <p:tgtEl>
                                          <p:spTgt spid="137232"/>
                                        </p:tgtEl>
                                      </p:cBhvr>
                                    </p:animEffect>
                                  </p:childTnLst>
                                  <p:subTnLst>
                                    <p:audio>
                                      <p:cMediaNode>
                                        <p:cTn display="0" masterRel="sameClick">
                                          <p:stCondLst>
                                            <p:cond evt="begin" delay="0">
                                              <p:tn val="40"/>
                                            </p:cond>
                                          </p:stCondLst>
                                          <p:endCondLst>
                                            <p:cond evt="onStopAudio" delay="0">
                                              <p:tgtEl>
                                                <p:sldTgt/>
                                              </p:tgtEl>
                                            </p:cond>
                                          </p:endCondLst>
                                        </p:cTn>
                                        <p:tgtEl>
                                          <p:sndTgt r:embed="rId5" name="CHIMES.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137245"/>
                                        </p:tgtEl>
                                        <p:attrNameLst>
                                          <p:attrName>style.visibility</p:attrName>
                                        </p:attrNameLst>
                                      </p:cBhvr>
                                      <p:to>
                                        <p:strVal val="visible"/>
                                      </p:to>
                                    </p:set>
                                    <p:animEffect transition="in" filter="blinds(horizontal)">
                                      <p:cBhvr>
                                        <p:cTn id="47" dur="500"/>
                                        <p:tgtEl>
                                          <p:spTgt spid="13724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8" presetClass="entr" presetSubtype="6" fill="hold" grpId="0" nodeType="clickEffect">
                                  <p:stCondLst>
                                    <p:cond delay="0"/>
                                  </p:stCondLst>
                                  <p:childTnLst>
                                    <p:set>
                                      <p:cBhvr>
                                        <p:cTn id="51" dur="1" fill="hold">
                                          <p:stCondLst>
                                            <p:cond delay="0"/>
                                          </p:stCondLst>
                                        </p:cTn>
                                        <p:tgtEl>
                                          <p:spTgt spid="137233"/>
                                        </p:tgtEl>
                                        <p:attrNameLst>
                                          <p:attrName>style.visibility</p:attrName>
                                        </p:attrNameLst>
                                      </p:cBhvr>
                                      <p:to>
                                        <p:strVal val="visible"/>
                                      </p:to>
                                    </p:set>
                                    <p:animEffect transition="in" filter="strips(downRight)">
                                      <p:cBhvr>
                                        <p:cTn id="52" dur="500"/>
                                        <p:tgtEl>
                                          <p:spTgt spid="137233"/>
                                        </p:tgtEl>
                                      </p:cBhvr>
                                    </p:animEffect>
                                  </p:childTnLst>
                                  <p:subTnLst>
                                    <p:audio>
                                      <p:cMediaNode>
                                        <p:cTn display="0" masterRel="sameClick">
                                          <p:stCondLst>
                                            <p:cond evt="begin" delay="0">
                                              <p:tn val="50"/>
                                            </p:cond>
                                          </p:stCondLst>
                                          <p:endCondLst>
                                            <p:cond evt="onStopAudio" delay="0">
                                              <p:tgtEl>
                                                <p:sldTgt/>
                                              </p:tgtEl>
                                            </p:cond>
                                          </p:endCondLst>
                                        </p:cTn>
                                        <p:tgtEl>
                                          <p:sndTgt r:embed="rId5" name="CHIMES.WAV"/>
                                        </p:tgtEl>
                                      </p:cMediaNode>
                                    </p:audio>
                                  </p:subTnLst>
                                </p:cTn>
                              </p:par>
                            </p:childTnLst>
                          </p:cTn>
                        </p:par>
                      </p:childTnLst>
                    </p:cTn>
                  </p:par>
                  <p:par>
                    <p:cTn id="53" fill="hold" nodeType="clickPar">
                      <p:stCondLst>
                        <p:cond delay="indefinite"/>
                      </p:stCondLst>
                      <p:childTnLst>
                        <p:par>
                          <p:cTn id="54" fill="hold" nodeType="withGroup">
                            <p:stCondLst>
                              <p:cond delay="0"/>
                            </p:stCondLst>
                            <p:childTnLst>
                              <p:par>
                                <p:cTn id="55" presetID="18" presetClass="entr" presetSubtype="6" fill="hold" grpId="0" nodeType="clickEffect">
                                  <p:stCondLst>
                                    <p:cond delay="0"/>
                                  </p:stCondLst>
                                  <p:childTnLst>
                                    <p:set>
                                      <p:cBhvr>
                                        <p:cTn id="56" dur="1" fill="hold">
                                          <p:stCondLst>
                                            <p:cond delay="0"/>
                                          </p:stCondLst>
                                        </p:cTn>
                                        <p:tgtEl>
                                          <p:spTgt spid="137238"/>
                                        </p:tgtEl>
                                        <p:attrNameLst>
                                          <p:attrName>style.visibility</p:attrName>
                                        </p:attrNameLst>
                                      </p:cBhvr>
                                      <p:to>
                                        <p:strVal val="visible"/>
                                      </p:to>
                                    </p:set>
                                    <p:animEffect transition="in" filter="strips(downRight)">
                                      <p:cBhvr>
                                        <p:cTn id="57" dur="500"/>
                                        <p:tgtEl>
                                          <p:spTgt spid="137238"/>
                                        </p:tgtEl>
                                      </p:cBhvr>
                                    </p:animEffect>
                                  </p:childTnLst>
                                  <p:subTnLst>
                                    <p:audio>
                                      <p:cMediaNode>
                                        <p:cTn display="0" masterRel="sameClick">
                                          <p:stCondLst>
                                            <p:cond evt="begin" delay="0">
                                              <p:tn val="55"/>
                                            </p:cond>
                                          </p:stCondLst>
                                          <p:endCondLst>
                                            <p:cond evt="onStopAudio" delay="0">
                                              <p:tgtEl>
                                                <p:sldTgt/>
                                              </p:tgtEl>
                                            </p:cond>
                                          </p:endCondLst>
                                        </p:cTn>
                                        <p:tgtEl>
                                          <p:sndTgt r:embed="rId5" name="CHIMES.WAV"/>
                                        </p:tgtEl>
                                      </p:cMediaNode>
                                    </p:audio>
                                  </p:subTnLst>
                                </p:cTn>
                              </p:par>
                            </p:childTnLst>
                          </p:cTn>
                        </p:par>
                      </p:childTnLst>
                    </p:cTn>
                  </p:par>
                  <p:par>
                    <p:cTn id="58" fill="hold" nodeType="clickPar">
                      <p:stCondLst>
                        <p:cond delay="indefinite"/>
                      </p:stCondLst>
                      <p:childTnLst>
                        <p:par>
                          <p:cTn id="59" fill="hold" nodeType="with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137246"/>
                                        </p:tgtEl>
                                        <p:attrNameLst>
                                          <p:attrName>style.visibility</p:attrName>
                                        </p:attrNameLst>
                                      </p:cBhvr>
                                      <p:to>
                                        <p:strVal val="visible"/>
                                      </p:to>
                                    </p:set>
                                    <p:animEffect transition="in" filter="blinds(horizontal)">
                                      <p:cBhvr>
                                        <p:cTn id="62" dur="500"/>
                                        <p:tgtEl>
                                          <p:spTgt spid="137246"/>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8" presetClass="entr" presetSubtype="6" fill="hold" grpId="0" nodeType="clickEffect">
                                  <p:stCondLst>
                                    <p:cond delay="0"/>
                                  </p:stCondLst>
                                  <p:childTnLst>
                                    <p:set>
                                      <p:cBhvr>
                                        <p:cTn id="66" dur="1" fill="hold">
                                          <p:stCondLst>
                                            <p:cond delay="0"/>
                                          </p:stCondLst>
                                        </p:cTn>
                                        <p:tgtEl>
                                          <p:spTgt spid="137236"/>
                                        </p:tgtEl>
                                        <p:attrNameLst>
                                          <p:attrName>style.visibility</p:attrName>
                                        </p:attrNameLst>
                                      </p:cBhvr>
                                      <p:to>
                                        <p:strVal val="visible"/>
                                      </p:to>
                                    </p:set>
                                    <p:animEffect transition="in" filter="strips(downRight)">
                                      <p:cBhvr>
                                        <p:cTn id="67" dur="500"/>
                                        <p:tgtEl>
                                          <p:spTgt spid="137236"/>
                                        </p:tgtEl>
                                      </p:cBhvr>
                                    </p:animEffect>
                                  </p:childTnLst>
                                  <p:subTnLst>
                                    <p:audio>
                                      <p:cMediaNode>
                                        <p:cTn display="0" masterRel="sameClick">
                                          <p:stCondLst>
                                            <p:cond evt="begin" delay="0">
                                              <p:tn val="65"/>
                                            </p:cond>
                                          </p:stCondLst>
                                          <p:endCondLst>
                                            <p:cond evt="onStopAudio" delay="0">
                                              <p:tgtEl>
                                                <p:sldTgt/>
                                              </p:tgtEl>
                                            </p:cond>
                                          </p:endCondLst>
                                        </p:cTn>
                                        <p:tgtEl>
                                          <p:sndTgt r:embed="rId5" name="CHIMES.WAV"/>
                                        </p:tgtEl>
                                      </p:cMediaNode>
                                    </p:audio>
                                  </p:subTnLst>
                                </p:cTn>
                              </p:par>
                            </p:childTnLst>
                          </p:cTn>
                        </p:par>
                      </p:childTnLst>
                    </p:cTn>
                  </p:par>
                  <p:par>
                    <p:cTn id="68" fill="hold" nodeType="clickPar">
                      <p:stCondLst>
                        <p:cond delay="indefinite"/>
                      </p:stCondLst>
                      <p:childTnLst>
                        <p:par>
                          <p:cTn id="69" fill="hold" nodeType="withGroup">
                            <p:stCondLst>
                              <p:cond delay="0"/>
                            </p:stCondLst>
                            <p:childTnLst>
                              <p:par>
                                <p:cTn id="70" presetID="18" presetClass="entr" presetSubtype="6" fill="hold" grpId="0" nodeType="clickEffect">
                                  <p:stCondLst>
                                    <p:cond delay="0"/>
                                  </p:stCondLst>
                                  <p:childTnLst>
                                    <p:set>
                                      <p:cBhvr>
                                        <p:cTn id="71" dur="1" fill="hold">
                                          <p:stCondLst>
                                            <p:cond delay="0"/>
                                          </p:stCondLst>
                                        </p:cTn>
                                        <p:tgtEl>
                                          <p:spTgt spid="137237"/>
                                        </p:tgtEl>
                                        <p:attrNameLst>
                                          <p:attrName>style.visibility</p:attrName>
                                        </p:attrNameLst>
                                      </p:cBhvr>
                                      <p:to>
                                        <p:strVal val="visible"/>
                                      </p:to>
                                    </p:set>
                                    <p:animEffect transition="in" filter="strips(downRight)">
                                      <p:cBhvr>
                                        <p:cTn id="72" dur="500"/>
                                        <p:tgtEl>
                                          <p:spTgt spid="137237"/>
                                        </p:tgtEl>
                                      </p:cBhvr>
                                    </p:animEffect>
                                  </p:childTnLst>
                                  <p:subTnLst>
                                    <p:audio>
                                      <p:cMediaNode>
                                        <p:cTn display="0" masterRel="sameClick">
                                          <p:stCondLst>
                                            <p:cond evt="begin" delay="0">
                                              <p:tn val="70"/>
                                            </p:cond>
                                          </p:stCondLst>
                                          <p:endCondLst>
                                            <p:cond evt="onStopAudio" delay="0">
                                              <p:tgtEl>
                                                <p:sldTgt/>
                                              </p:tgtEl>
                                            </p:cond>
                                          </p:endCondLst>
                                        </p:cTn>
                                        <p:tgtEl>
                                          <p:sndTgt r:embed="rId5"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5" grpId="0" autoUpdateAnimBg="0"/>
      <p:bldP spid="137227" grpId="0" autoUpdateAnimBg="0"/>
      <p:bldP spid="137231" grpId="0" autoUpdateAnimBg="0"/>
      <p:bldP spid="137232" grpId="0" autoUpdateAnimBg="0"/>
      <p:bldP spid="137233" grpId="0" autoUpdateAnimBg="0"/>
      <p:bldP spid="137236" grpId="0" autoUpdateAnimBg="0"/>
      <p:bldP spid="137237" grpId="0" autoUpdateAnimBg="0"/>
      <p:bldP spid="137238"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AutoShape 2"/>
          <p:cNvSpPr>
            <a:spLocks noChangeArrowheads="1"/>
          </p:cNvSpPr>
          <p:nvPr/>
        </p:nvSpPr>
        <p:spPr bwMode="auto">
          <a:xfrm>
            <a:off x="76200" y="76200"/>
            <a:ext cx="609600" cy="990600"/>
          </a:xfrm>
          <a:prstGeom prst="star4">
            <a:avLst>
              <a:gd name="adj" fmla="val 12500"/>
            </a:avLst>
          </a:prstGeom>
          <a:gradFill rotWithShape="0">
            <a:gsLst>
              <a:gs pos="0">
                <a:srgbClr val="FFFFFF"/>
              </a:gs>
              <a:gs pos="100000">
                <a:schemeClr val="accent1"/>
              </a:gs>
            </a:gsLst>
            <a:path path="shape">
              <a:fillToRect l="50000" t="50000" r="50000" b="50000"/>
            </a:path>
          </a:gradFill>
          <a:ln w="0" cap="sq">
            <a:solidFill>
              <a:schemeClr val="accent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9271" name="Rectangle 7"/>
          <p:cNvSpPr>
            <a:spLocks noChangeArrowheads="1"/>
          </p:cNvSpPr>
          <p:nvPr/>
        </p:nvSpPr>
        <p:spPr bwMode="auto">
          <a:xfrm>
            <a:off x="685800" y="1066800"/>
            <a:ext cx="74676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800" b="1">
                <a:solidFill>
                  <a:schemeClr val="tx2"/>
                </a:solidFill>
              </a:rPr>
              <a:t>深度负反馈条件下：</a:t>
            </a:r>
            <a:r>
              <a:rPr lang="en-US" altLang="zh-CN" sz="2800" b="1" i="1">
                <a:solidFill>
                  <a:schemeClr val="tx2"/>
                </a:solidFill>
              </a:rPr>
              <a:t>X</a:t>
            </a:r>
            <a:r>
              <a:rPr lang="en-US" altLang="zh-CN" sz="2800" b="1" baseline="-25000">
                <a:solidFill>
                  <a:schemeClr val="tx2"/>
                </a:solidFill>
              </a:rPr>
              <a:t>d</a:t>
            </a:r>
            <a:r>
              <a:rPr lang="en-US" altLang="zh-CN" sz="2800" b="1">
                <a:solidFill>
                  <a:schemeClr val="tx2"/>
                </a:solidFill>
              </a:rPr>
              <a:t>=</a:t>
            </a:r>
            <a:r>
              <a:rPr lang="en-US" altLang="zh-CN" sz="2800" b="1" i="1">
                <a:solidFill>
                  <a:schemeClr val="tx2"/>
                </a:solidFill>
              </a:rPr>
              <a:t>X</a:t>
            </a:r>
            <a:r>
              <a:rPr lang="en-US" altLang="zh-CN" sz="2800" b="1" baseline="-25000">
                <a:solidFill>
                  <a:schemeClr val="tx2"/>
                </a:solidFill>
              </a:rPr>
              <a:t>i</a:t>
            </a:r>
            <a:r>
              <a:rPr lang="en-US" altLang="zh-CN" sz="2800" b="1">
                <a:solidFill>
                  <a:schemeClr val="tx2"/>
                </a:solidFill>
              </a:rPr>
              <a:t>-</a:t>
            </a:r>
            <a:r>
              <a:rPr lang="en-US" altLang="zh-CN" sz="2800" b="1" i="1">
                <a:solidFill>
                  <a:schemeClr val="tx2"/>
                </a:solidFill>
              </a:rPr>
              <a:t>X</a:t>
            </a:r>
            <a:r>
              <a:rPr lang="en-US" altLang="zh-CN" sz="2800" b="1" baseline="-25000">
                <a:solidFill>
                  <a:schemeClr val="tx2"/>
                </a:solidFill>
              </a:rPr>
              <a:t>f</a:t>
            </a:r>
            <a:r>
              <a:rPr lang="en-US" altLang="zh-CN" sz="2800" b="1">
                <a:solidFill>
                  <a:schemeClr val="tx2"/>
                </a:solidFill>
              </a:rPr>
              <a:t>≈0</a:t>
            </a:r>
          </a:p>
        </p:txBody>
      </p:sp>
      <p:sp>
        <p:nvSpPr>
          <p:cNvPr id="139272" name="Rectangle 8"/>
          <p:cNvSpPr>
            <a:spLocks noChangeArrowheads="1"/>
          </p:cNvSpPr>
          <p:nvPr/>
        </p:nvSpPr>
        <p:spPr bwMode="auto">
          <a:xfrm>
            <a:off x="1066800" y="2514600"/>
            <a:ext cx="38100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en-US" altLang="zh-CN" sz="2400" b="1" i="1">
                <a:solidFill>
                  <a:srgbClr val="FF0000"/>
                </a:solidFill>
              </a:rPr>
              <a:t>u</a:t>
            </a:r>
            <a:r>
              <a:rPr lang="en-US" altLang="zh-CN" sz="2400" b="1" baseline="-25000">
                <a:solidFill>
                  <a:srgbClr val="FF0000"/>
                </a:solidFill>
              </a:rPr>
              <a:t>+</a:t>
            </a:r>
            <a:r>
              <a:rPr lang="en-US" altLang="zh-CN" sz="2400" b="1">
                <a:solidFill>
                  <a:srgbClr val="FF0000"/>
                </a:solidFill>
              </a:rPr>
              <a:t>=</a:t>
            </a:r>
            <a:r>
              <a:rPr lang="en-US" altLang="zh-CN" sz="2400" b="1" i="1">
                <a:solidFill>
                  <a:srgbClr val="FF0000"/>
                </a:solidFill>
              </a:rPr>
              <a:t>u</a:t>
            </a:r>
            <a:r>
              <a:rPr lang="en-US" altLang="zh-CN" sz="2400" b="1" baseline="-25000">
                <a:solidFill>
                  <a:srgbClr val="FF0000"/>
                </a:solidFill>
              </a:rPr>
              <a:t>-</a:t>
            </a:r>
            <a:r>
              <a:rPr lang="zh-CN" altLang="en-US" sz="2400" b="1">
                <a:solidFill>
                  <a:schemeClr val="accent2"/>
                </a:solidFill>
              </a:rPr>
              <a:t>（运放电路）</a:t>
            </a:r>
          </a:p>
        </p:txBody>
      </p:sp>
      <p:sp>
        <p:nvSpPr>
          <p:cNvPr id="139273" name="Rectangle 9"/>
          <p:cNvSpPr>
            <a:spLocks noChangeArrowheads="1"/>
          </p:cNvSpPr>
          <p:nvPr/>
        </p:nvSpPr>
        <p:spPr bwMode="auto">
          <a:xfrm>
            <a:off x="1143000" y="3124200"/>
            <a:ext cx="35052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en-US" altLang="zh-CN" sz="2400" b="1" i="1">
                <a:solidFill>
                  <a:srgbClr val="FF0000"/>
                </a:solidFill>
              </a:rPr>
              <a:t>u</a:t>
            </a:r>
            <a:r>
              <a:rPr lang="en-US" altLang="zh-CN" sz="2400" b="1" baseline="-25000">
                <a:solidFill>
                  <a:srgbClr val="FF0000"/>
                </a:solidFill>
              </a:rPr>
              <a:t>e</a:t>
            </a:r>
            <a:r>
              <a:rPr lang="en-US" altLang="zh-CN" sz="2400" b="1">
                <a:solidFill>
                  <a:srgbClr val="FF0000"/>
                </a:solidFill>
              </a:rPr>
              <a:t>=</a:t>
            </a:r>
            <a:r>
              <a:rPr lang="en-US" altLang="zh-CN" sz="2400" b="1" i="1">
                <a:solidFill>
                  <a:srgbClr val="FF0000"/>
                </a:solidFill>
              </a:rPr>
              <a:t>u</a:t>
            </a:r>
            <a:r>
              <a:rPr lang="en-US" altLang="zh-CN" sz="2400" b="1" baseline="-25000">
                <a:solidFill>
                  <a:srgbClr val="FF0000"/>
                </a:solidFill>
              </a:rPr>
              <a:t>b</a:t>
            </a:r>
            <a:r>
              <a:rPr lang="zh-CN" altLang="en-US" sz="2400" b="1">
                <a:solidFill>
                  <a:schemeClr val="accent2"/>
                </a:solidFill>
              </a:rPr>
              <a:t>（三极管电路）</a:t>
            </a:r>
          </a:p>
        </p:txBody>
      </p:sp>
      <p:sp>
        <p:nvSpPr>
          <p:cNvPr id="139274" name="AutoShape 10"/>
          <p:cNvSpPr>
            <a:spLocks/>
          </p:cNvSpPr>
          <p:nvPr/>
        </p:nvSpPr>
        <p:spPr bwMode="auto">
          <a:xfrm>
            <a:off x="914400" y="2667000"/>
            <a:ext cx="106363" cy="917575"/>
          </a:xfrm>
          <a:prstGeom prst="leftBrace">
            <a:avLst>
              <a:gd name="adj1" fmla="val 71890"/>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39275" name="AutoShape 11"/>
          <p:cNvSpPr>
            <a:spLocks/>
          </p:cNvSpPr>
          <p:nvPr/>
        </p:nvSpPr>
        <p:spPr bwMode="auto">
          <a:xfrm>
            <a:off x="838200" y="4724400"/>
            <a:ext cx="106363" cy="917575"/>
          </a:xfrm>
          <a:prstGeom prst="leftBrace">
            <a:avLst>
              <a:gd name="adj1" fmla="val 71890"/>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39277" name="Text Box 13"/>
          <p:cNvSpPr txBox="1">
            <a:spLocks noChangeArrowheads="1"/>
          </p:cNvSpPr>
          <p:nvPr/>
        </p:nvSpPr>
        <p:spPr bwMode="auto">
          <a:xfrm>
            <a:off x="685800" y="1828800"/>
            <a:ext cx="5029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b="1">
                <a:solidFill>
                  <a:srgbClr val="FF0066"/>
                </a:solidFill>
              </a:rPr>
              <a:t>(1)“</a:t>
            </a:r>
            <a:r>
              <a:rPr lang="zh-CN" altLang="en-US" b="1">
                <a:solidFill>
                  <a:srgbClr val="FF0066"/>
                </a:solidFill>
              </a:rPr>
              <a:t>虚短”</a:t>
            </a:r>
            <a:r>
              <a:rPr lang="en-US" altLang="zh-CN" b="1">
                <a:solidFill>
                  <a:srgbClr val="FF0066"/>
                </a:solidFill>
              </a:rPr>
              <a:t>——</a:t>
            </a:r>
            <a:r>
              <a:rPr lang="en-US" altLang="zh-CN" b="1" i="1">
                <a:solidFill>
                  <a:srgbClr val="FF0066"/>
                </a:solidFill>
              </a:rPr>
              <a:t>u</a:t>
            </a:r>
            <a:r>
              <a:rPr lang="en-US" altLang="zh-CN" b="1" baseline="-25000">
                <a:solidFill>
                  <a:srgbClr val="FF0066"/>
                </a:solidFill>
              </a:rPr>
              <a:t>d</a:t>
            </a:r>
            <a:r>
              <a:rPr lang="en-US" altLang="zh-CN" b="1">
                <a:solidFill>
                  <a:srgbClr val="FF0066"/>
                </a:solidFill>
              </a:rPr>
              <a:t>≈0</a:t>
            </a:r>
            <a:endParaRPr lang="en-US" altLang="zh-CN" b="1">
              <a:solidFill>
                <a:schemeClr val="accent2"/>
              </a:solidFill>
              <a:ea typeface="黑体" pitchFamily="49" charset="-122"/>
            </a:endParaRPr>
          </a:p>
        </p:txBody>
      </p:sp>
      <p:sp>
        <p:nvSpPr>
          <p:cNvPr id="139278" name="Text Box 14"/>
          <p:cNvSpPr txBox="1">
            <a:spLocks noChangeArrowheads="1"/>
          </p:cNvSpPr>
          <p:nvPr/>
        </p:nvSpPr>
        <p:spPr bwMode="auto">
          <a:xfrm>
            <a:off x="762000" y="3886200"/>
            <a:ext cx="3505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b="1">
                <a:solidFill>
                  <a:srgbClr val="FF0066"/>
                </a:solidFill>
              </a:rPr>
              <a:t>(2)“</a:t>
            </a:r>
            <a:r>
              <a:rPr lang="zh-CN" altLang="en-US" b="1">
                <a:solidFill>
                  <a:srgbClr val="FF0066"/>
                </a:solidFill>
              </a:rPr>
              <a:t>虚断”</a:t>
            </a:r>
            <a:r>
              <a:rPr lang="en-US" altLang="zh-CN" b="1">
                <a:solidFill>
                  <a:srgbClr val="FF0066"/>
                </a:solidFill>
              </a:rPr>
              <a:t>——</a:t>
            </a:r>
            <a:r>
              <a:rPr lang="en-US" altLang="zh-CN" b="1" i="1">
                <a:solidFill>
                  <a:srgbClr val="FF0066"/>
                </a:solidFill>
              </a:rPr>
              <a:t>i</a:t>
            </a:r>
            <a:r>
              <a:rPr lang="en-US" altLang="zh-CN" b="1" baseline="-25000">
                <a:solidFill>
                  <a:srgbClr val="FF0066"/>
                </a:solidFill>
              </a:rPr>
              <a:t>d</a:t>
            </a:r>
            <a:r>
              <a:rPr lang="en-US" altLang="zh-CN" b="1">
                <a:solidFill>
                  <a:srgbClr val="FF0066"/>
                </a:solidFill>
              </a:rPr>
              <a:t>≈0</a:t>
            </a:r>
          </a:p>
        </p:txBody>
      </p:sp>
      <p:sp>
        <p:nvSpPr>
          <p:cNvPr id="139279" name="Rectangle 15"/>
          <p:cNvSpPr>
            <a:spLocks noChangeArrowheads="1"/>
          </p:cNvSpPr>
          <p:nvPr/>
        </p:nvSpPr>
        <p:spPr bwMode="auto">
          <a:xfrm>
            <a:off x="1066800" y="4572000"/>
            <a:ext cx="38100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en-US" altLang="zh-CN" sz="2800" b="1" i="1">
                <a:solidFill>
                  <a:srgbClr val="FF0000"/>
                </a:solidFill>
              </a:rPr>
              <a:t>i</a:t>
            </a:r>
            <a:r>
              <a:rPr lang="en-US" altLang="zh-CN" sz="2800" b="1" baseline="-25000">
                <a:solidFill>
                  <a:srgbClr val="FF0000"/>
                </a:solidFill>
              </a:rPr>
              <a:t>i+</a:t>
            </a:r>
            <a:r>
              <a:rPr lang="en-US" altLang="zh-CN" sz="2800" b="1">
                <a:solidFill>
                  <a:srgbClr val="FF0000"/>
                </a:solidFill>
              </a:rPr>
              <a:t>=</a:t>
            </a:r>
            <a:r>
              <a:rPr lang="en-US" altLang="zh-CN" sz="2800" b="1" i="1">
                <a:solidFill>
                  <a:srgbClr val="FF0000"/>
                </a:solidFill>
              </a:rPr>
              <a:t>i</a:t>
            </a:r>
            <a:r>
              <a:rPr lang="en-US" altLang="zh-CN" sz="2800" b="1" baseline="-25000">
                <a:solidFill>
                  <a:srgbClr val="FF0000"/>
                </a:solidFill>
              </a:rPr>
              <a:t>i-</a:t>
            </a:r>
            <a:r>
              <a:rPr lang="en-US" altLang="zh-CN" sz="2800" b="1">
                <a:solidFill>
                  <a:srgbClr val="FF0000"/>
                </a:solidFill>
              </a:rPr>
              <a:t>=0</a:t>
            </a:r>
            <a:r>
              <a:rPr lang="en-US" altLang="zh-CN" sz="2400" b="1">
                <a:solidFill>
                  <a:schemeClr val="accent2"/>
                </a:solidFill>
              </a:rPr>
              <a:t> </a:t>
            </a:r>
            <a:r>
              <a:rPr lang="zh-CN" altLang="en-US" sz="2400" b="1">
                <a:solidFill>
                  <a:schemeClr val="accent2"/>
                </a:solidFill>
              </a:rPr>
              <a:t>（运放电路）</a:t>
            </a:r>
          </a:p>
        </p:txBody>
      </p:sp>
      <p:sp>
        <p:nvSpPr>
          <p:cNvPr id="139280" name="Rectangle 16"/>
          <p:cNvSpPr>
            <a:spLocks noChangeArrowheads="1"/>
          </p:cNvSpPr>
          <p:nvPr/>
        </p:nvSpPr>
        <p:spPr bwMode="auto">
          <a:xfrm>
            <a:off x="1143000" y="5257800"/>
            <a:ext cx="35052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en-US" altLang="zh-CN" sz="2800" b="1" i="1">
                <a:solidFill>
                  <a:srgbClr val="FF0000"/>
                </a:solidFill>
              </a:rPr>
              <a:t>i</a:t>
            </a:r>
            <a:r>
              <a:rPr lang="en-US" altLang="zh-CN" sz="2800" b="1" baseline="-25000">
                <a:solidFill>
                  <a:srgbClr val="FF0000"/>
                </a:solidFill>
              </a:rPr>
              <a:t>b</a:t>
            </a:r>
            <a:r>
              <a:rPr lang="en-US" altLang="zh-CN" sz="2800" b="1">
                <a:solidFill>
                  <a:srgbClr val="FF0000"/>
                </a:solidFill>
              </a:rPr>
              <a:t>=0</a:t>
            </a:r>
            <a:r>
              <a:rPr lang="zh-CN" altLang="en-US" sz="2400" b="1">
                <a:solidFill>
                  <a:schemeClr val="accent2"/>
                </a:solidFill>
              </a:rPr>
              <a:t>（三极管电路）</a:t>
            </a:r>
          </a:p>
        </p:txBody>
      </p:sp>
      <p:sp>
        <p:nvSpPr>
          <p:cNvPr id="139284" name="Rectangle 20"/>
          <p:cNvSpPr>
            <a:spLocks noChangeArrowheads="1"/>
          </p:cNvSpPr>
          <p:nvPr/>
        </p:nvSpPr>
        <p:spPr bwMode="auto">
          <a:xfrm>
            <a:off x="685800" y="381000"/>
            <a:ext cx="746760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en-US" altLang="zh-CN" b="1">
                <a:solidFill>
                  <a:srgbClr val="FF0066"/>
                </a:solidFill>
              </a:rPr>
              <a:t>“</a:t>
            </a:r>
            <a:r>
              <a:rPr lang="zh-CN" altLang="en-US" b="1">
                <a:solidFill>
                  <a:srgbClr val="FF0066"/>
                </a:solidFill>
              </a:rPr>
              <a:t>虚短”与“虚断”</a:t>
            </a:r>
          </a:p>
        </p:txBody>
      </p:sp>
      <p:pic>
        <p:nvPicPr>
          <p:cNvPr id="139285"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1914525"/>
            <a:ext cx="2133600" cy="181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9286" name="Picture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9400" y="1828800"/>
            <a:ext cx="2057400" cy="1995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9287" name="Picture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38600" y="4419600"/>
            <a:ext cx="2438400" cy="172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9288" name="Picture 2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53200" y="4343400"/>
            <a:ext cx="2362200" cy="175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646153"/>
      </p:ext>
    </p:extLst>
  </p:cSld>
  <p:clrMapOvr>
    <a:masterClrMapping/>
  </p:clrMapOvr>
  <p:transition>
    <p:wipe dir="r"/>
    <p:sndAc>
      <p:stSnd>
        <p:snd r:embed="rId2"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39271"/>
                                        </p:tgtEl>
                                        <p:attrNameLst>
                                          <p:attrName>style.visibility</p:attrName>
                                        </p:attrNameLst>
                                      </p:cBhvr>
                                      <p:to>
                                        <p:strVal val="visible"/>
                                      </p:to>
                                    </p:set>
                                    <p:anim calcmode="lin" valueType="num">
                                      <p:cBhvr>
                                        <p:cTn id="7" dur="500" fill="hold"/>
                                        <p:tgtEl>
                                          <p:spTgt spid="139271"/>
                                        </p:tgtEl>
                                        <p:attrNameLst>
                                          <p:attrName>ppt_w</p:attrName>
                                        </p:attrNameLst>
                                      </p:cBhvr>
                                      <p:tavLst>
                                        <p:tav tm="0">
                                          <p:val>
                                            <p:fltVal val="0"/>
                                          </p:val>
                                        </p:tav>
                                        <p:tav tm="100000">
                                          <p:val>
                                            <p:strVal val="#ppt_w"/>
                                          </p:val>
                                        </p:tav>
                                      </p:tavLst>
                                    </p:anim>
                                    <p:anim calcmode="lin" valueType="num">
                                      <p:cBhvr>
                                        <p:cTn id="8" dur="500" fill="hold"/>
                                        <p:tgtEl>
                                          <p:spTgt spid="139271"/>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9277"/>
                                        </p:tgtEl>
                                        <p:attrNameLst>
                                          <p:attrName>style.visibility</p:attrName>
                                        </p:attrNameLst>
                                      </p:cBhvr>
                                      <p:to>
                                        <p:strVal val="visible"/>
                                      </p:to>
                                    </p:set>
                                    <p:anim calcmode="lin" valueType="num">
                                      <p:cBhvr additive="base">
                                        <p:cTn id="13" dur="500" fill="hold"/>
                                        <p:tgtEl>
                                          <p:spTgt spid="139277"/>
                                        </p:tgtEl>
                                        <p:attrNameLst>
                                          <p:attrName>ppt_x</p:attrName>
                                        </p:attrNameLst>
                                      </p:cBhvr>
                                      <p:tavLst>
                                        <p:tav tm="0">
                                          <p:val>
                                            <p:strVal val="0-#ppt_w/2"/>
                                          </p:val>
                                        </p:tav>
                                        <p:tav tm="100000">
                                          <p:val>
                                            <p:strVal val="#ppt_x"/>
                                          </p:val>
                                        </p:tav>
                                      </p:tavLst>
                                    </p:anim>
                                    <p:anim calcmode="lin" valueType="num">
                                      <p:cBhvr additive="base">
                                        <p:cTn id="14" dur="500" fill="hold"/>
                                        <p:tgtEl>
                                          <p:spTgt spid="13927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139274"/>
                                        </p:tgtEl>
                                        <p:attrNameLst>
                                          <p:attrName>style.visibility</p:attrName>
                                        </p:attrNameLst>
                                      </p:cBhvr>
                                      <p:to>
                                        <p:strVal val="visible"/>
                                      </p:to>
                                    </p:set>
                                    <p:anim calcmode="lin" valueType="num">
                                      <p:cBhvr>
                                        <p:cTn id="19" dur="500" fill="hold"/>
                                        <p:tgtEl>
                                          <p:spTgt spid="139274"/>
                                        </p:tgtEl>
                                        <p:attrNameLst>
                                          <p:attrName>ppt_w</p:attrName>
                                        </p:attrNameLst>
                                      </p:cBhvr>
                                      <p:tavLst>
                                        <p:tav tm="0">
                                          <p:val>
                                            <p:fltVal val="0"/>
                                          </p:val>
                                        </p:tav>
                                        <p:tav tm="100000">
                                          <p:val>
                                            <p:strVal val="#ppt_w"/>
                                          </p:val>
                                        </p:tav>
                                      </p:tavLst>
                                    </p:anim>
                                    <p:anim calcmode="lin" valueType="num">
                                      <p:cBhvr>
                                        <p:cTn id="20" dur="500" fill="hold"/>
                                        <p:tgtEl>
                                          <p:spTgt spid="13927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7"/>
                                            </p:cond>
                                          </p:stCondLst>
                                          <p:endCondLst>
                                            <p:cond evt="onStopAudio" delay="0">
                                              <p:tgtEl>
                                                <p:sldTgt/>
                                              </p:tgtEl>
                                            </p:cond>
                                          </p:endCondLst>
                                        </p:cTn>
                                        <p:tgtEl>
                                          <p:sndTgt r:embed="rId3" name="CHIMES.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139272"/>
                                        </p:tgtEl>
                                        <p:attrNameLst>
                                          <p:attrName>style.visibility</p:attrName>
                                        </p:attrNameLst>
                                      </p:cBhvr>
                                      <p:to>
                                        <p:strVal val="visible"/>
                                      </p:to>
                                    </p:set>
                                    <p:anim calcmode="lin" valueType="num">
                                      <p:cBhvr>
                                        <p:cTn id="25" dur="500" fill="hold"/>
                                        <p:tgtEl>
                                          <p:spTgt spid="139272"/>
                                        </p:tgtEl>
                                        <p:attrNameLst>
                                          <p:attrName>ppt_w</p:attrName>
                                        </p:attrNameLst>
                                      </p:cBhvr>
                                      <p:tavLst>
                                        <p:tav tm="0">
                                          <p:val>
                                            <p:fltVal val="0"/>
                                          </p:val>
                                        </p:tav>
                                        <p:tav tm="100000">
                                          <p:val>
                                            <p:strVal val="#ppt_w"/>
                                          </p:val>
                                        </p:tav>
                                      </p:tavLst>
                                    </p:anim>
                                    <p:anim calcmode="lin" valueType="num">
                                      <p:cBhvr>
                                        <p:cTn id="26" dur="500" fill="hold"/>
                                        <p:tgtEl>
                                          <p:spTgt spid="13927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23"/>
                                            </p:cond>
                                          </p:stCondLst>
                                          <p:endCondLst>
                                            <p:cond evt="onStopAudio" delay="0">
                                              <p:tgtEl>
                                                <p:sldTgt/>
                                              </p:tgtEl>
                                            </p:cond>
                                          </p:endCondLst>
                                        </p:cTn>
                                        <p:tgtEl>
                                          <p:sndTgt r:embed="rId3" name="CHIMES.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nodeType="clickEffect">
                                  <p:stCondLst>
                                    <p:cond delay="0"/>
                                  </p:stCondLst>
                                  <p:childTnLst>
                                    <p:set>
                                      <p:cBhvr>
                                        <p:cTn id="30" dur="1" fill="hold">
                                          <p:stCondLst>
                                            <p:cond delay="0"/>
                                          </p:stCondLst>
                                        </p:cTn>
                                        <p:tgtEl>
                                          <p:spTgt spid="139285"/>
                                        </p:tgtEl>
                                        <p:attrNameLst>
                                          <p:attrName>style.visibility</p:attrName>
                                        </p:attrNameLst>
                                      </p:cBhvr>
                                      <p:to>
                                        <p:strVal val="visible"/>
                                      </p:to>
                                    </p:set>
                                    <p:animEffect transition="in" filter="blinds(horizontal)">
                                      <p:cBhvr>
                                        <p:cTn id="31" dur="500"/>
                                        <p:tgtEl>
                                          <p:spTgt spid="139285"/>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10" fill="hold" grpId="0" nodeType="clickEffect">
                                  <p:stCondLst>
                                    <p:cond delay="0"/>
                                  </p:stCondLst>
                                  <p:childTnLst>
                                    <p:set>
                                      <p:cBhvr>
                                        <p:cTn id="35" dur="1" fill="hold">
                                          <p:stCondLst>
                                            <p:cond delay="0"/>
                                          </p:stCondLst>
                                        </p:cTn>
                                        <p:tgtEl>
                                          <p:spTgt spid="139273"/>
                                        </p:tgtEl>
                                        <p:attrNameLst>
                                          <p:attrName>style.visibility</p:attrName>
                                        </p:attrNameLst>
                                      </p:cBhvr>
                                      <p:to>
                                        <p:strVal val="visible"/>
                                      </p:to>
                                    </p:set>
                                    <p:anim calcmode="lin" valueType="num">
                                      <p:cBhvr>
                                        <p:cTn id="36" dur="500" fill="hold"/>
                                        <p:tgtEl>
                                          <p:spTgt spid="139273"/>
                                        </p:tgtEl>
                                        <p:attrNameLst>
                                          <p:attrName>ppt_w</p:attrName>
                                        </p:attrNameLst>
                                      </p:cBhvr>
                                      <p:tavLst>
                                        <p:tav tm="0">
                                          <p:val>
                                            <p:fltVal val="0"/>
                                          </p:val>
                                        </p:tav>
                                        <p:tav tm="100000">
                                          <p:val>
                                            <p:strVal val="#ppt_w"/>
                                          </p:val>
                                        </p:tav>
                                      </p:tavLst>
                                    </p:anim>
                                    <p:anim calcmode="lin" valueType="num">
                                      <p:cBhvr>
                                        <p:cTn id="37" dur="500" fill="hold"/>
                                        <p:tgtEl>
                                          <p:spTgt spid="139273"/>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34"/>
                                            </p:cond>
                                          </p:stCondLst>
                                          <p:endCondLst>
                                            <p:cond evt="onStopAudio" delay="0">
                                              <p:tgtEl>
                                                <p:sldTgt/>
                                              </p:tgtEl>
                                            </p:cond>
                                          </p:endCondLst>
                                        </p:cTn>
                                        <p:tgtEl>
                                          <p:sndTgt r:embed="rId3" name="CHIMES.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39286"/>
                                        </p:tgtEl>
                                        <p:attrNameLst>
                                          <p:attrName>style.visibility</p:attrName>
                                        </p:attrNameLst>
                                      </p:cBhvr>
                                      <p:to>
                                        <p:strVal val="visible"/>
                                      </p:to>
                                    </p:set>
                                    <p:animEffect transition="in" filter="blinds(horizontal)">
                                      <p:cBhvr>
                                        <p:cTn id="42" dur="500"/>
                                        <p:tgtEl>
                                          <p:spTgt spid="13928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39278"/>
                                        </p:tgtEl>
                                        <p:attrNameLst>
                                          <p:attrName>style.visibility</p:attrName>
                                        </p:attrNameLst>
                                      </p:cBhvr>
                                      <p:to>
                                        <p:strVal val="visible"/>
                                      </p:to>
                                    </p:set>
                                    <p:anim calcmode="lin" valueType="num">
                                      <p:cBhvr additive="base">
                                        <p:cTn id="47" dur="500" fill="hold"/>
                                        <p:tgtEl>
                                          <p:spTgt spid="139278"/>
                                        </p:tgtEl>
                                        <p:attrNameLst>
                                          <p:attrName>ppt_x</p:attrName>
                                        </p:attrNameLst>
                                      </p:cBhvr>
                                      <p:tavLst>
                                        <p:tav tm="0">
                                          <p:val>
                                            <p:strVal val="0-#ppt_w/2"/>
                                          </p:val>
                                        </p:tav>
                                        <p:tav tm="100000">
                                          <p:val>
                                            <p:strVal val="#ppt_x"/>
                                          </p:val>
                                        </p:tav>
                                      </p:tavLst>
                                    </p:anim>
                                    <p:anim calcmode="lin" valueType="num">
                                      <p:cBhvr additive="base">
                                        <p:cTn id="48" dur="500" fill="hold"/>
                                        <p:tgtEl>
                                          <p:spTgt spid="13927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5"/>
                                            </p:cond>
                                          </p:stCondLst>
                                          <p:endCondLst>
                                            <p:cond evt="onStopAudio" delay="0">
                                              <p:tgtEl>
                                                <p:sldTgt/>
                                              </p:tgtEl>
                                            </p:cond>
                                          </p:endCondLst>
                                        </p:cTn>
                                        <p:tgtEl>
                                          <p:sndTgt r:embed="rId3" name="CHIMES.WAV"/>
                                        </p:tgtEl>
                                      </p:cMediaNode>
                                    </p:audio>
                                  </p:subTnLst>
                                </p:cTn>
                              </p:par>
                            </p:childTnLst>
                          </p:cTn>
                        </p:par>
                      </p:childTnLst>
                    </p:cTn>
                  </p:par>
                  <p:par>
                    <p:cTn id="49" fill="hold" nodeType="clickPar">
                      <p:stCondLst>
                        <p:cond delay="indefinite"/>
                      </p:stCondLst>
                      <p:childTnLst>
                        <p:par>
                          <p:cTn id="50" fill="hold" nodeType="withGroup">
                            <p:stCondLst>
                              <p:cond delay="0"/>
                            </p:stCondLst>
                            <p:childTnLst>
                              <p:par>
                                <p:cTn id="51" presetID="17" presetClass="entr" presetSubtype="10" fill="hold" grpId="0" nodeType="clickEffect">
                                  <p:stCondLst>
                                    <p:cond delay="0"/>
                                  </p:stCondLst>
                                  <p:childTnLst>
                                    <p:set>
                                      <p:cBhvr>
                                        <p:cTn id="52" dur="1" fill="hold">
                                          <p:stCondLst>
                                            <p:cond delay="0"/>
                                          </p:stCondLst>
                                        </p:cTn>
                                        <p:tgtEl>
                                          <p:spTgt spid="139275"/>
                                        </p:tgtEl>
                                        <p:attrNameLst>
                                          <p:attrName>style.visibility</p:attrName>
                                        </p:attrNameLst>
                                      </p:cBhvr>
                                      <p:to>
                                        <p:strVal val="visible"/>
                                      </p:to>
                                    </p:set>
                                    <p:anim calcmode="lin" valueType="num">
                                      <p:cBhvr>
                                        <p:cTn id="53" dur="500" fill="hold"/>
                                        <p:tgtEl>
                                          <p:spTgt spid="139275"/>
                                        </p:tgtEl>
                                        <p:attrNameLst>
                                          <p:attrName>ppt_w</p:attrName>
                                        </p:attrNameLst>
                                      </p:cBhvr>
                                      <p:tavLst>
                                        <p:tav tm="0">
                                          <p:val>
                                            <p:fltVal val="0"/>
                                          </p:val>
                                        </p:tav>
                                        <p:tav tm="100000">
                                          <p:val>
                                            <p:strVal val="#ppt_w"/>
                                          </p:val>
                                        </p:tav>
                                      </p:tavLst>
                                    </p:anim>
                                    <p:anim calcmode="lin" valueType="num">
                                      <p:cBhvr>
                                        <p:cTn id="54" dur="500" fill="hold"/>
                                        <p:tgtEl>
                                          <p:spTgt spid="13927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1"/>
                                            </p:cond>
                                          </p:stCondLst>
                                          <p:endCondLst>
                                            <p:cond evt="onStopAudio" delay="0">
                                              <p:tgtEl>
                                                <p:sldTgt/>
                                              </p:tgtEl>
                                            </p:cond>
                                          </p:endCondLst>
                                        </p:cTn>
                                        <p:tgtEl>
                                          <p:sndTgt r:embed="rId3" name="CHIMES.WAV"/>
                                        </p:tgtEl>
                                      </p:cMediaNode>
                                    </p:audio>
                                  </p:subTnLst>
                                </p:cTn>
                              </p:par>
                            </p:childTnLst>
                          </p:cTn>
                        </p:par>
                      </p:childTnLst>
                    </p:cTn>
                  </p:par>
                  <p:par>
                    <p:cTn id="55" fill="hold" nodeType="clickPar">
                      <p:stCondLst>
                        <p:cond delay="indefinite"/>
                      </p:stCondLst>
                      <p:childTnLst>
                        <p:par>
                          <p:cTn id="56" fill="hold" nodeType="withGroup">
                            <p:stCondLst>
                              <p:cond delay="0"/>
                            </p:stCondLst>
                            <p:childTnLst>
                              <p:par>
                                <p:cTn id="57" presetID="17" presetClass="entr" presetSubtype="10" fill="hold" grpId="0" nodeType="clickEffect">
                                  <p:stCondLst>
                                    <p:cond delay="0"/>
                                  </p:stCondLst>
                                  <p:childTnLst>
                                    <p:set>
                                      <p:cBhvr>
                                        <p:cTn id="58" dur="1" fill="hold">
                                          <p:stCondLst>
                                            <p:cond delay="0"/>
                                          </p:stCondLst>
                                        </p:cTn>
                                        <p:tgtEl>
                                          <p:spTgt spid="139279"/>
                                        </p:tgtEl>
                                        <p:attrNameLst>
                                          <p:attrName>style.visibility</p:attrName>
                                        </p:attrNameLst>
                                      </p:cBhvr>
                                      <p:to>
                                        <p:strVal val="visible"/>
                                      </p:to>
                                    </p:set>
                                    <p:anim calcmode="lin" valueType="num">
                                      <p:cBhvr>
                                        <p:cTn id="59" dur="500" fill="hold"/>
                                        <p:tgtEl>
                                          <p:spTgt spid="139279"/>
                                        </p:tgtEl>
                                        <p:attrNameLst>
                                          <p:attrName>ppt_w</p:attrName>
                                        </p:attrNameLst>
                                      </p:cBhvr>
                                      <p:tavLst>
                                        <p:tav tm="0">
                                          <p:val>
                                            <p:fltVal val="0"/>
                                          </p:val>
                                        </p:tav>
                                        <p:tav tm="100000">
                                          <p:val>
                                            <p:strVal val="#ppt_w"/>
                                          </p:val>
                                        </p:tav>
                                      </p:tavLst>
                                    </p:anim>
                                    <p:anim calcmode="lin" valueType="num">
                                      <p:cBhvr>
                                        <p:cTn id="60" dur="500" fill="hold"/>
                                        <p:tgtEl>
                                          <p:spTgt spid="139279"/>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7"/>
                                            </p:cond>
                                          </p:stCondLst>
                                          <p:endCondLst>
                                            <p:cond evt="onStopAudio" delay="0">
                                              <p:tgtEl>
                                                <p:sldTgt/>
                                              </p:tgtEl>
                                            </p:cond>
                                          </p:endCondLst>
                                        </p:cTn>
                                        <p:tgtEl>
                                          <p:sndTgt r:embed="rId3" name="CHIMES.WAV"/>
                                        </p:tgtEl>
                                      </p:cMediaNode>
                                    </p:audio>
                                  </p:sub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nodeType="clickEffect">
                                  <p:stCondLst>
                                    <p:cond delay="0"/>
                                  </p:stCondLst>
                                  <p:childTnLst>
                                    <p:set>
                                      <p:cBhvr>
                                        <p:cTn id="64" dur="1" fill="hold">
                                          <p:stCondLst>
                                            <p:cond delay="0"/>
                                          </p:stCondLst>
                                        </p:cTn>
                                        <p:tgtEl>
                                          <p:spTgt spid="139287"/>
                                        </p:tgtEl>
                                        <p:attrNameLst>
                                          <p:attrName>style.visibility</p:attrName>
                                        </p:attrNameLst>
                                      </p:cBhvr>
                                      <p:to>
                                        <p:strVal val="visible"/>
                                      </p:to>
                                    </p:set>
                                    <p:animEffect transition="in" filter="blinds(horizontal)">
                                      <p:cBhvr>
                                        <p:cTn id="65" dur="500"/>
                                        <p:tgtEl>
                                          <p:spTgt spid="139287"/>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17" presetClass="entr" presetSubtype="10" fill="hold" grpId="0" nodeType="clickEffect">
                                  <p:stCondLst>
                                    <p:cond delay="0"/>
                                  </p:stCondLst>
                                  <p:childTnLst>
                                    <p:set>
                                      <p:cBhvr>
                                        <p:cTn id="69" dur="1" fill="hold">
                                          <p:stCondLst>
                                            <p:cond delay="0"/>
                                          </p:stCondLst>
                                        </p:cTn>
                                        <p:tgtEl>
                                          <p:spTgt spid="139280"/>
                                        </p:tgtEl>
                                        <p:attrNameLst>
                                          <p:attrName>style.visibility</p:attrName>
                                        </p:attrNameLst>
                                      </p:cBhvr>
                                      <p:to>
                                        <p:strVal val="visible"/>
                                      </p:to>
                                    </p:set>
                                    <p:anim calcmode="lin" valueType="num">
                                      <p:cBhvr>
                                        <p:cTn id="70" dur="500" fill="hold"/>
                                        <p:tgtEl>
                                          <p:spTgt spid="139280"/>
                                        </p:tgtEl>
                                        <p:attrNameLst>
                                          <p:attrName>ppt_w</p:attrName>
                                        </p:attrNameLst>
                                      </p:cBhvr>
                                      <p:tavLst>
                                        <p:tav tm="0">
                                          <p:val>
                                            <p:fltVal val="0"/>
                                          </p:val>
                                        </p:tav>
                                        <p:tav tm="100000">
                                          <p:val>
                                            <p:strVal val="#ppt_w"/>
                                          </p:val>
                                        </p:tav>
                                      </p:tavLst>
                                    </p:anim>
                                    <p:anim calcmode="lin" valueType="num">
                                      <p:cBhvr>
                                        <p:cTn id="71" dur="500" fill="hold"/>
                                        <p:tgtEl>
                                          <p:spTgt spid="139280"/>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68"/>
                                            </p:cond>
                                          </p:stCondLst>
                                          <p:endCondLst>
                                            <p:cond evt="onStopAudio" delay="0">
                                              <p:tgtEl>
                                                <p:sldTgt/>
                                              </p:tgtEl>
                                            </p:cond>
                                          </p:endCondLst>
                                        </p:cTn>
                                        <p:tgtEl>
                                          <p:sndTgt r:embed="rId3" name="CHIMES.WAV"/>
                                        </p:tgtEl>
                                      </p:cMediaNode>
                                    </p:audio>
                                  </p:subTnLst>
                                </p:cTn>
                              </p:par>
                            </p:childTnLst>
                          </p:cTn>
                        </p:par>
                      </p:childTnLst>
                    </p:cTn>
                  </p:par>
                  <p:par>
                    <p:cTn id="72" fill="hold" nodeType="clickPar">
                      <p:stCondLst>
                        <p:cond delay="indefinite"/>
                      </p:stCondLst>
                      <p:childTnLst>
                        <p:par>
                          <p:cTn id="73" fill="hold" nodeType="withGroup">
                            <p:stCondLst>
                              <p:cond delay="0"/>
                            </p:stCondLst>
                            <p:childTnLst>
                              <p:par>
                                <p:cTn id="74" presetID="3" presetClass="entr" presetSubtype="10" fill="hold" nodeType="clickEffect">
                                  <p:stCondLst>
                                    <p:cond delay="0"/>
                                  </p:stCondLst>
                                  <p:childTnLst>
                                    <p:set>
                                      <p:cBhvr>
                                        <p:cTn id="75" dur="1" fill="hold">
                                          <p:stCondLst>
                                            <p:cond delay="0"/>
                                          </p:stCondLst>
                                        </p:cTn>
                                        <p:tgtEl>
                                          <p:spTgt spid="139288"/>
                                        </p:tgtEl>
                                        <p:attrNameLst>
                                          <p:attrName>style.visibility</p:attrName>
                                        </p:attrNameLst>
                                      </p:cBhvr>
                                      <p:to>
                                        <p:strVal val="visible"/>
                                      </p:to>
                                    </p:set>
                                    <p:animEffect transition="in" filter="blinds(horizontal)">
                                      <p:cBhvr>
                                        <p:cTn id="76" dur="500"/>
                                        <p:tgtEl>
                                          <p:spTgt spid="139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71" grpId="0" autoUpdateAnimBg="0"/>
      <p:bldP spid="139272" grpId="0" autoUpdateAnimBg="0"/>
      <p:bldP spid="139273" grpId="0" autoUpdateAnimBg="0"/>
      <p:bldP spid="139274" grpId="0" animBg="1"/>
      <p:bldP spid="139275" grpId="0" animBg="1"/>
      <p:bldP spid="139277" grpId="0" autoUpdateAnimBg="0"/>
      <p:bldP spid="139278" grpId="0" autoUpdateAnimBg="0"/>
      <p:bldP spid="139279" grpId="0" autoUpdateAnimBg="0"/>
      <p:bldP spid="139280"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6" name="Rectangle 4"/>
          <p:cNvSpPr>
            <a:spLocks noGrp="1" noChangeArrowheads="1"/>
          </p:cNvSpPr>
          <p:nvPr>
            <p:ph type="title"/>
          </p:nvPr>
        </p:nvSpPr>
        <p:spPr>
          <a:xfrm>
            <a:off x="990600" y="457200"/>
            <a:ext cx="7010400" cy="609600"/>
          </a:xfrm>
          <a:noFill/>
          <a:ln/>
        </p:spPr>
        <p:txBody>
          <a:bodyPr/>
          <a:lstStyle/>
          <a:p>
            <a:pPr algn="l"/>
            <a:r>
              <a:rPr lang="zh-CN" altLang="en-US" sz="3200" b="1">
                <a:solidFill>
                  <a:srgbClr val="FF0066"/>
                </a:solidFill>
                <a:latin typeface="宋体" pitchFamily="2" charset="-122"/>
              </a:rPr>
              <a:t>例</a:t>
            </a:r>
            <a:r>
              <a:rPr lang="en-US" altLang="zh-CN" sz="3200" b="1">
                <a:solidFill>
                  <a:srgbClr val="FF0066"/>
                </a:solidFill>
                <a:ea typeface="黑体" pitchFamily="49" charset="-122"/>
              </a:rPr>
              <a:t>.</a:t>
            </a:r>
            <a:r>
              <a:rPr lang="zh-CN" altLang="en-US" sz="3200" b="1">
                <a:solidFill>
                  <a:srgbClr val="FF0066"/>
                </a:solidFill>
                <a:ea typeface="黑体" pitchFamily="49" charset="-122"/>
              </a:rPr>
              <a:t>运放组成的</a:t>
            </a:r>
            <a:r>
              <a:rPr lang="zh-CN" altLang="en-US" sz="3200" b="1">
                <a:solidFill>
                  <a:srgbClr val="FF0066"/>
                </a:solidFill>
                <a:latin typeface="宋体" pitchFamily="2" charset="-122"/>
              </a:rPr>
              <a:t>电压串联负反馈电路</a:t>
            </a:r>
            <a:endParaRPr lang="zh-CN" altLang="en-US" sz="2800" b="1">
              <a:solidFill>
                <a:srgbClr val="FF0066"/>
              </a:solidFill>
              <a:latin typeface="宋体" pitchFamily="2" charset="-122"/>
            </a:endParaRPr>
          </a:p>
        </p:txBody>
      </p:sp>
      <p:sp>
        <p:nvSpPr>
          <p:cNvPr id="141317" name="Text Box 5"/>
          <p:cNvSpPr txBox="1">
            <a:spLocks noChangeArrowheads="1"/>
          </p:cNvSpPr>
          <p:nvPr/>
        </p:nvSpPr>
        <p:spPr bwMode="auto">
          <a:xfrm>
            <a:off x="685800" y="1219200"/>
            <a:ext cx="3657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a:latin typeface="宋体" pitchFamily="2" charset="-122"/>
              </a:rPr>
              <a:t> </a:t>
            </a:r>
            <a:r>
              <a:rPr lang="zh-CN" altLang="en-US" sz="2800" b="1">
                <a:latin typeface="宋体" pitchFamily="2" charset="-122"/>
              </a:rPr>
              <a:t>解：用方法二。</a:t>
            </a:r>
            <a:endParaRPr lang="zh-CN" altLang="en-US" sz="2800" b="1"/>
          </a:p>
        </p:txBody>
      </p:sp>
      <p:sp>
        <p:nvSpPr>
          <p:cNvPr id="141318" name="Rectangle 6"/>
          <p:cNvSpPr>
            <a:spLocks noChangeArrowheads="1"/>
          </p:cNvSpPr>
          <p:nvPr/>
        </p:nvSpPr>
        <p:spPr bwMode="auto">
          <a:xfrm>
            <a:off x="533400" y="2057400"/>
            <a:ext cx="41910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en-US" altLang="zh-CN" sz="2400" b="1"/>
              <a:t>   </a:t>
            </a:r>
            <a:r>
              <a:rPr lang="zh-CN" altLang="en-US" sz="2400" b="1"/>
              <a:t>利用</a:t>
            </a:r>
            <a:r>
              <a:rPr lang="zh-CN" altLang="en-US" sz="2400" b="1">
                <a:solidFill>
                  <a:srgbClr val="FF3300"/>
                </a:solidFill>
              </a:rPr>
              <a:t>虚短</a:t>
            </a:r>
            <a:r>
              <a:rPr lang="zh-CN" altLang="en-US" sz="2400" b="1"/>
              <a:t>和</a:t>
            </a:r>
            <a:r>
              <a:rPr lang="zh-CN" altLang="en-US" sz="2400" b="1">
                <a:solidFill>
                  <a:srgbClr val="FF3300"/>
                </a:solidFill>
              </a:rPr>
              <a:t>虚断</a:t>
            </a:r>
            <a:r>
              <a:rPr lang="zh-CN" altLang="en-US" sz="2400" b="1"/>
              <a:t>的概念得知</a:t>
            </a:r>
          </a:p>
        </p:txBody>
      </p:sp>
      <p:sp>
        <p:nvSpPr>
          <p:cNvPr id="141319" name="Rectangle 7"/>
          <p:cNvSpPr>
            <a:spLocks noChangeArrowheads="1"/>
          </p:cNvSpPr>
          <p:nvPr/>
        </p:nvSpPr>
        <p:spPr bwMode="auto">
          <a:xfrm>
            <a:off x="685800" y="3733800"/>
            <a:ext cx="25908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800" b="1">
                <a:solidFill>
                  <a:srgbClr val="FF3300"/>
                </a:solidFill>
              </a:rPr>
              <a:t>闭环电压增益</a:t>
            </a:r>
          </a:p>
        </p:txBody>
      </p:sp>
      <p:graphicFrame>
        <p:nvGraphicFramePr>
          <p:cNvPr id="141320" name="Object 8"/>
          <p:cNvGraphicFramePr>
            <a:graphicFrameLocks noChangeAspect="1"/>
          </p:cNvGraphicFramePr>
          <p:nvPr/>
        </p:nvGraphicFramePr>
        <p:xfrm>
          <a:off x="5076825" y="2057400"/>
          <a:ext cx="2384425" cy="522288"/>
        </p:xfrm>
        <a:graphic>
          <a:graphicData uri="http://schemas.openxmlformats.org/presentationml/2006/ole">
            <mc:AlternateContent xmlns:mc="http://schemas.openxmlformats.org/markup-compatibility/2006">
              <mc:Choice xmlns:v="urn:schemas-microsoft-com:vml" Requires="v">
                <p:oleObj spid="_x0000_s58414" name="Equation" r:id="rId4" imgW="1041120" imgH="228600" progId="Equation.3">
                  <p:embed/>
                </p:oleObj>
              </mc:Choice>
              <mc:Fallback>
                <p:oleObj name="Equation" r:id="rId4" imgW="1041120" imgH="228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6825" y="2057400"/>
                        <a:ext cx="2384425" cy="522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1321" name="Object 9"/>
          <p:cNvGraphicFramePr>
            <a:graphicFrameLocks noChangeAspect="1"/>
          </p:cNvGraphicFramePr>
          <p:nvPr/>
        </p:nvGraphicFramePr>
        <p:xfrm>
          <a:off x="608013" y="4343400"/>
          <a:ext cx="3279775" cy="923925"/>
        </p:xfrm>
        <a:graphic>
          <a:graphicData uri="http://schemas.openxmlformats.org/presentationml/2006/ole">
            <mc:AlternateContent xmlns:mc="http://schemas.openxmlformats.org/markup-compatibility/2006">
              <mc:Choice xmlns:v="urn:schemas-microsoft-com:vml" Requires="v">
                <p:oleObj spid="_x0000_s58415" name="Equation" r:id="rId6" imgW="1612800" imgH="457200" progId="Equation.3">
                  <p:embed/>
                </p:oleObj>
              </mc:Choice>
              <mc:Fallback>
                <p:oleObj name="Equation" r:id="rId6" imgW="1612800" imgH="4572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8013" y="4343400"/>
                        <a:ext cx="3279775" cy="923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1322" name="Object 10"/>
          <p:cNvGraphicFramePr>
            <a:graphicFrameLocks noChangeAspect="1"/>
          </p:cNvGraphicFramePr>
          <p:nvPr/>
        </p:nvGraphicFramePr>
        <p:xfrm>
          <a:off x="1079500" y="5270500"/>
          <a:ext cx="1474788" cy="1154113"/>
        </p:xfrm>
        <a:graphic>
          <a:graphicData uri="http://schemas.openxmlformats.org/presentationml/2006/ole">
            <mc:AlternateContent xmlns:mc="http://schemas.openxmlformats.org/markup-compatibility/2006">
              <mc:Choice xmlns:v="urn:schemas-microsoft-com:vml" Requires="v">
                <p:oleObj spid="_x0000_s58416" name="Equation" r:id="rId8" imgW="583920" imgH="457200" progId="Equation.3">
                  <p:embed/>
                </p:oleObj>
              </mc:Choice>
              <mc:Fallback>
                <p:oleObj name="Equation" r:id="rId8" imgW="583920" imgH="4572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79500" y="5270500"/>
                        <a:ext cx="1474788" cy="1154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41323" name="Group 11"/>
          <p:cNvGrpSpPr>
            <a:grpSpLocks/>
          </p:cNvGrpSpPr>
          <p:nvPr/>
        </p:nvGrpSpPr>
        <p:grpSpPr bwMode="auto">
          <a:xfrm>
            <a:off x="609600" y="2743200"/>
            <a:ext cx="3333750" cy="901700"/>
            <a:chOff x="288" y="1968"/>
            <a:chExt cx="2100" cy="568"/>
          </a:xfrm>
        </p:grpSpPr>
        <p:sp>
          <p:nvSpPr>
            <p:cNvPr id="141324" name="Rectangle 12"/>
            <p:cNvSpPr>
              <a:spLocks noChangeArrowheads="1"/>
            </p:cNvSpPr>
            <p:nvPr/>
          </p:nvSpPr>
          <p:spPr bwMode="auto">
            <a:xfrm>
              <a:off x="288" y="2064"/>
              <a:ext cx="1405" cy="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400" b="1"/>
                <a:t>则</a:t>
              </a:r>
            </a:p>
          </p:txBody>
        </p:sp>
        <p:graphicFrame>
          <p:nvGraphicFramePr>
            <p:cNvPr id="141325" name="Object 13"/>
            <p:cNvGraphicFramePr>
              <a:graphicFrameLocks noChangeAspect="1"/>
            </p:cNvGraphicFramePr>
            <p:nvPr/>
          </p:nvGraphicFramePr>
          <p:xfrm>
            <a:off x="768" y="1968"/>
            <a:ext cx="1620" cy="568"/>
          </p:xfrm>
          <a:graphic>
            <a:graphicData uri="http://schemas.openxmlformats.org/presentationml/2006/ole">
              <mc:AlternateContent xmlns:mc="http://schemas.openxmlformats.org/markup-compatibility/2006">
                <mc:Choice xmlns:v="urn:schemas-microsoft-com:vml" Requires="v">
                  <p:oleObj spid="_x0000_s58417" name="Equation" r:id="rId10" imgW="1282680" imgH="444240" progId="Equation.3">
                    <p:embed/>
                  </p:oleObj>
                </mc:Choice>
                <mc:Fallback>
                  <p:oleObj name="Equation" r:id="rId10" imgW="1282680" imgH="44424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8" y="1968"/>
                          <a:ext cx="1620" cy="56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pic>
        <p:nvPicPr>
          <p:cNvPr id="141328" name="Picture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91000" y="3276600"/>
            <a:ext cx="4343400"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3041629"/>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1317"/>
                                        </p:tgtEl>
                                        <p:attrNameLst>
                                          <p:attrName>style.visibility</p:attrName>
                                        </p:attrNameLst>
                                      </p:cBhvr>
                                      <p:to>
                                        <p:strVal val="visible"/>
                                      </p:to>
                                    </p:set>
                                    <p:animEffect transition="in" filter="blinds(horizontal)">
                                      <p:cBhvr>
                                        <p:cTn id="7" dur="500"/>
                                        <p:tgtEl>
                                          <p:spTgt spid="1413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1318"/>
                                        </p:tgtEl>
                                        <p:attrNameLst>
                                          <p:attrName>style.visibility</p:attrName>
                                        </p:attrNameLst>
                                      </p:cBhvr>
                                      <p:to>
                                        <p:strVal val="visible"/>
                                      </p:to>
                                    </p:set>
                                    <p:animEffect transition="in" filter="blinds(horizontal)">
                                      <p:cBhvr>
                                        <p:cTn id="12" dur="500"/>
                                        <p:tgtEl>
                                          <p:spTgt spid="141318"/>
                                        </p:tgtEl>
                                      </p:cBhvr>
                                    </p:animEffect>
                                  </p:childTnLst>
                                  <p:subTnLst>
                                    <p:audio>
                                      <p:cMediaNode>
                                        <p:cTn display="0" masterRel="sameClick">
                                          <p:stCondLst>
                                            <p:cond evt="begin" delay="0">
                                              <p:tn val="10"/>
                                            </p:cond>
                                          </p:stCondLst>
                                          <p:endCondLst>
                                            <p:cond evt="onStopAudio" delay="0">
                                              <p:tgtEl>
                                                <p:sldTgt/>
                                              </p:tgtEl>
                                            </p:cond>
                                          </p:endCondLst>
                                        </p:cTn>
                                        <p:tgtEl>
                                          <p:sndTgt r:embed="rId3" name="CHIMES.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41320"/>
                                        </p:tgtEl>
                                        <p:attrNameLst>
                                          <p:attrName>style.visibility</p:attrName>
                                        </p:attrNameLst>
                                      </p:cBhvr>
                                      <p:to>
                                        <p:strVal val="visible"/>
                                      </p:to>
                                    </p:set>
                                    <p:animEffect transition="in" filter="blinds(horizontal)">
                                      <p:cBhvr>
                                        <p:cTn id="17" dur="500"/>
                                        <p:tgtEl>
                                          <p:spTgt spid="1413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41323"/>
                                        </p:tgtEl>
                                        <p:attrNameLst>
                                          <p:attrName>style.visibility</p:attrName>
                                        </p:attrNameLst>
                                      </p:cBhvr>
                                      <p:to>
                                        <p:strVal val="visible"/>
                                      </p:to>
                                    </p:set>
                                    <p:animEffect transition="in" filter="blinds(horizontal)">
                                      <p:cBhvr>
                                        <p:cTn id="22" dur="500"/>
                                        <p:tgtEl>
                                          <p:spTgt spid="14132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1319"/>
                                        </p:tgtEl>
                                        <p:attrNameLst>
                                          <p:attrName>style.visibility</p:attrName>
                                        </p:attrNameLst>
                                      </p:cBhvr>
                                      <p:to>
                                        <p:strVal val="visible"/>
                                      </p:to>
                                    </p:set>
                                    <p:animEffect transition="in" filter="blinds(horizontal)">
                                      <p:cBhvr>
                                        <p:cTn id="27" dur="500"/>
                                        <p:tgtEl>
                                          <p:spTgt spid="141319"/>
                                        </p:tgtEl>
                                      </p:cBhvr>
                                    </p:animEffect>
                                  </p:childTnLst>
                                  <p:subTnLst>
                                    <p:audio>
                                      <p:cMediaNode>
                                        <p:cTn display="0" masterRel="sameClick">
                                          <p:stCondLst>
                                            <p:cond evt="begin" delay="0">
                                              <p:tn val="25"/>
                                            </p:cond>
                                          </p:stCondLst>
                                          <p:endCondLst>
                                            <p:cond evt="onStopAudio" delay="0">
                                              <p:tgtEl>
                                                <p:sldTgt/>
                                              </p:tgtEl>
                                            </p:cond>
                                          </p:endCondLst>
                                        </p:cTn>
                                        <p:tgtEl>
                                          <p:sndTgt r:embed="rId3" name="CHIMES.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41321"/>
                                        </p:tgtEl>
                                        <p:attrNameLst>
                                          <p:attrName>style.visibility</p:attrName>
                                        </p:attrNameLst>
                                      </p:cBhvr>
                                      <p:to>
                                        <p:strVal val="visible"/>
                                      </p:to>
                                    </p:set>
                                    <p:animEffect transition="in" filter="blinds(horizontal)">
                                      <p:cBhvr>
                                        <p:cTn id="32" dur="500"/>
                                        <p:tgtEl>
                                          <p:spTgt spid="141321"/>
                                        </p:tgtEl>
                                      </p:cBhvr>
                                    </p:animEffect>
                                  </p:childTnLst>
                                  <p:subTnLst>
                                    <p:audio>
                                      <p:cMediaNode>
                                        <p:cTn display="0" masterRel="sameClick">
                                          <p:stCondLst>
                                            <p:cond evt="begin" delay="0">
                                              <p:tn val="30"/>
                                            </p:cond>
                                          </p:stCondLst>
                                          <p:endCondLst>
                                            <p:cond evt="onStopAudio" delay="0">
                                              <p:tgtEl>
                                                <p:sldTgt/>
                                              </p:tgtEl>
                                            </p:cond>
                                          </p:endCondLst>
                                        </p:cTn>
                                        <p:tgtEl>
                                          <p:sndTgt r:embed="rId3" name="CHIMES.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141322"/>
                                        </p:tgtEl>
                                        <p:attrNameLst>
                                          <p:attrName>style.visibility</p:attrName>
                                        </p:attrNameLst>
                                      </p:cBhvr>
                                      <p:to>
                                        <p:strVal val="visible"/>
                                      </p:to>
                                    </p:set>
                                    <p:animEffect transition="in" filter="blinds(horizontal)">
                                      <p:cBhvr>
                                        <p:cTn id="37" dur="500"/>
                                        <p:tgtEl>
                                          <p:spTgt spid="141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7" grpId="0" autoUpdateAnimBg="0"/>
      <p:bldP spid="141318" grpId="0" autoUpdateAnimBg="0"/>
      <p:bldP spid="141319"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AutoShape 1026"/>
          <p:cNvSpPr>
            <a:spLocks noChangeArrowheads="1"/>
          </p:cNvSpPr>
          <p:nvPr/>
        </p:nvSpPr>
        <p:spPr bwMode="auto">
          <a:xfrm>
            <a:off x="76200" y="76200"/>
            <a:ext cx="609600" cy="990600"/>
          </a:xfrm>
          <a:prstGeom prst="star4">
            <a:avLst>
              <a:gd name="adj" fmla="val 12500"/>
            </a:avLst>
          </a:prstGeom>
          <a:gradFill rotWithShape="0">
            <a:gsLst>
              <a:gs pos="0">
                <a:srgbClr val="FFFFFF"/>
              </a:gs>
              <a:gs pos="100000">
                <a:schemeClr val="accent1"/>
              </a:gs>
            </a:gsLst>
            <a:path path="shape">
              <a:fillToRect l="50000" t="50000" r="50000" b="50000"/>
            </a:path>
          </a:gradFill>
          <a:ln w="0" cap="sq">
            <a:solidFill>
              <a:schemeClr val="accent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3363" name="Line 1027"/>
          <p:cNvSpPr>
            <a:spLocks noChangeShapeType="1"/>
          </p:cNvSpPr>
          <p:nvPr/>
        </p:nvSpPr>
        <p:spPr bwMode="auto">
          <a:xfrm>
            <a:off x="609600" y="762000"/>
            <a:ext cx="6540500" cy="0"/>
          </a:xfrm>
          <a:prstGeom prst="line">
            <a:avLst/>
          </a:prstGeom>
          <a:noFill/>
          <a:ln w="76200" cap="sq" cmpd="tri">
            <a:solidFill>
              <a:srgbClr val="FF00FF"/>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3364" name="Rectangle 1028"/>
          <p:cNvSpPr>
            <a:spLocks noChangeArrowheads="1"/>
          </p:cNvSpPr>
          <p:nvPr/>
        </p:nvSpPr>
        <p:spPr bwMode="auto">
          <a:xfrm>
            <a:off x="609600" y="3276600"/>
            <a:ext cx="3581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25000"/>
              </a:lnSpc>
              <a:buFontTx/>
              <a:buNone/>
            </a:pPr>
            <a:r>
              <a:rPr lang="zh-CN" altLang="en-US" sz="2400" b="1">
                <a:solidFill>
                  <a:srgbClr val="FF3300"/>
                </a:solidFill>
              </a:rPr>
              <a:t>闭环电压增益：</a:t>
            </a:r>
            <a:endParaRPr lang="zh-CN" altLang="en-US" sz="2800" baseline="-25000"/>
          </a:p>
        </p:txBody>
      </p:sp>
      <p:sp>
        <p:nvSpPr>
          <p:cNvPr id="143365" name="Rectangle 1029"/>
          <p:cNvSpPr>
            <a:spLocks noChangeArrowheads="1"/>
          </p:cNvSpPr>
          <p:nvPr/>
        </p:nvSpPr>
        <p:spPr bwMode="auto">
          <a:xfrm>
            <a:off x="533400" y="1600200"/>
            <a:ext cx="2989263"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400" b="1"/>
              <a:t>利用</a:t>
            </a:r>
            <a:r>
              <a:rPr lang="zh-CN" altLang="en-US" sz="2400" b="1">
                <a:solidFill>
                  <a:srgbClr val="FF3300"/>
                </a:solidFill>
              </a:rPr>
              <a:t>虚短</a:t>
            </a:r>
            <a:r>
              <a:rPr lang="zh-CN" altLang="en-US" sz="2400" b="1"/>
              <a:t>和</a:t>
            </a:r>
            <a:r>
              <a:rPr lang="zh-CN" altLang="en-US" sz="2400" b="1">
                <a:solidFill>
                  <a:srgbClr val="FF3300"/>
                </a:solidFill>
              </a:rPr>
              <a:t>虚断</a:t>
            </a:r>
            <a:r>
              <a:rPr lang="zh-CN" altLang="en-US" sz="2400" b="1"/>
              <a:t>可知</a:t>
            </a:r>
          </a:p>
        </p:txBody>
      </p:sp>
      <p:sp>
        <p:nvSpPr>
          <p:cNvPr id="143366" name="Text Box 1030"/>
          <p:cNvSpPr txBox="1">
            <a:spLocks noChangeArrowheads="1"/>
          </p:cNvSpPr>
          <p:nvPr/>
        </p:nvSpPr>
        <p:spPr bwMode="auto">
          <a:xfrm>
            <a:off x="533400" y="228600"/>
            <a:ext cx="74834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800" b="1">
                <a:solidFill>
                  <a:schemeClr val="accent2"/>
                </a:solidFill>
                <a:ea typeface="黑体" pitchFamily="49" charset="-122"/>
              </a:rPr>
              <a:t>例</a:t>
            </a:r>
            <a:r>
              <a:rPr lang="en-US" altLang="zh-CN" sz="2800" b="1">
                <a:solidFill>
                  <a:schemeClr val="accent2"/>
                </a:solidFill>
                <a:ea typeface="黑体" pitchFamily="49" charset="-122"/>
              </a:rPr>
              <a:t>.</a:t>
            </a:r>
            <a:r>
              <a:rPr lang="en-US" altLang="zh-CN" sz="2800" b="1">
                <a:solidFill>
                  <a:srgbClr val="0000FF"/>
                </a:solidFill>
                <a:ea typeface="黑体" pitchFamily="49" charset="-122"/>
              </a:rPr>
              <a:t> </a:t>
            </a:r>
            <a:r>
              <a:rPr lang="zh-CN" altLang="en-US" sz="2800" b="1">
                <a:solidFill>
                  <a:srgbClr val="0000FF"/>
                </a:solidFill>
                <a:ea typeface="黑体" pitchFamily="49" charset="-122"/>
              </a:rPr>
              <a:t>运放组成的电流并联负反馈放大器</a:t>
            </a:r>
            <a:endParaRPr lang="zh-CN" altLang="en-US" sz="1400" b="1">
              <a:solidFill>
                <a:srgbClr val="800000"/>
              </a:solidFill>
              <a:ea typeface="黑体" pitchFamily="49" charset="-122"/>
            </a:endParaRPr>
          </a:p>
        </p:txBody>
      </p:sp>
      <p:graphicFrame>
        <p:nvGraphicFramePr>
          <p:cNvPr id="143367" name="Object 1031"/>
          <p:cNvGraphicFramePr>
            <a:graphicFrameLocks noChangeAspect="1"/>
          </p:cNvGraphicFramePr>
          <p:nvPr/>
        </p:nvGraphicFramePr>
        <p:xfrm>
          <a:off x="722313" y="2209800"/>
          <a:ext cx="2433637" cy="979488"/>
        </p:xfrm>
        <a:graphic>
          <a:graphicData uri="http://schemas.openxmlformats.org/presentationml/2006/ole">
            <mc:AlternateContent xmlns:mc="http://schemas.openxmlformats.org/markup-compatibility/2006">
              <mc:Choice xmlns:v="urn:schemas-microsoft-com:vml" Requires="v">
                <p:oleObj spid="_x0000_s59438" name="Equation" r:id="rId6" imgW="1168200" imgH="469800" progId="Equation.3">
                  <p:embed/>
                </p:oleObj>
              </mc:Choice>
              <mc:Fallback>
                <p:oleObj name="Equation" r:id="rId6" imgW="1168200" imgH="4698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2313" y="2209800"/>
                        <a:ext cx="2433637" cy="979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3368" name="Object 1032"/>
          <p:cNvGraphicFramePr>
            <a:graphicFrameLocks noChangeAspect="1"/>
          </p:cNvGraphicFramePr>
          <p:nvPr/>
        </p:nvGraphicFramePr>
        <p:xfrm>
          <a:off x="941388" y="4648200"/>
          <a:ext cx="1209675" cy="1376363"/>
        </p:xfrm>
        <a:graphic>
          <a:graphicData uri="http://schemas.openxmlformats.org/presentationml/2006/ole">
            <mc:AlternateContent xmlns:mc="http://schemas.openxmlformats.org/markup-compatibility/2006">
              <mc:Choice xmlns:v="urn:schemas-microsoft-com:vml" Requires="v">
                <p:oleObj spid="_x0000_s59439" name="Equation" r:id="rId8" imgW="558720" imgH="634680" progId="Equation.3">
                  <p:embed/>
                </p:oleObj>
              </mc:Choice>
              <mc:Fallback>
                <p:oleObj name="Equation" r:id="rId8" imgW="558720" imgH="63468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41388" y="4648200"/>
                        <a:ext cx="1209675" cy="1376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3369" name="Object 1033"/>
          <p:cNvGraphicFramePr>
            <a:graphicFrameLocks noChangeAspect="1"/>
          </p:cNvGraphicFramePr>
          <p:nvPr/>
        </p:nvGraphicFramePr>
        <p:xfrm>
          <a:off x="2132013" y="5130800"/>
          <a:ext cx="2351087" cy="966788"/>
        </p:xfrm>
        <a:graphic>
          <a:graphicData uri="http://schemas.openxmlformats.org/presentationml/2006/ole">
            <mc:AlternateContent xmlns:mc="http://schemas.openxmlformats.org/markup-compatibility/2006">
              <mc:Choice xmlns:v="urn:schemas-microsoft-com:vml" Requires="v">
                <p:oleObj spid="_x0000_s59440" name="Equation" r:id="rId10" imgW="1143000" imgH="469800" progId="Equation.3">
                  <p:embed/>
                </p:oleObj>
              </mc:Choice>
              <mc:Fallback>
                <p:oleObj name="Equation" r:id="rId10" imgW="1143000" imgH="46980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32013" y="5130800"/>
                        <a:ext cx="2351087" cy="966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370" name="Text Box 1034"/>
          <p:cNvSpPr txBox="1">
            <a:spLocks noChangeArrowheads="1"/>
          </p:cNvSpPr>
          <p:nvPr/>
        </p:nvSpPr>
        <p:spPr bwMode="auto">
          <a:xfrm>
            <a:off x="457200" y="990600"/>
            <a:ext cx="3657600" cy="493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sz="2400" b="1" dirty="0">
                <a:latin typeface="宋体" pitchFamily="2" charset="-122"/>
              </a:rPr>
              <a:t> </a:t>
            </a:r>
            <a:r>
              <a:rPr lang="zh-CN" altLang="en-US" sz="2400" b="1" dirty="0">
                <a:latin typeface="宋体" pitchFamily="2" charset="-122"/>
              </a:rPr>
              <a:t>解：用方法二。</a:t>
            </a:r>
            <a:endParaRPr lang="zh-CN" altLang="en-US" sz="2400" b="1" dirty="0"/>
          </a:p>
        </p:txBody>
      </p:sp>
      <p:graphicFrame>
        <p:nvGraphicFramePr>
          <p:cNvPr id="143371" name="Object 1035"/>
          <p:cNvGraphicFramePr>
            <a:graphicFrameLocks noChangeAspect="1"/>
          </p:cNvGraphicFramePr>
          <p:nvPr/>
        </p:nvGraphicFramePr>
        <p:xfrm>
          <a:off x="684213" y="3352800"/>
          <a:ext cx="2974975" cy="1638300"/>
        </p:xfrm>
        <a:graphic>
          <a:graphicData uri="http://schemas.openxmlformats.org/presentationml/2006/ole">
            <mc:AlternateContent xmlns:mc="http://schemas.openxmlformats.org/markup-compatibility/2006">
              <mc:Choice xmlns:v="urn:schemas-microsoft-com:vml" Requires="v">
                <p:oleObj spid="_x0000_s59441" name="Equation" r:id="rId12" imgW="1206360" imgH="660240" progId="Equation.3">
                  <p:embed/>
                </p:oleObj>
              </mc:Choice>
              <mc:Fallback>
                <p:oleObj name="Equation" r:id="rId12" imgW="1206360" imgH="66024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84213" y="3352800"/>
                        <a:ext cx="2974975" cy="163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372" name="Rectangle 1036"/>
          <p:cNvSpPr>
            <a:spLocks noChangeArrowheads="1"/>
          </p:cNvSpPr>
          <p:nvPr/>
        </p:nvSpPr>
        <p:spPr bwMode="auto">
          <a:xfrm>
            <a:off x="3962400" y="1676400"/>
            <a:ext cx="2989263"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en-US" altLang="zh-CN" sz="2400" b="1" i="1"/>
              <a:t>u</a:t>
            </a:r>
            <a:r>
              <a:rPr lang="en-US" altLang="zh-CN" sz="2400" b="1" baseline="-25000"/>
              <a:t>i</a:t>
            </a:r>
            <a:r>
              <a:rPr lang="en-US" altLang="zh-CN" sz="2400" b="1"/>
              <a:t>=</a:t>
            </a:r>
            <a:r>
              <a:rPr lang="en-US" altLang="zh-CN" sz="2400" b="1" i="1"/>
              <a:t>i</a:t>
            </a:r>
            <a:r>
              <a:rPr lang="en-US" altLang="zh-CN" sz="2400" b="1" baseline="-25000"/>
              <a:t>i </a:t>
            </a:r>
            <a:r>
              <a:rPr lang="en-US" altLang="zh-CN" sz="2400" b="1" i="1"/>
              <a:t>R</a:t>
            </a:r>
            <a:r>
              <a:rPr lang="en-US" altLang="zh-CN" sz="2400" b="1" baseline="-25000"/>
              <a:t>1        </a:t>
            </a:r>
            <a:r>
              <a:rPr lang="en-US" altLang="zh-CN" sz="2400" b="1" i="1"/>
              <a:t>i</a:t>
            </a:r>
            <a:r>
              <a:rPr lang="en-US" altLang="zh-CN" sz="2400" b="1" baseline="-25000"/>
              <a:t>i</a:t>
            </a:r>
            <a:r>
              <a:rPr lang="en-US" altLang="zh-CN" sz="2400" b="1"/>
              <a:t>=</a:t>
            </a:r>
            <a:r>
              <a:rPr lang="en-US" altLang="zh-CN" sz="2400" b="1" i="1"/>
              <a:t>i</a:t>
            </a:r>
            <a:r>
              <a:rPr lang="en-US" altLang="zh-CN" sz="2400" b="1" baseline="-25000"/>
              <a:t>f</a:t>
            </a:r>
          </a:p>
        </p:txBody>
      </p:sp>
      <p:pic>
        <p:nvPicPr>
          <p:cNvPr id="143373" name="Picture 10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267200" y="2667000"/>
            <a:ext cx="4419600" cy="2446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5846257"/>
      </p:ext>
    </p:extLst>
  </p:cSld>
  <p:clrMapOvr>
    <a:masterClrMapping/>
  </p:clrMapOvr>
  <p:transition>
    <p:pull dir="d"/>
    <p:sndAc>
      <p:stSnd>
        <p:snd r:embed="rId4"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70"/>
                                        </p:tgtEl>
                                        <p:attrNameLst>
                                          <p:attrName>style.visibility</p:attrName>
                                        </p:attrNameLst>
                                      </p:cBhvr>
                                      <p:to>
                                        <p:strVal val="visible"/>
                                      </p:to>
                                    </p:set>
                                    <p:animEffect transition="in" filter="blinds(horizontal)">
                                      <p:cBhvr>
                                        <p:cTn id="7" dur="500"/>
                                        <p:tgtEl>
                                          <p:spTgt spid="1433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65"/>
                                        </p:tgtEl>
                                        <p:attrNameLst>
                                          <p:attrName>style.visibility</p:attrName>
                                        </p:attrNameLst>
                                      </p:cBhvr>
                                      <p:to>
                                        <p:strVal val="visible"/>
                                      </p:to>
                                    </p:set>
                                    <p:animEffect transition="in" filter="blinds(horizontal)">
                                      <p:cBhvr>
                                        <p:cTn id="12" dur="500"/>
                                        <p:tgtEl>
                                          <p:spTgt spid="143365"/>
                                        </p:tgtEl>
                                      </p:cBhvr>
                                    </p:animEffect>
                                  </p:childTnLst>
                                  <p:subTnLst>
                                    <p:audio>
                                      <p:cMediaNode>
                                        <p:cTn display="0" masterRel="sameClick">
                                          <p:stCondLst>
                                            <p:cond evt="begin" delay="0">
                                              <p:tn val="10"/>
                                            </p:cond>
                                          </p:stCondLst>
                                          <p:endCondLst>
                                            <p:cond evt="onStopAudio" delay="0">
                                              <p:tgtEl>
                                                <p:sldTgt/>
                                              </p:tgtEl>
                                            </p:cond>
                                          </p:endCondLst>
                                        </p:cTn>
                                        <p:tgtEl>
                                          <p:sndTgt r:embed="rId5" name="CHIMES.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43372"/>
                                        </p:tgtEl>
                                        <p:attrNameLst>
                                          <p:attrName>style.visibility</p:attrName>
                                        </p:attrNameLst>
                                      </p:cBhvr>
                                      <p:to>
                                        <p:strVal val="visible"/>
                                      </p:to>
                                    </p:set>
                                    <p:anim calcmode="lin" valueType="num">
                                      <p:cBhvr additive="base">
                                        <p:cTn id="17" dur="500" fill="hold"/>
                                        <p:tgtEl>
                                          <p:spTgt spid="143372"/>
                                        </p:tgtEl>
                                        <p:attrNameLst>
                                          <p:attrName>ppt_x</p:attrName>
                                        </p:attrNameLst>
                                      </p:cBhvr>
                                      <p:tavLst>
                                        <p:tav tm="0">
                                          <p:val>
                                            <p:strVal val="0-#ppt_w/2"/>
                                          </p:val>
                                        </p:tav>
                                        <p:tav tm="100000">
                                          <p:val>
                                            <p:strVal val="#ppt_x"/>
                                          </p:val>
                                        </p:tav>
                                      </p:tavLst>
                                    </p:anim>
                                    <p:anim calcmode="lin" valueType="num">
                                      <p:cBhvr additive="base">
                                        <p:cTn id="18" dur="500" fill="hold"/>
                                        <p:tgtEl>
                                          <p:spTgt spid="14337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5" name="CHIMES.WAV"/>
                                        </p:tgtEl>
                                      </p:cMediaNode>
                                    </p:audio>
                                  </p:sub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143367"/>
                                        </p:tgtEl>
                                        <p:attrNameLst>
                                          <p:attrName>style.visibility</p:attrName>
                                        </p:attrNameLst>
                                      </p:cBhvr>
                                      <p:to>
                                        <p:strVal val="visible"/>
                                      </p:to>
                                    </p:set>
                                    <p:animEffect transition="in" filter="blinds(horizontal)">
                                      <p:cBhvr>
                                        <p:cTn id="23" dur="500"/>
                                        <p:tgtEl>
                                          <p:spTgt spid="14336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43364"/>
                                        </p:tgtEl>
                                        <p:attrNameLst>
                                          <p:attrName>style.visibility</p:attrName>
                                        </p:attrNameLst>
                                      </p:cBhvr>
                                      <p:to>
                                        <p:strVal val="visible"/>
                                      </p:to>
                                    </p:set>
                                    <p:animEffect transition="in" filter="blinds(horizontal)">
                                      <p:cBhvr>
                                        <p:cTn id="28" dur="500"/>
                                        <p:tgtEl>
                                          <p:spTgt spid="143364"/>
                                        </p:tgtEl>
                                      </p:cBhvr>
                                    </p:animEffect>
                                  </p:childTnLst>
                                  <p:subTnLst>
                                    <p:audio>
                                      <p:cMediaNode>
                                        <p:cTn display="0" masterRel="sameClick">
                                          <p:stCondLst>
                                            <p:cond evt="begin" delay="0">
                                              <p:tn val="26"/>
                                            </p:cond>
                                          </p:stCondLst>
                                          <p:endCondLst>
                                            <p:cond evt="onStopAudio" delay="0">
                                              <p:tgtEl>
                                                <p:sldTgt/>
                                              </p:tgtEl>
                                            </p:cond>
                                          </p:endCondLst>
                                        </p:cTn>
                                        <p:tgtEl>
                                          <p:sndTgt r:embed="rId5" name="CHIMES.WAV"/>
                                        </p:tgtEl>
                                      </p:cMediaNode>
                                    </p:audio>
                                  </p:sub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143371"/>
                                        </p:tgtEl>
                                        <p:attrNameLst>
                                          <p:attrName>style.visibility</p:attrName>
                                        </p:attrNameLst>
                                      </p:cBhvr>
                                      <p:to>
                                        <p:strVal val="visible"/>
                                      </p:to>
                                    </p:set>
                                    <p:animEffect transition="in" filter="blinds(horizontal)">
                                      <p:cBhvr>
                                        <p:cTn id="33" dur="500"/>
                                        <p:tgtEl>
                                          <p:spTgt spid="14337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nodeType="clickEffect">
                                  <p:stCondLst>
                                    <p:cond delay="0"/>
                                  </p:stCondLst>
                                  <p:childTnLst>
                                    <p:set>
                                      <p:cBhvr>
                                        <p:cTn id="37" dur="1" fill="hold">
                                          <p:stCondLst>
                                            <p:cond delay="0"/>
                                          </p:stCondLst>
                                        </p:cTn>
                                        <p:tgtEl>
                                          <p:spTgt spid="143368"/>
                                        </p:tgtEl>
                                        <p:attrNameLst>
                                          <p:attrName>style.visibility</p:attrName>
                                        </p:attrNameLst>
                                      </p:cBhvr>
                                      <p:to>
                                        <p:strVal val="visible"/>
                                      </p:to>
                                    </p:set>
                                    <p:animEffect transition="in" filter="blinds(horizontal)">
                                      <p:cBhvr>
                                        <p:cTn id="38" dur="500"/>
                                        <p:tgtEl>
                                          <p:spTgt spid="14336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143369"/>
                                        </p:tgtEl>
                                        <p:attrNameLst>
                                          <p:attrName>style.visibility</p:attrName>
                                        </p:attrNameLst>
                                      </p:cBhvr>
                                      <p:to>
                                        <p:strVal val="visible"/>
                                      </p:to>
                                    </p:set>
                                    <p:animEffect transition="in" filter="blinds(horizontal)">
                                      <p:cBhvr>
                                        <p:cTn id="43" dur="500"/>
                                        <p:tgtEl>
                                          <p:spTgt spid="143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4" grpId="0" autoUpdateAnimBg="0"/>
      <p:bldP spid="143365" grpId="0" autoUpdateAnimBg="0"/>
      <p:bldP spid="143370" grpId="0" autoUpdateAnimBg="0"/>
      <p:bldP spid="143372"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ext Box 2"/>
          <p:cNvSpPr txBox="1">
            <a:spLocks noChangeArrowheads="1"/>
          </p:cNvSpPr>
          <p:nvPr/>
        </p:nvSpPr>
        <p:spPr bwMode="auto">
          <a:xfrm>
            <a:off x="685800" y="271462"/>
            <a:ext cx="6172200"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dirty="0">
                <a:latin typeface="宋体" pitchFamily="2" charset="-122"/>
              </a:rPr>
              <a:t> </a:t>
            </a:r>
            <a:r>
              <a:rPr lang="zh-CN" altLang="en-US" sz="3200" b="1" dirty="0">
                <a:solidFill>
                  <a:srgbClr val="FF0066"/>
                </a:solidFill>
                <a:latin typeface="宋体" pitchFamily="2" charset="-122"/>
              </a:rPr>
              <a:t>例</a:t>
            </a:r>
            <a:r>
              <a:rPr lang="en-US" altLang="zh-CN" sz="3200" b="1" dirty="0">
                <a:solidFill>
                  <a:srgbClr val="FF0066"/>
                </a:solidFill>
                <a:latin typeface="宋体" pitchFamily="2" charset="-122"/>
              </a:rPr>
              <a:t>.</a:t>
            </a:r>
            <a:r>
              <a:rPr lang="zh-CN" altLang="en-US" sz="3200" b="1" dirty="0">
                <a:solidFill>
                  <a:srgbClr val="FF0066"/>
                </a:solidFill>
                <a:latin typeface="宋体" pitchFamily="2" charset="-122"/>
              </a:rPr>
              <a:t>运放组成的电压并联负反馈</a:t>
            </a:r>
          </a:p>
        </p:txBody>
      </p:sp>
      <p:sp>
        <p:nvSpPr>
          <p:cNvPr id="146435" name="Rectangle 3"/>
          <p:cNvSpPr>
            <a:spLocks noChangeArrowheads="1"/>
          </p:cNvSpPr>
          <p:nvPr/>
        </p:nvSpPr>
        <p:spPr bwMode="auto">
          <a:xfrm>
            <a:off x="838200" y="1600200"/>
            <a:ext cx="3886200" cy="561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800" b="1"/>
              <a:t>利用</a:t>
            </a:r>
            <a:r>
              <a:rPr lang="zh-CN" altLang="en-US" sz="2800" b="1">
                <a:solidFill>
                  <a:srgbClr val="FF3300"/>
                </a:solidFill>
              </a:rPr>
              <a:t>虚短</a:t>
            </a:r>
            <a:r>
              <a:rPr lang="zh-CN" altLang="en-US" sz="2800" b="1"/>
              <a:t>和</a:t>
            </a:r>
            <a:r>
              <a:rPr lang="zh-CN" altLang="en-US" sz="2800" b="1">
                <a:solidFill>
                  <a:srgbClr val="FF3300"/>
                </a:solidFill>
              </a:rPr>
              <a:t>虚断</a:t>
            </a:r>
            <a:r>
              <a:rPr lang="zh-CN" altLang="en-US" sz="2800" b="1"/>
              <a:t>可知</a:t>
            </a:r>
          </a:p>
        </p:txBody>
      </p:sp>
      <p:sp>
        <p:nvSpPr>
          <p:cNvPr id="146436" name="Rectangle 4"/>
          <p:cNvSpPr>
            <a:spLocks noChangeArrowheads="1"/>
          </p:cNvSpPr>
          <p:nvPr/>
        </p:nvSpPr>
        <p:spPr bwMode="auto">
          <a:xfrm>
            <a:off x="914400" y="2514600"/>
            <a:ext cx="2989263"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en-US" altLang="zh-CN" sz="2400" b="1" i="1"/>
              <a:t>u</a:t>
            </a:r>
            <a:r>
              <a:rPr lang="en-US" altLang="zh-CN" sz="2400" b="1" baseline="-25000"/>
              <a:t>+</a:t>
            </a:r>
            <a:r>
              <a:rPr lang="en-US" altLang="zh-CN" sz="2400" b="1"/>
              <a:t>=</a:t>
            </a:r>
            <a:r>
              <a:rPr lang="en-US" altLang="zh-CN" sz="2400" b="1" i="1"/>
              <a:t>u</a:t>
            </a:r>
            <a:r>
              <a:rPr lang="en-US" altLang="zh-CN" sz="2400" b="1" baseline="-25000"/>
              <a:t>-</a:t>
            </a:r>
            <a:r>
              <a:rPr lang="en-US" altLang="zh-CN" sz="2400" b="1"/>
              <a:t>=0</a:t>
            </a:r>
          </a:p>
        </p:txBody>
      </p:sp>
      <p:sp>
        <p:nvSpPr>
          <p:cNvPr id="146437" name="Rectangle 5"/>
          <p:cNvSpPr>
            <a:spLocks noChangeArrowheads="1"/>
          </p:cNvSpPr>
          <p:nvPr/>
        </p:nvSpPr>
        <p:spPr bwMode="auto">
          <a:xfrm>
            <a:off x="1143000" y="3124200"/>
            <a:ext cx="2989263"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en-US" altLang="zh-CN" sz="2400" b="1" i="1"/>
              <a:t>i</a:t>
            </a:r>
            <a:r>
              <a:rPr lang="en-US" altLang="zh-CN" sz="2400" b="1" baseline="-25000"/>
              <a:t>i</a:t>
            </a:r>
            <a:r>
              <a:rPr lang="en-US" altLang="zh-CN" sz="2400" b="1"/>
              <a:t>=</a:t>
            </a:r>
            <a:r>
              <a:rPr lang="en-US" altLang="zh-CN" sz="2400" b="1" i="1"/>
              <a:t>i</a:t>
            </a:r>
            <a:r>
              <a:rPr lang="en-US" altLang="zh-CN" sz="2400" b="1" baseline="-25000"/>
              <a:t>f</a:t>
            </a:r>
          </a:p>
        </p:txBody>
      </p:sp>
      <p:sp>
        <p:nvSpPr>
          <p:cNvPr id="146438" name="Rectangle 6"/>
          <p:cNvSpPr>
            <a:spLocks noChangeArrowheads="1"/>
          </p:cNvSpPr>
          <p:nvPr/>
        </p:nvSpPr>
        <p:spPr bwMode="auto">
          <a:xfrm>
            <a:off x="3795713" y="31480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aphicFrame>
        <p:nvGraphicFramePr>
          <p:cNvPr id="146439" name="Object 7"/>
          <p:cNvGraphicFramePr>
            <a:graphicFrameLocks noChangeAspect="1"/>
          </p:cNvGraphicFramePr>
          <p:nvPr/>
        </p:nvGraphicFramePr>
        <p:xfrm>
          <a:off x="677863" y="3962400"/>
          <a:ext cx="3765550" cy="1354138"/>
        </p:xfrm>
        <a:graphic>
          <a:graphicData uri="http://schemas.openxmlformats.org/presentationml/2006/ole">
            <mc:AlternateContent xmlns:mc="http://schemas.openxmlformats.org/markup-compatibility/2006">
              <mc:Choice xmlns:v="urn:schemas-microsoft-com:vml" Requires="v">
                <p:oleObj spid="_x0000_s60429" name="Equation" r:id="rId4" imgW="1701720" imgH="609480" progId="Equation.3">
                  <p:embed/>
                </p:oleObj>
              </mc:Choice>
              <mc:Fallback>
                <p:oleObj name="Equation" r:id="rId4" imgW="1701720" imgH="6094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7863" y="3962400"/>
                        <a:ext cx="3765550" cy="13541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4644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0" y="1752600"/>
            <a:ext cx="6858000"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55968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6435"/>
                                        </p:tgtEl>
                                        <p:attrNameLst>
                                          <p:attrName>style.visibility</p:attrName>
                                        </p:attrNameLst>
                                      </p:cBhvr>
                                      <p:to>
                                        <p:strVal val="visible"/>
                                      </p:to>
                                    </p:set>
                                    <p:animEffect transition="in" filter="blinds(horizontal)">
                                      <p:cBhvr>
                                        <p:cTn id="7" dur="500"/>
                                        <p:tgtEl>
                                          <p:spTgt spid="146435"/>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6436"/>
                                        </p:tgtEl>
                                        <p:attrNameLst>
                                          <p:attrName>style.visibility</p:attrName>
                                        </p:attrNameLst>
                                      </p:cBhvr>
                                      <p:to>
                                        <p:strVal val="visible"/>
                                      </p:to>
                                    </p:set>
                                    <p:animEffect transition="in" filter="blinds(horizontal)">
                                      <p:cBhvr>
                                        <p:cTn id="12" dur="500"/>
                                        <p:tgtEl>
                                          <p:spTgt spid="146436"/>
                                        </p:tgtEl>
                                      </p:cBhvr>
                                    </p:animEffect>
                                  </p:childTnLst>
                                  <p:subTnLst>
                                    <p:audio>
                                      <p:cMediaNode>
                                        <p:cTn display="0" masterRel="sameClick">
                                          <p:stCondLst>
                                            <p:cond evt="begin" delay="0">
                                              <p:tn val="10"/>
                                            </p:cond>
                                          </p:stCondLst>
                                          <p:endCondLst>
                                            <p:cond evt="onStopAudio" delay="0">
                                              <p:tgtEl>
                                                <p:sldTgt/>
                                              </p:tgtEl>
                                            </p:cond>
                                          </p:endCondLst>
                                        </p:cTn>
                                        <p:tgtEl>
                                          <p:sndTgt r:embed="rId3" name="CHIMES.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6437"/>
                                        </p:tgtEl>
                                        <p:attrNameLst>
                                          <p:attrName>style.visibility</p:attrName>
                                        </p:attrNameLst>
                                      </p:cBhvr>
                                      <p:to>
                                        <p:strVal val="visible"/>
                                      </p:to>
                                    </p:set>
                                    <p:animEffect transition="in" filter="blinds(horizontal)">
                                      <p:cBhvr>
                                        <p:cTn id="17" dur="500"/>
                                        <p:tgtEl>
                                          <p:spTgt spid="146437"/>
                                        </p:tgtEl>
                                      </p:cBhvr>
                                    </p:animEffect>
                                  </p:childTnLst>
                                  <p:subTnLst>
                                    <p:audio>
                                      <p:cMediaNode>
                                        <p:cTn display="0" masterRel="sameClick">
                                          <p:stCondLst>
                                            <p:cond evt="begin" delay="0">
                                              <p:tn val="15"/>
                                            </p:cond>
                                          </p:stCondLst>
                                          <p:endCondLst>
                                            <p:cond evt="onStopAudio" delay="0">
                                              <p:tgtEl>
                                                <p:sldTgt/>
                                              </p:tgtEl>
                                            </p:cond>
                                          </p:endCondLst>
                                        </p:cTn>
                                        <p:tgtEl>
                                          <p:sndTgt r:embed="rId3" name="CHIMES.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46439"/>
                                        </p:tgtEl>
                                        <p:attrNameLst>
                                          <p:attrName>style.visibility</p:attrName>
                                        </p:attrNameLst>
                                      </p:cBhvr>
                                      <p:to>
                                        <p:strVal val="visible"/>
                                      </p:to>
                                    </p:set>
                                    <p:animEffect transition="in" filter="blinds(horizontal)">
                                      <p:cBhvr>
                                        <p:cTn id="22" dur="500"/>
                                        <p:tgtEl>
                                          <p:spTgt spid="146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autoUpdateAnimBg="0"/>
      <p:bldP spid="146436" grpId="0" autoUpdateAnimBg="0"/>
      <p:bldP spid="146437"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ext Box 2"/>
          <p:cNvSpPr txBox="1">
            <a:spLocks noChangeArrowheads="1"/>
          </p:cNvSpPr>
          <p:nvPr/>
        </p:nvSpPr>
        <p:spPr bwMode="auto">
          <a:xfrm>
            <a:off x="762000" y="381000"/>
            <a:ext cx="6477000" cy="131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0000"/>
              </a:lnSpc>
            </a:pPr>
            <a:r>
              <a:rPr lang="zh-CN" altLang="en-US" sz="3200" b="1">
                <a:solidFill>
                  <a:srgbClr val="FF0066"/>
                </a:solidFill>
                <a:latin typeface="宋体" pitchFamily="2" charset="-122"/>
              </a:rPr>
              <a:t>例</a:t>
            </a:r>
            <a:r>
              <a:rPr lang="en-US" altLang="zh-CN" sz="3200" b="1">
                <a:solidFill>
                  <a:srgbClr val="FF0066"/>
                </a:solidFill>
                <a:latin typeface="宋体" pitchFamily="2" charset="-122"/>
              </a:rPr>
              <a:t>.</a:t>
            </a:r>
            <a:r>
              <a:rPr lang="zh-CN" altLang="en-US" sz="3200" b="1">
                <a:solidFill>
                  <a:srgbClr val="FF0066"/>
                </a:solidFill>
                <a:latin typeface="宋体" pitchFamily="2" charset="-122"/>
              </a:rPr>
              <a:t>运放组成的电流串联负反馈</a:t>
            </a:r>
          </a:p>
          <a:p>
            <a:pPr>
              <a:spcBef>
                <a:spcPct val="50000"/>
              </a:spcBef>
            </a:pPr>
            <a:endParaRPr lang="en-US" altLang="zh-CN" sz="2800" b="1">
              <a:solidFill>
                <a:schemeClr val="accent2"/>
              </a:solidFill>
              <a:ea typeface="黑体" pitchFamily="49" charset="-122"/>
            </a:endParaRPr>
          </a:p>
        </p:txBody>
      </p:sp>
      <p:sp>
        <p:nvSpPr>
          <p:cNvPr id="148483" name="Rectangle 3"/>
          <p:cNvSpPr>
            <a:spLocks noChangeArrowheads="1"/>
          </p:cNvSpPr>
          <p:nvPr/>
        </p:nvSpPr>
        <p:spPr bwMode="auto">
          <a:xfrm>
            <a:off x="990600" y="2743200"/>
            <a:ext cx="2230438"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400" b="1">
                <a:solidFill>
                  <a:srgbClr val="FF3300"/>
                </a:solidFill>
              </a:rPr>
              <a:t>闭环电压增益</a:t>
            </a:r>
            <a:r>
              <a:rPr lang="en-US" altLang="zh-CN" sz="2400" b="1">
                <a:solidFill>
                  <a:srgbClr val="FF3300"/>
                </a:solidFill>
              </a:rPr>
              <a:t>:</a:t>
            </a:r>
          </a:p>
        </p:txBody>
      </p:sp>
      <p:sp>
        <p:nvSpPr>
          <p:cNvPr id="148484" name="Rectangle 4"/>
          <p:cNvSpPr>
            <a:spLocks noChangeArrowheads="1"/>
          </p:cNvSpPr>
          <p:nvPr/>
        </p:nvSpPr>
        <p:spPr bwMode="auto">
          <a:xfrm>
            <a:off x="609600" y="1905000"/>
            <a:ext cx="32004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400" b="1"/>
              <a:t>利用</a:t>
            </a:r>
            <a:r>
              <a:rPr lang="zh-CN" altLang="en-US" sz="2400" b="1">
                <a:solidFill>
                  <a:srgbClr val="FF3300"/>
                </a:solidFill>
              </a:rPr>
              <a:t>虚短</a:t>
            </a:r>
            <a:r>
              <a:rPr lang="zh-CN" altLang="en-US" sz="2400" b="1"/>
              <a:t>和</a:t>
            </a:r>
            <a:r>
              <a:rPr lang="zh-CN" altLang="en-US" sz="2400" b="1">
                <a:solidFill>
                  <a:srgbClr val="FF3300"/>
                </a:solidFill>
              </a:rPr>
              <a:t>虚断</a:t>
            </a:r>
            <a:r>
              <a:rPr lang="zh-CN" altLang="en-US" sz="2400" b="1"/>
              <a:t>可知</a:t>
            </a:r>
            <a:r>
              <a:rPr lang="en-US" altLang="zh-CN" sz="2400" b="1"/>
              <a:t>:</a:t>
            </a:r>
          </a:p>
        </p:txBody>
      </p:sp>
      <p:graphicFrame>
        <p:nvGraphicFramePr>
          <p:cNvPr id="148485" name="Object 5"/>
          <p:cNvGraphicFramePr>
            <a:graphicFrameLocks noChangeAspect="1"/>
          </p:cNvGraphicFramePr>
          <p:nvPr/>
        </p:nvGraphicFramePr>
        <p:xfrm>
          <a:off x="4006850" y="1704975"/>
          <a:ext cx="2806700" cy="758825"/>
        </p:xfrm>
        <a:graphic>
          <a:graphicData uri="http://schemas.openxmlformats.org/presentationml/2006/ole">
            <mc:AlternateContent xmlns:mc="http://schemas.openxmlformats.org/markup-compatibility/2006">
              <mc:Choice xmlns:v="urn:schemas-microsoft-com:vml" Requires="v">
                <p:oleObj spid="_x0000_s61475" name="Equation" r:id="rId4" imgW="1117440" imgH="304560" progId="Equation.3">
                  <p:embed/>
                </p:oleObj>
              </mc:Choice>
              <mc:Fallback>
                <p:oleObj name="Equation" r:id="rId4" imgW="1117440" imgH="30456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6850" y="1704975"/>
                        <a:ext cx="2806700" cy="7588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8486" name="Object 6"/>
          <p:cNvGraphicFramePr>
            <a:graphicFrameLocks noChangeAspect="1"/>
          </p:cNvGraphicFramePr>
          <p:nvPr/>
        </p:nvGraphicFramePr>
        <p:xfrm>
          <a:off x="1192213" y="3311525"/>
          <a:ext cx="1958975" cy="949325"/>
        </p:xfrm>
        <a:graphic>
          <a:graphicData uri="http://schemas.openxmlformats.org/presentationml/2006/ole">
            <mc:AlternateContent xmlns:mc="http://schemas.openxmlformats.org/markup-compatibility/2006">
              <mc:Choice xmlns:v="urn:schemas-microsoft-com:vml" Requires="v">
                <p:oleObj spid="_x0000_s61476" name="Equation" r:id="rId6" imgW="914400" imgH="444240" progId="Equation.3">
                  <p:embed/>
                </p:oleObj>
              </mc:Choice>
              <mc:Fallback>
                <p:oleObj name="Equation" r:id="rId6" imgW="914400" imgH="4442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92213" y="3311525"/>
                        <a:ext cx="1958975" cy="949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8487" name="Object 7"/>
          <p:cNvGraphicFramePr>
            <a:graphicFrameLocks noChangeAspect="1"/>
          </p:cNvGraphicFramePr>
          <p:nvPr/>
        </p:nvGraphicFramePr>
        <p:xfrm>
          <a:off x="1397000" y="4559300"/>
          <a:ext cx="1803400" cy="887413"/>
        </p:xfrm>
        <a:graphic>
          <a:graphicData uri="http://schemas.openxmlformats.org/presentationml/2006/ole">
            <mc:AlternateContent xmlns:mc="http://schemas.openxmlformats.org/markup-compatibility/2006">
              <mc:Choice xmlns:v="urn:schemas-microsoft-com:vml" Requires="v">
                <p:oleObj spid="_x0000_s61477" name="Equation" r:id="rId8" imgW="901440" imgH="444240" progId="Equation.3">
                  <p:embed/>
                </p:oleObj>
              </mc:Choice>
              <mc:Fallback>
                <p:oleObj name="Equation" r:id="rId8" imgW="901440" imgH="4442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97000" y="4559300"/>
                        <a:ext cx="1803400" cy="8874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8488" name="Text Box 8"/>
          <p:cNvSpPr txBox="1">
            <a:spLocks noChangeArrowheads="1"/>
          </p:cNvSpPr>
          <p:nvPr/>
        </p:nvSpPr>
        <p:spPr bwMode="auto">
          <a:xfrm>
            <a:off x="533400" y="1143000"/>
            <a:ext cx="3657600" cy="604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en-US" altLang="zh-CN">
                <a:latin typeface="宋体" pitchFamily="2" charset="-122"/>
              </a:rPr>
              <a:t> </a:t>
            </a:r>
            <a:r>
              <a:rPr lang="zh-CN" altLang="en-US" sz="2800" b="1">
                <a:latin typeface="宋体" pitchFamily="2" charset="-122"/>
              </a:rPr>
              <a:t>解：用方法二。</a:t>
            </a:r>
            <a:endParaRPr lang="zh-CN" altLang="en-US" sz="2800" b="1"/>
          </a:p>
        </p:txBody>
      </p:sp>
      <p:sp>
        <p:nvSpPr>
          <p:cNvPr id="148489" name="Rectangle 9"/>
          <p:cNvSpPr>
            <a:spLocks noChangeArrowheads="1"/>
          </p:cNvSpPr>
          <p:nvPr/>
        </p:nvSpPr>
        <p:spPr bwMode="auto">
          <a:xfrm>
            <a:off x="3486150" y="26860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pic>
        <p:nvPicPr>
          <p:cNvPr id="148490"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05200" y="2590800"/>
            <a:ext cx="5153025" cy="347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14997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8488"/>
                                        </p:tgtEl>
                                        <p:attrNameLst>
                                          <p:attrName>style.visibility</p:attrName>
                                        </p:attrNameLst>
                                      </p:cBhvr>
                                      <p:to>
                                        <p:strVal val="visible"/>
                                      </p:to>
                                    </p:set>
                                    <p:animEffect transition="in" filter="blinds(horizontal)">
                                      <p:cBhvr>
                                        <p:cTn id="7" dur="500"/>
                                        <p:tgtEl>
                                          <p:spTgt spid="1484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8484"/>
                                        </p:tgtEl>
                                        <p:attrNameLst>
                                          <p:attrName>style.visibility</p:attrName>
                                        </p:attrNameLst>
                                      </p:cBhvr>
                                      <p:to>
                                        <p:strVal val="visible"/>
                                      </p:to>
                                    </p:set>
                                    <p:animEffect transition="in" filter="blinds(horizontal)">
                                      <p:cBhvr>
                                        <p:cTn id="12" dur="500"/>
                                        <p:tgtEl>
                                          <p:spTgt spid="148484"/>
                                        </p:tgtEl>
                                      </p:cBhvr>
                                    </p:animEffect>
                                  </p:childTnLst>
                                  <p:subTnLst>
                                    <p:audio>
                                      <p:cMediaNode>
                                        <p:cTn display="0" masterRel="sameClick">
                                          <p:stCondLst>
                                            <p:cond evt="begin" delay="0">
                                              <p:tn val="10"/>
                                            </p:cond>
                                          </p:stCondLst>
                                          <p:endCondLst>
                                            <p:cond evt="onStopAudio" delay="0">
                                              <p:tgtEl>
                                                <p:sldTgt/>
                                              </p:tgtEl>
                                            </p:cond>
                                          </p:endCondLst>
                                        </p:cTn>
                                        <p:tgtEl>
                                          <p:sndTgt r:embed="rId3" name="CHIMES.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48485"/>
                                        </p:tgtEl>
                                        <p:attrNameLst>
                                          <p:attrName>style.visibility</p:attrName>
                                        </p:attrNameLst>
                                      </p:cBhvr>
                                      <p:to>
                                        <p:strVal val="visible"/>
                                      </p:to>
                                    </p:set>
                                    <p:animEffect transition="in" filter="blinds(horizontal)">
                                      <p:cBhvr>
                                        <p:cTn id="17" dur="500"/>
                                        <p:tgtEl>
                                          <p:spTgt spid="14848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8483"/>
                                        </p:tgtEl>
                                        <p:attrNameLst>
                                          <p:attrName>style.visibility</p:attrName>
                                        </p:attrNameLst>
                                      </p:cBhvr>
                                      <p:to>
                                        <p:strVal val="visible"/>
                                      </p:to>
                                    </p:set>
                                    <p:animEffect transition="in" filter="blinds(horizontal)">
                                      <p:cBhvr>
                                        <p:cTn id="22" dur="500"/>
                                        <p:tgtEl>
                                          <p:spTgt spid="148483"/>
                                        </p:tgtEl>
                                      </p:cBhvr>
                                    </p:animEffect>
                                  </p:childTnLst>
                                  <p:subTnLst>
                                    <p:audio>
                                      <p:cMediaNode>
                                        <p:cTn display="0" masterRel="sameClick">
                                          <p:stCondLst>
                                            <p:cond evt="begin" delay="0">
                                              <p:tn val="20"/>
                                            </p:cond>
                                          </p:stCondLst>
                                          <p:endCondLst>
                                            <p:cond evt="onStopAudio" delay="0">
                                              <p:tgtEl>
                                                <p:sldTgt/>
                                              </p:tgtEl>
                                            </p:cond>
                                          </p:endCondLst>
                                        </p:cTn>
                                        <p:tgtEl>
                                          <p:sndTgt r:embed="rId3" name="CHIMES.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48486"/>
                                        </p:tgtEl>
                                        <p:attrNameLst>
                                          <p:attrName>style.visibility</p:attrName>
                                        </p:attrNameLst>
                                      </p:cBhvr>
                                      <p:to>
                                        <p:strVal val="visible"/>
                                      </p:to>
                                    </p:set>
                                    <p:animEffect transition="in" filter="blinds(horizontal)">
                                      <p:cBhvr>
                                        <p:cTn id="27" dur="500"/>
                                        <p:tgtEl>
                                          <p:spTgt spid="14848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48487"/>
                                        </p:tgtEl>
                                        <p:attrNameLst>
                                          <p:attrName>style.visibility</p:attrName>
                                        </p:attrNameLst>
                                      </p:cBhvr>
                                      <p:to>
                                        <p:strVal val="visible"/>
                                      </p:to>
                                    </p:set>
                                    <p:animEffect transition="in" filter="blinds(horizontal)">
                                      <p:cBhvr>
                                        <p:cTn id="32" dur="500"/>
                                        <p:tgtEl>
                                          <p:spTgt spid="148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3" grpId="0" autoUpdateAnimBg="0"/>
      <p:bldP spid="148484" grpId="0" autoUpdateAnimBg="0"/>
      <p:bldP spid="148488"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ext Box 2"/>
          <p:cNvSpPr txBox="1">
            <a:spLocks noChangeArrowheads="1"/>
          </p:cNvSpPr>
          <p:nvPr/>
        </p:nvSpPr>
        <p:spPr bwMode="auto">
          <a:xfrm>
            <a:off x="685800" y="381000"/>
            <a:ext cx="73914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FF0000"/>
                </a:solidFill>
                <a:ea typeface="黑体" pitchFamily="49" charset="-122"/>
              </a:rPr>
              <a:t>二</a:t>
            </a:r>
            <a:r>
              <a:rPr lang="en-US" altLang="zh-CN" sz="3200" b="1">
                <a:solidFill>
                  <a:srgbClr val="FF0000"/>
                </a:solidFill>
                <a:ea typeface="黑体" pitchFamily="49" charset="-122"/>
              </a:rPr>
              <a:t>. </a:t>
            </a:r>
            <a:r>
              <a:rPr lang="zh-CN" altLang="en-US" sz="3200" b="1">
                <a:solidFill>
                  <a:srgbClr val="FF0000"/>
                </a:solidFill>
                <a:latin typeface="黑体" pitchFamily="49" charset="-122"/>
                <a:ea typeface="黑体" pitchFamily="49" charset="-122"/>
              </a:rPr>
              <a:t>估算输入输出电阻</a:t>
            </a:r>
            <a:endParaRPr lang="zh-CN" altLang="en-US" sz="1600" b="1">
              <a:solidFill>
                <a:schemeClr val="accent2"/>
              </a:solidFill>
              <a:latin typeface="黑体" pitchFamily="49" charset="-122"/>
              <a:ea typeface="黑体" pitchFamily="49" charset="-122"/>
            </a:endParaRPr>
          </a:p>
        </p:txBody>
      </p:sp>
      <p:sp>
        <p:nvSpPr>
          <p:cNvPr id="149507" name="Rectangle 3"/>
          <p:cNvSpPr>
            <a:spLocks noChangeArrowheads="1"/>
          </p:cNvSpPr>
          <p:nvPr/>
        </p:nvSpPr>
        <p:spPr bwMode="auto">
          <a:xfrm>
            <a:off x="685800" y="914400"/>
            <a:ext cx="746760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b="1">
                <a:solidFill>
                  <a:srgbClr val="660033"/>
                </a:solidFill>
              </a:rPr>
              <a:t>在深度负反馈条件下：</a:t>
            </a:r>
            <a:endParaRPr lang="zh-CN" altLang="en-US" b="1">
              <a:solidFill>
                <a:srgbClr val="CC3399"/>
              </a:solidFill>
            </a:endParaRPr>
          </a:p>
        </p:txBody>
      </p:sp>
      <p:graphicFrame>
        <p:nvGraphicFramePr>
          <p:cNvPr id="149508" name="Object 4"/>
          <p:cNvGraphicFramePr>
            <a:graphicFrameLocks noChangeAspect="1"/>
          </p:cNvGraphicFramePr>
          <p:nvPr/>
        </p:nvGraphicFramePr>
        <p:xfrm>
          <a:off x="609600" y="1484313"/>
          <a:ext cx="7467600" cy="3773487"/>
        </p:xfrm>
        <a:graphic>
          <a:graphicData uri="http://schemas.openxmlformats.org/presentationml/2006/ole">
            <mc:AlternateContent xmlns:mc="http://schemas.openxmlformats.org/markup-compatibility/2006">
              <mc:Choice xmlns:v="urn:schemas-microsoft-com:vml" Requires="v">
                <p:oleObj spid="_x0000_s62477" name="位图图像" r:id="rId4" imgW="5525271" imgH="2790476" progId="Paint.Picture">
                  <p:embed/>
                </p:oleObj>
              </mc:Choice>
              <mc:Fallback>
                <p:oleObj name="位图图像" r:id="rId4" imgW="5525271" imgH="2790476"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1484313"/>
                        <a:ext cx="7467600" cy="377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9509" name="Rectangle 5"/>
          <p:cNvSpPr>
            <a:spLocks noChangeArrowheads="1"/>
          </p:cNvSpPr>
          <p:nvPr/>
        </p:nvSpPr>
        <p:spPr bwMode="auto">
          <a:xfrm>
            <a:off x="838200" y="5410200"/>
            <a:ext cx="76200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Times New Roman" pitchFamily="18" charset="0"/>
                <a:ea typeface="宋体" pitchFamily="2" charset="-122"/>
              </a:defRPr>
            </a:lvl1pPr>
            <a:lvl2pPr marL="762000" indent="-285750">
              <a:spcBef>
                <a:spcPct val="20000"/>
              </a:spcBef>
              <a:buChar char="–"/>
              <a:defRPr kumimoji="1" sz="2800">
                <a:solidFill>
                  <a:schemeClr val="tx1"/>
                </a:solidFill>
                <a:latin typeface="Times New Roman" pitchFamily="18" charset="0"/>
                <a:ea typeface="宋体" pitchFamily="2" charset="-122"/>
              </a:defRPr>
            </a:lvl2pPr>
            <a:lvl3pPr marL="1181100" indent="-228600">
              <a:spcBef>
                <a:spcPct val="20000"/>
              </a:spcBef>
              <a:buChar char="•"/>
              <a:defRPr kumimoji="1" sz="2400">
                <a:solidFill>
                  <a:schemeClr val="tx1"/>
                </a:solidFill>
                <a:latin typeface="Times New Roman" pitchFamily="18" charset="0"/>
                <a:ea typeface="宋体" pitchFamily="2" charset="-122"/>
              </a:defRPr>
            </a:lvl3pPr>
            <a:lvl4pPr marL="1600200" indent="-228600">
              <a:spcBef>
                <a:spcPct val="20000"/>
              </a:spcBef>
              <a:buChar char="–"/>
              <a:defRPr kumimoji="1" sz="2000">
                <a:solidFill>
                  <a:schemeClr val="tx1"/>
                </a:solidFill>
                <a:latin typeface="Times New Roman" pitchFamily="18" charset="0"/>
                <a:ea typeface="宋体" pitchFamily="2" charset="-122"/>
              </a:defRPr>
            </a:lvl4pPr>
            <a:lvl5pPr marL="2057400" indent="-228600">
              <a:spcBef>
                <a:spcPct val="20000"/>
              </a:spcBef>
              <a:buChar char="»"/>
              <a:defRPr kumimoji="1" sz="2000">
                <a:solidFill>
                  <a:schemeClr val="tx1"/>
                </a:solidFill>
                <a:latin typeface="Times New Roman" pitchFamily="18" charset="0"/>
                <a:ea typeface="宋体" pitchFamily="2" charset="-122"/>
              </a:defRPr>
            </a:lvl5pPr>
            <a:lvl6pPr marL="2514600" indent="-228600" fontAlgn="base">
              <a:spcBef>
                <a:spcPct val="20000"/>
              </a:spcBef>
              <a:spcAft>
                <a:spcPct val="0"/>
              </a:spcAft>
              <a:buChar char="»"/>
              <a:defRPr kumimoji="1" sz="2000">
                <a:solidFill>
                  <a:schemeClr val="tx1"/>
                </a:solidFill>
                <a:latin typeface="Times New Roman" pitchFamily="18" charset="0"/>
                <a:ea typeface="宋体" pitchFamily="2" charset="-122"/>
              </a:defRPr>
            </a:lvl6pPr>
            <a:lvl7pPr marL="2971800" indent="-228600" fontAlgn="base">
              <a:spcBef>
                <a:spcPct val="20000"/>
              </a:spcBef>
              <a:spcAft>
                <a:spcPct val="0"/>
              </a:spcAft>
              <a:buChar char="»"/>
              <a:defRPr kumimoji="1" sz="2000">
                <a:solidFill>
                  <a:schemeClr val="tx1"/>
                </a:solidFill>
                <a:latin typeface="Times New Roman" pitchFamily="18" charset="0"/>
                <a:ea typeface="宋体" pitchFamily="2" charset="-122"/>
              </a:defRPr>
            </a:lvl7pPr>
            <a:lvl8pPr marL="3429000" indent="-228600" fontAlgn="base">
              <a:spcBef>
                <a:spcPct val="20000"/>
              </a:spcBef>
              <a:spcAft>
                <a:spcPct val="0"/>
              </a:spcAft>
              <a:buChar char="»"/>
              <a:defRPr kumimoji="1" sz="2000">
                <a:solidFill>
                  <a:schemeClr val="tx1"/>
                </a:solidFill>
                <a:latin typeface="Times New Roman" pitchFamily="18" charset="0"/>
                <a:ea typeface="宋体" pitchFamily="2" charset="-122"/>
              </a:defRPr>
            </a:lvl8pPr>
            <a:lvl9pPr marL="3886200" indent="-228600" fontAlgn="base">
              <a:spcBef>
                <a:spcPct val="20000"/>
              </a:spcBef>
              <a:spcAft>
                <a:spcPct val="0"/>
              </a:spcAft>
              <a:buChar char="»"/>
              <a:defRPr kumimoji="1" sz="2000">
                <a:solidFill>
                  <a:schemeClr val="tx1"/>
                </a:solidFill>
                <a:latin typeface="Times New Roman" pitchFamily="18" charset="0"/>
                <a:ea typeface="宋体" pitchFamily="2" charset="-122"/>
              </a:defRPr>
            </a:lvl9pPr>
          </a:lstStyle>
          <a:p>
            <a:pPr algn="just">
              <a:lnSpc>
                <a:spcPct val="110000"/>
              </a:lnSpc>
              <a:buFontTx/>
              <a:buNone/>
            </a:pPr>
            <a:r>
              <a:rPr lang="zh-CN" altLang="en-US" sz="2000" b="1">
                <a:solidFill>
                  <a:srgbClr val="0000FF"/>
                </a:solidFill>
              </a:rPr>
              <a:t>注：表中的输入、输出电阻均指</a:t>
            </a:r>
            <a:r>
              <a:rPr lang="zh-CN" altLang="en-US" sz="2400" b="1">
                <a:solidFill>
                  <a:srgbClr val="FF0066"/>
                </a:solidFill>
              </a:rPr>
              <a:t>反馈环</a:t>
            </a:r>
            <a:r>
              <a:rPr lang="zh-CN" altLang="en-US" sz="2000" b="1">
                <a:solidFill>
                  <a:srgbClr val="0000FF"/>
                </a:solidFill>
              </a:rPr>
              <a:t>中的输入、输出电阻。</a:t>
            </a:r>
          </a:p>
        </p:txBody>
      </p:sp>
    </p:spTree>
    <p:extLst>
      <p:ext uri="{BB962C8B-B14F-4D97-AF65-F5344CB8AC3E}">
        <p14:creationId xmlns:p14="http://schemas.microsoft.com/office/powerpoint/2010/main" val="16949221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49507"/>
                                        </p:tgtEl>
                                        <p:attrNameLst>
                                          <p:attrName>style.visibility</p:attrName>
                                        </p:attrNameLst>
                                      </p:cBhvr>
                                      <p:to>
                                        <p:strVal val="visible"/>
                                      </p:to>
                                    </p:set>
                                    <p:anim calcmode="lin" valueType="num">
                                      <p:cBhvr>
                                        <p:cTn id="7" dur="500" fill="hold"/>
                                        <p:tgtEl>
                                          <p:spTgt spid="149507"/>
                                        </p:tgtEl>
                                        <p:attrNameLst>
                                          <p:attrName>ppt_w</p:attrName>
                                        </p:attrNameLst>
                                      </p:cBhvr>
                                      <p:tavLst>
                                        <p:tav tm="0">
                                          <p:val>
                                            <p:fltVal val="0"/>
                                          </p:val>
                                        </p:tav>
                                        <p:tav tm="100000">
                                          <p:val>
                                            <p:strVal val="#ppt_w"/>
                                          </p:val>
                                        </p:tav>
                                      </p:tavLst>
                                    </p:anim>
                                    <p:anim calcmode="lin" valueType="num">
                                      <p:cBhvr>
                                        <p:cTn id="8" dur="500" fill="hold"/>
                                        <p:tgtEl>
                                          <p:spTgt spid="149507"/>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149508"/>
                                        </p:tgtEl>
                                        <p:attrNameLst>
                                          <p:attrName>style.visibility</p:attrName>
                                        </p:attrNameLst>
                                      </p:cBhvr>
                                      <p:to>
                                        <p:strVal val="visible"/>
                                      </p:to>
                                    </p:set>
                                    <p:animEffect transition="in" filter="blinds(horizontal)">
                                      <p:cBhvr>
                                        <p:cTn id="13" dur="500"/>
                                        <p:tgtEl>
                                          <p:spTgt spid="14950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149509"/>
                                        </p:tgtEl>
                                        <p:attrNameLst>
                                          <p:attrName>style.visibility</p:attrName>
                                        </p:attrNameLst>
                                      </p:cBhvr>
                                      <p:to>
                                        <p:strVal val="visible"/>
                                      </p:to>
                                    </p:set>
                                    <p:anim calcmode="lin" valueType="num">
                                      <p:cBhvr>
                                        <p:cTn id="18" dur="500" fill="hold"/>
                                        <p:tgtEl>
                                          <p:spTgt spid="149509"/>
                                        </p:tgtEl>
                                        <p:attrNameLst>
                                          <p:attrName>ppt_w</p:attrName>
                                        </p:attrNameLst>
                                      </p:cBhvr>
                                      <p:tavLst>
                                        <p:tav tm="0">
                                          <p:val>
                                            <p:fltVal val="0"/>
                                          </p:val>
                                        </p:tav>
                                        <p:tav tm="100000">
                                          <p:val>
                                            <p:strVal val="#ppt_w"/>
                                          </p:val>
                                        </p:tav>
                                      </p:tavLst>
                                    </p:anim>
                                    <p:anim calcmode="lin" valueType="num">
                                      <p:cBhvr>
                                        <p:cTn id="19" dur="500" fill="hold"/>
                                        <p:tgtEl>
                                          <p:spTgt spid="149509"/>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6"/>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7" grpId="0" autoUpdateAnimBg="0"/>
      <p:bldP spid="149509"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Text Box 2"/>
          <p:cNvSpPr txBox="1">
            <a:spLocks noChangeArrowheads="1"/>
          </p:cNvSpPr>
          <p:nvPr/>
        </p:nvSpPr>
        <p:spPr bwMode="auto">
          <a:xfrm>
            <a:off x="590550" y="1055688"/>
            <a:ext cx="5695950" cy="519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lang="zh-CN" altLang="en-US" sz="2800" b="1">
                <a:solidFill>
                  <a:srgbClr val="0033CC"/>
                </a:solidFill>
              </a:rPr>
              <a:t>一、反馈的判断方法</a:t>
            </a:r>
          </a:p>
        </p:txBody>
      </p:sp>
      <p:sp>
        <p:nvSpPr>
          <p:cNvPr id="235523" name="Text Box 3"/>
          <p:cNvSpPr txBox="1">
            <a:spLocks noChangeArrowheads="1"/>
          </p:cNvSpPr>
          <p:nvPr/>
        </p:nvSpPr>
        <p:spPr bwMode="auto">
          <a:xfrm>
            <a:off x="742950" y="1665288"/>
            <a:ext cx="28543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olidFill>
                  <a:srgbClr val="FF0066"/>
                </a:solidFill>
              </a:rPr>
              <a:t>1. </a:t>
            </a:r>
            <a:r>
              <a:rPr lang="zh-CN" altLang="en-US" sz="2800" b="1">
                <a:solidFill>
                  <a:srgbClr val="FF0066"/>
                </a:solidFill>
              </a:rPr>
              <a:t>有无反馈</a:t>
            </a:r>
            <a:r>
              <a:rPr lang="en-US" altLang="zh-CN" sz="2800" b="1">
                <a:solidFill>
                  <a:srgbClr val="FF0066"/>
                </a:solidFill>
              </a:rPr>
              <a:t>:</a:t>
            </a:r>
          </a:p>
        </p:txBody>
      </p:sp>
      <p:sp>
        <p:nvSpPr>
          <p:cNvPr id="235524" name="Text Box 4"/>
          <p:cNvSpPr txBox="1">
            <a:spLocks noChangeArrowheads="1"/>
          </p:cNvSpPr>
          <p:nvPr/>
        </p:nvSpPr>
        <p:spPr bwMode="auto">
          <a:xfrm>
            <a:off x="742950" y="2365375"/>
            <a:ext cx="3200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olidFill>
                  <a:srgbClr val="FF0066"/>
                </a:solidFill>
              </a:rPr>
              <a:t>2. </a:t>
            </a:r>
            <a:r>
              <a:rPr lang="zh-CN" altLang="en-US" sz="2800" b="1">
                <a:solidFill>
                  <a:srgbClr val="FF0066"/>
                </a:solidFill>
              </a:rPr>
              <a:t>正反馈和负反馈</a:t>
            </a:r>
          </a:p>
        </p:txBody>
      </p:sp>
      <p:sp>
        <p:nvSpPr>
          <p:cNvPr id="235525" name="Text Box 5"/>
          <p:cNvSpPr txBox="1">
            <a:spLocks noChangeArrowheads="1"/>
          </p:cNvSpPr>
          <p:nvPr/>
        </p:nvSpPr>
        <p:spPr bwMode="auto">
          <a:xfrm>
            <a:off x="2847975" y="1679575"/>
            <a:ext cx="53625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33CC"/>
                </a:solidFill>
              </a:rPr>
              <a:t>主要看信号有无反向传输通路。</a:t>
            </a:r>
          </a:p>
        </p:txBody>
      </p:sp>
      <p:sp>
        <p:nvSpPr>
          <p:cNvPr id="235526" name="Text Box 6"/>
          <p:cNvSpPr txBox="1">
            <a:spLocks noChangeArrowheads="1"/>
          </p:cNvSpPr>
          <p:nvPr/>
        </p:nvSpPr>
        <p:spPr bwMode="auto">
          <a:xfrm>
            <a:off x="533400" y="2924175"/>
            <a:ext cx="90074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33CC"/>
                </a:solidFill>
              </a:rPr>
              <a:t>采用</a:t>
            </a:r>
            <a:r>
              <a:rPr lang="zh-CN" altLang="en-US" sz="2800" b="1" u="sng">
                <a:solidFill>
                  <a:srgbClr val="0033CC"/>
                </a:solidFill>
              </a:rPr>
              <a:t>瞬时极性法</a:t>
            </a:r>
            <a:r>
              <a:rPr lang="zh-CN" altLang="en-US" sz="2800" b="1">
                <a:solidFill>
                  <a:srgbClr val="0033CC"/>
                </a:solidFill>
              </a:rPr>
              <a:t>，看反馈是增强还是削弱净输入信号。</a:t>
            </a:r>
          </a:p>
        </p:txBody>
      </p:sp>
      <p:sp>
        <p:nvSpPr>
          <p:cNvPr id="235527" name="Text Box 7"/>
          <p:cNvSpPr txBox="1">
            <a:spLocks noChangeArrowheads="1"/>
          </p:cNvSpPr>
          <p:nvPr/>
        </p:nvSpPr>
        <p:spPr bwMode="auto">
          <a:xfrm>
            <a:off x="668338" y="3860800"/>
            <a:ext cx="8475662" cy="111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40000"/>
              </a:spcBef>
            </a:pPr>
            <a:r>
              <a:rPr lang="zh-CN" altLang="en-US" sz="2800" b="1"/>
              <a:t>对于</a:t>
            </a:r>
            <a:r>
              <a:rPr lang="zh-CN" altLang="en-US" sz="2800" b="1">
                <a:solidFill>
                  <a:srgbClr val="FF0066"/>
                </a:solidFill>
              </a:rPr>
              <a:t>串联负反馈</a:t>
            </a:r>
            <a:r>
              <a:rPr lang="zh-CN" altLang="en-US" sz="2800" b="1"/>
              <a:t>，反馈信号与输入信号</a:t>
            </a:r>
            <a:r>
              <a:rPr lang="zh-CN" altLang="en-US" sz="2800" b="1">
                <a:solidFill>
                  <a:srgbClr val="FF0066"/>
                </a:solidFill>
              </a:rPr>
              <a:t>极性相同</a:t>
            </a:r>
            <a:r>
              <a:rPr lang="zh-CN" altLang="en-US" sz="2800" b="1"/>
              <a:t>；</a:t>
            </a:r>
          </a:p>
          <a:p>
            <a:pPr>
              <a:spcBef>
                <a:spcPct val="40000"/>
              </a:spcBef>
            </a:pPr>
            <a:r>
              <a:rPr lang="zh-CN" altLang="en-US" sz="2800" b="1"/>
              <a:t>对于</a:t>
            </a:r>
            <a:r>
              <a:rPr lang="zh-CN" altLang="en-US" sz="2800" b="1">
                <a:solidFill>
                  <a:srgbClr val="FF0066"/>
                </a:solidFill>
              </a:rPr>
              <a:t>并联负反馈</a:t>
            </a:r>
            <a:r>
              <a:rPr lang="zh-CN" altLang="en-US" sz="2800" b="1"/>
              <a:t>，反馈信号与输入信号</a:t>
            </a:r>
            <a:r>
              <a:rPr lang="zh-CN" altLang="en-US" sz="2800" b="1">
                <a:solidFill>
                  <a:srgbClr val="FF0066"/>
                </a:solidFill>
              </a:rPr>
              <a:t>极性相反</a:t>
            </a:r>
            <a:r>
              <a:rPr lang="zh-CN" altLang="en-US" sz="2800" b="1"/>
              <a:t>。</a:t>
            </a:r>
          </a:p>
        </p:txBody>
      </p:sp>
      <p:pic>
        <p:nvPicPr>
          <p:cNvPr id="235528" name="Picture 8"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9838" y="5505450"/>
            <a:ext cx="284162" cy="384175"/>
          </a:xfrm>
          <a:prstGeom prst="rect">
            <a:avLst/>
          </a:prstGeom>
          <a:noFill/>
          <a:extLst>
            <a:ext uri="{909E8E84-426E-40DD-AFC4-6F175D3DCCD1}">
              <a14:hiddenFill xmlns:a14="http://schemas.microsoft.com/office/drawing/2010/main">
                <a:solidFill>
                  <a:srgbClr val="FFFFFF"/>
                </a:solidFill>
              </a14:hiddenFill>
            </a:ext>
          </a:extLst>
        </p:spPr>
      </p:pic>
      <p:pic>
        <p:nvPicPr>
          <p:cNvPr id="235529" name="Picture 9"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74125" y="5886450"/>
            <a:ext cx="269875" cy="522288"/>
          </a:xfrm>
          <a:prstGeom prst="rect">
            <a:avLst/>
          </a:prstGeom>
          <a:noFill/>
          <a:extLst>
            <a:ext uri="{909E8E84-426E-40DD-AFC4-6F175D3DCCD1}">
              <a14:hiddenFill xmlns:a14="http://schemas.microsoft.com/office/drawing/2010/main">
                <a:solidFill>
                  <a:srgbClr val="FFFFFF"/>
                </a:solidFill>
              </a14:hiddenFill>
            </a:ext>
          </a:extLst>
        </p:spPr>
      </p:pic>
      <p:pic>
        <p:nvPicPr>
          <p:cNvPr id="235530" name="Picture 10"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39200" y="5505450"/>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235531" name="Picture 11" descr="jiantou_xia">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48725" y="5886450"/>
            <a:ext cx="274638" cy="533400"/>
          </a:xfrm>
          <a:prstGeom prst="rect">
            <a:avLst/>
          </a:prstGeom>
          <a:noFill/>
          <a:extLst>
            <a:ext uri="{909E8E84-426E-40DD-AFC4-6F175D3DCCD1}">
              <a14:hiddenFill xmlns:a14="http://schemas.microsoft.com/office/drawing/2010/main">
                <a:solidFill>
                  <a:srgbClr val="FFFFFF"/>
                </a:solidFill>
              </a14:hiddenFill>
            </a:ext>
          </a:extLst>
        </p:spPr>
      </p:pic>
      <p:sp>
        <p:nvSpPr>
          <p:cNvPr id="235532" name="Text Box 12"/>
          <p:cNvSpPr txBox="1">
            <a:spLocks noChangeArrowheads="1"/>
          </p:cNvSpPr>
          <p:nvPr/>
        </p:nvSpPr>
        <p:spPr bwMode="auto">
          <a:xfrm>
            <a:off x="900113" y="5013325"/>
            <a:ext cx="31877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olidFill>
                  <a:srgbClr val="FF0066"/>
                </a:solidFill>
              </a:rPr>
              <a:t>3. </a:t>
            </a:r>
            <a:r>
              <a:rPr lang="zh-CN" altLang="en-US" sz="2800" b="1">
                <a:solidFill>
                  <a:srgbClr val="FF0066"/>
                </a:solidFill>
              </a:rPr>
              <a:t>四种反馈组态</a:t>
            </a:r>
          </a:p>
        </p:txBody>
      </p:sp>
      <p:sp>
        <p:nvSpPr>
          <p:cNvPr id="235533" name="Text Box 13"/>
          <p:cNvSpPr txBox="1">
            <a:spLocks noChangeArrowheads="1"/>
          </p:cNvSpPr>
          <p:nvPr/>
        </p:nvSpPr>
        <p:spPr bwMode="auto">
          <a:xfrm>
            <a:off x="1127125" y="5703888"/>
            <a:ext cx="3197225" cy="519112"/>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33CC"/>
                </a:solidFill>
              </a:rPr>
              <a:t>电压和电流反馈：</a:t>
            </a:r>
          </a:p>
        </p:txBody>
      </p:sp>
      <p:sp>
        <p:nvSpPr>
          <p:cNvPr id="235534" name="AutoShape 14"/>
          <p:cNvSpPr>
            <a:spLocks noChangeArrowheads="1"/>
          </p:cNvSpPr>
          <p:nvPr/>
        </p:nvSpPr>
        <p:spPr bwMode="auto">
          <a:xfrm>
            <a:off x="2916238" y="404813"/>
            <a:ext cx="3086100" cy="641350"/>
          </a:xfrm>
          <a:prstGeom prst="flowChartProcess">
            <a:avLst/>
          </a:prstGeom>
          <a:solidFill>
            <a:srgbClr val="FF9900"/>
          </a:solidFill>
          <a:ln>
            <a:noFill/>
          </a:ln>
          <a:effectLst/>
          <a:extLst>
            <a:ext uri="{91240B29-F687-4F45-9708-019B960494DF}">
              <a14:hiddenLine xmlns:a14="http://schemas.microsoft.com/office/drawing/2010/main" w="3175">
                <a:solidFill>
                  <a:srgbClr val="FF006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3600" b="1">
                <a:solidFill>
                  <a:srgbClr val="A50021"/>
                </a:solidFill>
                <a:latin typeface="华文彩云" pitchFamily="2" charset="-122"/>
                <a:ea typeface="华文彩云" pitchFamily="2" charset="-122"/>
              </a:rPr>
              <a:t>小    结</a:t>
            </a:r>
          </a:p>
        </p:txBody>
      </p:sp>
    </p:spTree>
    <p:extLst>
      <p:ext uri="{BB962C8B-B14F-4D97-AF65-F5344CB8AC3E}">
        <p14:creationId xmlns:p14="http://schemas.microsoft.com/office/powerpoint/2010/main" val="25309444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35534"/>
                                        </p:tgtEl>
                                        <p:attrNameLst>
                                          <p:attrName>style.visibility</p:attrName>
                                        </p:attrNameLst>
                                      </p:cBhvr>
                                      <p:to>
                                        <p:strVal val="visible"/>
                                      </p:to>
                                    </p:set>
                                    <p:animEffect transition="in" filter="blinds(horizontal)">
                                      <p:cBhvr>
                                        <p:cTn id="7" dur="500"/>
                                        <p:tgtEl>
                                          <p:spTgt spid="235534"/>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iterate type="wd">
                                    <p:tmPct val="100000"/>
                                  </p:iterate>
                                  <p:childTnLst>
                                    <p:set>
                                      <p:cBhvr>
                                        <p:cTn id="10" dur="1" fill="hold">
                                          <p:stCondLst>
                                            <p:cond delay="0"/>
                                          </p:stCondLst>
                                        </p:cTn>
                                        <p:tgtEl>
                                          <p:spTgt spid="235522"/>
                                        </p:tgtEl>
                                        <p:attrNameLst>
                                          <p:attrName>style.visibility</p:attrName>
                                        </p:attrNameLst>
                                      </p:cBhvr>
                                      <p:to>
                                        <p:strVal val="visible"/>
                                      </p:to>
                                    </p:set>
                                    <p:animEffect transition="in" filter="wipe(left)">
                                      <p:cBhvr>
                                        <p:cTn id="11" dur="300"/>
                                        <p:tgtEl>
                                          <p:spTgt spid="23552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iterate type="wd">
                                    <p:tmPct val="100000"/>
                                  </p:iterate>
                                  <p:childTnLst>
                                    <p:set>
                                      <p:cBhvr>
                                        <p:cTn id="15" dur="1" fill="hold">
                                          <p:stCondLst>
                                            <p:cond delay="0"/>
                                          </p:stCondLst>
                                        </p:cTn>
                                        <p:tgtEl>
                                          <p:spTgt spid="235523"/>
                                        </p:tgtEl>
                                        <p:attrNameLst>
                                          <p:attrName>style.visibility</p:attrName>
                                        </p:attrNameLst>
                                      </p:cBhvr>
                                      <p:to>
                                        <p:strVal val="visible"/>
                                      </p:to>
                                    </p:set>
                                    <p:animEffect transition="in" filter="wipe(left)">
                                      <p:cBhvr>
                                        <p:cTn id="16" dur="300"/>
                                        <p:tgtEl>
                                          <p:spTgt spid="23552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iterate type="wd">
                                    <p:tmPct val="100000"/>
                                  </p:iterate>
                                  <p:childTnLst>
                                    <p:set>
                                      <p:cBhvr>
                                        <p:cTn id="20" dur="1" fill="hold">
                                          <p:stCondLst>
                                            <p:cond delay="0"/>
                                          </p:stCondLst>
                                        </p:cTn>
                                        <p:tgtEl>
                                          <p:spTgt spid="235525"/>
                                        </p:tgtEl>
                                        <p:attrNameLst>
                                          <p:attrName>style.visibility</p:attrName>
                                        </p:attrNameLst>
                                      </p:cBhvr>
                                      <p:to>
                                        <p:strVal val="visible"/>
                                      </p:to>
                                    </p:set>
                                    <p:animEffect transition="in" filter="wipe(left)">
                                      <p:cBhvr>
                                        <p:cTn id="21" dur="300"/>
                                        <p:tgtEl>
                                          <p:spTgt spid="235525"/>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35524"/>
                                        </p:tgtEl>
                                        <p:attrNameLst>
                                          <p:attrName>style.visibility</p:attrName>
                                        </p:attrNameLst>
                                      </p:cBhvr>
                                      <p:to>
                                        <p:strVal val="visible"/>
                                      </p:to>
                                    </p:set>
                                    <p:anim calcmode="lin" valueType="num">
                                      <p:cBhvr additive="base">
                                        <p:cTn id="26" dur="500" fill="hold"/>
                                        <p:tgtEl>
                                          <p:spTgt spid="235524"/>
                                        </p:tgtEl>
                                        <p:attrNameLst>
                                          <p:attrName>ppt_x</p:attrName>
                                        </p:attrNameLst>
                                      </p:cBhvr>
                                      <p:tavLst>
                                        <p:tav tm="0">
                                          <p:val>
                                            <p:strVal val="#ppt_x"/>
                                          </p:val>
                                        </p:tav>
                                        <p:tav tm="100000">
                                          <p:val>
                                            <p:strVal val="#ppt_x"/>
                                          </p:val>
                                        </p:tav>
                                      </p:tavLst>
                                    </p:anim>
                                    <p:anim calcmode="lin" valueType="num">
                                      <p:cBhvr additive="base">
                                        <p:cTn id="27" dur="500" fill="hold"/>
                                        <p:tgtEl>
                                          <p:spTgt spid="235524"/>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35526"/>
                                        </p:tgtEl>
                                        <p:attrNameLst>
                                          <p:attrName>style.visibility</p:attrName>
                                        </p:attrNameLst>
                                      </p:cBhvr>
                                      <p:to>
                                        <p:strVal val="visible"/>
                                      </p:to>
                                    </p:set>
                                    <p:animEffect transition="in" filter="wipe(left)">
                                      <p:cBhvr>
                                        <p:cTn id="32" dur="300"/>
                                        <p:tgtEl>
                                          <p:spTgt spid="23552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235527"/>
                                        </p:tgtEl>
                                        <p:attrNameLst>
                                          <p:attrName>style.visibility</p:attrName>
                                        </p:attrNameLst>
                                      </p:cBhvr>
                                      <p:to>
                                        <p:strVal val="visible"/>
                                      </p:to>
                                    </p:set>
                                    <p:animEffect transition="in" filter="wipe(left)">
                                      <p:cBhvr>
                                        <p:cTn id="37" dur="300"/>
                                        <p:tgtEl>
                                          <p:spTgt spid="23552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iterate type="wd">
                                    <p:tmPct val="100000"/>
                                  </p:iterate>
                                  <p:childTnLst>
                                    <p:set>
                                      <p:cBhvr>
                                        <p:cTn id="41" dur="1" fill="hold">
                                          <p:stCondLst>
                                            <p:cond delay="0"/>
                                          </p:stCondLst>
                                        </p:cTn>
                                        <p:tgtEl>
                                          <p:spTgt spid="235532"/>
                                        </p:tgtEl>
                                        <p:attrNameLst>
                                          <p:attrName>style.visibility</p:attrName>
                                        </p:attrNameLst>
                                      </p:cBhvr>
                                      <p:to>
                                        <p:strVal val="visible"/>
                                      </p:to>
                                    </p:set>
                                    <p:animEffect transition="in" filter="wipe(left)">
                                      <p:cBhvr>
                                        <p:cTn id="42" dur="300"/>
                                        <p:tgtEl>
                                          <p:spTgt spid="23553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35533"/>
                                        </p:tgtEl>
                                        <p:attrNameLst>
                                          <p:attrName>style.visibility</p:attrName>
                                        </p:attrNameLst>
                                      </p:cBhvr>
                                      <p:to>
                                        <p:strVal val="visible"/>
                                      </p:to>
                                    </p:set>
                                    <p:animEffect transition="in" filter="wipe(left)">
                                      <p:cBhvr>
                                        <p:cTn id="47" dur="500"/>
                                        <p:tgtEl>
                                          <p:spTgt spid="235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2" grpId="0" autoUpdateAnimBg="0"/>
      <p:bldP spid="235523" grpId="0" autoUpdateAnimBg="0"/>
      <p:bldP spid="235524" grpId="0"/>
      <p:bldP spid="235525" grpId="0" autoUpdateAnimBg="0"/>
      <p:bldP spid="235526" grpId="0" autoUpdateAnimBg="0"/>
      <p:bldP spid="235527" grpId="0" autoUpdateAnimBg="0"/>
      <p:bldP spid="235532" grpId="0" autoUpdateAnimBg="0"/>
      <p:bldP spid="235533" grpId="0" animBg="1" autoUpdateAnimBg="0"/>
      <p:bldP spid="235534" grpId="0" animBg="1"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ext Box 2"/>
          <p:cNvSpPr txBox="1">
            <a:spLocks noChangeArrowheads="1"/>
          </p:cNvSpPr>
          <p:nvPr/>
        </p:nvSpPr>
        <p:spPr bwMode="auto">
          <a:xfrm>
            <a:off x="685800" y="639763"/>
            <a:ext cx="7172325" cy="103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zh-CN" altLang="en-US" sz="2800" b="1"/>
              <a:t>规则：</a:t>
            </a:r>
            <a:r>
              <a:rPr lang="en-US" altLang="zh-CN" sz="2800" b="1" i="1">
                <a:solidFill>
                  <a:srgbClr val="0033CC"/>
                </a:solidFill>
              </a:rPr>
              <a:t>R</a:t>
            </a:r>
            <a:r>
              <a:rPr lang="en-US" altLang="zh-CN" sz="2800" b="1" baseline="-25000">
                <a:solidFill>
                  <a:srgbClr val="0033CC"/>
                </a:solidFill>
              </a:rPr>
              <a:t>L  </a:t>
            </a:r>
            <a:r>
              <a:rPr lang="zh-CN" altLang="en-US" sz="2800" b="1">
                <a:solidFill>
                  <a:srgbClr val="0033CC"/>
                </a:solidFill>
                <a:latin typeface="楷体_GB2312" pitchFamily="49" charset="-122"/>
              </a:rPr>
              <a:t>短路，</a:t>
            </a:r>
            <a:r>
              <a:rPr lang="zh-CN" altLang="en-US" sz="2800" b="1">
                <a:solidFill>
                  <a:srgbClr val="0033CC"/>
                </a:solidFill>
              </a:rPr>
              <a:t>反馈消失则为电压反馈，</a:t>
            </a:r>
          </a:p>
          <a:p>
            <a:pPr>
              <a:spcBef>
                <a:spcPct val="20000"/>
              </a:spcBef>
            </a:pPr>
            <a:r>
              <a:rPr lang="zh-CN" altLang="en-US" sz="2800" b="1">
                <a:solidFill>
                  <a:srgbClr val="0033CC"/>
                </a:solidFill>
              </a:rPr>
              <a:t>                              反馈存在为电流反馈。</a:t>
            </a:r>
          </a:p>
        </p:txBody>
      </p:sp>
      <p:sp>
        <p:nvSpPr>
          <p:cNvPr id="237571" name="Text Box 3"/>
          <p:cNvSpPr txBox="1">
            <a:spLocks noChangeArrowheads="1"/>
          </p:cNvSpPr>
          <p:nvPr/>
        </p:nvSpPr>
        <p:spPr bwMode="auto">
          <a:xfrm>
            <a:off x="685800" y="1714500"/>
            <a:ext cx="7459663" cy="103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zh-CN" altLang="en-US" sz="2800" b="1"/>
              <a:t>规律：</a:t>
            </a:r>
            <a:r>
              <a:rPr lang="zh-CN" altLang="en-US" sz="2800" b="1">
                <a:solidFill>
                  <a:srgbClr val="0033CC"/>
                </a:solidFill>
              </a:rPr>
              <a:t>电压反馈取自输出端或输出分压端；</a:t>
            </a:r>
          </a:p>
          <a:p>
            <a:pPr>
              <a:spcBef>
                <a:spcPct val="20000"/>
              </a:spcBef>
            </a:pPr>
            <a:r>
              <a:rPr lang="zh-CN" altLang="en-US" sz="2800" b="1">
                <a:solidFill>
                  <a:srgbClr val="0033CC"/>
                </a:solidFill>
              </a:rPr>
              <a:t>            电流反馈取自非输出端。</a:t>
            </a:r>
          </a:p>
        </p:txBody>
      </p:sp>
      <p:sp>
        <p:nvSpPr>
          <p:cNvPr id="237572" name="Text Box 4"/>
          <p:cNvSpPr txBox="1">
            <a:spLocks noChangeArrowheads="1"/>
          </p:cNvSpPr>
          <p:nvPr/>
        </p:nvSpPr>
        <p:spPr bwMode="auto">
          <a:xfrm>
            <a:off x="685800" y="2790825"/>
            <a:ext cx="3197225" cy="519113"/>
          </a:xfrm>
          <a:prstGeom prst="rect">
            <a:avLst/>
          </a:prstGeom>
          <a:solidFill>
            <a:srgbClr val="CC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33CC"/>
                </a:solidFill>
              </a:rPr>
              <a:t>串联和并联反馈：</a:t>
            </a:r>
          </a:p>
        </p:txBody>
      </p:sp>
      <p:sp>
        <p:nvSpPr>
          <p:cNvPr id="237573" name="Text Box 5"/>
          <p:cNvSpPr txBox="1">
            <a:spLocks noChangeArrowheads="1"/>
          </p:cNvSpPr>
          <p:nvPr/>
        </p:nvSpPr>
        <p:spPr bwMode="auto">
          <a:xfrm>
            <a:off x="685800" y="3309938"/>
            <a:ext cx="18399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t>规则：</a:t>
            </a:r>
            <a:endParaRPr lang="zh-CN" altLang="en-US" sz="2800" b="1">
              <a:solidFill>
                <a:srgbClr val="0033CC"/>
              </a:solidFill>
            </a:endParaRPr>
          </a:p>
        </p:txBody>
      </p:sp>
      <p:sp>
        <p:nvSpPr>
          <p:cNvPr id="237574" name="Rectangle 6"/>
          <p:cNvSpPr>
            <a:spLocks noChangeArrowheads="1"/>
          </p:cNvSpPr>
          <p:nvPr/>
        </p:nvSpPr>
        <p:spPr bwMode="auto">
          <a:xfrm>
            <a:off x="1770063" y="3338513"/>
            <a:ext cx="48561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33CC"/>
                </a:solidFill>
              </a:rPr>
              <a:t>串联负反馈</a:t>
            </a:r>
            <a:r>
              <a:rPr lang="zh-CN" altLang="en-US" sz="2800" b="1">
                <a:solidFill>
                  <a:srgbClr val="0033CC"/>
                </a:solidFill>
                <a:effectLst>
                  <a:outerShdw blurRad="38100" dist="38100" dir="2700000" algn="tl">
                    <a:srgbClr val="C0C0C0"/>
                  </a:outerShdw>
                </a:effectLst>
              </a:rPr>
              <a:t>：</a:t>
            </a:r>
            <a:r>
              <a:rPr lang="en-US" altLang="zh-CN" sz="2800" b="1" i="1">
                <a:solidFill>
                  <a:srgbClr val="FF0066"/>
                </a:solidFill>
              </a:rPr>
              <a:t>u</a:t>
            </a:r>
            <a:r>
              <a:rPr lang="en-US" altLang="zh-CN" sz="2800" b="1" baseline="-25000">
                <a:solidFill>
                  <a:srgbClr val="FF0066"/>
                </a:solidFill>
              </a:rPr>
              <a:t>id</a:t>
            </a:r>
            <a:r>
              <a:rPr lang="en-US" altLang="zh-CN" sz="2800" b="1">
                <a:solidFill>
                  <a:srgbClr val="FF0066"/>
                </a:solidFill>
              </a:rPr>
              <a:t> </a:t>
            </a:r>
            <a:r>
              <a:rPr lang="en-US" altLang="zh-CN" sz="2800" b="1" baseline="-25000">
                <a:solidFill>
                  <a:srgbClr val="FF0066"/>
                </a:solidFill>
              </a:rPr>
              <a:t> </a:t>
            </a:r>
            <a:r>
              <a:rPr lang="en-US" altLang="zh-CN" sz="2800" b="1">
                <a:solidFill>
                  <a:srgbClr val="FF0066"/>
                </a:solidFill>
                <a:latin typeface="Symbol" pitchFamily="18" charset="2"/>
              </a:rPr>
              <a:t>=</a:t>
            </a:r>
            <a:r>
              <a:rPr lang="en-US" altLang="zh-CN" sz="2800" b="1">
                <a:solidFill>
                  <a:srgbClr val="FF0066"/>
                </a:solidFill>
              </a:rPr>
              <a:t> </a:t>
            </a:r>
            <a:r>
              <a:rPr lang="en-US" altLang="zh-CN" sz="2800" b="1" i="1">
                <a:solidFill>
                  <a:srgbClr val="FF0066"/>
                </a:solidFill>
              </a:rPr>
              <a:t>u</a:t>
            </a:r>
            <a:r>
              <a:rPr lang="en-US" altLang="zh-CN" sz="2800" b="1" baseline="-25000">
                <a:solidFill>
                  <a:srgbClr val="FF0066"/>
                </a:solidFill>
              </a:rPr>
              <a:t>i</a:t>
            </a:r>
            <a:r>
              <a:rPr lang="en-US" altLang="zh-CN" sz="2800" b="1">
                <a:solidFill>
                  <a:srgbClr val="FF0066"/>
                </a:solidFill>
              </a:rPr>
              <a:t> </a:t>
            </a:r>
            <a:r>
              <a:rPr lang="en-US" altLang="zh-CN" sz="2800" b="1" baseline="-25000">
                <a:solidFill>
                  <a:srgbClr val="FF0066"/>
                </a:solidFill>
              </a:rPr>
              <a:t> </a:t>
            </a:r>
            <a:r>
              <a:rPr lang="en-US" altLang="zh-CN" sz="2800" b="1">
                <a:solidFill>
                  <a:srgbClr val="FF0066"/>
                </a:solidFill>
                <a:latin typeface="Symbol" pitchFamily="18" charset="2"/>
                <a:sym typeface="Symbol" pitchFamily="18" charset="2"/>
              </a:rPr>
              <a:t></a:t>
            </a:r>
            <a:r>
              <a:rPr lang="en-US" altLang="zh-CN" sz="2800" b="1">
                <a:solidFill>
                  <a:srgbClr val="FF0066"/>
                </a:solidFill>
              </a:rPr>
              <a:t> </a:t>
            </a:r>
            <a:r>
              <a:rPr lang="en-US" altLang="zh-CN" sz="2800" b="1" i="1">
                <a:solidFill>
                  <a:srgbClr val="FF0066"/>
                </a:solidFill>
              </a:rPr>
              <a:t>u</a:t>
            </a:r>
            <a:r>
              <a:rPr lang="en-US" altLang="zh-CN" sz="2800" b="1" baseline="-25000">
                <a:solidFill>
                  <a:srgbClr val="FF0066"/>
                </a:solidFill>
              </a:rPr>
              <a:t>f</a:t>
            </a:r>
            <a:endParaRPr lang="en-US" altLang="zh-CN" sz="2800" b="1">
              <a:solidFill>
                <a:srgbClr val="FF0066"/>
              </a:solidFill>
              <a:effectLst>
                <a:outerShdw blurRad="38100" dist="38100" dir="2700000" algn="tl">
                  <a:srgbClr val="C0C0C0"/>
                </a:outerShdw>
              </a:effectLst>
            </a:endParaRPr>
          </a:p>
        </p:txBody>
      </p:sp>
      <p:sp>
        <p:nvSpPr>
          <p:cNvPr id="237575" name="Rectangle 7"/>
          <p:cNvSpPr>
            <a:spLocks noChangeArrowheads="1"/>
          </p:cNvSpPr>
          <p:nvPr/>
        </p:nvSpPr>
        <p:spPr bwMode="auto">
          <a:xfrm>
            <a:off x="1770063" y="3857625"/>
            <a:ext cx="47847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33CC"/>
                </a:solidFill>
              </a:rPr>
              <a:t>并联负反馈</a:t>
            </a:r>
            <a:r>
              <a:rPr lang="zh-CN" altLang="en-US" sz="2800" b="1">
                <a:solidFill>
                  <a:srgbClr val="0033CC"/>
                </a:solidFill>
                <a:effectLst>
                  <a:outerShdw blurRad="38100" dist="38100" dir="2700000" algn="tl">
                    <a:srgbClr val="C0C0C0"/>
                  </a:outerShdw>
                </a:effectLst>
              </a:rPr>
              <a:t>：</a:t>
            </a:r>
            <a:r>
              <a:rPr lang="en-US" altLang="zh-CN" sz="2800" b="1" i="1">
                <a:solidFill>
                  <a:srgbClr val="FF0066"/>
                </a:solidFill>
              </a:rPr>
              <a:t>i</a:t>
            </a:r>
            <a:r>
              <a:rPr lang="en-US" altLang="zh-CN" sz="2800" b="1" baseline="-25000">
                <a:solidFill>
                  <a:srgbClr val="FF0066"/>
                </a:solidFill>
              </a:rPr>
              <a:t>id </a:t>
            </a:r>
            <a:r>
              <a:rPr lang="en-US" altLang="zh-CN" sz="2800" b="1">
                <a:solidFill>
                  <a:srgbClr val="FF0066"/>
                </a:solidFill>
                <a:latin typeface="Symbol" pitchFamily="18" charset="2"/>
              </a:rPr>
              <a:t>=</a:t>
            </a:r>
            <a:r>
              <a:rPr lang="en-US" altLang="zh-CN" sz="2800" b="1">
                <a:solidFill>
                  <a:srgbClr val="FF0066"/>
                </a:solidFill>
              </a:rPr>
              <a:t> </a:t>
            </a:r>
            <a:r>
              <a:rPr lang="en-US" altLang="zh-CN" sz="2800" b="1" i="1">
                <a:solidFill>
                  <a:srgbClr val="FF0066"/>
                </a:solidFill>
              </a:rPr>
              <a:t>i</a:t>
            </a:r>
            <a:r>
              <a:rPr lang="en-US" altLang="zh-CN" sz="2800" b="1" baseline="-25000">
                <a:solidFill>
                  <a:srgbClr val="FF0066"/>
                </a:solidFill>
              </a:rPr>
              <a:t>i</a:t>
            </a:r>
            <a:r>
              <a:rPr lang="en-US" altLang="zh-CN" sz="2800" b="1">
                <a:solidFill>
                  <a:srgbClr val="FF0066"/>
                </a:solidFill>
              </a:rPr>
              <a:t> </a:t>
            </a:r>
            <a:r>
              <a:rPr lang="en-US" altLang="zh-CN" sz="2800" b="1" baseline="-25000">
                <a:solidFill>
                  <a:srgbClr val="FF0066"/>
                </a:solidFill>
              </a:rPr>
              <a:t> </a:t>
            </a:r>
            <a:r>
              <a:rPr lang="en-US" altLang="zh-CN" sz="2800" b="1">
                <a:solidFill>
                  <a:srgbClr val="FF0066"/>
                </a:solidFill>
                <a:latin typeface="Symbol" pitchFamily="18" charset="2"/>
                <a:sym typeface="Symbol" pitchFamily="18" charset="2"/>
              </a:rPr>
              <a:t></a:t>
            </a:r>
            <a:r>
              <a:rPr lang="en-US" altLang="zh-CN" sz="2800" b="1">
                <a:solidFill>
                  <a:srgbClr val="FF0066"/>
                </a:solidFill>
              </a:rPr>
              <a:t> </a:t>
            </a:r>
            <a:r>
              <a:rPr lang="en-US" altLang="zh-CN" sz="2800" b="1" i="1">
                <a:solidFill>
                  <a:srgbClr val="FF0066"/>
                </a:solidFill>
              </a:rPr>
              <a:t>i</a:t>
            </a:r>
            <a:r>
              <a:rPr lang="en-US" altLang="zh-CN" sz="2800" b="1" baseline="-25000">
                <a:solidFill>
                  <a:srgbClr val="FF0066"/>
                </a:solidFill>
              </a:rPr>
              <a:t>f</a:t>
            </a:r>
            <a:endParaRPr lang="en-US" altLang="zh-CN" sz="2800" b="1">
              <a:solidFill>
                <a:srgbClr val="FF0066"/>
              </a:solidFill>
              <a:effectLst>
                <a:outerShdw blurRad="38100" dist="38100" dir="2700000" algn="tl">
                  <a:srgbClr val="C0C0C0"/>
                </a:outerShdw>
              </a:effectLst>
            </a:endParaRPr>
          </a:p>
        </p:txBody>
      </p:sp>
      <p:sp>
        <p:nvSpPr>
          <p:cNvPr id="237576" name="Text Box 8"/>
          <p:cNvSpPr txBox="1">
            <a:spLocks noChangeArrowheads="1"/>
          </p:cNvSpPr>
          <p:nvPr/>
        </p:nvSpPr>
        <p:spPr bwMode="auto">
          <a:xfrm>
            <a:off x="990600" y="4759325"/>
            <a:ext cx="7696200" cy="1031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zh-CN" altLang="en-US" sz="2800" b="1">
                <a:solidFill>
                  <a:srgbClr val="0033CC"/>
                </a:solidFill>
              </a:rPr>
              <a:t>反馈信号</a:t>
            </a:r>
            <a:r>
              <a:rPr lang="zh-CN" altLang="en-US" sz="2800" b="1">
                <a:solidFill>
                  <a:srgbClr val="0033CC"/>
                </a:solidFill>
                <a:latin typeface="楷体_GB2312" pitchFamily="49" charset="-122"/>
              </a:rPr>
              <a:t>与输入信号</a:t>
            </a:r>
            <a:r>
              <a:rPr lang="zh-CN" altLang="en-US" sz="2800" b="1">
                <a:solidFill>
                  <a:srgbClr val="0033CC"/>
                </a:solidFill>
              </a:rPr>
              <a:t>在不同节点为串联反馈；</a:t>
            </a:r>
          </a:p>
          <a:p>
            <a:pPr>
              <a:spcBef>
                <a:spcPct val="20000"/>
              </a:spcBef>
            </a:pPr>
            <a:r>
              <a:rPr lang="zh-CN" altLang="en-US" sz="2800" b="1">
                <a:solidFill>
                  <a:srgbClr val="0033CC"/>
                </a:solidFill>
              </a:rPr>
              <a:t>反馈信号</a:t>
            </a:r>
            <a:r>
              <a:rPr lang="zh-CN" altLang="en-US" sz="2800" b="1">
                <a:solidFill>
                  <a:srgbClr val="0033CC"/>
                </a:solidFill>
                <a:latin typeface="楷体_GB2312" pitchFamily="49" charset="-122"/>
              </a:rPr>
              <a:t>与输入信号</a:t>
            </a:r>
            <a:r>
              <a:rPr lang="zh-CN" altLang="en-US" sz="2800" b="1">
                <a:solidFill>
                  <a:srgbClr val="0033CC"/>
                </a:solidFill>
              </a:rPr>
              <a:t>在</a:t>
            </a:r>
            <a:r>
              <a:rPr lang="zh-CN" altLang="en-US" sz="2800" b="1">
                <a:solidFill>
                  <a:srgbClr val="0033CC"/>
                </a:solidFill>
                <a:latin typeface="楷体_GB2312" pitchFamily="49" charset="-122"/>
              </a:rPr>
              <a:t>同一个节点为并联反馈。</a:t>
            </a:r>
          </a:p>
        </p:txBody>
      </p:sp>
      <p:pic>
        <p:nvPicPr>
          <p:cNvPr id="237577" name="Picture 9"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0600" y="5029200"/>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237578" name="Picture 10"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20125" y="5410200"/>
            <a:ext cx="274638" cy="533400"/>
          </a:xfrm>
          <a:prstGeom prst="rect">
            <a:avLst/>
          </a:prstGeom>
          <a:noFill/>
          <a:extLst>
            <a:ext uri="{909E8E84-426E-40DD-AFC4-6F175D3DCCD1}">
              <a14:hiddenFill xmlns:a14="http://schemas.microsoft.com/office/drawing/2010/main">
                <a:solidFill>
                  <a:srgbClr val="FFFFFF"/>
                </a:solidFill>
              </a14:hiddenFill>
            </a:ext>
          </a:extLst>
        </p:spPr>
      </p:pic>
      <p:sp>
        <p:nvSpPr>
          <p:cNvPr id="237579" name="Rectangle 11"/>
          <p:cNvSpPr>
            <a:spLocks noChangeArrowheads="1"/>
          </p:cNvSpPr>
          <p:nvPr/>
        </p:nvSpPr>
        <p:spPr bwMode="auto">
          <a:xfrm>
            <a:off x="762000" y="4191000"/>
            <a:ext cx="12604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800" b="1"/>
              <a:t>规律：</a:t>
            </a:r>
          </a:p>
        </p:txBody>
      </p:sp>
    </p:spTree>
    <p:extLst>
      <p:ext uri="{BB962C8B-B14F-4D97-AF65-F5344CB8AC3E}">
        <p14:creationId xmlns:p14="http://schemas.microsoft.com/office/powerpoint/2010/main" val="776406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37570"/>
                                        </p:tgtEl>
                                        <p:attrNameLst>
                                          <p:attrName>style.visibility</p:attrName>
                                        </p:attrNameLst>
                                      </p:cBhvr>
                                      <p:to>
                                        <p:strVal val="visible"/>
                                      </p:to>
                                    </p:set>
                                    <p:animEffect transition="in" filter="wipe(left)">
                                      <p:cBhvr>
                                        <p:cTn id="7" dur="300"/>
                                        <p:tgtEl>
                                          <p:spTgt spid="2375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37571"/>
                                        </p:tgtEl>
                                        <p:attrNameLst>
                                          <p:attrName>style.visibility</p:attrName>
                                        </p:attrNameLst>
                                      </p:cBhvr>
                                      <p:to>
                                        <p:strVal val="visible"/>
                                      </p:to>
                                    </p:set>
                                    <p:animEffect transition="in" filter="wipe(left)">
                                      <p:cBhvr>
                                        <p:cTn id="12" dur="300"/>
                                        <p:tgtEl>
                                          <p:spTgt spid="2375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37572"/>
                                        </p:tgtEl>
                                        <p:attrNameLst>
                                          <p:attrName>style.visibility</p:attrName>
                                        </p:attrNameLst>
                                      </p:cBhvr>
                                      <p:to>
                                        <p:strVal val="visible"/>
                                      </p:to>
                                    </p:set>
                                    <p:animEffect transition="in" filter="wipe(left)">
                                      <p:cBhvr>
                                        <p:cTn id="17" dur="500"/>
                                        <p:tgtEl>
                                          <p:spTgt spid="23757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37573"/>
                                        </p:tgtEl>
                                        <p:attrNameLst>
                                          <p:attrName>style.visibility</p:attrName>
                                        </p:attrNameLst>
                                      </p:cBhvr>
                                      <p:to>
                                        <p:strVal val="visible"/>
                                      </p:to>
                                    </p:set>
                                    <p:animEffect transition="in" filter="wipe(left)">
                                      <p:cBhvr>
                                        <p:cTn id="22" dur="300"/>
                                        <p:tgtEl>
                                          <p:spTgt spid="23757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37574"/>
                                        </p:tgtEl>
                                        <p:attrNameLst>
                                          <p:attrName>style.visibility</p:attrName>
                                        </p:attrNameLst>
                                      </p:cBhvr>
                                      <p:to>
                                        <p:strVal val="visible"/>
                                      </p:to>
                                    </p:set>
                                    <p:animEffect transition="in" filter="wipe(left)">
                                      <p:cBhvr>
                                        <p:cTn id="27" dur="300"/>
                                        <p:tgtEl>
                                          <p:spTgt spid="23757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237575"/>
                                        </p:tgtEl>
                                        <p:attrNameLst>
                                          <p:attrName>style.visibility</p:attrName>
                                        </p:attrNameLst>
                                      </p:cBhvr>
                                      <p:to>
                                        <p:strVal val="visible"/>
                                      </p:to>
                                    </p:set>
                                    <p:animEffect transition="in" filter="wipe(left)">
                                      <p:cBhvr>
                                        <p:cTn id="32" dur="300"/>
                                        <p:tgtEl>
                                          <p:spTgt spid="23757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37579"/>
                                        </p:tgtEl>
                                        <p:attrNameLst>
                                          <p:attrName>style.visibility</p:attrName>
                                        </p:attrNameLst>
                                      </p:cBhvr>
                                      <p:to>
                                        <p:strVal val="visible"/>
                                      </p:to>
                                    </p:set>
                                    <p:anim calcmode="lin" valueType="num">
                                      <p:cBhvr additive="base">
                                        <p:cTn id="37" dur="500" fill="hold"/>
                                        <p:tgtEl>
                                          <p:spTgt spid="237579"/>
                                        </p:tgtEl>
                                        <p:attrNameLst>
                                          <p:attrName>ppt_x</p:attrName>
                                        </p:attrNameLst>
                                      </p:cBhvr>
                                      <p:tavLst>
                                        <p:tav tm="0">
                                          <p:val>
                                            <p:strVal val="#ppt_x"/>
                                          </p:val>
                                        </p:tav>
                                        <p:tav tm="100000">
                                          <p:val>
                                            <p:strVal val="#ppt_x"/>
                                          </p:val>
                                        </p:tav>
                                      </p:tavLst>
                                    </p:anim>
                                    <p:anim calcmode="lin" valueType="num">
                                      <p:cBhvr additive="base">
                                        <p:cTn id="38" dur="500" fill="hold"/>
                                        <p:tgtEl>
                                          <p:spTgt spid="237579"/>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iterate type="wd">
                                    <p:tmPct val="100000"/>
                                  </p:iterate>
                                  <p:childTnLst>
                                    <p:set>
                                      <p:cBhvr>
                                        <p:cTn id="42" dur="1" fill="hold">
                                          <p:stCondLst>
                                            <p:cond delay="0"/>
                                          </p:stCondLst>
                                        </p:cTn>
                                        <p:tgtEl>
                                          <p:spTgt spid="237576"/>
                                        </p:tgtEl>
                                        <p:attrNameLst>
                                          <p:attrName>style.visibility</p:attrName>
                                        </p:attrNameLst>
                                      </p:cBhvr>
                                      <p:to>
                                        <p:strVal val="visible"/>
                                      </p:to>
                                    </p:set>
                                    <p:animEffect transition="in" filter="wipe(left)">
                                      <p:cBhvr>
                                        <p:cTn id="43" dur="300"/>
                                        <p:tgtEl>
                                          <p:spTgt spid="2375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570" grpId="0" autoUpdateAnimBg="0"/>
      <p:bldP spid="237571" grpId="0" autoUpdateAnimBg="0"/>
      <p:bldP spid="237572" grpId="0" animBg="1" autoUpdateAnimBg="0"/>
      <p:bldP spid="237573" grpId="0" autoUpdateAnimBg="0"/>
      <p:bldP spid="237574" grpId="0" autoUpdateAnimBg="0"/>
      <p:bldP spid="237575" grpId="0" autoUpdateAnimBg="0"/>
      <p:bldP spid="237576" grpId="0" autoUpdateAnimBg="0"/>
      <p:bldP spid="237579"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9618" name="Object 2"/>
          <p:cNvGraphicFramePr>
            <a:graphicFrameLocks noChangeAspect="1"/>
          </p:cNvGraphicFramePr>
          <p:nvPr/>
        </p:nvGraphicFramePr>
        <p:xfrm>
          <a:off x="3106738" y="3786188"/>
          <a:ext cx="2836862" cy="2309812"/>
        </p:xfrm>
        <a:graphic>
          <a:graphicData uri="http://schemas.openxmlformats.org/presentationml/2006/ole">
            <mc:AlternateContent xmlns:mc="http://schemas.openxmlformats.org/markup-compatibility/2006">
              <mc:Choice xmlns:v="urn:schemas-microsoft-com:vml" Requires="v">
                <p:oleObj spid="_x0000_s63523" name="位图图像" r:id="rId4" imgW="2000000" imgH="1628571" progId="Paint.Picture">
                  <p:embed/>
                </p:oleObj>
              </mc:Choice>
              <mc:Fallback>
                <p:oleObj name="位图图像" r:id="rId4" imgW="2000000" imgH="1628571"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06738" y="3786188"/>
                        <a:ext cx="2836862" cy="2309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9619" name="Text Box 3"/>
          <p:cNvSpPr txBox="1">
            <a:spLocks noChangeArrowheads="1"/>
          </p:cNvSpPr>
          <p:nvPr/>
        </p:nvSpPr>
        <p:spPr bwMode="auto">
          <a:xfrm>
            <a:off x="790575" y="469106"/>
            <a:ext cx="1511300" cy="433388"/>
          </a:xfrm>
          <a:prstGeom prst="rect">
            <a:avLst/>
          </a:prstGeom>
          <a:solidFill>
            <a:srgbClr val="0033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80000"/>
              </a:lnSpc>
            </a:pPr>
            <a:r>
              <a:rPr lang="zh-CN" altLang="en-US" sz="2800" b="1">
                <a:solidFill>
                  <a:schemeClr val="bg1"/>
                </a:solidFill>
                <a:ea typeface="楷体_GB2312" pitchFamily="49" charset="-122"/>
              </a:rPr>
              <a:t>练习 ：</a:t>
            </a:r>
          </a:p>
        </p:txBody>
      </p:sp>
      <p:graphicFrame>
        <p:nvGraphicFramePr>
          <p:cNvPr id="239620" name="Object 4"/>
          <p:cNvGraphicFramePr>
            <a:graphicFrameLocks noChangeAspect="1"/>
          </p:cNvGraphicFramePr>
          <p:nvPr/>
        </p:nvGraphicFramePr>
        <p:xfrm>
          <a:off x="1524000" y="1143000"/>
          <a:ext cx="2400300" cy="1776413"/>
        </p:xfrm>
        <a:graphic>
          <a:graphicData uri="http://schemas.openxmlformats.org/presentationml/2006/ole">
            <mc:AlternateContent xmlns:mc="http://schemas.openxmlformats.org/markup-compatibility/2006">
              <mc:Choice xmlns:v="urn:schemas-microsoft-com:vml" Requires="v">
                <p:oleObj spid="_x0000_s63524" name="位图图像" r:id="rId6" imgW="1685714" imgH="1247619" progId="Paint.Picture">
                  <p:embed/>
                </p:oleObj>
              </mc:Choice>
              <mc:Fallback>
                <p:oleObj name="位图图像" r:id="rId6" imgW="1685714" imgH="1247619"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0" y="1143000"/>
                        <a:ext cx="2400300" cy="177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9621" name="Text Box 5"/>
          <p:cNvSpPr txBox="1">
            <a:spLocks noChangeArrowheads="1"/>
          </p:cNvSpPr>
          <p:nvPr/>
        </p:nvSpPr>
        <p:spPr bwMode="auto">
          <a:xfrm>
            <a:off x="1546225" y="2895600"/>
            <a:ext cx="2339975"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20000"/>
              </a:spcBef>
            </a:pPr>
            <a:r>
              <a:rPr lang="zh-CN" altLang="en-US" b="1">
                <a:solidFill>
                  <a:srgbClr val="FF0066"/>
                </a:solidFill>
              </a:rPr>
              <a:t>电压串联</a:t>
            </a:r>
          </a:p>
          <a:p>
            <a:pPr algn="ctr">
              <a:spcBef>
                <a:spcPct val="20000"/>
              </a:spcBef>
            </a:pPr>
            <a:r>
              <a:rPr lang="zh-CN" altLang="en-US" b="1">
                <a:solidFill>
                  <a:srgbClr val="FF0066"/>
                </a:solidFill>
              </a:rPr>
              <a:t>交、直流负反馈</a:t>
            </a:r>
          </a:p>
        </p:txBody>
      </p:sp>
      <p:graphicFrame>
        <p:nvGraphicFramePr>
          <p:cNvPr id="239622" name="Object 6"/>
          <p:cNvGraphicFramePr>
            <a:graphicFrameLocks noChangeAspect="1"/>
          </p:cNvGraphicFramePr>
          <p:nvPr/>
        </p:nvGraphicFramePr>
        <p:xfrm>
          <a:off x="4648200" y="1600200"/>
          <a:ext cx="2311400" cy="2071688"/>
        </p:xfrm>
        <a:graphic>
          <a:graphicData uri="http://schemas.openxmlformats.org/presentationml/2006/ole">
            <mc:AlternateContent xmlns:mc="http://schemas.openxmlformats.org/markup-compatibility/2006">
              <mc:Choice xmlns:v="urn:schemas-microsoft-com:vml" Requires="v">
                <p:oleObj spid="_x0000_s63525" name="位图图像" r:id="rId8" imgW="1924319" imgH="1724266" progId="Paint.Picture">
                  <p:embed/>
                </p:oleObj>
              </mc:Choice>
              <mc:Fallback>
                <p:oleObj name="位图图像" r:id="rId8" imgW="1924319" imgH="1724266" progId="Paint.Picture">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8200" y="1600200"/>
                        <a:ext cx="2311400" cy="207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9623" name="Text Box 7"/>
          <p:cNvSpPr txBox="1">
            <a:spLocks noChangeArrowheads="1"/>
          </p:cNvSpPr>
          <p:nvPr/>
        </p:nvSpPr>
        <p:spPr bwMode="auto">
          <a:xfrm>
            <a:off x="6946900" y="1524000"/>
            <a:ext cx="2044700"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20000"/>
              </a:spcBef>
            </a:pPr>
            <a:r>
              <a:rPr lang="zh-CN" altLang="en-US" b="1">
                <a:solidFill>
                  <a:srgbClr val="FF0066"/>
                </a:solidFill>
              </a:rPr>
              <a:t>电流串联</a:t>
            </a:r>
          </a:p>
          <a:p>
            <a:pPr algn="ctr">
              <a:spcBef>
                <a:spcPct val="20000"/>
              </a:spcBef>
            </a:pPr>
            <a:r>
              <a:rPr lang="zh-CN" altLang="en-US" b="1">
                <a:solidFill>
                  <a:srgbClr val="FF0066"/>
                </a:solidFill>
              </a:rPr>
              <a:t>直流负反馈</a:t>
            </a:r>
          </a:p>
        </p:txBody>
      </p:sp>
      <p:sp>
        <p:nvSpPr>
          <p:cNvPr id="239624" name="Text Box 8"/>
          <p:cNvSpPr txBox="1">
            <a:spLocks noChangeArrowheads="1"/>
          </p:cNvSpPr>
          <p:nvPr/>
        </p:nvSpPr>
        <p:spPr bwMode="auto">
          <a:xfrm>
            <a:off x="6324600" y="4800600"/>
            <a:ext cx="13081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pPr>
            <a:r>
              <a:rPr lang="zh-CN" altLang="en-US" b="1">
                <a:solidFill>
                  <a:srgbClr val="FF0066"/>
                </a:solidFill>
              </a:rPr>
              <a:t>正反馈</a:t>
            </a:r>
          </a:p>
        </p:txBody>
      </p:sp>
      <p:pic>
        <p:nvPicPr>
          <p:cNvPr id="239625" name="Picture 9" descr="jiantou_shang">
            <a:hlinkClick r:id="" action="ppaction://hlinkshowjump?jump=previousslide"/>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631238" y="5181600"/>
            <a:ext cx="284162" cy="384175"/>
          </a:xfrm>
          <a:prstGeom prst="rect">
            <a:avLst/>
          </a:prstGeom>
          <a:noFill/>
          <a:extLst>
            <a:ext uri="{909E8E84-426E-40DD-AFC4-6F175D3DCCD1}">
              <a14:hiddenFill xmlns:a14="http://schemas.microsoft.com/office/drawing/2010/main">
                <a:solidFill>
                  <a:srgbClr val="FFFFFF"/>
                </a:solidFill>
              </a14:hiddenFill>
            </a:ext>
          </a:extLst>
        </p:spPr>
      </p:pic>
      <p:pic>
        <p:nvPicPr>
          <p:cNvPr id="239626" name="Picture 10" descr="jiantou_xia">
            <a:hlinkClick r:id="" action="ppaction://hlinkshowjump?jump=nextslid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640763" y="5562600"/>
            <a:ext cx="274637"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94642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39619"/>
                                        </p:tgtEl>
                                        <p:attrNameLst>
                                          <p:attrName>style.visibility</p:attrName>
                                        </p:attrNameLst>
                                      </p:cBhvr>
                                      <p:to>
                                        <p:strVal val="visible"/>
                                      </p:to>
                                    </p:set>
                                    <p:animEffect transition="in" filter="dissolve">
                                      <p:cBhvr>
                                        <p:cTn id="7" dur="500"/>
                                        <p:tgtEl>
                                          <p:spTgt spid="2396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239620"/>
                                        </p:tgtEl>
                                        <p:attrNameLst>
                                          <p:attrName>style.visibility</p:attrName>
                                        </p:attrNameLst>
                                      </p:cBhvr>
                                      <p:to>
                                        <p:strVal val="visible"/>
                                      </p:to>
                                    </p:set>
                                    <p:animEffect transition="in" filter="slide(fromBottom)">
                                      <p:cBhvr>
                                        <p:cTn id="12" dur="500"/>
                                        <p:tgtEl>
                                          <p:spTgt spid="2396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39621"/>
                                        </p:tgtEl>
                                        <p:attrNameLst>
                                          <p:attrName>style.visibility</p:attrName>
                                        </p:attrNameLst>
                                      </p:cBhvr>
                                      <p:to>
                                        <p:strVal val="visible"/>
                                      </p:to>
                                    </p:set>
                                    <p:animEffect transition="in" filter="slide(fromBottom)">
                                      <p:cBhvr>
                                        <p:cTn id="17" dur="500"/>
                                        <p:tgtEl>
                                          <p:spTgt spid="23962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239622"/>
                                        </p:tgtEl>
                                        <p:attrNameLst>
                                          <p:attrName>style.visibility</p:attrName>
                                        </p:attrNameLst>
                                      </p:cBhvr>
                                      <p:to>
                                        <p:strVal val="visible"/>
                                      </p:to>
                                    </p:set>
                                    <p:animEffect transition="in" filter="slide(fromBottom)">
                                      <p:cBhvr>
                                        <p:cTn id="22" dur="500"/>
                                        <p:tgtEl>
                                          <p:spTgt spid="23962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239623"/>
                                        </p:tgtEl>
                                        <p:attrNameLst>
                                          <p:attrName>style.visibility</p:attrName>
                                        </p:attrNameLst>
                                      </p:cBhvr>
                                      <p:to>
                                        <p:strVal val="visible"/>
                                      </p:to>
                                    </p:set>
                                    <p:animEffect transition="in" filter="slide(fromBottom)">
                                      <p:cBhvr>
                                        <p:cTn id="27" dur="500"/>
                                        <p:tgtEl>
                                          <p:spTgt spid="23962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4" fill="hold" nodeType="clickEffect">
                                  <p:stCondLst>
                                    <p:cond delay="0"/>
                                  </p:stCondLst>
                                  <p:childTnLst>
                                    <p:set>
                                      <p:cBhvr>
                                        <p:cTn id="31" dur="1" fill="hold">
                                          <p:stCondLst>
                                            <p:cond delay="0"/>
                                          </p:stCondLst>
                                        </p:cTn>
                                        <p:tgtEl>
                                          <p:spTgt spid="239618"/>
                                        </p:tgtEl>
                                        <p:attrNameLst>
                                          <p:attrName>style.visibility</p:attrName>
                                        </p:attrNameLst>
                                      </p:cBhvr>
                                      <p:to>
                                        <p:strVal val="visible"/>
                                      </p:to>
                                    </p:set>
                                    <p:animEffect transition="in" filter="slide(fromBottom)">
                                      <p:cBhvr>
                                        <p:cTn id="32" dur="500"/>
                                        <p:tgtEl>
                                          <p:spTgt spid="23961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239624"/>
                                        </p:tgtEl>
                                        <p:attrNameLst>
                                          <p:attrName>style.visibility</p:attrName>
                                        </p:attrNameLst>
                                      </p:cBhvr>
                                      <p:to>
                                        <p:strVal val="visible"/>
                                      </p:to>
                                    </p:set>
                                    <p:animEffect transition="in" filter="slide(fromBottom)">
                                      <p:cBhvr>
                                        <p:cTn id="37" dur="500"/>
                                        <p:tgtEl>
                                          <p:spTgt spid="2396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19" grpId="0" animBg="1" autoUpdateAnimBg="0"/>
      <p:bldP spid="239621" grpId="0" autoUpdateAnimBg="0"/>
      <p:bldP spid="239623" grpId="0" autoUpdateAnimBg="0"/>
      <p:bldP spid="239624"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892" name="Rectangle 100"/>
          <p:cNvSpPr>
            <a:spLocks noChangeArrowheads="1"/>
          </p:cNvSpPr>
          <p:nvPr/>
        </p:nvSpPr>
        <p:spPr bwMode="auto">
          <a:xfrm>
            <a:off x="1762125" y="3703464"/>
            <a:ext cx="20240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800" b="1">
                <a:solidFill>
                  <a:srgbClr val="0033CC"/>
                </a:solidFill>
                <a:latin typeface="Times New Roman" pitchFamily="18" charset="0"/>
                <a:ea typeface="隶书" pitchFamily="49" charset="-122"/>
                <a:sym typeface="Symbol" pitchFamily="18" charset="2"/>
              </a:rPr>
              <a:t>等效电路</a:t>
            </a:r>
          </a:p>
        </p:txBody>
      </p:sp>
      <p:grpSp>
        <p:nvGrpSpPr>
          <p:cNvPr id="161893" name="Group 101"/>
          <p:cNvGrpSpPr>
            <a:grpSpLocks/>
          </p:cNvGrpSpPr>
          <p:nvPr/>
        </p:nvGrpSpPr>
        <p:grpSpPr bwMode="auto">
          <a:xfrm>
            <a:off x="523875" y="1253158"/>
            <a:ext cx="4214813" cy="1905000"/>
            <a:chOff x="649" y="2160"/>
            <a:chExt cx="2655" cy="1200"/>
          </a:xfrm>
        </p:grpSpPr>
        <p:sp>
          <p:nvSpPr>
            <p:cNvPr id="161894" name="Text Box 102"/>
            <p:cNvSpPr txBox="1">
              <a:spLocks noChangeArrowheads="1"/>
            </p:cNvSpPr>
            <p:nvPr/>
          </p:nvSpPr>
          <p:spPr bwMode="auto">
            <a:xfrm>
              <a:off x="2119" y="2449"/>
              <a:ext cx="4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latin typeface="Times New Roman" pitchFamily="18" charset="0"/>
                </a:rPr>
                <a:t>u</a:t>
              </a:r>
              <a:r>
                <a:rPr kumimoji="1" lang="en-US" altLang="zh-CN" sz="2400" b="1" baseline="-25000">
                  <a:latin typeface="Times New Roman" pitchFamily="18" charset="0"/>
                </a:rPr>
                <a:t>o</a:t>
              </a:r>
            </a:p>
          </p:txBody>
        </p:sp>
        <p:sp>
          <p:nvSpPr>
            <p:cNvPr id="161895" name="Line 103"/>
            <p:cNvSpPr>
              <a:spLocks noChangeShapeType="1"/>
            </p:cNvSpPr>
            <p:nvPr/>
          </p:nvSpPr>
          <p:spPr bwMode="auto">
            <a:xfrm flipV="1">
              <a:off x="1968" y="2635"/>
              <a:ext cx="288"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61896" name="Line 104"/>
            <p:cNvSpPr>
              <a:spLocks noChangeShapeType="1"/>
            </p:cNvSpPr>
            <p:nvPr/>
          </p:nvSpPr>
          <p:spPr bwMode="auto">
            <a:xfrm>
              <a:off x="1058" y="2524"/>
              <a:ext cx="43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897" name="Oval 105"/>
            <p:cNvSpPr>
              <a:spLocks noChangeArrowheads="1"/>
            </p:cNvSpPr>
            <p:nvPr/>
          </p:nvSpPr>
          <p:spPr bwMode="auto">
            <a:xfrm>
              <a:off x="3053" y="2456"/>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1898" name="Oval 106"/>
            <p:cNvSpPr>
              <a:spLocks noChangeArrowheads="1"/>
            </p:cNvSpPr>
            <p:nvPr/>
          </p:nvSpPr>
          <p:spPr bwMode="auto">
            <a:xfrm>
              <a:off x="2082" y="2545"/>
              <a:ext cx="73" cy="73"/>
            </a:xfrm>
            <a:prstGeom prst="ellipse">
              <a:avLst/>
            </a:prstGeom>
            <a:solidFill>
              <a:schemeClr val="bg1"/>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1899" name="Text Box 107"/>
            <p:cNvSpPr txBox="1">
              <a:spLocks noChangeArrowheads="1"/>
            </p:cNvSpPr>
            <p:nvPr/>
          </p:nvSpPr>
          <p:spPr bwMode="auto">
            <a:xfrm>
              <a:off x="1267" y="2587"/>
              <a:ext cx="4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latin typeface="Times New Roman" pitchFamily="18" charset="0"/>
                </a:rPr>
                <a:t>u</a:t>
              </a:r>
              <a:r>
                <a:rPr kumimoji="1" lang="en-US" altLang="zh-CN" sz="2400" b="1" baseline="-25000">
                  <a:latin typeface="Times New Roman" pitchFamily="18" charset="0"/>
                </a:rPr>
                <a:t>id</a:t>
              </a:r>
            </a:p>
          </p:txBody>
        </p:sp>
        <p:grpSp>
          <p:nvGrpSpPr>
            <p:cNvPr id="161900" name="Group 108"/>
            <p:cNvGrpSpPr>
              <a:grpSpLocks/>
            </p:cNvGrpSpPr>
            <p:nvPr/>
          </p:nvGrpSpPr>
          <p:grpSpPr bwMode="auto">
            <a:xfrm>
              <a:off x="1418" y="2572"/>
              <a:ext cx="91" cy="91"/>
              <a:chOff x="1872" y="3024"/>
              <a:chExt cx="91" cy="91"/>
            </a:xfrm>
          </p:grpSpPr>
          <p:sp>
            <p:nvSpPr>
              <p:cNvPr id="161901" name="Line 109"/>
              <p:cNvSpPr>
                <a:spLocks noChangeShapeType="1"/>
              </p:cNvSpPr>
              <p:nvPr/>
            </p:nvSpPr>
            <p:spPr bwMode="auto">
              <a:xfrm>
                <a:off x="1872" y="3072"/>
                <a:ext cx="91"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61902" name="Line 110"/>
              <p:cNvSpPr>
                <a:spLocks noChangeShapeType="1"/>
              </p:cNvSpPr>
              <p:nvPr/>
            </p:nvSpPr>
            <p:spPr bwMode="auto">
              <a:xfrm rot="-5400000">
                <a:off x="1874" y="3070"/>
                <a:ext cx="91"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161903" name="Line 111"/>
            <p:cNvSpPr>
              <a:spLocks noChangeShapeType="1"/>
            </p:cNvSpPr>
            <p:nvPr/>
          </p:nvSpPr>
          <p:spPr bwMode="auto">
            <a:xfrm>
              <a:off x="1413" y="2916"/>
              <a:ext cx="96" cy="0"/>
            </a:xfrm>
            <a:prstGeom prst="line">
              <a:avLst/>
            </a:prstGeom>
            <a:noFill/>
            <a:ln w="38100">
              <a:solidFill>
                <a:srgbClr val="FF00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61904" name="Rectangle 112"/>
            <p:cNvSpPr>
              <a:spLocks noChangeArrowheads="1"/>
            </p:cNvSpPr>
            <p:nvPr/>
          </p:nvSpPr>
          <p:spPr bwMode="auto">
            <a:xfrm>
              <a:off x="1618" y="2380"/>
              <a:ext cx="1268" cy="667"/>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161905" name="Line 113"/>
            <p:cNvSpPr>
              <a:spLocks noChangeShapeType="1"/>
            </p:cNvSpPr>
            <p:nvPr/>
          </p:nvSpPr>
          <p:spPr bwMode="auto">
            <a:xfrm>
              <a:off x="1680" y="2448"/>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nvGrpSpPr>
            <p:cNvPr id="161906" name="Group 114"/>
            <p:cNvGrpSpPr>
              <a:grpSpLocks/>
            </p:cNvGrpSpPr>
            <p:nvPr/>
          </p:nvGrpSpPr>
          <p:grpSpPr bwMode="auto">
            <a:xfrm>
              <a:off x="3138" y="2456"/>
              <a:ext cx="96" cy="96"/>
              <a:chOff x="3360" y="2832"/>
              <a:chExt cx="96" cy="96"/>
            </a:xfrm>
          </p:grpSpPr>
          <p:sp>
            <p:nvSpPr>
              <p:cNvPr id="161907" name="Line 115"/>
              <p:cNvSpPr>
                <a:spLocks noChangeShapeType="1"/>
              </p:cNvSpPr>
              <p:nvPr/>
            </p:nvSpPr>
            <p:spPr bwMode="auto">
              <a:xfrm>
                <a:off x="3360" y="2880"/>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1908" name="Line 116"/>
              <p:cNvSpPr>
                <a:spLocks noChangeShapeType="1"/>
              </p:cNvSpPr>
              <p:nvPr/>
            </p:nvSpPr>
            <p:spPr bwMode="auto">
              <a:xfrm rot="-5400000">
                <a:off x="3360" y="2880"/>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grpSp>
          <p:nvGrpSpPr>
            <p:cNvPr id="161909" name="Group 117"/>
            <p:cNvGrpSpPr>
              <a:grpSpLocks/>
            </p:cNvGrpSpPr>
            <p:nvPr/>
          </p:nvGrpSpPr>
          <p:grpSpPr bwMode="auto">
            <a:xfrm>
              <a:off x="1680" y="2402"/>
              <a:ext cx="96" cy="597"/>
              <a:chOff x="3360" y="2283"/>
              <a:chExt cx="96" cy="597"/>
            </a:xfrm>
          </p:grpSpPr>
          <p:sp>
            <p:nvSpPr>
              <p:cNvPr id="161910" name="Line 118"/>
              <p:cNvSpPr>
                <a:spLocks noChangeShapeType="1"/>
              </p:cNvSpPr>
              <p:nvPr/>
            </p:nvSpPr>
            <p:spPr bwMode="auto">
              <a:xfrm>
                <a:off x="3360" y="2880"/>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1911" name="Line 119"/>
              <p:cNvSpPr>
                <a:spLocks noChangeShapeType="1"/>
              </p:cNvSpPr>
              <p:nvPr/>
            </p:nvSpPr>
            <p:spPr bwMode="auto">
              <a:xfrm rot="16200000">
                <a:off x="3360" y="2331"/>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grpSp>
        <p:sp>
          <p:nvSpPr>
            <p:cNvPr id="161912" name="Oval 120"/>
            <p:cNvSpPr>
              <a:spLocks noChangeArrowheads="1"/>
            </p:cNvSpPr>
            <p:nvPr/>
          </p:nvSpPr>
          <p:spPr bwMode="auto">
            <a:xfrm>
              <a:off x="2110" y="2587"/>
              <a:ext cx="181" cy="181"/>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1913" name="Line 121"/>
            <p:cNvSpPr>
              <a:spLocks noChangeShapeType="1"/>
            </p:cNvSpPr>
            <p:nvPr/>
          </p:nvSpPr>
          <p:spPr bwMode="auto">
            <a:xfrm>
              <a:off x="2985" y="3090"/>
              <a:ext cx="13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61914" name="Group 122"/>
            <p:cNvGrpSpPr>
              <a:grpSpLocks/>
            </p:cNvGrpSpPr>
            <p:nvPr/>
          </p:nvGrpSpPr>
          <p:grpSpPr bwMode="auto">
            <a:xfrm>
              <a:off x="2064" y="2527"/>
              <a:ext cx="91" cy="91"/>
              <a:chOff x="1872" y="3024"/>
              <a:chExt cx="91" cy="91"/>
            </a:xfrm>
          </p:grpSpPr>
          <p:sp>
            <p:nvSpPr>
              <p:cNvPr id="161915" name="Line 123"/>
              <p:cNvSpPr>
                <a:spLocks noChangeShapeType="1"/>
              </p:cNvSpPr>
              <p:nvPr/>
            </p:nvSpPr>
            <p:spPr bwMode="auto">
              <a:xfrm>
                <a:off x="1872" y="3072"/>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61916" name="Line 124"/>
              <p:cNvSpPr>
                <a:spLocks noChangeShapeType="1"/>
              </p:cNvSpPr>
              <p:nvPr/>
            </p:nvSpPr>
            <p:spPr bwMode="auto">
              <a:xfrm rot="-5400000">
                <a:off x="1874" y="3070"/>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grpSp>
          <p:nvGrpSpPr>
            <p:cNvPr id="161917" name="Group 125"/>
            <p:cNvGrpSpPr>
              <a:grpSpLocks/>
            </p:cNvGrpSpPr>
            <p:nvPr/>
          </p:nvGrpSpPr>
          <p:grpSpPr bwMode="auto">
            <a:xfrm>
              <a:off x="917" y="2661"/>
              <a:ext cx="91" cy="91"/>
              <a:chOff x="1872" y="3024"/>
              <a:chExt cx="91" cy="91"/>
            </a:xfrm>
          </p:grpSpPr>
          <p:sp>
            <p:nvSpPr>
              <p:cNvPr id="161918" name="Line 126"/>
              <p:cNvSpPr>
                <a:spLocks noChangeShapeType="1"/>
              </p:cNvSpPr>
              <p:nvPr/>
            </p:nvSpPr>
            <p:spPr bwMode="auto">
              <a:xfrm>
                <a:off x="1872" y="3072"/>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61919" name="Line 127"/>
              <p:cNvSpPr>
                <a:spLocks noChangeShapeType="1"/>
              </p:cNvSpPr>
              <p:nvPr/>
            </p:nvSpPr>
            <p:spPr bwMode="auto">
              <a:xfrm rot="-5400000">
                <a:off x="1874" y="3070"/>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161920" name="Line 128"/>
            <p:cNvSpPr>
              <a:spLocks noChangeShapeType="1"/>
            </p:cNvSpPr>
            <p:nvPr/>
          </p:nvSpPr>
          <p:spPr bwMode="auto">
            <a:xfrm>
              <a:off x="912" y="2976"/>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61921" name="Line 129"/>
            <p:cNvSpPr>
              <a:spLocks noChangeShapeType="1"/>
            </p:cNvSpPr>
            <p:nvPr/>
          </p:nvSpPr>
          <p:spPr bwMode="auto">
            <a:xfrm>
              <a:off x="2082" y="2827"/>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61922" name="Rectangle 130"/>
            <p:cNvSpPr>
              <a:spLocks noChangeArrowheads="1"/>
            </p:cNvSpPr>
            <p:nvPr/>
          </p:nvSpPr>
          <p:spPr bwMode="auto">
            <a:xfrm>
              <a:off x="1004" y="2976"/>
              <a:ext cx="3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err="1" smtClean="0">
                  <a:solidFill>
                    <a:srgbClr val="0033CC"/>
                  </a:solidFill>
                  <a:latin typeface="Times New Roman" pitchFamily="18" charset="0"/>
                </a:rPr>
                <a:t>u</a:t>
              </a:r>
              <a:r>
                <a:rPr kumimoji="1" lang="en-US" altLang="zh-CN" sz="2400" b="1" baseline="-25000" dirty="0" err="1" smtClean="0">
                  <a:solidFill>
                    <a:srgbClr val="0033CC"/>
                  </a:solidFill>
                  <a:latin typeface="Times New Roman" pitchFamily="18" charset="0"/>
                  <a:cs typeface="Times New Roman" pitchFamily="18" charset="0"/>
                </a:rPr>
                <a:t>N</a:t>
              </a:r>
              <a:endParaRPr kumimoji="1" lang="en-US" altLang="zh-CN" sz="2400" b="1" baseline="-25000" dirty="0">
                <a:solidFill>
                  <a:srgbClr val="0033CC"/>
                </a:solidFill>
                <a:latin typeface="Times New Roman" pitchFamily="18" charset="0"/>
              </a:endParaRPr>
            </a:p>
          </p:txBody>
        </p:sp>
        <p:sp>
          <p:nvSpPr>
            <p:cNvPr id="161923" name="Rectangle 131"/>
            <p:cNvSpPr>
              <a:spLocks noChangeArrowheads="1"/>
            </p:cNvSpPr>
            <p:nvPr/>
          </p:nvSpPr>
          <p:spPr bwMode="auto">
            <a:xfrm>
              <a:off x="1426" y="3011"/>
              <a:ext cx="3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err="1" smtClean="0">
                  <a:solidFill>
                    <a:srgbClr val="FF0066"/>
                  </a:solidFill>
                  <a:latin typeface="Times New Roman" pitchFamily="18" charset="0"/>
                </a:rPr>
                <a:t>i</a:t>
              </a:r>
              <a:r>
                <a:rPr kumimoji="1" lang="en-US" altLang="zh-CN" sz="2400" b="1" baseline="-25000" dirty="0" err="1" smtClean="0">
                  <a:solidFill>
                    <a:srgbClr val="FF0066"/>
                  </a:solidFill>
                  <a:latin typeface="Times New Roman" pitchFamily="18" charset="0"/>
                  <a:cs typeface="Times New Roman" pitchFamily="18" charset="0"/>
                </a:rPr>
                <a:t>N</a:t>
              </a:r>
              <a:endParaRPr kumimoji="1" lang="en-US" altLang="zh-CN" sz="2400" b="1" baseline="-25000" dirty="0">
                <a:solidFill>
                  <a:srgbClr val="FF0066"/>
                </a:solidFill>
                <a:latin typeface="Times New Roman" pitchFamily="18" charset="0"/>
              </a:endParaRPr>
            </a:p>
          </p:txBody>
        </p:sp>
        <p:grpSp>
          <p:nvGrpSpPr>
            <p:cNvPr id="161924" name="Group 132"/>
            <p:cNvGrpSpPr>
              <a:grpSpLocks/>
            </p:cNvGrpSpPr>
            <p:nvPr/>
          </p:nvGrpSpPr>
          <p:grpSpPr bwMode="auto">
            <a:xfrm>
              <a:off x="2199" y="2502"/>
              <a:ext cx="861" cy="425"/>
              <a:chOff x="2400" y="3319"/>
              <a:chExt cx="692" cy="425"/>
            </a:xfrm>
          </p:grpSpPr>
          <p:sp>
            <p:nvSpPr>
              <p:cNvPr id="161925" name="Line 133"/>
              <p:cNvSpPr>
                <a:spLocks noChangeShapeType="1"/>
              </p:cNvSpPr>
              <p:nvPr/>
            </p:nvSpPr>
            <p:spPr bwMode="auto">
              <a:xfrm>
                <a:off x="2400" y="3319"/>
                <a:ext cx="0" cy="4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926" name="Line 134"/>
              <p:cNvSpPr>
                <a:spLocks noChangeShapeType="1"/>
              </p:cNvSpPr>
              <p:nvPr/>
            </p:nvSpPr>
            <p:spPr bwMode="auto">
              <a:xfrm>
                <a:off x="2403" y="3319"/>
                <a:ext cx="68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927" name="Line 135"/>
              <p:cNvSpPr>
                <a:spLocks noChangeShapeType="1"/>
              </p:cNvSpPr>
              <p:nvPr/>
            </p:nvSpPr>
            <p:spPr bwMode="auto">
              <a:xfrm>
                <a:off x="2403" y="3739"/>
                <a:ext cx="689"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61928" name="Line 136"/>
            <p:cNvSpPr>
              <a:spLocks noChangeShapeType="1"/>
            </p:cNvSpPr>
            <p:nvPr/>
          </p:nvSpPr>
          <p:spPr bwMode="auto">
            <a:xfrm flipH="1">
              <a:off x="1938" y="2524"/>
              <a:ext cx="0" cy="4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929" name="Line 137"/>
            <p:cNvSpPr>
              <a:spLocks noChangeShapeType="1"/>
            </p:cNvSpPr>
            <p:nvPr/>
          </p:nvSpPr>
          <p:spPr bwMode="auto">
            <a:xfrm flipH="1">
              <a:off x="1365" y="2524"/>
              <a:ext cx="58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930" name="Line 138"/>
            <p:cNvSpPr>
              <a:spLocks noChangeShapeType="1"/>
            </p:cNvSpPr>
            <p:nvPr/>
          </p:nvSpPr>
          <p:spPr bwMode="auto">
            <a:xfrm flipH="1">
              <a:off x="1365" y="2944"/>
              <a:ext cx="58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931" name="Rectangle 139"/>
            <p:cNvSpPr>
              <a:spLocks noChangeArrowheads="1"/>
            </p:cNvSpPr>
            <p:nvPr/>
          </p:nvSpPr>
          <p:spPr bwMode="auto">
            <a:xfrm>
              <a:off x="1892" y="2640"/>
              <a:ext cx="91" cy="167"/>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1932" name="Rectangle 140"/>
            <p:cNvSpPr>
              <a:spLocks noChangeArrowheads="1"/>
            </p:cNvSpPr>
            <p:nvPr/>
          </p:nvSpPr>
          <p:spPr bwMode="auto">
            <a:xfrm rot="-5400000">
              <a:off x="2499" y="2418"/>
              <a:ext cx="91" cy="167"/>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1933" name="Line 141"/>
            <p:cNvSpPr>
              <a:spLocks noChangeShapeType="1"/>
            </p:cNvSpPr>
            <p:nvPr/>
          </p:nvSpPr>
          <p:spPr bwMode="auto">
            <a:xfrm>
              <a:off x="1365" y="2944"/>
              <a:ext cx="0" cy="40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934" name="Line 142"/>
            <p:cNvSpPr>
              <a:spLocks noChangeShapeType="1"/>
            </p:cNvSpPr>
            <p:nvPr/>
          </p:nvSpPr>
          <p:spPr bwMode="auto">
            <a:xfrm>
              <a:off x="1304" y="3360"/>
              <a:ext cx="12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61935" name="Line 143"/>
            <p:cNvSpPr>
              <a:spLocks noChangeShapeType="1"/>
            </p:cNvSpPr>
            <p:nvPr/>
          </p:nvSpPr>
          <p:spPr bwMode="auto">
            <a:xfrm>
              <a:off x="1058" y="2524"/>
              <a:ext cx="0" cy="74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936" name="Oval 144"/>
            <p:cNvSpPr>
              <a:spLocks noChangeArrowheads="1"/>
            </p:cNvSpPr>
            <p:nvPr/>
          </p:nvSpPr>
          <p:spPr bwMode="auto">
            <a:xfrm>
              <a:off x="1269" y="3024"/>
              <a:ext cx="181" cy="181"/>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1937" name="Oval 145"/>
            <p:cNvSpPr>
              <a:spLocks noChangeArrowheads="1"/>
            </p:cNvSpPr>
            <p:nvPr/>
          </p:nvSpPr>
          <p:spPr bwMode="auto">
            <a:xfrm>
              <a:off x="971" y="2752"/>
              <a:ext cx="181" cy="181"/>
            </a:xfrm>
            <a:prstGeom prst="ellipse">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1938" name="Line 146"/>
            <p:cNvSpPr>
              <a:spLocks noChangeShapeType="1"/>
            </p:cNvSpPr>
            <p:nvPr/>
          </p:nvSpPr>
          <p:spPr bwMode="auto">
            <a:xfrm>
              <a:off x="982" y="3264"/>
              <a:ext cx="122"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61939" name="Line 147"/>
            <p:cNvSpPr>
              <a:spLocks noChangeShapeType="1"/>
            </p:cNvSpPr>
            <p:nvPr/>
          </p:nvSpPr>
          <p:spPr bwMode="auto">
            <a:xfrm>
              <a:off x="3138" y="2944"/>
              <a:ext cx="96"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a:p>
          </p:txBody>
        </p:sp>
        <p:sp>
          <p:nvSpPr>
            <p:cNvPr id="161940" name="Line 148"/>
            <p:cNvSpPr>
              <a:spLocks noChangeShapeType="1"/>
            </p:cNvSpPr>
            <p:nvPr/>
          </p:nvSpPr>
          <p:spPr bwMode="auto">
            <a:xfrm>
              <a:off x="3053" y="2909"/>
              <a:ext cx="0" cy="16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941" name="Line 149"/>
            <p:cNvSpPr>
              <a:spLocks noChangeShapeType="1"/>
            </p:cNvSpPr>
            <p:nvPr/>
          </p:nvSpPr>
          <p:spPr bwMode="auto">
            <a:xfrm>
              <a:off x="1248" y="3264"/>
              <a:ext cx="96"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nvGrpSpPr>
            <p:cNvPr id="161942" name="Group 150"/>
            <p:cNvGrpSpPr>
              <a:grpSpLocks/>
            </p:cNvGrpSpPr>
            <p:nvPr/>
          </p:nvGrpSpPr>
          <p:grpSpPr bwMode="auto">
            <a:xfrm>
              <a:off x="1248" y="2933"/>
              <a:ext cx="91" cy="91"/>
              <a:chOff x="1872" y="3024"/>
              <a:chExt cx="91" cy="91"/>
            </a:xfrm>
          </p:grpSpPr>
          <p:sp>
            <p:nvSpPr>
              <p:cNvPr id="161943" name="Line 151"/>
              <p:cNvSpPr>
                <a:spLocks noChangeShapeType="1"/>
              </p:cNvSpPr>
              <p:nvPr/>
            </p:nvSpPr>
            <p:spPr bwMode="auto">
              <a:xfrm>
                <a:off x="1872" y="3072"/>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161944" name="Line 152"/>
              <p:cNvSpPr>
                <a:spLocks noChangeShapeType="1"/>
              </p:cNvSpPr>
              <p:nvPr/>
            </p:nvSpPr>
            <p:spPr bwMode="auto">
              <a:xfrm rot="-5400000">
                <a:off x="1874" y="3070"/>
                <a:ext cx="91"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grpSp>
        <p:sp>
          <p:nvSpPr>
            <p:cNvPr id="161945" name="Rectangle 153"/>
            <p:cNvSpPr>
              <a:spLocks noChangeArrowheads="1"/>
            </p:cNvSpPr>
            <p:nvPr/>
          </p:nvSpPr>
          <p:spPr bwMode="auto">
            <a:xfrm>
              <a:off x="649" y="2656"/>
              <a:ext cx="3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smtClean="0">
                  <a:solidFill>
                    <a:srgbClr val="0033CC"/>
                  </a:solidFill>
                  <a:latin typeface="Times New Roman" pitchFamily="18" charset="0"/>
                </a:rPr>
                <a:t>u</a:t>
              </a:r>
              <a:r>
                <a:rPr kumimoji="1" lang="en-US" altLang="zh-CN" sz="2400" b="1" baseline="-25000" dirty="0" smtClean="0">
                  <a:solidFill>
                    <a:srgbClr val="0033CC"/>
                  </a:solidFill>
                  <a:latin typeface="Times New Roman" pitchFamily="18" charset="0"/>
                  <a:cs typeface="Times New Roman" pitchFamily="18" charset="0"/>
                </a:rPr>
                <a:t>p</a:t>
              </a:r>
              <a:endParaRPr kumimoji="1" lang="en-US" altLang="zh-CN" sz="2400" b="1" baseline="-25000" dirty="0">
                <a:solidFill>
                  <a:srgbClr val="0033CC"/>
                </a:solidFill>
                <a:latin typeface="Times New Roman" pitchFamily="18" charset="0"/>
              </a:endParaRPr>
            </a:p>
          </p:txBody>
        </p:sp>
        <p:sp>
          <p:nvSpPr>
            <p:cNvPr id="161946" name="Rectangle 154"/>
            <p:cNvSpPr>
              <a:spLocks noChangeArrowheads="1"/>
            </p:cNvSpPr>
            <p:nvPr/>
          </p:nvSpPr>
          <p:spPr bwMode="auto">
            <a:xfrm>
              <a:off x="3017" y="2552"/>
              <a:ext cx="2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b="1" i="1">
                  <a:latin typeface="Times New Roman" pitchFamily="18" charset="0"/>
                </a:rPr>
                <a:t>u</a:t>
              </a:r>
              <a:r>
                <a:rPr kumimoji="1" lang="en-US" altLang="zh-CN" sz="2400" b="1" baseline="-25000">
                  <a:latin typeface="Times New Roman" pitchFamily="18" charset="0"/>
                </a:rPr>
                <a:t>o</a:t>
              </a:r>
            </a:p>
          </p:txBody>
        </p:sp>
        <p:sp>
          <p:nvSpPr>
            <p:cNvPr id="161947" name="Text Box 155"/>
            <p:cNvSpPr txBox="1">
              <a:spLocks noChangeArrowheads="1"/>
            </p:cNvSpPr>
            <p:nvPr/>
          </p:nvSpPr>
          <p:spPr bwMode="auto">
            <a:xfrm>
              <a:off x="1564" y="2549"/>
              <a:ext cx="4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a:solidFill>
                    <a:srgbClr val="0033CC"/>
                  </a:solidFill>
                  <a:latin typeface="Times New Roman" pitchFamily="18" charset="0"/>
                </a:rPr>
                <a:t>R</a:t>
              </a:r>
              <a:r>
                <a:rPr kumimoji="1" lang="en-US" altLang="zh-CN" sz="2400" b="1" baseline="-25000">
                  <a:solidFill>
                    <a:srgbClr val="0033CC"/>
                  </a:solidFill>
                  <a:latin typeface="Times New Roman" pitchFamily="18" charset="0"/>
                </a:rPr>
                <a:t>id</a:t>
              </a:r>
            </a:p>
          </p:txBody>
        </p:sp>
        <p:sp>
          <p:nvSpPr>
            <p:cNvPr id="161948" name="Text Box 156"/>
            <p:cNvSpPr txBox="1">
              <a:spLocks noChangeArrowheads="1"/>
            </p:cNvSpPr>
            <p:nvPr/>
          </p:nvSpPr>
          <p:spPr bwMode="auto">
            <a:xfrm>
              <a:off x="2224" y="2628"/>
              <a:ext cx="8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err="1" smtClean="0">
                  <a:solidFill>
                    <a:srgbClr val="0033CC"/>
                  </a:solidFill>
                  <a:latin typeface="Times New Roman" pitchFamily="18" charset="0"/>
                </a:rPr>
                <a:t>A</a:t>
              </a:r>
              <a:r>
                <a:rPr kumimoji="1" lang="en-US" altLang="zh-CN" sz="2400" b="1" i="1" baseline="-25000" dirty="0" err="1" smtClean="0">
                  <a:solidFill>
                    <a:srgbClr val="0033CC"/>
                  </a:solidFill>
                  <a:latin typeface="Times New Roman" pitchFamily="18" charset="0"/>
                </a:rPr>
                <a:t>o</a:t>
              </a:r>
              <a:r>
                <a:rPr kumimoji="1" lang="en-US" altLang="zh-CN" sz="2400" b="1" baseline="-25000" dirty="0" err="1" smtClean="0">
                  <a:solidFill>
                    <a:srgbClr val="0033CC"/>
                  </a:solidFill>
                  <a:latin typeface="Times New Roman" pitchFamily="18" charset="0"/>
                </a:rPr>
                <a:t>d</a:t>
              </a:r>
              <a:r>
                <a:rPr kumimoji="1" lang="en-US" altLang="zh-CN" sz="2400" b="1" baseline="-25000" dirty="0" smtClean="0">
                  <a:solidFill>
                    <a:srgbClr val="0033CC"/>
                  </a:solidFill>
                  <a:latin typeface="Times New Roman" pitchFamily="18" charset="0"/>
                </a:rPr>
                <a:t> </a:t>
              </a:r>
              <a:r>
                <a:rPr kumimoji="1" lang="en-US" altLang="zh-CN" sz="2400" b="1" i="1" dirty="0" err="1">
                  <a:solidFill>
                    <a:srgbClr val="0033CC"/>
                  </a:solidFill>
                  <a:latin typeface="Times New Roman" pitchFamily="18" charset="0"/>
                </a:rPr>
                <a:t>u</a:t>
              </a:r>
              <a:r>
                <a:rPr kumimoji="1" lang="en-US" altLang="zh-CN" sz="2400" b="1" baseline="-25000" dirty="0" err="1">
                  <a:solidFill>
                    <a:srgbClr val="0033CC"/>
                  </a:solidFill>
                  <a:latin typeface="Times New Roman" pitchFamily="18" charset="0"/>
                </a:rPr>
                <a:t>id</a:t>
              </a:r>
              <a:endParaRPr kumimoji="1" lang="en-US" altLang="zh-CN" sz="2400" b="1" baseline="-25000" dirty="0">
                <a:solidFill>
                  <a:srgbClr val="0033CC"/>
                </a:solidFill>
                <a:latin typeface="Times New Roman" pitchFamily="18" charset="0"/>
              </a:endParaRPr>
            </a:p>
          </p:txBody>
        </p:sp>
        <p:sp>
          <p:nvSpPr>
            <p:cNvPr id="161949" name="Rectangle 157"/>
            <p:cNvSpPr>
              <a:spLocks noChangeArrowheads="1"/>
            </p:cNvSpPr>
            <p:nvPr/>
          </p:nvSpPr>
          <p:spPr bwMode="auto">
            <a:xfrm>
              <a:off x="2545" y="2456"/>
              <a:ext cx="30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b="1" i="1">
                  <a:solidFill>
                    <a:srgbClr val="0033CC"/>
                  </a:solidFill>
                  <a:latin typeface="Times New Roman" pitchFamily="18" charset="0"/>
                </a:rPr>
                <a:t>R</a:t>
              </a:r>
              <a:r>
                <a:rPr kumimoji="1" lang="en-US" altLang="zh-CN" sz="2400" b="1" baseline="-25000">
                  <a:solidFill>
                    <a:srgbClr val="0033CC"/>
                  </a:solidFill>
                  <a:latin typeface="Times New Roman" pitchFamily="18" charset="0"/>
                </a:rPr>
                <a:t>o</a:t>
              </a:r>
            </a:p>
          </p:txBody>
        </p:sp>
        <p:sp>
          <p:nvSpPr>
            <p:cNvPr id="161950" name="Line 158"/>
            <p:cNvSpPr>
              <a:spLocks noChangeShapeType="1"/>
            </p:cNvSpPr>
            <p:nvPr/>
          </p:nvSpPr>
          <p:spPr bwMode="auto">
            <a:xfrm flipV="1">
              <a:off x="1327" y="2456"/>
              <a:ext cx="197" cy="0"/>
            </a:xfrm>
            <a:prstGeom prst="line">
              <a:avLst/>
            </a:prstGeom>
            <a:noFill/>
            <a:ln w="28575">
              <a:solidFill>
                <a:srgbClr val="FF0066"/>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951" name="Line 159"/>
            <p:cNvSpPr>
              <a:spLocks noChangeShapeType="1"/>
            </p:cNvSpPr>
            <p:nvPr/>
          </p:nvSpPr>
          <p:spPr bwMode="auto">
            <a:xfrm flipV="1">
              <a:off x="1399" y="3011"/>
              <a:ext cx="197" cy="0"/>
            </a:xfrm>
            <a:prstGeom prst="line">
              <a:avLst/>
            </a:prstGeom>
            <a:noFill/>
            <a:ln w="28575">
              <a:solidFill>
                <a:srgbClr val="FF0066"/>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952" name="Rectangle 160"/>
            <p:cNvSpPr>
              <a:spLocks noChangeArrowheads="1"/>
            </p:cNvSpPr>
            <p:nvPr/>
          </p:nvSpPr>
          <p:spPr bwMode="auto">
            <a:xfrm>
              <a:off x="1304" y="2160"/>
              <a:ext cx="35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400" b="1" i="1" dirty="0" err="1" smtClean="0">
                  <a:solidFill>
                    <a:srgbClr val="FF0066"/>
                  </a:solidFill>
                  <a:latin typeface="Times New Roman" pitchFamily="18" charset="0"/>
                </a:rPr>
                <a:t>i</a:t>
              </a:r>
              <a:r>
                <a:rPr kumimoji="1" lang="en-US" altLang="zh-CN" sz="2400" b="1" baseline="-25000" dirty="0" err="1" smtClean="0">
                  <a:solidFill>
                    <a:srgbClr val="FF0066"/>
                  </a:solidFill>
                  <a:latin typeface="Times New Roman" pitchFamily="18" charset="0"/>
                  <a:cs typeface="Times New Roman" pitchFamily="18" charset="0"/>
                </a:rPr>
                <a:t>P</a:t>
              </a:r>
              <a:endParaRPr kumimoji="1" lang="en-US" altLang="zh-CN" sz="2400" b="1" baseline="-25000" dirty="0">
                <a:solidFill>
                  <a:srgbClr val="FF0066"/>
                </a:solidFill>
                <a:latin typeface="Times New Roman" pitchFamily="18" charset="0"/>
              </a:endParaRPr>
            </a:p>
          </p:txBody>
        </p:sp>
      </p:grpSp>
      <p:sp>
        <p:nvSpPr>
          <p:cNvPr id="161953" name="Rectangle 161"/>
          <p:cNvSpPr>
            <a:spLocks noChangeArrowheads="1"/>
          </p:cNvSpPr>
          <p:nvPr/>
        </p:nvSpPr>
        <p:spPr bwMode="auto">
          <a:xfrm>
            <a:off x="4991100" y="1860376"/>
            <a:ext cx="440543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2600" b="1" i="1" dirty="0" err="1" smtClean="0">
                <a:latin typeface="Times New Roman" pitchFamily="18" charset="0"/>
                <a:sym typeface="Symbol" pitchFamily="18" charset="2"/>
              </a:rPr>
              <a:t>u</a:t>
            </a:r>
            <a:r>
              <a:rPr kumimoji="1" lang="en-US" altLang="zh-CN" sz="2600" b="1" i="1" baseline="-25000" dirty="0" err="1" smtClean="0">
                <a:latin typeface="Times New Roman" pitchFamily="18" charset="0"/>
                <a:sym typeface="Symbol" pitchFamily="18" charset="2"/>
              </a:rPr>
              <a:t>P</a:t>
            </a:r>
            <a:r>
              <a:rPr kumimoji="1" lang="en-US" altLang="zh-CN" sz="2600" b="1" baseline="-25000" dirty="0" smtClean="0">
                <a:latin typeface="Times New Roman" pitchFamily="18" charset="0"/>
                <a:sym typeface="Symbol" pitchFamily="18" charset="2"/>
              </a:rPr>
              <a:t> </a:t>
            </a:r>
            <a:r>
              <a:rPr kumimoji="1" lang="en-US" altLang="zh-CN" sz="2600" b="1" dirty="0">
                <a:latin typeface="Times New Roman" pitchFamily="18" charset="0"/>
                <a:sym typeface="Symbol" pitchFamily="18" charset="2"/>
              </a:rPr>
              <a:t>— </a:t>
            </a:r>
            <a:r>
              <a:rPr kumimoji="1" lang="zh-CN" altLang="en-US" sz="2600" b="1" dirty="0">
                <a:latin typeface="Times New Roman" pitchFamily="18" charset="0"/>
                <a:sym typeface="Symbol" pitchFamily="18" charset="2"/>
              </a:rPr>
              <a:t>同相端输入</a:t>
            </a:r>
            <a:r>
              <a:rPr kumimoji="1" lang="zh-CN" altLang="en-US" sz="2600" b="1" dirty="0" smtClean="0">
                <a:latin typeface="Times New Roman" pitchFamily="18" charset="0"/>
                <a:sym typeface="Symbol" pitchFamily="18" charset="2"/>
              </a:rPr>
              <a:t>电压（</a:t>
            </a:r>
            <a:r>
              <a:rPr kumimoji="1" lang="en-US" altLang="zh-CN" sz="2600" b="1" i="1" dirty="0" smtClean="0">
                <a:latin typeface="Times New Roman" pitchFamily="18" charset="0"/>
                <a:sym typeface="Symbol" pitchFamily="18" charset="2"/>
              </a:rPr>
              <a:t>u</a:t>
            </a:r>
            <a:r>
              <a:rPr kumimoji="1" lang="en-US" altLang="zh-CN" sz="2600" b="1" baseline="-25000" dirty="0" smtClean="0">
                <a:latin typeface="Times New Roman" pitchFamily="18" charset="0"/>
                <a:sym typeface="Symbol" pitchFamily="18" charset="2"/>
              </a:rPr>
              <a:t>+</a:t>
            </a:r>
            <a:r>
              <a:rPr kumimoji="1" lang="en-US" altLang="zh-CN" sz="2600" b="1" dirty="0" smtClean="0">
                <a:latin typeface="Times New Roman" pitchFamily="18" charset="0"/>
                <a:sym typeface="Symbol" pitchFamily="18" charset="2"/>
              </a:rPr>
              <a:t>)</a:t>
            </a:r>
            <a:endParaRPr kumimoji="1" lang="en-US" altLang="en-US" sz="2600" b="1" dirty="0">
              <a:latin typeface="Times New Roman" pitchFamily="18" charset="0"/>
              <a:sym typeface="Symbol" pitchFamily="18" charset="2"/>
            </a:endParaRPr>
          </a:p>
        </p:txBody>
      </p:sp>
      <p:sp>
        <p:nvSpPr>
          <p:cNvPr id="161954" name="Rectangle 162"/>
          <p:cNvSpPr>
            <a:spLocks noChangeArrowheads="1"/>
          </p:cNvSpPr>
          <p:nvPr/>
        </p:nvSpPr>
        <p:spPr bwMode="auto">
          <a:xfrm>
            <a:off x="5019058" y="2499346"/>
            <a:ext cx="4318123"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2600" b="1" i="1" dirty="0" err="1" smtClean="0">
                <a:latin typeface="Times New Roman" pitchFamily="18" charset="0"/>
                <a:sym typeface="Symbol" pitchFamily="18" charset="2"/>
              </a:rPr>
              <a:t>u</a:t>
            </a:r>
            <a:r>
              <a:rPr kumimoji="1" lang="en-US" altLang="zh-CN" sz="2600" b="1" baseline="-25000" dirty="0" err="1" smtClean="0">
                <a:latin typeface="Symbol" pitchFamily="18" charset="2"/>
                <a:cs typeface="Times New Roman" pitchFamily="18" charset="0"/>
                <a:sym typeface="Symbol" pitchFamily="18" charset="2"/>
              </a:rPr>
              <a:t>N</a:t>
            </a:r>
            <a:r>
              <a:rPr kumimoji="1" lang="en-US" altLang="zh-CN" sz="2600" b="1" baseline="-25000" dirty="0" smtClean="0">
                <a:latin typeface="Times New Roman" pitchFamily="18" charset="0"/>
                <a:sym typeface="Symbol" pitchFamily="18" charset="2"/>
              </a:rPr>
              <a:t> </a:t>
            </a:r>
            <a:r>
              <a:rPr kumimoji="1" lang="en-US" altLang="zh-CN" sz="2600" b="1" dirty="0">
                <a:latin typeface="Times New Roman" pitchFamily="18" charset="0"/>
                <a:sym typeface="Symbol" pitchFamily="18" charset="2"/>
              </a:rPr>
              <a:t>— </a:t>
            </a:r>
            <a:r>
              <a:rPr kumimoji="1" lang="zh-CN" altLang="en-US" sz="2600" b="1" dirty="0">
                <a:latin typeface="Times New Roman" pitchFamily="18" charset="0"/>
                <a:sym typeface="Symbol" pitchFamily="18" charset="2"/>
              </a:rPr>
              <a:t>反相端输入电压（</a:t>
            </a:r>
            <a:r>
              <a:rPr kumimoji="1" lang="en-US" altLang="zh-CN" sz="2600" b="1" i="1" dirty="0" smtClean="0">
                <a:latin typeface="Times New Roman" pitchFamily="18" charset="0"/>
                <a:sym typeface="Symbol" pitchFamily="18" charset="2"/>
              </a:rPr>
              <a:t>u</a:t>
            </a:r>
            <a:r>
              <a:rPr kumimoji="1" lang="en-US" altLang="zh-CN" sz="2600" b="1" baseline="-25000" dirty="0" smtClean="0">
                <a:latin typeface="Times New Roman" pitchFamily="18" charset="0"/>
                <a:sym typeface="Symbol" pitchFamily="18" charset="2"/>
              </a:rPr>
              <a:t>_</a:t>
            </a:r>
            <a:r>
              <a:rPr kumimoji="1" lang="en-US" altLang="zh-CN" sz="2600" b="1" dirty="0" smtClean="0">
                <a:latin typeface="Times New Roman" pitchFamily="18" charset="0"/>
                <a:sym typeface="Symbol" pitchFamily="18" charset="2"/>
              </a:rPr>
              <a:t>)</a:t>
            </a:r>
            <a:endParaRPr kumimoji="1" lang="en-US" altLang="en-US" sz="2600" b="1" dirty="0">
              <a:latin typeface="Times New Roman" pitchFamily="18" charset="0"/>
              <a:sym typeface="Symbol" pitchFamily="18" charset="2"/>
            </a:endParaRPr>
          </a:p>
          <a:p>
            <a:endParaRPr kumimoji="1" lang="zh-CN" altLang="en-US" sz="2600" b="1" dirty="0">
              <a:latin typeface="Times New Roman" pitchFamily="18" charset="0"/>
              <a:sym typeface="Symbol" pitchFamily="18" charset="2"/>
            </a:endParaRPr>
          </a:p>
        </p:txBody>
      </p:sp>
      <p:sp>
        <p:nvSpPr>
          <p:cNvPr id="161955" name="Rectangle 163"/>
          <p:cNvSpPr>
            <a:spLocks noChangeArrowheads="1"/>
          </p:cNvSpPr>
          <p:nvPr/>
        </p:nvSpPr>
        <p:spPr bwMode="auto">
          <a:xfrm>
            <a:off x="5029200" y="3079576"/>
            <a:ext cx="3079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600" b="1" i="1" dirty="0" err="1">
                <a:latin typeface="Times New Roman" pitchFamily="18" charset="0"/>
                <a:sym typeface="Symbol" pitchFamily="18" charset="2"/>
              </a:rPr>
              <a:t>u</a:t>
            </a:r>
            <a:r>
              <a:rPr kumimoji="1" lang="en-US" altLang="zh-CN" sz="2600" b="1" baseline="-25000" dirty="0" err="1">
                <a:latin typeface="Times New Roman" pitchFamily="18" charset="0"/>
                <a:sym typeface="Symbol" pitchFamily="18" charset="2"/>
              </a:rPr>
              <a:t>id</a:t>
            </a:r>
            <a:r>
              <a:rPr kumimoji="1" lang="en-US" altLang="zh-CN" sz="2600" b="1" baseline="-25000" dirty="0">
                <a:latin typeface="Times New Roman" pitchFamily="18" charset="0"/>
                <a:sym typeface="Symbol" pitchFamily="18" charset="2"/>
              </a:rPr>
              <a:t> </a:t>
            </a:r>
            <a:r>
              <a:rPr kumimoji="1" lang="en-US" altLang="zh-CN" sz="2600" b="1" dirty="0">
                <a:latin typeface="Times New Roman" pitchFamily="18" charset="0"/>
                <a:sym typeface="Symbol" pitchFamily="18" charset="2"/>
              </a:rPr>
              <a:t>— </a:t>
            </a:r>
            <a:r>
              <a:rPr kumimoji="1" lang="zh-CN" altLang="en-US" sz="2600" b="1" dirty="0">
                <a:latin typeface="Times New Roman" pitchFamily="18" charset="0"/>
              </a:rPr>
              <a:t>差模输入电压</a:t>
            </a:r>
          </a:p>
        </p:txBody>
      </p:sp>
      <p:sp>
        <p:nvSpPr>
          <p:cNvPr id="161956" name="Rectangle 164"/>
          <p:cNvSpPr>
            <a:spLocks noChangeArrowheads="1"/>
          </p:cNvSpPr>
          <p:nvPr/>
        </p:nvSpPr>
        <p:spPr bwMode="auto">
          <a:xfrm>
            <a:off x="5086350" y="3765376"/>
            <a:ext cx="287002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2600" b="1" i="1" dirty="0" err="1">
                <a:latin typeface="Times New Roman" pitchFamily="18" charset="0"/>
                <a:sym typeface="Symbol" pitchFamily="18" charset="2"/>
              </a:rPr>
              <a:t>u</a:t>
            </a:r>
            <a:r>
              <a:rPr kumimoji="1" lang="en-US" altLang="zh-CN" sz="2600" b="1" baseline="-25000" dirty="0" err="1">
                <a:latin typeface="Times New Roman" pitchFamily="18" charset="0"/>
                <a:sym typeface="Symbol" pitchFamily="18" charset="2"/>
              </a:rPr>
              <a:t>id</a:t>
            </a:r>
            <a:r>
              <a:rPr kumimoji="1" lang="en-US" altLang="zh-CN" sz="2600" b="1" baseline="-25000" dirty="0">
                <a:latin typeface="Times New Roman" pitchFamily="18" charset="0"/>
                <a:sym typeface="Symbol" pitchFamily="18" charset="2"/>
              </a:rPr>
              <a:t> </a:t>
            </a:r>
            <a:r>
              <a:rPr kumimoji="1" lang="en-US" altLang="zh-CN" sz="2600" b="1" dirty="0" smtClean="0">
                <a:latin typeface="Times New Roman" pitchFamily="18" charset="0"/>
                <a:sym typeface="Symbol" pitchFamily="18" charset="2"/>
              </a:rPr>
              <a:t>= </a:t>
            </a:r>
            <a:r>
              <a:rPr kumimoji="1" lang="en-US" altLang="zh-CN" sz="2600" b="1" i="1" dirty="0" smtClean="0">
                <a:latin typeface="Times New Roman" pitchFamily="18" charset="0"/>
                <a:sym typeface="Symbol" pitchFamily="18" charset="2"/>
              </a:rPr>
              <a:t>u</a:t>
            </a:r>
            <a:r>
              <a:rPr kumimoji="1" lang="en-US" altLang="zh-CN" sz="2600" b="1" baseline="-25000" dirty="0" smtClean="0">
                <a:latin typeface="Times New Roman" pitchFamily="18" charset="0"/>
                <a:sym typeface="Symbol" pitchFamily="18" charset="2"/>
              </a:rPr>
              <a:t>p</a:t>
            </a:r>
            <a:r>
              <a:rPr kumimoji="1" lang="en-US" altLang="zh-CN" sz="2600" b="1" dirty="0" smtClean="0">
                <a:latin typeface="Times New Roman" pitchFamily="18" charset="0"/>
                <a:sym typeface="Symbol" pitchFamily="18" charset="2"/>
              </a:rPr>
              <a:t> </a:t>
            </a:r>
            <a:r>
              <a:rPr kumimoji="1" lang="en-US" altLang="zh-CN" sz="2600" b="1" dirty="0">
                <a:latin typeface="Times New Roman" pitchFamily="18" charset="0"/>
                <a:cs typeface="Times New Roman" pitchFamily="18" charset="0"/>
                <a:sym typeface="Symbol" pitchFamily="18" charset="2"/>
              </a:rPr>
              <a:t>–</a:t>
            </a:r>
            <a:r>
              <a:rPr kumimoji="1" lang="en-US" altLang="zh-CN" sz="2600" b="1" dirty="0">
                <a:latin typeface="Times New Roman" pitchFamily="18" charset="0"/>
                <a:sym typeface="Symbol" pitchFamily="18" charset="2"/>
              </a:rPr>
              <a:t> </a:t>
            </a:r>
            <a:r>
              <a:rPr kumimoji="1" lang="en-US" altLang="zh-CN" sz="2600" b="1" i="1" dirty="0" err="1" smtClean="0">
                <a:latin typeface="Times New Roman" pitchFamily="18" charset="0"/>
                <a:sym typeface="Symbol" pitchFamily="18" charset="2"/>
              </a:rPr>
              <a:t>u</a:t>
            </a:r>
            <a:r>
              <a:rPr kumimoji="1" lang="en-US" altLang="zh-CN" sz="2600" b="1" baseline="-25000" dirty="0" err="1" smtClean="0">
                <a:latin typeface="Times New Roman" pitchFamily="18" charset="0"/>
                <a:cs typeface="Times New Roman" pitchFamily="18" charset="0"/>
                <a:sym typeface="Symbol" pitchFamily="18" charset="2"/>
              </a:rPr>
              <a:t>N</a:t>
            </a:r>
            <a:endParaRPr kumimoji="1" lang="en-US" altLang="zh-CN" sz="2600" b="1" baseline="-25000" dirty="0">
              <a:latin typeface="Times New Roman" pitchFamily="18" charset="0"/>
              <a:sym typeface="Symbol" pitchFamily="18" charset="2"/>
            </a:endParaRPr>
          </a:p>
        </p:txBody>
      </p:sp>
      <p:sp>
        <p:nvSpPr>
          <p:cNvPr id="161957" name="Rectangle 165"/>
          <p:cNvSpPr>
            <a:spLocks noChangeArrowheads="1"/>
          </p:cNvSpPr>
          <p:nvPr/>
        </p:nvSpPr>
        <p:spPr bwMode="auto">
          <a:xfrm>
            <a:off x="1012599" y="4438600"/>
            <a:ext cx="6511729"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en-US" altLang="zh-CN" sz="2600" b="1" dirty="0" smtClean="0">
                <a:latin typeface="Times New Roman" pitchFamily="18" charset="0"/>
                <a:sym typeface="Symbol" pitchFamily="18" charset="2"/>
              </a:rPr>
              <a:t>(1) </a:t>
            </a:r>
            <a:r>
              <a:rPr kumimoji="1" lang="zh-CN" altLang="en-US" sz="2600" b="1" dirty="0" smtClean="0">
                <a:latin typeface="Times New Roman" pitchFamily="18" charset="0"/>
              </a:rPr>
              <a:t>开环</a:t>
            </a:r>
            <a:r>
              <a:rPr kumimoji="1" lang="zh-CN" altLang="en-US" sz="2600" b="1" dirty="0">
                <a:latin typeface="Times New Roman" pitchFamily="18" charset="0"/>
              </a:rPr>
              <a:t>差模电压放大</a:t>
            </a:r>
            <a:r>
              <a:rPr kumimoji="1" lang="zh-CN" altLang="en-US" sz="2600" b="1" dirty="0" smtClean="0">
                <a:latin typeface="Times New Roman" pitchFamily="18" charset="0"/>
              </a:rPr>
              <a:t>倍数</a:t>
            </a:r>
            <a:r>
              <a:rPr kumimoji="1" lang="en-US" altLang="zh-CN" sz="2600" b="1" i="1" dirty="0" err="1" smtClean="0">
                <a:latin typeface="Times New Roman" pitchFamily="18" charset="0"/>
              </a:rPr>
              <a:t>A</a:t>
            </a:r>
            <a:r>
              <a:rPr kumimoji="1" lang="en-US" altLang="zh-CN" sz="2600" b="1" baseline="-25000" dirty="0" err="1" smtClean="0">
                <a:latin typeface="Times New Roman" pitchFamily="18" charset="0"/>
              </a:rPr>
              <a:t>od</a:t>
            </a:r>
            <a:endParaRPr kumimoji="1" lang="zh-CN" altLang="en-US" sz="2600" b="1" baseline="-25000" dirty="0">
              <a:latin typeface="Times New Roman" pitchFamily="18" charset="0"/>
            </a:endParaRPr>
          </a:p>
        </p:txBody>
      </p:sp>
      <p:sp>
        <p:nvSpPr>
          <p:cNvPr id="161958" name="Rectangle 166"/>
          <p:cNvSpPr>
            <a:spLocks noChangeArrowheads="1"/>
          </p:cNvSpPr>
          <p:nvPr/>
        </p:nvSpPr>
        <p:spPr bwMode="auto">
          <a:xfrm>
            <a:off x="2832100" y="4970957"/>
            <a:ext cx="31972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2800" b="1" dirty="0">
                <a:latin typeface="Times New Roman" pitchFamily="18" charset="0"/>
                <a:sym typeface="Symbol" pitchFamily="18" charset="2"/>
              </a:rPr>
              <a:t> </a:t>
            </a:r>
            <a:r>
              <a:rPr kumimoji="1" lang="en-US" altLang="zh-CN" sz="2600" b="1" i="1" dirty="0" err="1">
                <a:latin typeface="Times New Roman" pitchFamily="18" charset="0"/>
                <a:sym typeface="Symbol" pitchFamily="18" charset="2"/>
              </a:rPr>
              <a:t>u</a:t>
            </a:r>
            <a:r>
              <a:rPr kumimoji="1" lang="en-US" altLang="zh-CN" sz="2600" b="1" baseline="-25000" dirty="0" err="1">
                <a:latin typeface="Times New Roman" pitchFamily="18" charset="0"/>
                <a:sym typeface="Symbol" pitchFamily="18" charset="2"/>
              </a:rPr>
              <a:t>o</a:t>
            </a:r>
            <a:r>
              <a:rPr kumimoji="1" lang="en-US" altLang="zh-CN" sz="2600" b="1" dirty="0">
                <a:latin typeface="Times New Roman" pitchFamily="18" charset="0"/>
                <a:sym typeface="Symbol" pitchFamily="18" charset="2"/>
              </a:rPr>
              <a:t> = </a:t>
            </a:r>
            <a:r>
              <a:rPr kumimoji="1" lang="en-US" altLang="zh-CN" sz="2600" b="1" i="1" dirty="0" err="1" smtClean="0">
                <a:latin typeface="Times New Roman" pitchFamily="18" charset="0"/>
                <a:sym typeface="Symbol" pitchFamily="18" charset="2"/>
              </a:rPr>
              <a:t>A</a:t>
            </a:r>
            <a:r>
              <a:rPr kumimoji="1" lang="en-US" altLang="zh-CN" sz="2600" b="1" i="1" baseline="-25000" dirty="0" err="1" smtClean="0">
                <a:latin typeface="Times New Roman" pitchFamily="18" charset="0"/>
                <a:sym typeface="Symbol" pitchFamily="18" charset="2"/>
              </a:rPr>
              <a:t>o</a:t>
            </a:r>
            <a:r>
              <a:rPr kumimoji="1" lang="en-US" altLang="zh-CN" sz="2600" b="1" baseline="-25000" dirty="0" err="1" smtClean="0">
                <a:latin typeface="Times New Roman" pitchFamily="18" charset="0"/>
                <a:sym typeface="Symbol" pitchFamily="18" charset="2"/>
              </a:rPr>
              <a:t>d</a:t>
            </a:r>
            <a:r>
              <a:rPr kumimoji="1" lang="en-US" altLang="zh-CN" sz="2600" b="1" dirty="0" smtClean="0">
                <a:latin typeface="Times New Roman" pitchFamily="18" charset="0"/>
                <a:sym typeface="Symbol" pitchFamily="18" charset="2"/>
              </a:rPr>
              <a:t>(</a:t>
            </a:r>
            <a:r>
              <a:rPr kumimoji="1" lang="en-US" altLang="zh-CN" sz="2600" b="1" i="1" dirty="0" err="1" smtClean="0">
                <a:latin typeface="Times New Roman" pitchFamily="18" charset="0"/>
                <a:sym typeface="Symbol" pitchFamily="18" charset="2"/>
              </a:rPr>
              <a:t>u</a:t>
            </a:r>
            <a:r>
              <a:rPr kumimoji="1" lang="en-US" altLang="zh-CN" sz="2600" b="1" baseline="-25000" dirty="0" err="1" smtClean="0">
                <a:latin typeface="Times New Roman" pitchFamily="18" charset="0"/>
                <a:sym typeface="Symbol" pitchFamily="18" charset="2"/>
              </a:rPr>
              <a:t>P</a:t>
            </a:r>
            <a:r>
              <a:rPr kumimoji="1" lang="en-US" altLang="zh-CN" sz="2600" b="1" baseline="-25000" dirty="0" smtClean="0">
                <a:latin typeface="Times New Roman" pitchFamily="18" charset="0"/>
                <a:sym typeface="Symbol" pitchFamily="18" charset="2"/>
              </a:rPr>
              <a:t> </a:t>
            </a:r>
            <a:r>
              <a:rPr kumimoji="1" lang="en-US" altLang="zh-CN" sz="2600" b="1" dirty="0">
                <a:latin typeface="Times New Roman" pitchFamily="18" charset="0"/>
                <a:sym typeface="Symbol" pitchFamily="18" charset="2"/>
              </a:rPr>
              <a:t>– </a:t>
            </a:r>
            <a:r>
              <a:rPr kumimoji="1" lang="en-US" altLang="zh-CN" sz="2600" b="1" i="1" dirty="0" err="1" smtClean="0">
                <a:latin typeface="Times New Roman" pitchFamily="18" charset="0"/>
                <a:sym typeface="Symbol" pitchFamily="18" charset="2"/>
              </a:rPr>
              <a:t>u</a:t>
            </a:r>
            <a:r>
              <a:rPr kumimoji="1" lang="en-US" altLang="zh-CN" sz="2600" b="1" baseline="-25000" dirty="0" err="1" smtClean="0">
                <a:latin typeface="Times New Roman" pitchFamily="18" charset="0"/>
                <a:cs typeface="Times New Roman" pitchFamily="18" charset="0"/>
                <a:sym typeface="Symbol" pitchFamily="18" charset="2"/>
              </a:rPr>
              <a:t>N</a:t>
            </a:r>
            <a:r>
              <a:rPr kumimoji="1" lang="en-US" altLang="zh-CN" sz="2600" b="1" dirty="0" smtClean="0">
                <a:latin typeface="Times New Roman" pitchFamily="18" charset="0"/>
                <a:sym typeface="Symbol" pitchFamily="18" charset="2"/>
              </a:rPr>
              <a:t>)</a:t>
            </a:r>
            <a:endParaRPr kumimoji="1" lang="en-US" altLang="zh-CN" sz="2600" b="1" dirty="0">
              <a:latin typeface="Times New Roman" pitchFamily="18" charset="0"/>
              <a:sym typeface="Symbol" pitchFamily="18" charset="2"/>
            </a:endParaRPr>
          </a:p>
        </p:txBody>
      </p:sp>
      <p:pic>
        <p:nvPicPr>
          <p:cNvPr id="161959" name="Picture 167"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6800" y="5898976"/>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161960" name="Picture 168"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96325" y="6279976"/>
            <a:ext cx="274638" cy="533400"/>
          </a:xfrm>
          <a:prstGeom prst="rect">
            <a:avLst/>
          </a:prstGeom>
          <a:noFill/>
          <a:extLst>
            <a:ext uri="{909E8E84-426E-40DD-AFC4-6F175D3DCCD1}">
              <a14:hiddenFill xmlns:a14="http://schemas.microsoft.com/office/drawing/2010/main">
                <a:solidFill>
                  <a:srgbClr val="FFFFFF"/>
                </a:solidFill>
              </a14:hiddenFill>
            </a:ext>
          </a:extLst>
        </p:spPr>
      </p:pic>
      <p:sp>
        <p:nvSpPr>
          <p:cNvPr id="71" name="Rectangle 2"/>
          <p:cNvSpPr>
            <a:spLocks noChangeArrowheads="1"/>
          </p:cNvSpPr>
          <p:nvPr/>
        </p:nvSpPr>
        <p:spPr bwMode="auto">
          <a:xfrm>
            <a:off x="757151" y="476672"/>
            <a:ext cx="5764212" cy="519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800" b="1" dirty="0" smtClean="0">
                <a:solidFill>
                  <a:schemeClr val="accent2">
                    <a:lumMod val="75000"/>
                  </a:schemeClr>
                </a:solidFill>
                <a:latin typeface="Times New Roman" pitchFamily="18" charset="0"/>
              </a:rPr>
              <a:t>7.1.2  </a:t>
            </a:r>
            <a:r>
              <a:rPr kumimoji="1" lang="zh-CN" altLang="en-US" sz="2800" b="1" dirty="0">
                <a:solidFill>
                  <a:schemeClr val="accent2">
                    <a:lumMod val="75000"/>
                  </a:schemeClr>
                </a:solidFill>
                <a:latin typeface="Times New Roman" pitchFamily="18" charset="0"/>
              </a:rPr>
              <a:t>集成运</a:t>
            </a:r>
            <a:r>
              <a:rPr kumimoji="1" lang="zh-CN" altLang="en-US" sz="2800" b="1" dirty="0" smtClean="0">
                <a:solidFill>
                  <a:schemeClr val="accent2">
                    <a:lumMod val="75000"/>
                  </a:schemeClr>
                </a:solidFill>
                <a:latin typeface="Times New Roman" pitchFamily="18" charset="0"/>
              </a:rPr>
              <a:t>放的主要性能指标</a:t>
            </a:r>
            <a:endParaRPr kumimoji="1" lang="zh-CN" altLang="en-US" sz="2800" b="1" dirty="0">
              <a:solidFill>
                <a:schemeClr val="accent2">
                  <a:lumMod val="75000"/>
                </a:schemeClr>
              </a:solidFill>
              <a:latin typeface="Times New Roman" pitchFamily="18" charset="0"/>
            </a:endParaRPr>
          </a:p>
        </p:txBody>
      </p:sp>
    </p:spTree>
    <p:extLst>
      <p:ext uri="{BB962C8B-B14F-4D97-AF65-F5344CB8AC3E}">
        <p14:creationId xmlns:p14="http://schemas.microsoft.com/office/powerpoint/2010/main" val="27787122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xEl>
                                              <p:pRg st="0" end="0"/>
                                            </p:txEl>
                                          </p:spTgt>
                                        </p:tgtEl>
                                        <p:attrNameLst>
                                          <p:attrName>style.visibility</p:attrName>
                                        </p:attrNameLst>
                                      </p:cBhvr>
                                      <p:to>
                                        <p:strVal val="visible"/>
                                      </p:to>
                                    </p:set>
                                    <p:animEffect transition="in" filter="wipe(left)">
                                      <p:cBhvr>
                                        <p:cTn id="7" dur="500"/>
                                        <p:tgtEl>
                                          <p:spTgt spid="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1892">
                                            <p:txEl>
                                              <p:pRg st="0" end="0"/>
                                            </p:txEl>
                                          </p:spTgt>
                                        </p:tgtEl>
                                        <p:attrNameLst>
                                          <p:attrName>style.visibility</p:attrName>
                                        </p:attrNameLst>
                                      </p:cBhvr>
                                      <p:to>
                                        <p:strVal val="visible"/>
                                      </p:to>
                                    </p:set>
                                    <p:animEffect transition="in" filter="wipe(left)">
                                      <p:cBhvr>
                                        <p:cTn id="12" dur="500"/>
                                        <p:tgtEl>
                                          <p:spTgt spid="161892">
                                            <p:txEl>
                                              <p:pRg st="0" end="0"/>
                                            </p:txEl>
                                          </p:spTgt>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61893"/>
                                        </p:tgtEl>
                                        <p:attrNameLst>
                                          <p:attrName>style.visibility</p:attrName>
                                        </p:attrNameLst>
                                      </p:cBhvr>
                                      <p:to>
                                        <p:strVal val="visible"/>
                                      </p:to>
                                    </p:set>
                                    <p:animEffect transition="in" filter="wipe(left)">
                                      <p:cBhvr>
                                        <p:cTn id="16" dur="500"/>
                                        <p:tgtEl>
                                          <p:spTgt spid="16189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iterate type="wd">
                                    <p:tmPct val="100000"/>
                                  </p:iterate>
                                  <p:childTnLst>
                                    <p:set>
                                      <p:cBhvr>
                                        <p:cTn id="20" dur="1" fill="hold">
                                          <p:stCondLst>
                                            <p:cond delay="0"/>
                                          </p:stCondLst>
                                        </p:cTn>
                                        <p:tgtEl>
                                          <p:spTgt spid="161953"/>
                                        </p:tgtEl>
                                        <p:attrNameLst>
                                          <p:attrName>style.visibility</p:attrName>
                                        </p:attrNameLst>
                                      </p:cBhvr>
                                      <p:to>
                                        <p:strVal val="visible"/>
                                      </p:to>
                                    </p:set>
                                    <p:animEffect transition="in" filter="wipe(left)">
                                      <p:cBhvr>
                                        <p:cTn id="21" dur="300"/>
                                        <p:tgtEl>
                                          <p:spTgt spid="161953"/>
                                        </p:tgtEl>
                                      </p:cBhvr>
                                    </p:animEffect>
                                  </p:childTnLst>
                                </p:cTn>
                              </p:par>
                            </p:childTnLst>
                          </p:cTn>
                        </p:par>
                        <p:par>
                          <p:cTn id="22" fill="hold">
                            <p:stCondLst>
                              <p:cond delay="2700"/>
                            </p:stCondLst>
                            <p:childTnLst>
                              <p:par>
                                <p:cTn id="23" presetID="22" presetClass="entr" presetSubtype="8" fill="hold" grpId="0" nodeType="afterEffect">
                                  <p:stCondLst>
                                    <p:cond delay="1000"/>
                                  </p:stCondLst>
                                  <p:iterate type="wd">
                                    <p:tmPct val="100000"/>
                                  </p:iterate>
                                  <p:childTnLst>
                                    <p:set>
                                      <p:cBhvr>
                                        <p:cTn id="24" dur="1" fill="hold">
                                          <p:stCondLst>
                                            <p:cond delay="0"/>
                                          </p:stCondLst>
                                        </p:cTn>
                                        <p:tgtEl>
                                          <p:spTgt spid="161954"/>
                                        </p:tgtEl>
                                        <p:attrNameLst>
                                          <p:attrName>style.visibility</p:attrName>
                                        </p:attrNameLst>
                                      </p:cBhvr>
                                      <p:to>
                                        <p:strVal val="visible"/>
                                      </p:to>
                                    </p:set>
                                    <p:animEffect transition="in" filter="wipe(left)">
                                      <p:cBhvr>
                                        <p:cTn id="25" dur="300"/>
                                        <p:tgtEl>
                                          <p:spTgt spid="161954"/>
                                        </p:tgtEl>
                                      </p:cBhvr>
                                    </p:animEffect>
                                  </p:childTnLst>
                                </p:cTn>
                              </p:par>
                            </p:childTnLst>
                          </p:cTn>
                        </p:par>
                        <p:par>
                          <p:cTn id="26" fill="hold">
                            <p:stCondLst>
                              <p:cond delay="6400"/>
                            </p:stCondLst>
                            <p:childTnLst>
                              <p:par>
                                <p:cTn id="27" presetID="22" presetClass="entr" presetSubtype="8" fill="hold" grpId="0" nodeType="afterEffect">
                                  <p:stCondLst>
                                    <p:cond delay="1000"/>
                                  </p:stCondLst>
                                  <p:iterate type="wd">
                                    <p:tmPct val="100000"/>
                                  </p:iterate>
                                  <p:childTnLst>
                                    <p:set>
                                      <p:cBhvr>
                                        <p:cTn id="28" dur="1" fill="hold">
                                          <p:stCondLst>
                                            <p:cond delay="0"/>
                                          </p:stCondLst>
                                        </p:cTn>
                                        <p:tgtEl>
                                          <p:spTgt spid="161955"/>
                                        </p:tgtEl>
                                        <p:attrNameLst>
                                          <p:attrName>style.visibility</p:attrName>
                                        </p:attrNameLst>
                                      </p:cBhvr>
                                      <p:to>
                                        <p:strVal val="visible"/>
                                      </p:to>
                                    </p:set>
                                    <p:animEffect transition="in" filter="wipe(left)">
                                      <p:cBhvr>
                                        <p:cTn id="29" dur="300"/>
                                        <p:tgtEl>
                                          <p:spTgt spid="161955"/>
                                        </p:tgtEl>
                                      </p:cBhvr>
                                    </p:animEffect>
                                  </p:childTnLst>
                                </p:cTn>
                              </p:par>
                            </p:childTnLst>
                          </p:cTn>
                        </p:par>
                        <p:par>
                          <p:cTn id="30" fill="hold">
                            <p:stCondLst>
                              <p:cond delay="9200"/>
                            </p:stCondLst>
                            <p:childTnLst>
                              <p:par>
                                <p:cTn id="31" presetID="22" presetClass="entr" presetSubtype="8" fill="hold" grpId="0" nodeType="afterEffect">
                                  <p:stCondLst>
                                    <p:cond delay="1000"/>
                                  </p:stCondLst>
                                  <p:iterate type="wd">
                                    <p:tmPct val="100000"/>
                                  </p:iterate>
                                  <p:childTnLst>
                                    <p:set>
                                      <p:cBhvr>
                                        <p:cTn id="32" dur="1" fill="hold">
                                          <p:stCondLst>
                                            <p:cond delay="0"/>
                                          </p:stCondLst>
                                        </p:cTn>
                                        <p:tgtEl>
                                          <p:spTgt spid="161956"/>
                                        </p:tgtEl>
                                        <p:attrNameLst>
                                          <p:attrName>style.visibility</p:attrName>
                                        </p:attrNameLst>
                                      </p:cBhvr>
                                      <p:to>
                                        <p:strVal val="visible"/>
                                      </p:to>
                                    </p:set>
                                    <p:animEffect transition="in" filter="wipe(left)">
                                      <p:cBhvr>
                                        <p:cTn id="33" dur="300"/>
                                        <p:tgtEl>
                                          <p:spTgt spid="161956"/>
                                        </p:tgtEl>
                                      </p:cBhvr>
                                    </p:animEffect>
                                  </p:childTnLst>
                                </p:cTn>
                              </p:par>
                            </p:childTnLst>
                          </p:cTn>
                        </p:par>
                        <p:par>
                          <p:cTn id="34" fill="hold">
                            <p:stCondLst>
                              <p:cond delay="11700"/>
                            </p:stCondLst>
                            <p:childTnLst>
                              <p:par>
                                <p:cTn id="35" presetID="22" presetClass="entr" presetSubtype="8" fill="hold" grpId="0" nodeType="afterEffect">
                                  <p:stCondLst>
                                    <p:cond delay="1000"/>
                                  </p:stCondLst>
                                  <p:iterate type="wd">
                                    <p:tmPct val="100000"/>
                                  </p:iterate>
                                  <p:childTnLst>
                                    <p:set>
                                      <p:cBhvr>
                                        <p:cTn id="36" dur="1" fill="hold">
                                          <p:stCondLst>
                                            <p:cond delay="0"/>
                                          </p:stCondLst>
                                        </p:cTn>
                                        <p:tgtEl>
                                          <p:spTgt spid="161957"/>
                                        </p:tgtEl>
                                        <p:attrNameLst>
                                          <p:attrName>style.visibility</p:attrName>
                                        </p:attrNameLst>
                                      </p:cBhvr>
                                      <p:to>
                                        <p:strVal val="visible"/>
                                      </p:to>
                                    </p:set>
                                    <p:animEffect transition="in" filter="wipe(left)">
                                      <p:cBhvr>
                                        <p:cTn id="37" dur="300"/>
                                        <p:tgtEl>
                                          <p:spTgt spid="161957"/>
                                        </p:tgtEl>
                                      </p:cBhvr>
                                    </p:animEffect>
                                  </p:childTnLst>
                                </p:cTn>
                              </p:par>
                            </p:childTnLst>
                          </p:cTn>
                        </p:par>
                        <p:par>
                          <p:cTn id="38" fill="hold">
                            <p:stCondLst>
                              <p:cond delay="15700"/>
                            </p:stCondLst>
                            <p:childTnLst>
                              <p:par>
                                <p:cTn id="39" presetID="22" presetClass="entr" presetSubtype="8" fill="hold" grpId="0" nodeType="afterEffect">
                                  <p:stCondLst>
                                    <p:cond delay="1000"/>
                                  </p:stCondLst>
                                  <p:iterate type="wd">
                                    <p:tmPct val="100000"/>
                                  </p:iterate>
                                  <p:childTnLst>
                                    <p:set>
                                      <p:cBhvr>
                                        <p:cTn id="40" dur="1" fill="hold">
                                          <p:stCondLst>
                                            <p:cond delay="0"/>
                                          </p:stCondLst>
                                        </p:cTn>
                                        <p:tgtEl>
                                          <p:spTgt spid="161958"/>
                                        </p:tgtEl>
                                        <p:attrNameLst>
                                          <p:attrName>style.visibility</p:attrName>
                                        </p:attrNameLst>
                                      </p:cBhvr>
                                      <p:to>
                                        <p:strVal val="visible"/>
                                      </p:to>
                                    </p:set>
                                    <p:animEffect transition="in" filter="wipe(left)">
                                      <p:cBhvr>
                                        <p:cTn id="41" dur="300"/>
                                        <p:tgtEl>
                                          <p:spTgt spid="1619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892" grpId="0" build="p" autoUpdateAnimBg="0"/>
      <p:bldP spid="161953" grpId="0" autoUpdateAnimBg="0"/>
      <p:bldP spid="161954" grpId="0" autoUpdateAnimBg="0"/>
      <p:bldP spid="161955" grpId="0" autoUpdateAnimBg="0"/>
      <p:bldP spid="161956" grpId="0" autoUpdateAnimBg="0"/>
      <p:bldP spid="161957" grpId="0" autoUpdateAnimBg="0"/>
      <p:bldP spid="161958" grpId="0" autoUpdateAnimBg="0"/>
      <p:bldP spid="71" grpId="0" build="p" autoUpdateAnimBg="0" advAuto="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1666" name="Object 2"/>
          <p:cNvGraphicFramePr>
            <a:graphicFrameLocks noChangeAspect="1"/>
          </p:cNvGraphicFramePr>
          <p:nvPr/>
        </p:nvGraphicFramePr>
        <p:xfrm>
          <a:off x="755650" y="3429000"/>
          <a:ext cx="3816350" cy="2254250"/>
        </p:xfrm>
        <a:graphic>
          <a:graphicData uri="http://schemas.openxmlformats.org/presentationml/2006/ole">
            <mc:AlternateContent xmlns:mc="http://schemas.openxmlformats.org/markup-compatibility/2006">
              <mc:Choice xmlns:v="urn:schemas-microsoft-com:vml" Requires="v">
                <p:oleObj spid="_x0000_s64591" name="位图图像" r:id="rId4" imgW="3048426" imgH="1800476" progId="Paint.Picture">
                  <p:embed/>
                </p:oleObj>
              </mc:Choice>
              <mc:Fallback>
                <p:oleObj name="位图图像" r:id="rId4" imgW="3048426" imgH="1800476"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650" y="3429000"/>
                        <a:ext cx="3816350" cy="2254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1667" name="Object 3"/>
          <p:cNvGraphicFramePr>
            <a:graphicFrameLocks noChangeAspect="1"/>
          </p:cNvGraphicFramePr>
          <p:nvPr/>
        </p:nvGraphicFramePr>
        <p:xfrm>
          <a:off x="585788" y="1009650"/>
          <a:ext cx="2400300" cy="2341563"/>
        </p:xfrm>
        <a:graphic>
          <a:graphicData uri="http://schemas.openxmlformats.org/presentationml/2006/ole">
            <mc:AlternateContent xmlns:mc="http://schemas.openxmlformats.org/markup-compatibility/2006">
              <mc:Choice xmlns:v="urn:schemas-microsoft-com:vml" Requires="v">
                <p:oleObj spid="_x0000_s64592" name="位图图像" r:id="rId6" imgW="1943371" imgH="1895238" progId="Paint.Picture">
                  <p:embed/>
                </p:oleObj>
              </mc:Choice>
              <mc:Fallback>
                <p:oleObj name="位图图像" r:id="rId6" imgW="1943371" imgH="1895238"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5788" y="1009650"/>
                        <a:ext cx="2400300" cy="2341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1668" name="Rectangle 4"/>
          <p:cNvSpPr>
            <a:spLocks noChangeArrowheads="1"/>
          </p:cNvSpPr>
          <p:nvPr/>
        </p:nvSpPr>
        <p:spPr bwMode="auto">
          <a:xfrm>
            <a:off x="533400" y="1828800"/>
            <a:ext cx="457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olidFill>
                  <a:srgbClr val="0000FF"/>
                </a:solidFill>
                <a:sym typeface="Symbol" pitchFamily="18" charset="2"/>
              </a:rPr>
              <a:t></a:t>
            </a:r>
          </a:p>
        </p:txBody>
      </p:sp>
      <p:graphicFrame>
        <p:nvGraphicFramePr>
          <p:cNvPr id="241669" name="Object 5"/>
          <p:cNvGraphicFramePr>
            <a:graphicFrameLocks noChangeAspect="1"/>
          </p:cNvGraphicFramePr>
          <p:nvPr/>
        </p:nvGraphicFramePr>
        <p:xfrm>
          <a:off x="2827338" y="2174875"/>
          <a:ext cx="287337" cy="287338"/>
        </p:xfrm>
        <a:graphic>
          <a:graphicData uri="http://schemas.openxmlformats.org/presentationml/2006/ole">
            <mc:AlternateContent xmlns:mc="http://schemas.openxmlformats.org/markup-compatibility/2006">
              <mc:Choice xmlns:v="urn:schemas-microsoft-com:vml" Requires="v">
                <p:oleObj spid="_x0000_s64593" name="位图图像" r:id="rId8" imgW="171338" imgH="171338" progId="Paint.Picture">
                  <p:embed/>
                </p:oleObj>
              </mc:Choice>
              <mc:Fallback>
                <p:oleObj name="位图图像" r:id="rId8" imgW="171338" imgH="171338" progId="Paint.Picture">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27338" y="2174875"/>
                        <a:ext cx="287337"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1670" name="Object 6"/>
          <p:cNvGraphicFramePr>
            <a:graphicFrameLocks noChangeAspect="1"/>
          </p:cNvGraphicFramePr>
          <p:nvPr/>
        </p:nvGraphicFramePr>
        <p:xfrm>
          <a:off x="1028700" y="1336675"/>
          <a:ext cx="287338" cy="287338"/>
        </p:xfrm>
        <a:graphic>
          <a:graphicData uri="http://schemas.openxmlformats.org/presentationml/2006/ole">
            <mc:AlternateContent xmlns:mc="http://schemas.openxmlformats.org/markup-compatibility/2006">
              <mc:Choice xmlns:v="urn:schemas-microsoft-com:vml" Requires="v">
                <p:oleObj spid="_x0000_s64594" name="位图图像" r:id="rId10" imgW="171338" imgH="171338" progId="Paint.Picture">
                  <p:embed/>
                </p:oleObj>
              </mc:Choice>
              <mc:Fallback>
                <p:oleObj name="位图图像" r:id="rId10" imgW="171338" imgH="171338" progId="Paint.Picture">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28700" y="1336675"/>
                        <a:ext cx="287338"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1671" name="Text Box 7"/>
          <p:cNvSpPr txBox="1">
            <a:spLocks noChangeArrowheads="1"/>
          </p:cNvSpPr>
          <p:nvPr/>
        </p:nvSpPr>
        <p:spPr bwMode="auto">
          <a:xfrm>
            <a:off x="3114675" y="1614488"/>
            <a:ext cx="3429000"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en-US" altLang="zh-CN" b="1" i="1">
                <a:solidFill>
                  <a:srgbClr val="0033CC"/>
                </a:solidFill>
              </a:rPr>
              <a:t>A</a:t>
            </a:r>
            <a:r>
              <a:rPr lang="en-US" altLang="zh-CN" b="1" baseline="-25000">
                <a:solidFill>
                  <a:srgbClr val="0033CC"/>
                </a:solidFill>
              </a:rPr>
              <a:t>2 </a:t>
            </a:r>
            <a:r>
              <a:rPr lang="zh-CN" altLang="en-US" b="1">
                <a:solidFill>
                  <a:srgbClr val="0033CC"/>
                </a:solidFill>
              </a:rPr>
              <a:t>： </a:t>
            </a:r>
            <a:r>
              <a:rPr lang="zh-CN" altLang="en-US" b="1">
                <a:solidFill>
                  <a:srgbClr val="FF0066"/>
                </a:solidFill>
              </a:rPr>
              <a:t>本级交、直流</a:t>
            </a:r>
          </a:p>
          <a:p>
            <a:pPr>
              <a:spcBef>
                <a:spcPct val="20000"/>
              </a:spcBef>
            </a:pPr>
            <a:r>
              <a:rPr lang="zh-CN" altLang="en-US" b="1">
                <a:solidFill>
                  <a:srgbClr val="FF0066"/>
                </a:solidFill>
              </a:rPr>
              <a:t>      电压串联负反馈</a:t>
            </a:r>
          </a:p>
        </p:txBody>
      </p:sp>
      <p:sp>
        <p:nvSpPr>
          <p:cNvPr id="241672" name="Text Box 8"/>
          <p:cNvSpPr txBox="1">
            <a:spLocks noChangeArrowheads="1"/>
          </p:cNvSpPr>
          <p:nvPr/>
        </p:nvSpPr>
        <p:spPr bwMode="auto">
          <a:xfrm>
            <a:off x="3114675" y="1144588"/>
            <a:ext cx="3201988"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pPr>
            <a:r>
              <a:rPr lang="en-US" altLang="zh-CN" b="1" i="1">
                <a:solidFill>
                  <a:srgbClr val="0033CC"/>
                </a:solidFill>
              </a:rPr>
              <a:t>R</a:t>
            </a:r>
            <a:r>
              <a:rPr lang="en-US" altLang="zh-CN" b="1" baseline="-25000">
                <a:solidFill>
                  <a:srgbClr val="0033CC"/>
                </a:solidFill>
              </a:rPr>
              <a:t>2 </a:t>
            </a:r>
            <a:r>
              <a:rPr lang="zh-CN" altLang="en-US" b="1">
                <a:solidFill>
                  <a:srgbClr val="0033CC"/>
                </a:solidFill>
              </a:rPr>
              <a:t>：</a:t>
            </a:r>
            <a:r>
              <a:rPr lang="zh-CN" altLang="en-US" b="1">
                <a:solidFill>
                  <a:srgbClr val="FF0066"/>
                </a:solidFill>
              </a:rPr>
              <a:t>级间正反馈</a:t>
            </a:r>
          </a:p>
        </p:txBody>
      </p:sp>
      <p:sp>
        <p:nvSpPr>
          <p:cNvPr id="241673" name="Text Box 9"/>
          <p:cNvSpPr txBox="1">
            <a:spLocks noChangeArrowheads="1"/>
          </p:cNvSpPr>
          <p:nvPr/>
        </p:nvSpPr>
        <p:spPr bwMode="auto">
          <a:xfrm>
            <a:off x="4548188" y="4251325"/>
            <a:ext cx="3986212"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pPr>
            <a:r>
              <a:rPr lang="en-US" altLang="zh-CN" b="1" i="1">
                <a:solidFill>
                  <a:srgbClr val="0033CC"/>
                </a:solidFill>
              </a:rPr>
              <a:t>R</a:t>
            </a:r>
            <a:r>
              <a:rPr lang="en-US" altLang="zh-CN" b="1" baseline="-25000">
                <a:solidFill>
                  <a:srgbClr val="0033CC"/>
                </a:solidFill>
              </a:rPr>
              <a:t>3 </a:t>
            </a:r>
            <a:r>
              <a:rPr lang="zh-CN" altLang="en-US" b="1">
                <a:solidFill>
                  <a:srgbClr val="0033CC"/>
                </a:solidFill>
              </a:rPr>
              <a:t>：</a:t>
            </a:r>
            <a:r>
              <a:rPr lang="zh-CN" altLang="en-US" b="1">
                <a:solidFill>
                  <a:srgbClr val="FF0066"/>
                </a:solidFill>
              </a:rPr>
              <a:t>电压并联交直流负反馈</a:t>
            </a:r>
          </a:p>
        </p:txBody>
      </p:sp>
      <p:sp>
        <p:nvSpPr>
          <p:cNvPr id="241674" name="Text Box 10"/>
          <p:cNvSpPr txBox="1">
            <a:spLocks noChangeArrowheads="1"/>
          </p:cNvSpPr>
          <p:nvPr/>
        </p:nvSpPr>
        <p:spPr bwMode="auto">
          <a:xfrm>
            <a:off x="4548188" y="4802188"/>
            <a:ext cx="4062412"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pPr>
            <a:r>
              <a:rPr lang="en-US" altLang="zh-CN" b="1" i="1">
                <a:solidFill>
                  <a:srgbClr val="0033CC"/>
                </a:solidFill>
              </a:rPr>
              <a:t>R</a:t>
            </a:r>
            <a:r>
              <a:rPr lang="en-US" altLang="zh-CN" b="1" baseline="-25000">
                <a:solidFill>
                  <a:srgbClr val="0033CC"/>
                </a:solidFill>
              </a:rPr>
              <a:t>7 </a:t>
            </a:r>
            <a:r>
              <a:rPr lang="zh-CN" altLang="en-US" b="1">
                <a:solidFill>
                  <a:srgbClr val="0033CC"/>
                </a:solidFill>
              </a:rPr>
              <a:t>：</a:t>
            </a:r>
            <a:r>
              <a:rPr lang="zh-CN" altLang="en-US" b="1">
                <a:solidFill>
                  <a:srgbClr val="FF0066"/>
                </a:solidFill>
              </a:rPr>
              <a:t>电压串联交直流负反馈</a:t>
            </a:r>
          </a:p>
        </p:txBody>
      </p:sp>
      <p:sp>
        <p:nvSpPr>
          <p:cNvPr id="241675" name="Rectangle 11"/>
          <p:cNvSpPr>
            <a:spLocks noChangeArrowheads="1"/>
          </p:cNvSpPr>
          <p:nvPr/>
        </p:nvSpPr>
        <p:spPr bwMode="auto">
          <a:xfrm>
            <a:off x="609600" y="3810000"/>
            <a:ext cx="457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olidFill>
                  <a:srgbClr val="0000FF"/>
                </a:solidFill>
                <a:sym typeface="Symbol" pitchFamily="18" charset="2"/>
              </a:rPr>
              <a:t></a:t>
            </a:r>
          </a:p>
        </p:txBody>
      </p:sp>
      <p:graphicFrame>
        <p:nvGraphicFramePr>
          <p:cNvPr id="241676" name="Object 12"/>
          <p:cNvGraphicFramePr>
            <a:graphicFrameLocks noChangeAspect="1"/>
          </p:cNvGraphicFramePr>
          <p:nvPr/>
        </p:nvGraphicFramePr>
        <p:xfrm>
          <a:off x="2268538" y="4113213"/>
          <a:ext cx="287337" cy="287337"/>
        </p:xfrm>
        <a:graphic>
          <a:graphicData uri="http://schemas.openxmlformats.org/presentationml/2006/ole">
            <mc:AlternateContent xmlns:mc="http://schemas.openxmlformats.org/markup-compatibility/2006">
              <mc:Choice xmlns:v="urn:schemas-microsoft-com:vml" Requires="v">
                <p:oleObj spid="_x0000_s64595" name="位图图像" r:id="rId11" imgW="171338" imgH="171338" progId="Paint.Picture">
                  <p:embed/>
                </p:oleObj>
              </mc:Choice>
              <mc:Fallback>
                <p:oleObj name="位图图像" r:id="rId11" imgW="171338" imgH="171338" progId="Paint.Picture">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68538" y="4113213"/>
                        <a:ext cx="287337"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1677" name="Object 13"/>
          <p:cNvGraphicFramePr>
            <a:graphicFrameLocks noChangeAspect="1"/>
          </p:cNvGraphicFramePr>
          <p:nvPr/>
        </p:nvGraphicFramePr>
        <p:xfrm>
          <a:off x="3959225" y="4329113"/>
          <a:ext cx="287338" cy="287337"/>
        </p:xfrm>
        <a:graphic>
          <a:graphicData uri="http://schemas.openxmlformats.org/presentationml/2006/ole">
            <mc:AlternateContent xmlns:mc="http://schemas.openxmlformats.org/markup-compatibility/2006">
              <mc:Choice xmlns:v="urn:schemas-microsoft-com:vml" Requires="v">
                <p:oleObj spid="_x0000_s64596" name="位图图像" r:id="rId12" imgW="171338" imgH="171338" progId="Paint.Picture">
                  <p:embed/>
                </p:oleObj>
              </mc:Choice>
              <mc:Fallback>
                <p:oleObj name="位图图像" r:id="rId12" imgW="171338" imgH="171338" progId="Paint.Picture">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59225" y="4329113"/>
                        <a:ext cx="287338"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1678" name="Object 14"/>
          <p:cNvGraphicFramePr>
            <a:graphicFrameLocks noChangeAspect="1"/>
          </p:cNvGraphicFramePr>
          <p:nvPr/>
        </p:nvGraphicFramePr>
        <p:xfrm>
          <a:off x="6088063" y="1009650"/>
          <a:ext cx="2239962" cy="1819275"/>
        </p:xfrm>
        <a:graphic>
          <a:graphicData uri="http://schemas.openxmlformats.org/presentationml/2006/ole">
            <mc:AlternateContent xmlns:mc="http://schemas.openxmlformats.org/markup-compatibility/2006">
              <mc:Choice xmlns:v="urn:schemas-microsoft-com:vml" Requires="v">
                <p:oleObj spid="_x0000_s64597" name="位图图像" r:id="rId13" imgW="1828571" imgH="1486107" progId="Paint.Picture">
                  <p:embed/>
                </p:oleObj>
              </mc:Choice>
              <mc:Fallback>
                <p:oleObj name="位图图像" r:id="rId13" imgW="1828571" imgH="1486107" progId="Paint.Picture">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088063" y="1009650"/>
                        <a:ext cx="2239962" cy="181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1679" name="Text Box 15"/>
          <p:cNvSpPr txBox="1">
            <a:spLocks noChangeArrowheads="1"/>
          </p:cNvSpPr>
          <p:nvPr/>
        </p:nvSpPr>
        <p:spPr bwMode="auto">
          <a:xfrm>
            <a:off x="5821363" y="2954338"/>
            <a:ext cx="990600"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pPr>
            <a:r>
              <a:rPr lang="en-US" altLang="zh-CN" b="1" i="1">
                <a:solidFill>
                  <a:srgbClr val="0033CC"/>
                </a:solidFill>
              </a:rPr>
              <a:t>R</a:t>
            </a:r>
            <a:r>
              <a:rPr lang="en-US" altLang="zh-CN" b="1" baseline="-25000">
                <a:solidFill>
                  <a:srgbClr val="0033CC"/>
                </a:solidFill>
              </a:rPr>
              <a:t>2 </a:t>
            </a:r>
            <a:r>
              <a:rPr lang="zh-CN" altLang="en-US" b="1">
                <a:solidFill>
                  <a:srgbClr val="0033CC"/>
                </a:solidFill>
              </a:rPr>
              <a:t>：</a:t>
            </a:r>
          </a:p>
        </p:txBody>
      </p:sp>
      <p:sp>
        <p:nvSpPr>
          <p:cNvPr id="241680" name="Text Box 16"/>
          <p:cNvSpPr txBox="1">
            <a:spLocks noChangeArrowheads="1"/>
          </p:cNvSpPr>
          <p:nvPr/>
        </p:nvSpPr>
        <p:spPr bwMode="auto">
          <a:xfrm>
            <a:off x="6005513" y="2903538"/>
            <a:ext cx="2144712"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20000"/>
              </a:spcBef>
            </a:pPr>
            <a:r>
              <a:rPr lang="zh-CN" altLang="en-US" b="1">
                <a:solidFill>
                  <a:srgbClr val="FF0066"/>
                </a:solidFill>
              </a:rPr>
              <a:t>电压串联</a:t>
            </a:r>
          </a:p>
          <a:p>
            <a:pPr algn="ctr">
              <a:spcBef>
                <a:spcPct val="20000"/>
              </a:spcBef>
            </a:pPr>
            <a:r>
              <a:rPr lang="zh-CN" altLang="en-US" b="1">
                <a:solidFill>
                  <a:srgbClr val="FF0066"/>
                </a:solidFill>
              </a:rPr>
              <a:t>交流负反馈</a:t>
            </a:r>
          </a:p>
        </p:txBody>
      </p:sp>
      <p:pic>
        <p:nvPicPr>
          <p:cNvPr id="241681" name="Picture 17" descr="jiantou_shang">
            <a:hlinkClick r:id="" action="ppaction://hlinkshowjump?jump=previousslide"/>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707438" y="5105400"/>
            <a:ext cx="284162" cy="384175"/>
          </a:xfrm>
          <a:prstGeom prst="rect">
            <a:avLst/>
          </a:prstGeom>
          <a:noFill/>
          <a:extLst>
            <a:ext uri="{909E8E84-426E-40DD-AFC4-6F175D3DCCD1}">
              <a14:hiddenFill xmlns:a14="http://schemas.microsoft.com/office/drawing/2010/main">
                <a:solidFill>
                  <a:srgbClr val="FFFFFF"/>
                </a:solidFill>
              </a14:hiddenFill>
            </a:ext>
          </a:extLst>
        </p:spPr>
      </p:pic>
      <p:pic>
        <p:nvPicPr>
          <p:cNvPr id="241682" name="Picture 18" descr="jiantou_xia">
            <a:hlinkClick r:id="" action="ppaction://hlinkshowjump?jump=nextslide"/>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716963" y="5486400"/>
            <a:ext cx="274637" cy="533400"/>
          </a:xfrm>
          <a:prstGeom prst="rect">
            <a:avLst/>
          </a:prstGeom>
          <a:noFill/>
          <a:extLst>
            <a:ext uri="{909E8E84-426E-40DD-AFC4-6F175D3DCCD1}">
              <a14:hiddenFill xmlns:a14="http://schemas.microsoft.com/office/drawing/2010/main">
                <a:solidFill>
                  <a:srgbClr val="FFFFFF"/>
                </a:solidFill>
              </a14:hiddenFill>
            </a:ext>
          </a:extLst>
        </p:spPr>
      </p:pic>
      <p:sp>
        <p:nvSpPr>
          <p:cNvPr id="241683" name="Text Box 19"/>
          <p:cNvSpPr txBox="1">
            <a:spLocks noChangeArrowheads="1"/>
          </p:cNvSpPr>
          <p:nvPr/>
        </p:nvSpPr>
        <p:spPr bwMode="auto">
          <a:xfrm>
            <a:off x="4548188" y="5353050"/>
            <a:ext cx="4291012"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pPr>
            <a:r>
              <a:rPr lang="en-US" altLang="zh-CN" b="1" i="1">
                <a:solidFill>
                  <a:srgbClr val="0033CC"/>
                </a:solidFill>
              </a:rPr>
              <a:t>R</a:t>
            </a:r>
            <a:r>
              <a:rPr lang="en-US" altLang="zh-CN" b="1" baseline="-25000">
                <a:solidFill>
                  <a:srgbClr val="0033CC"/>
                </a:solidFill>
              </a:rPr>
              <a:t>4 </a:t>
            </a:r>
            <a:r>
              <a:rPr lang="zh-CN" altLang="en-US" b="1">
                <a:solidFill>
                  <a:srgbClr val="0033CC"/>
                </a:solidFill>
              </a:rPr>
              <a:t>：</a:t>
            </a:r>
            <a:r>
              <a:rPr lang="zh-CN" altLang="en-US" b="1">
                <a:solidFill>
                  <a:srgbClr val="FF0066"/>
                </a:solidFill>
              </a:rPr>
              <a:t>级间电压并联交流负反馈</a:t>
            </a:r>
          </a:p>
        </p:txBody>
      </p:sp>
    </p:spTree>
    <p:extLst>
      <p:ext uri="{BB962C8B-B14F-4D97-AF65-F5344CB8AC3E}">
        <p14:creationId xmlns:p14="http://schemas.microsoft.com/office/powerpoint/2010/main" val="13103597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afterEffect">
                                  <p:stCondLst>
                                    <p:cond delay="0"/>
                                  </p:stCondLst>
                                  <p:childTnLst>
                                    <p:set>
                                      <p:cBhvr>
                                        <p:cTn id="6" dur="1" fill="hold">
                                          <p:stCondLst>
                                            <p:cond delay="0"/>
                                          </p:stCondLst>
                                        </p:cTn>
                                        <p:tgtEl>
                                          <p:spTgt spid="241667"/>
                                        </p:tgtEl>
                                        <p:attrNameLst>
                                          <p:attrName>style.visibility</p:attrName>
                                        </p:attrNameLst>
                                      </p:cBhvr>
                                      <p:to>
                                        <p:strVal val="visible"/>
                                      </p:to>
                                    </p:set>
                                    <p:animEffect transition="in" filter="slide(fromBottom)">
                                      <p:cBhvr>
                                        <p:cTn id="7" dur="500"/>
                                        <p:tgtEl>
                                          <p:spTgt spid="2416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41668"/>
                                        </p:tgtEl>
                                        <p:attrNameLst>
                                          <p:attrName>style.visibility</p:attrName>
                                        </p:attrNameLst>
                                      </p:cBhvr>
                                      <p:to>
                                        <p:strVal val="visible"/>
                                      </p:to>
                                    </p:set>
                                    <p:anim calcmode="lin" valueType="num">
                                      <p:cBhvr additive="base">
                                        <p:cTn id="12" dur="500" fill="hold"/>
                                        <p:tgtEl>
                                          <p:spTgt spid="241668"/>
                                        </p:tgtEl>
                                        <p:attrNameLst>
                                          <p:attrName>ppt_x</p:attrName>
                                        </p:attrNameLst>
                                      </p:cBhvr>
                                      <p:tavLst>
                                        <p:tav tm="0">
                                          <p:val>
                                            <p:strVal val="0-#ppt_w/2"/>
                                          </p:val>
                                        </p:tav>
                                        <p:tav tm="100000">
                                          <p:val>
                                            <p:strVal val="#ppt_x"/>
                                          </p:val>
                                        </p:tav>
                                      </p:tavLst>
                                    </p:anim>
                                    <p:anim calcmode="lin" valueType="num">
                                      <p:cBhvr additive="base">
                                        <p:cTn id="13" dur="500" fill="hold"/>
                                        <p:tgtEl>
                                          <p:spTgt spid="241668"/>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8" fill="hold" nodeType="clickEffect">
                                  <p:stCondLst>
                                    <p:cond delay="0"/>
                                  </p:stCondLst>
                                  <p:childTnLst>
                                    <p:set>
                                      <p:cBhvr>
                                        <p:cTn id="17" dur="1" fill="hold">
                                          <p:stCondLst>
                                            <p:cond delay="0"/>
                                          </p:stCondLst>
                                        </p:cTn>
                                        <p:tgtEl>
                                          <p:spTgt spid="241669"/>
                                        </p:tgtEl>
                                        <p:attrNameLst>
                                          <p:attrName>style.visibility</p:attrName>
                                        </p:attrNameLst>
                                      </p:cBhvr>
                                      <p:to>
                                        <p:strVal val="visible"/>
                                      </p:to>
                                    </p:set>
                                    <p:anim calcmode="lin" valueType="num">
                                      <p:cBhvr additive="base">
                                        <p:cTn id="18" dur="500" fill="hold"/>
                                        <p:tgtEl>
                                          <p:spTgt spid="241669"/>
                                        </p:tgtEl>
                                        <p:attrNameLst>
                                          <p:attrName>ppt_x</p:attrName>
                                        </p:attrNameLst>
                                      </p:cBhvr>
                                      <p:tavLst>
                                        <p:tav tm="0">
                                          <p:val>
                                            <p:strVal val="0-#ppt_w/2"/>
                                          </p:val>
                                        </p:tav>
                                        <p:tav tm="100000">
                                          <p:val>
                                            <p:strVal val="#ppt_x"/>
                                          </p:val>
                                        </p:tav>
                                      </p:tavLst>
                                    </p:anim>
                                    <p:anim calcmode="lin" valueType="num">
                                      <p:cBhvr additive="base">
                                        <p:cTn id="19" dur="500" fill="hold"/>
                                        <p:tgtEl>
                                          <p:spTgt spid="241669"/>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8" fill="hold" nodeType="clickEffect">
                                  <p:stCondLst>
                                    <p:cond delay="0"/>
                                  </p:stCondLst>
                                  <p:childTnLst>
                                    <p:set>
                                      <p:cBhvr>
                                        <p:cTn id="23" dur="1" fill="hold">
                                          <p:stCondLst>
                                            <p:cond delay="0"/>
                                          </p:stCondLst>
                                        </p:cTn>
                                        <p:tgtEl>
                                          <p:spTgt spid="241670"/>
                                        </p:tgtEl>
                                        <p:attrNameLst>
                                          <p:attrName>style.visibility</p:attrName>
                                        </p:attrNameLst>
                                      </p:cBhvr>
                                      <p:to>
                                        <p:strVal val="visible"/>
                                      </p:to>
                                    </p:set>
                                    <p:anim calcmode="lin" valueType="num">
                                      <p:cBhvr additive="base">
                                        <p:cTn id="24" dur="500" fill="hold"/>
                                        <p:tgtEl>
                                          <p:spTgt spid="241670"/>
                                        </p:tgtEl>
                                        <p:attrNameLst>
                                          <p:attrName>ppt_x</p:attrName>
                                        </p:attrNameLst>
                                      </p:cBhvr>
                                      <p:tavLst>
                                        <p:tav tm="0">
                                          <p:val>
                                            <p:strVal val="0-#ppt_w/2"/>
                                          </p:val>
                                        </p:tav>
                                        <p:tav tm="100000">
                                          <p:val>
                                            <p:strVal val="#ppt_x"/>
                                          </p:val>
                                        </p:tav>
                                      </p:tavLst>
                                    </p:anim>
                                    <p:anim calcmode="lin" valueType="num">
                                      <p:cBhvr additive="base">
                                        <p:cTn id="25" dur="500" fill="hold"/>
                                        <p:tgtEl>
                                          <p:spTgt spid="241670"/>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2" presetClass="entr" presetSubtype="1" fill="hold" grpId="0" nodeType="clickEffect">
                                  <p:stCondLst>
                                    <p:cond delay="0"/>
                                  </p:stCondLst>
                                  <p:childTnLst>
                                    <p:set>
                                      <p:cBhvr>
                                        <p:cTn id="29" dur="1" fill="hold">
                                          <p:stCondLst>
                                            <p:cond delay="0"/>
                                          </p:stCondLst>
                                        </p:cTn>
                                        <p:tgtEl>
                                          <p:spTgt spid="241672"/>
                                        </p:tgtEl>
                                        <p:attrNameLst>
                                          <p:attrName>style.visibility</p:attrName>
                                        </p:attrNameLst>
                                      </p:cBhvr>
                                      <p:to>
                                        <p:strVal val="visible"/>
                                      </p:to>
                                    </p:set>
                                    <p:animEffect transition="in" filter="slide(fromTop)">
                                      <p:cBhvr>
                                        <p:cTn id="30" dur="500"/>
                                        <p:tgtEl>
                                          <p:spTgt spid="24167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2" presetClass="entr" presetSubtype="1" fill="hold" grpId="0" nodeType="clickEffect">
                                  <p:stCondLst>
                                    <p:cond delay="0"/>
                                  </p:stCondLst>
                                  <p:childTnLst>
                                    <p:set>
                                      <p:cBhvr>
                                        <p:cTn id="34" dur="1" fill="hold">
                                          <p:stCondLst>
                                            <p:cond delay="0"/>
                                          </p:stCondLst>
                                        </p:cTn>
                                        <p:tgtEl>
                                          <p:spTgt spid="241671"/>
                                        </p:tgtEl>
                                        <p:attrNameLst>
                                          <p:attrName>style.visibility</p:attrName>
                                        </p:attrNameLst>
                                      </p:cBhvr>
                                      <p:to>
                                        <p:strVal val="visible"/>
                                      </p:to>
                                    </p:set>
                                    <p:animEffect transition="in" filter="slide(fromTop)">
                                      <p:cBhvr>
                                        <p:cTn id="35" dur="500"/>
                                        <p:tgtEl>
                                          <p:spTgt spid="241671"/>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nodeType="clickEffect">
                                  <p:stCondLst>
                                    <p:cond delay="0"/>
                                  </p:stCondLst>
                                  <p:childTnLst>
                                    <p:set>
                                      <p:cBhvr>
                                        <p:cTn id="39" dur="1" fill="hold">
                                          <p:stCondLst>
                                            <p:cond delay="0"/>
                                          </p:stCondLst>
                                        </p:cTn>
                                        <p:tgtEl>
                                          <p:spTgt spid="241666"/>
                                        </p:tgtEl>
                                        <p:attrNameLst>
                                          <p:attrName>style.visibility</p:attrName>
                                        </p:attrNameLst>
                                      </p:cBhvr>
                                      <p:to>
                                        <p:strVal val="visible"/>
                                      </p:to>
                                    </p:set>
                                    <p:animEffect transition="in" filter="slide(fromBottom)">
                                      <p:cBhvr>
                                        <p:cTn id="40" dur="500"/>
                                        <p:tgtEl>
                                          <p:spTgt spid="241666"/>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2" presetClass="entr" presetSubtype="1" fill="hold" grpId="0" nodeType="clickEffect">
                                  <p:stCondLst>
                                    <p:cond delay="0"/>
                                  </p:stCondLst>
                                  <p:childTnLst>
                                    <p:set>
                                      <p:cBhvr>
                                        <p:cTn id="44" dur="1" fill="hold">
                                          <p:stCondLst>
                                            <p:cond delay="0"/>
                                          </p:stCondLst>
                                        </p:cTn>
                                        <p:tgtEl>
                                          <p:spTgt spid="241675"/>
                                        </p:tgtEl>
                                        <p:attrNameLst>
                                          <p:attrName>style.visibility</p:attrName>
                                        </p:attrNameLst>
                                      </p:cBhvr>
                                      <p:to>
                                        <p:strVal val="visible"/>
                                      </p:to>
                                    </p:set>
                                    <p:animEffect transition="in" filter="slide(fromTop)">
                                      <p:cBhvr>
                                        <p:cTn id="45" dur="500"/>
                                        <p:tgtEl>
                                          <p:spTgt spid="241675"/>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2" presetClass="entr" presetSubtype="1" fill="hold" nodeType="clickEffect">
                                  <p:stCondLst>
                                    <p:cond delay="0"/>
                                  </p:stCondLst>
                                  <p:childTnLst>
                                    <p:set>
                                      <p:cBhvr>
                                        <p:cTn id="49" dur="1" fill="hold">
                                          <p:stCondLst>
                                            <p:cond delay="0"/>
                                          </p:stCondLst>
                                        </p:cTn>
                                        <p:tgtEl>
                                          <p:spTgt spid="241676"/>
                                        </p:tgtEl>
                                        <p:attrNameLst>
                                          <p:attrName>style.visibility</p:attrName>
                                        </p:attrNameLst>
                                      </p:cBhvr>
                                      <p:to>
                                        <p:strVal val="visible"/>
                                      </p:to>
                                    </p:set>
                                    <p:animEffect transition="in" filter="slide(fromTop)">
                                      <p:cBhvr>
                                        <p:cTn id="50" dur="500"/>
                                        <p:tgtEl>
                                          <p:spTgt spid="241676"/>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2" presetClass="entr" presetSubtype="1" fill="hold" nodeType="clickEffect">
                                  <p:stCondLst>
                                    <p:cond delay="0"/>
                                  </p:stCondLst>
                                  <p:childTnLst>
                                    <p:set>
                                      <p:cBhvr>
                                        <p:cTn id="54" dur="1" fill="hold">
                                          <p:stCondLst>
                                            <p:cond delay="0"/>
                                          </p:stCondLst>
                                        </p:cTn>
                                        <p:tgtEl>
                                          <p:spTgt spid="241677"/>
                                        </p:tgtEl>
                                        <p:attrNameLst>
                                          <p:attrName>style.visibility</p:attrName>
                                        </p:attrNameLst>
                                      </p:cBhvr>
                                      <p:to>
                                        <p:strVal val="visible"/>
                                      </p:to>
                                    </p:set>
                                    <p:animEffect transition="in" filter="slide(fromTop)">
                                      <p:cBhvr>
                                        <p:cTn id="55" dur="500"/>
                                        <p:tgtEl>
                                          <p:spTgt spid="241677"/>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2" presetClass="entr" presetSubtype="1" fill="hold" grpId="0" nodeType="clickEffect">
                                  <p:stCondLst>
                                    <p:cond delay="0"/>
                                  </p:stCondLst>
                                  <p:childTnLst>
                                    <p:set>
                                      <p:cBhvr>
                                        <p:cTn id="59" dur="1" fill="hold">
                                          <p:stCondLst>
                                            <p:cond delay="0"/>
                                          </p:stCondLst>
                                        </p:cTn>
                                        <p:tgtEl>
                                          <p:spTgt spid="241673"/>
                                        </p:tgtEl>
                                        <p:attrNameLst>
                                          <p:attrName>style.visibility</p:attrName>
                                        </p:attrNameLst>
                                      </p:cBhvr>
                                      <p:to>
                                        <p:strVal val="visible"/>
                                      </p:to>
                                    </p:set>
                                    <p:animEffect transition="in" filter="slide(fromTop)">
                                      <p:cBhvr>
                                        <p:cTn id="60" dur="500"/>
                                        <p:tgtEl>
                                          <p:spTgt spid="241673"/>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2" presetClass="entr" presetSubtype="1" fill="hold" grpId="0" nodeType="clickEffect">
                                  <p:stCondLst>
                                    <p:cond delay="0"/>
                                  </p:stCondLst>
                                  <p:childTnLst>
                                    <p:set>
                                      <p:cBhvr>
                                        <p:cTn id="64" dur="1" fill="hold">
                                          <p:stCondLst>
                                            <p:cond delay="0"/>
                                          </p:stCondLst>
                                        </p:cTn>
                                        <p:tgtEl>
                                          <p:spTgt spid="241674"/>
                                        </p:tgtEl>
                                        <p:attrNameLst>
                                          <p:attrName>style.visibility</p:attrName>
                                        </p:attrNameLst>
                                      </p:cBhvr>
                                      <p:to>
                                        <p:strVal val="visible"/>
                                      </p:to>
                                    </p:set>
                                    <p:animEffect transition="in" filter="slide(fromTop)">
                                      <p:cBhvr>
                                        <p:cTn id="65" dur="500"/>
                                        <p:tgtEl>
                                          <p:spTgt spid="241674"/>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12" presetClass="entr" presetSubtype="1" fill="hold" grpId="0" nodeType="clickEffect">
                                  <p:stCondLst>
                                    <p:cond delay="0"/>
                                  </p:stCondLst>
                                  <p:childTnLst>
                                    <p:set>
                                      <p:cBhvr>
                                        <p:cTn id="69" dur="1" fill="hold">
                                          <p:stCondLst>
                                            <p:cond delay="0"/>
                                          </p:stCondLst>
                                        </p:cTn>
                                        <p:tgtEl>
                                          <p:spTgt spid="241683"/>
                                        </p:tgtEl>
                                        <p:attrNameLst>
                                          <p:attrName>style.visibility</p:attrName>
                                        </p:attrNameLst>
                                      </p:cBhvr>
                                      <p:to>
                                        <p:strVal val="visible"/>
                                      </p:to>
                                    </p:set>
                                    <p:animEffect transition="in" filter="slide(fromTop)">
                                      <p:cBhvr>
                                        <p:cTn id="70" dur="500"/>
                                        <p:tgtEl>
                                          <p:spTgt spid="241683"/>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12" presetClass="entr" presetSubtype="4" fill="hold" nodeType="clickEffect">
                                  <p:stCondLst>
                                    <p:cond delay="0"/>
                                  </p:stCondLst>
                                  <p:childTnLst>
                                    <p:set>
                                      <p:cBhvr>
                                        <p:cTn id="74" dur="1" fill="hold">
                                          <p:stCondLst>
                                            <p:cond delay="0"/>
                                          </p:stCondLst>
                                        </p:cTn>
                                        <p:tgtEl>
                                          <p:spTgt spid="241678"/>
                                        </p:tgtEl>
                                        <p:attrNameLst>
                                          <p:attrName>style.visibility</p:attrName>
                                        </p:attrNameLst>
                                      </p:cBhvr>
                                      <p:to>
                                        <p:strVal val="visible"/>
                                      </p:to>
                                    </p:set>
                                    <p:animEffect transition="in" filter="slide(fromBottom)">
                                      <p:cBhvr>
                                        <p:cTn id="75" dur="500"/>
                                        <p:tgtEl>
                                          <p:spTgt spid="241678"/>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12" presetClass="entr" presetSubtype="1" fill="hold" grpId="0" nodeType="clickEffect">
                                  <p:stCondLst>
                                    <p:cond delay="0"/>
                                  </p:stCondLst>
                                  <p:childTnLst>
                                    <p:set>
                                      <p:cBhvr>
                                        <p:cTn id="79" dur="1" fill="hold">
                                          <p:stCondLst>
                                            <p:cond delay="0"/>
                                          </p:stCondLst>
                                        </p:cTn>
                                        <p:tgtEl>
                                          <p:spTgt spid="241679"/>
                                        </p:tgtEl>
                                        <p:attrNameLst>
                                          <p:attrName>style.visibility</p:attrName>
                                        </p:attrNameLst>
                                      </p:cBhvr>
                                      <p:to>
                                        <p:strVal val="visible"/>
                                      </p:to>
                                    </p:set>
                                    <p:animEffect transition="in" filter="slide(fromTop)">
                                      <p:cBhvr>
                                        <p:cTn id="80" dur="500"/>
                                        <p:tgtEl>
                                          <p:spTgt spid="241679"/>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12" presetClass="entr" presetSubtype="1" fill="hold" grpId="0" nodeType="clickEffect">
                                  <p:stCondLst>
                                    <p:cond delay="0"/>
                                  </p:stCondLst>
                                  <p:childTnLst>
                                    <p:set>
                                      <p:cBhvr>
                                        <p:cTn id="84" dur="1" fill="hold">
                                          <p:stCondLst>
                                            <p:cond delay="0"/>
                                          </p:stCondLst>
                                        </p:cTn>
                                        <p:tgtEl>
                                          <p:spTgt spid="241680"/>
                                        </p:tgtEl>
                                        <p:attrNameLst>
                                          <p:attrName>style.visibility</p:attrName>
                                        </p:attrNameLst>
                                      </p:cBhvr>
                                      <p:to>
                                        <p:strVal val="visible"/>
                                      </p:to>
                                    </p:set>
                                    <p:animEffect transition="in" filter="slide(fromTop)">
                                      <p:cBhvr>
                                        <p:cTn id="85" dur="500"/>
                                        <p:tgtEl>
                                          <p:spTgt spid="2416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8" grpId="0" autoUpdateAnimBg="0"/>
      <p:bldP spid="241671" grpId="0" autoUpdateAnimBg="0"/>
      <p:bldP spid="241672" grpId="0" autoUpdateAnimBg="0"/>
      <p:bldP spid="241673" grpId="0" autoUpdateAnimBg="0"/>
      <p:bldP spid="241674" grpId="0" autoUpdateAnimBg="0"/>
      <p:bldP spid="241675" grpId="0" autoUpdateAnimBg="0"/>
      <p:bldP spid="241679" grpId="0" autoUpdateAnimBg="0"/>
      <p:bldP spid="241680" grpId="0" autoUpdateAnimBg="0"/>
      <p:bldP spid="241683"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3714" name="Object 2"/>
          <p:cNvGraphicFramePr>
            <a:graphicFrameLocks noChangeAspect="1"/>
          </p:cNvGraphicFramePr>
          <p:nvPr/>
        </p:nvGraphicFramePr>
        <p:xfrm>
          <a:off x="1609725" y="3733800"/>
          <a:ext cx="3876675" cy="2381250"/>
        </p:xfrm>
        <a:graphic>
          <a:graphicData uri="http://schemas.openxmlformats.org/presentationml/2006/ole">
            <mc:AlternateContent xmlns:mc="http://schemas.openxmlformats.org/markup-compatibility/2006">
              <mc:Choice xmlns:v="urn:schemas-microsoft-com:vml" Requires="v">
                <p:oleObj spid="_x0000_s65626" name="位图图像" r:id="rId4" imgW="3877216" imgH="2381582" progId="Paint.Picture">
                  <p:embed/>
                </p:oleObj>
              </mc:Choice>
              <mc:Fallback>
                <p:oleObj name="位图图像" r:id="rId4" imgW="3877216" imgH="2381582"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9725" y="3733800"/>
                        <a:ext cx="3876675" cy="23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43715" name="Picture 3" descr="jiantou_shang">
            <a:hlinkClick r:id="" action="ppaction://hlinkshowjump?jump=previousslid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55038" y="5105400"/>
            <a:ext cx="284162" cy="384175"/>
          </a:xfrm>
          <a:prstGeom prst="rect">
            <a:avLst/>
          </a:prstGeom>
          <a:noFill/>
          <a:extLst>
            <a:ext uri="{909E8E84-426E-40DD-AFC4-6F175D3DCCD1}">
              <a14:hiddenFill xmlns:a14="http://schemas.microsoft.com/office/drawing/2010/main">
                <a:solidFill>
                  <a:srgbClr val="FFFFFF"/>
                </a:solidFill>
              </a14:hiddenFill>
            </a:ext>
          </a:extLst>
        </p:spPr>
      </p:pic>
      <p:pic>
        <p:nvPicPr>
          <p:cNvPr id="243716" name="Picture 4" descr="jiantou_xia">
            <a:hlinkClick r:id="" action="ppaction://hlinkshowjump?jump=nextslide"/>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64563" y="5486400"/>
            <a:ext cx="274637" cy="5334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43717" name="Object 5"/>
          <p:cNvGraphicFramePr>
            <a:graphicFrameLocks noChangeAspect="1"/>
          </p:cNvGraphicFramePr>
          <p:nvPr/>
        </p:nvGraphicFramePr>
        <p:xfrm>
          <a:off x="1905000" y="1066800"/>
          <a:ext cx="2295525" cy="2333625"/>
        </p:xfrm>
        <a:graphic>
          <a:graphicData uri="http://schemas.openxmlformats.org/presentationml/2006/ole">
            <mc:AlternateContent xmlns:mc="http://schemas.openxmlformats.org/markup-compatibility/2006">
              <mc:Choice xmlns:v="urn:schemas-microsoft-com:vml" Requires="v">
                <p:oleObj spid="_x0000_s65627" name="BMP 图象" r:id="rId8" imgW="2295238" imgH="2333333" progId="Paint.Picture">
                  <p:embed/>
                </p:oleObj>
              </mc:Choice>
              <mc:Fallback>
                <p:oleObj name="BMP 图象" r:id="rId8" imgW="2295238" imgH="2333333" progId="Paint.Picture">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05000" y="1066800"/>
                        <a:ext cx="2295525" cy="233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3718" name="Object 6"/>
          <p:cNvGraphicFramePr>
            <a:graphicFrameLocks noChangeAspect="1"/>
          </p:cNvGraphicFramePr>
          <p:nvPr/>
        </p:nvGraphicFramePr>
        <p:xfrm>
          <a:off x="2057400" y="3343275"/>
          <a:ext cx="2133600" cy="466725"/>
        </p:xfrm>
        <a:graphic>
          <a:graphicData uri="http://schemas.openxmlformats.org/presentationml/2006/ole">
            <mc:AlternateContent xmlns:mc="http://schemas.openxmlformats.org/markup-compatibility/2006">
              <mc:Choice xmlns:v="urn:schemas-microsoft-com:vml" Requires="v">
                <p:oleObj spid="_x0000_s65628" name="BMP 图象" r:id="rId10" imgW="2133898" imgH="466543" progId="Paint.Picture">
                  <p:embed/>
                </p:oleObj>
              </mc:Choice>
              <mc:Fallback>
                <p:oleObj name="BMP 图象" r:id="rId10" imgW="2133898" imgH="466543" progId="Paint.Picture">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57400" y="3343275"/>
                        <a:ext cx="213360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3719" name="Object 7"/>
          <p:cNvGraphicFramePr>
            <a:graphicFrameLocks noChangeAspect="1"/>
          </p:cNvGraphicFramePr>
          <p:nvPr/>
        </p:nvGraphicFramePr>
        <p:xfrm>
          <a:off x="4953000" y="800100"/>
          <a:ext cx="2876550" cy="2476500"/>
        </p:xfrm>
        <a:graphic>
          <a:graphicData uri="http://schemas.openxmlformats.org/presentationml/2006/ole">
            <mc:AlternateContent xmlns:mc="http://schemas.openxmlformats.org/markup-compatibility/2006">
              <mc:Choice xmlns:v="urn:schemas-microsoft-com:vml" Requires="v">
                <p:oleObj spid="_x0000_s65629" name="BMP 图象" r:id="rId12" imgW="2876190" imgH="2476190" progId="Paint.Picture">
                  <p:embed/>
                </p:oleObj>
              </mc:Choice>
              <mc:Fallback>
                <p:oleObj name="BMP 图象" r:id="rId12" imgW="2876190" imgH="2476190" progId="Paint.Picture">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953000" y="800100"/>
                        <a:ext cx="2876550"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3720" name="Text Box 8"/>
          <p:cNvSpPr txBox="1">
            <a:spLocks noChangeArrowheads="1"/>
          </p:cNvSpPr>
          <p:nvPr/>
        </p:nvSpPr>
        <p:spPr bwMode="auto">
          <a:xfrm>
            <a:off x="762000" y="730250"/>
            <a:ext cx="1547813" cy="433388"/>
          </a:xfrm>
          <a:prstGeom prst="rect">
            <a:avLst/>
          </a:prstGeom>
          <a:solidFill>
            <a:srgbClr val="0033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80000"/>
              </a:lnSpc>
            </a:pPr>
            <a:r>
              <a:rPr lang="zh-CN" altLang="en-US" sz="2800" b="1">
                <a:solidFill>
                  <a:schemeClr val="bg1"/>
                </a:solidFill>
              </a:rPr>
              <a:t>练习 ：</a:t>
            </a:r>
          </a:p>
        </p:txBody>
      </p:sp>
      <p:graphicFrame>
        <p:nvGraphicFramePr>
          <p:cNvPr id="243721" name="Object 9"/>
          <p:cNvGraphicFramePr>
            <a:graphicFrameLocks noChangeAspect="1"/>
          </p:cNvGraphicFramePr>
          <p:nvPr/>
        </p:nvGraphicFramePr>
        <p:xfrm>
          <a:off x="5334000" y="3390900"/>
          <a:ext cx="2362200" cy="342900"/>
        </p:xfrm>
        <a:graphic>
          <a:graphicData uri="http://schemas.openxmlformats.org/presentationml/2006/ole">
            <mc:AlternateContent xmlns:mc="http://schemas.openxmlformats.org/markup-compatibility/2006">
              <mc:Choice xmlns:v="urn:schemas-microsoft-com:vml" Requires="v">
                <p:oleObj spid="_x0000_s65630" name="BMP 图象" r:id="rId14" imgW="2362530" imgH="343039" progId="Paint.Picture">
                  <p:embed/>
                </p:oleObj>
              </mc:Choice>
              <mc:Fallback>
                <p:oleObj name="BMP 图象" r:id="rId14" imgW="2362530" imgH="343039" progId="Paint.Picture">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334000" y="3390900"/>
                        <a:ext cx="23622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43722" name="Group 10"/>
          <p:cNvGrpSpPr>
            <a:grpSpLocks/>
          </p:cNvGrpSpPr>
          <p:nvPr/>
        </p:nvGrpSpPr>
        <p:grpSpPr bwMode="auto">
          <a:xfrm>
            <a:off x="5791200" y="4286250"/>
            <a:ext cx="923925" cy="1123950"/>
            <a:chOff x="3648" y="2700"/>
            <a:chExt cx="582" cy="708"/>
          </a:xfrm>
        </p:grpSpPr>
        <p:graphicFrame>
          <p:nvGraphicFramePr>
            <p:cNvPr id="243723" name="Object 11"/>
            <p:cNvGraphicFramePr>
              <a:graphicFrameLocks noChangeAspect="1"/>
            </p:cNvGraphicFramePr>
            <p:nvPr/>
          </p:nvGraphicFramePr>
          <p:xfrm>
            <a:off x="3744" y="2700"/>
            <a:ext cx="384" cy="228"/>
          </p:xfrm>
          <a:graphic>
            <a:graphicData uri="http://schemas.openxmlformats.org/presentationml/2006/ole">
              <mc:AlternateContent xmlns:mc="http://schemas.openxmlformats.org/markup-compatibility/2006">
                <mc:Choice xmlns:v="urn:schemas-microsoft-com:vml" Requires="v">
                  <p:oleObj spid="_x0000_s65631" name="BMP 图象" r:id="rId16" imgW="609524" imgH="361809" progId="Paint.Picture">
                    <p:embed/>
                  </p:oleObj>
                </mc:Choice>
                <mc:Fallback>
                  <p:oleObj name="BMP 图象" r:id="rId16" imgW="609524" imgH="361809" progId="Paint.Picture">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744" y="2700"/>
                          <a:ext cx="384" cy="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3724" name="Object 12"/>
            <p:cNvGraphicFramePr>
              <a:graphicFrameLocks noChangeAspect="1"/>
            </p:cNvGraphicFramePr>
            <p:nvPr/>
          </p:nvGraphicFramePr>
          <p:xfrm>
            <a:off x="3750" y="2952"/>
            <a:ext cx="378" cy="216"/>
          </p:xfrm>
          <a:graphic>
            <a:graphicData uri="http://schemas.openxmlformats.org/presentationml/2006/ole">
              <mc:AlternateContent xmlns:mc="http://schemas.openxmlformats.org/markup-compatibility/2006">
                <mc:Choice xmlns:v="urn:schemas-microsoft-com:vml" Requires="v">
                  <p:oleObj spid="_x0000_s65632" name="BMP 图象" r:id="rId18" imgW="600159" imgH="343039" progId="Paint.Picture">
                    <p:embed/>
                  </p:oleObj>
                </mc:Choice>
                <mc:Fallback>
                  <p:oleObj name="BMP 图象" r:id="rId18" imgW="600159" imgH="343039" progId="Paint.Picture">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750" y="2952"/>
                          <a:ext cx="378" cy="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3725" name="Object 13"/>
            <p:cNvGraphicFramePr>
              <a:graphicFrameLocks noChangeAspect="1"/>
            </p:cNvGraphicFramePr>
            <p:nvPr/>
          </p:nvGraphicFramePr>
          <p:xfrm>
            <a:off x="3648" y="3186"/>
            <a:ext cx="582" cy="222"/>
          </p:xfrm>
          <a:graphic>
            <a:graphicData uri="http://schemas.openxmlformats.org/presentationml/2006/ole">
              <mc:AlternateContent xmlns:mc="http://schemas.openxmlformats.org/markup-compatibility/2006">
                <mc:Choice xmlns:v="urn:schemas-microsoft-com:vml" Requires="v">
                  <p:oleObj spid="_x0000_s65633" name="BMP 图象" r:id="rId20" imgW="923810" imgH="352474" progId="Paint.Picture">
                    <p:embed/>
                  </p:oleObj>
                </mc:Choice>
                <mc:Fallback>
                  <p:oleObj name="BMP 图象" r:id="rId20" imgW="923810" imgH="352474" progId="Paint.Picture">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648" y="3186"/>
                          <a:ext cx="582" cy="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extLst>
      <p:ext uri="{BB962C8B-B14F-4D97-AF65-F5344CB8AC3E}">
        <p14:creationId xmlns:p14="http://schemas.microsoft.com/office/powerpoint/2010/main" val="36866610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43720">
                                            <p:txEl>
                                              <p:charRg st="4294967295" end="4294967295"/>
                                            </p:txEl>
                                          </p:spTgt>
                                        </p:tgtEl>
                                        <p:attrNameLst>
                                          <p:attrName>style.visibility</p:attrName>
                                        </p:attrNameLst>
                                      </p:cBhvr>
                                      <p:to>
                                        <p:strVal val="visible"/>
                                      </p:to>
                                    </p:set>
                                    <p:animEffect transition="in" filter="dissolve">
                                      <p:cBhvr>
                                        <p:cTn id="7" dur="500"/>
                                        <p:tgtEl>
                                          <p:spTgt spid="243720">
                                            <p:txEl>
                                              <p:charRg st="4294967295" end="4294967295"/>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43717"/>
                                        </p:tgtEl>
                                        <p:attrNameLst>
                                          <p:attrName>style.visibility</p:attrName>
                                        </p:attrNameLst>
                                      </p:cBhvr>
                                      <p:to>
                                        <p:strVal val="visible"/>
                                      </p:to>
                                    </p:set>
                                    <p:anim calcmode="lin" valueType="num">
                                      <p:cBhvr additive="base">
                                        <p:cTn id="12" dur="500" fill="hold"/>
                                        <p:tgtEl>
                                          <p:spTgt spid="243717"/>
                                        </p:tgtEl>
                                        <p:attrNameLst>
                                          <p:attrName>ppt_x</p:attrName>
                                        </p:attrNameLst>
                                      </p:cBhvr>
                                      <p:tavLst>
                                        <p:tav tm="0">
                                          <p:val>
                                            <p:strVal val="#ppt_x"/>
                                          </p:val>
                                        </p:tav>
                                        <p:tav tm="100000">
                                          <p:val>
                                            <p:strVal val="#ppt_x"/>
                                          </p:val>
                                        </p:tav>
                                      </p:tavLst>
                                    </p:anim>
                                    <p:anim calcmode="lin" valueType="num">
                                      <p:cBhvr additive="base">
                                        <p:cTn id="13" dur="500" fill="hold"/>
                                        <p:tgtEl>
                                          <p:spTgt spid="243717"/>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243719"/>
                                        </p:tgtEl>
                                        <p:attrNameLst>
                                          <p:attrName>style.visibility</p:attrName>
                                        </p:attrNameLst>
                                      </p:cBhvr>
                                      <p:to>
                                        <p:strVal val="visible"/>
                                      </p:to>
                                    </p:set>
                                    <p:anim calcmode="lin" valueType="num">
                                      <p:cBhvr additive="base">
                                        <p:cTn id="18" dur="500" fill="hold"/>
                                        <p:tgtEl>
                                          <p:spTgt spid="243719"/>
                                        </p:tgtEl>
                                        <p:attrNameLst>
                                          <p:attrName>ppt_x</p:attrName>
                                        </p:attrNameLst>
                                      </p:cBhvr>
                                      <p:tavLst>
                                        <p:tav tm="0">
                                          <p:val>
                                            <p:strVal val="#ppt_x"/>
                                          </p:val>
                                        </p:tav>
                                        <p:tav tm="100000">
                                          <p:val>
                                            <p:strVal val="#ppt_x"/>
                                          </p:val>
                                        </p:tav>
                                      </p:tavLst>
                                    </p:anim>
                                    <p:anim calcmode="lin" valueType="num">
                                      <p:cBhvr additive="base">
                                        <p:cTn id="19" dur="500" fill="hold"/>
                                        <p:tgtEl>
                                          <p:spTgt spid="243719"/>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nodeType="clickEffect">
                                  <p:stCondLst>
                                    <p:cond delay="0"/>
                                  </p:stCondLst>
                                  <p:childTnLst>
                                    <p:set>
                                      <p:cBhvr>
                                        <p:cTn id="23" dur="1" fill="hold">
                                          <p:stCondLst>
                                            <p:cond delay="0"/>
                                          </p:stCondLst>
                                        </p:cTn>
                                        <p:tgtEl>
                                          <p:spTgt spid="243714"/>
                                        </p:tgtEl>
                                        <p:attrNameLst>
                                          <p:attrName>style.visibility</p:attrName>
                                        </p:attrNameLst>
                                      </p:cBhvr>
                                      <p:to>
                                        <p:strVal val="visible"/>
                                      </p:to>
                                    </p:set>
                                    <p:anim calcmode="lin" valueType="num">
                                      <p:cBhvr additive="base">
                                        <p:cTn id="24" dur="500" fill="hold"/>
                                        <p:tgtEl>
                                          <p:spTgt spid="243714"/>
                                        </p:tgtEl>
                                        <p:attrNameLst>
                                          <p:attrName>ppt_x</p:attrName>
                                        </p:attrNameLst>
                                      </p:cBhvr>
                                      <p:tavLst>
                                        <p:tav tm="0">
                                          <p:val>
                                            <p:strVal val="#ppt_x"/>
                                          </p:val>
                                        </p:tav>
                                        <p:tav tm="100000">
                                          <p:val>
                                            <p:strVal val="#ppt_x"/>
                                          </p:val>
                                        </p:tav>
                                      </p:tavLst>
                                    </p:anim>
                                    <p:anim calcmode="lin" valueType="num">
                                      <p:cBhvr additive="base">
                                        <p:cTn id="25" dur="500" fill="hold"/>
                                        <p:tgtEl>
                                          <p:spTgt spid="243714"/>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243718"/>
                                        </p:tgtEl>
                                        <p:attrNameLst>
                                          <p:attrName>style.visibility</p:attrName>
                                        </p:attrNameLst>
                                      </p:cBhvr>
                                      <p:to>
                                        <p:strVal val="visible"/>
                                      </p:to>
                                    </p:set>
                                    <p:anim calcmode="lin" valueType="num">
                                      <p:cBhvr additive="base">
                                        <p:cTn id="30" dur="500" fill="hold"/>
                                        <p:tgtEl>
                                          <p:spTgt spid="243718"/>
                                        </p:tgtEl>
                                        <p:attrNameLst>
                                          <p:attrName>ppt_x</p:attrName>
                                        </p:attrNameLst>
                                      </p:cBhvr>
                                      <p:tavLst>
                                        <p:tav tm="0">
                                          <p:val>
                                            <p:strVal val="#ppt_x"/>
                                          </p:val>
                                        </p:tav>
                                        <p:tav tm="100000">
                                          <p:val>
                                            <p:strVal val="#ppt_x"/>
                                          </p:val>
                                        </p:tav>
                                      </p:tavLst>
                                    </p:anim>
                                    <p:anim calcmode="lin" valueType="num">
                                      <p:cBhvr additive="base">
                                        <p:cTn id="31" dur="500" fill="hold"/>
                                        <p:tgtEl>
                                          <p:spTgt spid="243718"/>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nodeType="clickEffect">
                                  <p:stCondLst>
                                    <p:cond delay="0"/>
                                  </p:stCondLst>
                                  <p:childTnLst>
                                    <p:set>
                                      <p:cBhvr>
                                        <p:cTn id="35" dur="1" fill="hold">
                                          <p:stCondLst>
                                            <p:cond delay="0"/>
                                          </p:stCondLst>
                                        </p:cTn>
                                        <p:tgtEl>
                                          <p:spTgt spid="243721"/>
                                        </p:tgtEl>
                                        <p:attrNameLst>
                                          <p:attrName>style.visibility</p:attrName>
                                        </p:attrNameLst>
                                      </p:cBhvr>
                                      <p:to>
                                        <p:strVal val="visible"/>
                                      </p:to>
                                    </p:set>
                                    <p:anim calcmode="lin" valueType="num">
                                      <p:cBhvr additive="base">
                                        <p:cTn id="36" dur="500" fill="hold"/>
                                        <p:tgtEl>
                                          <p:spTgt spid="243721"/>
                                        </p:tgtEl>
                                        <p:attrNameLst>
                                          <p:attrName>ppt_x</p:attrName>
                                        </p:attrNameLst>
                                      </p:cBhvr>
                                      <p:tavLst>
                                        <p:tav tm="0">
                                          <p:val>
                                            <p:strVal val="#ppt_x"/>
                                          </p:val>
                                        </p:tav>
                                        <p:tav tm="100000">
                                          <p:val>
                                            <p:strVal val="#ppt_x"/>
                                          </p:val>
                                        </p:tav>
                                      </p:tavLst>
                                    </p:anim>
                                    <p:anim calcmode="lin" valueType="num">
                                      <p:cBhvr additive="base">
                                        <p:cTn id="37" dur="500" fill="hold"/>
                                        <p:tgtEl>
                                          <p:spTgt spid="243721"/>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nodeType="clickEffect">
                                  <p:stCondLst>
                                    <p:cond delay="0"/>
                                  </p:stCondLst>
                                  <p:childTnLst>
                                    <p:set>
                                      <p:cBhvr>
                                        <p:cTn id="41" dur="1" fill="hold">
                                          <p:stCondLst>
                                            <p:cond delay="0"/>
                                          </p:stCondLst>
                                        </p:cTn>
                                        <p:tgtEl>
                                          <p:spTgt spid="243722"/>
                                        </p:tgtEl>
                                        <p:attrNameLst>
                                          <p:attrName>style.visibility</p:attrName>
                                        </p:attrNameLst>
                                      </p:cBhvr>
                                      <p:to>
                                        <p:strVal val="visible"/>
                                      </p:to>
                                    </p:set>
                                    <p:anim calcmode="lin" valueType="num">
                                      <p:cBhvr additive="base">
                                        <p:cTn id="42" dur="500" fill="hold"/>
                                        <p:tgtEl>
                                          <p:spTgt spid="243722"/>
                                        </p:tgtEl>
                                        <p:attrNameLst>
                                          <p:attrName>ppt_x</p:attrName>
                                        </p:attrNameLst>
                                      </p:cBhvr>
                                      <p:tavLst>
                                        <p:tav tm="0">
                                          <p:val>
                                            <p:strVal val="#ppt_x"/>
                                          </p:val>
                                        </p:tav>
                                        <p:tav tm="100000">
                                          <p:val>
                                            <p:strVal val="#ppt_x"/>
                                          </p:val>
                                        </p:tav>
                                      </p:tavLst>
                                    </p:anim>
                                    <p:anim calcmode="lin" valueType="num">
                                      <p:cBhvr additive="base">
                                        <p:cTn id="43" dur="500" fill="hold"/>
                                        <p:tgtEl>
                                          <p:spTgt spid="2437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720" grpId="0"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2" name="Picture 2" descr="jiantou_shang">
            <a:hlinkClick r:id="" action="ppaction://hlinkshowjump?jump=previous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10600" y="5105400"/>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245763" name="Picture 3" descr="jiantou_xia">
            <a:hlinkClick r:id="" action="ppaction://hlinkshowjump?jump=nextslide"/>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20125" y="5486400"/>
            <a:ext cx="274638" cy="5334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45764" name="Object 4"/>
          <p:cNvGraphicFramePr>
            <a:graphicFrameLocks noChangeAspect="1"/>
          </p:cNvGraphicFramePr>
          <p:nvPr/>
        </p:nvGraphicFramePr>
        <p:xfrm>
          <a:off x="990600" y="914400"/>
          <a:ext cx="2828925" cy="2047875"/>
        </p:xfrm>
        <a:graphic>
          <a:graphicData uri="http://schemas.openxmlformats.org/presentationml/2006/ole">
            <mc:AlternateContent xmlns:mc="http://schemas.openxmlformats.org/markup-compatibility/2006">
              <mc:Choice xmlns:v="urn:schemas-microsoft-com:vml" Requires="v">
                <p:oleObj spid="_x0000_s66650" name="位图图像" r:id="rId6" imgW="2828571" imgH="2048161" progId="Paint.Picture">
                  <p:embed/>
                </p:oleObj>
              </mc:Choice>
              <mc:Fallback>
                <p:oleObj name="位图图像" r:id="rId6" imgW="2828571" imgH="2048161" progId="Paint.Pictur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0600" y="914400"/>
                        <a:ext cx="2828925"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5765" name="Object 5"/>
          <p:cNvGraphicFramePr>
            <a:graphicFrameLocks noChangeAspect="1"/>
          </p:cNvGraphicFramePr>
          <p:nvPr/>
        </p:nvGraphicFramePr>
        <p:xfrm>
          <a:off x="1257300" y="3048000"/>
          <a:ext cx="2171700" cy="400050"/>
        </p:xfrm>
        <a:graphic>
          <a:graphicData uri="http://schemas.openxmlformats.org/presentationml/2006/ole">
            <mc:AlternateContent xmlns:mc="http://schemas.openxmlformats.org/markup-compatibility/2006">
              <mc:Choice xmlns:v="urn:schemas-microsoft-com:vml" Requires="v">
                <p:oleObj spid="_x0000_s66651" name="BMP 图象" r:id="rId8" imgW="2172003" imgH="400000" progId="Paint.Picture">
                  <p:embed/>
                </p:oleObj>
              </mc:Choice>
              <mc:Fallback>
                <p:oleObj name="BMP 图象" r:id="rId8" imgW="2172003" imgH="400000" progId="Paint.Picture">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57300" y="3048000"/>
                        <a:ext cx="21717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5766" name="Object 6"/>
          <p:cNvGraphicFramePr>
            <a:graphicFrameLocks noChangeAspect="1"/>
          </p:cNvGraphicFramePr>
          <p:nvPr/>
        </p:nvGraphicFramePr>
        <p:xfrm>
          <a:off x="4476750" y="942975"/>
          <a:ext cx="3600450" cy="2028825"/>
        </p:xfrm>
        <a:graphic>
          <a:graphicData uri="http://schemas.openxmlformats.org/presentationml/2006/ole">
            <mc:AlternateContent xmlns:mc="http://schemas.openxmlformats.org/markup-compatibility/2006">
              <mc:Choice xmlns:v="urn:schemas-microsoft-com:vml" Requires="v">
                <p:oleObj spid="_x0000_s66652" name="位图图像" r:id="rId10" imgW="3600000" imgH="2029108" progId="Paint.Picture">
                  <p:embed/>
                </p:oleObj>
              </mc:Choice>
              <mc:Fallback>
                <p:oleObj name="位图图像" r:id="rId10" imgW="3600000" imgH="2029108" progId="Paint.Picture">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76750" y="942975"/>
                        <a:ext cx="3600450"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5767" name="Object 7"/>
          <p:cNvGraphicFramePr>
            <a:graphicFrameLocks noChangeAspect="1"/>
          </p:cNvGraphicFramePr>
          <p:nvPr/>
        </p:nvGraphicFramePr>
        <p:xfrm>
          <a:off x="5153025" y="2981325"/>
          <a:ext cx="2162175" cy="371475"/>
        </p:xfrm>
        <a:graphic>
          <a:graphicData uri="http://schemas.openxmlformats.org/presentationml/2006/ole">
            <mc:AlternateContent xmlns:mc="http://schemas.openxmlformats.org/markup-compatibility/2006">
              <mc:Choice xmlns:v="urn:schemas-microsoft-com:vml" Requires="v">
                <p:oleObj spid="_x0000_s66653" name="BMP 图象" r:id="rId12" imgW="2161905" imgH="371527" progId="Paint.Picture">
                  <p:embed/>
                </p:oleObj>
              </mc:Choice>
              <mc:Fallback>
                <p:oleObj name="BMP 图象" r:id="rId12" imgW="2161905" imgH="371527" progId="Paint.Picture">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153025" y="2981325"/>
                        <a:ext cx="21621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5768" name="Object 8"/>
          <p:cNvGraphicFramePr>
            <a:graphicFrameLocks noChangeAspect="1"/>
          </p:cNvGraphicFramePr>
          <p:nvPr/>
        </p:nvGraphicFramePr>
        <p:xfrm>
          <a:off x="2895600" y="3629025"/>
          <a:ext cx="2495550" cy="2390775"/>
        </p:xfrm>
        <a:graphic>
          <a:graphicData uri="http://schemas.openxmlformats.org/presentationml/2006/ole">
            <mc:AlternateContent xmlns:mc="http://schemas.openxmlformats.org/markup-compatibility/2006">
              <mc:Choice xmlns:v="urn:schemas-microsoft-com:vml" Requires="v">
                <p:oleObj spid="_x0000_s66654" name="BMP 图象" r:id="rId14" imgW="2495238" imgH="2390476" progId="Paint.Picture">
                  <p:embed/>
                </p:oleObj>
              </mc:Choice>
              <mc:Fallback>
                <p:oleObj name="BMP 图象" r:id="rId14" imgW="2495238" imgH="2390476" progId="Paint.Picture">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895600" y="3629025"/>
                        <a:ext cx="2495550" cy="239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45769" name="Group 9"/>
          <p:cNvGrpSpPr>
            <a:grpSpLocks/>
          </p:cNvGrpSpPr>
          <p:nvPr/>
        </p:nvGrpSpPr>
        <p:grpSpPr bwMode="auto">
          <a:xfrm>
            <a:off x="5715000" y="4105275"/>
            <a:ext cx="942975" cy="1152525"/>
            <a:chOff x="3600" y="2586"/>
            <a:chExt cx="594" cy="726"/>
          </a:xfrm>
        </p:grpSpPr>
        <p:graphicFrame>
          <p:nvGraphicFramePr>
            <p:cNvPr id="245770" name="Object 10"/>
            <p:cNvGraphicFramePr>
              <a:graphicFrameLocks noChangeAspect="1"/>
            </p:cNvGraphicFramePr>
            <p:nvPr/>
          </p:nvGraphicFramePr>
          <p:xfrm>
            <a:off x="3654" y="2586"/>
            <a:ext cx="378" cy="198"/>
          </p:xfrm>
          <a:graphic>
            <a:graphicData uri="http://schemas.openxmlformats.org/presentationml/2006/ole">
              <mc:AlternateContent xmlns:mc="http://schemas.openxmlformats.org/markup-compatibility/2006">
                <mc:Choice xmlns:v="urn:schemas-microsoft-com:vml" Requires="v">
                  <p:oleObj spid="_x0000_s66655" name="BMP 图象" r:id="rId16" imgW="600159" imgH="314286" progId="Paint.Picture">
                    <p:embed/>
                  </p:oleObj>
                </mc:Choice>
                <mc:Fallback>
                  <p:oleObj name="BMP 图象" r:id="rId16" imgW="600159" imgH="314286" progId="Paint.Picture">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654" y="2586"/>
                          <a:ext cx="378" cy="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5771" name="Object 11"/>
            <p:cNvGraphicFramePr>
              <a:graphicFrameLocks noChangeAspect="1"/>
            </p:cNvGraphicFramePr>
            <p:nvPr/>
          </p:nvGraphicFramePr>
          <p:xfrm>
            <a:off x="3678" y="2832"/>
            <a:ext cx="402" cy="198"/>
          </p:xfrm>
          <a:graphic>
            <a:graphicData uri="http://schemas.openxmlformats.org/presentationml/2006/ole">
              <mc:AlternateContent xmlns:mc="http://schemas.openxmlformats.org/markup-compatibility/2006">
                <mc:Choice xmlns:v="urn:schemas-microsoft-com:vml" Requires="v">
                  <p:oleObj spid="_x0000_s66656" name="BMP 图象" r:id="rId18" imgW="638264" imgH="314286" progId="Paint.Picture">
                    <p:embed/>
                  </p:oleObj>
                </mc:Choice>
                <mc:Fallback>
                  <p:oleObj name="BMP 图象" r:id="rId18" imgW="638264" imgH="314286" progId="Paint.Picture">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678" y="2832"/>
                          <a:ext cx="402" cy="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45772" name="Object 12"/>
            <p:cNvGraphicFramePr>
              <a:graphicFrameLocks noChangeAspect="1"/>
            </p:cNvGraphicFramePr>
            <p:nvPr/>
          </p:nvGraphicFramePr>
          <p:xfrm>
            <a:off x="3600" y="3090"/>
            <a:ext cx="594" cy="222"/>
          </p:xfrm>
          <a:graphic>
            <a:graphicData uri="http://schemas.openxmlformats.org/presentationml/2006/ole">
              <mc:AlternateContent xmlns:mc="http://schemas.openxmlformats.org/markup-compatibility/2006">
                <mc:Choice xmlns:v="urn:schemas-microsoft-com:vml" Requires="v">
                  <p:oleObj spid="_x0000_s66657" name="BMP 图象" r:id="rId20" imgW="942857" imgH="352474" progId="Paint.Picture">
                    <p:embed/>
                  </p:oleObj>
                </mc:Choice>
                <mc:Fallback>
                  <p:oleObj name="BMP 图象" r:id="rId20" imgW="942857" imgH="352474" progId="Paint.Picture">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600" y="3090"/>
                          <a:ext cx="594" cy="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extLst>
      <p:ext uri="{BB962C8B-B14F-4D97-AF65-F5344CB8AC3E}">
        <p14:creationId xmlns:p14="http://schemas.microsoft.com/office/powerpoint/2010/main" val="42510353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45764"/>
                                        </p:tgtEl>
                                        <p:attrNameLst>
                                          <p:attrName>style.visibility</p:attrName>
                                        </p:attrNameLst>
                                      </p:cBhvr>
                                      <p:to>
                                        <p:strVal val="visible"/>
                                      </p:to>
                                    </p:set>
                                    <p:anim calcmode="lin" valueType="num">
                                      <p:cBhvr additive="base">
                                        <p:cTn id="7" dur="500" fill="hold"/>
                                        <p:tgtEl>
                                          <p:spTgt spid="245764"/>
                                        </p:tgtEl>
                                        <p:attrNameLst>
                                          <p:attrName>ppt_x</p:attrName>
                                        </p:attrNameLst>
                                      </p:cBhvr>
                                      <p:tavLst>
                                        <p:tav tm="0">
                                          <p:val>
                                            <p:strVal val="#ppt_x"/>
                                          </p:val>
                                        </p:tav>
                                        <p:tav tm="100000">
                                          <p:val>
                                            <p:strVal val="#ppt_x"/>
                                          </p:val>
                                        </p:tav>
                                      </p:tavLst>
                                    </p:anim>
                                    <p:anim calcmode="lin" valueType="num">
                                      <p:cBhvr additive="base">
                                        <p:cTn id="8" dur="500" fill="hold"/>
                                        <p:tgtEl>
                                          <p:spTgt spid="24576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45766"/>
                                        </p:tgtEl>
                                        <p:attrNameLst>
                                          <p:attrName>style.visibility</p:attrName>
                                        </p:attrNameLst>
                                      </p:cBhvr>
                                      <p:to>
                                        <p:strVal val="visible"/>
                                      </p:to>
                                    </p:set>
                                    <p:anim calcmode="lin" valueType="num">
                                      <p:cBhvr additive="base">
                                        <p:cTn id="13" dur="500" fill="hold"/>
                                        <p:tgtEl>
                                          <p:spTgt spid="245766"/>
                                        </p:tgtEl>
                                        <p:attrNameLst>
                                          <p:attrName>ppt_x</p:attrName>
                                        </p:attrNameLst>
                                      </p:cBhvr>
                                      <p:tavLst>
                                        <p:tav tm="0">
                                          <p:val>
                                            <p:strVal val="#ppt_x"/>
                                          </p:val>
                                        </p:tav>
                                        <p:tav tm="100000">
                                          <p:val>
                                            <p:strVal val="#ppt_x"/>
                                          </p:val>
                                        </p:tav>
                                      </p:tavLst>
                                    </p:anim>
                                    <p:anim calcmode="lin" valueType="num">
                                      <p:cBhvr additive="base">
                                        <p:cTn id="14" dur="500" fill="hold"/>
                                        <p:tgtEl>
                                          <p:spTgt spid="24576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45768"/>
                                        </p:tgtEl>
                                        <p:attrNameLst>
                                          <p:attrName>style.visibility</p:attrName>
                                        </p:attrNameLst>
                                      </p:cBhvr>
                                      <p:to>
                                        <p:strVal val="visible"/>
                                      </p:to>
                                    </p:set>
                                    <p:anim calcmode="lin" valueType="num">
                                      <p:cBhvr additive="base">
                                        <p:cTn id="19" dur="500" fill="hold"/>
                                        <p:tgtEl>
                                          <p:spTgt spid="245768"/>
                                        </p:tgtEl>
                                        <p:attrNameLst>
                                          <p:attrName>ppt_x</p:attrName>
                                        </p:attrNameLst>
                                      </p:cBhvr>
                                      <p:tavLst>
                                        <p:tav tm="0">
                                          <p:val>
                                            <p:strVal val="#ppt_x"/>
                                          </p:val>
                                        </p:tav>
                                        <p:tav tm="100000">
                                          <p:val>
                                            <p:strVal val="#ppt_x"/>
                                          </p:val>
                                        </p:tav>
                                      </p:tavLst>
                                    </p:anim>
                                    <p:anim calcmode="lin" valueType="num">
                                      <p:cBhvr additive="base">
                                        <p:cTn id="20" dur="500" fill="hold"/>
                                        <p:tgtEl>
                                          <p:spTgt spid="24576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45765"/>
                                        </p:tgtEl>
                                        <p:attrNameLst>
                                          <p:attrName>style.visibility</p:attrName>
                                        </p:attrNameLst>
                                      </p:cBhvr>
                                      <p:to>
                                        <p:strVal val="visible"/>
                                      </p:to>
                                    </p:set>
                                    <p:anim calcmode="lin" valueType="num">
                                      <p:cBhvr additive="base">
                                        <p:cTn id="25" dur="500" fill="hold"/>
                                        <p:tgtEl>
                                          <p:spTgt spid="245765"/>
                                        </p:tgtEl>
                                        <p:attrNameLst>
                                          <p:attrName>ppt_x</p:attrName>
                                        </p:attrNameLst>
                                      </p:cBhvr>
                                      <p:tavLst>
                                        <p:tav tm="0">
                                          <p:val>
                                            <p:strVal val="#ppt_x"/>
                                          </p:val>
                                        </p:tav>
                                        <p:tav tm="100000">
                                          <p:val>
                                            <p:strVal val="#ppt_x"/>
                                          </p:val>
                                        </p:tav>
                                      </p:tavLst>
                                    </p:anim>
                                    <p:anim calcmode="lin" valueType="num">
                                      <p:cBhvr additive="base">
                                        <p:cTn id="26" dur="500" fill="hold"/>
                                        <p:tgtEl>
                                          <p:spTgt spid="24576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45767"/>
                                        </p:tgtEl>
                                        <p:attrNameLst>
                                          <p:attrName>style.visibility</p:attrName>
                                        </p:attrNameLst>
                                      </p:cBhvr>
                                      <p:to>
                                        <p:strVal val="visible"/>
                                      </p:to>
                                    </p:set>
                                    <p:anim calcmode="lin" valueType="num">
                                      <p:cBhvr additive="base">
                                        <p:cTn id="31" dur="500" fill="hold"/>
                                        <p:tgtEl>
                                          <p:spTgt spid="245767"/>
                                        </p:tgtEl>
                                        <p:attrNameLst>
                                          <p:attrName>ppt_x</p:attrName>
                                        </p:attrNameLst>
                                      </p:cBhvr>
                                      <p:tavLst>
                                        <p:tav tm="0">
                                          <p:val>
                                            <p:strVal val="#ppt_x"/>
                                          </p:val>
                                        </p:tav>
                                        <p:tav tm="100000">
                                          <p:val>
                                            <p:strVal val="#ppt_x"/>
                                          </p:val>
                                        </p:tav>
                                      </p:tavLst>
                                    </p:anim>
                                    <p:anim calcmode="lin" valueType="num">
                                      <p:cBhvr additive="base">
                                        <p:cTn id="32" dur="500" fill="hold"/>
                                        <p:tgtEl>
                                          <p:spTgt spid="24576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45769"/>
                                        </p:tgtEl>
                                        <p:attrNameLst>
                                          <p:attrName>style.visibility</p:attrName>
                                        </p:attrNameLst>
                                      </p:cBhvr>
                                      <p:to>
                                        <p:strVal val="visible"/>
                                      </p:to>
                                    </p:set>
                                    <p:anim calcmode="lin" valueType="num">
                                      <p:cBhvr additive="base">
                                        <p:cTn id="37" dur="500" fill="hold"/>
                                        <p:tgtEl>
                                          <p:spTgt spid="245769"/>
                                        </p:tgtEl>
                                        <p:attrNameLst>
                                          <p:attrName>ppt_x</p:attrName>
                                        </p:attrNameLst>
                                      </p:cBhvr>
                                      <p:tavLst>
                                        <p:tav tm="0">
                                          <p:val>
                                            <p:strVal val="#ppt_x"/>
                                          </p:val>
                                        </p:tav>
                                        <p:tav tm="100000">
                                          <p:val>
                                            <p:strVal val="#ppt_x"/>
                                          </p:val>
                                        </p:tav>
                                      </p:tavLst>
                                    </p:anim>
                                    <p:anim calcmode="lin" valueType="num">
                                      <p:cBhvr additive="base">
                                        <p:cTn id="38" dur="500" fill="hold"/>
                                        <p:tgtEl>
                                          <p:spTgt spid="2457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ChangeArrowheads="1"/>
          </p:cNvSpPr>
          <p:nvPr/>
        </p:nvSpPr>
        <p:spPr bwMode="auto">
          <a:xfrm>
            <a:off x="1022350" y="4157663"/>
            <a:ext cx="70040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800" b="1">
                <a:solidFill>
                  <a:srgbClr val="0033CC"/>
                </a:solidFill>
              </a:rPr>
              <a:t>并联负反馈使输入电阻减小</a:t>
            </a:r>
          </a:p>
        </p:txBody>
      </p:sp>
      <p:sp>
        <p:nvSpPr>
          <p:cNvPr id="247811" name="Text Box 3"/>
          <p:cNvSpPr txBox="1">
            <a:spLocks noChangeArrowheads="1"/>
          </p:cNvSpPr>
          <p:nvPr/>
        </p:nvSpPr>
        <p:spPr bwMode="auto">
          <a:xfrm>
            <a:off x="762000" y="838200"/>
            <a:ext cx="6151563"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lang="zh-CN" altLang="en-US" sz="2800" b="1">
                <a:solidFill>
                  <a:srgbClr val="0033CC"/>
                </a:solidFill>
              </a:rPr>
              <a:t>二、负反馈对放大电路性能的影响</a:t>
            </a:r>
          </a:p>
        </p:txBody>
      </p:sp>
      <p:sp>
        <p:nvSpPr>
          <p:cNvPr id="247812" name="Rectangle 4"/>
          <p:cNvSpPr>
            <a:spLocks noChangeArrowheads="1"/>
          </p:cNvSpPr>
          <p:nvPr/>
        </p:nvSpPr>
        <p:spPr bwMode="auto">
          <a:xfrm>
            <a:off x="1127125" y="1543050"/>
            <a:ext cx="35528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olidFill>
                  <a:srgbClr val="FF0066"/>
                </a:solidFill>
              </a:rPr>
              <a:t>1. </a:t>
            </a:r>
            <a:r>
              <a:rPr lang="zh-CN" altLang="en-US" sz="2800" b="1">
                <a:solidFill>
                  <a:srgbClr val="FF0066"/>
                </a:solidFill>
              </a:rPr>
              <a:t>提高增益的稳定性</a:t>
            </a:r>
          </a:p>
        </p:txBody>
      </p:sp>
      <p:sp>
        <p:nvSpPr>
          <p:cNvPr id="247813" name="Rectangle 5"/>
          <p:cNvSpPr>
            <a:spLocks noChangeArrowheads="1"/>
          </p:cNvSpPr>
          <p:nvPr/>
        </p:nvSpPr>
        <p:spPr bwMode="auto">
          <a:xfrm>
            <a:off x="1127125" y="2174875"/>
            <a:ext cx="49514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olidFill>
                  <a:srgbClr val="FF0066"/>
                </a:solidFill>
              </a:rPr>
              <a:t>2. </a:t>
            </a:r>
            <a:r>
              <a:rPr lang="zh-CN" altLang="en-US" sz="2800" b="1">
                <a:solidFill>
                  <a:srgbClr val="FF0066"/>
                </a:solidFill>
              </a:rPr>
              <a:t>减少失真和扩展通频带</a:t>
            </a:r>
          </a:p>
        </p:txBody>
      </p:sp>
      <p:sp>
        <p:nvSpPr>
          <p:cNvPr id="247814" name="Text Box 6"/>
          <p:cNvSpPr txBox="1">
            <a:spLocks noChangeArrowheads="1"/>
          </p:cNvSpPr>
          <p:nvPr/>
        </p:nvSpPr>
        <p:spPr bwMode="auto">
          <a:xfrm>
            <a:off x="1127125" y="2806700"/>
            <a:ext cx="5715000"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lang="en-US" altLang="zh-CN" sz="2800" b="1">
                <a:solidFill>
                  <a:srgbClr val="FF0066"/>
                </a:solidFill>
              </a:rPr>
              <a:t>3. </a:t>
            </a:r>
            <a:r>
              <a:rPr lang="zh-CN" altLang="en-US" sz="2800" b="1">
                <a:solidFill>
                  <a:srgbClr val="FF0066"/>
                </a:solidFill>
              </a:rPr>
              <a:t>对输入电阻和输出电阻的影响</a:t>
            </a:r>
          </a:p>
        </p:txBody>
      </p:sp>
      <p:sp>
        <p:nvSpPr>
          <p:cNvPr id="247815" name="Text Box 7"/>
          <p:cNvSpPr txBox="1">
            <a:spLocks noChangeArrowheads="1"/>
          </p:cNvSpPr>
          <p:nvPr/>
        </p:nvSpPr>
        <p:spPr bwMode="auto">
          <a:xfrm>
            <a:off x="1022350" y="3595688"/>
            <a:ext cx="5683250" cy="519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lang="zh-CN" altLang="en-US" sz="2800" b="1">
                <a:solidFill>
                  <a:srgbClr val="0033CC"/>
                </a:solidFill>
              </a:rPr>
              <a:t>串联负反馈使输入电阻增大</a:t>
            </a:r>
          </a:p>
        </p:txBody>
      </p:sp>
      <p:sp>
        <p:nvSpPr>
          <p:cNvPr id="247816" name="Text Box 8"/>
          <p:cNvSpPr txBox="1">
            <a:spLocks noChangeArrowheads="1"/>
          </p:cNvSpPr>
          <p:nvPr/>
        </p:nvSpPr>
        <p:spPr bwMode="auto">
          <a:xfrm>
            <a:off x="1022350" y="4748213"/>
            <a:ext cx="7315200" cy="519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lang="zh-CN" altLang="en-US" sz="2800" b="1">
                <a:solidFill>
                  <a:srgbClr val="0033CC"/>
                </a:solidFill>
              </a:rPr>
              <a:t>电压反馈使输出电阻减小</a:t>
            </a:r>
            <a:r>
              <a:rPr lang="en-US" altLang="zh-CN" sz="2800" b="1">
                <a:solidFill>
                  <a:srgbClr val="0033CC"/>
                </a:solidFill>
                <a:latin typeface="宋体" pitchFamily="2" charset="-122"/>
              </a:rPr>
              <a:t>(</a:t>
            </a:r>
            <a:r>
              <a:rPr lang="zh-CN" altLang="en-US" sz="2800" b="1">
                <a:solidFill>
                  <a:srgbClr val="0033CC"/>
                </a:solidFill>
                <a:latin typeface="宋体" pitchFamily="2" charset="-122"/>
              </a:rPr>
              <a:t>稳定了输出电压</a:t>
            </a:r>
            <a:r>
              <a:rPr lang="en-US" altLang="zh-CN" sz="2800" b="1">
                <a:solidFill>
                  <a:srgbClr val="0033CC"/>
                </a:solidFill>
                <a:latin typeface="宋体" pitchFamily="2" charset="-122"/>
              </a:rPr>
              <a:t>)</a:t>
            </a:r>
          </a:p>
        </p:txBody>
      </p:sp>
      <p:sp>
        <p:nvSpPr>
          <p:cNvPr id="247817" name="Rectangle 9"/>
          <p:cNvSpPr>
            <a:spLocks noChangeArrowheads="1"/>
          </p:cNvSpPr>
          <p:nvPr/>
        </p:nvSpPr>
        <p:spPr bwMode="auto">
          <a:xfrm>
            <a:off x="1022350" y="5338763"/>
            <a:ext cx="73152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800" b="1">
                <a:solidFill>
                  <a:srgbClr val="0033CC"/>
                </a:solidFill>
              </a:rPr>
              <a:t>电流反馈使输出电阻增大</a:t>
            </a:r>
            <a:r>
              <a:rPr lang="en-US" altLang="zh-CN" sz="2800" b="1">
                <a:solidFill>
                  <a:srgbClr val="0033CC"/>
                </a:solidFill>
                <a:latin typeface="宋体" pitchFamily="2" charset="-122"/>
              </a:rPr>
              <a:t>(</a:t>
            </a:r>
            <a:r>
              <a:rPr lang="zh-CN" altLang="en-US" sz="2800" b="1">
                <a:solidFill>
                  <a:srgbClr val="0033CC"/>
                </a:solidFill>
                <a:latin typeface="宋体" pitchFamily="2" charset="-122"/>
              </a:rPr>
              <a:t>稳定了输出电流</a:t>
            </a:r>
            <a:r>
              <a:rPr lang="en-US" altLang="zh-CN" sz="2800" b="1">
                <a:solidFill>
                  <a:srgbClr val="0033CC"/>
                </a:solidFill>
                <a:latin typeface="宋体" pitchFamily="2" charset="-122"/>
              </a:rPr>
              <a:t>)</a:t>
            </a:r>
          </a:p>
        </p:txBody>
      </p:sp>
      <p:pic>
        <p:nvPicPr>
          <p:cNvPr id="247818" name="Picture 10" descr="jiantou_shang">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4400" y="5105400"/>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247819" name="Picture 11" descr="jiantou_xia">
            <a:hlinkClick r:id="" action="ppaction://hlinkshowjump?jump=nextslid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43925" y="5486400"/>
            <a:ext cx="274638"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2695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47811"/>
                                        </p:tgtEl>
                                        <p:attrNameLst>
                                          <p:attrName>style.visibility</p:attrName>
                                        </p:attrNameLst>
                                      </p:cBhvr>
                                      <p:to>
                                        <p:strVal val="visible"/>
                                      </p:to>
                                    </p:set>
                                    <p:animEffect transition="in" filter="wipe(left)">
                                      <p:cBhvr>
                                        <p:cTn id="7" dur="300"/>
                                        <p:tgtEl>
                                          <p:spTgt spid="2478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7812"/>
                                        </p:tgtEl>
                                        <p:attrNameLst>
                                          <p:attrName>style.visibility</p:attrName>
                                        </p:attrNameLst>
                                      </p:cBhvr>
                                      <p:to>
                                        <p:strVal val="visible"/>
                                      </p:to>
                                    </p:set>
                                    <p:animEffect transition="in" filter="wipe(left)">
                                      <p:cBhvr>
                                        <p:cTn id="12" dur="500"/>
                                        <p:tgtEl>
                                          <p:spTgt spid="2478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47813"/>
                                        </p:tgtEl>
                                        <p:attrNameLst>
                                          <p:attrName>style.visibility</p:attrName>
                                        </p:attrNameLst>
                                      </p:cBhvr>
                                      <p:to>
                                        <p:strVal val="visible"/>
                                      </p:to>
                                    </p:set>
                                    <p:animEffect transition="in" filter="wipe(left)">
                                      <p:cBhvr>
                                        <p:cTn id="17" dur="500"/>
                                        <p:tgtEl>
                                          <p:spTgt spid="2478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7814"/>
                                        </p:tgtEl>
                                        <p:attrNameLst>
                                          <p:attrName>style.visibility</p:attrName>
                                        </p:attrNameLst>
                                      </p:cBhvr>
                                      <p:to>
                                        <p:strVal val="visible"/>
                                      </p:to>
                                    </p:set>
                                    <p:animEffect transition="in" filter="wipe(left)">
                                      <p:cBhvr>
                                        <p:cTn id="22" dur="500"/>
                                        <p:tgtEl>
                                          <p:spTgt spid="24781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47815"/>
                                        </p:tgtEl>
                                        <p:attrNameLst>
                                          <p:attrName>style.visibility</p:attrName>
                                        </p:attrNameLst>
                                      </p:cBhvr>
                                      <p:to>
                                        <p:strVal val="visible"/>
                                      </p:to>
                                    </p:set>
                                    <p:animEffect transition="in" filter="wipe(left)">
                                      <p:cBhvr>
                                        <p:cTn id="27" dur="500"/>
                                        <p:tgtEl>
                                          <p:spTgt spid="24781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47810"/>
                                        </p:tgtEl>
                                        <p:attrNameLst>
                                          <p:attrName>style.visibility</p:attrName>
                                        </p:attrNameLst>
                                      </p:cBhvr>
                                      <p:to>
                                        <p:strVal val="visible"/>
                                      </p:to>
                                    </p:set>
                                    <p:animEffect transition="in" filter="wipe(left)">
                                      <p:cBhvr>
                                        <p:cTn id="32" dur="500"/>
                                        <p:tgtEl>
                                          <p:spTgt spid="24781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47816"/>
                                        </p:tgtEl>
                                        <p:attrNameLst>
                                          <p:attrName>style.visibility</p:attrName>
                                        </p:attrNameLst>
                                      </p:cBhvr>
                                      <p:to>
                                        <p:strVal val="visible"/>
                                      </p:to>
                                    </p:set>
                                    <p:animEffect transition="in" filter="wipe(left)">
                                      <p:cBhvr>
                                        <p:cTn id="37" dur="500"/>
                                        <p:tgtEl>
                                          <p:spTgt spid="24781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47817"/>
                                        </p:tgtEl>
                                        <p:attrNameLst>
                                          <p:attrName>style.visibility</p:attrName>
                                        </p:attrNameLst>
                                      </p:cBhvr>
                                      <p:to>
                                        <p:strVal val="visible"/>
                                      </p:to>
                                    </p:set>
                                    <p:animEffect transition="in" filter="wipe(left)">
                                      <p:cBhvr>
                                        <p:cTn id="42" dur="500"/>
                                        <p:tgtEl>
                                          <p:spTgt spid="247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810" grpId="0" autoUpdateAnimBg="0"/>
      <p:bldP spid="247811" grpId="0" autoUpdateAnimBg="0"/>
      <p:bldP spid="247812" grpId="0" autoUpdateAnimBg="0"/>
      <p:bldP spid="247813" grpId="0" autoUpdateAnimBg="0"/>
      <p:bldP spid="247814" grpId="0" autoUpdateAnimBg="0"/>
      <p:bldP spid="247815" grpId="0" autoUpdateAnimBg="0"/>
      <p:bldP spid="247816" grpId="0" autoUpdateAnimBg="0"/>
      <p:bldP spid="247817" grpId="0"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Text Box 2"/>
          <p:cNvSpPr txBox="1">
            <a:spLocks noChangeArrowheads="1"/>
          </p:cNvSpPr>
          <p:nvPr/>
        </p:nvSpPr>
        <p:spPr bwMode="auto">
          <a:xfrm>
            <a:off x="679450" y="350043"/>
            <a:ext cx="7778750"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lang="zh-CN" altLang="en-US" sz="2800" b="1" dirty="0">
                <a:solidFill>
                  <a:srgbClr val="0033CC"/>
                </a:solidFill>
              </a:rPr>
              <a:t>三、负反馈放大电路的方框图和基本关系</a:t>
            </a:r>
          </a:p>
        </p:txBody>
      </p:sp>
      <p:grpSp>
        <p:nvGrpSpPr>
          <p:cNvPr id="249859" name="Group 3"/>
          <p:cNvGrpSpPr>
            <a:grpSpLocks/>
          </p:cNvGrpSpPr>
          <p:nvPr/>
        </p:nvGrpSpPr>
        <p:grpSpPr bwMode="auto">
          <a:xfrm>
            <a:off x="742950" y="1295400"/>
            <a:ext cx="4160838" cy="1981200"/>
            <a:chOff x="468" y="951"/>
            <a:chExt cx="2621" cy="1248"/>
          </a:xfrm>
        </p:grpSpPr>
        <p:grpSp>
          <p:nvGrpSpPr>
            <p:cNvPr id="249860" name="Group 4"/>
            <p:cNvGrpSpPr>
              <a:grpSpLocks/>
            </p:cNvGrpSpPr>
            <p:nvPr/>
          </p:nvGrpSpPr>
          <p:grpSpPr bwMode="auto">
            <a:xfrm>
              <a:off x="468" y="951"/>
              <a:ext cx="2621" cy="528"/>
              <a:chOff x="384" y="1056"/>
              <a:chExt cx="2621" cy="528"/>
            </a:xfrm>
          </p:grpSpPr>
          <p:sp>
            <p:nvSpPr>
              <p:cNvPr id="249861" name="Rectangle 5"/>
              <p:cNvSpPr>
                <a:spLocks noChangeArrowheads="1"/>
              </p:cNvSpPr>
              <p:nvPr/>
            </p:nvSpPr>
            <p:spPr bwMode="auto">
              <a:xfrm>
                <a:off x="1536" y="1200"/>
                <a:ext cx="576" cy="384"/>
              </a:xfrm>
              <a:prstGeom prst="rect">
                <a:avLst/>
              </a:prstGeom>
              <a:solidFill>
                <a:srgbClr val="FEFFEB"/>
              </a:solidFill>
              <a:ln w="381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lnSpc>
                    <a:spcPct val="90000"/>
                  </a:lnSpc>
                  <a:spcBef>
                    <a:spcPct val="50000"/>
                  </a:spcBef>
                </a:pPr>
                <a:r>
                  <a:rPr lang="en-US" altLang="zh-CN" sz="2800" b="1" i="1">
                    <a:solidFill>
                      <a:schemeClr val="accent2"/>
                    </a:solidFill>
                  </a:rPr>
                  <a:t>A</a:t>
                </a:r>
                <a:endParaRPr lang="en-US" altLang="zh-CN" sz="2800" i="1">
                  <a:solidFill>
                    <a:schemeClr val="accent2"/>
                  </a:solidFill>
                </a:endParaRPr>
              </a:p>
            </p:txBody>
          </p:sp>
          <p:graphicFrame>
            <p:nvGraphicFramePr>
              <p:cNvPr id="249862" name="Object 6"/>
              <p:cNvGraphicFramePr>
                <a:graphicFrameLocks noChangeAspect="1"/>
              </p:cNvGraphicFramePr>
              <p:nvPr/>
            </p:nvGraphicFramePr>
            <p:xfrm>
              <a:off x="1133" y="1056"/>
              <a:ext cx="373" cy="351"/>
            </p:xfrm>
            <a:graphic>
              <a:graphicData uri="http://schemas.openxmlformats.org/presentationml/2006/ole">
                <mc:AlternateContent xmlns:mc="http://schemas.openxmlformats.org/markup-compatibility/2006">
                  <mc:Choice xmlns:v="urn:schemas-microsoft-com:vml" Requires="v">
                    <p:oleObj spid="_x0000_s67696" name="Equation" r:id="rId4" imgW="241200" imgH="228600" progId="Equation.3">
                      <p:embed/>
                    </p:oleObj>
                  </mc:Choice>
                  <mc:Fallback>
                    <p:oleObj name="Equation" r:id="rId4" imgW="241200" imgH="228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3" y="1056"/>
                            <a:ext cx="373" cy="3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9863" name="Line 7"/>
              <p:cNvSpPr>
                <a:spLocks noChangeShapeType="1"/>
              </p:cNvSpPr>
              <p:nvPr/>
            </p:nvSpPr>
            <p:spPr bwMode="auto">
              <a:xfrm flipV="1">
                <a:off x="624" y="1392"/>
                <a:ext cx="912" cy="0"/>
              </a:xfrm>
              <a:prstGeom prst="line">
                <a:avLst/>
              </a:prstGeom>
              <a:noFill/>
              <a:ln w="39751">
                <a:solidFill>
                  <a:schemeClr val="accent2"/>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49864" name="Line 8"/>
              <p:cNvSpPr>
                <a:spLocks noChangeShapeType="1"/>
              </p:cNvSpPr>
              <p:nvPr/>
            </p:nvSpPr>
            <p:spPr bwMode="auto">
              <a:xfrm>
                <a:off x="384" y="1392"/>
                <a:ext cx="480" cy="0"/>
              </a:xfrm>
              <a:prstGeom prst="line">
                <a:avLst/>
              </a:prstGeom>
              <a:noFill/>
              <a:ln w="39751">
                <a:solidFill>
                  <a:schemeClr val="accent2"/>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49865" name="Line 9"/>
              <p:cNvSpPr>
                <a:spLocks noChangeShapeType="1"/>
              </p:cNvSpPr>
              <p:nvPr/>
            </p:nvSpPr>
            <p:spPr bwMode="auto">
              <a:xfrm>
                <a:off x="2112" y="1392"/>
                <a:ext cx="708" cy="0"/>
              </a:xfrm>
              <a:prstGeom prst="line">
                <a:avLst/>
              </a:prstGeom>
              <a:noFill/>
              <a:ln w="39751">
                <a:solidFill>
                  <a:schemeClr val="accent2"/>
                </a:solidFill>
                <a:round/>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aphicFrame>
            <p:nvGraphicFramePr>
              <p:cNvPr id="249866" name="Object 10"/>
              <p:cNvGraphicFramePr>
                <a:graphicFrameLocks noChangeAspect="1"/>
              </p:cNvGraphicFramePr>
              <p:nvPr/>
            </p:nvGraphicFramePr>
            <p:xfrm>
              <a:off x="2707" y="1104"/>
              <a:ext cx="298" cy="333"/>
            </p:xfrm>
            <a:graphic>
              <a:graphicData uri="http://schemas.openxmlformats.org/presentationml/2006/ole">
                <mc:AlternateContent xmlns:mc="http://schemas.openxmlformats.org/markup-compatibility/2006">
                  <mc:Choice xmlns:v="urn:schemas-microsoft-com:vml" Requires="v">
                    <p:oleObj spid="_x0000_s67697" name="Equation" r:id="rId6" imgW="203040" imgH="228600" progId="Equation.3">
                      <p:embed/>
                    </p:oleObj>
                  </mc:Choice>
                  <mc:Fallback>
                    <p:oleObj name="Equation" r:id="rId6" imgW="203040" imgH="2286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07" y="1104"/>
                            <a:ext cx="298" cy="3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9867" name="Object 11"/>
              <p:cNvGraphicFramePr>
                <a:graphicFrameLocks noChangeAspect="1"/>
              </p:cNvGraphicFramePr>
              <p:nvPr/>
            </p:nvGraphicFramePr>
            <p:xfrm>
              <a:off x="432" y="1056"/>
              <a:ext cx="277" cy="336"/>
            </p:xfrm>
            <a:graphic>
              <a:graphicData uri="http://schemas.openxmlformats.org/presentationml/2006/ole">
                <mc:AlternateContent xmlns:mc="http://schemas.openxmlformats.org/markup-compatibility/2006">
                  <mc:Choice xmlns:v="urn:schemas-microsoft-com:vml" Requires="v">
                    <p:oleObj spid="_x0000_s67698" name="Equation" r:id="rId8" imgW="177480" imgH="215640" progId="Equation.3">
                      <p:embed/>
                    </p:oleObj>
                  </mc:Choice>
                  <mc:Fallback>
                    <p:oleObj name="Equation" r:id="rId8" imgW="177480" imgH="21564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2" y="1056"/>
                            <a:ext cx="277" cy="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49868" name="Text Box 12"/>
            <p:cNvSpPr txBox="1">
              <a:spLocks noChangeArrowheads="1"/>
            </p:cNvSpPr>
            <p:nvPr/>
          </p:nvSpPr>
          <p:spPr bwMode="auto">
            <a:xfrm>
              <a:off x="1236" y="1479"/>
              <a:ext cx="139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b="1">
                  <a:solidFill>
                    <a:srgbClr val="0033CC"/>
                  </a:solidFill>
                </a:rPr>
                <a:t>基本放大电路</a:t>
              </a:r>
            </a:p>
          </p:txBody>
        </p:sp>
        <p:grpSp>
          <p:nvGrpSpPr>
            <p:cNvPr id="249869" name="Group 13"/>
            <p:cNvGrpSpPr>
              <a:grpSpLocks/>
            </p:cNvGrpSpPr>
            <p:nvPr/>
          </p:nvGrpSpPr>
          <p:grpSpPr bwMode="auto">
            <a:xfrm>
              <a:off x="948" y="1191"/>
              <a:ext cx="1680" cy="1008"/>
              <a:chOff x="948" y="1191"/>
              <a:chExt cx="1680" cy="1008"/>
            </a:xfrm>
          </p:grpSpPr>
          <p:graphicFrame>
            <p:nvGraphicFramePr>
              <p:cNvPr id="249870" name="Object 14"/>
              <p:cNvGraphicFramePr>
                <a:graphicFrameLocks noChangeAspect="1"/>
              </p:cNvGraphicFramePr>
              <p:nvPr/>
            </p:nvGraphicFramePr>
            <p:xfrm>
              <a:off x="1044" y="1527"/>
              <a:ext cx="280" cy="317"/>
            </p:xfrm>
            <a:graphic>
              <a:graphicData uri="http://schemas.openxmlformats.org/presentationml/2006/ole">
                <mc:AlternateContent xmlns:mc="http://schemas.openxmlformats.org/markup-compatibility/2006">
                  <mc:Choice xmlns:v="urn:schemas-microsoft-com:vml" Requires="v">
                    <p:oleObj spid="_x0000_s67699" name="Equation" r:id="rId10" imgW="190440" imgH="215640" progId="Equation.3">
                      <p:embed/>
                    </p:oleObj>
                  </mc:Choice>
                  <mc:Fallback>
                    <p:oleObj name="Equation" r:id="rId10" imgW="190440" imgH="215640"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44" y="1527"/>
                            <a:ext cx="280" cy="3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0066"/>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49871" name="Group 15"/>
              <p:cNvGrpSpPr>
                <a:grpSpLocks/>
              </p:cNvGrpSpPr>
              <p:nvPr/>
            </p:nvGrpSpPr>
            <p:grpSpPr bwMode="auto">
              <a:xfrm>
                <a:off x="948" y="1191"/>
                <a:ext cx="1680" cy="1008"/>
                <a:chOff x="948" y="1191"/>
                <a:chExt cx="1680" cy="1008"/>
              </a:xfrm>
            </p:grpSpPr>
            <p:grpSp>
              <p:nvGrpSpPr>
                <p:cNvPr id="249872" name="Group 16"/>
                <p:cNvGrpSpPr>
                  <a:grpSpLocks/>
                </p:cNvGrpSpPr>
                <p:nvPr/>
              </p:nvGrpSpPr>
              <p:grpSpPr bwMode="auto">
                <a:xfrm>
                  <a:off x="1062" y="1287"/>
                  <a:ext cx="1566" cy="912"/>
                  <a:chOff x="1062" y="1287"/>
                  <a:chExt cx="1566" cy="912"/>
                </a:xfrm>
              </p:grpSpPr>
              <p:sp>
                <p:nvSpPr>
                  <p:cNvPr id="249873" name="Rectangle 17"/>
                  <p:cNvSpPr>
                    <a:spLocks noChangeArrowheads="1"/>
                  </p:cNvSpPr>
                  <p:nvPr/>
                </p:nvSpPr>
                <p:spPr bwMode="auto">
                  <a:xfrm>
                    <a:off x="1620" y="1815"/>
                    <a:ext cx="576" cy="384"/>
                  </a:xfrm>
                  <a:prstGeom prst="rect">
                    <a:avLst/>
                  </a:prstGeom>
                  <a:solidFill>
                    <a:srgbClr val="CCFFFF"/>
                  </a:solidFill>
                  <a:ln w="38100">
                    <a:solidFill>
                      <a:srgbClr val="0033CC"/>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lnSpc>
                        <a:spcPct val="90000"/>
                      </a:lnSpc>
                      <a:spcBef>
                        <a:spcPct val="50000"/>
                      </a:spcBef>
                    </a:pPr>
                    <a:r>
                      <a:rPr lang="en-US" altLang="zh-CN" sz="2800" b="1" i="1">
                        <a:solidFill>
                          <a:srgbClr val="FF0066"/>
                        </a:solidFill>
                      </a:rPr>
                      <a:t>F</a:t>
                    </a:r>
                    <a:endParaRPr lang="en-US" altLang="zh-CN" sz="2800" i="1">
                      <a:solidFill>
                        <a:srgbClr val="FF0066"/>
                      </a:solidFill>
                    </a:endParaRPr>
                  </a:p>
                </p:txBody>
              </p:sp>
              <p:cxnSp>
                <p:nvCxnSpPr>
                  <p:cNvPr id="249874" name="AutoShape 18"/>
                  <p:cNvCxnSpPr>
                    <a:cxnSpLocks noChangeShapeType="1"/>
                    <a:stCxn id="249873" idx="1"/>
                    <a:endCxn id="249876" idx="4"/>
                  </p:cNvCxnSpPr>
                  <p:nvPr/>
                </p:nvCxnSpPr>
                <p:spPr bwMode="auto">
                  <a:xfrm rot="10800000">
                    <a:off x="1062" y="1430"/>
                    <a:ext cx="546" cy="577"/>
                  </a:xfrm>
                  <a:prstGeom prst="bentConnector2">
                    <a:avLst/>
                  </a:prstGeom>
                  <a:noFill/>
                  <a:ln w="39751">
                    <a:solidFill>
                      <a:srgbClr val="FF0066"/>
                    </a:solidFill>
                    <a:miter lim="800000"/>
                    <a:headEnd/>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49875" name="Freeform 19"/>
                  <p:cNvSpPr>
                    <a:spLocks/>
                  </p:cNvSpPr>
                  <p:nvPr/>
                </p:nvSpPr>
                <p:spPr bwMode="auto">
                  <a:xfrm>
                    <a:off x="2196" y="1287"/>
                    <a:ext cx="432" cy="720"/>
                  </a:xfrm>
                  <a:custGeom>
                    <a:avLst/>
                    <a:gdLst>
                      <a:gd name="T0" fmla="*/ 348 w 348"/>
                      <a:gd name="T1" fmla="*/ 0 h 888"/>
                      <a:gd name="T2" fmla="*/ 348 w 348"/>
                      <a:gd name="T3" fmla="*/ 888 h 888"/>
                      <a:gd name="T4" fmla="*/ 0 w 348"/>
                      <a:gd name="T5" fmla="*/ 888 h 888"/>
                    </a:gdLst>
                    <a:ahLst/>
                    <a:cxnLst>
                      <a:cxn ang="0">
                        <a:pos x="T0" y="T1"/>
                      </a:cxn>
                      <a:cxn ang="0">
                        <a:pos x="T2" y="T3"/>
                      </a:cxn>
                      <a:cxn ang="0">
                        <a:pos x="T4" y="T5"/>
                      </a:cxn>
                    </a:cxnLst>
                    <a:rect l="0" t="0" r="r" b="b"/>
                    <a:pathLst>
                      <a:path w="348" h="888">
                        <a:moveTo>
                          <a:pt x="348" y="0"/>
                        </a:moveTo>
                        <a:lnTo>
                          <a:pt x="348" y="888"/>
                        </a:lnTo>
                        <a:lnTo>
                          <a:pt x="0" y="888"/>
                        </a:lnTo>
                      </a:path>
                    </a:pathLst>
                  </a:custGeom>
                  <a:noFill/>
                  <a:ln w="38100" cap="flat" cmpd="sng">
                    <a:solidFill>
                      <a:srgbClr val="FF0066"/>
                    </a:solidFill>
                    <a:prstDash val="solid"/>
                    <a:round/>
                    <a:headEnd type="none" w="med" len="med"/>
                    <a:tailEnd type="non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249876" name="Oval 20"/>
                <p:cNvSpPr>
                  <a:spLocks noChangeArrowheads="1"/>
                </p:cNvSpPr>
                <p:nvPr/>
              </p:nvSpPr>
              <p:spPr bwMode="auto">
                <a:xfrm>
                  <a:off x="948" y="1191"/>
                  <a:ext cx="227" cy="227"/>
                </a:xfrm>
                <a:prstGeom prst="ellipse">
                  <a:avLst/>
                </a:prstGeom>
                <a:solidFill>
                  <a:schemeClr val="bg1"/>
                </a:solidFill>
                <a:ln w="38100">
                  <a:solidFill>
                    <a:srgbClr val="FF006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graphicFrame>
        <p:nvGraphicFramePr>
          <p:cNvPr id="249877" name="Object 21"/>
          <p:cNvGraphicFramePr>
            <a:graphicFrameLocks noChangeAspect="1"/>
          </p:cNvGraphicFramePr>
          <p:nvPr/>
        </p:nvGraphicFramePr>
        <p:xfrm>
          <a:off x="5654675" y="1079500"/>
          <a:ext cx="1889125" cy="901700"/>
        </p:xfrm>
        <a:graphic>
          <a:graphicData uri="http://schemas.openxmlformats.org/presentationml/2006/ole">
            <mc:AlternateContent xmlns:mc="http://schemas.openxmlformats.org/markup-compatibility/2006">
              <mc:Choice xmlns:v="urn:schemas-microsoft-com:vml" Requires="v">
                <p:oleObj spid="_x0000_s67700" name="Equation" r:id="rId12" imgW="825480" imgH="393480" progId="Equation.3">
                  <p:embed/>
                </p:oleObj>
              </mc:Choice>
              <mc:Fallback>
                <p:oleObj name="Equation" r:id="rId12" imgW="825480" imgH="393480"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654675" y="1079500"/>
                        <a:ext cx="1889125" cy="901700"/>
                      </a:xfrm>
                      <a:prstGeom prst="rect">
                        <a:avLst/>
                      </a:prstGeom>
                      <a:noFill/>
                      <a:ln>
                        <a:noFill/>
                      </a:ln>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28575">
                            <a:solidFill>
                              <a:srgbClr val="FF3300"/>
                            </a:solidFill>
                            <a:miter lim="800000"/>
                            <a:headEnd/>
                            <a:tailEnd/>
                          </a14:hiddenLine>
                        </a:ext>
                      </a:extLst>
                    </p:spPr>
                  </p:pic>
                </p:oleObj>
              </mc:Fallback>
            </mc:AlternateContent>
          </a:graphicData>
        </a:graphic>
      </p:graphicFrame>
      <p:sp>
        <p:nvSpPr>
          <p:cNvPr id="249878" name="Rectangle 22"/>
          <p:cNvSpPr>
            <a:spLocks noChangeArrowheads="1"/>
          </p:cNvSpPr>
          <p:nvPr/>
        </p:nvSpPr>
        <p:spPr bwMode="auto">
          <a:xfrm>
            <a:off x="5773738" y="1981200"/>
            <a:ext cx="2773362" cy="5191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olidFill>
                  <a:srgbClr val="0033CC"/>
                </a:solidFill>
              </a:rPr>
              <a:t>—</a:t>
            </a:r>
            <a:r>
              <a:rPr lang="en-US" altLang="zh-CN" sz="2800" b="1">
                <a:solidFill>
                  <a:srgbClr val="0033CC"/>
                </a:solidFill>
                <a:latin typeface="Symbol" pitchFamily="18" charset="2"/>
              </a:rPr>
              <a:t> </a:t>
            </a:r>
            <a:r>
              <a:rPr lang="zh-CN" altLang="en-US" sz="2800" b="1">
                <a:solidFill>
                  <a:srgbClr val="0033CC"/>
                </a:solidFill>
              </a:rPr>
              <a:t>负反馈方程</a:t>
            </a:r>
          </a:p>
        </p:txBody>
      </p:sp>
      <p:sp>
        <p:nvSpPr>
          <p:cNvPr id="249879" name="Text Box 23"/>
          <p:cNvSpPr txBox="1">
            <a:spLocks noChangeArrowheads="1"/>
          </p:cNvSpPr>
          <p:nvPr/>
        </p:nvSpPr>
        <p:spPr bwMode="auto">
          <a:xfrm>
            <a:off x="863600" y="3505200"/>
            <a:ext cx="5232400"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lang="zh-CN" altLang="en-US" sz="2800" b="1">
                <a:solidFill>
                  <a:srgbClr val="0033CC"/>
                </a:solidFill>
              </a:rPr>
              <a:t>四、深度负反馈的特点</a:t>
            </a:r>
          </a:p>
        </p:txBody>
      </p:sp>
      <p:graphicFrame>
        <p:nvGraphicFramePr>
          <p:cNvPr id="249880" name="Object 24"/>
          <p:cNvGraphicFramePr>
            <a:graphicFrameLocks noChangeAspect="1"/>
          </p:cNvGraphicFramePr>
          <p:nvPr/>
        </p:nvGraphicFramePr>
        <p:xfrm>
          <a:off x="5622925" y="2514600"/>
          <a:ext cx="2073275" cy="584200"/>
        </p:xfrm>
        <a:graphic>
          <a:graphicData uri="http://schemas.openxmlformats.org/presentationml/2006/ole">
            <mc:AlternateContent xmlns:mc="http://schemas.openxmlformats.org/markup-compatibility/2006">
              <mc:Choice xmlns:v="urn:schemas-microsoft-com:vml" Requires="v">
                <p:oleObj spid="_x0000_s67701" name="Microsoft 公式 3.0" r:id="rId14" imgW="901440" imgH="253800" progId="Equation.3">
                  <p:embed/>
                </p:oleObj>
              </mc:Choice>
              <mc:Fallback>
                <p:oleObj name="Microsoft 公式 3.0" r:id="rId14" imgW="901440" imgH="253800"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622925" y="2514600"/>
                        <a:ext cx="2073275" cy="58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9881" name="Rectangle 25"/>
          <p:cNvSpPr>
            <a:spLocks noChangeArrowheads="1"/>
          </p:cNvSpPr>
          <p:nvPr/>
        </p:nvSpPr>
        <p:spPr bwMode="auto">
          <a:xfrm>
            <a:off x="5773738" y="3200400"/>
            <a:ext cx="2773362" cy="5191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a:solidFill>
                  <a:srgbClr val="0033CC"/>
                </a:solidFill>
              </a:rPr>
              <a:t>—</a:t>
            </a:r>
            <a:r>
              <a:rPr lang="en-US" altLang="zh-CN" sz="2800" b="1">
                <a:solidFill>
                  <a:srgbClr val="0033CC"/>
                </a:solidFill>
                <a:latin typeface="Symbol" pitchFamily="18" charset="2"/>
              </a:rPr>
              <a:t> </a:t>
            </a:r>
            <a:r>
              <a:rPr lang="zh-CN" altLang="en-US" sz="2800" b="1">
                <a:solidFill>
                  <a:srgbClr val="0033CC"/>
                </a:solidFill>
                <a:latin typeface="Symbol" pitchFamily="18" charset="2"/>
              </a:rPr>
              <a:t>深度</a:t>
            </a:r>
            <a:r>
              <a:rPr lang="zh-CN" altLang="en-US" sz="2800" b="1">
                <a:solidFill>
                  <a:srgbClr val="0033CC"/>
                </a:solidFill>
              </a:rPr>
              <a:t>负反馈</a:t>
            </a:r>
          </a:p>
        </p:txBody>
      </p:sp>
      <p:sp>
        <p:nvSpPr>
          <p:cNvPr id="249882" name="Text Box 26"/>
          <p:cNvSpPr txBox="1">
            <a:spLocks noChangeArrowheads="1"/>
          </p:cNvSpPr>
          <p:nvPr/>
        </p:nvSpPr>
        <p:spPr bwMode="auto">
          <a:xfrm>
            <a:off x="1663700" y="4476750"/>
            <a:ext cx="2516188"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lang="zh-CN" altLang="en-US" sz="2800" b="1">
                <a:solidFill>
                  <a:srgbClr val="0033CC"/>
                </a:solidFill>
                <a:latin typeface="楷体_GB2312" pitchFamily="49" charset="-122"/>
              </a:rPr>
              <a:t>串联负反馈：</a:t>
            </a:r>
          </a:p>
        </p:txBody>
      </p:sp>
      <p:graphicFrame>
        <p:nvGraphicFramePr>
          <p:cNvPr id="249883" name="Object 27"/>
          <p:cNvGraphicFramePr>
            <a:graphicFrameLocks noChangeAspect="1"/>
          </p:cNvGraphicFramePr>
          <p:nvPr/>
        </p:nvGraphicFramePr>
        <p:xfrm>
          <a:off x="4400550" y="4191000"/>
          <a:ext cx="1458913" cy="538163"/>
        </p:xfrm>
        <a:graphic>
          <a:graphicData uri="http://schemas.openxmlformats.org/presentationml/2006/ole">
            <mc:AlternateContent xmlns:mc="http://schemas.openxmlformats.org/markup-compatibility/2006">
              <mc:Choice xmlns:v="urn:schemas-microsoft-com:vml" Requires="v">
                <p:oleObj spid="_x0000_s67702" name="Equation" r:id="rId16" imgW="583920" imgH="215640" progId="Equation.3">
                  <p:embed/>
                </p:oleObj>
              </mc:Choice>
              <mc:Fallback>
                <p:oleObj name="Equation" r:id="rId16" imgW="583920" imgH="215640" progId="Equation.3">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400550" y="4191000"/>
                        <a:ext cx="1458913" cy="538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9884" name="AutoShape 28"/>
          <p:cNvSpPr>
            <a:spLocks/>
          </p:cNvSpPr>
          <p:nvPr/>
        </p:nvSpPr>
        <p:spPr bwMode="auto">
          <a:xfrm>
            <a:off x="4256088" y="4348163"/>
            <a:ext cx="76200" cy="806450"/>
          </a:xfrm>
          <a:prstGeom prst="leftBrace">
            <a:avLst>
              <a:gd name="adj1" fmla="val 88194"/>
              <a:gd name="adj2" fmla="val 50000"/>
            </a:avLst>
          </a:prstGeom>
          <a:noFill/>
          <a:ln w="2857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graphicFrame>
        <p:nvGraphicFramePr>
          <p:cNvPr id="249885" name="Object 29"/>
          <p:cNvGraphicFramePr>
            <a:graphicFrameLocks noChangeAspect="1"/>
          </p:cNvGraphicFramePr>
          <p:nvPr/>
        </p:nvGraphicFramePr>
        <p:xfrm>
          <a:off x="4371975" y="4699000"/>
          <a:ext cx="1331913" cy="571500"/>
        </p:xfrm>
        <a:graphic>
          <a:graphicData uri="http://schemas.openxmlformats.org/presentationml/2006/ole">
            <mc:AlternateContent xmlns:mc="http://schemas.openxmlformats.org/markup-compatibility/2006">
              <mc:Choice xmlns:v="urn:schemas-microsoft-com:vml" Requires="v">
                <p:oleObj spid="_x0000_s67703" name="Microsoft 公式 3.0" r:id="rId18" imgW="533160" imgH="228600" progId="Equation.3">
                  <p:embed/>
                </p:oleObj>
              </mc:Choice>
              <mc:Fallback>
                <p:oleObj name="Microsoft 公式 3.0" r:id="rId18" imgW="533160" imgH="228600" progId="Equation.3">
                  <p:embed/>
                  <p:pic>
                    <p:nvPicPr>
                      <p:cNvPr id="0" name=""/>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371975" y="4699000"/>
                        <a:ext cx="1331913"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9886" name="Rectangle 30"/>
          <p:cNvSpPr>
            <a:spLocks noChangeArrowheads="1"/>
          </p:cNvSpPr>
          <p:nvPr/>
        </p:nvSpPr>
        <p:spPr bwMode="auto">
          <a:xfrm>
            <a:off x="6235700" y="4524375"/>
            <a:ext cx="1384300" cy="519113"/>
          </a:xfrm>
          <a:prstGeom prst="rect">
            <a:avLst/>
          </a:prstGeom>
          <a:noFill/>
          <a:ln>
            <a:noFill/>
          </a:ln>
          <a:effectLst/>
          <a:extLst>
            <a:ext uri="{909E8E84-426E-40DD-AFC4-6F175D3DCCD1}">
              <a14:hiddenFill xmlns:a14="http://schemas.microsoft.com/office/drawing/2010/main">
                <a:solidFill>
                  <a:srgbClr val="0033CC"/>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FF0066"/>
                </a:solidFill>
                <a:latin typeface="楷体_GB2312" pitchFamily="49" charset="-122"/>
                <a:ea typeface="隶书" pitchFamily="49" charset="-122"/>
              </a:rPr>
              <a:t>虚短</a:t>
            </a:r>
          </a:p>
        </p:txBody>
      </p:sp>
      <p:sp>
        <p:nvSpPr>
          <p:cNvPr id="249887" name="Rectangle 31"/>
          <p:cNvSpPr>
            <a:spLocks noChangeArrowheads="1"/>
          </p:cNvSpPr>
          <p:nvPr/>
        </p:nvSpPr>
        <p:spPr bwMode="auto">
          <a:xfrm>
            <a:off x="1676400" y="5424488"/>
            <a:ext cx="2643188" cy="519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lang="zh-CN" altLang="en-US" sz="2800" b="1">
                <a:solidFill>
                  <a:srgbClr val="0033CC"/>
                </a:solidFill>
                <a:latin typeface="楷体_GB2312" pitchFamily="49" charset="-122"/>
              </a:rPr>
              <a:t>并联负反馈：</a:t>
            </a:r>
          </a:p>
        </p:txBody>
      </p:sp>
      <p:graphicFrame>
        <p:nvGraphicFramePr>
          <p:cNvPr id="249888" name="Object 32"/>
          <p:cNvGraphicFramePr>
            <a:graphicFrameLocks noChangeAspect="1"/>
          </p:cNvGraphicFramePr>
          <p:nvPr/>
        </p:nvGraphicFramePr>
        <p:xfrm>
          <a:off x="4510088" y="5176838"/>
          <a:ext cx="1204912" cy="538162"/>
        </p:xfrm>
        <a:graphic>
          <a:graphicData uri="http://schemas.openxmlformats.org/presentationml/2006/ole">
            <mc:AlternateContent xmlns:mc="http://schemas.openxmlformats.org/markup-compatibility/2006">
              <mc:Choice xmlns:v="urn:schemas-microsoft-com:vml" Requires="v">
                <p:oleObj spid="_x0000_s67704" name="Equation" r:id="rId20" imgW="482400" imgH="215640" progId="Equation.3">
                  <p:embed/>
                </p:oleObj>
              </mc:Choice>
              <mc:Fallback>
                <p:oleObj name="Equation" r:id="rId20" imgW="482400" imgH="215640" progId="Equation.3">
                  <p:embed/>
                  <p:pic>
                    <p:nvPicPr>
                      <p:cNvPr id="0" name=""/>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510088" y="5176838"/>
                        <a:ext cx="1204912" cy="538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9889" name="AutoShape 33"/>
          <p:cNvSpPr>
            <a:spLocks/>
          </p:cNvSpPr>
          <p:nvPr/>
        </p:nvSpPr>
        <p:spPr bwMode="auto">
          <a:xfrm>
            <a:off x="4267200" y="5370513"/>
            <a:ext cx="76200" cy="725487"/>
          </a:xfrm>
          <a:prstGeom prst="leftBrace">
            <a:avLst>
              <a:gd name="adj1" fmla="val 79340"/>
              <a:gd name="adj2" fmla="val 50000"/>
            </a:avLst>
          </a:prstGeom>
          <a:noFill/>
          <a:ln w="28575">
            <a:solidFill>
              <a:schemeClr val="tx1"/>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graphicFrame>
        <p:nvGraphicFramePr>
          <p:cNvPr id="249890" name="Object 34"/>
          <p:cNvGraphicFramePr>
            <a:graphicFrameLocks noChangeAspect="1"/>
          </p:cNvGraphicFramePr>
          <p:nvPr/>
        </p:nvGraphicFramePr>
        <p:xfrm>
          <a:off x="4464050" y="5676900"/>
          <a:ext cx="1174750" cy="571500"/>
        </p:xfrm>
        <a:graphic>
          <a:graphicData uri="http://schemas.openxmlformats.org/presentationml/2006/ole">
            <mc:AlternateContent xmlns:mc="http://schemas.openxmlformats.org/markup-compatibility/2006">
              <mc:Choice xmlns:v="urn:schemas-microsoft-com:vml" Requires="v">
                <p:oleObj spid="_x0000_s67705" name="Equation" r:id="rId22" imgW="469800" imgH="228600" progId="Equation.3">
                  <p:embed/>
                </p:oleObj>
              </mc:Choice>
              <mc:Fallback>
                <p:oleObj name="Equation" r:id="rId22" imgW="469800" imgH="228600" progId="Equation.3">
                  <p:embed/>
                  <p:pic>
                    <p:nvPicPr>
                      <p:cNvPr id="0" name=""/>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464050" y="5676900"/>
                        <a:ext cx="117475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49891" name="Rectangle 35"/>
          <p:cNvSpPr>
            <a:spLocks noChangeArrowheads="1"/>
          </p:cNvSpPr>
          <p:nvPr/>
        </p:nvSpPr>
        <p:spPr bwMode="auto">
          <a:xfrm>
            <a:off x="6248400" y="5410200"/>
            <a:ext cx="1219200" cy="519113"/>
          </a:xfrm>
          <a:prstGeom prst="rect">
            <a:avLst/>
          </a:prstGeom>
          <a:noFill/>
          <a:ln>
            <a:noFill/>
          </a:ln>
          <a:effectLst/>
          <a:extLst>
            <a:ext uri="{909E8E84-426E-40DD-AFC4-6F175D3DCCD1}">
              <a14:hiddenFill xmlns:a14="http://schemas.microsoft.com/office/drawing/2010/main">
                <a:solidFill>
                  <a:srgbClr val="0033CC"/>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FF0066"/>
                </a:solidFill>
                <a:latin typeface="楷体_GB2312" pitchFamily="49" charset="-122"/>
                <a:ea typeface="隶书" pitchFamily="49" charset="-122"/>
              </a:rPr>
              <a:t>虚断</a:t>
            </a:r>
          </a:p>
        </p:txBody>
      </p:sp>
      <p:pic>
        <p:nvPicPr>
          <p:cNvPr id="249892" name="Picture 36" descr="jiantou_shang">
            <a:hlinkClick r:id="" action="ppaction://hlinkshowjump?jump=previousslide"/>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8534400" y="5105400"/>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249893" name="Picture 37" descr="jiantou_xia">
            <a:hlinkClick r:id="" action="ppaction://hlinkshowjump?jump=nextslide"/>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8543925" y="5486400"/>
            <a:ext cx="274638" cy="53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63420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iterate type="wd">
                                    <p:tmPct val="100000"/>
                                  </p:iterate>
                                  <p:childTnLst>
                                    <p:set>
                                      <p:cBhvr>
                                        <p:cTn id="6" dur="1" fill="hold">
                                          <p:stCondLst>
                                            <p:cond delay="0"/>
                                          </p:stCondLst>
                                        </p:cTn>
                                        <p:tgtEl>
                                          <p:spTgt spid="249858"/>
                                        </p:tgtEl>
                                        <p:attrNameLst>
                                          <p:attrName>style.visibility</p:attrName>
                                        </p:attrNameLst>
                                      </p:cBhvr>
                                      <p:to>
                                        <p:strVal val="visible"/>
                                      </p:to>
                                    </p:set>
                                    <p:animEffect transition="in" filter="wipe(left)">
                                      <p:cBhvr>
                                        <p:cTn id="7" dur="300"/>
                                        <p:tgtEl>
                                          <p:spTgt spid="2498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49859"/>
                                        </p:tgtEl>
                                        <p:attrNameLst>
                                          <p:attrName>style.visibility</p:attrName>
                                        </p:attrNameLst>
                                      </p:cBhvr>
                                      <p:to>
                                        <p:strVal val="visible"/>
                                      </p:to>
                                    </p:set>
                                    <p:animEffect transition="in" filter="wipe(left)">
                                      <p:cBhvr>
                                        <p:cTn id="12" dur="500"/>
                                        <p:tgtEl>
                                          <p:spTgt spid="24985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49877"/>
                                        </p:tgtEl>
                                        <p:attrNameLst>
                                          <p:attrName>style.visibility</p:attrName>
                                        </p:attrNameLst>
                                      </p:cBhvr>
                                      <p:to>
                                        <p:strVal val="visible"/>
                                      </p:to>
                                    </p:set>
                                    <p:animEffect transition="in" filter="wipe(left)">
                                      <p:cBhvr>
                                        <p:cTn id="17" dur="500"/>
                                        <p:tgtEl>
                                          <p:spTgt spid="24987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49878"/>
                                        </p:tgtEl>
                                        <p:attrNameLst>
                                          <p:attrName>style.visibility</p:attrName>
                                        </p:attrNameLst>
                                      </p:cBhvr>
                                      <p:to>
                                        <p:strVal val="visible"/>
                                      </p:to>
                                    </p:set>
                                    <p:animEffect transition="in" filter="wipe(left)">
                                      <p:cBhvr>
                                        <p:cTn id="22" dur="500"/>
                                        <p:tgtEl>
                                          <p:spTgt spid="24987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49880"/>
                                        </p:tgtEl>
                                        <p:attrNameLst>
                                          <p:attrName>style.visibility</p:attrName>
                                        </p:attrNameLst>
                                      </p:cBhvr>
                                      <p:to>
                                        <p:strVal val="visible"/>
                                      </p:to>
                                    </p:set>
                                    <p:animEffect transition="in" filter="wipe(left)">
                                      <p:cBhvr>
                                        <p:cTn id="27" dur="500"/>
                                        <p:tgtEl>
                                          <p:spTgt spid="24988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49881"/>
                                        </p:tgtEl>
                                        <p:attrNameLst>
                                          <p:attrName>style.visibility</p:attrName>
                                        </p:attrNameLst>
                                      </p:cBhvr>
                                      <p:to>
                                        <p:strVal val="visible"/>
                                      </p:to>
                                    </p:set>
                                    <p:animEffect transition="in" filter="wipe(left)">
                                      <p:cBhvr>
                                        <p:cTn id="32" dur="500"/>
                                        <p:tgtEl>
                                          <p:spTgt spid="24988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iterate type="wd">
                                    <p:tmPct val="100000"/>
                                  </p:iterate>
                                  <p:childTnLst>
                                    <p:set>
                                      <p:cBhvr>
                                        <p:cTn id="36" dur="1" fill="hold">
                                          <p:stCondLst>
                                            <p:cond delay="0"/>
                                          </p:stCondLst>
                                        </p:cTn>
                                        <p:tgtEl>
                                          <p:spTgt spid="249879"/>
                                        </p:tgtEl>
                                        <p:attrNameLst>
                                          <p:attrName>style.visibility</p:attrName>
                                        </p:attrNameLst>
                                      </p:cBhvr>
                                      <p:to>
                                        <p:strVal val="visible"/>
                                      </p:to>
                                    </p:set>
                                    <p:animEffect transition="in" filter="wipe(left)">
                                      <p:cBhvr>
                                        <p:cTn id="37" dur="300"/>
                                        <p:tgtEl>
                                          <p:spTgt spid="24987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49882"/>
                                        </p:tgtEl>
                                        <p:attrNameLst>
                                          <p:attrName>style.visibility</p:attrName>
                                        </p:attrNameLst>
                                      </p:cBhvr>
                                      <p:to>
                                        <p:strVal val="visible"/>
                                      </p:to>
                                    </p:set>
                                    <p:animEffect transition="in" filter="wipe(left)">
                                      <p:cBhvr>
                                        <p:cTn id="42" dur="500"/>
                                        <p:tgtEl>
                                          <p:spTgt spid="24988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49884"/>
                                        </p:tgtEl>
                                        <p:attrNameLst>
                                          <p:attrName>style.visibility</p:attrName>
                                        </p:attrNameLst>
                                      </p:cBhvr>
                                      <p:to>
                                        <p:strVal val="visible"/>
                                      </p:to>
                                    </p:set>
                                    <p:animEffect transition="in" filter="wipe(left)">
                                      <p:cBhvr>
                                        <p:cTn id="47" dur="500"/>
                                        <p:tgtEl>
                                          <p:spTgt spid="24988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249883"/>
                                        </p:tgtEl>
                                        <p:attrNameLst>
                                          <p:attrName>style.visibility</p:attrName>
                                        </p:attrNameLst>
                                      </p:cBhvr>
                                      <p:to>
                                        <p:strVal val="visible"/>
                                      </p:to>
                                    </p:set>
                                    <p:animEffect transition="in" filter="wipe(left)">
                                      <p:cBhvr>
                                        <p:cTn id="52" dur="500"/>
                                        <p:tgtEl>
                                          <p:spTgt spid="24988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249885"/>
                                        </p:tgtEl>
                                        <p:attrNameLst>
                                          <p:attrName>style.visibility</p:attrName>
                                        </p:attrNameLst>
                                      </p:cBhvr>
                                      <p:to>
                                        <p:strVal val="visible"/>
                                      </p:to>
                                    </p:set>
                                    <p:animEffect transition="in" filter="wipe(left)">
                                      <p:cBhvr>
                                        <p:cTn id="57" dur="500"/>
                                        <p:tgtEl>
                                          <p:spTgt spid="24988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49886">
                                            <p:txEl>
                                              <p:pRg st="0" end="0"/>
                                            </p:txEl>
                                          </p:spTgt>
                                        </p:tgtEl>
                                        <p:attrNameLst>
                                          <p:attrName>style.visibility</p:attrName>
                                        </p:attrNameLst>
                                      </p:cBhvr>
                                      <p:to>
                                        <p:strVal val="visible"/>
                                      </p:to>
                                    </p:set>
                                    <p:animEffect transition="in" filter="wipe(left)">
                                      <p:cBhvr>
                                        <p:cTn id="62" dur="500"/>
                                        <p:tgtEl>
                                          <p:spTgt spid="249886">
                                            <p:txEl>
                                              <p:pRg st="0" end="0"/>
                                            </p:txEl>
                                          </p:spTgt>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49887"/>
                                        </p:tgtEl>
                                        <p:attrNameLst>
                                          <p:attrName>style.visibility</p:attrName>
                                        </p:attrNameLst>
                                      </p:cBhvr>
                                      <p:to>
                                        <p:strVal val="visible"/>
                                      </p:to>
                                    </p:set>
                                    <p:animEffect transition="in" filter="wipe(left)">
                                      <p:cBhvr>
                                        <p:cTn id="67" dur="500"/>
                                        <p:tgtEl>
                                          <p:spTgt spid="249887"/>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49889"/>
                                        </p:tgtEl>
                                        <p:attrNameLst>
                                          <p:attrName>style.visibility</p:attrName>
                                        </p:attrNameLst>
                                      </p:cBhvr>
                                      <p:to>
                                        <p:strVal val="visible"/>
                                      </p:to>
                                    </p:set>
                                    <p:animEffect transition="in" filter="wipe(left)">
                                      <p:cBhvr>
                                        <p:cTn id="72" dur="500"/>
                                        <p:tgtEl>
                                          <p:spTgt spid="249889"/>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nodeType="clickEffect">
                                  <p:stCondLst>
                                    <p:cond delay="0"/>
                                  </p:stCondLst>
                                  <p:childTnLst>
                                    <p:set>
                                      <p:cBhvr>
                                        <p:cTn id="76" dur="1" fill="hold">
                                          <p:stCondLst>
                                            <p:cond delay="0"/>
                                          </p:stCondLst>
                                        </p:cTn>
                                        <p:tgtEl>
                                          <p:spTgt spid="249888"/>
                                        </p:tgtEl>
                                        <p:attrNameLst>
                                          <p:attrName>style.visibility</p:attrName>
                                        </p:attrNameLst>
                                      </p:cBhvr>
                                      <p:to>
                                        <p:strVal val="visible"/>
                                      </p:to>
                                    </p:set>
                                    <p:animEffect transition="in" filter="wipe(left)">
                                      <p:cBhvr>
                                        <p:cTn id="77" dur="500"/>
                                        <p:tgtEl>
                                          <p:spTgt spid="249888"/>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nodeType="clickEffect">
                                  <p:stCondLst>
                                    <p:cond delay="0"/>
                                  </p:stCondLst>
                                  <p:childTnLst>
                                    <p:set>
                                      <p:cBhvr>
                                        <p:cTn id="81" dur="1" fill="hold">
                                          <p:stCondLst>
                                            <p:cond delay="0"/>
                                          </p:stCondLst>
                                        </p:cTn>
                                        <p:tgtEl>
                                          <p:spTgt spid="249890"/>
                                        </p:tgtEl>
                                        <p:attrNameLst>
                                          <p:attrName>style.visibility</p:attrName>
                                        </p:attrNameLst>
                                      </p:cBhvr>
                                      <p:to>
                                        <p:strVal val="visible"/>
                                      </p:to>
                                    </p:set>
                                    <p:animEffect transition="in" filter="wipe(left)">
                                      <p:cBhvr>
                                        <p:cTn id="82" dur="500"/>
                                        <p:tgtEl>
                                          <p:spTgt spid="249890"/>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249891">
                                            <p:txEl>
                                              <p:pRg st="0" end="0"/>
                                            </p:txEl>
                                          </p:spTgt>
                                        </p:tgtEl>
                                        <p:attrNameLst>
                                          <p:attrName>style.visibility</p:attrName>
                                        </p:attrNameLst>
                                      </p:cBhvr>
                                      <p:to>
                                        <p:strVal val="visible"/>
                                      </p:to>
                                    </p:set>
                                    <p:animEffect transition="in" filter="wipe(left)">
                                      <p:cBhvr>
                                        <p:cTn id="87" dur="500"/>
                                        <p:tgtEl>
                                          <p:spTgt spid="2498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9858" grpId="0" autoUpdateAnimBg="0"/>
      <p:bldP spid="249878" grpId="0" autoUpdateAnimBg="0"/>
      <p:bldP spid="249879" grpId="0" autoUpdateAnimBg="0"/>
      <p:bldP spid="249881" grpId="0" autoUpdateAnimBg="0"/>
      <p:bldP spid="249882" grpId="0" autoUpdateAnimBg="0"/>
      <p:bldP spid="249884" grpId="0" animBg="1"/>
      <p:bldP spid="249886" grpId="0" build="p" autoUpdateAnimBg="0"/>
      <p:bldP spid="249887" grpId="0" autoUpdateAnimBg="0"/>
      <p:bldP spid="249889" grpId="0" animBg="1"/>
      <p:bldP spid="249891" grpId="0" build="p"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Text Box 2"/>
          <p:cNvSpPr txBox="1">
            <a:spLocks noChangeArrowheads="1"/>
          </p:cNvSpPr>
          <p:nvPr/>
        </p:nvSpPr>
        <p:spPr bwMode="auto">
          <a:xfrm>
            <a:off x="609600" y="563563"/>
            <a:ext cx="830103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33CC"/>
                </a:solidFill>
              </a:rPr>
              <a:t>四、深度负反馈放大电路电压放大倍数的计算举例</a:t>
            </a:r>
          </a:p>
        </p:txBody>
      </p:sp>
      <p:graphicFrame>
        <p:nvGraphicFramePr>
          <p:cNvPr id="251907" name="Object 3"/>
          <p:cNvGraphicFramePr>
            <a:graphicFrameLocks noChangeAspect="1"/>
          </p:cNvGraphicFramePr>
          <p:nvPr/>
        </p:nvGraphicFramePr>
        <p:xfrm>
          <a:off x="6172200" y="2882900"/>
          <a:ext cx="1368425" cy="546100"/>
        </p:xfrm>
        <a:graphic>
          <a:graphicData uri="http://schemas.openxmlformats.org/presentationml/2006/ole">
            <mc:AlternateContent xmlns:mc="http://schemas.openxmlformats.org/markup-compatibility/2006">
              <mc:Choice xmlns:v="urn:schemas-microsoft-com:vml" Requires="v">
                <p:oleObj spid="_x0000_s68698" name="Equation" r:id="rId4" imgW="507960" imgH="203040" progId="Equation.3">
                  <p:embed/>
                </p:oleObj>
              </mc:Choice>
              <mc:Fallback>
                <p:oleObj name="Equation" r:id="rId4" imgW="507960" imgH="20304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2882900"/>
                        <a:ext cx="1368425"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1908" name="Object 4"/>
          <p:cNvGraphicFramePr>
            <a:graphicFrameLocks noChangeAspect="1"/>
          </p:cNvGraphicFramePr>
          <p:nvPr/>
        </p:nvGraphicFramePr>
        <p:xfrm>
          <a:off x="5638800" y="3644900"/>
          <a:ext cx="3362325" cy="1003300"/>
        </p:xfrm>
        <a:graphic>
          <a:graphicData uri="http://schemas.openxmlformats.org/presentationml/2006/ole">
            <mc:AlternateContent xmlns:mc="http://schemas.openxmlformats.org/markup-compatibility/2006">
              <mc:Choice xmlns:v="urn:schemas-microsoft-com:vml" Requires="v">
                <p:oleObj spid="_x0000_s68699" name="Equation" r:id="rId6" imgW="1269720" imgH="380880" progId="Equation.3">
                  <p:embed/>
                </p:oleObj>
              </mc:Choice>
              <mc:Fallback>
                <p:oleObj name="Equation" r:id="rId6" imgW="1269720" imgH="3808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38800" y="3644900"/>
                        <a:ext cx="3362325" cy="1003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1909" name="Rectangle 5"/>
          <p:cNvSpPr>
            <a:spLocks noChangeArrowheads="1"/>
          </p:cNvSpPr>
          <p:nvPr/>
        </p:nvSpPr>
        <p:spPr bwMode="auto">
          <a:xfrm>
            <a:off x="5486400" y="2133600"/>
            <a:ext cx="29098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33CC"/>
                </a:solidFill>
              </a:rPr>
              <a:t>电压串联负反馈</a:t>
            </a:r>
          </a:p>
        </p:txBody>
      </p:sp>
      <p:sp>
        <p:nvSpPr>
          <p:cNvPr id="251910" name="Text Box 6"/>
          <p:cNvSpPr txBox="1">
            <a:spLocks noChangeArrowheads="1"/>
          </p:cNvSpPr>
          <p:nvPr/>
        </p:nvSpPr>
        <p:spPr bwMode="auto">
          <a:xfrm>
            <a:off x="852488" y="1447800"/>
            <a:ext cx="10525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FF0066"/>
                </a:solidFill>
              </a:rPr>
              <a:t>例 </a:t>
            </a:r>
            <a:r>
              <a:rPr lang="en-US" altLang="zh-CN" sz="2800" b="1">
                <a:solidFill>
                  <a:srgbClr val="FF0066"/>
                </a:solidFill>
              </a:rPr>
              <a:t>1:</a:t>
            </a:r>
          </a:p>
        </p:txBody>
      </p:sp>
      <p:pic>
        <p:nvPicPr>
          <p:cNvPr id="251911" name="Picture 7" descr="jiantou_shang">
            <a:hlinkClick r:id="" action="ppaction://hlinkshowjump?jump=previousslide"/>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34400" y="5105400"/>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251912" name="Picture 8" descr="jiantou_xia">
            <a:hlinkClick r:id="" action="ppaction://hlinkshowjump?jump=nextslide"/>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543925" y="5486400"/>
            <a:ext cx="274638" cy="533400"/>
          </a:xfrm>
          <a:prstGeom prst="rect">
            <a:avLst/>
          </a:prstGeom>
          <a:noFill/>
          <a:extLst>
            <a:ext uri="{909E8E84-426E-40DD-AFC4-6F175D3DCCD1}">
              <a14:hiddenFill xmlns:a14="http://schemas.microsoft.com/office/drawing/2010/main">
                <a:solidFill>
                  <a:srgbClr val="FFFFFF"/>
                </a:solidFill>
              </a14:hiddenFill>
            </a:ext>
          </a:extLst>
        </p:spPr>
      </p:pic>
      <p:pic>
        <p:nvPicPr>
          <p:cNvPr id="251913"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4213" y="1989138"/>
            <a:ext cx="4762500" cy="31432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51914" name="Object 10"/>
          <p:cNvGraphicFramePr>
            <a:graphicFrameLocks noChangeAspect="1"/>
          </p:cNvGraphicFramePr>
          <p:nvPr/>
        </p:nvGraphicFramePr>
        <p:xfrm>
          <a:off x="704850" y="3148013"/>
          <a:ext cx="266700" cy="247650"/>
        </p:xfrm>
        <a:graphic>
          <a:graphicData uri="http://schemas.openxmlformats.org/presentationml/2006/ole">
            <mc:AlternateContent xmlns:mc="http://schemas.openxmlformats.org/markup-compatibility/2006">
              <mc:Choice xmlns:v="urn:schemas-microsoft-com:vml" Requires="v">
                <p:oleObj spid="_x0000_s68700" name="BMP 图象" r:id="rId11" imgW="266737" imgH="247685" progId="Paint.Picture">
                  <p:embed/>
                </p:oleObj>
              </mc:Choice>
              <mc:Fallback>
                <p:oleObj name="BMP 图象" r:id="rId11" imgW="266737" imgH="247685" progId="Paint.Picture">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4850" y="3148013"/>
                        <a:ext cx="2667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1915" name="Object 11"/>
          <p:cNvGraphicFramePr>
            <a:graphicFrameLocks noChangeAspect="1"/>
          </p:cNvGraphicFramePr>
          <p:nvPr/>
        </p:nvGraphicFramePr>
        <p:xfrm>
          <a:off x="1412875" y="3005138"/>
          <a:ext cx="238125" cy="266700"/>
        </p:xfrm>
        <a:graphic>
          <a:graphicData uri="http://schemas.openxmlformats.org/presentationml/2006/ole">
            <mc:AlternateContent xmlns:mc="http://schemas.openxmlformats.org/markup-compatibility/2006">
              <mc:Choice xmlns:v="urn:schemas-microsoft-com:vml" Requires="v">
                <p:oleObj spid="_x0000_s68701" name="BMP 图象" r:id="rId13" imgW="237969" imgH="266737" progId="Paint.Picture">
                  <p:embed/>
                </p:oleObj>
              </mc:Choice>
              <mc:Fallback>
                <p:oleObj name="BMP 图象" r:id="rId13" imgW="237969" imgH="266737" progId="Paint.Picture">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12875" y="3005138"/>
                        <a:ext cx="238125" cy="266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1916" name="Object 12"/>
          <p:cNvGraphicFramePr>
            <a:graphicFrameLocks noChangeAspect="1"/>
          </p:cNvGraphicFramePr>
          <p:nvPr/>
        </p:nvGraphicFramePr>
        <p:xfrm>
          <a:off x="2228850" y="2843213"/>
          <a:ext cx="266700" cy="247650"/>
        </p:xfrm>
        <a:graphic>
          <a:graphicData uri="http://schemas.openxmlformats.org/presentationml/2006/ole">
            <mc:AlternateContent xmlns:mc="http://schemas.openxmlformats.org/markup-compatibility/2006">
              <mc:Choice xmlns:v="urn:schemas-microsoft-com:vml" Requires="v">
                <p:oleObj spid="_x0000_s68702" name="BMP 图象" r:id="rId15" imgW="266737" imgH="247685" progId="Paint.Picture">
                  <p:embed/>
                </p:oleObj>
              </mc:Choice>
              <mc:Fallback>
                <p:oleObj name="BMP 图象" r:id="rId15" imgW="266737" imgH="247685" progId="Paint.Picture">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28850" y="2843213"/>
                        <a:ext cx="2667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1917" name="Object 13"/>
          <p:cNvGraphicFramePr>
            <a:graphicFrameLocks noChangeAspect="1"/>
          </p:cNvGraphicFramePr>
          <p:nvPr/>
        </p:nvGraphicFramePr>
        <p:xfrm>
          <a:off x="3851275" y="2620963"/>
          <a:ext cx="266700" cy="247650"/>
        </p:xfrm>
        <a:graphic>
          <a:graphicData uri="http://schemas.openxmlformats.org/presentationml/2006/ole">
            <mc:AlternateContent xmlns:mc="http://schemas.openxmlformats.org/markup-compatibility/2006">
              <mc:Choice xmlns:v="urn:schemas-microsoft-com:vml" Requires="v">
                <p:oleObj spid="_x0000_s68703" name="BMP 图象" r:id="rId16" imgW="266737" imgH="247685" progId="Paint.Picture">
                  <p:embed/>
                </p:oleObj>
              </mc:Choice>
              <mc:Fallback>
                <p:oleObj name="BMP 图象" r:id="rId16" imgW="266737" imgH="247685" progId="Paint.Picture">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51275" y="2620963"/>
                        <a:ext cx="2667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1918" name="Object 14"/>
          <p:cNvGraphicFramePr>
            <a:graphicFrameLocks noChangeAspect="1"/>
          </p:cNvGraphicFramePr>
          <p:nvPr/>
        </p:nvGraphicFramePr>
        <p:xfrm>
          <a:off x="4481513" y="3006725"/>
          <a:ext cx="266700" cy="247650"/>
        </p:xfrm>
        <a:graphic>
          <a:graphicData uri="http://schemas.openxmlformats.org/presentationml/2006/ole">
            <mc:AlternateContent xmlns:mc="http://schemas.openxmlformats.org/markup-compatibility/2006">
              <mc:Choice xmlns:v="urn:schemas-microsoft-com:vml" Requires="v">
                <p:oleObj spid="_x0000_s68704" name="位图图像" r:id="rId17" imgW="266737" imgH="247685" progId="Paint.Picture">
                  <p:embed/>
                </p:oleObj>
              </mc:Choice>
              <mc:Fallback>
                <p:oleObj name="位图图像" r:id="rId17" imgW="266737" imgH="247685" progId="Paint.Picture">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81513" y="3006725"/>
                        <a:ext cx="2667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1919" name="Object 15"/>
          <p:cNvGraphicFramePr>
            <a:graphicFrameLocks noChangeAspect="1"/>
          </p:cNvGraphicFramePr>
          <p:nvPr/>
        </p:nvGraphicFramePr>
        <p:xfrm>
          <a:off x="3171825" y="3524250"/>
          <a:ext cx="266700" cy="247650"/>
        </p:xfrm>
        <a:graphic>
          <a:graphicData uri="http://schemas.openxmlformats.org/presentationml/2006/ole">
            <mc:AlternateContent xmlns:mc="http://schemas.openxmlformats.org/markup-compatibility/2006">
              <mc:Choice xmlns:v="urn:schemas-microsoft-com:vml" Requires="v">
                <p:oleObj spid="_x0000_s68705" name="BMP 图象" r:id="rId18" imgW="266737" imgH="247685" progId="Paint.Picture">
                  <p:embed/>
                </p:oleObj>
              </mc:Choice>
              <mc:Fallback>
                <p:oleObj name="BMP 图象" r:id="rId18" imgW="266737" imgH="247685" progId="Paint.Picture">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71825" y="3524250"/>
                        <a:ext cx="266700" cy="24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6407342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51906"/>
                                        </p:tgtEl>
                                        <p:attrNameLst>
                                          <p:attrName>style.visibility</p:attrName>
                                        </p:attrNameLst>
                                      </p:cBhvr>
                                      <p:to>
                                        <p:strVal val="visible"/>
                                      </p:to>
                                    </p:set>
                                    <p:animEffect transition="in" filter="barn(outVertical)">
                                      <p:cBhvr>
                                        <p:cTn id="7" dur="500"/>
                                        <p:tgtEl>
                                          <p:spTgt spid="2519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51910"/>
                                        </p:tgtEl>
                                        <p:attrNameLst>
                                          <p:attrName>style.visibility</p:attrName>
                                        </p:attrNameLst>
                                      </p:cBhvr>
                                      <p:to>
                                        <p:strVal val="visible"/>
                                      </p:to>
                                    </p:set>
                                    <p:anim calcmode="lin" valueType="num">
                                      <p:cBhvr additive="base">
                                        <p:cTn id="12" dur="500" fill="hold"/>
                                        <p:tgtEl>
                                          <p:spTgt spid="251910"/>
                                        </p:tgtEl>
                                        <p:attrNameLst>
                                          <p:attrName>ppt_x</p:attrName>
                                        </p:attrNameLst>
                                      </p:cBhvr>
                                      <p:tavLst>
                                        <p:tav tm="0">
                                          <p:val>
                                            <p:strVal val="0-#ppt_w/2"/>
                                          </p:val>
                                        </p:tav>
                                        <p:tav tm="100000">
                                          <p:val>
                                            <p:strVal val="#ppt_x"/>
                                          </p:val>
                                        </p:tav>
                                      </p:tavLst>
                                    </p:anim>
                                    <p:anim calcmode="lin" valueType="num">
                                      <p:cBhvr additive="base">
                                        <p:cTn id="13" dur="500" fill="hold"/>
                                        <p:tgtEl>
                                          <p:spTgt spid="25191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nodeType="clickEffect">
                                  <p:stCondLst>
                                    <p:cond delay="0"/>
                                  </p:stCondLst>
                                  <p:childTnLst>
                                    <p:set>
                                      <p:cBhvr>
                                        <p:cTn id="17" dur="1" fill="hold">
                                          <p:stCondLst>
                                            <p:cond delay="0"/>
                                          </p:stCondLst>
                                        </p:cTn>
                                        <p:tgtEl>
                                          <p:spTgt spid="251914"/>
                                        </p:tgtEl>
                                        <p:attrNameLst>
                                          <p:attrName>style.visibility</p:attrName>
                                        </p:attrNameLst>
                                      </p:cBhvr>
                                      <p:to>
                                        <p:strVal val="visible"/>
                                      </p:to>
                                    </p:set>
                                    <p:anim calcmode="lin" valueType="num">
                                      <p:cBhvr additive="base">
                                        <p:cTn id="18" dur="500" fill="hold"/>
                                        <p:tgtEl>
                                          <p:spTgt spid="251914"/>
                                        </p:tgtEl>
                                        <p:attrNameLst>
                                          <p:attrName>ppt_x</p:attrName>
                                        </p:attrNameLst>
                                      </p:cBhvr>
                                      <p:tavLst>
                                        <p:tav tm="0">
                                          <p:val>
                                            <p:strVal val="1+#ppt_w/2"/>
                                          </p:val>
                                        </p:tav>
                                        <p:tav tm="100000">
                                          <p:val>
                                            <p:strVal val="#ppt_x"/>
                                          </p:val>
                                        </p:tav>
                                      </p:tavLst>
                                    </p:anim>
                                    <p:anim calcmode="lin" valueType="num">
                                      <p:cBhvr additive="base">
                                        <p:cTn id="19" dur="500" fill="hold"/>
                                        <p:tgtEl>
                                          <p:spTgt spid="251914"/>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2" fill="hold" nodeType="clickEffect">
                                  <p:stCondLst>
                                    <p:cond delay="0"/>
                                  </p:stCondLst>
                                  <p:childTnLst>
                                    <p:set>
                                      <p:cBhvr>
                                        <p:cTn id="23" dur="1" fill="hold">
                                          <p:stCondLst>
                                            <p:cond delay="0"/>
                                          </p:stCondLst>
                                        </p:cTn>
                                        <p:tgtEl>
                                          <p:spTgt spid="251915"/>
                                        </p:tgtEl>
                                        <p:attrNameLst>
                                          <p:attrName>style.visibility</p:attrName>
                                        </p:attrNameLst>
                                      </p:cBhvr>
                                      <p:to>
                                        <p:strVal val="visible"/>
                                      </p:to>
                                    </p:set>
                                    <p:anim calcmode="lin" valueType="num">
                                      <p:cBhvr additive="base">
                                        <p:cTn id="24" dur="500" fill="hold"/>
                                        <p:tgtEl>
                                          <p:spTgt spid="251915"/>
                                        </p:tgtEl>
                                        <p:attrNameLst>
                                          <p:attrName>ppt_x</p:attrName>
                                        </p:attrNameLst>
                                      </p:cBhvr>
                                      <p:tavLst>
                                        <p:tav tm="0">
                                          <p:val>
                                            <p:strVal val="1+#ppt_w/2"/>
                                          </p:val>
                                        </p:tav>
                                        <p:tav tm="100000">
                                          <p:val>
                                            <p:strVal val="#ppt_x"/>
                                          </p:val>
                                        </p:tav>
                                      </p:tavLst>
                                    </p:anim>
                                    <p:anim calcmode="lin" valueType="num">
                                      <p:cBhvr additive="base">
                                        <p:cTn id="25" dur="500" fill="hold"/>
                                        <p:tgtEl>
                                          <p:spTgt spid="251915"/>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2" fill="hold" nodeType="clickEffect">
                                  <p:stCondLst>
                                    <p:cond delay="0"/>
                                  </p:stCondLst>
                                  <p:childTnLst>
                                    <p:set>
                                      <p:cBhvr>
                                        <p:cTn id="29" dur="1" fill="hold">
                                          <p:stCondLst>
                                            <p:cond delay="0"/>
                                          </p:stCondLst>
                                        </p:cTn>
                                        <p:tgtEl>
                                          <p:spTgt spid="251916"/>
                                        </p:tgtEl>
                                        <p:attrNameLst>
                                          <p:attrName>style.visibility</p:attrName>
                                        </p:attrNameLst>
                                      </p:cBhvr>
                                      <p:to>
                                        <p:strVal val="visible"/>
                                      </p:to>
                                    </p:set>
                                    <p:anim calcmode="lin" valueType="num">
                                      <p:cBhvr additive="base">
                                        <p:cTn id="30" dur="500" fill="hold"/>
                                        <p:tgtEl>
                                          <p:spTgt spid="251916"/>
                                        </p:tgtEl>
                                        <p:attrNameLst>
                                          <p:attrName>ppt_x</p:attrName>
                                        </p:attrNameLst>
                                      </p:cBhvr>
                                      <p:tavLst>
                                        <p:tav tm="0">
                                          <p:val>
                                            <p:strVal val="1+#ppt_w/2"/>
                                          </p:val>
                                        </p:tav>
                                        <p:tav tm="100000">
                                          <p:val>
                                            <p:strVal val="#ppt_x"/>
                                          </p:val>
                                        </p:tav>
                                      </p:tavLst>
                                    </p:anim>
                                    <p:anim calcmode="lin" valueType="num">
                                      <p:cBhvr additive="base">
                                        <p:cTn id="31" dur="500" fill="hold"/>
                                        <p:tgtEl>
                                          <p:spTgt spid="251916"/>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2" fill="hold" nodeType="clickEffect">
                                  <p:stCondLst>
                                    <p:cond delay="0"/>
                                  </p:stCondLst>
                                  <p:childTnLst>
                                    <p:set>
                                      <p:cBhvr>
                                        <p:cTn id="35" dur="1" fill="hold">
                                          <p:stCondLst>
                                            <p:cond delay="0"/>
                                          </p:stCondLst>
                                        </p:cTn>
                                        <p:tgtEl>
                                          <p:spTgt spid="251917"/>
                                        </p:tgtEl>
                                        <p:attrNameLst>
                                          <p:attrName>style.visibility</p:attrName>
                                        </p:attrNameLst>
                                      </p:cBhvr>
                                      <p:to>
                                        <p:strVal val="visible"/>
                                      </p:to>
                                    </p:set>
                                    <p:anim calcmode="lin" valueType="num">
                                      <p:cBhvr additive="base">
                                        <p:cTn id="36" dur="500" fill="hold"/>
                                        <p:tgtEl>
                                          <p:spTgt spid="251917"/>
                                        </p:tgtEl>
                                        <p:attrNameLst>
                                          <p:attrName>ppt_x</p:attrName>
                                        </p:attrNameLst>
                                      </p:cBhvr>
                                      <p:tavLst>
                                        <p:tav tm="0">
                                          <p:val>
                                            <p:strVal val="1+#ppt_w/2"/>
                                          </p:val>
                                        </p:tav>
                                        <p:tav tm="100000">
                                          <p:val>
                                            <p:strVal val="#ppt_x"/>
                                          </p:val>
                                        </p:tav>
                                      </p:tavLst>
                                    </p:anim>
                                    <p:anim calcmode="lin" valueType="num">
                                      <p:cBhvr additive="base">
                                        <p:cTn id="37" dur="500" fill="hold"/>
                                        <p:tgtEl>
                                          <p:spTgt spid="251917"/>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2" fill="hold" nodeType="clickEffect">
                                  <p:stCondLst>
                                    <p:cond delay="0"/>
                                  </p:stCondLst>
                                  <p:childTnLst>
                                    <p:set>
                                      <p:cBhvr>
                                        <p:cTn id="41" dur="1" fill="hold">
                                          <p:stCondLst>
                                            <p:cond delay="0"/>
                                          </p:stCondLst>
                                        </p:cTn>
                                        <p:tgtEl>
                                          <p:spTgt spid="251918"/>
                                        </p:tgtEl>
                                        <p:attrNameLst>
                                          <p:attrName>style.visibility</p:attrName>
                                        </p:attrNameLst>
                                      </p:cBhvr>
                                      <p:to>
                                        <p:strVal val="visible"/>
                                      </p:to>
                                    </p:set>
                                    <p:anim calcmode="lin" valueType="num">
                                      <p:cBhvr additive="base">
                                        <p:cTn id="42" dur="500" fill="hold"/>
                                        <p:tgtEl>
                                          <p:spTgt spid="251918"/>
                                        </p:tgtEl>
                                        <p:attrNameLst>
                                          <p:attrName>ppt_x</p:attrName>
                                        </p:attrNameLst>
                                      </p:cBhvr>
                                      <p:tavLst>
                                        <p:tav tm="0">
                                          <p:val>
                                            <p:strVal val="1+#ppt_w/2"/>
                                          </p:val>
                                        </p:tav>
                                        <p:tav tm="100000">
                                          <p:val>
                                            <p:strVal val="#ppt_x"/>
                                          </p:val>
                                        </p:tav>
                                      </p:tavLst>
                                    </p:anim>
                                    <p:anim calcmode="lin" valueType="num">
                                      <p:cBhvr additive="base">
                                        <p:cTn id="43" dur="500" fill="hold"/>
                                        <p:tgtEl>
                                          <p:spTgt spid="251918"/>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2" fill="hold" nodeType="clickEffect">
                                  <p:stCondLst>
                                    <p:cond delay="0"/>
                                  </p:stCondLst>
                                  <p:childTnLst>
                                    <p:set>
                                      <p:cBhvr>
                                        <p:cTn id="47" dur="1" fill="hold">
                                          <p:stCondLst>
                                            <p:cond delay="0"/>
                                          </p:stCondLst>
                                        </p:cTn>
                                        <p:tgtEl>
                                          <p:spTgt spid="251919"/>
                                        </p:tgtEl>
                                        <p:attrNameLst>
                                          <p:attrName>style.visibility</p:attrName>
                                        </p:attrNameLst>
                                      </p:cBhvr>
                                      <p:to>
                                        <p:strVal val="visible"/>
                                      </p:to>
                                    </p:set>
                                    <p:anim calcmode="lin" valueType="num">
                                      <p:cBhvr additive="base">
                                        <p:cTn id="48" dur="500" fill="hold"/>
                                        <p:tgtEl>
                                          <p:spTgt spid="251919"/>
                                        </p:tgtEl>
                                        <p:attrNameLst>
                                          <p:attrName>ppt_x</p:attrName>
                                        </p:attrNameLst>
                                      </p:cBhvr>
                                      <p:tavLst>
                                        <p:tav tm="0">
                                          <p:val>
                                            <p:strVal val="1+#ppt_w/2"/>
                                          </p:val>
                                        </p:tav>
                                        <p:tav tm="100000">
                                          <p:val>
                                            <p:strVal val="#ppt_x"/>
                                          </p:val>
                                        </p:tav>
                                      </p:tavLst>
                                    </p:anim>
                                    <p:anim calcmode="lin" valueType="num">
                                      <p:cBhvr additive="base">
                                        <p:cTn id="49" dur="500" fill="hold"/>
                                        <p:tgtEl>
                                          <p:spTgt spid="251919"/>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grpId="0" nodeType="clickEffect">
                                  <p:stCondLst>
                                    <p:cond delay="0"/>
                                  </p:stCondLst>
                                  <p:iterate type="wd">
                                    <p:tmPct val="100000"/>
                                  </p:iterate>
                                  <p:childTnLst>
                                    <p:set>
                                      <p:cBhvr>
                                        <p:cTn id="53" dur="1" fill="hold">
                                          <p:stCondLst>
                                            <p:cond delay="0"/>
                                          </p:stCondLst>
                                        </p:cTn>
                                        <p:tgtEl>
                                          <p:spTgt spid="251909">
                                            <p:txEl>
                                              <p:pRg st="0" end="0"/>
                                            </p:txEl>
                                          </p:spTgt>
                                        </p:tgtEl>
                                        <p:attrNameLst>
                                          <p:attrName>style.visibility</p:attrName>
                                        </p:attrNameLst>
                                      </p:cBhvr>
                                      <p:to>
                                        <p:strVal val="visible"/>
                                      </p:to>
                                    </p:set>
                                    <p:animEffect transition="in" filter="wipe(left)">
                                      <p:cBhvr>
                                        <p:cTn id="54" dur="300"/>
                                        <p:tgtEl>
                                          <p:spTgt spid="251909">
                                            <p:txEl>
                                              <p:pRg st="0" end="0"/>
                                            </p:txEl>
                                          </p:spTgt>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nodeType="clickEffect">
                                  <p:stCondLst>
                                    <p:cond delay="0"/>
                                  </p:stCondLst>
                                  <p:childTnLst>
                                    <p:set>
                                      <p:cBhvr>
                                        <p:cTn id="58" dur="1" fill="hold">
                                          <p:stCondLst>
                                            <p:cond delay="0"/>
                                          </p:stCondLst>
                                        </p:cTn>
                                        <p:tgtEl>
                                          <p:spTgt spid="251907"/>
                                        </p:tgtEl>
                                        <p:attrNameLst>
                                          <p:attrName>style.visibility</p:attrName>
                                        </p:attrNameLst>
                                      </p:cBhvr>
                                      <p:to>
                                        <p:strVal val="visible"/>
                                      </p:to>
                                    </p:set>
                                    <p:animEffect transition="in" filter="wipe(left)">
                                      <p:cBhvr>
                                        <p:cTn id="59" dur="500"/>
                                        <p:tgtEl>
                                          <p:spTgt spid="251907"/>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nodeType="clickEffect">
                                  <p:stCondLst>
                                    <p:cond delay="0"/>
                                  </p:stCondLst>
                                  <p:childTnLst>
                                    <p:set>
                                      <p:cBhvr>
                                        <p:cTn id="63" dur="1" fill="hold">
                                          <p:stCondLst>
                                            <p:cond delay="0"/>
                                          </p:stCondLst>
                                        </p:cTn>
                                        <p:tgtEl>
                                          <p:spTgt spid="251908"/>
                                        </p:tgtEl>
                                        <p:attrNameLst>
                                          <p:attrName>style.visibility</p:attrName>
                                        </p:attrNameLst>
                                      </p:cBhvr>
                                      <p:to>
                                        <p:strVal val="visible"/>
                                      </p:to>
                                    </p:set>
                                    <p:animEffect transition="in" filter="wipe(left)">
                                      <p:cBhvr>
                                        <p:cTn id="64" dur="500"/>
                                        <p:tgtEl>
                                          <p:spTgt spid="251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6" grpId="0" autoUpdateAnimBg="0"/>
      <p:bldP spid="251909" grpId="0" build="p" autoUpdateAnimBg="0"/>
      <p:bldP spid="251910" grpId="0"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 y="1844675"/>
            <a:ext cx="3743325" cy="263842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53955" name="Object 3"/>
          <p:cNvGraphicFramePr>
            <a:graphicFrameLocks noChangeAspect="1"/>
          </p:cNvGraphicFramePr>
          <p:nvPr/>
        </p:nvGraphicFramePr>
        <p:xfrm>
          <a:off x="5275263" y="1881188"/>
          <a:ext cx="1931987" cy="1036637"/>
        </p:xfrm>
        <a:graphic>
          <a:graphicData uri="http://schemas.openxmlformats.org/presentationml/2006/ole">
            <mc:AlternateContent xmlns:mc="http://schemas.openxmlformats.org/markup-compatibility/2006">
              <mc:Choice xmlns:v="urn:schemas-microsoft-com:vml" Requires="v">
                <p:oleObj spid="_x0000_s69700" name="Equation" r:id="rId5" imgW="799920" imgH="431640" progId="Equation.3">
                  <p:embed/>
                </p:oleObj>
              </mc:Choice>
              <mc:Fallback>
                <p:oleObj name="Equation" r:id="rId5" imgW="799920" imgH="4316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75263" y="1881188"/>
                        <a:ext cx="1931987" cy="1036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3956" name="Object 4"/>
          <p:cNvGraphicFramePr>
            <a:graphicFrameLocks noChangeAspect="1"/>
          </p:cNvGraphicFramePr>
          <p:nvPr/>
        </p:nvGraphicFramePr>
        <p:xfrm>
          <a:off x="5275263" y="2732088"/>
          <a:ext cx="3263900" cy="1047750"/>
        </p:xfrm>
        <a:graphic>
          <a:graphicData uri="http://schemas.openxmlformats.org/presentationml/2006/ole">
            <mc:AlternateContent xmlns:mc="http://schemas.openxmlformats.org/markup-compatibility/2006">
              <mc:Choice xmlns:v="urn:schemas-microsoft-com:vml" Requires="v">
                <p:oleObj spid="_x0000_s69701" name="Equation" r:id="rId7" imgW="1333440" imgH="431640" progId="Equation.3">
                  <p:embed/>
                </p:oleObj>
              </mc:Choice>
              <mc:Fallback>
                <p:oleObj name="Equation" r:id="rId7" imgW="1333440" imgH="43164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75263" y="2732088"/>
                        <a:ext cx="3263900" cy="1047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3957" name="Object 5"/>
          <p:cNvGraphicFramePr>
            <a:graphicFrameLocks noChangeAspect="1"/>
          </p:cNvGraphicFramePr>
          <p:nvPr/>
        </p:nvGraphicFramePr>
        <p:xfrm>
          <a:off x="5275263" y="3543300"/>
          <a:ext cx="1720850" cy="1028700"/>
        </p:xfrm>
        <a:graphic>
          <a:graphicData uri="http://schemas.openxmlformats.org/presentationml/2006/ole">
            <mc:AlternateContent xmlns:mc="http://schemas.openxmlformats.org/markup-compatibility/2006">
              <mc:Choice xmlns:v="urn:schemas-microsoft-com:vml" Requires="v">
                <p:oleObj spid="_x0000_s69702" name="Equation" r:id="rId9" imgW="723600" imgH="431640" progId="Equation.3">
                  <p:embed/>
                </p:oleObj>
              </mc:Choice>
              <mc:Fallback>
                <p:oleObj name="Equation" r:id="rId9" imgW="723600" imgH="4316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75263" y="3543300"/>
                        <a:ext cx="1720850" cy="1028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3958" name="Rectangle 6"/>
          <p:cNvSpPr>
            <a:spLocks noChangeArrowheads="1"/>
          </p:cNvSpPr>
          <p:nvPr/>
        </p:nvSpPr>
        <p:spPr bwMode="auto">
          <a:xfrm>
            <a:off x="5516563" y="1416050"/>
            <a:ext cx="2909887"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33CC"/>
                </a:solidFill>
              </a:rPr>
              <a:t>电压并联负反馈</a:t>
            </a:r>
          </a:p>
        </p:txBody>
      </p:sp>
      <p:sp>
        <p:nvSpPr>
          <p:cNvPr id="253959" name="Rectangle 7"/>
          <p:cNvSpPr>
            <a:spLocks noChangeArrowheads="1"/>
          </p:cNvSpPr>
          <p:nvPr/>
        </p:nvSpPr>
        <p:spPr bwMode="auto">
          <a:xfrm>
            <a:off x="1066800" y="914400"/>
            <a:ext cx="16002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FF0066"/>
                </a:solidFill>
              </a:rPr>
              <a:t>例 </a:t>
            </a:r>
            <a:r>
              <a:rPr lang="en-US" altLang="zh-CN" sz="2800" b="1">
                <a:solidFill>
                  <a:srgbClr val="FF0066"/>
                </a:solidFill>
              </a:rPr>
              <a:t>2:</a:t>
            </a:r>
          </a:p>
        </p:txBody>
      </p:sp>
      <p:pic>
        <p:nvPicPr>
          <p:cNvPr id="253960" name="Picture 8" descr="jiantou_shang">
            <a:hlinkClick r:id="" action="ppaction://hlinkshowjump?jump=previousslide"/>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534400" y="5029200"/>
            <a:ext cx="284163" cy="384175"/>
          </a:xfrm>
          <a:prstGeom prst="rect">
            <a:avLst/>
          </a:prstGeom>
          <a:noFill/>
          <a:extLst>
            <a:ext uri="{909E8E84-426E-40DD-AFC4-6F175D3DCCD1}">
              <a14:hiddenFill xmlns:a14="http://schemas.microsoft.com/office/drawing/2010/main">
                <a:solidFill>
                  <a:srgbClr val="FFFFFF"/>
                </a:solidFill>
              </a14:hiddenFill>
            </a:ext>
          </a:extLst>
        </p:spPr>
      </p:pic>
      <p:pic>
        <p:nvPicPr>
          <p:cNvPr id="253961" name="Picture 9" descr="jiantou_xia">
            <a:hlinkClick r:id="" action="ppaction://hlinkshowjump?jump=nextslide"/>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543925" y="5410200"/>
            <a:ext cx="274638" cy="5334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53962" name="Object 10"/>
          <p:cNvGraphicFramePr>
            <a:graphicFrameLocks noChangeAspect="1"/>
          </p:cNvGraphicFramePr>
          <p:nvPr/>
        </p:nvGraphicFramePr>
        <p:xfrm>
          <a:off x="996950" y="2881313"/>
          <a:ext cx="381000" cy="357187"/>
        </p:xfrm>
        <a:graphic>
          <a:graphicData uri="http://schemas.openxmlformats.org/presentationml/2006/ole">
            <mc:AlternateContent xmlns:mc="http://schemas.openxmlformats.org/markup-compatibility/2006">
              <mc:Choice xmlns:v="urn:schemas-microsoft-com:vml" Requires="v">
                <p:oleObj spid="_x0000_s69703" name="位图图像" r:id="rId13" imgW="304923" imgH="285866" progId="Paint.Picture">
                  <p:embed/>
                </p:oleObj>
              </mc:Choice>
              <mc:Fallback>
                <p:oleObj name="位图图像" r:id="rId13" imgW="304923" imgH="285866" progId="Paint.Picture">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96950" y="2881313"/>
                        <a:ext cx="381000"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3963" name="Object 11"/>
          <p:cNvGraphicFramePr>
            <a:graphicFrameLocks noChangeAspect="1"/>
          </p:cNvGraphicFramePr>
          <p:nvPr/>
        </p:nvGraphicFramePr>
        <p:xfrm>
          <a:off x="3311525" y="3644900"/>
          <a:ext cx="381000" cy="346075"/>
        </p:xfrm>
        <a:graphic>
          <a:graphicData uri="http://schemas.openxmlformats.org/presentationml/2006/ole">
            <mc:AlternateContent xmlns:mc="http://schemas.openxmlformats.org/markup-compatibility/2006">
              <mc:Choice xmlns:v="urn:schemas-microsoft-com:vml" Requires="v">
                <p:oleObj spid="_x0000_s69704" name="位图图像" r:id="rId15" imgW="304923" imgH="276117" progId="Paint.Picture">
                  <p:embed/>
                </p:oleObj>
              </mc:Choice>
              <mc:Fallback>
                <p:oleObj name="位图图像" r:id="rId15" imgW="304923" imgH="276117" progId="Paint.Picture">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311525" y="3644900"/>
                        <a:ext cx="381000" cy="34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53964" name="Object 12"/>
          <p:cNvGraphicFramePr>
            <a:graphicFrameLocks noChangeAspect="1"/>
          </p:cNvGraphicFramePr>
          <p:nvPr/>
        </p:nvGraphicFramePr>
        <p:xfrm>
          <a:off x="3384550" y="2744788"/>
          <a:ext cx="381000" cy="346075"/>
        </p:xfrm>
        <a:graphic>
          <a:graphicData uri="http://schemas.openxmlformats.org/presentationml/2006/ole">
            <mc:AlternateContent xmlns:mc="http://schemas.openxmlformats.org/markup-compatibility/2006">
              <mc:Choice xmlns:v="urn:schemas-microsoft-com:vml" Requires="v">
                <p:oleObj spid="_x0000_s69705" name="BMP 图象" r:id="rId17" imgW="304923" imgH="276117" progId="Paint.Picture">
                  <p:embed/>
                </p:oleObj>
              </mc:Choice>
              <mc:Fallback>
                <p:oleObj name="BMP 图象" r:id="rId17" imgW="304923" imgH="276117" progId="Paint.Picture">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384550" y="2744788"/>
                        <a:ext cx="381000" cy="34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41750365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53959">
                                            <p:txEl>
                                              <p:pRg st="0" end="0"/>
                                            </p:txEl>
                                          </p:spTgt>
                                        </p:tgtEl>
                                        <p:attrNameLst>
                                          <p:attrName>style.visibility</p:attrName>
                                        </p:attrNameLst>
                                      </p:cBhvr>
                                      <p:to>
                                        <p:strVal val="visible"/>
                                      </p:to>
                                    </p:set>
                                    <p:animEffect transition="in" filter="wipe(left)">
                                      <p:cBhvr>
                                        <p:cTn id="7" dur="300"/>
                                        <p:tgtEl>
                                          <p:spTgt spid="2539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8" fill="hold" nodeType="clickEffect">
                                  <p:stCondLst>
                                    <p:cond delay="0"/>
                                  </p:stCondLst>
                                  <p:childTnLst>
                                    <p:set>
                                      <p:cBhvr>
                                        <p:cTn id="11" dur="1" fill="hold">
                                          <p:stCondLst>
                                            <p:cond delay="0"/>
                                          </p:stCondLst>
                                        </p:cTn>
                                        <p:tgtEl>
                                          <p:spTgt spid="253962"/>
                                        </p:tgtEl>
                                        <p:attrNameLst>
                                          <p:attrName>style.visibility</p:attrName>
                                        </p:attrNameLst>
                                      </p:cBhvr>
                                      <p:to>
                                        <p:strVal val="visible"/>
                                      </p:to>
                                    </p:set>
                                    <p:animEffect transition="in" filter="slide(fromLeft)">
                                      <p:cBhvr>
                                        <p:cTn id="12" dur="500"/>
                                        <p:tgtEl>
                                          <p:spTgt spid="253962"/>
                                        </p:tgtEl>
                                      </p:cBhvr>
                                    </p:animEffect>
                                  </p:childTnLst>
                                </p:cTn>
                              </p:par>
                            </p:childTnLst>
                          </p:cTn>
                        </p:par>
                        <p:par>
                          <p:cTn id="13" fill="hold" nodeType="afterGroup">
                            <p:stCondLst>
                              <p:cond delay="500"/>
                            </p:stCondLst>
                            <p:childTnLst>
                              <p:par>
                                <p:cTn id="14" presetID="12" presetClass="entr" presetSubtype="8" fill="hold" nodeType="afterEffect">
                                  <p:stCondLst>
                                    <p:cond delay="2000"/>
                                  </p:stCondLst>
                                  <p:childTnLst>
                                    <p:set>
                                      <p:cBhvr>
                                        <p:cTn id="15" dur="1" fill="hold">
                                          <p:stCondLst>
                                            <p:cond delay="0"/>
                                          </p:stCondLst>
                                        </p:cTn>
                                        <p:tgtEl>
                                          <p:spTgt spid="253963"/>
                                        </p:tgtEl>
                                        <p:attrNameLst>
                                          <p:attrName>style.visibility</p:attrName>
                                        </p:attrNameLst>
                                      </p:cBhvr>
                                      <p:to>
                                        <p:strVal val="visible"/>
                                      </p:to>
                                    </p:set>
                                    <p:animEffect transition="in" filter="slide(fromLeft)">
                                      <p:cBhvr>
                                        <p:cTn id="16" dur="500"/>
                                        <p:tgtEl>
                                          <p:spTgt spid="253963"/>
                                        </p:tgtEl>
                                      </p:cBhvr>
                                    </p:animEffect>
                                  </p:childTnLst>
                                </p:cTn>
                              </p:par>
                            </p:childTnLst>
                          </p:cTn>
                        </p:par>
                        <p:par>
                          <p:cTn id="17" fill="hold" nodeType="afterGroup">
                            <p:stCondLst>
                              <p:cond delay="3000"/>
                            </p:stCondLst>
                            <p:childTnLst>
                              <p:par>
                                <p:cTn id="18" presetID="12" presetClass="entr" presetSubtype="8" fill="hold" nodeType="afterEffect">
                                  <p:stCondLst>
                                    <p:cond delay="2000"/>
                                  </p:stCondLst>
                                  <p:childTnLst>
                                    <p:set>
                                      <p:cBhvr>
                                        <p:cTn id="19" dur="1" fill="hold">
                                          <p:stCondLst>
                                            <p:cond delay="0"/>
                                          </p:stCondLst>
                                        </p:cTn>
                                        <p:tgtEl>
                                          <p:spTgt spid="253964"/>
                                        </p:tgtEl>
                                        <p:attrNameLst>
                                          <p:attrName>style.visibility</p:attrName>
                                        </p:attrNameLst>
                                      </p:cBhvr>
                                      <p:to>
                                        <p:strVal val="visible"/>
                                      </p:to>
                                    </p:set>
                                    <p:animEffect transition="in" filter="slide(fromLeft)">
                                      <p:cBhvr>
                                        <p:cTn id="20" dur="500"/>
                                        <p:tgtEl>
                                          <p:spTgt spid="25396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iterate type="wd">
                                    <p:tmPct val="100000"/>
                                  </p:iterate>
                                  <p:childTnLst>
                                    <p:set>
                                      <p:cBhvr>
                                        <p:cTn id="24" dur="1" fill="hold">
                                          <p:stCondLst>
                                            <p:cond delay="0"/>
                                          </p:stCondLst>
                                        </p:cTn>
                                        <p:tgtEl>
                                          <p:spTgt spid="253958">
                                            <p:txEl>
                                              <p:pRg st="0" end="0"/>
                                            </p:txEl>
                                          </p:spTgt>
                                        </p:tgtEl>
                                        <p:attrNameLst>
                                          <p:attrName>style.visibility</p:attrName>
                                        </p:attrNameLst>
                                      </p:cBhvr>
                                      <p:to>
                                        <p:strVal val="visible"/>
                                      </p:to>
                                    </p:set>
                                    <p:animEffect transition="in" filter="wipe(left)">
                                      <p:cBhvr>
                                        <p:cTn id="25" dur="300"/>
                                        <p:tgtEl>
                                          <p:spTgt spid="253958">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nodeType="clickEffect">
                                  <p:stCondLst>
                                    <p:cond delay="0"/>
                                  </p:stCondLst>
                                  <p:childTnLst>
                                    <p:set>
                                      <p:cBhvr>
                                        <p:cTn id="29" dur="1" fill="hold">
                                          <p:stCondLst>
                                            <p:cond delay="0"/>
                                          </p:stCondLst>
                                        </p:cTn>
                                        <p:tgtEl>
                                          <p:spTgt spid="253955"/>
                                        </p:tgtEl>
                                        <p:attrNameLst>
                                          <p:attrName>style.visibility</p:attrName>
                                        </p:attrNameLst>
                                      </p:cBhvr>
                                      <p:to>
                                        <p:strVal val="visible"/>
                                      </p:to>
                                    </p:set>
                                    <p:animEffect transition="in" filter="dissolve">
                                      <p:cBhvr>
                                        <p:cTn id="30" dur="500"/>
                                        <p:tgtEl>
                                          <p:spTgt spid="25395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9" presetClass="entr" presetSubtype="0" fill="hold" nodeType="clickEffect">
                                  <p:stCondLst>
                                    <p:cond delay="0"/>
                                  </p:stCondLst>
                                  <p:childTnLst>
                                    <p:set>
                                      <p:cBhvr>
                                        <p:cTn id="34" dur="1" fill="hold">
                                          <p:stCondLst>
                                            <p:cond delay="0"/>
                                          </p:stCondLst>
                                        </p:cTn>
                                        <p:tgtEl>
                                          <p:spTgt spid="253956"/>
                                        </p:tgtEl>
                                        <p:attrNameLst>
                                          <p:attrName>style.visibility</p:attrName>
                                        </p:attrNameLst>
                                      </p:cBhvr>
                                      <p:to>
                                        <p:strVal val="visible"/>
                                      </p:to>
                                    </p:set>
                                    <p:animEffect transition="in" filter="dissolve">
                                      <p:cBhvr>
                                        <p:cTn id="35" dur="500"/>
                                        <p:tgtEl>
                                          <p:spTgt spid="253956"/>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9" presetClass="entr" presetSubtype="0" fill="hold" nodeType="clickEffect">
                                  <p:stCondLst>
                                    <p:cond delay="0"/>
                                  </p:stCondLst>
                                  <p:childTnLst>
                                    <p:set>
                                      <p:cBhvr>
                                        <p:cTn id="39" dur="1" fill="hold">
                                          <p:stCondLst>
                                            <p:cond delay="0"/>
                                          </p:stCondLst>
                                        </p:cTn>
                                        <p:tgtEl>
                                          <p:spTgt spid="253957"/>
                                        </p:tgtEl>
                                        <p:attrNameLst>
                                          <p:attrName>style.visibility</p:attrName>
                                        </p:attrNameLst>
                                      </p:cBhvr>
                                      <p:to>
                                        <p:strVal val="visible"/>
                                      </p:to>
                                    </p:set>
                                    <p:animEffect transition="in" filter="dissolve">
                                      <p:cBhvr>
                                        <p:cTn id="40" dur="500"/>
                                        <p:tgtEl>
                                          <p:spTgt spid="253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958" grpId="0" build="p" autoUpdateAnimBg="0"/>
      <p:bldP spid="253959"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a:off x="397925" y="1145290"/>
            <a:ext cx="4648200"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dirty="0" smtClean="0">
                <a:latin typeface="Times New Roman" pitchFamily="18" charset="0"/>
              </a:rPr>
              <a:t>2</a:t>
            </a:r>
            <a:r>
              <a:rPr kumimoji="1" lang="en-US" altLang="zh-CN" sz="2600" b="1" dirty="0" smtClean="0">
                <a:latin typeface="宋体" pitchFamily="2" charset="-122"/>
              </a:rPr>
              <a:t>)</a:t>
            </a:r>
            <a:r>
              <a:rPr kumimoji="1" lang="en-US" altLang="zh-CN" sz="2600" b="1" dirty="0" smtClean="0">
                <a:latin typeface="Times New Roman" pitchFamily="18" charset="0"/>
              </a:rPr>
              <a:t> </a:t>
            </a:r>
            <a:r>
              <a:rPr kumimoji="1" lang="zh-CN" altLang="en-US" sz="2600" b="1" dirty="0">
                <a:solidFill>
                  <a:srgbClr val="0033CC"/>
                </a:solidFill>
                <a:latin typeface="Times New Roman" pitchFamily="18" charset="0"/>
              </a:rPr>
              <a:t>最大输出电压幅度 </a:t>
            </a:r>
            <a:r>
              <a:rPr kumimoji="1" lang="en-US" altLang="zh-CN" sz="2600" b="1" i="1" dirty="0">
                <a:solidFill>
                  <a:srgbClr val="FF0066"/>
                </a:solidFill>
                <a:latin typeface="Times New Roman" pitchFamily="18" charset="0"/>
              </a:rPr>
              <a:t>U</a:t>
            </a:r>
            <a:r>
              <a:rPr kumimoji="1" lang="en-US" altLang="zh-CN" sz="2600" b="1" baseline="-25000" dirty="0">
                <a:solidFill>
                  <a:srgbClr val="FF0066"/>
                </a:solidFill>
                <a:latin typeface="Times New Roman" pitchFamily="18" charset="0"/>
              </a:rPr>
              <a:t>OPP</a:t>
            </a:r>
          </a:p>
        </p:txBody>
      </p:sp>
      <p:graphicFrame>
        <p:nvGraphicFramePr>
          <p:cNvPr id="3" name="Object 11"/>
          <p:cNvGraphicFramePr>
            <a:graphicFrameLocks noChangeAspect="1"/>
          </p:cNvGraphicFramePr>
          <p:nvPr>
            <p:extLst>
              <p:ext uri="{D42A27DB-BD31-4B8C-83A1-F6EECF244321}">
                <p14:modId xmlns:p14="http://schemas.microsoft.com/office/powerpoint/2010/main" val="2407481034"/>
              </p:ext>
            </p:extLst>
          </p:nvPr>
        </p:nvGraphicFramePr>
        <p:xfrm>
          <a:off x="6400800" y="476672"/>
          <a:ext cx="2432050" cy="2714625"/>
        </p:xfrm>
        <a:graphic>
          <a:graphicData uri="http://schemas.openxmlformats.org/presentationml/2006/ole">
            <mc:AlternateContent xmlns:mc="http://schemas.openxmlformats.org/markup-compatibility/2006">
              <mc:Choice xmlns:v="urn:schemas-microsoft-com:vml" Requires="v">
                <p:oleObj spid="_x0000_s6190" name="位图图像" r:id="rId3" imgW="2438095" imgH="2715004" progId="Paint.Picture">
                  <p:embed/>
                </p:oleObj>
              </mc:Choice>
              <mc:Fallback>
                <p:oleObj name="位图图像" r:id="rId3" imgW="2438095" imgH="2715004" progId="Paint.Pictur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476672"/>
                        <a:ext cx="2432050" cy="271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9966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Rectangle 12"/>
          <p:cNvSpPr>
            <a:spLocks noChangeArrowheads="1"/>
          </p:cNvSpPr>
          <p:nvPr/>
        </p:nvSpPr>
        <p:spPr bwMode="auto">
          <a:xfrm>
            <a:off x="1066800" y="1924472"/>
            <a:ext cx="38862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zh-CN" altLang="en-US" sz="2600" b="1" dirty="0">
                <a:latin typeface="Times New Roman" pitchFamily="18" charset="0"/>
              </a:rPr>
              <a:t>输出级为 </a:t>
            </a:r>
            <a:r>
              <a:rPr kumimoji="1" lang="en-US" altLang="zh-CN" sz="2600" b="1" dirty="0">
                <a:latin typeface="Times New Roman" pitchFamily="18" charset="0"/>
              </a:rPr>
              <a:t>OCL </a:t>
            </a:r>
            <a:r>
              <a:rPr kumimoji="1" lang="zh-CN" altLang="en-US" sz="2600" b="1" dirty="0">
                <a:latin typeface="Times New Roman" pitchFamily="18" charset="0"/>
              </a:rPr>
              <a:t>电路</a:t>
            </a:r>
          </a:p>
        </p:txBody>
      </p:sp>
      <p:sp>
        <p:nvSpPr>
          <p:cNvPr id="5" name="Rectangle 13"/>
          <p:cNvSpPr>
            <a:spLocks noChangeArrowheads="1"/>
          </p:cNvSpPr>
          <p:nvPr/>
        </p:nvSpPr>
        <p:spPr bwMode="auto">
          <a:xfrm>
            <a:off x="899592" y="2413422"/>
            <a:ext cx="6477000" cy="1044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lnSpc>
                <a:spcPct val="120000"/>
              </a:lnSpc>
            </a:pPr>
            <a:r>
              <a:rPr kumimoji="1" lang="zh-CN" altLang="en-US" sz="2600" b="1">
                <a:latin typeface="Times New Roman" pitchFamily="18" charset="0"/>
              </a:rPr>
              <a:t>一般比电源电压小一个 </a:t>
            </a:r>
            <a:r>
              <a:rPr kumimoji="1" lang="en-US" altLang="zh-CN" sz="2600" b="1" i="1">
                <a:latin typeface="Times New Roman" pitchFamily="18" charset="0"/>
              </a:rPr>
              <a:t>U</a:t>
            </a:r>
            <a:r>
              <a:rPr kumimoji="1" lang="en-US" altLang="zh-CN" sz="2600" b="1" baseline="-25000">
                <a:latin typeface="Times New Roman" pitchFamily="18" charset="0"/>
              </a:rPr>
              <a:t>CE(sat)</a:t>
            </a:r>
          </a:p>
          <a:p>
            <a:pPr eaLnBrk="0" hangingPunct="0">
              <a:lnSpc>
                <a:spcPct val="120000"/>
              </a:lnSpc>
            </a:pPr>
            <a:r>
              <a:rPr kumimoji="1" lang="zh-CN" altLang="en-US" sz="2600" b="1">
                <a:latin typeface="Times New Roman" pitchFamily="18" charset="0"/>
              </a:rPr>
              <a:t>如电源电压 </a:t>
            </a:r>
            <a:r>
              <a:rPr kumimoji="1" lang="zh-CN" altLang="en-US" sz="2600" b="1">
                <a:latin typeface="Times New Roman" pitchFamily="18" charset="0"/>
                <a:sym typeface="Symbol" pitchFamily="18" charset="2"/>
              </a:rPr>
              <a:t> </a:t>
            </a:r>
            <a:r>
              <a:rPr kumimoji="1" lang="en-US" altLang="zh-CN" sz="2600" b="1">
                <a:latin typeface="Times New Roman" pitchFamily="18" charset="0"/>
                <a:sym typeface="Symbol" pitchFamily="18" charset="2"/>
              </a:rPr>
              <a:t>15 V</a:t>
            </a:r>
            <a:r>
              <a:rPr kumimoji="1" lang="zh-CN" altLang="en-US" sz="2600" b="1">
                <a:latin typeface="Times New Roman" pitchFamily="18" charset="0"/>
                <a:sym typeface="Symbol" pitchFamily="18" charset="2"/>
              </a:rPr>
              <a:t>，</a:t>
            </a:r>
            <a:r>
              <a:rPr kumimoji="1" lang="en-US" altLang="zh-CN" sz="2600" b="1" i="1">
                <a:latin typeface="Times New Roman" pitchFamily="18" charset="0"/>
              </a:rPr>
              <a:t>U </a:t>
            </a:r>
            <a:r>
              <a:rPr kumimoji="1" lang="en-US" altLang="zh-CN" sz="2600" b="1" baseline="-25000">
                <a:latin typeface="Times New Roman" pitchFamily="18" charset="0"/>
              </a:rPr>
              <a:t>OPP </a:t>
            </a:r>
            <a:r>
              <a:rPr kumimoji="1" lang="zh-CN" altLang="en-US" sz="2600" b="1">
                <a:latin typeface="Times New Roman" pitchFamily="18" charset="0"/>
              </a:rPr>
              <a:t>为 </a:t>
            </a:r>
            <a:r>
              <a:rPr kumimoji="1" lang="zh-CN" altLang="en-US" sz="2600" b="1">
                <a:latin typeface="Times New Roman" pitchFamily="18" charset="0"/>
                <a:sym typeface="Symbol" pitchFamily="18" charset="2"/>
              </a:rPr>
              <a:t></a:t>
            </a:r>
            <a:r>
              <a:rPr kumimoji="1" lang="zh-CN" altLang="en-US" sz="2600" b="1">
                <a:latin typeface="Times New Roman" pitchFamily="18" charset="0"/>
              </a:rPr>
              <a:t> </a:t>
            </a:r>
            <a:r>
              <a:rPr kumimoji="1" lang="en-US" altLang="zh-CN" sz="2600" b="1">
                <a:latin typeface="Times New Roman" pitchFamily="18" charset="0"/>
              </a:rPr>
              <a:t>13 </a:t>
            </a:r>
            <a:r>
              <a:rPr kumimoji="1" lang="en-US" altLang="zh-CN" sz="2600" b="1">
                <a:solidFill>
                  <a:schemeClr val="accent2"/>
                </a:solidFill>
                <a:latin typeface="Times New Roman" pitchFamily="18" charset="0"/>
                <a:sym typeface="Symbol" pitchFamily="18" charset="2"/>
              </a:rPr>
              <a:t></a:t>
            </a:r>
            <a:r>
              <a:rPr kumimoji="1" lang="en-US" altLang="zh-CN" sz="2600" b="1">
                <a:latin typeface="Times New Roman" pitchFamily="18" charset="0"/>
              </a:rPr>
              <a:t> 14 V</a:t>
            </a:r>
          </a:p>
        </p:txBody>
      </p:sp>
      <p:sp>
        <p:nvSpPr>
          <p:cNvPr id="6" name="Rectangle 3"/>
          <p:cNvSpPr>
            <a:spLocks noChangeArrowheads="1"/>
          </p:cNvSpPr>
          <p:nvPr/>
        </p:nvSpPr>
        <p:spPr bwMode="auto">
          <a:xfrm>
            <a:off x="588424" y="3590032"/>
            <a:ext cx="7223935" cy="492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r>
              <a:rPr kumimoji="1" lang="en-US" altLang="zh-CN" sz="2600" b="1" dirty="0" smtClean="0">
                <a:latin typeface="Times New Roman" pitchFamily="18" charset="0"/>
              </a:rPr>
              <a:t>3</a:t>
            </a:r>
            <a:r>
              <a:rPr kumimoji="1" lang="en-US" altLang="zh-CN" sz="2600" b="1" dirty="0" smtClean="0">
                <a:latin typeface="宋体" pitchFamily="2" charset="-122"/>
              </a:rPr>
              <a:t>)</a:t>
            </a:r>
            <a:r>
              <a:rPr kumimoji="1" lang="en-US" altLang="zh-CN" sz="2600" b="1" dirty="0" smtClean="0">
                <a:latin typeface="Times New Roman" pitchFamily="18" charset="0"/>
              </a:rPr>
              <a:t> </a:t>
            </a:r>
            <a:r>
              <a:rPr kumimoji="1" lang="zh-CN" altLang="en-US" sz="2600" b="1" dirty="0">
                <a:solidFill>
                  <a:srgbClr val="0033CC"/>
                </a:solidFill>
                <a:latin typeface="Times New Roman" pitchFamily="18" charset="0"/>
              </a:rPr>
              <a:t>输入失调电压 </a:t>
            </a:r>
            <a:r>
              <a:rPr kumimoji="1" lang="en-US" altLang="zh-CN" sz="2600" b="1" i="1" dirty="0">
                <a:solidFill>
                  <a:srgbClr val="FF0066"/>
                </a:solidFill>
                <a:latin typeface="Times New Roman" pitchFamily="18" charset="0"/>
              </a:rPr>
              <a:t>U </a:t>
            </a:r>
            <a:r>
              <a:rPr kumimoji="1" lang="en-US" altLang="zh-CN" sz="2600" b="1" baseline="-25000" dirty="0" smtClean="0">
                <a:solidFill>
                  <a:srgbClr val="FF0066"/>
                </a:solidFill>
                <a:latin typeface="Times New Roman" pitchFamily="18" charset="0"/>
              </a:rPr>
              <a:t>IO  </a:t>
            </a:r>
            <a:r>
              <a:rPr kumimoji="1" lang="zh-CN" altLang="en-US" sz="2600" b="1" dirty="0" smtClean="0">
                <a:solidFill>
                  <a:srgbClr val="FF0066"/>
                </a:solidFill>
                <a:latin typeface="Times New Roman" pitchFamily="18" charset="0"/>
              </a:rPr>
              <a:t>及温漂</a:t>
            </a:r>
            <a:r>
              <a:rPr kumimoji="1" lang="en-US" altLang="zh-CN" sz="2600" b="1" dirty="0" err="1" smtClean="0">
                <a:solidFill>
                  <a:srgbClr val="FF0066"/>
                </a:solidFill>
                <a:latin typeface="Times New Roman" pitchFamily="18" charset="0"/>
              </a:rPr>
              <a:t>dU</a:t>
            </a:r>
            <a:r>
              <a:rPr kumimoji="1" lang="en-US" altLang="zh-CN" sz="2600" b="1" baseline="-25000" dirty="0" err="1" smtClean="0">
                <a:solidFill>
                  <a:srgbClr val="FF0066"/>
                </a:solidFill>
                <a:latin typeface="Times New Roman" pitchFamily="18" charset="0"/>
              </a:rPr>
              <a:t>Io</a:t>
            </a:r>
            <a:r>
              <a:rPr kumimoji="1" lang="en-US" altLang="zh-CN" sz="2600" b="1" dirty="0" smtClean="0">
                <a:solidFill>
                  <a:srgbClr val="FF0066"/>
                </a:solidFill>
                <a:latin typeface="Times New Roman" pitchFamily="18" charset="0"/>
              </a:rPr>
              <a:t>/</a:t>
            </a:r>
            <a:r>
              <a:rPr kumimoji="1" lang="en-US" altLang="zh-CN" sz="2600" b="1" dirty="0" err="1" smtClean="0">
                <a:solidFill>
                  <a:srgbClr val="FF0066"/>
                </a:solidFill>
                <a:latin typeface="Times New Roman" pitchFamily="18" charset="0"/>
              </a:rPr>
              <a:t>dT</a:t>
            </a:r>
            <a:endParaRPr kumimoji="1" lang="en-US" altLang="zh-CN" sz="2600" b="1" dirty="0">
              <a:solidFill>
                <a:srgbClr val="FF0066"/>
              </a:solidFill>
              <a:latin typeface="Times New Roman" pitchFamily="18" charset="0"/>
            </a:endParaRPr>
          </a:p>
        </p:txBody>
      </p:sp>
      <p:sp>
        <p:nvSpPr>
          <p:cNvPr id="7" name="Rectangle 4"/>
          <p:cNvSpPr>
            <a:spLocks noChangeArrowheads="1"/>
          </p:cNvSpPr>
          <p:nvPr/>
        </p:nvSpPr>
        <p:spPr bwMode="auto">
          <a:xfrm>
            <a:off x="648966" y="4182616"/>
            <a:ext cx="5486400"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0" hangingPunct="0"/>
            <a:r>
              <a:rPr kumimoji="1" lang="zh-CN" altLang="en-US" sz="2600" b="1" dirty="0">
                <a:latin typeface="Times New Roman" pitchFamily="18" charset="0"/>
              </a:rPr>
              <a:t>使 </a:t>
            </a:r>
            <a:r>
              <a:rPr kumimoji="1" lang="en-US" altLang="zh-CN" sz="2600" b="1" i="1" dirty="0">
                <a:latin typeface="Times New Roman" pitchFamily="18" charset="0"/>
              </a:rPr>
              <a:t>U</a:t>
            </a:r>
            <a:r>
              <a:rPr kumimoji="1" lang="en-US" altLang="zh-CN" sz="2600" b="1" baseline="-25000" dirty="0">
                <a:latin typeface="Times New Roman" pitchFamily="18" charset="0"/>
              </a:rPr>
              <a:t>O</a:t>
            </a:r>
            <a:r>
              <a:rPr kumimoji="1" lang="en-US" altLang="zh-CN" sz="2600" b="1" dirty="0">
                <a:latin typeface="Times New Roman" pitchFamily="18" charset="0"/>
              </a:rPr>
              <a:t> = 0</a:t>
            </a:r>
            <a:r>
              <a:rPr kumimoji="1" lang="zh-CN" altLang="en-US" sz="2600" b="1" dirty="0">
                <a:latin typeface="Times New Roman" pitchFamily="18" charset="0"/>
              </a:rPr>
              <a:t>，输入端施加的补偿电压</a:t>
            </a:r>
          </a:p>
        </p:txBody>
      </p:sp>
      <p:sp>
        <p:nvSpPr>
          <p:cNvPr id="8" name="Rectangle 6"/>
          <p:cNvSpPr>
            <a:spLocks noChangeArrowheads="1"/>
          </p:cNvSpPr>
          <p:nvPr/>
        </p:nvSpPr>
        <p:spPr bwMode="auto">
          <a:xfrm>
            <a:off x="5938516" y="4154041"/>
            <a:ext cx="1600200" cy="519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zh-CN" altLang="en-US" sz="2800" b="1">
                <a:solidFill>
                  <a:schemeClr val="accent2"/>
                </a:solidFill>
                <a:latin typeface="Times New Roman" pitchFamily="18" charset="0"/>
              </a:rPr>
              <a:t>几毫伏</a:t>
            </a:r>
          </a:p>
        </p:txBody>
      </p:sp>
      <p:sp>
        <p:nvSpPr>
          <p:cNvPr id="9" name="Rectangle 10"/>
          <p:cNvSpPr>
            <a:spLocks noChangeArrowheads="1"/>
          </p:cNvSpPr>
          <p:nvPr/>
        </p:nvSpPr>
        <p:spPr bwMode="auto">
          <a:xfrm>
            <a:off x="685800" y="4857452"/>
            <a:ext cx="3505200"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dirty="0" smtClean="0">
                <a:latin typeface="Times New Roman" pitchFamily="18" charset="0"/>
              </a:rPr>
              <a:t>4</a:t>
            </a:r>
            <a:r>
              <a:rPr kumimoji="1" lang="en-US" altLang="zh-CN" sz="2600" b="1" dirty="0" smtClean="0">
                <a:latin typeface="宋体" pitchFamily="2" charset="-122"/>
              </a:rPr>
              <a:t>)</a:t>
            </a:r>
            <a:r>
              <a:rPr kumimoji="1" lang="en-US" altLang="zh-CN" sz="2600" b="1" dirty="0" smtClean="0">
                <a:latin typeface="Times New Roman" pitchFamily="18" charset="0"/>
              </a:rPr>
              <a:t> </a:t>
            </a:r>
            <a:r>
              <a:rPr kumimoji="1" lang="zh-CN" altLang="en-US" sz="2600" b="1" dirty="0">
                <a:solidFill>
                  <a:srgbClr val="0033CC"/>
                </a:solidFill>
                <a:latin typeface="Times New Roman" pitchFamily="18" charset="0"/>
              </a:rPr>
              <a:t>输入失调电流</a:t>
            </a:r>
            <a:r>
              <a:rPr kumimoji="1" lang="zh-CN" altLang="en-US" sz="2600" b="1" dirty="0">
                <a:solidFill>
                  <a:srgbClr val="FF0066"/>
                </a:solidFill>
                <a:latin typeface="Times New Roman" pitchFamily="18" charset="0"/>
              </a:rPr>
              <a:t> </a:t>
            </a:r>
            <a:r>
              <a:rPr kumimoji="1" lang="en-US" altLang="zh-CN" sz="2600" b="1" i="1" dirty="0">
                <a:solidFill>
                  <a:srgbClr val="FF0066"/>
                </a:solidFill>
                <a:latin typeface="Times New Roman" pitchFamily="18" charset="0"/>
              </a:rPr>
              <a:t>I</a:t>
            </a:r>
            <a:r>
              <a:rPr kumimoji="1" lang="en-US" altLang="zh-CN" sz="2600" b="1" baseline="-25000" dirty="0">
                <a:solidFill>
                  <a:srgbClr val="FF0066"/>
                </a:solidFill>
                <a:latin typeface="Times New Roman" pitchFamily="18" charset="0"/>
              </a:rPr>
              <a:t>IO</a:t>
            </a:r>
          </a:p>
        </p:txBody>
      </p:sp>
      <p:sp>
        <p:nvSpPr>
          <p:cNvPr id="10" name="Rectangle 11"/>
          <p:cNvSpPr>
            <a:spLocks noChangeArrowheads="1"/>
          </p:cNvSpPr>
          <p:nvPr/>
        </p:nvSpPr>
        <p:spPr bwMode="auto">
          <a:xfrm>
            <a:off x="1752600" y="5498802"/>
            <a:ext cx="20574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1" lang="en-US" altLang="zh-CN" sz="2600" b="1" i="1">
                <a:latin typeface="Times New Roman" pitchFamily="18" charset="0"/>
              </a:rPr>
              <a:t>U</a:t>
            </a:r>
            <a:r>
              <a:rPr kumimoji="1" lang="en-US" altLang="zh-CN" sz="2600" b="1" baseline="-25000">
                <a:latin typeface="Times New Roman" pitchFamily="18" charset="0"/>
              </a:rPr>
              <a:t>O </a:t>
            </a:r>
            <a:r>
              <a:rPr kumimoji="1" lang="en-US" altLang="zh-CN" sz="2600" b="1">
                <a:latin typeface="Times New Roman" pitchFamily="18" charset="0"/>
              </a:rPr>
              <a:t>= 0 </a:t>
            </a:r>
            <a:r>
              <a:rPr kumimoji="1" lang="zh-CN" altLang="en-US" sz="2600" b="1">
                <a:latin typeface="Times New Roman" pitchFamily="18" charset="0"/>
              </a:rPr>
              <a:t>时，</a:t>
            </a:r>
          </a:p>
        </p:txBody>
      </p:sp>
      <p:graphicFrame>
        <p:nvGraphicFramePr>
          <p:cNvPr id="11" name="Object 12"/>
          <p:cNvGraphicFramePr>
            <a:graphicFrameLocks noChangeAspect="1"/>
          </p:cNvGraphicFramePr>
          <p:nvPr>
            <p:extLst>
              <p:ext uri="{D42A27DB-BD31-4B8C-83A1-F6EECF244321}">
                <p14:modId xmlns:p14="http://schemas.microsoft.com/office/powerpoint/2010/main" val="2362036524"/>
              </p:ext>
            </p:extLst>
          </p:nvPr>
        </p:nvGraphicFramePr>
        <p:xfrm>
          <a:off x="3530600" y="5498802"/>
          <a:ext cx="2565400" cy="565150"/>
        </p:xfrm>
        <a:graphic>
          <a:graphicData uri="http://schemas.openxmlformats.org/presentationml/2006/ole">
            <mc:AlternateContent xmlns:mc="http://schemas.openxmlformats.org/markup-compatibility/2006">
              <mc:Choice xmlns:v="urn:schemas-microsoft-com:vml" Requires="v">
                <p:oleObj spid="_x0000_s6191" name="Equation" r:id="rId5" imgW="1143000" imgH="253800" progId="Equation.3">
                  <p:embed/>
                </p:oleObj>
              </mc:Choice>
              <mc:Fallback>
                <p:oleObj name="Equation" r:id="rId5" imgW="1143000" imgH="253800" progId="Equation.3">
                  <p:embed/>
                  <p:pic>
                    <p:nvPicPr>
                      <p:cNvPr id="0" name=""/>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3530600" y="5498802"/>
                        <a:ext cx="2565400" cy="565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Rectangle 13"/>
          <p:cNvSpPr>
            <a:spLocks noChangeArrowheads="1"/>
          </p:cNvSpPr>
          <p:nvPr/>
        </p:nvSpPr>
        <p:spPr bwMode="auto">
          <a:xfrm>
            <a:off x="3124200" y="6108402"/>
            <a:ext cx="2438400" cy="48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600" b="1">
                <a:solidFill>
                  <a:schemeClr val="accent2"/>
                </a:solidFill>
                <a:latin typeface="Times New Roman" pitchFamily="18" charset="0"/>
              </a:rPr>
              <a:t>1 nA </a:t>
            </a:r>
            <a:r>
              <a:rPr kumimoji="1" lang="en-US" altLang="zh-CN" sz="2600" b="1">
                <a:solidFill>
                  <a:schemeClr val="accent2"/>
                </a:solidFill>
                <a:latin typeface="Times New Roman" pitchFamily="18" charset="0"/>
                <a:sym typeface="Symbol" pitchFamily="18" charset="2"/>
              </a:rPr>
              <a:t></a:t>
            </a:r>
            <a:r>
              <a:rPr kumimoji="1" lang="en-US" altLang="zh-CN" sz="2600" b="1">
                <a:solidFill>
                  <a:schemeClr val="accent2"/>
                </a:solidFill>
                <a:latin typeface="Times New Roman" pitchFamily="18" charset="0"/>
              </a:rPr>
              <a:t> 0.1 </a:t>
            </a:r>
            <a:r>
              <a:rPr kumimoji="1" lang="en-US" altLang="zh-CN" sz="2600" b="1">
                <a:solidFill>
                  <a:schemeClr val="accent2"/>
                </a:solidFill>
                <a:latin typeface="Times New Roman" pitchFamily="18" charset="0"/>
                <a:sym typeface="Symbol" pitchFamily="18" charset="2"/>
              </a:rPr>
              <a:t></a:t>
            </a:r>
            <a:r>
              <a:rPr kumimoji="1" lang="en-US" altLang="zh-CN" sz="2600" b="1">
                <a:solidFill>
                  <a:schemeClr val="accent2"/>
                </a:solidFill>
                <a:latin typeface="Times New Roman" pitchFamily="18" charset="0"/>
              </a:rPr>
              <a:t>A</a:t>
            </a:r>
          </a:p>
        </p:txBody>
      </p:sp>
      <p:sp>
        <p:nvSpPr>
          <p:cNvPr id="13" name="Rectangle 2"/>
          <p:cNvSpPr>
            <a:spLocks noChangeArrowheads="1"/>
          </p:cNvSpPr>
          <p:nvPr/>
        </p:nvSpPr>
        <p:spPr bwMode="auto">
          <a:xfrm>
            <a:off x="660947" y="332656"/>
            <a:ext cx="5764212" cy="519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r>
              <a:rPr kumimoji="1" lang="en-US" altLang="zh-CN" sz="2800" b="1" dirty="0" smtClean="0">
                <a:solidFill>
                  <a:schemeClr val="accent2">
                    <a:lumMod val="50000"/>
                  </a:schemeClr>
                </a:solidFill>
                <a:latin typeface="Times New Roman" pitchFamily="18" charset="0"/>
              </a:rPr>
              <a:t>7.1.2  </a:t>
            </a:r>
            <a:r>
              <a:rPr kumimoji="1" lang="zh-CN" altLang="en-US" sz="2800" b="1" dirty="0">
                <a:solidFill>
                  <a:schemeClr val="accent2">
                    <a:lumMod val="50000"/>
                  </a:schemeClr>
                </a:solidFill>
                <a:latin typeface="Times New Roman" pitchFamily="18" charset="0"/>
              </a:rPr>
              <a:t>集成运</a:t>
            </a:r>
            <a:r>
              <a:rPr kumimoji="1" lang="zh-CN" altLang="en-US" sz="2800" b="1" dirty="0" smtClean="0">
                <a:solidFill>
                  <a:schemeClr val="accent2">
                    <a:lumMod val="50000"/>
                  </a:schemeClr>
                </a:solidFill>
                <a:latin typeface="Times New Roman" pitchFamily="18" charset="0"/>
              </a:rPr>
              <a:t>放的主要性能指标</a:t>
            </a:r>
            <a:endParaRPr kumimoji="1" lang="zh-CN" altLang="en-US" sz="2800" b="1" dirty="0">
              <a:solidFill>
                <a:schemeClr val="accent2">
                  <a:lumMod val="50000"/>
                </a:schemeClr>
              </a:solidFill>
              <a:latin typeface="Times New Roman" pitchFamily="18" charset="0"/>
            </a:endParaRPr>
          </a:p>
        </p:txBody>
      </p:sp>
    </p:spTree>
    <p:extLst>
      <p:ext uri="{BB962C8B-B14F-4D97-AF65-F5344CB8AC3E}">
        <p14:creationId xmlns:p14="http://schemas.microsoft.com/office/powerpoint/2010/main" val="1365932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left)">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wipe(left)">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animEffect transition="in" filter="wipe(left)">
                                      <p:cBhvr>
                                        <p:cTn id="27" dur="500"/>
                                        <p:tgtEl>
                                          <p:spTgt spid="5">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wipe(left)">
                                      <p:cBhvr>
                                        <p:cTn id="32" dur="5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wipe(left)">
                                      <p:cBhvr>
                                        <p:cTn id="37" dur="500"/>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Effect transition="in" filter="wipe(left)">
                                      <p:cBhvr>
                                        <p:cTn id="42" dur="500"/>
                                        <p:tgtEl>
                                          <p:spTgt spid="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Effect transition="in" filter="wipe(left)">
                                      <p:cBhvr>
                                        <p:cTn id="47" dur="500"/>
                                        <p:tgtEl>
                                          <p:spTgt spid="9">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
                                            <p:txEl>
                                              <p:pRg st="0" end="0"/>
                                            </p:txEl>
                                          </p:spTgt>
                                        </p:tgtEl>
                                        <p:attrNameLst>
                                          <p:attrName>style.visibility</p:attrName>
                                        </p:attrNameLst>
                                      </p:cBhvr>
                                      <p:to>
                                        <p:strVal val="visible"/>
                                      </p:to>
                                    </p:set>
                                    <p:animEffect transition="in" filter="wipe(left)">
                                      <p:cBhvr>
                                        <p:cTn id="52" dur="500"/>
                                        <p:tgtEl>
                                          <p:spTgt spid="10">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2">
                                            <p:txEl>
                                              <p:pRg st="0" end="0"/>
                                            </p:txEl>
                                          </p:spTgt>
                                        </p:tgtEl>
                                        <p:attrNameLst>
                                          <p:attrName>style.visibility</p:attrName>
                                        </p:attrNameLst>
                                      </p:cBhvr>
                                      <p:to>
                                        <p:strVal val="visible"/>
                                      </p:to>
                                    </p:set>
                                    <p:animEffect transition="in" filter="wipe(left)">
                                      <p:cBhvr>
                                        <p:cTn id="62" dur="500"/>
                                        <p:tgtEl>
                                          <p:spTgt spid="12">
                                            <p:txEl>
                                              <p:pRg st="0" end="0"/>
                                            </p:txEl>
                                          </p:spTgt>
                                        </p:tgtEl>
                                      </p:cBhvr>
                                    </p:animEffect>
                                  </p:childTnLst>
                                </p:cTn>
                              </p:par>
                            </p:childTnLst>
                          </p:cTn>
                        </p:par>
                        <p:par>
                          <p:cTn id="63" fill="hold">
                            <p:stCondLst>
                              <p:cond delay="500"/>
                            </p:stCondLst>
                            <p:childTnLst>
                              <p:par>
                                <p:cTn id="64" presetID="22" presetClass="entr" presetSubtype="8" fill="hold" grpId="0" nodeType="afterEffect">
                                  <p:stCondLst>
                                    <p:cond delay="0"/>
                                  </p:stCondLst>
                                  <p:childTnLst>
                                    <p:set>
                                      <p:cBhvr>
                                        <p:cTn id="65" dur="1" fill="hold">
                                          <p:stCondLst>
                                            <p:cond delay="0"/>
                                          </p:stCondLst>
                                        </p:cTn>
                                        <p:tgtEl>
                                          <p:spTgt spid="13">
                                            <p:txEl>
                                              <p:pRg st="0" end="0"/>
                                            </p:txEl>
                                          </p:spTgt>
                                        </p:tgtEl>
                                        <p:attrNameLst>
                                          <p:attrName>style.visibility</p:attrName>
                                        </p:attrNameLst>
                                      </p:cBhvr>
                                      <p:to>
                                        <p:strVal val="visible"/>
                                      </p:to>
                                    </p:set>
                                    <p:animEffect transition="in" filter="wipe(left)">
                                      <p:cBhvr>
                                        <p:cTn id="66"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utoUpdateAnimBg="0"/>
      <p:bldP spid="4" grpId="0" build="p" autoUpdateAnimBg="0"/>
      <p:bldP spid="5" grpId="0" build="p" autoUpdateAnimBg="0"/>
      <p:bldP spid="6" grpId="0" build="p" autoUpdateAnimBg="0"/>
      <p:bldP spid="7" grpId="0" build="p" autoUpdateAnimBg="0"/>
      <p:bldP spid="8" grpId="0" build="p" autoUpdateAnimBg="0"/>
      <p:bldP spid="9" grpId="0" build="p" autoUpdateAnimBg="0"/>
      <p:bldP spid="10" grpId="0" build="p" autoUpdateAnimBg="0"/>
      <p:bldP spid="12" grpId="0" build="p" autoUpdateAnimBg="0"/>
      <p:bldP spid="13" grpId="0" build="p" autoUpdateAnimBg="0" advAuto="0"/>
    </p:bldLst>
  </p:timing>
</p:sld>
</file>

<file path=ppt/theme/theme1.xml><?xml version="1.0" encoding="utf-8"?>
<a:theme xmlns:a="http://schemas.openxmlformats.org/drawingml/2006/main" name="母版">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主题3">
  <a:themeElements>
    <a:clrScheme name="默认设计模板 1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6"/>
      </a:hlink>
      <a:folHlink>
        <a:srgbClr val="333333"/>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FF0000"/>
        </a:hlink>
        <a:folHlink>
          <a:srgbClr val="111111"/>
        </a:folHlink>
      </a:clrScheme>
      <a:clrMap bg1="lt1" tx1="dk1" bg2="lt2" tx2="dk2" accent1="accent1" accent2="accent2" accent3="accent3" accent4="accent4" accent5="accent5" accent6="accent6" hlink="hlink" folHlink="folHlink"/>
    </a:extraClrScheme>
    <a:extraClrScheme>
      <a:clrScheme name="默认设计模板 9">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660033"/>
        </a:hlink>
        <a:folHlink>
          <a:srgbClr val="111111"/>
        </a:folHlink>
      </a:clrScheme>
      <a:clrMap bg1="lt1" tx1="dk1" bg2="lt2" tx2="dk2" accent1="accent1" accent2="accent2" accent3="accent3" accent4="accent4" accent5="accent5" accent6="accent6" hlink="hlink" folHlink="folHlink"/>
    </a:extraClrScheme>
    <a:extraClrScheme>
      <a:clrScheme name="默认设计模板 10">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24016B"/>
        </a:hlink>
        <a:folHlink>
          <a:srgbClr val="333333"/>
        </a:folHlink>
      </a:clrScheme>
      <a:clrMap bg1="lt1" tx1="dk1" bg2="lt2" tx2="dk2" accent1="accent1" accent2="accent2" accent3="accent3" accent4="accent4" accent5="accent5" accent6="accent6" hlink="hlink" folHlink="folHlink"/>
    </a:extraClrScheme>
    <a:extraClrScheme>
      <a:clrScheme name="默认设计模板 1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6"/>
        </a:hlink>
        <a:folHlink>
          <a:srgbClr val="3333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母版</Template>
  <TotalTime>536</TotalTime>
  <Words>4584</Words>
  <Application>Microsoft Office PowerPoint</Application>
  <PresentationFormat>全屏显示(4:3)</PresentationFormat>
  <Paragraphs>824</Paragraphs>
  <Slides>86</Slides>
  <Notes>40</Notes>
  <HiddenSlides>0</HiddenSlides>
  <MMClips>0</MMClips>
  <ScaleCrop>false</ScaleCrop>
  <HeadingPairs>
    <vt:vector size="6" baseType="variant">
      <vt:variant>
        <vt:lpstr>主题</vt:lpstr>
      </vt:variant>
      <vt:variant>
        <vt:i4>2</vt:i4>
      </vt:variant>
      <vt:variant>
        <vt:lpstr>嵌入 OLE 服务器</vt:lpstr>
      </vt:variant>
      <vt:variant>
        <vt:i4>6</vt:i4>
      </vt:variant>
      <vt:variant>
        <vt:lpstr>幻灯片标题</vt:lpstr>
      </vt:variant>
      <vt:variant>
        <vt:i4>86</vt:i4>
      </vt:variant>
    </vt:vector>
  </HeadingPairs>
  <TitlesOfParts>
    <vt:vector size="94" baseType="lpstr">
      <vt:lpstr>母版</vt:lpstr>
      <vt:lpstr>主题3</vt:lpstr>
      <vt:lpstr>位图图像</vt:lpstr>
      <vt:lpstr>Equation</vt:lpstr>
      <vt:lpstr>BMP 图象</vt:lpstr>
      <vt:lpstr>公式</vt:lpstr>
      <vt:lpstr>Visio</vt:lpstr>
      <vt:lpstr>Microsoft 公式 3.0</vt:lpstr>
      <vt:lpstr>      电路与模拟电子技术基础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2、电压传输特性:输出电压与输入电压的函数关系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 电压串联负反馈</vt:lpstr>
      <vt:lpstr>PowerPoint 演示文稿</vt:lpstr>
      <vt:lpstr>二.电压并联负反馈</vt:lpstr>
      <vt:lpstr>PowerPoint 演示文稿</vt:lpstr>
      <vt:lpstr>PowerPoint 演示文稿</vt:lpstr>
      <vt:lpstr>PowerPoint 演示文稿</vt:lpstr>
      <vt:lpstr> 四.电流串联负反馈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例.运放组成的电压串联负反馈电路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微软用户</cp:lastModifiedBy>
  <cp:revision>33</cp:revision>
  <dcterms:created xsi:type="dcterms:W3CDTF">2016-12-12T07:12:17Z</dcterms:created>
  <dcterms:modified xsi:type="dcterms:W3CDTF">2017-02-16T01:50:54Z</dcterms:modified>
</cp:coreProperties>
</file>