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2" r:id="rId2"/>
    <p:sldId id="261"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01" r:id="rId42"/>
    <p:sldId id="302" r:id="rId43"/>
    <p:sldId id="303" r:id="rId44"/>
    <p:sldId id="304" r:id="rId45"/>
    <p:sldId id="305" r:id="rId46"/>
    <p:sldId id="306" r:id="rId47"/>
    <p:sldId id="307" r:id="rId48"/>
    <p:sldId id="308" r:id="rId49"/>
    <p:sldId id="309" r:id="rId50"/>
    <p:sldId id="310" r:id="rId51"/>
    <p:sldId id="311" r:id="rId52"/>
    <p:sldId id="312" r:id="rId53"/>
    <p:sldId id="313" r:id="rId54"/>
    <p:sldId id="314" r:id="rId55"/>
    <p:sldId id="315" r:id="rId56"/>
    <p:sldId id="316" r:id="rId57"/>
    <p:sldId id="317" r:id="rId58"/>
    <p:sldId id="318" r:id="rId59"/>
    <p:sldId id="319" r:id="rId60"/>
    <p:sldId id="320" r:id="rId61"/>
    <p:sldId id="321" r:id="rId62"/>
    <p:sldId id="322" r:id="rId63"/>
    <p:sldId id="323" r:id="rId64"/>
    <p:sldId id="324" r:id="rId65"/>
    <p:sldId id="325" r:id="rId66"/>
    <p:sldId id="326" r:id="rId67"/>
    <p:sldId id="327" r:id="rId68"/>
    <p:sldId id="328" r:id="rId69"/>
    <p:sldId id="329" r:id="rId70"/>
    <p:sldId id="330" r:id="rId71"/>
    <p:sldId id="331" r:id="rId72"/>
    <p:sldId id="332" r:id="rId73"/>
    <p:sldId id="333" r:id="rId74"/>
    <p:sldId id="334" r:id="rId75"/>
    <p:sldId id="335" r:id="rId76"/>
    <p:sldId id="336" r:id="rId77"/>
    <p:sldId id="337" r:id="rId78"/>
    <p:sldId id="338" r:id="rId79"/>
    <p:sldId id="339" r:id="rId80"/>
    <p:sldId id="340" r:id="rId81"/>
    <p:sldId id="341" r:id="rId82"/>
    <p:sldId id="342" r:id="rId83"/>
    <p:sldId id="343" r:id="rId84"/>
    <p:sldId id="344" r:id="rId85"/>
    <p:sldId id="345" r:id="rId86"/>
    <p:sldId id="346" r:id="rId87"/>
    <p:sldId id="347" r:id="rId88"/>
    <p:sldId id="348" r:id="rId89"/>
    <p:sldId id="349" r:id="rId90"/>
    <p:sldId id="350" r:id="rId91"/>
    <p:sldId id="351" r:id="rId92"/>
    <p:sldId id="352" r:id="rId93"/>
    <p:sldId id="353" r:id="rId94"/>
    <p:sldId id="354" r:id="rId95"/>
    <p:sldId id="355" r:id="rId96"/>
    <p:sldId id="356" r:id="rId97"/>
    <p:sldId id="357" r:id="rId98"/>
    <p:sldId id="358" r:id="rId99"/>
    <p:sldId id="359" r:id="rId100"/>
    <p:sldId id="360" r:id="rId101"/>
    <p:sldId id="361" r:id="rId102"/>
    <p:sldId id="362" r:id="rId103"/>
    <p:sldId id="363" r:id="rId104"/>
    <p:sldId id="364" r:id="rId105"/>
    <p:sldId id="365" r:id="rId106"/>
    <p:sldId id="366" r:id="rId107"/>
    <p:sldId id="367" r:id="rId108"/>
    <p:sldId id="368" r:id="rId109"/>
    <p:sldId id="369" r:id="rId110"/>
    <p:sldId id="370" r:id="rId111"/>
    <p:sldId id="371" r:id="rId112"/>
    <p:sldId id="372" r:id="rId113"/>
    <p:sldId id="373" r:id="rId114"/>
    <p:sldId id="374" r:id="rId115"/>
    <p:sldId id="375" r:id="rId116"/>
    <p:sldId id="376" r:id="rId117"/>
    <p:sldId id="377" r:id="rId118"/>
    <p:sldId id="378" r:id="rId11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华文楷体"/>
      </a:defRPr>
    </a:lvl1pPr>
    <a:lvl2pPr marL="457200" algn="l" rtl="0" fontAlgn="base">
      <a:spcBef>
        <a:spcPct val="0"/>
      </a:spcBef>
      <a:spcAft>
        <a:spcPct val="0"/>
      </a:spcAft>
      <a:defRPr kern="1200">
        <a:solidFill>
          <a:schemeClr val="tx1"/>
        </a:solidFill>
        <a:latin typeface="Arial" charset="0"/>
        <a:ea typeface="宋体" charset="-122"/>
        <a:cs typeface="华文楷体"/>
      </a:defRPr>
    </a:lvl2pPr>
    <a:lvl3pPr marL="914400" algn="l" rtl="0" fontAlgn="base">
      <a:spcBef>
        <a:spcPct val="0"/>
      </a:spcBef>
      <a:spcAft>
        <a:spcPct val="0"/>
      </a:spcAft>
      <a:defRPr kern="1200">
        <a:solidFill>
          <a:schemeClr val="tx1"/>
        </a:solidFill>
        <a:latin typeface="Arial" charset="0"/>
        <a:ea typeface="宋体" charset="-122"/>
        <a:cs typeface="华文楷体"/>
      </a:defRPr>
    </a:lvl3pPr>
    <a:lvl4pPr marL="1371600" algn="l" rtl="0" fontAlgn="base">
      <a:spcBef>
        <a:spcPct val="0"/>
      </a:spcBef>
      <a:spcAft>
        <a:spcPct val="0"/>
      </a:spcAft>
      <a:defRPr kern="1200">
        <a:solidFill>
          <a:schemeClr val="tx1"/>
        </a:solidFill>
        <a:latin typeface="Arial" charset="0"/>
        <a:ea typeface="宋体" charset="-122"/>
        <a:cs typeface="华文楷体"/>
      </a:defRPr>
    </a:lvl4pPr>
    <a:lvl5pPr marL="1828800" algn="l" rtl="0" fontAlgn="base">
      <a:spcBef>
        <a:spcPct val="0"/>
      </a:spcBef>
      <a:spcAft>
        <a:spcPct val="0"/>
      </a:spcAft>
      <a:defRPr kern="1200">
        <a:solidFill>
          <a:schemeClr val="tx1"/>
        </a:solidFill>
        <a:latin typeface="Arial" charset="0"/>
        <a:ea typeface="宋体" charset="-122"/>
        <a:cs typeface="华文楷体"/>
      </a:defRPr>
    </a:lvl5pPr>
    <a:lvl6pPr marL="2286000" algn="l" defTabSz="914400" rtl="0" eaLnBrk="1" latinLnBrk="0" hangingPunct="1">
      <a:defRPr kern="1200">
        <a:solidFill>
          <a:schemeClr val="tx1"/>
        </a:solidFill>
        <a:latin typeface="Arial" charset="0"/>
        <a:ea typeface="宋体" charset="-122"/>
        <a:cs typeface="华文楷体"/>
      </a:defRPr>
    </a:lvl6pPr>
    <a:lvl7pPr marL="2743200" algn="l" defTabSz="914400" rtl="0" eaLnBrk="1" latinLnBrk="0" hangingPunct="1">
      <a:defRPr kern="1200">
        <a:solidFill>
          <a:schemeClr val="tx1"/>
        </a:solidFill>
        <a:latin typeface="Arial" charset="0"/>
        <a:ea typeface="宋体" charset="-122"/>
        <a:cs typeface="华文楷体"/>
      </a:defRPr>
    </a:lvl7pPr>
    <a:lvl8pPr marL="3200400" algn="l" defTabSz="914400" rtl="0" eaLnBrk="1" latinLnBrk="0" hangingPunct="1">
      <a:defRPr kern="1200">
        <a:solidFill>
          <a:schemeClr val="tx1"/>
        </a:solidFill>
        <a:latin typeface="Arial" charset="0"/>
        <a:ea typeface="宋体" charset="-122"/>
        <a:cs typeface="华文楷体"/>
      </a:defRPr>
    </a:lvl8pPr>
    <a:lvl9pPr marL="3657600" algn="l" defTabSz="914400" rtl="0" eaLnBrk="1" latinLnBrk="0" hangingPunct="1">
      <a:defRPr kern="1200">
        <a:solidFill>
          <a:schemeClr val="tx1"/>
        </a:solidFill>
        <a:latin typeface="Arial" charset="0"/>
        <a:ea typeface="宋体" charset="-122"/>
        <a:cs typeface="华文楷体"/>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50" autoAdjust="0"/>
    <p:restoredTop sz="94660"/>
  </p:normalViewPr>
  <p:slideViewPr>
    <p:cSldViewPr>
      <p:cViewPr varScale="1">
        <p:scale>
          <a:sx n="68" d="100"/>
          <a:sy n="68" d="100"/>
        </p:scale>
        <p:origin x="-112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4" name="Rounded Rectangle 15"/>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7"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9" name="标题 8"/>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004FA3EA-6ACB-479F-8EDE-F51F3C1EC05A}" type="datetimeFigureOut">
              <a:rPr lang="zh-CN" altLang="en-US"/>
              <a:pPr>
                <a:defRPr/>
              </a:pPr>
              <a:t>2014-2-25</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5467A290-6B68-4510-A84B-6A5FF942B8AA}"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4" name="Rounded Rectangle 20"/>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14"/>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7"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9"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1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1" name="Date Placeholder 3"/>
          <p:cNvSpPr>
            <a:spLocks noGrp="1"/>
          </p:cNvSpPr>
          <p:nvPr>
            <p:ph type="dt" sz="half" idx="10"/>
          </p:nvPr>
        </p:nvSpPr>
        <p:spPr/>
        <p:txBody>
          <a:bodyPr/>
          <a:lstStyle>
            <a:lvl1pPr>
              <a:defRPr/>
            </a:lvl1pPr>
          </a:lstStyle>
          <a:p>
            <a:pPr>
              <a:defRPr/>
            </a:pPr>
            <a:fld id="{C8D3CAA5-BA01-423D-B981-6BEF04B9EFE0}" type="datetimeFigureOut">
              <a:rPr lang="zh-CN" altLang="en-US"/>
              <a:pPr>
                <a:defRPr/>
              </a:pPr>
              <a:t>2014-2-25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6737EB23-5FB5-4374-8EF2-5363FC60B2D9}"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
        <p:nvSpPr>
          <p:cNvPr id="4" name="Date Placeholder 3"/>
          <p:cNvSpPr>
            <a:spLocks noGrp="1"/>
          </p:cNvSpPr>
          <p:nvPr>
            <p:ph type="dt" sz="half" idx="10"/>
          </p:nvPr>
        </p:nvSpPr>
        <p:spPr/>
        <p:txBody>
          <a:bodyPr/>
          <a:lstStyle>
            <a:lvl1pPr>
              <a:defRPr/>
            </a:lvl1pPr>
          </a:lstStyle>
          <a:p>
            <a:pPr>
              <a:defRPr/>
            </a:pPr>
            <a:fld id="{79F07FF9-442F-4742-87DC-088E501AC948}" type="datetimeFigureOut">
              <a:rPr lang="zh-CN" altLang="en-US"/>
              <a:pPr>
                <a:defRPr/>
              </a:pPr>
              <a:t>2014-2-25</a:t>
            </a:fld>
            <a:endParaRPr lang="zh-CN" altLang="en-US"/>
          </a:p>
        </p:txBody>
      </p:sp>
      <p:sp>
        <p:nvSpPr>
          <p:cNvPr id="5" name="Slide Number Placeholder 5"/>
          <p:cNvSpPr>
            <a:spLocks noGrp="1"/>
          </p:cNvSpPr>
          <p:nvPr>
            <p:ph type="sldNum" sz="quarter" idx="11"/>
          </p:nvPr>
        </p:nvSpPr>
        <p:spPr/>
        <p:txBody>
          <a:bodyPr/>
          <a:lstStyle>
            <a:lvl1pPr>
              <a:defRPr/>
            </a:lvl1pPr>
          </a:lstStyle>
          <a:p>
            <a:pPr>
              <a:defRPr/>
            </a:pPr>
            <a:fld id="{57D89D51-E795-42B2-A5B7-8898B1989D99}"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Rounded Rectangle 13"/>
          <p:cNvSpPr/>
          <p:nvPr/>
        </p:nvSpPr>
        <p:spPr>
          <a:xfrm>
            <a:off x="228600" y="228600"/>
            <a:ext cx="8696325" cy="473710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Freeform 14"/>
          <p:cNvSpPr>
            <a:spLocks/>
          </p:cNvSpPr>
          <p:nvPr/>
        </p:nvSpPr>
        <p:spPr bwMode="hidden">
          <a:xfrm>
            <a:off x="6046788" y="4203700"/>
            <a:ext cx="2876550" cy="714375"/>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6" name="Freeform 18"/>
          <p:cNvSpPr>
            <a:spLocks/>
          </p:cNvSpPr>
          <p:nvPr/>
        </p:nvSpPr>
        <p:spPr bwMode="hidden">
          <a:xfrm>
            <a:off x="2619375" y="4075113"/>
            <a:ext cx="5545138" cy="850900"/>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7" name="Freeform 22"/>
          <p:cNvSpPr>
            <a:spLocks/>
          </p:cNvSpPr>
          <p:nvPr/>
        </p:nvSpPr>
        <p:spPr bwMode="hidden">
          <a:xfrm>
            <a:off x="2828925" y="4087813"/>
            <a:ext cx="5467350" cy="77470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26"/>
          <p:cNvSpPr>
            <a:spLocks/>
          </p:cNvSpPr>
          <p:nvPr/>
        </p:nvSpPr>
        <p:spPr bwMode="hidden">
          <a:xfrm>
            <a:off x="5610225" y="4073525"/>
            <a:ext cx="3306763" cy="652463"/>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9" name="Freeform 10"/>
          <p:cNvSpPr>
            <a:spLocks/>
          </p:cNvSpPr>
          <p:nvPr/>
        </p:nvSpPr>
        <p:spPr bwMode="hidden">
          <a:xfrm>
            <a:off x="211138" y="4059238"/>
            <a:ext cx="8723312" cy="1328737"/>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10" name="Footer Placeholder 4"/>
          <p:cNvSpPr txBox="1">
            <a:spLocks/>
          </p:cNvSpPr>
          <p:nvPr userDrawn="1"/>
        </p:nvSpPr>
        <p:spPr>
          <a:xfrm>
            <a:off x="228600" y="6210957"/>
            <a:ext cx="3786691" cy="365125"/>
          </a:xfrm>
          <a:prstGeom prst="rect">
            <a:avLst/>
          </a:prstGeom>
          <a:effectLst>
            <a:reflection blurRad="6350" stA="50000" endA="300" endPos="90000" dist="50800" dir="5400000" sy="-100000" algn="bl" rotWithShape="0"/>
          </a:effectLst>
        </p:spPr>
        <p:txBody>
          <a:bodyPr anchor="ctr"/>
          <a:lstStyle>
            <a:defPPr>
              <a:defRPr lang="zh-CN"/>
            </a:defPPr>
            <a:lvl1pPr marL="0" algn="l" defTabSz="914400" rtl="0" eaLnBrk="1" latinLnBrk="0" hangingPunct="1">
              <a:defRPr sz="2400" kern="1200">
                <a:solidFill>
                  <a:schemeClr val="bg1">
                    <a:lumMod val="50000"/>
                  </a:schemeClr>
                </a:solidFill>
                <a:latin typeface="华文彩云" pitchFamily="2" charset="-122"/>
                <a:ea typeface="华文彩云"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mtClean="0"/>
              <a:t>乐山师范学院课件</a:t>
            </a:r>
            <a:endParaRPr lang="zh-CN" altLang="en-US" dirty="0"/>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58EECDF2-2FB5-451B-8AF6-1B4048BB4C00}" type="datetimeFigureOut">
              <a:rPr lang="zh-CN" altLang="en-US"/>
              <a:pPr>
                <a:defRPr/>
              </a:pPr>
              <a:t>2014-2-25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2C97186A-09A7-4307-85AE-0949CA1A402B}"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5"/>
          </p:nvPr>
        </p:nvSpPr>
        <p:spPr/>
        <p:txBody>
          <a:bodyPr/>
          <a:lstStyle>
            <a:lvl1pPr>
              <a:defRPr/>
            </a:lvl1pPr>
          </a:lstStyle>
          <a:p>
            <a:pPr>
              <a:defRPr/>
            </a:pPr>
            <a:fld id="{B11E3A11-1956-4BA3-B8C5-766F6560DB7D}" type="datetimeFigureOut">
              <a:rPr lang="zh-CN" altLang="en-US"/>
              <a:pPr>
                <a:defRPr/>
              </a:pPr>
              <a:t>2014-2-25</a:t>
            </a:fld>
            <a:endParaRPr lang="zh-CN" altLang="en-US"/>
          </a:p>
        </p:txBody>
      </p:sp>
      <p:sp>
        <p:nvSpPr>
          <p:cNvPr id="6" name="Footer Placeholder 4"/>
          <p:cNvSpPr>
            <a:spLocks noGrp="1"/>
          </p:cNvSpPr>
          <p:nvPr>
            <p:ph type="ftr" sz="quarter" idx="16"/>
          </p:nvPr>
        </p:nvSpPr>
        <p:spPr/>
        <p:txBody>
          <a:bodyPr/>
          <a:lstStyle>
            <a:lvl1pPr>
              <a:defRPr/>
            </a:lvl1pPr>
          </a:lstStyle>
          <a:p>
            <a:pPr>
              <a:defRPr/>
            </a:pPr>
            <a:endParaRPr lang="zh-CN" altLang="en-US"/>
          </a:p>
        </p:txBody>
      </p:sp>
      <p:sp>
        <p:nvSpPr>
          <p:cNvPr id="7" name="Slide Number Placeholder 5"/>
          <p:cNvSpPr>
            <a:spLocks noGrp="1"/>
          </p:cNvSpPr>
          <p:nvPr>
            <p:ph type="sldNum" sz="quarter" idx="17"/>
          </p:nvPr>
        </p:nvSpPr>
        <p:spPr/>
        <p:txBody>
          <a:bodyPr/>
          <a:lstStyle>
            <a:lvl1pPr>
              <a:defRPr/>
            </a:lvl1pPr>
          </a:lstStyle>
          <a:p>
            <a:pPr>
              <a:defRPr/>
            </a:pPr>
            <a:fld id="{BF12900C-EC85-4300-A91F-CA7AFC1D69E5}"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3DB30295-09B4-4BDB-802B-83113D527FAD}" type="datetimeFigureOut">
              <a:rPr lang="zh-CN" altLang="en-US"/>
              <a:pPr>
                <a:defRPr/>
              </a:pPr>
              <a:t>2014-2-25</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98ED481D-8766-48C6-A91E-23FDC90C35CD}"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3"/>
          <p:cNvSpPr>
            <a:spLocks noGrp="1"/>
          </p:cNvSpPr>
          <p:nvPr>
            <p:ph type="dt" sz="half" idx="10"/>
          </p:nvPr>
        </p:nvSpPr>
        <p:spPr/>
        <p:txBody>
          <a:bodyPr/>
          <a:lstStyle>
            <a:lvl1pPr>
              <a:defRPr/>
            </a:lvl1pPr>
          </a:lstStyle>
          <a:p>
            <a:pPr>
              <a:defRPr/>
            </a:pPr>
            <a:fld id="{FD1D40B1-D76E-4F6B-B59E-503058C9D71F}" type="datetimeFigureOut">
              <a:rPr lang="zh-CN" altLang="en-US"/>
              <a:pPr>
                <a:defRPr/>
              </a:pPr>
              <a:t>2014-2-25</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B21C0233-6AEB-4338-98E3-9E077D137602}"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ounded Rectangle 11"/>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3" name="Group 5"/>
          <p:cNvGrpSpPr>
            <a:grpSpLocks noChangeAspect="1"/>
          </p:cNvGrpSpPr>
          <p:nvPr/>
        </p:nvGrpSpPr>
        <p:grpSpPr bwMode="auto">
          <a:xfrm>
            <a:off x="211138" y="714375"/>
            <a:ext cx="8723312" cy="1330325"/>
            <a:chOff x="-3905251" y="4294188"/>
            <a:chExt cx="13027839" cy="1892300"/>
          </a:xfrm>
        </p:grpSpPr>
        <p:sp>
          <p:nvSpPr>
            <p:cNvPr id="4"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5"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6"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7"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8"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9" name="日期占位符 4"/>
          <p:cNvSpPr>
            <a:spLocks noGrp="1"/>
          </p:cNvSpPr>
          <p:nvPr>
            <p:ph type="dt" sz="half" idx="10"/>
          </p:nvPr>
        </p:nvSpPr>
        <p:spPr/>
        <p:txBody>
          <a:bodyPr/>
          <a:lstStyle>
            <a:lvl1pPr>
              <a:defRPr/>
            </a:lvl1pPr>
          </a:lstStyle>
          <a:p>
            <a:pPr>
              <a:defRPr/>
            </a:pPr>
            <a:fld id="{DE1B3ECD-12B4-4C05-8783-B9DBA26BC0FF}" type="datetimeFigureOut">
              <a:rPr lang="zh-CN" altLang="en-US"/>
              <a:pPr>
                <a:defRPr/>
              </a:pPr>
              <a:t>2014-2-25</a:t>
            </a:fld>
            <a:endParaRPr lang="zh-CN" altLang="en-US"/>
          </a:p>
        </p:txBody>
      </p:sp>
      <p:sp>
        <p:nvSpPr>
          <p:cNvPr id="10" name="页脚占位符 12"/>
          <p:cNvSpPr>
            <a:spLocks noGrp="1"/>
          </p:cNvSpPr>
          <p:nvPr>
            <p:ph type="ftr" sz="quarter" idx="11"/>
          </p:nvPr>
        </p:nvSpPr>
        <p:spPr>
          <a:effectLst>
            <a:reflection blurRad="6350" stA="50000" endA="300" endPos="90000" dir="5400000" sy="-100000" algn="bl" rotWithShape="0"/>
          </a:effectLst>
        </p:spPr>
        <p:txBody>
          <a:bodyPr/>
          <a:lstStyle>
            <a:lvl1pPr>
              <a:defRPr sz="2400" dirty="0" smtClean="0">
                <a:solidFill>
                  <a:schemeClr val="bg1">
                    <a:lumMod val="50000"/>
                  </a:schemeClr>
                </a:solidFill>
                <a:latin typeface="华文彩云" pitchFamily="2" charset="-122"/>
                <a:ea typeface="华文彩云" pitchFamily="2" charset="-122"/>
              </a:defRPr>
            </a:lvl1pPr>
          </a:lstStyle>
          <a:p>
            <a:pPr>
              <a:defRPr/>
            </a:pPr>
            <a:r>
              <a:rPr lang="zh-CN" altLang="en-US"/>
              <a:t>乐山师范学院课件</a:t>
            </a:r>
            <a:endParaRPr lang="zh-CN" altLang="en-US"/>
          </a:p>
        </p:txBody>
      </p:sp>
      <p:sp>
        <p:nvSpPr>
          <p:cNvPr id="11" name="灯片编号占位符 13"/>
          <p:cNvSpPr>
            <a:spLocks noGrp="1"/>
          </p:cNvSpPr>
          <p:nvPr>
            <p:ph type="sldNum" sz="quarter" idx="12"/>
          </p:nvPr>
        </p:nvSpPr>
        <p:spPr/>
        <p:txBody>
          <a:bodyPr/>
          <a:lstStyle>
            <a:lvl1pPr>
              <a:defRPr/>
            </a:lvl1pPr>
          </a:lstStyle>
          <a:p>
            <a:pPr>
              <a:defRPr/>
            </a:pPr>
            <a:fld id="{A06A1E9F-574F-4191-89DB-FCB983B115A1}"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Rounded Rectangle 1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9"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10"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11"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2" name="Date Placeholder 4"/>
          <p:cNvSpPr>
            <a:spLocks noGrp="1"/>
          </p:cNvSpPr>
          <p:nvPr>
            <p:ph type="dt" sz="half" idx="10"/>
          </p:nvPr>
        </p:nvSpPr>
        <p:spPr/>
        <p:txBody>
          <a:bodyPr/>
          <a:lstStyle>
            <a:lvl1pPr>
              <a:defRPr/>
            </a:lvl1pPr>
          </a:lstStyle>
          <a:p>
            <a:pPr>
              <a:defRPr/>
            </a:pPr>
            <a:fld id="{3915253A-033B-462D-BE5B-3EDA4FDBE9DC}" type="datetimeFigureOut">
              <a:rPr lang="zh-CN" altLang="en-US"/>
              <a:pPr>
                <a:defRPr/>
              </a:pPr>
              <a:t>2014-2-25</a:t>
            </a:fld>
            <a:endParaRPr lang="zh-CN" altLang="en-US"/>
          </a:p>
        </p:txBody>
      </p:sp>
      <p:sp>
        <p:nvSpPr>
          <p:cNvPr id="13" name="Footer Placeholder 5"/>
          <p:cNvSpPr>
            <a:spLocks noGrp="1"/>
          </p:cNvSpPr>
          <p:nvPr>
            <p:ph type="ftr" sz="quarter" idx="11"/>
          </p:nvPr>
        </p:nvSpPr>
        <p:spPr/>
        <p:txBody>
          <a:bodyPr/>
          <a:lstStyle>
            <a:lvl1pPr>
              <a:defRPr/>
            </a:lvl1pPr>
          </a:lstStyle>
          <a:p>
            <a:pPr>
              <a:defRPr/>
            </a:pPr>
            <a:endParaRPr lang="zh-CN" altLang="en-US"/>
          </a:p>
        </p:txBody>
      </p:sp>
      <p:sp>
        <p:nvSpPr>
          <p:cNvPr id="14" name="Slide Number Placeholder 6"/>
          <p:cNvSpPr>
            <a:spLocks noGrp="1"/>
          </p:cNvSpPr>
          <p:nvPr>
            <p:ph type="sldNum" sz="quarter" idx="12"/>
          </p:nvPr>
        </p:nvSpPr>
        <p:spPr/>
        <p:txBody>
          <a:bodyPr/>
          <a:lstStyle>
            <a:lvl1pPr>
              <a:defRPr/>
            </a:lvl1pPr>
          </a:lstStyle>
          <a:p>
            <a:pPr>
              <a:defRPr/>
            </a:pPr>
            <a:fld id="{9C3AF2F5-E4F4-48AB-8EDB-B9B5B388298B}"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ounded Rectangle 1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6" name="Group 8"/>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9"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12" name="Date Placeholder 4"/>
          <p:cNvSpPr>
            <a:spLocks noGrp="1"/>
          </p:cNvSpPr>
          <p:nvPr>
            <p:ph type="dt" sz="half" idx="10"/>
          </p:nvPr>
        </p:nvSpPr>
        <p:spPr/>
        <p:txBody>
          <a:bodyPr/>
          <a:lstStyle>
            <a:lvl1pPr>
              <a:defRPr/>
            </a:lvl1pPr>
          </a:lstStyle>
          <a:p>
            <a:pPr>
              <a:defRPr/>
            </a:pPr>
            <a:fld id="{8739A937-ACE4-41BF-9130-3101A9F2478B}" type="datetimeFigureOut">
              <a:rPr lang="zh-CN" altLang="en-US"/>
              <a:pPr>
                <a:defRPr/>
              </a:pPr>
              <a:t>2014-2-25</a:t>
            </a:fld>
            <a:endParaRPr lang="zh-CN" altLang="en-US"/>
          </a:p>
        </p:txBody>
      </p:sp>
      <p:sp>
        <p:nvSpPr>
          <p:cNvPr id="13" name="Footer Placeholder 5"/>
          <p:cNvSpPr>
            <a:spLocks noGrp="1"/>
          </p:cNvSpPr>
          <p:nvPr>
            <p:ph type="ftr" sz="quarter" idx="11"/>
          </p:nvPr>
        </p:nvSpPr>
        <p:spPr/>
        <p:txBody>
          <a:bodyPr/>
          <a:lstStyle>
            <a:lvl1pPr>
              <a:defRPr/>
            </a:lvl1pPr>
          </a:lstStyle>
          <a:p>
            <a:pPr>
              <a:defRPr/>
            </a:pPr>
            <a:endParaRPr lang="zh-CN" altLang="en-US"/>
          </a:p>
        </p:txBody>
      </p:sp>
      <p:sp>
        <p:nvSpPr>
          <p:cNvPr id="14" name="Slide Number Placeholder 6"/>
          <p:cNvSpPr>
            <a:spLocks noGrp="1"/>
          </p:cNvSpPr>
          <p:nvPr>
            <p:ph type="sldNum" sz="quarter" idx="12"/>
          </p:nvPr>
        </p:nvSpPr>
        <p:spPr/>
        <p:txBody>
          <a:bodyPr/>
          <a:lstStyle>
            <a:lvl1pPr>
              <a:defRPr/>
            </a:lvl1pPr>
          </a:lstStyle>
          <a:p>
            <a:pPr>
              <a:defRPr/>
            </a:pPr>
            <a:fld id="{267D5C7C-3EF7-48F2-BE9F-DA6D3B6AA643}"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1027" name="Group 15"/>
          <p:cNvGrpSpPr>
            <a:grpSpLocks noChangeAspect="1"/>
          </p:cNvGrpSpPr>
          <p:nvPr/>
        </p:nvGrpSpPr>
        <p:grpSpPr bwMode="auto">
          <a:xfrm>
            <a:off x="211138" y="1679575"/>
            <a:ext cx="8723312" cy="1330325"/>
            <a:chOff x="-3905251" y="4294188"/>
            <a:chExt cx="13027839" cy="1892300"/>
          </a:xfrm>
        </p:grpSpPr>
        <p:sp>
          <p:nvSpPr>
            <p:cNvPr id="17"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18"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19"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20"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1028" name="Title Placeholder 1"/>
          <p:cNvSpPr>
            <a:spLocks noGrp="1"/>
          </p:cNvSpPr>
          <p:nvPr>
            <p:ph type="title"/>
          </p:nvPr>
        </p:nvSpPr>
        <p:spPr bwMode="auto">
          <a:xfrm>
            <a:off x="457200" y="338138"/>
            <a:ext cx="8229600" cy="12525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smtClean="0">
                <a:solidFill>
                  <a:schemeClr val="tx2"/>
                </a:solidFill>
                <a:latin typeface="+mn-lt"/>
                <a:ea typeface="+mn-ea"/>
                <a:cs typeface="+mn-cs"/>
              </a:defRPr>
            </a:lvl1pPr>
          </a:lstStyle>
          <a:p>
            <a:pPr>
              <a:defRPr/>
            </a:pPr>
            <a:fld id="{928C88C3-8D79-4227-8AE1-B7584F60985C}" type="datetimeFigureOut">
              <a:rPr lang="zh-CN" altLang="en-US"/>
              <a:pPr>
                <a:defRPr/>
              </a:pPr>
              <a:t>2014-2-25</a:t>
            </a:fld>
            <a:endParaRPr lang="zh-CN" altLang="en-US"/>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dirty="0">
                <a:solidFill>
                  <a:schemeClr val="tx2"/>
                </a:solidFill>
                <a:latin typeface="+mn-lt"/>
                <a:ea typeface="+mn-ea"/>
                <a:cs typeface="+mn-cs"/>
              </a:defRPr>
            </a:lvl1pPr>
          </a:lstStyle>
          <a:p>
            <a:pPr>
              <a:defRPr/>
            </a:pPr>
            <a:endParaRPr lang="zh-CN" altLang="en-US"/>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smtClean="0">
                <a:solidFill>
                  <a:schemeClr val="tx2"/>
                </a:solidFill>
                <a:latin typeface="+mn-lt"/>
                <a:ea typeface="+mn-ea"/>
                <a:cs typeface="+mn-cs"/>
              </a:defRPr>
            </a:lvl1pPr>
          </a:lstStyle>
          <a:p>
            <a:pPr>
              <a:defRPr/>
            </a:pPr>
            <a:fld id="{672F91CB-BD38-4E91-A704-EC2841418C0A}" type="slidenum">
              <a:rPr lang="zh-CN" altLang="en-US"/>
              <a:pPr>
                <a:defRPr/>
              </a:pPr>
              <a:t>‹#›</a:t>
            </a:fld>
            <a:endParaRPr lang="zh-CN" altLang="en-US"/>
          </a:p>
        </p:txBody>
      </p:sp>
      <p:sp>
        <p:nvSpPr>
          <p:cNvPr id="1032"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5" name="Footer Placeholder 4"/>
          <p:cNvSpPr txBox="1">
            <a:spLocks/>
          </p:cNvSpPr>
          <p:nvPr userDrawn="1"/>
        </p:nvSpPr>
        <p:spPr>
          <a:xfrm>
            <a:off x="211665" y="6184453"/>
            <a:ext cx="3786691" cy="365125"/>
          </a:xfrm>
          <a:prstGeom prst="rect">
            <a:avLst/>
          </a:prstGeom>
          <a:effectLst>
            <a:reflection blurRad="6350" stA="50000" endA="300" endPos="90000" dist="50800" dir="5400000" sy="-100000" algn="bl" rotWithShape="0"/>
          </a:effectLst>
        </p:spPr>
        <p:txBody>
          <a:bodyPr/>
          <a:lstStyle>
            <a:defPPr>
              <a:defRPr lang="zh-CN"/>
            </a:defPPr>
            <a:lvl1pPr marL="0" algn="l" defTabSz="914400" rtl="0" eaLnBrk="1" latinLnBrk="0" hangingPunct="1">
              <a:defRPr sz="2400" kern="1200">
                <a:solidFill>
                  <a:schemeClr val="bg1">
                    <a:lumMod val="50000"/>
                  </a:schemeClr>
                </a:solidFill>
                <a:latin typeface="华文彩云" pitchFamily="2" charset="-122"/>
                <a:ea typeface="华文彩云"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mtClean="0"/>
              <a:t>乐山师范学院课件</a:t>
            </a:r>
            <a:endParaRPr lang="zh-CN" altLang="en-US" dirty="0"/>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68" r:id="rId4"/>
    <p:sldLayoutId id="2147483669" r:id="rId5"/>
    <p:sldLayoutId id="2147483670" r:id="rId6"/>
    <p:sldLayoutId id="2147483675" r:id="rId7"/>
    <p:sldLayoutId id="2147483676" r:id="rId8"/>
    <p:sldLayoutId id="2147483677" r:id="rId9"/>
    <p:sldLayoutId id="2147483671" r:id="rId10"/>
    <p:sldLayoutId id="2147483678" r:id="rId11"/>
  </p:sldLayoutIdLst>
  <p:timing>
    <p:tnLst>
      <p:par>
        <p:cTn id="1" dur="indefinite" restart="never" nodeType="tmRoot"/>
      </p:par>
    </p:tnLst>
  </p:timing>
  <p:txStyles>
    <p:titleStyle>
      <a:lvl1pPr algn="ctr" rtl="0" fontAlgn="base">
        <a:spcBef>
          <a:spcPct val="0"/>
        </a:spcBef>
        <a:spcAft>
          <a:spcPct val="0"/>
        </a:spcAft>
        <a:defRPr sz="4400" kern="1200">
          <a:solidFill>
            <a:srgbClr val="FFFFFF"/>
          </a:solidFill>
          <a:latin typeface="+mj-lt"/>
          <a:ea typeface="+mj-ea"/>
          <a:cs typeface="华文新魏"/>
        </a:defRPr>
      </a:lvl1pPr>
      <a:lvl2pPr algn="ctr" rtl="0" fontAlgn="base">
        <a:spcBef>
          <a:spcPct val="0"/>
        </a:spcBef>
        <a:spcAft>
          <a:spcPct val="0"/>
        </a:spcAft>
        <a:defRPr sz="4400">
          <a:solidFill>
            <a:srgbClr val="FFFFFF"/>
          </a:solidFill>
          <a:latin typeface="Candara" pitchFamily="34" charset="0"/>
          <a:ea typeface="华文新魏"/>
          <a:cs typeface="华文新魏"/>
        </a:defRPr>
      </a:lvl2pPr>
      <a:lvl3pPr algn="ctr" rtl="0" fontAlgn="base">
        <a:spcBef>
          <a:spcPct val="0"/>
        </a:spcBef>
        <a:spcAft>
          <a:spcPct val="0"/>
        </a:spcAft>
        <a:defRPr sz="4400">
          <a:solidFill>
            <a:srgbClr val="FFFFFF"/>
          </a:solidFill>
          <a:latin typeface="Candara" pitchFamily="34" charset="0"/>
          <a:ea typeface="华文新魏"/>
          <a:cs typeface="华文新魏"/>
        </a:defRPr>
      </a:lvl3pPr>
      <a:lvl4pPr algn="ctr" rtl="0" fontAlgn="base">
        <a:spcBef>
          <a:spcPct val="0"/>
        </a:spcBef>
        <a:spcAft>
          <a:spcPct val="0"/>
        </a:spcAft>
        <a:defRPr sz="4400">
          <a:solidFill>
            <a:srgbClr val="FFFFFF"/>
          </a:solidFill>
          <a:latin typeface="Candara" pitchFamily="34" charset="0"/>
          <a:ea typeface="华文新魏"/>
          <a:cs typeface="华文新魏"/>
        </a:defRPr>
      </a:lvl4pPr>
      <a:lvl5pPr algn="ctr" rtl="0" fontAlgn="base">
        <a:spcBef>
          <a:spcPct val="0"/>
        </a:spcBef>
        <a:spcAft>
          <a:spcPct val="0"/>
        </a:spcAft>
        <a:defRPr sz="4400">
          <a:solidFill>
            <a:srgbClr val="FFFFFF"/>
          </a:solidFill>
          <a:latin typeface="Candara" pitchFamily="34" charset="0"/>
          <a:ea typeface="华文新魏"/>
          <a:cs typeface="华文新魏"/>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fontAlgn="base">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华文楷体"/>
        </a:defRPr>
      </a:lvl1pPr>
      <a:lvl2pPr marL="576263" indent="-273050" algn="l" rtl="0" fontAlgn="base">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华文楷体"/>
        </a:defRPr>
      </a:lvl2pPr>
      <a:lvl3pPr marL="855663" indent="-228600" algn="l" rtl="0" fontAlgn="base">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华文楷体"/>
        </a:defRPr>
      </a:lvl3pPr>
      <a:lvl4pPr marL="1143000" indent="-228600" algn="l" rtl="0" fontAlgn="base">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华文楷体"/>
        </a:defRPr>
      </a:lvl4pPr>
      <a:lvl5pPr marL="1462088" indent="-228600" algn="l" rtl="0" fontAlgn="base">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华文楷体"/>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hyperlink" Target="http://www.lssta.gov.cn/"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0.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90563" y="2463800"/>
            <a:ext cx="7772400" cy="1524000"/>
          </a:xfrm>
        </p:spPr>
        <p:txBody>
          <a:bodyPr rtlCol="0">
            <a:normAutofit fontScale="90000"/>
          </a:bodyPr>
          <a:lstStyle/>
          <a:p>
            <a:pPr fontAlgn="auto">
              <a:spcAft>
                <a:spcPts val="0"/>
              </a:spcAft>
              <a:defRPr/>
            </a:pPr>
            <a:r>
              <a:rPr lang="zh-CN" altLang="en-US" dirty="0" smtClean="0">
                <a:cs typeface="+mj-cs"/>
              </a:rPr>
              <a:t>第</a:t>
            </a:r>
            <a:r>
              <a:rPr lang="en-US" dirty="0" smtClean="0">
                <a:cs typeface="+mj-cs"/>
              </a:rPr>
              <a:t>3</a:t>
            </a:r>
            <a:r>
              <a:rPr lang="zh-CN" altLang="en-US" dirty="0" smtClean="0">
                <a:cs typeface="+mj-cs"/>
              </a:rPr>
              <a:t>章</a:t>
            </a:r>
            <a:r>
              <a:rPr lang="en-US" dirty="0" smtClean="0">
                <a:cs typeface="+mj-cs"/>
              </a:rPr>
              <a:t>  </a:t>
            </a:r>
            <a:r>
              <a:rPr lang="zh-CN" altLang="en-US" dirty="0" smtClean="0">
                <a:cs typeface="+mj-cs"/>
              </a:rPr>
              <a:t>网页设计布局工具综合应用</a:t>
            </a:r>
            <a:r>
              <a:rPr lang="zh-CN" altLang="zh-CN" b="1" dirty="0">
                <a:cs typeface="+mj-cs"/>
              </a:rPr>
              <a:t/>
            </a:r>
            <a:br>
              <a:rPr lang="zh-CN" altLang="zh-CN" b="1" dirty="0">
                <a:cs typeface="+mj-cs"/>
              </a:rPr>
            </a:br>
            <a:endParaRPr lang="zh-CN" altLang="en-US" dirty="0">
              <a:cs typeface="+mj-cs"/>
            </a:endParaRPr>
          </a:p>
        </p:txBody>
      </p:sp>
      <p:sp>
        <p:nvSpPr>
          <p:cNvPr id="13314" name="文本占位符 2"/>
          <p:cNvSpPr>
            <a:spLocks noGrp="1"/>
          </p:cNvSpPr>
          <p:nvPr>
            <p:ph type="body" idx="1"/>
          </p:nvPr>
        </p:nvSpPr>
        <p:spPr>
          <a:xfrm>
            <a:off x="1619250" y="3500438"/>
            <a:ext cx="6418263" cy="939800"/>
          </a:xfrm>
        </p:spPr>
        <p:txBody>
          <a:bodyPr/>
          <a:lstStyle/>
          <a:p>
            <a:r>
              <a:rPr lang="zh-CN" altLang="en-US" smtClean="0"/>
              <a:t>制作：蔡宗吟</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内容占位符 1"/>
          <p:cNvSpPr>
            <a:spLocks noGrp="1"/>
          </p:cNvSpPr>
          <p:nvPr>
            <p:ph idx="1"/>
          </p:nvPr>
        </p:nvSpPr>
        <p:spPr/>
        <p:txBody>
          <a:bodyPr/>
          <a:lstStyle/>
          <a:p>
            <a:pPr>
              <a:buFont typeface="Symbol" pitchFamily="18" charset="2"/>
              <a:buNone/>
            </a:pPr>
            <a:r>
              <a:rPr lang="en-US" altLang="zh-CN" b="1" smtClean="0"/>
              <a:t>5</a:t>
            </a:r>
            <a:r>
              <a:rPr lang="zh-CN" altLang="en-US" b="1" smtClean="0"/>
              <a:t>．插入行或列</a:t>
            </a:r>
            <a:endParaRPr lang="en-US" altLang="zh-CN" b="1" smtClean="0"/>
          </a:p>
          <a:p>
            <a:pPr>
              <a:buFont typeface="Symbol" pitchFamily="18" charset="2"/>
              <a:buNone/>
            </a:pPr>
            <a:r>
              <a:rPr lang="zh-CN" altLang="en-US" smtClean="0"/>
              <a:t>（</a:t>
            </a:r>
            <a:r>
              <a:rPr lang="en-US" altLang="zh-CN" smtClean="0"/>
              <a:t>1</a:t>
            </a:r>
            <a:r>
              <a:rPr lang="zh-CN" altLang="en-US" smtClean="0"/>
              <a:t>）插入单行或单列</a:t>
            </a:r>
            <a:endParaRPr lang="en-US" altLang="zh-CN" smtClean="0"/>
          </a:p>
          <a:p>
            <a:pPr>
              <a:buFont typeface="Symbol" pitchFamily="18" charset="2"/>
              <a:buNone/>
            </a:pPr>
            <a:r>
              <a:rPr lang="zh-CN" altLang="en-US" smtClean="0"/>
              <a:t>（</a:t>
            </a:r>
            <a:r>
              <a:rPr lang="en-US" altLang="zh-CN" smtClean="0"/>
              <a:t>2</a:t>
            </a:r>
            <a:r>
              <a:rPr lang="zh-CN" altLang="en-US" smtClean="0"/>
              <a:t>）插入多行或多列</a:t>
            </a:r>
            <a:endParaRPr lang="en-US" altLang="zh-CN" smtClean="0"/>
          </a:p>
          <a:p>
            <a:pPr>
              <a:buFont typeface="Symbol" pitchFamily="18" charset="2"/>
              <a:buNone/>
            </a:pPr>
            <a:r>
              <a:rPr lang="zh-CN" altLang="en-US" smtClean="0"/>
              <a:t>    单击一个单元格，选择“修改”→“表格”→“插入行或列”命令，弹出“插入行或列”对话框，在其中选择“行”或“列”选项，如左图所示。然后在“插入行或列”对话框中设置需要插入的行或列的数目，如右图所示。</a:t>
            </a:r>
            <a:endParaRPr lang="zh-CN" altLang="en-US" b="1" smtClean="0"/>
          </a:p>
          <a:p>
            <a:endParaRPr lang="zh-CN" altLang="en-US" smtClean="0"/>
          </a:p>
        </p:txBody>
      </p:sp>
      <p:sp>
        <p:nvSpPr>
          <p:cNvPr id="22530" name="标题 2"/>
          <p:cNvSpPr>
            <a:spLocks noGrp="1"/>
          </p:cNvSpPr>
          <p:nvPr>
            <p:ph type="title"/>
          </p:nvPr>
        </p:nvSpPr>
        <p:spPr/>
        <p:txBody>
          <a:bodyPr/>
          <a:lstStyle/>
          <a:p>
            <a:endParaRPr lang="zh-CN" altLang="en-US" smtClean="0"/>
          </a:p>
        </p:txBody>
      </p:sp>
      <p:pic>
        <p:nvPicPr>
          <p:cNvPr id="2050" name="Picture 2"/>
          <p:cNvPicPr>
            <a:picLocks noChangeAspect="1" noChangeArrowheads="1"/>
          </p:cNvPicPr>
          <p:nvPr/>
        </p:nvPicPr>
        <p:blipFill>
          <a:blip r:embed="rId2"/>
          <a:srcRect/>
          <a:stretch>
            <a:fillRect/>
          </a:stretch>
        </p:blipFill>
        <p:spPr bwMode="auto">
          <a:xfrm>
            <a:off x="428625" y="4286250"/>
            <a:ext cx="4649788" cy="1062038"/>
          </a:xfrm>
          <a:prstGeom prst="rect">
            <a:avLst/>
          </a:prstGeom>
          <a:noFill/>
          <a:ln w="9525">
            <a:solidFill>
              <a:schemeClr val="tx1"/>
            </a:solidFill>
            <a:miter lim="800000"/>
            <a:headEnd/>
            <a:tailEnd/>
          </a:ln>
        </p:spPr>
      </p:pic>
      <p:pic>
        <p:nvPicPr>
          <p:cNvPr id="2051" name="Picture 3"/>
          <p:cNvPicPr>
            <a:picLocks noChangeAspect="1" noChangeArrowheads="1"/>
          </p:cNvPicPr>
          <p:nvPr/>
        </p:nvPicPr>
        <p:blipFill>
          <a:blip r:embed="rId3"/>
          <a:srcRect/>
          <a:stretch>
            <a:fillRect/>
          </a:stretch>
        </p:blipFill>
        <p:spPr bwMode="auto">
          <a:xfrm>
            <a:off x="5929313" y="4233863"/>
            <a:ext cx="2500312" cy="1123950"/>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linds(horizontal)">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blinds(horizontal)">
                                      <p:cBhvr>
                                        <p:cTn id="12"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内容占位符 1"/>
          <p:cNvSpPr>
            <a:spLocks noGrp="1"/>
          </p:cNvSpPr>
          <p:nvPr>
            <p:ph idx="1"/>
          </p:nvPr>
        </p:nvSpPr>
        <p:spPr/>
        <p:txBody>
          <a:bodyPr/>
          <a:lstStyle/>
          <a:p>
            <a:pPr>
              <a:buFont typeface="Symbol" pitchFamily="18" charset="2"/>
              <a:buNone/>
            </a:pPr>
            <a:r>
              <a:rPr lang="en-US" altLang="zh-CN" b="1" smtClean="0"/>
              <a:t>3</a:t>
            </a:r>
            <a:r>
              <a:rPr lang="zh-CN" altLang="en-US" b="1" smtClean="0"/>
              <a:t>．设置页面基本布局结构</a:t>
            </a:r>
          </a:p>
          <a:p>
            <a:r>
              <a:rPr lang="zh-CN" altLang="en-US" smtClean="0"/>
              <a:t>（</a:t>
            </a:r>
            <a:r>
              <a:rPr lang="en-US" altLang="zh-CN" smtClean="0"/>
              <a:t>1</a:t>
            </a:r>
            <a:r>
              <a:rPr lang="zh-CN" altLang="en-US" smtClean="0"/>
              <a:t>）对页眉部分进行设置。</a:t>
            </a:r>
          </a:p>
        </p:txBody>
      </p:sp>
      <p:sp>
        <p:nvSpPr>
          <p:cNvPr id="114690" name="标题 2"/>
          <p:cNvSpPr>
            <a:spLocks noGrp="1"/>
          </p:cNvSpPr>
          <p:nvPr>
            <p:ph type="title"/>
          </p:nvPr>
        </p:nvSpPr>
        <p:spPr/>
        <p:txBody>
          <a:bodyPr/>
          <a:lstStyle/>
          <a:p>
            <a:endParaRPr lang="zh-CN" altLang="en-US" smtClean="0"/>
          </a:p>
        </p:txBody>
      </p:sp>
      <p:pic>
        <p:nvPicPr>
          <p:cNvPr id="114691" name="Picture 2"/>
          <p:cNvPicPr>
            <a:picLocks noChangeAspect="1" noChangeArrowheads="1"/>
          </p:cNvPicPr>
          <p:nvPr/>
        </p:nvPicPr>
        <p:blipFill>
          <a:blip r:embed="rId2"/>
          <a:srcRect/>
          <a:stretch>
            <a:fillRect/>
          </a:stretch>
        </p:blipFill>
        <p:spPr bwMode="auto">
          <a:xfrm>
            <a:off x="714375" y="3929063"/>
            <a:ext cx="8027988" cy="1071562"/>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内容占位符 1"/>
          <p:cNvSpPr>
            <a:spLocks noGrp="1"/>
          </p:cNvSpPr>
          <p:nvPr>
            <p:ph idx="1"/>
          </p:nvPr>
        </p:nvSpPr>
        <p:spPr>
          <a:xfrm>
            <a:off x="857250" y="1785938"/>
            <a:ext cx="7408863" cy="3451225"/>
          </a:xfrm>
        </p:spPr>
        <p:txBody>
          <a:bodyPr/>
          <a:lstStyle/>
          <a:p>
            <a:pPr>
              <a:buFont typeface="Symbol" pitchFamily="18" charset="2"/>
              <a:buNone/>
            </a:pPr>
            <a:r>
              <a:rPr lang="zh-CN" altLang="en-US" smtClean="0"/>
              <a:t>（</a:t>
            </a:r>
            <a:r>
              <a:rPr lang="en-US" altLang="zh-CN" smtClean="0"/>
              <a:t>2</a:t>
            </a:r>
            <a:r>
              <a:rPr lang="zh-CN" altLang="en-US" smtClean="0"/>
              <a:t>）对主体内容结构进行设置。</a:t>
            </a:r>
            <a:endParaRPr lang="en-US" altLang="zh-CN" smtClean="0"/>
          </a:p>
          <a:p>
            <a:r>
              <a:rPr lang="zh-CN" altLang="en-US" smtClean="0"/>
              <a:t>当层之间发生嵌套关系后，如果对嵌套的层进行</a:t>
            </a:r>
            <a:r>
              <a:rPr lang="en-US" altLang="zh-CN" smtClean="0"/>
              <a:t>CSS</a:t>
            </a:r>
            <a:r>
              <a:rPr lang="zh-CN" altLang="en-US" smtClean="0"/>
              <a:t>风格设置，其“新建</a:t>
            </a:r>
            <a:r>
              <a:rPr lang="en-US" altLang="zh-CN" smtClean="0"/>
              <a:t>CSS</a:t>
            </a:r>
            <a:r>
              <a:rPr lang="zh-CN" altLang="en-US" smtClean="0"/>
              <a:t>规则”对话框上会自动填加如图</a:t>
            </a:r>
            <a:r>
              <a:rPr lang="en-US" altLang="zh-CN" smtClean="0"/>
              <a:t>3-116</a:t>
            </a:r>
            <a:r>
              <a:rPr lang="zh-CN" altLang="en-US" smtClean="0"/>
              <a:t>所示的选择器，称为“复合内容（基于选择的内容）”或者“上下文”选择器。</a:t>
            </a:r>
          </a:p>
        </p:txBody>
      </p:sp>
      <p:sp>
        <p:nvSpPr>
          <p:cNvPr id="115714" name="标题 2"/>
          <p:cNvSpPr>
            <a:spLocks noGrp="1"/>
          </p:cNvSpPr>
          <p:nvPr>
            <p:ph type="title"/>
          </p:nvPr>
        </p:nvSpPr>
        <p:spPr/>
        <p:txBody>
          <a:bodyPr/>
          <a:lstStyle/>
          <a:p>
            <a:r>
              <a:rPr lang="zh-CN" altLang="en-US" b="1" smtClean="0"/>
              <a:t>设置页面基本布局结构</a:t>
            </a:r>
            <a:endParaRPr lang="zh-CN" altLang="en-US" smtClean="0"/>
          </a:p>
        </p:txBody>
      </p:sp>
      <p:pic>
        <p:nvPicPr>
          <p:cNvPr id="115715" name="Picture 2"/>
          <p:cNvPicPr>
            <a:picLocks noChangeAspect="1" noChangeArrowheads="1"/>
          </p:cNvPicPr>
          <p:nvPr/>
        </p:nvPicPr>
        <p:blipFill>
          <a:blip r:embed="rId2"/>
          <a:srcRect/>
          <a:stretch>
            <a:fillRect/>
          </a:stretch>
        </p:blipFill>
        <p:spPr bwMode="auto">
          <a:xfrm>
            <a:off x="1714500" y="3786188"/>
            <a:ext cx="6000750" cy="2416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内容占位符 1"/>
          <p:cNvSpPr>
            <a:spLocks noGrp="1"/>
          </p:cNvSpPr>
          <p:nvPr>
            <p:ph idx="1"/>
          </p:nvPr>
        </p:nvSpPr>
        <p:spPr/>
        <p:txBody>
          <a:bodyPr/>
          <a:lstStyle/>
          <a:p>
            <a:pPr>
              <a:buFont typeface="Symbol" pitchFamily="18" charset="2"/>
              <a:buNone/>
            </a:pPr>
            <a:r>
              <a:rPr lang="zh-CN" altLang="en-US" smtClean="0"/>
              <a:t>（</a:t>
            </a:r>
            <a:r>
              <a:rPr lang="en-US" altLang="zh-CN" smtClean="0"/>
              <a:t>3</a:t>
            </a:r>
            <a:r>
              <a:rPr lang="zh-CN" altLang="en-US" smtClean="0"/>
              <a:t>）对页脚结构进行设置。在</a:t>
            </a:r>
            <a:r>
              <a:rPr lang="en-US" altLang="zh-CN" smtClean="0"/>
              <a:t>#main</a:t>
            </a:r>
            <a:r>
              <a:rPr lang="zh-CN" altLang="en-US" smtClean="0"/>
              <a:t>层之后插入</a:t>
            </a:r>
            <a:r>
              <a:rPr lang="en-US" altLang="zh-CN" smtClean="0"/>
              <a:t>#footer</a:t>
            </a:r>
            <a:r>
              <a:rPr lang="zh-CN" altLang="en-US" smtClean="0"/>
              <a:t>层，宽度为</a:t>
            </a:r>
            <a:r>
              <a:rPr lang="en-US" altLang="zh-CN" smtClean="0"/>
              <a:t>1000</a:t>
            </a:r>
            <a:r>
              <a:rPr lang="zh-CN" altLang="en-US" smtClean="0"/>
              <a:t>像素，高度为</a:t>
            </a:r>
            <a:r>
              <a:rPr lang="en-US" altLang="zh-CN" smtClean="0"/>
              <a:t>100</a:t>
            </a:r>
            <a:r>
              <a:rPr lang="zh-CN" altLang="en-US" smtClean="0"/>
              <a:t>像素，并居中对齐。</a:t>
            </a:r>
          </a:p>
          <a:p>
            <a:endParaRPr lang="zh-CN" altLang="en-US" smtClean="0"/>
          </a:p>
        </p:txBody>
      </p:sp>
      <p:sp>
        <p:nvSpPr>
          <p:cNvPr id="116738" name="标题 2"/>
          <p:cNvSpPr>
            <a:spLocks noGrp="1"/>
          </p:cNvSpPr>
          <p:nvPr>
            <p:ph type="title"/>
          </p:nvPr>
        </p:nvSpPr>
        <p:spPr/>
        <p:txBody>
          <a:bodyPr/>
          <a:lstStyle/>
          <a:p>
            <a:r>
              <a:rPr lang="zh-CN" altLang="en-US" b="1" smtClean="0"/>
              <a:t>设置页面基本布局结构</a:t>
            </a:r>
            <a:endParaRPr lang="zh-CN" altLang="en-US" smtClean="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矩形 1"/>
          <p:cNvSpPr>
            <a:spLocks noChangeArrowheads="1"/>
          </p:cNvSpPr>
          <p:nvPr/>
        </p:nvSpPr>
        <p:spPr bwMode="auto">
          <a:xfrm>
            <a:off x="928688" y="1357313"/>
            <a:ext cx="7000875" cy="4154487"/>
          </a:xfrm>
          <a:prstGeom prst="rect">
            <a:avLst/>
          </a:prstGeom>
          <a:noFill/>
          <a:ln w="9525">
            <a:noFill/>
            <a:miter lim="800000"/>
            <a:headEnd/>
            <a:tailEnd/>
          </a:ln>
        </p:spPr>
        <p:txBody>
          <a:bodyPr>
            <a:spAutoFit/>
          </a:bodyPr>
          <a:lstStyle/>
          <a:p>
            <a:r>
              <a:rPr lang="zh-CN" altLang="en-US" sz="2400">
                <a:solidFill>
                  <a:schemeClr val="tx2"/>
                </a:solidFill>
                <a:latin typeface="Candara" pitchFamily="34" charset="0"/>
                <a:ea typeface="华文楷体"/>
              </a:rPr>
              <a:t>（</a:t>
            </a:r>
            <a:r>
              <a:rPr lang="en-US" altLang="zh-CN" sz="2400">
                <a:solidFill>
                  <a:schemeClr val="tx2"/>
                </a:solidFill>
                <a:latin typeface="Candara" pitchFamily="34" charset="0"/>
                <a:ea typeface="华文楷体"/>
              </a:rPr>
              <a:t>4</a:t>
            </a:r>
            <a:r>
              <a:rPr lang="zh-CN" altLang="en-US" sz="2400">
                <a:solidFill>
                  <a:schemeClr val="tx2"/>
                </a:solidFill>
                <a:latin typeface="Candara" pitchFamily="34" charset="0"/>
                <a:ea typeface="华文楷体"/>
              </a:rPr>
              <a:t>）页面结构代码如下。</a:t>
            </a:r>
          </a:p>
          <a:p>
            <a:r>
              <a:rPr lang="en-US" altLang="zh-CN" sz="2400">
                <a:latin typeface="Candara" pitchFamily="34" charset="0"/>
                <a:ea typeface="华文楷体"/>
              </a:rPr>
              <a:t>&lt;div id="logo"&gt;</a:t>
            </a:r>
            <a:r>
              <a:rPr lang="zh-CN" altLang="en-US" sz="2400">
                <a:latin typeface="Candara" pitchFamily="34" charset="0"/>
                <a:ea typeface="华文楷体"/>
              </a:rPr>
              <a:t>此处显示</a:t>
            </a:r>
            <a:r>
              <a:rPr lang="en-US" sz="2400">
                <a:latin typeface="Candara" pitchFamily="34" charset="0"/>
                <a:ea typeface="华文楷体"/>
              </a:rPr>
              <a:t>  </a:t>
            </a:r>
            <a:r>
              <a:rPr lang="en-US" altLang="zh-CN" sz="2400">
                <a:latin typeface="Candara" pitchFamily="34" charset="0"/>
                <a:ea typeface="华文楷体"/>
              </a:rPr>
              <a:t>id "logo" </a:t>
            </a:r>
            <a:r>
              <a:rPr lang="zh-CN" altLang="en-US" sz="2400">
                <a:latin typeface="Candara" pitchFamily="34" charset="0"/>
                <a:ea typeface="华文楷体"/>
              </a:rPr>
              <a:t>的内容</a:t>
            </a:r>
            <a:r>
              <a:rPr lang="en-US" altLang="zh-CN" sz="2400">
                <a:latin typeface="Candara" pitchFamily="34" charset="0"/>
                <a:ea typeface="华文楷体"/>
              </a:rPr>
              <a:t>&lt;/div&gt;</a:t>
            </a:r>
            <a:endParaRPr lang="zh-CN" altLang="en-US" sz="2400">
              <a:latin typeface="Candara" pitchFamily="34" charset="0"/>
              <a:ea typeface="华文楷体"/>
            </a:endParaRPr>
          </a:p>
          <a:p>
            <a:r>
              <a:rPr lang="en-US" altLang="zh-CN" sz="2400">
                <a:latin typeface="Candara" pitchFamily="34" charset="0"/>
                <a:ea typeface="华文楷体"/>
              </a:rPr>
              <a:t>&lt;div id="navi"&gt;</a:t>
            </a:r>
            <a:r>
              <a:rPr lang="zh-CN" altLang="en-US" sz="2400">
                <a:latin typeface="Candara" pitchFamily="34" charset="0"/>
                <a:ea typeface="华文楷体"/>
              </a:rPr>
              <a:t>此处显示</a:t>
            </a:r>
            <a:r>
              <a:rPr lang="en-US" sz="2400">
                <a:latin typeface="Candara" pitchFamily="34" charset="0"/>
                <a:ea typeface="华文楷体"/>
              </a:rPr>
              <a:t>  </a:t>
            </a:r>
            <a:r>
              <a:rPr lang="en-US" altLang="zh-CN" sz="2400">
                <a:latin typeface="Candara" pitchFamily="34" charset="0"/>
                <a:ea typeface="华文楷体"/>
              </a:rPr>
              <a:t>id "navi" </a:t>
            </a:r>
            <a:r>
              <a:rPr lang="zh-CN" altLang="en-US" sz="2400">
                <a:latin typeface="Candara" pitchFamily="34" charset="0"/>
                <a:ea typeface="华文楷体"/>
              </a:rPr>
              <a:t>的内容</a:t>
            </a:r>
            <a:r>
              <a:rPr lang="en-US" altLang="zh-CN" sz="2400">
                <a:latin typeface="Candara" pitchFamily="34" charset="0"/>
                <a:ea typeface="华文楷体"/>
              </a:rPr>
              <a:t>&lt;/div&gt;</a:t>
            </a:r>
            <a:endParaRPr lang="zh-CN" altLang="en-US" sz="2400">
              <a:latin typeface="Candara" pitchFamily="34" charset="0"/>
              <a:ea typeface="华文楷体"/>
            </a:endParaRPr>
          </a:p>
          <a:p>
            <a:r>
              <a:rPr lang="en-US" altLang="zh-CN" sz="2400">
                <a:latin typeface="Candara" pitchFamily="34" charset="0"/>
                <a:ea typeface="华文楷体"/>
              </a:rPr>
              <a:t>&lt;div id="tips"&gt;</a:t>
            </a:r>
            <a:r>
              <a:rPr lang="zh-CN" altLang="en-US" sz="2400">
                <a:latin typeface="Candara" pitchFamily="34" charset="0"/>
                <a:ea typeface="华文楷体"/>
              </a:rPr>
              <a:t>此处显示</a:t>
            </a:r>
            <a:r>
              <a:rPr lang="en-US" sz="2400">
                <a:latin typeface="Candara" pitchFamily="34" charset="0"/>
                <a:ea typeface="华文楷体"/>
              </a:rPr>
              <a:t>  </a:t>
            </a:r>
            <a:r>
              <a:rPr lang="en-US" altLang="zh-CN" sz="2400">
                <a:latin typeface="Candara" pitchFamily="34" charset="0"/>
                <a:ea typeface="华文楷体"/>
              </a:rPr>
              <a:t>id "tips" </a:t>
            </a:r>
            <a:r>
              <a:rPr lang="zh-CN" altLang="en-US" sz="2400">
                <a:latin typeface="Candara" pitchFamily="34" charset="0"/>
                <a:ea typeface="华文楷体"/>
              </a:rPr>
              <a:t>的内容</a:t>
            </a:r>
            <a:r>
              <a:rPr lang="en-US" altLang="zh-CN" sz="2400">
                <a:latin typeface="Candara" pitchFamily="34" charset="0"/>
                <a:ea typeface="华文楷体"/>
              </a:rPr>
              <a:t>&lt;/div&gt;</a:t>
            </a:r>
            <a:endParaRPr lang="zh-CN" altLang="en-US" sz="2400">
              <a:latin typeface="Candara" pitchFamily="34" charset="0"/>
              <a:ea typeface="华文楷体"/>
            </a:endParaRPr>
          </a:p>
          <a:p>
            <a:r>
              <a:rPr lang="en-US" altLang="zh-CN" sz="2400">
                <a:latin typeface="Candara" pitchFamily="34" charset="0"/>
                <a:ea typeface="华文楷体"/>
              </a:rPr>
              <a:t>&lt;div id="main"&gt;</a:t>
            </a:r>
            <a:endParaRPr lang="zh-CN" altLang="en-US" sz="2400">
              <a:latin typeface="Candara" pitchFamily="34" charset="0"/>
              <a:ea typeface="华文楷体"/>
            </a:endParaRPr>
          </a:p>
          <a:p>
            <a:r>
              <a:rPr lang="en-US" altLang="zh-CN" sz="2400">
                <a:latin typeface="Candara" pitchFamily="34" charset="0"/>
                <a:ea typeface="华文楷体"/>
              </a:rPr>
              <a:t>  &lt;div id="main_left"&gt;</a:t>
            </a:r>
            <a:r>
              <a:rPr lang="zh-CN" altLang="en-US" sz="2400">
                <a:latin typeface="Candara" pitchFamily="34" charset="0"/>
                <a:ea typeface="华文楷体"/>
              </a:rPr>
              <a:t>此处显示</a:t>
            </a:r>
            <a:r>
              <a:rPr lang="en-US" sz="2400">
                <a:latin typeface="Candara" pitchFamily="34" charset="0"/>
                <a:ea typeface="华文楷体"/>
              </a:rPr>
              <a:t>  </a:t>
            </a:r>
            <a:r>
              <a:rPr lang="en-US" altLang="zh-CN" sz="2400">
                <a:latin typeface="Candara" pitchFamily="34" charset="0"/>
                <a:ea typeface="华文楷体"/>
              </a:rPr>
              <a:t>id "main_left" </a:t>
            </a:r>
            <a:r>
              <a:rPr lang="zh-CN" altLang="en-US" sz="2400">
                <a:latin typeface="Candara" pitchFamily="34" charset="0"/>
                <a:ea typeface="华文楷体"/>
              </a:rPr>
              <a:t>的内容</a:t>
            </a:r>
            <a:r>
              <a:rPr lang="en-US" altLang="zh-CN" sz="2400">
                <a:latin typeface="Candara" pitchFamily="34" charset="0"/>
                <a:ea typeface="华文楷体"/>
              </a:rPr>
              <a:t>&lt;/div&gt;</a:t>
            </a:r>
            <a:endParaRPr lang="zh-CN" altLang="en-US" sz="2400">
              <a:latin typeface="Candara" pitchFamily="34" charset="0"/>
              <a:ea typeface="华文楷体"/>
            </a:endParaRPr>
          </a:p>
          <a:p>
            <a:r>
              <a:rPr lang="en-US" altLang="zh-CN" sz="2400">
                <a:latin typeface="Candara" pitchFamily="34" charset="0"/>
                <a:ea typeface="华文楷体"/>
              </a:rPr>
              <a:t>  &lt;div id="main_right"&gt;</a:t>
            </a:r>
            <a:r>
              <a:rPr lang="zh-CN" altLang="en-US" sz="2400">
                <a:latin typeface="Candara" pitchFamily="34" charset="0"/>
                <a:ea typeface="华文楷体"/>
              </a:rPr>
              <a:t>此处显示</a:t>
            </a:r>
            <a:r>
              <a:rPr lang="en-US" sz="2400">
                <a:latin typeface="Candara" pitchFamily="34" charset="0"/>
                <a:ea typeface="华文楷体"/>
              </a:rPr>
              <a:t>  </a:t>
            </a:r>
            <a:r>
              <a:rPr lang="en-US" altLang="zh-CN" sz="2400">
                <a:latin typeface="Candara" pitchFamily="34" charset="0"/>
                <a:ea typeface="华文楷体"/>
              </a:rPr>
              <a:t>id "main_right" </a:t>
            </a:r>
            <a:r>
              <a:rPr lang="zh-CN" altLang="en-US" sz="2400">
                <a:latin typeface="Candara" pitchFamily="34" charset="0"/>
                <a:ea typeface="华文楷体"/>
              </a:rPr>
              <a:t>的内容</a:t>
            </a:r>
            <a:r>
              <a:rPr lang="en-US" altLang="zh-CN" sz="2400">
                <a:latin typeface="Candara" pitchFamily="34" charset="0"/>
                <a:ea typeface="华文楷体"/>
              </a:rPr>
              <a:t>&lt;/div&gt;</a:t>
            </a:r>
            <a:endParaRPr lang="zh-CN" altLang="en-US" sz="2400">
              <a:latin typeface="Candara" pitchFamily="34" charset="0"/>
              <a:ea typeface="华文楷体"/>
            </a:endParaRPr>
          </a:p>
          <a:p>
            <a:r>
              <a:rPr lang="en-US" altLang="zh-CN" sz="2400">
                <a:latin typeface="Candara" pitchFamily="34" charset="0"/>
                <a:ea typeface="华文楷体"/>
              </a:rPr>
              <a:t>  </a:t>
            </a:r>
            <a:r>
              <a:rPr lang="zh-CN" altLang="en-US" sz="2400">
                <a:latin typeface="Candara" pitchFamily="34" charset="0"/>
                <a:ea typeface="华文楷体"/>
              </a:rPr>
              <a:t>此处显示</a:t>
            </a:r>
            <a:r>
              <a:rPr lang="en-US" sz="2400">
                <a:latin typeface="Candara" pitchFamily="34" charset="0"/>
                <a:ea typeface="华文楷体"/>
              </a:rPr>
              <a:t>  </a:t>
            </a:r>
            <a:r>
              <a:rPr lang="en-US" altLang="zh-CN" sz="2400">
                <a:latin typeface="Candara" pitchFamily="34" charset="0"/>
                <a:ea typeface="华文楷体"/>
              </a:rPr>
              <a:t>id "main" </a:t>
            </a:r>
            <a:r>
              <a:rPr lang="zh-CN" altLang="en-US" sz="2400">
                <a:latin typeface="Candara" pitchFamily="34" charset="0"/>
                <a:ea typeface="华文楷体"/>
              </a:rPr>
              <a:t>的内容</a:t>
            </a:r>
            <a:r>
              <a:rPr lang="en-US" altLang="zh-CN" sz="2400">
                <a:latin typeface="Candara" pitchFamily="34" charset="0"/>
                <a:ea typeface="华文楷体"/>
              </a:rPr>
              <a:t>&lt;/div&gt;</a:t>
            </a:r>
            <a:endParaRPr lang="zh-CN" altLang="en-US" sz="2400">
              <a:latin typeface="Candara" pitchFamily="34" charset="0"/>
              <a:ea typeface="华文楷体"/>
            </a:endParaRPr>
          </a:p>
          <a:p>
            <a:r>
              <a:rPr lang="en-US" altLang="zh-CN" sz="2400">
                <a:latin typeface="Candara" pitchFamily="34" charset="0"/>
                <a:ea typeface="华文楷体"/>
              </a:rPr>
              <a:t>&lt;div id="footer"&gt;</a:t>
            </a:r>
            <a:r>
              <a:rPr lang="zh-CN" altLang="en-US" sz="2400">
                <a:latin typeface="Candara" pitchFamily="34" charset="0"/>
                <a:ea typeface="华文楷体"/>
              </a:rPr>
              <a:t>此处显示</a:t>
            </a:r>
            <a:r>
              <a:rPr lang="en-US" sz="2400">
                <a:latin typeface="Candara" pitchFamily="34" charset="0"/>
                <a:ea typeface="华文楷体"/>
              </a:rPr>
              <a:t>  </a:t>
            </a:r>
            <a:r>
              <a:rPr lang="en-US" altLang="zh-CN" sz="2400">
                <a:latin typeface="Candara" pitchFamily="34" charset="0"/>
                <a:ea typeface="华文楷体"/>
              </a:rPr>
              <a:t>id "footer" </a:t>
            </a:r>
            <a:r>
              <a:rPr lang="zh-CN" altLang="en-US" sz="2400">
                <a:latin typeface="Candara" pitchFamily="34" charset="0"/>
                <a:ea typeface="华文楷体"/>
              </a:rPr>
              <a:t>的内容</a:t>
            </a:r>
            <a:r>
              <a:rPr lang="en-US" altLang="zh-CN" sz="2400">
                <a:latin typeface="Candara" pitchFamily="34" charset="0"/>
                <a:ea typeface="华文楷体"/>
              </a:rPr>
              <a:t>&lt;/div&gt;</a:t>
            </a:r>
            <a:endParaRPr lang="zh-CN" altLang="en-US" sz="2400">
              <a:latin typeface="Candara" pitchFamily="34" charset="0"/>
              <a:ea typeface="华文楷体"/>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1538" y="2214563"/>
            <a:ext cx="7408862" cy="3911600"/>
          </a:xfrm>
        </p:spPr>
        <p:txBody>
          <a:bodyPr rtlCol="0">
            <a:normAutofit fontScale="77500" lnSpcReduction="20000"/>
          </a:bodyPr>
          <a:lstStyle/>
          <a:p>
            <a:pPr marL="274320" indent="-274320" fontAlgn="auto">
              <a:spcAft>
                <a:spcPts val="0"/>
              </a:spcAft>
              <a:buFont typeface="Symbol" pitchFamily="18" charset="2"/>
              <a:buNone/>
              <a:defRPr/>
            </a:pPr>
            <a:r>
              <a:rPr lang="en-US" b="1" dirty="0" smtClean="0">
                <a:cs typeface="+mn-cs"/>
              </a:rPr>
              <a:t>4</a:t>
            </a:r>
            <a:r>
              <a:rPr lang="zh-CN" altLang="en-US" b="1" dirty="0" smtClean="0">
                <a:cs typeface="+mn-cs"/>
              </a:rPr>
              <a:t>．制作页眉部分内容</a:t>
            </a: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1</a:t>
            </a:r>
            <a:r>
              <a:rPr lang="zh-CN" altLang="en-US" dirty="0" smtClean="0">
                <a:cs typeface="+mn-cs"/>
              </a:rPr>
              <a:t>）将默认文字去掉，在</a:t>
            </a:r>
            <a:r>
              <a:rPr lang="en-US" dirty="0" smtClean="0">
                <a:cs typeface="+mn-cs"/>
              </a:rPr>
              <a:t>#logo</a:t>
            </a:r>
            <a:r>
              <a:rPr lang="zh-CN" altLang="en-US" dirty="0" smtClean="0">
                <a:cs typeface="+mn-cs"/>
              </a:rPr>
              <a:t>层插入背景图片</a:t>
            </a:r>
            <a:r>
              <a:rPr lang="en-US" dirty="0" smtClean="0">
                <a:cs typeface="+mn-cs"/>
              </a:rPr>
              <a:t>logo.png</a:t>
            </a:r>
            <a:r>
              <a:rPr lang="zh-CN" altLang="en-US" dirty="0" smtClean="0">
                <a:cs typeface="+mn-cs"/>
              </a:rPr>
              <a:t>，“</a:t>
            </a:r>
            <a:r>
              <a:rPr lang="en-US" dirty="0" smtClean="0">
                <a:cs typeface="+mn-cs"/>
              </a:rPr>
              <a:t>Background-repeat</a:t>
            </a:r>
            <a:r>
              <a:rPr lang="zh-CN" altLang="en-US" dirty="0" smtClean="0">
                <a:cs typeface="+mn-cs"/>
              </a:rPr>
              <a:t>”值为“</a:t>
            </a:r>
            <a:r>
              <a:rPr lang="en-US" dirty="0" smtClean="0">
                <a:cs typeface="+mn-cs"/>
              </a:rPr>
              <a:t>no-repeat</a:t>
            </a:r>
            <a:r>
              <a:rPr lang="zh-CN" altLang="en-US" dirty="0" smtClean="0">
                <a:cs typeface="+mn-cs"/>
              </a:rPr>
              <a:t>”。其</a:t>
            </a:r>
            <a:r>
              <a:rPr lang="en-US" dirty="0" smtClean="0">
                <a:cs typeface="+mn-cs"/>
              </a:rPr>
              <a:t>CSS</a:t>
            </a:r>
            <a:r>
              <a:rPr lang="zh-CN" altLang="en-US" dirty="0" smtClean="0">
                <a:cs typeface="+mn-cs"/>
              </a:rPr>
              <a:t>代码如下：</a:t>
            </a:r>
          </a:p>
          <a:p>
            <a:pPr marL="274320" indent="-274320" fontAlgn="auto">
              <a:spcAft>
                <a:spcPts val="0"/>
              </a:spcAft>
              <a:buFont typeface="Symbol" pitchFamily="18" charset="2"/>
              <a:buNone/>
              <a:defRPr/>
            </a:pPr>
            <a:r>
              <a:rPr lang="en-US" dirty="0" smtClean="0">
                <a:cs typeface="+mn-cs"/>
              </a:rPr>
              <a:t>#logo {</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height: 90px;</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width: 1000px;</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margin-top: 0px;</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margin-right: auto;</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margin-bottom: 0px;</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margin-left: auto;</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background-image: </a:t>
            </a:r>
            <a:r>
              <a:rPr lang="en-US" dirty="0" err="1" smtClean="0">
                <a:cs typeface="+mn-cs"/>
              </a:rPr>
              <a:t>url</a:t>
            </a:r>
            <a:r>
              <a:rPr lang="en-US" dirty="0" smtClean="0">
                <a:cs typeface="+mn-cs"/>
              </a:rPr>
              <a:t>(images/logo.png);</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background-repeat: no-repeat;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a:t>
            </a:r>
            <a:endParaRPr lang="zh-CN" altLang="en-US" dirty="0" smtClean="0">
              <a:cs typeface="+mn-cs"/>
            </a:endParaRPr>
          </a:p>
          <a:p>
            <a:pPr marL="274320" indent="-274320" fontAlgn="auto">
              <a:spcAft>
                <a:spcPts val="0"/>
              </a:spcAft>
              <a:defRPr/>
            </a:pPr>
            <a:endParaRPr lang="zh-CN" altLang="en-US" dirty="0">
              <a:cs typeface="+mn-cs"/>
            </a:endParaRPr>
          </a:p>
        </p:txBody>
      </p:sp>
      <p:sp>
        <p:nvSpPr>
          <p:cNvPr id="118786"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fontScale="85000" lnSpcReduction="20000"/>
          </a:bodyPr>
          <a:lstStyle/>
          <a:p>
            <a:pPr marL="274320" indent="-274320" fontAlgn="auto">
              <a:spcAft>
                <a:spcPts val="0"/>
              </a:spcAft>
              <a:buFont typeface="Symbol" pitchFamily="18" charset="2"/>
              <a:buNone/>
              <a:defRPr/>
            </a:pPr>
            <a:r>
              <a:rPr lang="zh-CN" altLang="en-US" dirty="0" smtClean="0">
                <a:cs typeface="+mn-cs"/>
              </a:rPr>
              <a:t>（</a:t>
            </a:r>
            <a:r>
              <a:rPr lang="en-US" dirty="0" smtClean="0">
                <a:cs typeface="+mn-cs"/>
              </a:rPr>
              <a:t>2</a:t>
            </a:r>
            <a:r>
              <a:rPr lang="zh-CN" altLang="en-US" dirty="0" smtClean="0">
                <a:cs typeface="+mn-cs"/>
              </a:rPr>
              <a:t>）嵌入</a:t>
            </a:r>
            <a:r>
              <a:rPr lang="en-US" dirty="0" smtClean="0">
                <a:cs typeface="+mn-cs"/>
              </a:rPr>
              <a:t>#</a:t>
            </a:r>
            <a:r>
              <a:rPr lang="en-US" dirty="0" err="1" smtClean="0">
                <a:cs typeface="+mn-cs"/>
              </a:rPr>
              <a:t>logo_search</a:t>
            </a:r>
            <a:r>
              <a:rPr lang="zh-CN" altLang="en-US" dirty="0" smtClean="0">
                <a:cs typeface="+mn-cs"/>
              </a:rPr>
              <a:t>层，宽度为</a:t>
            </a:r>
            <a:r>
              <a:rPr lang="en-US" dirty="0" smtClean="0">
                <a:cs typeface="+mn-cs"/>
              </a:rPr>
              <a:t>313</a:t>
            </a:r>
            <a:r>
              <a:rPr lang="zh-CN" altLang="en-US" dirty="0" smtClean="0">
                <a:cs typeface="+mn-cs"/>
              </a:rPr>
              <a:t>像素，高度为</a:t>
            </a:r>
            <a:r>
              <a:rPr lang="en-US" dirty="0" smtClean="0">
                <a:cs typeface="+mn-cs"/>
              </a:rPr>
              <a:t>39</a:t>
            </a:r>
            <a:r>
              <a:rPr lang="zh-CN" altLang="en-US" dirty="0" smtClean="0">
                <a:cs typeface="+mn-cs"/>
              </a:rPr>
              <a:t>像素，左浮动，距上边界</a:t>
            </a:r>
            <a:r>
              <a:rPr lang="en-US" dirty="0" smtClean="0">
                <a:cs typeface="+mn-cs"/>
              </a:rPr>
              <a:t>30</a:t>
            </a:r>
            <a:r>
              <a:rPr lang="zh-CN" altLang="en-US" dirty="0" smtClean="0">
                <a:cs typeface="+mn-cs"/>
              </a:rPr>
              <a:t>像素，距左边界</a:t>
            </a:r>
            <a:r>
              <a:rPr lang="en-US" dirty="0" smtClean="0">
                <a:cs typeface="+mn-cs"/>
              </a:rPr>
              <a:t>300</a:t>
            </a:r>
            <a:r>
              <a:rPr lang="zh-CN" altLang="en-US" dirty="0" smtClean="0">
                <a:cs typeface="+mn-cs"/>
              </a:rPr>
              <a:t>像素，并设置背景图片</a:t>
            </a:r>
            <a:r>
              <a:rPr lang="en-US" dirty="0" smtClean="0">
                <a:cs typeface="+mn-cs"/>
              </a:rPr>
              <a:t>serach.png</a:t>
            </a:r>
            <a:r>
              <a:rPr lang="zh-CN" altLang="en-US" dirty="0" smtClean="0">
                <a:cs typeface="+mn-cs"/>
              </a:rPr>
              <a:t>。其</a:t>
            </a:r>
            <a:r>
              <a:rPr lang="en-US" dirty="0" smtClean="0">
                <a:cs typeface="+mn-cs"/>
              </a:rPr>
              <a:t>CSS</a:t>
            </a:r>
            <a:r>
              <a:rPr lang="zh-CN" altLang="en-US" dirty="0" smtClean="0">
                <a:cs typeface="+mn-cs"/>
              </a:rPr>
              <a:t>代码如下：</a:t>
            </a:r>
          </a:p>
          <a:p>
            <a:pPr marL="274320" indent="-274320" fontAlgn="auto">
              <a:spcAft>
                <a:spcPts val="0"/>
              </a:spcAft>
              <a:buFont typeface="Symbol" pitchFamily="18" charset="2"/>
              <a:buNone/>
              <a:defRPr/>
            </a:pPr>
            <a:r>
              <a:rPr lang="en-US" dirty="0" smtClean="0">
                <a:cs typeface="+mn-cs"/>
              </a:rPr>
              <a:t>#logo  #</a:t>
            </a:r>
            <a:r>
              <a:rPr lang="en-US" dirty="0" err="1" smtClean="0">
                <a:cs typeface="+mn-cs"/>
              </a:rPr>
              <a:t>logo_search</a:t>
            </a:r>
            <a:r>
              <a:rPr lang="en-US" dirty="0" smtClean="0">
                <a:cs typeface="+mn-cs"/>
              </a:rPr>
              <a:t> {</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height: 39px;</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width: 313px;</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margin-top: 30px;</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margin-left: 300px;</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background-image: </a:t>
            </a:r>
            <a:r>
              <a:rPr lang="en-US" dirty="0" err="1" smtClean="0">
                <a:cs typeface="+mn-cs"/>
              </a:rPr>
              <a:t>url</a:t>
            </a:r>
            <a:r>
              <a:rPr lang="en-US" dirty="0" smtClean="0">
                <a:cs typeface="+mn-cs"/>
              </a:rPr>
              <a:t>(images/search.png);</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background-repeat: no-repeat;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a:t>
            </a:r>
            <a:endParaRPr lang="zh-CN" altLang="en-US" dirty="0">
              <a:cs typeface="+mn-cs"/>
            </a:endParaRPr>
          </a:p>
        </p:txBody>
      </p:sp>
      <p:sp>
        <p:nvSpPr>
          <p:cNvPr id="119810" name="标题 2"/>
          <p:cNvSpPr>
            <a:spLocks noGrp="1"/>
          </p:cNvSpPr>
          <p:nvPr>
            <p:ph type="title"/>
          </p:nvPr>
        </p:nvSpPr>
        <p:spPr/>
        <p:txBody>
          <a:bodyPr/>
          <a:lstStyle/>
          <a:p>
            <a:r>
              <a:rPr lang="zh-CN" altLang="en-US" b="1" smtClean="0"/>
              <a:t>制作页眉部分内容</a:t>
            </a:r>
            <a:endParaRPr lang="zh-CN" altLang="en-US" smtClean="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fontScale="92500" lnSpcReduction="20000"/>
          </a:bodyPr>
          <a:lstStyle/>
          <a:p>
            <a:pPr marL="274320" indent="-274320" fontAlgn="auto">
              <a:spcAft>
                <a:spcPts val="0"/>
              </a:spcAft>
              <a:buFont typeface="Symbol" pitchFamily="18" charset="2"/>
              <a:buNone/>
              <a:defRPr/>
            </a:pPr>
            <a:r>
              <a:rPr lang="zh-CN" altLang="en-US" dirty="0" smtClean="0">
                <a:cs typeface="+mn-cs"/>
              </a:rPr>
              <a:t>（</a:t>
            </a:r>
            <a:r>
              <a:rPr lang="en-US" dirty="0" smtClean="0">
                <a:cs typeface="+mn-cs"/>
              </a:rPr>
              <a:t>3</a:t>
            </a:r>
            <a:r>
              <a:rPr lang="zh-CN" altLang="en-US" dirty="0" smtClean="0">
                <a:cs typeface="+mn-cs"/>
              </a:rPr>
              <a:t>）在</a:t>
            </a:r>
            <a:r>
              <a:rPr lang="en-US" dirty="0" smtClean="0">
                <a:cs typeface="+mn-cs"/>
              </a:rPr>
              <a:t>#</a:t>
            </a:r>
            <a:r>
              <a:rPr lang="en-US" dirty="0" err="1" smtClean="0">
                <a:cs typeface="+mn-cs"/>
              </a:rPr>
              <a:t>logo_search</a:t>
            </a:r>
            <a:r>
              <a:rPr lang="zh-CN" altLang="en-US" dirty="0" smtClean="0">
                <a:cs typeface="+mn-cs"/>
              </a:rPr>
              <a:t>层之后插入</a:t>
            </a:r>
            <a:r>
              <a:rPr lang="en-US" dirty="0" smtClean="0">
                <a:cs typeface="+mn-cs"/>
              </a:rPr>
              <a:t>#</a:t>
            </a:r>
            <a:r>
              <a:rPr lang="en-US" dirty="0" err="1" smtClean="0">
                <a:cs typeface="+mn-cs"/>
              </a:rPr>
              <a:t>logo_button</a:t>
            </a:r>
            <a:r>
              <a:rPr lang="zh-CN" altLang="en-US" dirty="0" smtClean="0">
                <a:cs typeface="+mn-cs"/>
              </a:rPr>
              <a:t>层，宽度为</a:t>
            </a:r>
            <a:r>
              <a:rPr lang="en-US" dirty="0" smtClean="0">
                <a:cs typeface="+mn-cs"/>
              </a:rPr>
              <a:t>341</a:t>
            </a:r>
            <a:r>
              <a:rPr lang="zh-CN" altLang="en-US" dirty="0" smtClean="0">
                <a:cs typeface="+mn-cs"/>
              </a:rPr>
              <a:t>像素，高度为</a:t>
            </a:r>
            <a:r>
              <a:rPr lang="en-US" dirty="0" smtClean="0">
                <a:cs typeface="+mn-cs"/>
              </a:rPr>
              <a:t>29</a:t>
            </a:r>
            <a:r>
              <a:rPr lang="zh-CN" altLang="en-US" dirty="0" smtClean="0">
                <a:cs typeface="+mn-cs"/>
              </a:rPr>
              <a:t>像素，左浮动，距上边界</a:t>
            </a:r>
            <a:r>
              <a:rPr lang="en-US" dirty="0" smtClean="0">
                <a:cs typeface="+mn-cs"/>
              </a:rPr>
              <a:t>35</a:t>
            </a:r>
            <a:r>
              <a:rPr lang="zh-CN" altLang="en-US" dirty="0" smtClean="0">
                <a:cs typeface="+mn-cs"/>
              </a:rPr>
              <a:t>像素，并设置背景图片</a:t>
            </a:r>
            <a:r>
              <a:rPr lang="en-US" dirty="0" smtClean="0">
                <a:cs typeface="+mn-cs"/>
              </a:rPr>
              <a:t>button.png</a:t>
            </a:r>
            <a:r>
              <a:rPr lang="zh-CN" altLang="en-US" dirty="0" smtClean="0">
                <a:cs typeface="+mn-cs"/>
              </a:rPr>
              <a:t>，不重复。其</a:t>
            </a:r>
            <a:r>
              <a:rPr lang="en-US" dirty="0" smtClean="0">
                <a:cs typeface="+mn-cs"/>
              </a:rPr>
              <a:t>CSS</a:t>
            </a:r>
            <a:r>
              <a:rPr lang="zh-CN" altLang="en-US" dirty="0" smtClean="0">
                <a:cs typeface="+mn-cs"/>
              </a:rPr>
              <a:t>代码如下：</a:t>
            </a:r>
          </a:p>
          <a:p>
            <a:pPr marL="274320" indent="-274320" fontAlgn="auto">
              <a:spcAft>
                <a:spcPts val="0"/>
              </a:spcAft>
              <a:buFont typeface="Symbol" pitchFamily="18" charset="2"/>
              <a:buNone/>
              <a:defRPr/>
            </a:pPr>
            <a:r>
              <a:rPr lang="en-US" dirty="0" smtClean="0">
                <a:cs typeface="+mn-cs"/>
              </a:rPr>
              <a:t>#logo  #</a:t>
            </a:r>
            <a:r>
              <a:rPr lang="en-US" dirty="0" err="1" smtClean="0">
                <a:cs typeface="+mn-cs"/>
              </a:rPr>
              <a:t>logo_button</a:t>
            </a:r>
            <a:r>
              <a:rPr lang="en-US" dirty="0" smtClean="0">
                <a:cs typeface="+mn-cs"/>
              </a:rPr>
              <a:t> {</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background-image: </a:t>
            </a:r>
            <a:r>
              <a:rPr lang="en-US" dirty="0" err="1" smtClean="0">
                <a:cs typeface="+mn-cs"/>
              </a:rPr>
              <a:t>url</a:t>
            </a:r>
            <a:r>
              <a:rPr lang="en-US" dirty="0" smtClean="0">
                <a:cs typeface="+mn-cs"/>
              </a:rPr>
              <a:t>(images/button.png);</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float: left;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height: 29px;</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width: 341px;</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margin-top: 35px;</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a:t>
            </a:r>
            <a:endParaRPr lang="zh-CN" altLang="en-US" dirty="0">
              <a:cs typeface="+mn-cs"/>
            </a:endParaRPr>
          </a:p>
        </p:txBody>
      </p:sp>
      <p:sp>
        <p:nvSpPr>
          <p:cNvPr id="120834" name="标题 2"/>
          <p:cNvSpPr>
            <a:spLocks noGrp="1"/>
          </p:cNvSpPr>
          <p:nvPr>
            <p:ph type="title"/>
          </p:nvPr>
        </p:nvSpPr>
        <p:spPr/>
        <p:txBody>
          <a:bodyPr/>
          <a:lstStyle/>
          <a:p>
            <a:r>
              <a:rPr lang="zh-CN" altLang="en-US" b="1" smtClean="0"/>
              <a:t>制作页眉部分内容</a:t>
            </a:r>
            <a:endParaRPr lang="zh-CN" altLang="en-US" smtClean="0"/>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7" name="Picture 2"/>
          <p:cNvPicPr>
            <a:picLocks noChangeAspect="1" noChangeArrowheads="1"/>
          </p:cNvPicPr>
          <p:nvPr/>
        </p:nvPicPr>
        <p:blipFill>
          <a:blip r:embed="rId2"/>
          <a:srcRect/>
          <a:stretch>
            <a:fillRect/>
          </a:stretch>
        </p:blipFill>
        <p:spPr bwMode="auto">
          <a:xfrm>
            <a:off x="500063" y="2928938"/>
            <a:ext cx="8143875" cy="874712"/>
          </a:xfrm>
          <a:prstGeom prst="rect">
            <a:avLst/>
          </a:prstGeom>
          <a:noFill/>
          <a:ln w="9525">
            <a:noFill/>
            <a:miter lim="800000"/>
            <a:headEnd/>
            <a:tailEnd/>
          </a:ln>
        </p:spPr>
      </p:pic>
      <p:sp>
        <p:nvSpPr>
          <p:cNvPr id="121858" name="矩形 2"/>
          <p:cNvSpPr>
            <a:spLocks noChangeArrowheads="1"/>
          </p:cNvSpPr>
          <p:nvPr/>
        </p:nvSpPr>
        <p:spPr bwMode="auto">
          <a:xfrm>
            <a:off x="3429000" y="4000500"/>
            <a:ext cx="2170113" cy="369888"/>
          </a:xfrm>
          <a:prstGeom prst="rect">
            <a:avLst/>
          </a:prstGeom>
          <a:noFill/>
          <a:ln w="9525">
            <a:noFill/>
            <a:miter lim="800000"/>
            <a:headEnd/>
            <a:tailEnd/>
          </a:ln>
        </p:spPr>
        <p:txBody>
          <a:bodyPr>
            <a:spAutoFit/>
          </a:bodyPr>
          <a:lstStyle/>
          <a:p>
            <a:r>
              <a:rPr lang="en-US" altLang="zh-CN">
                <a:latin typeface="Candara" pitchFamily="34" charset="0"/>
                <a:ea typeface="华文楷体"/>
              </a:rPr>
              <a:t> #logo</a:t>
            </a:r>
            <a:r>
              <a:rPr lang="zh-CN" altLang="en-US">
                <a:latin typeface="Candara" pitchFamily="34" charset="0"/>
                <a:ea typeface="华文楷体"/>
              </a:rPr>
              <a:t>层页面效果图</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内容占位符 1"/>
          <p:cNvSpPr>
            <a:spLocks noGrp="1"/>
          </p:cNvSpPr>
          <p:nvPr>
            <p:ph idx="1"/>
          </p:nvPr>
        </p:nvSpPr>
        <p:spPr/>
        <p:txBody>
          <a:bodyPr/>
          <a:lstStyle/>
          <a:p>
            <a:r>
              <a:rPr lang="zh-CN" altLang="en-US" smtClean="0"/>
              <a:t>（</a:t>
            </a:r>
            <a:r>
              <a:rPr lang="en-US" altLang="zh-CN" smtClean="0"/>
              <a:t>4</a:t>
            </a:r>
            <a:r>
              <a:rPr lang="zh-CN" altLang="en-US" smtClean="0"/>
              <a:t>）设置</a:t>
            </a:r>
            <a:r>
              <a:rPr lang="en-US" altLang="zh-CN" smtClean="0"/>
              <a:t>#navi</a:t>
            </a:r>
            <a:r>
              <a:rPr lang="zh-CN" altLang="en-US" smtClean="0"/>
              <a:t>层背景颜色为“</a:t>
            </a:r>
            <a:r>
              <a:rPr lang="en-US" altLang="zh-CN" smtClean="0"/>
              <a:t>#5A9900</a:t>
            </a:r>
            <a:r>
              <a:rPr lang="zh-CN" altLang="en-US" smtClean="0"/>
              <a:t>”。在</a:t>
            </a:r>
            <a:r>
              <a:rPr lang="en-US" altLang="zh-CN" smtClean="0"/>
              <a:t>#navi</a:t>
            </a:r>
            <a:r>
              <a:rPr lang="zh-CN" altLang="en-US" smtClean="0"/>
              <a:t>层中插入列表格式信息，如图所示。</a:t>
            </a:r>
          </a:p>
        </p:txBody>
      </p:sp>
      <p:sp>
        <p:nvSpPr>
          <p:cNvPr id="122882" name="标题 2"/>
          <p:cNvSpPr>
            <a:spLocks noGrp="1"/>
          </p:cNvSpPr>
          <p:nvPr>
            <p:ph type="title"/>
          </p:nvPr>
        </p:nvSpPr>
        <p:spPr/>
        <p:txBody>
          <a:bodyPr/>
          <a:lstStyle/>
          <a:p>
            <a:endParaRPr lang="zh-CN" altLang="en-US" smtClean="0"/>
          </a:p>
        </p:txBody>
      </p:sp>
      <p:pic>
        <p:nvPicPr>
          <p:cNvPr id="122883" name="Picture 2"/>
          <p:cNvPicPr>
            <a:picLocks noChangeAspect="1" noChangeArrowheads="1"/>
          </p:cNvPicPr>
          <p:nvPr/>
        </p:nvPicPr>
        <p:blipFill>
          <a:blip r:embed="rId2"/>
          <a:srcRect/>
          <a:stretch>
            <a:fillRect/>
          </a:stretch>
        </p:blipFill>
        <p:spPr bwMode="auto">
          <a:xfrm>
            <a:off x="3143250" y="3786188"/>
            <a:ext cx="2286000" cy="22590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内容占位符 1"/>
          <p:cNvSpPr>
            <a:spLocks noGrp="1"/>
          </p:cNvSpPr>
          <p:nvPr>
            <p:ph idx="1"/>
          </p:nvPr>
        </p:nvSpPr>
        <p:spPr/>
        <p:txBody>
          <a:bodyPr/>
          <a:lstStyle/>
          <a:p>
            <a:pPr>
              <a:buFont typeface="Symbol" pitchFamily="18" charset="2"/>
              <a:buNone/>
            </a:pPr>
            <a:r>
              <a:rPr lang="zh-CN" altLang="en-US" smtClean="0"/>
              <a:t>（</a:t>
            </a:r>
            <a:r>
              <a:rPr lang="en-US" altLang="zh-CN" smtClean="0"/>
              <a:t>5</a:t>
            </a:r>
            <a:r>
              <a:rPr lang="zh-CN" altLang="en-US" smtClean="0"/>
              <a:t>）使用</a:t>
            </a:r>
            <a:r>
              <a:rPr lang="en-US" altLang="zh-CN" smtClean="0"/>
              <a:t>CSS</a:t>
            </a:r>
            <a:r>
              <a:rPr lang="zh-CN" altLang="en-US" smtClean="0"/>
              <a:t>规则调整列表。使用“</a:t>
            </a:r>
            <a:r>
              <a:rPr lang="en-US" altLang="zh-CN" smtClean="0"/>
              <a:t>#navi ul li</a:t>
            </a:r>
            <a:r>
              <a:rPr lang="zh-CN" altLang="en-US" smtClean="0"/>
              <a:t>”选择器进行</a:t>
            </a:r>
            <a:r>
              <a:rPr lang="en-US" altLang="zh-CN" smtClean="0"/>
              <a:t>CSS</a:t>
            </a:r>
            <a:r>
              <a:rPr lang="zh-CN" altLang="en-US" smtClean="0"/>
              <a:t>风格设置。在“类型”区域中，设置文字大小为</a:t>
            </a:r>
            <a:r>
              <a:rPr lang="en-US" altLang="zh-CN" smtClean="0"/>
              <a:t>16</a:t>
            </a:r>
            <a:r>
              <a:rPr lang="zh-CN" altLang="en-US" smtClean="0"/>
              <a:t>像素，颜色为白色，行高为</a:t>
            </a:r>
            <a:r>
              <a:rPr lang="en-US" altLang="zh-CN" smtClean="0"/>
              <a:t>30</a:t>
            </a:r>
            <a:r>
              <a:rPr lang="zh-CN" altLang="en-US" smtClean="0"/>
              <a:t>像素。在“方框”区域中，设置每个列表项宽度为</a:t>
            </a:r>
            <a:r>
              <a:rPr lang="en-US" altLang="zh-CN" smtClean="0"/>
              <a:t>140</a:t>
            </a:r>
            <a:r>
              <a:rPr lang="zh-CN" altLang="en-US" smtClean="0"/>
              <a:t>像素，左浮动。在“列表”区域中，设置“</a:t>
            </a:r>
            <a:r>
              <a:rPr lang="en-US" altLang="zh-CN" smtClean="0"/>
              <a:t>List-style-type</a:t>
            </a:r>
            <a:r>
              <a:rPr lang="zh-CN" altLang="en-US" smtClean="0"/>
              <a:t>”值为“</a:t>
            </a:r>
            <a:r>
              <a:rPr lang="en-US" altLang="zh-CN" smtClean="0"/>
              <a:t>none</a:t>
            </a:r>
            <a:r>
              <a:rPr lang="zh-CN" altLang="en-US" smtClean="0"/>
              <a:t>”。</a:t>
            </a:r>
          </a:p>
          <a:p>
            <a:pPr>
              <a:buFont typeface="Symbol" pitchFamily="18" charset="2"/>
              <a:buNone/>
            </a:pPr>
            <a:r>
              <a:rPr lang="zh-CN" altLang="en-US" smtClean="0"/>
              <a:t>   对整个列表进行风格设置，使用“</a:t>
            </a:r>
            <a:r>
              <a:rPr lang="en-US" altLang="zh-CN" smtClean="0"/>
              <a:t>#navi ul</a:t>
            </a:r>
            <a:r>
              <a:rPr lang="zh-CN" altLang="en-US" smtClean="0"/>
              <a:t>”选择器，设置宽度为</a:t>
            </a:r>
            <a:r>
              <a:rPr lang="en-US" altLang="zh-CN" smtClean="0"/>
              <a:t>1000</a:t>
            </a:r>
            <a:r>
              <a:rPr lang="zh-CN" altLang="en-US" smtClean="0"/>
              <a:t>像素，高度为</a:t>
            </a:r>
            <a:r>
              <a:rPr lang="en-US" altLang="zh-CN" smtClean="0"/>
              <a:t>30</a:t>
            </a:r>
            <a:r>
              <a:rPr lang="zh-CN" altLang="en-US" smtClean="0"/>
              <a:t>像素，且居中排列。</a:t>
            </a:r>
          </a:p>
        </p:txBody>
      </p:sp>
      <p:sp>
        <p:nvSpPr>
          <p:cNvPr id="123906"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lnSpcReduction="10000"/>
          </a:bodyPr>
          <a:lstStyle/>
          <a:p>
            <a:pPr marL="274320" indent="-274320" fontAlgn="auto">
              <a:spcAft>
                <a:spcPts val="0"/>
              </a:spcAft>
              <a:buFont typeface="Symbol" pitchFamily="18" charset="2"/>
              <a:buNone/>
              <a:defRPr/>
            </a:pPr>
            <a:r>
              <a:rPr lang="en-US" b="1" dirty="0" smtClean="0">
                <a:cs typeface="+mn-cs"/>
              </a:rPr>
              <a:t>6</a:t>
            </a:r>
            <a:r>
              <a:rPr lang="zh-CN" altLang="en-US" b="1" dirty="0" smtClean="0">
                <a:cs typeface="+mn-cs"/>
              </a:rPr>
              <a:t>．删除行或列</a:t>
            </a:r>
            <a:endParaRPr lang="en-US" altLang="zh-CN" b="1" dirty="0" smtClean="0">
              <a:cs typeface="+mn-cs"/>
            </a:endParaRPr>
          </a:p>
          <a:p>
            <a:pPr marL="274320" indent="-274320" fontAlgn="auto">
              <a:spcAft>
                <a:spcPts val="0"/>
              </a:spcAft>
              <a:buFont typeface="Symbol" pitchFamily="18" charset="2"/>
              <a:buNone/>
              <a:defRPr/>
            </a:pPr>
            <a:r>
              <a:rPr lang="en-US" altLang="zh-CN" b="1" dirty="0" smtClean="0">
                <a:cs typeface="+mn-cs"/>
              </a:rPr>
              <a:t>7</a:t>
            </a:r>
            <a:r>
              <a:rPr lang="zh-CN" altLang="en-US" b="1" dirty="0" smtClean="0">
                <a:cs typeface="+mn-cs"/>
              </a:rPr>
              <a:t>．拆分和合并单元格</a:t>
            </a:r>
            <a:endParaRPr lang="en-US" altLang="zh-CN" b="1" dirty="0" smtClean="0">
              <a:cs typeface="+mn-cs"/>
            </a:endParaRPr>
          </a:p>
          <a:p>
            <a:pPr marL="274320" indent="-274320" fontAlgn="auto">
              <a:spcAft>
                <a:spcPts val="0"/>
              </a:spcAft>
              <a:buFont typeface="Symbol" pitchFamily="18" charset="2"/>
              <a:buNone/>
              <a:defRPr/>
            </a:pPr>
            <a:r>
              <a:rPr lang="en-US" altLang="zh-CN" b="1" dirty="0" smtClean="0">
                <a:cs typeface="+mn-cs"/>
              </a:rPr>
              <a:t>8</a:t>
            </a:r>
            <a:r>
              <a:rPr lang="zh-CN" altLang="en-US" b="1" dirty="0" smtClean="0">
                <a:cs typeface="+mn-cs"/>
              </a:rPr>
              <a:t>．设置表格属性</a:t>
            </a:r>
            <a:endParaRPr lang="en-US" altLang="zh-CN" b="1" dirty="0" smtClean="0">
              <a:cs typeface="+mn-cs"/>
            </a:endParaRPr>
          </a:p>
          <a:p>
            <a:pPr marL="274320" indent="-274320" fontAlgn="auto">
              <a:spcAft>
                <a:spcPts val="0"/>
              </a:spcAft>
              <a:buFont typeface="Symbol" pitchFamily="18" charset="2"/>
              <a:buNone/>
              <a:defRPr/>
            </a:pPr>
            <a:endParaRPr lang="en-US" altLang="zh-CN" b="1" dirty="0" smtClean="0">
              <a:cs typeface="+mn-cs"/>
            </a:endParaRPr>
          </a:p>
          <a:p>
            <a:pPr marL="274320" indent="-274320" fontAlgn="auto">
              <a:spcAft>
                <a:spcPts val="0"/>
              </a:spcAft>
              <a:buFont typeface="Symbol" pitchFamily="18" charset="2"/>
              <a:buNone/>
              <a:defRPr/>
            </a:pPr>
            <a:endParaRPr lang="en-US" altLang="zh-CN" b="1" dirty="0" smtClean="0">
              <a:cs typeface="+mn-cs"/>
            </a:endParaRPr>
          </a:p>
          <a:p>
            <a:pPr marL="274320" indent="-274320" fontAlgn="auto">
              <a:spcAft>
                <a:spcPts val="0"/>
              </a:spcAft>
              <a:buFont typeface="Symbol" pitchFamily="18" charset="2"/>
              <a:buNone/>
              <a:defRPr/>
            </a:pPr>
            <a:endParaRPr lang="en-US" altLang="zh-CN" b="1" dirty="0" smtClean="0">
              <a:cs typeface="+mn-cs"/>
            </a:endParaRPr>
          </a:p>
          <a:p>
            <a:pPr marL="274320" indent="-274320" fontAlgn="auto">
              <a:spcAft>
                <a:spcPts val="0"/>
              </a:spcAft>
              <a:buFont typeface="Symbol" pitchFamily="18" charset="2"/>
              <a:buNone/>
              <a:defRPr/>
            </a:pPr>
            <a:endParaRPr lang="en-US" altLang="zh-CN" b="1" dirty="0" smtClean="0">
              <a:cs typeface="+mn-cs"/>
            </a:endParaRPr>
          </a:p>
          <a:p>
            <a:pPr marL="274320" indent="-274320" fontAlgn="auto">
              <a:spcAft>
                <a:spcPts val="0"/>
              </a:spcAft>
              <a:buFont typeface="Symbol" pitchFamily="18" charset="2"/>
              <a:buNone/>
              <a:defRPr/>
            </a:pPr>
            <a:r>
              <a:rPr lang="en-US" altLang="zh-CN" b="1" dirty="0" smtClean="0">
                <a:cs typeface="+mn-cs"/>
              </a:rPr>
              <a:t>9</a:t>
            </a:r>
            <a:r>
              <a:rPr lang="zh-CN" altLang="en-US" b="1" dirty="0" smtClean="0">
                <a:cs typeface="+mn-cs"/>
              </a:rPr>
              <a:t>．设置单元格属性</a:t>
            </a:r>
          </a:p>
          <a:p>
            <a:pPr marL="274320" indent="-274320" fontAlgn="auto">
              <a:spcAft>
                <a:spcPts val="0"/>
              </a:spcAft>
              <a:buFont typeface="Symbol" pitchFamily="18" charset="2"/>
              <a:buNone/>
              <a:defRPr/>
            </a:pPr>
            <a:endParaRPr lang="zh-CN" altLang="en-US" b="1" dirty="0" smtClean="0">
              <a:cs typeface="+mn-cs"/>
            </a:endParaRPr>
          </a:p>
          <a:p>
            <a:pPr marL="274320" indent="-274320" fontAlgn="auto">
              <a:spcAft>
                <a:spcPts val="0"/>
              </a:spcAft>
              <a:buFont typeface="Symbol" pitchFamily="18" charset="2"/>
              <a:buNone/>
              <a:defRPr/>
            </a:pPr>
            <a:endParaRPr lang="zh-CN" altLang="en-US" b="1" dirty="0" smtClean="0">
              <a:cs typeface="+mn-cs"/>
            </a:endParaRPr>
          </a:p>
          <a:p>
            <a:pPr marL="274320" indent="-274320" fontAlgn="auto">
              <a:spcAft>
                <a:spcPts val="0"/>
              </a:spcAft>
              <a:defRPr/>
            </a:pPr>
            <a:endParaRPr lang="zh-CN" altLang="en-US" dirty="0">
              <a:cs typeface="+mn-cs"/>
            </a:endParaRPr>
          </a:p>
        </p:txBody>
      </p:sp>
      <p:sp>
        <p:nvSpPr>
          <p:cNvPr id="23554" name="标题 2"/>
          <p:cNvSpPr>
            <a:spLocks noGrp="1"/>
          </p:cNvSpPr>
          <p:nvPr>
            <p:ph type="title"/>
          </p:nvPr>
        </p:nvSpPr>
        <p:spPr/>
        <p:txBody>
          <a:bodyPr/>
          <a:lstStyle/>
          <a:p>
            <a:endParaRPr lang="zh-CN" altLang="en-US" smtClean="0"/>
          </a:p>
        </p:txBody>
      </p:sp>
      <p:pic>
        <p:nvPicPr>
          <p:cNvPr id="23555" name="Picture 2"/>
          <p:cNvPicPr>
            <a:picLocks noChangeAspect="1" noChangeArrowheads="1"/>
          </p:cNvPicPr>
          <p:nvPr/>
        </p:nvPicPr>
        <p:blipFill>
          <a:blip r:embed="rId2"/>
          <a:srcRect/>
          <a:stretch>
            <a:fillRect/>
          </a:stretch>
        </p:blipFill>
        <p:spPr bwMode="auto">
          <a:xfrm>
            <a:off x="857250" y="4071938"/>
            <a:ext cx="7375525" cy="1071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内容占位符 1"/>
          <p:cNvSpPr>
            <a:spLocks noGrp="1"/>
          </p:cNvSpPr>
          <p:nvPr>
            <p:ph idx="1"/>
          </p:nvPr>
        </p:nvSpPr>
        <p:spPr/>
        <p:txBody>
          <a:bodyPr/>
          <a:lstStyle/>
          <a:p>
            <a:pPr>
              <a:buFont typeface="Symbol" pitchFamily="18" charset="2"/>
              <a:buNone/>
            </a:pPr>
            <a:r>
              <a:rPr lang="zh-CN" altLang="en-US" smtClean="0"/>
              <a:t>（</a:t>
            </a:r>
            <a:r>
              <a:rPr lang="en-US" altLang="zh-CN" smtClean="0"/>
              <a:t>6</a:t>
            </a:r>
            <a:r>
              <a:rPr lang="zh-CN" altLang="en-US" smtClean="0"/>
              <a:t>）在</a:t>
            </a:r>
            <a:r>
              <a:rPr lang="en-US" altLang="zh-CN" smtClean="0"/>
              <a:t>#tips</a:t>
            </a:r>
            <a:r>
              <a:rPr lang="zh-CN" altLang="en-US" smtClean="0"/>
              <a:t>层中输入“当前位置：乐山乐水网站</a:t>
            </a:r>
            <a:r>
              <a:rPr lang="en-US" smtClean="0">
                <a:ea typeface="华文楷体"/>
              </a:rPr>
              <a:t> </a:t>
            </a:r>
            <a:r>
              <a:rPr lang="en-US" altLang="zh-CN" smtClean="0"/>
              <a:t>&gt; </a:t>
            </a:r>
            <a:r>
              <a:rPr lang="zh-CN" altLang="en-US" smtClean="0"/>
              <a:t>旅游攻略”文字，选中部分文字，设置加粗效果。设置</a:t>
            </a:r>
            <a:r>
              <a:rPr lang="en-US" altLang="zh-CN" smtClean="0"/>
              <a:t>CSS</a:t>
            </a:r>
            <a:r>
              <a:rPr lang="zh-CN" altLang="en-US" smtClean="0"/>
              <a:t>风格，文字大小为</a:t>
            </a:r>
            <a:r>
              <a:rPr lang="en-US" altLang="zh-CN" smtClean="0"/>
              <a:t>12</a:t>
            </a:r>
            <a:r>
              <a:rPr lang="zh-CN" altLang="en-US" smtClean="0"/>
              <a:t>像素，行高为</a:t>
            </a:r>
            <a:r>
              <a:rPr lang="en-US" altLang="zh-CN" smtClean="0"/>
              <a:t>30</a:t>
            </a:r>
            <a:r>
              <a:rPr lang="zh-CN" altLang="en-US" smtClean="0"/>
              <a:t>像素，文本缩进</a:t>
            </a:r>
            <a:r>
              <a:rPr lang="en-US" altLang="zh-CN" smtClean="0"/>
              <a:t>30</a:t>
            </a:r>
            <a:r>
              <a:rPr lang="zh-CN" altLang="en-US" smtClean="0"/>
              <a:t>像素。</a:t>
            </a:r>
            <a:endParaRPr lang="en-US" altLang="zh-CN" smtClean="0"/>
          </a:p>
          <a:p>
            <a:pPr>
              <a:buFont typeface="Symbol" pitchFamily="18" charset="2"/>
              <a:buNone/>
            </a:pPr>
            <a:r>
              <a:rPr lang="zh-CN" altLang="en-US" smtClean="0"/>
              <a:t>页眉效果如图：</a:t>
            </a:r>
          </a:p>
        </p:txBody>
      </p:sp>
      <p:sp>
        <p:nvSpPr>
          <p:cNvPr id="124930" name="标题 2"/>
          <p:cNvSpPr>
            <a:spLocks noGrp="1"/>
          </p:cNvSpPr>
          <p:nvPr>
            <p:ph type="title"/>
          </p:nvPr>
        </p:nvSpPr>
        <p:spPr/>
        <p:txBody>
          <a:bodyPr/>
          <a:lstStyle/>
          <a:p>
            <a:endParaRPr lang="zh-CN" altLang="en-US" smtClean="0"/>
          </a:p>
        </p:txBody>
      </p:sp>
      <p:pic>
        <p:nvPicPr>
          <p:cNvPr id="124931" name="Picture 2"/>
          <p:cNvPicPr>
            <a:picLocks noChangeAspect="1" noChangeArrowheads="1"/>
          </p:cNvPicPr>
          <p:nvPr/>
        </p:nvPicPr>
        <p:blipFill>
          <a:blip r:embed="rId2"/>
          <a:srcRect/>
          <a:stretch>
            <a:fillRect/>
          </a:stretch>
        </p:blipFill>
        <p:spPr bwMode="auto">
          <a:xfrm>
            <a:off x="500063" y="4929188"/>
            <a:ext cx="8286750" cy="1071562"/>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fontScale="92500" lnSpcReduction="10000"/>
          </a:bodyPr>
          <a:lstStyle/>
          <a:p>
            <a:pPr marL="274320" indent="-274320" fontAlgn="auto">
              <a:spcAft>
                <a:spcPts val="0"/>
              </a:spcAft>
              <a:buFont typeface="Symbol" pitchFamily="18" charset="2"/>
              <a:buNone/>
              <a:defRPr/>
            </a:pPr>
            <a:r>
              <a:rPr lang="en-US" b="1" dirty="0" smtClean="0">
                <a:cs typeface="+mn-cs"/>
              </a:rPr>
              <a:t>5</a:t>
            </a:r>
            <a:r>
              <a:rPr lang="zh-CN" altLang="en-US" b="1" dirty="0" smtClean="0">
                <a:cs typeface="+mn-cs"/>
              </a:rPr>
              <a:t>．制作主体部分内容</a:t>
            </a: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1</a:t>
            </a:r>
            <a:r>
              <a:rPr lang="zh-CN" altLang="en-US" dirty="0" smtClean="0">
                <a:cs typeface="+mn-cs"/>
              </a:rPr>
              <a:t>）</a:t>
            </a:r>
            <a:r>
              <a:rPr lang="en-US" dirty="0" smtClean="0">
                <a:cs typeface="+mn-cs"/>
              </a:rPr>
              <a:t>#</a:t>
            </a:r>
            <a:r>
              <a:rPr lang="en-US" dirty="0" err="1" smtClean="0">
                <a:cs typeface="+mn-cs"/>
              </a:rPr>
              <a:t>main_left</a:t>
            </a:r>
            <a:r>
              <a:rPr lang="zh-CN" altLang="en-US" dirty="0" smtClean="0">
                <a:cs typeface="+mn-cs"/>
              </a:rPr>
              <a:t>层中设置边框风格为实线，宽度为</a:t>
            </a:r>
            <a:r>
              <a:rPr lang="en-US" dirty="0" smtClean="0">
                <a:cs typeface="+mn-cs"/>
              </a:rPr>
              <a:t>1</a:t>
            </a:r>
            <a:r>
              <a:rPr lang="zh-CN" altLang="en-US" dirty="0" smtClean="0">
                <a:cs typeface="+mn-cs"/>
              </a:rPr>
              <a:t>像素，颜色为“</a:t>
            </a:r>
            <a:r>
              <a:rPr lang="en-US" dirty="0" smtClean="0">
                <a:cs typeface="+mn-cs"/>
              </a:rPr>
              <a:t>#060</a:t>
            </a:r>
            <a:r>
              <a:rPr lang="zh-CN" altLang="en-US" dirty="0" smtClean="0">
                <a:cs typeface="+mn-cs"/>
              </a:rPr>
              <a:t>”。</a:t>
            </a:r>
            <a:r>
              <a:rPr lang="en-US" dirty="0" smtClean="0">
                <a:cs typeface="+mn-cs"/>
              </a:rPr>
              <a:t>CSS</a:t>
            </a:r>
            <a:r>
              <a:rPr lang="zh-CN" altLang="en-US" dirty="0" smtClean="0">
                <a:cs typeface="+mn-cs"/>
              </a:rPr>
              <a:t>代码如下：</a:t>
            </a:r>
          </a:p>
          <a:p>
            <a:pPr marL="274320" indent="-274320" fontAlgn="auto">
              <a:spcAft>
                <a:spcPts val="0"/>
              </a:spcAft>
              <a:buFont typeface="Symbol" pitchFamily="18" charset="2"/>
              <a:buNone/>
              <a:defRPr/>
            </a:pPr>
            <a:r>
              <a:rPr lang="en-US" dirty="0" smtClean="0">
                <a:cs typeface="+mn-cs"/>
              </a:rPr>
              <a:t>#main  #</a:t>
            </a:r>
            <a:r>
              <a:rPr lang="en-US" dirty="0" err="1" smtClean="0">
                <a:cs typeface="+mn-cs"/>
              </a:rPr>
              <a:t>main_left</a:t>
            </a:r>
            <a:r>
              <a:rPr lang="en-US" dirty="0" smtClean="0">
                <a:cs typeface="+mn-cs"/>
              </a:rPr>
              <a:t> {</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float: left;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height: auto;</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width: 300px;</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border: 1px solid #060;</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a:t>
            </a:r>
            <a:endParaRPr lang="zh-CN" altLang="en-US" dirty="0" smtClean="0">
              <a:cs typeface="+mn-cs"/>
            </a:endParaRPr>
          </a:p>
          <a:p>
            <a:pPr marL="274320" indent="-274320" fontAlgn="auto">
              <a:spcAft>
                <a:spcPts val="0"/>
              </a:spcAft>
              <a:buFont typeface="Symbol" pitchFamily="18" charset="2"/>
              <a:buNone/>
              <a:defRPr/>
            </a:pPr>
            <a:endParaRPr lang="zh-CN" altLang="en-US" dirty="0">
              <a:cs typeface="+mn-cs"/>
            </a:endParaRPr>
          </a:p>
        </p:txBody>
      </p:sp>
      <p:sp>
        <p:nvSpPr>
          <p:cNvPr id="125954"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lnSpcReduction="10000"/>
          </a:bodyPr>
          <a:lstStyle/>
          <a:p>
            <a:pPr marL="274320" indent="-274320" fontAlgn="auto">
              <a:spcAft>
                <a:spcPts val="0"/>
              </a:spcAft>
              <a:buFont typeface="Symbol" pitchFamily="18" charset="2"/>
              <a:buNone/>
              <a:defRPr/>
            </a:pPr>
            <a:r>
              <a:rPr lang="zh-CN" altLang="en-US" dirty="0" smtClean="0">
                <a:cs typeface="+mn-cs"/>
              </a:rPr>
              <a:t>（</a:t>
            </a:r>
            <a:r>
              <a:rPr lang="en-US" dirty="0" smtClean="0">
                <a:cs typeface="+mn-cs"/>
              </a:rPr>
              <a:t>2</a:t>
            </a:r>
            <a:r>
              <a:rPr lang="zh-CN" altLang="en-US" dirty="0" smtClean="0">
                <a:cs typeface="+mn-cs"/>
              </a:rPr>
              <a:t>）在</a:t>
            </a:r>
            <a:r>
              <a:rPr lang="en-US" dirty="0" smtClean="0">
                <a:cs typeface="+mn-cs"/>
              </a:rPr>
              <a:t>#</a:t>
            </a:r>
            <a:r>
              <a:rPr lang="en-US" dirty="0" err="1" smtClean="0">
                <a:cs typeface="+mn-cs"/>
              </a:rPr>
              <a:t>main_left</a:t>
            </a:r>
            <a:r>
              <a:rPr lang="zh-CN" altLang="en-US" dirty="0" smtClean="0">
                <a:cs typeface="+mn-cs"/>
              </a:rPr>
              <a:t>层中嵌入</a:t>
            </a:r>
            <a:r>
              <a:rPr lang="en-US" dirty="0" smtClean="0">
                <a:cs typeface="+mn-cs"/>
              </a:rPr>
              <a:t>#</a:t>
            </a:r>
            <a:r>
              <a:rPr lang="en-US" dirty="0" err="1" smtClean="0">
                <a:cs typeface="+mn-cs"/>
              </a:rPr>
              <a:t>left_title</a:t>
            </a:r>
            <a:r>
              <a:rPr lang="zh-CN" altLang="en-US" dirty="0" smtClean="0">
                <a:cs typeface="+mn-cs"/>
              </a:rPr>
              <a:t>层。输入“乐山旅游攻略”文字，使用一次空格，再插入图片</a:t>
            </a:r>
            <a:r>
              <a:rPr lang="en-US" dirty="0" smtClean="0">
                <a:cs typeface="+mn-cs"/>
              </a:rPr>
              <a:t>arrow_down.gif</a:t>
            </a:r>
            <a:r>
              <a:rPr lang="zh-CN" altLang="en-US" dirty="0" smtClean="0">
                <a:cs typeface="+mn-cs"/>
              </a:rPr>
              <a:t>。</a:t>
            </a:r>
            <a:endParaRPr lang="en-US" altLang="zh-CN" dirty="0" smtClean="0">
              <a:cs typeface="+mn-cs"/>
            </a:endParaRPr>
          </a:p>
          <a:p>
            <a:pPr marL="274320" indent="-274320" fontAlgn="auto">
              <a:spcAft>
                <a:spcPts val="0"/>
              </a:spcAft>
              <a:buFont typeface="Symbol" pitchFamily="18" charset="2"/>
              <a:buNone/>
              <a:defRPr/>
            </a:pPr>
            <a:r>
              <a:rPr lang="zh-CN" altLang="en-US" dirty="0" smtClean="0">
                <a:cs typeface="+mn-cs"/>
              </a:rPr>
              <a:t>   设置相关</a:t>
            </a:r>
            <a:r>
              <a:rPr lang="en-US" dirty="0" smtClean="0">
                <a:cs typeface="+mn-cs"/>
              </a:rPr>
              <a:t>CSS</a:t>
            </a:r>
            <a:r>
              <a:rPr lang="zh-CN" altLang="en-US" dirty="0" smtClean="0">
                <a:cs typeface="+mn-cs"/>
              </a:rPr>
              <a:t>规则，“类型”区域中，文字字体为“黑体”，字体大小为</a:t>
            </a:r>
            <a:r>
              <a:rPr lang="en-US" dirty="0" smtClean="0">
                <a:cs typeface="+mn-cs"/>
              </a:rPr>
              <a:t>19</a:t>
            </a:r>
            <a:r>
              <a:rPr lang="zh-CN" altLang="en-US" dirty="0" smtClean="0">
                <a:cs typeface="+mn-cs"/>
              </a:rPr>
              <a:t>像素，行高为</a:t>
            </a:r>
            <a:r>
              <a:rPr lang="en-US" dirty="0" smtClean="0">
                <a:cs typeface="+mn-cs"/>
              </a:rPr>
              <a:t>40</a:t>
            </a:r>
            <a:r>
              <a:rPr lang="zh-CN" altLang="en-US" dirty="0" smtClean="0">
                <a:cs typeface="+mn-cs"/>
              </a:rPr>
              <a:t>像素。“背景”区域中，背景色为“</a:t>
            </a:r>
            <a:r>
              <a:rPr lang="en-US" dirty="0" smtClean="0">
                <a:cs typeface="+mn-cs"/>
              </a:rPr>
              <a:t>#edf6e4</a:t>
            </a:r>
            <a:r>
              <a:rPr lang="zh-CN" altLang="en-US" dirty="0" smtClean="0">
                <a:cs typeface="+mn-cs"/>
              </a:rPr>
              <a:t>”。“区块”区域中，文字居中对齐。“方框”区域中，高度为</a:t>
            </a:r>
            <a:r>
              <a:rPr lang="en-US" dirty="0" smtClean="0">
                <a:cs typeface="+mn-cs"/>
              </a:rPr>
              <a:t>40</a:t>
            </a:r>
            <a:r>
              <a:rPr lang="zh-CN" altLang="en-US" dirty="0" smtClean="0">
                <a:cs typeface="+mn-cs"/>
              </a:rPr>
              <a:t>像素。“边框”区域中，只设置上、下边框，风格为实线，宽度为</a:t>
            </a:r>
            <a:r>
              <a:rPr lang="en-US" dirty="0" smtClean="0">
                <a:cs typeface="+mn-cs"/>
              </a:rPr>
              <a:t>1</a:t>
            </a:r>
            <a:r>
              <a:rPr lang="zh-CN" altLang="en-US" dirty="0" smtClean="0">
                <a:cs typeface="+mn-cs"/>
              </a:rPr>
              <a:t>像素，颜色为“</a:t>
            </a:r>
            <a:r>
              <a:rPr lang="en-US" dirty="0" smtClean="0">
                <a:cs typeface="+mn-cs"/>
              </a:rPr>
              <a:t>#CCC</a:t>
            </a:r>
            <a:r>
              <a:rPr lang="zh-CN" altLang="en-US" dirty="0" smtClean="0">
                <a:cs typeface="+mn-cs"/>
              </a:rPr>
              <a:t>”。</a:t>
            </a:r>
            <a:endParaRPr lang="zh-CN" altLang="en-US" dirty="0">
              <a:cs typeface="+mn-cs"/>
            </a:endParaRPr>
          </a:p>
        </p:txBody>
      </p:sp>
      <p:sp>
        <p:nvSpPr>
          <p:cNvPr id="126978" name="标题 2"/>
          <p:cNvSpPr>
            <a:spLocks noGrp="1"/>
          </p:cNvSpPr>
          <p:nvPr>
            <p:ph type="title"/>
          </p:nvPr>
        </p:nvSpPr>
        <p:spPr/>
        <p:txBody>
          <a:bodyPr/>
          <a:lstStyle/>
          <a:p>
            <a:r>
              <a:rPr lang="zh-CN" altLang="en-US" b="1" smtClean="0"/>
              <a:t>制作主体部分内容</a:t>
            </a:r>
            <a:endParaRPr lang="zh-CN" altLang="en-US" smtClean="0"/>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内容占位符 1"/>
          <p:cNvSpPr>
            <a:spLocks noGrp="1"/>
          </p:cNvSpPr>
          <p:nvPr>
            <p:ph idx="1"/>
          </p:nvPr>
        </p:nvSpPr>
        <p:spPr/>
        <p:txBody>
          <a:bodyPr/>
          <a:lstStyle/>
          <a:p>
            <a:pPr>
              <a:buFont typeface="Symbol" pitchFamily="18" charset="2"/>
              <a:buNone/>
            </a:pPr>
            <a:r>
              <a:rPr lang="zh-CN" altLang="en-US" smtClean="0"/>
              <a:t>（</a:t>
            </a:r>
            <a:r>
              <a:rPr lang="en-US" altLang="zh-CN" smtClean="0"/>
              <a:t>3</a:t>
            </a:r>
            <a:r>
              <a:rPr lang="zh-CN" altLang="en-US" smtClean="0"/>
              <a:t>）在</a:t>
            </a:r>
            <a:r>
              <a:rPr lang="en-US" altLang="zh-CN" smtClean="0"/>
              <a:t>#left_title</a:t>
            </a:r>
            <a:r>
              <a:rPr lang="zh-CN" altLang="en-US" smtClean="0"/>
              <a:t>层后再插入</a:t>
            </a:r>
            <a:r>
              <a:rPr lang="en-US" altLang="zh-CN" smtClean="0"/>
              <a:t>#left_navi</a:t>
            </a:r>
            <a:r>
              <a:rPr lang="zh-CN" altLang="en-US" smtClean="0"/>
              <a:t>层。设置其</a:t>
            </a:r>
            <a:r>
              <a:rPr lang="en-US" altLang="zh-CN" smtClean="0"/>
              <a:t>CSS</a:t>
            </a:r>
            <a:r>
              <a:rPr lang="zh-CN" altLang="en-US" smtClean="0"/>
              <a:t>规则，宽度为</a:t>
            </a:r>
            <a:r>
              <a:rPr lang="en-US" altLang="zh-CN" smtClean="0"/>
              <a:t>300</a:t>
            </a:r>
            <a:r>
              <a:rPr lang="zh-CN" altLang="en-US" smtClean="0"/>
              <a:t>像素，高度为</a:t>
            </a:r>
            <a:r>
              <a:rPr lang="en-US" altLang="zh-CN" smtClean="0"/>
              <a:t>122</a:t>
            </a:r>
            <a:r>
              <a:rPr lang="zh-CN" altLang="en-US" smtClean="0"/>
              <a:t>像素，背景图像为</a:t>
            </a:r>
            <a:r>
              <a:rPr lang="en-US" altLang="zh-CN" smtClean="0"/>
              <a:t>left_navi.png</a:t>
            </a:r>
            <a:r>
              <a:rPr lang="zh-CN" altLang="en-US" smtClean="0"/>
              <a:t>。</a:t>
            </a:r>
            <a:endParaRPr lang="en-US" altLang="zh-CN" smtClean="0"/>
          </a:p>
          <a:p>
            <a:pPr>
              <a:buFont typeface="Symbol" pitchFamily="18" charset="2"/>
              <a:buNone/>
            </a:pPr>
            <a:r>
              <a:rPr lang="zh-CN" altLang="en-US" smtClean="0"/>
              <a:t>其效果如图</a:t>
            </a:r>
          </a:p>
        </p:txBody>
      </p:sp>
      <p:sp>
        <p:nvSpPr>
          <p:cNvPr id="128002" name="标题 2"/>
          <p:cNvSpPr>
            <a:spLocks noGrp="1"/>
          </p:cNvSpPr>
          <p:nvPr>
            <p:ph type="title"/>
          </p:nvPr>
        </p:nvSpPr>
        <p:spPr/>
        <p:txBody>
          <a:bodyPr/>
          <a:lstStyle/>
          <a:p>
            <a:r>
              <a:rPr lang="zh-CN" altLang="en-US" b="1" smtClean="0"/>
              <a:t>制作主体部分内容</a:t>
            </a:r>
            <a:endParaRPr lang="zh-CN" altLang="en-US" smtClean="0"/>
          </a:p>
        </p:txBody>
      </p:sp>
      <p:pic>
        <p:nvPicPr>
          <p:cNvPr id="128003" name="Picture 2"/>
          <p:cNvPicPr>
            <a:picLocks noChangeAspect="1" noChangeArrowheads="1"/>
          </p:cNvPicPr>
          <p:nvPr/>
        </p:nvPicPr>
        <p:blipFill>
          <a:blip r:embed="rId2"/>
          <a:srcRect/>
          <a:stretch>
            <a:fillRect/>
          </a:stretch>
        </p:blipFill>
        <p:spPr bwMode="auto">
          <a:xfrm>
            <a:off x="2928938" y="4357688"/>
            <a:ext cx="3005137" cy="1643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内容占位符 1"/>
          <p:cNvSpPr>
            <a:spLocks noGrp="1"/>
          </p:cNvSpPr>
          <p:nvPr>
            <p:ph idx="1"/>
          </p:nvPr>
        </p:nvSpPr>
        <p:spPr/>
        <p:txBody>
          <a:bodyPr/>
          <a:lstStyle/>
          <a:p>
            <a:pPr>
              <a:buFont typeface="Symbol" pitchFamily="18" charset="2"/>
              <a:buNone/>
            </a:pPr>
            <a:r>
              <a:rPr lang="zh-CN" altLang="en-US" smtClean="0"/>
              <a:t>（</a:t>
            </a:r>
            <a:r>
              <a:rPr lang="en-US" altLang="zh-CN" smtClean="0"/>
              <a:t>4</a:t>
            </a:r>
            <a:r>
              <a:rPr lang="zh-CN" altLang="en-US" smtClean="0"/>
              <a:t>）在</a:t>
            </a:r>
            <a:r>
              <a:rPr lang="en-US" altLang="zh-CN" smtClean="0"/>
              <a:t>#main_right</a:t>
            </a:r>
            <a:r>
              <a:rPr lang="zh-CN" altLang="en-US" smtClean="0"/>
              <a:t>层中创建攻略详细描述信息，插入三个层，</a:t>
            </a:r>
            <a:r>
              <a:rPr lang="en-US" altLang="zh-CN" smtClean="0"/>
              <a:t>ID</a:t>
            </a:r>
            <a:r>
              <a:rPr lang="zh-CN" altLang="en-US" smtClean="0"/>
              <a:t>名分别为</a:t>
            </a:r>
            <a:r>
              <a:rPr lang="en-US" altLang="zh-CN" smtClean="0"/>
              <a:t>right1</a:t>
            </a:r>
            <a:r>
              <a:rPr lang="zh-CN" altLang="en-US" smtClean="0"/>
              <a:t>、</a:t>
            </a:r>
            <a:r>
              <a:rPr lang="en-US" altLang="zh-CN" smtClean="0"/>
              <a:t>right2</a:t>
            </a:r>
            <a:r>
              <a:rPr lang="zh-CN" altLang="en-US" smtClean="0"/>
              <a:t>和</a:t>
            </a:r>
            <a:r>
              <a:rPr lang="en-US" altLang="zh-CN" smtClean="0"/>
              <a:t>right3</a:t>
            </a:r>
            <a:r>
              <a:rPr lang="zh-CN" altLang="en-US" smtClean="0"/>
              <a:t>。在创建层时设置类名都为</a:t>
            </a:r>
            <a:r>
              <a:rPr lang="en-US" altLang="zh-CN" smtClean="0">
                <a:solidFill>
                  <a:srgbClr val="FF0000"/>
                </a:solidFill>
              </a:rPr>
              <a:t>right_description</a:t>
            </a:r>
            <a:r>
              <a:rPr lang="zh-CN" altLang="en-US" smtClean="0"/>
              <a:t>，如图所示</a:t>
            </a:r>
          </a:p>
        </p:txBody>
      </p:sp>
      <p:sp>
        <p:nvSpPr>
          <p:cNvPr id="129026" name="标题 2"/>
          <p:cNvSpPr>
            <a:spLocks noGrp="1"/>
          </p:cNvSpPr>
          <p:nvPr>
            <p:ph type="title"/>
          </p:nvPr>
        </p:nvSpPr>
        <p:spPr/>
        <p:txBody>
          <a:bodyPr/>
          <a:lstStyle/>
          <a:p>
            <a:r>
              <a:rPr lang="zh-CN" altLang="en-US" b="1" smtClean="0"/>
              <a:t>制作主体部分内容</a:t>
            </a:r>
            <a:endParaRPr lang="zh-CN" altLang="en-US" smtClean="0"/>
          </a:p>
        </p:txBody>
      </p:sp>
      <p:pic>
        <p:nvPicPr>
          <p:cNvPr id="129027" name="Picture 2"/>
          <p:cNvPicPr>
            <a:picLocks noChangeAspect="1" noChangeArrowheads="1"/>
          </p:cNvPicPr>
          <p:nvPr/>
        </p:nvPicPr>
        <p:blipFill>
          <a:blip r:embed="rId2"/>
          <a:srcRect/>
          <a:stretch>
            <a:fillRect/>
          </a:stretch>
        </p:blipFill>
        <p:spPr bwMode="auto">
          <a:xfrm>
            <a:off x="2214563" y="4143375"/>
            <a:ext cx="4143375" cy="1770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fontScale="92500" lnSpcReduction="10000"/>
          </a:bodyPr>
          <a:lstStyle/>
          <a:p>
            <a:pPr marL="274320" indent="-274320" fontAlgn="auto">
              <a:spcAft>
                <a:spcPts val="0"/>
              </a:spcAft>
              <a:buFont typeface="Symbol" pitchFamily="18" charset="2"/>
              <a:buNone/>
              <a:defRPr/>
            </a:pPr>
            <a:r>
              <a:rPr lang="zh-CN" altLang="en-US" dirty="0" smtClean="0">
                <a:cs typeface="+mn-cs"/>
              </a:rPr>
              <a:t>类名选择器设置</a:t>
            </a:r>
            <a:r>
              <a:rPr lang="en-US" dirty="0" smtClean="0">
                <a:cs typeface="+mn-cs"/>
              </a:rPr>
              <a:t>CSS</a:t>
            </a:r>
            <a:r>
              <a:rPr lang="zh-CN" altLang="en-US" dirty="0" smtClean="0">
                <a:cs typeface="+mn-cs"/>
              </a:rPr>
              <a:t>代码如下：</a:t>
            </a:r>
          </a:p>
          <a:p>
            <a:pPr marL="274320" indent="-274320" fontAlgn="auto">
              <a:spcAft>
                <a:spcPts val="0"/>
              </a:spcAft>
              <a:buFont typeface="Symbol" pitchFamily="18" charset="2"/>
              <a:buNone/>
              <a:defRPr/>
            </a:pPr>
            <a:r>
              <a:rPr lang="en-US" dirty="0" smtClean="0">
                <a:cs typeface="+mn-cs"/>
              </a:rPr>
              <a:t>.</a:t>
            </a:r>
            <a:r>
              <a:rPr lang="en-US" dirty="0" err="1" smtClean="0">
                <a:cs typeface="+mn-cs"/>
              </a:rPr>
              <a:t>right_description</a:t>
            </a:r>
            <a:r>
              <a:rPr lang="en-US" dirty="0" smtClean="0">
                <a:cs typeface="+mn-cs"/>
              </a:rPr>
              <a:t> {</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font-size: 12px;</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line-height: 20px;</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width: 690px;</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margin-bottom: 6px;</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border: 1px solid #CCC;</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a:t>
            </a:r>
            <a:r>
              <a:rPr lang="en-US" dirty="0" err="1" smtClean="0">
                <a:cs typeface="+mn-cs"/>
              </a:rPr>
              <a:t>float:left</a:t>
            </a:r>
            <a:r>
              <a:rPr lang="en-US" dirty="0" smtClean="0">
                <a:cs typeface="+mn-cs"/>
              </a:rPr>
              <a: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a:t>
            </a:r>
            <a:endParaRPr lang="zh-CN" altLang="en-US" dirty="0" smtClean="0">
              <a:cs typeface="+mn-cs"/>
            </a:endParaRPr>
          </a:p>
          <a:p>
            <a:pPr marL="274320" indent="-274320" fontAlgn="auto">
              <a:spcAft>
                <a:spcPts val="0"/>
              </a:spcAft>
              <a:buFont typeface="Symbol" pitchFamily="18" charset="2"/>
              <a:buNone/>
              <a:defRPr/>
            </a:pPr>
            <a:endParaRPr lang="zh-CN" altLang="en-US" dirty="0">
              <a:cs typeface="+mn-cs"/>
            </a:endParaRPr>
          </a:p>
        </p:txBody>
      </p:sp>
      <p:sp>
        <p:nvSpPr>
          <p:cNvPr id="130050" name="标题 2"/>
          <p:cNvSpPr>
            <a:spLocks noGrp="1"/>
          </p:cNvSpPr>
          <p:nvPr>
            <p:ph type="title"/>
          </p:nvPr>
        </p:nvSpPr>
        <p:spPr/>
        <p:txBody>
          <a:bodyPr/>
          <a:lstStyle/>
          <a:p>
            <a:r>
              <a:rPr lang="zh-CN" altLang="en-US" b="1" smtClean="0"/>
              <a:t>制作主体部分内容</a:t>
            </a:r>
            <a:endParaRPr lang="zh-CN" altLang="en-US" smtClean="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fontScale="92500" lnSpcReduction="20000"/>
          </a:bodyPr>
          <a:lstStyle/>
          <a:p>
            <a:pPr marL="274320" indent="-274320" fontAlgn="auto">
              <a:spcAft>
                <a:spcPts val="0"/>
              </a:spcAft>
              <a:buFont typeface="Symbol" pitchFamily="18" charset="2"/>
              <a:buNone/>
              <a:defRPr/>
            </a:pPr>
            <a:r>
              <a:rPr lang="zh-CN" altLang="en-US" dirty="0" smtClean="0">
                <a:cs typeface="+mn-cs"/>
              </a:rPr>
              <a:t>（</a:t>
            </a:r>
            <a:r>
              <a:rPr lang="en-US" dirty="0" smtClean="0">
                <a:cs typeface="+mn-cs"/>
              </a:rPr>
              <a:t>5</a:t>
            </a:r>
            <a:r>
              <a:rPr lang="zh-CN" altLang="en-US" dirty="0" smtClean="0">
                <a:cs typeface="+mn-cs"/>
              </a:rPr>
              <a:t>）在</a:t>
            </a:r>
            <a:r>
              <a:rPr lang="en-US" dirty="0" smtClean="0">
                <a:cs typeface="+mn-cs"/>
              </a:rPr>
              <a:t>#right1</a:t>
            </a:r>
            <a:r>
              <a:rPr lang="zh-CN" altLang="en-US" dirty="0" smtClean="0">
                <a:cs typeface="+mn-cs"/>
              </a:rPr>
              <a:t>、</a:t>
            </a:r>
            <a:r>
              <a:rPr lang="en-US" dirty="0" smtClean="0">
                <a:cs typeface="+mn-cs"/>
              </a:rPr>
              <a:t>#right2</a:t>
            </a:r>
            <a:r>
              <a:rPr lang="zh-CN" altLang="en-US" dirty="0" smtClean="0">
                <a:cs typeface="+mn-cs"/>
              </a:rPr>
              <a:t>和</a:t>
            </a:r>
            <a:r>
              <a:rPr lang="en-US" dirty="0" smtClean="0">
                <a:cs typeface="+mn-cs"/>
              </a:rPr>
              <a:t>#right3</a:t>
            </a:r>
            <a:r>
              <a:rPr lang="zh-CN" altLang="en-US" dirty="0" smtClean="0">
                <a:cs typeface="+mn-cs"/>
              </a:rPr>
              <a:t>层中分别嵌入具体攻略描述信息的层，</a:t>
            </a:r>
            <a:r>
              <a:rPr lang="en-US" dirty="0" smtClean="0">
                <a:cs typeface="+mn-cs"/>
              </a:rPr>
              <a:t>ID</a:t>
            </a:r>
            <a:r>
              <a:rPr lang="zh-CN" altLang="en-US" dirty="0" smtClean="0">
                <a:cs typeface="+mn-cs"/>
              </a:rPr>
              <a:t>值分别名为</a:t>
            </a:r>
            <a:r>
              <a:rPr lang="en-US" dirty="0" smtClean="0">
                <a:cs typeface="+mn-cs"/>
              </a:rPr>
              <a:t>right1_content</a:t>
            </a:r>
            <a:r>
              <a:rPr lang="zh-CN" altLang="en-US" dirty="0" smtClean="0">
                <a:cs typeface="+mn-cs"/>
              </a:rPr>
              <a:t>、</a:t>
            </a:r>
            <a:r>
              <a:rPr lang="en-US" dirty="0" smtClean="0">
                <a:cs typeface="+mn-cs"/>
              </a:rPr>
              <a:t>right2_content</a:t>
            </a:r>
            <a:r>
              <a:rPr lang="zh-CN" altLang="en-US" dirty="0" smtClean="0">
                <a:cs typeface="+mn-cs"/>
              </a:rPr>
              <a:t>和</a:t>
            </a:r>
            <a:r>
              <a:rPr lang="en-US" dirty="0" smtClean="0">
                <a:cs typeface="+mn-cs"/>
              </a:rPr>
              <a:t>right3_content</a:t>
            </a:r>
            <a:r>
              <a:rPr lang="zh-CN" altLang="en-US" dirty="0" smtClean="0">
                <a:cs typeface="+mn-cs"/>
              </a:rPr>
              <a:t>，虽然具体内容不一样，但三个层具有一些相同的风格，如宽度为</a:t>
            </a:r>
            <a:r>
              <a:rPr lang="en-US" dirty="0" smtClean="0">
                <a:cs typeface="+mn-cs"/>
              </a:rPr>
              <a:t>480</a:t>
            </a:r>
            <a:r>
              <a:rPr lang="zh-CN" altLang="en-US" dirty="0" smtClean="0">
                <a:cs typeface="+mn-cs"/>
              </a:rPr>
              <a:t>像素，右浮动，右边距为</a:t>
            </a:r>
            <a:r>
              <a:rPr lang="en-US" dirty="0" smtClean="0">
                <a:cs typeface="+mn-cs"/>
              </a:rPr>
              <a:t>3</a:t>
            </a:r>
            <a:r>
              <a:rPr lang="zh-CN" altLang="en-US" dirty="0" smtClean="0">
                <a:cs typeface="+mn-cs"/>
              </a:rPr>
              <a:t>像素，因此声明同一类名为</a:t>
            </a:r>
            <a:r>
              <a:rPr lang="en-US" dirty="0" err="1" smtClean="0">
                <a:cs typeface="+mn-cs"/>
              </a:rPr>
              <a:t>right_content</a:t>
            </a:r>
            <a:r>
              <a:rPr lang="zh-CN" altLang="en-US" dirty="0" smtClean="0">
                <a:cs typeface="+mn-cs"/>
              </a:rPr>
              <a:t>，进行统一风格设置。其</a:t>
            </a:r>
            <a:r>
              <a:rPr lang="en-US" dirty="0" smtClean="0">
                <a:cs typeface="+mn-cs"/>
              </a:rPr>
              <a:t>CSS</a:t>
            </a:r>
            <a:r>
              <a:rPr lang="zh-CN" altLang="en-US" dirty="0" smtClean="0">
                <a:cs typeface="+mn-cs"/>
              </a:rPr>
              <a:t>代码如下：</a:t>
            </a:r>
          </a:p>
          <a:p>
            <a:pPr marL="274320" indent="-274320" fontAlgn="auto">
              <a:spcAft>
                <a:spcPts val="0"/>
              </a:spcAft>
              <a:buFont typeface="Symbol" pitchFamily="18" charset="2"/>
              <a:buNone/>
              <a:defRPr/>
            </a:pPr>
            <a:r>
              <a:rPr lang="en-US" dirty="0" smtClean="0">
                <a:cs typeface="+mn-cs"/>
              </a:rPr>
              <a:t>.</a:t>
            </a:r>
            <a:r>
              <a:rPr lang="en-US" dirty="0" err="1" smtClean="0">
                <a:cs typeface="+mn-cs"/>
              </a:rPr>
              <a:t>right_content</a:t>
            </a:r>
            <a:r>
              <a:rPr lang="en-US" dirty="0" smtClean="0">
                <a:cs typeface="+mn-cs"/>
              </a:rPr>
              <a:t> {</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float: right;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width: 480px;</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margin-right: 3px;</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a:t>
            </a:r>
            <a:endParaRPr lang="zh-CN" altLang="en-US" dirty="0" smtClean="0">
              <a:cs typeface="+mn-cs"/>
            </a:endParaRPr>
          </a:p>
          <a:p>
            <a:pPr marL="274320" indent="-274320" fontAlgn="auto">
              <a:spcAft>
                <a:spcPts val="0"/>
              </a:spcAft>
              <a:buFont typeface="Symbol" pitchFamily="18" charset="2"/>
              <a:buNone/>
              <a:defRPr/>
            </a:pPr>
            <a:endParaRPr lang="zh-CN" altLang="en-US" dirty="0">
              <a:cs typeface="+mn-cs"/>
            </a:endParaRPr>
          </a:p>
        </p:txBody>
      </p:sp>
      <p:sp>
        <p:nvSpPr>
          <p:cNvPr id="131074" name="标题 2"/>
          <p:cNvSpPr>
            <a:spLocks noGrp="1"/>
          </p:cNvSpPr>
          <p:nvPr>
            <p:ph type="title"/>
          </p:nvPr>
        </p:nvSpPr>
        <p:spPr/>
        <p:txBody>
          <a:bodyPr/>
          <a:lstStyle/>
          <a:p>
            <a:r>
              <a:rPr lang="zh-CN" altLang="en-US" b="1" smtClean="0"/>
              <a:t>制作主体部分内容</a:t>
            </a:r>
            <a:endParaRPr lang="zh-CN" altLang="en-US" smtClean="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内容占位符 1"/>
          <p:cNvSpPr>
            <a:spLocks noGrp="1"/>
          </p:cNvSpPr>
          <p:nvPr>
            <p:ph idx="1"/>
          </p:nvPr>
        </p:nvSpPr>
        <p:spPr>
          <a:xfrm>
            <a:off x="857250" y="1928813"/>
            <a:ext cx="7408863" cy="3451225"/>
          </a:xfrm>
        </p:spPr>
        <p:txBody>
          <a:bodyPr/>
          <a:lstStyle/>
          <a:p>
            <a:pPr>
              <a:buFont typeface="Symbol" pitchFamily="18" charset="2"/>
              <a:buNone/>
            </a:pPr>
            <a:r>
              <a:rPr lang="zh-CN" altLang="en-US" smtClean="0"/>
              <a:t>（</a:t>
            </a:r>
            <a:r>
              <a:rPr lang="en-US" altLang="zh-CN" smtClean="0"/>
              <a:t>6</a:t>
            </a:r>
            <a:r>
              <a:rPr lang="zh-CN" altLang="en-US" smtClean="0"/>
              <a:t>）在</a:t>
            </a:r>
            <a:r>
              <a:rPr lang="en-US" altLang="zh-CN" smtClean="0"/>
              <a:t>#right1</a:t>
            </a:r>
            <a:r>
              <a:rPr lang="zh-CN" altLang="en-US" smtClean="0"/>
              <a:t>层中插入背景图片</a:t>
            </a:r>
            <a:r>
              <a:rPr lang="en-US" altLang="zh-CN" smtClean="0"/>
              <a:t>jingding1.png</a:t>
            </a:r>
            <a:r>
              <a:rPr lang="zh-CN" altLang="en-US" smtClean="0"/>
              <a:t>，不重复。在内嵌的</a:t>
            </a:r>
            <a:r>
              <a:rPr lang="en-US" altLang="zh-CN" smtClean="0"/>
              <a:t>#right1_content</a:t>
            </a:r>
            <a:r>
              <a:rPr lang="zh-CN" altLang="en-US" smtClean="0"/>
              <a:t>层中输入描述文字。同理，完成</a:t>
            </a:r>
            <a:r>
              <a:rPr lang="en-US" altLang="zh-CN" smtClean="0"/>
              <a:t>#right2</a:t>
            </a:r>
            <a:r>
              <a:rPr lang="zh-CN" altLang="en-US" smtClean="0"/>
              <a:t>和</a:t>
            </a:r>
            <a:r>
              <a:rPr lang="en-US" altLang="zh-CN" smtClean="0"/>
              <a:t>#right3</a:t>
            </a:r>
            <a:r>
              <a:rPr lang="zh-CN" altLang="en-US" smtClean="0"/>
              <a:t>内容的制作，所需背景图片分别为</a:t>
            </a:r>
            <a:r>
              <a:rPr lang="en-US" altLang="zh-CN" smtClean="0"/>
              <a:t>qianwei.png</a:t>
            </a:r>
            <a:r>
              <a:rPr lang="zh-CN" altLang="en-US" smtClean="0"/>
              <a:t>和</a:t>
            </a:r>
            <a:r>
              <a:rPr lang="en-US" altLang="zh-CN" smtClean="0"/>
              <a:t>jkh1.png</a:t>
            </a:r>
            <a:r>
              <a:rPr lang="zh-CN" altLang="en-US" smtClean="0"/>
              <a:t>。</a:t>
            </a:r>
          </a:p>
        </p:txBody>
      </p:sp>
      <p:sp>
        <p:nvSpPr>
          <p:cNvPr id="132098" name="标题 2"/>
          <p:cNvSpPr>
            <a:spLocks noGrp="1"/>
          </p:cNvSpPr>
          <p:nvPr>
            <p:ph type="title"/>
          </p:nvPr>
        </p:nvSpPr>
        <p:spPr/>
        <p:txBody>
          <a:bodyPr/>
          <a:lstStyle/>
          <a:p>
            <a:r>
              <a:rPr lang="zh-CN" altLang="en-US" b="1" smtClean="0"/>
              <a:t>制作主体部分内容</a:t>
            </a:r>
            <a:endParaRPr lang="zh-CN" altLang="en-US" smtClean="0"/>
          </a:p>
        </p:txBody>
      </p:sp>
      <p:pic>
        <p:nvPicPr>
          <p:cNvPr id="132099" name="Picture 2"/>
          <p:cNvPicPr>
            <a:picLocks noChangeAspect="1" noChangeArrowheads="1"/>
          </p:cNvPicPr>
          <p:nvPr/>
        </p:nvPicPr>
        <p:blipFill>
          <a:blip r:embed="rId2"/>
          <a:srcRect/>
          <a:stretch>
            <a:fillRect/>
          </a:stretch>
        </p:blipFill>
        <p:spPr bwMode="auto">
          <a:xfrm>
            <a:off x="2214563" y="3571875"/>
            <a:ext cx="4214812" cy="298132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内容占位符 1"/>
          <p:cNvSpPr>
            <a:spLocks noGrp="1"/>
          </p:cNvSpPr>
          <p:nvPr>
            <p:ph idx="1"/>
          </p:nvPr>
        </p:nvSpPr>
        <p:spPr/>
        <p:txBody>
          <a:bodyPr/>
          <a:lstStyle/>
          <a:p>
            <a:pPr>
              <a:buFont typeface="Symbol" pitchFamily="18" charset="2"/>
              <a:buNone/>
            </a:pPr>
            <a:r>
              <a:rPr lang="en-US" altLang="zh-CN" b="1" smtClean="0"/>
              <a:t>6</a:t>
            </a:r>
            <a:r>
              <a:rPr lang="zh-CN" altLang="en-US" b="1" smtClean="0"/>
              <a:t>．制作页脚部分内容</a:t>
            </a:r>
          </a:p>
          <a:p>
            <a:pPr>
              <a:buFont typeface="Symbol" pitchFamily="18" charset="2"/>
              <a:buNone/>
            </a:pPr>
            <a:r>
              <a:rPr lang="zh-CN" altLang="en-US" smtClean="0"/>
              <a:t>在</a:t>
            </a:r>
            <a:r>
              <a:rPr lang="en-US" altLang="zh-CN" smtClean="0"/>
              <a:t>#footer</a:t>
            </a:r>
            <a:r>
              <a:rPr lang="zh-CN" altLang="en-US" smtClean="0"/>
              <a:t>层中输入版权信息，并设置背景图片为</a:t>
            </a:r>
            <a:r>
              <a:rPr lang="en-US" altLang="zh-CN" smtClean="0"/>
              <a:t>bottom.gif</a:t>
            </a:r>
            <a:r>
              <a:rPr lang="zh-CN" altLang="en-US" smtClean="0"/>
              <a:t>。</a:t>
            </a:r>
          </a:p>
        </p:txBody>
      </p:sp>
      <p:sp>
        <p:nvSpPr>
          <p:cNvPr id="133122"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6"/>
          <p:cNvPicPr>
            <a:picLocks noChangeAspect="1" noChangeArrowheads="1"/>
          </p:cNvPicPr>
          <p:nvPr/>
        </p:nvPicPr>
        <p:blipFill>
          <a:blip r:embed="rId2"/>
          <a:srcRect/>
          <a:stretch>
            <a:fillRect/>
          </a:stretch>
        </p:blipFill>
        <p:spPr bwMode="auto">
          <a:xfrm>
            <a:off x="4071938" y="3429000"/>
            <a:ext cx="2408237" cy="1071563"/>
          </a:xfrm>
          <a:prstGeom prst="rect">
            <a:avLst/>
          </a:prstGeom>
          <a:noFill/>
          <a:ln w="9525">
            <a:noFill/>
            <a:miter lim="800000"/>
            <a:headEnd/>
            <a:tailEnd/>
          </a:ln>
        </p:spPr>
      </p:pic>
      <p:pic>
        <p:nvPicPr>
          <p:cNvPr id="24578" name="Picture 5"/>
          <p:cNvPicPr>
            <a:picLocks noChangeAspect="1" noChangeArrowheads="1"/>
          </p:cNvPicPr>
          <p:nvPr/>
        </p:nvPicPr>
        <p:blipFill>
          <a:blip r:embed="rId3"/>
          <a:srcRect/>
          <a:stretch>
            <a:fillRect/>
          </a:stretch>
        </p:blipFill>
        <p:spPr bwMode="auto">
          <a:xfrm>
            <a:off x="1357313" y="3429000"/>
            <a:ext cx="2471737" cy="1071563"/>
          </a:xfrm>
          <a:prstGeom prst="rect">
            <a:avLst/>
          </a:prstGeom>
          <a:noFill/>
          <a:ln w="9525">
            <a:noFill/>
            <a:miter lim="800000"/>
            <a:headEnd/>
            <a:tailEnd/>
          </a:ln>
        </p:spPr>
      </p:pic>
      <p:sp>
        <p:nvSpPr>
          <p:cNvPr id="24579" name="Rectangle 7"/>
          <p:cNvSpPr>
            <a:spLocks noChangeArrowheads="1"/>
          </p:cNvSpPr>
          <p:nvPr/>
        </p:nvSpPr>
        <p:spPr bwMode="auto">
          <a:xfrm>
            <a:off x="214313" y="1500188"/>
            <a:ext cx="8643937" cy="2032000"/>
          </a:xfrm>
          <a:prstGeom prst="rect">
            <a:avLst/>
          </a:prstGeom>
          <a:noFill/>
          <a:ln w="9525">
            <a:noFill/>
            <a:miter lim="800000"/>
            <a:headEnd/>
            <a:tailEnd/>
          </a:ln>
        </p:spPr>
        <p:txBody>
          <a:bodyPr anchor="ctr">
            <a:spAutoFit/>
          </a:bodyPr>
          <a:lstStyle/>
          <a:p>
            <a:pPr indent="269875"/>
            <a:r>
              <a:rPr lang="zh-CN" sz="1400">
                <a:latin typeface="Times New Roman" pitchFamily="18" charset="0"/>
                <a:cs typeface="Times New Roman" pitchFamily="18" charset="0"/>
              </a:rPr>
              <a:t>在“属性”面板中可以设置表格的各项属性参数。</a:t>
            </a:r>
            <a:endParaRPr lang="zh-CN" sz="1400">
              <a:cs typeface="Times New Roman" pitchFamily="18" charset="0"/>
            </a:endParaRPr>
          </a:p>
          <a:p>
            <a:pPr indent="269875" eaLnBrk="0" hangingPunct="0"/>
            <a:r>
              <a:rPr lang="zh-CN" sz="1400">
                <a:latin typeface="Times New Roman" pitchFamily="18" charset="0"/>
                <a:cs typeface="Times New Roman" pitchFamily="18" charset="0"/>
              </a:rPr>
              <a:t>（</a:t>
            </a:r>
            <a:r>
              <a:rPr lang="en-US" altLang="zh-CN" sz="1400">
                <a:latin typeface="Times New Roman" pitchFamily="18" charset="0"/>
                <a:cs typeface="Times New Roman" pitchFamily="18" charset="0"/>
              </a:rPr>
              <a:t>1</a:t>
            </a:r>
            <a:r>
              <a:rPr lang="zh-CN" altLang="en-US" sz="1400">
                <a:latin typeface="Times New Roman" pitchFamily="18" charset="0"/>
                <a:cs typeface="Times New Roman" pitchFamily="18" charset="0"/>
              </a:rPr>
              <a:t>）表格</a:t>
            </a:r>
            <a:r>
              <a:rPr lang="en-US" altLang="zh-CN" sz="1400">
                <a:latin typeface="Times New Roman" pitchFamily="18" charset="0"/>
                <a:cs typeface="Times New Roman" pitchFamily="18" charset="0"/>
              </a:rPr>
              <a:t>ID</a:t>
            </a:r>
            <a:r>
              <a:rPr lang="zh-CN" altLang="en-US" sz="1400">
                <a:latin typeface="Times New Roman" pitchFamily="18" charset="0"/>
                <a:cs typeface="Times New Roman" pitchFamily="18" charset="0"/>
              </a:rPr>
              <a:t>：设置表格的名称。该名称通常在编写代码时用到，一般不需要设定。</a:t>
            </a:r>
            <a:endParaRPr lang="zh-CN" altLang="en-US" sz="1400"/>
          </a:p>
          <a:p>
            <a:pPr indent="269875" eaLnBrk="0" hangingPunct="0"/>
            <a:r>
              <a:rPr lang="zh-CN" altLang="en-US" sz="1400">
                <a:latin typeface="Times New Roman" pitchFamily="18" charset="0"/>
              </a:rPr>
              <a:t>（</a:t>
            </a:r>
            <a:r>
              <a:rPr lang="en-US" altLang="zh-CN" sz="1400">
                <a:latin typeface="Times New Roman" pitchFamily="18" charset="0"/>
              </a:rPr>
              <a:t>2</a:t>
            </a:r>
            <a:r>
              <a:rPr lang="zh-CN" altLang="en-US" sz="1400">
                <a:latin typeface="Times New Roman" pitchFamily="18" charset="0"/>
              </a:rPr>
              <a:t>）行和列：表格中行和列的数目。可以通过修改两个文本框的数值来改变表格的行数或列数。</a:t>
            </a:r>
            <a:endParaRPr lang="zh-CN" altLang="en-US" sz="1400"/>
          </a:p>
          <a:p>
            <a:pPr indent="269875" eaLnBrk="0" hangingPunct="0"/>
            <a:r>
              <a:rPr lang="zh-CN" altLang="en-US" sz="1400">
                <a:latin typeface="Times New Roman" pitchFamily="18" charset="0"/>
              </a:rPr>
              <a:t>（</a:t>
            </a:r>
            <a:r>
              <a:rPr lang="en-US" altLang="zh-CN" sz="1400">
                <a:latin typeface="Times New Roman" pitchFamily="18" charset="0"/>
              </a:rPr>
              <a:t>3</a:t>
            </a:r>
            <a:r>
              <a:rPr lang="zh-CN" altLang="en-US" sz="1400">
                <a:latin typeface="Times New Roman" pitchFamily="18" charset="0"/>
              </a:rPr>
              <a:t>）宽和高：是以像素为单位或按占浏览器窗口宽度的百分比计算的表格宽度和高度。通常不需要设置表格的高度。</a:t>
            </a:r>
            <a:endParaRPr lang="zh-CN" altLang="en-US" sz="1400"/>
          </a:p>
          <a:p>
            <a:pPr indent="269875" eaLnBrk="0" hangingPunct="0"/>
            <a:r>
              <a:rPr lang="zh-CN" altLang="en-US" sz="1400">
                <a:latin typeface="Times New Roman" pitchFamily="18" charset="0"/>
              </a:rPr>
              <a:t>（</a:t>
            </a:r>
            <a:r>
              <a:rPr lang="en-US" altLang="zh-CN" sz="1400">
                <a:latin typeface="Times New Roman" pitchFamily="18" charset="0"/>
              </a:rPr>
              <a:t>4</a:t>
            </a:r>
            <a:r>
              <a:rPr lang="zh-CN" altLang="en-US" sz="1400">
                <a:latin typeface="Times New Roman" pitchFamily="18" charset="0"/>
              </a:rPr>
              <a:t>）填充：即单元格边距是单元格内容和单元格边框之间的距离。如果将填充值设为</a:t>
            </a:r>
            <a:r>
              <a:rPr lang="en-US" altLang="zh-CN" sz="1400">
                <a:latin typeface="Times New Roman" pitchFamily="18" charset="0"/>
              </a:rPr>
              <a:t>5</a:t>
            </a:r>
            <a:r>
              <a:rPr lang="zh-CN" altLang="en-US" sz="1400">
                <a:latin typeface="Times New Roman" pitchFamily="18" charset="0"/>
              </a:rPr>
              <a:t>，则得到如图</a:t>
            </a:r>
            <a:r>
              <a:rPr lang="en-US" altLang="zh-CN" sz="1400">
                <a:latin typeface="Times New Roman" pitchFamily="18" charset="0"/>
              </a:rPr>
              <a:t>3-15</a:t>
            </a:r>
            <a:r>
              <a:rPr lang="zh-CN" altLang="en-US" sz="1400">
                <a:latin typeface="Times New Roman" pitchFamily="18" charset="0"/>
              </a:rPr>
              <a:t>所示的效果。</a:t>
            </a:r>
            <a:endParaRPr lang="zh-CN" altLang="en-US" sz="1400"/>
          </a:p>
          <a:p>
            <a:pPr indent="269875" eaLnBrk="0" hangingPunct="0"/>
            <a:r>
              <a:rPr lang="zh-CN" altLang="en-US" sz="1400">
                <a:latin typeface="Times New Roman" pitchFamily="18" charset="0"/>
              </a:rPr>
              <a:t>（</a:t>
            </a:r>
            <a:r>
              <a:rPr lang="en-US" altLang="zh-CN" sz="1400">
                <a:latin typeface="Times New Roman" pitchFamily="18" charset="0"/>
              </a:rPr>
              <a:t>5</a:t>
            </a:r>
            <a:r>
              <a:rPr lang="zh-CN" altLang="en-US" sz="1400">
                <a:latin typeface="Times New Roman" pitchFamily="18" charset="0"/>
              </a:rPr>
              <a:t>）间距：即单元格间距是相邻的单元格之间的距离。如果将间距设为</a:t>
            </a:r>
            <a:r>
              <a:rPr lang="en-US" altLang="zh-CN" sz="1400">
                <a:latin typeface="Times New Roman" pitchFamily="18" charset="0"/>
              </a:rPr>
              <a:t>5</a:t>
            </a:r>
            <a:r>
              <a:rPr lang="zh-CN" altLang="en-US" sz="1400">
                <a:latin typeface="Times New Roman" pitchFamily="18" charset="0"/>
              </a:rPr>
              <a:t>，则得到如图</a:t>
            </a:r>
            <a:r>
              <a:rPr lang="en-US" altLang="zh-CN" sz="1400">
                <a:latin typeface="Times New Roman" pitchFamily="18" charset="0"/>
              </a:rPr>
              <a:t>3-16</a:t>
            </a:r>
            <a:r>
              <a:rPr lang="zh-CN" altLang="en-US" sz="1400">
                <a:latin typeface="Times New Roman" pitchFamily="18" charset="0"/>
              </a:rPr>
              <a:t>所示的效果。</a:t>
            </a:r>
            <a:endParaRPr lang="zh-CN" altLang="en-US" sz="1400"/>
          </a:p>
          <a:p>
            <a:pPr indent="269875" eaLnBrk="0" hangingPunct="0"/>
            <a:r>
              <a:rPr lang="zh-CN" altLang="en-US" sz="1400">
                <a:latin typeface="Times New Roman" pitchFamily="18" charset="0"/>
              </a:rPr>
              <a:t>	</a:t>
            </a:r>
            <a:endParaRPr lang="zh-CN" altLang="en-US" sz="1400"/>
          </a:p>
        </p:txBody>
      </p:sp>
      <p:sp>
        <p:nvSpPr>
          <p:cNvPr id="24580" name="Rectangle 8"/>
          <p:cNvSpPr>
            <a:spLocks noChangeArrowheads="1"/>
          </p:cNvSpPr>
          <p:nvPr/>
        </p:nvSpPr>
        <p:spPr bwMode="auto">
          <a:xfrm>
            <a:off x="0" y="1292225"/>
            <a:ext cx="9144000" cy="0"/>
          </a:xfrm>
          <a:prstGeom prst="rect">
            <a:avLst/>
          </a:prstGeom>
          <a:noFill/>
          <a:ln w="9525">
            <a:noFill/>
            <a:miter lim="800000"/>
            <a:headEnd/>
            <a:tailEnd/>
          </a:ln>
        </p:spPr>
        <p:txBody>
          <a:bodyPr wrap="none" anchor="ctr">
            <a:spAutoFit/>
          </a:bodyPr>
          <a:lstStyle/>
          <a:p>
            <a:r>
              <a:rPr lang="en-US" altLang="zh-CN" sz="1000">
                <a:latin typeface="Times New Roman" pitchFamily="18" charset="0"/>
                <a:cs typeface="Times New Roman" pitchFamily="18" charset="0"/>
              </a:rPr>
              <a:t>	</a:t>
            </a:r>
            <a:endParaRPr lang="en-US" altLang="zh-CN">
              <a:cs typeface="Times New Roman" pitchFamily="18" charset="0"/>
            </a:endParaRPr>
          </a:p>
        </p:txBody>
      </p:sp>
      <p:sp>
        <p:nvSpPr>
          <p:cNvPr id="2057" name="Rectangle 9"/>
          <p:cNvSpPr>
            <a:spLocks noChangeArrowheads="1"/>
          </p:cNvSpPr>
          <p:nvPr/>
        </p:nvSpPr>
        <p:spPr bwMode="auto">
          <a:xfrm>
            <a:off x="214313" y="5072063"/>
            <a:ext cx="8572500" cy="1169987"/>
          </a:xfrm>
          <a:prstGeom prst="rect">
            <a:avLst/>
          </a:prstGeom>
          <a:noFill/>
          <a:ln w="9525">
            <a:noFill/>
            <a:miter lim="800000"/>
            <a:headEnd/>
            <a:tailEnd/>
          </a:ln>
          <a:effectLst/>
        </p:spPr>
        <p:txBody>
          <a:bodyPr anchor="ctr">
            <a:spAutoFit/>
          </a:bodyPr>
          <a:lstStyle/>
          <a:p>
            <a:pPr>
              <a:tabLst>
                <a:tab pos="1400175" algn="ctr"/>
                <a:tab pos="4000500" algn="ctr"/>
              </a:tabLst>
              <a:defRPr/>
            </a:pPr>
            <a:r>
              <a:rPr lang="en-US" altLang="zh-CN" sz="1400" dirty="0">
                <a:latin typeface="Times New Roman" pitchFamily="18" charset="0"/>
                <a:ea typeface="宋体" pitchFamily="2" charset="-122"/>
                <a:cs typeface="Times New Roman" pitchFamily="18" charset="0"/>
              </a:rPr>
              <a:t>	</a:t>
            </a:r>
            <a:r>
              <a:rPr lang="zh-CN" altLang="en-US" sz="1400" dirty="0">
                <a:latin typeface="Times New Roman" pitchFamily="18" charset="0"/>
                <a:ea typeface="宋体" pitchFamily="2" charset="-122"/>
                <a:cs typeface="Times New Roman" pitchFamily="18" charset="0"/>
              </a:rPr>
              <a:t>	</a:t>
            </a:r>
            <a:endParaRPr lang="zh-CN" altLang="en-US" sz="1400" dirty="0">
              <a:latin typeface="Arial" pitchFamily="34" charset="0"/>
              <a:ea typeface="宋体" pitchFamily="2" charset="-122"/>
              <a:cs typeface="宋体" pitchFamily="2" charset="-122"/>
            </a:endParaRPr>
          </a:p>
          <a:p>
            <a:pPr indent="269875" eaLnBrk="0" hangingPunct="0">
              <a:tabLst>
                <a:tab pos="1400175" algn="ctr"/>
                <a:tab pos="4000500" algn="ctr"/>
              </a:tabLst>
              <a:defRPr/>
            </a:pPr>
            <a:r>
              <a:rPr lang="zh-CN" altLang="en-US" sz="1400" dirty="0">
                <a:latin typeface="Times New Roman" pitchFamily="18" charset="0"/>
                <a:ea typeface="宋体" pitchFamily="2" charset="-122"/>
                <a:cs typeface="Times New Roman" pitchFamily="18" charset="0"/>
              </a:rPr>
              <a:t>（</a:t>
            </a:r>
            <a:r>
              <a:rPr lang="en-US" altLang="zh-CN" sz="1400" dirty="0">
                <a:latin typeface="Times New Roman" pitchFamily="18" charset="0"/>
                <a:ea typeface="宋体" pitchFamily="2" charset="-122"/>
                <a:cs typeface="Times New Roman" pitchFamily="18" charset="0"/>
              </a:rPr>
              <a:t>6</a:t>
            </a:r>
            <a:r>
              <a:rPr lang="zh-CN" altLang="en-US" sz="1400" dirty="0">
                <a:latin typeface="Times New Roman" pitchFamily="18" charset="0"/>
                <a:ea typeface="宋体" pitchFamily="2" charset="-122"/>
                <a:cs typeface="Times New Roman" pitchFamily="18" charset="0"/>
              </a:rPr>
              <a:t>）对齐：确定表格相对于同一段落中其他元素（如文本或图像）的显示位置。</a:t>
            </a:r>
            <a:endParaRPr lang="zh-CN" altLang="en-US" sz="1400" dirty="0">
              <a:latin typeface="Arial" pitchFamily="34" charset="0"/>
              <a:ea typeface="宋体" pitchFamily="2" charset="-122"/>
              <a:cs typeface="宋体" pitchFamily="2" charset="-122"/>
            </a:endParaRPr>
          </a:p>
          <a:p>
            <a:pPr indent="269875" eaLnBrk="0" hangingPunct="0">
              <a:tabLst>
                <a:tab pos="1400175" algn="ctr"/>
                <a:tab pos="4000500" algn="ctr"/>
              </a:tabLst>
              <a:defRPr/>
            </a:pPr>
            <a:r>
              <a:rPr lang="zh-CN" altLang="en-US" sz="1400" dirty="0">
                <a:latin typeface="Times New Roman" pitchFamily="18" charset="0"/>
                <a:ea typeface="宋体" pitchFamily="2" charset="-122"/>
                <a:cs typeface="Times New Roman" pitchFamily="18" charset="0"/>
              </a:rPr>
              <a:t>（</a:t>
            </a:r>
            <a:r>
              <a:rPr lang="en-US" altLang="zh-CN" sz="1400" dirty="0">
                <a:latin typeface="Times New Roman" pitchFamily="18" charset="0"/>
                <a:ea typeface="宋体" pitchFamily="2" charset="-122"/>
                <a:cs typeface="Times New Roman" pitchFamily="18" charset="0"/>
              </a:rPr>
              <a:t>7</a:t>
            </a:r>
            <a:r>
              <a:rPr lang="zh-CN" altLang="en-US" sz="1400" dirty="0">
                <a:latin typeface="Times New Roman" pitchFamily="18" charset="0"/>
                <a:ea typeface="宋体" pitchFamily="2" charset="-122"/>
                <a:cs typeface="Times New Roman" pitchFamily="18" charset="0"/>
              </a:rPr>
              <a:t>）边框：指定表格边框的宽度，以像素为单位。</a:t>
            </a:r>
            <a:endParaRPr lang="zh-CN" altLang="en-US" sz="1400" dirty="0">
              <a:latin typeface="Arial" pitchFamily="34" charset="0"/>
              <a:ea typeface="宋体" pitchFamily="2" charset="-122"/>
              <a:cs typeface="宋体" pitchFamily="2" charset="-122"/>
            </a:endParaRPr>
          </a:p>
          <a:p>
            <a:pPr indent="269875" eaLnBrk="0" hangingPunct="0">
              <a:tabLst>
                <a:tab pos="1400175" algn="ctr"/>
                <a:tab pos="4000500" algn="ctr"/>
              </a:tabLst>
              <a:defRPr/>
            </a:pPr>
            <a:r>
              <a:rPr lang="zh-CN" altLang="en-US" sz="1400" dirty="0">
                <a:latin typeface="Times New Roman" pitchFamily="18" charset="0"/>
                <a:ea typeface="宋体" pitchFamily="2" charset="-122"/>
                <a:cs typeface="Times New Roman" pitchFamily="18" charset="0"/>
              </a:rPr>
              <a:t>（</a:t>
            </a:r>
            <a:r>
              <a:rPr lang="en-US" altLang="zh-CN" sz="1400" dirty="0">
                <a:latin typeface="Times New Roman" pitchFamily="18" charset="0"/>
                <a:ea typeface="宋体" pitchFamily="2" charset="-122"/>
                <a:cs typeface="Times New Roman" pitchFamily="18" charset="0"/>
              </a:rPr>
              <a:t>8</a:t>
            </a:r>
            <a:r>
              <a:rPr lang="zh-CN" altLang="en-US" sz="1400" dirty="0">
                <a:latin typeface="Times New Roman" pitchFamily="18" charset="0"/>
                <a:ea typeface="宋体" pitchFamily="2" charset="-122"/>
                <a:cs typeface="Times New Roman" pitchFamily="18" charset="0"/>
              </a:rPr>
              <a:t>）    </a:t>
            </a:r>
            <a:r>
              <a:rPr lang="en-US" sz="1400" dirty="0">
                <a:latin typeface="+mn-lt"/>
                <a:ea typeface="+mn-ea"/>
                <a:cs typeface="+mn-cs"/>
              </a:rPr>
              <a:t>清除列宽和    </a:t>
            </a:r>
            <a:r>
              <a:rPr lang="en-US" sz="1400" dirty="0" err="1">
                <a:latin typeface="+mn-lt"/>
                <a:ea typeface="+mn-ea"/>
                <a:cs typeface="+mn-cs"/>
              </a:rPr>
              <a:t>清除行高按钮：从表格中删除所有明确指定的行高或列宽</a:t>
            </a:r>
            <a:r>
              <a:rPr lang="en-US" sz="1400" dirty="0">
                <a:latin typeface="+mn-lt"/>
                <a:ea typeface="+mn-ea"/>
                <a:cs typeface="+mn-cs"/>
              </a:rPr>
              <a:t>。</a:t>
            </a:r>
            <a:endParaRPr lang="en-US" altLang="zh-CN" sz="1400" dirty="0">
              <a:latin typeface="Times New Roman" pitchFamily="18" charset="0"/>
              <a:ea typeface="宋体" pitchFamily="2" charset="-122"/>
              <a:cs typeface="Times New Roman" pitchFamily="18" charset="0"/>
            </a:endParaRPr>
          </a:p>
          <a:p>
            <a:pPr indent="269875" eaLnBrk="0" hangingPunct="0">
              <a:tabLst>
                <a:tab pos="1400175" algn="ctr"/>
                <a:tab pos="4000500" algn="ctr"/>
              </a:tabLst>
              <a:defRPr/>
            </a:pPr>
            <a:r>
              <a:rPr lang="zh-CN" altLang="en-US" sz="1400" dirty="0">
                <a:latin typeface="Times New Roman" pitchFamily="18" charset="0"/>
                <a:ea typeface="宋体" pitchFamily="2" charset="-122"/>
                <a:cs typeface="Times New Roman" pitchFamily="18" charset="0"/>
              </a:rPr>
              <a:t>（</a:t>
            </a:r>
            <a:r>
              <a:rPr lang="en-US" altLang="en-US" sz="1400" dirty="0">
                <a:latin typeface="Times New Roman" pitchFamily="18" charset="0"/>
                <a:ea typeface="宋体" pitchFamily="2" charset="-122"/>
                <a:cs typeface="Times New Roman" pitchFamily="18" charset="0"/>
              </a:rPr>
              <a:t>9</a:t>
            </a:r>
            <a:r>
              <a:rPr lang="zh-CN" altLang="en-US" sz="1400" dirty="0">
                <a:latin typeface="Times New Roman" pitchFamily="18" charset="0"/>
                <a:ea typeface="宋体" pitchFamily="2" charset="-122"/>
                <a:cs typeface="Times New Roman" pitchFamily="18" charset="0"/>
              </a:rPr>
              <a:t>）</a:t>
            </a:r>
            <a:r>
              <a:rPr lang="en-US" sz="1400" dirty="0">
                <a:latin typeface="+mn-lt"/>
                <a:ea typeface="+mn-ea"/>
                <a:cs typeface="+mn-cs"/>
              </a:rPr>
              <a:t>    和    </a:t>
            </a:r>
            <a:r>
              <a:rPr lang="en-US" sz="1400" dirty="0" err="1">
                <a:latin typeface="+mn-lt"/>
                <a:ea typeface="+mn-ea"/>
                <a:cs typeface="+mn-cs"/>
              </a:rPr>
              <a:t>按钮</a:t>
            </a:r>
            <a:r>
              <a:rPr lang="en-US" sz="1400" dirty="0">
                <a:latin typeface="+mn-lt"/>
                <a:ea typeface="+mn-ea"/>
                <a:cs typeface="+mn-cs"/>
              </a:rPr>
              <a:t>：</a:t>
            </a:r>
            <a:r>
              <a:rPr lang="zh-CN" altLang="en-US" sz="1400" dirty="0">
                <a:latin typeface="Times New Roman" pitchFamily="18" charset="0"/>
                <a:ea typeface="宋体" pitchFamily="2" charset="-122"/>
                <a:cs typeface="Times New Roman" pitchFamily="18" charset="0"/>
              </a:rPr>
              <a:t>将表格宽度在像素和百分比之间转换。</a:t>
            </a:r>
          </a:p>
        </p:txBody>
      </p:sp>
      <p:sp>
        <p:nvSpPr>
          <p:cNvPr id="24582" name="矩形 14"/>
          <p:cNvSpPr>
            <a:spLocks noChangeArrowheads="1"/>
          </p:cNvSpPr>
          <p:nvPr/>
        </p:nvSpPr>
        <p:spPr bwMode="auto">
          <a:xfrm>
            <a:off x="4214813" y="4643438"/>
            <a:ext cx="2219325" cy="307975"/>
          </a:xfrm>
          <a:prstGeom prst="rect">
            <a:avLst/>
          </a:prstGeom>
          <a:noFill/>
          <a:ln w="9525">
            <a:noFill/>
            <a:miter lim="800000"/>
            <a:headEnd/>
            <a:tailEnd/>
          </a:ln>
        </p:spPr>
        <p:txBody>
          <a:bodyPr wrap="none">
            <a:spAutoFit/>
          </a:bodyPr>
          <a:lstStyle/>
          <a:p>
            <a:r>
              <a:rPr lang="zh-CN" altLang="en-US" sz="1400">
                <a:solidFill>
                  <a:srgbClr val="000000"/>
                </a:solidFill>
                <a:latin typeface="Times New Roman" pitchFamily="18" charset="0"/>
                <a:cs typeface="Times New Roman" pitchFamily="18" charset="0"/>
              </a:rPr>
              <a:t>图</a:t>
            </a:r>
            <a:r>
              <a:rPr lang="en-US" altLang="zh-CN" sz="1400">
                <a:solidFill>
                  <a:srgbClr val="000000"/>
                </a:solidFill>
                <a:latin typeface="Times New Roman" pitchFamily="18" charset="0"/>
                <a:cs typeface="Times New Roman" pitchFamily="18" charset="0"/>
              </a:rPr>
              <a:t>3-16  </a:t>
            </a:r>
            <a:r>
              <a:rPr lang="zh-CN" altLang="en-US" sz="1400">
                <a:solidFill>
                  <a:srgbClr val="000000"/>
                </a:solidFill>
                <a:latin typeface="Times New Roman" pitchFamily="18" charset="0"/>
                <a:cs typeface="Times New Roman" pitchFamily="18" charset="0"/>
              </a:rPr>
              <a:t>设置间距后的效果</a:t>
            </a:r>
            <a:endParaRPr lang="zh-CN" altLang="en-US">
              <a:latin typeface="Candara" pitchFamily="34" charset="0"/>
              <a:cs typeface="Times New Roman" pitchFamily="18" charset="0"/>
            </a:endParaRPr>
          </a:p>
        </p:txBody>
      </p:sp>
      <p:sp>
        <p:nvSpPr>
          <p:cNvPr id="24583" name="矩形 15"/>
          <p:cNvSpPr>
            <a:spLocks noChangeArrowheads="1"/>
          </p:cNvSpPr>
          <p:nvPr/>
        </p:nvSpPr>
        <p:spPr bwMode="auto">
          <a:xfrm>
            <a:off x="1495425" y="4643438"/>
            <a:ext cx="2219325" cy="307975"/>
          </a:xfrm>
          <a:prstGeom prst="rect">
            <a:avLst/>
          </a:prstGeom>
          <a:noFill/>
          <a:ln w="9525">
            <a:noFill/>
            <a:miter lim="800000"/>
            <a:headEnd/>
            <a:tailEnd/>
          </a:ln>
        </p:spPr>
        <p:txBody>
          <a:bodyPr wrap="none">
            <a:spAutoFit/>
          </a:bodyPr>
          <a:lstStyle/>
          <a:p>
            <a:r>
              <a:rPr lang="zh-CN" altLang="en-US" sz="1400">
                <a:solidFill>
                  <a:srgbClr val="000000"/>
                </a:solidFill>
                <a:latin typeface="Times New Roman" pitchFamily="18" charset="0"/>
                <a:cs typeface="Times New Roman" pitchFamily="18" charset="0"/>
              </a:rPr>
              <a:t>图</a:t>
            </a:r>
            <a:r>
              <a:rPr lang="en-US" altLang="zh-CN" sz="1400">
                <a:solidFill>
                  <a:srgbClr val="000000"/>
                </a:solidFill>
                <a:latin typeface="Times New Roman" pitchFamily="18" charset="0"/>
                <a:cs typeface="Times New Roman" pitchFamily="18" charset="0"/>
              </a:rPr>
              <a:t>3-15  </a:t>
            </a:r>
            <a:r>
              <a:rPr lang="zh-CN" altLang="en-US" sz="1400">
                <a:solidFill>
                  <a:srgbClr val="000000"/>
                </a:solidFill>
                <a:latin typeface="Times New Roman" pitchFamily="18" charset="0"/>
                <a:cs typeface="Times New Roman" pitchFamily="18" charset="0"/>
              </a:rPr>
              <a:t>设置填充后的效果</a:t>
            </a:r>
            <a:endParaRPr lang="zh-CN" altLang="en-US">
              <a:latin typeface="Candara" pitchFamily="34" charset="0"/>
              <a:cs typeface="Times New Roman" pitchFamily="18" charset="0"/>
            </a:endParaRPr>
          </a:p>
        </p:txBody>
      </p:sp>
      <p:pic>
        <p:nvPicPr>
          <p:cNvPr id="24584" name="Picture 4"/>
          <p:cNvPicPr>
            <a:picLocks noChangeAspect="1" noChangeArrowheads="1"/>
          </p:cNvPicPr>
          <p:nvPr/>
        </p:nvPicPr>
        <p:blipFill>
          <a:blip r:embed="rId4"/>
          <a:srcRect/>
          <a:stretch>
            <a:fillRect/>
          </a:stretch>
        </p:blipFill>
        <p:spPr bwMode="auto">
          <a:xfrm>
            <a:off x="1000125" y="5805488"/>
            <a:ext cx="142875" cy="123825"/>
          </a:xfrm>
          <a:prstGeom prst="rect">
            <a:avLst/>
          </a:prstGeom>
          <a:noFill/>
          <a:ln w="9525">
            <a:noFill/>
            <a:miter lim="800000"/>
            <a:headEnd/>
            <a:tailEnd/>
          </a:ln>
        </p:spPr>
      </p:pic>
      <p:pic>
        <p:nvPicPr>
          <p:cNvPr id="24585" name="Picture 3"/>
          <p:cNvPicPr>
            <a:picLocks noChangeAspect="1" noChangeArrowheads="1"/>
          </p:cNvPicPr>
          <p:nvPr/>
        </p:nvPicPr>
        <p:blipFill>
          <a:blip r:embed="rId5"/>
          <a:srcRect/>
          <a:stretch>
            <a:fillRect/>
          </a:stretch>
        </p:blipFill>
        <p:spPr bwMode="auto">
          <a:xfrm>
            <a:off x="2071688" y="5799138"/>
            <a:ext cx="142875" cy="133350"/>
          </a:xfrm>
          <a:prstGeom prst="rect">
            <a:avLst/>
          </a:prstGeom>
          <a:noFill/>
          <a:ln w="9525">
            <a:noFill/>
            <a:miter lim="800000"/>
            <a:headEnd/>
            <a:tailEnd/>
          </a:ln>
        </p:spPr>
      </p:pic>
      <p:pic>
        <p:nvPicPr>
          <p:cNvPr id="24586" name="Picture 2"/>
          <p:cNvPicPr>
            <a:picLocks noChangeAspect="1" noChangeArrowheads="1"/>
          </p:cNvPicPr>
          <p:nvPr/>
        </p:nvPicPr>
        <p:blipFill>
          <a:blip r:embed="rId6"/>
          <a:srcRect/>
          <a:stretch>
            <a:fillRect/>
          </a:stretch>
        </p:blipFill>
        <p:spPr bwMode="auto">
          <a:xfrm>
            <a:off x="1000125" y="6029325"/>
            <a:ext cx="133350" cy="114300"/>
          </a:xfrm>
          <a:prstGeom prst="rect">
            <a:avLst/>
          </a:prstGeom>
          <a:noFill/>
          <a:ln w="9525">
            <a:noFill/>
            <a:miter lim="800000"/>
            <a:headEnd/>
            <a:tailEnd/>
          </a:ln>
        </p:spPr>
      </p:pic>
      <p:pic>
        <p:nvPicPr>
          <p:cNvPr id="24587" name="Picture 1"/>
          <p:cNvPicPr>
            <a:picLocks noChangeAspect="1" noChangeArrowheads="1"/>
          </p:cNvPicPr>
          <p:nvPr/>
        </p:nvPicPr>
        <p:blipFill>
          <a:blip r:embed="rId7"/>
          <a:srcRect/>
          <a:stretch>
            <a:fillRect/>
          </a:stretch>
        </p:blipFill>
        <p:spPr bwMode="auto">
          <a:xfrm>
            <a:off x="1390650" y="6034088"/>
            <a:ext cx="114300" cy="1143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内容占位符 1"/>
          <p:cNvSpPr>
            <a:spLocks noGrp="1"/>
          </p:cNvSpPr>
          <p:nvPr>
            <p:ph idx="1"/>
          </p:nvPr>
        </p:nvSpPr>
        <p:spPr/>
        <p:txBody>
          <a:bodyPr/>
          <a:lstStyle/>
          <a:p>
            <a:pPr>
              <a:buFont typeface="Symbol" pitchFamily="18" charset="2"/>
              <a:buNone/>
            </a:pPr>
            <a:r>
              <a:rPr lang="en-US" altLang="zh-CN" b="1" smtClean="0"/>
              <a:t>10</a:t>
            </a:r>
            <a:r>
              <a:rPr lang="zh-CN" altLang="en-US" b="1" smtClean="0"/>
              <a:t>．</a:t>
            </a:r>
            <a:r>
              <a:rPr lang="en-US" altLang="zh-CN" b="1" smtClean="0"/>
              <a:t>CSS</a:t>
            </a:r>
            <a:r>
              <a:rPr lang="zh-CN" altLang="en-US" b="1" smtClean="0"/>
              <a:t>风格设置</a:t>
            </a:r>
          </a:p>
          <a:p>
            <a:r>
              <a:rPr lang="zh-CN" altLang="en-US" smtClean="0"/>
              <a:t>步骤</a:t>
            </a:r>
            <a:r>
              <a:rPr lang="en-US" altLang="zh-CN" smtClean="0"/>
              <a:t>1</a:t>
            </a:r>
            <a:r>
              <a:rPr lang="zh-CN" altLang="en-US" smtClean="0"/>
              <a:t>：给“旅游新闻”设置文字大小、背景图片等。</a:t>
            </a:r>
            <a:endParaRPr lang="en-US" altLang="zh-CN" smtClean="0"/>
          </a:p>
          <a:p>
            <a:r>
              <a:rPr lang="zh-CN" altLang="en-US" smtClean="0"/>
              <a:t>步骤</a:t>
            </a:r>
            <a:r>
              <a:rPr lang="en-US" altLang="zh-CN" smtClean="0"/>
              <a:t>2</a:t>
            </a:r>
            <a:r>
              <a:rPr lang="zh-CN" altLang="en-US" smtClean="0"/>
              <a:t>：给所有新闻标题信息设置文字风格，使用类名选择器，类名为“</a:t>
            </a:r>
            <a:r>
              <a:rPr lang="en-US" altLang="zh-CN" smtClean="0"/>
              <a:t>newslist</a:t>
            </a:r>
            <a:r>
              <a:rPr lang="zh-CN" altLang="en-US" smtClean="0"/>
              <a:t>”。</a:t>
            </a:r>
            <a:endParaRPr lang="en-US" altLang="zh-CN" smtClean="0"/>
          </a:p>
          <a:p>
            <a:r>
              <a:rPr lang="zh-CN" altLang="en-US" smtClean="0"/>
              <a:t>步骤</a:t>
            </a:r>
            <a:r>
              <a:rPr lang="en-US" altLang="zh-CN" smtClean="0"/>
              <a:t>3</a:t>
            </a:r>
            <a:r>
              <a:rPr lang="zh-CN" altLang="en-US" smtClean="0"/>
              <a:t>：为表格设置外边框，颜色为“</a:t>
            </a:r>
            <a:r>
              <a:rPr lang="en-US" altLang="zh-CN" smtClean="0"/>
              <a:t>#adcf7c</a:t>
            </a:r>
            <a:r>
              <a:rPr lang="zh-CN" altLang="en-US" smtClean="0"/>
              <a:t>”，使用类名选择器，名称为“</a:t>
            </a:r>
            <a:r>
              <a:rPr lang="en-US" altLang="zh-CN" smtClean="0"/>
              <a:t>table_border</a:t>
            </a:r>
            <a:r>
              <a:rPr lang="zh-CN" altLang="en-US" smtClean="0"/>
              <a:t>”。</a:t>
            </a:r>
          </a:p>
        </p:txBody>
      </p:sp>
      <p:sp>
        <p:nvSpPr>
          <p:cNvPr id="25602" name="标题 2"/>
          <p:cNvSpPr>
            <a:spLocks noGrp="1"/>
          </p:cNvSpPr>
          <p:nvPr>
            <p:ph type="title"/>
          </p:nvPr>
        </p:nvSpPr>
        <p:spPr/>
        <p:txBody>
          <a:bodyPr/>
          <a:lstStyle/>
          <a:p>
            <a:endParaRPr lang="zh-CN" altLang="en-US" smtClean="0"/>
          </a:p>
        </p:txBody>
      </p:sp>
      <p:pic>
        <p:nvPicPr>
          <p:cNvPr id="28674" name="Picture 2"/>
          <p:cNvPicPr>
            <a:picLocks noChangeAspect="1" noChangeArrowheads="1"/>
          </p:cNvPicPr>
          <p:nvPr/>
        </p:nvPicPr>
        <p:blipFill>
          <a:blip r:embed="rId2"/>
          <a:srcRect/>
          <a:stretch>
            <a:fillRect/>
          </a:stretch>
        </p:blipFill>
        <p:spPr bwMode="auto">
          <a:xfrm>
            <a:off x="2286000" y="3357563"/>
            <a:ext cx="3786188" cy="1765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wipe(down)">
                                      <p:cBhvr>
                                        <p:cTn id="7" dur="5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内容占位符 1"/>
          <p:cNvSpPr>
            <a:spLocks noGrp="1"/>
          </p:cNvSpPr>
          <p:nvPr>
            <p:ph idx="1"/>
          </p:nvPr>
        </p:nvSpPr>
        <p:spPr/>
        <p:txBody>
          <a:bodyPr/>
          <a:lstStyle/>
          <a:p>
            <a:r>
              <a:rPr lang="zh-CN" altLang="en-US" smtClean="0"/>
              <a:t>使用表格进行网页整体布局，将各种不同的网页元素准确定位和整齐规范地展现出来，创造出友好、精美的界面效果，并确保在不同大小的窗口和屏幕分辨率下都能正常显示。</a:t>
            </a:r>
          </a:p>
          <a:p>
            <a:r>
              <a:rPr lang="zh-CN" altLang="en-US" smtClean="0"/>
              <a:t>将复杂的页面结构设计出来，首先要掌握嵌套表格技术，可以实现化繁为简，并能保证每个版块的相对独立。</a:t>
            </a:r>
          </a:p>
        </p:txBody>
      </p:sp>
      <p:sp>
        <p:nvSpPr>
          <p:cNvPr id="26626" name="标题 2"/>
          <p:cNvSpPr>
            <a:spLocks noGrp="1"/>
          </p:cNvSpPr>
          <p:nvPr>
            <p:ph type="title"/>
          </p:nvPr>
        </p:nvSpPr>
        <p:spPr/>
        <p:txBody>
          <a:bodyPr/>
          <a:lstStyle/>
          <a:p>
            <a:r>
              <a:rPr lang="en-US" altLang="zh-CN" b="1" smtClean="0"/>
              <a:t>3.1.2  </a:t>
            </a:r>
            <a:r>
              <a:rPr lang="zh-CN" altLang="en-US" b="1" smtClean="0"/>
              <a:t>表格布局</a:t>
            </a:r>
            <a:endParaRPr lang="zh-CN" altLang="en-US"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p:cNvPicPr>
            <a:picLocks noChangeAspect="1" noChangeArrowheads="1"/>
          </p:cNvPicPr>
          <p:nvPr/>
        </p:nvPicPr>
        <p:blipFill>
          <a:blip r:embed="rId2"/>
          <a:srcRect/>
          <a:stretch>
            <a:fillRect/>
          </a:stretch>
        </p:blipFill>
        <p:spPr bwMode="auto">
          <a:xfrm>
            <a:off x="714375" y="1785938"/>
            <a:ext cx="7880350" cy="642937"/>
          </a:xfrm>
          <a:prstGeom prst="rect">
            <a:avLst/>
          </a:prstGeom>
          <a:noFill/>
          <a:ln w="9525">
            <a:noFill/>
            <a:miter lim="800000"/>
            <a:headEnd/>
            <a:tailEnd/>
          </a:ln>
        </p:spPr>
      </p:pic>
      <p:pic>
        <p:nvPicPr>
          <p:cNvPr id="27650" name="Picture 3"/>
          <p:cNvPicPr>
            <a:picLocks noChangeAspect="1" noChangeArrowheads="1"/>
          </p:cNvPicPr>
          <p:nvPr/>
        </p:nvPicPr>
        <p:blipFill>
          <a:blip r:embed="rId3"/>
          <a:srcRect/>
          <a:stretch>
            <a:fillRect/>
          </a:stretch>
        </p:blipFill>
        <p:spPr bwMode="auto">
          <a:xfrm>
            <a:off x="1143000" y="3000375"/>
            <a:ext cx="6188075" cy="771525"/>
          </a:xfrm>
          <a:prstGeom prst="rect">
            <a:avLst/>
          </a:prstGeom>
          <a:noFill/>
          <a:ln w="9525">
            <a:noFill/>
            <a:miter lim="800000"/>
            <a:headEnd/>
            <a:tailEnd/>
          </a:ln>
        </p:spPr>
      </p:pic>
      <p:pic>
        <p:nvPicPr>
          <p:cNvPr id="27651" name="Picture 4"/>
          <p:cNvPicPr>
            <a:picLocks noChangeAspect="1" noChangeArrowheads="1"/>
          </p:cNvPicPr>
          <p:nvPr/>
        </p:nvPicPr>
        <p:blipFill>
          <a:blip r:embed="rId4"/>
          <a:srcRect/>
          <a:stretch>
            <a:fillRect/>
          </a:stretch>
        </p:blipFill>
        <p:spPr bwMode="auto">
          <a:xfrm>
            <a:off x="714375" y="4714875"/>
            <a:ext cx="7721600" cy="1000125"/>
          </a:xfrm>
          <a:prstGeom prst="rect">
            <a:avLst/>
          </a:prstGeom>
          <a:noFill/>
          <a:ln w="9525">
            <a:noFill/>
            <a:miter lim="800000"/>
            <a:headEnd/>
            <a:tailEnd/>
          </a:ln>
        </p:spPr>
      </p:pic>
      <p:sp>
        <p:nvSpPr>
          <p:cNvPr id="27652" name="矩形 4"/>
          <p:cNvSpPr>
            <a:spLocks noChangeArrowheads="1"/>
          </p:cNvSpPr>
          <p:nvPr/>
        </p:nvSpPr>
        <p:spPr bwMode="auto">
          <a:xfrm>
            <a:off x="3071813" y="3929063"/>
            <a:ext cx="1800225" cy="369887"/>
          </a:xfrm>
          <a:prstGeom prst="rect">
            <a:avLst/>
          </a:prstGeom>
          <a:noFill/>
          <a:ln w="9525">
            <a:noFill/>
            <a:miter lim="800000"/>
            <a:headEnd/>
            <a:tailEnd/>
          </a:ln>
        </p:spPr>
        <p:txBody>
          <a:bodyPr wrap="none">
            <a:spAutoFit/>
          </a:bodyPr>
          <a:lstStyle/>
          <a:p>
            <a:r>
              <a:rPr lang="zh-CN" altLang="en-US">
                <a:latin typeface="Candara" pitchFamily="34" charset="0"/>
                <a:ea typeface="华文楷体"/>
              </a:rPr>
              <a:t>最外层表格结构</a:t>
            </a:r>
          </a:p>
        </p:txBody>
      </p:sp>
      <p:sp>
        <p:nvSpPr>
          <p:cNvPr id="27653" name="矩形 5"/>
          <p:cNvSpPr>
            <a:spLocks noChangeArrowheads="1"/>
          </p:cNvSpPr>
          <p:nvPr/>
        </p:nvSpPr>
        <p:spPr bwMode="auto">
          <a:xfrm>
            <a:off x="2857500" y="5929313"/>
            <a:ext cx="2032000" cy="369887"/>
          </a:xfrm>
          <a:prstGeom prst="rect">
            <a:avLst/>
          </a:prstGeom>
          <a:noFill/>
          <a:ln w="9525">
            <a:noFill/>
            <a:miter lim="800000"/>
            <a:headEnd/>
            <a:tailEnd/>
          </a:ln>
        </p:spPr>
        <p:txBody>
          <a:bodyPr wrap="none">
            <a:spAutoFit/>
          </a:bodyPr>
          <a:lstStyle/>
          <a:p>
            <a:r>
              <a:rPr lang="zh-CN" altLang="en-US">
                <a:latin typeface="Candara" pitchFamily="34" charset="0"/>
                <a:ea typeface="华文楷体"/>
              </a:rPr>
              <a:t>嵌入表格后的效果</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2"/>
          <p:cNvSpPr>
            <a:spLocks noGrp="1"/>
          </p:cNvSpPr>
          <p:nvPr>
            <p:ph type="title"/>
          </p:nvPr>
        </p:nvSpPr>
        <p:spPr/>
        <p:txBody>
          <a:bodyPr/>
          <a:lstStyle/>
          <a:p>
            <a:r>
              <a:rPr lang="en-US" altLang="zh-CN" b="1" smtClean="0"/>
              <a:t>3.1.3  </a:t>
            </a:r>
            <a:r>
              <a:rPr lang="zh-CN" altLang="en-US" b="1" smtClean="0"/>
              <a:t>表格布局应用实例</a:t>
            </a:r>
            <a:endParaRPr lang="zh-CN" altLang="en-US" smtClean="0"/>
          </a:p>
        </p:txBody>
      </p:sp>
      <p:pic>
        <p:nvPicPr>
          <p:cNvPr id="28674" name="Picture 2"/>
          <p:cNvPicPr>
            <a:picLocks noChangeAspect="1" noChangeArrowheads="1"/>
          </p:cNvPicPr>
          <p:nvPr/>
        </p:nvPicPr>
        <p:blipFill>
          <a:blip r:embed="rId2"/>
          <a:srcRect/>
          <a:stretch>
            <a:fillRect/>
          </a:stretch>
        </p:blipFill>
        <p:spPr bwMode="auto">
          <a:xfrm>
            <a:off x="1857375" y="1785938"/>
            <a:ext cx="4786313" cy="4786312"/>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内容占位符 1"/>
          <p:cNvSpPr>
            <a:spLocks noGrp="1"/>
          </p:cNvSpPr>
          <p:nvPr>
            <p:ph idx="1"/>
          </p:nvPr>
        </p:nvSpPr>
        <p:spPr/>
        <p:txBody>
          <a:bodyPr/>
          <a:lstStyle/>
          <a:p>
            <a:pPr>
              <a:buFont typeface="Symbol" pitchFamily="18" charset="2"/>
              <a:buNone/>
            </a:pPr>
            <a:r>
              <a:rPr lang="en-US" altLang="zh-CN" b="1" smtClean="0"/>
              <a:t>1</a:t>
            </a:r>
            <a:r>
              <a:rPr lang="zh-CN" altLang="en-US" b="1" smtClean="0"/>
              <a:t>．新建网页</a:t>
            </a:r>
          </a:p>
          <a:p>
            <a:r>
              <a:rPr lang="zh-CN" altLang="en-US" smtClean="0"/>
              <a:t>新建网页文件，保存新建文档为</a:t>
            </a:r>
            <a:r>
              <a:rPr lang="en-US" altLang="zh-CN" smtClean="0"/>
              <a:t>index.html</a:t>
            </a:r>
            <a:r>
              <a:rPr lang="zh-CN" altLang="en-US" smtClean="0"/>
              <a:t>。设置网页标题为“乐山乐水”。</a:t>
            </a:r>
          </a:p>
          <a:p>
            <a:pPr>
              <a:buFont typeface="Symbol" pitchFamily="18" charset="2"/>
              <a:buNone/>
            </a:pPr>
            <a:r>
              <a:rPr lang="en-US" altLang="zh-CN" b="1" smtClean="0"/>
              <a:t>2</a:t>
            </a:r>
            <a:r>
              <a:rPr lang="zh-CN" altLang="en-US" b="1" smtClean="0"/>
              <a:t>．设置网页整体风格</a:t>
            </a:r>
          </a:p>
          <a:p>
            <a:r>
              <a:rPr lang="zh-CN" altLang="en-US" smtClean="0"/>
              <a:t>使用</a:t>
            </a:r>
            <a:r>
              <a:rPr lang="en-US" altLang="zh-CN" smtClean="0"/>
              <a:t>body</a:t>
            </a:r>
            <a:r>
              <a:rPr lang="zh-CN" altLang="en-US" smtClean="0"/>
              <a:t>作为选择器，设置页面的字体属性“</a:t>
            </a:r>
            <a:r>
              <a:rPr lang="en-US" altLang="zh-CN" smtClean="0"/>
              <a:t>Font-family</a:t>
            </a:r>
            <a:r>
              <a:rPr lang="zh-CN" altLang="en-US" smtClean="0"/>
              <a:t>”为“宋体”，“</a:t>
            </a:r>
            <a:r>
              <a:rPr lang="en-US" altLang="zh-CN" smtClean="0"/>
              <a:t>Font-size</a:t>
            </a:r>
            <a:r>
              <a:rPr lang="zh-CN" altLang="en-US" smtClean="0"/>
              <a:t>”为</a:t>
            </a:r>
            <a:r>
              <a:rPr lang="en-US" altLang="zh-CN" smtClean="0"/>
              <a:t>12</a:t>
            </a:r>
            <a:r>
              <a:rPr lang="zh-CN" altLang="en-US" smtClean="0"/>
              <a:t>像素，“方框”分类中的上边距“</a:t>
            </a:r>
            <a:r>
              <a:rPr lang="en-US" altLang="zh-CN" smtClean="0"/>
              <a:t>margin-top</a:t>
            </a:r>
            <a:r>
              <a:rPr lang="zh-CN" altLang="en-US" smtClean="0"/>
              <a:t>”值为</a:t>
            </a:r>
            <a:r>
              <a:rPr lang="en-US" altLang="zh-CN" smtClean="0"/>
              <a:t>0</a:t>
            </a:r>
            <a:r>
              <a:rPr lang="zh-CN" altLang="en-US" smtClean="0"/>
              <a:t>，使页面内容与上边界紧贴。</a:t>
            </a:r>
          </a:p>
          <a:p>
            <a:endParaRPr lang="zh-CN" altLang="en-US" smtClean="0"/>
          </a:p>
        </p:txBody>
      </p:sp>
      <p:sp>
        <p:nvSpPr>
          <p:cNvPr id="29698"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1538" y="2428875"/>
            <a:ext cx="7408862" cy="3697288"/>
          </a:xfrm>
        </p:spPr>
        <p:txBody>
          <a:bodyPr rtlCol="0">
            <a:normAutofit lnSpcReduction="10000"/>
          </a:bodyPr>
          <a:lstStyle/>
          <a:p>
            <a:pPr marL="274320" indent="-274320" fontAlgn="auto">
              <a:spcAft>
                <a:spcPts val="0"/>
              </a:spcAft>
              <a:buFont typeface="Symbol" pitchFamily="18" charset="2"/>
              <a:buNone/>
              <a:defRPr/>
            </a:pPr>
            <a:r>
              <a:rPr lang="en-US" dirty="0" smtClean="0">
                <a:cs typeface="+mn-cs"/>
              </a:rPr>
              <a:t>3</a:t>
            </a:r>
            <a:r>
              <a:rPr lang="zh-CN" altLang="en-US" dirty="0" smtClean="0">
                <a:cs typeface="+mn-cs"/>
              </a:rPr>
              <a:t>．制作首页页眉</a:t>
            </a:r>
            <a:endParaRPr lang="en-US" altLang="zh-CN" dirty="0" smtClean="0">
              <a:cs typeface="+mn-cs"/>
            </a:endParaRP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1</a:t>
            </a:r>
            <a:r>
              <a:rPr lang="zh-CN" altLang="en-US" dirty="0" smtClean="0">
                <a:cs typeface="+mn-cs"/>
              </a:rPr>
              <a:t>）在网页中插入一个</a:t>
            </a:r>
            <a:r>
              <a:rPr lang="en-US" dirty="0" smtClean="0">
                <a:cs typeface="+mn-cs"/>
              </a:rPr>
              <a:t>2</a:t>
            </a:r>
            <a:r>
              <a:rPr lang="zh-CN" altLang="en-US" dirty="0" smtClean="0">
                <a:cs typeface="+mn-cs"/>
              </a:rPr>
              <a:t>行</a:t>
            </a:r>
            <a:r>
              <a:rPr lang="en-US" dirty="0" smtClean="0">
                <a:cs typeface="+mn-cs"/>
              </a:rPr>
              <a:t>1</a:t>
            </a:r>
            <a:r>
              <a:rPr lang="zh-CN" altLang="en-US" dirty="0" smtClean="0">
                <a:cs typeface="+mn-cs"/>
              </a:rPr>
              <a:t>列的表格，宽度为</a:t>
            </a:r>
            <a:r>
              <a:rPr lang="en-US" dirty="0" smtClean="0">
                <a:cs typeface="+mn-cs"/>
              </a:rPr>
              <a:t>1000</a:t>
            </a:r>
            <a:r>
              <a:rPr lang="zh-CN" altLang="en-US" dirty="0" smtClean="0">
                <a:cs typeface="+mn-cs"/>
              </a:rPr>
              <a:t>像素，在表格“属性”面板中设置表格为“居中对齐”。在第</a:t>
            </a:r>
            <a:r>
              <a:rPr lang="en-US" dirty="0" smtClean="0">
                <a:cs typeface="+mn-cs"/>
              </a:rPr>
              <a:t>1</a:t>
            </a:r>
            <a:r>
              <a:rPr lang="zh-CN" altLang="en-US" dirty="0" smtClean="0">
                <a:cs typeface="+mn-cs"/>
              </a:rPr>
              <a:t>行中嵌入</a:t>
            </a:r>
            <a:r>
              <a:rPr lang="en-US" dirty="0" smtClean="0">
                <a:cs typeface="+mn-cs"/>
              </a:rPr>
              <a:t>2</a:t>
            </a:r>
            <a:r>
              <a:rPr lang="zh-CN" altLang="en-US" dirty="0" smtClean="0">
                <a:cs typeface="+mn-cs"/>
              </a:rPr>
              <a:t>行</a:t>
            </a:r>
            <a:r>
              <a:rPr lang="en-US" dirty="0" smtClean="0">
                <a:cs typeface="+mn-cs"/>
              </a:rPr>
              <a:t>2</a:t>
            </a:r>
            <a:r>
              <a:rPr lang="zh-CN" altLang="en-US" dirty="0" smtClean="0">
                <a:cs typeface="+mn-cs"/>
              </a:rPr>
              <a:t>列的表格，宽度设为</a:t>
            </a:r>
            <a:r>
              <a:rPr lang="en-US" dirty="0" smtClean="0">
                <a:cs typeface="+mn-cs"/>
              </a:rPr>
              <a:t>100%</a:t>
            </a:r>
            <a:r>
              <a:rPr lang="zh-CN" altLang="en-US" dirty="0" smtClean="0">
                <a:cs typeface="+mn-cs"/>
              </a:rPr>
              <a:t>。</a:t>
            </a:r>
            <a:endParaRPr lang="en-US" altLang="zh-CN" dirty="0" smtClean="0">
              <a:cs typeface="+mn-cs"/>
            </a:endParaRP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2</a:t>
            </a:r>
            <a:r>
              <a:rPr lang="zh-CN" altLang="en-US" dirty="0" smtClean="0">
                <a:cs typeface="+mn-cs"/>
              </a:rPr>
              <a:t>）在</a:t>
            </a:r>
            <a:r>
              <a:rPr lang="en-US" dirty="0" smtClean="0">
                <a:cs typeface="+mn-cs"/>
              </a:rPr>
              <a:t>250</a:t>
            </a:r>
            <a:r>
              <a:rPr lang="en-US" altLang="zh-CN" dirty="0" smtClean="0">
                <a:cs typeface="+mn-cs"/>
              </a:rPr>
              <a:t>×</a:t>
            </a:r>
            <a:r>
              <a:rPr lang="en-US" dirty="0" smtClean="0">
                <a:cs typeface="+mn-cs"/>
              </a:rPr>
              <a:t>90</a:t>
            </a:r>
            <a:r>
              <a:rPr lang="zh-CN" altLang="en-US" dirty="0" smtClean="0">
                <a:cs typeface="+mn-cs"/>
              </a:rPr>
              <a:t>大小的位置插入网页</a:t>
            </a:r>
            <a:r>
              <a:rPr lang="en-US" dirty="0" smtClean="0">
                <a:cs typeface="+mn-cs"/>
              </a:rPr>
              <a:t>Logo</a:t>
            </a:r>
            <a:r>
              <a:rPr lang="zh-CN" altLang="en-US" dirty="0" smtClean="0">
                <a:cs typeface="+mn-cs"/>
              </a:rPr>
              <a:t>（标志），图片名为</a:t>
            </a:r>
            <a:r>
              <a:rPr lang="en-US" dirty="0" smtClean="0">
                <a:cs typeface="+mn-cs"/>
              </a:rPr>
              <a:t>logo.png</a:t>
            </a:r>
            <a:r>
              <a:rPr lang="zh-CN" altLang="en-US" dirty="0" smtClean="0">
                <a:cs typeface="+mn-cs"/>
              </a:rPr>
              <a:t>。</a:t>
            </a:r>
            <a:endParaRPr lang="en-US" altLang="zh-CN" dirty="0" smtClean="0">
              <a:cs typeface="+mn-cs"/>
            </a:endParaRP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3</a:t>
            </a:r>
            <a:r>
              <a:rPr lang="zh-CN" altLang="en-US" dirty="0" smtClean="0">
                <a:cs typeface="+mn-cs"/>
              </a:rPr>
              <a:t>）在</a:t>
            </a:r>
            <a:r>
              <a:rPr lang="en-US" dirty="0" smtClean="0">
                <a:cs typeface="+mn-cs"/>
              </a:rPr>
              <a:t>750</a:t>
            </a:r>
            <a:r>
              <a:rPr lang="en-US" altLang="zh-CN" dirty="0" smtClean="0">
                <a:cs typeface="+mn-cs"/>
              </a:rPr>
              <a:t>×</a:t>
            </a:r>
            <a:r>
              <a:rPr lang="en-US" dirty="0" smtClean="0">
                <a:cs typeface="+mn-cs"/>
              </a:rPr>
              <a:t>30</a:t>
            </a:r>
            <a:r>
              <a:rPr lang="zh-CN" altLang="en-US" dirty="0" smtClean="0">
                <a:cs typeface="+mn-cs"/>
              </a:rPr>
              <a:t>大小的单元格中嵌套</a:t>
            </a:r>
            <a:r>
              <a:rPr lang="en-US" dirty="0" smtClean="0">
                <a:cs typeface="+mn-cs"/>
              </a:rPr>
              <a:t>1</a:t>
            </a:r>
            <a:r>
              <a:rPr lang="zh-CN" altLang="en-US" dirty="0" smtClean="0">
                <a:cs typeface="+mn-cs"/>
              </a:rPr>
              <a:t>行</a:t>
            </a:r>
            <a:r>
              <a:rPr lang="en-US" dirty="0" smtClean="0">
                <a:cs typeface="+mn-cs"/>
              </a:rPr>
              <a:t>7</a:t>
            </a:r>
            <a:r>
              <a:rPr lang="zh-CN" altLang="en-US" dirty="0" smtClean="0">
                <a:cs typeface="+mn-cs"/>
              </a:rPr>
              <a:t>列的表格“导航表格</a:t>
            </a:r>
            <a:r>
              <a:rPr lang="en-US" dirty="0" smtClean="0">
                <a:cs typeface="+mn-cs"/>
              </a:rPr>
              <a:t>1</a:t>
            </a:r>
            <a:r>
              <a:rPr lang="zh-CN" altLang="en-US" dirty="0" smtClean="0">
                <a:cs typeface="+mn-cs"/>
              </a:rPr>
              <a:t>”，此表格宽度为</a:t>
            </a:r>
            <a:r>
              <a:rPr lang="en-US" dirty="0" smtClean="0">
                <a:cs typeface="+mn-cs"/>
              </a:rPr>
              <a:t>257</a:t>
            </a:r>
            <a:r>
              <a:rPr lang="zh-CN" altLang="en-US" dirty="0" smtClean="0">
                <a:cs typeface="+mn-cs"/>
              </a:rPr>
              <a:t>像素且水平居右对齐，第</a:t>
            </a:r>
            <a:r>
              <a:rPr lang="en-US" dirty="0" smtClean="0">
                <a:cs typeface="+mn-cs"/>
              </a:rPr>
              <a:t>1</a:t>
            </a:r>
            <a:r>
              <a:rPr lang="zh-CN" altLang="en-US" dirty="0" smtClean="0">
                <a:cs typeface="+mn-cs"/>
              </a:rPr>
              <a:t>、</a:t>
            </a:r>
            <a:r>
              <a:rPr lang="en-US" dirty="0" smtClean="0">
                <a:cs typeface="+mn-cs"/>
              </a:rPr>
              <a:t>3</a:t>
            </a:r>
            <a:r>
              <a:rPr lang="zh-CN" altLang="en-US" dirty="0" smtClean="0">
                <a:cs typeface="+mn-cs"/>
              </a:rPr>
              <a:t>、</a:t>
            </a:r>
            <a:r>
              <a:rPr lang="en-US" dirty="0" smtClean="0">
                <a:cs typeface="+mn-cs"/>
              </a:rPr>
              <a:t>5</a:t>
            </a:r>
            <a:r>
              <a:rPr lang="zh-CN" altLang="en-US" dirty="0" smtClean="0">
                <a:cs typeface="+mn-cs"/>
              </a:rPr>
              <a:t>、</a:t>
            </a:r>
            <a:r>
              <a:rPr lang="en-US" dirty="0" smtClean="0">
                <a:cs typeface="+mn-cs"/>
              </a:rPr>
              <a:t>7</a:t>
            </a:r>
            <a:r>
              <a:rPr lang="zh-CN" altLang="en-US" dirty="0" smtClean="0">
                <a:cs typeface="+mn-cs"/>
              </a:rPr>
              <a:t>列的宽度为</a:t>
            </a:r>
            <a:r>
              <a:rPr lang="en-US" dirty="0" smtClean="0">
                <a:cs typeface="+mn-cs"/>
              </a:rPr>
              <a:t>85</a:t>
            </a:r>
            <a:r>
              <a:rPr lang="zh-CN" altLang="en-US" dirty="0" smtClean="0">
                <a:cs typeface="+mn-cs"/>
              </a:rPr>
              <a:t>像素，第</a:t>
            </a:r>
            <a:r>
              <a:rPr lang="en-US" dirty="0" smtClean="0">
                <a:cs typeface="+mn-cs"/>
              </a:rPr>
              <a:t>2</a:t>
            </a:r>
            <a:r>
              <a:rPr lang="zh-CN" altLang="en-US" dirty="0" smtClean="0">
                <a:cs typeface="+mn-cs"/>
              </a:rPr>
              <a:t>、</a:t>
            </a:r>
            <a:r>
              <a:rPr lang="en-US" dirty="0" smtClean="0">
                <a:cs typeface="+mn-cs"/>
              </a:rPr>
              <a:t>4</a:t>
            </a:r>
            <a:r>
              <a:rPr lang="zh-CN" altLang="en-US" dirty="0" smtClean="0">
                <a:cs typeface="+mn-cs"/>
              </a:rPr>
              <a:t>、</a:t>
            </a:r>
            <a:r>
              <a:rPr lang="en-US" dirty="0" smtClean="0">
                <a:cs typeface="+mn-cs"/>
              </a:rPr>
              <a:t>6</a:t>
            </a:r>
            <a:r>
              <a:rPr lang="zh-CN" altLang="en-US" dirty="0" smtClean="0">
                <a:cs typeface="+mn-cs"/>
              </a:rPr>
              <a:t>列的宽度为</a:t>
            </a:r>
            <a:r>
              <a:rPr lang="en-US" dirty="0" smtClean="0">
                <a:cs typeface="+mn-cs"/>
              </a:rPr>
              <a:t>1</a:t>
            </a:r>
            <a:r>
              <a:rPr lang="zh-CN" altLang="en-US" dirty="0" smtClean="0">
                <a:cs typeface="+mn-cs"/>
              </a:rPr>
              <a:t>像素。</a:t>
            </a:r>
            <a:endParaRPr lang="zh-CN" altLang="en-US" dirty="0">
              <a:cs typeface="+mn-cs"/>
            </a:endParaRPr>
          </a:p>
        </p:txBody>
      </p:sp>
      <p:sp>
        <p:nvSpPr>
          <p:cNvPr id="30722"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2"/>
          <p:cNvPicPr>
            <a:picLocks noChangeAspect="1" noChangeArrowheads="1"/>
          </p:cNvPicPr>
          <p:nvPr/>
        </p:nvPicPr>
        <p:blipFill>
          <a:blip r:embed="rId2"/>
          <a:srcRect/>
          <a:stretch>
            <a:fillRect/>
          </a:stretch>
        </p:blipFill>
        <p:spPr bwMode="auto">
          <a:xfrm>
            <a:off x="1428750" y="1643063"/>
            <a:ext cx="6650038" cy="2428875"/>
          </a:xfrm>
          <a:prstGeom prst="rect">
            <a:avLst/>
          </a:prstGeom>
          <a:noFill/>
          <a:ln w="9525">
            <a:noFill/>
            <a:miter lim="800000"/>
            <a:headEnd/>
            <a:tailEnd/>
          </a:ln>
        </p:spPr>
      </p:pic>
      <p:grpSp>
        <p:nvGrpSpPr>
          <p:cNvPr id="31746" name="组合 13"/>
          <p:cNvGrpSpPr>
            <a:grpSpLocks/>
          </p:cNvGrpSpPr>
          <p:nvPr/>
        </p:nvGrpSpPr>
        <p:grpSpPr bwMode="auto">
          <a:xfrm>
            <a:off x="7858125" y="1714500"/>
            <a:ext cx="1022350" cy="203200"/>
            <a:chOff x="7835930" y="2714620"/>
            <a:chExt cx="1022350" cy="203200"/>
          </a:xfrm>
        </p:grpSpPr>
        <p:cxnSp>
          <p:nvCxnSpPr>
            <p:cNvPr id="31760" name="AutoShape 3"/>
            <p:cNvCxnSpPr>
              <a:cxnSpLocks noChangeShapeType="1"/>
            </p:cNvCxnSpPr>
            <p:nvPr/>
          </p:nvCxnSpPr>
          <p:spPr bwMode="auto">
            <a:xfrm>
              <a:off x="7835930" y="2773357"/>
              <a:ext cx="361950" cy="0"/>
            </a:xfrm>
            <a:prstGeom prst="straightConnector1">
              <a:avLst/>
            </a:prstGeom>
            <a:noFill/>
            <a:ln w="9525">
              <a:solidFill>
                <a:srgbClr val="000000"/>
              </a:solidFill>
              <a:round/>
              <a:headEnd/>
              <a:tailEnd/>
            </a:ln>
          </p:spPr>
        </p:cxnSp>
        <p:sp>
          <p:nvSpPr>
            <p:cNvPr id="31761" name="Text Box 4"/>
            <p:cNvSpPr txBox="1">
              <a:spLocks noChangeArrowheads="1"/>
            </p:cNvSpPr>
            <p:nvPr/>
          </p:nvSpPr>
          <p:spPr bwMode="auto">
            <a:xfrm>
              <a:off x="8166130" y="2714620"/>
              <a:ext cx="692150" cy="203200"/>
            </a:xfrm>
            <a:prstGeom prst="rect">
              <a:avLst/>
            </a:prstGeom>
            <a:noFill/>
            <a:ln w="9525">
              <a:noFill/>
              <a:miter lim="800000"/>
              <a:headEnd/>
              <a:tailEnd/>
            </a:ln>
          </p:spPr>
          <p:txBody>
            <a:bodyPr lIns="0" tIns="0" rIns="0" bIns="0"/>
            <a:lstStyle/>
            <a:p>
              <a:pPr algn="ctr"/>
              <a:r>
                <a:rPr lang="zh-CN" altLang="en-US" sz="900">
                  <a:latin typeface="Times New Roman" pitchFamily="18" charset="0"/>
                </a:rPr>
                <a:t>导航表格</a:t>
              </a:r>
              <a:r>
                <a:rPr lang="en-US" altLang="zh-CN" sz="900">
                  <a:latin typeface="Times New Roman" pitchFamily="18" charset="0"/>
                </a:rPr>
                <a:t>1</a:t>
              </a:r>
              <a:endParaRPr lang="zh-CN" altLang="zh-CN"/>
            </a:p>
          </p:txBody>
        </p:sp>
      </p:grpSp>
      <p:grpSp>
        <p:nvGrpSpPr>
          <p:cNvPr id="31747" name="组合 14"/>
          <p:cNvGrpSpPr>
            <a:grpSpLocks/>
          </p:cNvGrpSpPr>
          <p:nvPr/>
        </p:nvGrpSpPr>
        <p:grpSpPr bwMode="auto">
          <a:xfrm>
            <a:off x="7818438" y="2000250"/>
            <a:ext cx="1039812" cy="203200"/>
            <a:chOff x="7747029" y="3011486"/>
            <a:chExt cx="1039813" cy="203200"/>
          </a:xfrm>
        </p:grpSpPr>
        <p:cxnSp>
          <p:nvCxnSpPr>
            <p:cNvPr id="31758" name="AutoShape 5"/>
            <p:cNvCxnSpPr>
              <a:cxnSpLocks noChangeShapeType="1"/>
            </p:cNvCxnSpPr>
            <p:nvPr/>
          </p:nvCxnSpPr>
          <p:spPr bwMode="auto">
            <a:xfrm>
              <a:off x="7747029" y="3084511"/>
              <a:ext cx="361950" cy="0"/>
            </a:xfrm>
            <a:prstGeom prst="straightConnector1">
              <a:avLst/>
            </a:prstGeom>
            <a:noFill/>
            <a:ln w="9525">
              <a:solidFill>
                <a:srgbClr val="000000"/>
              </a:solidFill>
              <a:round/>
              <a:headEnd/>
              <a:tailEnd/>
            </a:ln>
          </p:spPr>
        </p:cxnSp>
        <p:sp>
          <p:nvSpPr>
            <p:cNvPr id="31759" name="Text Box 6"/>
            <p:cNvSpPr txBox="1">
              <a:spLocks noChangeArrowheads="1"/>
            </p:cNvSpPr>
            <p:nvPr/>
          </p:nvSpPr>
          <p:spPr bwMode="auto">
            <a:xfrm>
              <a:off x="8094692" y="3011486"/>
              <a:ext cx="692150" cy="203200"/>
            </a:xfrm>
            <a:prstGeom prst="rect">
              <a:avLst/>
            </a:prstGeom>
            <a:noFill/>
            <a:ln w="9525">
              <a:noFill/>
              <a:miter lim="800000"/>
              <a:headEnd/>
              <a:tailEnd/>
            </a:ln>
          </p:spPr>
          <p:txBody>
            <a:bodyPr lIns="0" tIns="0" rIns="0" bIns="0"/>
            <a:lstStyle/>
            <a:p>
              <a:pPr algn="ctr"/>
              <a:r>
                <a:rPr lang="zh-CN" altLang="en-US" sz="900">
                  <a:latin typeface="Times New Roman" pitchFamily="18" charset="0"/>
                </a:rPr>
                <a:t>导航表格</a:t>
              </a:r>
              <a:r>
                <a:rPr lang="en-US" altLang="zh-CN" sz="900">
                  <a:latin typeface="Times New Roman" pitchFamily="18" charset="0"/>
                </a:rPr>
                <a:t>2</a:t>
              </a:r>
              <a:endParaRPr lang="zh-CN" altLang="zh-CN"/>
            </a:p>
          </p:txBody>
        </p:sp>
      </p:grpSp>
      <p:grpSp>
        <p:nvGrpSpPr>
          <p:cNvPr id="31748" name="组合 11"/>
          <p:cNvGrpSpPr>
            <a:grpSpLocks/>
          </p:cNvGrpSpPr>
          <p:nvPr/>
        </p:nvGrpSpPr>
        <p:grpSpPr bwMode="auto">
          <a:xfrm>
            <a:off x="857250" y="1857375"/>
            <a:ext cx="784225" cy="196850"/>
            <a:chOff x="715941" y="2928934"/>
            <a:chExt cx="784225" cy="196850"/>
          </a:xfrm>
        </p:grpSpPr>
        <p:cxnSp>
          <p:nvCxnSpPr>
            <p:cNvPr id="31756" name="AutoShape 7"/>
            <p:cNvCxnSpPr>
              <a:cxnSpLocks noChangeShapeType="1"/>
            </p:cNvCxnSpPr>
            <p:nvPr/>
          </p:nvCxnSpPr>
          <p:spPr bwMode="auto">
            <a:xfrm>
              <a:off x="1138216" y="3011484"/>
              <a:ext cx="361950" cy="0"/>
            </a:xfrm>
            <a:prstGeom prst="straightConnector1">
              <a:avLst/>
            </a:prstGeom>
            <a:noFill/>
            <a:ln w="9525">
              <a:solidFill>
                <a:srgbClr val="000000"/>
              </a:solidFill>
              <a:round/>
              <a:headEnd/>
              <a:tailEnd/>
            </a:ln>
          </p:spPr>
        </p:cxnSp>
        <p:sp>
          <p:nvSpPr>
            <p:cNvPr id="31757" name="Text Box 8"/>
            <p:cNvSpPr txBox="1">
              <a:spLocks noChangeArrowheads="1"/>
            </p:cNvSpPr>
            <p:nvPr/>
          </p:nvSpPr>
          <p:spPr bwMode="auto">
            <a:xfrm>
              <a:off x="715941" y="2928934"/>
              <a:ext cx="406400" cy="196850"/>
            </a:xfrm>
            <a:prstGeom prst="rect">
              <a:avLst/>
            </a:prstGeom>
            <a:noFill/>
            <a:ln w="9525">
              <a:noFill/>
              <a:miter lim="800000"/>
              <a:headEnd/>
              <a:tailEnd/>
            </a:ln>
          </p:spPr>
          <p:txBody>
            <a:bodyPr lIns="0" tIns="0" rIns="0" bIns="0"/>
            <a:lstStyle/>
            <a:p>
              <a:pPr algn="ctr"/>
              <a:r>
                <a:rPr lang="en-US" altLang="zh-CN" sz="900">
                  <a:latin typeface="Times New Roman" pitchFamily="18" charset="0"/>
                </a:rPr>
                <a:t>LOGO</a:t>
              </a:r>
              <a:endParaRPr lang="zh-CN" altLang="zh-CN"/>
            </a:p>
          </p:txBody>
        </p:sp>
      </p:grpSp>
      <p:grpSp>
        <p:nvGrpSpPr>
          <p:cNvPr id="31749" name="组合 12"/>
          <p:cNvGrpSpPr>
            <a:grpSpLocks/>
          </p:cNvGrpSpPr>
          <p:nvPr/>
        </p:nvGrpSpPr>
        <p:grpSpPr bwMode="auto">
          <a:xfrm>
            <a:off x="785813" y="3071813"/>
            <a:ext cx="768350" cy="198437"/>
            <a:chOff x="731816" y="4016380"/>
            <a:chExt cx="768350" cy="198438"/>
          </a:xfrm>
        </p:grpSpPr>
        <p:cxnSp>
          <p:nvCxnSpPr>
            <p:cNvPr id="31754" name="AutoShape 9"/>
            <p:cNvCxnSpPr>
              <a:cxnSpLocks noChangeShapeType="1"/>
            </p:cNvCxnSpPr>
            <p:nvPr/>
          </p:nvCxnSpPr>
          <p:spPr bwMode="auto">
            <a:xfrm>
              <a:off x="1138216" y="4102105"/>
              <a:ext cx="361950" cy="0"/>
            </a:xfrm>
            <a:prstGeom prst="straightConnector1">
              <a:avLst/>
            </a:prstGeom>
            <a:noFill/>
            <a:ln w="9525">
              <a:solidFill>
                <a:srgbClr val="000000"/>
              </a:solidFill>
              <a:round/>
              <a:headEnd/>
              <a:tailEnd/>
            </a:ln>
          </p:spPr>
        </p:cxnSp>
        <p:sp>
          <p:nvSpPr>
            <p:cNvPr id="31755" name="Text Box 10"/>
            <p:cNvSpPr txBox="1">
              <a:spLocks noChangeArrowheads="1"/>
            </p:cNvSpPr>
            <p:nvPr/>
          </p:nvSpPr>
          <p:spPr bwMode="auto">
            <a:xfrm>
              <a:off x="731816" y="4016380"/>
              <a:ext cx="406400" cy="198438"/>
            </a:xfrm>
            <a:prstGeom prst="rect">
              <a:avLst/>
            </a:prstGeom>
            <a:noFill/>
            <a:ln w="9525">
              <a:noFill/>
              <a:miter lim="800000"/>
              <a:headEnd/>
              <a:tailEnd/>
            </a:ln>
          </p:spPr>
          <p:txBody>
            <a:bodyPr lIns="0" tIns="0" rIns="0" bIns="0"/>
            <a:lstStyle/>
            <a:p>
              <a:pPr algn="ctr"/>
              <a:r>
                <a:rPr lang="en-US" altLang="zh-CN" sz="900">
                  <a:latin typeface="Times New Roman" pitchFamily="18" charset="0"/>
                </a:rPr>
                <a:t>Flash</a:t>
              </a:r>
              <a:endParaRPr lang="zh-CN" altLang="zh-CN"/>
            </a:p>
          </p:txBody>
        </p:sp>
      </p:grpSp>
      <p:pic>
        <p:nvPicPr>
          <p:cNvPr id="31750" name="Picture 11"/>
          <p:cNvPicPr>
            <a:picLocks noChangeAspect="1" noChangeArrowheads="1"/>
          </p:cNvPicPr>
          <p:nvPr/>
        </p:nvPicPr>
        <p:blipFill>
          <a:blip r:embed="rId3"/>
          <a:srcRect/>
          <a:stretch>
            <a:fillRect/>
          </a:stretch>
        </p:blipFill>
        <p:spPr bwMode="auto">
          <a:xfrm>
            <a:off x="2214563" y="5572125"/>
            <a:ext cx="3929062" cy="246063"/>
          </a:xfrm>
          <a:prstGeom prst="rect">
            <a:avLst/>
          </a:prstGeom>
          <a:noFill/>
          <a:ln w="9525">
            <a:solidFill>
              <a:schemeClr val="tx1"/>
            </a:solidFill>
            <a:miter lim="800000"/>
            <a:headEnd/>
            <a:tailEnd/>
          </a:ln>
        </p:spPr>
      </p:pic>
      <p:sp>
        <p:nvSpPr>
          <p:cNvPr id="31751" name="矩形 15"/>
          <p:cNvSpPr>
            <a:spLocks noChangeArrowheads="1"/>
          </p:cNvSpPr>
          <p:nvPr/>
        </p:nvSpPr>
        <p:spPr bwMode="auto">
          <a:xfrm>
            <a:off x="3429000" y="4214813"/>
            <a:ext cx="1800225" cy="369887"/>
          </a:xfrm>
          <a:prstGeom prst="rect">
            <a:avLst/>
          </a:prstGeom>
          <a:noFill/>
          <a:ln w="9525">
            <a:noFill/>
            <a:miter lim="800000"/>
            <a:headEnd/>
            <a:tailEnd/>
          </a:ln>
        </p:spPr>
        <p:txBody>
          <a:bodyPr wrap="none">
            <a:spAutoFit/>
          </a:bodyPr>
          <a:lstStyle/>
          <a:p>
            <a:r>
              <a:rPr lang="zh-CN" altLang="en-US">
                <a:latin typeface="Candara" pitchFamily="34" charset="0"/>
                <a:ea typeface="华文楷体"/>
              </a:rPr>
              <a:t>页眉表格结构图</a:t>
            </a:r>
          </a:p>
        </p:txBody>
      </p:sp>
      <p:sp>
        <p:nvSpPr>
          <p:cNvPr id="31752" name="矩形 16"/>
          <p:cNvSpPr>
            <a:spLocks noChangeArrowheads="1"/>
          </p:cNvSpPr>
          <p:nvPr/>
        </p:nvSpPr>
        <p:spPr bwMode="auto">
          <a:xfrm>
            <a:off x="3286125" y="6000750"/>
            <a:ext cx="2111375" cy="369888"/>
          </a:xfrm>
          <a:prstGeom prst="rect">
            <a:avLst/>
          </a:prstGeom>
          <a:noFill/>
          <a:ln w="9525">
            <a:noFill/>
            <a:miter lim="800000"/>
            <a:headEnd/>
            <a:tailEnd/>
          </a:ln>
        </p:spPr>
        <p:txBody>
          <a:bodyPr wrap="none">
            <a:spAutoFit/>
          </a:bodyPr>
          <a:lstStyle/>
          <a:p>
            <a:r>
              <a:rPr lang="zh-CN" altLang="en-US">
                <a:latin typeface="Candara" pitchFamily="34" charset="0"/>
                <a:ea typeface="华文楷体"/>
              </a:rPr>
              <a:t>“导航表格</a:t>
            </a:r>
            <a:r>
              <a:rPr lang="en-US" altLang="zh-CN">
                <a:latin typeface="Candara" pitchFamily="34" charset="0"/>
                <a:ea typeface="华文楷体"/>
              </a:rPr>
              <a:t>1</a:t>
            </a:r>
            <a:r>
              <a:rPr lang="zh-CN" altLang="en-US">
                <a:latin typeface="Candara" pitchFamily="34" charset="0"/>
                <a:ea typeface="华文楷体"/>
              </a:rPr>
              <a:t>”效果</a:t>
            </a:r>
          </a:p>
        </p:txBody>
      </p:sp>
      <p:sp>
        <p:nvSpPr>
          <p:cNvPr id="31753" name="矩形 17"/>
          <p:cNvSpPr>
            <a:spLocks noChangeArrowheads="1"/>
          </p:cNvSpPr>
          <p:nvPr/>
        </p:nvSpPr>
        <p:spPr bwMode="auto">
          <a:xfrm>
            <a:off x="428625" y="4714875"/>
            <a:ext cx="8501063" cy="646113"/>
          </a:xfrm>
          <a:prstGeom prst="rect">
            <a:avLst/>
          </a:prstGeom>
          <a:noFill/>
          <a:ln w="9525">
            <a:noFill/>
            <a:miter lim="800000"/>
            <a:headEnd/>
            <a:tailEnd/>
          </a:ln>
        </p:spPr>
        <p:txBody>
          <a:bodyPr>
            <a:spAutoFit/>
          </a:bodyPr>
          <a:lstStyle/>
          <a:p>
            <a:r>
              <a:rPr lang="zh-CN" altLang="en-US">
                <a:latin typeface="Candara" pitchFamily="34" charset="0"/>
                <a:ea typeface="华文楷体"/>
              </a:rPr>
              <a:t>          在“导航表格</a:t>
            </a:r>
            <a:r>
              <a:rPr lang="en-US" altLang="zh-CN">
                <a:latin typeface="Candara" pitchFamily="34" charset="0"/>
                <a:ea typeface="华文楷体"/>
              </a:rPr>
              <a:t>1</a:t>
            </a:r>
            <a:r>
              <a:rPr lang="zh-CN" altLang="en-US">
                <a:latin typeface="Candara" pitchFamily="34" charset="0"/>
                <a:ea typeface="华文楷体"/>
              </a:rPr>
              <a:t>”单元格中输入内容，文字颜色为“</a:t>
            </a:r>
            <a:r>
              <a:rPr lang="en-US" altLang="zh-CN">
                <a:latin typeface="Candara" pitchFamily="34" charset="0"/>
                <a:ea typeface="华文楷体"/>
              </a:rPr>
              <a:t>#717270</a:t>
            </a:r>
            <a:r>
              <a:rPr lang="zh-CN" altLang="en-US">
                <a:latin typeface="Candara" pitchFamily="34" charset="0"/>
                <a:ea typeface="华文楷体"/>
              </a:rPr>
              <a:t>”，设置</a:t>
            </a:r>
            <a:r>
              <a:rPr lang="en-US" altLang="zh-CN">
                <a:latin typeface="Candara" pitchFamily="34" charset="0"/>
                <a:ea typeface="华文楷体"/>
              </a:rPr>
              <a:t>ID</a:t>
            </a:r>
            <a:r>
              <a:rPr lang="zh-CN" altLang="en-US">
                <a:latin typeface="Candara" pitchFamily="34" charset="0"/>
                <a:ea typeface="华文楷体"/>
              </a:rPr>
              <a:t>选择器“</a:t>
            </a:r>
            <a:r>
              <a:rPr lang="en-US" altLang="zh-CN">
                <a:latin typeface="Candara" pitchFamily="34" charset="0"/>
                <a:ea typeface="华文楷体"/>
              </a:rPr>
              <a:t>header_text</a:t>
            </a:r>
            <a:r>
              <a:rPr lang="zh-CN" altLang="en-US">
                <a:latin typeface="Candara" pitchFamily="34" charset="0"/>
                <a:ea typeface="华文楷体"/>
              </a:rPr>
              <a:t>”进行风格处理，并应用于此表格，得到如下图所示的效果。</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内容占位符 1"/>
          <p:cNvSpPr>
            <a:spLocks noGrp="1"/>
          </p:cNvSpPr>
          <p:nvPr>
            <p:ph idx="1"/>
          </p:nvPr>
        </p:nvSpPr>
        <p:spPr/>
        <p:txBody>
          <a:bodyPr/>
          <a:lstStyle/>
          <a:p>
            <a:endParaRPr lang="en-US" altLang="zh-CN" b="1" smtClean="0"/>
          </a:p>
          <a:p>
            <a:r>
              <a:rPr lang="en-US" altLang="zh-CN" b="1" smtClean="0"/>
              <a:t>3.1  </a:t>
            </a:r>
            <a:r>
              <a:rPr lang="zh-CN" altLang="en-US" b="1" smtClean="0"/>
              <a:t>表格</a:t>
            </a:r>
          </a:p>
          <a:p>
            <a:r>
              <a:rPr lang="en-US" altLang="en-US" b="1" smtClean="0">
                <a:ea typeface="华文楷体"/>
              </a:rPr>
              <a:t>3.2  </a:t>
            </a:r>
            <a:r>
              <a:rPr lang="zh-CN" altLang="en-US" b="1" smtClean="0"/>
              <a:t>超链接</a:t>
            </a:r>
            <a:endParaRPr lang="en-US" altLang="zh-CN" b="1" smtClean="0"/>
          </a:p>
          <a:p>
            <a:r>
              <a:rPr lang="en-US" altLang="en-US" b="1" smtClean="0">
                <a:ea typeface="华文楷体"/>
              </a:rPr>
              <a:t>3.3  </a:t>
            </a:r>
            <a:r>
              <a:rPr lang="zh-CN" altLang="en-US" b="1" smtClean="0"/>
              <a:t>创建并使用外部</a:t>
            </a:r>
            <a:r>
              <a:rPr lang="en-US" altLang="en-US" b="1" smtClean="0">
                <a:ea typeface="华文楷体"/>
              </a:rPr>
              <a:t>CSS</a:t>
            </a:r>
            <a:r>
              <a:rPr lang="zh-CN" altLang="en-US" b="1" smtClean="0"/>
              <a:t>样式</a:t>
            </a:r>
            <a:endParaRPr lang="en-US" altLang="zh-CN" b="1" smtClean="0"/>
          </a:p>
          <a:p>
            <a:r>
              <a:rPr lang="en-US" altLang="en-US" b="1" smtClean="0">
                <a:ea typeface="华文楷体"/>
              </a:rPr>
              <a:t>3.4  </a:t>
            </a:r>
            <a:r>
              <a:rPr lang="zh-CN" altLang="en-US" b="1" smtClean="0"/>
              <a:t>框架</a:t>
            </a:r>
            <a:endParaRPr lang="en-US" altLang="zh-CN" b="1" smtClean="0"/>
          </a:p>
          <a:p>
            <a:r>
              <a:rPr lang="en-US" altLang="en-US" b="1" smtClean="0">
                <a:ea typeface="华文楷体"/>
              </a:rPr>
              <a:t>3.5  Div+CSS</a:t>
            </a:r>
            <a:endParaRPr lang="zh-CN" altLang="en-US" b="1" smtClean="0"/>
          </a:p>
        </p:txBody>
      </p:sp>
      <p:sp>
        <p:nvSpPr>
          <p:cNvPr id="3" name="标题 2"/>
          <p:cNvSpPr>
            <a:spLocks noGrp="1"/>
          </p:cNvSpPr>
          <p:nvPr>
            <p:ph type="title"/>
          </p:nvPr>
        </p:nvSpPr>
        <p:spPr>
          <a:xfrm>
            <a:off x="285750" y="338138"/>
            <a:ext cx="8715375" cy="1252537"/>
          </a:xfrm>
        </p:spPr>
        <p:txBody>
          <a:bodyPr>
            <a:normAutofit/>
          </a:bodyPr>
          <a:lstStyle/>
          <a:p>
            <a:r>
              <a:rPr lang="zh-CN" altLang="en-US" sz="4000" smtClean="0"/>
              <a:t>第</a:t>
            </a:r>
            <a:r>
              <a:rPr lang="en-US" altLang="zh-CN" sz="4000" smtClean="0"/>
              <a:t>3</a:t>
            </a:r>
            <a:r>
              <a:rPr lang="zh-CN" altLang="en-US" sz="4000" smtClean="0"/>
              <a:t>章  网页设计布局工具综合应用</a:t>
            </a:r>
            <a:r>
              <a:rPr lang="zh-CN" altLang="zh-CN" sz="4000" b="1" smtClean="0"/>
              <a:t/>
            </a:r>
            <a:br>
              <a:rPr lang="zh-CN" altLang="zh-CN" sz="4000" b="1" smtClean="0"/>
            </a:br>
            <a:endParaRPr lang="zh-CN" altLang="en-US" sz="4000" b="1"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内容占位符 1"/>
          <p:cNvSpPr>
            <a:spLocks noGrp="1"/>
          </p:cNvSpPr>
          <p:nvPr>
            <p:ph idx="1"/>
          </p:nvPr>
        </p:nvSpPr>
        <p:spPr>
          <a:xfrm>
            <a:off x="785813" y="2286000"/>
            <a:ext cx="7408862" cy="3451225"/>
          </a:xfrm>
        </p:spPr>
        <p:txBody>
          <a:bodyPr/>
          <a:lstStyle/>
          <a:p>
            <a:pPr>
              <a:buFont typeface="Symbol" pitchFamily="18" charset="2"/>
              <a:buNone/>
            </a:pPr>
            <a:r>
              <a:rPr lang="zh-CN" altLang="en-US" smtClean="0"/>
              <a:t>（</a:t>
            </a:r>
            <a:r>
              <a:rPr lang="en-US" altLang="zh-CN" smtClean="0"/>
              <a:t>4</a:t>
            </a:r>
            <a:r>
              <a:rPr lang="zh-CN" altLang="en-US" smtClean="0"/>
              <a:t>）嵌套</a:t>
            </a:r>
            <a:r>
              <a:rPr lang="en-US" altLang="zh-CN" smtClean="0"/>
              <a:t>1</a:t>
            </a:r>
            <a:r>
              <a:rPr lang="zh-CN" altLang="en-US" smtClean="0"/>
              <a:t>行</a:t>
            </a:r>
            <a:r>
              <a:rPr lang="en-US" altLang="zh-CN" smtClean="0"/>
              <a:t>8</a:t>
            </a:r>
            <a:r>
              <a:rPr lang="zh-CN" altLang="en-US" smtClean="0"/>
              <a:t>列的表格“导航表格</a:t>
            </a:r>
            <a:r>
              <a:rPr lang="en-US" altLang="zh-CN" smtClean="0"/>
              <a:t>2</a:t>
            </a:r>
            <a:r>
              <a:rPr lang="zh-CN" altLang="en-US" smtClean="0"/>
              <a:t>”，水平居中排列。</a:t>
            </a:r>
            <a:endParaRPr lang="en-US" altLang="zh-CN" smtClean="0"/>
          </a:p>
          <a:p>
            <a:r>
              <a:rPr lang="zh-CN" altLang="en-US" smtClean="0"/>
              <a:t>此表格宽度为</a:t>
            </a:r>
            <a:r>
              <a:rPr lang="en-US" altLang="zh-CN" smtClean="0"/>
              <a:t>257</a:t>
            </a:r>
            <a:r>
              <a:rPr lang="zh-CN" altLang="en-US" smtClean="0"/>
              <a:t>像素，高度为</a:t>
            </a:r>
            <a:r>
              <a:rPr lang="en-US" altLang="zh-CN" smtClean="0"/>
              <a:t>47</a:t>
            </a:r>
            <a:r>
              <a:rPr lang="zh-CN" altLang="en-US" smtClean="0"/>
              <a:t>像素，第</a:t>
            </a:r>
            <a:r>
              <a:rPr lang="en-US" altLang="zh-CN" smtClean="0"/>
              <a:t>1</a:t>
            </a:r>
            <a:r>
              <a:rPr lang="zh-CN" altLang="en-US" smtClean="0"/>
              <a:t>列和第</a:t>
            </a:r>
            <a:r>
              <a:rPr lang="en-US" altLang="zh-CN" smtClean="0"/>
              <a:t>8</a:t>
            </a:r>
            <a:r>
              <a:rPr lang="zh-CN" altLang="en-US" smtClean="0"/>
              <a:t>列的宽度设为</a:t>
            </a:r>
            <a:r>
              <a:rPr lang="en-US" altLang="zh-CN" smtClean="0"/>
              <a:t>11</a:t>
            </a:r>
            <a:r>
              <a:rPr lang="zh-CN" altLang="en-US" smtClean="0"/>
              <a:t>像素，其余单元格自动均分。在第</a:t>
            </a:r>
            <a:r>
              <a:rPr lang="en-US" altLang="zh-CN" smtClean="0"/>
              <a:t>1</a:t>
            </a:r>
            <a:r>
              <a:rPr lang="zh-CN" altLang="en-US" smtClean="0"/>
              <a:t>列插入图片</a:t>
            </a:r>
            <a:r>
              <a:rPr lang="en-US" altLang="zh-CN" smtClean="0"/>
              <a:t>navi_left.jpg</a:t>
            </a:r>
            <a:r>
              <a:rPr lang="zh-CN" altLang="en-US" smtClean="0"/>
              <a:t>，第</a:t>
            </a:r>
            <a:r>
              <a:rPr lang="en-US" altLang="zh-CN" smtClean="0"/>
              <a:t>8</a:t>
            </a:r>
            <a:r>
              <a:rPr lang="zh-CN" altLang="en-US" smtClean="0"/>
              <a:t>列插入图片</a:t>
            </a:r>
            <a:r>
              <a:rPr lang="en-US" altLang="zh-CN" smtClean="0"/>
              <a:t>navi_right.jpg</a:t>
            </a:r>
            <a:r>
              <a:rPr lang="zh-CN" altLang="en-US" smtClean="0"/>
              <a:t>。</a:t>
            </a:r>
            <a:endParaRPr lang="en-US" altLang="zh-CN" smtClean="0"/>
          </a:p>
          <a:p>
            <a:r>
              <a:rPr lang="zh-CN" altLang="en-US" smtClean="0"/>
              <a:t>第</a:t>
            </a:r>
            <a:r>
              <a:rPr lang="en-US" altLang="zh-CN" smtClean="0"/>
              <a:t>2</a:t>
            </a:r>
            <a:r>
              <a:rPr lang="zh-CN" altLang="en-US" smtClean="0"/>
              <a:t>列到第</a:t>
            </a:r>
            <a:r>
              <a:rPr lang="en-US" altLang="zh-CN" smtClean="0"/>
              <a:t>7</a:t>
            </a:r>
            <a:r>
              <a:rPr lang="zh-CN" altLang="en-US" smtClean="0"/>
              <a:t>列需设置背景图片</a:t>
            </a:r>
            <a:r>
              <a:rPr lang="en-US" altLang="zh-CN" smtClean="0"/>
              <a:t>navi_bg.jpg</a:t>
            </a:r>
            <a:r>
              <a:rPr lang="zh-CN" altLang="en-US" smtClean="0"/>
              <a:t>，由于此图片大小为</a:t>
            </a:r>
            <a:r>
              <a:rPr lang="en-US" altLang="zh-CN" smtClean="0"/>
              <a:t>1×47</a:t>
            </a:r>
            <a:r>
              <a:rPr lang="zh-CN" altLang="en-US" smtClean="0"/>
              <a:t>，因此需要重复铺设。</a:t>
            </a:r>
          </a:p>
        </p:txBody>
      </p:sp>
      <p:sp>
        <p:nvSpPr>
          <p:cNvPr id="32770" name="标题 2"/>
          <p:cNvSpPr>
            <a:spLocks noGrp="1"/>
          </p:cNvSpPr>
          <p:nvPr>
            <p:ph type="title"/>
          </p:nvPr>
        </p:nvSpPr>
        <p:spPr/>
        <p:txBody>
          <a:bodyPr/>
          <a:lstStyle/>
          <a:p>
            <a:r>
              <a:rPr lang="zh-CN" altLang="en-US" smtClean="0"/>
              <a:t>制作首页页眉</a:t>
            </a:r>
          </a:p>
        </p:txBody>
      </p:sp>
      <p:pic>
        <p:nvPicPr>
          <p:cNvPr id="32771" name="Picture 2"/>
          <p:cNvPicPr>
            <a:picLocks noChangeAspect="1" noChangeArrowheads="1"/>
          </p:cNvPicPr>
          <p:nvPr/>
        </p:nvPicPr>
        <p:blipFill>
          <a:blip r:embed="rId2"/>
          <a:srcRect/>
          <a:stretch>
            <a:fillRect/>
          </a:stretch>
        </p:blipFill>
        <p:spPr bwMode="auto">
          <a:xfrm>
            <a:off x="1857375" y="5643563"/>
            <a:ext cx="4200525" cy="330200"/>
          </a:xfrm>
          <a:prstGeom prst="rect">
            <a:avLst/>
          </a:prstGeom>
          <a:noFill/>
          <a:ln w="9525">
            <a:noFill/>
            <a:miter lim="800000"/>
            <a:headEnd/>
            <a:tailEnd/>
          </a:ln>
        </p:spPr>
      </p:pic>
      <p:sp>
        <p:nvSpPr>
          <p:cNvPr id="32772" name="矩形 4"/>
          <p:cNvSpPr>
            <a:spLocks noChangeArrowheads="1"/>
          </p:cNvSpPr>
          <p:nvPr/>
        </p:nvSpPr>
        <p:spPr bwMode="auto">
          <a:xfrm>
            <a:off x="2714625" y="6000750"/>
            <a:ext cx="2830513" cy="369888"/>
          </a:xfrm>
          <a:prstGeom prst="rect">
            <a:avLst/>
          </a:prstGeom>
          <a:noFill/>
          <a:ln w="9525">
            <a:noFill/>
            <a:miter lim="800000"/>
            <a:headEnd/>
            <a:tailEnd/>
          </a:ln>
        </p:spPr>
        <p:txBody>
          <a:bodyPr wrap="none">
            <a:spAutoFit/>
          </a:bodyPr>
          <a:lstStyle/>
          <a:p>
            <a:r>
              <a:rPr lang="zh-CN" altLang="en-US">
                <a:latin typeface="Candara" pitchFamily="34" charset="0"/>
                <a:ea typeface="华文楷体"/>
              </a:rPr>
              <a:t>“导航表格</a:t>
            </a:r>
            <a:r>
              <a:rPr lang="en-US" altLang="zh-CN">
                <a:latin typeface="Candara" pitchFamily="34" charset="0"/>
                <a:ea typeface="华文楷体"/>
              </a:rPr>
              <a:t>2</a:t>
            </a:r>
            <a:r>
              <a:rPr lang="zh-CN" altLang="en-US">
                <a:latin typeface="Candara" pitchFamily="34" charset="0"/>
                <a:ea typeface="华文楷体"/>
              </a:rPr>
              <a:t>”阶段性效果</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内容占位符 1"/>
          <p:cNvSpPr>
            <a:spLocks noGrp="1"/>
          </p:cNvSpPr>
          <p:nvPr>
            <p:ph idx="1"/>
          </p:nvPr>
        </p:nvSpPr>
        <p:spPr/>
        <p:txBody>
          <a:bodyPr/>
          <a:lstStyle/>
          <a:p>
            <a:r>
              <a:rPr lang="zh-CN" altLang="en-US" smtClean="0"/>
              <a:t>在第</a:t>
            </a:r>
            <a:r>
              <a:rPr lang="en-US" altLang="zh-CN" smtClean="0"/>
              <a:t>2</a:t>
            </a:r>
            <a:r>
              <a:rPr lang="zh-CN" altLang="en-US" smtClean="0"/>
              <a:t>列到第</a:t>
            </a:r>
            <a:r>
              <a:rPr lang="en-US" altLang="zh-CN" smtClean="0"/>
              <a:t>7</a:t>
            </a:r>
            <a:r>
              <a:rPr lang="zh-CN" altLang="en-US" smtClean="0"/>
              <a:t>列单元中输入文字内容，且水平居中排列。设置名为“</a:t>
            </a:r>
            <a:r>
              <a:rPr lang="en-US" altLang="zh-CN" smtClean="0"/>
              <a:t>navi_text</a:t>
            </a:r>
            <a:r>
              <a:rPr lang="zh-CN" altLang="en-US" smtClean="0"/>
              <a:t>”的类选择器，文字大小设为</a:t>
            </a:r>
            <a:r>
              <a:rPr lang="en-US" altLang="zh-CN" smtClean="0"/>
              <a:t>14</a:t>
            </a:r>
            <a:r>
              <a:rPr lang="zh-CN" altLang="en-US" smtClean="0"/>
              <a:t>像素。</a:t>
            </a:r>
          </a:p>
          <a:p>
            <a:pPr>
              <a:buFont typeface="Symbol" pitchFamily="18" charset="2"/>
              <a:buNone/>
            </a:pPr>
            <a:endParaRPr lang="zh-CN" altLang="en-US" smtClean="0"/>
          </a:p>
        </p:txBody>
      </p:sp>
      <p:sp>
        <p:nvSpPr>
          <p:cNvPr id="33794" name="标题 2"/>
          <p:cNvSpPr>
            <a:spLocks noGrp="1"/>
          </p:cNvSpPr>
          <p:nvPr>
            <p:ph type="title"/>
          </p:nvPr>
        </p:nvSpPr>
        <p:spPr/>
        <p:txBody>
          <a:bodyPr/>
          <a:lstStyle/>
          <a:p>
            <a:r>
              <a:rPr lang="zh-CN" altLang="en-US" smtClean="0"/>
              <a:t>制作首页页眉</a:t>
            </a:r>
          </a:p>
        </p:txBody>
      </p:sp>
      <p:pic>
        <p:nvPicPr>
          <p:cNvPr id="33795" name="Picture 2"/>
          <p:cNvPicPr>
            <a:picLocks noChangeAspect="1" noChangeArrowheads="1"/>
          </p:cNvPicPr>
          <p:nvPr/>
        </p:nvPicPr>
        <p:blipFill>
          <a:blip r:embed="rId2"/>
          <a:srcRect/>
          <a:stretch>
            <a:fillRect/>
          </a:stretch>
        </p:blipFill>
        <p:spPr bwMode="auto">
          <a:xfrm>
            <a:off x="1143000" y="4214813"/>
            <a:ext cx="7091363" cy="500062"/>
          </a:xfrm>
          <a:prstGeom prst="rect">
            <a:avLst/>
          </a:prstGeom>
          <a:noFill/>
          <a:ln w="9525">
            <a:noFill/>
            <a:miter lim="800000"/>
            <a:headEnd/>
            <a:tailEnd/>
          </a:ln>
        </p:spPr>
      </p:pic>
      <p:sp>
        <p:nvSpPr>
          <p:cNvPr id="33796" name="矩形 4"/>
          <p:cNvSpPr>
            <a:spLocks noChangeArrowheads="1"/>
          </p:cNvSpPr>
          <p:nvPr/>
        </p:nvSpPr>
        <p:spPr bwMode="auto">
          <a:xfrm>
            <a:off x="3071813" y="4786313"/>
            <a:ext cx="2600325" cy="369887"/>
          </a:xfrm>
          <a:prstGeom prst="rect">
            <a:avLst/>
          </a:prstGeom>
          <a:noFill/>
          <a:ln w="9525">
            <a:noFill/>
            <a:miter lim="800000"/>
            <a:headEnd/>
            <a:tailEnd/>
          </a:ln>
        </p:spPr>
        <p:txBody>
          <a:bodyPr wrap="none">
            <a:spAutoFit/>
          </a:bodyPr>
          <a:lstStyle/>
          <a:p>
            <a:r>
              <a:rPr lang="zh-CN" altLang="en-US">
                <a:latin typeface="Candara" pitchFamily="34" charset="0"/>
                <a:ea typeface="华文楷体"/>
              </a:rPr>
              <a:t>“导航表格</a:t>
            </a:r>
            <a:r>
              <a:rPr lang="en-US" altLang="zh-CN">
                <a:latin typeface="Candara" pitchFamily="34" charset="0"/>
                <a:ea typeface="华文楷体"/>
              </a:rPr>
              <a:t>2</a:t>
            </a:r>
            <a:r>
              <a:rPr lang="zh-CN" altLang="en-US">
                <a:latin typeface="Candara" pitchFamily="34" charset="0"/>
                <a:ea typeface="华文楷体"/>
              </a:rPr>
              <a:t>”最终效果</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内容占位符 1"/>
          <p:cNvSpPr>
            <a:spLocks noGrp="1"/>
          </p:cNvSpPr>
          <p:nvPr>
            <p:ph idx="1"/>
          </p:nvPr>
        </p:nvSpPr>
        <p:spPr/>
        <p:txBody>
          <a:bodyPr/>
          <a:lstStyle/>
          <a:p>
            <a:pPr>
              <a:buFont typeface="Symbol" pitchFamily="18" charset="2"/>
              <a:buNone/>
            </a:pPr>
            <a:r>
              <a:rPr lang="zh-CN" altLang="en-US" smtClean="0"/>
              <a:t>（</a:t>
            </a:r>
            <a:r>
              <a:rPr lang="en-US" altLang="zh-CN" smtClean="0"/>
              <a:t>5</a:t>
            </a:r>
            <a:r>
              <a:rPr lang="zh-CN" altLang="en-US" smtClean="0"/>
              <a:t>）在大小为</a:t>
            </a:r>
            <a:r>
              <a:rPr lang="en-US" altLang="zh-CN" smtClean="0"/>
              <a:t>1000×270</a:t>
            </a:r>
            <a:r>
              <a:rPr lang="zh-CN" altLang="en-US" smtClean="0"/>
              <a:t>的单元格中插入</a:t>
            </a:r>
            <a:r>
              <a:rPr lang="en-US" altLang="zh-CN" smtClean="0"/>
              <a:t>Flash</a:t>
            </a:r>
            <a:r>
              <a:rPr lang="zh-CN" altLang="en-US" smtClean="0"/>
              <a:t>动画，文件名为</a:t>
            </a:r>
            <a:r>
              <a:rPr lang="en-US" altLang="zh-CN" smtClean="0"/>
              <a:t>banner.swf</a:t>
            </a:r>
            <a:r>
              <a:rPr lang="zh-CN" altLang="en-US" smtClean="0"/>
              <a:t>。其操作方法如下：在“插入”面板中选择“常用”→“媒体”→“</a:t>
            </a:r>
            <a:r>
              <a:rPr lang="en-US" altLang="zh-CN" smtClean="0"/>
              <a:t>SWF</a:t>
            </a:r>
            <a:r>
              <a:rPr lang="zh-CN" altLang="en-US" smtClean="0"/>
              <a:t>”命令。</a:t>
            </a:r>
          </a:p>
        </p:txBody>
      </p:sp>
      <p:sp>
        <p:nvSpPr>
          <p:cNvPr id="34818" name="标题 2"/>
          <p:cNvSpPr>
            <a:spLocks noGrp="1"/>
          </p:cNvSpPr>
          <p:nvPr>
            <p:ph type="title"/>
          </p:nvPr>
        </p:nvSpPr>
        <p:spPr/>
        <p:txBody>
          <a:bodyPr/>
          <a:lstStyle/>
          <a:p>
            <a:r>
              <a:rPr lang="zh-CN" altLang="en-US" smtClean="0"/>
              <a:t>制作首页页眉</a:t>
            </a:r>
          </a:p>
        </p:txBody>
      </p:sp>
      <p:pic>
        <p:nvPicPr>
          <p:cNvPr id="34819" name="Picture 2"/>
          <p:cNvPicPr>
            <a:picLocks noChangeAspect="1" noChangeArrowheads="1"/>
          </p:cNvPicPr>
          <p:nvPr/>
        </p:nvPicPr>
        <p:blipFill>
          <a:blip r:embed="rId2"/>
          <a:srcRect/>
          <a:stretch>
            <a:fillRect/>
          </a:stretch>
        </p:blipFill>
        <p:spPr bwMode="auto">
          <a:xfrm>
            <a:off x="928688" y="4143375"/>
            <a:ext cx="1071562" cy="1682750"/>
          </a:xfrm>
          <a:prstGeom prst="rect">
            <a:avLst/>
          </a:prstGeom>
          <a:noFill/>
          <a:ln w="9525">
            <a:noFill/>
            <a:miter lim="800000"/>
            <a:headEnd/>
            <a:tailEnd/>
          </a:ln>
        </p:spPr>
      </p:pic>
      <p:sp>
        <p:nvSpPr>
          <p:cNvPr id="34820" name="矩形 4"/>
          <p:cNvSpPr>
            <a:spLocks noChangeArrowheads="1"/>
          </p:cNvSpPr>
          <p:nvPr/>
        </p:nvSpPr>
        <p:spPr bwMode="auto">
          <a:xfrm>
            <a:off x="714375" y="5857875"/>
            <a:ext cx="1570038" cy="369888"/>
          </a:xfrm>
          <a:prstGeom prst="rect">
            <a:avLst/>
          </a:prstGeom>
          <a:noFill/>
          <a:ln w="9525">
            <a:noFill/>
            <a:miter lim="800000"/>
            <a:headEnd/>
            <a:tailEnd/>
          </a:ln>
        </p:spPr>
        <p:txBody>
          <a:bodyPr wrap="none">
            <a:spAutoFit/>
          </a:bodyPr>
          <a:lstStyle/>
          <a:p>
            <a:r>
              <a:rPr lang="zh-CN" altLang="en-US">
                <a:latin typeface="Candara" pitchFamily="34" charset="0"/>
                <a:ea typeface="华文楷体"/>
              </a:rPr>
              <a:t>“媒体”菜单</a:t>
            </a:r>
          </a:p>
        </p:txBody>
      </p:sp>
      <p:pic>
        <p:nvPicPr>
          <p:cNvPr id="34821" name="Picture 3"/>
          <p:cNvPicPr>
            <a:picLocks noChangeAspect="1" noChangeArrowheads="1"/>
          </p:cNvPicPr>
          <p:nvPr/>
        </p:nvPicPr>
        <p:blipFill>
          <a:blip r:embed="rId3"/>
          <a:srcRect/>
          <a:stretch>
            <a:fillRect/>
          </a:stretch>
        </p:blipFill>
        <p:spPr bwMode="auto">
          <a:xfrm>
            <a:off x="2714625" y="3929063"/>
            <a:ext cx="5429250" cy="1908175"/>
          </a:xfrm>
          <a:prstGeom prst="rect">
            <a:avLst/>
          </a:prstGeom>
          <a:noFill/>
          <a:ln w="9525">
            <a:solidFill>
              <a:schemeClr val="tx1"/>
            </a:solidFill>
            <a:miter lim="800000"/>
            <a:headEnd/>
            <a:tailEnd/>
          </a:ln>
        </p:spPr>
      </p:pic>
      <p:sp>
        <p:nvSpPr>
          <p:cNvPr id="34822" name="矩形 6"/>
          <p:cNvSpPr>
            <a:spLocks noChangeArrowheads="1"/>
          </p:cNvSpPr>
          <p:nvPr/>
        </p:nvSpPr>
        <p:spPr bwMode="auto">
          <a:xfrm>
            <a:off x="4786313" y="5929313"/>
            <a:ext cx="1570037" cy="369887"/>
          </a:xfrm>
          <a:prstGeom prst="rect">
            <a:avLst/>
          </a:prstGeom>
          <a:noFill/>
          <a:ln w="9525">
            <a:noFill/>
            <a:miter lim="800000"/>
            <a:headEnd/>
            <a:tailEnd/>
          </a:ln>
        </p:spPr>
        <p:txBody>
          <a:bodyPr wrap="none">
            <a:spAutoFit/>
          </a:bodyPr>
          <a:lstStyle/>
          <a:p>
            <a:r>
              <a:rPr lang="zh-CN" altLang="en-US">
                <a:latin typeface="Candara" pitchFamily="34" charset="0"/>
                <a:ea typeface="华文楷体"/>
              </a:rPr>
              <a:t>页眉最终效果</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内容占位符 1"/>
          <p:cNvSpPr>
            <a:spLocks noGrp="1"/>
          </p:cNvSpPr>
          <p:nvPr>
            <p:ph idx="1"/>
          </p:nvPr>
        </p:nvSpPr>
        <p:spPr/>
        <p:txBody>
          <a:bodyPr/>
          <a:lstStyle/>
          <a:p>
            <a:pPr>
              <a:buFont typeface="Symbol" pitchFamily="18" charset="2"/>
              <a:buNone/>
            </a:pPr>
            <a:r>
              <a:rPr lang="en-US" altLang="zh-CN" smtClean="0"/>
              <a:t>4</a:t>
            </a:r>
            <a:r>
              <a:rPr lang="zh-CN" altLang="en-US" smtClean="0"/>
              <a:t>．设置页面主体内容结构</a:t>
            </a:r>
          </a:p>
        </p:txBody>
      </p:sp>
      <p:sp>
        <p:nvSpPr>
          <p:cNvPr id="35842" name="标题 2"/>
          <p:cNvSpPr>
            <a:spLocks noGrp="1"/>
          </p:cNvSpPr>
          <p:nvPr>
            <p:ph type="title"/>
          </p:nvPr>
        </p:nvSpPr>
        <p:spPr/>
        <p:txBody>
          <a:bodyPr/>
          <a:lstStyle/>
          <a:p>
            <a:endParaRPr lang="zh-CN" altLang="en-US" smtClean="0"/>
          </a:p>
        </p:txBody>
      </p:sp>
      <p:pic>
        <p:nvPicPr>
          <p:cNvPr id="35843" name="Picture 2"/>
          <p:cNvPicPr>
            <a:picLocks noChangeAspect="1" noChangeArrowheads="1"/>
          </p:cNvPicPr>
          <p:nvPr/>
        </p:nvPicPr>
        <p:blipFill>
          <a:blip r:embed="rId2"/>
          <a:srcRect/>
          <a:stretch>
            <a:fillRect/>
          </a:stretch>
        </p:blipFill>
        <p:spPr bwMode="auto">
          <a:xfrm>
            <a:off x="1928813" y="3214688"/>
            <a:ext cx="5237162" cy="3071812"/>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57250" y="2428875"/>
            <a:ext cx="7408863" cy="3451225"/>
          </a:xfrm>
        </p:spPr>
        <p:txBody>
          <a:bodyPr rtlCol="0">
            <a:normAutofit lnSpcReduction="10000"/>
          </a:bodyPr>
          <a:lstStyle/>
          <a:p>
            <a:pPr marL="274320" indent="-274320" fontAlgn="auto">
              <a:spcAft>
                <a:spcPts val="0"/>
              </a:spcAft>
              <a:defRPr/>
            </a:pPr>
            <a:r>
              <a:rPr lang="zh-CN" altLang="en-US" dirty="0" smtClean="0">
                <a:cs typeface="+mn-cs"/>
              </a:rPr>
              <a:t>插入一个</a:t>
            </a:r>
            <a:r>
              <a:rPr lang="en-US" dirty="0" smtClean="0">
                <a:cs typeface="+mn-cs"/>
              </a:rPr>
              <a:t>1</a:t>
            </a:r>
            <a:r>
              <a:rPr lang="zh-CN" altLang="en-US" dirty="0" smtClean="0">
                <a:cs typeface="+mn-cs"/>
              </a:rPr>
              <a:t>行</a:t>
            </a:r>
            <a:r>
              <a:rPr lang="en-US" dirty="0" smtClean="0">
                <a:cs typeface="+mn-cs"/>
              </a:rPr>
              <a:t>3</a:t>
            </a:r>
            <a:r>
              <a:rPr lang="zh-CN" altLang="en-US" dirty="0" smtClean="0">
                <a:cs typeface="+mn-cs"/>
              </a:rPr>
              <a:t>列的表格，宽度为</a:t>
            </a:r>
            <a:r>
              <a:rPr lang="en-US" dirty="0" smtClean="0">
                <a:cs typeface="+mn-cs"/>
              </a:rPr>
              <a:t>1000</a:t>
            </a:r>
            <a:r>
              <a:rPr lang="zh-CN" altLang="en-US" dirty="0" smtClean="0">
                <a:cs typeface="+mn-cs"/>
              </a:rPr>
              <a:t>像素，居中对齐。第</a:t>
            </a:r>
            <a:r>
              <a:rPr lang="en-US" dirty="0" smtClean="0">
                <a:cs typeface="+mn-cs"/>
              </a:rPr>
              <a:t>1</a:t>
            </a:r>
            <a:r>
              <a:rPr lang="zh-CN" altLang="en-US" dirty="0" smtClean="0">
                <a:cs typeface="+mn-cs"/>
              </a:rPr>
              <a:t>列和第</a:t>
            </a:r>
            <a:r>
              <a:rPr lang="en-US" dirty="0" smtClean="0">
                <a:cs typeface="+mn-cs"/>
              </a:rPr>
              <a:t>3</a:t>
            </a:r>
            <a:r>
              <a:rPr lang="zh-CN" altLang="en-US" dirty="0" smtClean="0">
                <a:cs typeface="+mn-cs"/>
              </a:rPr>
              <a:t>列单元格宽度为</a:t>
            </a:r>
            <a:r>
              <a:rPr lang="en-US" dirty="0" smtClean="0">
                <a:cs typeface="+mn-cs"/>
              </a:rPr>
              <a:t>250</a:t>
            </a:r>
            <a:r>
              <a:rPr lang="zh-CN" altLang="en-US" dirty="0" smtClean="0">
                <a:cs typeface="+mn-cs"/>
              </a:rPr>
              <a:t>像素。</a:t>
            </a:r>
            <a:endParaRPr lang="en-US" altLang="zh-CN" dirty="0" smtClean="0">
              <a:cs typeface="+mn-cs"/>
            </a:endParaRPr>
          </a:p>
          <a:p>
            <a:pPr marL="274320" indent="-274320" fontAlgn="auto">
              <a:spcAft>
                <a:spcPts val="0"/>
              </a:spcAft>
              <a:defRPr/>
            </a:pPr>
            <a:r>
              <a:rPr lang="zh-CN" altLang="en-US" dirty="0" smtClean="0">
                <a:cs typeface="+mn-cs"/>
              </a:rPr>
              <a:t>对表格上、下边框进行设置，选择类名选择器，名为“</a:t>
            </a:r>
            <a:r>
              <a:rPr lang="en-US" dirty="0" err="1" smtClean="0">
                <a:cs typeface="+mn-cs"/>
              </a:rPr>
              <a:t>main_border</a:t>
            </a:r>
            <a:r>
              <a:rPr lang="zh-CN" altLang="en-US" dirty="0" smtClean="0">
                <a:cs typeface="+mn-cs"/>
              </a:rPr>
              <a:t>”，设置“</a:t>
            </a:r>
            <a:r>
              <a:rPr lang="en-US" dirty="0" smtClean="0">
                <a:cs typeface="+mn-cs"/>
              </a:rPr>
              <a:t>Border-style</a:t>
            </a:r>
            <a:r>
              <a:rPr lang="zh-CN" altLang="en-US" dirty="0" smtClean="0">
                <a:cs typeface="+mn-cs"/>
              </a:rPr>
              <a:t>”为“</a:t>
            </a:r>
            <a:r>
              <a:rPr lang="en-US" dirty="0" smtClean="0">
                <a:cs typeface="+mn-cs"/>
              </a:rPr>
              <a:t>solid</a:t>
            </a:r>
            <a:r>
              <a:rPr lang="zh-CN" altLang="en-US" dirty="0" smtClean="0">
                <a:cs typeface="+mn-cs"/>
              </a:rPr>
              <a:t>”，“</a:t>
            </a:r>
            <a:r>
              <a:rPr lang="en-US" dirty="0" smtClean="0">
                <a:cs typeface="+mn-cs"/>
              </a:rPr>
              <a:t>Border-width</a:t>
            </a:r>
            <a:r>
              <a:rPr lang="zh-CN" altLang="en-US" dirty="0" smtClean="0">
                <a:cs typeface="+mn-cs"/>
              </a:rPr>
              <a:t>”为</a:t>
            </a:r>
            <a:r>
              <a:rPr lang="en-US" dirty="0" smtClean="0">
                <a:cs typeface="+mn-cs"/>
              </a:rPr>
              <a:t>1</a:t>
            </a:r>
            <a:r>
              <a:rPr lang="zh-CN" altLang="en-US" dirty="0" smtClean="0">
                <a:cs typeface="+mn-cs"/>
              </a:rPr>
              <a:t>像素，“</a:t>
            </a:r>
            <a:r>
              <a:rPr lang="en-US" dirty="0" smtClean="0">
                <a:cs typeface="+mn-cs"/>
              </a:rPr>
              <a:t>Border-color</a:t>
            </a:r>
            <a:r>
              <a:rPr lang="zh-CN" altLang="en-US" dirty="0" smtClean="0">
                <a:cs typeface="+mn-cs"/>
              </a:rPr>
              <a:t>”为“</a:t>
            </a:r>
            <a:r>
              <a:rPr lang="en-US" dirty="0" smtClean="0">
                <a:cs typeface="+mn-cs"/>
              </a:rPr>
              <a:t>#3e6508</a:t>
            </a:r>
            <a:r>
              <a:rPr lang="zh-CN" altLang="en-US" dirty="0" smtClean="0">
                <a:cs typeface="+mn-cs"/>
              </a:rPr>
              <a:t>”。对第</a:t>
            </a:r>
            <a:r>
              <a:rPr lang="en-US" dirty="0" smtClean="0">
                <a:cs typeface="+mn-cs"/>
              </a:rPr>
              <a:t>2</a:t>
            </a:r>
            <a:r>
              <a:rPr lang="zh-CN" altLang="en-US" dirty="0" smtClean="0">
                <a:cs typeface="+mn-cs"/>
              </a:rPr>
              <a:t>列（即中间的单元格）进行左、右边框线设置，类名选择器为</a:t>
            </a:r>
            <a:r>
              <a:rPr lang="en-US" dirty="0" smtClean="0">
                <a:cs typeface="+mn-cs"/>
              </a:rPr>
              <a:t>td2</a:t>
            </a:r>
            <a:r>
              <a:rPr lang="zh-CN" altLang="en-US" dirty="0" smtClean="0">
                <a:cs typeface="+mn-cs"/>
              </a:rPr>
              <a:t>，除边框线位置外，其他风格与选择器</a:t>
            </a:r>
            <a:r>
              <a:rPr lang="en-US" dirty="0" err="1" smtClean="0">
                <a:cs typeface="+mn-cs"/>
              </a:rPr>
              <a:t>main_border</a:t>
            </a:r>
            <a:r>
              <a:rPr lang="zh-CN" altLang="en-US" dirty="0" smtClean="0">
                <a:cs typeface="+mn-cs"/>
              </a:rPr>
              <a:t>设置的相同。应用后，得到如图所示的效果。</a:t>
            </a:r>
          </a:p>
          <a:p>
            <a:pPr marL="274320" indent="-274320" fontAlgn="auto">
              <a:spcAft>
                <a:spcPts val="0"/>
              </a:spcAft>
              <a:defRPr/>
            </a:pPr>
            <a:endParaRPr lang="zh-CN" altLang="en-US" dirty="0">
              <a:cs typeface="+mn-cs"/>
            </a:endParaRPr>
          </a:p>
        </p:txBody>
      </p:sp>
      <p:sp>
        <p:nvSpPr>
          <p:cNvPr id="36866" name="标题 2"/>
          <p:cNvSpPr>
            <a:spLocks noGrp="1"/>
          </p:cNvSpPr>
          <p:nvPr>
            <p:ph type="title"/>
          </p:nvPr>
        </p:nvSpPr>
        <p:spPr/>
        <p:txBody>
          <a:bodyPr/>
          <a:lstStyle/>
          <a:p>
            <a:endParaRPr lang="zh-CN" altLang="en-US" smtClean="0"/>
          </a:p>
        </p:txBody>
      </p:sp>
      <p:pic>
        <p:nvPicPr>
          <p:cNvPr id="36867" name="Picture 2"/>
          <p:cNvPicPr>
            <a:picLocks noChangeAspect="1" noChangeArrowheads="1"/>
          </p:cNvPicPr>
          <p:nvPr/>
        </p:nvPicPr>
        <p:blipFill>
          <a:blip r:embed="rId2"/>
          <a:srcRect/>
          <a:stretch>
            <a:fillRect/>
          </a:stretch>
        </p:blipFill>
        <p:spPr bwMode="auto">
          <a:xfrm>
            <a:off x="1643063" y="5857875"/>
            <a:ext cx="5899150" cy="188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内容占位符 1"/>
          <p:cNvSpPr>
            <a:spLocks noGrp="1"/>
          </p:cNvSpPr>
          <p:nvPr>
            <p:ph idx="1"/>
          </p:nvPr>
        </p:nvSpPr>
        <p:spPr>
          <a:xfrm>
            <a:off x="871538" y="2000250"/>
            <a:ext cx="7408862" cy="4125913"/>
          </a:xfrm>
        </p:spPr>
        <p:txBody>
          <a:bodyPr/>
          <a:lstStyle/>
          <a:p>
            <a:pPr>
              <a:buFont typeface="Symbol" pitchFamily="18" charset="2"/>
              <a:buNone/>
            </a:pPr>
            <a:r>
              <a:rPr lang="en-US" altLang="zh-CN" b="1" smtClean="0"/>
              <a:t>5</a:t>
            </a:r>
            <a:r>
              <a:rPr lang="zh-CN" altLang="en-US" b="1" smtClean="0"/>
              <a:t>．制作页面主体左列内容</a:t>
            </a:r>
          </a:p>
          <a:p>
            <a:r>
              <a:rPr lang="zh-CN" altLang="en-US" smtClean="0"/>
              <a:t>（</a:t>
            </a:r>
            <a:r>
              <a:rPr lang="en-US" altLang="zh-CN" smtClean="0"/>
              <a:t>1</a:t>
            </a:r>
            <a:r>
              <a:rPr lang="zh-CN" altLang="en-US" smtClean="0"/>
              <a:t>）在第</a:t>
            </a:r>
            <a:r>
              <a:rPr lang="en-US" altLang="zh-CN" smtClean="0"/>
              <a:t>1</a:t>
            </a:r>
            <a:r>
              <a:rPr lang="zh-CN" altLang="en-US" smtClean="0"/>
              <a:t>列插入</a:t>
            </a:r>
            <a:r>
              <a:rPr lang="en-US" altLang="zh-CN" smtClean="0"/>
              <a:t>3</a:t>
            </a:r>
            <a:r>
              <a:rPr lang="zh-CN" altLang="en-US" smtClean="0"/>
              <a:t>行</a:t>
            </a:r>
            <a:r>
              <a:rPr lang="en-US" altLang="zh-CN" smtClean="0"/>
              <a:t>1</a:t>
            </a:r>
            <a:r>
              <a:rPr lang="zh-CN" altLang="en-US" smtClean="0"/>
              <a:t>列的表格，如图</a:t>
            </a:r>
            <a:r>
              <a:rPr lang="en-US" altLang="zh-CN" smtClean="0"/>
              <a:t>3-37</a:t>
            </a:r>
            <a:r>
              <a:rPr lang="zh-CN" altLang="en-US" smtClean="0"/>
              <a:t>所示。在此表格的第</a:t>
            </a:r>
            <a:r>
              <a:rPr lang="en-US" altLang="zh-CN" smtClean="0"/>
              <a:t>1</a:t>
            </a:r>
            <a:r>
              <a:rPr lang="zh-CN" altLang="en-US" smtClean="0"/>
              <a:t>行插入“旅游新闻”版块。第</a:t>
            </a:r>
            <a:r>
              <a:rPr lang="en-US" altLang="zh-CN" smtClean="0"/>
              <a:t>3</a:t>
            </a:r>
            <a:r>
              <a:rPr lang="zh-CN" altLang="en-US" smtClean="0"/>
              <a:t>行插入“友情链接”版块。第</a:t>
            </a:r>
            <a:r>
              <a:rPr lang="en-US" altLang="zh-CN" smtClean="0"/>
              <a:t>2</a:t>
            </a:r>
            <a:r>
              <a:rPr lang="zh-CN" altLang="en-US" smtClean="0"/>
              <a:t>行为版块间隔行，高度为</a:t>
            </a:r>
            <a:r>
              <a:rPr lang="en-US" altLang="zh-CN" smtClean="0"/>
              <a:t>3</a:t>
            </a:r>
            <a:r>
              <a:rPr lang="zh-CN" altLang="en-US" smtClean="0"/>
              <a:t>像素，要切换到“代码”视图则将其默认的空格（</a:t>
            </a:r>
            <a:r>
              <a:rPr lang="en-US" altLang="zh-CN" smtClean="0"/>
              <a:t>&amp;nbsp;</a:t>
            </a:r>
            <a:r>
              <a:rPr lang="zh-CN" altLang="en-US" smtClean="0"/>
              <a:t>）去掉。</a:t>
            </a:r>
          </a:p>
          <a:p>
            <a:endParaRPr lang="zh-CN" altLang="en-US" smtClean="0"/>
          </a:p>
        </p:txBody>
      </p:sp>
      <p:sp>
        <p:nvSpPr>
          <p:cNvPr id="37890" name="标题 2"/>
          <p:cNvSpPr>
            <a:spLocks noGrp="1"/>
          </p:cNvSpPr>
          <p:nvPr>
            <p:ph type="title"/>
          </p:nvPr>
        </p:nvSpPr>
        <p:spPr/>
        <p:txBody>
          <a:bodyPr/>
          <a:lstStyle/>
          <a:p>
            <a:endParaRPr lang="zh-CN" altLang="en-US" smtClean="0"/>
          </a:p>
        </p:txBody>
      </p:sp>
      <p:pic>
        <p:nvPicPr>
          <p:cNvPr id="37891" name="Picture 2"/>
          <p:cNvPicPr>
            <a:picLocks noChangeAspect="1" noChangeArrowheads="1"/>
          </p:cNvPicPr>
          <p:nvPr/>
        </p:nvPicPr>
        <p:blipFill>
          <a:blip r:embed="rId2"/>
          <a:srcRect/>
          <a:stretch>
            <a:fillRect/>
          </a:stretch>
        </p:blipFill>
        <p:spPr bwMode="auto">
          <a:xfrm>
            <a:off x="2714625" y="4429125"/>
            <a:ext cx="3841750" cy="1003300"/>
          </a:xfrm>
          <a:prstGeom prst="rect">
            <a:avLst/>
          </a:prstGeom>
          <a:noFill/>
          <a:ln w="9525">
            <a:noFill/>
            <a:miter lim="800000"/>
            <a:headEnd/>
            <a:tailEnd/>
          </a:ln>
        </p:spPr>
      </p:pic>
      <p:cxnSp>
        <p:nvCxnSpPr>
          <p:cNvPr id="37892" name="AutoShape 3"/>
          <p:cNvCxnSpPr>
            <a:cxnSpLocks noChangeShapeType="1"/>
          </p:cNvCxnSpPr>
          <p:nvPr/>
        </p:nvCxnSpPr>
        <p:spPr bwMode="auto">
          <a:xfrm>
            <a:off x="6500813" y="5162550"/>
            <a:ext cx="488950" cy="1588"/>
          </a:xfrm>
          <a:prstGeom prst="straightConnector1">
            <a:avLst/>
          </a:prstGeom>
          <a:noFill/>
          <a:ln w="9525">
            <a:solidFill>
              <a:srgbClr val="000000"/>
            </a:solidFill>
            <a:round/>
            <a:headEnd/>
            <a:tailEnd/>
          </a:ln>
        </p:spPr>
      </p:cxnSp>
      <p:sp>
        <p:nvSpPr>
          <p:cNvPr id="37893" name="Text Box 4"/>
          <p:cNvSpPr txBox="1">
            <a:spLocks noChangeArrowheads="1"/>
          </p:cNvSpPr>
          <p:nvPr/>
        </p:nvSpPr>
        <p:spPr bwMode="auto">
          <a:xfrm>
            <a:off x="7000875" y="5072063"/>
            <a:ext cx="557213" cy="214312"/>
          </a:xfrm>
          <a:prstGeom prst="rect">
            <a:avLst/>
          </a:prstGeom>
          <a:noFill/>
          <a:ln w="9525">
            <a:noFill/>
            <a:miter lim="800000"/>
            <a:headEnd/>
            <a:tailEnd/>
          </a:ln>
        </p:spPr>
        <p:txBody>
          <a:bodyPr lIns="0" tIns="0" rIns="0" bIns="0"/>
          <a:lstStyle/>
          <a:p>
            <a:pPr algn="ctr"/>
            <a:r>
              <a:rPr lang="zh-CN" altLang="en-US" sz="900">
                <a:latin typeface="Times New Roman" pitchFamily="18" charset="0"/>
              </a:rPr>
              <a:t>间隔设置</a:t>
            </a:r>
            <a:endParaRPr lang="zh-CN"/>
          </a:p>
        </p:txBody>
      </p:sp>
      <p:sp>
        <p:nvSpPr>
          <p:cNvPr id="37894" name="Text Box 5"/>
          <p:cNvSpPr txBox="1">
            <a:spLocks noChangeArrowheads="1"/>
          </p:cNvSpPr>
          <p:nvPr/>
        </p:nvSpPr>
        <p:spPr bwMode="auto">
          <a:xfrm>
            <a:off x="1428750" y="4857750"/>
            <a:ext cx="984250" cy="203200"/>
          </a:xfrm>
          <a:prstGeom prst="rect">
            <a:avLst/>
          </a:prstGeom>
          <a:noFill/>
          <a:ln w="9525">
            <a:noFill/>
            <a:miter lim="800000"/>
            <a:headEnd/>
            <a:tailEnd/>
          </a:ln>
        </p:spPr>
        <p:txBody>
          <a:bodyPr lIns="0" tIns="0" rIns="0" bIns="0"/>
          <a:lstStyle/>
          <a:p>
            <a:pPr algn="ctr"/>
            <a:r>
              <a:rPr lang="en-US" altLang="zh-CN" sz="900">
                <a:latin typeface="Times New Roman" pitchFamily="18" charset="0"/>
              </a:rPr>
              <a:t>“</a:t>
            </a:r>
            <a:r>
              <a:rPr lang="zh-CN" altLang="en-US" sz="900">
                <a:latin typeface="Times New Roman" pitchFamily="18" charset="0"/>
              </a:rPr>
              <a:t>旅游新闻”版块</a:t>
            </a:r>
            <a:endParaRPr lang="zh-CN"/>
          </a:p>
        </p:txBody>
      </p:sp>
      <p:sp>
        <p:nvSpPr>
          <p:cNvPr id="37895" name="Text Box 6"/>
          <p:cNvSpPr txBox="1">
            <a:spLocks noChangeArrowheads="1"/>
          </p:cNvSpPr>
          <p:nvPr/>
        </p:nvSpPr>
        <p:spPr bwMode="auto">
          <a:xfrm>
            <a:off x="1428750" y="5226050"/>
            <a:ext cx="984250" cy="203200"/>
          </a:xfrm>
          <a:prstGeom prst="rect">
            <a:avLst/>
          </a:prstGeom>
          <a:noFill/>
          <a:ln w="9525">
            <a:noFill/>
            <a:miter lim="800000"/>
            <a:headEnd/>
            <a:tailEnd/>
          </a:ln>
        </p:spPr>
        <p:txBody>
          <a:bodyPr lIns="0" tIns="0" rIns="0" bIns="0"/>
          <a:lstStyle/>
          <a:p>
            <a:pPr algn="ctr"/>
            <a:r>
              <a:rPr lang="en-US" altLang="zh-CN" sz="900">
                <a:latin typeface="Times New Roman" pitchFamily="18" charset="0"/>
              </a:rPr>
              <a:t>“</a:t>
            </a:r>
            <a:r>
              <a:rPr lang="zh-CN" altLang="en-US" sz="900">
                <a:latin typeface="Times New Roman" pitchFamily="18" charset="0"/>
              </a:rPr>
              <a:t>友情链接”版块</a:t>
            </a:r>
            <a:endParaRPr lang="zh-CN"/>
          </a:p>
        </p:txBody>
      </p:sp>
      <p:cxnSp>
        <p:nvCxnSpPr>
          <p:cNvPr id="37896" name="AutoShape 3"/>
          <p:cNvCxnSpPr>
            <a:cxnSpLocks noChangeShapeType="1"/>
          </p:cNvCxnSpPr>
          <p:nvPr/>
        </p:nvCxnSpPr>
        <p:spPr bwMode="auto">
          <a:xfrm>
            <a:off x="2368550" y="4929188"/>
            <a:ext cx="488950" cy="1587"/>
          </a:xfrm>
          <a:prstGeom prst="straightConnector1">
            <a:avLst/>
          </a:prstGeom>
          <a:noFill/>
          <a:ln w="9525">
            <a:solidFill>
              <a:srgbClr val="000000"/>
            </a:solidFill>
            <a:round/>
            <a:headEnd/>
            <a:tailEnd/>
          </a:ln>
        </p:spPr>
      </p:cxnSp>
      <p:cxnSp>
        <p:nvCxnSpPr>
          <p:cNvPr id="37897" name="AutoShape 3"/>
          <p:cNvCxnSpPr>
            <a:cxnSpLocks noChangeShapeType="1"/>
          </p:cNvCxnSpPr>
          <p:nvPr/>
        </p:nvCxnSpPr>
        <p:spPr bwMode="auto">
          <a:xfrm>
            <a:off x="2357438" y="5286375"/>
            <a:ext cx="488950" cy="1588"/>
          </a:xfrm>
          <a:prstGeom prst="straightConnector1">
            <a:avLst/>
          </a:prstGeom>
          <a:noFill/>
          <a:ln w="9525">
            <a:solidFill>
              <a:srgbClr val="000000"/>
            </a:solidFill>
            <a:round/>
            <a:headEnd/>
            <a:tailEnd/>
          </a:ln>
        </p:spPr>
      </p:cxnSp>
      <p:pic>
        <p:nvPicPr>
          <p:cNvPr id="37898" name="Picture 7"/>
          <p:cNvPicPr>
            <a:picLocks noChangeAspect="1" noChangeArrowheads="1"/>
          </p:cNvPicPr>
          <p:nvPr/>
        </p:nvPicPr>
        <p:blipFill>
          <a:blip r:embed="rId3"/>
          <a:srcRect/>
          <a:stretch>
            <a:fillRect/>
          </a:stretch>
        </p:blipFill>
        <p:spPr bwMode="auto">
          <a:xfrm>
            <a:off x="2714625" y="5715000"/>
            <a:ext cx="3070225" cy="6080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57250" y="2143125"/>
            <a:ext cx="7643813" cy="3451225"/>
          </a:xfrm>
        </p:spPr>
        <p:txBody>
          <a:bodyPr rtlCol="0">
            <a:normAutofit lnSpcReduction="10000"/>
          </a:bodyPr>
          <a:lstStyle/>
          <a:p>
            <a:pPr marL="274320" indent="-274320" fontAlgn="auto">
              <a:spcAft>
                <a:spcPts val="0"/>
              </a:spcAft>
              <a:buFont typeface="Symbol" pitchFamily="18" charset="2"/>
              <a:buNone/>
              <a:defRPr/>
            </a:pPr>
            <a:r>
              <a:rPr lang="zh-CN" altLang="en-US" dirty="0" smtClean="0">
                <a:cs typeface="+mn-cs"/>
              </a:rPr>
              <a:t>（</a:t>
            </a:r>
            <a:r>
              <a:rPr lang="en-US" dirty="0" smtClean="0">
                <a:cs typeface="+mn-cs"/>
              </a:rPr>
              <a:t>2</a:t>
            </a:r>
            <a:r>
              <a:rPr lang="zh-CN" altLang="en-US" dirty="0" smtClean="0">
                <a:cs typeface="+mn-cs"/>
              </a:rPr>
              <a:t>）制作“旅游新闻”版块。在第</a:t>
            </a:r>
            <a:r>
              <a:rPr lang="en-US" dirty="0" smtClean="0">
                <a:cs typeface="+mn-cs"/>
              </a:rPr>
              <a:t>1</a:t>
            </a:r>
            <a:r>
              <a:rPr lang="zh-CN" altLang="en-US" dirty="0" smtClean="0">
                <a:cs typeface="+mn-cs"/>
              </a:rPr>
              <a:t>列单元格中插入</a:t>
            </a:r>
            <a:r>
              <a:rPr lang="en-US" dirty="0" smtClean="0">
                <a:cs typeface="+mn-cs"/>
              </a:rPr>
              <a:t>2</a:t>
            </a:r>
            <a:r>
              <a:rPr lang="zh-CN" altLang="en-US" dirty="0" smtClean="0">
                <a:cs typeface="+mn-cs"/>
              </a:rPr>
              <a:t>行</a:t>
            </a:r>
            <a:r>
              <a:rPr lang="en-US" dirty="0" smtClean="0">
                <a:cs typeface="+mn-cs"/>
              </a:rPr>
              <a:t>1</a:t>
            </a:r>
            <a:r>
              <a:rPr lang="zh-CN" altLang="en-US" dirty="0" smtClean="0">
                <a:cs typeface="+mn-cs"/>
              </a:rPr>
              <a:t>列的表格，宽度为</a:t>
            </a:r>
            <a:r>
              <a:rPr lang="en-US" dirty="0" smtClean="0">
                <a:cs typeface="+mn-cs"/>
              </a:rPr>
              <a:t>243</a:t>
            </a:r>
            <a:r>
              <a:rPr lang="zh-CN" altLang="en-US" dirty="0" smtClean="0">
                <a:cs typeface="+mn-cs"/>
              </a:rPr>
              <a:t>像素，且水平居中排列。</a:t>
            </a:r>
            <a:endParaRPr lang="en-US" altLang="zh-CN" dirty="0" smtClean="0">
              <a:cs typeface="+mn-cs"/>
            </a:endParaRPr>
          </a:p>
          <a:p>
            <a:pPr marL="274320" indent="-274320" fontAlgn="auto">
              <a:spcAft>
                <a:spcPts val="0"/>
              </a:spcAft>
              <a:buFont typeface="Symbol" pitchFamily="18" charset="2"/>
              <a:buNone/>
              <a:defRPr/>
            </a:pPr>
            <a:r>
              <a:rPr lang="zh-CN" altLang="en-US" dirty="0" smtClean="0">
                <a:cs typeface="+mn-cs"/>
              </a:rPr>
              <a:t>    设置外边框风格，设置类名选择器“</a:t>
            </a:r>
            <a:r>
              <a:rPr lang="en-US" dirty="0" err="1" smtClean="0">
                <a:cs typeface="+mn-cs"/>
              </a:rPr>
              <a:t>outer_border</a:t>
            </a:r>
            <a:r>
              <a:rPr lang="zh-CN" altLang="en-US" dirty="0" smtClean="0">
                <a:cs typeface="+mn-cs"/>
              </a:rPr>
              <a:t>”，在“</a:t>
            </a:r>
            <a:r>
              <a:rPr lang="en-US" dirty="0" err="1" smtClean="0">
                <a:cs typeface="+mn-cs"/>
              </a:rPr>
              <a:t>outer_border</a:t>
            </a:r>
            <a:r>
              <a:rPr lang="zh-CN" altLang="en-US" dirty="0" smtClean="0">
                <a:cs typeface="+mn-cs"/>
              </a:rPr>
              <a:t>的</a:t>
            </a:r>
            <a:r>
              <a:rPr lang="en-US" dirty="0" smtClean="0">
                <a:cs typeface="+mn-cs"/>
              </a:rPr>
              <a:t>CSS</a:t>
            </a:r>
            <a:r>
              <a:rPr lang="zh-CN" altLang="en-US" dirty="0" smtClean="0">
                <a:cs typeface="+mn-cs"/>
              </a:rPr>
              <a:t>定义”对话框中设置“边框”类别风格属性。“</a:t>
            </a:r>
            <a:r>
              <a:rPr lang="en-US" dirty="0" smtClean="0">
                <a:cs typeface="+mn-cs"/>
              </a:rPr>
              <a:t>Border-style</a:t>
            </a:r>
            <a:r>
              <a:rPr lang="zh-CN" altLang="en-US" dirty="0" smtClean="0">
                <a:cs typeface="+mn-cs"/>
              </a:rPr>
              <a:t>”为“</a:t>
            </a:r>
            <a:r>
              <a:rPr lang="en-US" dirty="0" smtClean="0">
                <a:cs typeface="+mn-cs"/>
              </a:rPr>
              <a:t>solid</a:t>
            </a:r>
            <a:r>
              <a:rPr lang="zh-CN" altLang="en-US" dirty="0" smtClean="0">
                <a:cs typeface="+mn-cs"/>
              </a:rPr>
              <a:t>”，“</a:t>
            </a:r>
            <a:r>
              <a:rPr lang="en-US" dirty="0" smtClean="0">
                <a:cs typeface="+mn-cs"/>
              </a:rPr>
              <a:t>Border-width</a:t>
            </a:r>
            <a:r>
              <a:rPr lang="zh-CN" altLang="en-US" dirty="0" smtClean="0">
                <a:cs typeface="+mn-cs"/>
              </a:rPr>
              <a:t>”为</a:t>
            </a:r>
            <a:r>
              <a:rPr lang="en-US" dirty="0" smtClean="0">
                <a:cs typeface="+mn-cs"/>
              </a:rPr>
              <a:t>1</a:t>
            </a:r>
            <a:r>
              <a:rPr lang="zh-CN" altLang="en-US" dirty="0" smtClean="0">
                <a:cs typeface="+mn-cs"/>
              </a:rPr>
              <a:t>像素，“</a:t>
            </a:r>
            <a:r>
              <a:rPr lang="en-US" dirty="0" smtClean="0">
                <a:cs typeface="+mn-cs"/>
              </a:rPr>
              <a:t>Border-color</a:t>
            </a:r>
            <a:r>
              <a:rPr lang="zh-CN" altLang="en-US" dirty="0" smtClean="0">
                <a:cs typeface="+mn-cs"/>
              </a:rPr>
              <a:t>”为“</a:t>
            </a:r>
            <a:r>
              <a:rPr lang="en-US" dirty="0" smtClean="0">
                <a:cs typeface="+mn-cs"/>
              </a:rPr>
              <a:t>#b0d182</a:t>
            </a:r>
            <a:r>
              <a:rPr lang="zh-CN" altLang="en-US" dirty="0" smtClean="0">
                <a:cs typeface="+mn-cs"/>
              </a:rPr>
              <a:t>”，如图所示效果。</a:t>
            </a:r>
            <a:endParaRPr lang="en-US" altLang="zh-CN" dirty="0" smtClean="0">
              <a:cs typeface="+mn-cs"/>
            </a:endParaRPr>
          </a:p>
          <a:p>
            <a:pPr marL="274320" indent="-274320" fontAlgn="auto">
              <a:spcAft>
                <a:spcPts val="0"/>
              </a:spcAft>
              <a:buFont typeface="Symbol" pitchFamily="18" charset="2"/>
              <a:buNone/>
              <a:defRPr/>
            </a:pPr>
            <a:r>
              <a:rPr lang="zh-CN" altLang="en-US" dirty="0" smtClean="0">
                <a:solidFill>
                  <a:srgbClr val="FF0000"/>
                </a:solidFill>
                <a:cs typeface="+mn-cs"/>
              </a:rPr>
              <a:t>  说明：“</a:t>
            </a:r>
            <a:r>
              <a:rPr lang="en-US" dirty="0" err="1" smtClean="0">
                <a:solidFill>
                  <a:srgbClr val="FF0000"/>
                </a:solidFill>
                <a:cs typeface="+mn-cs"/>
              </a:rPr>
              <a:t>out_border</a:t>
            </a:r>
            <a:r>
              <a:rPr lang="zh-CN" altLang="en-US" dirty="0" smtClean="0">
                <a:solidFill>
                  <a:srgbClr val="FF0000"/>
                </a:solidFill>
                <a:cs typeface="+mn-cs"/>
              </a:rPr>
              <a:t>”类选择器将应用于“友情链接”、“乐山美食”和“乐山酒店”版块。</a:t>
            </a:r>
          </a:p>
          <a:p>
            <a:pPr marL="274320" indent="-274320" fontAlgn="auto">
              <a:spcAft>
                <a:spcPts val="0"/>
              </a:spcAft>
              <a:buFont typeface="Symbol" pitchFamily="18" charset="2"/>
              <a:buNone/>
              <a:defRPr/>
            </a:pPr>
            <a:endParaRPr lang="zh-CN" altLang="en-US" dirty="0">
              <a:cs typeface="+mn-cs"/>
            </a:endParaRPr>
          </a:p>
        </p:txBody>
      </p:sp>
      <p:sp>
        <p:nvSpPr>
          <p:cNvPr id="38914" name="标题 2"/>
          <p:cNvSpPr>
            <a:spLocks noGrp="1"/>
          </p:cNvSpPr>
          <p:nvPr>
            <p:ph type="title"/>
          </p:nvPr>
        </p:nvSpPr>
        <p:spPr/>
        <p:txBody>
          <a:bodyPr/>
          <a:lstStyle/>
          <a:p>
            <a:r>
              <a:rPr lang="zh-CN" altLang="en-US" b="1" smtClean="0"/>
              <a:t>制作页面主体左列内容</a:t>
            </a:r>
            <a:endParaRPr lang="zh-CN" altLang="en-US" smtClean="0"/>
          </a:p>
        </p:txBody>
      </p:sp>
      <p:pic>
        <p:nvPicPr>
          <p:cNvPr id="38915" name="Picture 2"/>
          <p:cNvPicPr>
            <a:picLocks noChangeAspect="1" noChangeArrowheads="1"/>
          </p:cNvPicPr>
          <p:nvPr/>
        </p:nvPicPr>
        <p:blipFill>
          <a:blip r:embed="rId2"/>
          <a:srcRect/>
          <a:stretch>
            <a:fillRect/>
          </a:stretch>
        </p:blipFill>
        <p:spPr bwMode="auto">
          <a:xfrm>
            <a:off x="2786063" y="5429250"/>
            <a:ext cx="2928937" cy="533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lnSpcReduction="10000"/>
          </a:bodyPr>
          <a:lstStyle/>
          <a:p>
            <a:pPr marL="274320" indent="-274320" fontAlgn="auto">
              <a:spcAft>
                <a:spcPts val="0"/>
              </a:spcAft>
              <a:defRPr/>
            </a:pPr>
            <a:r>
              <a:rPr lang="zh-CN" altLang="en-US" dirty="0" smtClean="0">
                <a:cs typeface="+mn-cs"/>
              </a:rPr>
              <a:t>将第</a:t>
            </a:r>
            <a:r>
              <a:rPr lang="en-US" dirty="0" smtClean="0">
                <a:cs typeface="+mn-cs"/>
              </a:rPr>
              <a:t>1</a:t>
            </a:r>
            <a:r>
              <a:rPr lang="zh-CN" altLang="en-US" dirty="0" smtClean="0">
                <a:cs typeface="+mn-cs"/>
              </a:rPr>
              <a:t>行高度设置为</a:t>
            </a:r>
            <a:r>
              <a:rPr lang="en-US" dirty="0" smtClean="0">
                <a:cs typeface="+mn-cs"/>
              </a:rPr>
              <a:t>32</a:t>
            </a:r>
            <a:r>
              <a:rPr lang="zh-CN" altLang="en-US" dirty="0" smtClean="0">
                <a:cs typeface="+mn-cs"/>
              </a:rPr>
              <a:t>像素，设置此单元格的背景图片为</a:t>
            </a:r>
            <a:r>
              <a:rPr lang="en-US" dirty="0" smtClean="0">
                <a:cs typeface="+mn-cs"/>
              </a:rPr>
              <a:t>news_bg.jpg</a:t>
            </a:r>
            <a:r>
              <a:rPr lang="zh-CN" altLang="en-US" dirty="0" smtClean="0">
                <a:cs typeface="+mn-cs"/>
              </a:rPr>
              <a:t>，包含的文字内容设置“</a:t>
            </a:r>
            <a:r>
              <a:rPr lang="en-US" dirty="0" smtClean="0">
                <a:cs typeface="+mn-cs"/>
              </a:rPr>
              <a:t>font-family</a:t>
            </a:r>
            <a:r>
              <a:rPr lang="zh-CN" altLang="en-US" dirty="0" smtClean="0">
                <a:cs typeface="+mn-cs"/>
              </a:rPr>
              <a:t>”为“华文楷体”，“</a:t>
            </a:r>
            <a:r>
              <a:rPr lang="en-US" dirty="0" smtClean="0">
                <a:cs typeface="+mn-cs"/>
              </a:rPr>
              <a:t>Font-size</a:t>
            </a:r>
            <a:r>
              <a:rPr lang="zh-CN" altLang="en-US" dirty="0" smtClean="0">
                <a:cs typeface="+mn-cs"/>
              </a:rPr>
              <a:t>”为</a:t>
            </a:r>
            <a:r>
              <a:rPr lang="en-US" dirty="0" smtClean="0">
                <a:cs typeface="+mn-cs"/>
              </a:rPr>
              <a:t>18</a:t>
            </a:r>
            <a:r>
              <a:rPr lang="zh-CN" altLang="en-US" dirty="0" smtClean="0">
                <a:cs typeface="+mn-cs"/>
              </a:rPr>
              <a:t>像素，“</a:t>
            </a:r>
            <a:r>
              <a:rPr lang="en-US" dirty="0" smtClean="0">
                <a:cs typeface="+mn-cs"/>
              </a:rPr>
              <a:t>Font-weight</a:t>
            </a:r>
            <a:r>
              <a:rPr lang="zh-CN" altLang="en-US" dirty="0" smtClean="0">
                <a:cs typeface="+mn-cs"/>
              </a:rPr>
              <a:t>”为“</a:t>
            </a:r>
            <a:r>
              <a:rPr lang="en-US" dirty="0" smtClean="0">
                <a:cs typeface="+mn-cs"/>
              </a:rPr>
              <a:t>bold</a:t>
            </a:r>
            <a:r>
              <a:rPr lang="zh-CN" altLang="en-US" dirty="0" smtClean="0">
                <a:cs typeface="+mn-cs"/>
              </a:rPr>
              <a:t>”。同时插入箭头图片</a:t>
            </a:r>
            <a:r>
              <a:rPr lang="en-US" dirty="0" smtClean="0">
                <a:cs typeface="+mn-cs"/>
              </a:rPr>
              <a:t>arrow.gif</a:t>
            </a:r>
            <a:r>
              <a:rPr lang="zh-CN" altLang="en-US" dirty="0" smtClean="0">
                <a:cs typeface="+mn-cs"/>
              </a:rPr>
              <a:t>和更多图片</a:t>
            </a:r>
            <a:r>
              <a:rPr lang="en-US" dirty="0" smtClean="0">
                <a:cs typeface="+mn-cs"/>
              </a:rPr>
              <a:t>more.gif</a:t>
            </a:r>
            <a:r>
              <a:rPr lang="zh-CN" altLang="en-US" dirty="0" smtClean="0">
                <a:cs typeface="+mn-cs"/>
              </a:rPr>
              <a:t>，得到如图</a:t>
            </a:r>
            <a:r>
              <a:rPr lang="en-US" dirty="0" smtClean="0">
                <a:cs typeface="+mn-cs"/>
              </a:rPr>
              <a:t>3-42</a:t>
            </a:r>
            <a:r>
              <a:rPr lang="zh-CN" altLang="en-US" dirty="0" smtClean="0">
                <a:cs typeface="+mn-cs"/>
              </a:rPr>
              <a:t>所示的效果。</a:t>
            </a:r>
          </a:p>
          <a:p>
            <a:pPr marL="274320" indent="-274320" fontAlgn="auto">
              <a:spcAft>
                <a:spcPts val="0"/>
              </a:spcAft>
              <a:defRPr/>
            </a:pPr>
            <a:r>
              <a:rPr lang="zh-CN" altLang="en-US" dirty="0" smtClean="0">
                <a:cs typeface="+mn-cs"/>
              </a:rPr>
              <a:t>在第</a:t>
            </a:r>
            <a:r>
              <a:rPr lang="en-US" dirty="0" smtClean="0">
                <a:cs typeface="+mn-cs"/>
              </a:rPr>
              <a:t>2</a:t>
            </a:r>
            <a:r>
              <a:rPr lang="zh-CN" altLang="en-US" dirty="0" smtClean="0">
                <a:cs typeface="+mn-cs"/>
              </a:rPr>
              <a:t>行以列表的方式插入新闻信息，并将列表标记设置为图片</a:t>
            </a:r>
            <a:r>
              <a:rPr lang="en-US" dirty="0" smtClean="0">
                <a:cs typeface="+mn-cs"/>
              </a:rPr>
              <a:t>news.gif</a:t>
            </a:r>
            <a:r>
              <a:rPr lang="zh-CN" altLang="en-US" dirty="0" smtClean="0">
                <a:cs typeface="+mn-cs"/>
              </a:rPr>
              <a:t>，列表项之间的行高设置为</a:t>
            </a:r>
            <a:r>
              <a:rPr lang="en-US" dirty="0" smtClean="0">
                <a:cs typeface="+mn-cs"/>
              </a:rPr>
              <a:t>30</a:t>
            </a:r>
            <a:r>
              <a:rPr lang="zh-CN" altLang="en-US" dirty="0" smtClean="0">
                <a:cs typeface="+mn-cs"/>
              </a:rPr>
              <a:t>像素，得到如图</a:t>
            </a:r>
            <a:r>
              <a:rPr lang="en-US" dirty="0" smtClean="0">
                <a:cs typeface="+mn-cs"/>
              </a:rPr>
              <a:t>3-43</a:t>
            </a:r>
            <a:r>
              <a:rPr lang="zh-CN" altLang="en-US" dirty="0" smtClean="0">
                <a:cs typeface="+mn-cs"/>
              </a:rPr>
              <a:t>所示的效果。</a:t>
            </a:r>
          </a:p>
          <a:p>
            <a:pPr marL="274320" indent="-274320" fontAlgn="auto">
              <a:spcAft>
                <a:spcPts val="0"/>
              </a:spcAft>
              <a:defRPr/>
            </a:pPr>
            <a:endParaRPr lang="zh-CN" altLang="en-US" dirty="0">
              <a:cs typeface="+mn-cs"/>
            </a:endParaRPr>
          </a:p>
        </p:txBody>
      </p:sp>
      <p:sp>
        <p:nvSpPr>
          <p:cNvPr id="39938" name="标题 2"/>
          <p:cNvSpPr>
            <a:spLocks noGrp="1"/>
          </p:cNvSpPr>
          <p:nvPr>
            <p:ph type="title"/>
          </p:nvPr>
        </p:nvSpPr>
        <p:spPr/>
        <p:txBody>
          <a:bodyPr/>
          <a:lstStyle/>
          <a:p>
            <a:r>
              <a:rPr lang="zh-CN" altLang="en-US" b="1" smtClean="0"/>
              <a:t>制作页面主体左列内容</a:t>
            </a:r>
            <a:endParaRPr lang="zh-CN" altLang="en-US" smtClean="0"/>
          </a:p>
        </p:txBody>
      </p:sp>
      <p:pic>
        <p:nvPicPr>
          <p:cNvPr id="3" name="Picture 2"/>
          <p:cNvPicPr>
            <a:picLocks noChangeAspect="1" noChangeArrowheads="1"/>
          </p:cNvPicPr>
          <p:nvPr/>
        </p:nvPicPr>
        <p:blipFill>
          <a:blip r:embed="rId2"/>
          <a:srcRect/>
          <a:stretch>
            <a:fillRect/>
          </a:stretch>
        </p:blipFill>
        <p:spPr bwMode="auto">
          <a:xfrm>
            <a:off x="642938" y="3286125"/>
            <a:ext cx="3775075" cy="696913"/>
          </a:xfrm>
          <a:prstGeom prst="rect">
            <a:avLst/>
          </a:prstGeom>
          <a:noFill/>
          <a:ln w="9525">
            <a:noFill/>
            <a:miter lim="800000"/>
            <a:headEnd/>
            <a:tailEnd/>
          </a:ln>
        </p:spPr>
      </p:pic>
      <p:pic>
        <p:nvPicPr>
          <p:cNvPr id="39939" name="Picture 3"/>
          <p:cNvPicPr>
            <a:picLocks noChangeAspect="1" noChangeArrowheads="1"/>
          </p:cNvPicPr>
          <p:nvPr/>
        </p:nvPicPr>
        <p:blipFill>
          <a:blip r:embed="rId3"/>
          <a:srcRect/>
          <a:stretch>
            <a:fillRect/>
          </a:stretch>
        </p:blipFill>
        <p:spPr bwMode="auto">
          <a:xfrm>
            <a:off x="5214938" y="2476500"/>
            <a:ext cx="2857500" cy="31670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9939"/>
                                        </p:tgtEl>
                                        <p:attrNameLst>
                                          <p:attrName>style.visibility</p:attrName>
                                        </p:attrNameLst>
                                      </p:cBhvr>
                                      <p:to>
                                        <p:strVal val="visible"/>
                                      </p:to>
                                    </p:set>
                                    <p:animEffect transition="in" filter="blinds(horizontal)">
                                      <p:cBhvr>
                                        <p:cTn id="12" dur="500"/>
                                        <p:tgtEl>
                                          <p:spTgt spid="39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内容占位符 1"/>
          <p:cNvSpPr>
            <a:spLocks noGrp="1"/>
          </p:cNvSpPr>
          <p:nvPr>
            <p:ph idx="1"/>
          </p:nvPr>
        </p:nvSpPr>
        <p:spPr/>
        <p:txBody>
          <a:bodyPr/>
          <a:lstStyle/>
          <a:p>
            <a:pPr>
              <a:buFont typeface="Symbol" pitchFamily="18" charset="2"/>
              <a:buNone/>
            </a:pPr>
            <a:r>
              <a:rPr lang="zh-CN" altLang="en-US" smtClean="0"/>
              <a:t>（</a:t>
            </a:r>
            <a:r>
              <a:rPr lang="en-US" altLang="zh-CN" smtClean="0"/>
              <a:t>3</a:t>
            </a:r>
            <a:r>
              <a:rPr lang="zh-CN" altLang="en-US" smtClean="0"/>
              <a:t>）制作“友情链接”版块。（操作方法与“旅游新闻”相同）</a:t>
            </a:r>
          </a:p>
        </p:txBody>
      </p:sp>
      <p:sp>
        <p:nvSpPr>
          <p:cNvPr id="40962" name="标题 2"/>
          <p:cNvSpPr>
            <a:spLocks noGrp="1"/>
          </p:cNvSpPr>
          <p:nvPr>
            <p:ph type="title"/>
          </p:nvPr>
        </p:nvSpPr>
        <p:spPr/>
        <p:txBody>
          <a:bodyPr/>
          <a:lstStyle/>
          <a:p>
            <a:r>
              <a:rPr lang="zh-CN" altLang="en-US" b="1" smtClean="0"/>
              <a:t>制作页面主体左列内容</a:t>
            </a:r>
            <a:endParaRPr lang="zh-CN" altLang="en-US" smtClean="0"/>
          </a:p>
        </p:txBody>
      </p:sp>
      <p:pic>
        <p:nvPicPr>
          <p:cNvPr id="2" name="Picture 2"/>
          <p:cNvPicPr>
            <a:picLocks noChangeAspect="1" noChangeArrowheads="1"/>
          </p:cNvPicPr>
          <p:nvPr/>
        </p:nvPicPr>
        <p:blipFill>
          <a:blip r:embed="rId2"/>
          <a:srcRect/>
          <a:stretch>
            <a:fillRect/>
          </a:stretch>
        </p:blipFill>
        <p:spPr bwMode="auto">
          <a:xfrm>
            <a:off x="3214688" y="1643063"/>
            <a:ext cx="2500312" cy="50831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内容占位符 1"/>
          <p:cNvSpPr>
            <a:spLocks noGrp="1"/>
          </p:cNvSpPr>
          <p:nvPr>
            <p:ph idx="1"/>
          </p:nvPr>
        </p:nvSpPr>
        <p:spPr>
          <a:xfrm>
            <a:off x="785813" y="2214563"/>
            <a:ext cx="7408862" cy="3451225"/>
          </a:xfrm>
        </p:spPr>
        <p:txBody>
          <a:bodyPr/>
          <a:lstStyle/>
          <a:p>
            <a:pPr>
              <a:buFont typeface="Symbol" pitchFamily="18" charset="2"/>
              <a:buNone/>
            </a:pPr>
            <a:r>
              <a:rPr lang="en-US" altLang="zh-CN" smtClean="0"/>
              <a:t>6</a:t>
            </a:r>
            <a:r>
              <a:rPr lang="zh-CN" altLang="en-US" smtClean="0"/>
              <a:t>．制作主体内容中间列内容</a:t>
            </a:r>
            <a:endParaRPr lang="en-US" altLang="zh-CN" smtClean="0"/>
          </a:p>
          <a:p>
            <a:pPr>
              <a:buFont typeface="Symbol" pitchFamily="18" charset="2"/>
              <a:buNone/>
            </a:pPr>
            <a:r>
              <a:rPr lang="zh-CN" altLang="en-US" smtClean="0"/>
              <a:t>   （</a:t>
            </a:r>
            <a:r>
              <a:rPr lang="en-US" altLang="zh-CN" smtClean="0"/>
              <a:t>1</a:t>
            </a:r>
            <a:r>
              <a:rPr lang="zh-CN" altLang="en-US" smtClean="0"/>
              <a:t>）插入一个</a:t>
            </a:r>
            <a:r>
              <a:rPr lang="en-US" altLang="zh-CN" smtClean="0"/>
              <a:t>2</a:t>
            </a:r>
            <a:r>
              <a:rPr lang="zh-CN" altLang="en-US" smtClean="0"/>
              <a:t>行</a:t>
            </a:r>
            <a:r>
              <a:rPr lang="en-US" altLang="zh-CN" smtClean="0"/>
              <a:t>1</a:t>
            </a:r>
            <a:r>
              <a:rPr lang="zh-CN" altLang="en-US" smtClean="0"/>
              <a:t>列的表格，宽度为</a:t>
            </a:r>
            <a:r>
              <a:rPr lang="en-US" altLang="zh-CN" smtClean="0"/>
              <a:t>100%</a:t>
            </a:r>
            <a:r>
              <a:rPr lang="zh-CN" altLang="en-US" smtClean="0"/>
              <a:t>，水平居中显示，垂直居顶端。第</a:t>
            </a:r>
            <a:r>
              <a:rPr lang="en-US" altLang="zh-CN" smtClean="0"/>
              <a:t>1</a:t>
            </a:r>
            <a:r>
              <a:rPr lang="zh-CN" altLang="en-US" smtClean="0"/>
              <a:t>行用于制作“景点推荐”内容，第</a:t>
            </a:r>
            <a:r>
              <a:rPr lang="en-US" altLang="zh-CN" smtClean="0"/>
              <a:t>2</a:t>
            </a:r>
            <a:r>
              <a:rPr lang="zh-CN" altLang="en-US" smtClean="0"/>
              <a:t>行用于制作“旅游线路”内容。</a:t>
            </a:r>
          </a:p>
        </p:txBody>
      </p:sp>
      <p:sp>
        <p:nvSpPr>
          <p:cNvPr id="41986" name="标题 2"/>
          <p:cNvSpPr>
            <a:spLocks noGrp="1"/>
          </p:cNvSpPr>
          <p:nvPr>
            <p:ph type="title"/>
          </p:nvPr>
        </p:nvSpPr>
        <p:spPr/>
        <p:txBody>
          <a:bodyPr/>
          <a:lstStyle/>
          <a:p>
            <a:endParaRPr lang="zh-CN" altLang="en-US" smtClean="0"/>
          </a:p>
        </p:txBody>
      </p:sp>
      <p:pic>
        <p:nvPicPr>
          <p:cNvPr id="41987" name="Picture 2"/>
          <p:cNvPicPr>
            <a:picLocks noChangeAspect="1" noChangeArrowheads="1"/>
          </p:cNvPicPr>
          <p:nvPr/>
        </p:nvPicPr>
        <p:blipFill>
          <a:blip r:embed="rId2"/>
          <a:srcRect/>
          <a:stretch>
            <a:fillRect/>
          </a:stretch>
        </p:blipFill>
        <p:spPr bwMode="auto">
          <a:xfrm>
            <a:off x="2286000" y="4214813"/>
            <a:ext cx="4214813" cy="2292350"/>
          </a:xfrm>
          <a:prstGeom prst="rect">
            <a:avLst/>
          </a:prstGeom>
          <a:noFill/>
          <a:ln w="9525">
            <a:noFill/>
            <a:miter lim="800000"/>
            <a:headEnd/>
            <a:tailEnd/>
          </a:ln>
        </p:spPr>
      </p:pic>
      <p:sp>
        <p:nvSpPr>
          <p:cNvPr id="5" name="右箭头 4"/>
          <p:cNvSpPr/>
          <p:nvPr/>
        </p:nvSpPr>
        <p:spPr>
          <a:xfrm rot="5400000">
            <a:off x="4393406" y="3893345"/>
            <a:ext cx="428625" cy="21431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内容占位符 1"/>
          <p:cNvSpPr>
            <a:spLocks noGrp="1"/>
          </p:cNvSpPr>
          <p:nvPr>
            <p:ph idx="1"/>
          </p:nvPr>
        </p:nvSpPr>
        <p:spPr/>
        <p:txBody>
          <a:bodyPr/>
          <a:lstStyle/>
          <a:p>
            <a:r>
              <a:rPr lang="zh-CN" altLang="en-US" smtClean="0"/>
              <a:t>表格是网页设计制作不可缺少的元素，它以简洁明了和高效快捷的方式将图片、文本、数据和表单等元素有序地显示在页面上，让我们可以设计出漂亮的页面。使用表格排版的页面在不同平台、不同分辨率的浏览器里都能保持其原有的布局，而在不同的浏览器平台有较好的兼容性，所以表格是网页中最常用的排版方式之一。</a:t>
            </a:r>
          </a:p>
        </p:txBody>
      </p:sp>
      <p:sp>
        <p:nvSpPr>
          <p:cNvPr id="15362" name="标题 2"/>
          <p:cNvSpPr>
            <a:spLocks noGrp="1"/>
          </p:cNvSpPr>
          <p:nvPr>
            <p:ph type="title"/>
          </p:nvPr>
        </p:nvSpPr>
        <p:spPr/>
        <p:txBody>
          <a:bodyPr/>
          <a:lstStyle/>
          <a:p>
            <a:r>
              <a:rPr lang="en-US" altLang="zh-CN" b="1" smtClean="0"/>
              <a:t>3.1  </a:t>
            </a:r>
            <a:r>
              <a:rPr lang="zh-CN" altLang="en-US" b="1" smtClean="0"/>
              <a:t>表格</a:t>
            </a:r>
            <a:endParaRPr lang="zh-CN" altLang="en-US"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内容占位符 1"/>
          <p:cNvSpPr>
            <a:spLocks noGrp="1"/>
          </p:cNvSpPr>
          <p:nvPr>
            <p:ph idx="1"/>
          </p:nvPr>
        </p:nvSpPr>
        <p:spPr>
          <a:xfrm>
            <a:off x="714375" y="2357438"/>
            <a:ext cx="7986713" cy="2754312"/>
          </a:xfrm>
        </p:spPr>
        <p:txBody>
          <a:bodyPr/>
          <a:lstStyle/>
          <a:p>
            <a:pPr>
              <a:buFont typeface="Symbol" pitchFamily="18" charset="2"/>
              <a:buNone/>
            </a:pPr>
            <a:r>
              <a:rPr lang="zh-CN" altLang="en-US" smtClean="0"/>
              <a:t>（</a:t>
            </a:r>
            <a:r>
              <a:rPr lang="en-US" altLang="zh-CN" smtClean="0"/>
              <a:t>2</a:t>
            </a:r>
            <a:r>
              <a:rPr lang="zh-CN" altLang="en-US" smtClean="0"/>
              <a:t>）制作“景点推荐”版块</a:t>
            </a:r>
            <a:endParaRPr lang="en-US" altLang="zh-CN" smtClean="0"/>
          </a:p>
          <a:p>
            <a:pPr>
              <a:buFont typeface="Symbol" pitchFamily="18" charset="2"/>
              <a:buNone/>
            </a:pPr>
            <a:r>
              <a:rPr lang="zh-CN" altLang="en-US" smtClean="0"/>
              <a:t>   将第</a:t>
            </a:r>
            <a:r>
              <a:rPr lang="en-US" altLang="zh-CN" smtClean="0"/>
              <a:t>1</a:t>
            </a:r>
            <a:r>
              <a:rPr lang="zh-CN" altLang="en-US" smtClean="0"/>
              <a:t>行的高度设置为</a:t>
            </a:r>
            <a:r>
              <a:rPr lang="en-US" altLang="zh-CN" smtClean="0"/>
              <a:t>320</a:t>
            </a:r>
            <a:r>
              <a:rPr lang="zh-CN" altLang="en-US" smtClean="0"/>
              <a:t>像素，设置</a:t>
            </a:r>
            <a:r>
              <a:rPr lang="en-US" altLang="zh-CN" smtClean="0"/>
              <a:t>ID</a:t>
            </a:r>
            <a:r>
              <a:rPr lang="zh-CN" altLang="en-US" smtClean="0"/>
              <a:t>选择器“</a:t>
            </a:r>
            <a:r>
              <a:rPr lang="en-US" altLang="zh-CN" smtClean="0"/>
              <a:t>scenery_bottom_bg</a:t>
            </a:r>
            <a:r>
              <a:rPr lang="zh-CN" altLang="en-US" smtClean="0"/>
              <a:t>”，为其设置背景图片</a:t>
            </a:r>
            <a:r>
              <a:rPr lang="en-US" altLang="zh-CN" smtClean="0"/>
              <a:t>line_bg.png</a:t>
            </a:r>
            <a:r>
              <a:rPr lang="zh-CN" altLang="en-US" smtClean="0"/>
              <a:t>，在“背景”区域中加载“</a:t>
            </a:r>
            <a:r>
              <a:rPr lang="en-US" altLang="zh-CN" smtClean="0"/>
              <a:t>Background-image</a:t>
            </a:r>
            <a:r>
              <a:rPr lang="zh-CN" altLang="en-US" smtClean="0"/>
              <a:t>”选项的文件路径，设置“</a:t>
            </a:r>
            <a:r>
              <a:rPr lang="en-US" altLang="zh-CN" smtClean="0"/>
              <a:t>Background-repeat</a:t>
            </a:r>
            <a:r>
              <a:rPr lang="zh-CN" altLang="en-US" smtClean="0"/>
              <a:t>”为“</a:t>
            </a:r>
            <a:r>
              <a:rPr lang="en-US" altLang="zh-CN" smtClean="0"/>
              <a:t>no-repeat</a:t>
            </a:r>
            <a:r>
              <a:rPr lang="zh-CN" altLang="en-US" smtClean="0"/>
              <a:t>”，“</a:t>
            </a:r>
            <a:r>
              <a:rPr lang="en-US" altLang="zh-CN" smtClean="0"/>
              <a:t>Background-position(Y)</a:t>
            </a:r>
            <a:r>
              <a:rPr lang="zh-CN" altLang="en-US" smtClean="0"/>
              <a:t>”为“</a:t>
            </a:r>
            <a:r>
              <a:rPr lang="en-US" altLang="zh-CN" smtClean="0"/>
              <a:t>bottom</a:t>
            </a:r>
            <a:r>
              <a:rPr lang="zh-CN" altLang="en-US" smtClean="0"/>
              <a:t>”。背景效果如图所示。</a:t>
            </a:r>
          </a:p>
        </p:txBody>
      </p:sp>
      <p:sp>
        <p:nvSpPr>
          <p:cNvPr id="43010" name="标题 2"/>
          <p:cNvSpPr>
            <a:spLocks noGrp="1"/>
          </p:cNvSpPr>
          <p:nvPr>
            <p:ph type="title"/>
          </p:nvPr>
        </p:nvSpPr>
        <p:spPr/>
        <p:txBody>
          <a:bodyPr/>
          <a:lstStyle/>
          <a:p>
            <a:r>
              <a:rPr lang="zh-CN" altLang="en-US" smtClean="0"/>
              <a:t>制作主体内容中间列内容</a:t>
            </a:r>
          </a:p>
        </p:txBody>
      </p:sp>
      <p:pic>
        <p:nvPicPr>
          <p:cNvPr id="2" name="Picture 2"/>
          <p:cNvPicPr>
            <a:picLocks noChangeAspect="1" noChangeArrowheads="1"/>
          </p:cNvPicPr>
          <p:nvPr/>
        </p:nvPicPr>
        <p:blipFill>
          <a:blip r:embed="rId2"/>
          <a:srcRect/>
          <a:stretch>
            <a:fillRect/>
          </a:stretch>
        </p:blipFill>
        <p:spPr bwMode="auto">
          <a:xfrm>
            <a:off x="2643188" y="3071813"/>
            <a:ext cx="4008437" cy="27146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内容占位符 1"/>
          <p:cNvSpPr>
            <a:spLocks noGrp="1"/>
          </p:cNvSpPr>
          <p:nvPr>
            <p:ph idx="1"/>
          </p:nvPr>
        </p:nvSpPr>
        <p:spPr/>
        <p:txBody>
          <a:bodyPr/>
          <a:lstStyle/>
          <a:p>
            <a:r>
              <a:rPr lang="zh-CN" altLang="en-US" smtClean="0"/>
              <a:t>在“景点推荐”版块所在单元格插入一个</a:t>
            </a:r>
            <a:r>
              <a:rPr lang="en-US" altLang="zh-CN" smtClean="0"/>
              <a:t>3</a:t>
            </a:r>
            <a:r>
              <a:rPr lang="zh-CN" altLang="en-US" smtClean="0"/>
              <a:t>行</a:t>
            </a:r>
            <a:r>
              <a:rPr lang="en-US" altLang="zh-CN" smtClean="0"/>
              <a:t>1</a:t>
            </a:r>
            <a:r>
              <a:rPr lang="zh-CN" altLang="en-US" smtClean="0"/>
              <a:t>列的表格，宽度为</a:t>
            </a:r>
            <a:r>
              <a:rPr lang="en-US" altLang="zh-CN" smtClean="0"/>
              <a:t>95%</a:t>
            </a:r>
            <a:r>
              <a:rPr lang="zh-CN" altLang="en-US" smtClean="0"/>
              <a:t>，水平居中显示。</a:t>
            </a:r>
          </a:p>
        </p:txBody>
      </p:sp>
      <p:sp>
        <p:nvSpPr>
          <p:cNvPr id="44034" name="标题 2"/>
          <p:cNvSpPr>
            <a:spLocks noGrp="1"/>
          </p:cNvSpPr>
          <p:nvPr>
            <p:ph type="title"/>
          </p:nvPr>
        </p:nvSpPr>
        <p:spPr/>
        <p:txBody>
          <a:bodyPr/>
          <a:lstStyle/>
          <a:p>
            <a:r>
              <a:rPr lang="zh-CN" altLang="en-US" smtClean="0"/>
              <a:t>制作主体内容中间列内容</a:t>
            </a:r>
          </a:p>
        </p:txBody>
      </p:sp>
      <p:pic>
        <p:nvPicPr>
          <p:cNvPr id="44035" name="Picture 2"/>
          <p:cNvPicPr>
            <a:picLocks noChangeAspect="1" noChangeArrowheads="1"/>
          </p:cNvPicPr>
          <p:nvPr/>
        </p:nvPicPr>
        <p:blipFill>
          <a:blip r:embed="rId2"/>
          <a:srcRect/>
          <a:stretch>
            <a:fillRect/>
          </a:stretch>
        </p:blipFill>
        <p:spPr bwMode="auto">
          <a:xfrm>
            <a:off x="2500313" y="3571875"/>
            <a:ext cx="4071937" cy="2614613"/>
          </a:xfrm>
          <a:prstGeom prst="rect">
            <a:avLst/>
          </a:prstGeom>
          <a:noFill/>
          <a:ln w="9525">
            <a:noFill/>
            <a:miter lim="800000"/>
            <a:headEnd/>
            <a:tailEnd/>
          </a:ln>
        </p:spPr>
      </p:pic>
      <p:sp>
        <p:nvSpPr>
          <p:cNvPr id="44036" name="Text Box 3"/>
          <p:cNvSpPr txBox="1">
            <a:spLocks noChangeArrowheads="1"/>
          </p:cNvSpPr>
          <p:nvPr/>
        </p:nvSpPr>
        <p:spPr bwMode="auto">
          <a:xfrm>
            <a:off x="1214438" y="4700588"/>
            <a:ext cx="1081087" cy="247650"/>
          </a:xfrm>
          <a:prstGeom prst="rect">
            <a:avLst/>
          </a:prstGeom>
          <a:noFill/>
          <a:ln w="9525">
            <a:noFill/>
            <a:miter lim="800000"/>
            <a:headEnd/>
            <a:tailEnd/>
          </a:ln>
        </p:spPr>
        <p:txBody>
          <a:bodyPr lIns="0" tIns="0" rIns="0" bIns="0"/>
          <a:lstStyle/>
          <a:p>
            <a:pPr algn="ctr"/>
            <a:r>
              <a:rPr lang="en-US" altLang="zh-CN" sz="900">
                <a:latin typeface="Times New Roman" pitchFamily="18" charset="0"/>
              </a:rPr>
              <a:t>“</a:t>
            </a:r>
            <a:r>
              <a:rPr lang="zh-CN" altLang="en-US" sz="900">
                <a:latin typeface="Times New Roman" pitchFamily="18" charset="0"/>
              </a:rPr>
              <a:t>景点推荐”标题栏</a:t>
            </a:r>
            <a:endParaRPr lang="zh-CN"/>
          </a:p>
        </p:txBody>
      </p:sp>
      <p:sp>
        <p:nvSpPr>
          <p:cNvPr id="44037" name="Text Box 4"/>
          <p:cNvSpPr txBox="1">
            <a:spLocks noChangeArrowheads="1"/>
          </p:cNvSpPr>
          <p:nvPr/>
        </p:nvSpPr>
        <p:spPr bwMode="auto">
          <a:xfrm>
            <a:off x="1214438" y="4902200"/>
            <a:ext cx="1193800" cy="203200"/>
          </a:xfrm>
          <a:prstGeom prst="rect">
            <a:avLst/>
          </a:prstGeom>
          <a:noFill/>
          <a:ln w="9525">
            <a:noFill/>
            <a:miter lim="800000"/>
            <a:headEnd/>
            <a:tailEnd/>
          </a:ln>
        </p:spPr>
        <p:txBody>
          <a:bodyPr lIns="0" tIns="0" rIns="0" bIns="0"/>
          <a:lstStyle/>
          <a:p>
            <a:pPr algn="ctr"/>
            <a:r>
              <a:rPr lang="en-US" altLang="zh-CN" sz="900">
                <a:latin typeface="Times New Roman" pitchFamily="18" charset="0"/>
              </a:rPr>
              <a:t>“</a:t>
            </a:r>
            <a:r>
              <a:rPr lang="zh-CN" altLang="en-US" sz="900">
                <a:latin typeface="Times New Roman" pitchFamily="18" charset="0"/>
              </a:rPr>
              <a:t>景点推荐”详细内容</a:t>
            </a:r>
            <a:endParaRPr lang="zh-CN"/>
          </a:p>
        </p:txBody>
      </p:sp>
      <p:sp>
        <p:nvSpPr>
          <p:cNvPr id="44038" name="Text Box 5"/>
          <p:cNvSpPr txBox="1">
            <a:spLocks noChangeArrowheads="1"/>
          </p:cNvSpPr>
          <p:nvPr/>
        </p:nvSpPr>
        <p:spPr bwMode="auto">
          <a:xfrm>
            <a:off x="6715125" y="4786313"/>
            <a:ext cx="838200" cy="203200"/>
          </a:xfrm>
          <a:prstGeom prst="rect">
            <a:avLst/>
          </a:prstGeom>
          <a:noFill/>
          <a:ln w="9525">
            <a:noFill/>
            <a:miter lim="800000"/>
            <a:headEnd/>
            <a:tailEnd/>
          </a:ln>
        </p:spPr>
        <p:txBody>
          <a:bodyPr lIns="0" tIns="0" rIns="0" bIns="0"/>
          <a:lstStyle/>
          <a:p>
            <a:pPr algn="just"/>
            <a:r>
              <a:rPr lang="zh-CN" altLang="en-US" sz="900">
                <a:latin typeface="Times New Roman" pitchFamily="18" charset="0"/>
              </a:rPr>
              <a:t>间隔设置</a:t>
            </a:r>
            <a:endParaRPr lang="zh-CN"/>
          </a:p>
        </p:txBody>
      </p:sp>
      <p:cxnSp>
        <p:nvCxnSpPr>
          <p:cNvPr id="44039" name="AutoShape 6"/>
          <p:cNvCxnSpPr>
            <a:cxnSpLocks noChangeShapeType="1"/>
          </p:cNvCxnSpPr>
          <p:nvPr/>
        </p:nvCxnSpPr>
        <p:spPr bwMode="auto">
          <a:xfrm>
            <a:off x="6215063" y="4860925"/>
            <a:ext cx="482600" cy="0"/>
          </a:xfrm>
          <a:prstGeom prst="straightConnector1">
            <a:avLst/>
          </a:prstGeom>
          <a:noFill/>
          <a:ln w="9525">
            <a:solidFill>
              <a:srgbClr val="000000"/>
            </a:solidFill>
            <a:round/>
            <a:headEnd/>
            <a:tailEnd/>
          </a:ln>
        </p:spPr>
      </p:cxnSp>
      <p:cxnSp>
        <p:nvCxnSpPr>
          <p:cNvPr id="44040" name="AutoShape 7"/>
          <p:cNvCxnSpPr>
            <a:cxnSpLocks noChangeShapeType="1"/>
          </p:cNvCxnSpPr>
          <p:nvPr/>
        </p:nvCxnSpPr>
        <p:spPr bwMode="auto">
          <a:xfrm>
            <a:off x="2303463" y="4786313"/>
            <a:ext cx="482600" cy="0"/>
          </a:xfrm>
          <a:prstGeom prst="straightConnector1">
            <a:avLst/>
          </a:prstGeom>
          <a:noFill/>
          <a:ln w="9525">
            <a:solidFill>
              <a:srgbClr val="000000"/>
            </a:solidFill>
            <a:round/>
            <a:headEnd/>
            <a:tailEnd/>
          </a:ln>
        </p:spPr>
      </p:cxnSp>
      <p:cxnSp>
        <p:nvCxnSpPr>
          <p:cNvPr id="44041" name="AutoShape 8"/>
          <p:cNvCxnSpPr>
            <a:cxnSpLocks noChangeShapeType="1"/>
          </p:cNvCxnSpPr>
          <p:nvPr/>
        </p:nvCxnSpPr>
        <p:spPr bwMode="auto">
          <a:xfrm>
            <a:off x="2357438" y="4962525"/>
            <a:ext cx="482600" cy="0"/>
          </a:xfrm>
          <a:prstGeom prst="straightConnector1">
            <a:avLst/>
          </a:prstGeom>
          <a:noFill/>
          <a:ln w="9525">
            <a:solidFill>
              <a:srgbClr val="000000"/>
            </a:solidFill>
            <a:round/>
            <a:headEnd/>
            <a:tailEnd/>
          </a:ln>
        </p:spPr>
      </p:cxn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内容占位符 1"/>
          <p:cNvSpPr>
            <a:spLocks noGrp="1"/>
          </p:cNvSpPr>
          <p:nvPr>
            <p:ph idx="1"/>
          </p:nvPr>
        </p:nvSpPr>
        <p:spPr/>
        <p:txBody>
          <a:bodyPr/>
          <a:lstStyle/>
          <a:p>
            <a:r>
              <a:rPr lang="zh-CN" altLang="en-US" smtClean="0"/>
              <a:t>在“景点推荐标题栏”单元格内插入一个</a:t>
            </a:r>
            <a:r>
              <a:rPr lang="en-US" altLang="zh-CN" smtClean="0"/>
              <a:t>2</a:t>
            </a:r>
            <a:r>
              <a:rPr lang="zh-CN" altLang="en-US" smtClean="0"/>
              <a:t>行</a:t>
            </a:r>
            <a:r>
              <a:rPr lang="en-US" altLang="zh-CN" smtClean="0"/>
              <a:t>2</a:t>
            </a:r>
            <a:r>
              <a:rPr lang="zh-CN" altLang="en-US" smtClean="0"/>
              <a:t>列的表格，宽度为</a:t>
            </a:r>
            <a:r>
              <a:rPr lang="en-US" altLang="zh-CN" smtClean="0"/>
              <a:t>100%</a:t>
            </a:r>
            <a:r>
              <a:rPr lang="zh-CN" altLang="en-US" smtClean="0"/>
              <a:t>，并对第</a:t>
            </a:r>
            <a:r>
              <a:rPr lang="en-US" altLang="zh-CN" smtClean="0"/>
              <a:t>1</a:t>
            </a:r>
            <a:r>
              <a:rPr lang="zh-CN" altLang="en-US" smtClean="0"/>
              <a:t>列进行合并，设置其宽度为</a:t>
            </a:r>
            <a:r>
              <a:rPr lang="en-US" altLang="zh-CN" smtClean="0"/>
              <a:t>10</a:t>
            </a:r>
            <a:r>
              <a:rPr lang="zh-CN" altLang="en-US" smtClean="0"/>
              <a:t>像素，背景色为“</a:t>
            </a:r>
            <a:r>
              <a:rPr lang="en-US" altLang="zh-CN" smtClean="0"/>
              <a:t>#3e6508</a:t>
            </a:r>
            <a:r>
              <a:rPr lang="zh-CN" altLang="en-US" smtClean="0"/>
              <a:t>”，得到如图所示的效果。</a:t>
            </a:r>
            <a:endParaRPr lang="en-US" altLang="zh-CN" smtClean="0"/>
          </a:p>
          <a:p>
            <a:endParaRPr lang="en-US" altLang="zh-CN" smtClean="0"/>
          </a:p>
          <a:p>
            <a:r>
              <a:rPr lang="zh-CN" altLang="en-US" smtClean="0"/>
              <a:t>对第</a:t>
            </a:r>
            <a:r>
              <a:rPr lang="en-US" altLang="zh-CN" smtClean="0"/>
              <a:t>2</a:t>
            </a:r>
            <a:r>
              <a:rPr lang="zh-CN" altLang="en-US" smtClean="0"/>
              <a:t>行第</a:t>
            </a:r>
            <a:r>
              <a:rPr lang="en-US" altLang="zh-CN" smtClean="0"/>
              <a:t>2</a:t>
            </a:r>
            <a:r>
              <a:rPr lang="zh-CN" altLang="en-US" smtClean="0"/>
              <a:t>列进行设置，高度设为</a:t>
            </a:r>
            <a:r>
              <a:rPr lang="en-US" altLang="zh-CN" smtClean="0"/>
              <a:t>1</a:t>
            </a:r>
            <a:r>
              <a:rPr lang="zh-CN" altLang="en-US" smtClean="0"/>
              <a:t>像素，同时去掉代码中的“</a:t>
            </a:r>
            <a:r>
              <a:rPr lang="en-US" altLang="zh-CN" smtClean="0"/>
              <a:t>&amp;nbsp;</a:t>
            </a:r>
            <a:r>
              <a:rPr lang="zh-CN" altLang="en-US" smtClean="0"/>
              <a:t>”，背景色为“</a:t>
            </a:r>
            <a:r>
              <a:rPr lang="en-US" altLang="zh-CN" smtClean="0"/>
              <a:t>#3e6508</a:t>
            </a:r>
            <a:r>
              <a:rPr lang="zh-CN" altLang="en-US" smtClean="0"/>
              <a:t>”，得到如图效果。</a:t>
            </a:r>
          </a:p>
        </p:txBody>
      </p:sp>
      <p:sp>
        <p:nvSpPr>
          <p:cNvPr id="45058" name="标题 2"/>
          <p:cNvSpPr>
            <a:spLocks noGrp="1"/>
          </p:cNvSpPr>
          <p:nvPr>
            <p:ph type="title"/>
          </p:nvPr>
        </p:nvSpPr>
        <p:spPr/>
        <p:txBody>
          <a:bodyPr/>
          <a:lstStyle/>
          <a:p>
            <a:r>
              <a:rPr lang="zh-CN" altLang="en-US" smtClean="0"/>
              <a:t>制作主体内容中间列内容</a:t>
            </a:r>
          </a:p>
        </p:txBody>
      </p:sp>
      <p:pic>
        <p:nvPicPr>
          <p:cNvPr id="45059" name="Picture 2"/>
          <p:cNvPicPr>
            <a:picLocks noChangeAspect="1" noChangeArrowheads="1"/>
          </p:cNvPicPr>
          <p:nvPr/>
        </p:nvPicPr>
        <p:blipFill>
          <a:blip r:embed="rId2"/>
          <a:srcRect/>
          <a:stretch>
            <a:fillRect/>
          </a:stretch>
        </p:blipFill>
        <p:spPr bwMode="auto">
          <a:xfrm>
            <a:off x="1214438" y="4286250"/>
            <a:ext cx="6626225" cy="322263"/>
          </a:xfrm>
          <a:prstGeom prst="rect">
            <a:avLst/>
          </a:prstGeom>
          <a:noFill/>
          <a:ln w="9525">
            <a:noFill/>
            <a:miter lim="800000"/>
            <a:headEnd/>
            <a:tailEnd/>
          </a:ln>
        </p:spPr>
      </p:pic>
      <p:pic>
        <p:nvPicPr>
          <p:cNvPr id="45060" name="Picture 3"/>
          <p:cNvPicPr>
            <a:picLocks noChangeAspect="1" noChangeArrowheads="1"/>
          </p:cNvPicPr>
          <p:nvPr/>
        </p:nvPicPr>
        <p:blipFill>
          <a:blip r:embed="rId3"/>
          <a:srcRect/>
          <a:stretch>
            <a:fillRect/>
          </a:stretch>
        </p:blipFill>
        <p:spPr bwMode="auto">
          <a:xfrm>
            <a:off x="1143000" y="5786438"/>
            <a:ext cx="6643688" cy="333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fontScale="92500"/>
          </a:bodyPr>
          <a:lstStyle/>
          <a:p>
            <a:pPr marL="274320" indent="-274320" fontAlgn="auto">
              <a:spcAft>
                <a:spcPts val="0"/>
              </a:spcAft>
              <a:defRPr/>
            </a:pPr>
            <a:r>
              <a:rPr lang="zh-CN" altLang="en-US" dirty="0" smtClean="0">
                <a:cs typeface="+mn-cs"/>
              </a:rPr>
              <a:t>在第</a:t>
            </a:r>
            <a:r>
              <a:rPr lang="en-US" dirty="0" smtClean="0">
                <a:cs typeface="+mn-cs"/>
              </a:rPr>
              <a:t>1</a:t>
            </a:r>
            <a:r>
              <a:rPr lang="zh-CN" altLang="en-US" dirty="0" smtClean="0">
                <a:cs typeface="+mn-cs"/>
              </a:rPr>
              <a:t>行第</a:t>
            </a:r>
            <a:r>
              <a:rPr lang="en-US" dirty="0" smtClean="0">
                <a:cs typeface="+mn-cs"/>
              </a:rPr>
              <a:t>2</a:t>
            </a:r>
            <a:r>
              <a:rPr lang="zh-CN" altLang="en-US" dirty="0" smtClean="0">
                <a:cs typeface="+mn-cs"/>
              </a:rPr>
              <a:t>列嵌套一个</a:t>
            </a:r>
            <a:r>
              <a:rPr lang="en-US" dirty="0" smtClean="0">
                <a:cs typeface="+mn-cs"/>
              </a:rPr>
              <a:t>1</a:t>
            </a:r>
            <a:r>
              <a:rPr lang="zh-CN" altLang="en-US" dirty="0" smtClean="0">
                <a:cs typeface="+mn-cs"/>
              </a:rPr>
              <a:t>行</a:t>
            </a:r>
            <a:r>
              <a:rPr lang="en-US" dirty="0" smtClean="0">
                <a:cs typeface="+mn-cs"/>
              </a:rPr>
              <a:t>2</a:t>
            </a:r>
            <a:r>
              <a:rPr lang="zh-CN" altLang="en-US" dirty="0" smtClean="0">
                <a:cs typeface="+mn-cs"/>
              </a:rPr>
              <a:t>列的表格，宽度设为</a:t>
            </a:r>
            <a:r>
              <a:rPr lang="en-US" dirty="0" smtClean="0">
                <a:cs typeface="+mn-cs"/>
              </a:rPr>
              <a:t>100%</a:t>
            </a:r>
            <a:r>
              <a:rPr lang="zh-CN" altLang="en-US" dirty="0" smtClean="0">
                <a:cs typeface="+mn-cs"/>
              </a:rPr>
              <a:t>，“景点推荐”四个字放在第</a:t>
            </a:r>
            <a:r>
              <a:rPr lang="en-US" dirty="0" smtClean="0">
                <a:cs typeface="+mn-cs"/>
              </a:rPr>
              <a:t>1</a:t>
            </a:r>
            <a:r>
              <a:rPr lang="zh-CN" altLang="en-US" dirty="0" smtClean="0">
                <a:cs typeface="+mn-cs"/>
              </a:rPr>
              <a:t>列，图片“</a:t>
            </a:r>
            <a:r>
              <a:rPr lang="en-US" dirty="0" smtClean="0">
                <a:cs typeface="+mn-cs"/>
              </a:rPr>
              <a:t>more_1.gif</a:t>
            </a:r>
            <a:r>
              <a:rPr lang="zh-CN" altLang="en-US" dirty="0" smtClean="0">
                <a:cs typeface="+mn-cs"/>
              </a:rPr>
              <a:t>”放在第</a:t>
            </a:r>
            <a:r>
              <a:rPr lang="en-US" dirty="0" smtClean="0">
                <a:cs typeface="+mn-cs"/>
              </a:rPr>
              <a:t>2</a:t>
            </a:r>
            <a:r>
              <a:rPr lang="zh-CN" altLang="en-US" dirty="0" smtClean="0">
                <a:cs typeface="+mn-cs"/>
              </a:rPr>
              <a:t>列且水平居右，注意使用空格进行适当间隔。</a:t>
            </a:r>
            <a:endParaRPr lang="en-US" altLang="zh-CN" dirty="0" smtClean="0">
              <a:cs typeface="+mn-cs"/>
            </a:endParaRPr>
          </a:p>
          <a:p>
            <a:pPr marL="274320" indent="-274320" fontAlgn="auto">
              <a:spcAft>
                <a:spcPts val="0"/>
              </a:spcAft>
              <a:defRPr/>
            </a:pPr>
            <a:r>
              <a:rPr lang="zh-CN" altLang="en-US" dirty="0" smtClean="0">
                <a:cs typeface="+mn-cs"/>
              </a:rPr>
              <a:t>“景点”两个字进行风格设置，使用名为“</a:t>
            </a:r>
            <a:r>
              <a:rPr lang="en-US" dirty="0" err="1" smtClean="0">
                <a:cs typeface="+mn-cs"/>
              </a:rPr>
              <a:t>scenery_jd</a:t>
            </a:r>
            <a:r>
              <a:rPr lang="zh-CN" altLang="en-US" dirty="0" smtClean="0">
                <a:cs typeface="+mn-cs"/>
              </a:rPr>
              <a:t>”的类选择器，设置“</a:t>
            </a:r>
            <a:r>
              <a:rPr lang="en-US" dirty="0" smtClean="0">
                <a:cs typeface="+mn-cs"/>
              </a:rPr>
              <a:t>Font-family</a:t>
            </a:r>
            <a:r>
              <a:rPr lang="zh-CN" altLang="en-US" dirty="0" smtClean="0">
                <a:cs typeface="+mn-cs"/>
              </a:rPr>
              <a:t>”为“华文行楷”，“</a:t>
            </a:r>
            <a:r>
              <a:rPr lang="en-US" dirty="0" smtClean="0">
                <a:cs typeface="+mn-cs"/>
              </a:rPr>
              <a:t>Font-size</a:t>
            </a:r>
            <a:r>
              <a:rPr lang="zh-CN" altLang="en-US" dirty="0" smtClean="0">
                <a:cs typeface="+mn-cs"/>
              </a:rPr>
              <a:t>”为</a:t>
            </a:r>
            <a:r>
              <a:rPr lang="en-US" dirty="0" smtClean="0">
                <a:cs typeface="+mn-cs"/>
              </a:rPr>
              <a:t>24</a:t>
            </a:r>
            <a:r>
              <a:rPr lang="zh-CN" altLang="en-US" dirty="0" smtClean="0">
                <a:cs typeface="+mn-cs"/>
              </a:rPr>
              <a:t>像素，“</a:t>
            </a:r>
            <a:r>
              <a:rPr lang="en-US" dirty="0" smtClean="0">
                <a:cs typeface="+mn-cs"/>
              </a:rPr>
              <a:t>Color</a:t>
            </a:r>
            <a:r>
              <a:rPr lang="zh-CN" altLang="en-US" dirty="0" smtClean="0">
                <a:cs typeface="+mn-cs"/>
              </a:rPr>
              <a:t>”为“</a:t>
            </a:r>
            <a:r>
              <a:rPr lang="en-US" dirty="0" smtClean="0">
                <a:cs typeface="+mn-cs"/>
              </a:rPr>
              <a:t>#f18821</a:t>
            </a:r>
            <a:r>
              <a:rPr lang="zh-CN" altLang="en-US" dirty="0" smtClean="0">
                <a:cs typeface="+mn-cs"/>
              </a:rPr>
              <a:t>”。对“推荐”两个字使用“</a:t>
            </a:r>
            <a:r>
              <a:rPr lang="en-US" dirty="0" err="1" smtClean="0">
                <a:cs typeface="+mn-cs"/>
              </a:rPr>
              <a:t>scenery_tj</a:t>
            </a:r>
            <a:r>
              <a:rPr lang="zh-CN" altLang="en-US" dirty="0" smtClean="0">
                <a:cs typeface="+mn-cs"/>
              </a:rPr>
              <a:t>”类选择器，设置“</a:t>
            </a:r>
            <a:r>
              <a:rPr lang="en-US" dirty="0" smtClean="0">
                <a:cs typeface="+mn-cs"/>
              </a:rPr>
              <a:t>Font-family</a:t>
            </a:r>
            <a:r>
              <a:rPr lang="zh-CN" altLang="en-US" dirty="0" smtClean="0">
                <a:cs typeface="+mn-cs"/>
              </a:rPr>
              <a:t>”为“华文楷体”，“</a:t>
            </a:r>
            <a:r>
              <a:rPr lang="en-US" dirty="0" smtClean="0">
                <a:cs typeface="+mn-cs"/>
              </a:rPr>
              <a:t>Font-size</a:t>
            </a:r>
            <a:r>
              <a:rPr lang="zh-CN" altLang="en-US" dirty="0" smtClean="0">
                <a:cs typeface="+mn-cs"/>
              </a:rPr>
              <a:t>”为</a:t>
            </a:r>
            <a:r>
              <a:rPr lang="en-US" dirty="0" smtClean="0">
                <a:cs typeface="+mn-cs"/>
              </a:rPr>
              <a:t>16</a:t>
            </a:r>
            <a:r>
              <a:rPr lang="zh-CN" altLang="en-US" dirty="0" smtClean="0">
                <a:cs typeface="+mn-cs"/>
              </a:rPr>
              <a:t>像素，并有加粗效果。应用后，得到如图所示的效果。</a:t>
            </a:r>
            <a:endParaRPr lang="zh-CN" altLang="en-US" dirty="0">
              <a:cs typeface="+mn-cs"/>
            </a:endParaRPr>
          </a:p>
        </p:txBody>
      </p:sp>
      <p:sp>
        <p:nvSpPr>
          <p:cNvPr id="46082" name="标题 2"/>
          <p:cNvSpPr>
            <a:spLocks noGrp="1"/>
          </p:cNvSpPr>
          <p:nvPr>
            <p:ph type="title"/>
          </p:nvPr>
        </p:nvSpPr>
        <p:spPr/>
        <p:txBody>
          <a:bodyPr/>
          <a:lstStyle/>
          <a:p>
            <a:r>
              <a:rPr lang="zh-CN" altLang="en-US" smtClean="0"/>
              <a:t>制作主体内容中间列内容</a:t>
            </a:r>
          </a:p>
        </p:txBody>
      </p:sp>
      <p:pic>
        <p:nvPicPr>
          <p:cNvPr id="3" name="Picture 2"/>
          <p:cNvPicPr>
            <a:picLocks noChangeAspect="1" noChangeArrowheads="1"/>
          </p:cNvPicPr>
          <p:nvPr/>
        </p:nvPicPr>
        <p:blipFill>
          <a:blip r:embed="rId2"/>
          <a:srcRect/>
          <a:stretch>
            <a:fillRect/>
          </a:stretch>
        </p:blipFill>
        <p:spPr bwMode="auto">
          <a:xfrm>
            <a:off x="1000125" y="4143375"/>
            <a:ext cx="7543800" cy="5127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内容占位符 1"/>
          <p:cNvSpPr>
            <a:spLocks noGrp="1"/>
          </p:cNvSpPr>
          <p:nvPr>
            <p:ph idx="1"/>
          </p:nvPr>
        </p:nvSpPr>
        <p:spPr>
          <a:xfrm>
            <a:off x="928688" y="2357438"/>
            <a:ext cx="7408862" cy="3451225"/>
          </a:xfrm>
        </p:spPr>
        <p:txBody>
          <a:bodyPr/>
          <a:lstStyle/>
          <a:p>
            <a:r>
              <a:rPr lang="zh-CN" altLang="en-US" smtClean="0"/>
              <a:t>在“景点推荐详细内容”所在单元格里插入一个</a:t>
            </a:r>
            <a:r>
              <a:rPr lang="en-US" altLang="zh-CN" smtClean="0"/>
              <a:t>2</a:t>
            </a:r>
            <a:r>
              <a:rPr lang="zh-CN" altLang="en-US" smtClean="0"/>
              <a:t>行</a:t>
            </a:r>
            <a:r>
              <a:rPr lang="en-US" altLang="zh-CN" smtClean="0"/>
              <a:t>3</a:t>
            </a:r>
            <a:r>
              <a:rPr lang="zh-CN" altLang="en-US" smtClean="0"/>
              <a:t>列的表格</a:t>
            </a:r>
            <a:endParaRPr lang="en-US" altLang="zh-CN" smtClean="0"/>
          </a:p>
          <a:p>
            <a:endParaRPr lang="en-US" altLang="zh-CN" smtClean="0"/>
          </a:p>
          <a:p>
            <a:endParaRPr lang="en-US" altLang="zh-CN" smtClean="0"/>
          </a:p>
          <a:p>
            <a:r>
              <a:rPr lang="zh-CN" altLang="en-US" smtClean="0"/>
              <a:t>分别插入图片和文字后，最终效果如下图</a:t>
            </a:r>
          </a:p>
        </p:txBody>
      </p:sp>
      <p:sp>
        <p:nvSpPr>
          <p:cNvPr id="47106" name="标题 2"/>
          <p:cNvSpPr>
            <a:spLocks noGrp="1"/>
          </p:cNvSpPr>
          <p:nvPr>
            <p:ph type="title"/>
          </p:nvPr>
        </p:nvSpPr>
        <p:spPr/>
        <p:txBody>
          <a:bodyPr/>
          <a:lstStyle/>
          <a:p>
            <a:r>
              <a:rPr lang="zh-CN" altLang="en-US" smtClean="0"/>
              <a:t>制作主体内容中间列内容</a:t>
            </a:r>
          </a:p>
        </p:txBody>
      </p:sp>
      <p:pic>
        <p:nvPicPr>
          <p:cNvPr id="47107" name="Picture 2"/>
          <p:cNvPicPr>
            <a:picLocks noChangeAspect="1" noChangeArrowheads="1"/>
          </p:cNvPicPr>
          <p:nvPr/>
        </p:nvPicPr>
        <p:blipFill>
          <a:blip r:embed="rId2"/>
          <a:srcRect/>
          <a:stretch>
            <a:fillRect/>
          </a:stretch>
        </p:blipFill>
        <p:spPr bwMode="auto">
          <a:xfrm>
            <a:off x="2143125" y="3286125"/>
            <a:ext cx="4019550" cy="574675"/>
          </a:xfrm>
          <a:prstGeom prst="rect">
            <a:avLst/>
          </a:prstGeom>
          <a:noFill/>
          <a:ln w="9525">
            <a:noFill/>
            <a:miter lim="800000"/>
            <a:headEnd/>
            <a:tailEnd/>
          </a:ln>
        </p:spPr>
      </p:pic>
      <p:pic>
        <p:nvPicPr>
          <p:cNvPr id="47108" name="Picture 3"/>
          <p:cNvPicPr>
            <a:picLocks noChangeAspect="1" noChangeArrowheads="1"/>
          </p:cNvPicPr>
          <p:nvPr/>
        </p:nvPicPr>
        <p:blipFill>
          <a:blip r:embed="rId3"/>
          <a:srcRect/>
          <a:stretch>
            <a:fillRect/>
          </a:stretch>
        </p:blipFill>
        <p:spPr bwMode="auto">
          <a:xfrm>
            <a:off x="2500313" y="4429125"/>
            <a:ext cx="3500437" cy="2228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内容占位符 1"/>
          <p:cNvSpPr>
            <a:spLocks noGrp="1"/>
          </p:cNvSpPr>
          <p:nvPr>
            <p:ph idx="1"/>
          </p:nvPr>
        </p:nvSpPr>
        <p:spPr/>
        <p:txBody>
          <a:bodyPr/>
          <a:lstStyle/>
          <a:p>
            <a:pPr>
              <a:buFont typeface="Symbol" pitchFamily="18" charset="2"/>
              <a:buNone/>
            </a:pPr>
            <a:r>
              <a:rPr lang="zh-CN" altLang="en-US" smtClean="0"/>
              <a:t>（</a:t>
            </a:r>
            <a:r>
              <a:rPr lang="en-US" altLang="zh-CN" smtClean="0"/>
              <a:t>3</a:t>
            </a:r>
            <a:r>
              <a:rPr lang="zh-CN" altLang="en-US" smtClean="0"/>
              <a:t>）制作“旅游路线”版块</a:t>
            </a:r>
            <a:endParaRPr lang="en-US" altLang="zh-CN" smtClean="0"/>
          </a:p>
          <a:p>
            <a:r>
              <a:rPr lang="zh-CN" altLang="en-US" smtClean="0"/>
              <a:t>插入一个</a:t>
            </a:r>
            <a:r>
              <a:rPr lang="en-US" altLang="zh-CN" smtClean="0"/>
              <a:t>3</a:t>
            </a:r>
            <a:r>
              <a:rPr lang="zh-CN" altLang="en-US" smtClean="0"/>
              <a:t>行</a:t>
            </a:r>
            <a:r>
              <a:rPr lang="en-US" altLang="zh-CN" smtClean="0"/>
              <a:t>1</a:t>
            </a:r>
            <a:r>
              <a:rPr lang="zh-CN" altLang="en-US" smtClean="0"/>
              <a:t>列的表格，宽度为</a:t>
            </a:r>
            <a:r>
              <a:rPr lang="en-US" altLang="zh-CN" smtClean="0"/>
              <a:t>95%</a:t>
            </a:r>
            <a:r>
              <a:rPr lang="zh-CN" altLang="en-US" smtClean="0"/>
              <a:t>，水平居中。第</a:t>
            </a:r>
            <a:r>
              <a:rPr lang="en-US" altLang="zh-CN" smtClean="0"/>
              <a:t>1</a:t>
            </a:r>
            <a:r>
              <a:rPr lang="zh-CN" altLang="en-US" smtClean="0"/>
              <a:t>行设置“旅游路线”标题信息，第</a:t>
            </a:r>
            <a:r>
              <a:rPr lang="en-US" altLang="zh-CN" smtClean="0"/>
              <a:t>2</a:t>
            </a:r>
            <a:r>
              <a:rPr lang="zh-CN" altLang="en-US" smtClean="0"/>
              <a:t>行设置间隔高度为</a:t>
            </a:r>
            <a:r>
              <a:rPr lang="en-US" altLang="zh-CN" smtClean="0"/>
              <a:t>15</a:t>
            </a:r>
            <a:r>
              <a:rPr lang="zh-CN" altLang="en-US" smtClean="0"/>
              <a:t>像素，第</a:t>
            </a:r>
            <a:r>
              <a:rPr lang="en-US" altLang="zh-CN" smtClean="0"/>
              <a:t>3</a:t>
            </a:r>
            <a:r>
              <a:rPr lang="zh-CN" altLang="en-US" smtClean="0"/>
              <a:t>行插入详细内容。</a:t>
            </a:r>
            <a:r>
              <a:rPr lang="zh-CN" altLang="en-US" smtClean="0">
                <a:solidFill>
                  <a:srgbClr val="FF0000"/>
                </a:solidFill>
              </a:rPr>
              <a:t>此步骤与“景点推荐”版块的设置类似</a:t>
            </a:r>
            <a:r>
              <a:rPr lang="zh-CN" altLang="en-US" smtClean="0"/>
              <a:t>。</a:t>
            </a:r>
          </a:p>
          <a:p>
            <a:endParaRPr lang="zh-CN" altLang="en-US" smtClean="0"/>
          </a:p>
        </p:txBody>
      </p:sp>
      <p:sp>
        <p:nvSpPr>
          <p:cNvPr id="48130" name="标题 2"/>
          <p:cNvSpPr>
            <a:spLocks noGrp="1"/>
          </p:cNvSpPr>
          <p:nvPr>
            <p:ph type="title"/>
          </p:nvPr>
        </p:nvSpPr>
        <p:spPr/>
        <p:txBody>
          <a:bodyPr/>
          <a:lstStyle/>
          <a:p>
            <a:endParaRPr lang="zh-CN" altLang="en-US" smtClean="0"/>
          </a:p>
        </p:txBody>
      </p:sp>
      <p:pic>
        <p:nvPicPr>
          <p:cNvPr id="48131" name="Picture 2"/>
          <p:cNvPicPr>
            <a:picLocks noChangeAspect="1" noChangeArrowheads="1"/>
          </p:cNvPicPr>
          <p:nvPr/>
        </p:nvPicPr>
        <p:blipFill>
          <a:blip r:embed="rId2"/>
          <a:srcRect/>
          <a:stretch>
            <a:fillRect/>
          </a:stretch>
        </p:blipFill>
        <p:spPr bwMode="auto">
          <a:xfrm>
            <a:off x="2000250" y="3500438"/>
            <a:ext cx="5221288" cy="2408237"/>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内容占位符 1"/>
          <p:cNvSpPr>
            <a:spLocks noGrp="1"/>
          </p:cNvSpPr>
          <p:nvPr>
            <p:ph idx="1"/>
          </p:nvPr>
        </p:nvSpPr>
        <p:spPr/>
        <p:txBody>
          <a:bodyPr/>
          <a:lstStyle/>
          <a:p>
            <a:pPr>
              <a:buFont typeface="Symbol" pitchFamily="18" charset="2"/>
              <a:buNone/>
            </a:pPr>
            <a:r>
              <a:rPr lang="en-US" altLang="zh-CN" b="1" smtClean="0"/>
              <a:t>7</a:t>
            </a:r>
            <a:r>
              <a:rPr lang="zh-CN" altLang="en-US" b="1" smtClean="0"/>
              <a:t>．制作主体内容右列内容</a:t>
            </a:r>
            <a:endParaRPr lang="en-US" altLang="zh-CN" b="1" smtClean="0"/>
          </a:p>
          <a:p>
            <a:r>
              <a:rPr lang="zh-CN" altLang="en-US" smtClean="0"/>
              <a:t>右列设置方式与左列类似。</a:t>
            </a:r>
            <a:endParaRPr lang="en-US" altLang="zh-CN" smtClean="0"/>
          </a:p>
          <a:p>
            <a:r>
              <a:rPr lang="zh-CN" altLang="en-US" smtClean="0"/>
              <a:t>使用类名选择器，名为</a:t>
            </a:r>
            <a:r>
              <a:rPr lang="en-US" altLang="zh-CN" smtClean="0"/>
              <a:t>img_position</a:t>
            </a:r>
            <a:r>
              <a:rPr lang="zh-CN" altLang="en-US" smtClean="0"/>
              <a:t>，在其“</a:t>
            </a:r>
            <a:r>
              <a:rPr lang="en-US" altLang="zh-CN" smtClean="0"/>
              <a:t>CSS</a:t>
            </a:r>
            <a:r>
              <a:rPr lang="zh-CN" altLang="en-US" smtClean="0"/>
              <a:t>规则定义”对话框中选择“定位”类别，将“</a:t>
            </a:r>
            <a:r>
              <a:rPr lang="en-US" altLang="zh-CN" smtClean="0"/>
              <a:t>position</a:t>
            </a:r>
            <a:r>
              <a:rPr lang="zh-CN" altLang="en-US" smtClean="0"/>
              <a:t>”值设为“</a:t>
            </a:r>
            <a:r>
              <a:rPr lang="en-US" altLang="zh-CN" smtClean="0"/>
              <a:t>relative</a:t>
            </a:r>
            <a:r>
              <a:rPr lang="zh-CN" altLang="en-US" smtClean="0"/>
              <a:t>”，“</a:t>
            </a:r>
            <a:r>
              <a:rPr lang="en-US" altLang="zh-CN" smtClean="0"/>
              <a:t>top</a:t>
            </a:r>
            <a:r>
              <a:rPr lang="zh-CN" altLang="en-US" smtClean="0"/>
              <a:t>”值设为</a:t>
            </a:r>
            <a:r>
              <a:rPr lang="en-US" altLang="zh-CN" smtClean="0"/>
              <a:t>15</a:t>
            </a:r>
            <a:r>
              <a:rPr lang="zh-CN" altLang="en-US" smtClean="0"/>
              <a:t>像素，得到如图所示效果。</a:t>
            </a:r>
          </a:p>
          <a:p>
            <a:endParaRPr lang="zh-CN" altLang="en-US" b="1" smtClean="0"/>
          </a:p>
          <a:p>
            <a:endParaRPr lang="zh-CN" altLang="en-US" smtClean="0"/>
          </a:p>
        </p:txBody>
      </p:sp>
      <p:sp>
        <p:nvSpPr>
          <p:cNvPr id="49154" name="标题 2"/>
          <p:cNvSpPr>
            <a:spLocks noGrp="1"/>
          </p:cNvSpPr>
          <p:nvPr>
            <p:ph type="title"/>
          </p:nvPr>
        </p:nvSpPr>
        <p:spPr/>
        <p:txBody>
          <a:bodyPr/>
          <a:lstStyle/>
          <a:p>
            <a:endParaRPr lang="zh-CN" altLang="en-US" smtClean="0"/>
          </a:p>
        </p:txBody>
      </p:sp>
      <p:pic>
        <p:nvPicPr>
          <p:cNvPr id="2" name="Picture 2"/>
          <p:cNvPicPr>
            <a:picLocks noChangeAspect="1" noChangeArrowheads="1"/>
          </p:cNvPicPr>
          <p:nvPr/>
        </p:nvPicPr>
        <p:blipFill>
          <a:blip r:embed="rId2"/>
          <a:srcRect/>
          <a:stretch>
            <a:fillRect/>
          </a:stretch>
        </p:blipFill>
        <p:spPr bwMode="auto">
          <a:xfrm>
            <a:off x="5429250" y="3714750"/>
            <a:ext cx="2071688" cy="2535238"/>
          </a:xfrm>
          <a:prstGeom prst="rect">
            <a:avLst/>
          </a:prstGeom>
          <a:noFill/>
          <a:ln w="9525">
            <a:noFill/>
            <a:miter lim="800000"/>
            <a:headEnd/>
            <a:tailEnd/>
          </a:ln>
        </p:spPr>
      </p:pic>
      <p:pic>
        <p:nvPicPr>
          <p:cNvPr id="49155" name="Picture 3"/>
          <p:cNvPicPr>
            <a:picLocks noChangeAspect="1" noChangeArrowheads="1"/>
          </p:cNvPicPr>
          <p:nvPr/>
        </p:nvPicPr>
        <p:blipFill>
          <a:blip r:embed="rId3"/>
          <a:srcRect/>
          <a:stretch>
            <a:fillRect/>
          </a:stretch>
        </p:blipFill>
        <p:spPr bwMode="auto">
          <a:xfrm>
            <a:off x="1714500" y="3786188"/>
            <a:ext cx="2149475" cy="2428875"/>
          </a:xfrm>
          <a:prstGeom prst="rect">
            <a:avLst/>
          </a:prstGeom>
          <a:noFill/>
          <a:ln w="9525">
            <a:noFill/>
            <a:miter lim="800000"/>
            <a:headEnd/>
            <a:tailEnd/>
          </a:ln>
        </p:spPr>
      </p:pic>
      <p:sp>
        <p:nvSpPr>
          <p:cNvPr id="6" name="右箭头 5"/>
          <p:cNvSpPr/>
          <p:nvPr/>
        </p:nvSpPr>
        <p:spPr>
          <a:xfrm>
            <a:off x="3857625" y="4786313"/>
            <a:ext cx="1571625" cy="357187"/>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9155"/>
                                        </p:tgtEl>
                                        <p:attrNameLst>
                                          <p:attrName>style.visibility</p:attrName>
                                        </p:attrNameLst>
                                      </p:cBhvr>
                                      <p:to>
                                        <p:strVal val="visible"/>
                                      </p:to>
                                    </p:set>
                                    <p:animEffect transition="in" filter="blinds(horizontal)">
                                      <p:cBhvr>
                                        <p:cTn id="7" dur="500"/>
                                        <p:tgtEl>
                                          <p:spTgt spid="49155"/>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par>
                          <p:cTn id="11" fill="hold">
                            <p:stCondLst>
                              <p:cond delay="500"/>
                            </p:stCondLst>
                            <p:childTnLst>
                              <p:par>
                                <p:cTn id="12" presetID="3" presetClass="entr" presetSubtype="1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fontScale="92500"/>
          </a:bodyPr>
          <a:lstStyle/>
          <a:p>
            <a:pPr marL="274320" indent="-274320" fontAlgn="auto">
              <a:spcAft>
                <a:spcPts val="0"/>
              </a:spcAft>
              <a:buFont typeface="Symbol" pitchFamily="18" charset="2"/>
              <a:buNone/>
              <a:defRPr/>
            </a:pPr>
            <a:r>
              <a:rPr lang="en-US" b="1" dirty="0" smtClean="0">
                <a:cs typeface="+mn-cs"/>
              </a:rPr>
              <a:t>8</a:t>
            </a:r>
            <a:r>
              <a:rPr lang="zh-CN" altLang="en-US" b="1" dirty="0" smtClean="0">
                <a:cs typeface="+mn-cs"/>
              </a:rPr>
              <a:t>．制作页脚信息</a:t>
            </a:r>
            <a:endParaRPr lang="en-US" altLang="zh-CN" b="1" dirty="0" smtClean="0">
              <a:cs typeface="+mn-cs"/>
            </a:endParaRPr>
          </a:p>
          <a:p>
            <a:pPr marL="274320" indent="-274320" fontAlgn="auto">
              <a:spcAft>
                <a:spcPts val="0"/>
              </a:spcAft>
              <a:buFont typeface="Symbol" pitchFamily="18" charset="2"/>
              <a:buNone/>
              <a:defRPr/>
            </a:pPr>
            <a:r>
              <a:rPr lang="zh-CN" altLang="en-US" dirty="0" smtClean="0">
                <a:cs typeface="+mn-cs"/>
              </a:rPr>
              <a:t>   插入一个</a:t>
            </a:r>
            <a:r>
              <a:rPr lang="en-US" dirty="0" smtClean="0">
                <a:cs typeface="+mn-cs"/>
              </a:rPr>
              <a:t>1</a:t>
            </a:r>
            <a:r>
              <a:rPr lang="zh-CN" altLang="en-US" dirty="0" smtClean="0">
                <a:cs typeface="+mn-cs"/>
              </a:rPr>
              <a:t>行</a:t>
            </a:r>
            <a:r>
              <a:rPr lang="en-US" dirty="0" smtClean="0">
                <a:cs typeface="+mn-cs"/>
              </a:rPr>
              <a:t>1</a:t>
            </a:r>
            <a:r>
              <a:rPr lang="zh-CN" altLang="en-US" dirty="0" smtClean="0">
                <a:cs typeface="+mn-cs"/>
              </a:rPr>
              <a:t>列的表格，宽度为</a:t>
            </a:r>
            <a:r>
              <a:rPr lang="en-US" dirty="0" smtClean="0">
                <a:cs typeface="+mn-cs"/>
              </a:rPr>
              <a:t>1000</a:t>
            </a:r>
            <a:r>
              <a:rPr lang="zh-CN" altLang="en-US" dirty="0" smtClean="0">
                <a:cs typeface="+mn-cs"/>
              </a:rPr>
              <a:t>像素，高度为</a:t>
            </a:r>
            <a:r>
              <a:rPr lang="en-US" dirty="0" smtClean="0">
                <a:cs typeface="+mn-cs"/>
              </a:rPr>
              <a:t>100</a:t>
            </a:r>
            <a:r>
              <a:rPr lang="zh-CN" altLang="en-US" dirty="0" smtClean="0">
                <a:cs typeface="+mn-cs"/>
              </a:rPr>
              <a:t>像素，水平居中对齐。选择</a:t>
            </a:r>
            <a:r>
              <a:rPr lang="en-US" dirty="0" smtClean="0">
                <a:cs typeface="+mn-cs"/>
              </a:rPr>
              <a:t>ID</a:t>
            </a:r>
            <a:r>
              <a:rPr lang="zh-CN" altLang="en-US" dirty="0" smtClean="0">
                <a:cs typeface="+mn-cs"/>
              </a:rPr>
              <a:t>选择器，名为“</a:t>
            </a:r>
            <a:r>
              <a:rPr lang="en-US" dirty="0" err="1" smtClean="0">
                <a:cs typeface="+mn-cs"/>
              </a:rPr>
              <a:t>footer_bg</a:t>
            </a:r>
            <a:r>
              <a:rPr lang="zh-CN" altLang="en-US" dirty="0" smtClean="0">
                <a:cs typeface="+mn-cs"/>
              </a:rPr>
              <a:t>”，为页脚添加背景图片</a:t>
            </a:r>
            <a:r>
              <a:rPr lang="en-US" dirty="0" smtClean="0">
                <a:cs typeface="+mn-cs"/>
              </a:rPr>
              <a:t>bottom.gif</a:t>
            </a:r>
            <a:r>
              <a:rPr lang="zh-CN" altLang="en-US" dirty="0" smtClean="0">
                <a:cs typeface="+mn-cs"/>
              </a:rPr>
              <a:t>，因为图片大小超过了此表格，为了达到最佳显示效果，“</a:t>
            </a:r>
            <a:r>
              <a:rPr lang="en-US" dirty="0" smtClean="0">
                <a:cs typeface="+mn-cs"/>
              </a:rPr>
              <a:t>Background-position(Y)</a:t>
            </a:r>
            <a:r>
              <a:rPr lang="zh-CN" altLang="en-US" dirty="0" smtClean="0">
                <a:cs typeface="+mn-cs"/>
              </a:rPr>
              <a:t>”值为“</a:t>
            </a:r>
            <a:r>
              <a:rPr lang="en-US" dirty="0" smtClean="0">
                <a:cs typeface="+mn-cs"/>
              </a:rPr>
              <a:t>top</a:t>
            </a:r>
            <a:r>
              <a:rPr lang="zh-CN" altLang="en-US" dirty="0" smtClean="0">
                <a:cs typeface="+mn-cs"/>
              </a:rPr>
              <a:t>”。然后输入两行文字信息，并水平居中显示。</a:t>
            </a:r>
            <a:endParaRPr lang="en-US" altLang="zh-CN" dirty="0" smtClean="0">
              <a:cs typeface="+mn-cs"/>
            </a:endParaRPr>
          </a:p>
          <a:p>
            <a:pPr marL="274320" indent="-274320" fontAlgn="auto">
              <a:spcAft>
                <a:spcPts val="0"/>
              </a:spcAft>
              <a:buFont typeface="Symbol" pitchFamily="18" charset="2"/>
              <a:buNone/>
              <a:defRPr/>
            </a:pPr>
            <a:endParaRPr lang="zh-CN" altLang="en-US" b="1" dirty="0" smtClean="0">
              <a:cs typeface="+mn-cs"/>
            </a:endParaRPr>
          </a:p>
          <a:p>
            <a:pPr marL="274320" indent="-274320" fontAlgn="auto">
              <a:spcAft>
                <a:spcPts val="0"/>
              </a:spcAft>
              <a:defRPr/>
            </a:pPr>
            <a:r>
              <a:rPr lang="zh-CN" altLang="en-US" dirty="0" smtClean="0">
                <a:solidFill>
                  <a:srgbClr val="FF0000"/>
                </a:solidFill>
                <a:cs typeface="+mn-cs"/>
              </a:rPr>
              <a:t>“乐山乐水”网站首页制作完成。保存后，可按</a:t>
            </a:r>
            <a:r>
              <a:rPr lang="en-US" dirty="0" smtClean="0">
                <a:solidFill>
                  <a:srgbClr val="FF0000"/>
                </a:solidFill>
                <a:cs typeface="+mn-cs"/>
              </a:rPr>
              <a:t>F12</a:t>
            </a:r>
            <a:r>
              <a:rPr lang="zh-CN" altLang="en-US" dirty="0" smtClean="0">
                <a:solidFill>
                  <a:srgbClr val="FF0000"/>
                </a:solidFill>
                <a:cs typeface="+mn-cs"/>
              </a:rPr>
              <a:t>键查看页面效果。</a:t>
            </a:r>
          </a:p>
          <a:p>
            <a:pPr marL="274320" indent="-274320" fontAlgn="auto">
              <a:spcAft>
                <a:spcPts val="0"/>
              </a:spcAft>
              <a:defRPr/>
            </a:pPr>
            <a:endParaRPr lang="zh-CN" altLang="en-US" dirty="0">
              <a:cs typeface="+mn-cs"/>
            </a:endParaRPr>
          </a:p>
        </p:txBody>
      </p:sp>
      <p:sp>
        <p:nvSpPr>
          <p:cNvPr id="50178" name="标题 2"/>
          <p:cNvSpPr>
            <a:spLocks noGrp="1"/>
          </p:cNvSpPr>
          <p:nvPr>
            <p:ph type="title"/>
          </p:nvPr>
        </p:nvSpPr>
        <p:spPr/>
        <p:txBody>
          <a:bodyPr/>
          <a:lstStyle/>
          <a:p>
            <a:endParaRPr lang="zh-CN" altLang="en-US" smtClean="0"/>
          </a:p>
        </p:txBody>
      </p:sp>
      <p:pic>
        <p:nvPicPr>
          <p:cNvPr id="3" name="Picture 2"/>
          <p:cNvPicPr>
            <a:picLocks noChangeAspect="1" noChangeArrowheads="1"/>
          </p:cNvPicPr>
          <p:nvPr/>
        </p:nvPicPr>
        <p:blipFill>
          <a:blip r:embed="rId2"/>
          <a:srcRect/>
          <a:stretch>
            <a:fillRect/>
          </a:stretch>
        </p:blipFill>
        <p:spPr bwMode="auto">
          <a:xfrm>
            <a:off x="714375" y="4071938"/>
            <a:ext cx="7566025" cy="7540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内容占位符 1"/>
          <p:cNvSpPr>
            <a:spLocks noGrp="1"/>
          </p:cNvSpPr>
          <p:nvPr>
            <p:ph idx="1"/>
          </p:nvPr>
        </p:nvSpPr>
        <p:spPr/>
        <p:txBody>
          <a:bodyPr/>
          <a:lstStyle/>
          <a:p>
            <a:r>
              <a:rPr lang="zh-CN" altLang="en-US" smtClean="0"/>
              <a:t>超链接是网页中最重要的元素之一，也是应用最多的一项功能。</a:t>
            </a:r>
            <a:endParaRPr lang="en-US" altLang="zh-CN" smtClean="0"/>
          </a:p>
          <a:p>
            <a:r>
              <a:rPr lang="zh-CN" altLang="en-US" smtClean="0"/>
              <a:t>一个网站是由多个页面组成的，而这些页面之间依据链接确定相互之间的导航关系。有了超链接的存在，浏览者可以通过单击网页中的某个元素轻松地实现网页之间的转换、下载文件、收发邮件等。</a:t>
            </a:r>
          </a:p>
        </p:txBody>
      </p:sp>
      <p:sp>
        <p:nvSpPr>
          <p:cNvPr id="51202" name="标题 2"/>
          <p:cNvSpPr>
            <a:spLocks noGrp="1"/>
          </p:cNvSpPr>
          <p:nvPr>
            <p:ph type="title"/>
          </p:nvPr>
        </p:nvSpPr>
        <p:spPr/>
        <p:txBody>
          <a:bodyPr/>
          <a:lstStyle/>
          <a:p>
            <a:r>
              <a:rPr lang="en-US" altLang="zh-CN" b="1" smtClean="0"/>
              <a:t>3.2  </a:t>
            </a:r>
            <a:r>
              <a:rPr lang="zh-CN" altLang="en-US" b="1" smtClean="0"/>
              <a:t>超链接</a:t>
            </a:r>
            <a:endParaRPr lang="zh-CN" altLang="en-US"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内容占位符 1"/>
          <p:cNvSpPr>
            <a:spLocks noGrp="1"/>
          </p:cNvSpPr>
          <p:nvPr>
            <p:ph idx="1"/>
          </p:nvPr>
        </p:nvSpPr>
        <p:spPr/>
        <p:txBody>
          <a:bodyPr/>
          <a:lstStyle/>
          <a:p>
            <a:r>
              <a:rPr lang="zh-CN" altLang="en-US" smtClean="0"/>
              <a:t>超链接（</a:t>
            </a:r>
            <a:r>
              <a:rPr lang="en-US" altLang="zh-CN" smtClean="0"/>
              <a:t>hyperlink</a:t>
            </a:r>
            <a:r>
              <a:rPr lang="zh-CN" altLang="en-US" smtClean="0"/>
              <a:t>）是网页相互联系的桥梁，它的标记为</a:t>
            </a:r>
            <a:r>
              <a:rPr lang="en-US" altLang="zh-CN" smtClean="0"/>
              <a:t>&lt;a&gt;</a:t>
            </a:r>
            <a:r>
              <a:rPr lang="zh-CN" altLang="en-US" smtClean="0"/>
              <a:t>，英文全称为</a:t>
            </a:r>
            <a:r>
              <a:rPr lang="en-US" altLang="zh-CN" smtClean="0"/>
              <a:t>anchor</a:t>
            </a:r>
            <a:r>
              <a:rPr lang="zh-CN" altLang="en-US" smtClean="0"/>
              <a:t>，中文意思是“锚”，可以把超链接看作是一个“锚”，它可以抛向在当前页面定义的任何指定位置，如网页、图像、声频、视频、</a:t>
            </a:r>
            <a:r>
              <a:rPr lang="en-US" altLang="zh-CN" smtClean="0"/>
              <a:t>Word</a:t>
            </a:r>
            <a:r>
              <a:rPr lang="zh-CN" altLang="en-US" smtClean="0"/>
              <a:t>文档、压缩包，甚至是页面中的某个位置（锚点）。</a:t>
            </a:r>
          </a:p>
        </p:txBody>
      </p:sp>
      <p:sp>
        <p:nvSpPr>
          <p:cNvPr id="52226" name="标题 2"/>
          <p:cNvSpPr>
            <a:spLocks noGrp="1"/>
          </p:cNvSpPr>
          <p:nvPr>
            <p:ph type="title"/>
          </p:nvPr>
        </p:nvSpPr>
        <p:spPr/>
        <p:txBody>
          <a:bodyPr/>
          <a:lstStyle/>
          <a:p>
            <a:r>
              <a:rPr lang="en-US" altLang="zh-CN" b="1" smtClean="0"/>
              <a:t>3.2.1  </a:t>
            </a:r>
            <a:r>
              <a:rPr lang="zh-CN" altLang="en-US" b="1" smtClean="0"/>
              <a:t>超链接基本概念</a:t>
            </a:r>
            <a:endParaRPr lang="zh-CN" altLang="en-US"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内容占位符 1"/>
          <p:cNvSpPr>
            <a:spLocks noGrp="1"/>
          </p:cNvSpPr>
          <p:nvPr>
            <p:ph idx="1"/>
          </p:nvPr>
        </p:nvSpPr>
        <p:spPr>
          <a:xfrm>
            <a:off x="928688" y="2360613"/>
            <a:ext cx="7408862" cy="3568700"/>
          </a:xfrm>
        </p:spPr>
        <p:txBody>
          <a:bodyPr/>
          <a:lstStyle/>
          <a:p>
            <a:r>
              <a:rPr lang="zh-CN" altLang="en-US" smtClean="0"/>
              <a:t>将结合“旅游新闻”页面的实现，为大家介绍表格的基本操作过程。</a:t>
            </a:r>
            <a:endParaRPr lang="en-US" altLang="zh-CN" smtClean="0"/>
          </a:p>
          <a:p>
            <a:endParaRPr lang="zh-CN" altLang="zh-CN" b="1" smtClean="0"/>
          </a:p>
        </p:txBody>
      </p:sp>
      <p:sp>
        <p:nvSpPr>
          <p:cNvPr id="16386" name="标题 2"/>
          <p:cNvSpPr>
            <a:spLocks noGrp="1"/>
          </p:cNvSpPr>
          <p:nvPr>
            <p:ph type="title"/>
          </p:nvPr>
        </p:nvSpPr>
        <p:spPr/>
        <p:txBody>
          <a:bodyPr/>
          <a:lstStyle/>
          <a:p>
            <a:r>
              <a:rPr lang="en-US" altLang="zh-CN" smtClean="0"/>
              <a:t>3.1.1  </a:t>
            </a:r>
            <a:r>
              <a:rPr lang="zh-CN" altLang="en-US" smtClean="0"/>
              <a:t>表格基本操作</a:t>
            </a:r>
          </a:p>
        </p:txBody>
      </p:sp>
      <p:pic>
        <p:nvPicPr>
          <p:cNvPr id="16387" name="Picture 1"/>
          <p:cNvPicPr>
            <a:picLocks noChangeAspect="1" noChangeArrowheads="1"/>
          </p:cNvPicPr>
          <p:nvPr/>
        </p:nvPicPr>
        <p:blipFill>
          <a:blip r:embed="rId2"/>
          <a:srcRect/>
          <a:stretch>
            <a:fillRect/>
          </a:stretch>
        </p:blipFill>
        <p:spPr bwMode="auto">
          <a:xfrm>
            <a:off x="2286000" y="3643313"/>
            <a:ext cx="4000500" cy="1830387"/>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内容占位符 1"/>
          <p:cNvSpPr>
            <a:spLocks noGrp="1"/>
          </p:cNvSpPr>
          <p:nvPr>
            <p:ph idx="1"/>
          </p:nvPr>
        </p:nvSpPr>
        <p:spPr/>
        <p:txBody>
          <a:bodyPr/>
          <a:lstStyle/>
          <a:p>
            <a:pPr>
              <a:buFont typeface="Symbol" pitchFamily="18" charset="2"/>
              <a:buNone/>
            </a:pPr>
            <a:r>
              <a:rPr lang="en-US" altLang="zh-CN" b="1" smtClean="0"/>
              <a:t>1</a:t>
            </a:r>
            <a:r>
              <a:rPr lang="zh-CN" altLang="en-US" b="1" smtClean="0"/>
              <a:t>．超链接的分类</a:t>
            </a:r>
          </a:p>
          <a:p>
            <a:r>
              <a:rPr lang="zh-CN" altLang="en-US" smtClean="0"/>
              <a:t>内部超链接：同一网站文档之间的链接。</a:t>
            </a:r>
          </a:p>
          <a:p>
            <a:r>
              <a:rPr lang="zh-CN" altLang="en-US" smtClean="0"/>
              <a:t>外部超链接：不同网站文档之间的链接。</a:t>
            </a:r>
          </a:p>
          <a:p>
            <a:r>
              <a:rPr lang="zh-CN" altLang="en-US" smtClean="0"/>
              <a:t>锚点超链接：同一网页或不同网页中指定位置的链接。</a:t>
            </a:r>
          </a:p>
          <a:p>
            <a:r>
              <a:rPr lang="zh-CN" altLang="en-US" smtClean="0"/>
              <a:t>电子邮件超链接：启动邮件客户端程序，可以写邮件并发送到链接的邮箱中。</a:t>
            </a:r>
          </a:p>
          <a:p>
            <a:endParaRPr lang="zh-CN" altLang="en-US" smtClean="0"/>
          </a:p>
        </p:txBody>
      </p:sp>
      <p:sp>
        <p:nvSpPr>
          <p:cNvPr id="53250" name="标题 2"/>
          <p:cNvSpPr>
            <a:spLocks noGrp="1"/>
          </p:cNvSpPr>
          <p:nvPr>
            <p:ph type="title"/>
          </p:nvPr>
        </p:nvSpPr>
        <p:spPr/>
        <p:txBody>
          <a:bodyPr/>
          <a:lstStyle/>
          <a:p>
            <a:r>
              <a:rPr lang="en-US" altLang="zh-CN" b="1" smtClean="0"/>
              <a:t>3.2.1  </a:t>
            </a:r>
            <a:r>
              <a:rPr lang="zh-CN" altLang="en-US" b="1" smtClean="0"/>
              <a:t>超链接基本概念</a:t>
            </a:r>
            <a:endParaRPr lang="zh-CN" altLang="en-US"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fontScale="92500" lnSpcReduction="20000"/>
          </a:bodyPr>
          <a:lstStyle/>
          <a:p>
            <a:pPr marL="274320" indent="-274320" fontAlgn="auto">
              <a:spcAft>
                <a:spcPts val="0"/>
              </a:spcAft>
              <a:buFont typeface="Symbol" pitchFamily="18" charset="2"/>
              <a:buNone/>
              <a:defRPr/>
            </a:pPr>
            <a:r>
              <a:rPr lang="en-US" b="1" dirty="0" smtClean="0">
                <a:cs typeface="+mn-cs"/>
              </a:rPr>
              <a:t>2</a:t>
            </a:r>
            <a:r>
              <a:rPr lang="zh-CN" altLang="en-US" b="1" dirty="0" smtClean="0">
                <a:cs typeface="+mn-cs"/>
              </a:rPr>
              <a:t>．链接路径概念</a:t>
            </a:r>
          </a:p>
          <a:p>
            <a:pPr marL="274320" indent="-274320" fontAlgn="auto">
              <a:spcAft>
                <a:spcPts val="0"/>
              </a:spcAft>
              <a:defRPr/>
            </a:pPr>
            <a:r>
              <a:rPr lang="zh-CN" altLang="en-US" dirty="0" smtClean="0">
                <a:cs typeface="+mn-cs"/>
              </a:rPr>
              <a:t>（</a:t>
            </a:r>
            <a:r>
              <a:rPr lang="en-US" dirty="0" smtClean="0">
                <a:cs typeface="+mn-cs"/>
              </a:rPr>
              <a:t>1</a:t>
            </a:r>
            <a:r>
              <a:rPr lang="zh-CN" altLang="en-US" dirty="0" smtClean="0">
                <a:cs typeface="+mn-cs"/>
              </a:rPr>
              <a:t>）绝对路径：指某个文件在网络上的完整路径，包括适用的协议（如</a:t>
            </a:r>
            <a:r>
              <a:rPr lang="en-US" dirty="0" smtClean="0">
                <a:cs typeface="+mn-cs"/>
              </a:rPr>
              <a:t>http</a:t>
            </a:r>
            <a:r>
              <a:rPr lang="zh-CN" altLang="en-US" dirty="0" smtClean="0">
                <a:cs typeface="+mn-cs"/>
              </a:rPr>
              <a:t>、</a:t>
            </a:r>
            <a:r>
              <a:rPr lang="en-US" dirty="0" smtClean="0">
                <a:cs typeface="+mn-cs"/>
              </a:rPr>
              <a:t>ftp</a:t>
            </a:r>
            <a:r>
              <a:rPr lang="zh-CN" altLang="en-US" dirty="0" smtClean="0">
                <a:cs typeface="+mn-cs"/>
              </a:rPr>
              <a:t>、</a:t>
            </a:r>
            <a:r>
              <a:rPr lang="en-US" dirty="0" err="1" smtClean="0">
                <a:cs typeface="+mn-cs"/>
              </a:rPr>
              <a:t>rtsp</a:t>
            </a:r>
            <a:r>
              <a:rPr lang="zh-CN" altLang="en-US" dirty="0" smtClean="0">
                <a:cs typeface="+mn-cs"/>
              </a:rPr>
              <a:t>等）、</a:t>
            </a:r>
            <a:r>
              <a:rPr lang="en-US" dirty="0" smtClean="0">
                <a:cs typeface="+mn-cs"/>
              </a:rPr>
              <a:t>Web</a:t>
            </a:r>
            <a:r>
              <a:rPr lang="zh-CN" altLang="en-US" dirty="0" smtClean="0">
                <a:cs typeface="+mn-cs"/>
              </a:rPr>
              <a:t>服务器、路径和文件名等。</a:t>
            </a:r>
            <a:endParaRPr lang="en-US" altLang="zh-CN" dirty="0" smtClean="0">
              <a:cs typeface="+mn-cs"/>
            </a:endParaRPr>
          </a:p>
          <a:p>
            <a:pPr marL="274320" indent="-274320" fontAlgn="auto">
              <a:spcAft>
                <a:spcPts val="0"/>
              </a:spcAft>
              <a:defRPr/>
            </a:pPr>
            <a:r>
              <a:rPr lang="zh-CN" altLang="en-US" dirty="0" smtClean="0">
                <a:cs typeface="+mn-cs"/>
              </a:rPr>
              <a:t>（</a:t>
            </a:r>
            <a:r>
              <a:rPr lang="en-US" dirty="0" smtClean="0">
                <a:cs typeface="+mn-cs"/>
              </a:rPr>
              <a:t>2</a:t>
            </a:r>
            <a:r>
              <a:rPr lang="zh-CN" altLang="en-US" dirty="0" smtClean="0">
                <a:cs typeface="+mn-cs"/>
              </a:rPr>
              <a:t>）根目录相对路径：是指从站点根文件夹到被链接文档经由的路径，以前斜杠开头。例如</a:t>
            </a:r>
            <a:r>
              <a:rPr lang="en-US" dirty="0" smtClean="0">
                <a:cs typeface="+mn-cs"/>
              </a:rPr>
              <a:t>/about/index.html</a:t>
            </a:r>
            <a:r>
              <a:rPr lang="zh-CN" altLang="en-US" dirty="0" smtClean="0">
                <a:cs typeface="+mn-cs"/>
              </a:rPr>
              <a:t>就是站点根文件夹下的</a:t>
            </a:r>
            <a:r>
              <a:rPr lang="en-US" dirty="0" smtClean="0">
                <a:cs typeface="+mn-cs"/>
              </a:rPr>
              <a:t>about</a:t>
            </a:r>
            <a:r>
              <a:rPr lang="zh-CN" altLang="en-US" dirty="0" smtClean="0">
                <a:cs typeface="+mn-cs"/>
              </a:rPr>
              <a:t>子文件夹中的一个文件（</a:t>
            </a:r>
            <a:r>
              <a:rPr lang="en-US" dirty="0" smtClean="0">
                <a:cs typeface="+mn-cs"/>
              </a:rPr>
              <a:t>index.html </a:t>
            </a:r>
            <a:r>
              <a:rPr lang="zh-CN" altLang="en-US" dirty="0" smtClean="0">
                <a:cs typeface="+mn-cs"/>
              </a:rPr>
              <a:t>）的根路径。</a:t>
            </a:r>
            <a:endParaRPr lang="en-US" altLang="zh-CN" dirty="0" smtClean="0">
              <a:cs typeface="+mn-cs"/>
            </a:endParaRPr>
          </a:p>
          <a:p>
            <a:pPr marL="274320" indent="-274320" fontAlgn="auto">
              <a:spcAft>
                <a:spcPts val="0"/>
              </a:spcAft>
              <a:defRPr/>
            </a:pPr>
            <a:r>
              <a:rPr lang="zh-CN" altLang="en-US" dirty="0" smtClean="0">
                <a:cs typeface="+mn-cs"/>
              </a:rPr>
              <a:t>（</a:t>
            </a:r>
            <a:r>
              <a:rPr lang="en-US" dirty="0" smtClean="0">
                <a:cs typeface="+mn-cs"/>
              </a:rPr>
              <a:t>3</a:t>
            </a:r>
            <a:r>
              <a:rPr lang="zh-CN" altLang="en-US" dirty="0" smtClean="0">
                <a:cs typeface="+mn-cs"/>
              </a:rPr>
              <a:t>）</a:t>
            </a:r>
            <a:r>
              <a:rPr lang="zh-CN" altLang="en-US" dirty="0" smtClean="0">
                <a:solidFill>
                  <a:srgbClr val="FF0000"/>
                </a:solidFill>
                <a:cs typeface="+mn-cs"/>
              </a:rPr>
              <a:t>文档目录相对路径：</a:t>
            </a:r>
            <a:r>
              <a:rPr lang="zh-CN" altLang="en-US" dirty="0" smtClean="0">
                <a:cs typeface="+mn-cs"/>
              </a:rPr>
              <a:t>以当前文档所在的位置为起点，到被链接文档经过的路径。相对路径最适合网站的内部链接。</a:t>
            </a:r>
            <a:endParaRPr lang="zh-CN" altLang="en-US" dirty="0">
              <a:solidFill>
                <a:srgbClr val="FF0000"/>
              </a:solidFill>
              <a:cs typeface="+mn-cs"/>
            </a:endParaRPr>
          </a:p>
        </p:txBody>
      </p:sp>
      <p:sp>
        <p:nvSpPr>
          <p:cNvPr id="54274"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fontScale="92500" lnSpcReduction="10000"/>
          </a:bodyPr>
          <a:lstStyle/>
          <a:p>
            <a:pPr marL="274320" indent="-274320" fontAlgn="auto">
              <a:spcAft>
                <a:spcPts val="0"/>
              </a:spcAft>
              <a:buFont typeface="Symbol" pitchFamily="18" charset="2"/>
              <a:buNone/>
              <a:defRPr/>
            </a:pPr>
            <a:r>
              <a:rPr lang="en-US" b="1" dirty="0" smtClean="0">
                <a:cs typeface="+mn-cs"/>
              </a:rPr>
              <a:t>1</a:t>
            </a:r>
            <a:r>
              <a:rPr lang="zh-CN" altLang="en-US" b="1" dirty="0" smtClean="0">
                <a:cs typeface="+mn-cs"/>
              </a:rPr>
              <a:t>．内部超链接格式</a:t>
            </a:r>
          </a:p>
          <a:p>
            <a:pPr marL="274320" indent="-274320" fontAlgn="auto">
              <a:spcAft>
                <a:spcPts val="0"/>
              </a:spcAft>
              <a:defRPr/>
            </a:pPr>
            <a:r>
              <a:rPr lang="zh-CN" altLang="en-US" dirty="0" smtClean="0">
                <a:cs typeface="+mn-cs"/>
              </a:rPr>
              <a:t>（</a:t>
            </a:r>
            <a:r>
              <a:rPr lang="en-US" dirty="0" smtClean="0">
                <a:cs typeface="+mn-cs"/>
              </a:rPr>
              <a:t>1</a:t>
            </a:r>
            <a:r>
              <a:rPr lang="zh-CN" altLang="en-US" dirty="0" smtClean="0">
                <a:cs typeface="+mn-cs"/>
              </a:rPr>
              <a:t>）如果是同一目录内的网页文件。</a:t>
            </a:r>
          </a:p>
          <a:p>
            <a:pPr marL="274320" indent="-274320" fontAlgn="auto">
              <a:spcAft>
                <a:spcPts val="0"/>
              </a:spcAft>
              <a:buFont typeface="Symbol" pitchFamily="18" charset="2"/>
              <a:buNone/>
              <a:defRPr/>
            </a:pPr>
            <a:r>
              <a:rPr lang="en-US" dirty="0" smtClean="0">
                <a:cs typeface="+mn-cs"/>
              </a:rPr>
              <a:t>&lt;a  </a:t>
            </a:r>
            <a:r>
              <a:rPr lang="en-US" dirty="0" err="1" smtClean="0">
                <a:cs typeface="+mn-cs"/>
              </a:rPr>
              <a:t>href</a:t>
            </a:r>
            <a:r>
              <a:rPr lang="en-US" dirty="0" smtClean="0">
                <a:cs typeface="+mn-cs"/>
              </a:rPr>
              <a:t>="</a:t>
            </a:r>
            <a:r>
              <a:rPr lang="zh-CN" altLang="en-US" dirty="0" smtClean="0">
                <a:cs typeface="+mn-cs"/>
              </a:rPr>
              <a:t>目标文件名</a:t>
            </a:r>
            <a:r>
              <a:rPr lang="en-US" dirty="0" smtClean="0">
                <a:cs typeface="+mn-cs"/>
              </a:rPr>
              <a:t>.html"&gt;</a:t>
            </a:r>
            <a:r>
              <a:rPr lang="zh-CN" altLang="en-US" dirty="0" smtClean="0">
                <a:cs typeface="+mn-cs"/>
              </a:rPr>
              <a:t>链接载体</a:t>
            </a:r>
            <a:r>
              <a:rPr lang="en-US" dirty="0" smtClean="0">
                <a:cs typeface="+mn-cs"/>
              </a:rPr>
              <a:t>&lt;/a&gt;</a:t>
            </a:r>
            <a:endParaRPr lang="zh-CN" altLang="en-US" dirty="0" smtClean="0">
              <a:cs typeface="+mn-cs"/>
            </a:endParaRPr>
          </a:p>
          <a:p>
            <a:pPr marL="274320" indent="-274320" fontAlgn="auto">
              <a:spcAft>
                <a:spcPts val="0"/>
              </a:spcAft>
              <a:defRPr/>
            </a:pPr>
            <a:r>
              <a:rPr lang="zh-CN" altLang="en-US" dirty="0" smtClean="0">
                <a:cs typeface="+mn-cs"/>
              </a:rPr>
              <a:t>（</a:t>
            </a:r>
            <a:r>
              <a:rPr lang="en-US" dirty="0" smtClean="0">
                <a:cs typeface="+mn-cs"/>
              </a:rPr>
              <a:t>2</a:t>
            </a:r>
            <a:r>
              <a:rPr lang="zh-CN" altLang="en-US" dirty="0" smtClean="0">
                <a:cs typeface="+mn-cs"/>
              </a:rPr>
              <a:t>）如果链接到下一级目录中的网页文件。</a:t>
            </a:r>
          </a:p>
          <a:p>
            <a:pPr marL="274320" indent="-274320" fontAlgn="auto">
              <a:spcAft>
                <a:spcPts val="0"/>
              </a:spcAft>
              <a:buFont typeface="Symbol" pitchFamily="18" charset="2"/>
              <a:buNone/>
              <a:defRPr/>
            </a:pPr>
            <a:r>
              <a:rPr lang="en-US" dirty="0" smtClean="0">
                <a:cs typeface="+mn-cs"/>
              </a:rPr>
              <a:t>&lt;a  </a:t>
            </a:r>
            <a:r>
              <a:rPr lang="en-US" dirty="0" err="1" smtClean="0">
                <a:cs typeface="+mn-cs"/>
              </a:rPr>
              <a:t>href</a:t>
            </a:r>
            <a:r>
              <a:rPr lang="en-US" dirty="0" smtClean="0">
                <a:cs typeface="+mn-cs"/>
              </a:rPr>
              <a:t>="</a:t>
            </a:r>
            <a:r>
              <a:rPr lang="zh-CN" altLang="en-US" dirty="0" smtClean="0">
                <a:cs typeface="+mn-cs"/>
              </a:rPr>
              <a:t>目录名</a:t>
            </a:r>
            <a:r>
              <a:rPr lang="en-US" dirty="0" smtClean="0">
                <a:cs typeface="+mn-cs"/>
              </a:rPr>
              <a:t>/</a:t>
            </a:r>
            <a:r>
              <a:rPr lang="zh-CN" altLang="en-US" dirty="0" smtClean="0">
                <a:cs typeface="+mn-cs"/>
              </a:rPr>
              <a:t>目标文件名</a:t>
            </a:r>
            <a:r>
              <a:rPr lang="en-US" dirty="0" smtClean="0">
                <a:cs typeface="+mn-cs"/>
              </a:rPr>
              <a:t>.html"&gt;</a:t>
            </a:r>
            <a:r>
              <a:rPr lang="zh-CN" altLang="en-US" dirty="0" smtClean="0">
                <a:cs typeface="+mn-cs"/>
              </a:rPr>
              <a:t>链接载体</a:t>
            </a:r>
            <a:r>
              <a:rPr lang="en-US" dirty="0" smtClean="0">
                <a:cs typeface="+mn-cs"/>
              </a:rPr>
              <a:t>&lt;/a&gt;</a:t>
            </a:r>
            <a:endParaRPr lang="zh-CN" altLang="en-US" dirty="0" smtClean="0">
              <a:cs typeface="+mn-cs"/>
            </a:endParaRPr>
          </a:p>
          <a:p>
            <a:pPr marL="274320" indent="-274320" fontAlgn="auto">
              <a:spcAft>
                <a:spcPts val="0"/>
              </a:spcAft>
              <a:defRPr/>
            </a:pPr>
            <a:r>
              <a:rPr lang="zh-CN" altLang="en-US" dirty="0" smtClean="0">
                <a:cs typeface="+mn-cs"/>
              </a:rPr>
              <a:t>（</a:t>
            </a:r>
            <a:r>
              <a:rPr lang="en-US" dirty="0" smtClean="0">
                <a:cs typeface="+mn-cs"/>
              </a:rPr>
              <a:t>3</a:t>
            </a:r>
            <a:r>
              <a:rPr lang="zh-CN" altLang="en-US" dirty="0" smtClean="0">
                <a:cs typeface="+mn-cs"/>
              </a:rPr>
              <a:t>）如果链接到上一级目录中的网页文件。</a:t>
            </a:r>
          </a:p>
          <a:p>
            <a:pPr marL="274320" indent="-274320" fontAlgn="auto">
              <a:spcAft>
                <a:spcPts val="0"/>
              </a:spcAft>
              <a:buFont typeface="Symbol" pitchFamily="18" charset="2"/>
              <a:buNone/>
              <a:defRPr/>
            </a:pPr>
            <a:r>
              <a:rPr lang="en-US" dirty="0" smtClean="0">
                <a:cs typeface="+mn-cs"/>
              </a:rPr>
              <a:t>&lt;a  </a:t>
            </a:r>
            <a:r>
              <a:rPr lang="en-US" dirty="0" err="1" smtClean="0">
                <a:cs typeface="+mn-cs"/>
              </a:rPr>
              <a:t>href</a:t>
            </a:r>
            <a:r>
              <a:rPr lang="en-US" dirty="0" smtClean="0">
                <a:cs typeface="+mn-cs"/>
              </a:rPr>
              <a:t>="../</a:t>
            </a:r>
            <a:r>
              <a:rPr lang="zh-CN" altLang="en-US" dirty="0" smtClean="0">
                <a:cs typeface="+mn-cs"/>
              </a:rPr>
              <a:t>目标文件名</a:t>
            </a:r>
            <a:r>
              <a:rPr lang="en-US" dirty="0" smtClean="0">
                <a:cs typeface="+mn-cs"/>
              </a:rPr>
              <a:t>.html"&gt;</a:t>
            </a:r>
            <a:r>
              <a:rPr lang="zh-CN" altLang="en-US" dirty="0" smtClean="0">
                <a:cs typeface="+mn-cs"/>
              </a:rPr>
              <a:t>链接载体</a:t>
            </a:r>
            <a:r>
              <a:rPr lang="en-US" dirty="0" smtClean="0">
                <a:cs typeface="+mn-cs"/>
              </a:rPr>
              <a:t>&lt;/a&gt;</a:t>
            </a:r>
            <a:endParaRPr lang="zh-CN" altLang="en-US" dirty="0" smtClean="0">
              <a:cs typeface="+mn-cs"/>
            </a:endParaRPr>
          </a:p>
          <a:p>
            <a:pPr marL="274320" indent="-274320" fontAlgn="auto">
              <a:spcAft>
                <a:spcPts val="0"/>
              </a:spcAft>
              <a:defRPr/>
            </a:pPr>
            <a:r>
              <a:rPr lang="zh-CN" altLang="en-US" dirty="0" smtClean="0">
                <a:cs typeface="+mn-cs"/>
              </a:rPr>
              <a:t>（</a:t>
            </a:r>
            <a:r>
              <a:rPr lang="en-US" dirty="0" smtClean="0">
                <a:cs typeface="+mn-cs"/>
              </a:rPr>
              <a:t>4</a:t>
            </a:r>
            <a:r>
              <a:rPr lang="zh-CN" altLang="en-US" dirty="0" smtClean="0">
                <a:cs typeface="+mn-cs"/>
              </a:rPr>
              <a:t>）如果链接到同级目录中的网页文件。</a:t>
            </a:r>
          </a:p>
          <a:p>
            <a:pPr marL="274320" indent="-274320" fontAlgn="auto">
              <a:spcAft>
                <a:spcPts val="0"/>
              </a:spcAft>
              <a:buFont typeface="Symbol" pitchFamily="18" charset="2"/>
              <a:buNone/>
              <a:defRPr/>
            </a:pPr>
            <a:r>
              <a:rPr lang="en-US" dirty="0" smtClean="0">
                <a:cs typeface="+mn-cs"/>
              </a:rPr>
              <a:t>&lt;a  </a:t>
            </a:r>
            <a:r>
              <a:rPr lang="en-US" dirty="0" err="1" smtClean="0">
                <a:cs typeface="+mn-cs"/>
              </a:rPr>
              <a:t>href</a:t>
            </a:r>
            <a:r>
              <a:rPr lang="en-US" dirty="0" smtClean="0">
                <a:cs typeface="+mn-cs"/>
              </a:rPr>
              <a:t>="../</a:t>
            </a:r>
            <a:r>
              <a:rPr lang="zh-CN" altLang="en-US" dirty="0" smtClean="0">
                <a:cs typeface="+mn-cs"/>
              </a:rPr>
              <a:t>目录名</a:t>
            </a:r>
            <a:r>
              <a:rPr lang="en-US" dirty="0" smtClean="0">
                <a:cs typeface="+mn-cs"/>
              </a:rPr>
              <a:t>/</a:t>
            </a:r>
            <a:r>
              <a:rPr lang="zh-CN" altLang="en-US" dirty="0" smtClean="0">
                <a:cs typeface="+mn-cs"/>
              </a:rPr>
              <a:t>目标文件名</a:t>
            </a:r>
            <a:r>
              <a:rPr lang="en-US" dirty="0" smtClean="0">
                <a:cs typeface="+mn-cs"/>
              </a:rPr>
              <a:t>.html"&gt;</a:t>
            </a:r>
            <a:r>
              <a:rPr lang="zh-CN" altLang="en-US" dirty="0" smtClean="0">
                <a:cs typeface="+mn-cs"/>
              </a:rPr>
              <a:t>链接载体</a:t>
            </a:r>
            <a:r>
              <a:rPr lang="en-US" dirty="0" smtClean="0">
                <a:cs typeface="+mn-cs"/>
              </a:rPr>
              <a:t>&lt;/a&gt;</a:t>
            </a:r>
            <a:endParaRPr lang="zh-CN" altLang="en-US" dirty="0" smtClean="0">
              <a:cs typeface="+mn-cs"/>
            </a:endParaRPr>
          </a:p>
          <a:p>
            <a:pPr marL="274320" indent="-274320" fontAlgn="auto">
              <a:spcAft>
                <a:spcPts val="0"/>
              </a:spcAft>
              <a:defRPr/>
            </a:pPr>
            <a:endParaRPr lang="zh-CN" altLang="en-US" dirty="0">
              <a:cs typeface="+mn-cs"/>
            </a:endParaRPr>
          </a:p>
        </p:txBody>
      </p:sp>
      <p:sp>
        <p:nvSpPr>
          <p:cNvPr id="55298" name="标题 2"/>
          <p:cNvSpPr>
            <a:spLocks noGrp="1"/>
          </p:cNvSpPr>
          <p:nvPr>
            <p:ph type="title"/>
          </p:nvPr>
        </p:nvSpPr>
        <p:spPr/>
        <p:txBody>
          <a:bodyPr/>
          <a:lstStyle/>
          <a:p>
            <a:r>
              <a:rPr lang="en-US" altLang="zh-CN" smtClean="0"/>
              <a:t>3.2.2  </a:t>
            </a:r>
            <a:r>
              <a:rPr lang="zh-CN" altLang="en-US" smtClean="0"/>
              <a:t>创建内部超链接</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内容占位符 1"/>
          <p:cNvSpPr>
            <a:spLocks noGrp="1"/>
          </p:cNvSpPr>
          <p:nvPr>
            <p:ph idx="1"/>
          </p:nvPr>
        </p:nvSpPr>
        <p:spPr/>
        <p:txBody>
          <a:bodyPr/>
          <a:lstStyle/>
          <a:p>
            <a:pPr>
              <a:buFont typeface="Symbol" pitchFamily="18" charset="2"/>
              <a:buNone/>
            </a:pPr>
            <a:r>
              <a:rPr lang="en-US" altLang="zh-CN" b="1" smtClean="0"/>
              <a:t>2</a:t>
            </a:r>
            <a:r>
              <a:rPr lang="zh-CN" altLang="en-US" b="1" smtClean="0"/>
              <a:t>．文本超链接</a:t>
            </a:r>
            <a:endParaRPr lang="en-US" altLang="zh-CN" b="1" smtClean="0"/>
          </a:p>
          <a:p>
            <a:pPr>
              <a:buFont typeface="Symbol" pitchFamily="18" charset="2"/>
              <a:buNone/>
            </a:pPr>
            <a:r>
              <a:rPr lang="zh-CN" altLang="en-US" smtClean="0"/>
              <a:t>（</a:t>
            </a:r>
            <a:r>
              <a:rPr lang="en-US" altLang="zh-CN" smtClean="0"/>
              <a:t>1</a:t>
            </a:r>
            <a:r>
              <a:rPr lang="zh-CN" altLang="en-US" smtClean="0"/>
              <a:t>）在文档窗口“设计”视图中选择文字，如首页中的导航条信息“乐山概况”。</a:t>
            </a:r>
            <a:endParaRPr lang="en-US" altLang="zh-CN" smtClean="0"/>
          </a:p>
          <a:p>
            <a:pPr>
              <a:buFont typeface="Symbol" pitchFamily="18" charset="2"/>
              <a:buNone/>
            </a:pPr>
            <a:r>
              <a:rPr lang="zh-CN" altLang="en-US" smtClean="0"/>
              <a:t>（</a:t>
            </a:r>
            <a:r>
              <a:rPr lang="en-US" altLang="zh-CN" smtClean="0"/>
              <a:t>2</a:t>
            </a:r>
            <a:r>
              <a:rPr lang="zh-CN" altLang="en-US" smtClean="0"/>
              <a:t>）在对应的属性面板中执行下列操作之一：</a:t>
            </a:r>
          </a:p>
          <a:p>
            <a:r>
              <a:rPr lang="zh-CN" altLang="en-US" smtClean="0"/>
              <a:t>单击“链接”文本框右侧的文件夹图标</a:t>
            </a:r>
            <a:r>
              <a:rPr lang="en-US" smtClean="0">
                <a:ea typeface="华文楷体"/>
              </a:rPr>
              <a:t> </a:t>
            </a:r>
            <a:r>
              <a:rPr lang="zh-CN" altLang="en-US" smtClean="0"/>
              <a:t>，浏览并选择一个目标文件。</a:t>
            </a:r>
          </a:p>
          <a:p>
            <a:r>
              <a:rPr lang="zh-CN" altLang="en-US" smtClean="0"/>
              <a:t>使用“指向文件”图标</a:t>
            </a:r>
            <a:r>
              <a:rPr lang="en-US" smtClean="0">
                <a:ea typeface="华文楷体"/>
              </a:rPr>
              <a:t> </a:t>
            </a:r>
            <a:r>
              <a:rPr lang="zh-CN" altLang="en-US" smtClean="0"/>
              <a:t>，将链接目标指向“文件”面板中的网页文件，如图所示。</a:t>
            </a:r>
            <a:endParaRPr lang="zh-CN" altLang="en-US" b="1" smtClean="0"/>
          </a:p>
          <a:p>
            <a:endParaRPr lang="zh-CN" altLang="en-US" smtClean="0"/>
          </a:p>
        </p:txBody>
      </p:sp>
      <p:sp>
        <p:nvSpPr>
          <p:cNvPr id="56322" name="标题 2"/>
          <p:cNvSpPr>
            <a:spLocks noGrp="1"/>
          </p:cNvSpPr>
          <p:nvPr>
            <p:ph type="title"/>
          </p:nvPr>
        </p:nvSpPr>
        <p:spPr/>
        <p:txBody>
          <a:bodyPr/>
          <a:lstStyle/>
          <a:p>
            <a:r>
              <a:rPr lang="en-US" altLang="zh-CN" smtClean="0"/>
              <a:t>3.2.2  </a:t>
            </a:r>
            <a:r>
              <a:rPr lang="zh-CN" altLang="en-US" smtClean="0"/>
              <a:t>创建内部超链接</a:t>
            </a:r>
          </a:p>
        </p:txBody>
      </p:sp>
      <p:pic>
        <p:nvPicPr>
          <p:cNvPr id="51202" name="Picture 2"/>
          <p:cNvPicPr>
            <a:picLocks noChangeAspect="1" noChangeArrowheads="1"/>
          </p:cNvPicPr>
          <p:nvPr/>
        </p:nvPicPr>
        <p:blipFill>
          <a:blip r:embed="rId2"/>
          <a:srcRect/>
          <a:stretch>
            <a:fillRect/>
          </a:stretch>
        </p:blipFill>
        <p:spPr bwMode="auto">
          <a:xfrm>
            <a:off x="1071563" y="3643313"/>
            <a:ext cx="7072312" cy="16160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51202"/>
                                        </p:tgtEl>
                                        <p:attrNameLst>
                                          <p:attrName>style.visibility</p:attrName>
                                        </p:attrNameLst>
                                      </p:cBhvr>
                                      <p:to>
                                        <p:strVal val="visible"/>
                                      </p:to>
                                    </p:set>
                                    <p:anim calcmode="lin" valueType="num">
                                      <p:cBhvr>
                                        <p:cTn id="7" dur="1000" fill="hold"/>
                                        <p:tgtEl>
                                          <p:spTgt spid="51202"/>
                                        </p:tgtEl>
                                        <p:attrNameLst>
                                          <p:attrName>ppt_w</p:attrName>
                                        </p:attrNameLst>
                                      </p:cBhvr>
                                      <p:tavLst>
                                        <p:tav tm="0">
                                          <p:val>
                                            <p:fltVal val="0"/>
                                          </p:val>
                                        </p:tav>
                                        <p:tav tm="100000">
                                          <p:val>
                                            <p:strVal val="#ppt_w"/>
                                          </p:val>
                                        </p:tav>
                                      </p:tavLst>
                                    </p:anim>
                                    <p:anim calcmode="lin" valueType="num">
                                      <p:cBhvr>
                                        <p:cTn id="8" dur="1000" fill="hold"/>
                                        <p:tgtEl>
                                          <p:spTgt spid="51202"/>
                                        </p:tgtEl>
                                        <p:attrNameLst>
                                          <p:attrName>ppt_h</p:attrName>
                                        </p:attrNameLst>
                                      </p:cBhvr>
                                      <p:tavLst>
                                        <p:tav tm="0">
                                          <p:val>
                                            <p:fltVal val="0"/>
                                          </p:val>
                                        </p:tav>
                                        <p:tav tm="100000">
                                          <p:val>
                                            <p:strVal val="#ppt_h"/>
                                          </p:val>
                                        </p:tav>
                                      </p:tavLst>
                                    </p:anim>
                                    <p:anim calcmode="lin" valueType="num">
                                      <p:cBhvr>
                                        <p:cTn id="9" dur="1000" fill="hold"/>
                                        <p:tgtEl>
                                          <p:spTgt spid="5120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120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fontScale="92500" lnSpcReduction="10000"/>
          </a:bodyPr>
          <a:lstStyle/>
          <a:p>
            <a:pPr marL="274320" indent="-274320" fontAlgn="auto">
              <a:spcAft>
                <a:spcPts val="0"/>
              </a:spcAft>
              <a:buFont typeface="Symbol" pitchFamily="18" charset="2"/>
              <a:buNone/>
              <a:defRPr/>
            </a:pPr>
            <a:r>
              <a:rPr lang="zh-CN" altLang="en-US" dirty="0" smtClean="0">
                <a:cs typeface="+mn-cs"/>
              </a:rPr>
              <a:t>（</a:t>
            </a:r>
            <a:r>
              <a:rPr lang="en-US" dirty="0" smtClean="0">
                <a:cs typeface="+mn-cs"/>
              </a:rPr>
              <a:t>3</a:t>
            </a:r>
            <a:r>
              <a:rPr lang="zh-CN" altLang="en-US" dirty="0" smtClean="0">
                <a:cs typeface="+mn-cs"/>
              </a:rPr>
              <a:t>）从“属性”面板中的“目标”下拉列表框中选择目标文件的打开位置，选项含义如下。</a:t>
            </a:r>
          </a:p>
          <a:p>
            <a:pPr marL="274320" indent="-274320" fontAlgn="auto">
              <a:spcAft>
                <a:spcPts val="0"/>
              </a:spcAft>
              <a:defRPr/>
            </a:pPr>
            <a:r>
              <a:rPr lang="en-US" dirty="0" smtClean="0">
                <a:cs typeface="+mn-cs"/>
              </a:rPr>
              <a:t>_blank</a:t>
            </a:r>
            <a:r>
              <a:rPr lang="zh-CN" altLang="en-US" dirty="0" smtClean="0">
                <a:cs typeface="+mn-cs"/>
              </a:rPr>
              <a:t>：将目标文件加载到新的浏览器窗口。</a:t>
            </a:r>
          </a:p>
          <a:p>
            <a:pPr marL="274320" indent="-274320" fontAlgn="auto">
              <a:spcAft>
                <a:spcPts val="0"/>
              </a:spcAft>
              <a:defRPr/>
            </a:pPr>
            <a:r>
              <a:rPr lang="en-US" dirty="0" smtClean="0">
                <a:cs typeface="+mn-cs"/>
              </a:rPr>
              <a:t>_parent</a:t>
            </a:r>
            <a:r>
              <a:rPr lang="zh-CN" altLang="en-US" dirty="0" smtClean="0">
                <a:cs typeface="+mn-cs"/>
              </a:rPr>
              <a:t>：将目标文件加载到链接载体所在框架的父框架或父窗口。如果链接载体所在框架不是嵌套框架，则目标文件加载到整个浏览器窗口。</a:t>
            </a:r>
          </a:p>
          <a:p>
            <a:pPr marL="274320" indent="-274320" fontAlgn="auto">
              <a:spcAft>
                <a:spcPts val="0"/>
              </a:spcAft>
              <a:defRPr/>
            </a:pPr>
            <a:r>
              <a:rPr lang="en-US" dirty="0" smtClean="0">
                <a:cs typeface="+mn-cs"/>
              </a:rPr>
              <a:t>_self</a:t>
            </a:r>
            <a:r>
              <a:rPr lang="zh-CN" altLang="en-US" dirty="0" smtClean="0">
                <a:cs typeface="+mn-cs"/>
              </a:rPr>
              <a:t>：将目标文件加载到链接载体所在的同一框架或窗口。此为默认值，通常不需要指定它。</a:t>
            </a:r>
          </a:p>
          <a:p>
            <a:pPr marL="274320" indent="-274320" fontAlgn="auto">
              <a:spcAft>
                <a:spcPts val="0"/>
              </a:spcAft>
              <a:defRPr/>
            </a:pPr>
            <a:r>
              <a:rPr lang="en-US" dirty="0" smtClean="0">
                <a:cs typeface="+mn-cs"/>
              </a:rPr>
              <a:t>_top</a:t>
            </a:r>
            <a:r>
              <a:rPr lang="zh-CN" altLang="en-US" dirty="0" smtClean="0">
                <a:cs typeface="+mn-cs"/>
              </a:rPr>
              <a:t>：将目标文件加载到整个浏览器窗口，从而删除所有框架。</a:t>
            </a:r>
            <a:endParaRPr lang="zh-CN" altLang="en-US" dirty="0">
              <a:cs typeface="+mn-cs"/>
            </a:endParaRPr>
          </a:p>
        </p:txBody>
      </p:sp>
      <p:sp>
        <p:nvSpPr>
          <p:cNvPr id="57346" name="标题 2"/>
          <p:cNvSpPr>
            <a:spLocks noGrp="1"/>
          </p:cNvSpPr>
          <p:nvPr>
            <p:ph type="title"/>
          </p:nvPr>
        </p:nvSpPr>
        <p:spPr/>
        <p:txBody>
          <a:bodyPr/>
          <a:lstStyle/>
          <a:p>
            <a:r>
              <a:rPr lang="en-US" altLang="zh-CN" smtClean="0"/>
              <a:t>3.2.2  </a:t>
            </a:r>
            <a:r>
              <a:rPr lang="zh-CN" altLang="en-US" smtClean="0"/>
              <a:t>创建内部超链接</a:t>
            </a:r>
          </a:p>
        </p:txBody>
      </p:sp>
      <p:pic>
        <p:nvPicPr>
          <p:cNvPr id="52226" name="Picture 2"/>
          <p:cNvPicPr>
            <a:picLocks noChangeAspect="1" noChangeArrowheads="1"/>
          </p:cNvPicPr>
          <p:nvPr/>
        </p:nvPicPr>
        <p:blipFill>
          <a:blip r:embed="rId2"/>
          <a:srcRect/>
          <a:stretch>
            <a:fillRect/>
          </a:stretch>
        </p:blipFill>
        <p:spPr bwMode="auto">
          <a:xfrm>
            <a:off x="1214438" y="3786188"/>
            <a:ext cx="6569075" cy="10271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52226"/>
                                        </p:tgtEl>
                                        <p:attrNameLst>
                                          <p:attrName>style.visibility</p:attrName>
                                        </p:attrNameLst>
                                      </p:cBhvr>
                                      <p:to>
                                        <p:strVal val="visible"/>
                                      </p:to>
                                    </p:set>
                                    <p:anim calcmode="lin" valueType="num">
                                      <p:cBhvr>
                                        <p:cTn id="7" dur="1000" fill="hold"/>
                                        <p:tgtEl>
                                          <p:spTgt spid="52226"/>
                                        </p:tgtEl>
                                        <p:attrNameLst>
                                          <p:attrName>ppt_w</p:attrName>
                                        </p:attrNameLst>
                                      </p:cBhvr>
                                      <p:tavLst>
                                        <p:tav tm="0">
                                          <p:val>
                                            <p:fltVal val="0"/>
                                          </p:val>
                                        </p:tav>
                                        <p:tav tm="100000">
                                          <p:val>
                                            <p:strVal val="#ppt_w"/>
                                          </p:val>
                                        </p:tav>
                                      </p:tavLst>
                                    </p:anim>
                                    <p:anim calcmode="lin" valueType="num">
                                      <p:cBhvr>
                                        <p:cTn id="8" dur="1000" fill="hold"/>
                                        <p:tgtEl>
                                          <p:spTgt spid="52226"/>
                                        </p:tgtEl>
                                        <p:attrNameLst>
                                          <p:attrName>ppt_h</p:attrName>
                                        </p:attrNameLst>
                                      </p:cBhvr>
                                      <p:tavLst>
                                        <p:tav tm="0">
                                          <p:val>
                                            <p:fltVal val="0"/>
                                          </p:val>
                                        </p:tav>
                                        <p:tav tm="100000">
                                          <p:val>
                                            <p:strVal val="#ppt_h"/>
                                          </p:val>
                                        </p:tav>
                                      </p:tavLst>
                                    </p:anim>
                                    <p:anim calcmode="lin" valueType="num">
                                      <p:cBhvr>
                                        <p:cTn id="9" dur="1000" fill="hold"/>
                                        <p:tgtEl>
                                          <p:spTgt spid="5222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222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lnSpcReduction="10000"/>
          </a:bodyPr>
          <a:lstStyle/>
          <a:p>
            <a:pPr marL="274320" indent="-274320" fontAlgn="auto">
              <a:spcAft>
                <a:spcPts val="0"/>
              </a:spcAft>
              <a:buFont typeface="Symbol" pitchFamily="18" charset="2"/>
              <a:buNone/>
              <a:defRPr/>
            </a:pPr>
            <a:r>
              <a:rPr lang="en-US" b="1" dirty="0" smtClean="0">
                <a:cs typeface="+mn-cs"/>
              </a:rPr>
              <a:t>3</a:t>
            </a:r>
            <a:r>
              <a:rPr lang="zh-CN" altLang="en-US" b="1" dirty="0" smtClean="0">
                <a:cs typeface="+mn-cs"/>
              </a:rPr>
              <a:t>．图片超链接</a:t>
            </a:r>
          </a:p>
          <a:p>
            <a:pPr marL="274320" indent="-274320" fontAlgn="auto">
              <a:spcAft>
                <a:spcPts val="0"/>
              </a:spcAft>
              <a:defRPr/>
            </a:pPr>
            <a:r>
              <a:rPr lang="zh-CN" altLang="en-US" dirty="0" smtClean="0">
                <a:cs typeface="+mn-cs"/>
              </a:rPr>
              <a:t>图片超链接有两种形式</a:t>
            </a:r>
            <a:endParaRPr lang="en-US" altLang="zh-CN" dirty="0" smtClean="0">
              <a:cs typeface="+mn-cs"/>
            </a:endParaRP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1</a:t>
            </a:r>
            <a:r>
              <a:rPr lang="zh-CN" altLang="en-US" dirty="0" smtClean="0">
                <a:cs typeface="+mn-cs"/>
              </a:rPr>
              <a:t>）图像超链接。如果将整个图像作为链接载体，其操作方法与创建文字超链接一致，只是选中的超链接热点是图像而不是文字。</a:t>
            </a:r>
            <a:endParaRPr lang="en-US" altLang="zh-CN" dirty="0" smtClean="0">
              <a:cs typeface="+mn-cs"/>
            </a:endParaRP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2</a:t>
            </a:r>
            <a:r>
              <a:rPr lang="zh-CN" altLang="en-US" dirty="0" smtClean="0">
                <a:cs typeface="+mn-cs"/>
              </a:rPr>
              <a:t>）图像热点超链接。图像热点也叫做图像地图或图像映射，是指在同一幅图像中定义多个区域，每个区域指定一个不同的超链接，当单击不同区域时，可以跳转到指定的目标网页。</a:t>
            </a:r>
          </a:p>
          <a:p>
            <a:pPr marL="274320" indent="-274320" fontAlgn="auto">
              <a:spcAft>
                <a:spcPts val="0"/>
              </a:spcAft>
              <a:defRPr/>
            </a:pPr>
            <a:endParaRPr lang="zh-CN" altLang="en-US" dirty="0">
              <a:cs typeface="+mn-cs"/>
            </a:endParaRPr>
          </a:p>
        </p:txBody>
      </p:sp>
      <p:sp>
        <p:nvSpPr>
          <p:cNvPr id="58370"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内容占位符 1"/>
          <p:cNvSpPr>
            <a:spLocks noGrp="1"/>
          </p:cNvSpPr>
          <p:nvPr>
            <p:ph idx="1"/>
          </p:nvPr>
        </p:nvSpPr>
        <p:spPr/>
        <p:txBody>
          <a:bodyPr/>
          <a:lstStyle/>
          <a:p>
            <a:r>
              <a:rPr lang="zh-CN" altLang="en-US" smtClean="0"/>
              <a:t>以“乐山旅游地图”</a:t>
            </a:r>
            <a:r>
              <a:rPr lang="en-US" altLang="zh-CN" smtClean="0"/>
              <a:t>travelmap.html</a:t>
            </a:r>
            <a:r>
              <a:rPr lang="zh-CN" altLang="en-US" smtClean="0"/>
              <a:t>为例，创建图像热点的方法如下：</a:t>
            </a:r>
            <a:endParaRPr lang="en-US" altLang="zh-CN" smtClean="0"/>
          </a:p>
          <a:p>
            <a:r>
              <a:rPr lang="zh-CN" altLang="en-US" smtClean="0"/>
              <a:t>步骤</a:t>
            </a:r>
            <a:r>
              <a:rPr lang="en-US" altLang="zh-CN" smtClean="0"/>
              <a:t>1</a:t>
            </a:r>
            <a:r>
              <a:rPr lang="zh-CN" altLang="en-US" smtClean="0"/>
              <a:t>：选中图像，在对应的属性面板左下方选择“地图”选项来制作热点，如图所示。</a:t>
            </a:r>
          </a:p>
          <a:p>
            <a:endParaRPr lang="zh-CN" altLang="en-US" smtClean="0"/>
          </a:p>
        </p:txBody>
      </p:sp>
      <p:sp>
        <p:nvSpPr>
          <p:cNvPr id="59394" name="标题 2"/>
          <p:cNvSpPr>
            <a:spLocks noGrp="1"/>
          </p:cNvSpPr>
          <p:nvPr>
            <p:ph type="title"/>
          </p:nvPr>
        </p:nvSpPr>
        <p:spPr/>
        <p:txBody>
          <a:bodyPr/>
          <a:lstStyle/>
          <a:p>
            <a:endParaRPr lang="zh-CN" altLang="en-US" smtClean="0"/>
          </a:p>
        </p:txBody>
      </p:sp>
      <p:pic>
        <p:nvPicPr>
          <p:cNvPr id="59395" name="Picture 2"/>
          <p:cNvPicPr>
            <a:picLocks noChangeAspect="1" noChangeArrowheads="1"/>
          </p:cNvPicPr>
          <p:nvPr/>
        </p:nvPicPr>
        <p:blipFill>
          <a:blip r:embed="rId2"/>
          <a:srcRect/>
          <a:stretch>
            <a:fillRect/>
          </a:stretch>
        </p:blipFill>
        <p:spPr bwMode="auto">
          <a:xfrm>
            <a:off x="1928813" y="4500563"/>
            <a:ext cx="5143500" cy="2022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内容占位符 1"/>
          <p:cNvSpPr>
            <a:spLocks noGrp="1"/>
          </p:cNvSpPr>
          <p:nvPr>
            <p:ph idx="1"/>
          </p:nvPr>
        </p:nvSpPr>
        <p:spPr/>
        <p:txBody>
          <a:bodyPr/>
          <a:lstStyle/>
          <a:p>
            <a:r>
              <a:rPr lang="zh-CN" altLang="en-US" smtClean="0"/>
              <a:t>步骤</a:t>
            </a:r>
            <a:r>
              <a:rPr lang="en-US" altLang="zh-CN" smtClean="0"/>
              <a:t>2</a:t>
            </a:r>
            <a:r>
              <a:rPr lang="zh-CN" altLang="en-US" smtClean="0"/>
              <a:t>：根据需要创建矩形、圆形和多边形热点。单击</a:t>
            </a:r>
            <a:r>
              <a:rPr lang="en-US" smtClean="0">
                <a:ea typeface="华文楷体"/>
              </a:rPr>
              <a:t> </a:t>
            </a:r>
            <a:r>
              <a:rPr lang="zh-CN" altLang="en-US" smtClean="0"/>
              <a:t>按钮可以创建矩形热点，单击</a:t>
            </a:r>
            <a:r>
              <a:rPr lang="en-US" smtClean="0">
                <a:ea typeface="华文楷体"/>
              </a:rPr>
              <a:t> </a:t>
            </a:r>
            <a:r>
              <a:rPr lang="zh-CN" altLang="en-US" smtClean="0"/>
              <a:t>按钮可以创建圆形热点，单击</a:t>
            </a:r>
            <a:r>
              <a:rPr lang="en-US" smtClean="0">
                <a:ea typeface="华文楷体"/>
              </a:rPr>
              <a:t> </a:t>
            </a:r>
            <a:r>
              <a:rPr lang="zh-CN" altLang="en-US" smtClean="0"/>
              <a:t>按钮可以创建多边形热点，单击</a:t>
            </a:r>
            <a:r>
              <a:rPr lang="en-US" smtClean="0">
                <a:ea typeface="华文楷体"/>
              </a:rPr>
              <a:t> </a:t>
            </a:r>
            <a:r>
              <a:rPr lang="zh-CN" altLang="en-US" smtClean="0"/>
              <a:t>图标可以对设置的热点进行大小、位置的调整。</a:t>
            </a:r>
          </a:p>
        </p:txBody>
      </p:sp>
      <p:sp>
        <p:nvSpPr>
          <p:cNvPr id="60418" name="标题 2"/>
          <p:cNvSpPr>
            <a:spLocks noGrp="1"/>
          </p:cNvSpPr>
          <p:nvPr>
            <p:ph type="title"/>
          </p:nvPr>
        </p:nvSpPr>
        <p:spPr/>
        <p:txBody>
          <a:bodyPr/>
          <a:lstStyle/>
          <a:p>
            <a:endParaRPr lang="zh-CN" altLang="en-US" smtClean="0"/>
          </a:p>
        </p:txBody>
      </p:sp>
      <p:pic>
        <p:nvPicPr>
          <p:cNvPr id="60419" name="Picture 2"/>
          <p:cNvPicPr>
            <a:picLocks noChangeAspect="1" noChangeArrowheads="1"/>
          </p:cNvPicPr>
          <p:nvPr/>
        </p:nvPicPr>
        <p:blipFill>
          <a:blip r:embed="rId2"/>
          <a:srcRect/>
          <a:stretch>
            <a:fillRect/>
          </a:stretch>
        </p:blipFill>
        <p:spPr bwMode="auto">
          <a:xfrm>
            <a:off x="3143250" y="4286250"/>
            <a:ext cx="2214563" cy="22685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内容占位符 1"/>
          <p:cNvSpPr>
            <a:spLocks noGrp="1"/>
          </p:cNvSpPr>
          <p:nvPr>
            <p:ph idx="1"/>
          </p:nvPr>
        </p:nvSpPr>
        <p:spPr/>
        <p:txBody>
          <a:bodyPr/>
          <a:lstStyle/>
          <a:p>
            <a:r>
              <a:rPr lang="zh-CN" altLang="en-US" smtClean="0"/>
              <a:t>步骤</a:t>
            </a:r>
            <a:r>
              <a:rPr lang="en-US" altLang="zh-CN" smtClean="0"/>
              <a:t>3</a:t>
            </a:r>
            <a:r>
              <a:rPr lang="zh-CN" altLang="en-US" smtClean="0"/>
              <a:t>：在选中的热点“属性”面板中</a:t>
            </a:r>
            <a:r>
              <a:rPr lang="en-US" altLang="zh-CN" smtClean="0"/>
              <a:t>=</a:t>
            </a:r>
            <a:r>
              <a:rPr lang="zh-CN" altLang="en-US" smtClean="0"/>
              <a:t>，进行链接、目标等属性的设置。</a:t>
            </a:r>
          </a:p>
        </p:txBody>
      </p:sp>
      <p:sp>
        <p:nvSpPr>
          <p:cNvPr id="61442" name="标题 2"/>
          <p:cNvSpPr>
            <a:spLocks noGrp="1"/>
          </p:cNvSpPr>
          <p:nvPr>
            <p:ph type="title"/>
          </p:nvPr>
        </p:nvSpPr>
        <p:spPr/>
        <p:txBody>
          <a:bodyPr/>
          <a:lstStyle/>
          <a:p>
            <a:endParaRPr lang="zh-CN" altLang="en-US" smtClean="0"/>
          </a:p>
        </p:txBody>
      </p:sp>
      <p:pic>
        <p:nvPicPr>
          <p:cNvPr id="61443" name="Picture 2"/>
          <p:cNvPicPr>
            <a:picLocks noChangeAspect="1" noChangeArrowheads="1"/>
          </p:cNvPicPr>
          <p:nvPr/>
        </p:nvPicPr>
        <p:blipFill>
          <a:blip r:embed="rId2"/>
          <a:srcRect/>
          <a:stretch>
            <a:fillRect/>
          </a:stretch>
        </p:blipFill>
        <p:spPr bwMode="auto">
          <a:xfrm>
            <a:off x="1571625" y="4000500"/>
            <a:ext cx="6330950" cy="1214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内容占位符 1"/>
          <p:cNvSpPr>
            <a:spLocks noGrp="1"/>
          </p:cNvSpPr>
          <p:nvPr>
            <p:ph idx="1"/>
          </p:nvPr>
        </p:nvSpPr>
        <p:spPr/>
        <p:txBody>
          <a:bodyPr/>
          <a:lstStyle/>
          <a:p>
            <a:r>
              <a:rPr lang="zh-CN" altLang="en-US" smtClean="0"/>
              <a:t>“乐山乐水”网站首页的“友情链接”版块就是要实现外部超链接。如选择“乐山旅游政务网”文本信息，在属性面板的“链接”文本框内输入</a:t>
            </a:r>
            <a:r>
              <a:rPr lang="en-US" altLang="zh-CN" smtClean="0"/>
              <a:t>URL</a:t>
            </a:r>
            <a:r>
              <a:rPr lang="zh-CN" altLang="en-US" smtClean="0"/>
              <a:t>地址</a:t>
            </a:r>
            <a:r>
              <a:rPr lang="en-US" altLang="zh-CN" smtClean="0">
                <a:hlinkClick r:id="rId2"/>
              </a:rPr>
              <a:t>http://www.lssta.gov.cn/</a:t>
            </a:r>
            <a:r>
              <a:rPr lang="zh-CN" altLang="en-US" smtClean="0"/>
              <a:t>，“目标”为“</a:t>
            </a:r>
            <a:r>
              <a:rPr lang="en-US" altLang="zh-CN" smtClean="0"/>
              <a:t>_blank</a:t>
            </a:r>
            <a:r>
              <a:rPr lang="zh-CN" altLang="en-US" smtClean="0"/>
              <a:t>”，如图所示。</a:t>
            </a:r>
          </a:p>
          <a:p>
            <a:endParaRPr lang="zh-CN" altLang="en-US" smtClean="0"/>
          </a:p>
        </p:txBody>
      </p:sp>
      <p:sp>
        <p:nvSpPr>
          <p:cNvPr id="62466" name="标题 2"/>
          <p:cNvSpPr>
            <a:spLocks noGrp="1"/>
          </p:cNvSpPr>
          <p:nvPr>
            <p:ph type="title"/>
          </p:nvPr>
        </p:nvSpPr>
        <p:spPr/>
        <p:txBody>
          <a:bodyPr/>
          <a:lstStyle/>
          <a:p>
            <a:r>
              <a:rPr lang="en-US" altLang="zh-CN" smtClean="0"/>
              <a:t>3.2.3  </a:t>
            </a:r>
            <a:r>
              <a:rPr lang="zh-CN" altLang="en-US" smtClean="0"/>
              <a:t>创建外部超链接</a:t>
            </a:r>
          </a:p>
        </p:txBody>
      </p:sp>
      <p:pic>
        <p:nvPicPr>
          <p:cNvPr id="62467" name="Picture 2"/>
          <p:cNvPicPr>
            <a:picLocks noChangeAspect="1" noChangeArrowheads="1"/>
          </p:cNvPicPr>
          <p:nvPr/>
        </p:nvPicPr>
        <p:blipFill>
          <a:blip r:embed="rId3"/>
          <a:srcRect/>
          <a:stretch>
            <a:fillRect/>
          </a:stretch>
        </p:blipFill>
        <p:spPr bwMode="auto">
          <a:xfrm>
            <a:off x="1071563" y="4714875"/>
            <a:ext cx="6862762" cy="114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内容占位符 1"/>
          <p:cNvSpPr>
            <a:spLocks noGrp="1"/>
          </p:cNvSpPr>
          <p:nvPr>
            <p:ph idx="1"/>
          </p:nvPr>
        </p:nvSpPr>
        <p:spPr>
          <a:xfrm>
            <a:off x="871538" y="2133600"/>
            <a:ext cx="7408862" cy="3992563"/>
          </a:xfrm>
        </p:spPr>
        <p:txBody>
          <a:bodyPr/>
          <a:lstStyle/>
          <a:p>
            <a:pPr>
              <a:buFont typeface="Symbol" pitchFamily="18" charset="2"/>
              <a:buNone/>
            </a:pPr>
            <a:r>
              <a:rPr lang="en-US" altLang="zh-CN" smtClean="0"/>
              <a:t>1</a:t>
            </a:r>
            <a:r>
              <a:rPr lang="zh-CN" altLang="en-US" smtClean="0"/>
              <a:t>．插入表格</a:t>
            </a:r>
            <a:endParaRPr lang="en-US" altLang="zh-CN" smtClean="0"/>
          </a:p>
          <a:p>
            <a:r>
              <a:rPr lang="zh-CN" altLang="en-US" smtClean="0"/>
              <a:t>在文档窗口中，将光标放在需要创建表格的位置，单击“插入”→“常用”→“表格”命令；</a:t>
            </a:r>
            <a:endParaRPr lang="en-US" altLang="zh-CN" smtClean="0"/>
          </a:p>
          <a:p>
            <a:r>
              <a:rPr lang="zh-CN" altLang="en-US" smtClean="0"/>
              <a:t>或者选择“插入”→“表格”命令，弹出“表格”对话框。</a:t>
            </a:r>
            <a:endParaRPr lang="zh-CN" altLang="en-US" b="1" smtClean="0"/>
          </a:p>
        </p:txBody>
      </p:sp>
      <p:sp>
        <p:nvSpPr>
          <p:cNvPr id="3" name="标题 2"/>
          <p:cNvSpPr>
            <a:spLocks noGrp="1"/>
          </p:cNvSpPr>
          <p:nvPr>
            <p:ph type="title"/>
          </p:nvPr>
        </p:nvSpPr>
        <p:spPr/>
        <p:txBody>
          <a:bodyPr rtlCol="0">
            <a:normAutofit fontScale="90000"/>
          </a:bodyPr>
          <a:lstStyle/>
          <a:p>
            <a:pPr fontAlgn="auto">
              <a:spcAft>
                <a:spcPts val="0"/>
              </a:spcAft>
              <a:defRPr/>
            </a:pPr>
            <a:r>
              <a:rPr lang="en-US" b="1" dirty="0" smtClean="0">
                <a:cs typeface="+mj-cs"/>
              </a:rPr>
              <a:t>2.1.2  Dreamweaver CS5</a:t>
            </a:r>
            <a:r>
              <a:rPr lang="zh-CN" altLang="en-US" b="1" dirty="0" smtClean="0">
                <a:cs typeface="+mj-cs"/>
              </a:rPr>
              <a:t>工作区</a:t>
            </a:r>
            <a:r>
              <a:rPr lang="en-US" altLang="zh-CN" b="1" dirty="0" smtClean="0">
                <a:cs typeface="+mj-cs"/>
              </a:rPr>
              <a:t/>
            </a:r>
            <a:br>
              <a:rPr lang="en-US" altLang="zh-CN" b="1" dirty="0" smtClean="0">
                <a:cs typeface="+mj-cs"/>
              </a:rPr>
            </a:br>
            <a:endParaRPr lang="zh-CN" altLang="en-US" dirty="0">
              <a:cs typeface="+mj-cs"/>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lnSpcReduction="10000"/>
          </a:bodyPr>
          <a:lstStyle/>
          <a:p>
            <a:pPr marL="274320" indent="-274320" fontAlgn="auto">
              <a:spcAft>
                <a:spcPts val="0"/>
              </a:spcAft>
              <a:defRPr/>
            </a:pPr>
            <a:r>
              <a:rPr lang="zh-CN" altLang="en-US" dirty="0" smtClean="0">
                <a:cs typeface="+mn-cs"/>
              </a:rPr>
              <a:t>当网页内容很长时，为了浏览更快捷，可以使用锚点链接来实现在同一页的定位。</a:t>
            </a:r>
            <a:endParaRPr lang="en-US" altLang="zh-CN" dirty="0" smtClean="0">
              <a:cs typeface="+mn-cs"/>
            </a:endParaRPr>
          </a:p>
          <a:p>
            <a:pPr marL="274320" indent="-274320" fontAlgn="auto">
              <a:spcAft>
                <a:spcPts val="0"/>
              </a:spcAft>
              <a:defRPr/>
            </a:pPr>
            <a:r>
              <a:rPr lang="zh-CN" altLang="en-US" dirty="0" smtClean="0">
                <a:cs typeface="+mn-cs"/>
              </a:rPr>
              <a:t>要在页面内实现锚点超链接，需要定义两个标记，一个是超链接标记，另一个是书签标记。超链接标记格式为：</a:t>
            </a:r>
          </a:p>
          <a:p>
            <a:pPr marL="274320" indent="-274320" fontAlgn="auto">
              <a:spcAft>
                <a:spcPts val="0"/>
              </a:spcAft>
              <a:buFont typeface="Symbol" pitchFamily="18" charset="2"/>
              <a:buNone/>
              <a:defRPr/>
            </a:pPr>
            <a:r>
              <a:rPr lang="en-US" dirty="0" smtClean="0">
                <a:cs typeface="+mn-cs"/>
              </a:rPr>
              <a:t>     &lt;a </a:t>
            </a:r>
            <a:r>
              <a:rPr lang="en-US" dirty="0" err="1" smtClean="0">
                <a:cs typeface="+mn-cs"/>
              </a:rPr>
              <a:t>href</a:t>
            </a:r>
            <a:r>
              <a:rPr lang="en-US" dirty="0" smtClean="0">
                <a:cs typeface="+mn-cs"/>
              </a:rPr>
              <a:t>="#</a:t>
            </a:r>
            <a:r>
              <a:rPr lang="zh-CN" altLang="en-US" dirty="0" smtClean="0">
                <a:cs typeface="+mn-cs"/>
              </a:rPr>
              <a:t>书签名</a:t>
            </a:r>
            <a:r>
              <a:rPr lang="en-US" dirty="0" smtClean="0">
                <a:cs typeface="+mn-cs"/>
              </a:rPr>
              <a:t>"&gt;</a:t>
            </a:r>
            <a:r>
              <a:rPr lang="zh-CN" altLang="en-US" dirty="0" smtClean="0">
                <a:cs typeface="+mn-cs"/>
              </a:rPr>
              <a:t>链接载体</a:t>
            </a:r>
            <a:r>
              <a:rPr lang="en-US" dirty="0" smtClean="0">
                <a:cs typeface="+mn-cs"/>
              </a:rPr>
              <a:t>&lt;/a&gt;</a:t>
            </a:r>
          </a:p>
          <a:p>
            <a:pPr marL="274320" indent="-274320" fontAlgn="auto">
              <a:spcAft>
                <a:spcPts val="0"/>
              </a:spcAft>
              <a:defRPr/>
            </a:pPr>
            <a:r>
              <a:rPr lang="zh-CN" altLang="en-US" dirty="0" smtClean="0">
                <a:cs typeface="+mn-cs"/>
              </a:rPr>
              <a:t>当单击链接载体后，将定位到“书签名”的位置。书签标记的格式为：</a:t>
            </a:r>
          </a:p>
          <a:p>
            <a:pPr marL="274320" indent="-274320" fontAlgn="auto">
              <a:spcAft>
                <a:spcPts val="0"/>
              </a:spcAft>
              <a:buFont typeface="Symbol" pitchFamily="18" charset="2"/>
              <a:buNone/>
              <a:defRPr/>
            </a:pPr>
            <a:r>
              <a:rPr lang="en-US" dirty="0" smtClean="0">
                <a:cs typeface="+mn-cs"/>
              </a:rPr>
              <a:t>    &lt;a name="</a:t>
            </a:r>
            <a:r>
              <a:rPr lang="zh-CN" altLang="en-US" dirty="0" smtClean="0">
                <a:cs typeface="+mn-cs"/>
              </a:rPr>
              <a:t>书签名</a:t>
            </a:r>
            <a:r>
              <a:rPr lang="en-US" dirty="0" smtClean="0">
                <a:cs typeface="+mn-cs"/>
              </a:rPr>
              <a:t>"&gt;</a:t>
            </a:r>
            <a:r>
              <a:rPr lang="zh-CN" altLang="en-US" dirty="0" smtClean="0">
                <a:cs typeface="+mn-cs"/>
              </a:rPr>
              <a:t>目标位置</a:t>
            </a:r>
            <a:r>
              <a:rPr lang="en-US" dirty="0" smtClean="0">
                <a:cs typeface="+mn-cs"/>
              </a:rPr>
              <a:t>&lt;/a&gt;</a:t>
            </a:r>
            <a:endParaRPr lang="zh-CN" altLang="en-US" dirty="0" smtClean="0">
              <a:cs typeface="+mn-cs"/>
            </a:endParaRPr>
          </a:p>
          <a:p>
            <a:pPr marL="274320" indent="-274320" fontAlgn="auto">
              <a:spcAft>
                <a:spcPts val="0"/>
              </a:spcAft>
              <a:buFont typeface="Symbol" pitchFamily="18" charset="2"/>
              <a:buNone/>
              <a:defRPr/>
            </a:pPr>
            <a:endParaRPr lang="zh-CN" altLang="en-US" dirty="0" smtClean="0">
              <a:cs typeface="+mn-cs"/>
            </a:endParaRPr>
          </a:p>
          <a:p>
            <a:pPr marL="274320" indent="-274320" fontAlgn="auto">
              <a:spcAft>
                <a:spcPts val="0"/>
              </a:spcAft>
              <a:defRPr/>
            </a:pPr>
            <a:endParaRPr lang="zh-CN" altLang="en-US" dirty="0">
              <a:cs typeface="+mn-cs"/>
            </a:endParaRPr>
          </a:p>
        </p:txBody>
      </p:sp>
      <p:sp>
        <p:nvSpPr>
          <p:cNvPr id="63490" name="标题 2"/>
          <p:cNvSpPr>
            <a:spLocks noGrp="1"/>
          </p:cNvSpPr>
          <p:nvPr>
            <p:ph type="title"/>
          </p:nvPr>
        </p:nvSpPr>
        <p:spPr/>
        <p:txBody>
          <a:bodyPr/>
          <a:lstStyle/>
          <a:p>
            <a:r>
              <a:rPr lang="en-US" altLang="zh-CN" b="1" smtClean="0"/>
              <a:t>3.2.4  </a:t>
            </a:r>
            <a:r>
              <a:rPr lang="zh-CN" altLang="en-US" b="1" smtClean="0"/>
              <a:t>锚点超链接</a:t>
            </a:r>
            <a:endParaRPr lang="zh-CN" altLang="en-US" smtClean="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内容占位符 1"/>
          <p:cNvSpPr>
            <a:spLocks noGrp="1"/>
          </p:cNvSpPr>
          <p:nvPr>
            <p:ph idx="1"/>
          </p:nvPr>
        </p:nvSpPr>
        <p:spPr/>
        <p:txBody>
          <a:bodyPr/>
          <a:lstStyle/>
          <a:p>
            <a:r>
              <a:rPr lang="zh-CN" altLang="en-US" smtClean="0"/>
              <a:t>以“乐山美食”网页为例为大家介绍锚点超链接的实现</a:t>
            </a:r>
            <a:endParaRPr lang="en-US" altLang="zh-CN" smtClean="0"/>
          </a:p>
          <a:p>
            <a:r>
              <a:rPr lang="zh-CN" altLang="en-US" smtClean="0"/>
              <a:t>（</a:t>
            </a:r>
            <a:r>
              <a:rPr lang="en-US" altLang="zh-CN" smtClean="0"/>
              <a:t>1</a:t>
            </a:r>
            <a:r>
              <a:rPr lang="zh-CN" altLang="en-US" smtClean="0"/>
              <a:t>）在“设计视图”窗口中，将插入点定位到需要命名锚记的地方。如把插入点定位在“跷脚牛肉”所在的位置，如图所示。</a:t>
            </a:r>
            <a:endParaRPr lang="en-US" altLang="zh-CN" smtClean="0"/>
          </a:p>
          <a:p>
            <a:endParaRPr lang="en-US" altLang="zh-CN" smtClean="0"/>
          </a:p>
          <a:p>
            <a:endParaRPr lang="en-US" altLang="zh-CN" smtClean="0"/>
          </a:p>
          <a:p>
            <a:endParaRPr lang="en-US" altLang="zh-CN" smtClean="0"/>
          </a:p>
          <a:p>
            <a:endParaRPr lang="zh-CN" altLang="en-US" smtClean="0"/>
          </a:p>
          <a:p>
            <a:endParaRPr lang="zh-CN" altLang="en-US" smtClean="0"/>
          </a:p>
        </p:txBody>
      </p:sp>
      <p:sp>
        <p:nvSpPr>
          <p:cNvPr id="64514" name="标题 2"/>
          <p:cNvSpPr>
            <a:spLocks noGrp="1"/>
          </p:cNvSpPr>
          <p:nvPr>
            <p:ph type="title"/>
          </p:nvPr>
        </p:nvSpPr>
        <p:spPr/>
        <p:txBody>
          <a:bodyPr/>
          <a:lstStyle/>
          <a:p>
            <a:r>
              <a:rPr lang="en-US" altLang="zh-CN" b="1" smtClean="0"/>
              <a:t>3.2.4  </a:t>
            </a:r>
            <a:r>
              <a:rPr lang="zh-CN" altLang="en-US" b="1" smtClean="0"/>
              <a:t>锚点超链接</a:t>
            </a:r>
            <a:endParaRPr lang="zh-CN" altLang="en-US" smtClean="0"/>
          </a:p>
        </p:txBody>
      </p:sp>
      <p:pic>
        <p:nvPicPr>
          <p:cNvPr id="64515" name="Picture 2"/>
          <p:cNvPicPr>
            <a:picLocks noChangeAspect="1" noChangeArrowheads="1"/>
          </p:cNvPicPr>
          <p:nvPr/>
        </p:nvPicPr>
        <p:blipFill>
          <a:blip r:embed="rId2"/>
          <a:srcRect/>
          <a:stretch>
            <a:fillRect/>
          </a:stretch>
        </p:blipFill>
        <p:spPr bwMode="auto">
          <a:xfrm>
            <a:off x="1500188" y="4786313"/>
            <a:ext cx="6238875" cy="1000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lnSpcReduction="10000"/>
          </a:bodyPr>
          <a:lstStyle/>
          <a:p>
            <a:pPr marL="274320" indent="-274320" fontAlgn="auto">
              <a:spcAft>
                <a:spcPts val="0"/>
              </a:spcAft>
              <a:buFont typeface="Symbol" pitchFamily="18" charset="2"/>
              <a:buNone/>
              <a:defRPr/>
            </a:pPr>
            <a:r>
              <a:rPr lang="zh-CN" altLang="en-US" dirty="0" smtClean="0">
                <a:cs typeface="+mn-cs"/>
              </a:rPr>
              <a:t>（</a:t>
            </a:r>
            <a:r>
              <a:rPr lang="en-US" dirty="0" smtClean="0">
                <a:cs typeface="+mn-cs"/>
              </a:rPr>
              <a:t>2</a:t>
            </a:r>
            <a:r>
              <a:rPr lang="zh-CN" altLang="en-US" dirty="0" smtClean="0">
                <a:cs typeface="+mn-cs"/>
              </a:rPr>
              <a:t>）执行如下操作。</a:t>
            </a:r>
          </a:p>
          <a:p>
            <a:pPr marL="274320" indent="-274320" fontAlgn="auto">
              <a:spcAft>
                <a:spcPts val="0"/>
              </a:spcAft>
              <a:defRPr/>
            </a:pPr>
            <a:r>
              <a:rPr lang="zh-CN" altLang="en-US" dirty="0" smtClean="0">
                <a:cs typeface="+mn-cs"/>
              </a:rPr>
              <a:t>选择“插入”→“常用”→“命名锚记”命令。</a:t>
            </a:r>
          </a:p>
          <a:p>
            <a:pPr marL="274320" indent="-274320" fontAlgn="auto">
              <a:spcAft>
                <a:spcPts val="0"/>
              </a:spcAft>
              <a:defRPr/>
            </a:pPr>
            <a:r>
              <a:rPr lang="zh-CN" altLang="en-US" dirty="0" smtClean="0">
                <a:cs typeface="+mn-cs"/>
              </a:rPr>
              <a:t>选择菜单“插入”→“命名锚记”命令。</a:t>
            </a:r>
          </a:p>
          <a:p>
            <a:pPr marL="274320" indent="-274320" fontAlgn="auto">
              <a:spcAft>
                <a:spcPts val="0"/>
              </a:spcAft>
              <a:defRPr/>
            </a:pPr>
            <a:r>
              <a:rPr lang="zh-CN" altLang="en-US" dirty="0" smtClean="0">
                <a:cs typeface="+mn-cs"/>
              </a:rPr>
              <a:t>按</a:t>
            </a:r>
            <a:r>
              <a:rPr lang="en-US" dirty="0" err="1" smtClean="0">
                <a:cs typeface="+mn-cs"/>
              </a:rPr>
              <a:t>Ctrl+Alt+A</a:t>
            </a:r>
            <a:r>
              <a:rPr lang="zh-CN" altLang="en-US" dirty="0" smtClean="0">
                <a:cs typeface="+mn-cs"/>
              </a:rPr>
              <a:t>组合键。</a:t>
            </a:r>
            <a:endParaRPr lang="en-US" altLang="zh-CN" dirty="0" smtClean="0">
              <a:cs typeface="+mn-cs"/>
            </a:endParaRP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3</a:t>
            </a:r>
            <a:r>
              <a:rPr lang="zh-CN" altLang="en-US" dirty="0" smtClean="0">
                <a:cs typeface="+mn-cs"/>
              </a:rPr>
              <a:t>）在“命名锚记”对话框中输入锚记的名称，要求名称要所见即所知，最好是英文或拼音缩写。例如，输入“</a:t>
            </a:r>
            <a:r>
              <a:rPr lang="en-US" dirty="0" err="1" smtClean="0">
                <a:cs typeface="+mn-cs"/>
              </a:rPr>
              <a:t>qjnr</a:t>
            </a:r>
            <a:r>
              <a:rPr lang="zh-CN" altLang="en-US" dirty="0" smtClean="0">
                <a:cs typeface="+mn-cs"/>
              </a:rPr>
              <a:t>”（跷脚牛肉拼音缩写），如左图所示。单击“确定”按钮后，锚记在插入点中出现，如右图所示。</a:t>
            </a:r>
          </a:p>
          <a:p>
            <a:pPr marL="274320" indent="-274320" fontAlgn="auto">
              <a:spcAft>
                <a:spcPts val="0"/>
              </a:spcAft>
              <a:defRPr/>
            </a:pPr>
            <a:endParaRPr lang="zh-CN" altLang="en-US" dirty="0">
              <a:cs typeface="+mn-cs"/>
            </a:endParaRPr>
          </a:p>
        </p:txBody>
      </p:sp>
      <p:sp>
        <p:nvSpPr>
          <p:cNvPr id="65538" name="标题 2"/>
          <p:cNvSpPr>
            <a:spLocks noGrp="1"/>
          </p:cNvSpPr>
          <p:nvPr>
            <p:ph type="title"/>
          </p:nvPr>
        </p:nvSpPr>
        <p:spPr/>
        <p:txBody>
          <a:bodyPr/>
          <a:lstStyle/>
          <a:p>
            <a:r>
              <a:rPr lang="en-US" altLang="zh-CN" b="1" smtClean="0"/>
              <a:t>3.2.4  </a:t>
            </a:r>
            <a:r>
              <a:rPr lang="zh-CN" altLang="en-US" b="1" smtClean="0"/>
              <a:t>锚点超链接</a:t>
            </a:r>
            <a:endParaRPr lang="zh-CN" altLang="en-US" smtClean="0"/>
          </a:p>
        </p:txBody>
      </p:sp>
      <p:pic>
        <p:nvPicPr>
          <p:cNvPr id="58370" name="Picture 2"/>
          <p:cNvPicPr>
            <a:picLocks noChangeAspect="1" noChangeArrowheads="1"/>
          </p:cNvPicPr>
          <p:nvPr/>
        </p:nvPicPr>
        <p:blipFill>
          <a:blip r:embed="rId2"/>
          <a:srcRect/>
          <a:stretch>
            <a:fillRect/>
          </a:stretch>
        </p:blipFill>
        <p:spPr bwMode="auto">
          <a:xfrm>
            <a:off x="857250" y="3786188"/>
            <a:ext cx="3252788" cy="1176337"/>
          </a:xfrm>
          <a:prstGeom prst="rect">
            <a:avLst/>
          </a:prstGeom>
          <a:noFill/>
          <a:ln w="9525">
            <a:noFill/>
            <a:miter lim="800000"/>
            <a:headEnd/>
            <a:tailEnd/>
          </a:ln>
        </p:spPr>
      </p:pic>
      <p:pic>
        <p:nvPicPr>
          <p:cNvPr id="58371" name="Picture 3"/>
          <p:cNvPicPr>
            <a:picLocks noChangeAspect="1" noChangeArrowheads="1"/>
          </p:cNvPicPr>
          <p:nvPr/>
        </p:nvPicPr>
        <p:blipFill>
          <a:blip r:embed="rId3"/>
          <a:srcRect/>
          <a:stretch>
            <a:fillRect/>
          </a:stretch>
        </p:blipFill>
        <p:spPr bwMode="auto">
          <a:xfrm>
            <a:off x="5286375" y="3643313"/>
            <a:ext cx="2428875" cy="13763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8370"/>
                                        </p:tgtEl>
                                        <p:attrNameLst>
                                          <p:attrName>style.visibility</p:attrName>
                                        </p:attrNameLst>
                                      </p:cBhvr>
                                      <p:to>
                                        <p:strVal val="visible"/>
                                      </p:to>
                                    </p:set>
                                    <p:animEffect transition="in" filter="blinds(horizontal)">
                                      <p:cBhvr>
                                        <p:cTn id="7" dur="500"/>
                                        <p:tgtEl>
                                          <p:spTgt spid="5837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8371"/>
                                        </p:tgtEl>
                                        <p:attrNameLst>
                                          <p:attrName>style.visibility</p:attrName>
                                        </p:attrNameLst>
                                      </p:cBhvr>
                                      <p:to>
                                        <p:strVal val="visible"/>
                                      </p:to>
                                    </p:set>
                                    <p:animEffect transition="in" filter="blinds(horizontal)">
                                      <p:cBhvr>
                                        <p:cTn id="12" dur="500"/>
                                        <p:tgtEl>
                                          <p:spTgt spid="58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内容占位符 1"/>
          <p:cNvSpPr>
            <a:spLocks noGrp="1"/>
          </p:cNvSpPr>
          <p:nvPr>
            <p:ph idx="1"/>
          </p:nvPr>
        </p:nvSpPr>
        <p:spPr/>
        <p:txBody>
          <a:bodyPr/>
          <a:lstStyle/>
          <a:p>
            <a:pPr>
              <a:buFont typeface="Symbol" pitchFamily="18" charset="2"/>
              <a:buNone/>
            </a:pPr>
            <a:r>
              <a:rPr lang="en-US" altLang="zh-CN" smtClean="0"/>
              <a:t>2</a:t>
            </a:r>
            <a:r>
              <a:rPr lang="zh-CN" altLang="en-US" smtClean="0"/>
              <a:t>．链接命名锚记</a:t>
            </a:r>
            <a:endParaRPr lang="en-US" altLang="zh-CN" smtClean="0"/>
          </a:p>
          <a:p>
            <a:pPr>
              <a:buFont typeface="Symbol" pitchFamily="18" charset="2"/>
              <a:buNone/>
            </a:pPr>
            <a:r>
              <a:rPr lang="zh-CN" altLang="en-US" smtClean="0"/>
              <a:t>（</a:t>
            </a:r>
            <a:r>
              <a:rPr lang="en-US" altLang="zh-CN" smtClean="0"/>
              <a:t>1</a:t>
            </a:r>
            <a:r>
              <a:rPr lang="zh-CN" altLang="en-US" smtClean="0"/>
              <a:t>）在“设计视图”窗口中选择要创建链接的文本或图片。如图所示，选中“跷脚牛肉”文字。</a:t>
            </a:r>
            <a:endParaRPr lang="en-US" altLang="zh-CN" smtClean="0"/>
          </a:p>
          <a:p>
            <a:pPr>
              <a:buFont typeface="Symbol" pitchFamily="18" charset="2"/>
              <a:buNone/>
            </a:pPr>
            <a:endParaRPr lang="en-US" altLang="zh-CN" smtClean="0"/>
          </a:p>
          <a:p>
            <a:pPr>
              <a:buFont typeface="Symbol" pitchFamily="18" charset="2"/>
              <a:buNone/>
            </a:pPr>
            <a:endParaRPr lang="en-US" altLang="zh-CN" smtClean="0"/>
          </a:p>
          <a:p>
            <a:pPr>
              <a:buFont typeface="Symbol" pitchFamily="18" charset="2"/>
              <a:buNone/>
            </a:pPr>
            <a:r>
              <a:rPr lang="zh-CN" altLang="en-US" smtClean="0"/>
              <a:t>（</a:t>
            </a:r>
            <a:r>
              <a:rPr lang="en-US" altLang="zh-CN" smtClean="0"/>
              <a:t>2</a:t>
            </a:r>
            <a:r>
              <a:rPr lang="zh-CN" altLang="en-US" smtClean="0"/>
              <a:t>）在对应的“属性”面板中设置“链接”文本框内容，其格式为</a:t>
            </a:r>
            <a:r>
              <a:rPr lang="en-US" altLang="zh-CN" smtClean="0"/>
              <a:t>#</a:t>
            </a:r>
            <a:r>
              <a:rPr lang="zh-CN" altLang="en-US" smtClean="0"/>
              <a:t>号</a:t>
            </a:r>
            <a:r>
              <a:rPr lang="en-US" altLang="zh-CN" smtClean="0"/>
              <a:t>+</a:t>
            </a:r>
            <a:r>
              <a:rPr lang="zh-CN" altLang="en-US" smtClean="0"/>
              <a:t>命名锚记。输入“</a:t>
            </a:r>
            <a:r>
              <a:rPr lang="en-US" altLang="zh-CN" smtClean="0"/>
              <a:t>#qjnr</a:t>
            </a:r>
            <a:r>
              <a:rPr lang="zh-CN" altLang="en-US" smtClean="0"/>
              <a:t>”（锚记名称区分大小写）。</a:t>
            </a:r>
          </a:p>
          <a:p>
            <a:pPr>
              <a:buFont typeface="Symbol" pitchFamily="18" charset="2"/>
              <a:buNone/>
            </a:pPr>
            <a:endParaRPr lang="zh-CN" altLang="en-US" smtClean="0"/>
          </a:p>
          <a:p>
            <a:pPr>
              <a:buFont typeface="Symbol" pitchFamily="18" charset="2"/>
              <a:buNone/>
            </a:pPr>
            <a:endParaRPr lang="zh-CN" altLang="en-US" smtClean="0"/>
          </a:p>
        </p:txBody>
      </p:sp>
      <p:sp>
        <p:nvSpPr>
          <p:cNvPr id="66562" name="标题 2"/>
          <p:cNvSpPr>
            <a:spLocks noGrp="1"/>
          </p:cNvSpPr>
          <p:nvPr>
            <p:ph type="title"/>
          </p:nvPr>
        </p:nvSpPr>
        <p:spPr/>
        <p:txBody>
          <a:bodyPr/>
          <a:lstStyle/>
          <a:p>
            <a:r>
              <a:rPr lang="en-US" altLang="zh-CN" b="1" smtClean="0"/>
              <a:t>3.2.4  </a:t>
            </a:r>
            <a:r>
              <a:rPr lang="zh-CN" altLang="en-US" b="1" smtClean="0"/>
              <a:t>锚点超链接</a:t>
            </a:r>
            <a:endParaRPr lang="zh-CN" altLang="en-US" smtClean="0"/>
          </a:p>
        </p:txBody>
      </p:sp>
      <p:pic>
        <p:nvPicPr>
          <p:cNvPr id="66563" name="Picture 2"/>
          <p:cNvPicPr>
            <a:picLocks noChangeAspect="1" noChangeArrowheads="1"/>
          </p:cNvPicPr>
          <p:nvPr/>
        </p:nvPicPr>
        <p:blipFill>
          <a:blip r:embed="rId2"/>
          <a:srcRect/>
          <a:stretch>
            <a:fillRect/>
          </a:stretch>
        </p:blipFill>
        <p:spPr bwMode="auto">
          <a:xfrm>
            <a:off x="642938" y="4071938"/>
            <a:ext cx="7858125" cy="428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内容占位符 1"/>
          <p:cNvSpPr>
            <a:spLocks noGrp="1"/>
          </p:cNvSpPr>
          <p:nvPr>
            <p:ph idx="1"/>
          </p:nvPr>
        </p:nvSpPr>
        <p:spPr/>
        <p:txBody>
          <a:bodyPr/>
          <a:lstStyle/>
          <a:p>
            <a:r>
              <a:rPr lang="zh-CN" altLang="en-US" smtClean="0">
                <a:solidFill>
                  <a:srgbClr val="FF0000"/>
                </a:solidFill>
              </a:rPr>
              <a:t>思考：如果要在不同网页之间实现锚记链接，该怎么操作？例如，单击首页上的“乐山美食”选项，将准确定位到</a:t>
            </a:r>
            <a:r>
              <a:rPr lang="en-US" altLang="zh-CN" smtClean="0">
                <a:solidFill>
                  <a:srgbClr val="FF0000"/>
                </a:solidFill>
              </a:rPr>
              <a:t>food.html</a:t>
            </a:r>
            <a:r>
              <a:rPr lang="zh-CN" altLang="en-US" smtClean="0">
                <a:solidFill>
                  <a:srgbClr val="FF0000"/>
                </a:solidFill>
              </a:rPr>
              <a:t>页面中的相关位置。</a:t>
            </a:r>
          </a:p>
          <a:p>
            <a:pPr>
              <a:buFont typeface="Symbol" pitchFamily="18" charset="2"/>
              <a:buNone/>
            </a:pPr>
            <a:endParaRPr lang="zh-CN" altLang="en-US" smtClean="0">
              <a:solidFill>
                <a:srgbClr val="FF0000"/>
              </a:solidFill>
            </a:endParaRPr>
          </a:p>
        </p:txBody>
      </p:sp>
      <p:sp>
        <p:nvSpPr>
          <p:cNvPr id="67586"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内容占位符 1"/>
          <p:cNvSpPr>
            <a:spLocks noGrp="1"/>
          </p:cNvSpPr>
          <p:nvPr>
            <p:ph idx="1"/>
          </p:nvPr>
        </p:nvSpPr>
        <p:spPr/>
        <p:txBody>
          <a:bodyPr/>
          <a:lstStyle/>
          <a:p>
            <a:r>
              <a:rPr lang="en-US" altLang="zh-CN" b="1" smtClean="0"/>
              <a:t>1</a:t>
            </a:r>
            <a:r>
              <a:rPr lang="zh-CN" altLang="en-US" b="1" smtClean="0"/>
              <a:t>．电子邮件超链接</a:t>
            </a:r>
          </a:p>
          <a:p>
            <a:r>
              <a:rPr lang="en-US" altLang="zh-CN" b="1" smtClean="0"/>
              <a:t>2</a:t>
            </a:r>
            <a:r>
              <a:rPr lang="zh-CN" altLang="en-US" b="1" smtClean="0"/>
              <a:t>．下载链接</a:t>
            </a:r>
          </a:p>
          <a:p>
            <a:endParaRPr lang="zh-CN" altLang="en-US" smtClean="0"/>
          </a:p>
        </p:txBody>
      </p:sp>
      <p:sp>
        <p:nvSpPr>
          <p:cNvPr id="68610" name="标题 2"/>
          <p:cNvSpPr>
            <a:spLocks noGrp="1"/>
          </p:cNvSpPr>
          <p:nvPr>
            <p:ph type="title"/>
          </p:nvPr>
        </p:nvSpPr>
        <p:spPr/>
        <p:txBody>
          <a:bodyPr/>
          <a:lstStyle/>
          <a:p>
            <a:r>
              <a:rPr lang="en-US" altLang="zh-CN" b="1" smtClean="0"/>
              <a:t>3.2.5  </a:t>
            </a:r>
            <a:r>
              <a:rPr lang="zh-CN" altLang="en-US" b="1" smtClean="0"/>
              <a:t>其他类型超链接</a:t>
            </a:r>
            <a:endParaRPr lang="zh-CN" altLang="en-US" smtClean="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内容占位符 1"/>
          <p:cNvSpPr>
            <a:spLocks noGrp="1"/>
          </p:cNvSpPr>
          <p:nvPr>
            <p:ph idx="1"/>
          </p:nvPr>
        </p:nvSpPr>
        <p:spPr>
          <a:xfrm>
            <a:off x="871538" y="1928813"/>
            <a:ext cx="7408862" cy="4197350"/>
          </a:xfrm>
        </p:spPr>
        <p:txBody>
          <a:bodyPr/>
          <a:lstStyle/>
          <a:p>
            <a:r>
              <a:rPr lang="zh-CN" altLang="en-US" smtClean="0"/>
              <a:t>超链接文本的默认风格是字体颜色为蓝色，且带有下划线。当超链接文本被访问后，颜色变为紫色。如果是超链接图像，就会默认带蓝色边框。如图所示，首页中的一些文本和图像设置了超链接后，页面整体效果会变得不太友好，需要对超链接进行风格处理。</a:t>
            </a:r>
          </a:p>
          <a:p>
            <a:endParaRPr lang="zh-CN" altLang="en-US" smtClean="0"/>
          </a:p>
        </p:txBody>
      </p:sp>
      <p:sp>
        <p:nvSpPr>
          <p:cNvPr id="69634" name="标题 2"/>
          <p:cNvSpPr>
            <a:spLocks noGrp="1"/>
          </p:cNvSpPr>
          <p:nvPr>
            <p:ph type="title"/>
          </p:nvPr>
        </p:nvSpPr>
        <p:spPr/>
        <p:txBody>
          <a:bodyPr/>
          <a:lstStyle/>
          <a:p>
            <a:r>
              <a:rPr lang="en-US" altLang="zh-CN" b="1" smtClean="0"/>
              <a:t>3.2.6  </a:t>
            </a:r>
            <a:r>
              <a:rPr lang="zh-CN" altLang="en-US" b="1" smtClean="0"/>
              <a:t>超链接的</a:t>
            </a:r>
            <a:r>
              <a:rPr lang="en-US" altLang="zh-CN" b="1" smtClean="0"/>
              <a:t>CSS</a:t>
            </a:r>
            <a:r>
              <a:rPr lang="zh-CN" altLang="en-US" b="1" smtClean="0"/>
              <a:t>设置</a:t>
            </a:r>
            <a:endParaRPr lang="zh-CN" altLang="en-US" smtClean="0"/>
          </a:p>
        </p:txBody>
      </p:sp>
      <p:pic>
        <p:nvPicPr>
          <p:cNvPr id="60418" name="Picture 2"/>
          <p:cNvPicPr>
            <a:picLocks noChangeAspect="1" noChangeArrowheads="1"/>
          </p:cNvPicPr>
          <p:nvPr/>
        </p:nvPicPr>
        <p:blipFill>
          <a:blip r:embed="rId2"/>
          <a:srcRect/>
          <a:stretch>
            <a:fillRect/>
          </a:stretch>
        </p:blipFill>
        <p:spPr bwMode="auto">
          <a:xfrm>
            <a:off x="2357438" y="1785938"/>
            <a:ext cx="4667250" cy="47148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0418"/>
                                        </p:tgtEl>
                                        <p:attrNameLst>
                                          <p:attrName>style.visibility</p:attrName>
                                        </p:attrNameLst>
                                      </p:cBhvr>
                                      <p:to>
                                        <p:strVal val="visible"/>
                                      </p:to>
                                    </p:set>
                                    <p:animEffect transition="in" filter="blinds(horizontal)">
                                      <p:cBhvr>
                                        <p:cTn id="7" dur="500"/>
                                        <p:tgtEl>
                                          <p:spTgt spid="60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lnSpcReduction="10000"/>
          </a:bodyPr>
          <a:lstStyle/>
          <a:p>
            <a:pPr marL="274320" indent="-274320" fontAlgn="auto">
              <a:spcAft>
                <a:spcPts val="0"/>
              </a:spcAft>
              <a:buFont typeface="Symbol" pitchFamily="18" charset="2"/>
              <a:buNone/>
              <a:defRPr/>
            </a:pPr>
            <a:r>
              <a:rPr lang="en-US" b="1" dirty="0" smtClean="0">
                <a:cs typeface="+mn-cs"/>
              </a:rPr>
              <a:t>1</a:t>
            </a:r>
            <a:r>
              <a:rPr lang="zh-CN" altLang="en-US" b="1" dirty="0" smtClean="0">
                <a:cs typeface="+mn-cs"/>
              </a:rPr>
              <a:t>．标签选择器</a:t>
            </a:r>
          </a:p>
          <a:p>
            <a:pPr marL="274320" indent="-274320" fontAlgn="auto">
              <a:spcAft>
                <a:spcPts val="0"/>
              </a:spcAft>
              <a:defRPr/>
            </a:pPr>
            <a:r>
              <a:rPr lang="zh-CN" altLang="en-US" dirty="0" smtClean="0">
                <a:cs typeface="+mn-cs"/>
              </a:rPr>
              <a:t>使用超链接标签</a:t>
            </a:r>
            <a:r>
              <a:rPr lang="en-US" dirty="0" smtClean="0">
                <a:cs typeface="+mn-cs"/>
              </a:rPr>
              <a:t>A</a:t>
            </a:r>
            <a:r>
              <a:rPr lang="zh-CN" altLang="en-US" dirty="0" smtClean="0">
                <a:cs typeface="+mn-cs"/>
              </a:rPr>
              <a:t>作为选择器，可以对文本超链接进行风格控制，在“</a:t>
            </a:r>
            <a:r>
              <a:rPr lang="en-US" dirty="0" smtClean="0">
                <a:cs typeface="+mn-cs"/>
              </a:rPr>
              <a:t>a</a:t>
            </a:r>
            <a:r>
              <a:rPr lang="zh-CN" altLang="en-US" dirty="0" smtClean="0">
                <a:cs typeface="+mn-cs"/>
              </a:rPr>
              <a:t>的</a:t>
            </a:r>
            <a:r>
              <a:rPr lang="en-US" dirty="0" smtClean="0">
                <a:cs typeface="+mn-cs"/>
              </a:rPr>
              <a:t>CSS</a:t>
            </a:r>
            <a:r>
              <a:rPr lang="zh-CN" altLang="en-US" dirty="0" smtClean="0">
                <a:cs typeface="+mn-cs"/>
              </a:rPr>
              <a:t>规则定义”对话框的“类型”区域中，设置“</a:t>
            </a:r>
            <a:r>
              <a:rPr lang="en-US" dirty="0" smtClean="0">
                <a:cs typeface="+mn-cs"/>
              </a:rPr>
              <a:t>Text-decoration</a:t>
            </a:r>
            <a:r>
              <a:rPr lang="zh-CN" altLang="en-US" dirty="0" smtClean="0">
                <a:cs typeface="+mn-cs"/>
              </a:rPr>
              <a:t>”值为“</a:t>
            </a:r>
            <a:r>
              <a:rPr lang="en-US" dirty="0" smtClean="0">
                <a:cs typeface="+mn-cs"/>
              </a:rPr>
              <a:t>none</a:t>
            </a:r>
            <a:r>
              <a:rPr lang="zh-CN" altLang="en-US" dirty="0" smtClean="0">
                <a:cs typeface="+mn-cs"/>
              </a:rPr>
              <a:t>”，即表示没有下划线，“</a:t>
            </a:r>
            <a:r>
              <a:rPr lang="en-US" dirty="0" smtClean="0">
                <a:cs typeface="+mn-cs"/>
              </a:rPr>
              <a:t>Color</a:t>
            </a:r>
            <a:r>
              <a:rPr lang="zh-CN" altLang="en-US" dirty="0" smtClean="0">
                <a:cs typeface="+mn-cs"/>
              </a:rPr>
              <a:t>”值设为“</a:t>
            </a:r>
            <a:r>
              <a:rPr lang="en-US" dirty="0" smtClean="0">
                <a:cs typeface="+mn-cs"/>
              </a:rPr>
              <a:t>#000</a:t>
            </a:r>
            <a:r>
              <a:rPr lang="zh-CN" altLang="en-US" dirty="0" smtClean="0">
                <a:cs typeface="+mn-cs"/>
              </a:rPr>
              <a:t>”黑色。应用后，超链接文本外观与普通文本效果一致。</a:t>
            </a:r>
          </a:p>
          <a:p>
            <a:pPr marL="274320" indent="-274320" fontAlgn="auto">
              <a:spcAft>
                <a:spcPts val="0"/>
              </a:spcAft>
              <a:defRPr/>
            </a:pPr>
            <a:r>
              <a:rPr lang="zh-CN" altLang="en-US" dirty="0" smtClean="0">
                <a:cs typeface="+mn-cs"/>
              </a:rPr>
              <a:t>使用</a:t>
            </a:r>
            <a:r>
              <a:rPr lang="en-US" dirty="0" err="1" smtClean="0">
                <a:cs typeface="+mn-cs"/>
              </a:rPr>
              <a:t>img</a:t>
            </a:r>
            <a:r>
              <a:rPr lang="zh-CN" altLang="en-US" dirty="0" smtClean="0">
                <a:cs typeface="+mn-cs"/>
              </a:rPr>
              <a:t>标签选择器，设置边框属性“</a:t>
            </a:r>
            <a:r>
              <a:rPr lang="en-US" dirty="0" smtClean="0">
                <a:cs typeface="+mn-cs"/>
              </a:rPr>
              <a:t>Border-style</a:t>
            </a:r>
            <a:r>
              <a:rPr lang="zh-CN" altLang="en-US" dirty="0" smtClean="0">
                <a:cs typeface="+mn-cs"/>
              </a:rPr>
              <a:t>”为“</a:t>
            </a:r>
            <a:r>
              <a:rPr lang="en-US" dirty="0" smtClean="0">
                <a:cs typeface="+mn-cs"/>
              </a:rPr>
              <a:t>none</a:t>
            </a:r>
            <a:r>
              <a:rPr lang="zh-CN" altLang="en-US" dirty="0" smtClean="0">
                <a:cs typeface="+mn-cs"/>
              </a:rPr>
              <a:t>”。</a:t>
            </a:r>
            <a:endParaRPr lang="zh-CN" altLang="en-US" dirty="0">
              <a:cs typeface="+mn-cs"/>
            </a:endParaRPr>
          </a:p>
        </p:txBody>
      </p:sp>
      <p:sp>
        <p:nvSpPr>
          <p:cNvPr id="70658"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内容占位符 1"/>
          <p:cNvSpPr>
            <a:spLocks noGrp="1"/>
          </p:cNvSpPr>
          <p:nvPr>
            <p:ph idx="1"/>
          </p:nvPr>
        </p:nvSpPr>
        <p:spPr/>
        <p:txBody>
          <a:bodyPr/>
          <a:lstStyle/>
          <a:p>
            <a:pPr>
              <a:buFont typeface="Symbol" pitchFamily="18" charset="2"/>
              <a:buNone/>
            </a:pPr>
            <a:r>
              <a:rPr lang="en-US" altLang="zh-CN" b="1" smtClean="0"/>
              <a:t>2</a:t>
            </a:r>
            <a:r>
              <a:rPr lang="zh-CN" altLang="en-US" b="1" smtClean="0"/>
              <a:t>．伪类选择器：</a:t>
            </a:r>
            <a:r>
              <a:rPr lang="zh-CN" altLang="en-US" smtClean="0"/>
              <a:t>超链接有四个伪类，分别代表其四种不同的状态。</a:t>
            </a:r>
            <a:endParaRPr lang="zh-CN" altLang="en-US" b="1" smtClean="0"/>
          </a:p>
          <a:p>
            <a:r>
              <a:rPr lang="en-US" altLang="zh-CN" smtClean="0"/>
              <a:t>a:link</a:t>
            </a:r>
            <a:r>
              <a:rPr lang="zh-CN" altLang="en-US" smtClean="0"/>
              <a:t>表示未访问的链接。</a:t>
            </a:r>
          </a:p>
          <a:p>
            <a:r>
              <a:rPr lang="en-US" altLang="zh-CN" smtClean="0"/>
              <a:t>a:hover</a:t>
            </a:r>
            <a:r>
              <a:rPr lang="zh-CN" altLang="en-US" smtClean="0"/>
              <a:t>表示鼠标移动到链接上。</a:t>
            </a:r>
          </a:p>
          <a:p>
            <a:r>
              <a:rPr lang="en-US" altLang="zh-CN" smtClean="0"/>
              <a:t>a:active</a:t>
            </a:r>
            <a:r>
              <a:rPr lang="zh-CN" altLang="en-US" smtClean="0"/>
              <a:t>表示鼠标激活链接，即单击超链接。</a:t>
            </a:r>
          </a:p>
          <a:p>
            <a:r>
              <a:rPr lang="en-US" altLang="zh-CN" smtClean="0"/>
              <a:t>a:vivisted</a:t>
            </a:r>
            <a:r>
              <a:rPr lang="zh-CN" altLang="en-US" smtClean="0"/>
              <a:t>表示已访问的链接。</a:t>
            </a:r>
          </a:p>
        </p:txBody>
      </p:sp>
      <p:sp>
        <p:nvSpPr>
          <p:cNvPr id="71682"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内容占位符 1"/>
          <p:cNvSpPr>
            <a:spLocks noGrp="1"/>
          </p:cNvSpPr>
          <p:nvPr>
            <p:ph idx="1"/>
          </p:nvPr>
        </p:nvSpPr>
        <p:spPr/>
        <p:txBody>
          <a:bodyPr/>
          <a:lstStyle/>
          <a:p>
            <a:r>
              <a:rPr lang="zh-CN" altLang="en-US" smtClean="0"/>
              <a:t>外部</a:t>
            </a:r>
            <a:r>
              <a:rPr lang="en-US" altLang="zh-CN" smtClean="0"/>
              <a:t>CSS</a:t>
            </a:r>
            <a:r>
              <a:rPr lang="zh-CN" altLang="en-US" smtClean="0"/>
              <a:t>样式是把网页中使用的样式定义在一个独立的</a:t>
            </a:r>
            <a:r>
              <a:rPr lang="en-US" altLang="zh-CN" smtClean="0"/>
              <a:t>CSS</a:t>
            </a:r>
            <a:r>
              <a:rPr lang="zh-CN" altLang="en-US" smtClean="0"/>
              <a:t>文件中（扩展名为</a:t>
            </a:r>
            <a:r>
              <a:rPr lang="en-US" altLang="zh-CN" smtClean="0"/>
              <a:t>.css</a:t>
            </a:r>
            <a:r>
              <a:rPr lang="zh-CN" altLang="en-US" smtClean="0"/>
              <a:t>），一个外部样式可以应用于多个网页。当改变这个样式表文件时，所有被控制的页面的样式会随之改变。</a:t>
            </a:r>
          </a:p>
        </p:txBody>
      </p:sp>
      <p:sp>
        <p:nvSpPr>
          <p:cNvPr id="72706" name="标题 2"/>
          <p:cNvSpPr>
            <a:spLocks noGrp="1"/>
          </p:cNvSpPr>
          <p:nvPr>
            <p:ph type="title"/>
          </p:nvPr>
        </p:nvSpPr>
        <p:spPr/>
        <p:txBody>
          <a:bodyPr/>
          <a:lstStyle/>
          <a:p>
            <a:r>
              <a:rPr lang="en-US" altLang="zh-CN" smtClean="0"/>
              <a:t>3.3  </a:t>
            </a:r>
            <a:r>
              <a:rPr lang="zh-CN" altLang="en-US" smtClean="0"/>
              <a:t>创建并使用外部</a:t>
            </a:r>
            <a:r>
              <a:rPr lang="en-US" altLang="zh-CN" smtClean="0"/>
              <a:t>CSS</a:t>
            </a:r>
            <a:r>
              <a:rPr lang="zh-CN" altLang="en-US" smtClean="0"/>
              <a:t>样式</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2"/>
          <p:cNvSpPr>
            <a:spLocks noGrp="1"/>
          </p:cNvSpPr>
          <p:nvPr>
            <p:ph type="title"/>
          </p:nvPr>
        </p:nvSpPr>
        <p:spPr/>
        <p:txBody>
          <a:bodyPr/>
          <a:lstStyle/>
          <a:p>
            <a:endParaRPr lang="zh-CN" altLang="en-US" smtClean="0"/>
          </a:p>
        </p:txBody>
      </p:sp>
      <p:pic>
        <p:nvPicPr>
          <p:cNvPr id="18434" name="图片 61" descr="3-25"/>
          <p:cNvPicPr>
            <a:picLocks noChangeAspect="1" noChangeArrowheads="1"/>
          </p:cNvPicPr>
          <p:nvPr/>
        </p:nvPicPr>
        <p:blipFill>
          <a:blip r:embed="rId2"/>
          <a:srcRect/>
          <a:stretch>
            <a:fillRect/>
          </a:stretch>
        </p:blipFill>
        <p:spPr bwMode="auto">
          <a:xfrm>
            <a:off x="1143000" y="3429000"/>
            <a:ext cx="1590675" cy="257175"/>
          </a:xfrm>
          <a:prstGeom prst="rect">
            <a:avLst/>
          </a:prstGeom>
          <a:noFill/>
          <a:ln w="9525">
            <a:noFill/>
            <a:miter lim="800000"/>
            <a:headEnd/>
            <a:tailEnd/>
          </a:ln>
        </p:spPr>
      </p:pic>
      <p:pic>
        <p:nvPicPr>
          <p:cNvPr id="18435" name="Picture 2"/>
          <p:cNvPicPr>
            <a:picLocks noChangeAspect="1" noChangeArrowheads="1"/>
          </p:cNvPicPr>
          <p:nvPr/>
        </p:nvPicPr>
        <p:blipFill>
          <a:blip r:embed="rId3"/>
          <a:srcRect/>
          <a:stretch>
            <a:fillRect/>
          </a:stretch>
        </p:blipFill>
        <p:spPr bwMode="auto">
          <a:xfrm>
            <a:off x="3000375" y="3429000"/>
            <a:ext cx="1997075" cy="357188"/>
          </a:xfrm>
          <a:prstGeom prst="rect">
            <a:avLst/>
          </a:prstGeom>
          <a:noFill/>
          <a:ln w="9525">
            <a:noFill/>
            <a:miter lim="800000"/>
            <a:headEnd/>
            <a:tailEnd/>
          </a:ln>
        </p:spPr>
      </p:pic>
      <p:pic>
        <p:nvPicPr>
          <p:cNvPr id="18436" name="Picture 1"/>
          <p:cNvPicPr>
            <a:picLocks noChangeAspect="1" noChangeArrowheads="1"/>
          </p:cNvPicPr>
          <p:nvPr/>
        </p:nvPicPr>
        <p:blipFill>
          <a:blip r:embed="rId4"/>
          <a:srcRect/>
          <a:stretch>
            <a:fillRect/>
          </a:stretch>
        </p:blipFill>
        <p:spPr bwMode="auto">
          <a:xfrm>
            <a:off x="5357813" y="3429000"/>
            <a:ext cx="1814512" cy="357188"/>
          </a:xfrm>
          <a:prstGeom prst="rect">
            <a:avLst/>
          </a:prstGeom>
          <a:noFill/>
          <a:ln w="9525">
            <a:noFill/>
            <a:miter lim="800000"/>
            <a:headEnd/>
            <a:tailEnd/>
          </a:ln>
        </p:spPr>
      </p:pic>
      <p:sp>
        <p:nvSpPr>
          <p:cNvPr id="18437" name="Rectangle 4"/>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r>
              <a:rPr lang="en-US" altLang="zh-CN" sz="1000">
                <a:latin typeface="Times New Roman" pitchFamily="18" charset="0"/>
                <a:cs typeface="Times New Roman" pitchFamily="18" charset="0"/>
              </a:rPr>
              <a:t>	</a:t>
            </a:r>
            <a:endParaRPr lang="en-US" altLang="zh-CN">
              <a:cs typeface="Times New Roman" pitchFamily="18" charset="0"/>
            </a:endParaRPr>
          </a:p>
        </p:txBody>
      </p:sp>
      <p:sp>
        <p:nvSpPr>
          <p:cNvPr id="18438" name="Rectangle 5"/>
          <p:cNvSpPr>
            <a:spLocks noChangeArrowheads="1"/>
          </p:cNvSpPr>
          <p:nvPr/>
        </p:nvSpPr>
        <p:spPr bwMode="auto">
          <a:xfrm>
            <a:off x="0" y="866775"/>
            <a:ext cx="9144000" cy="0"/>
          </a:xfrm>
          <a:prstGeom prst="rect">
            <a:avLst/>
          </a:prstGeom>
          <a:noFill/>
          <a:ln w="9525">
            <a:noFill/>
            <a:miter lim="800000"/>
            <a:headEnd/>
            <a:tailEnd/>
          </a:ln>
        </p:spPr>
        <p:txBody>
          <a:bodyPr wrap="none" anchor="ctr">
            <a:spAutoFit/>
          </a:bodyPr>
          <a:lstStyle/>
          <a:p>
            <a:r>
              <a:rPr lang="en-US" altLang="zh-CN" sz="1000">
                <a:latin typeface="Times New Roman" pitchFamily="18" charset="0"/>
                <a:cs typeface="Times New Roman" pitchFamily="18" charset="0"/>
              </a:rPr>
              <a:t>	</a:t>
            </a:r>
            <a:endParaRPr lang="en-US" altLang="zh-CN">
              <a:cs typeface="Times New Roman" pitchFamily="18" charset="0"/>
            </a:endParaRPr>
          </a:p>
        </p:txBody>
      </p:sp>
      <p:sp>
        <p:nvSpPr>
          <p:cNvPr id="18439" name="Rectangle 6"/>
          <p:cNvSpPr>
            <a:spLocks noChangeArrowheads="1"/>
          </p:cNvSpPr>
          <p:nvPr/>
        </p:nvSpPr>
        <p:spPr bwMode="auto">
          <a:xfrm>
            <a:off x="0" y="1123950"/>
            <a:ext cx="9144000" cy="0"/>
          </a:xfrm>
          <a:prstGeom prst="rect">
            <a:avLst/>
          </a:prstGeom>
          <a:noFill/>
          <a:ln w="9525">
            <a:noFill/>
            <a:miter lim="800000"/>
            <a:headEnd/>
            <a:tailEnd/>
          </a:ln>
        </p:spPr>
        <p:txBody>
          <a:bodyPr wrap="none" anchor="ctr">
            <a:spAutoFit/>
          </a:bodyPr>
          <a:lstStyle/>
          <a:p>
            <a:r>
              <a:rPr lang="en-US" altLang="zh-CN" sz="1000">
                <a:latin typeface="Times New Roman" pitchFamily="18" charset="0"/>
                <a:cs typeface="Times New Roman" pitchFamily="18" charset="0"/>
              </a:rPr>
              <a:t>	</a:t>
            </a:r>
            <a:endParaRPr lang="en-US" altLang="zh-CN">
              <a:cs typeface="Times New Roman" pitchFamily="18" charset="0"/>
            </a:endParaRPr>
          </a:p>
        </p:txBody>
      </p:sp>
      <p:sp>
        <p:nvSpPr>
          <p:cNvPr id="18440" name="Rectangle 7"/>
          <p:cNvSpPr>
            <a:spLocks noChangeArrowheads="1"/>
          </p:cNvSpPr>
          <p:nvPr/>
        </p:nvSpPr>
        <p:spPr bwMode="auto">
          <a:xfrm>
            <a:off x="928688" y="3857625"/>
            <a:ext cx="9144000" cy="276225"/>
          </a:xfrm>
          <a:prstGeom prst="rect">
            <a:avLst/>
          </a:prstGeom>
          <a:noFill/>
          <a:ln w="9525">
            <a:noFill/>
            <a:miter lim="800000"/>
            <a:headEnd/>
            <a:tailEnd/>
          </a:ln>
        </p:spPr>
        <p:txBody>
          <a:bodyPr anchor="ctr">
            <a:spAutoFit/>
          </a:bodyPr>
          <a:lstStyle/>
          <a:p>
            <a:pPr>
              <a:tabLst>
                <a:tab pos="1066800" algn="ctr"/>
                <a:tab pos="1400175" algn="ctr"/>
                <a:tab pos="2800350" algn="ctr"/>
                <a:tab pos="4000500" algn="ctr"/>
                <a:tab pos="4533900" algn="ctr"/>
              </a:tabLst>
            </a:pPr>
            <a:r>
              <a:rPr lang="en-US" altLang="zh-CN" sz="900">
                <a:latin typeface="Times New Roman" pitchFamily="18" charset="0"/>
                <a:cs typeface="Times New Roman" pitchFamily="18" charset="0"/>
              </a:rPr>
              <a:t>	</a:t>
            </a:r>
            <a:r>
              <a:rPr lang="zh-CN" altLang="en-US" sz="1200">
                <a:latin typeface="Times New Roman" pitchFamily="18" charset="0"/>
                <a:cs typeface="Times New Roman" pitchFamily="18" charset="0"/>
              </a:rPr>
              <a:t>无边框表格	 有边框表格	                                       有边框有间距表格</a:t>
            </a:r>
            <a:endParaRPr lang="zh-CN" altLang="en-US" sz="1200">
              <a:cs typeface="Times New Roman" pitchFamily="18"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lnSpcReduction="10000"/>
          </a:bodyPr>
          <a:lstStyle/>
          <a:p>
            <a:pPr marL="274320" indent="-274320" fontAlgn="auto">
              <a:spcAft>
                <a:spcPts val="0"/>
              </a:spcAft>
              <a:buFont typeface="Symbol" pitchFamily="18" charset="2"/>
              <a:buNone/>
              <a:defRPr/>
            </a:pPr>
            <a:r>
              <a:rPr lang="en-US" dirty="0" smtClean="0">
                <a:cs typeface="+mn-cs"/>
              </a:rPr>
              <a:t>1</a:t>
            </a:r>
            <a:r>
              <a:rPr lang="zh-CN" altLang="en-US" dirty="0" smtClean="0">
                <a:cs typeface="+mn-cs"/>
              </a:rPr>
              <a:t>．通过</a:t>
            </a:r>
            <a:r>
              <a:rPr lang="en-US" dirty="0" smtClean="0">
                <a:cs typeface="+mn-cs"/>
              </a:rPr>
              <a:t>CSS</a:t>
            </a:r>
            <a:r>
              <a:rPr lang="zh-CN" altLang="en-US" dirty="0" smtClean="0">
                <a:cs typeface="+mn-cs"/>
              </a:rPr>
              <a:t>样式面板创建。</a:t>
            </a:r>
          </a:p>
          <a:p>
            <a:pPr marL="274320" indent="-274320" fontAlgn="auto">
              <a:spcAft>
                <a:spcPts val="0"/>
              </a:spcAft>
              <a:defRPr/>
            </a:pPr>
            <a:r>
              <a:rPr lang="zh-CN" altLang="en-US" dirty="0" smtClean="0">
                <a:cs typeface="+mn-cs"/>
              </a:rPr>
              <a:t>（</a:t>
            </a:r>
            <a:r>
              <a:rPr lang="en-US" dirty="0" smtClean="0">
                <a:cs typeface="+mn-cs"/>
              </a:rPr>
              <a:t>1</a:t>
            </a:r>
            <a:r>
              <a:rPr lang="zh-CN" altLang="en-US" dirty="0" smtClean="0">
                <a:cs typeface="+mn-cs"/>
              </a:rPr>
              <a:t>）选择“</a:t>
            </a:r>
            <a:r>
              <a:rPr lang="en-US" dirty="0" smtClean="0">
                <a:cs typeface="+mn-cs"/>
              </a:rPr>
              <a:t>CSS</a:t>
            </a:r>
            <a:r>
              <a:rPr lang="zh-CN" altLang="en-US" dirty="0" smtClean="0">
                <a:cs typeface="+mn-cs"/>
              </a:rPr>
              <a:t>文件”面板，打开“新建</a:t>
            </a:r>
            <a:r>
              <a:rPr lang="en-US" dirty="0" smtClean="0">
                <a:cs typeface="+mn-cs"/>
              </a:rPr>
              <a:t>CSS</a:t>
            </a:r>
            <a:r>
              <a:rPr lang="zh-CN" altLang="en-US" dirty="0" smtClean="0">
                <a:cs typeface="+mn-cs"/>
              </a:rPr>
              <a:t>规则”对话框。</a:t>
            </a:r>
          </a:p>
          <a:p>
            <a:pPr marL="274320" indent="-274320" fontAlgn="auto">
              <a:spcAft>
                <a:spcPts val="0"/>
              </a:spcAft>
              <a:defRPr/>
            </a:pPr>
            <a:r>
              <a:rPr lang="zh-CN" altLang="en-US" dirty="0" smtClean="0">
                <a:cs typeface="+mn-cs"/>
              </a:rPr>
              <a:t>（</a:t>
            </a:r>
            <a:r>
              <a:rPr lang="en-US" dirty="0" smtClean="0">
                <a:cs typeface="+mn-cs"/>
              </a:rPr>
              <a:t>2</a:t>
            </a:r>
            <a:r>
              <a:rPr lang="zh-CN" altLang="en-US" dirty="0" smtClean="0">
                <a:cs typeface="+mn-cs"/>
              </a:rPr>
              <a:t>）在“新建</a:t>
            </a:r>
            <a:r>
              <a:rPr lang="en-US" dirty="0" smtClean="0">
                <a:cs typeface="+mn-cs"/>
              </a:rPr>
              <a:t>CSS</a:t>
            </a:r>
            <a:r>
              <a:rPr lang="zh-CN" altLang="en-US" dirty="0" smtClean="0">
                <a:cs typeface="+mn-cs"/>
              </a:rPr>
              <a:t>规则”对话框中，选择定义规则的位置为“新建样式表文件”，确定要创建的</a:t>
            </a:r>
            <a:r>
              <a:rPr lang="en-US" dirty="0" smtClean="0">
                <a:cs typeface="+mn-cs"/>
              </a:rPr>
              <a:t>CSS</a:t>
            </a:r>
            <a:r>
              <a:rPr lang="zh-CN" altLang="en-US" dirty="0" smtClean="0">
                <a:cs typeface="+mn-cs"/>
              </a:rPr>
              <a:t>选择器及名称，如图所示。</a:t>
            </a:r>
            <a:endParaRPr lang="en-US" altLang="zh-CN" dirty="0" smtClean="0">
              <a:cs typeface="+mn-cs"/>
            </a:endParaRPr>
          </a:p>
          <a:p>
            <a:pPr marL="274320" indent="-274320" fontAlgn="auto">
              <a:spcAft>
                <a:spcPts val="0"/>
              </a:spcAft>
              <a:defRPr/>
            </a:pPr>
            <a:r>
              <a:rPr lang="zh-CN" altLang="en-US" dirty="0" smtClean="0">
                <a:cs typeface="+mn-cs"/>
              </a:rPr>
              <a:t>（</a:t>
            </a:r>
            <a:r>
              <a:rPr lang="en-US" dirty="0" smtClean="0">
                <a:cs typeface="+mn-cs"/>
              </a:rPr>
              <a:t>3</a:t>
            </a:r>
            <a:r>
              <a:rPr lang="zh-CN" altLang="en-US" dirty="0" smtClean="0">
                <a:cs typeface="+mn-cs"/>
              </a:rPr>
              <a:t>）单击“确定”按钮后，弹出“将样式表文件另存为”对话框，输入样式表名称。普通情况下，一个网站仅需一张外部</a:t>
            </a:r>
            <a:r>
              <a:rPr lang="en-US" dirty="0" smtClean="0">
                <a:cs typeface="+mn-cs"/>
              </a:rPr>
              <a:t>CSS</a:t>
            </a:r>
            <a:r>
              <a:rPr lang="zh-CN" altLang="en-US" dirty="0" smtClean="0">
                <a:cs typeface="+mn-cs"/>
              </a:rPr>
              <a:t>样式文件，命名为“</a:t>
            </a:r>
            <a:r>
              <a:rPr lang="en-US" dirty="0" smtClean="0">
                <a:cs typeface="+mn-cs"/>
              </a:rPr>
              <a:t>style</a:t>
            </a:r>
            <a:r>
              <a:rPr lang="zh-CN" altLang="en-US" dirty="0" smtClean="0">
                <a:cs typeface="+mn-cs"/>
              </a:rPr>
              <a:t>”。</a:t>
            </a:r>
          </a:p>
          <a:p>
            <a:pPr marL="274320" indent="-274320" fontAlgn="auto">
              <a:spcAft>
                <a:spcPts val="0"/>
              </a:spcAft>
              <a:defRPr/>
            </a:pPr>
            <a:endParaRPr lang="zh-CN" altLang="en-US" dirty="0">
              <a:cs typeface="+mn-cs"/>
            </a:endParaRPr>
          </a:p>
        </p:txBody>
      </p:sp>
      <p:sp>
        <p:nvSpPr>
          <p:cNvPr id="73730" name="标题 2"/>
          <p:cNvSpPr>
            <a:spLocks noGrp="1"/>
          </p:cNvSpPr>
          <p:nvPr>
            <p:ph type="title"/>
          </p:nvPr>
        </p:nvSpPr>
        <p:spPr/>
        <p:txBody>
          <a:bodyPr/>
          <a:lstStyle/>
          <a:p>
            <a:r>
              <a:rPr lang="en-US" altLang="zh-CN" b="1" smtClean="0"/>
              <a:t>3.3.1  </a:t>
            </a:r>
            <a:r>
              <a:rPr lang="zh-CN" altLang="en-US" b="1" smtClean="0"/>
              <a:t>创建外部</a:t>
            </a:r>
            <a:r>
              <a:rPr lang="en-US" altLang="zh-CN" b="1" smtClean="0"/>
              <a:t>CSS</a:t>
            </a:r>
            <a:r>
              <a:rPr lang="zh-CN" altLang="en-US" b="1" smtClean="0"/>
              <a:t>文件</a:t>
            </a:r>
            <a:endParaRPr lang="zh-CN" altLang="en-US" smtClean="0"/>
          </a:p>
        </p:txBody>
      </p:sp>
      <p:pic>
        <p:nvPicPr>
          <p:cNvPr id="61442" name="Picture 2"/>
          <p:cNvPicPr>
            <a:picLocks noChangeAspect="1" noChangeArrowheads="1"/>
          </p:cNvPicPr>
          <p:nvPr/>
        </p:nvPicPr>
        <p:blipFill>
          <a:blip r:embed="rId2"/>
          <a:srcRect/>
          <a:stretch>
            <a:fillRect/>
          </a:stretch>
        </p:blipFill>
        <p:spPr bwMode="auto">
          <a:xfrm>
            <a:off x="857250" y="2643188"/>
            <a:ext cx="3571875" cy="2649537"/>
          </a:xfrm>
          <a:prstGeom prst="rect">
            <a:avLst/>
          </a:prstGeom>
          <a:noFill/>
          <a:ln w="9525">
            <a:noFill/>
            <a:miter lim="800000"/>
            <a:headEnd/>
            <a:tailEnd/>
          </a:ln>
        </p:spPr>
      </p:pic>
      <p:pic>
        <p:nvPicPr>
          <p:cNvPr id="61443" name="Picture 3"/>
          <p:cNvPicPr>
            <a:picLocks noChangeAspect="1" noChangeArrowheads="1"/>
          </p:cNvPicPr>
          <p:nvPr/>
        </p:nvPicPr>
        <p:blipFill>
          <a:blip r:embed="rId3"/>
          <a:srcRect/>
          <a:stretch>
            <a:fillRect/>
          </a:stretch>
        </p:blipFill>
        <p:spPr bwMode="auto">
          <a:xfrm>
            <a:off x="4572000" y="2643188"/>
            <a:ext cx="3314700" cy="26431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blinds(horizontal)">
                                      <p:cBhvr>
                                        <p:cTn id="7" dur="500"/>
                                        <p:tgtEl>
                                          <p:spTgt spid="6144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43"/>
                                        </p:tgtEl>
                                        <p:attrNameLst>
                                          <p:attrName>style.visibility</p:attrName>
                                        </p:attrNameLst>
                                      </p:cBhvr>
                                      <p:to>
                                        <p:strVal val="visible"/>
                                      </p:to>
                                    </p:set>
                                    <p:animEffect transition="in" filter="blinds(horizontal)">
                                      <p:cBhvr>
                                        <p:cTn id="12" dur="500"/>
                                        <p:tgtEl>
                                          <p:spTgt spid="61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内容占位符 1"/>
          <p:cNvSpPr>
            <a:spLocks noGrp="1"/>
          </p:cNvSpPr>
          <p:nvPr>
            <p:ph idx="1"/>
          </p:nvPr>
        </p:nvSpPr>
        <p:spPr/>
        <p:txBody>
          <a:bodyPr/>
          <a:lstStyle/>
          <a:p>
            <a:pPr>
              <a:buFont typeface="Symbol" pitchFamily="18" charset="2"/>
              <a:buNone/>
            </a:pPr>
            <a:r>
              <a:rPr lang="en-US" altLang="zh-CN" b="1" smtClean="0"/>
              <a:t>2</a:t>
            </a:r>
            <a:r>
              <a:rPr lang="zh-CN" altLang="en-US" b="1" smtClean="0"/>
              <a:t>．通过“文件”命令项创建。</a:t>
            </a:r>
          </a:p>
          <a:p>
            <a:r>
              <a:rPr lang="zh-CN" altLang="en-US" smtClean="0"/>
              <a:t>（</a:t>
            </a:r>
            <a:r>
              <a:rPr lang="en-US" altLang="zh-CN" smtClean="0"/>
              <a:t>1</a:t>
            </a:r>
            <a:r>
              <a:rPr lang="zh-CN" altLang="en-US" smtClean="0"/>
              <a:t>）选择“文件”→“新建”命令，在弹出的“新建文档”对话框中选择“</a:t>
            </a:r>
            <a:r>
              <a:rPr lang="en-US" altLang="zh-CN" smtClean="0"/>
              <a:t>CSS</a:t>
            </a:r>
            <a:r>
              <a:rPr lang="zh-CN" altLang="en-US" smtClean="0"/>
              <a:t>”页面类型。</a:t>
            </a:r>
          </a:p>
          <a:p>
            <a:r>
              <a:rPr lang="zh-CN" altLang="en-US" smtClean="0"/>
              <a:t>（</a:t>
            </a:r>
            <a:r>
              <a:rPr lang="en-US" altLang="zh-CN" smtClean="0"/>
              <a:t>2</a:t>
            </a:r>
            <a:r>
              <a:rPr lang="zh-CN" altLang="en-US" smtClean="0"/>
              <a:t>）单击“创建”按钮后，</a:t>
            </a:r>
            <a:r>
              <a:rPr lang="en-US" altLang="zh-CN" smtClean="0"/>
              <a:t>Dreamweaver</a:t>
            </a:r>
            <a:r>
              <a:rPr lang="zh-CN" altLang="en-US" smtClean="0"/>
              <a:t>会创建</a:t>
            </a:r>
            <a:r>
              <a:rPr lang="en-US" altLang="zh-CN" smtClean="0"/>
              <a:t>CSS</a:t>
            </a:r>
            <a:r>
              <a:rPr lang="zh-CN" altLang="en-US" smtClean="0"/>
              <a:t>文档窗口，选择“文件”→“保存”命令。</a:t>
            </a:r>
          </a:p>
        </p:txBody>
      </p:sp>
      <p:sp>
        <p:nvSpPr>
          <p:cNvPr id="74754"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lnSpcReduction="10000"/>
          </a:bodyPr>
          <a:lstStyle/>
          <a:p>
            <a:pPr marL="274320" indent="-274320" fontAlgn="auto">
              <a:spcAft>
                <a:spcPts val="0"/>
              </a:spcAft>
              <a:buFont typeface="Symbol" pitchFamily="18" charset="2"/>
              <a:buNone/>
              <a:defRPr/>
            </a:pPr>
            <a:r>
              <a:rPr lang="en-US" b="1" dirty="0" smtClean="0">
                <a:cs typeface="+mn-cs"/>
              </a:rPr>
              <a:t>1</a:t>
            </a:r>
            <a:r>
              <a:rPr lang="zh-CN" altLang="en-US" b="1" dirty="0" smtClean="0">
                <a:cs typeface="+mn-cs"/>
              </a:rPr>
              <a:t>．代码方式链接</a:t>
            </a:r>
          </a:p>
          <a:p>
            <a:pPr marL="274320" indent="-274320" fontAlgn="auto">
              <a:spcAft>
                <a:spcPts val="0"/>
              </a:spcAft>
              <a:buFont typeface="Symbol" pitchFamily="18" charset="2"/>
              <a:buNone/>
              <a:defRPr/>
            </a:pPr>
            <a:r>
              <a:rPr lang="zh-CN" altLang="en-US" dirty="0" smtClean="0">
                <a:cs typeface="+mn-cs"/>
              </a:rPr>
              <a:t>使用</a:t>
            </a:r>
            <a:r>
              <a:rPr lang="en-US" dirty="0" smtClean="0">
                <a:cs typeface="+mn-cs"/>
              </a:rPr>
              <a:t>&lt;link&gt;</a:t>
            </a:r>
            <a:r>
              <a:rPr lang="zh-CN" altLang="en-US" dirty="0" smtClean="0">
                <a:cs typeface="+mn-cs"/>
              </a:rPr>
              <a:t>标记链接外部</a:t>
            </a:r>
            <a:r>
              <a:rPr lang="en-US" dirty="0" smtClean="0">
                <a:cs typeface="+mn-cs"/>
              </a:rPr>
              <a:t>CSS</a:t>
            </a:r>
            <a:r>
              <a:rPr lang="zh-CN" altLang="en-US" dirty="0" smtClean="0">
                <a:cs typeface="+mn-cs"/>
              </a:rPr>
              <a:t>样式表，其格式为：</a:t>
            </a:r>
          </a:p>
          <a:p>
            <a:pPr marL="274320" indent="-274320" fontAlgn="auto">
              <a:spcAft>
                <a:spcPts val="0"/>
              </a:spcAft>
              <a:buFont typeface="Symbol" pitchFamily="18" charset="2"/>
              <a:buNone/>
              <a:defRPr/>
            </a:pPr>
            <a:r>
              <a:rPr lang="en-US" dirty="0" smtClean="0">
                <a:cs typeface="+mn-cs"/>
              </a:rPr>
              <a:t>&lt;head&gt;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&lt;link </a:t>
            </a:r>
            <a:r>
              <a:rPr lang="en-US" dirty="0" err="1" smtClean="0">
                <a:cs typeface="+mn-cs"/>
              </a:rPr>
              <a:t>href</a:t>
            </a:r>
            <a:r>
              <a:rPr lang="en-US" dirty="0" smtClean="0">
                <a:cs typeface="+mn-cs"/>
              </a:rPr>
              <a:t>="style.css" </a:t>
            </a:r>
            <a:r>
              <a:rPr lang="en-US" dirty="0" err="1" smtClean="0">
                <a:cs typeface="+mn-cs"/>
              </a:rPr>
              <a:t>rel</a:t>
            </a:r>
            <a:r>
              <a:rPr lang="en-US" dirty="0" smtClean="0">
                <a:cs typeface="+mn-cs"/>
              </a:rPr>
              <a:t>="</a:t>
            </a:r>
            <a:r>
              <a:rPr lang="en-US" dirty="0" err="1" smtClean="0">
                <a:cs typeface="+mn-cs"/>
              </a:rPr>
              <a:t>stylesheet</a:t>
            </a:r>
            <a:r>
              <a:rPr lang="en-US" dirty="0" smtClean="0">
                <a:cs typeface="+mn-cs"/>
              </a:rPr>
              <a:t>" type="text/</a:t>
            </a:r>
            <a:r>
              <a:rPr lang="en-US" dirty="0" err="1" smtClean="0">
                <a:cs typeface="+mn-cs"/>
              </a:rPr>
              <a:t>css</a:t>
            </a:r>
            <a:r>
              <a:rPr lang="en-US" dirty="0" smtClean="0">
                <a:cs typeface="+mn-cs"/>
              </a:rPr>
              <a:t>" /&gt;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&lt;/head&gt;</a:t>
            </a:r>
            <a:endParaRPr lang="zh-CN" altLang="en-US" dirty="0" smtClean="0">
              <a:cs typeface="+mn-cs"/>
            </a:endParaRPr>
          </a:p>
          <a:p>
            <a:pPr marL="274320" indent="-274320" fontAlgn="auto">
              <a:spcAft>
                <a:spcPts val="0"/>
              </a:spcAft>
              <a:defRPr/>
            </a:pPr>
            <a:endParaRPr lang="zh-CN" altLang="en-US" dirty="0">
              <a:cs typeface="+mn-cs"/>
            </a:endParaRPr>
          </a:p>
        </p:txBody>
      </p:sp>
      <p:sp>
        <p:nvSpPr>
          <p:cNvPr id="75778" name="标题 2"/>
          <p:cNvSpPr>
            <a:spLocks noGrp="1"/>
          </p:cNvSpPr>
          <p:nvPr>
            <p:ph type="title"/>
          </p:nvPr>
        </p:nvSpPr>
        <p:spPr/>
        <p:txBody>
          <a:bodyPr/>
          <a:lstStyle/>
          <a:p>
            <a:r>
              <a:rPr lang="en-US" altLang="zh-CN" b="1" smtClean="0"/>
              <a:t>3.3.2  </a:t>
            </a:r>
            <a:r>
              <a:rPr lang="zh-CN" altLang="en-US" b="1" smtClean="0"/>
              <a:t>链接外部</a:t>
            </a:r>
            <a:r>
              <a:rPr lang="en-US" altLang="zh-CN" b="1" smtClean="0"/>
              <a:t>CSS</a:t>
            </a:r>
            <a:r>
              <a:rPr lang="zh-CN" altLang="en-US" b="1" smtClean="0"/>
              <a:t>文件</a:t>
            </a:r>
            <a:endParaRPr lang="zh-CN" altLang="en-US" smtClean="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内容占位符 1"/>
          <p:cNvSpPr>
            <a:spLocks noGrp="1"/>
          </p:cNvSpPr>
          <p:nvPr>
            <p:ph idx="1"/>
          </p:nvPr>
        </p:nvSpPr>
        <p:spPr>
          <a:xfrm>
            <a:off x="785813" y="1714500"/>
            <a:ext cx="7408862" cy="3451225"/>
          </a:xfrm>
        </p:spPr>
        <p:txBody>
          <a:bodyPr/>
          <a:lstStyle/>
          <a:p>
            <a:pPr>
              <a:buFont typeface="Symbol" pitchFamily="18" charset="2"/>
              <a:buNone/>
            </a:pPr>
            <a:r>
              <a:rPr lang="en-US" altLang="zh-CN" b="1" smtClean="0"/>
              <a:t>2</a:t>
            </a:r>
            <a:r>
              <a:rPr lang="zh-CN" altLang="en-US" b="1" smtClean="0"/>
              <a:t>．基于</a:t>
            </a:r>
            <a:r>
              <a:rPr lang="en-US" altLang="zh-CN" b="1" smtClean="0"/>
              <a:t>Dreamweaver</a:t>
            </a:r>
            <a:r>
              <a:rPr lang="zh-CN" altLang="en-US" b="1" smtClean="0"/>
              <a:t>操作方式链接</a:t>
            </a:r>
          </a:p>
          <a:p>
            <a:r>
              <a:rPr lang="zh-CN" altLang="en-US" smtClean="0"/>
              <a:t>（</a:t>
            </a:r>
            <a:r>
              <a:rPr lang="en-US" altLang="zh-CN" smtClean="0"/>
              <a:t>1</a:t>
            </a:r>
            <a:r>
              <a:rPr lang="zh-CN" altLang="en-US" smtClean="0"/>
              <a:t>）单击“</a:t>
            </a:r>
            <a:r>
              <a:rPr lang="en-US" altLang="zh-CN" smtClean="0"/>
              <a:t>CSS</a:t>
            </a:r>
            <a:r>
              <a:rPr lang="zh-CN" altLang="en-US" smtClean="0"/>
              <a:t>样式”面板右下角的“附加样式表”图标</a:t>
            </a:r>
            <a:r>
              <a:rPr lang="en-US" smtClean="0">
                <a:ea typeface="华文楷体"/>
              </a:rPr>
              <a:t> </a:t>
            </a:r>
            <a:r>
              <a:rPr lang="zh-CN" altLang="en-US" smtClean="0"/>
              <a:t>，弹出“链接外部样式表”对话框，如左图所示。</a:t>
            </a:r>
          </a:p>
          <a:p>
            <a:r>
              <a:rPr lang="zh-CN" altLang="en-US" smtClean="0"/>
              <a:t>（</a:t>
            </a:r>
            <a:r>
              <a:rPr lang="en-US" altLang="zh-CN" smtClean="0"/>
              <a:t>2</a:t>
            </a:r>
            <a:r>
              <a:rPr lang="zh-CN" altLang="en-US" smtClean="0"/>
              <a:t>）在“文件</a:t>
            </a:r>
            <a:r>
              <a:rPr lang="en-US" altLang="zh-CN" smtClean="0"/>
              <a:t>/URL</a:t>
            </a:r>
            <a:r>
              <a:rPr lang="zh-CN" altLang="en-US" smtClean="0"/>
              <a:t>”文本框中输入样式表的名字，或单击“浏览”按钮，通过“选择样式表文件”对话框选择需要链接的样式表文件，如右图所示。</a:t>
            </a:r>
          </a:p>
        </p:txBody>
      </p:sp>
      <p:sp>
        <p:nvSpPr>
          <p:cNvPr id="76802" name="标题 2"/>
          <p:cNvSpPr>
            <a:spLocks noGrp="1"/>
          </p:cNvSpPr>
          <p:nvPr>
            <p:ph type="title"/>
          </p:nvPr>
        </p:nvSpPr>
        <p:spPr/>
        <p:txBody>
          <a:bodyPr/>
          <a:lstStyle/>
          <a:p>
            <a:endParaRPr lang="zh-CN" altLang="en-US" smtClean="0"/>
          </a:p>
        </p:txBody>
      </p:sp>
      <p:pic>
        <p:nvPicPr>
          <p:cNvPr id="76803" name="Picture 2"/>
          <p:cNvPicPr>
            <a:picLocks noChangeAspect="1" noChangeArrowheads="1"/>
          </p:cNvPicPr>
          <p:nvPr/>
        </p:nvPicPr>
        <p:blipFill>
          <a:blip r:embed="rId2"/>
          <a:srcRect/>
          <a:stretch>
            <a:fillRect/>
          </a:stretch>
        </p:blipFill>
        <p:spPr bwMode="auto">
          <a:xfrm>
            <a:off x="428625" y="4786313"/>
            <a:ext cx="3278188" cy="1287462"/>
          </a:xfrm>
          <a:prstGeom prst="rect">
            <a:avLst/>
          </a:prstGeom>
          <a:noFill/>
          <a:ln w="9525">
            <a:noFill/>
            <a:miter lim="800000"/>
            <a:headEnd/>
            <a:tailEnd/>
          </a:ln>
        </p:spPr>
      </p:pic>
      <p:pic>
        <p:nvPicPr>
          <p:cNvPr id="76804" name="Picture 3"/>
          <p:cNvPicPr>
            <a:picLocks noChangeAspect="1" noChangeArrowheads="1"/>
          </p:cNvPicPr>
          <p:nvPr/>
        </p:nvPicPr>
        <p:blipFill>
          <a:blip r:embed="rId3"/>
          <a:srcRect/>
          <a:stretch>
            <a:fillRect/>
          </a:stretch>
        </p:blipFill>
        <p:spPr bwMode="auto">
          <a:xfrm>
            <a:off x="4714875" y="4459288"/>
            <a:ext cx="3000375" cy="2376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内容占位符 1"/>
          <p:cNvSpPr>
            <a:spLocks noGrp="1"/>
          </p:cNvSpPr>
          <p:nvPr>
            <p:ph idx="1"/>
          </p:nvPr>
        </p:nvSpPr>
        <p:spPr/>
        <p:txBody>
          <a:bodyPr/>
          <a:lstStyle/>
          <a:p>
            <a:r>
              <a:rPr lang="zh-CN" altLang="en-US" smtClean="0"/>
              <a:t>框架是网页设计中使用的布局工具，框架的作用就是把同一个浏览器窗口划分成几个相互隔离的区域，每个区域加载一个网页文件（也可以是其他格式文件），利用框架结构实现在同一个浏览器窗口中显示多个</a:t>
            </a:r>
            <a:r>
              <a:rPr lang="en-US" altLang="zh-CN" smtClean="0"/>
              <a:t>HTML</a:t>
            </a:r>
            <a:r>
              <a:rPr lang="zh-CN" altLang="en-US" smtClean="0"/>
              <a:t>页面。</a:t>
            </a:r>
          </a:p>
          <a:p>
            <a:endParaRPr lang="zh-CN" altLang="en-US" smtClean="0"/>
          </a:p>
        </p:txBody>
      </p:sp>
      <p:sp>
        <p:nvSpPr>
          <p:cNvPr id="77826" name="标题 2"/>
          <p:cNvSpPr>
            <a:spLocks noGrp="1"/>
          </p:cNvSpPr>
          <p:nvPr>
            <p:ph type="title"/>
          </p:nvPr>
        </p:nvSpPr>
        <p:spPr/>
        <p:txBody>
          <a:bodyPr/>
          <a:lstStyle/>
          <a:p>
            <a:r>
              <a:rPr lang="en-US" altLang="zh-CN" b="1" smtClean="0"/>
              <a:t>3.4  </a:t>
            </a:r>
            <a:r>
              <a:rPr lang="zh-CN" altLang="en-US" b="1" smtClean="0"/>
              <a:t>框架</a:t>
            </a:r>
            <a:endParaRPr lang="zh-CN" altLang="en-US" smtClean="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fontScale="85000" lnSpcReduction="20000"/>
          </a:bodyPr>
          <a:lstStyle/>
          <a:p>
            <a:pPr marL="274320" indent="-274320" fontAlgn="auto">
              <a:spcAft>
                <a:spcPts val="0"/>
              </a:spcAft>
              <a:buFont typeface="Symbol" pitchFamily="18" charset="2"/>
              <a:buNone/>
              <a:defRPr/>
            </a:pPr>
            <a:r>
              <a:rPr lang="en-US" b="1" dirty="0" smtClean="0">
                <a:cs typeface="+mn-cs"/>
              </a:rPr>
              <a:t>1</a:t>
            </a:r>
            <a:r>
              <a:rPr lang="zh-CN" altLang="en-US" b="1" dirty="0" smtClean="0">
                <a:cs typeface="+mn-cs"/>
              </a:rPr>
              <a:t>．框架定义</a:t>
            </a:r>
          </a:p>
          <a:p>
            <a:pPr marL="274320" indent="-274320" fontAlgn="auto">
              <a:spcAft>
                <a:spcPts val="0"/>
              </a:spcAft>
              <a:defRPr/>
            </a:pPr>
            <a:r>
              <a:rPr lang="zh-CN" altLang="en-US" dirty="0" smtClean="0">
                <a:cs typeface="+mn-cs"/>
              </a:rPr>
              <a:t>框架由框架集（</a:t>
            </a:r>
            <a:r>
              <a:rPr lang="en-US" dirty="0" smtClean="0">
                <a:cs typeface="+mn-cs"/>
              </a:rPr>
              <a:t>Frameset</a:t>
            </a:r>
            <a:r>
              <a:rPr lang="zh-CN" altLang="en-US" dirty="0" smtClean="0">
                <a:cs typeface="+mn-cs"/>
              </a:rPr>
              <a:t>）和单个框架（</a:t>
            </a:r>
            <a:r>
              <a:rPr lang="en-US" dirty="0" smtClean="0">
                <a:cs typeface="+mn-cs"/>
              </a:rPr>
              <a:t>Frame</a:t>
            </a:r>
            <a:r>
              <a:rPr lang="zh-CN" altLang="en-US" dirty="0" smtClean="0">
                <a:cs typeface="+mn-cs"/>
              </a:rPr>
              <a:t>）组成。</a:t>
            </a:r>
            <a:endParaRPr lang="en-US" altLang="zh-CN" dirty="0" smtClean="0">
              <a:cs typeface="+mn-cs"/>
            </a:endParaRPr>
          </a:p>
          <a:p>
            <a:pPr marL="274320" indent="-274320" fontAlgn="auto">
              <a:spcAft>
                <a:spcPts val="0"/>
              </a:spcAft>
              <a:buFont typeface="Symbol" pitchFamily="18" charset="2"/>
              <a:buNone/>
              <a:defRPr/>
            </a:pPr>
            <a:r>
              <a:rPr lang="en-US" b="1" dirty="0" smtClean="0">
                <a:cs typeface="+mn-cs"/>
              </a:rPr>
              <a:t>2</a:t>
            </a:r>
            <a:r>
              <a:rPr lang="zh-CN" altLang="en-US" b="1" dirty="0" smtClean="0">
                <a:cs typeface="+mn-cs"/>
              </a:rPr>
              <a:t>．框架标记及代码结构</a:t>
            </a:r>
          </a:p>
          <a:p>
            <a:pPr marL="274320" indent="-274320" fontAlgn="auto">
              <a:spcAft>
                <a:spcPts val="0"/>
              </a:spcAft>
              <a:defRPr/>
            </a:pP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&lt;html&gt;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&lt;head&gt;</a:t>
            </a:r>
            <a:r>
              <a:rPr lang="en-US" altLang="zh-CN" dirty="0" smtClean="0">
                <a:cs typeface="+mn-cs"/>
              </a:rPr>
              <a:t>……</a:t>
            </a:r>
            <a:r>
              <a:rPr lang="en-US" dirty="0" smtClean="0">
                <a:cs typeface="+mn-cs"/>
              </a:rPr>
              <a:t>&lt;/head&gt;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&lt;frameset&gt;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&lt;frame /&gt;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&lt;frame /&gt;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&lt;/frameset&gt;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&lt;/html&gt;</a:t>
            </a:r>
            <a:endParaRPr lang="zh-CN" altLang="en-US" dirty="0">
              <a:cs typeface="+mn-cs"/>
            </a:endParaRPr>
          </a:p>
        </p:txBody>
      </p:sp>
      <p:sp>
        <p:nvSpPr>
          <p:cNvPr id="78850" name="标题 2"/>
          <p:cNvSpPr>
            <a:spLocks noGrp="1"/>
          </p:cNvSpPr>
          <p:nvPr>
            <p:ph type="title"/>
          </p:nvPr>
        </p:nvSpPr>
        <p:spPr/>
        <p:txBody>
          <a:bodyPr/>
          <a:lstStyle/>
          <a:p>
            <a:r>
              <a:rPr lang="en-US" altLang="zh-CN" b="1" smtClean="0"/>
              <a:t>3.4.1  </a:t>
            </a:r>
            <a:r>
              <a:rPr lang="zh-CN" altLang="en-US" b="1" smtClean="0"/>
              <a:t>框架基础</a:t>
            </a:r>
            <a:endParaRPr lang="zh-CN" altLang="en-US" smtClean="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内容占位符 1"/>
          <p:cNvSpPr>
            <a:spLocks noGrp="1"/>
          </p:cNvSpPr>
          <p:nvPr>
            <p:ph idx="1"/>
          </p:nvPr>
        </p:nvSpPr>
        <p:spPr>
          <a:xfrm>
            <a:off x="857250" y="2286000"/>
            <a:ext cx="7915275" cy="2143125"/>
          </a:xfrm>
        </p:spPr>
        <p:txBody>
          <a:bodyPr/>
          <a:lstStyle/>
          <a:p>
            <a:pPr>
              <a:buFont typeface="Symbol" pitchFamily="18" charset="2"/>
              <a:buNone/>
            </a:pPr>
            <a:r>
              <a:rPr lang="zh-CN" altLang="en-US" smtClean="0"/>
              <a:t>（</a:t>
            </a:r>
            <a:r>
              <a:rPr lang="en-US" altLang="zh-CN" smtClean="0"/>
              <a:t>1</a:t>
            </a:r>
            <a:r>
              <a:rPr lang="zh-CN" altLang="en-US" smtClean="0"/>
              <a:t>）</a:t>
            </a:r>
            <a:r>
              <a:rPr lang="en-US" altLang="zh-CN" smtClean="0"/>
              <a:t>&lt;frameset&gt;</a:t>
            </a:r>
            <a:r>
              <a:rPr lang="zh-CN" altLang="en-US" smtClean="0"/>
              <a:t>标记及属性。</a:t>
            </a:r>
          </a:p>
          <a:p>
            <a:r>
              <a:rPr lang="en-US" altLang="zh-CN" smtClean="0"/>
              <a:t>&lt;frameset&gt;</a:t>
            </a:r>
            <a:r>
              <a:rPr lang="zh-CN" altLang="en-US" smtClean="0"/>
              <a:t>标记定义了一个框架集的属性，其格式为：</a:t>
            </a:r>
          </a:p>
          <a:p>
            <a:pPr>
              <a:buFont typeface="Symbol" pitchFamily="18" charset="2"/>
              <a:buNone/>
            </a:pPr>
            <a:r>
              <a:rPr lang="en-US" altLang="zh-CN" smtClean="0"/>
              <a:t>&lt;frameset rows="</a:t>
            </a:r>
            <a:r>
              <a:rPr lang="zh-CN" altLang="en-US" smtClean="0"/>
              <a:t>横向框架数</a:t>
            </a:r>
            <a:r>
              <a:rPr lang="en-US" altLang="zh-CN" smtClean="0"/>
              <a:t>" cols="</a:t>
            </a:r>
            <a:r>
              <a:rPr lang="zh-CN" altLang="en-US" smtClean="0"/>
              <a:t>纵向框架数</a:t>
            </a:r>
            <a:r>
              <a:rPr lang="en-US" altLang="zh-CN" smtClean="0"/>
              <a:t>" frameborder="yes|no" border="</a:t>
            </a:r>
            <a:r>
              <a:rPr lang="zh-CN" altLang="en-US" smtClean="0"/>
              <a:t>像素值</a:t>
            </a:r>
            <a:r>
              <a:rPr lang="en-US" altLang="zh-CN" smtClean="0"/>
              <a:t>"  framespacing="</a:t>
            </a:r>
            <a:r>
              <a:rPr lang="zh-CN" altLang="en-US" smtClean="0"/>
              <a:t>像素值</a:t>
            </a:r>
            <a:r>
              <a:rPr lang="en-US" altLang="zh-CN" smtClean="0"/>
              <a:t>"  bordercolor="</a:t>
            </a:r>
            <a:r>
              <a:rPr lang="zh-CN" altLang="en-US" smtClean="0"/>
              <a:t>颜色值</a:t>
            </a:r>
            <a:r>
              <a:rPr lang="en-US" altLang="zh-CN" smtClean="0"/>
              <a:t>"&gt;……&lt;/frameset&gt;</a:t>
            </a:r>
            <a:endParaRPr lang="zh-CN" altLang="en-US" smtClean="0"/>
          </a:p>
        </p:txBody>
      </p:sp>
      <p:sp>
        <p:nvSpPr>
          <p:cNvPr id="79874" name="标题 2"/>
          <p:cNvSpPr>
            <a:spLocks noGrp="1"/>
          </p:cNvSpPr>
          <p:nvPr>
            <p:ph type="title"/>
          </p:nvPr>
        </p:nvSpPr>
        <p:spPr/>
        <p:txBody>
          <a:bodyPr/>
          <a:lstStyle/>
          <a:p>
            <a:endParaRPr lang="zh-CN" altLang="en-US" smtClean="0"/>
          </a:p>
        </p:txBody>
      </p:sp>
      <p:graphicFrame>
        <p:nvGraphicFramePr>
          <p:cNvPr id="4" name="表格 3"/>
          <p:cNvGraphicFramePr>
            <a:graphicFrameLocks noGrp="1"/>
          </p:cNvGraphicFramePr>
          <p:nvPr/>
        </p:nvGraphicFramePr>
        <p:xfrm>
          <a:off x="1643063" y="4429125"/>
          <a:ext cx="5929312" cy="1816100"/>
        </p:xfrm>
        <a:graphic>
          <a:graphicData uri="http://schemas.openxmlformats.org/drawingml/2006/table">
            <a:tbl>
              <a:tblPr/>
              <a:tblGrid>
                <a:gridCol w="1423181"/>
                <a:gridCol w="4506173"/>
              </a:tblGrid>
              <a:tr h="259444">
                <a:tc>
                  <a:txBody>
                    <a:bodyPr/>
                    <a:lstStyle/>
                    <a:p>
                      <a:pPr algn="ctr">
                        <a:lnSpc>
                          <a:spcPts val="1350"/>
                        </a:lnSpc>
                        <a:spcBef>
                          <a:spcPts val="100"/>
                        </a:spcBef>
                        <a:spcAft>
                          <a:spcPts val="150"/>
                        </a:spcAft>
                      </a:pPr>
                      <a:r>
                        <a:rPr lang="zh-CN" sz="900" kern="1050">
                          <a:latin typeface="Arial"/>
                          <a:ea typeface="黑体"/>
                          <a:cs typeface="Times New Roman"/>
                        </a:rPr>
                        <a:t>属性</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Bef>
                          <a:spcPts val="100"/>
                        </a:spcBef>
                        <a:spcAft>
                          <a:spcPts val="150"/>
                        </a:spcAft>
                      </a:pPr>
                      <a:r>
                        <a:rPr lang="zh-CN" sz="900" kern="1050">
                          <a:latin typeface="Arial"/>
                          <a:ea typeface="黑体"/>
                          <a:cs typeface="Times New Roman"/>
                        </a:rPr>
                        <a:t>含义</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444">
                <a:tc>
                  <a:txBody>
                    <a:bodyPr/>
                    <a:lstStyle/>
                    <a:p>
                      <a:pPr algn="just">
                        <a:lnSpc>
                          <a:spcPts val="1350"/>
                        </a:lnSpc>
                        <a:spcBef>
                          <a:spcPts val="100"/>
                        </a:spcBef>
                        <a:spcAft>
                          <a:spcPts val="150"/>
                        </a:spcAft>
                      </a:pPr>
                      <a:r>
                        <a:rPr lang="en-US" sz="900" kern="900">
                          <a:latin typeface="Times New Roman"/>
                          <a:ea typeface="宋体"/>
                          <a:cs typeface="Times New Roman"/>
                        </a:rPr>
                        <a:t>Rows</a:t>
                      </a:r>
                      <a:endParaRPr lang="zh-CN" sz="900" kern="9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50"/>
                        </a:lnSpc>
                        <a:spcBef>
                          <a:spcPts val="100"/>
                        </a:spcBef>
                        <a:spcAft>
                          <a:spcPts val="150"/>
                        </a:spcAft>
                      </a:pPr>
                      <a:r>
                        <a:rPr lang="zh-CN" sz="900" kern="900" dirty="0">
                          <a:latin typeface="Times New Roman"/>
                          <a:ea typeface="宋体"/>
                          <a:cs typeface="Times New Roman"/>
                        </a:rPr>
                        <a:t>设置横向分割的框架数，可以以像素或百分比为单位</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444">
                <a:tc>
                  <a:txBody>
                    <a:bodyPr/>
                    <a:lstStyle/>
                    <a:p>
                      <a:pPr algn="just">
                        <a:lnSpc>
                          <a:spcPts val="1350"/>
                        </a:lnSpc>
                        <a:spcBef>
                          <a:spcPts val="100"/>
                        </a:spcBef>
                        <a:spcAft>
                          <a:spcPts val="150"/>
                        </a:spcAft>
                      </a:pPr>
                      <a:r>
                        <a:rPr lang="en-US" sz="900" kern="900">
                          <a:latin typeface="Times New Roman"/>
                          <a:ea typeface="宋体"/>
                          <a:cs typeface="Times New Roman"/>
                        </a:rPr>
                        <a:t>Cols</a:t>
                      </a:r>
                      <a:endParaRPr lang="zh-CN" sz="900" kern="9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50"/>
                        </a:lnSpc>
                        <a:spcBef>
                          <a:spcPts val="100"/>
                        </a:spcBef>
                        <a:spcAft>
                          <a:spcPts val="150"/>
                        </a:spcAft>
                      </a:pPr>
                      <a:r>
                        <a:rPr lang="zh-CN" sz="900" kern="900">
                          <a:latin typeface="Times New Roman"/>
                          <a:ea typeface="宋体"/>
                          <a:cs typeface="Times New Roman"/>
                        </a:rPr>
                        <a:t>设置纵向分割的框架数，可以以像素或百分比为单位</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444">
                <a:tc>
                  <a:txBody>
                    <a:bodyPr/>
                    <a:lstStyle/>
                    <a:p>
                      <a:pPr algn="just">
                        <a:lnSpc>
                          <a:spcPts val="1350"/>
                        </a:lnSpc>
                        <a:spcBef>
                          <a:spcPts val="100"/>
                        </a:spcBef>
                        <a:spcAft>
                          <a:spcPts val="150"/>
                        </a:spcAft>
                      </a:pPr>
                      <a:r>
                        <a:rPr lang="en-US" sz="900" kern="900">
                          <a:latin typeface="Times New Roman"/>
                          <a:ea typeface="宋体"/>
                          <a:cs typeface="Times New Roman"/>
                        </a:rPr>
                        <a:t>Border</a:t>
                      </a:r>
                      <a:endParaRPr lang="zh-CN" sz="900" kern="9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50"/>
                        </a:lnSpc>
                        <a:spcBef>
                          <a:spcPts val="100"/>
                        </a:spcBef>
                        <a:spcAft>
                          <a:spcPts val="150"/>
                        </a:spcAft>
                      </a:pPr>
                      <a:r>
                        <a:rPr lang="zh-CN" sz="900" kern="900">
                          <a:latin typeface="Times New Roman"/>
                          <a:ea typeface="宋体"/>
                          <a:cs typeface="Times New Roman"/>
                        </a:rPr>
                        <a:t>设定边框的宽度（通常以像素为单位）</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444">
                <a:tc>
                  <a:txBody>
                    <a:bodyPr/>
                    <a:lstStyle/>
                    <a:p>
                      <a:pPr algn="just">
                        <a:lnSpc>
                          <a:spcPts val="1350"/>
                        </a:lnSpc>
                        <a:spcBef>
                          <a:spcPts val="100"/>
                        </a:spcBef>
                        <a:spcAft>
                          <a:spcPts val="150"/>
                        </a:spcAft>
                      </a:pPr>
                      <a:r>
                        <a:rPr lang="en-US" sz="900" kern="900">
                          <a:latin typeface="Times New Roman"/>
                          <a:ea typeface="宋体"/>
                          <a:cs typeface="Times New Roman"/>
                        </a:rPr>
                        <a:t>bordercolor</a:t>
                      </a:r>
                      <a:endParaRPr lang="zh-CN" sz="900" kern="9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50"/>
                        </a:lnSpc>
                        <a:spcBef>
                          <a:spcPts val="100"/>
                        </a:spcBef>
                        <a:spcAft>
                          <a:spcPts val="150"/>
                        </a:spcAft>
                      </a:pPr>
                      <a:r>
                        <a:rPr lang="zh-CN" sz="900" kern="900">
                          <a:latin typeface="Times New Roman"/>
                          <a:ea typeface="宋体"/>
                          <a:cs typeface="Times New Roman"/>
                        </a:rPr>
                        <a:t>如果有边框，可以设置边框的颜色</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444">
                <a:tc>
                  <a:txBody>
                    <a:bodyPr/>
                    <a:lstStyle/>
                    <a:p>
                      <a:pPr algn="just">
                        <a:lnSpc>
                          <a:spcPts val="1350"/>
                        </a:lnSpc>
                        <a:spcBef>
                          <a:spcPts val="100"/>
                        </a:spcBef>
                        <a:spcAft>
                          <a:spcPts val="150"/>
                        </a:spcAft>
                      </a:pPr>
                      <a:r>
                        <a:rPr lang="en-US" sz="900" kern="900">
                          <a:latin typeface="Times New Roman"/>
                          <a:ea typeface="宋体"/>
                          <a:cs typeface="Times New Roman"/>
                        </a:rPr>
                        <a:t>frameborder</a:t>
                      </a:r>
                      <a:endParaRPr lang="zh-CN" sz="900" kern="9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50"/>
                        </a:lnSpc>
                        <a:spcBef>
                          <a:spcPts val="100"/>
                        </a:spcBef>
                        <a:spcAft>
                          <a:spcPts val="150"/>
                        </a:spcAft>
                      </a:pPr>
                      <a:r>
                        <a:rPr lang="zh-CN" sz="900" kern="900">
                          <a:latin typeface="Times New Roman"/>
                          <a:ea typeface="宋体"/>
                          <a:cs typeface="Times New Roman"/>
                        </a:rPr>
                        <a:t>设置有无边框</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9444">
                <a:tc>
                  <a:txBody>
                    <a:bodyPr/>
                    <a:lstStyle/>
                    <a:p>
                      <a:pPr algn="just">
                        <a:lnSpc>
                          <a:spcPts val="1350"/>
                        </a:lnSpc>
                        <a:spcBef>
                          <a:spcPts val="100"/>
                        </a:spcBef>
                        <a:spcAft>
                          <a:spcPts val="150"/>
                        </a:spcAft>
                      </a:pPr>
                      <a:r>
                        <a:rPr lang="en-US" sz="900" kern="900">
                          <a:latin typeface="Times New Roman"/>
                          <a:ea typeface="宋体"/>
                          <a:cs typeface="Times New Roman"/>
                        </a:rPr>
                        <a:t>framespacing</a:t>
                      </a:r>
                      <a:endParaRPr lang="zh-CN" sz="900" kern="9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50"/>
                        </a:lnSpc>
                        <a:spcBef>
                          <a:spcPts val="100"/>
                        </a:spcBef>
                        <a:spcAft>
                          <a:spcPts val="150"/>
                        </a:spcAft>
                      </a:pPr>
                      <a:r>
                        <a:rPr lang="zh-CN" sz="900" kern="900" dirty="0">
                          <a:latin typeface="Times New Roman"/>
                          <a:ea typeface="宋体"/>
                          <a:cs typeface="Times New Roman"/>
                        </a:rPr>
                        <a:t>设置各窗口间的空白</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内容占位符 1"/>
          <p:cNvSpPr>
            <a:spLocks noGrp="1"/>
          </p:cNvSpPr>
          <p:nvPr>
            <p:ph idx="1"/>
          </p:nvPr>
        </p:nvSpPr>
        <p:spPr>
          <a:xfrm>
            <a:off x="928688" y="2286000"/>
            <a:ext cx="7408862" cy="3451225"/>
          </a:xfrm>
        </p:spPr>
        <p:txBody>
          <a:bodyPr/>
          <a:lstStyle/>
          <a:p>
            <a:pPr>
              <a:buFont typeface="Symbol" pitchFamily="18" charset="2"/>
              <a:buNone/>
            </a:pPr>
            <a:r>
              <a:rPr lang="zh-CN" altLang="en-US" smtClean="0"/>
              <a:t>（</a:t>
            </a:r>
            <a:r>
              <a:rPr lang="en-US" altLang="zh-CN" smtClean="0"/>
              <a:t>2</a:t>
            </a:r>
            <a:r>
              <a:rPr lang="zh-CN" altLang="en-US" smtClean="0"/>
              <a:t>）</a:t>
            </a:r>
            <a:r>
              <a:rPr lang="en-US" altLang="zh-CN" smtClean="0"/>
              <a:t>&lt;frame&gt;</a:t>
            </a:r>
            <a:r>
              <a:rPr lang="zh-CN" altLang="en-US" smtClean="0"/>
              <a:t>标记及属性。</a:t>
            </a:r>
          </a:p>
          <a:p>
            <a:r>
              <a:rPr lang="en-US" altLang="zh-CN" smtClean="0"/>
              <a:t>&lt;frame&gt;</a:t>
            </a:r>
            <a:r>
              <a:rPr lang="zh-CN" altLang="en-US" smtClean="0"/>
              <a:t>标记代表指定的各个框架，包括加载页面和框架其他属性等，其格式为：</a:t>
            </a:r>
          </a:p>
          <a:p>
            <a:r>
              <a:rPr lang="en-US" altLang="zh-CN" smtClean="0"/>
              <a:t>&lt;frame src="</a:t>
            </a:r>
            <a:r>
              <a:rPr lang="zh-CN" altLang="en-US" smtClean="0"/>
              <a:t>源文件</a:t>
            </a:r>
            <a:r>
              <a:rPr lang="en-US" altLang="zh-CN" smtClean="0"/>
              <a:t>" name="</a:t>
            </a:r>
            <a:r>
              <a:rPr lang="zh-CN" altLang="en-US" smtClean="0"/>
              <a:t>框架名</a:t>
            </a:r>
            <a:r>
              <a:rPr lang="en-US" altLang="zh-CN" smtClean="0"/>
              <a:t>" scrolling="yes|no|auto" noresize="noresize" id="</a:t>
            </a:r>
            <a:r>
              <a:rPr lang="zh-CN" altLang="en-US" smtClean="0"/>
              <a:t>框架</a:t>
            </a:r>
            <a:r>
              <a:rPr lang="en-US" altLang="zh-CN" smtClean="0"/>
              <a:t>ID</a:t>
            </a:r>
            <a:r>
              <a:rPr lang="zh-CN" altLang="en-US" smtClean="0"/>
              <a:t>值</a:t>
            </a:r>
            <a:r>
              <a:rPr lang="en-US" altLang="zh-CN" smtClean="0"/>
              <a:t>"  border="</a:t>
            </a:r>
            <a:r>
              <a:rPr lang="zh-CN" altLang="en-US" smtClean="0"/>
              <a:t>像素值</a:t>
            </a:r>
            <a:r>
              <a:rPr lang="en-US" altLang="zh-CN" smtClean="0"/>
              <a:t>" bordercolor="</a:t>
            </a:r>
            <a:r>
              <a:rPr lang="zh-CN" altLang="en-US" smtClean="0"/>
              <a:t>颜色值</a:t>
            </a:r>
            <a:r>
              <a:rPr lang="en-US" altLang="zh-CN" smtClean="0"/>
              <a:t>" frameborder="yes|no" marginwidth="</a:t>
            </a:r>
            <a:r>
              <a:rPr lang="zh-CN" altLang="en-US" smtClean="0"/>
              <a:t>像素值</a:t>
            </a:r>
            <a:r>
              <a:rPr lang="en-US" altLang="zh-CN" smtClean="0"/>
              <a:t>" marginheight= "</a:t>
            </a:r>
            <a:r>
              <a:rPr lang="zh-CN" altLang="en-US" smtClean="0"/>
              <a:t>像素值</a:t>
            </a:r>
            <a:r>
              <a:rPr lang="en-US" altLang="zh-CN" smtClean="0"/>
              <a:t>" /&gt;</a:t>
            </a:r>
            <a:endParaRPr lang="zh-CN" altLang="en-US" smtClean="0"/>
          </a:p>
          <a:p>
            <a:endParaRPr lang="zh-CN" altLang="en-US" smtClean="0"/>
          </a:p>
        </p:txBody>
      </p:sp>
      <p:sp>
        <p:nvSpPr>
          <p:cNvPr id="80898"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500188" y="2357438"/>
          <a:ext cx="6429375" cy="3027362"/>
        </p:xfrm>
        <a:graphic>
          <a:graphicData uri="http://schemas.openxmlformats.org/drawingml/2006/table">
            <a:tbl>
              <a:tblPr/>
              <a:tblGrid>
                <a:gridCol w="1351653"/>
                <a:gridCol w="5077767"/>
              </a:tblGrid>
              <a:tr h="275238">
                <a:tc>
                  <a:txBody>
                    <a:bodyPr/>
                    <a:lstStyle/>
                    <a:p>
                      <a:pPr algn="ctr">
                        <a:lnSpc>
                          <a:spcPts val="1350"/>
                        </a:lnSpc>
                        <a:spcBef>
                          <a:spcPts val="100"/>
                        </a:spcBef>
                        <a:spcAft>
                          <a:spcPts val="150"/>
                        </a:spcAft>
                      </a:pPr>
                      <a:r>
                        <a:rPr lang="zh-CN" sz="1100" kern="1050" dirty="0">
                          <a:latin typeface="Arial"/>
                          <a:ea typeface="黑体"/>
                          <a:cs typeface="Times New Roman"/>
                        </a:rPr>
                        <a:t>属性</a:t>
                      </a: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Bef>
                          <a:spcPts val="100"/>
                        </a:spcBef>
                        <a:spcAft>
                          <a:spcPts val="150"/>
                        </a:spcAft>
                      </a:pPr>
                      <a:r>
                        <a:rPr lang="zh-CN" sz="1100" kern="1050">
                          <a:latin typeface="Arial"/>
                          <a:ea typeface="黑体"/>
                          <a:cs typeface="Times New Roman"/>
                        </a:rPr>
                        <a:t>含义</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238">
                <a:tc>
                  <a:txBody>
                    <a:bodyPr/>
                    <a:lstStyle/>
                    <a:p>
                      <a:pPr algn="just">
                        <a:lnSpc>
                          <a:spcPts val="1350"/>
                        </a:lnSpc>
                        <a:spcBef>
                          <a:spcPts val="100"/>
                        </a:spcBef>
                        <a:spcAft>
                          <a:spcPts val="150"/>
                        </a:spcAft>
                      </a:pPr>
                      <a:r>
                        <a:rPr lang="en-US" sz="1100" kern="900">
                          <a:latin typeface="Times New Roman"/>
                          <a:ea typeface="宋体"/>
                          <a:cs typeface="Times New Roman"/>
                        </a:rPr>
                        <a:t>src</a:t>
                      </a:r>
                      <a:endParaRPr lang="zh-CN" sz="1100" kern="9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50"/>
                        </a:lnSpc>
                        <a:spcBef>
                          <a:spcPts val="100"/>
                        </a:spcBef>
                        <a:spcAft>
                          <a:spcPts val="150"/>
                        </a:spcAft>
                      </a:pPr>
                      <a:r>
                        <a:rPr lang="zh-CN" sz="1100" kern="900">
                          <a:latin typeface="Times New Roman"/>
                          <a:ea typeface="宋体"/>
                          <a:cs typeface="Times New Roman"/>
                        </a:rPr>
                        <a:t>指定该框架加载的源文件路径</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238">
                <a:tc>
                  <a:txBody>
                    <a:bodyPr/>
                    <a:lstStyle/>
                    <a:p>
                      <a:pPr algn="just">
                        <a:lnSpc>
                          <a:spcPts val="1350"/>
                        </a:lnSpc>
                        <a:spcBef>
                          <a:spcPts val="100"/>
                        </a:spcBef>
                        <a:spcAft>
                          <a:spcPts val="150"/>
                        </a:spcAft>
                      </a:pPr>
                      <a:r>
                        <a:rPr lang="en-US" sz="1100" kern="900">
                          <a:latin typeface="Times New Roman"/>
                          <a:ea typeface="宋体"/>
                          <a:cs typeface="Times New Roman"/>
                        </a:rPr>
                        <a:t>name</a:t>
                      </a:r>
                      <a:endParaRPr lang="zh-CN" sz="1100" kern="9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50"/>
                        </a:lnSpc>
                        <a:spcBef>
                          <a:spcPts val="100"/>
                        </a:spcBef>
                        <a:spcAft>
                          <a:spcPts val="150"/>
                        </a:spcAft>
                      </a:pPr>
                      <a:r>
                        <a:rPr lang="zh-CN" sz="1100" kern="900">
                          <a:latin typeface="Times New Roman"/>
                          <a:ea typeface="宋体"/>
                          <a:cs typeface="Times New Roman"/>
                        </a:rPr>
                        <a:t>指定框架名称，由字母开头</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238">
                <a:tc>
                  <a:txBody>
                    <a:bodyPr/>
                    <a:lstStyle/>
                    <a:p>
                      <a:pPr algn="just">
                        <a:lnSpc>
                          <a:spcPts val="1350"/>
                        </a:lnSpc>
                        <a:spcBef>
                          <a:spcPts val="100"/>
                        </a:spcBef>
                        <a:spcAft>
                          <a:spcPts val="150"/>
                        </a:spcAft>
                      </a:pPr>
                      <a:r>
                        <a:rPr lang="en-US" sz="1100" kern="900">
                          <a:latin typeface="Times New Roman"/>
                          <a:ea typeface="宋体"/>
                          <a:cs typeface="Times New Roman"/>
                        </a:rPr>
                        <a:t>scrolling</a:t>
                      </a:r>
                      <a:endParaRPr lang="zh-CN" sz="1100" kern="9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50"/>
                        </a:lnSpc>
                        <a:spcBef>
                          <a:spcPts val="100"/>
                        </a:spcBef>
                        <a:spcAft>
                          <a:spcPts val="150"/>
                        </a:spcAft>
                      </a:pPr>
                      <a:r>
                        <a:rPr lang="zh-CN" sz="1100" kern="900" dirty="0">
                          <a:latin typeface="Times New Roman"/>
                          <a:ea typeface="宋体"/>
                          <a:cs typeface="Times New Roman"/>
                        </a:rPr>
                        <a:t>设置有无滚动条，是（</a:t>
                      </a:r>
                      <a:r>
                        <a:rPr lang="en-US" sz="1100" kern="900" dirty="0">
                          <a:latin typeface="Times New Roman"/>
                          <a:ea typeface="宋体"/>
                          <a:cs typeface="Times New Roman"/>
                        </a:rPr>
                        <a:t>yes</a:t>
                      </a:r>
                      <a:r>
                        <a:rPr lang="zh-CN" sz="1100" kern="900" dirty="0">
                          <a:latin typeface="Times New Roman"/>
                          <a:ea typeface="宋体"/>
                          <a:cs typeface="Times New Roman"/>
                        </a:rPr>
                        <a:t>）、否（</a:t>
                      </a:r>
                      <a:r>
                        <a:rPr lang="en-US" sz="1100" kern="900" dirty="0">
                          <a:latin typeface="Times New Roman"/>
                          <a:ea typeface="宋体"/>
                          <a:cs typeface="Times New Roman"/>
                        </a:rPr>
                        <a:t>no</a:t>
                      </a:r>
                      <a:r>
                        <a:rPr lang="zh-CN" sz="1100" kern="900" dirty="0">
                          <a:latin typeface="Times New Roman"/>
                          <a:ea typeface="宋体"/>
                          <a:cs typeface="Times New Roman"/>
                        </a:rPr>
                        <a:t>）或自动（</a:t>
                      </a:r>
                      <a:r>
                        <a:rPr lang="en-US" sz="1100" kern="900" dirty="0">
                          <a:latin typeface="Times New Roman"/>
                          <a:ea typeface="宋体"/>
                          <a:cs typeface="Times New Roman"/>
                        </a:rPr>
                        <a:t>auto</a:t>
                      </a:r>
                      <a:r>
                        <a:rPr lang="zh-CN" sz="1100" kern="900" dirty="0">
                          <a:latin typeface="Times New Roman"/>
                          <a:ea typeface="宋体"/>
                          <a:cs typeface="Times New Roman"/>
                        </a:rPr>
                        <a:t>）</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238">
                <a:tc>
                  <a:txBody>
                    <a:bodyPr/>
                    <a:lstStyle/>
                    <a:p>
                      <a:pPr algn="just">
                        <a:lnSpc>
                          <a:spcPts val="1350"/>
                        </a:lnSpc>
                        <a:spcBef>
                          <a:spcPts val="100"/>
                        </a:spcBef>
                        <a:spcAft>
                          <a:spcPts val="150"/>
                        </a:spcAft>
                      </a:pPr>
                      <a:r>
                        <a:rPr lang="en-US" sz="1100" kern="900" dirty="0" err="1">
                          <a:latin typeface="Times New Roman"/>
                          <a:ea typeface="宋体"/>
                          <a:cs typeface="Times New Roman"/>
                        </a:rPr>
                        <a:t>noresize</a:t>
                      </a:r>
                      <a:endParaRPr lang="zh-CN" sz="1100" kern="900" dirty="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50"/>
                        </a:lnSpc>
                        <a:spcBef>
                          <a:spcPts val="100"/>
                        </a:spcBef>
                        <a:spcAft>
                          <a:spcPts val="150"/>
                        </a:spcAft>
                      </a:pPr>
                      <a:r>
                        <a:rPr lang="zh-CN" sz="1100" kern="900">
                          <a:latin typeface="Times New Roman"/>
                          <a:ea typeface="宋体"/>
                          <a:cs typeface="Times New Roman"/>
                        </a:rPr>
                        <a:t>不允许浏览者调整窗口的大小，默认值为允许调整大小</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238">
                <a:tc>
                  <a:txBody>
                    <a:bodyPr/>
                    <a:lstStyle/>
                    <a:p>
                      <a:pPr algn="just">
                        <a:lnSpc>
                          <a:spcPts val="1350"/>
                        </a:lnSpc>
                        <a:spcBef>
                          <a:spcPts val="100"/>
                        </a:spcBef>
                        <a:spcAft>
                          <a:spcPts val="150"/>
                        </a:spcAft>
                      </a:pPr>
                      <a:r>
                        <a:rPr lang="en-US" sz="1100" kern="900">
                          <a:latin typeface="Times New Roman"/>
                          <a:ea typeface="宋体"/>
                          <a:cs typeface="Times New Roman"/>
                        </a:rPr>
                        <a:t>id</a:t>
                      </a:r>
                      <a:endParaRPr lang="zh-CN" sz="1100" kern="9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50"/>
                        </a:lnSpc>
                        <a:spcBef>
                          <a:spcPts val="100"/>
                        </a:spcBef>
                        <a:spcAft>
                          <a:spcPts val="150"/>
                        </a:spcAft>
                      </a:pPr>
                      <a:r>
                        <a:rPr lang="zh-CN" sz="1100" kern="900">
                          <a:latin typeface="Times New Roman"/>
                          <a:ea typeface="宋体"/>
                          <a:cs typeface="Times New Roman"/>
                        </a:rPr>
                        <a:t>指定框架的</a:t>
                      </a:r>
                      <a:r>
                        <a:rPr lang="en-US" sz="1100" kern="900">
                          <a:latin typeface="Times New Roman"/>
                          <a:ea typeface="宋体"/>
                          <a:cs typeface="Times New Roman"/>
                        </a:rPr>
                        <a:t>ID</a:t>
                      </a:r>
                      <a:r>
                        <a:rPr lang="zh-CN" sz="1100" kern="900">
                          <a:latin typeface="Times New Roman"/>
                          <a:ea typeface="宋体"/>
                          <a:cs typeface="Times New Roman"/>
                        </a:rPr>
                        <a:t>值</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238">
                <a:tc>
                  <a:txBody>
                    <a:bodyPr/>
                    <a:lstStyle/>
                    <a:p>
                      <a:pPr algn="just">
                        <a:lnSpc>
                          <a:spcPts val="1350"/>
                        </a:lnSpc>
                        <a:spcBef>
                          <a:spcPts val="100"/>
                        </a:spcBef>
                        <a:spcAft>
                          <a:spcPts val="150"/>
                        </a:spcAft>
                      </a:pPr>
                      <a:r>
                        <a:rPr lang="en-US" sz="1100" kern="900">
                          <a:latin typeface="Times New Roman"/>
                          <a:ea typeface="宋体"/>
                          <a:cs typeface="Times New Roman"/>
                        </a:rPr>
                        <a:t>border</a:t>
                      </a:r>
                      <a:endParaRPr lang="zh-CN" sz="1100" kern="9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50"/>
                        </a:lnSpc>
                        <a:spcBef>
                          <a:spcPts val="100"/>
                        </a:spcBef>
                        <a:spcAft>
                          <a:spcPts val="150"/>
                        </a:spcAft>
                      </a:pPr>
                      <a:r>
                        <a:rPr lang="zh-CN" sz="1100" kern="900">
                          <a:latin typeface="Times New Roman"/>
                          <a:ea typeface="宋体"/>
                          <a:cs typeface="Times New Roman"/>
                        </a:rPr>
                        <a:t>设置边框的宽度</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238">
                <a:tc>
                  <a:txBody>
                    <a:bodyPr/>
                    <a:lstStyle/>
                    <a:p>
                      <a:pPr algn="just">
                        <a:lnSpc>
                          <a:spcPts val="1350"/>
                        </a:lnSpc>
                        <a:spcBef>
                          <a:spcPts val="100"/>
                        </a:spcBef>
                        <a:spcAft>
                          <a:spcPts val="150"/>
                        </a:spcAft>
                      </a:pPr>
                      <a:r>
                        <a:rPr lang="en-US" sz="1100" kern="900">
                          <a:latin typeface="Times New Roman"/>
                          <a:ea typeface="宋体"/>
                          <a:cs typeface="Times New Roman"/>
                        </a:rPr>
                        <a:t>bordercolor</a:t>
                      </a:r>
                      <a:endParaRPr lang="zh-CN" sz="1100" kern="9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50"/>
                        </a:lnSpc>
                        <a:spcBef>
                          <a:spcPts val="100"/>
                        </a:spcBef>
                        <a:spcAft>
                          <a:spcPts val="150"/>
                        </a:spcAft>
                      </a:pPr>
                      <a:r>
                        <a:rPr lang="zh-CN" sz="1100" kern="900">
                          <a:latin typeface="Times New Roman"/>
                          <a:ea typeface="宋体"/>
                          <a:cs typeface="Times New Roman"/>
                        </a:rPr>
                        <a:t>设置边框的颜色</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238">
                <a:tc>
                  <a:txBody>
                    <a:bodyPr/>
                    <a:lstStyle/>
                    <a:p>
                      <a:pPr algn="just">
                        <a:lnSpc>
                          <a:spcPts val="1350"/>
                        </a:lnSpc>
                        <a:spcBef>
                          <a:spcPts val="100"/>
                        </a:spcBef>
                        <a:spcAft>
                          <a:spcPts val="150"/>
                        </a:spcAft>
                      </a:pPr>
                      <a:r>
                        <a:rPr lang="en-US" sz="1100" kern="900">
                          <a:latin typeface="Times New Roman"/>
                          <a:ea typeface="宋体"/>
                          <a:cs typeface="Times New Roman"/>
                        </a:rPr>
                        <a:t>frameborder</a:t>
                      </a:r>
                      <a:endParaRPr lang="zh-CN" sz="1100" kern="9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50"/>
                        </a:lnSpc>
                        <a:spcBef>
                          <a:spcPts val="100"/>
                        </a:spcBef>
                        <a:spcAft>
                          <a:spcPts val="150"/>
                        </a:spcAft>
                      </a:pPr>
                      <a:r>
                        <a:rPr lang="zh-CN" sz="1100" kern="900">
                          <a:latin typeface="Times New Roman"/>
                          <a:ea typeface="宋体"/>
                          <a:cs typeface="Times New Roman"/>
                        </a:rPr>
                        <a:t>设置有无边框，有（</a:t>
                      </a:r>
                      <a:r>
                        <a:rPr lang="en-US" sz="1100" kern="900">
                          <a:latin typeface="Times New Roman"/>
                          <a:ea typeface="宋体"/>
                          <a:cs typeface="Times New Roman"/>
                        </a:rPr>
                        <a:t>yes</a:t>
                      </a:r>
                      <a:r>
                        <a:rPr lang="zh-CN" sz="1100" kern="900">
                          <a:latin typeface="Times New Roman"/>
                          <a:ea typeface="宋体"/>
                          <a:cs typeface="Times New Roman"/>
                        </a:rPr>
                        <a:t>）或无（</a:t>
                      </a:r>
                      <a:r>
                        <a:rPr lang="en-US" sz="1100" kern="900">
                          <a:latin typeface="Times New Roman"/>
                          <a:ea typeface="宋体"/>
                          <a:cs typeface="Times New Roman"/>
                        </a:rPr>
                        <a:t>no</a:t>
                      </a:r>
                      <a:r>
                        <a:rPr lang="zh-CN" sz="1100" kern="900">
                          <a:latin typeface="Times New Roman"/>
                          <a:ea typeface="宋体"/>
                          <a:cs typeface="Times New Roman"/>
                        </a:rPr>
                        <a:t>）</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238">
                <a:tc>
                  <a:txBody>
                    <a:bodyPr/>
                    <a:lstStyle/>
                    <a:p>
                      <a:pPr algn="just">
                        <a:lnSpc>
                          <a:spcPts val="1350"/>
                        </a:lnSpc>
                        <a:spcBef>
                          <a:spcPts val="100"/>
                        </a:spcBef>
                        <a:spcAft>
                          <a:spcPts val="150"/>
                        </a:spcAft>
                      </a:pPr>
                      <a:r>
                        <a:rPr lang="en-US" sz="1100" kern="900">
                          <a:latin typeface="Times New Roman"/>
                          <a:ea typeface="宋体"/>
                          <a:cs typeface="Times New Roman"/>
                        </a:rPr>
                        <a:t>marginwidth</a:t>
                      </a:r>
                      <a:endParaRPr lang="zh-CN" sz="1100" kern="9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50"/>
                        </a:lnSpc>
                        <a:spcBef>
                          <a:spcPts val="100"/>
                        </a:spcBef>
                        <a:spcAft>
                          <a:spcPts val="150"/>
                        </a:spcAft>
                      </a:pPr>
                      <a:r>
                        <a:rPr lang="zh-CN" sz="1100" kern="900">
                          <a:latin typeface="Times New Roman"/>
                          <a:ea typeface="宋体"/>
                          <a:cs typeface="Times New Roman"/>
                        </a:rPr>
                        <a:t>设置框架加载内容与左右边框的空白</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5238">
                <a:tc>
                  <a:txBody>
                    <a:bodyPr/>
                    <a:lstStyle/>
                    <a:p>
                      <a:pPr algn="just">
                        <a:lnSpc>
                          <a:spcPts val="1350"/>
                        </a:lnSpc>
                        <a:spcBef>
                          <a:spcPts val="100"/>
                        </a:spcBef>
                        <a:spcAft>
                          <a:spcPts val="150"/>
                        </a:spcAft>
                      </a:pPr>
                      <a:r>
                        <a:rPr lang="en-US" sz="1100" kern="900">
                          <a:latin typeface="Times New Roman"/>
                          <a:ea typeface="宋体"/>
                          <a:cs typeface="Times New Roman"/>
                        </a:rPr>
                        <a:t>marginheight</a:t>
                      </a:r>
                      <a:endParaRPr lang="zh-CN" sz="1100" kern="900">
                        <a:latin typeface="Times New Roman"/>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350"/>
                        </a:lnSpc>
                        <a:spcBef>
                          <a:spcPts val="100"/>
                        </a:spcBef>
                        <a:spcAft>
                          <a:spcPts val="150"/>
                        </a:spcAft>
                      </a:pPr>
                      <a:r>
                        <a:rPr lang="zh-CN" sz="1100" kern="900" dirty="0">
                          <a:latin typeface="Times New Roman"/>
                          <a:ea typeface="宋体"/>
                          <a:cs typeface="Times New Roman"/>
                        </a:rPr>
                        <a:t>设置框架加载内容与上下边框的空白</a:t>
                      </a: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5" name="图片 1"/>
          <p:cNvPicPr>
            <a:picLocks noChangeAspect="1" noChangeArrowheads="1"/>
          </p:cNvPicPr>
          <p:nvPr/>
        </p:nvPicPr>
        <p:blipFill>
          <a:blip r:embed="rId2"/>
          <a:srcRect/>
          <a:stretch>
            <a:fillRect/>
          </a:stretch>
        </p:blipFill>
        <p:spPr bwMode="auto">
          <a:xfrm>
            <a:off x="2286000" y="1928813"/>
            <a:ext cx="3071813" cy="1643062"/>
          </a:xfrm>
          <a:prstGeom prst="rect">
            <a:avLst/>
          </a:prstGeom>
          <a:noFill/>
          <a:ln w="9525">
            <a:noFill/>
            <a:miter lim="800000"/>
            <a:headEnd/>
            <a:tailEnd/>
          </a:ln>
        </p:spPr>
      </p:pic>
      <p:sp>
        <p:nvSpPr>
          <p:cNvPr id="82946" name="Text Box 3"/>
          <p:cNvSpPr txBox="1">
            <a:spLocks noChangeArrowheads="1"/>
          </p:cNvSpPr>
          <p:nvPr/>
        </p:nvSpPr>
        <p:spPr bwMode="auto">
          <a:xfrm>
            <a:off x="5765800" y="1971675"/>
            <a:ext cx="1163638" cy="203200"/>
          </a:xfrm>
          <a:prstGeom prst="rect">
            <a:avLst/>
          </a:prstGeom>
          <a:noFill/>
          <a:ln w="9525">
            <a:noFill/>
            <a:miter lim="800000"/>
            <a:headEnd/>
            <a:tailEnd/>
          </a:ln>
        </p:spPr>
        <p:txBody>
          <a:bodyPr lIns="0" tIns="0" rIns="0" bIns="0"/>
          <a:lstStyle/>
          <a:p>
            <a:pPr algn="ctr"/>
            <a:r>
              <a:rPr lang="zh-CN" altLang="en-US" sz="900">
                <a:latin typeface="Times New Roman" pitchFamily="18" charset="0"/>
              </a:rPr>
              <a:t>行高为</a:t>
            </a:r>
            <a:r>
              <a:rPr lang="en-US" altLang="zh-CN" sz="900">
                <a:latin typeface="Times New Roman" pitchFamily="18" charset="0"/>
              </a:rPr>
              <a:t>80</a:t>
            </a:r>
            <a:r>
              <a:rPr lang="zh-CN" altLang="en-US" sz="900">
                <a:latin typeface="Times New Roman" pitchFamily="18" charset="0"/>
              </a:rPr>
              <a:t>像素</a:t>
            </a:r>
          </a:p>
          <a:p>
            <a:endParaRPr lang="zh-CN" altLang="zh-CN"/>
          </a:p>
        </p:txBody>
      </p:sp>
      <p:sp>
        <p:nvSpPr>
          <p:cNvPr id="82947" name="Text Box 4"/>
          <p:cNvSpPr txBox="1">
            <a:spLocks noChangeArrowheads="1"/>
          </p:cNvSpPr>
          <p:nvPr/>
        </p:nvSpPr>
        <p:spPr bwMode="auto">
          <a:xfrm>
            <a:off x="5786438" y="2643188"/>
            <a:ext cx="1165225" cy="203200"/>
          </a:xfrm>
          <a:prstGeom prst="rect">
            <a:avLst/>
          </a:prstGeom>
          <a:noFill/>
          <a:ln w="9525">
            <a:noFill/>
            <a:miter lim="800000"/>
            <a:headEnd/>
            <a:tailEnd/>
          </a:ln>
        </p:spPr>
        <p:txBody>
          <a:bodyPr lIns="0" tIns="0" rIns="0" bIns="0"/>
          <a:lstStyle/>
          <a:p>
            <a:pPr algn="ctr"/>
            <a:r>
              <a:rPr lang="zh-CN" altLang="en-US" sz="900">
                <a:latin typeface="Times New Roman" pitchFamily="18" charset="0"/>
              </a:rPr>
              <a:t>自动分配行高</a:t>
            </a:r>
          </a:p>
          <a:p>
            <a:endParaRPr lang="zh-CN" altLang="zh-CN"/>
          </a:p>
        </p:txBody>
      </p:sp>
      <p:sp>
        <p:nvSpPr>
          <p:cNvPr id="82948" name="Text Box 5"/>
          <p:cNvSpPr txBox="1">
            <a:spLocks noChangeArrowheads="1"/>
          </p:cNvSpPr>
          <p:nvPr/>
        </p:nvSpPr>
        <p:spPr bwMode="auto">
          <a:xfrm>
            <a:off x="5786438" y="3357563"/>
            <a:ext cx="1165225" cy="203200"/>
          </a:xfrm>
          <a:prstGeom prst="rect">
            <a:avLst/>
          </a:prstGeom>
          <a:noFill/>
          <a:ln w="9525">
            <a:noFill/>
            <a:miter lim="800000"/>
            <a:headEnd/>
            <a:tailEnd/>
          </a:ln>
        </p:spPr>
        <p:txBody>
          <a:bodyPr lIns="0" tIns="0" rIns="0" bIns="0"/>
          <a:lstStyle/>
          <a:p>
            <a:pPr algn="ctr"/>
            <a:r>
              <a:rPr lang="zh-CN" altLang="en-US" sz="900">
                <a:latin typeface="Times New Roman" pitchFamily="18" charset="0"/>
              </a:rPr>
              <a:t>行高为</a:t>
            </a:r>
            <a:r>
              <a:rPr lang="en-US" altLang="zh-CN" sz="900">
                <a:latin typeface="Times New Roman" pitchFamily="18" charset="0"/>
              </a:rPr>
              <a:t>80</a:t>
            </a:r>
            <a:r>
              <a:rPr lang="zh-CN" altLang="en-US" sz="900">
                <a:latin typeface="Times New Roman" pitchFamily="18" charset="0"/>
              </a:rPr>
              <a:t>像素</a:t>
            </a:r>
          </a:p>
          <a:p>
            <a:endParaRPr lang="zh-CN" altLang="zh-CN"/>
          </a:p>
        </p:txBody>
      </p:sp>
      <p:cxnSp>
        <p:nvCxnSpPr>
          <p:cNvPr id="8" name="直接连接符 7"/>
          <p:cNvCxnSpPr/>
          <p:nvPr/>
        </p:nvCxnSpPr>
        <p:spPr>
          <a:xfrm>
            <a:off x="5143500" y="2070100"/>
            <a:ext cx="785813"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143500" y="2714625"/>
            <a:ext cx="785813"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143500" y="3429000"/>
            <a:ext cx="785813"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2952" name="Rectangle 7"/>
          <p:cNvSpPr>
            <a:spLocks noChangeArrowheads="1"/>
          </p:cNvSpPr>
          <p:nvPr/>
        </p:nvSpPr>
        <p:spPr bwMode="auto">
          <a:xfrm>
            <a:off x="642938" y="4071938"/>
            <a:ext cx="6786562" cy="1600200"/>
          </a:xfrm>
          <a:prstGeom prst="rect">
            <a:avLst/>
          </a:prstGeom>
          <a:noFill/>
          <a:ln w="9525">
            <a:noFill/>
            <a:miter lim="800000"/>
            <a:headEnd/>
            <a:tailEnd/>
          </a:ln>
        </p:spPr>
        <p:txBody>
          <a:bodyPr anchor="ctr">
            <a:spAutoFit/>
          </a:bodyPr>
          <a:lstStyle/>
          <a:p>
            <a:r>
              <a:rPr lang="en-US" altLang="zh-CN" sz="1400">
                <a:latin typeface="Times New Roman" pitchFamily="18" charset="0"/>
                <a:cs typeface="Times New Roman" pitchFamily="18" charset="0"/>
              </a:rPr>
              <a:t>&lt;frameset rows="80,*,80" frameborder="no" border="0" framespacing="0"&gt;</a:t>
            </a:r>
            <a:endParaRPr lang="en-US" altLang="zh-CN" sz="1400">
              <a:cs typeface="Times New Roman" pitchFamily="18" charset="0"/>
            </a:endParaRPr>
          </a:p>
          <a:p>
            <a:pPr eaLnBrk="0" hangingPunct="0"/>
            <a:r>
              <a:rPr lang="en-US" altLang="zh-CN" sz="1400">
                <a:latin typeface="Times New Roman" pitchFamily="18" charset="0"/>
                <a:cs typeface="Times New Roman" pitchFamily="18" charset="0"/>
              </a:rPr>
              <a:t>  &lt;frame src="" name="topFrame" scrolling="No" noresize="noresize" id="topFrame" title="topFrame" /&gt;</a:t>
            </a:r>
            <a:endParaRPr lang="en-US" altLang="zh-CN" sz="1400"/>
          </a:p>
          <a:p>
            <a:pPr eaLnBrk="0" hangingPunct="0"/>
            <a:r>
              <a:rPr lang="en-US" altLang="zh-CN" sz="1400">
                <a:latin typeface="Times New Roman" pitchFamily="18" charset="0"/>
              </a:rPr>
              <a:t>  &lt;frame src=" " name="mainFrame" id="mainFrame" title="mainFrame" /&gt;</a:t>
            </a:r>
            <a:endParaRPr lang="en-US" altLang="zh-CN" sz="1400"/>
          </a:p>
          <a:p>
            <a:pPr eaLnBrk="0" hangingPunct="0"/>
            <a:r>
              <a:rPr lang="en-US" altLang="zh-CN" sz="1400">
                <a:latin typeface="Times New Roman" pitchFamily="18" charset="0"/>
              </a:rPr>
              <a:t>  &lt;frame src="" name="bottomFrame" scrolling="No" noresize="noresize" id="bottomFrame" title="bottomFrame" /&gt;</a:t>
            </a:r>
          </a:p>
          <a:p>
            <a:pPr eaLnBrk="0" hangingPunct="0"/>
            <a:r>
              <a:rPr lang="en-US" altLang="zh-CN" sz="1400">
                <a:latin typeface="Times New Roman" pitchFamily="18" charset="0"/>
              </a:rPr>
              <a:t>&lt;/frameset&gt;</a:t>
            </a:r>
            <a:r>
              <a:rPr lang="en-US" altLang="zh-CN" sz="1400"/>
              <a: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内容占位符 1"/>
          <p:cNvSpPr>
            <a:spLocks noGrp="1"/>
          </p:cNvSpPr>
          <p:nvPr>
            <p:ph idx="1"/>
          </p:nvPr>
        </p:nvSpPr>
        <p:spPr/>
        <p:txBody>
          <a:bodyPr/>
          <a:lstStyle/>
          <a:p>
            <a:pPr>
              <a:buFont typeface="Symbol" pitchFamily="18" charset="2"/>
              <a:buNone/>
            </a:pPr>
            <a:r>
              <a:rPr lang="en-US" altLang="zh-CN" b="1" smtClean="0"/>
              <a:t>2</a:t>
            </a:r>
            <a:r>
              <a:rPr lang="zh-CN" altLang="en-US" b="1" smtClean="0"/>
              <a:t>．选择表格</a:t>
            </a:r>
            <a:endParaRPr lang="en-US" altLang="zh-CN" b="1" smtClean="0"/>
          </a:p>
          <a:p>
            <a:pPr>
              <a:buFont typeface="Symbol" pitchFamily="18" charset="2"/>
              <a:buNone/>
            </a:pPr>
            <a:r>
              <a:rPr lang="zh-CN" altLang="en-US" smtClean="0"/>
              <a:t>（</a:t>
            </a:r>
            <a:r>
              <a:rPr lang="en-US" altLang="zh-CN" smtClean="0"/>
              <a:t>1</a:t>
            </a:r>
            <a:r>
              <a:rPr lang="zh-CN" altLang="en-US" smtClean="0"/>
              <a:t>）选择整个表格</a:t>
            </a:r>
            <a:endParaRPr lang="en-US" altLang="zh-CN" smtClean="0"/>
          </a:p>
          <a:p>
            <a:pPr>
              <a:buFont typeface="Symbol" pitchFamily="18" charset="2"/>
              <a:buNone/>
            </a:pPr>
            <a:r>
              <a:rPr lang="zh-CN" altLang="en-US" smtClean="0"/>
              <a:t>（</a:t>
            </a:r>
            <a:r>
              <a:rPr lang="en-US" altLang="zh-CN" smtClean="0"/>
              <a:t>2</a:t>
            </a:r>
            <a:r>
              <a:rPr lang="zh-CN" altLang="en-US" smtClean="0"/>
              <a:t>）选择单个单元格</a:t>
            </a:r>
            <a:endParaRPr lang="en-US" altLang="zh-CN" smtClean="0"/>
          </a:p>
          <a:p>
            <a:pPr>
              <a:buFont typeface="Symbol" pitchFamily="18" charset="2"/>
              <a:buNone/>
            </a:pPr>
            <a:r>
              <a:rPr lang="zh-CN" altLang="en-US" smtClean="0"/>
              <a:t>（</a:t>
            </a:r>
            <a:r>
              <a:rPr lang="en-US" altLang="zh-CN" smtClean="0"/>
              <a:t>3</a:t>
            </a:r>
            <a:r>
              <a:rPr lang="zh-CN" altLang="en-US" smtClean="0"/>
              <a:t>）选择连续的单元格</a:t>
            </a:r>
            <a:endParaRPr lang="en-US" altLang="zh-CN" smtClean="0"/>
          </a:p>
          <a:p>
            <a:pPr>
              <a:buFont typeface="Symbol" pitchFamily="18" charset="2"/>
              <a:buNone/>
            </a:pPr>
            <a:r>
              <a:rPr lang="zh-CN" altLang="en-US" smtClean="0"/>
              <a:t>（</a:t>
            </a:r>
            <a:r>
              <a:rPr lang="en-US" altLang="zh-CN" smtClean="0"/>
              <a:t>4</a:t>
            </a:r>
            <a:r>
              <a:rPr lang="zh-CN" altLang="en-US" smtClean="0"/>
              <a:t>）选择不连续的单元格</a:t>
            </a:r>
            <a:endParaRPr lang="en-US" altLang="zh-CN" smtClean="0"/>
          </a:p>
          <a:p>
            <a:pPr>
              <a:buFont typeface="Symbol" pitchFamily="18" charset="2"/>
              <a:buNone/>
            </a:pPr>
            <a:r>
              <a:rPr lang="zh-CN" altLang="en-US" smtClean="0"/>
              <a:t>（</a:t>
            </a:r>
            <a:r>
              <a:rPr lang="en-US" altLang="zh-CN" smtClean="0"/>
              <a:t>5</a:t>
            </a:r>
            <a:r>
              <a:rPr lang="zh-CN" altLang="en-US" smtClean="0"/>
              <a:t>）选择行或列</a:t>
            </a:r>
            <a:endParaRPr lang="zh-CN" altLang="en-US" b="1" smtClean="0"/>
          </a:p>
          <a:p>
            <a:endParaRPr lang="zh-CN" altLang="en-US" smtClean="0"/>
          </a:p>
        </p:txBody>
      </p:sp>
      <p:sp>
        <p:nvSpPr>
          <p:cNvPr id="19458" name="标题 2"/>
          <p:cNvSpPr>
            <a:spLocks noGrp="1"/>
          </p:cNvSpPr>
          <p:nvPr>
            <p:ph type="title"/>
          </p:nvPr>
        </p:nvSpPr>
        <p:spPr/>
        <p:txBody>
          <a:bodyPr/>
          <a:lstStyle/>
          <a:p>
            <a:endParaRPr lang="zh-CN" altLang="en-US" smtClean="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矩形 1"/>
          <p:cNvSpPr>
            <a:spLocks noChangeArrowheads="1"/>
          </p:cNvSpPr>
          <p:nvPr/>
        </p:nvSpPr>
        <p:spPr bwMode="auto">
          <a:xfrm>
            <a:off x="1071563" y="1643063"/>
            <a:ext cx="7000875" cy="646112"/>
          </a:xfrm>
          <a:prstGeom prst="rect">
            <a:avLst/>
          </a:prstGeom>
          <a:noFill/>
          <a:ln w="9525">
            <a:noFill/>
            <a:miter lim="800000"/>
            <a:headEnd/>
            <a:tailEnd/>
          </a:ln>
        </p:spPr>
        <p:txBody>
          <a:bodyPr>
            <a:spAutoFit/>
          </a:bodyPr>
          <a:lstStyle/>
          <a:p>
            <a:r>
              <a:rPr lang="zh-CN" altLang="en-US">
                <a:latin typeface="Candara" pitchFamily="34" charset="0"/>
                <a:ea typeface="华文楷体"/>
              </a:rPr>
              <a:t>（</a:t>
            </a:r>
            <a:r>
              <a:rPr lang="en-US" altLang="zh-CN">
                <a:latin typeface="Candara" pitchFamily="34" charset="0"/>
                <a:ea typeface="华文楷体"/>
              </a:rPr>
              <a:t>3</a:t>
            </a:r>
            <a:r>
              <a:rPr lang="zh-CN" altLang="en-US">
                <a:latin typeface="Candara" pitchFamily="34" charset="0"/>
                <a:ea typeface="华文楷体"/>
              </a:rPr>
              <a:t>）</a:t>
            </a:r>
            <a:r>
              <a:rPr lang="en-US" altLang="zh-CN">
                <a:latin typeface="Candara" pitchFamily="34" charset="0"/>
                <a:ea typeface="华文楷体"/>
              </a:rPr>
              <a:t>T</a:t>
            </a:r>
            <a:r>
              <a:rPr lang="zh-CN" altLang="en-US">
                <a:latin typeface="Candara" pitchFamily="34" charset="0"/>
                <a:ea typeface="华文楷体"/>
              </a:rPr>
              <a:t>型框架代码。</a:t>
            </a:r>
            <a:r>
              <a:rPr lang="en-US" altLang="zh-CN">
                <a:latin typeface="Candara" pitchFamily="34" charset="0"/>
                <a:ea typeface="华文楷体"/>
              </a:rPr>
              <a:t>T</a:t>
            </a:r>
            <a:r>
              <a:rPr lang="zh-CN" altLang="en-US">
                <a:latin typeface="Candara" pitchFamily="34" charset="0"/>
                <a:ea typeface="华文楷体"/>
              </a:rPr>
              <a:t>型结构是应用最广的框架结构，现在我们以代码的形式完成如图</a:t>
            </a:r>
            <a:r>
              <a:rPr lang="en-US" altLang="zh-CN">
                <a:latin typeface="Candara" pitchFamily="34" charset="0"/>
                <a:ea typeface="华文楷体"/>
              </a:rPr>
              <a:t>3-87</a:t>
            </a:r>
            <a:r>
              <a:rPr lang="zh-CN" altLang="en-US">
                <a:latin typeface="Candara" pitchFamily="34" charset="0"/>
                <a:ea typeface="华文楷体"/>
              </a:rPr>
              <a:t>所示的</a:t>
            </a:r>
            <a:r>
              <a:rPr lang="en-US" altLang="zh-CN">
                <a:latin typeface="Candara" pitchFamily="34" charset="0"/>
                <a:ea typeface="华文楷体"/>
              </a:rPr>
              <a:t>T</a:t>
            </a:r>
            <a:r>
              <a:rPr lang="zh-CN" altLang="en-US">
                <a:latin typeface="Candara" pitchFamily="34" charset="0"/>
                <a:ea typeface="华文楷体"/>
              </a:rPr>
              <a:t>型结构。</a:t>
            </a:r>
          </a:p>
        </p:txBody>
      </p:sp>
      <p:pic>
        <p:nvPicPr>
          <p:cNvPr id="83970" name="Picture 2"/>
          <p:cNvPicPr>
            <a:picLocks noChangeAspect="1" noChangeArrowheads="1"/>
          </p:cNvPicPr>
          <p:nvPr/>
        </p:nvPicPr>
        <p:blipFill>
          <a:blip r:embed="rId2"/>
          <a:srcRect/>
          <a:stretch>
            <a:fillRect/>
          </a:stretch>
        </p:blipFill>
        <p:spPr bwMode="auto">
          <a:xfrm>
            <a:off x="2357438" y="2428875"/>
            <a:ext cx="4286250" cy="1933575"/>
          </a:xfrm>
          <a:prstGeom prst="rect">
            <a:avLst/>
          </a:prstGeom>
          <a:noFill/>
          <a:ln w="9525">
            <a:noFill/>
            <a:miter lim="800000"/>
            <a:headEnd/>
            <a:tailEnd/>
          </a:ln>
        </p:spPr>
      </p:pic>
      <p:sp>
        <p:nvSpPr>
          <p:cNvPr id="83971" name="矩形 3"/>
          <p:cNvSpPr>
            <a:spLocks noChangeArrowheads="1"/>
          </p:cNvSpPr>
          <p:nvPr/>
        </p:nvSpPr>
        <p:spPr bwMode="auto">
          <a:xfrm>
            <a:off x="642938" y="4500563"/>
            <a:ext cx="8286750" cy="2032000"/>
          </a:xfrm>
          <a:prstGeom prst="rect">
            <a:avLst/>
          </a:prstGeom>
          <a:noFill/>
          <a:ln w="9525">
            <a:noFill/>
            <a:miter lim="800000"/>
            <a:headEnd/>
            <a:tailEnd/>
          </a:ln>
        </p:spPr>
        <p:txBody>
          <a:bodyPr>
            <a:spAutoFit/>
          </a:bodyPr>
          <a:lstStyle/>
          <a:p>
            <a:r>
              <a:rPr lang="en-US" altLang="zh-CN" sz="1400">
                <a:latin typeface="Candara" pitchFamily="34" charset="0"/>
                <a:ea typeface="华文楷体"/>
              </a:rPr>
              <a:t>&lt;frameset rows="90,*"  frameborder="no"  border="0"  framespacing="0"&gt;</a:t>
            </a:r>
            <a:endParaRPr lang="zh-CN" altLang="en-US" sz="1400">
              <a:latin typeface="Candara" pitchFamily="34" charset="0"/>
              <a:ea typeface="华文楷体"/>
            </a:endParaRPr>
          </a:p>
          <a:p>
            <a:r>
              <a:rPr lang="en-US" altLang="zh-CN" sz="1400">
                <a:latin typeface="Candara" pitchFamily="34" charset="0"/>
                <a:ea typeface="华文楷体"/>
              </a:rPr>
              <a:t>  &lt;frame src="top.html" name="topFrame" scrolling="No" noresize="noresize" id="topFrame"  title="topFrame" /&gt;</a:t>
            </a:r>
            <a:endParaRPr lang="zh-CN" altLang="en-US" sz="1400">
              <a:latin typeface="Candara" pitchFamily="34" charset="0"/>
              <a:ea typeface="华文楷体"/>
            </a:endParaRPr>
          </a:p>
          <a:p>
            <a:r>
              <a:rPr lang="en-US" altLang="zh-CN" sz="1400">
                <a:latin typeface="Candara" pitchFamily="34" charset="0"/>
                <a:ea typeface="华文楷体"/>
              </a:rPr>
              <a:t>  &lt;frameset   cols="270,*"  framespacing="0"  frameborder="no"  border="0"&gt;</a:t>
            </a:r>
            <a:endParaRPr lang="zh-CN" altLang="en-US" sz="1400">
              <a:latin typeface="Candara" pitchFamily="34" charset="0"/>
              <a:ea typeface="华文楷体"/>
            </a:endParaRPr>
          </a:p>
          <a:p>
            <a:r>
              <a:rPr lang="en-US" altLang="zh-CN" sz="1400">
                <a:latin typeface="Candara" pitchFamily="34" charset="0"/>
                <a:ea typeface="华文楷体"/>
              </a:rPr>
              <a:t>    &lt;frame src="left.html" name="leftFrame" scrolling="No" noresize="noresize" id="leftFrame"  title="leftFrame" /&gt;</a:t>
            </a:r>
            <a:endParaRPr lang="zh-CN" altLang="en-US" sz="1400">
              <a:latin typeface="Candara" pitchFamily="34" charset="0"/>
              <a:ea typeface="华文楷体"/>
            </a:endParaRPr>
          </a:p>
          <a:p>
            <a:r>
              <a:rPr lang="en-US" altLang="zh-CN" sz="1400">
                <a:latin typeface="Candara" pitchFamily="34" charset="0"/>
                <a:ea typeface="华文楷体"/>
              </a:rPr>
              <a:t>    &lt;frame src="main.html"  name="mainFrame"  id="mainFrame"  title="mainFrame" /&gt;</a:t>
            </a:r>
            <a:endParaRPr lang="zh-CN" altLang="en-US" sz="1400">
              <a:latin typeface="Candara" pitchFamily="34" charset="0"/>
              <a:ea typeface="华文楷体"/>
            </a:endParaRPr>
          </a:p>
          <a:p>
            <a:r>
              <a:rPr lang="en-US" altLang="zh-CN" sz="1400">
                <a:latin typeface="Candara" pitchFamily="34" charset="0"/>
                <a:ea typeface="华文楷体"/>
              </a:rPr>
              <a:t>  &lt;/frameset&gt;</a:t>
            </a:r>
            <a:endParaRPr lang="zh-CN" altLang="en-US" sz="1400">
              <a:latin typeface="Candara" pitchFamily="34" charset="0"/>
              <a:ea typeface="华文楷体"/>
            </a:endParaRPr>
          </a:p>
          <a:p>
            <a:r>
              <a:rPr lang="en-US" altLang="zh-CN" sz="1400">
                <a:latin typeface="Candara" pitchFamily="34" charset="0"/>
                <a:ea typeface="华文楷体"/>
              </a:rPr>
              <a:t>&lt;/frameset&gt;</a:t>
            </a:r>
            <a:endParaRPr lang="zh-CN" altLang="en-US" sz="1400">
              <a:latin typeface="Candara" pitchFamily="34" charset="0"/>
              <a:ea typeface="华文楷体"/>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内容占位符 1"/>
          <p:cNvSpPr>
            <a:spLocks noGrp="1"/>
          </p:cNvSpPr>
          <p:nvPr>
            <p:ph idx="1"/>
          </p:nvPr>
        </p:nvSpPr>
        <p:spPr>
          <a:xfrm>
            <a:off x="857250" y="2000250"/>
            <a:ext cx="7408863" cy="3451225"/>
          </a:xfrm>
        </p:spPr>
        <p:txBody>
          <a:bodyPr/>
          <a:lstStyle/>
          <a:p>
            <a:pPr>
              <a:buFont typeface="Symbol" pitchFamily="18" charset="2"/>
              <a:buNone/>
            </a:pPr>
            <a:r>
              <a:rPr lang="en-US" altLang="zh-CN" smtClean="0"/>
              <a:t>1</a:t>
            </a:r>
            <a:r>
              <a:rPr lang="zh-CN" altLang="en-US" smtClean="0"/>
              <a:t>．新建框架集文件</a:t>
            </a:r>
            <a:endParaRPr lang="en-US" altLang="zh-CN" smtClean="0"/>
          </a:p>
          <a:p>
            <a:pPr>
              <a:buFont typeface="Symbol" pitchFamily="18" charset="2"/>
              <a:buNone/>
            </a:pPr>
            <a:r>
              <a:rPr lang="zh-CN" altLang="en-US" smtClean="0"/>
              <a:t>（</a:t>
            </a:r>
            <a:r>
              <a:rPr lang="en-US" altLang="zh-CN" smtClean="0"/>
              <a:t>1</a:t>
            </a:r>
            <a:r>
              <a:rPr lang="zh-CN" altLang="en-US" smtClean="0"/>
              <a:t>）选择“文件”→“新建”命令，在弹出的“新建文档”对话框中选择“示例中的页”选项中的“框架页”选项，在右边窗格中将出现</a:t>
            </a:r>
            <a:r>
              <a:rPr lang="en-US" altLang="zh-CN" smtClean="0"/>
              <a:t>Dreamweaver</a:t>
            </a:r>
            <a:r>
              <a:rPr lang="zh-CN" altLang="en-US" smtClean="0"/>
              <a:t>提供的各类示例页（即框架结构），如图所示。</a:t>
            </a:r>
          </a:p>
        </p:txBody>
      </p:sp>
      <p:sp>
        <p:nvSpPr>
          <p:cNvPr id="84994" name="标题 2"/>
          <p:cNvSpPr>
            <a:spLocks noGrp="1"/>
          </p:cNvSpPr>
          <p:nvPr>
            <p:ph type="title"/>
          </p:nvPr>
        </p:nvSpPr>
        <p:spPr/>
        <p:txBody>
          <a:bodyPr/>
          <a:lstStyle/>
          <a:p>
            <a:r>
              <a:rPr lang="en-US" altLang="zh-CN" b="1" smtClean="0"/>
              <a:t>3.4.2  </a:t>
            </a:r>
            <a:r>
              <a:rPr lang="zh-CN" altLang="en-US" b="1" smtClean="0"/>
              <a:t>创建框架</a:t>
            </a:r>
            <a:endParaRPr lang="zh-CN" altLang="en-US" smtClean="0"/>
          </a:p>
        </p:txBody>
      </p:sp>
      <p:pic>
        <p:nvPicPr>
          <p:cNvPr id="84995" name="Picture 2"/>
          <p:cNvPicPr>
            <a:picLocks noChangeAspect="1" noChangeArrowheads="1"/>
          </p:cNvPicPr>
          <p:nvPr/>
        </p:nvPicPr>
        <p:blipFill>
          <a:blip r:embed="rId2"/>
          <a:srcRect/>
          <a:stretch>
            <a:fillRect/>
          </a:stretch>
        </p:blipFill>
        <p:spPr bwMode="auto">
          <a:xfrm>
            <a:off x="2643188" y="4000500"/>
            <a:ext cx="3786187" cy="2551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内容占位符 1"/>
          <p:cNvSpPr>
            <a:spLocks noGrp="1"/>
          </p:cNvSpPr>
          <p:nvPr>
            <p:ph idx="1"/>
          </p:nvPr>
        </p:nvSpPr>
        <p:spPr/>
        <p:txBody>
          <a:bodyPr/>
          <a:lstStyle/>
          <a:p>
            <a:pPr>
              <a:buFont typeface="Symbol" pitchFamily="18" charset="2"/>
              <a:buNone/>
            </a:pPr>
            <a:r>
              <a:rPr lang="zh-CN" altLang="en-US" smtClean="0"/>
              <a:t>（</a:t>
            </a:r>
            <a:r>
              <a:rPr lang="en-US" altLang="zh-CN" smtClean="0"/>
              <a:t>2</a:t>
            </a:r>
            <a:r>
              <a:rPr lang="zh-CN" altLang="en-US" smtClean="0"/>
              <a:t>）在“示例页”区域中选择“上方固定，左侧嵌套”选项，单击“创建”按钮将会弹出“框架标签辅助功能属性”对话框，如图所示。</a:t>
            </a:r>
          </a:p>
          <a:p>
            <a:endParaRPr lang="zh-CN" altLang="en-US" smtClean="0"/>
          </a:p>
        </p:txBody>
      </p:sp>
      <p:sp>
        <p:nvSpPr>
          <p:cNvPr id="86018" name="标题 2"/>
          <p:cNvSpPr>
            <a:spLocks noGrp="1"/>
          </p:cNvSpPr>
          <p:nvPr>
            <p:ph type="title"/>
          </p:nvPr>
        </p:nvSpPr>
        <p:spPr/>
        <p:txBody>
          <a:bodyPr/>
          <a:lstStyle/>
          <a:p>
            <a:endParaRPr lang="zh-CN" altLang="en-US" smtClean="0"/>
          </a:p>
        </p:txBody>
      </p:sp>
      <p:pic>
        <p:nvPicPr>
          <p:cNvPr id="86019" name="Picture 2"/>
          <p:cNvPicPr>
            <a:picLocks noChangeAspect="1" noChangeArrowheads="1"/>
          </p:cNvPicPr>
          <p:nvPr/>
        </p:nvPicPr>
        <p:blipFill>
          <a:blip r:embed="rId2"/>
          <a:srcRect/>
          <a:stretch>
            <a:fillRect/>
          </a:stretch>
        </p:blipFill>
        <p:spPr bwMode="auto">
          <a:xfrm>
            <a:off x="2714625" y="4000500"/>
            <a:ext cx="3143250" cy="2320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内容占位符 1"/>
          <p:cNvSpPr>
            <a:spLocks noGrp="1"/>
          </p:cNvSpPr>
          <p:nvPr>
            <p:ph idx="1"/>
          </p:nvPr>
        </p:nvSpPr>
        <p:spPr/>
        <p:txBody>
          <a:bodyPr/>
          <a:lstStyle/>
          <a:p>
            <a:pPr>
              <a:buFont typeface="Symbol" pitchFamily="18" charset="2"/>
              <a:buNone/>
            </a:pPr>
            <a:r>
              <a:rPr lang="zh-CN" altLang="en-US" smtClean="0"/>
              <a:t>（</a:t>
            </a:r>
            <a:r>
              <a:rPr lang="en-US" altLang="zh-CN" smtClean="0"/>
              <a:t>3</a:t>
            </a:r>
            <a:r>
              <a:rPr lang="zh-CN" altLang="en-US" smtClean="0"/>
              <a:t>）修改好后单击“确定”按钮即可创建一个带框架的网页文档，如图所示。</a:t>
            </a:r>
          </a:p>
          <a:p>
            <a:endParaRPr lang="zh-CN" altLang="en-US" smtClean="0"/>
          </a:p>
        </p:txBody>
      </p:sp>
      <p:sp>
        <p:nvSpPr>
          <p:cNvPr id="87042" name="标题 2"/>
          <p:cNvSpPr>
            <a:spLocks noGrp="1"/>
          </p:cNvSpPr>
          <p:nvPr>
            <p:ph type="title"/>
          </p:nvPr>
        </p:nvSpPr>
        <p:spPr/>
        <p:txBody>
          <a:bodyPr/>
          <a:lstStyle/>
          <a:p>
            <a:endParaRPr lang="zh-CN" altLang="en-US" smtClean="0"/>
          </a:p>
        </p:txBody>
      </p:sp>
      <p:pic>
        <p:nvPicPr>
          <p:cNvPr id="87043" name="Picture 2"/>
          <p:cNvPicPr>
            <a:picLocks noChangeAspect="1" noChangeArrowheads="1"/>
          </p:cNvPicPr>
          <p:nvPr/>
        </p:nvPicPr>
        <p:blipFill>
          <a:blip r:embed="rId2"/>
          <a:srcRect/>
          <a:stretch>
            <a:fillRect/>
          </a:stretch>
        </p:blipFill>
        <p:spPr bwMode="auto">
          <a:xfrm>
            <a:off x="2286000" y="3643313"/>
            <a:ext cx="4621213" cy="20716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内容占位符 1"/>
          <p:cNvSpPr>
            <a:spLocks noGrp="1"/>
          </p:cNvSpPr>
          <p:nvPr>
            <p:ph idx="1"/>
          </p:nvPr>
        </p:nvSpPr>
        <p:spPr/>
        <p:txBody>
          <a:bodyPr/>
          <a:lstStyle/>
          <a:p>
            <a:pPr>
              <a:buFont typeface="Symbol" pitchFamily="18" charset="2"/>
              <a:buNone/>
            </a:pPr>
            <a:r>
              <a:rPr lang="en-US" altLang="zh-CN" b="1" smtClean="0"/>
              <a:t>2</a:t>
            </a:r>
            <a:r>
              <a:rPr lang="zh-CN" altLang="en-US" b="1" smtClean="0"/>
              <a:t>．保存框架文档</a:t>
            </a:r>
          </a:p>
          <a:p>
            <a:r>
              <a:rPr lang="zh-CN" altLang="en-US" smtClean="0"/>
              <a:t>（</a:t>
            </a:r>
            <a:r>
              <a:rPr lang="en-US" altLang="zh-CN" smtClean="0"/>
              <a:t>1</a:t>
            </a:r>
            <a:r>
              <a:rPr lang="zh-CN" altLang="en-US" smtClean="0"/>
              <a:t>）保存框架页。选择“文件”→“保存框架页”命令，在弹出的“另存为”对话框中将框架集保存为</a:t>
            </a:r>
            <a:r>
              <a:rPr lang="en-US" altLang="zh-CN" smtClean="0"/>
              <a:t>frameset.html</a:t>
            </a:r>
            <a:r>
              <a:rPr lang="zh-CN" altLang="en-US" smtClean="0"/>
              <a:t>。</a:t>
            </a:r>
          </a:p>
          <a:p>
            <a:r>
              <a:rPr lang="zh-CN" altLang="en-US" smtClean="0"/>
              <a:t>（</a:t>
            </a:r>
            <a:r>
              <a:rPr lang="en-US" altLang="zh-CN" smtClean="0"/>
              <a:t>2</a:t>
            </a:r>
            <a:r>
              <a:rPr lang="zh-CN" altLang="en-US" smtClean="0"/>
              <a:t>）保存单个框架页。在需要保存的框架内单击，选择“文件”→“保存框架”命令，逐个保存框架。将上面的框架保存为</a:t>
            </a:r>
            <a:r>
              <a:rPr lang="en-US" altLang="zh-CN" smtClean="0"/>
              <a:t>top.html</a:t>
            </a:r>
            <a:r>
              <a:rPr lang="zh-CN" altLang="en-US" smtClean="0"/>
              <a:t>，左边的框架保存为</a:t>
            </a:r>
            <a:r>
              <a:rPr lang="en-US" altLang="zh-CN" smtClean="0"/>
              <a:t>left.html</a:t>
            </a:r>
            <a:r>
              <a:rPr lang="zh-CN" altLang="en-US" smtClean="0"/>
              <a:t>，右边的框架保存为</a:t>
            </a:r>
            <a:r>
              <a:rPr lang="en-US" altLang="zh-CN" smtClean="0"/>
              <a:t>main.html</a:t>
            </a:r>
            <a:r>
              <a:rPr lang="zh-CN" altLang="en-US" smtClean="0"/>
              <a:t>。</a:t>
            </a:r>
          </a:p>
        </p:txBody>
      </p:sp>
      <p:sp>
        <p:nvSpPr>
          <p:cNvPr id="88066"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内容占位符 1"/>
          <p:cNvSpPr>
            <a:spLocks noGrp="1"/>
          </p:cNvSpPr>
          <p:nvPr>
            <p:ph idx="1"/>
          </p:nvPr>
        </p:nvSpPr>
        <p:spPr/>
        <p:txBody>
          <a:bodyPr/>
          <a:lstStyle/>
          <a:p>
            <a:pPr>
              <a:buFont typeface="Symbol" pitchFamily="18" charset="2"/>
              <a:buNone/>
            </a:pPr>
            <a:r>
              <a:rPr lang="en-US" altLang="zh-CN" b="1" smtClean="0"/>
              <a:t>1</a:t>
            </a:r>
            <a:r>
              <a:rPr lang="zh-CN" altLang="en-US" b="1" smtClean="0"/>
              <a:t>．框架的基本操作</a:t>
            </a:r>
          </a:p>
          <a:p>
            <a:pPr>
              <a:buFont typeface="Symbol" pitchFamily="18" charset="2"/>
              <a:buNone/>
            </a:pPr>
            <a:r>
              <a:rPr lang="zh-CN" altLang="en-US" smtClean="0"/>
              <a:t>（</a:t>
            </a:r>
            <a:r>
              <a:rPr lang="en-US" altLang="zh-CN" smtClean="0"/>
              <a:t>1</a:t>
            </a:r>
            <a:r>
              <a:rPr lang="zh-CN" altLang="en-US" smtClean="0"/>
              <a:t>）选定框架。设置框架属性时，必须先选中框</a:t>
            </a:r>
            <a:endParaRPr lang="en-US" altLang="zh-CN" smtClean="0"/>
          </a:p>
          <a:p>
            <a:pPr>
              <a:buFont typeface="Symbol" pitchFamily="18" charset="2"/>
              <a:buNone/>
            </a:pPr>
            <a:r>
              <a:rPr lang="zh-CN" altLang="en-US" smtClean="0"/>
              <a:t>（</a:t>
            </a:r>
            <a:r>
              <a:rPr lang="en-US" altLang="zh-CN" smtClean="0"/>
              <a:t>2</a:t>
            </a:r>
            <a:r>
              <a:rPr lang="zh-CN" altLang="en-US" smtClean="0"/>
              <a:t>）改变框架大小。用鼠标拖拽框架边框可随意改变框架大小。</a:t>
            </a:r>
          </a:p>
          <a:p>
            <a:pPr>
              <a:buFont typeface="Symbol" pitchFamily="18" charset="2"/>
              <a:buNone/>
            </a:pPr>
            <a:r>
              <a:rPr lang="zh-CN" altLang="en-US" smtClean="0"/>
              <a:t>（</a:t>
            </a:r>
            <a:r>
              <a:rPr lang="en-US" altLang="zh-CN" smtClean="0"/>
              <a:t>3</a:t>
            </a:r>
            <a:r>
              <a:rPr lang="zh-CN" altLang="en-US" smtClean="0"/>
              <a:t>）删除框架。用鼠标把框架边框拖拽到父框架的边框上，可删除框架。</a:t>
            </a:r>
          </a:p>
          <a:p>
            <a:endParaRPr lang="zh-CN" altLang="en-US" smtClean="0"/>
          </a:p>
        </p:txBody>
      </p:sp>
      <p:sp>
        <p:nvSpPr>
          <p:cNvPr id="89090" name="标题 2"/>
          <p:cNvSpPr>
            <a:spLocks noGrp="1"/>
          </p:cNvSpPr>
          <p:nvPr>
            <p:ph type="title"/>
          </p:nvPr>
        </p:nvSpPr>
        <p:spPr/>
        <p:txBody>
          <a:bodyPr/>
          <a:lstStyle/>
          <a:p>
            <a:r>
              <a:rPr lang="en-US" altLang="zh-CN" b="1" smtClean="0"/>
              <a:t>3.4.3  </a:t>
            </a:r>
            <a:r>
              <a:rPr lang="zh-CN" altLang="en-US" b="1" smtClean="0"/>
              <a:t>设置框架集与框架</a:t>
            </a:r>
            <a:endParaRPr lang="zh-CN" altLang="en-US" smtClean="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内容占位符 1"/>
          <p:cNvSpPr>
            <a:spLocks noGrp="1"/>
          </p:cNvSpPr>
          <p:nvPr>
            <p:ph idx="1"/>
          </p:nvPr>
        </p:nvSpPr>
        <p:spPr/>
        <p:txBody>
          <a:bodyPr/>
          <a:lstStyle/>
          <a:p>
            <a:pPr>
              <a:buFont typeface="Symbol" pitchFamily="18" charset="2"/>
              <a:buNone/>
            </a:pPr>
            <a:r>
              <a:rPr lang="en-US" altLang="zh-CN" b="1" smtClean="0"/>
              <a:t>2</a:t>
            </a:r>
            <a:r>
              <a:rPr lang="zh-CN" altLang="en-US" b="1" smtClean="0"/>
              <a:t>．设置框架集属性</a:t>
            </a:r>
          </a:p>
          <a:p>
            <a:r>
              <a:rPr lang="zh-CN" altLang="en-US" smtClean="0"/>
              <a:t>（</a:t>
            </a:r>
            <a:r>
              <a:rPr lang="en-US" altLang="zh-CN" smtClean="0"/>
              <a:t>1</a:t>
            </a:r>
            <a:r>
              <a:rPr lang="zh-CN" altLang="en-US" smtClean="0"/>
              <a:t>）选择“窗口”→“框架”命令，打开“框架”面板，选中整个框架集，在属性面板中可对上下型结构进行设置，包括边框、边框颜色和边框宽度，并可对最上面的框架设置行高，比如值为</a:t>
            </a:r>
            <a:r>
              <a:rPr lang="en-US" altLang="zh-CN" smtClean="0"/>
              <a:t>80</a:t>
            </a:r>
            <a:r>
              <a:rPr lang="zh-CN" altLang="en-US" smtClean="0"/>
              <a:t>像素，如图所示。</a:t>
            </a:r>
          </a:p>
          <a:p>
            <a:endParaRPr lang="zh-CN" altLang="en-US" smtClean="0"/>
          </a:p>
        </p:txBody>
      </p:sp>
      <p:sp>
        <p:nvSpPr>
          <p:cNvPr id="90114" name="标题 2"/>
          <p:cNvSpPr>
            <a:spLocks noGrp="1"/>
          </p:cNvSpPr>
          <p:nvPr>
            <p:ph type="title"/>
          </p:nvPr>
        </p:nvSpPr>
        <p:spPr/>
        <p:txBody>
          <a:bodyPr/>
          <a:lstStyle/>
          <a:p>
            <a:endParaRPr lang="zh-CN" altLang="en-US" smtClean="0"/>
          </a:p>
        </p:txBody>
      </p:sp>
      <p:pic>
        <p:nvPicPr>
          <p:cNvPr id="91138" name="Picture 2"/>
          <p:cNvPicPr>
            <a:picLocks noChangeAspect="1" noChangeArrowheads="1"/>
          </p:cNvPicPr>
          <p:nvPr/>
        </p:nvPicPr>
        <p:blipFill>
          <a:blip r:embed="rId2"/>
          <a:srcRect/>
          <a:stretch>
            <a:fillRect/>
          </a:stretch>
        </p:blipFill>
        <p:spPr bwMode="auto">
          <a:xfrm>
            <a:off x="714375" y="2928938"/>
            <a:ext cx="2609850" cy="2857500"/>
          </a:xfrm>
          <a:prstGeom prst="rect">
            <a:avLst/>
          </a:prstGeom>
          <a:noFill/>
          <a:ln w="9525">
            <a:noFill/>
            <a:miter lim="800000"/>
            <a:headEnd/>
            <a:tailEnd/>
          </a:ln>
        </p:spPr>
      </p:pic>
      <p:pic>
        <p:nvPicPr>
          <p:cNvPr id="91139" name="Picture 3"/>
          <p:cNvPicPr>
            <a:picLocks noChangeAspect="1" noChangeArrowheads="1"/>
          </p:cNvPicPr>
          <p:nvPr/>
        </p:nvPicPr>
        <p:blipFill>
          <a:blip r:embed="rId3"/>
          <a:srcRect/>
          <a:stretch>
            <a:fillRect/>
          </a:stretch>
        </p:blipFill>
        <p:spPr bwMode="auto">
          <a:xfrm>
            <a:off x="3571875" y="3683000"/>
            <a:ext cx="5214938" cy="9128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1138"/>
                                        </p:tgtEl>
                                        <p:attrNameLst>
                                          <p:attrName>style.visibility</p:attrName>
                                        </p:attrNameLst>
                                      </p:cBhvr>
                                      <p:to>
                                        <p:strVal val="visible"/>
                                      </p:to>
                                    </p:set>
                                    <p:animEffect transition="in" filter="blinds(horizontal)">
                                      <p:cBhvr>
                                        <p:cTn id="7" dur="500"/>
                                        <p:tgtEl>
                                          <p:spTgt spid="9113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1139"/>
                                        </p:tgtEl>
                                        <p:attrNameLst>
                                          <p:attrName>style.visibility</p:attrName>
                                        </p:attrNameLst>
                                      </p:cBhvr>
                                      <p:to>
                                        <p:strVal val="visible"/>
                                      </p:to>
                                    </p:set>
                                    <p:animEffect transition="in" filter="blinds(horizontal)">
                                      <p:cBhvr>
                                        <p:cTn id="12" dur="500"/>
                                        <p:tgtEl>
                                          <p:spTgt spid="91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内容占位符 1"/>
          <p:cNvSpPr>
            <a:spLocks noGrp="1"/>
          </p:cNvSpPr>
          <p:nvPr>
            <p:ph idx="1"/>
          </p:nvPr>
        </p:nvSpPr>
        <p:spPr/>
        <p:txBody>
          <a:bodyPr/>
          <a:lstStyle/>
          <a:p>
            <a:pPr>
              <a:buFont typeface="Symbol" pitchFamily="18" charset="2"/>
              <a:buNone/>
            </a:pPr>
            <a:r>
              <a:rPr lang="zh-CN" altLang="en-US" smtClean="0"/>
              <a:t>（</a:t>
            </a:r>
            <a:r>
              <a:rPr lang="en-US" altLang="zh-CN" smtClean="0"/>
              <a:t>2</a:t>
            </a:r>
            <a:r>
              <a:rPr lang="zh-CN" altLang="en-US" smtClean="0"/>
              <a:t>）在“框架”面板中，选中嵌套的框架集。在“属性”面板中可对左右型框架结构进行设置，设置左框架的列宽为</a:t>
            </a:r>
            <a:r>
              <a:rPr lang="en-US" altLang="zh-CN" smtClean="0"/>
              <a:t>140</a:t>
            </a:r>
            <a:r>
              <a:rPr lang="zh-CN" altLang="en-US" smtClean="0"/>
              <a:t>像素，其余属性不变，如图所示。</a:t>
            </a:r>
          </a:p>
        </p:txBody>
      </p:sp>
      <p:sp>
        <p:nvSpPr>
          <p:cNvPr id="91138" name="标题 2"/>
          <p:cNvSpPr>
            <a:spLocks noGrp="1"/>
          </p:cNvSpPr>
          <p:nvPr>
            <p:ph type="title"/>
          </p:nvPr>
        </p:nvSpPr>
        <p:spPr/>
        <p:txBody>
          <a:bodyPr/>
          <a:lstStyle/>
          <a:p>
            <a:endParaRPr lang="zh-CN" altLang="en-US" smtClean="0"/>
          </a:p>
        </p:txBody>
      </p:sp>
      <p:pic>
        <p:nvPicPr>
          <p:cNvPr id="91139" name="Picture 2"/>
          <p:cNvPicPr>
            <a:picLocks noChangeAspect="1" noChangeArrowheads="1"/>
          </p:cNvPicPr>
          <p:nvPr/>
        </p:nvPicPr>
        <p:blipFill>
          <a:blip r:embed="rId2"/>
          <a:srcRect/>
          <a:stretch>
            <a:fillRect/>
          </a:stretch>
        </p:blipFill>
        <p:spPr bwMode="auto">
          <a:xfrm>
            <a:off x="785813" y="3951288"/>
            <a:ext cx="1928812" cy="2263775"/>
          </a:xfrm>
          <a:prstGeom prst="rect">
            <a:avLst/>
          </a:prstGeom>
          <a:noFill/>
          <a:ln w="9525">
            <a:noFill/>
            <a:miter lim="800000"/>
            <a:headEnd/>
            <a:tailEnd/>
          </a:ln>
        </p:spPr>
      </p:pic>
      <p:pic>
        <p:nvPicPr>
          <p:cNvPr id="91140" name="Picture 3"/>
          <p:cNvPicPr>
            <a:picLocks noChangeAspect="1" noChangeArrowheads="1"/>
          </p:cNvPicPr>
          <p:nvPr/>
        </p:nvPicPr>
        <p:blipFill>
          <a:blip r:embed="rId3"/>
          <a:srcRect/>
          <a:stretch>
            <a:fillRect/>
          </a:stretch>
        </p:blipFill>
        <p:spPr bwMode="auto">
          <a:xfrm>
            <a:off x="3214688" y="4643438"/>
            <a:ext cx="5384800" cy="1071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内容占位符 1"/>
          <p:cNvSpPr>
            <a:spLocks noGrp="1"/>
          </p:cNvSpPr>
          <p:nvPr>
            <p:ph idx="1"/>
          </p:nvPr>
        </p:nvSpPr>
        <p:spPr>
          <a:xfrm>
            <a:off x="714375" y="1714500"/>
            <a:ext cx="7629525" cy="3451225"/>
          </a:xfrm>
        </p:spPr>
        <p:txBody>
          <a:bodyPr/>
          <a:lstStyle/>
          <a:p>
            <a:pPr>
              <a:buFont typeface="Symbol" pitchFamily="18" charset="2"/>
              <a:buNone/>
            </a:pPr>
            <a:r>
              <a:rPr lang="en-US" altLang="zh-CN" b="1" smtClean="0"/>
              <a:t>3</a:t>
            </a:r>
            <a:r>
              <a:rPr lang="zh-CN" altLang="en-US" b="1" smtClean="0"/>
              <a:t>．设置框架属性</a:t>
            </a:r>
          </a:p>
          <a:p>
            <a:r>
              <a:rPr lang="zh-CN" altLang="en-US" smtClean="0"/>
              <a:t>选中框架，如单击“框架”面板上的名为“</a:t>
            </a:r>
            <a:r>
              <a:rPr lang="en-US" altLang="zh-CN" smtClean="0"/>
              <a:t>topFrame”</a:t>
            </a:r>
            <a:r>
              <a:rPr lang="zh-CN" altLang="en-US" smtClean="0"/>
              <a:t>的框架，在“属性”面板上可以设置其框架属性：框架名称、源文件、空白边距、滚动条、重置大小和边框属性等，如图所示。</a:t>
            </a:r>
          </a:p>
          <a:p>
            <a:endParaRPr lang="zh-CN" altLang="en-US" smtClean="0"/>
          </a:p>
        </p:txBody>
      </p:sp>
      <p:sp>
        <p:nvSpPr>
          <p:cNvPr id="92162" name="标题 2"/>
          <p:cNvSpPr>
            <a:spLocks noGrp="1"/>
          </p:cNvSpPr>
          <p:nvPr>
            <p:ph type="title"/>
          </p:nvPr>
        </p:nvSpPr>
        <p:spPr/>
        <p:txBody>
          <a:bodyPr/>
          <a:lstStyle/>
          <a:p>
            <a:endParaRPr lang="zh-CN" altLang="en-US" smtClean="0"/>
          </a:p>
        </p:txBody>
      </p:sp>
      <p:pic>
        <p:nvPicPr>
          <p:cNvPr id="92163" name="Picture 2"/>
          <p:cNvPicPr>
            <a:picLocks noChangeAspect="1" noChangeArrowheads="1"/>
          </p:cNvPicPr>
          <p:nvPr/>
        </p:nvPicPr>
        <p:blipFill>
          <a:blip r:embed="rId2"/>
          <a:srcRect/>
          <a:stretch>
            <a:fillRect/>
          </a:stretch>
        </p:blipFill>
        <p:spPr bwMode="auto">
          <a:xfrm>
            <a:off x="1000125" y="3857625"/>
            <a:ext cx="2030413" cy="2381250"/>
          </a:xfrm>
          <a:prstGeom prst="rect">
            <a:avLst/>
          </a:prstGeom>
          <a:noFill/>
          <a:ln w="9525">
            <a:noFill/>
            <a:miter lim="800000"/>
            <a:headEnd/>
            <a:tailEnd/>
          </a:ln>
        </p:spPr>
      </p:pic>
      <p:pic>
        <p:nvPicPr>
          <p:cNvPr id="92164" name="Picture 3"/>
          <p:cNvPicPr>
            <a:picLocks noChangeAspect="1" noChangeArrowheads="1"/>
          </p:cNvPicPr>
          <p:nvPr/>
        </p:nvPicPr>
        <p:blipFill>
          <a:blip r:embed="rId3"/>
          <a:srcRect/>
          <a:stretch>
            <a:fillRect/>
          </a:stretch>
        </p:blipFill>
        <p:spPr bwMode="auto">
          <a:xfrm>
            <a:off x="3357563" y="4357688"/>
            <a:ext cx="5143500" cy="9985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内容占位符 1"/>
          <p:cNvSpPr>
            <a:spLocks noGrp="1"/>
          </p:cNvSpPr>
          <p:nvPr>
            <p:ph idx="1"/>
          </p:nvPr>
        </p:nvSpPr>
        <p:spPr>
          <a:xfrm>
            <a:off x="642938" y="1857375"/>
            <a:ext cx="7408862" cy="3451225"/>
          </a:xfrm>
        </p:spPr>
        <p:txBody>
          <a:bodyPr/>
          <a:lstStyle/>
          <a:p>
            <a:r>
              <a:rPr lang="zh-CN" altLang="en-US" smtClean="0"/>
              <a:t>使用框架布局工具完成“旅游景点”页面制作，其效果如图</a:t>
            </a:r>
          </a:p>
        </p:txBody>
      </p:sp>
      <p:sp>
        <p:nvSpPr>
          <p:cNvPr id="93186" name="标题 2"/>
          <p:cNvSpPr>
            <a:spLocks noGrp="1"/>
          </p:cNvSpPr>
          <p:nvPr>
            <p:ph type="title"/>
          </p:nvPr>
        </p:nvSpPr>
        <p:spPr/>
        <p:txBody>
          <a:bodyPr/>
          <a:lstStyle/>
          <a:p>
            <a:r>
              <a:rPr lang="en-US" altLang="zh-CN" smtClean="0"/>
              <a:t>3.4.4  </a:t>
            </a:r>
            <a:r>
              <a:rPr lang="zh-CN" altLang="en-US" smtClean="0"/>
              <a:t>框架实例应用</a:t>
            </a:r>
          </a:p>
        </p:txBody>
      </p:sp>
      <p:pic>
        <p:nvPicPr>
          <p:cNvPr id="93187" name="Picture 2"/>
          <p:cNvPicPr>
            <a:picLocks noChangeAspect="1" noChangeArrowheads="1"/>
          </p:cNvPicPr>
          <p:nvPr/>
        </p:nvPicPr>
        <p:blipFill>
          <a:blip r:embed="rId2"/>
          <a:srcRect/>
          <a:stretch>
            <a:fillRect/>
          </a:stretch>
        </p:blipFill>
        <p:spPr bwMode="auto">
          <a:xfrm>
            <a:off x="2428875" y="2413000"/>
            <a:ext cx="4603750" cy="401637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内容占位符 1"/>
          <p:cNvSpPr>
            <a:spLocks noGrp="1"/>
          </p:cNvSpPr>
          <p:nvPr>
            <p:ph idx="1"/>
          </p:nvPr>
        </p:nvSpPr>
        <p:spPr/>
        <p:txBody>
          <a:bodyPr/>
          <a:lstStyle/>
          <a:p>
            <a:pPr>
              <a:buFont typeface="Symbol" pitchFamily="18" charset="2"/>
              <a:buNone/>
            </a:pPr>
            <a:r>
              <a:rPr lang="en-US" altLang="zh-CN" smtClean="0"/>
              <a:t>3</a:t>
            </a:r>
            <a:r>
              <a:rPr lang="zh-CN" altLang="en-US" smtClean="0"/>
              <a:t>．调整表格的大小</a:t>
            </a:r>
            <a:endParaRPr lang="en-US" altLang="zh-CN" smtClean="0"/>
          </a:p>
          <a:p>
            <a:r>
              <a:rPr lang="zh-CN" altLang="en-US" smtClean="0"/>
              <a:t>选取整个表格后，将鼠标放在表格边框周围的黑色小方块上，鼠标变为双箭头后按住鼠标左键拖动，即可改变表格大小。</a:t>
            </a:r>
            <a:endParaRPr lang="en-US" altLang="zh-CN" smtClean="0"/>
          </a:p>
          <a:p>
            <a:r>
              <a:rPr lang="zh-CN" altLang="en-US" smtClean="0"/>
              <a:t>把鼠标放在需要调整列的边框处，鼠标变为</a:t>
            </a:r>
            <a:r>
              <a:rPr lang="en-US" smtClean="0">
                <a:ea typeface="华文楷体"/>
              </a:rPr>
              <a:t> </a:t>
            </a:r>
            <a:r>
              <a:rPr lang="zh-CN" altLang="en-US" smtClean="0"/>
              <a:t>时，按住鼠标左键拖动即可改变行或列的大小。</a:t>
            </a:r>
          </a:p>
        </p:txBody>
      </p:sp>
      <p:sp>
        <p:nvSpPr>
          <p:cNvPr id="20482" name="标题 2"/>
          <p:cNvSpPr>
            <a:spLocks noGrp="1"/>
          </p:cNvSpPr>
          <p:nvPr>
            <p:ph type="title"/>
          </p:nvPr>
        </p:nvSpPr>
        <p:spPr/>
        <p:txBody>
          <a:bodyPr/>
          <a:lstStyle/>
          <a:p>
            <a:endParaRPr lang="zh-CN" altLang="en-US" smtClean="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1538" y="2143125"/>
            <a:ext cx="7408862" cy="4429125"/>
          </a:xfrm>
        </p:spPr>
        <p:txBody>
          <a:bodyPr rtlCol="0">
            <a:normAutofit fontScale="92500" lnSpcReduction="20000"/>
          </a:bodyPr>
          <a:lstStyle/>
          <a:p>
            <a:pPr marL="274320" indent="-274320" fontAlgn="auto">
              <a:spcAft>
                <a:spcPts val="0"/>
              </a:spcAft>
              <a:defRPr/>
            </a:pPr>
            <a:r>
              <a:rPr lang="en-US" b="1" dirty="0" smtClean="0">
                <a:cs typeface="+mn-cs"/>
              </a:rPr>
              <a:t>1</a:t>
            </a:r>
            <a:r>
              <a:rPr lang="zh-CN" altLang="en-US" b="1" dirty="0" smtClean="0">
                <a:cs typeface="+mn-cs"/>
              </a:rPr>
              <a:t>．新建网页文件，设置框架基本结构</a:t>
            </a:r>
          </a:p>
          <a:p>
            <a:pPr marL="274320" indent="-274320" fontAlgn="auto">
              <a:spcAft>
                <a:spcPts val="0"/>
              </a:spcAft>
              <a:defRPr/>
            </a:pPr>
            <a:r>
              <a:rPr lang="zh-CN" altLang="en-US" dirty="0" smtClean="0">
                <a:cs typeface="+mn-cs"/>
              </a:rPr>
              <a:t>在站点根目录下新建文件夹，名为</a:t>
            </a:r>
            <a:r>
              <a:rPr lang="en-US" dirty="0" err="1" smtClean="0">
                <a:cs typeface="+mn-cs"/>
              </a:rPr>
              <a:t>travelspot</a:t>
            </a:r>
            <a:r>
              <a:rPr lang="zh-CN" altLang="en-US" dirty="0" smtClean="0">
                <a:cs typeface="+mn-cs"/>
              </a:rPr>
              <a:t>，将“旅游景点”相关网页存于此文件夹。</a:t>
            </a: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1</a:t>
            </a:r>
            <a:r>
              <a:rPr lang="zh-CN" altLang="en-US" dirty="0" smtClean="0">
                <a:cs typeface="+mn-cs"/>
              </a:rPr>
              <a:t>）新建页面，此页面结构是典型的“</a:t>
            </a:r>
            <a:r>
              <a:rPr lang="en-US" dirty="0" smtClean="0">
                <a:cs typeface="+mn-cs"/>
              </a:rPr>
              <a:t>T</a:t>
            </a:r>
            <a:r>
              <a:rPr lang="zh-CN" altLang="en-US" dirty="0" smtClean="0">
                <a:cs typeface="+mn-cs"/>
              </a:rPr>
              <a:t>型”结构，但为了保证页面在不同分辨率的显示器上始终保持整体居中效果，首先新建一个左中右结构的页面，左列和右列框架的宽度设为“</a:t>
            </a:r>
            <a:r>
              <a:rPr lang="en-US" dirty="0" smtClean="0">
                <a:cs typeface="+mn-cs"/>
              </a:rPr>
              <a:t>*</a:t>
            </a:r>
            <a:r>
              <a:rPr lang="zh-CN" altLang="en-US" dirty="0" smtClean="0">
                <a:cs typeface="+mn-cs"/>
              </a:rPr>
              <a:t>”，中间列框架的宽度为</a:t>
            </a:r>
            <a:r>
              <a:rPr lang="en-US" dirty="0" smtClean="0">
                <a:cs typeface="+mn-cs"/>
              </a:rPr>
              <a:t>1000</a:t>
            </a:r>
            <a:r>
              <a:rPr lang="zh-CN" altLang="en-US" dirty="0" smtClean="0">
                <a:cs typeface="+mn-cs"/>
              </a:rPr>
              <a:t>像素。建议在“代码视图”中以编写代码方式完成结构设置，代码如下：</a:t>
            </a:r>
          </a:p>
          <a:p>
            <a:pPr marL="274320" indent="-274320" fontAlgn="auto">
              <a:spcAft>
                <a:spcPts val="0"/>
              </a:spcAft>
              <a:buFont typeface="Symbol" pitchFamily="18" charset="2"/>
              <a:buNone/>
              <a:defRPr/>
            </a:pPr>
            <a:r>
              <a:rPr lang="en-US" dirty="0" smtClean="0">
                <a:cs typeface="+mn-cs"/>
              </a:rPr>
              <a:t>&lt;frameset cols="*,1000,*"  </a:t>
            </a:r>
            <a:r>
              <a:rPr lang="en-US" dirty="0" err="1" smtClean="0">
                <a:cs typeface="+mn-cs"/>
              </a:rPr>
              <a:t>frameborder</a:t>
            </a:r>
            <a:r>
              <a:rPr lang="en-US" dirty="0" smtClean="0">
                <a:cs typeface="+mn-cs"/>
              </a:rPr>
              <a:t>="no" &gt;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&lt;frame </a:t>
            </a:r>
            <a:r>
              <a:rPr lang="en-US" dirty="0" err="1" smtClean="0">
                <a:cs typeface="+mn-cs"/>
              </a:rPr>
              <a:t>src</a:t>
            </a:r>
            <a:r>
              <a:rPr lang="en-US" dirty="0" smtClean="0">
                <a:cs typeface="+mn-cs"/>
              </a:rPr>
              <a:t>=" "  name="left " /&gt;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&lt;frame </a:t>
            </a:r>
            <a:r>
              <a:rPr lang="en-US" dirty="0" err="1" smtClean="0">
                <a:cs typeface="+mn-cs"/>
              </a:rPr>
              <a:t>src</a:t>
            </a:r>
            <a:r>
              <a:rPr lang="en-US" dirty="0" smtClean="0">
                <a:cs typeface="+mn-cs"/>
              </a:rPr>
              <a:t>=" "  name=" middle" /&gt;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&lt;frame </a:t>
            </a:r>
            <a:r>
              <a:rPr lang="en-US" dirty="0" err="1" smtClean="0">
                <a:cs typeface="+mn-cs"/>
              </a:rPr>
              <a:t>src</a:t>
            </a:r>
            <a:r>
              <a:rPr lang="en-US" dirty="0" smtClean="0">
                <a:cs typeface="+mn-cs"/>
              </a:rPr>
              <a:t>=" "  name="right"/&gt;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&lt;/frameset&gt;</a:t>
            </a:r>
            <a:endParaRPr lang="zh-CN" altLang="en-US" dirty="0" smtClean="0">
              <a:cs typeface="+mn-cs"/>
            </a:endParaRPr>
          </a:p>
          <a:p>
            <a:pPr marL="274320" indent="-274320" fontAlgn="auto">
              <a:spcAft>
                <a:spcPts val="0"/>
              </a:spcAft>
              <a:defRPr/>
            </a:pPr>
            <a:endParaRPr lang="zh-CN" altLang="en-US" dirty="0">
              <a:cs typeface="+mn-cs"/>
            </a:endParaRPr>
          </a:p>
        </p:txBody>
      </p:sp>
      <p:sp>
        <p:nvSpPr>
          <p:cNvPr id="94210"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fontScale="92500"/>
          </a:bodyPr>
          <a:lstStyle/>
          <a:p>
            <a:pPr marL="274320" indent="-274320" fontAlgn="auto">
              <a:spcAft>
                <a:spcPts val="0"/>
              </a:spcAft>
              <a:buFont typeface="Symbol" pitchFamily="18" charset="2"/>
              <a:buNone/>
              <a:defRPr/>
            </a:pPr>
            <a:r>
              <a:rPr lang="zh-CN" altLang="en-US" dirty="0" smtClean="0">
                <a:cs typeface="+mn-cs"/>
              </a:rPr>
              <a:t>（</a:t>
            </a:r>
            <a:r>
              <a:rPr lang="en-US" dirty="0" smtClean="0">
                <a:cs typeface="+mn-cs"/>
              </a:rPr>
              <a:t>2</a:t>
            </a:r>
            <a:r>
              <a:rPr lang="zh-CN" altLang="en-US" dirty="0" smtClean="0">
                <a:cs typeface="+mn-cs"/>
              </a:rPr>
              <a:t>）切换到“设计视图”窗口，得到如图所示的界面效果。</a:t>
            </a:r>
          </a:p>
          <a:p>
            <a:pPr marL="274320" indent="-274320" fontAlgn="auto">
              <a:spcAft>
                <a:spcPts val="0"/>
              </a:spcAft>
              <a:defRPr/>
            </a:pPr>
            <a:endParaRPr lang="en-US" altLang="zh-CN" dirty="0" smtClean="0">
              <a:cs typeface="+mn-cs"/>
            </a:endParaRPr>
          </a:p>
          <a:p>
            <a:pPr marL="274320" indent="-274320" fontAlgn="auto">
              <a:spcAft>
                <a:spcPts val="0"/>
              </a:spcAft>
              <a:defRPr/>
            </a:pPr>
            <a:endParaRPr lang="en-US" altLang="zh-CN" dirty="0" smtClean="0">
              <a:cs typeface="+mn-cs"/>
            </a:endParaRPr>
          </a:p>
          <a:p>
            <a:pPr marL="274320" indent="-274320" fontAlgn="auto">
              <a:spcAft>
                <a:spcPts val="0"/>
              </a:spcAft>
              <a:defRPr/>
            </a:pPr>
            <a:endParaRPr lang="en-US" altLang="zh-CN" dirty="0" smtClean="0">
              <a:cs typeface="+mn-cs"/>
            </a:endParaRPr>
          </a:p>
          <a:p>
            <a:pPr marL="274320" indent="-274320" fontAlgn="auto">
              <a:spcAft>
                <a:spcPts val="0"/>
              </a:spcAft>
              <a:defRPr/>
            </a:pPr>
            <a:endParaRPr lang="en-US" altLang="zh-CN" dirty="0" smtClean="0">
              <a:cs typeface="+mn-cs"/>
            </a:endParaRPr>
          </a:p>
          <a:p>
            <a:pPr marL="274320" indent="-274320" fontAlgn="auto">
              <a:spcAft>
                <a:spcPts val="0"/>
              </a:spcAft>
              <a:defRPr/>
            </a:pPr>
            <a:endParaRPr lang="en-US" altLang="zh-CN" dirty="0" smtClean="0">
              <a:cs typeface="+mn-cs"/>
            </a:endParaRP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3</a:t>
            </a:r>
            <a:r>
              <a:rPr lang="zh-CN" altLang="en-US" dirty="0" smtClean="0">
                <a:cs typeface="+mn-cs"/>
              </a:rPr>
              <a:t>）单击左列框架内空白处保存文件，名为</a:t>
            </a:r>
            <a:r>
              <a:rPr lang="en-US" dirty="0" smtClean="0">
                <a:cs typeface="+mn-cs"/>
              </a:rPr>
              <a:t>blank.html</a:t>
            </a:r>
            <a:r>
              <a:rPr lang="zh-CN" altLang="en-US" dirty="0" smtClean="0">
                <a:cs typeface="+mn-cs"/>
              </a:rPr>
              <a:t>。右列框架加载的页面也为</a:t>
            </a:r>
            <a:r>
              <a:rPr lang="en-US" dirty="0" smtClean="0">
                <a:cs typeface="+mn-cs"/>
              </a:rPr>
              <a:t>blank.html</a:t>
            </a:r>
            <a:r>
              <a:rPr lang="zh-CN" altLang="en-US" dirty="0" smtClean="0">
                <a:cs typeface="+mn-cs"/>
              </a:rPr>
              <a:t>。</a:t>
            </a:r>
          </a:p>
          <a:p>
            <a:pPr marL="274320" indent="-274320" fontAlgn="auto">
              <a:spcAft>
                <a:spcPts val="0"/>
              </a:spcAft>
              <a:defRPr/>
            </a:pPr>
            <a:endParaRPr lang="zh-CN" altLang="en-US" dirty="0">
              <a:cs typeface="+mn-cs"/>
            </a:endParaRPr>
          </a:p>
        </p:txBody>
      </p:sp>
      <p:sp>
        <p:nvSpPr>
          <p:cNvPr id="95234" name="标题 2"/>
          <p:cNvSpPr>
            <a:spLocks noGrp="1"/>
          </p:cNvSpPr>
          <p:nvPr>
            <p:ph type="title"/>
          </p:nvPr>
        </p:nvSpPr>
        <p:spPr/>
        <p:txBody>
          <a:bodyPr/>
          <a:lstStyle/>
          <a:p>
            <a:endParaRPr lang="zh-CN" altLang="en-US" smtClean="0"/>
          </a:p>
        </p:txBody>
      </p:sp>
      <p:pic>
        <p:nvPicPr>
          <p:cNvPr id="95235" name="Picture 2"/>
          <p:cNvPicPr>
            <a:picLocks noChangeAspect="1" noChangeArrowheads="1"/>
          </p:cNvPicPr>
          <p:nvPr/>
        </p:nvPicPr>
        <p:blipFill>
          <a:blip r:embed="rId2"/>
          <a:srcRect/>
          <a:stretch>
            <a:fillRect/>
          </a:stretch>
        </p:blipFill>
        <p:spPr bwMode="auto">
          <a:xfrm>
            <a:off x="2643188" y="3214688"/>
            <a:ext cx="4195762" cy="1857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内容占位符 1"/>
          <p:cNvSpPr>
            <a:spLocks noGrp="1"/>
          </p:cNvSpPr>
          <p:nvPr>
            <p:ph idx="1"/>
          </p:nvPr>
        </p:nvSpPr>
        <p:spPr/>
        <p:txBody>
          <a:bodyPr/>
          <a:lstStyle/>
          <a:p>
            <a:pPr>
              <a:buFont typeface="Symbol" pitchFamily="18" charset="2"/>
              <a:buNone/>
            </a:pPr>
            <a:r>
              <a:rPr lang="zh-CN" altLang="en-US" smtClean="0"/>
              <a:t>（</a:t>
            </a:r>
            <a:r>
              <a:rPr lang="en-US" altLang="zh-CN" smtClean="0"/>
              <a:t>4</a:t>
            </a:r>
            <a:r>
              <a:rPr lang="zh-CN" altLang="en-US" smtClean="0"/>
              <a:t>）单击中间列，选择“插入”面板中的“布局”区域，单击“框架”选项中的“顶部和嵌套的左侧框架”选项。得到如图所示页面效果。</a:t>
            </a:r>
          </a:p>
          <a:p>
            <a:endParaRPr lang="zh-CN" altLang="en-US" smtClean="0"/>
          </a:p>
        </p:txBody>
      </p:sp>
      <p:sp>
        <p:nvSpPr>
          <p:cNvPr id="96258" name="标题 2"/>
          <p:cNvSpPr>
            <a:spLocks noGrp="1"/>
          </p:cNvSpPr>
          <p:nvPr>
            <p:ph type="title"/>
          </p:nvPr>
        </p:nvSpPr>
        <p:spPr/>
        <p:txBody>
          <a:bodyPr/>
          <a:lstStyle/>
          <a:p>
            <a:endParaRPr lang="zh-CN" altLang="en-US" smtClean="0"/>
          </a:p>
        </p:txBody>
      </p:sp>
      <p:pic>
        <p:nvPicPr>
          <p:cNvPr id="96259" name="Picture 2"/>
          <p:cNvPicPr>
            <a:picLocks noChangeAspect="1" noChangeArrowheads="1"/>
          </p:cNvPicPr>
          <p:nvPr/>
        </p:nvPicPr>
        <p:blipFill>
          <a:blip r:embed="rId2"/>
          <a:srcRect/>
          <a:stretch>
            <a:fillRect/>
          </a:stretch>
        </p:blipFill>
        <p:spPr bwMode="auto">
          <a:xfrm>
            <a:off x="2214563" y="4000500"/>
            <a:ext cx="3857625" cy="1735138"/>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内容占位符 1"/>
          <p:cNvSpPr>
            <a:spLocks noGrp="1"/>
          </p:cNvSpPr>
          <p:nvPr>
            <p:ph idx="1"/>
          </p:nvPr>
        </p:nvSpPr>
        <p:spPr>
          <a:xfrm>
            <a:off x="928688" y="1928813"/>
            <a:ext cx="7408862" cy="3451225"/>
          </a:xfrm>
        </p:spPr>
        <p:txBody>
          <a:bodyPr/>
          <a:lstStyle/>
          <a:p>
            <a:pPr>
              <a:buFont typeface="Symbol" pitchFamily="18" charset="2"/>
              <a:buNone/>
            </a:pPr>
            <a:r>
              <a:rPr lang="en-US" altLang="zh-CN" b="1" smtClean="0"/>
              <a:t>2</a:t>
            </a:r>
            <a:r>
              <a:rPr lang="zh-CN" altLang="en-US" b="1" smtClean="0"/>
              <a:t>．制作</a:t>
            </a:r>
            <a:r>
              <a:rPr lang="en-US" altLang="zh-CN" b="1" smtClean="0"/>
              <a:t>top.html</a:t>
            </a:r>
            <a:r>
              <a:rPr lang="zh-CN" altLang="en-US" b="1" smtClean="0"/>
              <a:t>页面内容</a:t>
            </a:r>
          </a:p>
          <a:p>
            <a:r>
              <a:rPr lang="zh-CN" altLang="en-US" smtClean="0"/>
              <a:t>（</a:t>
            </a:r>
            <a:r>
              <a:rPr lang="en-US" altLang="zh-CN" smtClean="0"/>
              <a:t>1</a:t>
            </a:r>
            <a:r>
              <a:rPr lang="zh-CN" altLang="en-US" smtClean="0"/>
              <a:t>）在“框架”面板中选中内嵌框架集，在“属性”面板中将行高设置为</a:t>
            </a:r>
            <a:r>
              <a:rPr lang="en-US" altLang="zh-CN" smtClean="0"/>
              <a:t>354</a:t>
            </a:r>
            <a:r>
              <a:rPr lang="zh-CN" altLang="en-US" smtClean="0"/>
              <a:t>像素（</a:t>
            </a:r>
            <a:r>
              <a:rPr lang="zh-CN" altLang="en-US" smtClean="0">
                <a:solidFill>
                  <a:srgbClr val="FF0000"/>
                </a:solidFill>
              </a:rPr>
              <a:t>由于此页面内容在前面章节中已经制作，设计者可通过复制方式实现内容的复制。</a:t>
            </a:r>
            <a:r>
              <a:rPr lang="zh-CN" altLang="en-US" smtClean="0"/>
              <a:t>）</a:t>
            </a:r>
          </a:p>
        </p:txBody>
      </p:sp>
      <p:sp>
        <p:nvSpPr>
          <p:cNvPr id="97282" name="标题 2"/>
          <p:cNvSpPr>
            <a:spLocks noGrp="1"/>
          </p:cNvSpPr>
          <p:nvPr>
            <p:ph type="title"/>
          </p:nvPr>
        </p:nvSpPr>
        <p:spPr/>
        <p:txBody>
          <a:bodyPr/>
          <a:lstStyle/>
          <a:p>
            <a:endParaRPr lang="zh-CN" altLang="en-US" smtClean="0"/>
          </a:p>
        </p:txBody>
      </p:sp>
      <p:pic>
        <p:nvPicPr>
          <p:cNvPr id="97283" name="Picture 2"/>
          <p:cNvPicPr>
            <a:picLocks noChangeAspect="1" noChangeArrowheads="1"/>
          </p:cNvPicPr>
          <p:nvPr/>
        </p:nvPicPr>
        <p:blipFill>
          <a:blip r:embed="rId2"/>
          <a:srcRect/>
          <a:stretch>
            <a:fillRect/>
          </a:stretch>
        </p:blipFill>
        <p:spPr bwMode="auto">
          <a:xfrm>
            <a:off x="642938" y="4000500"/>
            <a:ext cx="2000250" cy="2492375"/>
          </a:xfrm>
          <a:prstGeom prst="rect">
            <a:avLst/>
          </a:prstGeom>
          <a:noFill/>
          <a:ln w="9525">
            <a:noFill/>
            <a:miter lim="800000"/>
            <a:headEnd/>
            <a:tailEnd/>
          </a:ln>
        </p:spPr>
      </p:pic>
      <p:pic>
        <p:nvPicPr>
          <p:cNvPr id="97284" name="Picture 3"/>
          <p:cNvPicPr>
            <a:picLocks noChangeAspect="1" noChangeArrowheads="1"/>
          </p:cNvPicPr>
          <p:nvPr/>
        </p:nvPicPr>
        <p:blipFill>
          <a:blip r:embed="rId3"/>
          <a:srcRect/>
          <a:stretch>
            <a:fillRect/>
          </a:stretch>
        </p:blipFill>
        <p:spPr bwMode="auto">
          <a:xfrm>
            <a:off x="3429000" y="4786313"/>
            <a:ext cx="4286250" cy="881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内容占位符 1"/>
          <p:cNvSpPr>
            <a:spLocks noGrp="1"/>
          </p:cNvSpPr>
          <p:nvPr>
            <p:ph idx="1"/>
          </p:nvPr>
        </p:nvSpPr>
        <p:spPr/>
        <p:txBody>
          <a:bodyPr/>
          <a:lstStyle/>
          <a:p>
            <a:pPr>
              <a:buFont typeface="Symbol" pitchFamily="18" charset="2"/>
              <a:buNone/>
            </a:pPr>
            <a:r>
              <a:rPr lang="en-US" altLang="zh-CN" smtClean="0"/>
              <a:t>3</a:t>
            </a:r>
            <a:r>
              <a:rPr lang="zh-CN" altLang="en-US" smtClean="0"/>
              <a:t>．制作</a:t>
            </a:r>
            <a:r>
              <a:rPr lang="en-US" altLang="zh-CN" smtClean="0"/>
              <a:t>left.html</a:t>
            </a:r>
            <a:r>
              <a:rPr lang="zh-CN" altLang="en-US" smtClean="0"/>
              <a:t>页面内容</a:t>
            </a:r>
            <a:endParaRPr lang="en-US" altLang="zh-CN" smtClean="0"/>
          </a:p>
          <a:p>
            <a:pPr>
              <a:buFont typeface="Symbol" pitchFamily="18" charset="2"/>
              <a:buNone/>
            </a:pPr>
            <a:r>
              <a:rPr lang="zh-CN" altLang="en-US" smtClean="0"/>
              <a:t>（</a:t>
            </a:r>
            <a:r>
              <a:rPr lang="en-US" altLang="zh-CN" smtClean="0"/>
              <a:t>1</a:t>
            </a:r>
            <a:r>
              <a:rPr lang="zh-CN" altLang="en-US" smtClean="0"/>
              <a:t>）在“框架”面板中选中内嵌框架集，在“属性”面板中将列宽设置为</a:t>
            </a:r>
            <a:r>
              <a:rPr lang="en-US" altLang="zh-CN" smtClean="0"/>
              <a:t>260</a:t>
            </a:r>
            <a:r>
              <a:rPr lang="zh-CN" altLang="en-US" smtClean="0"/>
              <a:t>像素</a:t>
            </a:r>
          </a:p>
        </p:txBody>
      </p:sp>
      <p:sp>
        <p:nvSpPr>
          <p:cNvPr id="98306" name="标题 2"/>
          <p:cNvSpPr>
            <a:spLocks noGrp="1"/>
          </p:cNvSpPr>
          <p:nvPr>
            <p:ph type="title"/>
          </p:nvPr>
        </p:nvSpPr>
        <p:spPr/>
        <p:txBody>
          <a:bodyPr/>
          <a:lstStyle/>
          <a:p>
            <a:endParaRPr lang="zh-CN" altLang="en-US" smtClean="0"/>
          </a:p>
        </p:txBody>
      </p:sp>
      <p:pic>
        <p:nvPicPr>
          <p:cNvPr id="98307" name="Picture 2"/>
          <p:cNvPicPr>
            <a:picLocks noChangeAspect="1" noChangeArrowheads="1"/>
          </p:cNvPicPr>
          <p:nvPr/>
        </p:nvPicPr>
        <p:blipFill>
          <a:blip r:embed="rId2"/>
          <a:srcRect/>
          <a:stretch>
            <a:fillRect/>
          </a:stretch>
        </p:blipFill>
        <p:spPr bwMode="auto">
          <a:xfrm>
            <a:off x="4214813" y="4643438"/>
            <a:ext cx="4229100" cy="857250"/>
          </a:xfrm>
          <a:prstGeom prst="rect">
            <a:avLst/>
          </a:prstGeom>
          <a:noFill/>
          <a:ln w="9525">
            <a:noFill/>
            <a:miter lim="800000"/>
            <a:headEnd/>
            <a:tailEnd/>
          </a:ln>
        </p:spPr>
      </p:pic>
      <p:pic>
        <p:nvPicPr>
          <p:cNvPr id="98308" name="Picture 3"/>
          <p:cNvPicPr>
            <a:picLocks noChangeAspect="1" noChangeArrowheads="1"/>
          </p:cNvPicPr>
          <p:nvPr/>
        </p:nvPicPr>
        <p:blipFill>
          <a:blip r:embed="rId3"/>
          <a:srcRect/>
          <a:stretch>
            <a:fillRect/>
          </a:stretch>
        </p:blipFill>
        <p:spPr bwMode="auto">
          <a:xfrm>
            <a:off x="1357313" y="3929063"/>
            <a:ext cx="2143125" cy="23383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内容占位符 1"/>
          <p:cNvSpPr>
            <a:spLocks noGrp="1"/>
          </p:cNvSpPr>
          <p:nvPr>
            <p:ph idx="1"/>
          </p:nvPr>
        </p:nvSpPr>
        <p:spPr>
          <a:xfrm>
            <a:off x="928688" y="1857375"/>
            <a:ext cx="7408862" cy="3451225"/>
          </a:xfrm>
        </p:spPr>
        <p:txBody>
          <a:bodyPr/>
          <a:lstStyle/>
          <a:p>
            <a:r>
              <a:rPr lang="zh-CN" altLang="en-US" smtClean="0"/>
              <a:t>（</a:t>
            </a:r>
            <a:r>
              <a:rPr lang="en-US" altLang="zh-CN" smtClean="0"/>
              <a:t>2</a:t>
            </a:r>
            <a:r>
              <a:rPr lang="zh-CN" altLang="en-US" smtClean="0"/>
              <a:t>）在页面中链接外部</a:t>
            </a:r>
            <a:r>
              <a:rPr lang="en-US" altLang="zh-CN" smtClean="0"/>
              <a:t>CSS</a:t>
            </a:r>
            <a:r>
              <a:rPr lang="zh-CN" altLang="en-US" smtClean="0"/>
              <a:t>文件</a:t>
            </a:r>
            <a:r>
              <a:rPr lang="en-US" altLang="zh-CN" smtClean="0"/>
              <a:t>style.css</a:t>
            </a:r>
            <a:r>
              <a:rPr lang="zh-CN" altLang="en-US" smtClean="0"/>
              <a:t>（相关风格在前面已做）。在页面中插入一个</a:t>
            </a:r>
            <a:r>
              <a:rPr lang="en-US" altLang="zh-CN" smtClean="0"/>
              <a:t>4</a:t>
            </a:r>
            <a:r>
              <a:rPr lang="zh-CN" altLang="en-US" smtClean="0"/>
              <a:t>行</a:t>
            </a:r>
            <a:r>
              <a:rPr lang="en-US" altLang="zh-CN" smtClean="0"/>
              <a:t>2</a:t>
            </a:r>
            <a:r>
              <a:rPr lang="zh-CN" altLang="en-US" smtClean="0"/>
              <a:t>列的表格，宽度为</a:t>
            </a:r>
            <a:r>
              <a:rPr lang="en-US" altLang="zh-CN" smtClean="0"/>
              <a:t>250</a:t>
            </a:r>
            <a:r>
              <a:rPr lang="zh-CN" altLang="en-US" smtClean="0"/>
              <a:t>像素。第</a:t>
            </a:r>
            <a:r>
              <a:rPr lang="en-US" altLang="zh-CN" smtClean="0"/>
              <a:t>1</a:t>
            </a:r>
            <a:r>
              <a:rPr lang="zh-CN" altLang="en-US" smtClean="0"/>
              <a:t>行不合并，高度为</a:t>
            </a:r>
            <a:r>
              <a:rPr lang="en-US" altLang="zh-CN" smtClean="0"/>
              <a:t>5</a:t>
            </a:r>
            <a:r>
              <a:rPr lang="zh-CN" altLang="en-US" smtClean="0"/>
              <a:t>像素，去掉默认的“</a:t>
            </a:r>
            <a:r>
              <a:rPr lang="en-US" altLang="zh-CN" smtClean="0"/>
              <a:t>&amp;nbsp;</a:t>
            </a:r>
            <a:r>
              <a:rPr lang="zh-CN" altLang="en-US" smtClean="0"/>
              <a:t>”空格。第</a:t>
            </a:r>
            <a:r>
              <a:rPr lang="en-US" altLang="zh-CN" smtClean="0"/>
              <a:t>2</a:t>
            </a:r>
            <a:r>
              <a:rPr lang="zh-CN" altLang="en-US" smtClean="0"/>
              <a:t>行合并，高度为</a:t>
            </a:r>
            <a:r>
              <a:rPr lang="en-US" altLang="zh-CN" smtClean="0"/>
              <a:t>44</a:t>
            </a:r>
            <a:r>
              <a:rPr lang="zh-CN" altLang="en-US" smtClean="0"/>
              <a:t>像素。第</a:t>
            </a:r>
            <a:r>
              <a:rPr lang="en-US" altLang="zh-CN" smtClean="0"/>
              <a:t>3</a:t>
            </a:r>
            <a:r>
              <a:rPr lang="zh-CN" altLang="en-US" smtClean="0"/>
              <a:t>行不合并，对其第</a:t>
            </a:r>
            <a:r>
              <a:rPr lang="en-US" altLang="zh-CN" smtClean="0"/>
              <a:t>2</a:t>
            </a:r>
            <a:r>
              <a:rPr lang="zh-CN" altLang="en-US" smtClean="0"/>
              <a:t>列设置宽度为</a:t>
            </a:r>
            <a:r>
              <a:rPr lang="en-US" altLang="zh-CN" smtClean="0"/>
              <a:t>9</a:t>
            </a:r>
            <a:r>
              <a:rPr lang="zh-CN" altLang="en-US" smtClean="0"/>
              <a:t>像素，高度为</a:t>
            </a:r>
            <a:r>
              <a:rPr lang="en-US" altLang="zh-CN" smtClean="0"/>
              <a:t>16</a:t>
            </a:r>
            <a:r>
              <a:rPr lang="zh-CN" altLang="en-US" smtClean="0"/>
              <a:t>像素。第</a:t>
            </a:r>
            <a:r>
              <a:rPr lang="en-US" altLang="zh-CN" smtClean="0"/>
              <a:t>4</a:t>
            </a:r>
            <a:r>
              <a:rPr lang="zh-CN" altLang="en-US" smtClean="0"/>
              <a:t>行暂不设置，如图</a:t>
            </a:r>
          </a:p>
        </p:txBody>
      </p:sp>
      <p:sp>
        <p:nvSpPr>
          <p:cNvPr id="99330" name="标题 2"/>
          <p:cNvSpPr>
            <a:spLocks noGrp="1"/>
          </p:cNvSpPr>
          <p:nvPr>
            <p:ph type="title"/>
          </p:nvPr>
        </p:nvSpPr>
        <p:spPr/>
        <p:txBody>
          <a:bodyPr/>
          <a:lstStyle/>
          <a:p>
            <a:endParaRPr lang="zh-CN" altLang="en-US" smtClean="0"/>
          </a:p>
        </p:txBody>
      </p:sp>
      <p:pic>
        <p:nvPicPr>
          <p:cNvPr id="99331" name="Picture 2"/>
          <p:cNvPicPr>
            <a:picLocks noChangeAspect="1" noChangeArrowheads="1"/>
          </p:cNvPicPr>
          <p:nvPr/>
        </p:nvPicPr>
        <p:blipFill>
          <a:blip r:embed="rId2"/>
          <a:srcRect/>
          <a:stretch>
            <a:fillRect/>
          </a:stretch>
        </p:blipFill>
        <p:spPr bwMode="auto">
          <a:xfrm>
            <a:off x="2571750" y="4429125"/>
            <a:ext cx="4143375" cy="1406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内容占位符 1"/>
          <p:cNvSpPr>
            <a:spLocks noGrp="1"/>
          </p:cNvSpPr>
          <p:nvPr>
            <p:ph idx="1"/>
          </p:nvPr>
        </p:nvSpPr>
        <p:spPr/>
        <p:txBody>
          <a:bodyPr/>
          <a:lstStyle/>
          <a:p>
            <a:r>
              <a:rPr lang="zh-CN" altLang="en-US" smtClean="0"/>
              <a:t>（</a:t>
            </a:r>
            <a:r>
              <a:rPr lang="en-US" altLang="zh-CN" smtClean="0"/>
              <a:t>3</a:t>
            </a:r>
            <a:r>
              <a:rPr lang="zh-CN" altLang="en-US" smtClean="0"/>
              <a:t>）对第</a:t>
            </a:r>
            <a:r>
              <a:rPr lang="en-US" altLang="zh-CN" smtClean="0"/>
              <a:t>1</a:t>
            </a:r>
            <a:r>
              <a:rPr lang="zh-CN" altLang="en-US" smtClean="0"/>
              <a:t>行第</a:t>
            </a:r>
            <a:r>
              <a:rPr lang="en-US" altLang="zh-CN" smtClean="0"/>
              <a:t>1</a:t>
            </a:r>
            <a:r>
              <a:rPr lang="zh-CN" altLang="en-US" smtClean="0"/>
              <a:t>列进行内嵌风格设置。设置并应用类名选择器</a:t>
            </a:r>
            <a:r>
              <a:rPr lang="en-US" altLang="zh-CN" smtClean="0"/>
              <a:t>tr1</a:t>
            </a:r>
            <a:r>
              <a:rPr lang="zh-CN" altLang="en-US" smtClean="0"/>
              <a:t>，对“边框”类别中“</a:t>
            </a:r>
            <a:r>
              <a:rPr lang="en-US" altLang="zh-CN" smtClean="0"/>
              <a:t>Border-style</a:t>
            </a:r>
            <a:r>
              <a:rPr lang="zh-CN" altLang="en-US" smtClean="0"/>
              <a:t>”的上、右、左边框风格设为“</a:t>
            </a:r>
            <a:r>
              <a:rPr lang="en-US" altLang="zh-CN" smtClean="0"/>
              <a:t>Solid</a:t>
            </a:r>
            <a:r>
              <a:rPr lang="zh-CN" altLang="en-US" smtClean="0"/>
              <a:t>”，宽度为</a:t>
            </a:r>
            <a:r>
              <a:rPr lang="en-US" altLang="zh-CN" smtClean="0"/>
              <a:t>1</a:t>
            </a:r>
            <a:r>
              <a:rPr lang="zh-CN" altLang="en-US" smtClean="0"/>
              <a:t>像素，边框颜色为灰色“</a:t>
            </a:r>
            <a:r>
              <a:rPr lang="en-US" altLang="zh-CN" smtClean="0"/>
              <a:t>#c8c8c8</a:t>
            </a:r>
            <a:r>
              <a:rPr lang="zh-CN" altLang="en-US" smtClean="0"/>
              <a:t>”。</a:t>
            </a:r>
          </a:p>
          <a:p>
            <a:r>
              <a:rPr lang="zh-CN" altLang="en-US" smtClean="0"/>
              <a:t>（</a:t>
            </a:r>
            <a:r>
              <a:rPr lang="en-US" altLang="zh-CN" smtClean="0"/>
              <a:t>4</a:t>
            </a:r>
            <a:r>
              <a:rPr lang="zh-CN" altLang="en-US" smtClean="0"/>
              <a:t>）对第</a:t>
            </a:r>
            <a:r>
              <a:rPr lang="en-US" altLang="zh-CN" smtClean="0"/>
              <a:t>2</a:t>
            </a:r>
            <a:r>
              <a:rPr lang="zh-CN" altLang="en-US" smtClean="0"/>
              <a:t>行进行内嵌风格设置。输入“旅游景点”四个字，使用空格进行合理排版。设置并应用类名选择器</a:t>
            </a:r>
            <a:r>
              <a:rPr lang="en-US" altLang="zh-CN" smtClean="0"/>
              <a:t>tr2</a:t>
            </a:r>
            <a:r>
              <a:rPr lang="zh-CN" altLang="en-US" smtClean="0"/>
              <a:t>，设置背景图片</a:t>
            </a:r>
            <a:r>
              <a:rPr lang="en-US" altLang="zh-CN" smtClean="0"/>
              <a:t>bg.png</a:t>
            </a:r>
            <a:r>
              <a:rPr lang="zh-CN" altLang="en-US" smtClean="0"/>
              <a:t>，文字字体为“宋体”，大小为</a:t>
            </a:r>
            <a:r>
              <a:rPr lang="en-US" altLang="zh-CN" smtClean="0"/>
              <a:t>18</a:t>
            </a:r>
            <a:r>
              <a:rPr lang="zh-CN" altLang="en-US" smtClean="0"/>
              <a:t>像素，加粗，行高为</a:t>
            </a:r>
            <a:r>
              <a:rPr lang="en-US" altLang="zh-CN" smtClean="0"/>
              <a:t>40</a:t>
            </a:r>
            <a:r>
              <a:rPr lang="zh-CN" altLang="en-US" smtClean="0"/>
              <a:t>像素。</a:t>
            </a:r>
          </a:p>
        </p:txBody>
      </p:sp>
      <p:sp>
        <p:nvSpPr>
          <p:cNvPr id="100354"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lnSpcReduction="10000"/>
          </a:bodyPr>
          <a:lstStyle/>
          <a:p>
            <a:pPr marL="274320" indent="-274320" fontAlgn="auto">
              <a:spcAft>
                <a:spcPts val="0"/>
              </a:spcAft>
              <a:buFont typeface="Symbol" pitchFamily="18" charset="2"/>
              <a:buNone/>
              <a:defRPr/>
            </a:pPr>
            <a:r>
              <a:rPr lang="zh-CN" altLang="en-US" dirty="0" smtClean="0">
                <a:cs typeface="+mn-cs"/>
              </a:rPr>
              <a:t>（</a:t>
            </a:r>
            <a:r>
              <a:rPr lang="en-US" dirty="0" smtClean="0">
                <a:cs typeface="+mn-cs"/>
              </a:rPr>
              <a:t>5</a:t>
            </a:r>
            <a:r>
              <a:rPr lang="zh-CN" altLang="en-US" dirty="0" smtClean="0">
                <a:cs typeface="+mn-cs"/>
              </a:rPr>
              <a:t>）对第</a:t>
            </a:r>
            <a:r>
              <a:rPr lang="en-US" dirty="0" smtClean="0">
                <a:cs typeface="+mn-cs"/>
              </a:rPr>
              <a:t>3</a:t>
            </a:r>
            <a:r>
              <a:rPr lang="zh-CN" altLang="en-US" dirty="0" smtClean="0">
                <a:cs typeface="+mn-cs"/>
              </a:rPr>
              <a:t>行进行内嵌风格设置。设置类名选择器</a:t>
            </a:r>
            <a:r>
              <a:rPr lang="en-US" dirty="0" smtClean="0">
                <a:cs typeface="+mn-cs"/>
              </a:rPr>
              <a:t>tr3</a:t>
            </a:r>
            <a:r>
              <a:rPr lang="zh-CN" altLang="en-US" dirty="0" smtClean="0">
                <a:cs typeface="+mn-cs"/>
              </a:rPr>
              <a:t>，对“边框”类别中的“</a:t>
            </a:r>
            <a:r>
              <a:rPr lang="en-US" dirty="0" smtClean="0">
                <a:cs typeface="+mn-cs"/>
              </a:rPr>
              <a:t>Border-style</a:t>
            </a:r>
            <a:r>
              <a:rPr lang="zh-CN" altLang="en-US" dirty="0" smtClean="0">
                <a:cs typeface="+mn-cs"/>
              </a:rPr>
              <a:t>”的右、左边框风格设为“</a:t>
            </a:r>
            <a:r>
              <a:rPr lang="en-US" dirty="0" smtClean="0">
                <a:cs typeface="+mn-cs"/>
              </a:rPr>
              <a:t>Solid</a:t>
            </a:r>
            <a:r>
              <a:rPr lang="zh-CN" altLang="en-US" dirty="0" smtClean="0">
                <a:cs typeface="+mn-cs"/>
              </a:rPr>
              <a:t>”，宽度为</a:t>
            </a:r>
            <a:r>
              <a:rPr lang="en-US" dirty="0" smtClean="0">
                <a:cs typeface="+mn-cs"/>
              </a:rPr>
              <a:t>1</a:t>
            </a:r>
            <a:r>
              <a:rPr lang="zh-CN" altLang="en-US" dirty="0" smtClean="0">
                <a:cs typeface="+mn-cs"/>
              </a:rPr>
              <a:t>像素，边框颜色为灰色“</a:t>
            </a:r>
            <a:r>
              <a:rPr lang="en-US" dirty="0" smtClean="0">
                <a:cs typeface="+mn-cs"/>
              </a:rPr>
              <a:t>#c8c8c8</a:t>
            </a:r>
            <a:r>
              <a:rPr lang="zh-CN" altLang="en-US" dirty="0" smtClean="0">
                <a:cs typeface="+mn-cs"/>
              </a:rPr>
              <a:t>”。并将此选择器应用于第</a:t>
            </a:r>
            <a:r>
              <a:rPr lang="en-US" dirty="0" smtClean="0">
                <a:cs typeface="+mn-cs"/>
              </a:rPr>
              <a:t>1</a:t>
            </a:r>
            <a:r>
              <a:rPr lang="zh-CN" altLang="en-US" dirty="0" smtClean="0">
                <a:cs typeface="+mn-cs"/>
              </a:rPr>
              <a:t>列。在第</a:t>
            </a:r>
            <a:r>
              <a:rPr lang="en-US" dirty="0" smtClean="0">
                <a:cs typeface="+mn-cs"/>
              </a:rPr>
              <a:t>2</a:t>
            </a:r>
            <a:r>
              <a:rPr lang="zh-CN" altLang="en-US" dirty="0" smtClean="0">
                <a:cs typeface="+mn-cs"/>
              </a:rPr>
              <a:t>列中插入图片</a:t>
            </a:r>
            <a:r>
              <a:rPr lang="en-US" dirty="0" smtClean="0">
                <a:cs typeface="+mn-cs"/>
              </a:rPr>
              <a:t>triangle.png</a:t>
            </a:r>
            <a:r>
              <a:rPr lang="zh-CN" altLang="en-US" dirty="0" smtClean="0">
                <a:cs typeface="+mn-cs"/>
              </a:rPr>
              <a:t>。</a:t>
            </a: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6</a:t>
            </a:r>
            <a:r>
              <a:rPr lang="zh-CN" altLang="en-US" dirty="0" smtClean="0">
                <a:cs typeface="+mn-cs"/>
              </a:rPr>
              <a:t>）对第</a:t>
            </a:r>
            <a:r>
              <a:rPr lang="en-US" dirty="0" smtClean="0">
                <a:cs typeface="+mn-cs"/>
              </a:rPr>
              <a:t>4</a:t>
            </a:r>
            <a:r>
              <a:rPr lang="zh-CN" altLang="en-US" dirty="0" smtClean="0">
                <a:cs typeface="+mn-cs"/>
              </a:rPr>
              <a:t>行第</a:t>
            </a:r>
            <a:r>
              <a:rPr lang="en-US" dirty="0" smtClean="0">
                <a:cs typeface="+mn-cs"/>
              </a:rPr>
              <a:t>1</a:t>
            </a:r>
            <a:r>
              <a:rPr lang="zh-CN" altLang="en-US" dirty="0" smtClean="0">
                <a:cs typeface="+mn-cs"/>
              </a:rPr>
              <a:t>列设置内嵌风格。设置类名为</a:t>
            </a:r>
            <a:r>
              <a:rPr lang="en-US" dirty="0" smtClean="0">
                <a:cs typeface="+mn-cs"/>
              </a:rPr>
              <a:t>tr4</a:t>
            </a:r>
            <a:r>
              <a:rPr lang="zh-CN" altLang="en-US" dirty="0" smtClean="0">
                <a:cs typeface="+mn-cs"/>
              </a:rPr>
              <a:t>，对“边框”类别中的“</a:t>
            </a:r>
            <a:r>
              <a:rPr lang="en-US" dirty="0" smtClean="0">
                <a:cs typeface="+mn-cs"/>
              </a:rPr>
              <a:t>Border-style</a:t>
            </a:r>
            <a:r>
              <a:rPr lang="zh-CN" altLang="en-US" dirty="0" smtClean="0">
                <a:cs typeface="+mn-cs"/>
              </a:rPr>
              <a:t>”的右、下、左边框风格设为“</a:t>
            </a:r>
            <a:r>
              <a:rPr lang="en-US" dirty="0" smtClean="0">
                <a:cs typeface="+mn-cs"/>
              </a:rPr>
              <a:t>Solid</a:t>
            </a:r>
            <a:r>
              <a:rPr lang="zh-CN" altLang="en-US" dirty="0" smtClean="0">
                <a:cs typeface="+mn-cs"/>
              </a:rPr>
              <a:t>”，宽度为</a:t>
            </a:r>
            <a:r>
              <a:rPr lang="en-US" dirty="0" smtClean="0">
                <a:cs typeface="+mn-cs"/>
              </a:rPr>
              <a:t>1</a:t>
            </a:r>
            <a:r>
              <a:rPr lang="zh-CN" altLang="en-US" dirty="0" smtClean="0">
                <a:cs typeface="+mn-cs"/>
              </a:rPr>
              <a:t>像素，边框颜色为灰色“</a:t>
            </a:r>
            <a:r>
              <a:rPr lang="en-US" dirty="0" smtClean="0">
                <a:cs typeface="+mn-cs"/>
              </a:rPr>
              <a:t>#c8c8c8</a:t>
            </a:r>
            <a:r>
              <a:rPr lang="zh-CN" altLang="en-US" dirty="0" smtClean="0">
                <a:cs typeface="+mn-cs"/>
              </a:rPr>
              <a:t>”。</a:t>
            </a:r>
            <a:endParaRPr lang="zh-CN" altLang="en-US" dirty="0">
              <a:cs typeface="+mn-cs"/>
            </a:endParaRPr>
          </a:p>
        </p:txBody>
      </p:sp>
      <p:sp>
        <p:nvSpPr>
          <p:cNvPr id="101378"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内容占位符 1"/>
          <p:cNvSpPr>
            <a:spLocks noGrp="1"/>
          </p:cNvSpPr>
          <p:nvPr>
            <p:ph idx="1"/>
          </p:nvPr>
        </p:nvSpPr>
        <p:spPr/>
        <p:txBody>
          <a:bodyPr/>
          <a:lstStyle/>
          <a:p>
            <a:r>
              <a:rPr lang="zh-CN" altLang="en-US" smtClean="0"/>
              <a:t>在第</a:t>
            </a:r>
            <a:r>
              <a:rPr lang="en-US" altLang="zh-CN" smtClean="0"/>
              <a:t>4</a:t>
            </a:r>
            <a:r>
              <a:rPr lang="zh-CN" altLang="en-US" smtClean="0"/>
              <a:t>行第</a:t>
            </a:r>
            <a:r>
              <a:rPr lang="en-US" altLang="zh-CN" smtClean="0"/>
              <a:t>1</a:t>
            </a:r>
            <a:r>
              <a:rPr lang="zh-CN" altLang="en-US" smtClean="0"/>
              <a:t>列中插入具体旅游景点。实现景点内容的布局有两种方式，</a:t>
            </a:r>
            <a:r>
              <a:rPr lang="zh-CN" altLang="en-US" smtClean="0">
                <a:solidFill>
                  <a:srgbClr val="FF0000"/>
                </a:solidFill>
              </a:rPr>
              <a:t>一种是嵌入表格，另一种是列表</a:t>
            </a:r>
            <a:r>
              <a:rPr lang="zh-CN" altLang="en-US" smtClean="0"/>
              <a:t>。这里是通过</a:t>
            </a:r>
            <a:r>
              <a:rPr lang="zh-CN" altLang="en-US" smtClean="0">
                <a:solidFill>
                  <a:srgbClr val="FF0000"/>
                </a:solidFill>
              </a:rPr>
              <a:t>嵌入表格</a:t>
            </a:r>
            <a:r>
              <a:rPr lang="zh-CN" altLang="en-US" smtClean="0"/>
              <a:t>来完成，插入一个</a:t>
            </a:r>
            <a:r>
              <a:rPr lang="en-US" altLang="zh-CN" smtClean="0"/>
              <a:t>10</a:t>
            </a:r>
            <a:r>
              <a:rPr lang="zh-CN" altLang="en-US" smtClean="0"/>
              <a:t>行</a:t>
            </a:r>
            <a:r>
              <a:rPr lang="en-US" altLang="zh-CN" smtClean="0"/>
              <a:t>2</a:t>
            </a:r>
            <a:r>
              <a:rPr lang="zh-CN" altLang="en-US" smtClean="0"/>
              <a:t>列的表格，宽度为</a:t>
            </a:r>
            <a:r>
              <a:rPr lang="en-US" altLang="zh-CN" smtClean="0"/>
              <a:t>100%</a:t>
            </a:r>
            <a:r>
              <a:rPr lang="zh-CN" altLang="en-US" smtClean="0"/>
              <a:t>，单元格行高为</a:t>
            </a:r>
            <a:r>
              <a:rPr lang="en-US" altLang="zh-CN" smtClean="0"/>
              <a:t>35</a:t>
            </a:r>
            <a:r>
              <a:rPr lang="zh-CN" altLang="en-US" smtClean="0"/>
              <a:t>像素。在第</a:t>
            </a:r>
            <a:r>
              <a:rPr lang="en-US" altLang="zh-CN" smtClean="0"/>
              <a:t>2</a:t>
            </a:r>
            <a:r>
              <a:rPr lang="zh-CN" altLang="en-US" smtClean="0"/>
              <a:t>列中输入完内容后，得到如图所示的效果。</a:t>
            </a:r>
          </a:p>
        </p:txBody>
      </p:sp>
      <p:sp>
        <p:nvSpPr>
          <p:cNvPr id="102402" name="标题 2"/>
          <p:cNvSpPr>
            <a:spLocks noGrp="1"/>
          </p:cNvSpPr>
          <p:nvPr>
            <p:ph type="title"/>
          </p:nvPr>
        </p:nvSpPr>
        <p:spPr/>
        <p:txBody>
          <a:bodyPr/>
          <a:lstStyle/>
          <a:p>
            <a:endParaRPr lang="zh-CN" altLang="en-US" smtClean="0"/>
          </a:p>
        </p:txBody>
      </p:sp>
      <p:pic>
        <p:nvPicPr>
          <p:cNvPr id="100354" name="Picture 2"/>
          <p:cNvPicPr>
            <a:picLocks noChangeAspect="1" noChangeArrowheads="1"/>
          </p:cNvPicPr>
          <p:nvPr/>
        </p:nvPicPr>
        <p:blipFill>
          <a:blip r:embed="rId2"/>
          <a:srcRect/>
          <a:stretch>
            <a:fillRect/>
          </a:stretch>
        </p:blipFill>
        <p:spPr bwMode="auto">
          <a:xfrm>
            <a:off x="3286125" y="2500313"/>
            <a:ext cx="2786063" cy="37576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354"/>
                                        </p:tgtEl>
                                        <p:attrNameLst>
                                          <p:attrName>style.visibility</p:attrName>
                                        </p:attrNameLst>
                                      </p:cBhvr>
                                      <p:to>
                                        <p:strVal val="visible"/>
                                      </p:to>
                                    </p:set>
                                    <p:animEffect transition="in" filter="blinds(horizontal)">
                                      <p:cBhvr>
                                        <p:cTn id="7" dur="500"/>
                                        <p:tgtEl>
                                          <p:spTgt spid="100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内容占位符 1"/>
          <p:cNvSpPr>
            <a:spLocks noGrp="1"/>
          </p:cNvSpPr>
          <p:nvPr>
            <p:ph idx="1"/>
          </p:nvPr>
        </p:nvSpPr>
        <p:spPr>
          <a:xfrm>
            <a:off x="928688" y="1857375"/>
            <a:ext cx="7408862" cy="3451225"/>
          </a:xfrm>
        </p:spPr>
        <p:txBody>
          <a:bodyPr/>
          <a:lstStyle/>
          <a:p>
            <a:r>
              <a:rPr lang="zh-CN" altLang="en-US" smtClean="0"/>
              <a:t>设置类名选择器</a:t>
            </a:r>
            <a:r>
              <a:rPr lang="en-US" altLang="zh-CN" smtClean="0"/>
              <a:t>tr4_line</a:t>
            </a:r>
            <a:r>
              <a:rPr lang="zh-CN" altLang="en-US" smtClean="0"/>
              <a:t>。在“边框”区域中设置左边框为“</a:t>
            </a:r>
            <a:r>
              <a:rPr lang="en-US" altLang="zh-CN" smtClean="0"/>
              <a:t>Solid</a:t>
            </a:r>
            <a:r>
              <a:rPr lang="zh-CN" altLang="en-US" smtClean="0"/>
              <a:t>”，宽度为</a:t>
            </a:r>
            <a:r>
              <a:rPr lang="en-US" altLang="zh-CN" smtClean="0"/>
              <a:t>4</a:t>
            </a:r>
            <a:r>
              <a:rPr lang="zh-CN" altLang="en-US" smtClean="0"/>
              <a:t>像素，边框颜色为“</a:t>
            </a:r>
            <a:r>
              <a:rPr lang="en-US" altLang="zh-CN" smtClean="0"/>
              <a:t>#F00</a:t>
            </a:r>
            <a:r>
              <a:rPr lang="zh-CN" altLang="en-US" smtClean="0"/>
              <a:t>”。在“方框”类别中设置左填充为</a:t>
            </a:r>
            <a:r>
              <a:rPr lang="en-US" altLang="zh-CN" smtClean="0"/>
              <a:t>10</a:t>
            </a:r>
            <a:r>
              <a:rPr lang="zh-CN" altLang="en-US" smtClean="0"/>
              <a:t>像素。设置完毕后，对每项文字应用此选择器，得到如图效果。</a:t>
            </a:r>
          </a:p>
          <a:p>
            <a:endParaRPr lang="zh-CN" altLang="en-US" smtClean="0"/>
          </a:p>
        </p:txBody>
      </p:sp>
      <p:sp>
        <p:nvSpPr>
          <p:cNvPr id="103426" name="标题 2"/>
          <p:cNvSpPr>
            <a:spLocks noGrp="1"/>
          </p:cNvSpPr>
          <p:nvPr>
            <p:ph type="title"/>
          </p:nvPr>
        </p:nvSpPr>
        <p:spPr/>
        <p:txBody>
          <a:bodyPr/>
          <a:lstStyle/>
          <a:p>
            <a:endParaRPr lang="zh-CN" altLang="en-US" smtClean="0"/>
          </a:p>
        </p:txBody>
      </p:sp>
      <p:pic>
        <p:nvPicPr>
          <p:cNvPr id="103427" name="Picture 2"/>
          <p:cNvPicPr>
            <a:picLocks noChangeAspect="1" noChangeArrowheads="1"/>
          </p:cNvPicPr>
          <p:nvPr/>
        </p:nvPicPr>
        <p:blipFill>
          <a:blip r:embed="rId2"/>
          <a:srcRect/>
          <a:stretch>
            <a:fillRect/>
          </a:stretch>
        </p:blipFill>
        <p:spPr bwMode="auto">
          <a:xfrm>
            <a:off x="3500438" y="3457575"/>
            <a:ext cx="2500312" cy="3400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内容占位符 1"/>
          <p:cNvSpPr>
            <a:spLocks noGrp="1"/>
          </p:cNvSpPr>
          <p:nvPr>
            <p:ph idx="1"/>
          </p:nvPr>
        </p:nvSpPr>
        <p:spPr/>
        <p:txBody>
          <a:bodyPr/>
          <a:lstStyle/>
          <a:p>
            <a:pPr>
              <a:buFont typeface="Symbol" pitchFamily="18" charset="2"/>
              <a:buNone/>
            </a:pPr>
            <a:r>
              <a:rPr lang="en-US" altLang="zh-CN" b="1" smtClean="0"/>
              <a:t>4</a:t>
            </a:r>
            <a:r>
              <a:rPr lang="zh-CN" altLang="en-US" b="1" smtClean="0"/>
              <a:t>．向表格填加内容</a:t>
            </a:r>
          </a:p>
          <a:p>
            <a:r>
              <a:rPr lang="zh-CN" altLang="en-US" smtClean="0"/>
              <a:t>在建立的无边框两行两列的表格中填加内容。首先在第一行第一列和第二列输入内容，输入完成后，表格会根据内容自动调整单元格的大小，如图</a:t>
            </a:r>
            <a:r>
              <a:rPr lang="en-US" altLang="zh-CN" smtClean="0"/>
              <a:t>3-8</a:t>
            </a:r>
            <a:r>
              <a:rPr lang="zh-CN" altLang="en-US" smtClean="0"/>
              <a:t>所示。</a:t>
            </a:r>
          </a:p>
        </p:txBody>
      </p:sp>
      <p:sp>
        <p:nvSpPr>
          <p:cNvPr id="21506" name="标题 2"/>
          <p:cNvSpPr>
            <a:spLocks noGrp="1"/>
          </p:cNvSpPr>
          <p:nvPr>
            <p:ph type="title"/>
          </p:nvPr>
        </p:nvSpPr>
        <p:spPr/>
        <p:txBody>
          <a:bodyPr/>
          <a:lstStyle/>
          <a:p>
            <a:endParaRPr lang="zh-CN" altLang="en-US" smtClean="0"/>
          </a:p>
        </p:txBody>
      </p:sp>
      <p:pic>
        <p:nvPicPr>
          <p:cNvPr id="21507" name="Picture 2"/>
          <p:cNvPicPr>
            <a:picLocks noChangeAspect="1" noChangeArrowheads="1"/>
          </p:cNvPicPr>
          <p:nvPr/>
        </p:nvPicPr>
        <p:blipFill>
          <a:blip r:embed="rId2"/>
          <a:srcRect/>
          <a:stretch>
            <a:fillRect/>
          </a:stretch>
        </p:blipFill>
        <p:spPr bwMode="auto">
          <a:xfrm>
            <a:off x="142875" y="4786313"/>
            <a:ext cx="2928938" cy="477837"/>
          </a:xfrm>
          <a:prstGeom prst="rect">
            <a:avLst/>
          </a:prstGeom>
          <a:noFill/>
          <a:ln w="9525">
            <a:noFill/>
            <a:miter lim="800000"/>
            <a:headEnd/>
            <a:tailEnd/>
          </a:ln>
        </p:spPr>
      </p:pic>
      <p:pic>
        <p:nvPicPr>
          <p:cNvPr id="21508" name="Picture 3"/>
          <p:cNvPicPr>
            <a:picLocks noChangeAspect="1" noChangeArrowheads="1"/>
          </p:cNvPicPr>
          <p:nvPr/>
        </p:nvPicPr>
        <p:blipFill>
          <a:blip r:embed="rId3"/>
          <a:srcRect/>
          <a:stretch>
            <a:fillRect/>
          </a:stretch>
        </p:blipFill>
        <p:spPr bwMode="auto">
          <a:xfrm>
            <a:off x="3143250" y="4786313"/>
            <a:ext cx="3000375" cy="414337"/>
          </a:xfrm>
          <a:prstGeom prst="rect">
            <a:avLst/>
          </a:prstGeom>
          <a:noFill/>
          <a:ln w="9525">
            <a:noFill/>
            <a:miter lim="800000"/>
            <a:headEnd/>
            <a:tailEnd/>
          </a:ln>
        </p:spPr>
      </p:pic>
      <p:pic>
        <p:nvPicPr>
          <p:cNvPr id="21509" name="Picture 4"/>
          <p:cNvPicPr>
            <a:picLocks noChangeAspect="1" noChangeArrowheads="1"/>
          </p:cNvPicPr>
          <p:nvPr/>
        </p:nvPicPr>
        <p:blipFill>
          <a:blip r:embed="rId4"/>
          <a:srcRect/>
          <a:stretch>
            <a:fillRect/>
          </a:stretch>
        </p:blipFill>
        <p:spPr bwMode="auto">
          <a:xfrm>
            <a:off x="6215063" y="4786313"/>
            <a:ext cx="2928937" cy="384175"/>
          </a:xfrm>
          <a:prstGeom prst="rect">
            <a:avLst/>
          </a:prstGeom>
          <a:noFill/>
          <a:ln w="9525">
            <a:noFill/>
            <a:miter lim="800000"/>
            <a:headEnd/>
            <a:tailEnd/>
          </a:ln>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内容占位符 1"/>
          <p:cNvSpPr>
            <a:spLocks noGrp="1"/>
          </p:cNvSpPr>
          <p:nvPr>
            <p:ph idx="1"/>
          </p:nvPr>
        </p:nvSpPr>
        <p:spPr/>
        <p:txBody>
          <a:bodyPr/>
          <a:lstStyle/>
          <a:p>
            <a:r>
              <a:rPr lang="en-US" altLang="zh-CN" smtClean="0"/>
              <a:t>4</a:t>
            </a:r>
            <a:r>
              <a:rPr lang="zh-CN" altLang="en-US" smtClean="0"/>
              <a:t>．制作</a:t>
            </a:r>
            <a:r>
              <a:rPr lang="en-US" altLang="zh-CN" smtClean="0"/>
              <a:t>main.html</a:t>
            </a:r>
            <a:r>
              <a:rPr lang="zh-CN" altLang="en-US" smtClean="0"/>
              <a:t>页面内容</a:t>
            </a:r>
          </a:p>
        </p:txBody>
      </p:sp>
      <p:sp>
        <p:nvSpPr>
          <p:cNvPr id="104450" name="标题 2"/>
          <p:cNvSpPr>
            <a:spLocks noGrp="1"/>
          </p:cNvSpPr>
          <p:nvPr>
            <p:ph type="title"/>
          </p:nvPr>
        </p:nvSpPr>
        <p:spPr/>
        <p:txBody>
          <a:bodyPr/>
          <a:lstStyle/>
          <a:p>
            <a:endParaRPr lang="zh-CN" altLang="en-US" smtClean="0"/>
          </a:p>
        </p:txBody>
      </p:sp>
      <p:pic>
        <p:nvPicPr>
          <p:cNvPr id="104451" name="Picture 2"/>
          <p:cNvPicPr>
            <a:picLocks noChangeAspect="1" noChangeArrowheads="1"/>
          </p:cNvPicPr>
          <p:nvPr/>
        </p:nvPicPr>
        <p:blipFill>
          <a:blip r:embed="rId2"/>
          <a:srcRect/>
          <a:stretch>
            <a:fillRect/>
          </a:stretch>
        </p:blipFill>
        <p:spPr bwMode="auto">
          <a:xfrm>
            <a:off x="2786063" y="3286125"/>
            <a:ext cx="3540125" cy="3357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内容占位符 1"/>
          <p:cNvSpPr>
            <a:spLocks noGrp="1"/>
          </p:cNvSpPr>
          <p:nvPr>
            <p:ph idx="1"/>
          </p:nvPr>
        </p:nvSpPr>
        <p:spPr>
          <a:xfrm>
            <a:off x="1071563" y="1571625"/>
            <a:ext cx="7408862" cy="3451225"/>
          </a:xfrm>
        </p:spPr>
        <p:txBody>
          <a:bodyPr/>
          <a:lstStyle/>
          <a:p>
            <a:r>
              <a:rPr lang="en-US" altLang="zh-CN" b="1" smtClean="0"/>
              <a:t>5</a:t>
            </a:r>
            <a:r>
              <a:rPr lang="zh-CN" altLang="en-US" b="1" smtClean="0"/>
              <a:t>．在框架中使用超链接</a:t>
            </a:r>
          </a:p>
          <a:p>
            <a:r>
              <a:rPr lang="zh-CN" altLang="en-US" smtClean="0"/>
              <a:t>当鼠标单击页面</a:t>
            </a:r>
            <a:r>
              <a:rPr lang="en-US" altLang="zh-CN" smtClean="0"/>
              <a:t>left.html</a:t>
            </a:r>
            <a:r>
              <a:rPr lang="zh-CN" altLang="en-US" smtClean="0"/>
              <a:t>的导航信息时，其目标文件将显示在名为</a:t>
            </a:r>
            <a:r>
              <a:rPr lang="en-US" altLang="zh-CN" smtClean="0"/>
              <a:t>mainFrame</a:t>
            </a:r>
            <a:r>
              <a:rPr lang="zh-CN" altLang="en-US" smtClean="0"/>
              <a:t>的右框架中。</a:t>
            </a:r>
          </a:p>
          <a:p>
            <a:r>
              <a:rPr lang="zh-CN" altLang="en-US" smtClean="0"/>
              <a:t>（</a:t>
            </a:r>
            <a:r>
              <a:rPr lang="en-US" altLang="zh-CN" smtClean="0"/>
              <a:t>1</a:t>
            </a:r>
            <a:r>
              <a:rPr lang="zh-CN" altLang="en-US" smtClean="0"/>
              <a:t>）选中“乐山大佛”导航信息，在“属性”面板中设置链接文件为</a:t>
            </a:r>
            <a:r>
              <a:rPr lang="en-US" altLang="zh-CN" smtClean="0"/>
              <a:t>main.html</a:t>
            </a:r>
            <a:r>
              <a:rPr lang="zh-CN" altLang="en-US" smtClean="0"/>
              <a:t>，在“目标”下拉列表框中选择右框架名称为“</a:t>
            </a:r>
            <a:r>
              <a:rPr lang="en-US" altLang="zh-CN" smtClean="0"/>
              <a:t>mainFrame”</a:t>
            </a:r>
            <a:r>
              <a:rPr lang="zh-CN" altLang="en-US" smtClean="0"/>
              <a:t>。</a:t>
            </a:r>
          </a:p>
        </p:txBody>
      </p:sp>
      <p:sp>
        <p:nvSpPr>
          <p:cNvPr id="105474" name="标题 2"/>
          <p:cNvSpPr>
            <a:spLocks noGrp="1"/>
          </p:cNvSpPr>
          <p:nvPr>
            <p:ph type="title"/>
          </p:nvPr>
        </p:nvSpPr>
        <p:spPr/>
        <p:txBody>
          <a:bodyPr/>
          <a:lstStyle/>
          <a:p>
            <a:endParaRPr lang="zh-CN" altLang="en-US" smtClean="0"/>
          </a:p>
        </p:txBody>
      </p:sp>
      <p:pic>
        <p:nvPicPr>
          <p:cNvPr id="105475" name="Picture 2"/>
          <p:cNvPicPr>
            <a:picLocks noChangeAspect="1" noChangeArrowheads="1"/>
          </p:cNvPicPr>
          <p:nvPr/>
        </p:nvPicPr>
        <p:blipFill>
          <a:blip r:embed="rId2"/>
          <a:srcRect/>
          <a:stretch>
            <a:fillRect/>
          </a:stretch>
        </p:blipFill>
        <p:spPr bwMode="auto">
          <a:xfrm>
            <a:off x="2071688" y="4071938"/>
            <a:ext cx="4929187" cy="2463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内容占位符 1"/>
          <p:cNvSpPr>
            <a:spLocks noGrp="1"/>
          </p:cNvSpPr>
          <p:nvPr>
            <p:ph idx="1"/>
          </p:nvPr>
        </p:nvSpPr>
        <p:spPr/>
        <p:txBody>
          <a:bodyPr/>
          <a:lstStyle/>
          <a:p>
            <a:r>
              <a:rPr lang="zh-CN" altLang="en-US" smtClean="0"/>
              <a:t>如果要实现如图所示的效果，该怎么做呢？</a:t>
            </a:r>
          </a:p>
        </p:txBody>
      </p:sp>
      <p:sp>
        <p:nvSpPr>
          <p:cNvPr id="106498" name="标题 2"/>
          <p:cNvSpPr>
            <a:spLocks noGrp="1"/>
          </p:cNvSpPr>
          <p:nvPr>
            <p:ph type="title"/>
          </p:nvPr>
        </p:nvSpPr>
        <p:spPr/>
        <p:txBody>
          <a:bodyPr/>
          <a:lstStyle/>
          <a:p>
            <a:endParaRPr lang="zh-CN" altLang="en-US" smtClean="0"/>
          </a:p>
        </p:txBody>
      </p:sp>
      <p:pic>
        <p:nvPicPr>
          <p:cNvPr id="106499" name="Picture 2"/>
          <p:cNvPicPr>
            <a:picLocks noChangeAspect="1" noChangeArrowheads="1"/>
          </p:cNvPicPr>
          <p:nvPr/>
        </p:nvPicPr>
        <p:blipFill>
          <a:blip r:embed="rId2"/>
          <a:srcRect/>
          <a:stretch>
            <a:fillRect/>
          </a:stretch>
        </p:blipFill>
        <p:spPr bwMode="auto">
          <a:xfrm>
            <a:off x="2857500" y="3786188"/>
            <a:ext cx="3578225" cy="1928812"/>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内容占位符 1"/>
          <p:cNvSpPr>
            <a:spLocks noGrp="1"/>
          </p:cNvSpPr>
          <p:nvPr>
            <p:ph idx="1"/>
          </p:nvPr>
        </p:nvSpPr>
        <p:spPr/>
        <p:txBody>
          <a:bodyPr/>
          <a:lstStyle/>
          <a:p>
            <a:r>
              <a:rPr lang="zh-CN" altLang="en-US" smtClean="0"/>
              <a:t>随着</a:t>
            </a:r>
            <a:r>
              <a:rPr lang="en-US" altLang="zh-CN" smtClean="0"/>
              <a:t>Web</a:t>
            </a:r>
            <a:r>
              <a:rPr lang="zh-CN" altLang="en-US" smtClean="0"/>
              <a:t>标准在国内的普及，</a:t>
            </a:r>
            <a:r>
              <a:rPr lang="en-US" altLang="zh-CN" smtClean="0"/>
              <a:t>Div+CSS</a:t>
            </a:r>
            <a:r>
              <a:rPr lang="zh-CN" altLang="en-US" smtClean="0"/>
              <a:t>布局模式成为了网页设计发展的流行趋势，目前很多大型网站，如门户网站网易、新浪和雅虎，商业类网站淘宝等均采用此布局方式。本节将介绍</a:t>
            </a:r>
            <a:r>
              <a:rPr lang="en-US" altLang="zh-CN" smtClean="0"/>
              <a:t>Div</a:t>
            </a:r>
            <a:r>
              <a:rPr lang="zh-CN" altLang="en-US" smtClean="0"/>
              <a:t>基础、</a:t>
            </a:r>
            <a:r>
              <a:rPr lang="en-US" altLang="zh-CN" smtClean="0"/>
              <a:t>Div</a:t>
            </a:r>
            <a:r>
              <a:rPr lang="zh-CN" altLang="en-US" smtClean="0"/>
              <a:t>布局技术和实例讲解，完成“旅游攻略”页面的制作。</a:t>
            </a:r>
          </a:p>
        </p:txBody>
      </p:sp>
      <p:sp>
        <p:nvSpPr>
          <p:cNvPr id="107522" name="标题 2"/>
          <p:cNvSpPr>
            <a:spLocks noGrp="1"/>
          </p:cNvSpPr>
          <p:nvPr>
            <p:ph type="title"/>
          </p:nvPr>
        </p:nvSpPr>
        <p:spPr/>
        <p:txBody>
          <a:bodyPr/>
          <a:lstStyle/>
          <a:p>
            <a:r>
              <a:rPr lang="en-US" altLang="zh-CN" b="1" smtClean="0"/>
              <a:t>3.5  Div+CSS</a:t>
            </a:r>
            <a:endParaRPr lang="zh-CN" altLang="en-US" smtClean="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lnSpcReduction="10000"/>
          </a:bodyPr>
          <a:lstStyle/>
          <a:p>
            <a:pPr marL="274320" indent="-274320" fontAlgn="auto">
              <a:spcAft>
                <a:spcPts val="0"/>
              </a:spcAft>
              <a:buFont typeface="Symbol" pitchFamily="18" charset="2"/>
              <a:buNone/>
              <a:defRPr/>
            </a:pPr>
            <a:r>
              <a:rPr lang="en-US" b="1" dirty="0" smtClean="0">
                <a:cs typeface="+mn-cs"/>
              </a:rPr>
              <a:t>1</a:t>
            </a:r>
            <a:r>
              <a:rPr lang="zh-CN" altLang="en-US" b="1" dirty="0" smtClean="0">
                <a:cs typeface="+mn-cs"/>
              </a:rPr>
              <a:t>．</a:t>
            </a:r>
            <a:r>
              <a:rPr lang="en-US" b="1" dirty="0" err="1" smtClean="0">
                <a:cs typeface="+mn-cs"/>
              </a:rPr>
              <a:t>Div+CSS</a:t>
            </a:r>
            <a:r>
              <a:rPr lang="zh-CN" altLang="en-US" b="1" dirty="0" smtClean="0">
                <a:cs typeface="+mn-cs"/>
              </a:rPr>
              <a:t>布局技术优点</a:t>
            </a:r>
          </a:p>
          <a:p>
            <a:pPr marL="274320" indent="-274320" fontAlgn="auto">
              <a:spcAft>
                <a:spcPts val="0"/>
              </a:spcAft>
              <a:buFont typeface="Symbol" pitchFamily="18" charset="2"/>
              <a:buNone/>
              <a:defRPr/>
            </a:pPr>
            <a:r>
              <a:rPr lang="en-US" b="1" dirty="0" smtClean="0">
                <a:cs typeface="+mn-cs"/>
              </a:rPr>
              <a:t>2</a:t>
            </a:r>
            <a:r>
              <a:rPr lang="zh-CN" altLang="en-US" b="1" dirty="0" smtClean="0">
                <a:cs typeface="+mn-cs"/>
              </a:rPr>
              <a:t>．</a:t>
            </a:r>
            <a:r>
              <a:rPr lang="en-US" b="1" dirty="0" smtClean="0">
                <a:cs typeface="+mn-cs"/>
              </a:rPr>
              <a:t>Div</a:t>
            </a:r>
            <a:r>
              <a:rPr lang="zh-CN" altLang="en-US" b="1" dirty="0" smtClean="0">
                <a:cs typeface="+mn-cs"/>
              </a:rPr>
              <a:t>标签</a:t>
            </a:r>
          </a:p>
          <a:p>
            <a:pPr marL="274320" indent="-274320" fontAlgn="auto">
              <a:spcAft>
                <a:spcPts val="0"/>
              </a:spcAft>
              <a:defRPr/>
            </a:pPr>
            <a:r>
              <a:rPr lang="zh-CN" altLang="en-US" dirty="0" smtClean="0">
                <a:cs typeface="+mn-cs"/>
              </a:rPr>
              <a:t>标记</a:t>
            </a:r>
            <a:r>
              <a:rPr lang="en-US" dirty="0" smtClean="0">
                <a:cs typeface="+mn-cs"/>
              </a:rPr>
              <a:t>&lt;div&gt;</a:t>
            </a:r>
            <a:r>
              <a:rPr lang="zh-CN" altLang="en-US" dirty="0" smtClean="0">
                <a:cs typeface="+mn-cs"/>
              </a:rPr>
              <a:t>的英文全称是</a:t>
            </a:r>
            <a:r>
              <a:rPr lang="en-US" dirty="0" smtClean="0">
                <a:cs typeface="+mn-cs"/>
              </a:rPr>
              <a:t>Division</a:t>
            </a:r>
            <a:r>
              <a:rPr lang="zh-CN" altLang="en-US" dirty="0" smtClean="0">
                <a:cs typeface="+mn-cs"/>
              </a:rPr>
              <a:t>，中文意思为“区分”，也称为层，在层里面可以放置各种内容，比如文字、图像、</a:t>
            </a:r>
            <a:r>
              <a:rPr lang="en-US" dirty="0" smtClean="0">
                <a:cs typeface="+mn-cs"/>
              </a:rPr>
              <a:t>Flash</a:t>
            </a:r>
            <a:r>
              <a:rPr lang="zh-CN" altLang="en-US" dirty="0" smtClean="0">
                <a:cs typeface="+mn-cs"/>
              </a:rPr>
              <a:t>，甚至是一个表格，因此我们也称它是个透明的容器。其格式如下：</a:t>
            </a:r>
          </a:p>
          <a:p>
            <a:pPr marL="274320" indent="-274320" fontAlgn="auto">
              <a:spcAft>
                <a:spcPts val="0"/>
              </a:spcAft>
              <a:buFont typeface="Symbol" pitchFamily="18" charset="2"/>
              <a:buNone/>
              <a:defRPr/>
            </a:pPr>
            <a:r>
              <a:rPr lang="en-US" dirty="0" smtClean="0">
                <a:cs typeface="+mn-cs"/>
              </a:rPr>
              <a:t>    &lt;div&gt;</a:t>
            </a:r>
            <a:r>
              <a:rPr lang="zh-CN" altLang="en-US" dirty="0" smtClean="0">
                <a:cs typeface="+mn-cs"/>
              </a:rPr>
              <a:t>一起学习</a:t>
            </a:r>
            <a:r>
              <a:rPr lang="en-US" dirty="0" smtClean="0">
                <a:cs typeface="+mn-cs"/>
              </a:rPr>
              <a:t>div +CSS</a:t>
            </a:r>
            <a:r>
              <a:rPr lang="zh-CN" altLang="en-US" dirty="0" smtClean="0">
                <a:cs typeface="+mn-cs"/>
              </a:rPr>
              <a:t>技术</a:t>
            </a:r>
            <a:r>
              <a:rPr lang="en-US" dirty="0" smtClean="0">
                <a:cs typeface="+mn-cs"/>
              </a:rPr>
              <a:t>&lt;/div&gt;</a:t>
            </a:r>
            <a:endParaRPr lang="zh-CN" altLang="en-US" dirty="0" smtClean="0">
              <a:cs typeface="+mn-cs"/>
            </a:endParaRPr>
          </a:p>
          <a:p>
            <a:pPr marL="274320" indent="-274320" fontAlgn="auto">
              <a:spcAft>
                <a:spcPts val="0"/>
              </a:spcAft>
              <a:defRPr/>
            </a:pPr>
            <a:r>
              <a:rPr lang="zh-CN" altLang="en-US" dirty="0" smtClean="0">
                <a:cs typeface="+mn-cs"/>
              </a:rPr>
              <a:t>如果</a:t>
            </a:r>
            <a:r>
              <a:rPr lang="en-US" dirty="0" smtClean="0">
                <a:cs typeface="+mn-cs"/>
              </a:rPr>
              <a:t>&lt;div&gt;</a:t>
            </a:r>
            <a:r>
              <a:rPr lang="zh-CN" altLang="en-US" dirty="0" smtClean="0">
                <a:cs typeface="+mn-cs"/>
              </a:rPr>
              <a:t>标记被单独使用，它在网页中的效果与使用段落标签是一样的。</a:t>
            </a:r>
          </a:p>
          <a:p>
            <a:pPr marL="274320" indent="-274320" fontAlgn="auto">
              <a:spcAft>
                <a:spcPts val="0"/>
              </a:spcAft>
              <a:defRPr/>
            </a:pPr>
            <a:endParaRPr lang="zh-CN" altLang="en-US" dirty="0">
              <a:cs typeface="+mn-cs"/>
            </a:endParaRPr>
          </a:p>
        </p:txBody>
      </p:sp>
      <p:sp>
        <p:nvSpPr>
          <p:cNvPr id="108546" name="标题 2"/>
          <p:cNvSpPr>
            <a:spLocks noGrp="1"/>
          </p:cNvSpPr>
          <p:nvPr>
            <p:ph type="title"/>
          </p:nvPr>
        </p:nvSpPr>
        <p:spPr/>
        <p:txBody>
          <a:bodyPr/>
          <a:lstStyle/>
          <a:p>
            <a:r>
              <a:rPr lang="en-US" altLang="zh-CN" b="1" smtClean="0"/>
              <a:t>3.5.1  Div</a:t>
            </a:r>
            <a:r>
              <a:rPr lang="zh-CN" altLang="en-US" b="1" smtClean="0"/>
              <a:t>基础</a:t>
            </a:r>
            <a:endParaRPr lang="zh-CN" altLang="en-US" smtClean="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内容占位符 1"/>
          <p:cNvSpPr>
            <a:spLocks noGrp="1"/>
          </p:cNvSpPr>
          <p:nvPr>
            <p:ph idx="1"/>
          </p:nvPr>
        </p:nvSpPr>
        <p:spPr>
          <a:xfrm>
            <a:off x="785813" y="1928813"/>
            <a:ext cx="7408862" cy="3451225"/>
          </a:xfrm>
        </p:spPr>
        <p:txBody>
          <a:bodyPr/>
          <a:lstStyle/>
          <a:p>
            <a:pPr>
              <a:buFont typeface="Symbol" pitchFamily="18" charset="2"/>
              <a:buNone/>
            </a:pPr>
            <a:r>
              <a:rPr lang="zh-CN" altLang="en-US" smtClean="0"/>
              <a:t>（</a:t>
            </a:r>
            <a:r>
              <a:rPr lang="en-US" altLang="zh-CN" smtClean="0"/>
              <a:t>1</a:t>
            </a:r>
            <a:r>
              <a:rPr lang="zh-CN" altLang="en-US" smtClean="0"/>
              <a:t>）在“设计视图”窗口，将插入点放置在要显示层的位置。</a:t>
            </a:r>
          </a:p>
          <a:p>
            <a:pPr>
              <a:buFont typeface="Symbol" pitchFamily="18" charset="2"/>
              <a:buNone/>
            </a:pPr>
            <a:r>
              <a:rPr lang="zh-CN" altLang="en-US" smtClean="0"/>
              <a:t>（</a:t>
            </a:r>
            <a:r>
              <a:rPr lang="en-US" altLang="zh-CN" smtClean="0"/>
              <a:t>2</a:t>
            </a:r>
            <a:r>
              <a:rPr lang="zh-CN" altLang="en-US" smtClean="0"/>
              <a:t>）执行下列操作插入层。</a:t>
            </a:r>
          </a:p>
          <a:p>
            <a:pPr>
              <a:buFont typeface="Symbol" pitchFamily="18" charset="2"/>
              <a:buNone/>
            </a:pPr>
            <a:r>
              <a:rPr lang="zh-CN" altLang="en-US" smtClean="0"/>
              <a:t>选择菜单“插入”→“布局对象”→“</a:t>
            </a:r>
            <a:r>
              <a:rPr lang="en-US" altLang="zh-CN" smtClean="0"/>
              <a:t>Div</a:t>
            </a:r>
            <a:r>
              <a:rPr lang="zh-CN" altLang="en-US" smtClean="0"/>
              <a:t>标签”命令。</a:t>
            </a:r>
          </a:p>
          <a:p>
            <a:pPr>
              <a:buFont typeface="Symbol" pitchFamily="18" charset="2"/>
              <a:buNone/>
            </a:pPr>
            <a:r>
              <a:rPr lang="zh-CN" altLang="en-US" smtClean="0"/>
              <a:t>在“插入”面板“布局”区域中单击“插入</a:t>
            </a:r>
            <a:r>
              <a:rPr lang="en-US" altLang="zh-CN" smtClean="0"/>
              <a:t>Div</a:t>
            </a:r>
            <a:r>
              <a:rPr lang="zh-CN" altLang="en-US" smtClean="0"/>
              <a:t>标签”图标</a:t>
            </a:r>
            <a:r>
              <a:rPr lang="en-US" smtClean="0">
                <a:ea typeface="华文楷体"/>
              </a:rPr>
              <a:t> </a:t>
            </a:r>
            <a:r>
              <a:rPr lang="zh-CN" altLang="en-US" smtClean="0"/>
              <a:t>。</a:t>
            </a:r>
          </a:p>
          <a:p>
            <a:pPr>
              <a:buFont typeface="Symbol" pitchFamily="18" charset="2"/>
              <a:buNone/>
            </a:pPr>
            <a:r>
              <a:rPr lang="zh-CN" altLang="en-US" smtClean="0"/>
              <a:t>（</a:t>
            </a:r>
            <a:r>
              <a:rPr lang="en-US" altLang="zh-CN" smtClean="0"/>
              <a:t>3</a:t>
            </a:r>
            <a:r>
              <a:rPr lang="zh-CN" altLang="en-US" smtClean="0"/>
              <a:t>）在弹出的“插入</a:t>
            </a:r>
            <a:r>
              <a:rPr lang="en-US" altLang="zh-CN" smtClean="0"/>
              <a:t>Div</a:t>
            </a:r>
            <a:r>
              <a:rPr lang="zh-CN" altLang="en-US" smtClean="0"/>
              <a:t>标签”对话框中填写相应的选项，如图所示。</a:t>
            </a:r>
          </a:p>
          <a:p>
            <a:pPr>
              <a:buFont typeface="Symbol" pitchFamily="18" charset="2"/>
              <a:buNone/>
            </a:pPr>
            <a:endParaRPr lang="zh-CN" altLang="en-US" smtClean="0"/>
          </a:p>
        </p:txBody>
      </p:sp>
      <p:sp>
        <p:nvSpPr>
          <p:cNvPr id="109570" name="标题 2"/>
          <p:cNvSpPr>
            <a:spLocks noGrp="1"/>
          </p:cNvSpPr>
          <p:nvPr>
            <p:ph type="title"/>
          </p:nvPr>
        </p:nvSpPr>
        <p:spPr/>
        <p:txBody>
          <a:bodyPr/>
          <a:lstStyle/>
          <a:p>
            <a:r>
              <a:rPr lang="en-US" altLang="zh-CN" b="1" smtClean="0"/>
              <a:t>3.5.2  </a:t>
            </a:r>
            <a:r>
              <a:rPr lang="zh-CN" altLang="en-US" b="1" smtClean="0"/>
              <a:t>插入</a:t>
            </a:r>
            <a:r>
              <a:rPr lang="en-US" altLang="zh-CN" b="1" smtClean="0"/>
              <a:t>Div</a:t>
            </a:r>
            <a:r>
              <a:rPr lang="zh-CN" altLang="en-US" b="1" smtClean="0"/>
              <a:t>的基本操作</a:t>
            </a:r>
            <a:endParaRPr lang="zh-CN" altLang="en-US" smtClean="0"/>
          </a:p>
        </p:txBody>
      </p:sp>
      <p:pic>
        <p:nvPicPr>
          <p:cNvPr id="109571" name="Picture 2"/>
          <p:cNvPicPr>
            <a:picLocks noChangeAspect="1" noChangeArrowheads="1"/>
          </p:cNvPicPr>
          <p:nvPr/>
        </p:nvPicPr>
        <p:blipFill>
          <a:blip r:embed="rId2"/>
          <a:srcRect/>
          <a:stretch>
            <a:fillRect/>
          </a:stretch>
        </p:blipFill>
        <p:spPr bwMode="auto">
          <a:xfrm>
            <a:off x="3857625" y="5000625"/>
            <a:ext cx="3357563" cy="14398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内容占位符 1"/>
          <p:cNvSpPr>
            <a:spLocks noGrp="1"/>
          </p:cNvSpPr>
          <p:nvPr>
            <p:ph idx="1"/>
          </p:nvPr>
        </p:nvSpPr>
        <p:spPr/>
        <p:txBody>
          <a:bodyPr/>
          <a:lstStyle/>
          <a:p>
            <a:pPr>
              <a:buFont typeface="Symbol" pitchFamily="18" charset="2"/>
              <a:buNone/>
            </a:pPr>
            <a:r>
              <a:rPr lang="zh-CN" altLang="en-US" smtClean="0"/>
              <a:t>（</a:t>
            </a:r>
            <a:r>
              <a:rPr lang="en-US" altLang="zh-CN" smtClean="0"/>
              <a:t>4</a:t>
            </a:r>
            <a:r>
              <a:rPr lang="zh-CN" altLang="en-US" smtClean="0"/>
              <a:t>）单击“确定”按钮后，</a:t>
            </a:r>
            <a:r>
              <a:rPr lang="en-US" altLang="zh-CN" smtClean="0"/>
              <a:t>Div</a:t>
            </a:r>
            <a:r>
              <a:rPr lang="zh-CN" altLang="en-US" smtClean="0"/>
              <a:t>标签将以虚线框的形式显示在文档中，并带有默认的文本，如图所示。将插入点放置在线框内，可输入任何内容。</a:t>
            </a:r>
            <a:endParaRPr lang="en-US" altLang="zh-CN" smtClean="0"/>
          </a:p>
          <a:p>
            <a:pPr>
              <a:buFont typeface="Symbol" pitchFamily="18" charset="2"/>
              <a:buNone/>
            </a:pPr>
            <a:endParaRPr lang="zh-CN" altLang="en-US" smtClean="0"/>
          </a:p>
          <a:p>
            <a:endParaRPr lang="zh-CN" altLang="en-US" smtClean="0"/>
          </a:p>
        </p:txBody>
      </p:sp>
      <p:sp>
        <p:nvSpPr>
          <p:cNvPr id="110594" name="标题 2"/>
          <p:cNvSpPr>
            <a:spLocks noGrp="1"/>
          </p:cNvSpPr>
          <p:nvPr>
            <p:ph type="title"/>
          </p:nvPr>
        </p:nvSpPr>
        <p:spPr/>
        <p:txBody>
          <a:bodyPr/>
          <a:lstStyle/>
          <a:p>
            <a:endParaRPr lang="zh-CN" altLang="en-US" smtClean="0"/>
          </a:p>
        </p:txBody>
      </p:sp>
      <p:pic>
        <p:nvPicPr>
          <p:cNvPr id="110595" name="Picture 2"/>
          <p:cNvPicPr>
            <a:picLocks noChangeAspect="1" noChangeArrowheads="1"/>
          </p:cNvPicPr>
          <p:nvPr/>
        </p:nvPicPr>
        <p:blipFill>
          <a:blip r:embed="rId2"/>
          <a:srcRect/>
          <a:stretch>
            <a:fillRect/>
          </a:stretch>
        </p:blipFill>
        <p:spPr bwMode="auto">
          <a:xfrm>
            <a:off x="428625" y="4429125"/>
            <a:ext cx="8215313" cy="428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内容占位符 1"/>
          <p:cNvSpPr>
            <a:spLocks noGrp="1"/>
          </p:cNvSpPr>
          <p:nvPr>
            <p:ph idx="1"/>
          </p:nvPr>
        </p:nvSpPr>
        <p:spPr>
          <a:xfrm>
            <a:off x="871538" y="1857375"/>
            <a:ext cx="7408862" cy="4268788"/>
          </a:xfrm>
        </p:spPr>
        <p:txBody>
          <a:bodyPr/>
          <a:lstStyle/>
          <a:p>
            <a:r>
              <a:rPr lang="zh-CN" altLang="en-US" smtClean="0"/>
              <a:t>本节将介绍使用</a:t>
            </a:r>
            <a:r>
              <a:rPr lang="en-US" altLang="zh-CN" smtClean="0"/>
              <a:t>Div+CSS</a:t>
            </a:r>
            <a:r>
              <a:rPr lang="zh-CN" altLang="en-US" smtClean="0"/>
              <a:t>技术制作“旅游攻略”页面，如图所示。</a:t>
            </a:r>
          </a:p>
          <a:p>
            <a:endParaRPr lang="zh-CN" altLang="en-US" smtClean="0"/>
          </a:p>
        </p:txBody>
      </p:sp>
      <p:sp>
        <p:nvSpPr>
          <p:cNvPr id="111618" name="标题 2"/>
          <p:cNvSpPr>
            <a:spLocks noGrp="1"/>
          </p:cNvSpPr>
          <p:nvPr>
            <p:ph type="title"/>
          </p:nvPr>
        </p:nvSpPr>
        <p:spPr/>
        <p:txBody>
          <a:bodyPr/>
          <a:lstStyle/>
          <a:p>
            <a:r>
              <a:rPr lang="en-US" altLang="zh-CN" b="1" smtClean="0"/>
              <a:t>3.5.3  Div+CSS</a:t>
            </a:r>
            <a:r>
              <a:rPr lang="zh-CN" altLang="en-US" b="1" smtClean="0"/>
              <a:t>应用实例</a:t>
            </a:r>
            <a:endParaRPr lang="zh-CN" altLang="en-US" smtClean="0"/>
          </a:p>
        </p:txBody>
      </p:sp>
      <p:pic>
        <p:nvPicPr>
          <p:cNvPr id="111619" name="Picture 2"/>
          <p:cNvPicPr>
            <a:picLocks noChangeAspect="1" noChangeArrowheads="1"/>
          </p:cNvPicPr>
          <p:nvPr/>
        </p:nvPicPr>
        <p:blipFill>
          <a:blip r:embed="rId2"/>
          <a:srcRect/>
          <a:stretch>
            <a:fillRect/>
          </a:stretch>
        </p:blipFill>
        <p:spPr bwMode="auto">
          <a:xfrm>
            <a:off x="2286000" y="2714625"/>
            <a:ext cx="4714875" cy="3240088"/>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内容占位符 1"/>
          <p:cNvSpPr>
            <a:spLocks noGrp="1"/>
          </p:cNvSpPr>
          <p:nvPr>
            <p:ph idx="1"/>
          </p:nvPr>
        </p:nvSpPr>
        <p:spPr>
          <a:xfrm>
            <a:off x="1000125" y="2286000"/>
            <a:ext cx="7408863" cy="3451225"/>
          </a:xfrm>
        </p:spPr>
        <p:txBody>
          <a:bodyPr/>
          <a:lstStyle/>
          <a:p>
            <a:pPr>
              <a:buFont typeface="Symbol" pitchFamily="18" charset="2"/>
              <a:buNone/>
            </a:pPr>
            <a:r>
              <a:rPr lang="en-US" altLang="zh-CN" smtClean="0"/>
              <a:t>1</a:t>
            </a:r>
            <a:r>
              <a:rPr lang="zh-CN" altLang="en-US" smtClean="0"/>
              <a:t>．设置页面布局结构</a:t>
            </a:r>
          </a:p>
        </p:txBody>
      </p:sp>
      <p:sp>
        <p:nvSpPr>
          <p:cNvPr id="112642" name="标题 2"/>
          <p:cNvSpPr>
            <a:spLocks noGrp="1"/>
          </p:cNvSpPr>
          <p:nvPr>
            <p:ph type="title"/>
          </p:nvPr>
        </p:nvSpPr>
        <p:spPr/>
        <p:txBody>
          <a:bodyPr/>
          <a:lstStyle/>
          <a:p>
            <a:endParaRPr lang="zh-CN" altLang="en-US" smtClean="0"/>
          </a:p>
        </p:txBody>
      </p:sp>
      <p:grpSp>
        <p:nvGrpSpPr>
          <p:cNvPr id="112643" name="Group 2"/>
          <p:cNvGrpSpPr>
            <a:grpSpLocks/>
          </p:cNvGrpSpPr>
          <p:nvPr/>
        </p:nvGrpSpPr>
        <p:grpSpPr bwMode="auto">
          <a:xfrm>
            <a:off x="2143125" y="3214688"/>
            <a:ext cx="2643188" cy="2152650"/>
            <a:chOff x="4124" y="13970"/>
            <a:chExt cx="2260" cy="2193"/>
          </a:xfrm>
        </p:grpSpPr>
        <p:grpSp>
          <p:nvGrpSpPr>
            <p:cNvPr id="112644" name="Group 3"/>
            <p:cNvGrpSpPr>
              <a:grpSpLocks/>
            </p:cNvGrpSpPr>
            <p:nvPr/>
          </p:nvGrpSpPr>
          <p:grpSpPr bwMode="auto">
            <a:xfrm>
              <a:off x="4424" y="13970"/>
              <a:ext cx="1744" cy="1727"/>
              <a:chOff x="5214" y="9456"/>
              <a:chExt cx="1744" cy="1727"/>
            </a:xfrm>
          </p:grpSpPr>
          <p:sp>
            <p:nvSpPr>
              <p:cNvPr id="112646" name="Rectangle 4"/>
              <p:cNvSpPr>
                <a:spLocks noChangeArrowheads="1"/>
              </p:cNvSpPr>
              <p:nvPr/>
            </p:nvSpPr>
            <p:spPr bwMode="auto">
              <a:xfrm>
                <a:off x="5225" y="10898"/>
                <a:ext cx="1733" cy="272"/>
              </a:xfrm>
              <a:prstGeom prst="rect">
                <a:avLst/>
              </a:prstGeom>
              <a:solidFill>
                <a:srgbClr val="A5A5A5"/>
              </a:solidFill>
              <a:ln w="9525" algn="ctr">
                <a:solidFill>
                  <a:srgbClr val="000000"/>
                </a:solidFill>
                <a:miter lim="800000"/>
                <a:headEnd/>
                <a:tailEnd/>
              </a:ln>
            </p:spPr>
            <p:txBody>
              <a:bodyPr lIns="0" tIns="0" rIns="0" bIns="0"/>
              <a:lstStyle/>
              <a:p>
                <a:endParaRPr lang="zh-CN" altLang="en-US">
                  <a:latin typeface="Candara" pitchFamily="34" charset="0"/>
                  <a:ea typeface="华文楷体"/>
                </a:endParaRPr>
              </a:p>
            </p:txBody>
          </p:sp>
          <p:sp>
            <p:nvSpPr>
              <p:cNvPr id="112647" name="Rectangle 5"/>
              <p:cNvSpPr>
                <a:spLocks noChangeArrowheads="1"/>
              </p:cNvSpPr>
              <p:nvPr/>
            </p:nvSpPr>
            <p:spPr bwMode="auto">
              <a:xfrm>
                <a:off x="5225" y="9798"/>
                <a:ext cx="1733" cy="1045"/>
              </a:xfrm>
              <a:prstGeom prst="rect">
                <a:avLst/>
              </a:prstGeom>
              <a:solidFill>
                <a:srgbClr val="A5A5A5"/>
              </a:solidFill>
              <a:ln w="9525" algn="ctr">
                <a:solidFill>
                  <a:srgbClr val="000000"/>
                </a:solidFill>
                <a:miter lim="800000"/>
                <a:headEnd/>
                <a:tailEnd/>
              </a:ln>
            </p:spPr>
            <p:txBody>
              <a:bodyPr lIns="0" tIns="0" rIns="0" bIns="0"/>
              <a:lstStyle/>
              <a:p>
                <a:endParaRPr lang="zh-CN" altLang="en-US">
                  <a:latin typeface="Candara" pitchFamily="34" charset="0"/>
                  <a:ea typeface="华文楷体"/>
                </a:endParaRPr>
              </a:p>
            </p:txBody>
          </p:sp>
          <p:sp>
            <p:nvSpPr>
              <p:cNvPr id="112648" name="Rectangle 6"/>
              <p:cNvSpPr>
                <a:spLocks noChangeArrowheads="1"/>
              </p:cNvSpPr>
              <p:nvPr/>
            </p:nvSpPr>
            <p:spPr bwMode="auto">
              <a:xfrm>
                <a:off x="5214" y="9456"/>
                <a:ext cx="1744" cy="300"/>
              </a:xfrm>
              <a:prstGeom prst="rect">
                <a:avLst/>
              </a:prstGeom>
              <a:solidFill>
                <a:srgbClr val="A5A5A5"/>
              </a:solidFill>
              <a:ln w="9525" algn="ctr">
                <a:solidFill>
                  <a:srgbClr val="000000"/>
                </a:solidFill>
                <a:miter lim="800000"/>
                <a:headEnd/>
                <a:tailEnd/>
              </a:ln>
            </p:spPr>
            <p:txBody>
              <a:bodyPr lIns="0" tIns="0" rIns="0" bIns="0"/>
              <a:lstStyle/>
              <a:p>
                <a:endParaRPr lang="zh-CN" altLang="en-US">
                  <a:latin typeface="Candara" pitchFamily="34" charset="0"/>
                  <a:ea typeface="华文楷体"/>
                </a:endParaRPr>
              </a:p>
            </p:txBody>
          </p:sp>
          <p:sp>
            <p:nvSpPr>
              <p:cNvPr id="112649" name="Rectangle 7"/>
              <p:cNvSpPr>
                <a:spLocks noChangeArrowheads="1"/>
              </p:cNvSpPr>
              <p:nvPr/>
            </p:nvSpPr>
            <p:spPr bwMode="auto">
              <a:xfrm>
                <a:off x="5290" y="9971"/>
                <a:ext cx="510" cy="827"/>
              </a:xfrm>
              <a:prstGeom prst="rect">
                <a:avLst/>
              </a:prstGeom>
              <a:solidFill>
                <a:srgbClr val="FFFFFF"/>
              </a:solidFill>
              <a:ln w="9525" algn="ctr">
                <a:solidFill>
                  <a:srgbClr val="000000"/>
                </a:solidFill>
                <a:miter lim="800000"/>
                <a:headEnd/>
                <a:tailEnd/>
              </a:ln>
            </p:spPr>
            <p:txBody>
              <a:bodyPr lIns="0" tIns="0" rIns="0" bIns="0"/>
              <a:lstStyle/>
              <a:p>
                <a:endParaRPr lang="zh-CN" altLang="en-US">
                  <a:latin typeface="Candara" pitchFamily="34" charset="0"/>
                  <a:ea typeface="华文楷体"/>
                </a:endParaRPr>
              </a:p>
            </p:txBody>
          </p:sp>
          <p:sp>
            <p:nvSpPr>
              <p:cNvPr id="112650" name="Rectangle 8"/>
              <p:cNvSpPr>
                <a:spLocks noChangeArrowheads="1"/>
              </p:cNvSpPr>
              <p:nvPr/>
            </p:nvSpPr>
            <p:spPr bwMode="auto">
              <a:xfrm>
                <a:off x="5883" y="9971"/>
                <a:ext cx="1019" cy="827"/>
              </a:xfrm>
              <a:prstGeom prst="rect">
                <a:avLst/>
              </a:prstGeom>
              <a:solidFill>
                <a:srgbClr val="FFFFFF"/>
              </a:solidFill>
              <a:ln w="9525" algn="ctr">
                <a:solidFill>
                  <a:srgbClr val="000000"/>
                </a:solidFill>
                <a:miter lim="800000"/>
                <a:headEnd/>
                <a:tailEnd/>
              </a:ln>
            </p:spPr>
            <p:txBody>
              <a:bodyPr lIns="0" tIns="0" rIns="0" bIns="0"/>
              <a:lstStyle/>
              <a:p>
                <a:endParaRPr lang="zh-CN" altLang="en-US">
                  <a:latin typeface="Candara" pitchFamily="34" charset="0"/>
                  <a:ea typeface="华文楷体"/>
                </a:endParaRPr>
              </a:p>
            </p:txBody>
          </p:sp>
          <p:sp>
            <p:nvSpPr>
              <p:cNvPr id="112651" name="Text Box 9"/>
              <p:cNvSpPr txBox="1">
                <a:spLocks noChangeArrowheads="1"/>
              </p:cNvSpPr>
              <p:nvPr/>
            </p:nvSpPr>
            <p:spPr bwMode="auto">
              <a:xfrm>
                <a:off x="5234" y="9456"/>
                <a:ext cx="583" cy="200"/>
              </a:xfrm>
              <a:prstGeom prst="rect">
                <a:avLst/>
              </a:prstGeom>
              <a:noFill/>
              <a:ln w="9525" algn="ctr">
                <a:noFill/>
                <a:miter lim="800000"/>
                <a:headEnd/>
                <a:tailEnd/>
              </a:ln>
            </p:spPr>
            <p:txBody>
              <a:bodyPr lIns="0" tIns="0" rIns="0" bIns="0"/>
              <a:lstStyle/>
              <a:p>
                <a:pPr algn="just"/>
                <a:r>
                  <a:rPr lang="en-US" altLang="zh-CN" sz="700">
                    <a:latin typeface="Calibri" pitchFamily="34" charset="0"/>
                  </a:rPr>
                  <a:t>#header</a:t>
                </a:r>
                <a:endParaRPr lang="zh-CN" altLang="zh-CN"/>
              </a:p>
            </p:txBody>
          </p:sp>
          <p:sp>
            <p:nvSpPr>
              <p:cNvPr id="112652" name="Text Box 10"/>
              <p:cNvSpPr txBox="1">
                <a:spLocks noChangeArrowheads="1"/>
              </p:cNvSpPr>
              <p:nvPr/>
            </p:nvSpPr>
            <p:spPr bwMode="auto">
              <a:xfrm>
                <a:off x="5219" y="9820"/>
                <a:ext cx="584" cy="273"/>
              </a:xfrm>
              <a:prstGeom prst="rect">
                <a:avLst/>
              </a:prstGeom>
              <a:noFill/>
              <a:ln w="9525" algn="ctr">
                <a:noFill/>
                <a:miter lim="800000"/>
                <a:headEnd/>
                <a:tailEnd/>
              </a:ln>
            </p:spPr>
            <p:txBody>
              <a:bodyPr lIns="0" tIns="0" rIns="0" bIns="0"/>
              <a:lstStyle/>
              <a:p>
                <a:pPr algn="just"/>
                <a:r>
                  <a:rPr lang="en-US" altLang="zh-CN" sz="700">
                    <a:latin typeface="Calibri" pitchFamily="34" charset="0"/>
                  </a:rPr>
                  <a:t>#main</a:t>
                </a:r>
                <a:endParaRPr lang="zh-CN" altLang="zh-CN"/>
              </a:p>
            </p:txBody>
          </p:sp>
          <p:sp>
            <p:nvSpPr>
              <p:cNvPr id="112653" name="Text Box 11"/>
              <p:cNvSpPr txBox="1">
                <a:spLocks noChangeArrowheads="1"/>
              </p:cNvSpPr>
              <p:nvPr/>
            </p:nvSpPr>
            <p:spPr bwMode="auto">
              <a:xfrm>
                <a:off x="5219" y="10911"/>
                <a:ext cx="584" cy="272"/>
              </a:xfrm>
              <a:prstGeom prst="rect">
                <a:avLst/>
              </a:prstGeom>
              <a:noFill/>
              <a:ln w="9525" algn="ctr">
                <a:noFill/>
                <a:miter lim="800000"/>
                <a:headEnd/>
                <a:tailEnd/>
              </a:ln>
            </p:spPr>
            <p:txBody>
              <a:bodyPr lIns="0" tIns="0" rIns="0" bIns="0"/>
              <a:lstStyle/>
              <a:p>
                <a:pPr algn="just"/>
                <a:r>
                  <a:rPr lang="en-US" altLang="zh-CN" sz="700">
                    <a:latin typeface="Calibri" pitchFamily="34" charset="0"/>
                  </a:rPr>
                  <a:t>#footer</a:t>
                </a:r>
                <a:endParaRPr lang="zh-CN" altLang="zh-CN"/>
              </a:p>
            </p:txBody>
          </p:sp>
        </p:grpSp>
        <p:sp>
          <p:nvSpPr>
            <p:cNvPr id="112645" name="Rectangle 12"/>
            <p:cNvSpPr>
              <a:spLocks noChangeArrowheads="1"/>
            </p:cNvSpPr>
            <p:nvPr/>
          </p:nvSpPr>
          <p:spPr bwMode="auto">
            <a:xfrm>
              <a:off x="4124" y="15820"/>
              <a:ext cx="2260" cy="343"/>
            </a:xfrm>
            <a:prstGeom prst="rect">
              <a:avLst/>
            </a:prstGeom>
            <a:noFill/>
            <a:ln w="9525">
              <a:noFill/>
              <a:miter lim="800000"/>
              <a:headEnd/>
              <a:tailEnd/>
            </a:ln>
          </p:spPr>
          <p:txBody>
            <a:bodyPr lIns="0" tIns="0" rIns="0" bIns="0"/>
            <a:lstStyle/>
            <a:p>
              <a:pPr algn="ctr">
                <a:spcAft>
                  <a:spcPts val="600"/>
                </a:spcAft>
              </a:pPr>
              <a:endParaRPr lang="en-US" altLang="zh-CN" sz="900">
                <a:latin typeface="Times New Roman" pitchFamily="18" charset="0"/>
              </a:endParaRPr>
            </a:p>
            <a:p>
              <a:pPr algn="ctr">
                <a:spcAft>
                  <a:spcPts val="600"/>
                </a:spcAft>
              </a:pPr>
              <a:endParaRPr lang="en-US" altLang="zh-CN" sz="900">
                <a:latin typeface="Times New Roman" pitchFamily="18" charset="0"/>
              </a:endParaRPr>
            </a:p>
            <a:p>
              <a:pPr algn="ctr">
                <a:spcAft>
                  <a:spcPts val="600"/>
                </a:spcAft>
              </a:pPr>
              <a:endParaRPr lang="en-US" altLang="zh-CN" sz="900">
                <a:latin typeface="Times New Roman" pitchFamily="18" charset="0"/>
              </a:endParaRPr>
            </a:p>
            <a:p>
              <a:pPr algn="ctr">
                <a:spcAft>
                  <a:spcPts val="600"/>
                </a:spcAft>
              </a:pPr>
              <a:endParaRPr lang="en-US" altLang="zh-CN" sz="900">
                <a:latin typeface="Times New Roman" pitchFamily="18" charset="0"/>
              </a:endParaRPr>
            </a:p>
            <a:p>
              <a:pPr algn="ctr">
                <a:spcAft>
                  <a:spcPts val="600"/>
                </a:spcAft>
              </a:pPr>
              <a:endParaRPr lang="en-US" altLang="zh-CN" sz="900">
                <a:latin typeface="Times New Roman" pitchFamily="18" charset="0"/>
              </a:endParaRPr>
            </a:p>
            <a:p>
              <a:pPr algn="ctr">
                <a:spcAft>
                  <a:spcPts val="600"/>
                </a:spcAft>
              </a:pPr>
              <a:endParaRPr lang="en-US" altLang="zh-CN" sz="900">
                <a:latin typeface="Times New Roman" pitchFamily="18" charset="0"/>
              </a:endParaRPr>
            </a:p>
            <a:p>
              <a:pPr algn="ctr">
                <a:spcAft>
                  <a:spcPts val="600"/>
                </a:spcAft>
              </a:pPr>
              <a:endParaRPr lang="en-US" altLang="zh-CN" sz="900">
                <a:latin typeface="Times New Roman" pitchFamily="18" charset="0"/>
              </a:endParaRPr>
            </a:p>
            <a:p>
              <a:pPr algn="ctr">
                <a:spcAft>
                  <a:spcPts val="600"/>
                </a:spcAft>
              </a:pPr>
              <a:endParaRPr lang="en-US" altLang="zh-CN" sz="900">
                <a:latin typeface="Times New Roman" pitchFamily="18" charset="0"/>
              </a:endParaRPr>
            </a:p>
            <a:p>
              <a:pPr algn="ctr">
                <a:spcAft>
                  <a:spcPts val="600"/>
                </a:spcAft>
              </a:pPr>
              <a:endParaRPr lang="en-US" altLang="zh-CN" sz="900">
                <a:latin typeface="Times New Roman" pitchFamily="18" charset="0"/>
              </a:endParaRPr>
            </a:p>
            <a:p>
              <a:pPr algn="ctr">
                <a:spcAft>
                  <a:spcPts val="600"/>
                </a:spcAft>
              </a:pPr>
              <a:endParaRPr lang="en-US" altLang="zh-CN" sz="900">
                <a:latin typeface="Times New Roman" pitchFamily="18" charset="0"/>
              </a:endParaRPr>
            </a:p>
            <a:p>
              <a:pPr algn="ctr">
                <a:spcAft>
                  <a:spcPts val="600"/>
                </a:spcAft>
              </a:pPr>
              <a:endParaRPr lang="en-US" altLang="zh-CN" sz="900">
                <a:latin typeface="Times New Roman" pitchFamily="18" charset="0"/>
              </a:endParaRPr>
            </a:p>
            <a:p>
              <a:pPr algn="ctr">
                <a:spcAft>
                  <a:spcPts val="600"/>
                </a:spcAft>
              </a:pPr>
              <a:endParaRPr lang="en-US" altLang="zh-CN" sz="900">
                <a:latin typeface="Times New Roman" pitchFamily="18" charset="0"/>
              </a:endParaRPr>
            </a:p>
            <a:p>
              <a:pPr algn="ctr">
                <a:spcAft>
                  <a:spcPts val="600"/>
                </a:spcAft>
              </a:pPr>
              <a:endParaRPr lang="en-US" altLang="zh-CN" sz="900">
                <a:latin typeface="Times New Roman" pitchFamily="18" charset="0"/>
              </a:endParaRPr>
            </a:p>
            <a:p>
              <a:pPr algn="ctr">
                <a:spcAft>
                  <a:spcPts val="600"/>
                </a:spcAft>
              </a:pPr>
              <a:endParaRPr lang="en-US" altLang="zh-CN" sz="900">
                <a:latin typeface="Times New Roman" pitchFamily="18" charset="0"/>
              </a:endParaRPr>
            </a:p>
            <a:p>
              <a:pPr algn="ctr">
                <a:spcAft>
                  <a:spcPts val="600"/>
                </a:spcAft>
              </a:pPr>
              <a:endParaRPr lang="zh-CN" altLang="zh-CN"/>
            </a:p>
          </p:txBody>
        </p:sp>
      </p:gr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内容占位符 1"/>
          <p:cNvSpPr>
            <a:spLocks noGrp="1"/>
          </p:cNvSpPr>
          <p:nvPr>
            <p:ph idx="1"/>
          </p:nvPr>
        </p:nvSpPr>
        <p:spPr/>
        <p:txBody>
          <a:bodyPr/>
          <a:lstStyle/>
          <a:p>
            <a:pPr>
              <a:buFont typeface="Symbol" pitchFamily="18" charset="2"/>
              <a:buNone/>
            </a:pPr>
            <a:r>
              <a:rPr lang="en-US" altLang="zh-CN" b="1" smtClean="0"/>
              <a:t>2</a:t>
            </a:r>
            <a:r>
              <a:rPr lang="zh-CN" altLang="en-US" b="1" smtClean="0"/>
              <a:t>．创建“旅游攻略”目录及网页文件</a:t>
            </a:r>
          </a:p>
          <a:p>
            <a:r>
              <a:rPr lang="zh-CN" altLang="en-US" smtClean="0"/>
              <a:t>为了便于管理，在站点根目录下新建文件夹</a:t>
            </a:r>
            <a:r>
              <a:rPr lang="en-US" altLang="zh-CN" smtClean="0"/>
              <a:t>strategy</a:t>
            </a:r>
            <a:r>
              <a:rPr lang="zh-CN" altLang="en-US" smtClean="0"/>
              <a:t>，并在此目录下新建</a:t>
            </a:r>
            <a:r>
              <a:rPr lang="en-US" altLang="zh-CN" smtClean="0"/>
              <a:t>images</a:t>
            </a:r>
            <a:r>
              <a:rPr lang="zh-CN" altLang="en-US" smtClean="0"/>
              <a:t>文件夹，将页面所需图片复制到</a:t>
            </a:r>
            <a:r>
              <a:rPr lang="en-US" altLang="zh-CN" smtClean="0"/>
              <a:t>images</a:t>
            </a:r>
            <a:r>
              <a:rPr lang="zh-CN" altLang="en-US" smtClean="0"/>
              <a:t>文件夹中。</a:t>
            </a:r>
          </a:p>
          <a:p>
            <a:r>
              <a:rPr lang="zh-CN" altLang="en-US" smtClean="0"/>
              <a:t>新建“旅游攻略”网页文件</a:t>
            </a:r>
            <a:r>
              <a:rPr lang="en-US" altLang="zh-CN" smtClean="0"/>
              <a:t>strategy.html</a:t>
            </a:r>
            <a:r>
              <a:rPr lang="zh-CN" altLang="en-US" smtClean="0"/>
              <a:t>。使用</a:t>
            </a:r>
            <a:r>
              <a:rPr lang="en-US" altLang="zh-CN" smtClean="0"/>
              <a:t>body</a:t>
            </a:r>
            <a:r>
              <a:rPr lang="zh-CN" altLang="en-US" smtClean="0"/>
              <a:t>作为标签选择器，设置页面间距为</a:t>
            </a:r>
            <a:r>
              <a:rPr lang="en-US" altLang="zh-CN" smtClean="0"/>
              <a:t>0</a:t>
            </a:r>
            <a:r>
              <a:rPr lang="zh-CN" altLang="en-US" smtClean="0"/>
              <a:t>像素。</a:t>
            </a:r>
          </a:p>
        </p:txBody>
      </p:sp>
      <p:sp>
        <p:nvSpPr>
          <p:cNvPr id="113666"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1561</TotalTime>
  <Words>9502</Words>
  <Application>Microsoft Office PowerPoint</Application>
  <PresentationFormat>全屏显示(4:3)</PresentationFormat>
  <Paragraphs>502</Paragraphs>
  <Slides>118</Slides>
  <Notes>0</Notes>
  <HiddenSlides>0</HiddenSlides>
  <MMClips>0</MMClips>
  <ScaleCrop>false</ScaleCrop>
  <HeadingPairs>
    <vt:vector size="6" baseType="variant">
      <vt:variant>
        <vt:lpstr>已用的字体</vt:lpstr>
      </vt:variant>
      <vt:variant>
        <vt:i4>10</vt:i4>
      </vt:variant>
      <vt:variant>
        <vt:lpstr>演示文稿设计模板</vt:lpstr>
      </vt:variant>
      <vt:variant>
        <vt:i4>8</vt:i4>
      </vt:variant>
      <vt:variant>
        <vt:lpstr>幻灯片标题</vt:lpstr>
      </vt:variant>
      <vt:variant>
        <vt:i4>118</vt:i4>
      </vt:variant>
    </vt:vector>
  </HeadingPairs>
  <TitlesOfParts>
    <vt:vector size="136" baseType="lpstr">
      <vt:lpstr>Candara</vt:lpstr>
      <vt:lpstr>华文楷体</vt:lpstr>
      <vt:lpstr>Arial</vt:lpstr>
      <vt:lpstr>华文新魏</vt:lpstr>
      <vt:lpstr>Symbol</vt:lpstr>
      <vt:lpstr>Calibri</vt:lpstr>
      <vt:lpstr>宋体</vt:lpstr>
      <vt:lpstr>华文彩云</vt:lpstr>
      <vt:lpstr>Times New Roman</vt:lpstr>
      <vt:lpstr>黑体</vt:lpstr>
      <vt:lpstr>波形</vt:lpstr>
      <vt:lpstr>波形</vt:lpstr>
      <vt:lpstr>波形</vt:lpstr>
      <vt:lpstr>波形</vt:lpstr>
      <vt:lpstr>波形</vt:lpstr>
      <vt:lpstr>波形</vt:lpstr>
      <vt:lpstr>波形</vt:lpstr>
      <vt:lpstr>波形</vt:lpstr>
      <vt:lpstr>第3章  网页设计布局工具综合应用 </vt:lpstr>
      <vt:lpstr>第3章  网页设计布局工具综合应用 </vt:lpstr>
      <vt:lpstr>3.1  表格</vt:lpstr>
      <vt:lpstr>3.1.1  表格基本操作</vt:lpstr>
      <vt:lpstr>2.1.2  Dreamweaver CS5工作区 </vt:lpstr>
      <vt:lpstr>幻灯片 6</vt:lpstr>
      <vt:lpstr>幻灯片 7</vt:lpstr>
      <vt:lpstr>幻灯片 8</vt:lpstr>
      <vt:lpstr>幻灯片 9</vt:lpstr>
      <vt:lpstr>幻灯片 10</vt:lpstr>
      <vt:lpstr>幻灯片 11</vt:lpstr>
      <vt:lpstr>幻灯片 12</vt:lpstr>
      <vt:lpstr>幻灯片 13</vt:lpstr>
      <vt:lpstr>3.1.2  表格布局</vt:lpstr>
      <vt:lpstr>幻灯片 15</vt:lpstr>
      <vt:lpstr>3.1.3  表格布局应用实例</vt:lpstr>
      <vt:lpstr>幻灯片 17</vt:lpstr>
      <vt:lpstr>幻灯片 18</vt:lpstr>
      <vt:lpstr>幻灯片 19</vt:lpstr>
      <vt:lpstr>制作首页页眉</vt:lpstr>
      <vt:lpstr>制作首页页眉</vt:lpstr>
      <vt:lpstr>制作首页页眉</vt:lpstr>
      <vt:lpstr>幻灯片 23</vt:lpstr>
      <vt:lpstr>幻灯片 24</vt:lpstr>
      <vt:lpstr>幻灯片 25</vt:lpstr>
      <vt:lpstr>制作页面主体左列内容</vt:lpstr>
      <vt:lpstr>制作页面主体左列内容</vt:lpstr>
      <vt:lpstr>制作页面主体左列内容</vt:lpstr>
      <vt:lpstr>幻灯片 29</vt:lpstr>
      <vt:lpstr>制作主体内容中间列内容</vt:lpstr>
      <vt:lpstr>制作主体内容中间列内容</vt:lpstr>
      <vt:lpstr>制作主体内容中间列内容</vt:lpstr>
      <vt:lpstr>制作主体内容中间列内容</vt:lpstr>
      <vt:lpstr>制作主体内容中间列内容</vt:lpstr>
      <vt:lpstr>幻灯片 35</vt:lpstr>
      <vt:lpstr>幻灯片 36</vt:lpstr>
      <vt:lpstr>幻灯片 37</vt:lpstr>
      <vt:lpstr>3.2  超链接</vt:lpstr>
      <vt:lpstr>3.2.1  超链接基本概念</vt:lpstr>
      <vt:lpstr>3.2.1  超链接基本概念</vt:lpstr>
      <vt:lpstr>幻灯片 41</vt:lpstr>
      <vt:lpstr>3.2.2  创建内部超链接</vt:lpstr>
      <vt:lpstr>3.2.2  创建内部超链接</vt:lpstr>
      <vt:lpstr>3.2.2  创建内部超链接</vt:lpstr>
      <vt:lpstr>幻灯片 45</vt:lpstr>
      <vt:lpstr>幻灯片 46</vt:lpstr>
      <vt:lpstr>幻灯片 47</vt:lpstr>
      <vt:lpstr>幻灯片 48</vt:lpstr>
      <vt:lpstr>3.2.3  创建外部超链接</vt:lpstr>
      <vt:lpstr>3.2.4  锚点超链接</vt:lpstr>
      <vt:lpstr>3.2.4  锚点超链接</vt:lpstr>
      <vt:lpstr>3.2.4  锚点超链接</vt:lpstr>
      <vt:lpstr>3.2.4  锚点超链接</vt:lpstr>
      <vt:lpstr>幻灯片 54</vt:lpstr>
      <vt:lpstr>3.2.5  其他类型超链接</vt:lpstr>
      <vt:lpstr>3.2.6  超链接的CSS设置</vt:lpstr>
      <vt:lpstr>幻灯片 57</vt:lpstr>
      <vt:lpstr>幻灯片 58</vt:lpstr>
      <vt:lpstr>3.3  创建并使用外部CSS样式</vt:lpstr>
      <vt:lpstr>3.3.1  创建外部CSS文件</vt:lpstr>
      <vt:lpstr>幻灯片 61</vt:lpstr>
      <vt:lpstr>3.3.2  链接外部CSS文件</vt:lpstr>
      <vt:lpstr>幻灯片 63</vt:lpstr>
      <vt:lpstr>3.4  框架</vt:lpstr>
      <vt:lpstr>3.4.1  框架基础</vt:lpstr>
      <vt:lpstr>幻灯片 66</vt:lpstr>
      <vt:lpstr>幻灯片 67</vt:lpstr>
      <vt:lpstr>幻灯片 68</vt:lpstr>
      <vt:lpstr>幻灯片 69</vt:lpstr>
      <vt:lpstr>幻灯片 70</vt:lpstr>
      <vt:lpstr>3.4.2  创建框架</vt:lpstr>
      <vt:lpstr>幻灯片 72</vt:lpstr>
      <vt:lpstr>幻灯片 73</vt:lpstr>
      <vt:lpstr>幻灯片 74</vt:lpstr>
      <vt:lpstr>3.4.3  设置框架集与框架</vt:lpstr>
      <vt:lpstr>幻灯片 76</vt:lpstr>
      <vt:lpstr>幻灯片 77</vt:lpstr>
      <vt:lpstr>幻灯片 78</vt:lpstr>
      <vt:lpstr>3.4.4  框架实例应用</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3.5  Div+CSS</vt:lpstr>
      <vt:lpstr>3.5.1  Div基础</vt:lpstr>
      <vt:lpstr>3.5.2  插入Div的基本操作</vt:lpstr>
      <vt:lpstr>幻灯片 96</vt:lpstr>
      <vt:lpstr>3.5.3  Div+CSS应用实例</vt:lpstr>
      <vt:lpstr>幻灯片 98</vt:lpstr>
      <vt:lpstr>幻灯片 99</vt:lpstr>
      <vt:lpstr>幻灯片 100</vt:lpstr>
      <vt:lpstr>设置页面基本布局结构</vt:lpstr>
      <vt:lpstr>设置页面基本布局结构</vt:lpstr>
      <vt:lpstr>幻灯片 103</vt:lpstr>
      <vt:lpstr>幻灯片 104</vt:lpstr>
      <vt:lpstr>制作页眉部分内容</vt:lpstr>
      <vt:lpstr>制作页眉部分内容</vt:lpstr>
      <vt:lpstr>幻灯片 107</vt:lpstr>
      <vt:lpstr>幻灯片 108</vt:lpstr>
      <vt:lpstr>幻灯片 109</vt:lpstr>
      <vt:lpstr>幻灯片 110</vt:lpstr>
      <vt:lpstr>幻灯片 111</vt:lpstr>
      <vt:lpstr>制作主体部分内容</vt:lpstr>
      <vt:lpstr>制作主体部分内容</vt:lpstr>
      <vt:lpstr>制作主体部分内容</vt:lpstr>
      <vt:lpstr>制作主体部分内容</vt:lpstr>
      <vt:lpstr>制作主体部分内容</vt:lpstr>
      <vt:lpstr>制作主体部分内容</vt:lpstr>
      <vt:lpstr>幻灯片 118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Users</cp:lastModifiedBy>
  <cp:revision>203</cp:revision>
  <dcterms:created xsi:type="dcterms:W3CDTF">2013-12-27T07:20:25Z</dcterms:created>
  <dcterms:modified xsi:type="dcterms:W3CDTF">2014-02-25T00:52:33Z</dcterms:modified>
</cp:coreProperties>
</file>