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366" r:id="rId5"/>
    <p:sldId id="262" r:id="rId6"/>
    <p:sldId id="263" r:id="rId7"/>
    <p:sldId id="282" r:id="rId8"/>
    <p:sldId id="283" r:id="rId9"/>
    <p:sldId id="369" r:id="rId10"/>
    <p:sldId id="326" r:id="rId11"/>
    <p:sldId id="370" r:id="rId12"/>
    <p:sldId id="367" r:id="rId13"/>
    <p:sldId id="330" r:id="rId14"/>
    <p:sldId id="284" r:id="rId15"/>
    <p:sldId id="335" r:id="rId16"/>
    <p:sldId id="371" r:id="rId17"/>
    <p:sldId id="340" r:id="rId18"/>
    <p:sldId id="365" r:id="rId19"/>
    <p:sldId id="27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B166E"/>
    <a:srgbClr val="692A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60"/>
  </p:normalViewPr>
  <p:slideViewPr>
    <p:cSldViewPr>
      <p:cViewPr varScale="1">
        <p:scale>
          <a:sx n="64" d="100"/>
          <a:sy n="64" d="100"/>
        </p:scale>
        <p:origin x="-153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srcRect r="14461"/>
          <a:stretch>
            <a:fillRect/>
          </a:stretch>
        </p:blipFill>
        <p:spPr bwMode="auto">
          <a:xfrm>
            <a:off x="0" y="0"/>
            <a:ext cx="9144000" cy="5157788"/>
          </a:xfrm>
          <a:prstGeom prst="rect">
            <a:avLst/>
          </a:prstGeom>
          <a:noFill/>
          <a:ln w="9525">
            <a:noFill/>
            <a:miter lim="800000"/>
            <a:headEnd/>
            <a:tailEnd/>
          </a:ln>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113ABF05-DC41-4E9E-8991-FF29BBC4B423}"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7ABAF560-8B50-4FD7-AF84-411DE6614495}"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endParaRPr lang="zh-CN" altLang="en-US" noProof="0" smtClean="0"/>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6C7D1C2A-170E-4D7E-A0E7-0CFAD810525C}"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237F6E53-445A-486A-AB67-E6CB4CD130CC}"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299CE60B-EEEB-4607-B4CC-A53157801C60}"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031ADAA8-F459-47A3-8489-BCFAA630300E}"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379A5B60-99FA-47FB-83AB-7D9029CEBA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3CEAA6B9-ABEC-45F0-8523-FAC770ADFDD6}"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713BFD5A-E085-4FB9-A6AD-EA2FFBBCD9AF}"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C9D46CC0-B776-4732-967B-D9345EE9EB0D}"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4BB0EB33-D869-417B-B65B-3AA86610F0E4}"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srcRect/>
          <a:stretch>
            <a:fillRect/>
          </a:stretch>
        </p:blipFill>
        <p:spPr bwMode="auto">
          <a:xfrm>
            <a:off x="0" y="0"/>
            <a:ext cx="9144000" cy="836613"/>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57200" y="1295400"/>
            <a:ext cx="81534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atin typeface="+mn-lt"/>
                <a:ea typeface="宋体" charset="-122"/>
              </a:defRPr>
            </a:lvl1pPr>
          </a:lstStyle>
          <a:p>
            <a:pPr>
              <a:defRPr/>
            </a:pPr>
            <a:fld id="{599BDCA5-B2FD-4806-BB5A-CD35AA680545}"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endParaRPr lang="en-US" altLang="zh-CN" sz="1000" b="1" dirty="0">
              <a:solidFill>
                <a:schemeClr val="bg1"/>
              </a:solidFill>
              <a:latin typeface="Verdana"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83790"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1821160"/>
            <a:ext cx="8534400" cy="3048000"/>
          </a:xfrm>
        </p:spPr>
        <p:txBody>
          <a:bodyPr/>
          <a:lstStyle/>
          <a:p>
            <a:pPr algn="ctr" eaLnBrk="1" hangingPunct="1">
              <a:lnSpc>
                <a:spcPct val="150000"/>
              </a:lnSpc>
              <a:defRPr/>
            </a:pPr>
            <a:r>
              <a:rPr lang="zh-CN" altLang="en-US" sz="6000" dirty="0" smtClean="0">
                <a:ea typeface="宋体" charset="-122"/>
              </a:rPr>
              <a:t>任务九</a:t>
            </a:r>
            <a:r>
              <a:rPr lang="en-US" altLang="zh-CN" sz="6000" dirty="0" smtClean="0">
                <a:ea typeface="宋体" charset="-122"/>
              </a:rPr>
              <a:t/>
            </a:r>
            <a:br>
              <a:rPr lang="en-US" altLang="zh-CN" sz="6000" dirty="0" smtClean="0">
                <a:ea typeface="宋体" charset="-122"/>
              </a:rPr>
            </a:br>
            <a:r>
              <a:rPr lang="zh-CN" altLang="en-US" sz="6000" dirty="0" smtClean="0">
                <a:ea typeface="宋体" charset="-122"/>
              </a:rPr>
              <a:t>利用会员制开展营销</a:t>
            </a:r>
            <a:r>
              <a:rPr lang="en-US" altLang="zh-CN" sz="6000" dirty="0" smtClean="0">
                <a:ea typeface="宋体" charset="-122"/>
              </a:rPr>
              <a:t/>
            </a:r>
            <a:br>
              <a:rPr lang="en-US" altLang="zh-CN" sz="6000" dirty="0" smtClean="0">
                <a:ea typeface="宋体" charset="-122"/>
              </a:rPr>
            </a:b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676400" y="5486400"/>
            <a:ext cx="5334000" cy="685800"/>
          </a:xfrm>
        </p:spPr>
        <p:txBody>
          <a:bodyPr/>
          <a:lstStyle/>
          <a:p>
            <a:pPr eaLnBrk="1" hangingPunct="1"/>
            <a:r>
              <a:rPr lang="zh-CN" altLang="en-US" sz="5400" smtClean="0">
                <a:ea typeface="宋体" pitchFamily="2" charset="-122"/>
              </a:rPr>
              <a:t>网络营销实务</a:t>
            </a:r>
            <a:endParaRPr lang="en-US" altLang="zh-CN" sz="540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2291"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会员制营销的两种形式</a:t>
            </a:r>
          </a:p>
        </p:txBody>
      </p:sp>
      <p:sp>
        <p:nvSpPr>
          <p:cNvPr id="12292"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9.1.2 </a:t>
            </a:r>
            <a:r>
              <a:rPr lang="zh-CN" altLang="en-US" sz="3200">
                <a:solidFill>
                  <a:schemeClr val="tx2"/>
                </a:solidFill>
                <a:latin typeface="黑体" pitchFamily="2" charset="-122"/>
                <a:ea typeface="黑体" pitchFamily="2" charset="-122"/>
              </a:rPr>
              <a:t>网络会员制营销</a:t>
            </a:r>
          </a:p>
        </p:txBody>
      </p:sp>
      <p:pic>
        <p:nvPicPr>
          <p:cNvPr id="12293" name="图片 10" descr="程"/>
          <p:cNvPicPr>
            <a:picLocks noChangeAspect="1" noChangeArrowheads="1"/>
          </p:cNvPicPr>
          <p:nvPr/>
        </p:nvPicPr>
        <p:blipFill>
          <a:blip r:embed="rId2" cstate="print"/>
          <a:srcRect/>
          <a:stretch>
            <a:fillRect/>
          </a:stretch>
        </p:blipFill>
        <p:spPr bwMode="auto">
          <a:xfrm>
            <a:off x="838200" y="1981200"/>
            <a:ext cx="6781800" cy="3810000"/>
          </a:xfrm>
          <a:prstGeom prst="rect">
            <a:avLst/>
          </a:prstGeom>
          <a:noFill/>
          <a:ln w="9525">
            <a:noFill/>
            <a:miter lim="800000"/>
            <a:headEnd/>
            <a:tailEnd/>
          </a:ln>
        </p:spPr>
      </p:pic>
      <p:sp>
        <p:nvSpPr>
          <p:cNvPr id="12294" name="Rectangle 32"/>
          <p:cNvSpPr>
            <a:spLocks noChangeArrowheads="1"/>
          </p:cNvSpPr>
          <p:nvPr/>
        </p:nvSpPr>
        <p:spPr bwMode="auto">
          <a:xfrm>
            <a:off x="2514600" y="5791200"/>
            <a:ext cx="4133850" cy="461963"/>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2400" b="1">
                <a:solidFill>
                  <a:schemeClr val="tx2"/>
                </a:solidFill>
                <a:latin typeface="Times New Roman" pitchFamily="18" charset="0"/>
                <a:ea typeface="宋体" pitchFamily="2" charset="-122"/>
                <a:cs typeface="Times New Roman" pitchFamily="18" charset="0"/>
              </a:rPr>
              <a:t>图</a:t>
            </a:r>
            <a:r>
              <a:rPr lang="en-US" altLang="zh-CN" sz="2400" b="1">
                <a:solidFill>
                  <a:schemeClr val="tx2"/>
                </a:solidFill>
                <a:latin typeface="Times New Roman" pitchFamily="18" charset="0"/>
                <a:ea typeface="宋体" pitchFamily="2" charset="-122"/>
                <a:cs typeface="Times New Roman" pitchFamily="18" charset="0"/>
              </a:rPr>
              <a:t>9-1  </a:t>
            </a:r>
            <a:r>
              <a:rPr lang="zh-CN" altLang="en-US" sz="2400" b="1">
                <a:solidFill>
                  <a:schemeClr val="tx2"/>
                </a:solidFill>
                <a:latin typeface="Times New Roman" pitchFamily="18" charset="0"/>
                <a:ea typeface="宋体" pitchFamily="2" charset="-122"/>
                <a:cs typeface="Times New Roman" pitchFamily="18" charset="0"/>
              </a:rPr>
              <a:t>网络会员制营销流程图</a:t>
            </a:r>
            <a:endParaRPr lang="zh-CN" altLang="en-US" sz="2400" b="1">
              <a:solidFill>
                <a:schemeClr val="tx2"/>
              </a:solidFill>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3315"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会员制营销的两种形式</a:t>
            </a:r>
          </a:p>
        </p:txBody>
      </p:sp>
      <p:sp>
        <p:nvSpPr>
          <p:cNvPr id="13316"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9.1.2 </a:t>
            </a:r>
            <a:r>
              <a:rPr lang="zh-CN" altLang="en-US" sz="3200">
                <a:solidFill>
                  <a:schemeClr val="tx2"/>
                </a:solidFill>
                <a:latin typeface="黑体" pitchFamily="2" charset="-122"/>
                <a:ea typeface="黑体" pitchFamily="2" charset="-122"/>
              </a:rPr>
              <a:t>网络会员制营销</a:t>
            </a:r>
          </a:p>
        </p:txBody>
      </p:sp>
      <p:pic>
        <p:nvPicPr>
          <p:cNvPr id="13317" name="图片 10" descr="程"/>
          <p:cNvPicPr>
            <a:picLocks noChangeAspect="1" noChangeArrowheads="1"/>
          </p:cNvPicPr>
          <p:nvPr/>
        </p:nvPicPr>
        <p:blipFill>
          <a:blip r:embed="rId2" cstate="print"/>
          <a:srcRect/>
          <a:stretch>
            <a:fillRect/>
          </a:stretch>
        </p:blipFill>
        <p:spPr bwMode="auto">
          <a:xfrm>
            <a:off x="838200" y="1981200"/>
            <a:ext cx="6781800" cy="3810000"/>
          </a:xfrm>
          <a:prstGeom prst="rect">
            <a:avLst/>
          </a:prstGeom>
          <a:noFill/>
          <a:ln w="9525">
            <a:noFill/>
            <a:miter lim="800000"/>
            <a:headEnd/>
            <a:tailEnd/>
          </a:ln>
        </p:spPr>
      </p:pic>
      <p:sp>
        <p:nvSpPr>
          <p:cNvPr id="13318" name="Rectangle 32"/>
          <p:cNvSpPr>
            <a:spLocks noChangeArrowheads="1"/>
          </p:cNvSpPr>
          <p:nvPr/>
        </p:nvSpPr>
        <p:spPr bwMode="auto">
          <a:xfrm>
            <a:off x="2514600" y="5791200"/>
            <a:ext cx="4133850" cy="461963"/>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2400" b="1">
                <a:solidFill>
                  <a:schemeClr val="tx2"/>
                </a:solidFill>
                <a:latin typeface="Times New Roman" pitchFamily="18" charset="0"/>
                <a:ea typeface="宋体" pitchFamily="2" charset="-122"/>
                <a:cs typeface="Times New Roman" pitchFamily="18" charset="0"/>
              </a:rPr>
              <a:t>图</a:t>
            </a:r>
            <a:r>
              <a:rPr lang="en-US" altLang="zh-CN" sz="2400" b="1">
                <a:solidFill>
                  <a:schemeClr val="tx2"/>
                </a:solidFill>
                <a:latin typeface="Times New Roman" pitchFamily="18" charset="0"/>
                <a:ea typeface="宋体" pitchFamily="2" charset="-122"/>
                <a:cs typeface="Times New Roman" pitchFamily="18" charset="0"/>
              </a:rPr>
              <a:t>9-1  </a:t>
            </a:r>
            <a:r>
              <a:rPr lang="zh-CN" altLang="en-US" sz="2400" b="1">
                <a:solidFill>
                  <a:schemeClr val="tx2"/>
                </a:solidFill>
                <a:latin typeface="Times New Roman" pitchFamily="18" charset="0"/>
                <a:ea typeface="宋体" pitchFamily="2" charset="-122"/>
                <a:cs typeface="Times New Roman" pitchFamily="18" charset="0"/>
              </a:rPr>
              <a:t>网络会员制营销流程图</a:t>
            </a:r>
            <a:endParaRPr lang="zh-CN" altLang="en-US" sz="2400" b="1">
              <a:solidFill>
                <a:schemeClr val="tx2"/>
              </a:solidFill>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grpSp>
        <p:nvGrpSpPr>
          <p:cNvPr id="14339" name="Group 92"/>
          <p:cNvGrpSpPr>
            <a:grpSpLocks/>
          </p:cNvGrpSpPr>
          <p:nvPr/>
        </p:nvGrpSpPr>
        <p:grpSpPr bwMode="auto">
          <a:xfrm>
            <a:off x="228600" y="1828800"/>
            <a:ext cx="1981200" cy="4035425"/>
            <a:chOff x="720" y="1296"/>
            <a:chExt cx="1367" cy="2542"/>
          </a:xfrm>
        </p:grpSpPr>
        <p:sp>
          <p:nvSpPr>
            <p:cNvPr id="14370"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71"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14372"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73"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74"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75"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14376" name="Group 99"/>
            <p:cNvGrpSpPr>
              <a:grpSpLocks/>
            </p:cNvGrpSpPr>
            <p:nvPr/>
          </p:nvGrpSpPr>
          <p:grpSpPr bwMode="auto">
            <a:xfrm>
              <a:off x="1189" y="1296"/>
              <a:ext cx="405" cy="405"/>
              <a:chOff x="1289" y="582"/>
              <a:chExt cx="668" cy="668"/>
            </a:xfrm>
          </p:grpSpPr>
          <p:sp>
            <p:nvSpPr>
              <p:cNvPr id="14379"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4380"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81"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82"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83"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14377"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14378" name="Text Box 106"/>
            <p:cNvSpPr txBox="1">
              <a:spLocks noChangeArrowheads="1"/>
            </p:cNvSpPr>
            <p:nvPr/>
          </p:nvSpPr>
          <p:spPr bwMode="gray">
            <a:xfrm>
              <a:off x="768" y="1776"/>
              <a:ext cx="1296" cy="756"/>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网络会员制营销实施应考虑的问题</a:t>
              </a:r>
              <a:endParaRPr lang="en-US" altLang="zh-CN" sz="2400">
                <a:solidFill>
                  <a:schemeClr val="tx2"/>
                </a:solidFill>
                <a:ea typeface="宋体" pitchFamily="2" charset="-122"/>
              </a:endParaRPr>
            </a:p>
          </p:txBody>
        </p:sp>
      </p:grpSp>
      <p:grpSp>
        <p:nvGrpSpPr>
          <p:cNvPr id="14340" name="Group 107"/>
          <p:cNvGrpSpPr>
            <a:grpSpLocks/>
          </p:cNvGrpSpPr>
          <p:nvPr/>
        </p:nvGrpSpPr>
        <p:grpSpPr bwMode="auto">
          <a:xfrm>
            <a:off x="2971800" y="1828800"/>
            <a:ext cx="2133600" cy="4035425"/>
            <a:chOff x="2208" y="1296"/>
            <a:chExt cx="1365" cy="2542"/>
          </a:xfrm>
        </p:grpSpPr>
        <p:sp>
          <p:nvSpPr>
            <p:cNvPr id="14357"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58"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14359"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60"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61"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4362"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63"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64"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65"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66" name="Text Box 117"/>
            <p:cNvSpPr txBox="1">
              <a:spLocks noChangeArrowheads="1"/>
            </p:cNvSpPr>
            <p:nvPr/>
          </p:nvSpPr>
          <p:spPr bwMode="gray">
            <a:xfrm>
              <a:off x="2764"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14367" name="Text Box 118"/>
            <p:cNvSpPr txBox="1">
              <a:spLocks noChangeArrowheads="1"/>
            </p:cNvSpPr>
            <p:nvPr/>
          </p:nvSpPr>
          <p:spPr bwMode="gray">
            <a:xfrm>
              <a:off x="2256" y="1776"/>
              <a:ext cx="1296" cy="523"/>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网络会员制的运作步骤</a:t>
              </a:r>
              <a:endParaRPr lang="en-US" altLang="zh-CN" sz="2400">
                <a:solidFill>
                  <a:schemeClr val="tx2"/>
                </a:solidFill>
                <a:ea typeface="宋体" pitchFamily="2" charset="-122"/>
              </a:endParaRPr>
            </a:p>
          </p:txBody>
        </p:sp>
        <p:sp>
          <p:nvSpPr>
            <p:cNvPr id="14368"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69"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grpSp>
        <p:nvGrpSpPr>
          <p:cNvPr id="14341" name="Group 92"/>
          <p:cNvGrpSpPr>
            <a:grpSpLocks/>
          </p:cNvGrpSpPr>
          <p:nvPr/>
        </p:nvGrpSpPr>
        <p:grpSpPr bwMode="auto">
          <a:xfrm>
            <a:off x="5791200" y="1828800"/>
            <a:ext cx="2057400" cy="4035425"/>
            <a:chOff x="720" y="1296"/>
            <a:chExt cx="1367" cy="2542"/>
          </a:xfrm>
        </p:grpSpPr>
        <p:sp>
          <p:nvSpPr>
            <p:cNvPr id="14343"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44"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14345" name="AutoShape 95"/>
            <p:cNvSpPr>
              <a:spLocks noChangeArrowheads="1"/>
            </p:cNvSpPr>
            <p:nvPr/>
          </p:nvSpPr>
          <p:spPr bwMode="gray">
            <a:xfrm>
              <a:off x="768" y="2832"/>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46" name="AutoShape 96"/>
            <p:cNvSpPr>
              <a:spLocks noChangeArrowheads="1"/>
            </p:cNvSpPr>
            <p:nvPr/>
          </p:nvSpPr>
          <p:spPr bwMode="gray">
            <a:xfrm>
              <a:off x="768" y="1536"/>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47"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4348"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14349" name="Group 99"/>
            <p:cNvGrpSpPr>
              <a:grpSpLocks/>
            </p:cNvGrpSpPr>
            <p:nvPr/>
          </p:nvGrpSpPr>
          <p:grpSpPr bwMode="auto">
            <a:xfrm>
              <a:off x="1189" y="1296"/>
              <a:ext cx="405" cy="405"/>
              <a:chOff x="1289" y="582"/>
              <a:chExt cx="668" cy="668"/>
            </a:xfrm>
          </p:grpSpPr>
          <p:sp>
            <p:nvSpPr>
              <p:cNvPr id="14352"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4353"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54"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55"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4356"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14350"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3</a:t>
              </a:r>
              <a:endParaRPr lang="en-US" altLang="zh-CN">
                <a:solidFill>
                  <a:srgbClr val="29698D"/>
                </a:solidFill>
                <a:ea typeface="宋体" pitchFamily="2" charset="-122"/>
              </a:endParaRPr>
            </a:p>
          </p:txBody>
        </p:sp>
        <p:sp>
          <p:nvSpPr>
            <p:cNvPr id="14351" name="Text Box 106"/>
            <p:cNvSpPr txBox="1">
              <a:spLocks noChangeArrowheads="1"/>
            </p:cNvSpPr>
            <p:nvPr/>
          </p:nvSpPr>
          <p:spPr bwMode="gray">
            <a:xfrm>
              <a:off x="768" y="1776"/>
              <a:ext cx="1296" cy="756"/>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网络会员制营销的实施策略</a:t>
              </a:r>
              <a:endParaRPr lang="en-US" altLang="zh-CN" sz="2400">
                <a:solidFill>
                  <a:schemeClr val="tx2"/>
                </a:solidFill>
                <a:ea typeface="宋体" pitchFamily="2" charset="-122"/>
              </a:endParaRPr>
            </a:p>
          </p:txBody>
        </p:sp>
      </p:grpSp>
      <p:sp>
        <p:nvSpPr>
          <p:cNvPr id="1434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9.2 </a:t>
            </a:r>
            <a:r>
              <a:rPr lang="zh-CN" altLang="en-US" sz="4400" smtClean="0">
                <a:latin typeface="黑体" pitchFamily="2" charset="-122"/>
                <a:ea typeface="黑体" pitchFamily="2" charset="-122"/>
              </a:rPr>
              <a:t>会员制营销的实施要点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7"/>
          <p:cNvSpPr>
            <a:spLocks noChangeAspect="1" noChangeArrowheads="1" noTextEdit="1"/>
          </p:cNvSpPr>
          <p:nvPr/>
        </p:nvSpPr>
        <p:spPr bwMode="gray">
          <a:xfrm flipH="1">
            <a:off x="4868863" y="3427413"/>
            <a:ext cx="984250" cy="1346200"/>
          </a:xfrm>
          <a:prstGeom prst="rect">
            <a:avLst/>
          </a:prstGeom>
          <a:noFill/>
          <a:ln w="9525">
            <a:noFill/>
            <a:miter lim="800000"/>
            <a:headEnd/>
            <a:tailEnd/>
          </a:ln>
        </p:spPr>
        <p:txBody>
          <a:bodyPr/>
          <a:lstStyle/>
          <a:p>
            <a:endParaRPr lang="zh-CN" altLang="en-US"/>
          </a:p>
        </p:txBody>
      </p:sp>
      <p:sp>
        <p:nvSpPr>
          <p:cNvPr id="15363"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9.2 </a:t>
            </a:r>
            <a:r>
              <a:rPr lang="zh-CN" altLang="en-US" sz="4400" smtClean="0">
                <a:latin typeface="黑体" pitchFamily="2" charset="-122"/>
                <a:ea typeface="黑体" pitchFamily="2" charset="-122"/>
              </a:rPr>
              <a:t>会员制营销的实施要点</a:t>
            </a:r>
          </a:p>
        </p:txBody>
      </p:sp>
      <p:sp>
        <p:nvSpPr>
          <p:cNvPr id="15364" name="矩形 22"/>
          <p:cNvSpPr>
            <a:spLocks noChangeArrowheads="1"/>
          </p:cNvSpPr>
          <p:nvPr/>
        </p:nvSpPr>
        <p:spPr bwMode="auto">
          <a:xfrm>
            <a:off x="0" y="1143000"/>
            <a:ext cx="7366000"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9.2.1</a:t>
            </a:r>
            <a:r>
              <a:rPr lang="zh-CN" altLang="en-US" sz="3200">
                <a:solidFill>
                  <a:schemeClr val="tx2"/>
                </a:solidFill>
                <a:latin typeface="黑体" pitchFamily="2" charset="-122"/>
                <a:ea typeface="黑体" pitchFamily="2" charset="-122"/>
              </a:rPr>
              <a:t>网络会员制营销实施应考虑的问题</a:t>
            </a:r>
          </a:p>
        </p:txBody>
      </p:sp>
      <p:sp>
        <p:nvSpPr>
          <p:cNvPr id="15365" name="AutoShape 7"/>
          <p:cNvSpPr>
            <a:spLocks noChangeAspect="1" noChangeArrowheads="1" noTextEdit="1"/>
          </p:cNvSpPr>
          <p:nvPr/>
        </p:nvSpPr>
        <p:spPr bwMode="gray">
          <a:xfrm flipH="1">
            <a:off x="3962400" y="3417888"/>
            <a:ext cx="984250" cy="1344612"/>
          </a:xfrm>
          <a:prstGeom prst="rect">
            <a:avLst/>
          </a:prstGeom>
          <a:noFill/>
          <a:ln w="9525">
            <a:noFill/>
            <a:miter lim="800000"/>
            <a:headEnd/>
            <a:tailEnd/>
          </a:ln>
        </p:spPr>
        <p:txBody>
          <a:bodyPr/>
          <a:lstStyle/>
          <a:p>
            <a:endParaRPr lang="zh-CN" altLang="en-US"/>
          </a:p>
        </p:txBody>
      </p:sp>
      <p:sp>
        <p:nvSpPr>
          <p:cNvPr id="15366" name="AutoShape 3"/>
          <p:cNvSpPr>
            <a:spLocks noChangeArrowheads="1"/>
          </p:cNvSpPr>
          <p:nvPr/>
        </p:nvSpPr>
        <p:spPr bwMode="auto">
          <a:xfrm>
            <a:off x="3962400" y="3581400"/>
            <a:ext cx="990600"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sp>
        <p:nvSpPr>
          <p:cNvPr id="15367" name="AutoShape 4"/>
          <p:cNvSpPr>
            <a:spLocks noChangeArrowheads="1"/>
          </p:cNvSpPr>
          <p:nvPr/>
        </p:nvSpPr>
        <p:spPr bwMode="auto">
          <a:xfrm>
            <a:off x="2667000" y="3581400"/>
            <a:ext cx="984250"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sp>
        <p:nvSpPr>
          <p:cNvPr id="15368" name="AutoShape 5"/>
          <p:cNvSpPr>
            <a:spLocks noChangeArrowheads="1"/>
          </p:cNvSpPr>
          <p:nvPr/>
        </p:nvSpPr>
        <p:spPr bwMode="auto">
          <a:xfrm>
            <a:off x="1295400" y="3581400"/>
            <a:ext cx="1108075"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sp>
        <p:nvSpPr>
          <p:cNvPr id="15369" name="AutoShape 6"/>
          <p:cNvSpPr>
            <a:spLocks noChangeArrowheads="1"/>
          </p:cNvSpPr>
          <p:nvPr/>
        </p:nvSpPr>
        <p:spPr bwMode="auto">
          <a:xfrm>
            <a:off x="152400" y="3581400"/>
            <a:ext cx="990600"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grpSp>
        <p:nvGrpSpPr>
          <p:cNvPr id="15370" name="Group 7"/>
          <p:cNvGrpSpPr>
            <a:grpSpLocks/>
          </p:cNvGrpSpPr>
          <p:nvPr/>
        </p:nvGrpSpPr>
        <p:grpSpPr bwMode="auto">
          <a:xfrm>
            <a:off x="228600" y="2286000"/>
            <a:ext cx="4419600" cy="914400"/>
            <a:chOff x="624" y="1152"/>
            <a:chExt cx="4080" cy="720"/>
          </a:xfrm>
        </p:grpSpPr>
        <p:sp>
          <p:nvSpPr>
            <p:cNvPr id="47" name="Rectangle 8"/>
            <p:cNvSpPr>
              <a:spLocks noChangeArrowheads="1"/>
            </p:cNvSpPr>
            <p:nvPr/>
          </p:nvSpPr>
          <p:spPr bwMode="gray">
            <a:xfrm rot="3419336">
              <a:off x="624" y="1199"/>
              <a:ext cx="673" cy="673"/>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ea typeface="宋体" pitchFamily="2" charset="-122"/>
              </a:endParaRPr>
            </a:p>
          </p:txBody>
        </p:sp>
        <p:grpSp>
          <p:nvGrpSpPr>
            <p:cNvPr id="15411" name="Group 9"/>
            <p:cNvGrpSpPr>
              <a:grpSpLocks/>
            </p:cNvGrpSpPr>
            <p:nvPr/>
          </p:nvGrpSpPr>
          <p:grpSpPr bwMode="auto">
            <a:xfrm>
              <a:off x="1292" y="1296"/>
              <a:ext cx="623" cy="96"/>
              <a:chOff x="2003" y="3439"/>
              <a:chExt cx="468" cy="244"/>
            </a:xfrm>
          </p:grpSpPr>
          <p:sp>
            <p:nvSpPr>
              <p:cNvPr id="15425" name="Oval 10"/>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宋体" pitchFamily="2" charset="-122"/>
                </a:endParaRPr>
              </a:p>
            </p:txBody>
          </p:sp>
          <p:sp>
            <p:nvSpPr>
              <p:cNvPr id="15426" name="Rectangle 11"/>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64" name="Oval 12"/>
              <p:cNvSpPr>
                <a:spLocks noChangeArrowheads="1"/>
              </p:cNvSpPr>
              <p:nvPr/>
            </p:nvSpPr>
            <p:spPr bwMode="gray">
              <a:xfrm>
                <a:off x="2401" y="3442"/>
                <a:ext cx="70"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ea typeface="宋体" pitchFamily="2" charset="-122"/>
                </a:endParaRPr>
              </a:p>
            </p:txBody>
          </p:sp>
          <p:sp>
            <p:nvSpPr>
              <p:cNvPr id="65" name="Oval 13"/>
              <p:cNvSpPr>
                <a:spLocks noChangeArrowheads="1"/>
              </p:cNvSpPr>
              <p:nvPr/>
            </p:nvSpPr>
            <p:spPr bwMode="gray">
              <a:xfrm>
                <a:off x="2438" y="3521"/>
                <a:ext cx="20" cy="67"/>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15412" name="Rectangle 14"/>
            <p:cNvSpPr>
              <a:spLocks noChangeArrowheads="1"/>
            </p:cNvSpPr>
            <p:nvPr/>
          </p:nvSpPr>
          <p:spPr bwMode="gray">
            <a:xfrm rot="3419336">
              <a:off x="1776"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nvGrpSpPr>
            <p:cNvPr id="15413" name="Group 15"/>
            <p:cNvGrpSpPr>
              <a:grpSpLocks/>
            </p:cNvGrpSpPr>
            <p:nvPr/>
          </p:nvGrpSpPr>
          <p:grpSpPr bwMode="auto">
            <a:xfrm>
              <a:off x="2444" y="1296"/>
              <a:ext cx="623" cy="96"/>
              <a:chOff x="2003" y="3439"/>
              <a:chExt cx="468" cy="244"/>
            </a:xfrm>
          </p:grpSpPr>
          <p:sp>
            <p:nvSpPr>
              <p:cNvPr id="15421" name="Oval 16"/>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宋体" pitchFamily="2" charset="-122"/>
                </a:endParaRPr>
              </a:p>
            </p:txBody>
          </p:sp>
          <p:sp>
            <p:nvSpPr>
              <p:cNvPr id="15422" name="Rectangle 17"/>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60" name="Oval 18"/>
              <p:cNvSpPr>
                <a:spLocks noChangeArrowheads="1"/>
              </p:cNvSpPr>
              <p:nvPr/>
            </p:nvSpPr>
            <p:spPr bwMode="gray">
              <a:xfrm>
                <a:off x="2401" y="3442"/>
                <a:ext cx="70"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ea typeface="宋体" pitchFamily="2" charset="-122"/>
                </a:endParaRPr>
              </a:p>
            </p:txBody>
          </p:sp>
          <p:sp>
            <p:nvSpPr>
              <p:cNvPr id="61" name="Oval 19"/>
              <p:cNvSpPr>
                <a:spLocks noChangeArrowheads="1"/>
              </p:cNvSpPr>
              <p:nvPr/>
            </p:nvSpPr>
            <p:spPr bwMode="gray">
              <a:xfrm>
                <a:off x="2438" y="3521"/>
                <a:ext cx="20" cy="67"/>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51" name="Rectangle 20"/>
            <p:cNvSpPr>
              <a:spLocks noChangeArrowheads="1"/>
            </p:cNvSpPr>
            <p:nvPr/>
          </p:nvSpPr>
          <p:spPr bwMode="gray">
            <a:xfrm rot="3419336">
              <a:off x="2879" y="1153"/>
              <a:ext cx="671" cy="671"/>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ea typeface="宋体" pitchFamily="2" charset="-122"/>
              </a:endParaRPr>
            </a:p>
          </p:txBody>
        </p:sp>
        <p:grpSp>
          <p:nvGrpSpPr>
            <p:cNvPr id="15415" name="Group 21"/>
            <p:cNvGrpSpPr>
              <a:grpSpLocks/>
            </p:cNvGrpSpPr>
            <p:nvPr/>
          </p:nvGrpSpPr>
          <p:grpSpPr bwMode="auto">
            <a:xfrm>
              <a:off x="3605" y="1296"/>
              <a:ext cx="817" cy="96"/>
              <a:chOff x="2003" y="3439"/>
              <a:chExt cx="468" cy="244"/>
            </a:xfrm>
          </p:grpSpPr>
          <p:sp>
            <p:nvSpPr>
              <p:cNvPr id="15417" name="Oval 22"/>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宋体" pitchFamily="2" charset="-122"/>
                </a:endParaRPr>
              </a:p>
            </p:txBody>
          </p:sp>
          <p:sp>
            <p:nvSpPr>
              <p:cNvPr id="15418" name="Rectangle 23"/>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56" name="Oval 24"/>
              <p:cNvSpPr>
                <a:spLocks noChangeArrowheads="1"/>
              </p:cNvSpPr>
              <p:nvPr/>
            </p:nvSpPr>
            <p:spPr bwMode="gray">
              <a:xfrm>
                <a:off x="2400" y="3442"/>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ea typeface="宋体" pitchFamily="2" charset="-122"/>
                </a:endParaRPr>
              </a:p>
            </p:txBody>
          </p:sp>
          <p:sp>
            <p:nvSpPr>
              <p:cNvPr id="57" name="Oval 25"/>
              <p:cNvSpPr>
                <a:spLocks noChangeArrowheads="1"/>
              </p:cNvSpPr>
              <p:nvPr/>
            </p:nvSpPr>
            <p:spPr bwMode="gray">
              <a:xfrm>
                <a:off x="2439" y="3521"/>
                <a:ext cx="20" cy="67"/>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15416" name="Rectangle 26"/>
            <p:cNvSpPr>
              <a:spLocks noChangeArrowheads="1"/>
            </p:cNvSpPr>
            <p:nvPr/>
          </p:nvSpPr>
          <p:spPr bwMode="gray">
            <a:xfrm rot="3419336">
              <a:off x="4032"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sp>
        <p:nvSpPr>
          <p:cNvPr id="15371" name="Rectangle 27"/>
          <p:cNvSpPr>
            <a:spLocks noChangeArrowheads="1"/>
          </p:cNvSpPr>
          <p:nvPr/>
        </p:nvSpPr>
        <p:spPr bwMode="gray">
          <a:xfrm>
            <a:off x="533400" y="2514600"/>
            <a:ext cx="261938"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1</a:t>
            </a:r>
          </a:p>
        </p:txBody>
      </p:sp>
      <p:sp>
        <p:nvSpPr>
          <p:cNvPr id="15372" name="Rectangle 28"/>
          <p:cNvSpPr>
            <a:spLocks noChangeArrowheads="1"/>
          </p:cNvSpPr>
          <p:nvPr/>
        </p:nvSpPr>
        <p:spPr bwMode="gray">
          <a:xfrm>
            <a:off x="1752600" y="2438400"/>
            <a:ext cx="241300"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2</a:t>
            </a:r>
          </a:p>
        </p:txBody>
      </p:sp>
      <p:sp>
        <p:nvSpPr>
          <p:cNvPr id="15373" name="Rectangle 29"/>
          <p:cNvSpPr>
            <a:spLocks noChangeArrowheads="1"/>
          </p:cNvSpPr>
          <p:nvPr/>
        </p:nvSpPr>
        <p:spPr bwMode="gray">
          <a:xfrm>
            <a:off x="2971800" y="2438400"/>
            <a:ext cx="261938"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3</a:t>
            </a:r>
          </a:p>
        </p:txBody>
      </p:sp>
      <p:sp>
        <p:nvSpPr>
          <p:cNvPr id="15374" name="Rectangle 30"/>
          <p:cNvSpPr>
            <a:spLocks noChangeArrowheads="1"/>
          </p:cNvSpPr>
          <p:nvPr/>
        </p:nvSpPr>
        <p:spPr bwMode="gray">
          <a:xfrm>
            <a:off x="4889500" y="2667000"/>
            <a:ext cx="261938"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4</a:t>
            </a:r>
          </a:p>
        </p:txBody>
      </p:sp>
      <p:sp>
        <p:nvSpPr>
          <p:cNvPr id="15375" name="Rectangle 31"/>
          <p:cNvSpPr>
            <a:spLocks noChangeArrowheads="1"/>
          </p:cNvSpPr>
          <p:nvPr/>
        </p:nvSpPr>
        <p:spPr bwMode="auto">
          <a:xfrm>
            <a:off x="228600" y="4191000"/>
            <a:ext cx="744538" cy="1323975"/>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会员制营销的目标</a:t>
            </a:r>
            <a:endParaRPr lang="en-US" altLang="zh-CN" sz="2000" b="1">
              <a:solidFill>
                <a:schemeClr val="tx2"/>
              </a:solidFill>
              <a:ea typeface="宋体" pitchFamily="2" charset="-122"/>
            </a:endParaRPr>
          </a:p>
        </p:txBody>
      </p:sp>
      <p:sp>
        <p:nvSpPr>
          <p:cNvPr id="15376" name="Rectangle 32"/>
          <p:cNvSpPr>
            <a:spLocks noChangeArrowheads="1"/>
          </p:cNvSpPr>
          <p:nvPr/>
        </p:nvSpPr>
        <p:spPr bwMode="auto">
          <a:xfrm>
            <a:off x="1524000" y="4267200"/>
            <a:ext cx="744538" cy="708025"/>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目标会员</a:t>
            </a:r>
            <a:endParaRPr lang="en-US" altLang="zh-CN" sz="2000" b="1">
              <a:solidFill>
                <a:schemeClr val="tx2"/>
              </a:solidFill>
              <a:ea typeface="宋体" pitchFamily="2" charset="-122"/>
            </a:endParaRPr>
          </a:p>
        </p:txBody>
      </p:sp>
      <p:sp>
        <p:nvSpPr>
          <p:cNvPr id="15377" name="Rectangle 33"/>
          <p:cNvSpPr>
            <a:spLocks noChangeArrowheads="1"/>
          </p:cNvSpPr>
          <p:nvPr/>
        </p:nvSpPr>
        <p:spPr bwMode="auto">
          <a:xfrm>
            <a:off x="2819400" y="4267200"/>
            <a:ext cx="744538" cy="708025"/>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佣金结构</a:t>
            </a:r>
            <a:endParaRPr lang="en-US" altLang="zh-CN" sz="2000" b="1">
              <a:solidFill>
                <a:schemeClr val="tx2"/>
              </a:solidFill>
              <a:ea typeface="宋体" pitchFamily="2" charset="-122"/>
            </a:endParaRPr>
          </a:p>
        </p:txBody>
      </p:sp>
      <p:sp>
        <p:nvSpPr>
          <p:cNvPr id="15378" name="Rectangle 34"/>
          <p:cNvSpPr>
            <a:spLocks noChangeArrowheads="1"/>
          </p:cNvSpPr>
          <p:nvPr/>
        </p:nvSpPr>
        <p:spPr bwMode="auto">
          <a:xfrm>
            <a:off x="4038600" y="4267200"/>
            <a:ext cx="1069975" cy="400050"/>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预算</a:t>
            </a:r>
            <a:endParaRPr lang="en-US" altLang="zh-CN" sz="2000" b="1">
              <a:solidFill>
                <a:schemeClr val="tx2"/>
              </a:solidFill>
              <a:ea typeface="宋体" pitchFamily="2" charset="-122"/>
            </a:endParaRPr>
          </a:p>
        </p:txBody>
      </p:sp>
      <p:sp>
        <p:nvSpPr>
          <p:cNvPr id="15379" name="AutoShape 7"/>
          <p:cNvSpPr>
            <a:spLocks noChangeAspect="1" noChangeArrowheads="1" noTextEdit="1"/>
          </p:cNvSpPr>
          <p:nvPr/>
        </p:nvSpPr>
        <p:spPr bwMode="gray">
          <a:xfrm flipH="1">
            <a:off x="11345863" y="3427413"/>
            <a:ext cx="984250" cy="1346200"/>
          </a:xfrm>
          <a:prstGeom prst="rect">
            <a:avLst/>
          </a:prstGeom>
          <a:noFill/>
          <a:ln w="9525">
            <a:noFill/>
            <a:miter lim="800000"/>
            <a:headEnd/>
            <a:tailEnd/>
          </a:ln>
        </p:spPr>
        <p:txBody>
          <a:bodyPr/>
          <a:lstStyle/>
          <a:p>
            <a:endParaRPr lang="zh-CN" altLang="en-US"/>
          </a:p>
        </p:txBody>
      </p:sp>
      <p:sp>
        <p:nvSpPr>
          <p:cNvPr id="15380" name="AutoShape 7"/>
          <p:cNvSpPr>
            <a:spLocks noChangeAspect="1" noChangeArrowheads="1" noTextEdit="1"/>
          </p:cNvSpPr>
          <p:nvPr/>
        </p:nvSpPr>
        <p:spPr bwMode="gray">
          <a:xfrm flipH="1">
            <a:off x="10439400" y="3417888"/>
            <a:ext cx="984250" cy="1344612"/>
          </a:xfrm>
          <a:prstGeom prst="rect">
            <a:avLst/>
          </a:prstGeom>
          <a:noFill/>
          <a:ln w="9525">
            <a:noFill/>
            <a:miter lim="800000"/>
            <a:headEnd/>
            <a:tailEnd/>
          </a:ln>
        </p:spPr>
        <p:txBody>
          <a:bodyPr/>
          <a:lstStyle/>
          <a:p>
            <a:endParaRPr lang="zh-CN" altLang="en-US"/>
          </a:p>
        </p:txBody>
      </p:sp>
      <p:sp>
        <p:nvSpPr>
          <p:cNvPr id="15381" name="AutoShape 4"/>
          <p:cNvSpPr>
            <a:spLocks noChangeArrowheads="1"/>
          </p:cNvSpPr>
          <p:nvPr/>
        </p:nvSpPr>
        <p:spPr bwMode="auto">
          <a:xfrm>
            <a:off x="7924800" y="3581400"/>
            <a:ext cx="1066800"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sp>
        <p:nvSpPr>
          <p:cNvPr id="15382" name="AutoShape 5"/>
          <p:cNvSpPr>
            <a:spLocks noChangeArrowheads="1"/>
          </p:cNvSpPr>
          <p:nvPr/>
        </p:nvSpPr>
        <p:spPr bwMode="auto">
          <a:xfrm>
            <a:off x="6629400" y="3581400"/>
            <a:ext cx="1066800"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sp>
        <p:nvSpPr>
          <p:cNvPr id="15383" name="AutoShape 6"/>
          <p:cNvSpPr>
            <a:spLocks noChangeArrowheads="1"/>
          </p:cNvSpPr>
          <p:nvPr/>
        </p:nvSpPr>
        <p:spPr bwMode="auto">
          <a:xfrm>
            <a:off x="5334000" y="3581400"/>
            <a:ext cx="1066800" cy="2960688"/>
          </a:xfrm>
          <a:prstGeom prst="roundRect">
            <a:avLst>
              <a:gd name="adj" fmla="val 13745"/>
            </a:avLst>
          </a:prstGeom>
          <a:noFill/>
          <a:ln w="38100">
            <a:solidFill>
              <a:schemeClr val="tx1"/>
            </a:solidFill>
            <a:round/>
            <a:headEnd/>
            <a:tailEnd/>
          </a:ln>
        </p:spPr>
        <p:txBody>
          <a:bodyPr wrap="none" anchor="ctr"/>
          <a:lstStyle/>
          <a:p>
            <a:endParaRPr lang="zh-CN" altLang="en-US">
              <a:ea typeface="宋体" pitchFamily="2" charset="-122"/>
            </a:endParaRPr>
          </a:p>
        </p:txBody>
      </p:sp>
      <p:grpSp>
        <p:nvGrpSpPr>
          <p:cNvPr id="15384" name="Group 7"/>
          <p:cNvGrpSpPr>
            <a:grpSpLocks/>
          </p:cNvGrpSpPr>
          <p:nvPr/>
        </p:nvGrpSpPr>
        <p:grpSpPr bwMode="auto">
          <a:xfrm>
            <a:off x="4800600" y="2286000"/>
            <a:ext cx="4038600" cy="838200"/>
            <a:chOff x="1292" y="1152"/>
            <a:chExt cx="3412" cy="673"/>
          </a:xfrm>
        </p:grpSpPr>
        <p:grpSp>
          <p:nvGrpSpPr>
            <p:cNvPr id="15392" name="Group 9"/>
            <p:cNvGrpSpPr>
              <a:grpSpLocks/>
            </p:cNvGrpSpPr>
            <p:nvPr/>
          </p:nvGrpSpPr>
          <p:grpSpPr bwMode="auto">
            <a:xfrm>
              <a:off x="1292" y="1296"/>
              <a:ext cx="623" cy="96"/>
              <a:chOff x="2003" y="3439"/>
              <a:chExt cx="468" cy="244"/>
            </a:xfrm>
          </p:grpSpPr>
          <p:sp>
            <p:nvSpPr>
              <p:cNvPr id="15406" name="Oval 10"/>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宋体" pitchFamily="2" charset="-122"/>
                </a:endParaRPr>
              </a:p>
            </p:txBody>
          </p:sp>
          <p:sp>
            <p:nvSpPr>
              <p:cNvPr id="15407" name="Rectangle 11"/>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98" name="Oval 12"/>
              <p:cNvSpPr>
                <a:spLocks noChangeArrowheads="1"/>
              </p:cNvSpPr>
              <p:nvPr/>
            </p:nvSpPr>
            <p:spPr bwMode="gray">
              <a:xfrm>
                <a:off x="2400" y="3442"/>
                <a:ext cx="72" cy="23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ea typeface="宋体" pitchFamily="2" charset="-122"/>
                </a:endParaRPr>
              </a:p>
            </p:txBody>
          </p:sp>
          <p:sp>
            <p:nvSpPr>
              <p:cNvPr id="99" name="Oval 13"/>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15393" name="Rectangle 14"/>
            <p:cNvSpPr>
              <a:spLocks noChangeArrowheads="1"/>
            </p:cNvSpPr>
            <p:nvPr/>
          </p:nvSpPr>
          <p:spPr bwMode="gray">
            <a:xfrm rot="3419336">
              <a:off x="1776"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nvGrpSpPr>
            <p:cNvPr id="15394" name="Group 15"/>
            <p:cNvGrpSpPr>
              <a:grpSpLocks/>
            </p:cNvGrpSpPr>
            <p:nvPr/>
          </p:nvGrpSpPr>
          <p:grpSpPr bwMode="auto">
            <a:xfrm>
              <a:off x="2444" y="1296"/>
              <a:ext cx="623" cy="96"/>
              <a:chOff x="2003" y="3439"/>
              <a:chExt cx="468" cy="244"/>
            </a:xfrm>
          </p:grpSpPr>
          <p:sp>
            <p:nvSpPr>
              <p:cNvPr id="15402" name="Oval 16"/>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宋体" pitchFamily="2" charset="-122"/>
                </a:endParaRPr>
              </a:p>
            </p:txBody>
          </p:sp>
          <p:sp>
            <p:nvSpPr>
              <p:cNvPr id="15403" name="Rectangle 17"/>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94" name="Oval 18"/>
              <p:cNvSpPr>
                <a:spLocks noChangeArrowheads="1"/>
              </p:cNvSpPr>
              <p:nvPr/>
            </p:nvSpPr>
            <p:spPr bwMode="gray">
              <a:xfrm>
                <a:off x="2400" y="3442"/>
                <a:ext cx="71" cy="23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ea typeface="宋体" pitchFamily="2" charset="-122"/>
                </a:endParaRPr>
              </a:p>
            </p:txBody>
          </p:sp>
          <p:sp>
            <p:nvSpPr>
              <p:cNvPr id="95" name="Oval 19"/>
              <p:cNvSpPr>
                <a:spLocks noChangeArrowheads="1"/>
              </p:cNvSpPr>
              <p:nvPr/>
            </p:nvSpPr>
            <p:spPr bwMode="gray">
              <a:xfrm>
                <a:off x="2437"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85" name="Rectangle 20"/>
            <p:cNvSpPr>
              <a:spLocks noChangeArrowheads="1"/>
            </p:cNvSpPr>
            <p:nvPr/>
          </p:nvSpPr>
          <p:spPr bwMode="gray">
            <a:xfrm rot="3419336">
              <a:off x="2879" y="1154"/>
              <a:ext cx="672" cy="671"/>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a:defRPr/>
              </a:pPr>
              <a:endParaRPr lang="zh-CN" altLang="en-US">
                <a:ea typeface="宋体" pitchFamily="2" charset="-122"/>
              </a:endParaRPr>
            </a:p>
          </p:txBody>
        </p:sp>
        <p:grpSp>
          <p:nvGrpSpPr>
            <p:cNvPr id="15396" name="Group 21"/>
            <p:cNvGrpSpPr>
              <a:grpSpLocks/>
            </p:cNvGrpSpPr>
            <p:nvPr/>
          </p:nvGrpSpPr>
          <p:grpSpPr bwMode="auto">
            <a:xfrm>
              <a:off x="3605" y="1296"/>
              <a:ext cx="817" cy="96"/>
              <a:chOff x="2003" y="3439"/>
              <a:chExt cx="468" cy="244"/>
            </a:xfrm>
          </p:grpSpPr>
          <p:sp>
            <p:nvSpPr>
              <p:cNvPr id="15398" name="Oval 22"/>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宋体" pitchFamily="2" charset="-122"/>
                </a:endParaRPr>
              </a:p>
            </p:txBody>
          </p:sp>
          <p:sp>
            <p:nvSpPr>
              <p:cNvPr id="15399" name="Rectangle 23"/>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90" name="Oval 24"/>
              <p:cNvSpPr>
                <a:spLocks noChangeArrowheads="1"/>
              </p:cNvSpPr>
              <p:nvPr/>
            </p:nvSpPr>
            <p:spPr bwMode="gray">
              <a:xfrm>
                <a:off x="2401" y="3442"/>
                <a:ext cx="71" cy="23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a:defRPr/>
                </a:pPr>
                <a:endParaRPr lang="zh-CN" altLang="en-US">
                  <a:ea typeface="宋体" pitchFamily="2" charset="-122"/>
                </a:endParaRPr>
              </a:p>
            </p:txBody>
          </p:sp>
          <p:sp>
            <p:nvSpPr>
              <p:cNvPr id="91" name="Oval 25"/>
              <p:cNvSpPr>
                <a:spLocks noChangeArrowheads="1"/>
              </p:cNvSpPr>
              <p:nvPr/>
            </p:nvSpPr>
            <p:spPr bwMode="gray">
              <a:xfrm>
                <a:off x="2438" y="3520"/>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grpSp>
        <p:sp>
          <p:nvSpPr>
            <p:cNvPr id="15397" name="Rectangle 26"/>
            <p:cNvSpPr>
              <a:spLocks noChangeArrowheads="1"/>
            </p:cNvSpPr>
            <p:nvPr/>
          </p:nvSpPr>
          <p:spPr bwMode="gray">
            <a:xfrm rot="3419336">
              <a:off x="4032" y="1152"/>
              <a:ext cx="672" cy="672"/>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sp3d>
          </p:spPr>
          <p:txBody>
            <a:bodyPr wrap="none" anchor="ctr">
              <a:flatTx/>
            </a:bodyPr>
            <a:lstStyle/>
            <a:p>
              <a:endParaRPr lang="zh-CN" altLang="en-US">
                <a:ea typeface="宋体" pitchFamily="2" charset="-122"/>
              </a:endParaRPr>
            </a:p>
          </p:txBody>
        </p:sp>
      </p:grpSp>
      <p:sp>
        <p:nvSpPr>
          <p:cNvPr id="15385" name="Rectangle 27"/>
          <p:cNvSpPr>
            <a:spLocks noChangeArrowheads="1"/>
          </p:cNvSpPr>
          <p:nvPr/>
        </p:nvSpPr>
        <p:spPr bwMode="gray">
          <a:xfrm>
            <a:off x="4191000" y="2438400"/>
            <a:ext cx="261938"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4</a:t>
            </a:r>
          </a:p>
        </p:txBody>
      </p:sp>
      <p:sp>
        <p:nvSpPr>
          <p:cNvPr id="15386" name="Rectangle 28"/>
          <p:cNvSpPr>
            <a:spLocks noChangeArrowheads="1"/>
          </p:cNvSpPr>
          <p:nvPr/>
        </p:nvSpPr>
        <p:spPr bwMode="gray">
          <a:xfrm>
            <a:off x="5638800" y="2438400"/>
            <a:ext cx="241300"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5</a:t>
            </a:r>
          </a:p>
        </p:txBody>
      </p:sp>
      <p:sp>
        <p:nvSpPr>
          <p:cNvPr id="15387" name="Rectangle 29"/>
          <p:cNvSpPr>
            <a:spLocks noChangeArrowheads="1"/>
          </p:cNvSpPr>
          <p:nvPr/>
        </p:nvSpPr>
        <p:spPr bwMode="gray">
          <a:xfrm>
            <a:off x="7010400" y="2438400"/>
            <a:ext cx="261938"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6</a:t>
            </a:r>
          </a:p>
        </p:txBody>
      </p:sp>
      <p:sp>
        <p:nvSpPr>
          <p:cNvPr id="15388" name="Rectangle 31"/>
          <p:cNvSpPr>
            <a:spLocks noChangeArrowheads="1"/>
          </p:cNvSpPr>
          <p:nvPr/>
        </p:nvSpPr>
        <p:spPr bwMode="auto">
          <a:xfrm>
            <a:off x="5410200" y="4191000"/>
            <a:ext cx="1069975" cy="708025"/>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怎样推销计划</a:t>
            </a:r>
            <a:endParaRPr lang="en-US" altLang="zh-CN" sz="2000" b="1">
              <a:solidFill>
                <a:schemeClr val="tx2"/>
              </a:solidFill>
              <a:ea typeface="宋体" pitchFamily="2" charset="-122"/>
            </a:endParaRPr>
          </a:p>
        </p:txBody>
      </p:sp>
      <p:sp>
        <p:nvSpPr>
          <p:cNvPr id="15389" name="Rectangle 32"/>
          <p:cNvSpPr>
            <a:spLocks noChangeArrowheads="1"/>
          </p:cNvSpPr>
          <p:nvPr/>
        </p:nvSpPr>
        <p:spPr bwMode="auto">
          <a:xfrm>
            <a:off x="6705600" y="4267200"/>
            <a:ext cx="1069975" cy="400050"/>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竞争者</a:t>
            </a:r>
            <a:endParaRPr lang="en-US" altLang="zh-CN" sz="2000" b="1">
              <a:solidFill>
                <a:schemeClr val="tx2"/>
              </a:solidFill>
              <a:ea typeface="宋体" pitchFamily="2" charset="-122"/>
            </a:endParaRPr>
          </a:p>
        </p:txBody>
      </p:sp>
      <p:sp>
        <p:nvSpPr>
          <p:cNvPr id="15390" name="Rectangle 33"/>
          <p:cNvSpPr>
            <a:spLocks noChangeArrowheads="1"/>
          </p:cNvSpPr>
          <p:nvPr/>
        </p:nvSpPr>
        <p:spPr bwMode="auto">
          <a:xfrm>
            <a:off x="8074025" y="4267200"/>
            <a:ext cx="1069975" cy="708025"/>
          </a:xfrm>
          <a:prstGeom prst="rect">
            <a:avLst/>
          </a:prstGeom>
          <a:noFill/>
          <a:ln w="9525">
            <a:noFill/>
            <a:miter lim="800000"/>
            <a:headEnd/>
            <a:tailEnd/>
          </a:ln>
        </p:spPr>
        <p:txBody>
          <a:bodyPr>
            <a:spAutoFit/>
          </a:bodyPr>
          <a:lstStyle/>
          <a:p>
            <a:r>
              <a:rPr lang="zh-CN" altLang="en-US" sz="2000" b="1">
                <a:solidFill>
                  <a:schemeClr val="tx2"/>
                </a:solidFill>
                <a:ea typeface="宋体" pitchFamily="2" charset="-122"/>
              </a:rPr>
              <a:t>渠道</a:t>
            </a:r>
            <a:endParaRPr lang="en-US" altLang="zh-CN" sz="2000" b="1">
              <a:solidFill>
                <a:schemeClr val="tx2"/>
              </a:solidFill>
              <a:ea typeface="宋体" pitchFamily="2" charset="-122"/>
            </a:endParaRPr>
          </a:p>
          <a:p>
            <a:r>
              <a:rPr lang="zh-CN" altLang="en-US" sz="2000" b="1">
                <a:solidFill>
                  <a:schemeClr val="tx2"/>
                </a:solidFill>
                <a:ea typeface="宋体" pitchFamily="2" charset="-122"/>
              </a:rPr>
              <a:t>冲突</a:t>
            </a:r>
            <a:endParaRPr lang="en-US" altLang="zh-CN" sz="2000" b="1">
              <a:solidFill>
                <a:schemeClr val="tx2"/>
              </a:solidFill>
              <a:ea typeface="宋体" pitchFamily="2" charset="-122"/>
            </a:endParaRPr>
          </a:p>
        </p:txBody>
      </p:sp>
      <p:sp>
        <p:nvSpPr>
          <p:cNvPr id="15391" name="Rectangle 29"/>
          <p:cNvSpPr>
            <a:spLocks noChangeArrowheads="1"/>
          </p:cNvSpPr>
          <p:nvPr/>
        </p:nvSpPr>
        <p:spPr bwMode="gray">
          <a:xfrm>
            <a:off x="8305800" y="2438400"/>
            <a:ext cx="261938" cy="523875"/>
          </a:xfrm>
          <a:prstGeom prst="rect">
            <a:avLst/>
          </a:prstGeom>
          <a:noFill/>
          <a:ln w="9525">
            <a:noFill/>
            <a:miter lim="800000"/>
            <a:headEnd/>
            <a:tailEnd/>
          </a:ln>
        </p:spPr>
        <p:txBody>
          <a:bodyPr>
            <a:spAutoFit/>
          </a:bodyPr>
          <a:lstStyle/>
          <a:p>
            <a:pPr algn="ctr"/>
            <a:r>
              <a:rPr lang="en-US" altLang="zh-CN" sz="2800" b="1">
                <a:solidFill>
                  <a:schemeClr val="bg1"/>
                </a:solidFill>
                <a:ea typeface="宋体" pitchFamily="2" charset="-122"/>
              </a:rPr>
              <a:t>7</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9.2 </a:t>
            </a:r>
            <a:r>
              <a:rPr lang="zh-CN" altLang="en-US" sz="4400" smtClean="0">
                <a:latin typeface="黑体" pitchFamily="2" charset="-122"/>
                <a:ea typeface="黑体" pitchFamily="2" charset="-122"/>
              </a:rPr>
              <a:t>会员制营销的实施要点</a:t>
            </a:r>
          </a:p>
        </p:txBody>
      </p:sp>
      <p:sp>
        <p:nvSpPr>
          <p:cNvPr id="1638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6388" name="矩形 22"/>
          <p:cNvSpPr>
            <a:spLocks noChangeArrowheads="1"/>
          </p:cNvSpPr>
          <p:nvPr/>
        </p:nvSpPr>
        <p:spPr bwMode="auto">
          <a:xfrm>
            <a:off x="0" y="1143000"/>
            <a:ext cx="55197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9.2.2 </a:t>
            </a:r>
            <a:r>
              <a:rPr lang="zh-CN" altLang="en-US" sz="3200">
                <a:solidFill>
                  <a:schemeClr val="tx2"/>
                </a:solidFill>
                <a:latin typeface="黑体" pitchFamily="2" charset="-122"/>
                <a:ea typeface="黑体" pitchFamily="2" charset="-122"/>
              </a:rPr>
              <a:t>网络会员制的运作步骤</a:t>
            </a:r>
          </a:p>
        </p:txBody>
      </p:sp>
      <p:grpSp>
        <p:nvGrpSpPr>
          <p:cNvPr id="16389" name="Group 33"/>
          <p:cNvGrpSpPr>
            <a:grpSpLocks/>
          </p:cNvGrpSpPr>
          <p:nvPr/>
        </p:nvGrpSpPr>
        <p:grpSpPr bwMode="auto">
          <a:xfrm>
            <a:off x="0" y="2133600"/>
            <a:ext cx="8128000" cy="4724400"/>
            <a:chOff x="96" y="912"/>
            <a:chExt cx="5120" cy="2976"/>
          </a:xfrm>
        </p:grpSpPr>
        <p:sp>
          <p:nvSpPr>
            <p:cNvPr id="10" name="AutoShape 3"/>
            <p:cNvSpPr>
              <a:spLocks noChangeArrowheads="1"/>
            </p:cNvSpPr>
            <p:nvPr/>
          </p:nvSpPr>
          <p:spPr bwMode="gray">
            <a:xfrm>
              <a:off x="1200" y="1392"/>
              <a:ext cx="3484" cy="1728"/>
            </a:xfrm>
            <a:prstGeom prst="upArrow">
              <a:avLst>
                <a:gd name="adj1" fmla="val 57824"/>
                <a:gd name="adj2" fmla="val 54398"/>
              </a:avLst>
            </a:prstGeom>
            <a:gradFill rotWithShape="1">
              <a:gsLst>
                <a:gs pos="0">
                  <a:schemeClr val="hlink"/>
                </a:gs>
                <a:gs pos="100000">
                  <a:schemeClr val="hlink">
                    <a:gamma/>
                    <a:tint val="0"/>
                    <a:invGamma/>
                  </a:schemeClr>
                </a:gs>
              </a:gsLst>
              <a:lin ang="5400000" scaled="1"/>
            </a:gradFill>
            <a:ln w="9525" algn="ctr">
              <a:noFill/>
              <a:miter lim="800000"/>
              <a:headEnd/>
              <a:tailEnd/>
            </a:ln>
            <a:effectLst/>
          </p:spPr>
          <p:txBody>
            <a:bodyPr wrap="none" anchor="ctr"/>
            <a:lstStyle/>
            <a:p>
              <a:pPr>
                <a:defRPr/>
              </a:pPr>
              <a:endParaRPr lang="zh-CN" altLang="en-US">
                <a:ea typeface="宋体" pitchFamily="2" charset="-122"/>
              </a:endParaRPr>
            </a:p>
          </p:txBody>
        </p:sp>
        <p:sp>
          <p:nvSpPr>
            <p:cNvPr id="11" name="AutoShape 4"/>
            <p:cNvSpPr>
              <a:spLocks noChangeArrowheads="1"/>
            </p:cNvSpPr>
            <p:nvPr/>
          </p:nvSpPr>
          <p:spPr bwMode="gray">
            <a:xfrm>
              <a:off x="1536" y="912"/>
              <a:ext cx="2784" cy="362"/>
            </a:xfrm>
            <a:prstGeom prst="roundRect">
              <a:avLst>
                <a:gd name="adj" fmla="val 50000"/>
              </a:avLst>
            </a:prstGeom>
            <a:gradFill rotWithShape="1">
              <a:gsLst>
                <a:gs pos="0">
                  <a:schemeClr val="accent1"/>
                </a:gs>
                <a:gs pos="50000">
                  <a:schemeClr val="accent1">
                    <a:gamma/>
                    <a:tint val="24314"/>
                    <a:invGamma/>
                  </a:schemeClr>
                </a:gs>
                <a:gs pos="100000">
                  <a:schemeClr val="accent1"/>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defRPr/>
              </a:pPr>
              <a:r>
                <a:rPr lang="zh-CN" altLang="en-US" sz="2400" dirty="0">
                  <a:solidFill>
                    <a:schemeClr val="tx2"/>
                  </a:solidFill>
                  <a:effectLst>
                    <a:outerShdw blurRad="38100" dist="38100" dir="2700000" algn="tl">
                      <a:srgbClr val="000000"/>
                    </a:outerShdw>
                  </a:effectLst>
                  <a:latin typeface="Verdana" pitchFamily="34" charset="0"/>
                  <a:ea typeface="宋体" charset="-122"/>
                </a:rPr>
                <a:t>网络会员制的运作步骤</a:t>
              </a:r>
              <a:endParaRPr lang="zh-CN" altLang="en-US" sz="2400" dirty="0">
                <a:solidFill>
                  <a:schemeClr val="tx2"/>
                </a:solidFill>
                <a:effectLst>
                  <a:outerShdw blurRad="38100" dist="38100" dir="2700000" algn="tl">
                    <a:srgbClr val="000000"/>
                  </a:outerShdw>
                </a:effectLst>
                <a:latin typeface="Verdana" pitchFamily="34" charset="0"/>
                <a:ea typeface="宋体" charset="-122"/>
              </a:endParaRPr>
            </a:p>
          </p:txBody>
        </p:sp>
        <p:sp>
          <p:nvSpPr>
            <p:cNvPr id="16396" name="Text Box 5"/>
            <p:cNvSpPr txBox="1">
              <a:spLocks noChangeArrowheads="1"/>
            </p:cNvSpPr>
            <p:nvPr/>
          </p:nvSpPr>
          <p:spPr bwMode="gray">
            <a:xfrm>
              <a:off x="2814" y="1776"/>
              <a:ext cx="116" cy="252"/>
            </a:xfrm>
            <a:prstGeom prst="rect">
              <a:avLst/>
            </a:prstGeom>
            <a:noFill/>
            <a:ln w="9525">
              <a:noFill/>
              <a:miter lim="800000"/>
              <a:headEnd/>
              <a:tailEnd/>
            </a:ln>
          </p:spPr>
          <p:txBody>
            <a:bodyPr wrap="none">
              <a:spAutoFit/>
            </a:bodyPr>
            <a:lstStyle/>
            <a:p>
              <a:pPr algn="ctr" eaLnBrk="0" hangingPunct="0"/>
              <a:endParaRPr lang="en-US" altLang="zh-CN" sz="2000">
                <a:solidFill>
                  <a:schemeClr val="bg1"/>
                </a:solidFill>
                <a:ea typeface="宋体" pitchFamily="2" charset="-122"/>
              </a:endParaRPr>
            </a:p>
          </p:txBody>
        </p:sp>
        <p:grpSp>
          <p:nvGrpSpPr>
            <p:cNvPr id="16397" name="Group 29"/>
            <p:cNvGrpSpPr>
              <a:grpSpLocks/>
            </p:cNvGrpSpPr>
            <p:nvPr/>
          </p:nvGrpSpPr>
          <p:grpSpPr bwMode="auto">
            <a:xfrm>
              <a:off x="96" y="2660"/>
              <a:ext cx="1336" cy="1165"/>
              <a:chOff x="96" y="2660"/>
              <a:chExt cx="1336" cy="1165"/>
            </a:xfrm>
          </p:grpSpPr>
          <p:grpSp>
            <p:nvGrpSpPr>
              <p:cNvPr id="16412" name="Group 6"/>
              <p:cNvGrpSpPr>
                <a:grpSpLocks/>
              </p:cNvGrpSpPr>
              <p:nvPr/>
            </p:nvGrpSpPr>
            <p:grpSpPr bwMode="auto">
              <a:xfrm>
                <a:off x="96" y="2660"/>
                <a:ext cx="935" cy="954"/>
                <a:chOff x="-17" y="1704"/>
                <a:chExt cx="1248" cy="1296"/>
              </a:xfrm>
            </p:grpSpPr>
            <p:sp>
              <p:nvSpPr>
                <p:cNvPr id="38" name="Oval 8"/>
                <p:cNvSpPr>
                  <a:spLocks noChangeArrowheads="1"/>
                </p:cNvSpPr>
                <p:nvPr/>
              </p:nvSpPr>
              <p:spPr bwMode="gray">
                <a:xfrm>
                  <a:off x="-17" y="1704"/>
                  <a:ext cx="1248" cy="1296"/>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37" name="Text Box 10"/>
                <p:cNvSpPr txBox="1">
                  <a:spLocks noChangeArrowheads="1"/>
                </p:cNvSpPr>
                <p:nvPr/>
              </p:nvSpPr>
              <p:spPr bwMode="gray">
                <a:xfrm>
                  <a:off x="111" y="2068"/>
                  <a:ext cx="1022" cy="606"/>
                </a:xfrm>
                <a:prstGeom prst="rect">
                  <a:avLst/>
                </a:prstGeom>
                <a:noFill/>
                <a:ln w="9525">
                  <a:noFill/>
                  <a:miter lim="800000"/>
                  <a:headEnd/>
                  <a:tailEnd/>
                </a:ln>
                <a:effectLst/>
              </p:spPr>
              <p:txBody>
                <a:bodyPr wrap="none">
                  <a:spAutoFit/>
                </a:bodyPr>
                <a:lstStyle/>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建立会员</a:t>
                  </a:r>
                  <a:endParaRPr lang="en-US" altLang="zh-CN" sz="2000" b="1" dirty="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数据库</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grpSp>
          <p:sp>
            <p:nvSpPr>
              <p:cNvPr id="16413" name="Oval 11"/>
              <p:cNvSpPr>
                <a:spLocks noChangeArrowheads="1"/>
              </p:cNvSpPr>
              <p:nvPr/>
            </p:nvSpPr>
            <p:spPr bwMode="gray">
              <a:xfrm>
                <a:off x="672" y="3580"/>
                <a:ext cx="760" cy="245"/>
              </a:xfrm>
              <a:prstGeom prst="ellipse">
                <a:avLst/>
              </a:prstGeom>
              <a:gradFill rotWithShape="1">
                <a:gsLst>
                  <a:gs pos="0">
                    <a:srgbClr val="CECECE"/>
                  </a:gs>
                  <a:gs pos="100000">
                    <a:srgbClr val="FFFFFF"/>
                  </a:gs>
                </a:gsLst>
                <a:path path="shape">
                  <a:fillToRect l="50000" t="50000" r="50000" b="50000"/>
                </a:path>
              </a:gradFill>
              <a:ln w="9525">
                <a:noFill/>
                <a:round/>
                <a:headEnd/>
                <a:tailEnd/>
              </a:ln>
            </p:spPr>
            <p:txBody>
              <a:bodyPr wrap="none" anchor="ctr"/>
              <a:lstStyle/>
              <a:p>
                <a:endParaRPr lang="zh-CN" altLang="en-US">
                  <a:ea typeface="宋体" pitchFamily="2" charset="-122"/>
                </a:endParaRPr>
              </a:p>
            </p:txBody>
          </p:sp>
        </p:grpSp>
        <p:grpSp>
          <p:nvGrpSpPr>
            <p:cNvPr id="16398" name="Group 32"/>
            <p:cNvGrpSpPr>
              <a:grpSpLocks/>
            </p:cNvGrpSpPr>
            <p:nvPr/>
          </p:nvGrpSpPr>
          <p:grpSpPr bwMode="auto">
            <a:xfrm>
              <a:off x="2928" y="2688"/>
              <a:ext cx="2288" cy="1158"/>
              <a:chOff x="2928" y="2688"/>
              <a:chExt cx="2288" cy="1158"/>
            </a:xfrm>
          </p:grpSpPr>
          <p:grpSp>
            <p:nvGrpSpPr>
              <p:cNvPr id="16408" name="Group 12"/>
              <p:cNvGrpSpPr>
                <a:grpSpLocks/>
              </p:cNvGrpSpPr>
              <p:nvPr/>
            </p:nvGrpSpPr>
            <p:grpSpPr bwMode="auto">
              <a:xfrm>
                <a:off x="2928" y="2688"/>
                <a:ext cx="960" cy="965"/>
                <a:chOff x="787" y="1660"/>
                <a:chExt cx="1152" cy="1152"/>
              </a:xfrm>
            </p:grpSpPr>
            <p:sp>
              <p:nvSpPr>
                <p:cNvPr id="32" name="Oval 14"/>
                <p:cNvSpPr>
                  <a:spLocks noChangeArrowheads="1"/>
                </p:cNvSpPr>
                <p:nvPr/>
              </p:nvSpPr>
              <p:spPr bwMode="gray">
                <a:xfrm>
                  <a:off x="787" y="1660"/>
                  <a:ext cx="1152" cy="1152"/>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31" name="Text Box 16"/>
                <p:cNvSpPr txBox="1">
                  <a:spLocks noChangeArrowheads="1"/>
                </p:cNvSpPr>
                <p:nvPr/>
              </p:nvSpPr>
              <p:spPr bwMode="gray">
                <a:xfrm>
                  <a:off x="787" y="1889"/>
                  <a:ext cx="1115" cy="764"/>
                </a:xfrm>
                <a:prstGeom prst="rect">
                  <a:avLst/>
                </a:prstGeom>
                <a:noFill/>
                <a:ln w="9525">
                  <a:noFill/>
                  <a:miter lim="800000"/>
                  <a:headEnd/>
                  <a:tailEnd/>
                </a:ln>
                <a:effectLst/>
              </p:spPr>
              <p:txBody>
                <a:bodyPr wrap="none">
                  <a:spAutoFit/>
                </a:bodyPr>
                <a:lstStyle/>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与企业内外</a:t>
                  </a:r>
                  <a:endParaRPr lang="en-US" altLang="zh-CN" sz="2000" b="1" dirty="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客户联</a:t>
                  </a:r>
                  <a:r>
                    <a:rPr lang="zh-CN" altLang="en-US" sz="2000" b="1" dirty="0">
                      <a:solidFill>
                        <a:srgbClr val="FFFFFF"/>
                      </a:solidFill>
                      <a:effectLst>
                        <a:outerShdw blurRad="38100" dist="38100" dir="2700000" algn="tl">
                          <a:srgbClr val="C0C0C0"/>
                        </a:outerShdw>
                      </a:effectLst>
                      <a:latin typeface="Arial" charset="0"/>
                      <a:ea typeface="宋体" charset="-122"/>
                    </a:rPr>
                    <a:t>合</a:t>
                  </a:r>
                  <a:endParaRPr lang="en-US" altLang="zh-CN" sz="2000" b="1" dirty="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运</a:t>
                  </a:r>
                  <a:r>
                    <a:rPr lang="zh-CN" altLang="en-US" sz="2000" b="1" dirty="0">
                      <a:solidFill>
                        <a:srgbClr val="FFFFFF"/>
                      </a:solidFill>
                      <a:effectLst>
                        <a:outerShdw blurRad="38100" dist="38100" dir="2700000" algn="tl">
                          <a:srgbClr val="C0C0C0"/>
                        </a:outerShdw>
                      </a:effectLst>
                      <a:latin typeface="Arial" charset="0"/>
                      <a:ea typeface="宋体" charset="-122"/>
                    </a:rPr>
                    <a:t>作</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grpSp>
          <p:sp>
            <p:nvSpPr>
              <p:cNvPr id="16409" name="Oval 17"/>
              <p:cNvSpPr>
                <a:spLocks noChangeArrowheads="1"/>
              </p:cNvSpPr>
              <p:nvPr/>
            </p:nvSpPr>
            <p:spPr bwMode="gray">
              <a:xfrm>
                <a:off x="4299" y="3539"/>
                <a:ext cx="917" cy="307"/>
              </a:xfrm>
              <a:prstGeom prst="ellipse">
                <a:avLst/>
              </a:prstGeom>
              <a:gradFill rotWithShape="1">
                <a:gsLst>
                  <a:gs pos="0">
                    <a:srgbClr val="CECECE"/>
                  </a:gs>
                  <a:gs pos="100000">
                    <a:srgbClr val="FFFFFF"/>
                  </a:gs>
                </a:gsLst>
                <a:path path="shape">
                  <a:fillToRect l="50000" t="50000" r="50000" b="50000"/>
                </a:path>
              </a:gradFill>
              <a:ln w="9525">
                <a:noFill/>
                <a:round/>
                <a:headEnd/>
                <a:tailEnd/>
              </a:ln>
            </p:spPr>
            <p:txBody>
              <a:bodyPr wrap="none" anchor="ctr"/>
              <a:lstStyle/>
              <a:p>
                <a:endParaRPr lang="zh-CN" altLang="en-US">
                  <a:ea typeface="宋体" pitchFamily="2" charset="-122"/>
                </a:endParaRPr>
              </a:p>
            </p:txBody>
          </p:sp>
        </p:grpSp>
        <p:grpSp>
          <p:nvGrpSpPr>
            <p:cNvPr id="16399" name="Group 30"/>
            <p:cNvGrpSpPr>
              <a:grpSpLocks/>
            </p:cNvGrpSpPr>
            <p:nvPr/>
          </p:nvGrpSpPr>
          <p:grpSpPr bwMode="auto">
            <a:xfrm>
              <a:off x="1008" y="2688"/>
              <a:ext cx="1684" cy="1200"/>
              <a:chOff x="1008" y="2688"/>
              <a:chExt cx="1684" cy="1200"/>
            </a:xfrm>
          </p:grpSpPr>
          <p:sp>
            <p:nvSpPr>
              <p:cNvPr id="26" name="Oval 19"/>
              <p:cNvSpPr>
                <a:spLocks noChangeArrowheads="1"/>
              </p:cNvSpPr>
              <p:nvPr/>
            </p:nvSpPr>
            <p:spPr bwMode="gray">
              <a:xfrm>
                <a:off x="1008" y="2688"/>
                <a:ext cx="960" cy="958"/>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24" name="Text Box 21"/>
              <p:cNvSpPr txBox="1">
                <a:spLocks noChangeArrowheads="1"/>
              </p:cNvSpPr>
              <p:nvPr/>
            </p:nvSpPr>
            <p:spPr bwMode="gray">
              <a:xfrm>
                <a:off x="1056" y="2736"/>
                <a:ext cx="864" cy="1028"/>
              </a:xfrm>
              <a:prstGeom prst="rect">
                <a:avLst/>
              </a:prstGeom>
              <a:noFill/>
              <a:ln w="9525">
                <a:noFill/>
                <a:miter lim="800000"/>
                <a:headEnd/>
                <a:tailEnd/>
              </a:ln>
              <a:effectLst/>
            </p:spPr>
            <p:txBody>
              <a:bodyPr>
                <a:spAutoFit/>
              </a:bodyPr>
              <a:lstStyle/>
              <a:p>
                <a:pPr algn="ctr" eaLnBrk="0" hangingPunct="0"/>
                <a:r>
                  <a:rPr lang="zh-CN" altLang="en-US" sz="2000" b="1">
                    <a:solidFill>
                      <a:srgbClr val="FFFFFF"/>
                    </a:solidFill>
                    <a:effectLst>
                      <a:outerShdw blurRad="38100" dist="38100" dir="2700000" algn="tl">
                        <a:srgbClr val="C0C0C0"/>
                      </a:outerShdw>
                    </a:effectLst>
                    <a:ea typeface="宋体" pitchFamily="2" charset="-122"/>
                  </a:rPr>
                  <a:t>组建专门的组织部门，细化会员管理</a:t>
                </a:r>
                <a:r>
                  <a:rPr lang="zh-CN" altLang="en-US" sz="2000">
                    <a:ea typeface="宋体" pitchFamily="2" charset="-122"/>
                  </a:rPr>
                  <a:t>。</a:t>
                </a:r>
                <a:endParaRPr lang="en-US" altLang="zh-CN" sz="2000" b="1">
                  <a:solidFill>
                    <a:srgbClr val="FFFFFF"/>
                  </a:solidFill>
                  <a:effectLst>
                    <a:outerShdw blurRad="38100" dist="38100" dir="2700000" algn="tl">
                      <a:srgbClr val="C0C0C0"/>
                    </a:outerShdw>
                  </a:effectLst>
                  <a:ea typeface="宋体" pitchFamily="2" charset="-122"/>
                </a:endParaRPr>
              </a:p>
            </p:txBody>
          </p:sp>
          <p:sp>
            <p:nvSpPr>
              <p:cNvPr id="16407" name="Oval 22"/>
              <p:cNvSpPr>
                <a:spLocks noChangeArrowheads="1"/>
              </p:cNvSpPr>
              <p:nvPr/>
            </p:nvSpPr>
            <p:spPr bwMode="gray">
              <a:xfrm>
                <a:off x="1776" y="3580"/>
                <a:ext cx="916" cy="308"/>
              </a:xfrm>
              <a:prstGeom prst="ellipse">
                <a:avLst/>
              </a:prstGeom>
              <a:gradFill rotWithShape="1">
                <a:gsLst>
                  <a:gs pos="0">
                    <a:srgbClr val="CECECE"/>
                  </a:gs>
                  <a:gs pos="100000">
                    <a:srgbClr val="FFFFFF"/>
                  </a:gs>
                </a:gsLst>
                <a:path path="shape">
                  <a:fillToRect l="50000" t="50000" r="50000" b="50000"/>
                </a:path>
              </a:gradFill>
              <a:ln w="9525">
                <a:noFill/>
                <a:round/>
                <a:headEnd/>
                <a:tailEnd/>
              </a:ln>
            </p:spPr>
            <p:txBody>
              <a:bodyPr wrap="none" anchor="ctr"/>
              <a:lstStyle/>
              <a:p>
                <a:endParaRPr lang="zh-CN" altLang="en-US">
                  <a:ea typeface="宋体" pitchFamily="2" charset="-122"/>
                </a:endParaRPr>
              </a:p>
            </p:txBody>
          </p:sp>
        </p:grpSp>
        <p:grpSp>
          <p:nvGrpSpPr>
            <p:cNvPr id="16400" name="Group 31"/>
            <p:cNvGrpSpPr>
              <a:grpSpLocks/>
            </p:cNvGrpSpPr>
            <p:nvPr/>
          </p:nvGrpSpPr>
          <p:grpSpPr bwMode="auto">
            <a:xfrm>
              <a:off x="1968" y="2688"/>
              <a:ext cx="2020" cy="1172"/>
              <a:chOff x="1968" y="2688"/>
              <a:chExt cx="2020" cy="1172"/>
            </a:xfrm>
          </p:grpSpPr>
          <p:grpSp>
            <p:nvGrpSpPr>
              <p:cNvPr id="16401" name="Group 23"/>
              <p:cNvGrpSpPr>
                <a:grpSpLocks/>
              </p:cNvGrpSpPr>
              <p:nvPr/>
            </p:nvGrpSpPr>
            <p:grpSpPr bwMode="auto">
              <a:xfrm>
                <a:off x="1968" y="2688"/>
                <a:ext cx="960" cy="958"/>
                <a:chOff x="1968" y="2688"/>
                <a:chExt cx="960" cy="958"/>
              </a:xfrm>
            </p:grpSpPr>
            <p:sp>
              <p:nvSpPr>
                <p:cNvPr id="21" name="Oval 25"/>
                <p:cNvSpPr>
                  <a:spLocks noChangeArrowheads="1"/>
                </p:cNvSpPr>
                <p:nvPr/>
              </p:nvSpPr>
              <p:spPr bwMode="gray">
                <a:xfrm>
                  <a:off x="1968" y="2688"/>
                  <a:ext cx="960" cy="958"/>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20" name="Text Box 27"/>
                <p:cNvSpPr txBox="1">
                  <a:spLocks noChangeArrowheads="1"/>
                </p:cNvSpPr>
                <p:nvPr/>
              </p:nvSpPr>
              <p:spPr bwMode="gray">
                <a:xfrm>
                  <a:off x="2016" y="2880"/>
                  <a:ext cx="864" cy="640"/>
                </a:xfrm>
                <a:prstGeom prst="rect">
                  <a:avLst/>
                </a:prstGeom>
                <a:noFill/>
                <a:ln w="9525">
                  <a:noFill/>
                  <a:miter lim="800000"/>
                  <a:headEnd/>
                  <a:tailEnd/>
                </a:ln>
                <a:effectLst/>
              </p:spPr>
              <p:txBody>
                <a:bodyPr>
                  <a:spAutoFit/>
                </a:bodyPr>
                <a:lstStyle/>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联合企业定期开展会员</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grpSp>
          <p:sp>
            <p:nvSpPr>
              <p:cNvPr id="16402" name="Oval 28"/>
              <p:cNvSpPr>
                <a:spLocks noChangeArrowheads="1"/>
              </p:cNvSpPr>
              <p:nvPr/>
            </p:nvSpPr>
            <p:spPr bwMode="gray">
              <a:xfrm>
                <a:off x="3072" y="3696"/>
                <a:ext cx="916" cy="164"/>
              </a:xfrm>
              <a:prstGeom prst="ellipse">
                <a:avLst/>
              </a:prstGeom>
              <a:gradFill rotWithShape="1">
                <a:gsLst>
                  <a:gs pos="0">
                    <a:srgbClr val="CECECE"/>
                  </a:gs>
                  <a:gs pos="100000">
                    <a:srgbClr val="FFFFFF"/>
                  </a:gs>
                </a:gsLst>
                <a:path path="shape">
                  <a:fillToRect l="50000" t="50000" r="50000" b="50000"/>
                </a:path>
              </a:gradFill>
              <a:ln w="9525">
                <a:noFill/>
                <a:round/>
                <a:headEnd/>
                <a:tailEnd/>
              </a:ln>
            </p:spPr>
            <p:txBody>
              <a:bodyPr wrap="none" anchor="ctr"/>
              <a:lstStyle/>
              <a:p>
                <a:endParaRPr lang="zh-CN" altLang="en-US">
                  <a:ea typeface="宋体" pitchFamily="2" charset="-122"/>
                </a:endParaRPr>
              </a:p>
            </p:txBody>
          </p:sp>
        </p:grpSp>
      </p:grpSp>
      <p:sp>
        <p:nvSpPr>
          <p:cNvPr id="40" name="Oval 19"/>
          <p:cNvSpPr>
            <a:spLocks noChangeArrowheads="1"/>
          </p:cNvSpPr>
          <p:nvPr/>
        </p:nvSpPr>
        <p:spPr bwMode="gray">
          <a:xfrm>
            <a:off x="6019800" y="4953000"/>
            <a:ext cx="1524000" cy="1520825"/>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42" name="Text Box 21"/>
          <p:cNvSpPr txBox="1">
            <a:spLocks noChangeArrowheads="1"/>
          </p:cNvSpPr>
          <p:nvPr/>
        </p:nvSpPr>
        <p:spPr bwMode="gray">
          <a:xfrm>
            <a:off x="6096000" y="5029200"/>
            <a:ext cx="1371600" cy="1323975"/>
          </a:xfrm>
          <a:prstGeom prst="rect">
            <a:avLst/>
          </a:prstGeom>
          <a:noFill/>
          <a:ln w="9525">
            <a:noFill/>
            <a:miter lim="800000"/>
            <a:headEnd/>
            <a:tailEnd/>
          </a:ln>
          <a:effectLst/>
        </p:spPr>
        <p:txBody>
          <a:bodyPr>
            <a:spAutoFit/>
          </a:bodyPr>
          <a:lstStyle/>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借用网络平台向会员发布有效信息</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
        <p:nvSpPr>
          <p:cNvPr id="43" name="Oval 8"/>
          <p:cNvSpPr>
            <a:spLocks noChangeArrowheads="1"/>
          </p:cNvSpPr>
          <p:nvPr/>
        </p:nvSpPr>
        <p:spPr bwMode="gray">
          <a:xfrm>
            <a:off x="7608888" y="4953000"/>
            <a:ext cx="1484312" cy="1514475"/>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pPr>
              <a:defRPr/>
            </a:pPr>
            <a:endParaRPr lang="zh-CN" altLang="en-US">
              <a:ea typeface="宋体" pitchFamily="2" charset="-122"/>
            </a:endParaRPr>
          </a:p>
        </p:txBody>
      </p:sp>
      <p:sp>
        <p:nvSpPr>
          <p:cNvPr id="45" name="Text Box 10"/>
          <p:cNvSpPr txBox="1">
            <a:spLocks noChangeArrowheads="1"/>
          </p:cNvSpPr>
          <p:nvPr/>
        </p:nvSpPr>
        <p:spPr bwMode="gray">
          <a:xfrm>
            <a:off x="7677150" y="5257800"/>
            <a:ext cx="1466850" cy="1016000"/>
          </a:xfrm>
          <a:prstGeom prst="rect">
            <a:avLst/>
          </a:prstGeom>
          <a:noFill/>
          <a:ln w="9525">
            <a:noFill/>
            <a:miter lim="800000"/>
            <a:headEnd/>
            <a:tailEnd/>
          </a:ln>
          <a:effectLst/>
        </p:spPr>
        <p:txBody>
          <a:bodyPr wrap="none">
            <a:spAutoFit/>
          </a:bodyPr>
          <a:lstStyle/>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设立专门的</a:t>
            </a:r>
            <a:endParaRPr lang="en-US" altLang="zh-CN" sz="2000" b="1" dirty="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会员热线</a:t>
            </a:r>
            <a:endParaRPr lang="en-US" altLang="zh-CN" sz="2000" b="1" dirty="0">
              <a:solidFill>
                <a:srgbClr val="FFFFFF"/>
              </a:solidFill>
              <a:effectLst>
                <a:outerShdw blurRad="38100" dist="38100" dir="2700000" algn="tl">
                  <a:srgbClr val="C0C0C0"/>
                </a:outerShdw>
              </a:effectLst>
              <a:latin typeface="Arial" charset="0"/>
              <a:ea typeface="宋体" charset="-122"/>
            </a:endParaRPr>
          </a:p>
          <a:p>
            <a:pPr algn="ctr" eaLnBrk="0" hangingPunct="0">
              <a:defRPr/>
            </a:pPr>
            <a:r>
              <a:rPr lang="zh-CN" altLang="en-US" sz="2000" b="1" dirty="0">
                <a:solidFill>
                  <a:srgbClr val="FFFFFF"/>
                </a:solidFill>
                <a:effectLst>
                  <a:outerShdw blurRad="38100" dist="38100" dir="2700000" algn="tl">
                    <a:srgbClr val="C0C0C0"/>
                  </a:outerShdw>
                </a:effectLst>
                <a:latin typeface="Arial" charset="0"/>
                <a:ea typeface="宋体" charset="-122"/>
              </a:rPr>
              <a:t>电话</a:t>
            </a:r>
            <a:endParaRPr lang="en-US" altLang="zh-CN" sz="2000" b="1" dirty="0">
              <a:solidFill>
                <a:srgbClr val="FFFFFF"/>
              </a:solidFill>
              <a:effectLst>
                <a:outerShdw blurRad="38100" dist="38100" dir="2700000" algn="tl">
                  <a:srgbClr val="C0C0C0"/>
                </a:outerShdw>
              </a:effectLst>
              <a:latin typeface="Arial" charset="0"/>
              <a:ea typeface="宋体"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7411" name="TextBox 25"/>
          <p:cNvSpPr txBox="1">
            <a:spLocks noChangeArrowheads="1"/>
          </p:cNvSpPr>
          <p:nvPr/>
        </p:nvSpPr>
        <p:spPr bwMode="auto">
          <a:xfrm>
            <a:off x="228600" y="1524000"/>
            <a:ext cx="8534400" cy="6216650"/>
          </a:xfrm>
          <a:prstGeom prst="rect">
            <a:avLst/>
          </a:prstGeom>
          <a:noFill/>
          <a:ln w="9525">
            <a:noFill/>
            <a:miter lim="800000"/>
            <a:headEnd/>
            <a:tailEnd/>
          </a:ln>
        </p:spPr>
        <p:txBody>
          <a:bodyPr>
            <a:spAutoFit/>
          </a:bodyPr>
          <a:lstStyle/>
          <a:p>
            <a:r>
              <a:rPr lang="en-US" altLang="zh-CN" sz="2800">
                <a:ea typeface="宋体" pitchFamily="2" charset="-122"/>
              </a:rPr>
              <a:t> </a:t>
            </a:r>
            <a:endParaRPr lang="zh-CN" altLang="en-US" sz="2800">
              <a:ea typeface="宋体" pitchFamily="2" charset="-122"/>
            </a:endParaRPr>
          </a:p>
          <a:p>
            <a:r>
              <a:rPr lang="en-US" altLang="zh-CN" sz="2800">
                <a:solidFill>
                  <a:schemeClr val="tx2"/>
                </a:solidFill>
                <a:ea typeface="宋体" pitchFamily="2" charset="-122"/>
              </a:rPr>
              <a:t>【</a:t>
            </a:r>
            <a:r>
              <a:rPr lang="zh-CN" altLang="en-US" sz="2800" b="1">
                <a:solidFill>
                  <a:schemeClr val="tx2"/>
                </a:solidFill>
                <a:ea typeface="宋体" pitchFamily="2" charset="-122"/>
              </a:rPr>
              <a:t>小知识</a:t>
            </a:r>
            <a:r>
              <a:rPr lang="en-US" altLang="zh-CN" sz="2800" b="1">
                <a:solidFill>
                  <a:schemeClr val="tx2"/>
                </a:solidFill>
                <a:ea typeface="宋体" pitchFamily="2" charset="-122"/>
              </a:rPr>
              <a:t>9-2</a:t>
            </a:r>
            <a:r>
              <a:rPr lang="en-US" altLang="zh-CN" sz="2800">
                <a:solidFill>
                  <a:schemeClr val="tx2"/>
                </a:solidFill>
                <a:ea typeface="宋体" pitchFamily="2" charset="-122"/>
              </a:rPr>
              <a:t>】</a:t>
            </a:r>
          </a:p>
          <a:p>
            <a:pPr algn="ctr"/>
            <a:r>
              <a:rPr lang="zh-CN" altLang="en-US" sz="2400" b="1">
                <a:solidFill>
                  <a:schemeClr val="tx2"/>
                </a:solidFill>
                <a:ea typeface="宋体" pitchFamily="2" charset="-122"/>
              </a:rPr>
              <a:t>网络会员制营销应考虑的问题</a:t>
            </a:r>
          </a:p>
          <a:p>
            <a:pPr>
              <a:lnSpc>
                <a:spcPct val="150000"/>
              </a:lnSpc>
            </a:pPr>
            <a:r>
              <a:rPr lang="zh-CN" altLang="en-US" sz="2000">
                <a:ea typeface="宋体" pitchFamily="2" charset="-122"/>
              </a:rPr>
              <a:t>      如果企业的网站因为营销活动而带来较多的访问量，那么可以考虑采用会员制营销来争取更多的访问量。在选择会员制程序时，应该尊重网络会员制营销的基本原理，即与企业网站的核心业务内容有关；可以将会员制程序集成到企业的网站内容中去；与网站访问者的兴趣有关；考虑到会员网站的需要；可以反应出企业网站的价值；可以取得较好的效果。</a:t>
            </a:r>
          </a:p>
          <a:p>
            <a:endParaRPr lang="zh-CN" altLang="en-US" sz="2800" b="1">
              <a:solidFill>
                <a:schemeClr val="tx2"/>
              </a:solidFill>
              <a:ea typeface="宋体" pitchFamily="2" charset="-122"/>
            </a:endParaRPr>
          </a:p>
          <a:p>
            <a:endParaRPr lang="zh-CN" altLang="en-US" sz="2800" b="1">
              <a:solidFill>
                <a:schemeClr val="tx2"/>
              </a:solidFill>
              <a:ea typeface="宋体" pitchFamily="2" charset="-122"/>
            </a:endParaRPr>
          </a:p>
          <a:p>
            <a:endParaRPr lang="zh-CN" altLang="en-US" sz="2800">
              <a:ea typeface="宋体" pitchFamily="2" charset="-122"/>
            </a:endParaRPr>
          </a:p>
          <a:p>
            <a:pPr>
              <a:lnSpc>
                <a:spcPct val="150000"/>
              </a:lnSpc>
            </a:pPr>
            <a:r>
              <a:rPr lang="zh-CN" altLang="en-US" sz="2800">
                <a:ea typeface="宋体" pitchFamily="2" charset="-122"/>
              </a:rPr>
              <a:t>       </a:t>
            </a:r>
          </a:p>
          <a:p>
            <a:pPr>
              <a:lnSpc>
                <a:spcPct val="150000"/>
              </a:lnSpc>
            </a:pPr>
            <a:endParaRPr lang="zh-CN" altLang="en-US" sz="2800">
              <a:ea typeface="宋体" pitchFamily="2" charset="-122"/>
            </a:endParaRPr>
          </a:p>
        </p:txBody>
      </p:sp>
      <p:sp>
        <p:nvSpPr>
          <p:cNvPr id="1741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9.2 </a:t>
            </a:r>
            <a:r>
              <a:rPr lang="zh-CN" altLang="en-US" sz="4400" smtClean="0">
                <a:latin typeface="黑体" pitchFamily="2" charset="-122"/>
                <a:ea typeface="黑体" pitchFamily="2" charset="-122"/>
              </a:rPr>
              <a:t>会员制营销的实施要点</a:t>
            </a:r>
          </a:p>
        </p:txBody>
      </p:sp>
      <p:sp>
        <p:nvSpPr>
          <p:cNvPr id="17413" name="矩形 22"/>
          <p:cNvSpPr>
            <a:spLocks noChangeArrowheads="1"/>
          </p:cNvSpPr>
          <p:nvPr/>
        </p:nvSpPr>
        <p:spPr bwMode="auto">
          <a:xfrm>
            <a:off x="0" y="1143000"/>
            <a:ext cx="55197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9.2.2 </a:t>
            </a:r>
            <a:r>
              <a:rPr lang="zh-CN" altLang="en-US" sz="3200">
                <a:solidFill>
                  <a:schemeClr val="tx2"/>
                </a:solidFill>
                <a:latin typeface="黑体" pitchFamily="2" charset="-122"/>
                <a:ea typeface="黑体" pitchFamily="2" charset="-122"/>
              </a:rPr>
              <a:t>网络会员制的运作步骤</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8435" name="TextBox 25"/>
          <p:cNvSpPr txBox="1">
            <a:spLocks noChangeArrowheads="1"/>
          </p:cNvSpPr>
          <p:nvPr/>
        </p:nvSpPr>
        <p:spPr bwMode="auto">
          <a:xfrm>
            <a:off x="228600" y="1219200"/>
            <a:ext cx="8534400" cy="7786688"/>
          </a:xfrm>
          <a:prstGeom prst="rect">
            <a:avLst/>
          </a:prstGeom>
          <a:noFill/>
          <a:ln w="9525">
            <a:noFill/>
            <a:miter lim="800000"/>
            <a:headEnd/>
            <a:tailEnd/>
          </a:ln>
        </p:spPr>
        <p:txBody>
          <a:bodyPr>
            <a:spAutoFit/>
          </a:bodyPr>
          <a:lstStyle/>
          <a:p>
            <a:r>
              <a:rPr lang="en-US" altLang="zh-CN" sz="2800">
                <a:ea typeface="宋体" pitchFamily="2" charset="-122"/>
              </a:rPr>
              <a:t> </a:t>
            </a:r>
            <a:endParaRPr lang="zh-CN" altLang="en-US" sz="2800">
              <a:ea typeface="宋体" pitchFamily="2" charset="-122"/>
            </a:endParaRPr>
          </a:p>
          <a:p>
            <a:r>
              <a:rPr lang="en-US" altLang="zh-CN" sz="2800" b="1">
                <a:solidFill>
                  <a:schemeClr val="tx2"/>
                </a:solidFill>
                <a:ea typeface="宋体" pitchFamily="2" charset="-122"/>
              </a:rPr>
              <a:t>【</a:t>
            </a:r>
            <a:r>
              <a:rPr lang="zh-CN" altLang="en-US" sz="2800" b="1">
                <a:solidFill>
                  <a:schemeClr val="tx2"/>
                </a:solidFill>
                <a:ea typeface="宋体" pitchFamily="2" charset="-122"/>
              </a:rPr>
              <a:t>同步案例</a:t>
            </a:r>
            <a:r>
              <a:rPr lang="en-US" altLang="zh-CN" sz="2800" b="1">
                <a:solidFill>
                  <a:schemeClr val="tx2"/>
                </a:solidFill>
                <a:ea typeface="宋体" pitchFamily="2" charset="-122"/>
              </a:rPr>
              <a:t>9-2】</a:t>
            </a:r>
          </a:p>
          <a:p>
            <a:pPr algn="ctr">
              <a:lnSpc>
                <a:spcPct val="150000"/>
              </a:lnSpc>
            </a:pPr>
            <a:r>
              <a:rPr lang="zh-CN" altLang="en-US" sz="2400" b="1">
                <a:solidFill>
                  <a:schemeClr val="tx2"/>
                </a:solidFill>
                <a:ea typeface="宋体" pitchFamily="2" charset="-122"/>
              </a:rPr>
              <a:t>微生活的终结</a:t>
            </a:r>
            <a:endParaRPr lang="en-US" altLang="zh-CN" sz="2400" b="1">
              <a:solidFill>
                <a:schemeClr val="tx2"/>
              </a:solidFill>
              <a:ea typeface="宋体" pitchFamily="2" charset="-122"/>
            </a:endParaRPr>
          </a:p>
          <a:p>
            <a:pPr>
              <a:lnSpc>
                <a:spcPct val="150000"/>
              </a:lnSpc>
            </a:pPr>
            <a:r>
              <a:rPr lang="zh-CN" altLang="en-US" sz="2000">
                <a:ea typeface="宋体" pitchFamily="2" charset="-122"/>
              </a:rPr>
              <a:t>       微生活的终结 </a:t>
            </a:r>
            <a:r>
              <a:rPr lang="en-US" altLang="en-US" sz="2000"/>
              <a:t>2013</a:t>
            </a:r>
            <a:r>
              <a:rPr lang="zh-CN" altLang="en-US" sz="2000">
                <a:ea typeface="宋体" pitchFamily="2" charset="-122"/>
              </a:rPr>
              <a:t>年腾讯推出微生活，目的是要为线下商家打造一个移动和社交化的数字化用户管理系统，通过微生活，实现数字化用户管理、社交化精确营销和微客服、多客服等增值应用，在不降低利润的情况下挖掘现有用户的消费潜力。</a:t>
            </a:r>
          </a:p>
          <a:p>
            <a:pPr>
              <a:lnSpc>
                <a:spcPct val="150000"/>
              </a:lnSpc>
            </a:pPr>
            <a:r>
              <a:rPr lang="zh-CN" altLang="en-US" sz="2000">
                <a:ea typeface="宋体" pitchFamily="2" charset="-122"/>
              </a:rPr>
              <a:t>       微生活带给消费者群体的优惠类似于会员卡，商家则可以通过微生活平台掌握相关信息，实现精确的会员管理、产品营销和数据分析，这是立足于</a:t>
            </a:r>
            <a:r>
              <a:rPr lang="en-US" altLang="en-US" sz="2000"/>
              <a:t>CRM</a:t>
            </a:r>
            <a:r>
              <a:rPr lang="zh-CN" altLang="en-US" sz="2000">
                <a:ea typeface="宋体" pitchFamily="2" charset="-122"/>
              </a:rPr>
              <a:t>服务的微生活所独有的特殊技能。然而，由于腾讯不具备线下基因，微生活在开展线下业务时非常吃力，没有实现预期目标。</a:t>
            </a:r>
          </a:p>
          <a:p>
            <a:endParaRPr lang="zh-CN" altLang="en-US" sz="2800" b="1">
              <a:solidFill>
                <a:schemeClr val="tx2"/>
              </a:solidFill>
              <a:ea typeface="宋体" pitchFamily="2" charset="-122"/>
            </a:endParaRPr>
          </a:p>
          <a:p>
            <a:endParaRPr lang="zh-CN" altLang="en-US" sz="2800" b="1">
              <a:solidFill>
                <a:schemeClr val="tx2"/>
              </a:solidFill>
              <a:ea typeface="宋体" pitchFamily="2" charset="-122"/>
            </a:endParaRPr>
          </a:p>
          <a:p>
            <a:endParaRPr lang="zh-CN" altLang="en-US" sz="2800">
              <a:ea typeface="宋体" pitchFamily="2" charset="-122"/>
            </a:endParaRPr>
          </a:p>
          <a:p>
            <a:pPr>
              <a:lnSpc>
                <a:spcPct val="150000"/>
              </a:lnSpc>
            </a:pPr>
            <a:r>
              <a:rPr lang="zh-CN" altLang="en-US" sz="2800">
                <a:ea typeface="宋体" pitchFamily="2" charset="-122"/>
              </a:rPr>
              <a:t>       </a:t>
            </a:r>
          </a:p>
          <a:p>
            <a:pPr>
              <a:lnSpc>
                <a:spcPct val="150000"/>
              </a:lnSpc>
            </a:pPr>
            <a:endParaRPr lang="zh-CN" altLang="en-US" sz="2800">
              <a:ea typeface="宋体" pitchFamily="2" charset="-122"/>
            </a:endParaRPr>
          </a:p>
        </p:txBody>
      </p:sp>
      <p:sp>
        <p:nvSpPr>
          <p:cNvPr id="1843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9.2 </a:t>
            </a:r>
            <a:r>
              <a:rPr lang="zh-CN" altLang="en-US" sz="4400" smtClean="0">
                <a:latin typeface="黑体" pitchFamily="2" charset="-122"/>
                <a:ea typeface="黑体" pitchFamily="2" charset="-122"/>
              </a:rPr>
              <a:t>会员制营销的实施要点</a:t>
            </a:r>
          </a:p>
        </p:txBody>
      </p:sp>
      <p:sp>
        <p:nvSpPr>
          <p:cNvPr id="18437" name="矩形 22"/>
          <p:cNvSpPr>
            <a:spLocks noChangeArrowheads="1"/>
          </p:cNvSpPr>
          <p:nvPr/>
        </p:nvSpPr>
        <p:spPr bwMode="auto">
          <a:xfrm>
            <a:off x="0" y="1143000"/>
            <a:ext cx="55197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9.2.3 </a:t>
            </a:r>
            <a:r>
              <a:rPr lang="zh-CN" altLang="en-US" sz="3200">
                <a:solidFill>
                  <a:schemeClr val="tx2"/>
                </a:solidFill>
                <a:latin typeface="黑体" pitchFamily="2" charset="-122"/>
                <a:ea typeface="黑体" pitchFamily="2" charset="-122"/>
              </a:rPr>
              <a:t>网络会员制的实施策略</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9459" name="Rectangle 1"/>
          <p:cNvSpPr>
            <a:spLocks noChangeArrowheads="1"/>
          </p:cNvSpPr>
          <p:nvPr/>
        </p:nvSpPr>
        <p:spPr bwMode="auto">
          <a:xfrm>
            <a:off x="0" y="2149475"/>
            <a:ext cx="8839200" cy="470852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lnSpc>
                <a:spcPct val="150000"/>
              </a:lnSpc>
            </a:pPr>
            <a:r>
              <a:rPr lang="en-US" altLang="zh-CN" sz="2000">
                <a:solidFill>
                  <a:schemeClr val="tx2"/>
                </a:solidFill>
                <a:ea typeface="宋体" pitchFamily="2" charset="-122"/>
              </a:rPr>
              <a:t>1</a:t>
            </a:r>
            <a:r>
              <a:rPr lang="zh-CN" altLang="en-US" sz="2000">
                <a:solidFill>
                  <a:schemeClr val="tx2"/>
                </a:solidFill>
                <a:ea typeface="宋体" pitchFamily="2" charset="-122"/>
              </a:rPr>
              <a:t>）了解竞争对手     </a:t>
            </a:r>
            <a:r>
              <a:rPr lang="en-US" altLang="zh-CN" sz="2000">
                <a:solidFill>
                  <a:schemeClr val="tx2"/>
                </a:solidFill>
                <a:ea typeface="宋体" pitchFamily="2" charset="-122"/>
              </a:rPr>
              <a:t>                             2</a:t>
            </a:r>
            <a:r>
              <a:rPr lang="zh-CN" altLang="en-US" sz="2000">
                <a:solidFill>
                  <a:schemeClr val="tx2"/>
                </a:solidFill>
                <a:ea typeface="宋体" pitchFamily="2" charset="-122"/>
              </a:rPr>
              <a:t>）网站要提供完善的技术保证</a:t>
            </a:r>
            <a:endParaRPr lang="en-US" altLang="zh-CN" sz="2000">
              <a:solidFill>
                <a:schemeClr val="tx2"/>
              </a:solidFill>
              <a:ea typeface="宋体" pitchFamily="2" charset="-122"/>
            </a:endParaRPr>
          </a:p>
          <a:p>
            <a:pPr indent="266700" eaLnBrk="0" hangingPunct="0">
              <a:lnSpc>
                <a:spcPct val="150000"/>
              </a:lnSpc>
            </a:pPr>
            <a:r>
              <a:rPr lang="en-US" altLang="zh-CN" sz="2000">
                <a:solidFill>
                  <a:schemeClr val="tx2"/>
                </a:solidFill>
                <a:ea typeface="宋体" pitchFamily="2" charset="-122"/>
              </a:rPr>
              <a:t>3</a:t>
            </a:r>
            <a:r>
              <a:rPr lang="zh-CN" altLang="en-US" sz="2000">
                <a:solidFill>
                  <a:schemeClr val="tx2"/>
                </a:solidFill>
                <a:ea typeface="宋体" pitchFamily="2" charset="-122"/>
              </a:rPr>
              <a:t>）网站应加强对会员制计划的推广</a:t>
            </a:r>
          </a:p>
          <a:p>
            <a:pPr indent="266700" eaLnBrk="0" hangingPunct="0">
              <a:lnSpc>
                <a:spcPct val="150000"/>
              </a:lnSpc>
            </a:pPr>
            <a:r>
              <a:rPr lang="en-US" altLang="zh-CN" sz="2000">
                <a:solidFill>
                  <a:schemeClr val="tx2"/>
                </a:solidFill>
                <a:ea typeface="宋体" pitchFamily="2" charset="-122"/>
              </a:rPr>
              <a:t>4</a:t>
            </a:r>
            <a:r>
              <a:rPr lang="zh-CN" altLang="en-US" sz="2000">
                <a:solidFill>
                  <a:schemeClr val="tx2"/>
                </a:solidFill>
                <a:ea typeface="宋体" pitchFamily="2" charset="-122"/>
              </a:rPr>
              <a:t>）网站应提供适当比例的佣金并按时支付给会员</a:t>
            </a:r>
          </a:p>
          <a:p>
            <a:pPr indent="266700" eaLnBrk="0" hangingPunct="0">
              <a:lnSpc>
                <a:spcPct val="150000"/>
              </a:lnSpc>
            </a:pPr>
            <a:r>
              <a:rPr lang="en-US" altLang="zh-CN" sz="2000">
                <a:solidFill>
                  <a:schemeClr val="tx2"/>
                </a:solidFill>
                <a:ea typeface="宋体" pitchFamily="2" charset="-122"/>
              </a:rPr>
              <a:t>5</a:t>
            </a:r>
            <a:r>
              <a:rPr lang="zh-CN" altLang="en-US" sz="2000">
                <a:solidFill>
                  <a:schemeClr val="tx2"/>
                </a:solidFill>
                <a:ea typeface="宋体" pitchFamily="2" charset="-122"/>
              </a:rPr>
              <a:t>）网站应重点发展金牌会员                </a:t>
            </a:r>
            <a:r>
              <a:rPr lang="en-US" altLang="zh-CN" sz="2000">
                <a:solidFill>
                  <a:schemeClr val="tx2"/>
                </a:solidFill>
                <a:ea typeface="宋体" pitchFamily="2" charset="-122"/>
              </a:rPr>
              <a:t>6</a:t>
            </a:r>
            <a:r>
              <a:rPr lang="zh-CN" altLang="en-US" sz="2000">
                <a:solidFill>
                  <a:schemeClr val="tx2"/>
                </a:solidFill>
                <a:ea typeface="宋体" pitchFamily="2" charset="-122"/>
              </a:rPr>
              <a:t>）回头客佣金制度</a:t>
            </a:r>
          </a:p>
          <a:p>
            <a:pPr indent="266700" eaLnBrk="0" hangingPunct="0">
              <a:lnSpc>
                <a:spcPct val="150000"/>
              </a:lnSpc>
            </a:pPr>
            <a:r>
              <a:rPr lang="en-US" altLang="zh-CN" sz="2000">
                <a:solidFill>
                  <a:schemeClr val="tx2"/>
                </a:solidFill>
                <a:ea typeface="宋体" pitchFamily="2" charset="-122"/>
              </a:rPr>
              <a:t>7</a:t>
            </a:r>
            <a:r>
              <a:rPr lang="zh-CN" altLang="en-US" sz="2000">
                <a:solidFill>
                  <a:schemeClr val="tx2"/>
                </a:solidFill>
                <a:ea typeface="宋体" pitchFamily="2" charset="-122"/>
              </a:rPr>
              <a:t>）提供终生佣金制度                           </a:t>
            </a:r>
            <a:r>
              <a:rPr lang="en-US" altLang="zh-CN" sz="2000">
                <a:solidFill>
                  <a:schemeClr val="tx2"/>
                </a:solidFill>
                <a:ea typeface="宋体" pitchFamily="2" charset="-122"/>
              </a:rPr>
              <a:t>8</a:t>
            </a:r>
            <a:r>
              <a:rPr lang="zh-CN" altLang="en-US" sz="2000">
                <a:solidFill>
                  <a:schemeClr val="tx2"/>
                </a:solidFill>
                <a:ea typeface="宋体" pitchFamily="2" charset="-122"/>
              </a:rPr>
              <a:t>）为加盟会员提供销售支持</a:t>
            </a:r>
          </a:p>
          <a:p>
            <a:pPr indent="266700" eaLnBrk="0" hangingPunct="0">
              <a:lnSpc>
                <a:spcPct val="150000"/>
              </a:lnSpc>
            </a:pPr>
            <a:r>
              <a:rPr lang="en-US" altLang="zh-CN" sz="2000">
                <a:solidFill>
                  <a:schemeClr val="tx2"/>
                </a:solidFill>
                <a:ea typeface="宋体" pitchFamily="2" charset="-122"/>
              </a:rPr>
              <a:t>9</a:t>
            </a:r>
            <a:r>
              <a:rPr lang="zh-CN" altLang="en-US" sz="2000">
                <a:solidFill>
                  <a:schemeClr val="tx2"/>
                </a:solidFill>
                <a:ea typeface="宋体" pitchFamily="2" charset="-122"/>
              </a:rPr>
              <a:t>）为加盟会员提供新闻邮件</a:t>
            </a:r>
            <a:r>
              <a:rPr lang="en-US" altLang="zh-CN" sz="2000">
                <a:solidFill>
                  <a:schemeClr val="tx2"/>
                </a:solidFill>
                <a:ea typeface="宋体" pitchFamily="2" charset="-122"/>
              </a:rPr>
              <a:t>              10</a:t>
            </a:r>
            <a:r>
              <a:rPr lang="zh-CN" altLang="en-US" sz="2000">
                <a:solidFill>
                  <a:schemeClr val="tx2"/>
                </a:solidFill>
                <a:ea typeface="宋体" pitchFamily="2" charset="-122"/>
              </a:rPr>
              <a:t>）准确跟踪会员销售情况</a:t>
            </a:r>
            <a:endParaRPr lang="en-US" altLang="zh-CN" sz="2000">
              <a:solidFill>
                <a:schemeClr val="tx2"/>
              </a:solidFill>
              <a:ea typeface="宋体" pitchFamily="2" charset="-122"/>
            </a:endParaRPr>
          </a:p>
          <a:p>
            <a:pPr indent="266700" eaLnBrk="0" hangingPunct="0">
              <a:lnSpc>
                <a:spcPct val="150000"/>
              </a:lnSpc>
            </a:pPr>
            <a:r>
              <a:rPr lang="en-US" altLang="zh-CN" sz="2000">
                <a:solidFill>
                  <a:schemeClr val="tx2"/>
                </a:solidFill>
                <a:ea typeface="宋体" pitchFamily="2" charset="-122"/>
              </a:rPr>
              <a:t>11</a:t>
            </a:r>
            <a:r>
              <a:rPr lang="zh-CN" altLang="en-US" sz="2000">
                <a:solidFill>
                  <a:schemeClr val="tx2"/>
                </a:solidFill>
                <a:ea typeface="宋体" pitchFamily="2" charset="-122"/>
              </a:rPr>
              <a:t>）参与会员制论坛                     </a:t>
            </a:r>
            <a:r>
              <a:rPr lang="en-US" altLang="zh-CN" sz="2000">
                <a:solidFill>
                  <a:schemeClr val="tx2"/>
                </a:solidFill>
                <a:ea typeface="宋体" pitchFamily="2" charset="-122"/>
              </a:rPr>
              <a:t>12</a:t>
            </a:r>
            <a:r>
              <a:rPr lang="zh-CN" altLang="en-US" sz="2000">
                <a:solidFill>
                  <a:schemeClr val="tx2"/>
                </a:solidFill>
                <a:ea typeface="宋体" pitchFamily="2" charset="-122"/>
              </a:rPr>
              <a:t>）正确处理商业网站与会员之间的关系</a:t>
            </a:r>
          </a:p>
          <a:p>
            <a:pPr indent="266700" eaLnBrk="0" hangingPunct="0">
              <a:lnSpc>
                <a:spcPct val="150000"/>
              </a:lnSpc>
            </a:pPr>
            <a:endParaRPr lang="zh-CN" altLang="en-US" sz="2000">
              <a:ea typeface="宋体" pitchFamily="2" charset="-122"/>
            </a:endParaRPr>
          </a:p>
          <a:p>
            <a:pPr indent="266700" eaLnBrk="0" hangingPunct="0">
              <a:lnSpc>
                <a:spcPct val="150000"/>
              </a:lnSpc>
            </a:pPr>
            <a:endParaRPr lang="zh-CN" altLang="en-US" sz="2000">
              <a:ea typeface="宋体" pitchFamily="2" charset="-122"/>
            </a:endParaRPr>
          </a:p>
          <a:p>
            <a:pPr indent="266700" eaLnBrk="0" hangingPunct="0">
              <a:lnSpc>
                <a:spcPct val="150000"/>
              </a:lnSpc>
            </a:pPr>
            <a:endParaRPr lang="en-US" altLang="zh-CN" sz="2000">
              <a:ea typeface="宋体" pitchFamily="2" charset="-122"/>
            </a:endParaRPr>
          </a:p>
        </p:txBody>
      </p:sp>
      <p:sp>
        <p:nvSpPr>
          <p:cNvPr id="8" name="Rectangle 2"/>
          <p:cNvSpPr txBox="1">
            <a:spLocks noChangeArrowheads="1"/>
          </p:cNvSpPr>
          <p:nvPr/>
        </p:nvSpPr>
        <p:spPr bwMode="white">
          <a:xfrm>
            <a:off x="0" y="228600"/>
            <a:ext cx="8305800" cy="563563"/>
          </a:xfrm>
          <a:prstGeom prst="rect">
            <a:avLst/>
          </a:prstGeom>
          <a:noFill/>
          <a:ln w="9525">
            <a:noFill/>
            <a:miter lim="800000"/>
            <a:headEnd/>
            <a:tailEnd/>
          </a:ln>
        </p:spPr>
        <p:txBody>
          <a:bodyPr anchor="ctr"/>
          <a:lstStyle/>
          <a:p>
            <a:pPr eaLnBrk="0" hangingPunct="0">
              <a:defRPr/>
            </a:pPr>
            <a:r>
              <a:rPr lang="en-US" altLang="zh-CN" sz="4400" b="1" kern="0">
                <a:solidFill>
                  <a:schemeClr val="bg1"/>
                </a:solidFill>
                <a:latin typeface="黑体" pitchFamily="2" charset="-122"/>
                <a:ea typeface="黑体" pitchFamily="2" charset="-122"/>
                <a:cs typeface="+mj-cs"/>
              </a:rPr>
              <a:t>9.2 </a:t>
            </a:r>
            <a:r>
              <a:rPr lang="zh-CN" altLang="en-US" sz="4400" b="1" kern="0">
                <a:solidFill>
                  <a:schemeClr val="bg1"/>
                </a:solidFill>
                <a:latin typeface="黑体" pitchFamily="2" charset="-122"/>
                <a:ea typeface="黑体" pitchFamily="2" charset="-122"/>
                <a:cs typeface="+mj-cs"/>
              </a:rPr>
              <a:t>会员制营销的实施要点</a:t>
            </a:r>
            <a:endParaRPr lang="zh-CN" altLang="en-US" sz="4400" b="1" kern="0" dirty="0">
              <a:solidFill>
                <a:schemeClr val="bg1"/>
              </a:solidFill>
              <a:latin typeface="黑体" pitchFamily="2" charset="-122"/>
              <a:ea typeface="黑体" pitchFamily="2" charset="-122"/>
              <a:cs typeface="+mj-cs"/>
            </a:endParaRPr>
          </a:p>
        </p:txBody>
      </p:sp>
      <p:sp>
        <p:nvSpPr>
          <p:cNvPr id="19461" name="矩形 22"/>
          <p:cNvSpPr>
            <a:spLocks noChangeArrowheads="1"/>
          </p:cNvSpPr>
          <p:nvPr/>
        </p:nvSpPr>
        <p:spPr bwMode="auto">
          <a:xfrm>
            <a:off x="0" y="1143000"/>
            <a:ext cx="55197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9.2.3 </a:t>
            </a:r>
            <a:r>
              <a:rPr lang="zh-CN" altLang="en-US" sz="3200">
                <a:solidFill>
                  <a:schemeClr val="tx2"/>
                </a:solidFill>
                <a:latin typeface="黑体" pitchFamily="2" charset="-122"/>
                <a:ea typeface="黑体" pitchFamily="2" charset="-122"/>
              </a:rPr>
              <a:t>网络会员制的实施策略</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228600"/>
            <a:ext cx="8305800" cy="563563"/>
          </a:xfrm>
        </p:spPr>
        <p:txBody>
          <a:bodyPr/>
          <a:lstStyle/>
          <a:p>
            <a:pPr algn="l"/>
            <a:r>
              <a:rPr lang="zh-CN" altLang="en-US" sz="4400" smtClean="0">
                <a:latin typeface="黑体" pitchFamily="2" charset="-122"/>
                <a:ea typeface="黑体" pitchFamily="2" charset="-122"/>
              </a:rPr>
              <a:t>本任务小结</a:t>
            </a:r>
            <a:endParaRPr lang="zh-CN" altLang="en-US" sz="4400" smtClean="0">
              <a:latin typeface="黑体" pitchFamily="2" charset="-122"/>
              <a:ea typeface="黑体" pitchFamily="2" charset="-122"/>
            </a:endParaRPr>
          </a:p>
        </p:txBody>
      </p:sp>
      <p:sp>
        <p:nvSpPr>
          <p:cNvPr id="20483" name="Rectangle 1"/>
          <p:cNvSpPr>
            <a:spLocks noChangeArrowheads="1"/>
          </p:cNvSpPr>
          <p:nvPr/>
        </p:nvSpPr>
        <p:spPr bwMode="auto">
          <a:xfrm>
            <a:off x="228600" y="1225550"/>
            <a:ext cx="8610600" cy="5632450"/>
          </a:xfrm>
          <a:prstGeom prst="rect">
            <a:avLst/>
          </a:prstGeom>
          <a:noFill/>
          <a:ln w="9525">
            <a:noFill/>
            <a:miter lim="800000"/>
            <a:headEnd/>
            <a:tailEnd/>
          </a:ln>
          <a:effectLst>
            <a:prstShdw prst="shdw12">
              <a:schemeClr val="bg2">
                <a:alpha val="50000"/>
              </a:schemeClr>
            </a:prstShdw>
          </a:effectLst>
        </p:spPr>
        <p:txBody>
          <a:bodyPr anchor="ctr">
            <a:spAutoFit/>
          </a:bodyPr>
          <a:lstStyle/>
          <a:p>
            <a:r>
              <a:rPr lang="zh-CN" altLang="en-US" sz="2000">
                <a:ea typeface="宋体" pitchFamily="2" charset="-122"/>
              </a:rPr>
              <a:t>       传统会员制包括四大类型：公司会员制、终身会员制、普通会员制、内部信用卡会员制。</a:t>
            </a:r>
          </a:p>
          <a:p>
            <a:r>
              <a:rPr lang="zh-CN" altLang="en-US" sz="2000">
                <a:ea typeface="宋体" pitchFamily="2" charset="-122"/>
              </a:rPr>
              <a:t>       网络会员制营销多以“网络联盟”的形式出现，通过利益关系将无数个网站连接起来，将商家的分销渠道扩展到互联网的各个角落，同时为会员网站提供一个简易的赚钱途径。</a:t>
            </a:r>
          </a:p>
          <a:p>
            <a:r>
              <a:rPr lang="zh-CN" altLang="en-US" sz="2000">
                <a:ea typeface="宋体" pitchFamily="2" charset="-122"/>
              </a:rPr>
              <a:t>        在网络会员制的实施过程中，要树立自身的会员制营销目标、确定目标会员、制定佣金结构、做好费用预算、制定推销计划、借鉴竞争对手的做法、避免渠道冲突，帮助网站通过多个渠道进行推广。</a:t>
            </a:r>
          </a:p>
          <a:p>
            <a:r>
              <a:rPr lang="zh-CN" altLang="en-US" sz="2000">
                <a:ea typeface="宋体" pitchFamily="2" charset="-122"/>
              </a:rPr>
              <a:t>       网络会员制的运作步骤包括：建立会员数据库；组建专门的组织部门，细化会员管理；联合企业定期开展会员交流会、 座谈会，了解会员心声；尝试与企业内外客户联合运作，增强会员制的营销力度，吸引更多会员，积累更多信息；借用网络平台定期向会员发布有效信息；设立专门的会员热线电话接受会员的咨询，受理会员的投诉，听取会员的意见。</a:t>
            </a:r>
          </a:p>
          <a:p>
            <a:r>
              <a:rPr lang="zh-CN" altLang="en-US" sz="2000">
                <a:ea typeface="宋体" pitchFamily="2" charset="-122"/>
              </a:rPr>
              <a:t>       网络会员制营销在实施过程中，需要考虑诸多因素：了解竞争对手；提供完善的技术保证；加强对会员制计划的推广；提供适当比例的佣金并按时支付给会员；重点发展金牌会员；回头客佣金制度；提供终生佣金制度；为加盟会员提供销售支持；为加盟会员提供新闻邮件；准确跟踪会员销售情况；参与会员制论坛；正确处理商业网站与会员之间的关系等。</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84200" y="161925"/>
            <a:ext cx="8178800" cy="533400"/>
          </a:xfrm>
        </p:spPr>
        <p:txBody>
          <a:bodyPr/>
          <a:lstStyle/>
          <a:p>
            <a:pPr eaLnBrk="1" hangingPunct="1"/>
            <a:r>
              <a:rPr lang="zh-CN" altLang="en-US" sz="4800" smtClean="0">
                <a:solidFill>
                  <a:srgbClr val="FFFFCC"/>
                </a:solidFill>
                <a:ea typeface="宋体" pitchFamily="2" charset="-122"/>
              </a:rPr>
              <a:t>学习要点</a:t>
            </a:r>
            <a:endParaRPr lang="en-US" altLang="zh-CN" sz="4800" smtClean="0">
              <a:solidFill>
                <a:srgbClr val="FFFFCC"/>
              </a:solidFill>
              <a:ea typeface="宋体" pitchFamily="2" charset="-122"/>
            </a:endParaRPr>
          </a:p>
        </p:txBody>
      </p:sp>
      <p:grpSp>
        <p:nvGrpSpPr>
          <p:cNvPr id="4099" name="Group 4"/>
          <p:cNvGrpSpPr>
            <a:grpSpLocks/>
          </p:cNvGrpSpPr>
          <p:nvPr/>
        </p:nvGrpSpPr>
        <p:grpSpPr bwMode="auto">
          <a:xfrm>
            <a:off x="1600200" y="1828800"/>
            <a:ext cx="5715000" cy="889000"/>
            <a:chOff x="960" y="1783"/>
            <a:chExt cx="3312" cy="473"/>
          </a:xfrm>
        </p:grpSpPr>
        <p:sp>
          <p:nvSpPr>
            <p:cNvPr id="64517"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6"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7" name="Text Box 7"/>
            <p:cNvSpPr txBox="1">
              <a:spLocks noChangeArrowheads="1"/>
            </p:cNvSpPr>
            <p:nvPr/>
          </p:nvSpPr>
          <p:spPr bwMode="gray">
            <a:xfrm>
              <a:off x="1968" y="1872"/>
              <a:ext cx="2160" cy="278"/>
            </a:xfrm>
            <a:prstGeom prst="rect">
              <a:avLst/>
            </a:prstGeom>
            <a:noFill/>
            <a:ln w="9525" algn="ctr">
              <a:noFill/>
              <a:miter lim="800000"/>
              <a:headEnd/>
              <a:tailEnd/>
            </a:ln>
          </p:spPr>
          <p:txBody>
            <a:bodyPr>
              <a:spAutoFit/>
            </a:bodyPr>
            <a:lstStyle/>
            <a:p>
              <a:pPr algn="ctr" eaLnBrk="0" hangingPunct="0"/>
              <a:r>
                <a:rPr lang="en-US" altLang="en-US" sz="2800" b="1">
                  <a:solidFill>
                    <a:schemeClr val="tx2"/>
                  </a:solidFill>
                  <a:ea typeface="宋体" pitchFamily="2" charset="-122"/>
                </a:rPr>
                <a:t>eBay</a:t>
              </a:r>
              <a:r>
                <a:rPr lang="zh-CN" altLang="en-US" sz="2800" b="1">
                  <a:solidFill>
                    <a:schemeClr val="tx2"/>
                  </a:solidFill>
                  <a:ea typeface="宋体" pitchFamily="2" charset="-122"/>
                </a:rPr>
                <a:t>网络会员制营销</a:t>
              </a:r>
              <a:endParaRPr lang="en-US" altLang="zh-CN" sz="2800" b="1">
                <a:solidFill>
                  <a:schemeClr val="tx2"/>
                </a:solidFill>
                <a:ea typeface="宋体" pitchFamily="2" charset="-122"/>
              </a:endParaRPr>
            </a:p>
          </p:txBody>
        </p:sp>
        <p:sp>
          <p:nvSpPr>
            <p:cNvPr id="4118" name="Text Box 8"/>
            <p:cNvSpPr txBox="1">
              <a:spLocks noChangeArrowheads="1"/>
            </p:cNvSpPr>
            <p:nvPr/>
          </p:nvSpPr>
          <p:spPr bwMode="gray">
            <a:xfrm>
              <a:off x="960" y="1872"/>
              <a:ext cx="1033" cy="279"/>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引例</a:t>
              </a:r>
              <a:endParaRPr lang="en-US" altLang="zh-CN" sz="2800" b="1">
                <a:solidFill>
                  <a:schemeClr val="tx2"/>
                </a:solidFill>
                <a:ea typeface="宋体" pitchFamily="2" charset="-122"/>
              </a:endParaRPr>
            </a:p>
          </p:txBody>
        </p:sp>
      </p:grpSp>
      <p:grpSp>
        <p:nvGrpSpPr>
          <p:cNvPr id="4100" name="Group 9"/>
          <p:cNvGrpSpPr>
            <a:grpSpLocks/>
          </p:cNvGrpSpPr>
          <p:nvPr/>
        </p:nvGrpSpPr>
        <p:grpSpPr bwMode="auto">
          <a:xfrm>
            <a:off x="1752600" y="2743200"/>
            <a:ext cx="5562600" cy="914400"/>
            <a:chOff x="1056" y="1824"/>
            <a:chExt cx="321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2" name="AutoShape 11"/>
            <p:cNvSpPr>
              <a:spLocks noChangeArrowheads="1"/>
            </p:cNvSpPr>
            <p:nvPr/>
          </p:nvSpPr>
          <p:spPr bwMode="gray">
            <a:xfrm>
              <a:off x="1056" y="1824"/>
              <a:ext cx="864" cy="432"/>
            </a:xfrm>
            <a:prstGeom prst="diamond">
              <a:avLst/>
            </a:prstGeom>
            <a:solidFill>
              <a:schemeClr val="accent1"/>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3" name="Text Box 12"/>
            <p:cNvSpPr txBox="1">
              <a:spLocks noChangeArrowheads="1"/>
            </p:cNvSpPr>
            <p:nvPr/>
          </p:nvSpPr>
          <p:spPr bwMode="gray">
            <a:xfrm>
              <a:off x="1849" y="1896"/>
              <a:ext cx="2291" cy="247"/>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会员制营销的两种形式</a:t>
              </a:r>
              <a:endParaRPr lang="en-US" altLang="zh-CN" sz="2800" b="1">
                <a:solidFill>
                  <a:schemeClr val="tx2"/>
                </a:solidFill>
                <a:ea typeface="宋体" pitchFamily="2" charset="-122"/>
              </a:endParaRPr>
            </a:p>
          </p:txBody>
        </p:sp>
        <p:sp>
          <p:nvSpPr>
            <p:cNvPr id="4114" name="Text Box 13"/>
            <p:cNvSpPr txBox="1">
              <a:spLocks noChangeArrowheads="1"/>
            </p:cNvSpPr>
            <p:nvPr/>
          </p:nvSpPr>
          <p:spPr bwMode="gray">
            <a:xfrm>
              <a:off x="1296" y="1920"/>
              <a:ext cx="396" cy="247"/>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9.1</a:t>
              </a:r>
            </a:p>
          </p:txBody>
        </p:sp>
      </p:grpSp>
      <p:grpSp>
        <p:nvGrpSpPr>
          <p:cNvPr id="4101" name="Group 14"/>
          <p:cNvGrpSpPr>
            <a:grpSpLocks/>
          </p:cNvGrpSpPr>
          <p:nvPr/>
        </p:nvGrpSpPr>
        <p:grpSpPr bwMode="auto">
          <a:xfrm>
            <a:off x="1828800" y="3733800"/>
            <a:ext cx="5486400" cy="990600"/>
            <a:chOff x="1104" y="1824"/>
            <a:chExt cx="3168"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8" name="AutoShape 16"/>
            <p:cNvSpPr>
              <a:spLocks noChangeArrowheads="1"/>
            </p:cNvSpPr>
            <p:nvPr/>
          </p:nvSpPr>
          <p:spPr bwMode="gray">
            <a:xfrm>
              <a:off x="1104" y="1824"/>
              <a:ext cx="816" cy="432"/>
            </a:xfrm>
            <a:prstGeom prst="diamond">
              <a:avLst/>
            </a:prstGeom>
            <a:solidFill>
              <a:schemeClr va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9" name="Text Box 17"/>
            <p:cNvSpPr txBox="1">
              <a:spLocks noChangeArrowheads="1"/>
            </p:cNvSpPr>
            <p:nvPr/>
          </p:nvSpPr>
          <p:spPr bwMode="gray">
            <a:xfrm>
              <a:off x="1764" y="1924"/>
              <a:ext cx="2420" cy="228"/>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会员制营销的实施要点</a:t>
              </a:r>
              <a:endParaRPr lang="en-US" altLang="zh-CN" sz="2800" b="1">
                <a:solidFill>
                  <a:schemeClr val="tx2"/>
                </a:solidFill>
                <a:ea typeface="宋体" pitchFamily="2" charset="-122"/>
              </a:endParaRPr>
            </a:p>
          </p:txBody>
        </p:sp>
        <p:sp>
          <p:nvSpPr>
            <p:cNvPr id="4110" name="Text Box 18"/>
            <p:cNvSpPr txBox="1">
              <a:spLocks noChangeArrowheads="1"/>
            </p:cNvSpPr>
            <p:nvPr/>
          </p:nvSpPr>
          <p:spPr bwMode="gray">
            <a:xfrm>
              <a:off x="1324" y="1924"/>
              <a:ext cx="395" cy="228"/>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9.2</a:t>
              </a:r>
            </a:p>
          </p:txBody>
        </p:sp>
      </p:grpSp>
      <p:grpSp>
        <p:nvGrpSpPr>
          <p:cNvPr id="4102" name="Group 19"/>
          <p:cNvGrpSpPr>
            <a:grpSpLocks/>
          </p:cNvGrpSpPr>
          <p:nvPr/>
        </p:nvGrpSpPr>
        <p:grpSpPr bwMode="auto">
          <a:xfrm>
            <a:off x="1905000" y="4800600"/>
            <a:ext cx="5410200" cy="973138"/>
            <a:chOff x="1210" y="1824"/>
            <a:chExt cx="3062"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5" name="AutoShape 21"/>
            <p:cNvSpPr>
              <a:spLocks noChangeArrowheads="1"/>
            </p:cNvSpPr>
            <p:nvPr/>
          </p:nvSpPr>
          <p:spPr bwMode="gray">
            <a:xfrm>
              <a:off x="1210" y="1824"/>
              <a:ext cx="733" cy="432"/>
            </a:xfrm>
            <a:prstGeom prst="diamond">
              <a:avLst/>
            </a:prstGeom>
            <a:solidFill>
              <a:schemeClr val="fo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6" name="Text Box 22"/>
            <p:cNvSpPr txBox="1">
              <a:spLocks noChangeArrowheads="1"/>
            </p:cNvSpPr>
            <p:nvPr/>
          </p:nvSpPr>
          <p:spPr bwMode="gray">
            <a:xfrm>
              <a:off x="1680" y="1934"/>
              <a:ext cx="2160" cy="232"/>
            </a:xfrm>
            <a:prstGeom prst="rect">
              <a:avLst/>
            </a:prstGeom>
            <a:noFill/>
            <a:ln w="9525" algn="ctr">
              <a:noFill/>
              <a:miter lim="800000"/>
              <a:headEnd/>
              <a:tailEnd/>
            </a:ln>
          </p:spPr>
          <p:txBody>
            <a:bodyPr>
              <a:spAutoFit/>
            </a:bodyPr>
            <a:lstStyle/>
            <a:p>
              <a:pPr algn="ctr" eaLnBrk="0" hangingPunct="0"/>
              <a:r>
                <a:rPr lang="zh-CN" altLang="en-US" sz="2800" b="1" dirty="0" smtClean="0">
                  <a:solidFill>
                    <a:srgbClr val="000000"/>
                  </a:solidFill>
                  <a:ea typeface="宋体" pitchFamily="2" charset="-122"/>
                </a:rPr>
                <a:t>本</a:t>
              </a:r>
              <a:r>
                <a:rPr lang="zh-CN" altLang="en-US" sz="2800" b="1" dirty="0">
                  <a:solidFill>
                    <a:srgbClr val="000000"/>
                  </a:solidFill>
                  <a:ea typeface="宋体" pitchFamily="2" charset="-122"/>
                </a:rPr>
                <a:t>任务</a:t>
              </a:r>
              <a:r>
                <a:rPr lang="zh-CN" altLang="en-US" sz="2800" b="1" dirty="0" smtClean="0">
                  <a:solidFill>
                    <a:srgbClr val="000000"/>
                  </a:solidFill>
                  <a:ea typeface="宋体" pitchFamily="2" charset="-122"/>
                </a:rPr>
                <a:t>小结</a:t>
              </a:r>
              <a:endParaRPr lang="en-US" altLang="zh-CN" sz="2800" b="1" dirty="0">
                <a:solidFill>
                  <a:srgbClr val="000000"/>
                </a:solidFill>
                <a:ea typeface="宋体" pitchFamily="2" charset="-122"/>
              </a:endParaRPr>
            </a:p>
          </p:txBody>
        </p:sp>
      </p:grpSp>
      <p:sp>
        <p:nvSpPr>
          <p:cNvPr id="4103" name="Text Box 18"/>
          <p:cNvSpPr txBox="1">
            <a:spLocks noChangeArrowheads="1"/>
          </p:cNvSpPr>
          <p:nvPr/>
        </p:nvSpPr>
        <p:spPr bwMode="gray">
          <a:xfrm>
            <a:off x="2133600" y="5029200"/>
            <a:ext cx="906463" cy="523875"/>
          </a:xfrm>
          <a:prstGeom prst="rect">
            <a:avLst/>
          </a:prstGeom>
          <a:noFill/>
          <a:ln w="9525" algn="ctr">
            <a:noFill/>
            <a:miter lim="800000"/>
            <a:headEnd/>
            <a:tailEnd/>
          </a:ln>
        </p:spPr>
        <p:txBody>
          <a:bodyPr wrap="none">
            <a:spAutoFit/>
          </a:bodyPr>
          <a:lstStyle/>
          <a:p>
            <a:pPr algn="ctr" eaLnBrk="0" hangingPunct="0"/>
            <a:r>
              <a:rPr lang="zh-CN" altLang="en-US" sz="2800" b="1">
                <a:solidFill>
                  <a:schemeClr val="tx2"/>
                </a:solidFill>
                <a:ea typeface="宋体" pitchFamily="2" charset="-122"/>
              </a:rPr>
              <a:t>总结</a:t>
            </a:r>
            <a:endParaRPr lang="en-US" altLang="zh-CN" sz="2800" b="1">
              <a:solidFill>
                <a:schemeClr val="tx2"/>
              </a:solidFill>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5123" name="Rectangle 3"/>
          <p:cNvSpPr>
            <a:spLocks noGrp="1" noChangeArrowheads="1"/>
          </p:cNvSpPr>
          <p:nvPr>
            <p:ph type="body" idx="1"/>
          </p:nvPr>
        </p:nvSpPr>
        <p:spPr>
          <a:xfrm>
            <a:off x="0" y="838200"/>
            <a:ext cx="9144000" cy="1143000"/>
          </a:xfrm>
        </p:spPr>
        <p:txBody>
          <a:bodyPr/>
          <a:lstStyle/>
          <a:p>
            <a:pPr algn="ctr">
              <a:buFont typeface="Wingdings" pitchFamily="2" charset="2"/>
              <a:buNone/>
            </a:pPr>
            <a:endParaRPr lang="en-US" altLang="zh-CN" smtClean="0">
              <a:solidFill>
                <a:schemeClr val="tx2"/>
              </a:solidFill>
              <a:ea typeface="宋体" pitchFamily="2" charset="-122"/>
            </a:endParaRPr>
          </a:p>
          <a:p>
            <a:pPr algn="ctr">
              <a:buFont typeface="Wingdings" pitchFamily="2" charset="2"/>
              <a:buNone/>
            </a:pPr>
            <a:r>
              <a:rPr lang="en-US" altLang="zh-CN" smtClean="0">
                <a:solidFill>
                  <a:schemeClr val="tx2"/>
                </a:solidFill>
                <a:ea typeface="宋体" pitchFamily="2" charset="-122"/>
              </a:rPr>
              <a:t>eBay</a:t>
            </a:r>
            <a:r>
              <a:rPr lang="zh-CN" altLang="en-US" smtClean="0">
                <a:solidFill>
                  <a:schemeClr val="tx2"/>
                </a:solidFill>
                <a:ea typeface="宋体" pitchFamily="2" charset="-122"/>
              </a:rPr>
              <a:t>网络会员制营销</a:t>
            </a:r>
            <a:endParaRPr lang="zh-CN" altLang="en-US" sz="1800" smtClean="0">
              <a:solidFill>
                <a:schemeClr val="tx2"/>
              </a:solidFill>
              <a:ea typeface="宋体" pitchFamily="2" charset="-122"/>
            </a:endParaRPr>
          </a:p>
        </p:txBody>
      </p:sp>
      <p:sp>
        <p:nvSpPr>
          <p:cNvPr id="6" name="矩形 5"/>
          <p:cNvSpPr/>
          <p:nvPr/>
        </p:nvSpPr>
        <p:spPr>
          <a:xfrm>
            <a:off x="228600" y="2209800"/>
            <a:ext cx="8610600" cy="3262313"/>
          </a:xfrm>
          <a:prstGeom prst="rect">
            <a:avLst/>
          </a:prstGeom>
        </p:spPr>
        <p:txBody>
          <a:bodyPr>
            <a:spAutoFit/>
          </a:bodyPr>
          <a:lstStyle/>
          <a:p>
            <a:pPr>
              <a:lnSpc>
                <a:spcPct val="150000"/>
              </a:lnSpc>
            </a:pPr>
            <a:r>
              <a:rPr lang="zh-CN" altLang="en-US" sz="2000">
                <a:ea typeface="宋体" pitchFamily="2" charset="-122"/>
              </a:rPr>
              <a:t>       </a:t>
            </a:r>
            <a:r>
              <a:rPr lang="zh-CN" altLang="en-US" sz="2400">
                <a:ea typeface="宋体" pitchFamily="2" charset="-122"/>
              </a:rPr>
              <a:t>大型电子商务网站大多都采取了网络会员制营销模式（合作行销）。亚马逊早在</a:t>
            </a:r>
            <a:r>
              <a:rPr lang="en-US" altLang="zh-CN" sz="2400">
                <a:ea typeface="宋体" pitchFamily="2" charset="-122"/>
              </a:rPr>
              <a:t>1996</a:t>
            </a:r>
            <a:r>
              <a:rPr lang="zh-CN" altLang="en-US" sz="2400">
                <a:ea typeface="宋体" pitchFamily="2" charset="-122"/>
              </a:rPr>
              <a:t>年</a:t>
            </a:r>
            <a:r>
              <a:rPr lang="en-US" altLang="zh-CN" sz="2400">
                <a:ea typeface="宋体" pitchFamily="2" charset="-122"/>
              </a:rPr>
              <a:t>7</a:t>
            </a:r>
            <a:r>
              <a:rPr lang="zh-CN" altLang="en-US" sz="2400">
                <a:ea typeface="宋体" pitchFamily="2" charset="-122"/>
              </a:rPr>
              <a:t>月就成功开始了网络会员制营销，</a:t>
            </a:r>
            <a:r>
              <a:rPr lang="en-US" altLang="zh-CN" sz="2400">
                <a:ea typeface="宋体" pitchFamily="2" charset="-122"/>
              </a:rPr>
              <a:t>eBay</a:t>
            </a:r>
            <a:r>
              <a:rPr lang="zh-CN" altLang="en-US" sz="2400">
                <a:ea typeface="宋体" pitchFamily="2" charset="-122"/>
              </a:rPr>
              <a:t>的网络联盟开始于</a:t>
            </a:r>
            <a:r>
              <a:rPr lang="en-US" altLang="zh-CN" sz="2400">
                <a:ea typeface="宋体" pitchFamily="2" charset="-122"/>
              </a:rPr>
              <a:t>2000</a:t>
            </a:r>
            <a:r>
              <a:rPr lang="zh-CN" altLang="en-US" sz="2400">
                <a:ea typeface="宋体" pitchFamily="2" charset="-122"/>
              </a:rPr>
              <a:t>年</a:t>
            </a:r>
            <a:r>
              <a:rPr lang="en-US" altLang="zh-CN" sz="2400">
                <a:ea typeface="宋体" pitchFamily="2" charset="-122"/>
              </a:rPr>
              <a:t>4</a:t>
            </a:r>
            <a:r>
              <a:rPr lang="zh-CN" altLang="en-US" sz="2400">
                <a:ea typeface="宋体" pitchFamily="2" charset="-122"/>
              </a:rPr>
              <a:t>月，现在，</a:t>
            </a:r>
            <a:r>
              <a:rPr lang="en-US" altLang="zh-CN" sz="2400">
                <a:ea typeface="宋体" pitchFamily="2" charset="-122"/>
              </a:rPr>
              <a:t>eBay</a:t>
            </a:r>
            <a:r>
              <a:rPr lang="zh-CN" altLang="en-US" sz="2400">
                <a:ea typeface="宋体" pitchFamily="2" charset="-122"/>
              </a:rPr>
              <a:t>是美国</a:t>
            </a:r>
            <a:r>
              <a:rPr lang="en-US" altLang="zh-CN" sz="2400">
                <a:ea typeface="宋体" pitchFamily="2" charset="-122"/>
              </a:rPr>
              <a:t>5</a:t>
            </a:r>
            <a:r>
              <a:rPr lang="zh-CN" altLang="en-US" sz="2400">
                <a:ea typeface="宋体" pitchFamily="2" charset="-122"/>
              </a:rPr>
              <a:t>大广告主之一，他们也非常重视发展自己的网络会员制联盟体系，通过联盟会员网站为自己带来大量访问量和销售额。</a:t>
            </a:r>
          </a:p>
          <a:p>
            <a:pPr>
              <a:lnSpc>
                <a:spcPct val="150000"/>
              </a:lnSpc>
            </a:pPr>
            <a:endParaRPr lang="zh-CN" altLang="en-US" sz="2000" b="1">
              <a:solidFill>
                <a:schemeClr val="accent1"/>
              </a:solidFill>
              <a:latin typeface="Verdana" pitchFamily="34" charset="0"/>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会员制营销的两种方式</a:t>
            </a:r>
          </a:p>
        </p:txBody>
      </p:sp>
      <p:sp>
        <p:nvSpPr>
          <p:cNvPr id="614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grpSp>
        <p:nvGrpSpPr>
          <p:cNvPr id="6148" name="Group 92"/>
          <p:cNvGrpSpPr>
            <a:grpSpLocks/>
          </p:cNvGrpSpPr>
          <p:nvPr/>
        </p:nvGrpSpPr>
        <p:grpSpPr bwMode="auto">
          <a:xfrm>
            <a:off x="1295400" y="1828800"/>
            <a:ext cx="2362200" cy="4035425"/>
            <a:chOff x="720" y="1296"/>
            <a:chExt cx="1367" cy="2542"/>
          </a:xfrm>
        </p:grpSpPr>
        <p:sp>
          <p:nvSpPr>
            <p:cNvPr id="6163"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4"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65"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6"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7"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8"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6169" name="Group 99"/>
            <p:cNvGrpSpPr>
              <a:grpSpLocks/>
            </p:cNvGrpSpPr>
            <p:nvPr/>
          </p:nvGrpSpPr>
          <p:grpSpPr bwMode="auto">
            <a:xfrm>
              <a:off x="1189" y="1296"/>
              <a:ext cx="405" cy="405"/>
              <a:chOff x="1289" y="582"/>
              <a:chExt cx="668" cy="668"/>
            </a:xfrm>
          </p:grpSpPr>
          <p:sp>
            <p:nvSpPr>
              <p:cNvPr id="6172"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73"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4"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5"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6"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6170"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6171" name="Text Box 106"/>
            <p:cNvSpPr txBox="1">
              <a:spLocks noChangeArrowheads="1"/>
            </p:cNvSpPr>
            <p:nvPr/>
          </p:nvSpPr>
          <p:spPr bwMode="gray">
            <a:xfrm>
              <a:off x="768" y="1776"/>
              <a:ext cx="1296" cy="523"/>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传统会员制营销</a:t>
              </a:r>
              <a:endParaRPr lang="en-US" altLang="zh-CN" sz="2400" b="1">
                <a:solidFill>
                  <a:schemeClr val="tx2"/>
                </a:solidFill>
                <a:ea typeface="宋体" pitchFamily="2" charset="-122"/>
              </a:endParaRPr>
            </a:p>
          </p:txBody>
        </p:sp>
      </p:grpSp>
      <p:grpSp>
        <p:nvGrpSpPr>
          <p:cNvPr id="6149" name="Group 107"/>
          <p:cNvGrpSpPr>
            <a:grpSpLocks/>
          </p:cNvGrpSpPr>
          <p:nvPr/>
        </p:nvGrpSpPr>
        <p:grpSpPr bwMode="auto">
          <a:xfrm>
            <a:off x="4953000" y="1828800"/>
            <a:ext cx="2362200" cy="4035425"/>
            <a:chOff x="2208" y="1296"/>
            <a:chExt cx="1365" cy="2542"/>
          </a:xfrm>
        </p:grpSpPr>
        <p:sp>
          <p:nvSpPr>
            <p:cNvPr id="6150"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1"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52"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3"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4"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55"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56"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57"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58"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59" name="Text Box 117"/>
            <p:cNvSpPr txBox="1">
              <a:spLocks noChangeArrowheads="1"/>
            </p:cNvSpPr>
            <p:nvPr/>
          </p:nvSpPr>
          <p:spPr bwMode="gray">
            <a:xfrm>
              <a:off x="2764"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6160" name="Text Box 118"/>
            <p:cNvSpPr txBox="1">
              <a:spLocks noChangeArrowheads="1"/>
            </p:cNvSpPr>
            <p:nvPr/>
          </p:nvSpPr>
          <p:spPr bwMode="gray">
            <a:xfrm>
              <a:off x="2256" y="1776"/>
              <a:ext cx="1296" cy="523"/>
            </a:xfrm>
            <a:prstGeom prst="rect">
              <a:avLst/>
            </a:prstGeom>
            <a:noFill/>
            <a:ln w="9525">
              <a:noFill/>
              <a:miter lim="800000"/>
              <a:headEnd/>
              <a:tailEnd/>
            </a:ln>
          </p:spPr>
          <p:txBody>
            <a:bodyPr>
              <a:spAutoFit/>
            </a:bodyPr>
            <a:lstStyle/>
            <a:p>
              <a:r>
                <a:rPr lang="zh-CN" altLang="en-US" sz="2400" b="1">
                  <a:solidFill>
                    <a:schemeClr val="tx2"/>
                  </a:solidFill>
                  <a:ea typeface="宋体" pitchFamily="2" charset="-122"/>
                </a:rPr>
                <a:t>网络会员制营销</a:t>
              </a:r>
              <a:endParaRPr lang="en-US" altLang="zh-CN" sz="2400" b="1">
                <a:solidFill>
                  <a:schemeClr val="tx2"/>
                </a:solidFill>
                <a:ea typeface="宋体" pitchFamily="2" charset="-122"/>
              </a:endParaRPr>
            </a:p>
          </p:txBody>
        </p:sp>
        <p:sp>
          <p:nvSpPr>
            <p:cNvPr id="6161"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2"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 </a:t>
            </a:r>
            <a:r>
              <a:rPr lang="zh-CN" altLang="en-US" sz="4400" smtClean="0">
                <a:latin typeface="黑体" pitchFamily="2" charset="-122"/>
                <a:ea typeface="黑体" pitchFamily="2" charset="-122"/>
              </a:rPr>
              <a:t>会员制营销的两种形式</a:t>
            </a:r>
          </a:p>
        </p:txBody>
      </p:sp>
      <p:sp>
        <p:nvSpPr>
          <p:cNvPr id="717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7172"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9.1.1 </a:t>
            </a:r>
            <a:r>
              <a:rPr lang="zh-CN" altLang="en-US" sz="3200">
                <a:solidFill>
                  <a:schemeClr val="tx2"/>
                </a:solidFill>
                <a:latin typeface="黑体" pitchFamily="2" charset="-122"/>
                <a:ea typeface="黑体" pitchFamily="2" charset="-122"/>
              </a:rPr>
              <a:t>传统会员制营销</a:t>
            </a:r>
          </a:p>
        </p:txBody>
      </p:sp>
      <p:sp>
        <p:nvSpPr>
          <p:cNvPr id="7173" name="TextBox 25"/>
          <p:cNvSpPr txBox="1">
            <a:spLocks noChangeArrowheads="1"/>
          </p:cNvSpPr>
          <p:nvPr/>
        </p:nvSpPr>
        <p:spPr bwMode="auto">
          <a:xfrm>
            <a:off x="914400" y="2209800"/>
            <a:ext cx="7391400" cy="3816350"/>
          </a:xfrm>
          <a:prstGeom prst="rect">
            <a:avLst/>
          </a:prstGeom>
          <a:noFill/>
          <a:ln w="9525">
            <a:noFill/>
            <a:miter lim="800000"/>
            <a:headEnd/>
            <a:tailEnd/>
          </a:ln>
        </p:spPr>
        <p:txBody>
          <a:bodyPr>
            <a:spAutoFit/>
          </a:bodyPr>
          <a:lstStyle/>
          <a:p>
            <a:r>
              <a:rPr lang="zh-CN" altLang="en-US" sz="2800">
                <a:ea typeface="宋体" pitchFamily="2" charset="-122"/>
              </a:rPr>
              <a:t>       传统会员制营销，</a:t>
            </a:r>
            <a:r>
              <a:rPr lang="zh-CN" altLang="en-US" sz="2800" i="1" u="sng">
                <a:ea typeface="宋体" pitchFamily="2" charset="-122"/>
              </a:rPr>
              <a:t>又称“俱乐部营销”，是指企业以某项利益或服务为主题将用户组成一个俱乐部形式的团体，顾客成为会员的条件可以是缴纳一笔会费或荐购一定量的产品等，企业通过为会员提供需要的服务，开展宣传、销售、促销等活动，成为会员后便可在一定时期内享受到会员专属的权利，培养企业的忠诚顾客，以此获得经营利益。</a:t>
            </a:r>
            <a:endParaRPr lang="zh-CN" altLang="en-US" sz="2800">
              <a:ea typeface="宋体" pitchFamily="2" charset="-122"/>
            </a:endParaRP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页脚占位符 2"/>
          <p:cNvSpPr>
            <a:spLocks noGrp="1"/>
          </p:cNvSpPr>
          <p:nvPr>
            <p:ph type="ftr" sz="quarter" idx="10"/>
          </p:nvPr>
        </p:nvSpPr>
        <p:spPr/>
        <p:txBody>
          <a:bodyPr/>
          <a:lstStyle/>
          <a:p>
            <a:pPr>
              <a:defRPr/>
            </a:pPr>
            <a:r>
              <a:rPr lang="en-US" altLang="zh-CN"/>
              <a:t>Company Logo</a:t>
            </a:r>
          </a:p>
        </p:txBody>
      </p:sp>
      <p:grpSp>
        <p:nvGrpSpPr>
          <p:cNvPr id="8195" name="Group 3"/>
          <p:cNvGrpSpPr>
            <a:grpSpLocks/>
          </p:cNvGrpSpPr>
          <p:nvPr/>
        </p:nvGrpSpPr>
        <p:grpSpPr bwMode="auto">
          <a:xfrm>
            <a:off x="1295400" y="1905000"/>
            <a:ext cx="6553200" cy="4171950"/>
            <a:chOff x="816" y="1152"/>
            <a:chExt cx="4128" cy="2628"/>
          </a:xfrm>
        </p:grpSpPr>
        <p:sp>
          <p:nvSpPr>
            <p:cNvPr id="67588" name="Freeform 4"/>
            <p:cNvSpPr>
              <a:spLocks noEditPoints="1"/>
            </p:cNvSpPr>
            <p:nvPr/>
          </p:nvSpPr>
          <p:spPr bwMode="gray">
            <a:xfrm rot="-1358056">
              <a:off x="877" y="1765"/>
              <a:ext cx="3839" cy="1527"/>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w="0">
              <a:noFill/>
              <a:prstDash val="solid"/>
              <a:round/>
              <a:headEnd/>
              <a:tailEnd/>
            </a:ln>
          </p:spPr>
          <p:txBody>
            <a:bodyPr/>
            <a:lstStyle/>
            <a:p>
              <a:pPr>
                <a:defRPr/>
              </a:pPr>
              <a:endParaRPr lang="zh-CN" altLang="en-US">
                <a:ea typeface="宋体" pitchFamily="2" charset="-122"/>
              </a:endParaRPr>
            </a:p>
          </p:txBody>
        </p:sp>
        <p:sp>
          <p:nvSpPr>
            <p:cNvPr id="67589" name="Oval 5"/>
            <p:cNvSpPr>
              <a:spLocks noChangeArrowheads="1"/>
            </p:cNvSpPr>
            <p:nvPr/>
          </p:nvSpPr>
          <p:spPr bwMode="gray">
            <a:xfrm>
              <a:off x="2016" y="1152"/>
              <a:ext cx="1008" cy="982"/>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1" name="Oval 7"/>
            <p:cNvSpPr>
              <a:spLocks noChangeArrowheads="1"/>
            </p:cNvSpPr>
            <p:nvPr/>
          </p:nvSpPr>
          <p:spPr bwMode="gray">
            <a:xfrm>
              <a:off x="2928" y="2544"/>
              <a:ext cx="1008" cy="1008"/>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3" name="Oval 9"/>
            <p:cNvSpPr>
              <a:spLocks noChangeArrowheads="1"/>
            </p:cNvSpPr>
            <p:nvPr/>
          </p:nvSpPr>
          <p:spPr bwMode="gray">
            <a:xfrm>
              <a:off x="3984" y="1152"/>
              <a:ext cx="960" cy="96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8202" name="Text Box 10"/>
            <p:cNvSpPr txBox="1">
              <a:spLocks noChangeArrowheads="1"/>
            </p:cNvSpPr>
            <p:nvPr/>
          </p:nvSpPr>
          <p:spPr bwMode="white">
            <a:xfrm>
              <a:off x="816" y="2544"/>
              <a:ext cx="698"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宣传价</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格低廉</a:t>
              </a:r>
              <a:endParaRPr lang="en-US" altLang="zh-CN" sz="2400" b="1">
                <a:solidFill>
                  <a:srgbClr val="FFFFFF"/>
                </a:solidFill>
                <a:ea typeface="宋体" pitchFamily="2" charset="-122"/>
              </a:endParaRPr>
            </a:p>
          </p:txBody>
        </p:sp>
        <p:sp>
          <p:nvSpPr>
            <p:cNvPr id="8203" name="Text Box 11"/>
            <p:cNvSpPr txBox="1">
              <a:spLocks noChangeArrowheads="1"/>
            </p:cNvSpPr>
            <p:nvPr/>
          </p:nvSpPr>
          <p:spPr bwMode="white">
            <a:xfrm>
              <a:off x="2112" y="1344"/>
              <a:ext cx="924" cy="523"/>
            </a:xfrm>
            <a:prstGeom prst="rect">
              <a:avLst/>
            </a:prstGeom>
            <a:noFill/>
            <a:ln w="9525">
              <a:noFill/>
              <a:miter lim="800000"/>
              <a:headEnd/>
              <a:tailEnd/>
            </a:ln>
          </p:spPr>
          <p:txBody>
            <a:bodyPr>
              <a:spAutoFit/>
            </a:bodyPr>
            <a:lstStyle/>
            <a:p>
              <a:pPr eaLnBrk="0" hangingPunct="0"/>
              <a:r>
                <a:rPr lang="zh-CN" altLang="en-US" sz="2400" b="1">
                  <a:solidFill>
                    <a:srgbClr val="FFFFFF"/>
                  </a:solidFill>
                  <a:ea typeface="宋体" pitchFamily="2" charset="-122"/>
                </a:rPr>
                <a:t>  公司</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会员制</a:t>
              </a:r>
              <a:endParaRPr lang="en-US" altLang="zh-CN" sz="2400" b="1">
                <a:solidFill>
                  <a:srgbClr val="FFFFFF"/>
                </a:solidFill>
                <a:ea typeface="宋体" pitchFamily="2" charset="-122"/>
              </a:endParaRPr>
            </a:p>
          </p:txBody>
        </p:sp>
        <p:sp>
          <p:nvSpPr>
            <p:cNvPr id="8204" name="Text Box 12"/>
            <p:cNvSpPr txBox="1">
              <a:spLocks noChangeArrowheads="1"/>
            </p:cNvSpPr>
            <p:nvPr/>
          </p:nvSpPr>
          <p:spPr bwMode="white">
            <a:xfrm>
              <a:off x="4080" y="1344"/>
              <a:ext cx="701"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  终身</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会员制</a:t>
              </a:r>
              <a:endParaRPr lang="en-US" altLang="zh-CN" sz="2400" b="1">
                <a:solidFill>
                  <a:srgbClr val="FFFFFF"/>
                </a:solidFill>
                <a:ea typeface="宋体" pitchFamily="2" charset="-122"/>
              </a:endParaRPr>
            </a:p>
          </p:txBody>
        </p:sp>
        <p:sp>
          <p:nvSpPr>
            <p:cNvPr id="8205" name="Text Box 14"/>
            <p:cNvSpPr txBox="1">
              <a:spLocks noChangeArrowheads="1"/>
            </p:cNvSpPr>
            <p:nvPr/>
          </p:nvSpPr>
          <p:spPr bwMode="white">
            <a:xfrm>
              <a:off x="3024" y="2784"/>
              <a:ext cx="701"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  普通</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会员制</a:t>
              </a:r>
              <a:endParaRPr lang="en-US" altLang="zh-CN" sz="2400" b="1">
                <a:solidFill>
                  <a:srgbClr val="FFFFFF"/>
                </a:solidFill>
                <a:ea typeface="宋体" pitchFamily="2" charset="-122"/>
              </a:endParaRPr>
            </a:p>
          </p:txBody>
        </p:sp>
        <p:sp>
          <p:nvSpPr>
            <p:cNvPr id="8206" name="Text Box 15"/>
            <p:cNvSpPr txBox="1">
              <a:spLocks noChangeArrowheads="1"/>
            </p:cNvSpPr>
            <p:nvPr/>
          </p:nvSpPr>
          <p:spPr bwMode="auto">
            <a:xfrm>
              <a:off x="1968" y="2208"/>
              <a:ext cx="1452" cy="523"/>
            </a:xfrm>
            <a:prstGeom prst="rect">
              <a:avLst/>
            </a:prstGeom>
            <a:noFill/>
            <a:ln w="9525">
              <a:noFill/>
              <a:miter lim="800000"/>
              <a:headEnd/>
              <a:tailEnd/>
            </a:ln>
          </p:spPr>
          <p:txBody>
            <a:bodyPr>
              <a:spAutoFit/>
            </a:bodyPr>
            <a:lstStyle/>
            <a:p>
              <a:pPr algn="ctr" eaLnBrk="0" hangingPunct="0"/>
              <a:r>
                <a:rPr lang="zh-CN" altLang="en-US" sz="2400" b="1">
                  <a:solidFill>
                    <a:schemeClr val="tx2"/>
                  </a:solidFill>
                  <a:ea typeface="宋体" pitchFamily="2" charset="-122"/>
                </a:rPr>
                <a:t>传统会员制的四大类型</a:t>
              </a:r>
              <a:endParaRPr lang="en-US" altLang="zh-CN" sz="2400" b="1">
                <a:solidFill>
                  <a:schemeClr val="tx2"/>
                </a:solidFill>
                <a:ea typeface="宋体" pitchFamily="2" charset="-122"/>
              </a:endParaRPr>
            </a:p>
          </p:txBody>
        </p:sp>
        <p:sp>
          <p:nvSpPr>
            <p:cNvPr id="20" name="Oval 6"/>
            <p:cNvSpPr>
              <a:spLocks noChangeArrowheads="1"/>
            </p:cNvSpPr>
            <p:nvPr/>
          </p:nvSpPr>
          <p:spPr bwMode="gray">
            <a:xfrm>
              <a:off x="864" y="2784"/>
              <a:ext cx="998" cy="996"/>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8208" name="Text Box 10"/>
            <p:cNvSpPr txBox="1">
              <a:spLocks noChangeArrowheads="1"/>
            </p:cNvSpPr>
            <p:nvPr/>
          </p:nvSpPr>
          <p:spPr bwMode="white">
            <a:xfrm>
              <a:off x="816" y="3024"/>
              <a:ext cx="1091"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内部信用卡</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    会员制</a:t>
              </a:r>
              <a:endParaRPr lang="en-US" altLang="zh-CN" sz="2400" b="1">
                <a:solidFill>
                  <a:srgbClr val="FFFFFF"/>
                </a:solidFill>
                <a:ea typeface="宋体" pitchFamily="2" charset="-122"/>
              </a:endParaRPr>
            </a:p>
          </p:txBody>
        </p:sp>
      </p:grpSp>
      <p:sp>
        <p:nvSpPr>
          <p:cNvPr id="819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会员制营销的两种形式</a:t>
            </a:r>
          </a:p>
        </p:txBody>
      </p:sp>
      <p:sp>
        <p:nvSpPr>
          <p:cNvPr id="8197"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9.1.1 </a:t>
            </a:r>
            <a:r>
              <a:rPr lang="zh-CN" altLang="en-US" sz="3200">
                <a:solidFill>
                  <a:schemeClr val="tx2"/>
                </a:solidFill>
                <a:latin typeface="黑体" pitchFamily="2" charset="-122"/>
                <a:ea typeface="黑体" pitchFamily="2" charset="-122"/>
              </a:rPr>
              <a:t>传统会员制营销</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9219" name="TextBox 25"/>
          <p:cNvSpPr txBox="1">
            <a:spLocks noChangeArrowheads="1"/>
          </p:cNvSpPr>
          <p:nvPr/>
        </p:nvSpPr>
        <p:spPr bwMode="auto">
          <a:xfrm>
            <a:off x="304800" y="1828800"/>
            <a:ext cx="8534400" cy="4648200"/>
          </a:xfrm>
          <a:prstGeom prst="rect">
            <a:avLst/>
          </a:prstGeom>
          <a:noFill/>
          <a:ln w="9525">
            <a:noFill/>
            <a:miter lim="800000"/>
            <a:headEnd/>
            <a:tailEnd/>
          </a:ln>
        </p:spPr>
        <p:txBody>
          <a:bodyPr>
            <a:spAutoFit/>
          </a:bodyPr>
          <a:lstStyle/>
          <a:p>
            <a:r>
              <a:rPr lang="en-US" altLang="zh-CN" sz="2800" b="1">
                <a:ea typeface="宋体" pitchFamily="2" charset="-122"/>
              </a:rPr>
              <a:t>【</a:t>
            </a:r>
            <a:r>
              <a:rPr lang="zh-CN" altLang="en-US" sz="2800" b="1">
                <a:ea typeface="宋体" pitchFamily="2" charset="-122"/>
              </a:rPr>
              <a:t>小知识</a:t>
            </a:r>
            <a:r>
              <a:rPr lang="en-US" altLang="zh-CN" sz="2800" b="1">
                <a:ea typeface="宋体" pitchFamily="2" charset="-122"/>
              </a:rPr>
              <a:t>9-1】</a:t>
            </a:r>
          </a:p>
          <a:p>
            <a:pPr algn="ctr"/>
            <a:r>
              <a:rPr lang="zh-CN" altLang="en-US" sz="2800">
                <a:ea typeface="宋体" pitchFamily="2" charset="-122"/>
              </a:rPr>
              <a:t>会员制的起源</a:t>
            </a:r>
          </a:p>
          <a:p>
            <a:pPr>
              <a:lnSpc>
                <a:spcPct val="150000"/>
              </a:lnSpc>
            </a:pPr>
            <a:r>
              <a:rPr lang="zh-CN" altLang="en-US" sz="2000">
                <a:ea typeface="宋体" pitchFamily="2" charset="-122"/>
              </a:rPr>
              <a:t>       会员制俱乐部</a:t>
            </a:r>
            <a:r>
              <a:rPr lang="en-US" altLang="zh-CN" sz="2000">
                <a:ea typeface="宋体" pitchFamily="2" charset="-122"/>
              </a:rPr>
              <a:t>17</a:t>
            </a:r>
            <a:r>
              <a:rPr lang="zh-CN" altLang="en-US" sz="2000">
                <a:ea typeface="宋体" pitchFamily="2" charset="-122"/>
              </a:rPr>
              <a:t>世纪在英国起源，那时的俱乐部都带有浓厚的贵族气息，是当时商业社会发展过程中，同社会层次的人们为创造一种排他性的社交场所发展而来，会员以男性为主。俱乐部之所以受欢迎，是因为它能够为会员提供私密性和近距离的社交氛围。在英国和美国，至今仍有一些著名的传统男性会员俱乐部，例如，</a:t>
            </a:r>
            <a:r>
              <a:rPr lang="en-US" altLang="zh-CN" sz="2000">
                <a:ea typeface="宋体" pitchFamily="2" charset="-122"/>
              </a:rPr>
              <a:t>1872</a:t>
            </a:r>
            <a:r>
              <a:rPr lang="zh-CN" altLang="en-US" sz="2000">
                <a:ea typeface="宋体" pitchFamily="2" charset="-122"/>
              </a:rPr>
              <a:t>年在旧金山建立的“波西米亚俱乐部”。美国总统从里根、老布什到小布什，国务卿从基辛格到鲍威尔，都是该俱乐部的会员。这也说明会员制俱乐部给人以重要的阶层归属感和自由的社交空间。</a:t>
            </a:r>
          </a:p>
        </p:txBody>
      </p:sp>
      <p:sp>
        <p:nvSpPr>
          <p:cNvPr id="922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会员制营销的两种形式</a:t>
            </a:r>
          </a:p>
        </p:txBody>
      </p:sp>
      <p:sp>
        <p:nvSpPr>
          <p:cNvPr id="9221"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9.1.1 </a:t>
            </a:r>
            <a:r>
              <a:rPr lang="zh-CN" altLang="en-US" sz="3200">
                <a:solidFill>
                  <a:schemeClr val="tx2"/>
                </a:solidFill>
                <a:latin typeface="黑体" pitchFamily="2" charset="-122"/>
                <a:ea typeface="黑体" pitchFamily="2" charset="-122"/>
              </a:rPr>
              <a:t>传统会员制营销</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会员制营销的两种形式</a:t>
            </a:r>
          </a:p>
        </p:txBody>
      </p:sp>
      <p:sp>
        <p:nvSpPr>
          <p:cNvPr id="1024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0246" name="Rectangle 6"/>
          <p:cNvSpPr>
            <a:spLocks noChangeArrowheads="1"/>
          </p:cNvSpPr>
          <p:nvPr/>
        </p:nvSpPr>
        <p:spPr bwMode="auto">
          <a:xfrm>
            <a:off x="457200" y="1752600"/>
            <a:ext cx="8153400" cy="4908550"/>
          </a:xfrm>
          <a:prstGeom prst="rect">
            <a:avLst/>
          </a:prstGeom>
          <a:noFill/>
          <a:ln w="9525">
            <a:noFill/>
            <a:miter lim="800000"/>
            <a:headEnd/>
            <a:tailEnd/>
          </a:ln>
          <a:effectLst>
            <a:prstShdw prst="shdw12">
              <a:schemeClr val="bg2">
                <a:alpha val="50000"/>
              </a:schemeClr>
            </a:prstShdw>
          </a:effectLst>
        </p:spPr>
        <p:txBody>
          <a:bodyPr bIns="0" anchor="ctr">
            <a:spAutoFit/>
          </a:bodyPr>
          <a:lstStyle/>
          <a:p>
            <a:pPr indent="266700" eaLnBrk="0" hangingPunct="0"/>
            <a:r>
              <a:rPr lang="en-US" altLang="zh-CN" sz="2800" b="1">
                <a:ea typeface="宋体" pitchFamily="2" charset="-122"/>
              </a:rPr>
              <a:t>【</a:t>
            </a:r>
            <a:r>
              <a:rPr lang="zh-CN" altLang="en-US" sz="2800" b="1">
                <a:ea typeface="宋体" pitchFamily="2" charset="-122"/>
              </a:rPr>
              <a:t>同步案例</a:t>
            </a:r>
            <a:r>
              <a:rPr lang="en-US" altLang="zh-CN" sz="2800" b="1">
                <a:ea typeface="宋体" pitchFamily="2" charset="-122"/>
              </a:rPr>
              <a:t>9-1】</a:t>
            </a:r>
          </a:p>
          <a:p>
            <a:pPr indent="266700" eaLnBrk="0" hangingPunct="0"/>
            <a:r>
              <a:rPr lang="zh-CN" altLang="en-US" sz="2400">
                <a:latin typeface="Arial Unicode MS" pitchFamily="34" charset="-122"/>
                <a:ea typeface="黑体" pitchFamily="2" charset="-122"/>
                <a:cs typeface="Times New Roman" pitchFamily="18" charset="0"/>
              </a:rPr>
              <a:t>沃尔玛的会员制营销</a:t>
            </a:r>
            <a:r>
              <a:rPr lang="zh-CN" altLang="en-US" sz="2400">
                <a:ea typeface="宋体" pitchFamily="2" charset="-122"/>
              </a:rPr>
              <a:t> </a:t>
            </a:r>
          </a:p>
          <a:p>
            <a:pPr indent="266700" eaLnBrk="0" hangingPunct="0"/>
            <a:r>
              <a:rPr lang="en-US" altLang="zh-CN" sz="2400">
                <a:latin typeface="Times New Roman" pitchFamily="18" charset="0"/>
                <a:ea typeface="楷体_GB2312" pitchFamily="49" charset="-122"/>
              </a:rPr>
              <a:t>     1996</a:t>
            </a:r>
            <a:r>
              <a:rPr lang="zh-CN" altLang="en-US" sz="2400">
                <a:latin typeface="Times New Roman" pitchFamily="18" charset="0"/>
                <a:ea typeface="楷体_GB2312" pitchFamily="49" charset="-122"/>
              </a:rPr>
              <a:t>年</a:t>
            </a:r>
            <a:r>
              <a:rPr lang="en-US" altLang="zh-CN" sz="2400">
                <a:latin typeface="Times New Roman" pitchFamily="18" charset="0"/>
                <a:ea typeface="楷体_GB2312" pitchFamily="49" charset="-122"/>
              </a:rPr>
              <a:t>8</a:t>
            </a:r>
            <a:r>
              <a:rPr lang="zh-CN" altLang="en-US" sz="2400">
                <a:latin typeface="Times New Roman" pitchFamily="18" charset="0"/>
                <a:ea typeface="楷体_GB2312" pitchFamily="49" charset="-122"/>
              </a:rPr>
              <a:t>月，沃尔玛在中国的第一家山姆会员店在深圳开业。山姆会员店规定，消费者想要来购物，首先得交纳一定的会费，在成为会员后才有资格进入。个人会员可以办理一个主卡和两个副卡，费用分别为</a:t>
            </a:r>
            <a:r>
              <a:rPr lang="en-US" altLang="zh-CN" sz="2400">
                <a:latin typeface="Times New Roman" pitchFamily="18" charset="0"/>
                <a:ea typeface="楷体_GB2312" pitchFamily="49" charset="-122"/>
              </a:rPr>
              <a:t>150</a:t>
            </a:r>
            <a:r>
              <a:rPr lang="zh-CN" altLang="en-US" sz="2400">
                <a:latin typeface="Times New Roman" pitchFamily="18" charset="0"/>
                <a:ea typeface="楷体_GB2312" pitchFamily="49" charset="-122"/>
              </a:rPr>
              <a:t>元和</a:t>
            </a:r>
            <a:r>
              <a:rPr lang="en-US" altLang="zh-CN" sz="2400">
                <a:latin typeface="Times New Roman" pitchFamily="18" charset="0"/>
                <a:ea typeface="楷体_GB2312" pitchFamily="49" charset="-122"/>
              </a:rPr>
              <a:t>50</a:t>
            </a:r>
            <a:r>
              <a:rPr lang="zh-CN" altLang="en-US" sz="2400">
                <a:latin typeface="Times New Roman" pitchFamily="18" charset="0"/>
                <a:ea typeface="楷体_GB2312" pitchFamily="49" charset="-122"/>
              </a:rPr>
              <a:t>元。</a:t>
            </a:r>
            <a:endParaRPr lang="zh-CN" altLang="en-US" sz="2400">
              <a:ea typeface="宋体" pitchFamily="2" charset="-122"/>
            </a:endParaRPr>
          </a:p>
          <a:p>
            <a:pPr indent="266700" eaLnBrk="0" hangingPunct="0"/>
            <a:r>
              <a:rPr lang="zh-CN" altLang="en-US" sz="2400">
                <a:latin typeface="Times New Roman" pitchFamily="18" charset="0"/>
                <a:ea typeface="楷体_GB2312" pitchFamily="49" charset="-122"/>
              </a:rPr>
              <a:t>     当时，只要成为商家的会员，无论是缴费还是免费，都可以享受比普通消费者更优惠的价格优势。会员在购物时可以凭会员卡享受</a:t>
            </a:r>
            <a:r>
              <a:rPr lang="en-US" altLang="zh-CN" sz="2400">
                <a:latin typeface="Times New Roman" pitchFamily="18" charset="0"/>
                <a:ea typeface="楷体_GB2312" pitchFamily="49" charset="-122"/>
              </a:rPr>
              <a:t>5%</a:t>
            </a:r>
            <a:r>
              <a:rPr lang="zh-CN" altLang="en-US" sz="2400">
                <a:latin typeface="Times New Roman" pitchFamily="18" charset="0"/>
                <a:ea typeface="楷体_GB2312" pitchFamily="49" charset="-122"/>
              </a:rPr>
              <a:t>至</a:t>
            </a:r>
            <a:r>
              <a:rPr lang="en-US" altLang="zh-CN" sz="2400">
                <a:latin typeface="Times New Roman" pitchFamily="18" charset="0"/>
                <a:ea typeface="楷体_GB2312" pitchFamily="49" charset="-122"/>
              </a:rPr>
              <a:t>10%</a:t>
            </a:r>
            <a:r>
              <a:rPr lang="zh-CN" altLang="en-US" sz="2400">
                <a:latin typeface="Times New Roman" pitchFamily="18" charset="0"/>
                <a:ea typeface="楷体_GB2312" pitchFamily="49" charset="-122"/>
              </a:rPr>
              <a:t>的优惠折扣，独享部分商品的购买权。而非会员消费者，不仅不能享受价格优惠，甚至没有购买部分商品的权利。以</a:t>
            </a:r>
            <a:r>
              <a:rPr lang="en-US" altLang="zh-CN" sz="2400">
                <a:latin typeface="Times New Roman" pitchFamily="18" charset="0"/>
                <a:ea typeface="楷体_GB2312" pitchFamily="49" charset="-122"/>
              </a:rPr>
              <a:t>100</a:t>
            </a:r>
            <a:r>
              <a:rPr lang="zh-CN" altLang="en-US" sz="2400">
                <a:latin typeface="Times New Roman" pitchFamily="18" charset="0"/>
                <a:ea typeface="楷体_GB2312" pitchFamily="49" charset="-122"/>
              </a:rPr>
              <a:t>元商品为例，会员购买比非会员购买节省十多元钱，两者之间的差距十分诱人，这无疑刺激了相当一部分消费者的参与欲望。</a:t>
            </a:r>
            <a:endParaRPr lang="zh-CN" altLang="en-US" sz="2400">
              <a:ea typeface="宋体" pitchFamily="2" charset="-122"/>
            </a:endParaRPr>
          </a:p>
        </p:txBody>
      </p:sp>
      <p:sp>
        <p:nvSpPr>
          <p:cNvPr id="10245"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9.1.1 </a:t>
            </a:r>
            <a:r>
              <a:rPr lang="zh-CN" altLang="en-US" sz="3200">
                <a:solidFill>
                  <a:schemeClr val="tx2"/>
                </a:solidFill>
                <a:latin typeface="黑体" pitchFamily="2" charset="-122"/>
                <a:ea typeface="黑体" pitchFamily="2" charset="-122"/>
              </a:rPr>
              <a:t>传统会员制营销</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9.1</a:t>
            </a:r>
            <a:r>
              <a:rPr lang="zh-CN" altLang="en-US" sz="4400" smtClean="0">
                <a:latin typeface="黑体" pitchFamily="2" charset="-122"/>
                <a:ea typeface="黑体" pitchFamily="2" charset="-122"/>
              </a:rPr>
              <a:t>会员制营销的两种形式</a:t>
            </a:r>
          </a:p>
        </p:txBody>
      </p:sp>
      <p:sp>
        <p:nvSpPr>
          <p:cNvPr id="1126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1268"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9.1.2 </a:t>
            </a:r>
            <a:r>
              <a:rPr lang="zh-CN" altLang="en-US" sz="3200">
                <a:solidFill>
                  <a:schemeClr val="tx2"/>
                </a:solidFill>
                <a:latin typeface="黑体" pitchFamily="2" charset="-122"/>
                <a:ea typeface="黑体" pitchFamily="2" charset="-122"/>
              </a:rPr>
              <a:t>网络会员制营销</a:t>
            </a:r>
          </a:p>
        </p:txBody>
      </p:sp>
      <p:sp>
        <p:nvSpPr>
          <p:cNvPr id="6" name="TextBox 25"/>
          <p:cNvSpPr txBox="1">
            <a:spLocks noChangeArrowheads="1"/>
          </p:cNvSpPr>
          <p:nvPr/>
        </p:nvSpPr>
        <p:spPr bwMode="auto">
          <a:xfrm>
            <a:off x="838200" y="2133600"/>
            <a:ext cx="7391400" cy="3600450"/>
          </a:xfrm>
          <a:prstGeom prst="rect">
            <a:avLst/>
          </a:prstGeom>
          <a:noFill/>
          <a:ln w="9525">
            <a:noFill/>
            <a:miter lim="800000"/>
            <a:headEnd/>
            <a:tailEnd/>
          </a:ln>
        </p:spPr>
        <p:txBody>
          <a:bodyPr>
            <a:spAutoFit/>
          </a:bodyPr>
          <a:lstStyle/>
          <a:p>
            <a:pPr>
              <a:lnSpc>
                <a:spcPct val="150000"/>
              </a:lnSpc>
            </a:pPr>
            <a:r>
              <a:rPr lang="zh-CN" altLang="en-US" sz="2800">
                <a:ea typeface="宋体" pitchFamily="2" charset="-122"/>
              </a:rPr>
              <a:t>        网络会员制营销，</a:t>
            </a:r>
            <a:r>
              <a:rPr lang="zh-CN" altLang="en-US" sz="2800" i="1" u="sng">
                <a:ea typeface="宋体" pitchFamily="2" charset="-122"/>
              </a:rPr>
              <a:t>是一个网站的所有人在自己的网站上推广另一个商务网站的服务和商品，并依据实现的销售额取得一定比例佣金的网络营销方式，也称“网络联盟”、“联属网络营销”、“会员制计划”等。</a:t>
            </a:r>
            <a:endParaRPr lang="zh-CN" altLang="en-US" sz="2800">
              <a:ea typeface="宋体" pitchFamily="2" charset="-122"/>
            </a:endParaRPr>
          </a:p>
          <a:p>
            <a:endParaRPr lang="zh-CN" altLang="en-US">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任务9 会员制营销">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任务9 会员制营销</Template>
  <TotalTime>0</TotalTime>
  <Words>1335</Words>
  <Application>Microsoft Office PowerPoint</Application>
  <PresentationFormat>全屏显示(4:3)</PresentationFormat>
  <Paragraphs>134</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Verdana</vt:lpstr>
      <vt:lpstr>Wingdings</vt:lpstr>
      <vt:lpstr>Calibri</vt:lpstr>
      <vt:lpstr>宋体</vt:lpstr>
      <vt:lpstr>黑体</vt:lpstr>
      <vt:lpstr>Arial Unicode MS</vt:lpstr>
      <vt:lpstr>Times New Roman</vt:lpstr>
      <vt:lpstr>楷体_GB2312</vt:lpstr>
      <vt:lpstr>任务9 会员制营销</vt:lpstr>
      <vt:lpstr>任务九 利用会员制开展营销 </vt:lpstr>
      <vt:lpstr>学习要点</vt:lpstr>
      <vt:lpstr>引 例</vt:lpstr>
      <vt:lpstr>9.1会员制营销的两种方式</vt:lpstr>
      <vt:lpstr>9.1 会员制营销的两种形式</vt:lpstr>
      <vt:lpstr>9.1会员制营销的两种形式</vt:lpstr>
      <vt:lpstr>9.1会员制营销的两种形式</vt:lpstr>
      <vt:lpstr>9.1会员制营销的两种形式</vt:lpstr>
      <vt:lpstr>9.1会员制营销的两种形式</vt:lpstr>
      <vt:lpstr>9.1会员制营销的两种形式</vt:lpstr>
      <vt:lpstr>9.1会员制营销的两种形式</vt:lpstr>
      <vt:lpstr>9.2 会员制营销的实施要点</vt:lpstr>
      <vt:lpstr>9.2 会员制营销的实施要点</vt:lpstr>
      <vt:lpstr>9.2 会员制营销的实施要点</vt:lpstr>
      <vt:lpstr>9.2 会员制营销的实施要点</vt:lpstr>
      <vt:lpstr>9.2 会员制营销的实施要点</vt:lpstr>
      <vt:lpstr>幻灯片 17</vt:lpstr>
      <vt:lpstr>本任务小结</vt:lpstr>
      <vt:lpstr>幻灯片 19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任务九 利用会员制开展营销 </dc:title>
  <dc:creator>微软用户</dc:creator>
  <cp:lastModifiedBy>微软用户</cp:lastModifiedBy>
  <cp:revision>1</cp:revision>
  <dcterms:created xsi:type="dcterms:W3CDTF">2015-09-09T10:43:23Z</dcterms:created>
  <dcterms:modified xsi:type="dcterms:W3CDTF">2015-09-09T10:44:17Z</dcterms:modified>
</cp:coreProperties>
</file>