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86" r:id="rId4"/>
    <p:sldId id="288" r:id="rId5"/>
    <p:sldId id="289" r:id="rId6"/>
    <p:sldId id="290" r:id="rId7"/>
    <p:sldId id="258" r:id="rId8"/>
    <p:sldId id="261" r:id="rId9"/>
    <p:sldId id="262" r:id="rId10"/>
    <p:sldId id="291" r:id="rId11"/>
    <p:sldId id="259" r:id="rId12"/>
    <p:sldId id="263" r:id="rId13"/>
    <p:sldId id="280" r:id="rId14"/>
    <p:sldId id="264" r:id="rId15"/>
    <p:sldId id="281" r:id="rId16"/>
    <p:sldId id="282" r:id="rId17"/>
    <p:sldId id="283" r:id="rId18"/>
    <p:sldId id="284" r:id="rId19"/>
    <p:sldId id="285" r:id="rId20"/>
    <p:sldId id="260" r:id="rId21"/>
    <p:sldId id="267" r:id="rId22"/>
    <p:sldId id="265" r:id="rId23"/>
    <p:sldId id="268" r:id="rId24"/>
    <p:sldId id="270" r:id="rId25"/>
    <p:sldId id="269" r:id="rId26"/>
    <p:sldId id="266" r:id="rId27"/>
    <p:sldId id="271" r:id="rId28"/>
    <p:sldId id="272" r:id="rId29"/>
    <p:sldId id="274" r:id="rId30"/>
    <p:sldId id="273" r:id="rId31"/>
    <p:sldId id="275" r:id="rId32"/>
    <p:sldId id="276" r:id="rId33"/>
    <p:sldId id="278" r:id="rId34"/>
    <p:sldId id="277" r:id="rId35"/>
    <p:sldId id="279"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53"/>
    <p:restoredTop sz="86486"/>
  </p:normalViewPr>
  <p:slideViewPr>
    <p:cSldViewPr snapToGrid="0" snapToObjects="1">
      <p:cViewPr varScale="1">
        <p:scale>
          <a:sx n="48" d="100"/>
          <a:sy n="48" d="100"/>
        </p:scale>
        <p:origin x="-605"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9</a:t>
            </a:r>
            <a:r>
              <a:rPr lang="zh-CN" altLang="en-US" b="1" dirty="0"/>
              <a:t>章 </a:t>
            </a:r>
            <a:r>
              <a:rPr lang="zh-CN" altLang="en-US" b="1" dirty="0" smtClean="0"/>
              <a:t/>
            </a:r>
            <a:br>
              <a:rPr lang="zh-CN" altLang="en-US" b="1" dirty="0" smtClean="0"/>
            </a:br>
            <a:r>
              <a:rPr lang="en-US" b="1" dirty="0" smtClean="0"/>
              <a:t>W</a:t>
            </a:r>
            <a:r>
              <a:rPr lang="en-US" b="1" cap="none" dirty="0" smtClean="0"/>
              <a:t>eb</a:t>
            </a:r>
            <a:r>
              <a:rPr lang="zh-CN" altLang="en-US" b="1" dirty="0" smtClean="0"/>
              <a:t>漏洞</a:t>
            </a:r>
            <a:r>
              <a:rPr lang="zh-CN" altLang="en-US" b="1" dirty="0"/>
              <a:t>攻击与防范</a:t>
            </a:r>
            <a:r>
              <a:rPr lang="en-US" b="1" dirty="0"/>
              <a:t/>
            </a:r>
            <a:br>
              <a:rPr lang="en-US" b="1"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36104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9.1.2 SQL</a:t>
            </a:r>
            <a:r>
              <a:rPr lang="zh-CN" altLang="en-US" b="1" dirty="0"/>
              <a:t>注入</a:t>
            </a:r>
            <a:r>
              <a:rPr lang="zh-CN" altLang="en-US" b="1" dirty="0" smtClean="0"/>
              <a:t>攻击</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smtClean="0"/>
              <a:t>其他</a:t>
            </a:r>
            <a:r>
              <a:rPr lang="en-US" dirty="0" smtClean="0"/>
              <a:t>SQL</a:t>
            </a:r>
            <a:r>
              <a:rPr lang="zh-CN" altLang="en-US" dirty="0"/>
              <a:t>注入</a:t>
            </a:r>
            <a:r>
              <a:rPr lang="zh-CN" altLang="en-US" dirty="0" smtClean="0"/>
              <a:t>工具</a:t>
            </a:r>
          </a:p>
          <a:p>
            <a:pPr marL="457200" lvl="1" indent="0">
              <a:buNone/>
            </a:pPr>
            <a:r>
              <a:rPr lang="zh-CN" altLang="en-US" dirty="0"/>
              <a:t>（</a:t>
            </a:r>
            <a:r>
              <a:rPr lang="en-US" dirty="0"/>
              <a:t>1</a:t>
            </a:r>
            <a:r>
              <a:rPr lang="zh-CN" altLang="en-US" dirty="0"/>
              <a:t>）</a:t>
            </a:r>
            <a:r>
              <a:rPr lang="en-US" dirty="0"/>
              <a:t>BSQL </a:t>
            </a:r>
            <a:r>
              <a:rPr lang="en-US" dirty="0" smtClean="0"/>
              <a:t>H</a:t>
            </a:r>
            <a:r>
              <a:rPr lang="en-US" cap="none" dirty="0" smtClean="0"/>
              <a:t>acker</a:t>
            </a:r>
          </a:p>
          <a:p>
            <a:pPr marL="457200" lvl="1" indent="0">
              <a:buNone/>
            </a:pPr>
            <a:r>
              <a:rPr lang="zh-CN" altLang="en-US" dirty="0" smtClean="0"/>
              <a:t>（</a:t>
            </a:r>
            <a:r>
              <a:rPr lang="en-US" dirty="0"/>
              <a:t>2</a:t>
            </a:r>
            <a:r>
              <a:rPr lang="zh-CN" altLang="en-US" dirty="0"/>
              <a:t>）</a:t>
            </a:r>
            <a:r>
              <a:rPr lang="en-US" dirty="0"/>
              <a:t>The Mole</a:t>
            </a:r>
          </a:p>
          <a:p>
            <a:pPr marL="457200" lvl="1" indent="0">
              <a:buNone/>
            </a:pPr>
            <a:r>
              <a:rPr lang="zh-CN" altLang="en-US" dirty="0" smtClean="0"/>
              <a:t>（</a:t>
            </a:r>
            <a:r>
              <a:rPr lang="en-US" dirty="0"/>
              <a:t>3</a:t>
            </a:r>
            <a:r>
              <a:rPr lang="zh-CN" altLang="en-US" dirty="0"/>
              <a:t>）</a:t>
            </a:r>
            <a:r>
              <a:rPr lang="en-US" dirty="0" smtClean="0"/>
              <a:t>P</a:t>
            </a:r>
            <a:r>
              <a:rPr lang="en-US" cap="none" dirty="0" smtClean="0"/>
              <a:t>angolin</a:t>
            </a:r>
          </a:p>
          <a:p>
            <a:pPr marL="457200" lvl="1" indent="0">
              <a:buNone/>
            </a:pPr>
            <a:r>
              <a:rPr lang="zh-CN" altLang="en-US" dirty="0" smtClean="0"/>
              <a:t>（</a:t>
            </a:r>
            <a:r>
              <a:rPr lang="en-US" dirty="0"/>
              <a:t>4</a:t>
            </a:r>
            <a:r>
              <a:rPr lang="zh-CN" altLang="en-US" dirty="0"/>
              <a:t>）</a:t>
            </a:r>
            <a:r>
              <a:rPr lang="en-US" dirty="0" err="1" smtClean="0"/>
              <a:t>S</a:t>
            </a:r>
            <a:r>
              <a:rPr lang="en-US" cap="none" dirty="0" err="1" smtClean="0"/>
              <a:t>qlmap</a:t>
            </a:r>
            <a:endParaRPr lang="en-US" cap="none" dirty="0" smtClean="0"/>
          </a:p>
          <a:p>
            <a:pPr marL="457200" lvl="1" indent="0">
              <a:buNone/>
            </a:pPr>
            <a:r>
              <a:rPr lang="zh-CN" altLang="en-US" dirty="0" smtClean="0"/>
              <a:t>（</a:t>
            </a:r>
            <a:r>
              <a:rPr lang="en-US" dirty="0"/>
              <a:t>5</a:t>
            </a:r>
            <a:r>
              <a:rPr lang="zh-CN" altLang="en-US" dirty="0"/>
              <a:t>）</a:t>
            </a:r>
            <a:r>
              <a:rPr lang="en-US" dirty="0" err="1" smtClean="0"/>
              <a:t>H</a:t>
            </a:r>
            <a:r>
              <a:rPr lang="en-US" cap="none" dirty="0" err="1" smtClean="0"/>
              <a:t>avij</a:t>
            </a:r>
            <a:endParaRPr lang="en-US" cap="none" dirty="0" smtClean="0"/>
          </a:p>
          <a:p>
            <a:pPr marL="457200" lvl="1" indent="0">
              <a:buNone/>
            </a:pPr>
            <a:r>
              <a:rPr lang="zh-CN" altLang="en-US" dirty="0" smtClean="0"/>
              <a:t>（</a:t>
            </a:r>
            <a:r>
              <a:rPr lang="en-US" dirty="0"/>
              <a:t>6</a:t>
            </a:r>
            <a:r>
              <a:rPr lang="zh-CN" altLang="en-US" dirty="0"/>
              <a:t>）</a:t>
            </a:r>
            <a:r>
              <a:rPr lang="en-US" dirty="0" smtClean="0"/>
              <a:t>E</a:t>
            </a:r>
            <a:r>
              <a:rPr lang="en-US" cap="none" dirty="0" smtClean="0"/>
              <a:t>nema</a:t>
            </a:r>
            <a:r>
              <a:rPr lang="en-US" dirty="0" smtClean="0"/>
              <a:t> </a:t>
            </a:r>
            <a:r>
              <a:rPr lang="en-US" dirty="0" err="1" smtClean="0"/>
              <a:t>SQL</a:t>
            </a:r>
            <a:r>
              <a:rPr lang="en-US" cap="none" dirty="0" err="1" smtClean="0"/>
              <a:t>i</a:t>
            </a:r>
            <a:endParaRPr lang="en-US" cap="none" dirty="0"/>
          </a:p>
        </p:txBody>
      </p:sp>
    </p:spTree>
    <p:extLst>
      <p:ext uri="{BB962C8B-B14F-4D97-AF65-F5344CB8AC3E}">
        <p14:creationId xmlns:p14="http://schemas.microsoft.com/office/powerpoint/2010/main" xmlns="" val="1451801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 </a:t>
            </a:r>
            <a:r>
              <a:rPr lang="zh-CN" altLang="en-US" b="1" dirty="0"/>
              <a:t>跨站</a:t>
            </a:r>
            <a:r>
              <a:rPr lang="zh-CN" altLang="en-US" b="1" dirty="0" smtClean="0"/>
              <a:t>攻击</a:t>
            </a:r>
            <a:endParaRPr lang="en-US" dirty="0"/>
          </a:p>
        </p:txBody>
      </p:sp>
      <p:sp>
        <p:nvSpPr>
          <p:cNvPr id="3" name="Content Placeholder 2"/>
          <p:cNvSpPr>
            <a:spLocks noGrp="1"/>
          </p:cNvSpPr>
          <p:nvPr>
            <p:ph sz="quarter" idx="13"/>
          </p:nvPr>
        </p:nvSpPr>
        <p:spPr/>
        <p:txBody>
          <a:bodyPr/>
          <a:lstStyle/>
          <a:p>
            <a:r>
              <a:rPr lang="en-US" b="1" dirty="0"/>
              <a:t>9.2.1 </a:t>
            </a:r>
            <a:r>
              <a:rPr lang="zh-CN" altLang="en-US" b="1" dirty="0"/>
              <a:t>跨站攻击</a:t>
            </a:r>
            <a:r>
              <a:rPr lang="zh-CN" altLang="en-US" b="1" dirty="0" smtClean="0"/>
              <a:t>概述</a:t>
            </a:r>
          </a:p>
          <a:p>
            <a:r>
              <a:rPr lang="en-US" b="1" dirty="0"/>
              <a:t>9.2.2 </a:t>
            </a:r>
            <a:r>
              <a:rPr lang="zh-CN" altLang="en-US" b="1" dirty="0"/>
              <a:t>简单的跨站攻击</a:t>
            </a:r>
            <a:r>
              <a:rPr lang="zh-CN" altLang="en-US" b="1" dirty="0" smtClean="0"/>
              <a:t>过程</a:t>
            </a:r>
          </a:p>
          <a:p>
            <a:r>
              <a:rPr lang="en-US" b="1" dirty="0"/>
              <a:t>9.2.3 </a:t>
            </a:r>
            <a:r>
              <a:rPr lang="zh-CN" altLang="en-US" b="1" dirty="0"/>
              <a:t>跨站攻击实例</a:t>
            </a:r>
            <a:endParaRPr lang="en-US" dirty="0"/>
          </a:p>
          <a:p>
            <a:endParaRPr lang="en-US" b="1" dirty="0"/>
          </a:p>
          <a:p>
            <a:endParaRPr lang="en-US" b="1" dirty="0"/>
          </a:p>
          <a:p>
            <a:endParaRPr lang="en-US" dirty="0"/>
          </a:p>
        </p:txBody>
      </p:sp>
    </p:spTree>
    <p:extLst>
      <p:ext uri="{BB962C8B-B14F-4D97-AF65-F5344CB8AC3E}">
        <p14:creationId xmlns:p14="http://schemas.microsoft.com/office/powerpoint/2010/main" xmlns="" val="887749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9.2.1 </a:t>
            </a:r>
            <a:r>
              <a:rPr lang="zh-CN" altLang="en-US" b="1" dirty="0" smtClean="0"/>
              <a:t>跨站攻击概述</a:t>
            </a:r>
            <a:endParaRPr lang="en-US" dirty="0"/>
          </a:p>
        </p:txBody>
      </p:sp>
      <p:sp>
        <p:nvSpPr>
          <p:cNvPr id="3" name="Content Placeholder 2"/>
          <p:cNvSpPr>
            <a:spLocks noGrp="1"/>
          </p:cNvSpPr>
          <p:nvPr>
            <p:ph sz="quarter" idx="13"/>
          </p:nvPr>
        </p:nvSpPr>
        <p:spPr/>
        <p:txBody>
          <a:bodyPr/>
          <a:lstStyle/>
          <a:p>
            <a:r>
              <a:rPr lang="zh-CN" altLang="en-US" dirty="0"/>
              <a:t>所谓跨站脚本</a:t>
            </a:r>
            <a:r>
              <a:rPr lang="en-US" dirty="0"/>
              <a:t>(CSS</a:t>
            </a:r>
            <a:r>
              <a:rPr lang="zh-CN" altLang="en-US" dirty="0"/>
              <a:t>：</a:t>
            </a:r>
            <a:r>
              <a:rPr lang="en-US" dirty="0"/>
              <a:t>Cross Site Scripting)</a:t>
            </a:r>
            <a:r>
              <a:rPr lang="zh-CN" altLang="en-US" dirty="0"/>
              <a:t>攻击，是指某个</a:t>
            </a:r>
            <a:r>
              <a:rPr lang="en-US" dirty="0"/>
              <a:t>Web</a:t>
            </a:r>
            <a:r>
              <a:rPr lang="zh-CN" altLang="en-US" dirty="0"/>
              <a:t>站点的访问者利用</a:t>
            </a:r>
            <a:r>
              <a:rPr lang="en-US" dirty="0"/>
              <a:t>Web</a:t>
            </a:r>
            <a:r>
              <a:rPr lang="zh-CN" altLang="en-US" dirty="0"/>
              <a:t>服务器中的应用程序或代码的漏洞将一段脚本代码</a:t>
            </a:r>
            <a:r>
              <a:rPr lang="en-US" dirty="0"/>
              <a:t>(</a:t>
            </a:r>
            <a:r>
              <a:rPr lang="zh-CN" altLang="en-US" dirty="0"/>
              <a:t>比如论坛</a:t>
            </a:r>
            <a:r>
              <a:rPr lang="en-US" dirty="0"/>
              <a:t>)</a:t>
            </a:r>
            <a:r>
              <a:rPr lang="zh-CN" altLang="en-US" dirty="0"/>
              <a:t>进行恶意上传，</a:t>
            </a:r>
            <a:r>
              <a:rPr lang="en-US" dirty="0"/>
              <a:t>Web</a:t>
            </a:r>
            <a:r>
              <a:rPr lang="zh-CN" altLang="en-US" dirty="0"/>
              <a:t>服务器把这段脚本代码存到数据库中，当信任此</a:t>
            </a:r>
            <a:r>
              <a:rPr lang="en-US" dirty="0"/>
              <a:t>Web</a:t>
            </a:r>
            <a:r>
              <a:rPr lang="zh-CN" altLang="en-US" dirty="0"/>
              <a:t>服务器的某终端访问用户或者浏览者对此站点进行再次访问时，</a:t>
            </a:r>
            <a:r>
              <a:rPr lang="en-US" dirty="0"/>
              <a:t>Web</a:t>
            </a:r>
            <a:r>
              <a:rPr lang="zh-CN" altLang="en-US" dirty="0"/>
              <a:t>程序就会从数据库中将恶意脚本代码取出并发送到用户浏览器，该用户的浏览器就会自动加载并执行先前用户恶意上传的脚本代码，如图</a:t>
            </a:r>
            <a:r>
              <a:rPr lang="en-US" dirty="0"/>
              <a:t>9-9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911083941"/>
              </p:ext>
            </p:extLst>
          </p:nvPr>
        </p:nvGraphicFramePr>
        <p:xfrm>
          <a:off x="4038286" y="4581785"/>
          <a:ext cx="4114800" cy="1841500"/>
        </p:xfrm>
        <a:graphic>
          <a:graphicData uri="http://schemas.openxmlformats.org/presentationml/2006/ole">
            <p:oleObj spid="_x0000_s16395" r:id="rId3" imgW="4114776" imgH="1846781" progId="">
              <p:embed/>
            </p:oleObj>
          </a:graphicData>
        </a:graphic>
      </p:graphicFrame>
      <p:sp>
        <p:nvSpPr>
          <p:cNvPr id="6" name="TextBox 5"/>
          <p:cNvSpPr txBox="1"/>
          <p:nvPr/>
        </p:nvSpPr>
        <p:spPr>
          <a:xfrm>
            <a:off x="4430006" y="6377750"/>
            <a:ext cx="3331361" cy="369332"/>
          </a:xfrm>
          <a:prstGeom prst="rect">
            <a:avLst/>
          </a:prstGeom>
          <a:noFill/>
        </p:spPr>
        <p:txBody>
          <a:bodyPr wrap="none" rtlCol="0">
            <a:spAutoFit/>
          </a:bodyPr>
          <a:lstStyle/>
          <a:p>
            <a:pPr algn="ctr"/>
            <a:r>
              <a:rPr lang="zh-CN" altLang="en-US" b="1" dirty="0"/>
              <a:t>图</a:t>
            </a:r>
            <a:r>
              <a:rPr lang="en-US" b="1" dirty="0"/>
              <a:t>9-9 </a:t>
            </a:r>
            <a:r>
              <a:rPr lang="zh-CN" altLang="en-US" b="1" dirty="0"/>
              <a:t>跨站攻击的脚本传递</a:t>
            </a:r>
            <a:r>
              <a:rPr lang="zh-CN" altLang="en-US" b="1" dirty="0" smtClean="0"/>
              <a:t>过程</a:t>
            </a:r>
            <a:endParaRPr lang="en-US" dirty="0"/>
          </a:p>
        </p:txBody>
      </p:sp>
    </p:spTree>
    <p:extLst>
      <p:ext uri="{BB962C8B-B14F-4D97-AF65-F5344CB8AC3E}">
        <p14:creationId xmlns:p14="http://schemas.microsoft.com/office/powerpoint/2010/main" xmlns="" val="1846468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9.2.1 </a:t>
            </a:r>
            <a:r>
              <a:rPr lang="zh-CN" altLang="en-US" b="1" dirty="0"/>
              <a:t>跨站攻击概述</a:t>
            </a:r>
            <a:endParaRPr lang="en-US" dirty="0"/>
          </a:p>
        </p:txBody>
      </p:sp>
      <p:sp>
        <p:nvSpPr>
          <p:cNvPr id="3" name="Content Placeholder 2"/>
          <p:cNvSpPr>
            <a:spLocks noGrp="1"/>
          </p:cNvSpPr>
          <p:nvPr>
            <p:ph sz="quarter" idx="13"/>
          </p:nvPr>
        </p:nvSpPr>
        <p:spPr>
          <a:xfrm>
            <a:off x="913774" y="2367092"/>
            <a:ext cx="10363826" cy="3911788"/>
          </a:xfrm>
        </p:spPr>
        <p:txBody>
          <a:bodyPr>
            <a:normAutofit/>
          </a:bodyPr>
          <a:lstStyle/>
          <a:p>
            <a:r>
              <a:rPr lang="zh-CN" altLang="en-US" dirty="0"/>
              <a:t>从这个攻击过程中可以看出，跨站脚本攻击是一种间接攻击技术（用户</a:t>
            </a:r>
            <a:r>
              <a:rPr lang="en-US" dirty="0"/>
              <a:t>A</a:t>
            </a:r>
            <a:r>
              <a:rPr lang="zh-CN" altLang="en-US" dirty="0"/>
              <a:t>通过</a:t>
            </a:r>
            <a:r>
              <a:rPr lang="en-US" dirty="0"/>
              <a:t>Web</a:t>
            </a:r>
            <a:r>
              <a:rPr lang="zh-CN" altLang="en-US" dirty="0"/>
              <a:t>服务器完成对用户</a:t>
            </a:r>
            <a:r>
              <a:rPr lang="en-US" dirty="0"/>
              <a:t>B</a:t>
            </a:r>
            <a:r>
              <a:rPr lang="zh-CN" altLang="en-US" dirty="0"/>
              <a:t>的攻击），但有时也可对网站进行直接攻击。为了避免与</a:t>
            </a:r>
            <a:r>
              <a:rPr lang="en-US" dirty="0"/>
              <a:t>HTML</a:t>
            </a:r>
            <a:r>
              <a:rPr lang="zh-CN" altLang="en-US" dirty="0"/>
              <a:t>语言中的</a:t>
            </a:r>
            <a:r>
              <a:rPr lang="en-US" dirty="0"/>
              <a:t>CSS</a:t>
            </a:r>
            <a:r>
              <a:rPr lang="zh-CN" altLang="en-US" dirty="0"/>
              <a:t>相混淆，我们通常称它为“</a:t>
            </a:r>
            <a:r>
              <a:rPr lang="en-US" dirty="0"/>
              <a:t>XSS</a:t>
            </a:r>
            <a:r>
              <a:rPr lang="zh-CN" altLang="en-US" dirty="0"/>
              <a:t>”。</a:t>
            </a:r>
            <a:endParaRPr lang="en-US" dirty="0"/>
          </a:p>
          <a:p>
            <a:r>
              <a:rPr lang="zh-CN" altLang="en-US" dirty="0"/>
              <a:t>跨站脚本攻击的实质就是</a:t>
            </a:r>
            <a:r>
              <a:rPr lang="en-US" dirty="0"/>
              <a:t>HTML</a:t>
            </a:r>
            <a:r>
              <a:rPr lang="zh-CN" altLang="en-US" dirty="0"/>
              <a:t>代码的注入</a:t>
            </a:r>
            <a:r>
              <a:rPr lang="zh-CN" altLang="en-US" dirty="0" smtClean="0"/>
              <a:t>问题</a:t>
            </a:r>
          </a:p>
          <a:p>
            <a:r>
              <a:rPr lang="zh-CN" altLang="en-US" dirty="0" smtClean="0"/>
              <a:t>比如</a:t>
            </a:r>
            <a:r>
              <a:rPr lang="zh-CN" altLang="en-US" dirty="0"/>
              <a:t>说，在论坛中每个用户都可进行发言，发表的字符本应是单纯的数据，但是恶意用户的留言是一段可在浏览器中执行的脚本。当其它用户浏览这段留言时，如果服务器没能发现这一点，把恶意用户的留言不加过滤的转发给用户浏览器，这时就产生了攻击效果。因此，只要是允许用户输入的地方都可能产生</a:t>
            </a:r>
            <a:r>
              <a:rPr lang="en-US" dirty="0"/>
              <a:t>XSS</a:t>
            </a:r>
            <a:r>
              <a:rPr lang="zh-CN" altLang="en-US" dirty="0"/>
              <a:t>攻击。跨站攻击主要通过</a:t>
            </a:r>
            <a:r>
              <a:rPr lang="de-DE" dirty="0"/>
              <a:t>EMAIL</a:t>
            </a:r>
            <a:r>
              <a:rPr lang="zh-CN" altLang="en-US" dirty="0"/>
              <a:t>、</a:t>
            </a:r>
            <a:r>
              <a:rPr lang="de-DE" dirty="0"/>
              <a:t>IM</a:t>
            </a:r>
            <a:r>
              <a:rPr lang="zh-CN" altLang="en-US" dirty="0"/>
              <a:t>、聊天室、留言板、论坛、交互性平台等途径传播。</a:t>
            </a:r>
            <a:r>
              <a:rPr lang="en-US" dirty="0"/>
              <a:t> </a:t>
            </a:r>
          </a:p>
        </p:txBody>
      </p:sp>
    </p:spTree>
    <p:extLst>
      <p:ext uri="{BB962C8B-B14F-4D97-AF65-F5344CB8AC3E}">
        <p14:creationId xmlns:p14="http://schemas.microsoft.com/office/powerpoint/2010/main" xmlns="" val="1687977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9.2.2 </a:t>
            </a:r>
            <a:r>
              <a:rPr lang="zh-CN" altLang="en-US" b="1" dirty="0"/>
              <a:t>简单的跨站攻击</a:t>
            </a:r>
            <a:r>
              <a:rPr lang="zh-CN" altLang="en-US" b="1" dirty="0" smtClean="0"/>
              <a:t>过程</a:t>
            </a:r>
            <a:endParaRPr lang="en-US" dirty="0"/>
          </a:p>
        </p:txBody>
      </p:sp>
      <p:sp>
        <p:nvSpPr>
          <p:cNvPr id="3" name="Content Placeholder 2"/>
          <p:cNvSpPr>
            <a:spLocks noGrp="1"/>
          </p:cNvSpPr>
          <p:nvPr>
            <p:ph sz="quarter" idx="13"/>
          </p:nvPr>
        </p:nvSpPr>
        <p:spPr/>
        <p:txBody>
          <a:bodyPr/>
          <a:lstStyle/>
          <a:p>
            <a:r>
              <a:rPr lang="zh-CN" altLang="en-US" dirty="0"/>
              <a:t>跨站攻击的典型应用是获取用户的</a:t>
            </a:r>
            <a:r>
              <a:rPr lang="en-US" dirty="0"/>
              <a:t>Cookie,</a:t>
            </a:r>
            <a:r>
              <a:rPr lang="zh-CN" altLang="en-US" dirty="0"/>
              <a:t>再通过</a:t>
            </a:r>
            <a:r>
              <a:rPr lang="en-US" dirty="0"/>
              <a:t>Cookie</a:t>
            </a:r>
            <a:r>
              <a:rPr lang="zh-CN" altLang="en-US" dirty="0"/>
              <a:t>获取用户名和密码等信息。黑客常用的手段是在一些著名的论坛上发布一条能引起人们兴趣的链接，一旦用户单击了这个链接就会把用户的</a:t>
            </a:r>
            <a:r>
              <a:rPr lang="en-US" dirty="0"/>
              <a:t>Cookie</a:t>
            </a:r>
            <a:r>
              <a:rPr lang="zh-CN" altLang="en-US" dirty="0"/>
              <a:t>信息发送到黑客自己的网站中去</a:t>
            </a:r>
            <a:r>
              <a:rPr lang="en-US" dirty="0"/>
              <a:t> </a:t>
            </a:r>
            <a:endParaRPr lang="zh-CN" altLang="en-US" dirty="0" smtClean="0"/>
          </a:p>
          <a:p>
            <a:endParaRPr lang="en-US" dirty="0"/>
          </a:p>
        </p:txBody>
      </p:sp>
    </p:spTree>
    <p:extLst>
      <p:ext uri="{BB962C8B-B14F-4D97-AF65-F5344CB8AC3E}">
        <p14:creationId xmlns:p14="http://schemas.microsoft.com/office/powerpoint/2010/main" xmlns="" val="1032937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9.2.2 </a:t>
            </a:r>
            <a:r>
              <a:rPr lang="zh-CN" altLang="en-US" b="1" dirty="0"/>
              <a:t>简单的跨站攻击</a:t>
            </a:r>
            <a:r>
              <a:rPr lang="zh-CN" altLang="en-US" b="1" dirty="0" smtClean="0"/>
              <a:t>过程</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85000" lnSpcReduction="20000"/>
          </a:bodyPr>
          <a:lstStyle/>
          <a:p>
            <a:r>
              <a:rPr lang="zh-CN" altLang="en-US" dirty="0" smtClean="0"/>
              <a:t>在</a:t>
            </a:r>
            <a:r>
              <a:rPr lang="en-US" dirty="0"/>
              <a:t>Web</a:t>
            </a:r>
            <a:r>
              <a:rPr lang="zh-CN" altLang="en-US" dirty="0"/>
              <a:t>程序中一个页面</a:t>
            </a:r>
            <a:r>
              <a:rPr lang="en-US" dirty="0"/>
              <a:t>A</a:t>
            </a:r>
            <a:r>
              <a:rPr lang="zh-CN" altLang="en-US" dirty="0"/>
              <a:t>要接受另外一个页面</a:t>
            </a:r>
            <a:r>
              <a:rPr lang="en-US" dirty="0"/>
              <a:t>B</a:t>
            </a:r>
            <a:r>
              <a:rPr lang="zh-CN" altLang="en-US" dirty="0"/>
              <a:t>的数据经常会使用如下代码：</a:t>
            </a:r>
            <a:endParaRPr lang="en-US" dirty="0"/>
          </a:p>
          <a:p>
            <a:pPr marL="457200" lvl="1" indent="0">
              <a:buNone/>
            </a:pPr>
            <a:r>
              <a:rPr lang="en-US" dirty="0"/>
              <a:t>&lt;%</a:t>
            </a:r>
          </a:p>
          <a:p>
            <a:pPr marL="457200" lvl="1" indent="0">
              <a:buNone/>
            </a:pPr>
            <a:r>
              <a:rPr lang="en-US" dirty="0" err="1" smtClean="0"/>
              <a:t>R</a:t>
            </a:r>
            <a:r>
              <a:rPr lang="en-US" cap="none" dirty="0" err="1" smtClean="0"/>
              <a:t>ESPONSE</a:t>
            </a:r>
            <a:r>
              <a:rPr lang="en-US" dirty="0" err="1" smtClean="0"/>
              <a:t>.W</a:t>
            </a:r>
            <a:r>
              <a:rPr lang="en-US" cap="none" dirty="0" err="1" smtClean="0"/>
              <a:t>rite</a:t>
            </a:r>
            <a:r>
              <a:rPr lang="en-US" dirty="0" smtClean="0"/>
              <a:t>(</a:t>
            </a:r>
            <a:r>
              <a:rPr lang="en-US" dirty="0" err="1" smtClean="0"/>
              <a:t>R</a:t>
            </a:r>
            <a:r>
              <a:rPr lang="en-US" cap="none" dirty="0" err="1" smtClean="0"/>
              <a:t>equest</a:t>
            </a:r>
            <a:r>
              <a:rPr lang="en-US" dirty="0" err="1" smtClean="0"/>
              <a:t>.Q</a:t>
            </a:r>
            <a:r>
              <a:rPr lang="en-US" cap="none" dirty="0" err="1" smtClean="0"/>
              <a:t>uerystring</a:t>
            </a:r>
            <a:r>
              <a:rPr lang="en-US" cap="none" dirty="0" smtClean="0"/>
              <a:t>("name</a:t>
            </a:r>
            <a:r>
              <a:rPr lang="en-US" dirty="0" smtClean="0"/>
              <a:t>"))</a:t>
            </a:r>
            <a:endParaRPr lang="en-US" dirty="0"/>
          </a:p>
          <a:p>
            <a:pPr marL="457200" lvl="1" indent="0">
              <a:buNone/>
            </a:pPr>
            <a:r>
              <a:rPr lang="en-US" dirty="0"/>
              <a:t>%&gt;</a:t>
            </a:r>
          </a:p>
          <a:p>
            <a:pPr marL="457200" lvl="1" indent="0">
              <a:buNone/>
            </a:pPr>
            <a:r>
              <a:rPr lang="zh-CN" altLang="en-US" dirty="0" smtClean="0"/>
              <a:t>“</a:t>
            </a:r>
            <a:r>
              <a:rPr lang="en-US" cap="none" dirty="0" smtClean="0"/>
              <a:t>name</a:t>
            </a:r>
            <a:r>
              <a:rPr lang="zh-CN" altLang="en-US" dirty="0" smtClean="0"/>
              <a:t>”</a:t>
            </a:r>
            <a:r>
              <a:rPr lang="zh-CN" altLang="en-US" dirty="0"/>
              <a:t>是页面</a:t>
            </a:r>
            <a:r>
              <a:rPr lang="en-US" dirty="0"/>
              <a:t>B</a:t>
            </a:r>
            <a:r>
              <a:rPr lang="zh-CN" altLang="en-US" dirty="0"/>
              <a:t>向页面</a:t>
            </a:r>
            <a:r>
              <a:rPr lang="en-US" dirty="0"/>
              <a:t>A</a:t>
            </a:r>
            <a:r>
              <a:rPr lang="zh-CN" altLang="en-US" dirty="0"/>
              <a:t>传递的变量名字，如果在页面</a:t>
            </a:r>
            <a:r>
              <a:rPr lang="en-US" dirty="0"/>
              <a:t>B</a:t>
            </a:r>
            <a:r>
              <a:rPr lang="zh-CN" altLang="en-US" dirty="0"/>
              <a:t>中没有对</a:t>
            </a:r>
            <a:r>
              <a:rPr lang="zh-CN" altLang="en-US" dirty="0" smtClean="0"/>
              <a:t>“</a:t>
            </a:r>
            <a:r>
              <a:rPr lang="en-US" cap="none" dirty="0" smtClean="0"/>
              <a:t>name</a:t>
            </a:r>
            <a:r>
              <a:rPr lang="zh-CN" altLang="en-US" dirty="0" smtClean="0"/>
              <a:t>”</a:t>
            </a:r>
            <a:r>
              <a:rPr lang="zh-CN" altLang="en-US" dirty="0"/>
              <a:t>的值进行检查，那么也可以如下内容：</a:t>
            </a:r>
            <a:endParaRPr lang="en-US" dirty="0"/>
          </a:p>
          <a:p>
            <a:pPr marL="457200" lvl="1" indent="0">
              <a:buNone/>
            </a:pPr>
            <a:r>
              <a:rPr lang="en-US" cap="none" dirty="0" smtClean="0"/>
              <a:t>&lt;script&gt;x=</a:t>
            </a:r>
            <a:r>
              <a:rPr lang="en-US" cap="none" dirty="0" err="1" smtClean="0"/>
              <a:t>document.cookie;alert</a:t>
            </a:r>
            <a:r>
              <a:rPr lang="en-US" cap="none" dirty="0" smtClean="0"/>
              <a:t>(x);&lt;/script&gt;</a:t>
            </a:r>
          </a:p>
          <a:p>
            <a:r>
              <a:rPr lang="zh-CN" altLang="en-US" dirty="0" smtClean="0"/>
              <a:t>这样</a:t>
            </a:r>
            <a:r>
              <a:rPr lang="zh-CN" altLang="en-US" dirty="0"/>
              <a:t>就把用户的</a:t>
            </a:r>
            <a:r>
              <a:rPr lang="en-US" dirty="0"/>
              <a:t>Cookie</a:t>
            </a:r>
            <a:r>
              <a:rPr lang="zh-CN" altLang="en-US" dirty="0"/>
              <a:t>传递出去了，黑客可以用自己的网页去接受</a:t>
            </a:r>
            <a:r>
              <a:rPr lang="en-US" dirty="0"/>
              <a:t>Cookie</a:t>
            </a:r>
            <a:r>
              <a:rPr lang="zh-CN" altLang="en-US" dirty="0"/>
              <a:t>的值。如果用户点击了如下的链接，那么</a:t>
            </a:r>
            <a:r>
              <a:rPr lang="en-US" dirty="0"/>
              <a:t>Cookie</a:t>
            </a:r>
            <a:r>
              <a:rPr lang="zh-CN" altLang="en-US" dirty="0"/>
              <a:t>就被窃取了。</a:t>
            </a:r>
            <a:endParaRPr lang="en-US" dirty="0"/>
          </a:p>
          <a:p>
            <a:pPr marL="457200" lvl="1" indent="0">
              <a:buNone/>
            </a:pPr>
            <a:r>
              <a:rPr lang="en-US" cap="none" dirty="0" smtClean="0"/>
              <a:t>http://</a:t>
            </a:r>
            <a:r>
              <a:rPr lang="en-US" cap="none" dirty="0" err="1" smtClean="0"/>
              <a:t>www.bbb.com</a:t>
            </a:r>
            <a:r>
              <a:rPr lang="en-US" cap="none" dirty="0" smtClean="0"/>
              <a:t>/</a:t>
            </a:r>
            <a:r>
              <a:rPr lang="en-US" cap="none" dirty="0" err="1" smtClean="0"/>
              <a:t>beauty.asp?name</a:t>
            </a:r>
            <a:r>
              <a:rPr lang="en-US" cap="none" dirty="0" smtClean="0"/>
              <a:t>=&lt;script&gt;x=</a:t>
            </a:r>
            <a:r>
              <a:rPr lang="en-US" cap="none" dirty="0" err="1" smtClean="0"/>
              <a:t>document.cookie;alert</a:t>
            </a:r>
            <a:r>
              <a:rPr lang="en-US" cap="none" dirty="0" smtClean="0"/>
              <a:t>(x);&lt;/script&gt; </a:t>
            </a:r>
          </a:p>
          <a:p>
            <a:pPr marL="457200" lvl="1" indent="0">
              <a:buNone/>
            </a:pPr>
            <a:r>
              <a:rPr lang="zh-CN" altLang="en-US" cap="none" dirty="0" smtClean="0"/>
              <a:t>当然这个链接还是很明显的，大多数人可以发现链接中的</a:t>
            </a:r>
            <a:r>
              <a:rPr lang="en-US" cap="none" dirty="0" err="1" smtClean="0"/>
              <a:t>javascript</a:t>
            </a:r>
            <a:r>
              <a:rPr lang="zh-CN" altLang="en-US" cap="none" dirty="0" smtClean="0"/>
              <a:t>代码，而且很多论坛等系统自己有检查系统，往往不允许用户发带有</a:t>
            </a:r>
            <a:r>
              <a:rPr lang="en-US" cap="none" dirty="0" err="1" smtClean="0"/>
              <a:t>javascript</a:t>
            </a:r>
            <a:r>
              <a:rPr lang="zh-CN" altLang="en-US" cap="none" dirty="0" smtClean="0"/>
              <a:t>代码的链接。因此，黑客往往会把</a:t>
            </a:r>
            <a:r>
              <a:rPr lang="en-US" cap="none" dirty="0" err="1" smtClean="0"/>
              <a:t>javascript</a:t>
            </a:r>
            <a:r>
              <a:rPr lang="zh-CN" altLang="en-US" cap="none" dirty="0" smtClean="0"/>
              <a:t>代码转换成浏览器能识别的其他编码，如：</a:t>
            </a:r>
            <a:r>
              <a:rPr lang="en-US" cap="none" dirty="0" smtClean="0"/>
              <a:t> </a:t>
            </a:r>
          </a:p>
          <a:p>
            <a:pPr marL="457200" lvl="1" indent="0">
              <a:buNone/>
            </a:pPr>
            <a:r>
              <a:rPr lang="en-US" cap="none" dirty="0" smtClean="0"/>
              <a:t>http://</a:t>
            </a:r>
            <a:r>
              <a:rPr lang="en-US" cap="none" dirty="0" err="1" smtClean="0"/>
              <a:t>www.xxx.com</a:t>
            </a:r>
            <a:r>
              <a:rPr lang="en-US" cap="none" dirty="0" smtClean="0"/>
              <a:t>/</a:t>
            </a:r>
            <a:r>
              <a:rPr lang="en-US" cap="none" dirty="0" err="1" smtClean="0"/>
              <a:t>reg.asp?name</a:t>
            </a:r>
            <a:r>
              <a:rPr lang="en-US" cap="none" dirty="0" smtClean="0"/>
              <a:t>=%3c%73%63%72%69%70%74%3e%78%3d%64%6f%63%75%6d%65%6e%74%2e%63%6f%6f%6b%69%65%3b%61%6c%65%72%74%28%78%29%3b%3c%2f%73%63%72%69%70%74%3e</a:t>
            </a:r>
          </a:p>
          <a:p>
            <a:r>
              <a:rPr lang="zh-CN" altLang="en-US" dirty="0" smtClean="0"/>
              <a:t>这样</a:t>
            </a:r>
            <a:r>
              <a:rPr lang="zh-CN" altLang="en-US" dirty="0"/>
              <a:t>的链接很多人都会上当。进制转换可以使用</a:t>
            </a:r>
            <a:r>
              <a:rPr lang="en-US" dirty="0" smtClean="0"/>
              <a:t>N</a:t>
            </a:r>
            <a:r>
              <a:rPr lang="en-US" cap="none" dirty="0" smtClean="0"/>
              <a:t>apkin</a:t>
            </a:r>
            <a:r>
              <a:rPr lang="zh-CN" altLang="en-US" dirty="0" smtClean="0"/>
              <a:t>工具</a:t>
            </a:r>
            <a:r>
              <a:rPr lang="zh-CN" altLang="en-US" dirty="0"/>
              <a:t>。 </a:t>
            </a:r>
            <a:endParaRPr lang="en-US" dirty="0"/>
          </a:p>
        </p:txBody>
      </p:sp>
    </p:spTree>
    <p:extLst>
      <p:ext uri="{BB962C8B-B14F-4D97-AF65-F5344CB8AC3E}">
        <p14:creationId xmlns:p14="http://schemas.microsoft.com/office/powerpoint/2010/main" xmlns="" val="747895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9.2.3 </a:t>
            </a:r>
            <a:r>
              <a:rPr lang="zh-CN" altLang="en-US" b="1" dirty="0"/>
              <a:t>跨站攻击</a:t>
            </a:r>
            <a:r>
              <a:rPr lang="zh-CN" altLang="en-US" b="1" dirty="0" smtClean="0"/>
              <a:t>实例</a:t>
            </a:r>
            <a:endParaRPr lang="en-US" dirty="0"/>
          </a:p>
        </p:txBody>
      </p:sp>
      <p:sp>
        <p:nvSpPr>
          <p:cNvPr id="3" name="Content Placeholder 2"/>
          <p:cNvSpPr>
            <a:spLocks noGrp="1"/>
          </p:cNvSpPr>
          <p:nvPr>
            <p:ph sz="quarter" idx="13"/>
          </p:nvPr>
        </p:nvSpPr>
        <p:spPr/>
        <p:txBody>
          <a:bodyPr/>
          <a:lstStyle/>
          <a:p>
            <a:r>
              <a:rPr lang="zh-CN" altLang="en-US" dirty="0" smtClean="0"/>
              <a:t>以动</a:t>
            </a:r>
            <a:r>
              <a:rPr lang="zh-CN" altLang="en-US" dirty="0"/>
              <a:t>网</a:t>
            </a:r>
            <a:r>
              <a:rPr lang="en-US" dirty="0"/>
              <a:t>DVBBS</a:t>
            </a:r>
            <a:r>
              <a:rPr lang="zh-CN" altLang="en-US" dirty="0"/>
              <a:t>论坛（</a:t>
            </a:r>
            <a:r>
              <a:rPr lang="en-US" dirty="0"/>
              <a:t>8.2 ASP</a:t>
            </a:r>
            <a:r>
              <a:rPr lang="zh-CN" altLang="en-US" dirty="0"/>
              <a:t>版本）为例模拟攻击者进行跨站攻击。</a:t>
            </a:r>
            <a:endParaRPr lang="en-US" dirty="0"/>
          </a:p>
          <a:p>
            <a:pPr marL="457200" lvl="1" indent="0">
              <a:buNone/>
            </a:pPr>
            <a:r>
              <a:rPr lang="en-US" dirty="0"/>
              <a:t>1</a:t>
            </a:r>
            <a:r>
              <a:rPr lang="zh-CN" altLang="en-US" dirty="0"/>
              <a:t>、在服务器</a:t>
            </a:r>
            <a:r>
              <a:rPr lang="en-US" dirty="0"/>
              <a:t>IIS</a:t>
            </a:r>
            <a:r>
              <a:rPr lang="zh-CN" altLang="en-US" dirty="0"/>
              <a:t>中配置</a:t>
            </a:r>
            <a:r>
              <a:rPr lang="en-US" dirty="0"/>
              <a:t>DVBBS</a:t>
            </a:r>
            <a:r>
              <a:rPr lang="zh-CN" altLang="en-US" dirty="0"/>
              <a:t>论坛，打开论坛的主页</a:t>
            </a:r>
            <a:r>
              <a:rPr lang="zh-CN" altLang="en-US" dirty="0" smtClean="0"/>
              <a:t>“</a:t>
            </a:r>
            <a:r>
              <a:rPr lang="en-US" cap="none" dirty="0" err="1" smtClean="0"/>
              <a:t>index.asp</a:t>
            </a:r>
            <a:r>
              <a:rPr lang="zh-CN" altLang="en-US" dirty="0" smtClean="0"/>
              <a:t>”</a:t>
            </a:r>
            <a:r>
              <a:rPr lang="zh-CN" altLang="en-US" dirty="0"/>
              <a:t>，如图</a:t>
            </a:r>
            <a:r>
              <a:rPr lang="en-US" dirty="0"/>
              <a:t>9-10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descr="20123102024918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84287" y="3373120"/>
            <a:ext cx="4622800" cy="3136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84287" y="6488668"/>
            <a:ext cx="4622800" cy="369332"/>
          </a:xfrm>
          <a:prstGeom prst="rect">
            <a:avLst/>
          </a:prstGeom>
          <a:noFill/>
        </p:spPr>
        <p:txBody>
          <a:bodyPr wrap="square" rtlCol="0">
            <a:spAutoFit/>
          </a:bodyPr>
          <a:lstStyle/>
          <a:p>
            <a:pPr algn="ctr"/>
            <a:r>
              <a:rPr lang="zh-CN" altLang="en-US" b="1" dirty="0"/>
              <a:t>图</a:t>
            </a:r>
            <a:r>
              <a:rPr lang="en-US" b="1" dirty="0"/>
              <a:t>9-10 </a:t>
            </a:r>
            <a:r>
              <a:rPr lang="zh-CN" altLang="en-US" b="1" dirty="0"/>
              <a:t>打开</a:t>
            </a:r>
            <a:r>
              <a:rPr lang="en-US" b="1" dirty="0"/>
              <a:t>DVBBS</a:t>
            </a:r>
            <a:r>
              <a:rPr lang="zh-CN" altLang="en-US" b="1" dirty="0"/>
              <a:t>论坛</a:t>
            </a:r>
            <a:r>
              <a:rPr lang="zh-CN" altLang="en-US" b="1" dirty="0" smtClean="0"/>
              <a:t>主页</a:t>
            </a:r>
            <a:endParaRPr lang="en-US" dirty="0"/>
          </a:p>
        </p:txBody>
      </p:sp>
    </p:spTree>
    <p:extLst>
      <p:ext uri="{BB962C8B-B14F-4D97-AF65-F5344CB8AC3E}">
        <p14:creationId xmlns:p14="http://schemas.microsoft.com/office/powerpoint/2010/main" xmlns="" val="1967772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9.2.3 </a:t>
            </a:r>
            <a:r>
              <a:rPr lang="zh-CN" altLang="en-US" b="1" dirty="0"/>
              <a:t>跨站攻击</a:t>
            </a:r>
            <a:r>
              <a:rPr lang="zh-CN" altLang="en-US" b="1" dirty="0" smtClean="0"/>
              <a:t>实例</a:t>
            </a:r>
            <a:endParaRPr lang="en-US" dirty="0"/>
          </a:p>
        </p:txBody>
      </p:sp>
      <p:sp>
        <p:nvSpPr>
          <p:cNvPr id="3" name="Content Placeholder 2"/>
          <p:cNvSpPr>
            <a:spLocks noGrp="1"/>
          </p:cNvSpPr>
          <p:nvPr>
            <p:ph sz="quarter" idx="13"/>
          </p:nvPr>
        </p:nvSpPr>
        <p:spPr/>
        <p:txBody>
          <a:bodyPr/>
          <a:lstStyle/>
          <a:p>
            <a:pPr marL="457200" lvl="1" indent="0">
              <a:buNone/>
            </a:pPr>
            <a:r>
              <a:rPr lang="en-US" dirty="0"/>
              <a:t>2</a:t>
            </a:r>
            <a:r>
              <a:rPr lang="zh-CN" altLang="en-US" dirty="0"/>
              <a:t>、注册一个低权限的用户，随便进入一个版块，单击页面上的“发起投票”按钮发投票帖，如图</a:t>
            </a:r>
            <a:r>
              <a:rPr lang="en-US" dirty="0"/>
              <a:t>9-11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84287" y="6112135"/>
            <a:ext cx="4622800" cy="369332"/>
          </a:xfrm>
          <a:prstGeom prst="rect">
            <a:avLst/>
          </a:prstGeom>
          <a:noFill/>
        </p:spPr>
        <p:txBody>
          <a:bodyPr wrap="square" rtlCol="0">
            <a:spAutoFit/>
          </a:bodyPr>
          <a:lstStyle/>
          <a:p>
            <a:pPr algn="ctr"/>
            <a:r>
              <a:rPr lang="zh-CN" altLang="en-US" b="1" dirty="0"/>
              <a:t>图</a:t>
            </a:r>
            <a:r>
              <a:rPr lang="en-US" b="1" dirty="0"/>
              <a:t>9-11 </a:t>
            </a:r>
            <a:r>
              <a:rPr lang="zh-CN" altLang="en-US" b="1" dirty="0"/>
              <a:t>注册用户后发起投票</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descr="20123102025096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84287" y="3051435"/>
            <a:ext cx="4622800" cy="3060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67159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9.2.3 </a:t>
            </a:r>
            <a:r>
              <a:rPr lang="zh-CN" altLang="en-US" b="1" dirty="0"/>
              <a:t>跨站攻击</a:t>
            </a:r>
            <a:r>
              <a:rPr lang="zh-CN" altLang="en-US" b="1" dirty="0" smtClean="0"/>
              <a:t>实例</a:t>
            </a:r>
            <a:endParaRPr lang="en-US" dirty="0"/>
          </a:p>
        </p:txBody>
      </p:sp>
      <p:sp>
        <p:nvSpPr>
          <p:cNvPr id="3" name="Content Placeholder 2"/>
          <p:cNvSpPr>
            <a:spLocks noGrp="1"/>
          </p:cNvSpPr>
          <p:nvPr>
            <p:ph sz="quarter" idx="13"/>
          </p:nvPr>
        </p:nvSpPr>
        <p:spPr/>
        <p:txBody>
          <a:bodyPr/>
          <a:lstStyle/>
          <a:p>
            <a:pPr marL="457200" lvl="1" indent="0">
              <a:buNone/>
            </a:pPr>
            <a:r>
              <a:rPr lang="en-US" cap="none" dirty="0" smtClean="0"/>
              <a:t>3</a:t>
            </a:r>
            <a:r>
              <a:rPr lang="zh-CN" altLang="en-US" cap="none" dirty="0" smtClean="0"/>
              <a:t>、在“发起投票”页面中添加投票项目，在“投票项目”文本框中添加经典的跨站脚本攻击代码：</a:t>
            </a:r>
            <a:r>
              <a:rPr lang="en-US" cap="none" dirty="0" smtClean="0"/>
              <a:t>&lt;script&gt;alert(‘</a:t>
            </a:r>
            <a:r>
              <a:rPr lang="en-US" cap="none" dirty="0" err="1" smtClean="0"/>
              <a:t>xss</a:t>
            </a:r>
            <a:r>
              <a:rPr lang="en-US" cap="none" dirty="0" smtClean="0"/>
              <a:t>’)&lt;/script&gt;</a:t>
            </a:r>
            <a:r>
              <a:rPr lang="zh-CN" altLang="en-US" cap="none" dirty="0" smtClean="0"/>
              <a:t>，如图</a:t>
            </a:r>
            <a:r>
              <a:rPr lang="en-US" cap="none" dirty="0" smtClean="0"/>
              <a:t>9-12</a:t>
            </a:r>
            <a:r>
              <a:rPr lang="zh-CN" altLang="en-US" cap="none" dirty="0" smtClean="0"/>
              <a:t>所示。注意，填写代码的地方是“投票项目”，攻击者在其它输入框中一般会输入正常的信息来伪造该发帖</a:t>
            </a:r>
            <a:r>
              <a:rPr lang="en-US" cap="none" dirty="0" smtClean="0"/>
              <a:t> </a:t>
            </a:r>
            <a:endParaRPr lang="zh-CN" altLang="en-US" cap="none" dirty="0" smtClean="0"/>
          </a:p>
          <a:p>
            <a:pPr marL="457200" lvl="1" indent="0">
              <a:buNone/>
            </a:pPr>
            <a:r>
              <a:rPr lang="zh-CN" altLang="en-US" dirty="0"/>
              <a:t>在伪装完成后，发布投票帖。此时，攻击者发布的投票帖中已经包含</a:t>
            </a:r>
            <a:r>
              <a:rPr lang="en-US" dirty="0"/>
              <a:t>XSS</a:t>
            </a:r>
            <a:r>
              <a:rPr lang="zh-CN" altLang="en-US" dirty="0"/>
              <a:t>代码，只要用户访问了这个帖子都将实现</a:t>
            </a:r>
            <a:r>
              <a:rPr lang="en-US" dirty="0"/>
              <a:t>XSS</a:t>
            </a:r>
            <a:r>
              <a:rPr lang="zh-CN" altLang="en-US" dirty="0"/>
              <a:t>攻击。</a:t>
            </a:r>
            <a:endParaRPr lang="en-US" dirty="0"/>
          </a:p>
          <a:p>
            <a:pPr marL="457200" lvl="1" indent="0">
              <a:buNone/>
            </a:pP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84287" y="6488668"/>
            <a:ext cx="4622800" cy="369332"/>
          </a:xfrm>
          <a:prstGeom prst="rect">
            <a:avLst/>
          </a:prstGeom>
          <a:noFill/>
        </p:spPr>
        <p:txBody>
          <a:bodyPr wrap="square" rtlCol="0">
            <a:spAutoFit/>
          </a:bodyPr>
          <a:lstStyle/>
          <a:p>
            <a:pPr algn="ctr"/>
            <a:r>
              <a:rPr lang="zh-CN" altLang="en-US" b="1" dirty="0"/>
              <a:t>图</a:t>
            </a:r>
            <a:r>
              <a:rPr lang="en-US" b="1" dirty="0"/>
              <a:t>9-12 </a:t>
            </a:r>
            <a:r>
              <a:rPr lang="zh-CN" altLang="en-US" b="1" dirty="0"/>
              <a:t>输入跨站脚本攻击代码</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descr="20123102025017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1030" y="4231277"/>
            <a:ext cx="3429313" cy="22573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3072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9.2.3 </a:t>
            </a:r>
            <a:r>
              <a:rPr lang="zh-CN" altLang="en-US" b="1" dirty="0"/>
              <a:t>跨站攻击</a:t>
            </a:r>
            <a:r>
              <a:rPr lang="zh-CN" altLang="en-US" b="1" dirty="0" smtClean="0"/>
              <a:t>实例</a:t>
            </a:r>
            <a:endParaRPr lang="en-US" dirty="0"/>
          </a:p>
        </p:txBody>
      </p:sp>
      <p:sp>
        <p:nvSpPr>
          <p:cNvPr id="3" name="Content Placeholder 2"/>
          <p:cNvSpPr>
            <a:spLocks noGrp="1"/>
          </p:cNvSpPr>
          <p:nvPr>
            <p:ph sz="quarter" idx="13"/>
          </p:nvPr>
        </p:nvSpPr>
        <p:spPr/>
        <p:txBody>
          <a:bodyPr/>
          <a:lstStyle/>
          <a:p>
            <a:pPr marL="457200" lvl="1" indent="0">
              <a:buNone/>
            </a:pPr>
            <a:r>
              <a:rPr lang="en-US" dirty="0"/>
              <a:t>4</a:t>
            </a:r>
            <a:r>
              <a:rPr lang="zh-CN" altLang="en-US" dirty="0"/>
              <a:t>、退出当前用户的登录，然后使用管理员账户登录，访问这个投票帖，标准的</a:t>
            </a:r>
            <a:r>
              <a:rPr lang="en-US" dirty="0"/>
              <a:t>XSS</a:t>
            </a:r>
            <a:r>
              <a:rPr lang="zh-CN" altLang="en-US" dirty="0"/>
              <a:t>框弹出，说明攻击者构造的跨站攻击脚本成功，如图</a:t>
            </a:r>
            <a:r>
              <a:rPr lang="en-US" dirty="0"/>
              <a:t>9-13</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84287" y="6112135"/>
            <a:ext cx="4622800" cy="369332"/>
          </a:xfrm>
          <a:prstGeom prst="rect">
            <a:avLst/>
          </a:prstGeom>
          <a:noFill/>
        </p:spPr>
        <p:txBody>
          <a:bodyPr wrap="square" rtlCol="0">
            <a:spAutoFit/>
          </a:bodyPr>
          <a:lstStyle/>
          <a:p>
            <a:pPr algn="ctr"/>
            <a:r>
              <a:rPr lang="zh-CN" altLang="en-US" b="1" dirty="0"/>
              <a:t>图</a:t>
            </a:r>
            <a:r>
              <a:rPr lang="en-US" b="1" dirty="0"/>
              <a:t>9-13 </a:t>
            </a:r>
            <a:r>
              <a:rPr lang="zh-CN" altLang="en-US" b="1" dirty="0"/>
              <a:t>跨站脚本攻击成功</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descr="20123102025039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41437" y="3267335"/>
            <a:ext cx="4508500" cy="2844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9210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9.1 SQL</a:t>
            </a:r>
            <a:r>
              <a:rPr lang="zh-CN" altLang="en-US" b="1" dirty="0"/>
              <a:t>注入</a:t>
            </a:r>
            <a:r>
              <a:rPr lang="zh-CN" altLang="en-US" b="1" dirty="0" smtClean="0"/>
              <a:t>攻击</a:t>
            </a:r>
          </a:p>
          <a:p>
            <a:r>
              <a:rPr lang="en-US" b="1" dirty="0"/>
              <a:t>9.2 </a:t>
            </a:r>
            <a:r>
              <a:rPr lang="zh-CN" altLang="en-US" b="1" dirty="0"/>
              <a:t>跨站</a:t>
            </a:r>
            <a:r>
              <a:rPr lang="zh-CN" altLang="en-US" b="1" dirty="0" smtClean="0"/>
              <a:t>攻击</a:t>
            </a:r>
          </a:p>
          <a:p>
            <a:r>
              <a:rPr lang="en-US" b="1" dirty="0"/>
              <a:t>9.3 W</a:t>
            </a:r>
            <a:r>
              <a:rPr lang="en-US" b="1" cap="none" dirty="0"/>
              <a:t>eb</a:t>
            </a:r>
            <a:r>
              <a:rPr lang="zh-CN" altLang="en-US" b="1" dirty="0"/>
              <a:t>应用防火墙的部署与管理</a:t>
            </a:r>
            <a:endParaRPr lang="en-US" b="1" dirty="0"/>
          </a:p>
          <a:p>
            <a:endParaRPr lang="en-US" b="1" dirty="0"/>
          </a:p>
          <a:p>
            <a:endParaRPr lang="en-US" dirty="0"/>
          </a:p>
        </p:txBody>
      </p:sp>
    </p:spTree>
    <p:extLst>
      <p:ext uri="{BB962C8B-B14F-4D97-AF65-F5344CB8AC3E}">
        <p14:creationId xmlns:p14="http://schemas.microsoft.com/office/powerpoint/2010/main" xmlns="" val="1867597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9.3 W</a:t>
            </a:r>
            <a:r>
              <a:rPr lang="en-US" b="1" cap="none" dirty="0" smtClean="0"/>
              <a:t>eb</a:t>
            </a:r>
            <a:r>
              <a:rPr lang="zh-CN" altLang="en-US" b="1" dirty="0" smtClean="0"/>
              <a:t>应用防火墙的部署与管理</a:t>
            </a:r>
            <a:endParaRPr lang="en-US" dirty="0"/>
          </a:p>
        </p:txBody>
      </p:sp>
      <p:sp>
        <p:nvSpPr>
          <p:cNvPr id="3" name="Content Placeholder 2"/>
          <p:cNvSpPr>
            <a:spLocks noGrp="1"/>
          </p:cNvSpPr>
          <p:nvPr>
            <p:ph sz="quarter" idx="13"/>
          </p:nvPr>
        </p:nvSpPr>
        <p:spPr/>
        <p:txBody>
          <a:bodyPr/>
          <a:lstStyle/>
          <a:p>
            <a:r>
              <a:rPr lang="en-US" b="1" dirty="0"/>
              <a:t>9.3.1 </a:t>
            </a:r>
            <a:r>
              <a:rPr lang="en-US" b="1" dirty="0" smtClean="0"/>
              <a:t>W</a:t>
            </a:r>
            <a:r>
              <a:rPr lang="en-US" b="1" cap="none" dirty="0" smtClean="0"/>
              <a:t>eb</a:t>
            </a:r>
            <a:r>
              <a:rPr lang="zh-CN" altLang="en-US" b="1" dirty="0" smtClean="0"/>
              <a:t>应用</a:t>
            </a:r>
            <a:r>
              <a:rPr lang="zh-CN" altLang="en-US" b="1" dirty="0"/>
              <a:t>防火墙概述</a:t>
            </a:r>
            <a:endParaRPr lang="en-US" b="1" dirty="0"/>
          </a:p>
          <a:p>
            <a:r>
              <a:rPr lang="en-US" b="1" dirty="0"/>
              <a:t>9.3.2 </a:t>
            </a:r>
            <a:r>
              <a:rPr lang="en-US" b="1" dirty="0" smtClean="0"/>
              <a:t>W</a:t>
            </a:r>
            <a:r>
              <a:rPr lang="en-US" b="1" cap="none" dirty="0" smtClean="0"/>
              <a:t>eb</a:t>
            </a:r>
            <a:r>
              <a:rPr lang="zh-CN" altLang="en-US" b="1" dirty="0" smtClean="0"/>
              <a:t>应用</a:t>
            </a:r>
            <a:r>
              <a:rPr lang="zh-CN" altLang="en-US" b="1" dirty="0"/>
              <a:t>防火墙的</a:t>
            </a:r>
            <a:r>
              <a:rPr lang="zh-CN" altLang="en-US" b="1" dirty="0" smtClean="0"/>
              <a:t>部署</a:t>
            </a:r>
          </a:p>
          <a:p>
            <a:r>
              <a:rPr lang="en-US" b="1" dirty="0"/>
              <a:t>9.3.3 </a:t>
            </a:r>
            <a:r>
              <a:rPr lang="en-US" b="1" dirty="0" smtClean="0"/>
              <a:t>W</a:t>
            </a:r>
            <a:r>
              <a:rPr lang="en-US" b="1" cap="none" dirty="0" smtClean="0"/>
              <a:t>eb</a:t>
            </a:r>
            <a:r>
              <a:rPr lang="zh-CN" altLang="en-US" b="1" dirty="0" smtClean="0"/>
              <a:t>应用</a:t>
            </a:r>
            <a:r>
              <a:rPr lang="zh-CN" altLang="en-US" b="1" dirty="0"/>
              <a:t>防火墙管理</a:t>
            </a:r>
            <a:endParaRPr lang="en-US" b="1" dirty="0"/>
          </a:p>
          <a:p>
            <a:endParaRPr lang="en-US" b="1" dirty="0"/>
          </a:p>
          <a:p>
            <a:endParaRPr lang="en-US" dirty="0"/>
          </a:p>
        </p:txBody>
      </p:sp>
    </p:spTree>
    <p:extLst>
      <p:ext uri="{BB962C8B-B14F-4D97-AF65-F5344CB8AC3E}">
        <p14:creationId xmlns:p14="http://schemas.microsoft.com/office/powerpoint/2010/main" xmlns="" val="1069456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9.3.1 W</a:t>
            </a:r>
            <a:r>
              <a:rPr lang="en-US" b="1" cap="none" dirty="0"/>
              <a:t>eb</a:t>
            </a:r>
            <a:r>
              <a:rPr lang="zh-CN" altLang="en-US" b="1" dirty="0"/>
              <a:t>应用防火墙</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77548"/>
          </a:xfrm>
        </p:spPr>
        <p:txBody>
          <a:bodyPr>
            <a:normAutofit lnSpcReduction="10000"/>
          </a:bodyPr>
          <a:lstStyle/>
          <a:p>
            <a:r>
              <a:rPr lang="zh-CN" altLang="en-US" dirty="0"/>
              <a:t>传统的网络防火墙工作在</a:t>
            </a:r>
            <a:r>
              <a:rPr lang="en-US" dirty="0"/>
              <a:t>OSI</a:t>
            </a:r>
            <a:r>
              <a:rPr lang="zh-CN" altLang="en-US" dirty="0"/>
              <a:t>的第一层至第四层，主要功能是基于</a:t>
            </a:r>
            <a:r>
              <a:rPr lang="en-US" dirty="0"/>
              <a:t>IP</a:t>
            </a:r>
            <a:r>
              <a:rPr lang="zh-CN" altLang="en-US" dirty="0"/>
              <a:t>报文的状态检测、地址转换、网络层访问控制等，对报文中的具体内容不具备检测能力，因此对各类</a:t>
            </a:r>
            <a:r>
              <a:rPr lang="en-US" dirty="0"/>
              <a:t>Web</a:t>
            </a:r>
            <a:r>
              <a:rPr lang="zh-CN" altLang="en-US" dirty="0"/>
              <a:t>应用攻击缺乏深度防御能力。</a:t>
            </a:r>
            <a:r>
              <a:rPr lang="en-US" dirty="0"/>
              <a:t>Web</a:t>
            </a:r>
            <a:r>
              <a:rPr lang="zh-CN" altLang="en-US" dirty="0"/>
              <a:t>应用防火墙（以下简称</a:t>
            </a:r>
            <a:r>
              <a:rPr lang="en-US" dirty="0"/>
              <a:t>WAF</a:t>
            </a:r>
            <a:r>
              <a:rPr lang="zh-CN" altLang="en-US" dirty="0"/>
              <a:t>）与传统防火墙</a:t>
            </a:r>
            <a:r>
              <a:rPr lang="en-US" dirty="0"/>
              <a:t>/IPS</a:t>
            </a:r>
            <a:r>
              <a:rPr lang="zh-CN" altLang="en-US" dirty="0"/>
              <a:t>设备相比较，其技术差异性主要体现在：</a:t>
            </a:r>
            <a:endParaRPr lang="en-US" dirty="0"/>
          </a:p>
          <a:p>
            <a:pPr marL="457200" lvl="1" indent="0">
              <a:buNone/>
            </a:pPr>
            <a:r>
              <a:rPr lang="zh-CN" altLang="en-US" dirty="0"/>
              <a:t>（</a:t>
            </a:r>
            <a:r>
              <a:rPr lang="en-US" dirty="0"/>
              <a:t>1</a:t>
            </a:r>
            <a:r>
              <a:rPr lang="zh-CN" altLang="en-US" dirty="0"/>
              <a:t>）对</a:t>
            </a:r>
            <a:r>
              <a:rPr lang="en-US" dirty="0"/>
              <a:t>HTTP</a:t>
            </a:r>
            <a:r>
              <a:rPr lang="zh-CN" altLang="en-US" dirty="0"/>
              <a:t>有本质的理解：能完整地解析</a:t>
            </a:r>
            <a:r>
              <a:rPr lang="en-US" dirty="0"/>
              <a:t>HTTP</a:t>
            </a:r>
            <a:r>
              <a:rPr lang="zh-CN" altLang="en-US" dirty="0"/>
              <a:t>，包括报文头部、参数及载荷，支持各种</a:t>
            </a:r>
            <a:r>
              <a:rPr lang="en-US" dirty="0"/>
              <a:t>HTTP </a:t>
            </a:r>
            <a:r>
              <a:rPr lang="zh-CN" altLang="en-US" dirty="0"/>
              <a:t>编码、严格的</a:t>
            </a:r>
            <a:r>
              <a:rPr lang="en-US" dirty="0"/>
              <a:t>HTTP</a:t>
            </a:r>
            <a:r>
              <a:rPr lang="zh-CN" altLang="en-US" dirty="0"/>
              <a:t>协议验证、支持各类字符集编码，具备过滤能力。</a:t>
            </a:r>
            <a:endParaRPr lang="en-US" dirty="0"/>
          </a:p>
          <a:p>
            <a:pPr marL="457200" lvl="1" indent="0">
              <a:buNone/>
            </a:pPr>
            <a:r>
              <a:rPr lang="zh-CN" altLang="en-US" dirty="0"/>
              <a:t>（</a:t>
            </a:r>
            <a:r>
              <a:rPr lang="en-US" dirty="0"/>
              <a:t>2</a:t>
            </a:r>
            <a:r>
              <a:rPr lang="zh-CN" altLang="en-US" dirty="0"/>
              <a:t>）提供应用层规则：</a:t>
            </a:r>
            <a:r>
              <a:rPr lang="en-US" dirty="0"/>
              <a:t>Web</a:t>
            </a:r>
            <a:r>
              <a:rPr lang="zh-CN" altLang="en-US" dirty="0"/>
              <a:t>应用通常是定制化的，传统的针对已知漏洞的规则往往不够有效。</a:t>
            </a:r>
            <a:r>
              <a:rPr lang="en-US" dirty="0"/>
              <a:t>WAF</a:t>
            </a:r>
            <a:r>
              <a:rPr lang="zh-CN" altLang="en-US" dirty="0"/>
              <a:t>提供专用的应用层规则，且具备检测变形攻击的能力，如检测</a:t>
            </a:r>
            <a:r>
              <a:rPr lang="en-US" dirty="0"/>
              <a:t>SSL</a:t>
            </a:r>
            <a:r>
              <a:rPr lang="zh-CN" altLang="en-US" dirty="0"/>
              <a:t>加密流量中混杂的攻击。</a:t>
            </a:r>
            <a:endParaRPr lang="en-US" dirty="0"/>
          </a:p>
          <a:p>
            <a:pPr marL="457200" lvl="1" indent="0">
              <a:buNone/>
            </a:pPr>
            <a:r>
              <a:rPr lang="zh-CN" altLang="en-US" dirty="0"/>
              <a:t>（</a:t>
            </a:r>
            <a:r>
              <a:rPr lang="en-US" dirty="0"/>
              <a:t>3</a:t>
            </a:r>
            <a:r>
              <a:rPr lang="zh-CN" altLang="en-US" dirty="0"/>
              <a:t>）提供正向安全模型（白名单模型）：仅允许已知有效的输入通过，为</a:t>
            </a:r>
            <a:r>
              <a:rPr lang="en-US" dirty="0"/>
              <a:t>Web</a:t>
            </a:r>
            <a:r>
              <a:rPr lang="zh-CN" altLang="en-US" dirty="0"/>
              <a:t>应用提供了一个外部的输入验证机制，安全性更为可靠。</a:t>
            </a:r>
            <a:endParaRPr lang="en-US" dirty="0"/>
          </a:p>
          <a:p>
            <a:pPr marL="457200" lvl="1" indent="0">
              <a:buNone/>
            </a:pPr>
            <a:r>
              <a:rPr lang="zh-CN" altLang="en-US" dirty="0"/>
              <a:t>（</a:t>
            </a:r>
            <a:r>
              <a:rPr lang="en-US" dirty="0"/>
              <a:t>4</a:t>
            </a:r>
            <a:r>
              <a:rPr lang="zh-CN" altLang="en-US" dirty="0"/>
              <a:t>）提供会话防护机制：</a:t>
            </a:r>
            <a:r>
              <a:rPr lang="en-US" dirty="0"/>
              <a:t>HTTP</a:t>
            </a:r>
            <a:r>
              <a:rPr lang="zh-CN" altLang="en-US" dirty="0"/>
              <a:t>协议最大的弊端在于缺乏一个可靠的会话管理机制，</a:t>
            </a:r>
            <a:r>
              <a:rPr lang="en-US" dirty="0"/>
              <a:t>WAF</a:t>
            </a:r>
            <a:r>
              <a:rPr lang="zh-CN" altLang="en-US" dirty="0"/>
              <a:t>为此进行有效补充，防护基于会话的攻击类型，如</a:t>
            </a:r>
            <a:r>
              <a:rPr lang="en-US" dirty="0"/>
              <a:t>cookie</a:t>
            </a:r>
            <a:r>
              <a:rPr lang="zh-CN" altLang="en-US" dirty="0"/>
              <a:t>篡改及会话劫持攻击</a:t>
            </a:r>
            <a:r>
              <a:rPr lang="en-US" dirty="0"/>
              <a:t> </a:t>
            </a:r>
          </a:p>
        </p:txBody>
      </p:sp>
    </p:spTree>
    <p:extLst>
      <p:ext uri="{BB962C8B-B14F-4D97-AF65-F5344CB8AC3E}">
        <p14:creationId xmlns:p14="http://schemas.microsoft.com/office/powerpoint/2010/main" xmlns="" val="2072427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9.3.2 </a:t>
            </a:r>
            <a:r>
              <a:rPr lang="en-US" b="1" dirty="0" smtClean="0"/>
              <a:t>W</a:t>
            </a:r>
            <a:r>
              <a:rPr lang="en-US" b="1" cap="none" dirty="0" smtClean="0"/>
              <a:t>eb</a:t>
            </a:r>
            <a:r>
              <a:rPr lang="zh-CN" altLang="en-US" b="1" dirty="0" smtClean="0"/>
              <a:t>应用</a:t>
            </a:r>
            <a:r>
              <a:rPr lang="zh-CN" altLang="en-US" b="1" dirty="0"/>
              <a:t>防火墙的</a:t>
            </a:r>
            <a:r>
              <a:rPr lang="zh-CN" altLang="en-US" b="1" dirty="0" smtClean="0"/>
              <a:t>部署</a:t>
            </a:r>
            <a:endParaRPr lang="en-US" dirty="0"/>
          </a:p>
        </p:txBody>
      </p:sp>
      <p:sp>
        <p:nvSpPr>
          <p:cNvPr id="3" name="Content Placeholder 2"/>
          <p:cNvSpPr>
            <a:spLocks noGrp="1"/>
          </p:cNvSpPr>
          <p:nvPr>
            <p:ph sz="quarter" idx="13"/>
          </p:nvPr>
        </p:nvSpPr>
        <p:spPr/>
        <p:txBody>
          <a:bodyPr/>
          <a:lstStyle/>
          <a:p>
            <a:r>
              <a:rPr lang="zh-CN" altLang="en-US" dirty="0"/>
              <a:t>部署</a:t>
            </a:r>
            <a:r>
              <a:rPr lang="en-US" dirty="0"/>
              <a:t>Web</a:t>
            </a:r>
            <a:r>
              <a:rPr lang="zh-CN" altLang="en-US" dirty="0"/>
              <a:t>应用防火墙的目的是保护</a:t>
            </a:r>
            <a:r>
              <a:rPr lang="en-US" dirty="0"/>
              <a:t>Web</a:t>
            </a:r>
            <a:r>
              <a:rPr lang="zh-CN" altLang="en-US" dirty="0"/>
              <a:t>应用程序免受常见攻击（如</a:t>
            </a:r>
            <a:r>
              <a:rPr lang="en-US" dirty="0"/>
              <a:t>SQL</a:t>
            </a:r>
            <a:r>
              <a:rPr lang="zh-CN" altLang="en-US" dirty="0"/>
              <a:t>注入、跨站攻击等）的</a:t>
            </a:r>
            <a:r>
              <a:rPr lang="zh-CN" altLang="en-US" dirty="0" smtClean="0"/>
              <a:t>威胁</a:t>
            </a:r>
          </a:p>
          <a:p>
            <a:r>
              <a:rPr lang="zh-CN" altLang="en-US" dirty="0" smtClean="0"/>
              <a:t>传统</a:t>
            </a:r>
            <a:r>
              <a:rPr lang="zh-CN" altLang="en-US" dirty="0"/>
              <a:t>防火墙主要在于保护网络的外围部分，</a:t>
            </a:r>
            <a:r>
              <a:rPr lang="en-US" dirty="0"/>
              <a:t>WAF</a:t>
            </a:r>
            <a:r>
              <a:rPr lang="zh-CN" altLang="en-US" dirty="0"/>
              <a:t>主要部署在</a:t>
            </a:r>
            <a:r>
              <a:rPr lang="en-US" dirty="0"/>
              <a:t>Web</a:t>
            </a:r>
            <a:r>
              <a:rPr lang="zh-CN" altLang="en-US" dirty="0"/>
              <a:t>客户端与</a:t>
            </a:r>
            <a:r>
              <a:rPr lang="en-US" dirty="0"/>
              <a:t>Web</a:t>
            </a:r>
            <a:r>
              <a:rPr lang="zh-CN" altLang="en-US" dirty="0"/>
              <a:t>服务器之间，因此</a:t>
            </a:r>
            <a:r>
              <a:rPr lang="en-US" dirty="0"/>
              <a:t>Web</a:t>
            </a:r>
            <a:r>
              <a:rPr lang="zh-CN" altLang="en-US" dirty="0"/>
              <a:t>应用防火墙的部署采用最多的是透明模式</a:t>
            </a:r>
            <a:r>
              <a:rPr lang="en-US" dirty="0"/>
              <a:t> </a:t>
            </a:r>
            <a:endParaRPr lang="zh-CN" altLang="en-US" dirty="0" smtClean="0"/>
          </a:p>
          <a:p>
            <a:endParaRPr lang="en-US" dirty="0"/>
          </a:p>
        </p:txBody>
      </p:sp>
    </p:spTree>
    <p:extLst>
      <p:ext uri="{BB962C8B-B14F-4D97-AF65-F5344CB8AC3E}">
        <p14:creationId xmlns:p14="http://schemas.microsoft.com/office/powerpoint/2010/main" xmlns="" val="1914776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9.3.2 </a:t>
            </a:r>
            <a:r>
              <a:rPr lang="en-US" b="1" dirty="0" smtClean="0"/>
              <a:t>W</a:t>
            </a:r>
            <a:r>
              <a:rPr lang="en-US" b="1" cap="none" dirty="0" smtClean="0"/>
              <a:t>eb</a:t>
            </a:r>
            <a:r>
              <a:rPr lang="zh-CN" altLang="en-US" b="1" dirty="0" smtClean="0"/>
              <a:t>应用</a:t>
            </a:r>
            <a:r>
              <a:rPr lang="zh-CN" altLang="en-US" b="1" dirty="0"/>
              <a:t>防火墙的</a:t>
            </a:r>
            <a:r>
              <a:rPr lang="zh-CN" altLang="en-US" b="1" dirty="0" smtClean="0"/>
              <a:t>部署</a:t>
            </a:r>
            <a:endParaRPr lang="en-US" dirty="0"/>
          </a:p>
        </p:txBody>
      </p:sp>
      <p:sp>
        <p:nvSpPr>
          <p:cNvPr id="3" name="Content Placeholder 2"/>
          <p:cNvSpPr>
            <a:spLocks noGrp="1"/>
          </p:cNvSpPr>
          <p:nvPr>
            <p:ph sz="quarter" idx="13"/>
          </p:nvPr>
        </p:nvSpPr>
        <p:spPr/>
        <p:txBody>
          <a:bodyPr/>
          <a:lstStyle/>
          <a:p>
            <a:pPr marL="0" indent="0">
              <a:buNone/>
            </a:pPr>
            <a:r>
              <a:rPr lang="en-US" dirty="0" smtClean="0"/>
              <a:t>1</a:t>
            </a:r>
            <a:r>
              <a:rPr lang="zh-CN" altLang="en-US" dirty="0"/>
              <a:t>、单一服务器部署</a:t>
            </a:r>
            <a:endParaRPr lang="en-US" dirty="0"/>
          </a:p>
          <a:p>
            <a:pPr lvl="1"/>
            <a:r>
              <a:rPr lang="zh-CN" altLang="en-US" dirty="0"/>
              <a:t>这种模式比较简单，</a:t>
            </a:r>
            <a:r>
              <a:rPr lang="en-US" dirty="0"/>
              <a:t>Web</a:t>
            </a:r>
            <a:r>
              <a:rPr lang="zh-CN" altLang="en-US" dirty="0"/>
              <a:t>应用防火墙保护一台</a:t>
            </a:r>
            <a:r>
              <a:rPr lang="en-US" dirty="0"/>
              <a:t>Web</a:t>
            </a:r>
            <a:r>
              <a:rPr lang="zh-CN" altLang="en-US" dirty="0"/>
              <a:t>服务器，不需要修改原来的网络配置。</a:t>
            </a:r>
            <a:r>
              <a:rPr lang="en-US" dirty="0"/>
              <a:t>Web</a:t>
            </a:r>
            <a:r>
              <a:rPr lang="zh-CN" altLang="en-US" dirty="0"/>
              <a:t>应用防火墙应串接在</a:t>
            </a:r>
            <a:r>
              <a:rPr lang="en-US" dirty="0"/>
              <a:t>Web</a:t>
            </a:r>
            <a:r>
              <a:rPr lang="zh-CN" altLang="en-US" dirty="0"/>
              <a:t>服务器与服务器的网关之间，如图</a:t>
            </a:r>
            <a:r>
              <a:rPr lang="en-US" dirty="0"/>
              <a:t>9-14</a:t>
            </a:r>
            <a:r>
              <a:rPr lang="zh-CN" altLang="en-US" dirty="0"/>
              <a:t>所示，</a:t>
            </a:r>
            <a:r>
              <a:rPr lang="en-US" dirty="0"/>
              <a:t>Web</a:t>
            </a:r>
            <a:r>
              <a:rPr lang="zh-CN" altLang="en-US" dirty="0"/>
              <a:t>服务器的网关为路由器，</a:t>
            </a:r>
            <a:r>
              <a:rPr lang="en-US" dirty="0"/>
              <a:t>WAF</a:t>
            </a:r>
            <a:r>
              <a:rPr lang="zh-CN" altLang="en-US" dirty="0"/>
              <a:t>以一进一出的方式串接在</a:t>
            </a:r>
            <a:r>
              <a:rPr lang="en-US" dirty="0"/>
              <a:t>WEB</a:t>
            </a:r>
            <a:r>
              <a:rPr lang="zh-CN" altLang="en-US" dirty="0"/>
              <a:t>服务器与路由器之间</a:t>
            </a:r>
            <a:r>
              <a:rPr lang="zh-CN" altLang="en-US" dirty="0" smtClean="0"/>
              <a:t>。</a:t>
            </a:r>
          </a:p>
          <a:p>
            <a:pPr lvl="1"/>
            <a:r>
              <a:rPr lang="zh-CN" altLang="en-US" dirty="0"/>
              <a:t>这种部署方式对网络流量并不产生影响。在透明网桥模式下，</a:t>
            </a:r>
            <a:r>
              <a:rPr lang="en-US" dirty="0"/>
              <a:t>Web</a:t>
            </a:r>
            <a:r>
              <a:rPr lang="zh-CN" altLang="en-US" dirty="0"/>
              <a:t>应用防火墙可以阻断、过滤来自</a:t>
            </a:r>
            <a:r>
              <a:rPr lang="en-US" dirty="0"/>
              <a:t>Web</a:t>
            </a:r>
            <a:r>
              <a:rPr lang="zh-CN" altLang="en-US" dirty="0"/>
              <a:t>应用层的攻击，而让其他正常的流量通过。对于标准的</a:t>
            </a:r>
            <a:r>
              <a:rPr lang="en-US" dirty="0"/>
              <a:t>Web</a:t>
            </a:r>
            <a:r>
              <a:rPr lang="zh-CN" altLang="en-US" dirty="0"/>
              <a:t>应用（基于</a:t>
            </a:r>
            <a:r>
              <a:rPr lang="en-US" dirty="0"/>
              <a:t>80/8080</a:t>
            </a:r>
            <a:r>
              <a:rPr lang="zh-CN" altLang="en-US" dirty="0"/>
              <a:t>端口的</a:t>
            </a:r>
            <a:r>
              <a:rPr lang="en-US" dirty="0"/>
              <a:t>Web</a:t>
            </a:r>
            <a:r>
              <a:rPr lang="zh-CN" altLang="en-US" dirty="0"/>
              <a:t>应用）可做到即插即用，先部署后配置</a:t>
            </a:r>
            <a:r>
              <a:rPr lang="en-US" dirty="0"/>
              <a:t> </a:t>
            </a:r>
            <a:r>
              <a:rPr lang="zh-CN" altLang="en-US" dirty="0" smtClean="0"/>
              <a:t>。</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67944263"/>
              </p:ext>
            </p:extLst>
          </p:nvPr>
        </p:nvGraphicFramePr>
        <p:xfrm>
          <a:off x="3460437" y="5181599"/>
          <a:ext cx="5270500" cy="863600"/>
        </p:xfrm>
        <a:graphic>
          <a:graphicData uri="http://schemas.openxmlformats.org/presentationml/2006/ole">
            <p:oleObj spid="_x0000_s1043" r:id="rId3" imgW="8269806" imgH="1348204" progId="">
              <p:embed/>
            </p:oleObj>
          </a:graphicData>
        </a:graphic>
      </p:graphicFrame>
      <p:sp>
        <p:nvSpPr>
          <p:cNvPr id="6" name="TextBox 5"/>
          <p:cNvSpPr txBox="1"/>
          <p:nvPr/>
        </p:nvSpPr>
        <p:spPr>
          <a:xfrm>
            <a:off x="3460437" y="6045198"/>
            <a:ext cx="5270500" cy="369332"/>
          </a:xfrm>
          <a:prstGeom prst="rect">
            <a:avLst/>
          </a:prstGeom>
          <a:noFill/>
        </p:spPr>
        <p:txBody>
          <a:bodyPr wrap="square" rtlCol="0">
            <a:spAutoFit/>
          </a:bodyPr>
          <a:lstStyle/>
          <a:p>
            <a:pPr algn="ctr"/>
            <a:r>
              <a:rPr lang="zh-CN" altLang="en-US" b="1" dirty="0"/>
              <a:t>图</a:t>
            </a:r>
            <a:r>
              <a:rPr lang="en-US" b="1" dirty="0"/>
              <a:t>9-14 </a:t>
            </a:r>
            <a:r>
              <a:rPr lang="zh-CN" altLang="en-US" b="1" dirty="0"/>
              <a:t>单一服务器</a:t>
            </a:r>
            <a:r>
              <a:rPr lang="zh-CN" altLang="en-US" b="1" dirty="0" smtClean="0"/>
              <a:t>部署</a:t>
            </a:r>
            <a:endParaRPr lang="en-US" dirty="0"/>
          </a:p>
        </p:txBody>
      </p:sp>
    </p:spTree>
    <p:extLst>
      <p:ext uri="{BB962C8B-B14F-4D97-AF65-F5344CB8AC3E}">
        <p14:creationId xmlns:p14="http://schemas.microsoft.com/office/powerpoint/2010/main" xmlns="" val="1789945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9.3.2 </a:t>
            </a:r>
            <a:r>
              <a:rPr lang="en-US" b="1" dirty="0" smtClean="0"/>
              <a:t>W</a:t>
            </a:r>
            <a:r>
              <a:rPr lang="en-US" b="1" cap="none" dirty="0" smtClean="0"/>
              <a:t>eb</a:t>
            </a:r>
            <a:r>
              <a:rPr lang="zh-CN" altLang="en-US" b="1" dirty="0" smtClean="0"/>
              <a:t>应用</a:t>
            </a:r>
            <a:r>
              <a:rPr lang="zh-CN" altLang="en-US" b="1" dirty="0"/>
              <a:t>防火墙的</a:t>
            </a:r>
            <a:r>
              <a:rPr lang="zh-CN" altLang="en-US" b="1" dirty="0" smtClean="0"/>
              <a:t>部署</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、单网段多台服务器部署</a:t>
            </a:r>
            <a:endParaRPr lang="en-US" dirty="0"/>
          </a:p>
          <a:p>
            <a:pPr lvl="1"/>
            <a:r>
              <a:rPr lang="zh-CN" altLang="en-US" dirty="0"/>
              <a:t>在企业中往往有多台</a:t>
            </a:r>
            <a:r>
              <a:rPr lang="en-US" dirty="0"/>
              <a:t>Web</a:t>
            </a:r>
            <a:r>
              <a:rPr lang="zh-CN" altLang="en-US" dirty="0"/>
              <a:t>服务器，不可能为每台服务器串接一台</a:t>
            </a:r>
            <a:r>
              <a:rPr lang="en-US" dirty="0"/>
              <a:t>Web</a:t>
            </a:r>
            <a:r>
              <a:rPr lang="zh-CN" altLang="en-US" dirty="0"/>
              <a:t>应用防火墙，而在实际应用中，这些服务器往往处在一个网段中，因此可以采取图</a:t>
            </a:r>
            <a:r>
              <a:rPr lang="en-US" dirty="0"/>
              <a:t>9-15</a:t>
            </a:r>
            <a:r>
              <a:rPr lang="zh-CN" altLang="en-US" dirty="0"/>
              <a:t>所示部署</a:t>
            </a:r>
            <a:r>
              <a:rPr lang="zh-CN" altLang="en-US" dirty="0" smtClean="0"/>
              <a:t>。</a:t>
            </a:r>
          </a:p>
          <a:p>
            <a:pPr lvl="1"/>
            <a:r>
              <a:rPr lang="zh-CN" altLang="en-US" dirty="0"/>
              <a:t>这种部署方式需要增加交换机将多个服务器汇聚后再串入</a:t>
            </a:r>
            <a:r>
              <a:rPr lang="en-US" dirty="0"/>
              <a:t>Web</a:t>
            </a:r>
            <a:r>
              <a:rPr lang="zh-CN" altLang="en-US" dirty="0"/>
              <a:t>应用防火墙，</a:t>
            </a:r>
            <a:r>
              <a:rPr lang="en-US" dirty="0"/>
              <a:t>Web</a:t>
            </a:r>
            <a:r>
              <a:rPr lang="zh-CN" altLang="en-US" dirty="0"/>
              <a:t>应用防火墙仍旧以一进一出的方式串连在服务器与网关之间。由于一台</a:t>
            </a:r>
            <a:r>
              <a:rPr lang="en-US" dirty="0"/>
              <a:t>Web</a:t>
            </a:r>
            <a:r>
              <a:rPr lang="zh-CN" altLang="en-US" dirty="0"/>
              <a:t>应用防火墙同时保护多台服务器，因此，性能是网络管理员需要关注的问题，在这种情况下往往会选择硬件性能高一些的</a:t>
            </a:r>
            <a:r>
              <a:rPr lang="en-US" dirty="0"/>
              <a:t>Web</a:t>
            </a:r>
            <a:r>
              <a:rPr lang="zh-CN" altLang="en-US" dirty="0"/>
              <a:t>应用防火墙。</a:t>
            </a:r>
            <a:endParaRPr lang="en-US" dirty="0"/>
          </a:p>
          <a:p>
            <a:pPr lvl="1"/>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460437" y="6456491"/>
            <a:ext cx="5270500" cy="369332"/>
          </a:xfrm>
          <a:prstGeom prst="rect">
            <a:avLst/>
          </a:prstGeom>
          <a:noFill/>
        </p:spPr>
        <p:txBody>
          <a:bodyPr wrap="square" rtlCol="0">
            <a:spAutoFit/>
          </a:bodyPr>
          <a:lstStyle/>
          <a:p>
            <a:pPr algn="ctr"/>
            <a:r>
              <a:rPr lang="zh-CN" altLang="en-US" b="1" dirty="0"/>
              <a:t>图</a:t>
            </a:r>
            <a:r>
              <a:rPr lang="en-US" b="1" dirty="0"/>
              <a:t>9-15 </a:t>
            </a:r>
            <a:r>
              <a:rPr lang="zh-CN" altLang="en-US" b="1" dirty="0"/>
              <a:t>单网段多服务器</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xmlns="" val="348044039"/>
              </p:ext>
            </p:extLst>
          </p:nvPr>
        </p:nvGraphicFramePr>
        <p:xfrm>
          <a:off x="3460437" y="4754691"/>
          <a:ext cx="5270500" cy="1701800"/>
        </p:xfrm>
        <a:graphic>
          <a:graphicData uri="http://schemas.openxmlformats.org/presentationml/2006/ole">
            <p:oleObj spid="_x0000_s3091" r:id="rId3" imgW="8033572" imgH="2597918" progId="">
              <p:embed/>
            </p:oleObj>
          </a:graphicData>
        </a:graphic>
      </p:graphicFrame>
    </p:spTree>
    <p:extLst>
      <p:ext uri="{BB962C8B-B14F-4D97-AF65-F5344CB8AC3E}">
        <p14:creationId xmlns:p14="http://schemas.microsoft.com/office/powerpoint/2010/main" xmlns="" val="432601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9.3.2 </a:t>
            </a:r>
            <a:r>
              <a:rPr lang="en-US" b="1" dirty="0" smtClean="0"/>
              <a:t>W</a:t>
            </a:r>
            <a:r>
              <a:rPr lang="en-US" b="1" cap="none" dirty="0" smtClean="0"/>
              <a:t>eb</a:t>
            </a:r>
            <a:r>
              <a:rPr lang="zh-CN" altLang="en-US" b="1" dirty="0" smtClean="0"/>
              <a:t>应用</a:t>
            </a:r>
            <a:r>
              <a:rPr lang="zh-CN" altLang="en-US" b="1" dirty="0"/>
              <a:t>防火墙的</a:t>
            </a:r>
            <a:r>
              <a:rPr lang="zh-CN" altLang="en-US" b="1" dirty="0" smtClean="0"/>
              <a:t>部署</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、多服务器多网段部署</a:t>
            </a:r>
            <a:endParaRPr lang="en-US" dirty="0"/>
          </a:p>
          <a:p>
            <a:pPr lvl="1"/>
            <a:r>
              <a:rPr lang="zh-CN" altLang="en-US" dirty="0"/>
              <a:t>在有很多</a:t>
            </a:r>
            <a:r>
              <a:rPr lang="en-US" dirty="0"/>
              <a:t>Web</a:t>
            </a:r>
            <a:r>
              <a:rPr lang="zh-CN" altLang="en-US" dirty="0"/>
              <a:t>服务器的中心机房中，为了方便管理，网络管理员往往把这些服务器分成多个网段，这些网段中分别运行着不同级别、不同类型的</a:t>
            </a:r>
            <a:r>
              <a:rPr lang="en-US" dirty="0"/>
              <a:t>Web</a:t>
            </a:r>
            <a:r>
              <a:rPr lang="zh-CN" altLang="en-US" dirty="0"/>
              <a:t>应用系统。在这种情况下，可以采用透明模式部署</a:t>
            </a:r>
            <a:r>
              <a:rPr lang="en-US" dirty="0"/>
              <a:t>Web</a:t>
            </a:r>
            <a:r>
              <a:rPr lang="zh-CN" altLang="en-US" dirty="0"/>
              <a:t>应用防火墙，但是需要其支持多进多出的部署方式，将</a:t>
            </a:r>
            <a:r>
              <a:rPr lang="en-US" dirty="0"/>
              <a:t>Web</a:t>
            </a:r>
            <a:r>
              <a:rPr lang="zh-CN" altLang="en-US" dirty="0"/>
              <a:t>应用防火墙部署在</a:t>
            </a:r>
            <a:r>
              <a:rPr lang="en-US" dirty="0"/>
              <a:t>Web</a:t>
            </a:r>
            <a:r>
              <a:rPr lang="zh-CN" altLang="en-US" dirty="0"/>
              <a:t>服务器与服务器所在的网关之间，如图</a:t>
            </a:r>
            <a:r>
              <a:rPr lang="en-US" dirty="0"/>
              <a:t>9-16</a:t>
            </a:r>
            <a:r>
              <a:rPr lang="zh-CN" altLang="en-US" dirty="0"/>
              <a:t>所示。因此，在购买</a:t>
            </a:r>
            <a:r>
              <a:rPr lang="en-US" dirty="0"/>
              <a:t>Web</a:t>
            </a:r>
            <a:r>
              <a:rPr lang="zh-CN" altLang="en-US" dirty="0"/>
              <a:t>应用防火墙时要注意明确需要保护的网段信息，以确定设备是否支持该部署方式。</a:t>
            </a: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460437" y="6488668"/>
            <a:ext cx="5270500" cy="369332"/>
          </a:xfrm>
          <a:prstGeom prst="rect">
            <a:avLst/>
          </a:prstGeom>
          <a:noFill/>
        </p:spPr>
        <p:txBody>
          <a:bodyPr wrap="square" rtlCol="0">
            <a:spAutoFit/>
          </a:bodyPr>
          <a:lstStyle/>
          <a:p>
            <a:pPr algn="ctr"/>
            <a:r>
              <a:rPr lang="zh-CN" altLang="en-US" b="1" dirty="0"/>
              <a:t>图</a:t>
            </a:r>
            <a:r>
              <a:rPr lang="en-US" b="1" dirty="0"/>
              <a:t>9-16 </a:t>
            </a:r>
            <a:r>
              <a:rPr lang="zh-CN" altLang="en-US" b="1" dirty="0"/>
              <a:t>多服务器多网段</a:t>
            </a:r>
            <a:r>
              <a:rPr lang="en-US" dirty="0"/>
              <a:t> </a:t>
            </a:r>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xmlns="" val="1666760729"/>
              </p:ext>
            </p:extLst>
          </p:nvPr>
        </p:nvGraphicFramePr>
        <p:xfrm>
          <a:off x="3670465" y="4525115"/>
          <a:ext cx="4850443" cy="1963553"/>
        </p:xfrm>
        <a:graphic>
          <a:graphicData uri="http://schemas.openxmlformats.org/presentationml/2006/ole">
            <p:oleObj spid="_x0000_s2067" r:id="rId3" imgW="7839624" imgH="3168422" progId="">
              <p:embed/>
            </p:oleObj>
          </a:graphicData>
        </a:graphic>
      </p:graphicFrame>
    </p:spTree>
    <p:extLst>
      <p:ext uri="{BB962C8B-B14F-4D97-AF65-F5344CB8AC3E}">
        <p14:creationId xmlns:p14="http://schemas.microsoft.com/office/powerpoint/2010/main" xmlns="" val="1668189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a:xfrm>
            <a:off x="913774" y="2367092"/>
            <a:ext cx="5934066" cy="4338508"/>
          </a:xfrm>
        </p:spPr>
        <p:txBody>
          <a:bodyPr/>
          <a:lstStyle/>
          <a:p>
            <a:r>
              <a:rPr lang="zh-CN" altLang="en-US" dirty="0" smtClean="0"/>
              <a:t>以</a:t>
            </a:r>
            <a:r>
              <a:rPr lang="zh-CN" altLang="en-US" dirty="0"/>
              <a:t>杭州安恒信息技术有限公司的明御</a:t>
            </a:r>
            <a:r>
              <a:rPr lang="en-US" dirty="0"/>
              <a:t>Web</a:t>
            </a:r>
            <a:r>
              <a:rPr lang="zh-CN" altLang="en-US" dirty="0"/>
              <a:t>应用防火墙为例，介绍</a:t>
            </a:r>
            <a:r>
              <a:rPr lang="en-US" dirty="0"/>
              <a:t>Web</a:t>
            </a:r>
            <a:r>
              <a:rPr lang="zh-CN" altLang="en-US" dirty="0"/>
              <a:t>应用防火墙的主要功能</a:t>
            </a:r>
            <a:r>
              <a:rPr lang="en-US" dirty="0"/>
              <a:t> </a:t>
            </a:r>
            <a:endParaRPr lang="zh-CN" altLang="en-US" dirty="0" smtClean="0"/>
          </a:p>
          <a:p>
            <a:pPr marL="0" indent="0">
              <a:buNone/>
            </a:pPr>
            <a:r>
              <a:rPr lang="en-US" dirty="0"/>
              <a:t>1</a:t>
            </a:r>
            <a:r>
              <a:rPr lang="zh-CN" altLang="en-US" dirty="0"/>
              <a:t>、登陆</a:t>
            </a:r>
            <a:r>
              <a:rPr lang="en-US" dirty="0"/>
              <a:t>Web</a:t>
            </a:r>
            <a:r>
              <a:rPr lang="zh-CN" altLang="en-US" dirty="0"/>
              <a:t>应用防火墙</a:t>
            </a:r>
            <a:endParaRPr lang="en-US" dirty="0"/>
          </a:p>
          <a:p>
            <a:pPr lvl="1"/>
            <a:r>
              <a:rPr lang="zh-CN" altLang="en-US" dirty="0"/>
              <a:t>在浏览器中以</a:t>
            </a:r>
            <a:r>
              <a:rPr lang="en-US" dirty="0"/>
              <a:t>HTTPS</a:t>
            </a:r>
            <a:r>
              <a:rPr lang="zh-CN" altLang="en-US" dirty="0"/>
              <a:t>方式打开明御</a:t>
            </a:r>
            <a:r>
              <a:rPr lang="en-US" dirty="0"/>
              <a:t>Web</a:t>
            </a:r>
            <a:r>
              <a:rPr lang="zh-CN" altLang="en-US" dirty="0"/>
              <a:t>应用防火墙的管理</a:t>
            </a:r>
            <a:r>
              <a:rPr lang="en-US" dirty="0"/>
              <a:t>IP</a:t>
            </a:r>
            <a:r>
              <a:rPr lang="zh-CN" altLang="en-US" dirty="0"/>
              <a:t>地址，出厂默认</a:t>
            </a:r>
            <a:r>
              <a:rPr lang="en-US" dirty="0"/>
              <a:t>IP</a:t>
            </a:r>
            <a:r>
              <a:rPr lang="zh-CN" altLang="en-US" dirty="0"/>
              <a:t>地址为</a:t>
            </a:r>
            <a:r>
              <a:rPr lang="en-US" dirty="0"/>
              <a:t>192.168.1.100</a:t>
            </a:r>
            <a:r>
              <a:rPr lang="zh-CN" altLang="en-US" dirty="0"/>
              <a:t>，通过</a:t>
            </a:r>
            <a:r>
              <a:rPr lang="en-US" dirty="0"/>
              <a:t>IE</a:t>
            </a:r>
            <a:r>
              <a:rPr lang="zh-CN" altLang="en-US" dirty="0"/>
              <a:t>浏览器输入</a:t>
            </a:r>
            <a:r>
              <a:rPr lang="en-US" dirty="0"/>
              <a:t>https://192.168.1.100</a:t>
            </a:r>
            <a:r>
              <a:rPr lang="zh-CN" altLang="en-US" dirty="0"/>
              <a:t>进行登录，选择“是”接受明御</a:t>
            </a:r>
            <a:r>
              <a:rPr lang="en-US" dirty="0"/>
              <a:t>WAF</a:t>
            </a:r>
            <a:r>
              <a:rPr lang="zh-CN" altLang="en-US" dirty="0"/>
              <a:t>的安全证书，如图</a:t>
            </a:r>
            <a:r>
              <a:rPr lang="en-US" dirty="0"/>
              <a:t>9-17</a:t>
            </a:r>
            <a:r>
              <a:rPr lang="zh-CN" altLang="en-US" dirty="0"/>
              <a:t>所示</a:t>
            </a:r>
            <a:r>
              <a:rPr lang="en-US" dirty="0"/>
              <a:t> </a:t>
            </a:r>
          </a:p>
        </p:txBody>
      </p:sp>
      <p:sp>
        <p:nvSpPr>
          <p:cNvPr id="4" name="TextBox 3"/>
          <p:cNvSpPr txBox="1"/>
          <p:nvPr/>
        </p:nvSpPr>
        <p:spPr>
          <a:xfrm>
            <a:off x="8350633" y="5632889"/>
            <a:ext cx="1837362" cy="369332"/>
          </a:xfrm>
          <a:prstGeom prst="rect">
            <a:avLst/>
          </a:prstGeom>
          <a:noFill/>
        </p:spPr>
        <p:txBody>
          <a:bodyPr wrap="none" rtlCol="0">
            <a:spAutoFit/>
          </a:bodyPr>
          <a:lstStyle/>
          <a:p>
            <a:pPr algn="ctr"/>
            <a:r>
              <a:rPr lang="zh-CN" altLang="en-US" b="1" dirty="0"/>
              <a:t>图</a:t>
            </a:r>
            <a:r>
              <a:rPr lang="en-US" b="1" dirty="0"/>
              <a:t>9-17 </a:t>
            </a:r>
            <a:r>
              <a:rPr lang="zh-CN" altLang="en-US" b="1" dirty="0"/>
              <a:t>安全</a:t>
            </a:r>
            <a:r>
              <a:rPr lang="zh-CN" altLang="en-US" b="1" dirty="0" smtClean="0"/>
              <a:t>证书</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安全警报"/>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60402" y="2623063"/>
            <a:ext cx="4017824" cy="3009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78554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smtClean="0"/>
              <a:t>1</a:t>
            </a:r>
            <a:r>
              <a:rPr lang="zh-CN" altLang="en-US" dirty="0"/>
              <a:t>、登陆</a:t>
            </a:r>
            <a:r>
              <a:rPr lang="en-US" dirty="0"/>
              <a:t>Web</a:t>
            </a:r>
            <a:r>
              <a:rPr lang="zh-CN" altLang="en-US" dirty="0"/>
              <a:t>应用防火墙</a:t>
            </a:r>
            <a:endParaRPr lang="en-US" dirty="0"/>
          </a:p>
          <a:p>
            <a:pPr lvl="1"/>
            <a:r>
              <a:rPr lang="zh-CN" altLang="en-US" dirty="0"/>
              <a:t>在接受安全证书后，可以进入明御</a:t>
            </a:r>
            <a:r>
              <a:rPr lang="en-US" dirty="0"/>
              <a:t>WAF</a:t>
            </a:r>
            <a:r>
              <a:rPr lang="zh-CN" altLang="en-US" dirty="0"/>
              <a:t>的登录界面，如图</a:t>
            </a:r>
            <a:r>
              <a:rPr lang="en-US" dirty="0"/>
              <a:t>9-18</a:t>
            </a:r>
            <a:r>
              <a:rPr lang="zh-CN" altLang="en-US" dirty="0"/>
              <a:t>所示。输入用户名和密码后即登录到明御</a:t>
            </a:r>
            <a:r>
              <a:rPr lang="en-US" dirty="0"/>
              <a:t>WAF</a:t>
            </a:r>
            <a:r>
              <a:rPr lang="zh-CN" altLang="en-US" dirty="0"/>
              <a:t>的管理主界面</a:t>
            </a:r>
            <a:r>
              <a:rPr lang="en-US" dirty="0"/>
              <a:t>,</a:t>
            </a:r>
            <a:r>
              <a:rPr lang="zh-CN" altLang="en-US" dirty="0"/>
              <a:t>如图</a:t>
            </a:r>
            <a:r>
              <a:rPr lang="en-US" dirty="0"/>
              <a:t>9-19</a:t>
            </a:r>
            <a:r>
              <a:rPr lang="zh-CN" altLang="en-US" dirty="0"/>
              <a:t>所示。</a:t>
            </a:r>
            <a:endParaRPr lang="en-US" dirty="0"/>
          </a:p>
        </p:txBody>
      </p:sp>
      <p:sp>
        <p:nvSpPr>
          <p:cNvPr id="4" name="TextBox 3"/>
          <p:cNvSpPr txBox="1"/>
          <p:nvPr/>
        </p:nvSpPr>
        <p:spPr>
          <a:xfrm>
            <a:off x="1427131" y="6443226"/>
            <a:ext cx="4822503" cy="369332"/>
          </a:xfrm>
          <a:prstGeom prst="rect">
            <a:avLst/>
          </a:prstGeom>
          <a:noFill/>
        </p:spPr>
        <p:txBody>
          <a:bodyPr wrap="square" rtlCol="0">
            <a:spAutoFit/>
          </a:bodyPr>
          <a:lstStyle/>
          <a:p>
            <a:pPr algn="ctr"/>
            <a:r>
              <a:rPr lang="zh-CN" altLang="en-US" b="1" dirty="0" smtClean="0"/>
              <a:t>图</a:t>
            </a:r>
            <a:r>
              <a:rPr lang="en-US" b="1" dirty="0" smtClean="0"/>
              <a:t>9-18 </a:t>
            </a:r>
            <a:r>
              <a:rPr lang="zh-CN" altLang="en-US" b="1" dirty="0" smtClean="0"/>
              <a:t>登录界面</a:t>
            </a:r>
            <a:endParaRPr lang="en-US" dirty="0"/>
          </a:p>
        </p:txBody>
      </p:sp>
      <p:sp>
        <p:nvSpPr>
          <p:cNvPr id="5" name="TextBox 4"/>
          <p:cNvSpPr txBox="1"/>
          <p:nvPr/>
        </p:nvSpPr>
        <p:spPr>
          <a:xfrm>
            <a:off x="6762990" y="6443226"/>
            <a:ext cx="3982719" cy="369332"/>
          </a:xfrm>
          <a:prstGeom prst="rect">
            <a:avLst/>
          </a:prstGeom>
          <a:noFill/>
        </p:spPr>
        <p:txBody>
          <a:bodyPr wrap="square" rtlCol="0">
            <a:spAutoFit/>
          </a:bodyPr>
          <a:lstStyle/>
          <a:p>
            <a:pPr algn="ctr"/>
            <a:r>
              <a:rPr lang="zh-CN" altLang="en-US" b="1" dirty="0"/>
              <a:t>图</a:t>
            </a:r>
            <a:r>
              <a:rPr lang="en-US" b="1" dirty="0"/>
              <a:t>9-19 </a:t>
            </a:r>
            <a:r>
              <a:rPr lang="zh-CN" altLang="en-US" b="1" dirty="0"/>
              <a:t>管理主界面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762990" y="3257051"/>
            <a:ext cx="3982719" cy="31861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27131" y="3665929"/>
            <a:ext cx="4822503" cy="27772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073969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a:xfrm>
            <a:off x="913774" y="2367092"/>
            <a:ext cx="5995026" cy="4076134"/>
          </a:xfrm>
        </p:spPr>
        <p:txBody>
          <a:bodyPr/>
          <a:lstStyle/>
          <a:p>
            <a:pPr marL="0" indent="0">
              <a:buNone/>
            </a:pPr>
            <a:r>
              <a:rPr lang="en-US" dirty="0"/>
              <a:t>2</a:t>
            </a:r>
            <a:r>
              <a:rPr lang="zh-CN" altLang="en-US" dirty="0"/>
              <a:t>、增加需要保护的站点</a:t>
            </a:r>
            <a:endParaRPr lang="en-US" dirty="0"/>
          </a:p>
          <a:p>
            <a:pPr lvl="1"/>
            <a:r>
              <a:rPr lang="zh-CN" altLang="en-US" dirty="0"/>
              <a:t>单击“导航栏</a:t>
            </a:r>
            <a:r>
              <a:rPr lang="zh-CN" altLang="en-US" dirty="0" smtClean="0"/>
              <a:t>”</a:t>
            </a:r>
            <a:r>
              <a:rPr lang="zh-CN" altLang="en-US" dirty="0"/>
              <a:t>－</a:t>
            </a:r>
            <a:r>
              <a:rPr lang="x-none" dirty="0" smtClean="0"/>
              <a:t>&gt;</a:t>
            </a:r>
            <a:r>
              <a:rPr lang="zh-CN" altLang="en-US" dirty="0"/>
              <a:t>“配置</a:t>
            </a:r>
            <a:r>
              <a:rPr lang="zh-CN" altLang="en-US" dirty="0" smtClean="0"/>
              <a:t>”</a:t>
            </a:r>
            <a:r>
              <a:rPr lang="zh-CN" altLang="en-US" dirty="0"/>
              <a:t>－</a:t>
            </a:r>
            <a:r>
              <a:rPr lang="x-none" dirty="0" smtClean="0"/>
              <a:t>&gt;</a:t>
            </a:r>
            <a:r>
              <a:rPr lang="zh-CN" altLang="en-US" dirty="0"/>
              <a:t>“保护站点</a:t>
            </a:r>
            <a:r>
              <a:rPr lang="zh-CN" altLang="en-US" dirty="0" smtClean="0"/>
              <a:t>”－</a:t>
            </a:r>
            <a:r>
              <a:rPr lang="x-none" dirty="0" smtClean="0"/>
              <a:t>&gt;</a:t>
            </a:r>
            <a:r>
              <a:rPr lang="zh-CN" altLang="en-US" dirty="0"/>
              <a:t>“新增站点”，出现如图</a:t>
            </a:r>
            <a:r>
              <a:rPr lang="x-none" dirty="0"/>
              <a:t>9-20</a:t>
            </a:r>
            <a:r>
              <a:rPr lang="zh-CN" altLang="en-US" dirty="0"/>
              <a:t>所示的</a:t>
            </a:r>
            <a:r>
              <a:rPr lang="zh-CN" altLang="en-US" dirty="0" smtClean="0"/>
              <a:t>界面</a:t>
            </a:r>
          </a:p>
          <a:p>
            <a:pPr lvl="1"/>
            <a:r>
              <a:rPr lang="zh-CN" altLang="en-US" dirty="0" smtClean="0"/>
              <a:t>输入</a:t>
            </a:r>
            <a:r>
              <a:rPr lang="zh-CN" altLang="en-US" dirty="0"/>
              <a:t>需要保护的站点的名称、协议类型（</a:t>
            </a:r>
            <a:r>
              <a:rPr lang="x-none" dirty="0"/>
              <a:t>HTTP</a:t>
            </a:r>
            <a:r>
              <a:rPr lang="zh-CN" altLang="en-US" dirty="0"/>
              <a:t>或者</a:t>
            </a:r>
            <a:r>
              <a:rPr lang="x-none" dirty="0"/>
              <a:t>HTTPS</a:t>
            </a:r>
            <a:r>
              <a:rPr lang="zh-CN" altLang="en-US" dirty="0"/>
              <a:t>）、</a:t>
            </a:r>
            <a:r>
              <a:rPr lang="x-none" dirty="0"/>
              <a:t>IP</a:t>
            </a:r>
            <a:r>
              <a:rPr lang="zh-CN" altLang="en-US" dirty="0"/>
              <a:t>地址、端口号、子网掩码、接入链路等信息。</a:t>
            </a:r>
            <a:endParaRPr lang="en-US" dirty="0"/>
          </a:p>
        </p:txBody>
      </p:sp>
      <p:sp>
        <p:nvSpPr>
          <p:cNvPr id="5" name="TextBox 4"/>
          <p:cNvSpPr txBox="1"/>
          <p:nvPr/>
        </p:nvSpPr>
        <p:spPr>
          <a:xfrm>
            <a:off x="7049126" y="6443226"/>
            <a:ext cx="4229099" cy="369332"/>
          </a:xfrm>
          <a:prstGeom prst="rect">
            <a:avLst/>
          </a:prstGeom>
          <a:noFill/>
        </p:spPr>
        <p:txBody>
          <a:bodyPr wrap="square" rtlCol="0">
            <a:spAutoFit/>
          </a:bodyPr>
          <a:lstStyle/>
          <a:p>
            <a:pPr algn="ctr"/>
            <a:r>
              <a:rPr lang="zh-CN" altLang="en-US" b="1" dirty="0"/>
              <a:t>图</a:t>
            </a:r>
            <a:r>
              <a:rPr lang="en-US" b="1" dirty="0"/>
              <a:t>9-19 </a:t>
            </a:r>
            <a:r>
              <a:rPr lang="zh-CN" altLang="en-US" b="1" dirty="0"/>
              <a:t>管理主界面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descr="add_webapp"/>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49126" y="2327121"/>
            <a:ext cx="4229100" cy="4156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63513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、防篡改功能配置</a:t>
            </a:r>
            <a:endParaRPr lang="en-US" dirty="0"/>
          </a:p>
          <a:p>
            <a:pPr lvl="1"/>
            <a:r>
              <a:rPr lang="zh-CN" altLang="en-US" dirty="0"/>
              <a:t>明御</a:t>
            </a:r>
            <a:r>
              <a:rPr lang="en-US" dirty="0"/>
              <a:t>WAF</a:t>
            </a:r>
            <a:r>
              <a:rPr lang="zh-CN" altLang="en-US" dirty="0"/>
              <a:t>的防篡改功能主要是为了检测和防止被篡改后的</a:t>
            </a:r>
            <a:r>
              <a:rPr lang="en-US" dirty="0"/>
              <a:t>Web</a:t>
            </a:r>
            <a:r>
              <a:rPr lang="zh-CN" altLang="en-US" dirty="0"/>
              <a:t>页面被发布到访问的客户端。单击“导航栏</a:t>
            </a:r>
            <a:r>
              <a:rPr lang="zh-CN" altLang="en-US" dirty="0" smtClean="0"/>
              <a:t>”</a:t>
            </a:r>
            <a:r>
              <a:rPr lang="zh-CN" altLang="en-US" dirty="0"/>
              <a:t>－</a:t>
            </a:r>
            <a:r>
              <a:rPr lang="x-none" dirty="0" smtClean="0"/>
              <a:t>&gt;</a:t>
            </a:r>
            <a:r>
              <a:rPr lang="zh-CN" altLang="en-US" dirty="0"/>
              <a:t>“配置</a:t>
            </a:r>
            <a:r>
              <a:rPr lang="zh-CN" altLang="en-US" dirty="0" smtClean="0"/>
              <a:t>”</a:t>
            </a:r>
            <a:r>
              <a:rPr lang="zh-CN" altLang="en-US" dirty="0"/>
              <a:t>－</a:t>
            </a:r>
            <a:r>
              <a:rPr lang="x-none" dirty="0" smtClean="0"/>
              <a:t>&gt;</a:t>
            </a:r>
            <a:r>
              <a:rPr lang="zh-CN" altLang="en-US" dirty="0"/>
              <a:t>“防篡改”，打开防篡改功能列表，选择“启用”选项，如图</a:t>
            </a:r>
            <a:r>
              <a:rPr lang="en-US" dirty="0"/>
              <a:t>9-21</a:t>
            </a:r>
            <a:r>
              <a:rPr lang="zh-CN" altLang="en-US" dirty="0"/>
              <a:t>所示，页面将显示防篡改功能配置</a:t>
            </a:r>
            <a:r>
              <a:rPr lang="zh-CN" altLang="en-US" dirty="0" smtClean="0"/>
              <a:t>项。</a:t>
            </a:r>
            <a:r>
              <a:rPr lang="en-US" dirty="0" smtClean="0"/>
              <a:t> </a:t>
            </a:r>
            <a:endParaRPr lang="en-US" dirty="0"/>
          </a:p>
        </p:txBody>
      </p:sp>
      <p:sp>
        <p:nvSpPr>
          <p:cNvPr id="5" name="TextBox 4"/>
          <p:cNvSpPr txBox="1"/>
          <p:nvPr/>
        </p:nvSpPr>
        <p:spPr>
          <a:xfrm>
            <a:off x="4041780" y="5882636"/>
            <a:ext cx="3982719" cy="369332"/>
          </a:xfrm>
          <a:prstGeom prst="rect">
            <a:avLst/>
          </a:prstGeom>
          <a:noFill/>
        </p:spPr>
        <p:txBody>
          <a:bodyPr wrap="square" rtlCol="0">
            <a:spAutoFit/>
          </a:bodyPr>
          <a:lstStyle/>
          <a:p>
            <a:pPr algn="ctr"/>
            <a:r>
              <a:rPr lang="zh-CN" altLang="en-US" b="1" dirty="0"/>
              <a:t>图</a:t>
            </a:r>
            <a:r>
              <a:rPr lang="en-US" b="1" dirty="0"/>
              <a:t>9-21 </a:t>
            </a:r>
            <a:r>
              <a:rPr lang="zh-CN" altLang="en-US" b="1" dirty="0"/>
              <a:t>防篡改功能</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descr="防篡改配置页面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66874" y="4190998"/>
            <a:ext cx="3857625" cy="1676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91964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案例一：主流社交网站现</a:t>
            </a:r>
            <a:r>
              <a:rPr lang="en-US" b="1" dirty="0"/>
              <a:t>Web</a:t>
            </a:r>
            <a:r>
              <a:rPr lang="zh-CN" altLang="en-US" b="1" dirty="0"/>
              <a:t>新漏洞，面临新攻击威胁</a:t>
            </a:r>
            <a:r>
              <a:rPr lang="en-US" dirty="0"/>
              <a:t> </a:t>
            </a:r>
          </a:p>
        </p:txBody>
      </p:sp>
      <p:sp>
        <p:nvSpPr>
          <p:cNvPr id="3" name="Content Placeholder 2"/>
          <p:cNvSpPr>
            <a:spLocks noGrp="1"/>
          </p:cNvSpPr>
          <p:nvPr>
            <p:ph sz="quarter" idx="13"/>
          </p:nvPr>
        </p:nvSpPr>
        <p:spPr>
          <a:xfrm>
            <a:off x="913774" y="2367092"/>
            <a:ext cx="10363826" cy="4490908"/>
          </a:xfrm>
        </p:spPr>
        <p:txBody>
          <a:bodyPr>
            <a:normAutofit fontScale="85000" lnSpcReduction="10000"/>
          </a:bodyPr>
          <a:lstStyle/>
          <a:p>
            <a:pPr marL="0" indent="0">
              <a:buNone/>
              <a:tabLst>
                <a:tab pos="360000" algn="l"/>
              </a:tabLst>
            </a:pPr>
            <a:r>
              <a:rPr lang="zh-CN" altLang="en-US" dirty="0" smtClean="0"/>
              <a:t>	</a:t>
            </a:r>
            <a:r>
              <a:rPr lang="en-US" dirty="0" smtClean="0"/>
              <a:t>2012</a:t>
            </a:r>
            <a:r>
              <a:rPr lang="zh-CN" altLang="en-US" dirty="0"/>
              <a:t>年</a:t>
            </a:r>
            <a:r>
              <a:rPr lang="en-US" dirty="0"/>
              <a:t>4</a:t>
            </a:r>
            <a:r>
              <a:rPr lang="zh-CN" altLang="en-US" dirty="0"/>
              <a:t>月，国家计算机网络入侵防范中心在国内外多家主流社交网站及应用中发现了多个</a:t>
            </a:r>
            <a:r>
              <a:rPr lang="en-US" dirty="0"/>
              <a:t>Web</a:t>
            </a:r>
            <a:r>
              <a:rPr lang="zh-CN" altLang="en-US" dirty="0"/>
              <a:t>新型漏洞。对漏洞的分析表明，社交网站的安全隐私问题将不再局限于其自身，而已经扩展到了大量第三方应用。社交网络开始面临新的攻击威胁。</a:t>
            </a:r>
            <a:endParaRPr lang="en-US" dirty="0"/>
          </a:p>
          <a:p>
            <a:pPr marL="0" indent="0">
              <a:buNone/>
              <a:tabLst>
                <a:tab pos="360000" algn="l"/>
              </a:tabLst>
            </a:pPr>
            <a:r>
              <a:rPr lang="zh-CN" altLang="en-US" dirty="0" smtClean="0"/>
              <a:t>	国家</a:t>
            </a:r>
            <a:r>
              <a:rPr lang="zh-CN" altLang="en-US" dirty="0"/>
              <a:t>计算机网络入侵防范中心常务副主任张玉清领导的课题组首先发现了这种最新漏洞，存在于大量主流社交网站及应用中，包括人人网、腾讯微博、新浪轻博客、搜狐微博、</a:t>
            </a:r>
            <a:r>
              <a:rPr lang="en-US" dirty="0" smtClean="0"/>
              <a:t>F</a:t>
            </a:r>
            <a:r>
              <a:rPr lang="en-US" cap="none" dirty="0" smtClean="0"/>
              <a:t>acebook</a:t>
            </a:r>
            <a:r>
              <a:rPr lang="zh-CN" altLang="en-US" dirty="0" smtClean="0"/>
              <a:t>、</a:t>
            </a:r>
            <a:r>
              <a:rPr lang="en-US" cap="none" dirty="0" err="1" smtClean="0"/>
              <a:t>i</a:t>
            </a:r>
            <a:r>
              <a:rPr lang="en-US" dirty="0" err="1" smtClean="0"/>
              <a:t>G</a:t>
            </a:r>
            <a:r>
              <a:rPr lang="en-US" cap="none" dirty="0" err="1" smtClean="0"/>
              <a:t>oogle</a:t>
            </a:r>
            <a:r>
              <a:rPr lang="zh-CN" altLang="en-US" dirty="0" smtClean="0"/>
              <a:t>、</a:t>
            </a:r>
            <a:r>
              <a:rPr lang="en-US" dirty="0" smtClean="0"/>
              <a:t>G</a:t>
            </a:r>
            <a:r>
              <a:rPr lang="en-US" cap="none" dirty="0" smtClean="0"/>
              <a:t>adget</a:t>
            </a:r>
            <a:r>
              <a:rPr lang="zh-CN" altLang="en-US" dirty="0" smtClean="0"/>
              <a:t>、</a:t>
            </a:r>
            <a:r>
              <a:rPr lang="en-US" dirty="0" smtClean="0"/>
              <a:t>T</a:t>
            </a:r>
            <a:r>
              <a:rPr lang="en-US" cap="none" dirty="0" smtClean="0"/>
              <a:t>umblr</a:t>
            </a:r>
            <a:r>
              <a:rPr lang="zh-CN" altLang="en-US" dirty="0" smtClean="0"/>
              <a:t>轻</a:t>
            </a:r>
            <a:r>
              <a:rPr lang="zh-CN" altLang="en-US" dirty="0"/>
              <a:t>博客、社交聚合应用</a:t>
            </a:r>
            <a:r>
              <a:rPr lang="en-US" dirty="0" err="1" smtClean="0"/>
              <a:t>H</a:t>
            </a:r>
            <a:r>
              <a:rPr lang="en-US" cap="none" dirty="0" err="1" smtClean="0"/>
              <a:t>ootsuite</a:t>
            </a:r>
            <a:r>
              <a:rPr lang="zh-CN" altLang="en-US" dirty="0" smtClean="0"/>
              <a:t>等等</a:t>
            </a:r>
            <a:r>
              <a:rPr lang="zh-CN" altLang="en-US" dirty="0"/>
              <a:t>。</a:t>
            </a:r>
            <a:endParaRPr lang="en-US" dirty="0"/>
          </a:p>
          <a:p>
            <a:pPr marL="0" indent="0">
              <a:buNone/>
              <a:tabLst>
                <a:tab pos="360000" algn="l"/>
              </a:tabLst>
            </a:pPr>
            <a:r>
              <a:rPr lang="zh-CN" altLang="en-US" dirty="0" smtClean="0"/>
              <a:t>	这种</a:t>
            </a:r>
            <a:r>
              <a:rPr lang="zh-CN" altLang="en-US" dirty="0"/>
              <a:t>新型</a:t>
            </a:r>
            <a:r>
              <a:rPr lang="en-US" dirty="0"/>
              <a:t>XAS</a:t>
            </a:r>
            <a:r>
              <a:rPr lang="zh-CN" altLang="en-US" dirty="0"/>
              <a:t>安全漏洞大多属于高危</a:t>
            </a:r>
            <a:r>
              <a:rPr lang="en-US" dirty="0"/>
              <a:t>Web</a:t>
            </a:r>
            <a:r>
              <a:rPr lang="zh-CN" altLang="en-US" dirty="0"/>
              <a:t>漏洞，可以被利用进行蠕虫攻击、钓鱼攻击、窃取用户隐私等，严重威胁到社交网络及其用户的安全和隐私。目前，这些社交网站尚未发布相应的解决方案和更新补丁。</a:t>
            </a:r>
            <a:endParaRPr lang="en-US" dirty="0"/>
          </a:p>
          <a:p>
            <a:pPr marL="0" indent="0">
              <a:buNone/>
              <a:tabLst>
                <a:tab pos="360000" algn="l"/>
              </a:tabLst>
            </a:pPr>
            <a:r>
              <a:rPr lang="zh-CN" altLang="en-US" dirty="0" smtClean="0"/>
              <a:t>	国家</a:t>
            </a:r>
            <a:r>
              <a:rPr lang="zh-CN" altLang="en-US" dirty="0"/>
              <a:t>计算机病毒应急处理中心通过对互联网的监测发现，大多数计算机用户在登录微博时常常会收到提示自己中奖的转发消息，点击信息中附加的短链接地址后，便打开登录到一些假冒的微博活动中奖</a:t>
            </a:r>
            <a:r>
              <a:rPr lang="en-US" dirty="0"/>
              <a:t>Web</a:t>
            </a:r>
            <a:r>
              <a:rPr lang="zh-CN" altLang="en-US" dirty="0"/>
              <a:t>页面。这些以中奖为名自动推广的</a:t>
            </a:r>
            <a:r>
              <a:rPr lang="en-US" dirty="0"/>
              <a:t>Web</a:t>
            </a:r>
            <a:r>
              <a:rPr lang="zh-CN" altLang="en-US" dirty="0"/>
              <a:t>网站实际是钓鱼网站，页面中嵌入了恶意代码指令。一旦计算机用户打开这些短链接，就会进入事先设计好的钓鱼网站，导致计算机用户个人私密数据信息遭到窃取，甚至蒙受经济损失。</a:t>
            </a:r>
            <a:r>
              <a:rPr lang="en-US" dirty="0"/>
              <a:t> </a:t>
            </a:r>
          </a:p>
        </p:txBody>
      </p:sp>
    </p:spTree>
    <p:extLst>
      <p:ext uri="{BB962C8B-B14F-4D97-AF65-F5344CB8AC3E}">
        <p14:creationId xmlns:p14="http://schemas.microsoft.com/office/powerpoint/2010/main" xmlns="" val="1331493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、黑白名单配置</a:t>
            </a:r>
            <a:endParaRPr lang="en-US" dirty="0"/>
          </a:p>
          <a:p>
            <a:pPr lvl="1"/>
            <a:r>
              <a:rPr lang="zh-CN" altLang="en-US" dirty="0"/>
              <a:t>黑名单功能主要是禁止某些特定的</a:t>
            </a:r>
            <a:r>
              <a:rPr lang="en-US" dirty="0"/>
              <a:t>IP</a:t>
            </a:r>
            <a:r>
              <a:rPr lang="zh-CN" altLang="en-US" dirty="0"/>
              <a:t>地址（段）对</a:t>
            </a:r>
            <a:r>
              <a:rPr lang="en-US" dirty="0"/>
              <a:t>Web</a:t>
            </a:r>
            <a:r>
              <a:rPr lang="zh-CN" altLang="en-US" dirty="0"/>
              <a:t>服务器的访问。当设置在黑名单中的</a:t>
            </a:r>
            <a:r>
              <a:rPr lang="en-US" dirty="0"/>
              <a:t>IP</a:t>
            </a:r>
            <a:r>
              <a:rPr lang="zh-CN" altLang="en-US" dirty="0"/>
              <a:t>地址（段）对被保护</a:t>
            </a:r>
            <a:r>
              <a:rPr lang="en-US" dirty="0"/>
              <a:t>Web</a:t>
            </a:r>
            <a:r>
              <a:rPr lang="zh-CN" altLang="en-US" dirty="0"/>
              <a:t>站点进行访问时，无论正常访问还是攻击请求都将全部被阻断。因此，网络管理员对黑名单的添加操作必须慎重，在增加黑名单时可以选择应用到部分或全部的保护站点。黑名单设置页面图</a:t>
            </a:r>
            <a:r>
              <a:rPr lang="en-US" dirty="0"/>
              <a:t>9-22</a:t>
            </a:r>
            <a:r>
              <a:rPr lang="zh-CN" altLang="en-US" dirty="0" smtClean="0"/>
              <a:t>所示。</a:t>
            </a:r>
            <a:endParaRPr lang="en-US" dirty="0"/>
          </a:p>
        </p:txBody>
      </p:sp>
      <p:sp>
        <p:nvSpPr>
          <p:cNvPr id="5" name="TextBox 4"/>
          <p:cNvSpPr txBox="1"/>
          <p:nvPr/>
        </p:nvSpPr>
        <p:spPr>
          <a:xfrm>
            <a:off x="3596962" y="6443226"/>
            <a:ext cx="4997450" cy="369332"/>
          </a:xfrm>
          <a:prstGeom prst="rect">
            <a:avLst/>
          </a:prstGeom>
          <a:noFill/>
        </p:spPr>
        <p:txBody>
          <a:bodyPr wrap="square" rtlCol="0">
            <a:spAutoFit/>
          </a:bodyPr>
          <a:lstStyle/>
          <a:p>
            <a:pPr algn="ctr"/>
            <a:r>
              <a:rPr lang="zh-CN" altLang="en-US" b="1" dirty="0"/>
              <a:t>图</a:t>
            </a:r>
            <a:r>
              <a:rPr lang="en-US" b="1" dirty="0"/>
              <a:t>9-22 </a:t>
            </a:r>
            <a:r>
              <a:rPr lang="zh-CN" altLang="en-US" b="1" dirty="0"/>
              <a:t>黑名单功能</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descr="blacklist-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96962" y="4430276"/>
            <a:ext cx="4997450" cy="20129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67946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a:xfrm>
            <a:off x="913774" y="2367092"/>
            <a:ext cx="5995026" cy="4236908"/>
          </a:xfrm>
        </p:spPr>
        <p:txBody>
          <a:bodyPr/>
          <a:lstStyle/>
          <a:p>
            <a:pPr marL="0" indent="0">
              <a:buNone/>
            </a:pPr>
            <a:r>
              <a:rPr lang="en-US" dirty="0"/>
              <a:t>5</a:t>
            </a:r>
            <a:r>
              <a:rPr lang="zh-CN" altLang="en-US" dirty="0"/>
              <a:t>、告警通知配置</a:t>
            </a:r>
            <a:endParaRPr lang="en-US" dirty="0"/>
          </a:p>
          <a:p>
            <a:pPr lvl="1"/>
            <a:r>
              <a:rPr lang="zh-CN" altLang="en-US" dirty="0"/>
              <a:t>明御</a:t>
            </a:r>
            <a:r>
              <a:rPr lang="en-US" dirty="0"/>
              <a:t>Web</a:t>
            </a:r>
            <a:r>
              <a:rPr lang="zh-CN" altLang="en-US" dirty="0"/>
              <a:t>应用防火墙的告警通知功能提供了多种告警通知模式，可及时将当前保护的</a:t>
            </a:r>
            <a:r>
              <a:rPr lang="en-US" dirty="0"/>
              <a:t>Web</a:t>
            </a:r>
            <a:r>
              <a:rPr lang="zh-CN" altLang="en-US" dirty="0"/>
              <a:t>站点的相关危险情况，以及</a:t>
            </a:r>
            <a:r>
              <a:rPr lang="en-US" dirty="0"/>
              <a:t>WAF</a:t>
            </a:r>
            <a:r>
              <a:rPr lang="zh-CN" altLang="en-US" dirty="0"/>
              <a:t>系统本身的状态信息提供给网络管理员。图</a:t>
            </a:r>
            <a:r>
              <a:rPr lang="en-US" dirty="0"/>
              <a:t>9-23</a:t>
            </a:r>
            <a:r>
              <a:rPr lang="zh-CN" altLang="en-US" dirty="0"/>
              <a:t>是告警通知配置界面</a:t>
            </a:r>
            <a:r>
              <a:rPr lang="en-US" dirty="0"/>
              <a:t>,</a:t>
            </a:r>
            <a:r>
              <a:rPr lang="zh-CN" altLang="en-US" dirty="0"/>
              <a:t>目前</a:t>
            </a:r>
            <a:r>
              <a:rPr lang="zh-CN" altLang="en-US" dirty="0" smtClean="0"/>
              <a:t>支持</a:t>
            </a:r>
            <a:r>
              <a:rPr lang="en-US" cap="none" dirty="0" smtClean="0"/>
              <a:t>syslog</a:t>
            </a:r>
            <a:r>
              <a:rPr lang="zh-CN" altLang="en-US" dirty="0" smtClean="0"/>
              <a:t>、</a:t>
            </a:r>
            <a:r>
              <a:rPr lang="zh-CN" altLang="en-US" dirty="0"/>
              <a:t>邮件和短信告警通知等三种方式，可将告警信息实时发送给网络</a:t>
            </a:r>
            <a:r>
              <a:rPr lang="zh-CN" altLang="en-US" dirty="0" smtClean="0"/>
              <a:t>管理员。</a:t>
            </a:r>
            <a:r>
              <a:rPr lang="en-US" dirty="0" smtClean="0"/>
              <a:t> </a:t>
            </a:r>
            <a:endParaRPr lang="en-US" dirty="0"/>
          </a:p>
        </p:txBody>
      </p:sp>
      <p:sp>
        <p:nvSpPr>
          <p:cNvPr id="5" name="TextBox 4"/>
          <p:cNvSpPr txBox="1"/>
          <p:nvPr/>
        </p:nvSpPr>
        <p:spPr>
          <a:xfrm>
            <a:off x="7576176" y="6273864"/>
            <a:ext cx="3702050" cy="369332"/>
          </a:xfrm>
          <a:prstGeom prst="rect">
            <a:avLst/>
          </a:prstGeom>
          <a:noFill/>
        </p:spPr>
        <p:txBody>
          <a:bodyPr wrap="square" rtlCol="0">
            <a:spAutoFit/>
          </a:bodyPr>
          <a:lstStyle/>
          <a:p>
            <a:pPr algn="ctr"/>
            <a:r>
              <a:rPr lang="zh-CN" altLang="en-US" b="1" dirty="0"/>
              <a:t>图</a:t>
            </a:r>
            <a:r>
              <a:rPr lang="en-US" b="1" dirty="0"/>
              <a:t>9-23 </a:t>
            </a:r>
            <a:r>
              <a:rPr lang="zh-CN" altLang="en-US" b="1" dirty="0"/>
              <a:t>告警通知配置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descr="notice-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76176" y="2697227"/>
            <a:ext cx="3702050" cy="35766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565430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、阻断页面配置</a:t>
            </a:r>
            <a:endParaRPr lang="en-US" dirty="0"/>
          </a:p>
          <a:p>
            <a:pPr lvl="1"/>
            <a:r>
              <a:rPr lang="zh-CN" altLang="en-US" dirty="0"/>
              <a:t>阻断页面配置功能主要是当攻击者对保护站点的非法访问被阻断时返回给攻击者的</a:t>
            </a:r>
            <a:r>
              <a:rPr lang="en-US" dirty="0"/>
              <a:t>Web</a:t>
            </a:r>
            <a:r>
              <a:rPr lang="zh-CN" altLang="en-US" dirty="0"/>
              <a:t>页面，如图</a:t>
            </a:r>
            <a:r>
              <a:rPr lang="en-US" dirty="0"/>
              <a:t>9-24</a:t>
            </a:r>
            <a:r>
              <a:rPr lang="zh-CN" altLang="en-US" dirty="0"/>
              <a:t>所示。网络管理员也可以通过系统的页面配置功能自定义阻断页面，将阻断页面重定向到指定</a:t>
            </a:r>
            <a:r>
              <a:rPr lang="en-US" dirty="0"/>
              <a:t>URL</a:t>
            </a:r>
            <a:r>
              <a:rPr lang="zh-CN" altLang="en-US" dirty="0"/>
              <a:t>，配置界面如图</a:t>
            </a:r>
            <a:r>
              <a:rPr lang="en-US" dirty="0"/>
              <a:t>9-25</a:t>
            </a:r>
            <a:r>
              <a:rPr lang="zh-CN" altLang="en-US" dirty="0" smtClean="0"/>
              <a:t>所示。</a:t>
            </a:r>
            <a:r>
              <a:rPr lang="en-US" dirty="0" smtClean="0"/>
              <a:t> </a:t>
            </a:r>
            <a:endParaRPr lang="en-US" dirty="0"/>
          </a:p>
        </p:txBody>
      </p:sp>
      <p:sp>
        <p:nvSpPr>
          <p:cNvPr id="5" name="TextBox 4"/>
          <p:cNvSpPr txBox="1"/>
          <p:nvPr/>
        </p:nvSpPr>
        <p:spPr>
          <a:xfrm>
            <a:off x="1687002" y="6443226"/>
            <a:ext cx="4461270" cy="369332"/>
          </a:xfrm>
          <a:prstGeom prst="rect">
            <a:avLst/>
          </a:prstGeom>
          <a:noFill/>
        </p:spPr>
        <p:txBody>
          <a:bodyPr wrap="square" rtlCol="0">
            <a:spAutoFit/>
          </a:bodyPr>
          <a:lstStyle/>
          <a:p>
            <a:pPr algn="ctr"/>
            <a:r>
              <a:rPr lang="zh-CN" altLang="en-US" b="1" dirty="0"/>
              <a:t>图</a:t>
            </a:r>
            <a:r>
              <a:rPr lang="en-US" b="1" dirty="0"/>
              <a:t>9-24 </a:t>
            </a:r>
            <a:r>
              <a:rPr lang="zh-CN" altLang="en-US" b="1" dirty="0"/>
              <a:t>默认阻断页面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87002" y="3950506"/>
            <a:ext cx="4461270" cy="249272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6543068" y="5791198"/>
            <a:ext cx="4617701" cy="365762"/>
          </a:xfrm>
          <a:prstGeom prst="rect">
            <a:avLst/>
          </a:prstGeom>
          <a:noFill/>
        </p:spPr>
        <p:txBody>
          <a:bodyPr wrap="square" rtlCol="0">
            <a:spAutoFit/>
          </a:bodyPr>
          <a:lstStyle/>
          <a:p>
            <a:pPr algn="ctr"/>
            <a:r>
              <a:rPr lang="zh-CN" altLang="en-US" b="1" dirty="0"/>
              <a:t>图</a:t>
            </a:r>
            <a:r>
              <a:rPr lang="en-US" b="1" dirty="0"/>
              <a:t>9-25 </a:t>
            </a:r>
            <a:r>
              <a:rPr lang="zh-CN" altLang="en-US" b="1" dirty="0"/>
              <a:t>自定义阻断</a:t>
            </a:r>
            <a:r>
              <a:rPr lang="zh-CN" altLang="en-US" b="1" dirty="0" smtClean="0"/>
              <a:t>页面</a:t>
            </a:r>
            <a:endParaRPr lang="en-US" dirty="0"/>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43068" y="4723008"/>
            <a:ext cx="4617701" cy="10681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4835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7</a:t>
            </a:r>
            <a:r>
              <a:rPr lang="zh-CN" altLang="en-US" dirty="0"/>
              <a:t>、</a:t>
            </a:r>
            <a:r>
              <a:rPr lang="en-US" dirty="0"/>
              <a:t>ARP</a:t>
            </a:r>
            <a:r>
              <a:rPr lang="zh-CN" altLang="en-US" dirty="0"/>
              <a:t>自动检测配置</a:t>
            </a:r>
            <a:endParaRPr lang="en-US" dirty="0"/>
          </a:p>
          <a:p>
            <a:pPr lvl="1"/>
            <a:r>
              <a:rPr lang="zh-CN" altLang="en-US" dirty="0"/>
              <a:t>在</a:t>
            </a:r>
            <a:r>
              <a:rPr lang="en-US" dirty="0"/>
              <a:t>WAF</a:t>
            </a:r>
            <a:r>
              <a:rPr lang="zh-CN" altLang="en-US" dirty="0"/>
              <a:t>透明代理的方式中，</a:t>
            </a:r>
            <a:r>
              <a:rPr lang="en-US" dirty="0"/>
              <a:t>WAF</a:t>
            </a:r>
            <a:r>
              <a:rPr lang="zh-CN" altLang="en-US" dirty="0"/>
              <a:t>需要通过</a:t>
            </a:r>
            <a:r>
              <a:rPr lang="en-US" dirty="0"/>
              <a:t>ARP</a:t>
            </a:r>
            <a:r>
              <a:rPr lang="zh-CN" altLang="en-US" dirty="0"/>
              <a:t>自动检测功能发现保护站点以及其网关的</a:t>
            </a:r>
            <a:r>
              <a:rPr lang="en-US" dirty="0"/>
              <a:t>MAC</a:t>
            </a:r>
            <a:r>
              <a:rPr lang="zh-CN" altLang="en-US" dirty="0"/>
              <a:t>地址。</a:t>
            </a:r>
            <a:r>
              <a:rPr lang="en-US" dirty="0"/>
              <a:t>ARP</a:t>
            </a:r>
            <a:r>
              <a:rPr lang="zh-CN" altLang="en-US" dirty="0"/>
              <a:t>自动检测功能一般不需要开启，其配置界面如图</a:t>
            </a:r>
            <a:r>
              <a:rPr lang="en-US" dirty="0"/>
              <a:t>9-26</a:t>
            </a:r>
            <a:r>
              <a:rPr lang="zh-CN" altLang="en-US" dirty="0"/>
              <a:t>所示。但是在一些禁用</a:t>
            </a:r>
            <a:r>
              <a:rPr lang="en-US" dirty="0"/>
              <a:t>ARP</a:t>
            </a:r>
            <a:r>
              <a:rPr lang="zh-CN" altLang="en-US" dirty="0"/>
              <a:t>广播，以及网关和保护站点跨设备的网络环境中，需要开启该项功能来保证</a:t>
            </a:r>
            <a:r>
              <a:rPr lang="en-US" dirty="0"/>
              <a:t>WAF</a:t>
            </a:r>
            <a:r>
              <a:rPr lang="zh-CN" altLang="en-US" dirty="0"/>
              <a:t>正常工作。</a:t>
            </a:r>
            <a:endParaRPr lang="en-US" dirty="0"/>
          </a:p>
        </p:txBody>
      </p:sp>
      <p:sp>
        <p:nvSpPr>
          <p:cNvPr id="5" name="TextBox 4"/>
          <p:cNvSpPr txBox="1"/>
          <p:nvPr/>
        </p:nvSpPr>
        <p:spPr>
          <a:xfrm>
            <a:off x="4660587" y="5508885"/>
            <a:ext cx="2870200" cy="369332"/>
          </a:xfrm>
          <a:prstGeom prst="rect">
            <a:avLst/>
          </a:prstGeom>
          <a:noFill/>
        </p:spPr>
        <p:txBody>
          <a:bodyPr wrap="square" rtlCol="0">
            <a:spAutoFit/>
          </a:bodyPr>
          <a:lstStyle/>
          <a:p>
            <a:pPr algn="ctr"/>
            <a:r>
              <a:rPr lang="zh-CN" altLang="en-US" b="1" dirty="0"/>
              <a:t>图</a:t>
            </a:r>
            <a:r>
              <a:rPr lang="en-US" b="1" dirty="0"/>
              <a:t>9-26 ARP</a:t>
            </a:r>
            <a:r>
              <a:rPr lang="zh-CN" altLang="en-US" b="1" dirty="0"/>
              <a:t>自动检测配置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60587" y="4581785"/>
            <a:ext cx="2870200" cy="927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79034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a:xfrm>
            <a:off x="913774" y="2367092"/>
            <a:ext cx="5995026" cy="3424107"/>
          </a:xfrm>
        </p:spPr>
        <p:txBody>
          <a:bodyPr>
            <a:normAutofit/>
          </a:bodyPr>
          <a:lstStyle/>
          <a:p>
            <a:pPr marL="0" indent="0">
              <a:buNone/>
            </a:pPr>
            <a:r>
              <a:rPr lang="en-US" dirty="0"/>
              <a:t>8</a:t>
            </a:r>
            <a:r>
              <a:rPr lang="zh-CN" altLang="en-US" dirty="0"/>
              <a:t>、策略配置</a:t>
            </a:r>
            <a:endParaRPr lang="en-US" dirty="0"/>
          </a:p>
          <a:p>
            <a:pPr lvl="1"/>
            <a:r>
              <a:rPr lang="zh-CN" altLang="en-US" dirty="0"/>
              <a:t>策略配置包含了</a:t>
            </a:r>
            <a:r>
              <a:rPr lang="en-US" dirty="0"/>
              <a:t>WAF</a:t>
            </a:r>
            <a:r>
              <a:rPr lang="zh-CN" altLang="en-US" dirty="0"/>
              <a:t>安全引擎相关的所有安全策略的设置功能，主要有策略规则的创建、定制、修改等。网络管理员可以根据被保护</a:t>
            </a:r>
            <a:r>
              <a:rPr lang="en-US" dirty="0"/>
              <a:t>Web</a:t>
            </a:r>
            <a:r>
              <a:rPr lang="zh-CN" altLang="en-US" dirty="0"/>
              <a:t>站点的具体情况，在管理界面中单击“策略</a:t>
            </a:r>
            <a:r>
              <a:rPr lang="zh-CN" altLang="en-US" dirty="0" smtClean="0"/>
              <a:t>”</a:t>
            </a:r>
            <a:r>
              <a:rPr lang="zh-CN" altLang="en-US" dirty="0"/>
              <a:t>－</a:t>
            </a:r>
            <a:r>
              <a:rPr lang="en-US" dirty="0" smtClean="0"/>
              <a:t>&gt;</a:t>
            </a:r>
            <a:r>
              <a:rPr lang="zh-CN" altLang="en-US" dirty="0"/>
              <a:t>“新建规则组”来创建合适的策略规则保护</a:t>
            </a:r>
            <a:r>
              <a:rPr lang="en-US" dirty="0"/>
              <a:t>Web</a:t>
            </a:r>
            <a:r>
              <a:rPr lang="zh-CN" altLang="en-US" dirty="0"/>
              <a:t>站点，如图</a:t>
            </a:r>
            <a:r>
              <a:rPr lang="en-US" dirty="0"/>
              <a:t>9-27</a:t>
            </a:r>
            <a:r>
              <a:rPr lang="zh-CN" altLang="en-US" dirty="0" smtClean="0"/>
              <a:t>所示。</a:t>
            </a:r>
          </a:p>
          <a:p>
            <a:pPr lvl="1"/>
            <a:endParaRPr lang="en-US" dirty="0"/>
          </a:p>
          <a:p>
            <a:pPr lvl="1"/>
            <a:endParaRPr lang="en-US" dirty="0"/>
          </a:p>
        </p:txBody>
      </p:sp>
      <p:sp>
        <p:nvSpPr>
          <p:cNvPr id="5" name="TextBox 4"/>
          <p:cNvSpPr txBox="1"/>
          <p:nvPr/>
        </p:nvSpPr>
        <p:spPr>
          <a:xfrm>
            <a:off x="7577575" y="5512999"/>
            <a:ext cx="3982719" cy="369332"/>
          </a:xfrm>
          <a:prstGeom prst="rect">
            <a:avLst/>
          </a:prstGeom>
          <a:noFill/>
        </p:spPr>
        <p:txBody>
          <a:bodyPr wrap="square" rtlCol="0">
            <a:spAutoFit/>
          </a:bodyPr>
          <a:lstStyle/>
          <a:p>
            <a:pPr algn="ctr"/>
            <a:r>
              <a:rPr lang="zh-CN" altLang="en-US" b="1" dirty="0"/>
              <a:t>图</a:t>
            </a:r>
            <a:r>
              <a:rPr lang="en-US" b="1" dirty="0"/>
              <a:t>9-27 </a:t>
            </a:r>
            <a:r>
              <a:rPr lang="zh-CN" altLang="en-US" b="1" dirty="0"/>
              <a:t>新建规则组</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97710" y="2645290"/>
            <a:ext cx="3742450" cy="28677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92201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9.3.3 </a:t>
            </a:r>
            <a:r>
              <a:rPr lang="en-US" b="1" dirty="0" smtClean="0"/>
              <a:t>W</a:t>
            </a:r>
            <a:r>
              <a:rPr lang="en-US" b="1" cap="none" dirty="0" smtClean="0"/>
              <a:t>eb</a:t>
            </a:r>
            <a:r>
              <a:rPr lang="zh-CN" altLang="en-US" b="1" dirty="0" smtClean="0"/>
              <a:t>应用</a:t>
            </a:r>
            <a:r>
              <a:rPr lang="zh-CN" altLang="en-US" b="1" dirty="0"/>
              <a:t>防火墙</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8</a:t>
            </a:r>
            <a:r>
              <a:rPr lang="zh-CN" altLang="en-US" dirty="0"/>
              <a:t>、策略配置</a:t>
            </a:r>
            <a:endParaRPr lang="en-US" dirty="0"/>
          </a:p>
          <a:p>
            <a:pPr lvl="1"/>
            <a:r>
              <a:rPr lang="zh-CN" altLang="en-US" dirty="0"/>
              <a:t>打开规则库，如图</a:t>
            </a:r>
            <a:r>
              <a:rPr lang="en-US" dirty="0"/>
              <a:t>9-28</a:t>
            </a:r>
            <a:r>
              <a:rPr lang="zh-CN" altLang="en-US" dirty="0"/>
              <a:t>所示。在规则库中，可以对规则组内任意一条规则进行配置，包括威胁级别设置、采取的动作、返回码及白名单，如图</a:t>
            </a:r>
            <a:r>
              <a:rPr lang="en-US" dirty="0"/>
              <a:t>9-29</a:t>
            </a:r>
            <a:r>
              <a:rPr lang="zh-CN" altLang="en-US" dirty="0"/>
              <a:t>所示。</a:t>
            </a:r>
            <a:endParaRPr lang="en-US" dirty="0"/>
          </a:p>
          <a:p>
            <a:pPr lvl="1"/>
            <a:endParaRPr lang="en-US" dirty="0"/>
          </a:p>
        </p:txBody>
      </p:sp>
      <p:sp>
        <p:nvSpPr>
          <p:cNvPr id="5" name="TextBox 4"/>
          <p:cNvSpPr txBox="1"/>
          <p:nvPr/>
        </p:nvSpPr>
        <p:spPr>
          <a:xfrm>
            <a:off x="6226526" y="6443226"/>
            <a:ext cx="4409843" cy="369332"/>
          </a:xfrm>
          <a:prstGeom prst="rect">
            <a:avLst/>
          </a:prstGeom>
          <a:noFill/>
        </p:spPr>
        <p:txBody>
          <a:bodyPr wrap="square" rtlCol="0">
            <a:spAutoFit/>
          </a:bodyPr>
          <a:lstStyle/>
          <a:p>
            <a:pPr algn="ctr"/>
            <a:r>
              <a:rPr lang="zh-CN" altLang="en-US" b="1" dirty="0"/>
              <a:t>图</a:t>
            </a:r>
            <a:r>
              <a:rPr lang="en-US" b="1" dirty="0"/>
              <a:t>9-29 </a:t>
            </a:r>
            <a:r>
              <a:rPr lang="zh-CN" altLang="en-US" b="1" dirty="0"/>
              <a:t>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p:cNvSpPr txBox="1"/>
          <p:nvPr/>
        </p:nvSpPr>
        <p:spPr>
          <a:xfrm>
            <a:off x="1469630" y="6443226"/>
            <a:ext cx="4115665" cy="369332"/>
          </a:xfrm>
          <a:prstGeom prst="rect">
            <a:avLst/>
          </a:prstGeom>
          <a:noFill/>
        </p:spPr>
        <p:txBody>
          <a:bodyPr wrap="square" rtlCol="0">
            <a:spAutoFit/>
          </a:bodyPr>
          <a:lstStyle/>
          <a:p>
            <a:pPr algn="ctr"/>
            <a:r>
              <a:rPr lang="zh-CN" altLang="en-US" b="1" dirty="0"/>
              <a:t>图</a:t>
            </a:r>
            <a:r>
              <a:rPr lang="en-US" b="1" dirty="0"/>
              <a:t>9-28 </a:t>
            </a:r>
            <a:r>
              <a:rPr lang="zh-CN" altLang="en-US" b="1" dirty="0"/>
              <a:t>打开规则库</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26525" y="3552919"/>
            <a:ext cx="4409844" cy="289030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b="35249"/>
          <a:stretch>
            <a:fillRect/>
          </a:stretch>
        </p:blipFill>
        <p:spPr bwMode="auto">
          <a:xfrm>
            <a:off x="1469630" y="3557302"/>
            <a:ext cx="4115665" cy="28859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62529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案例二：开源程序频爆高危漏洞，电商网站成重点攻击对象</a:t>
            </a:r>
            <a:r>
              <a:rPr lang="en-US" dirty="0"/>
              <a:t> </a:t>
            </a:r>
          </a:p>
        </p:txBody>
      </p:sp>
      <p:sp>
        <p:nvSpPr>
          <p:cNvPr id="3" name="Content Placeholder 2"/>
          <p:cNvSpPr>
            <a:spLocks noGrp="1"/>
          </p:cNvSpPr>
          <p:nvPr>
            <p:ph sz="quarter" idx="13"/>
          </p:nvPr>
        </p:nvSpPr>
        <p:spPr>
          <a:xfrm>
            <a:off x="913775" y="2367092"/>
            <a:ext cx="6832912" cy="4165788"/>
          </a:xfrm>
        </p:spPr>
        <p:txBody>
          <a:bodyPr>
            <a:normAutofit fontScale="92500" lnSpcReduction="10000"/>
          </a:bodyPr>
          <a:lstStyle/>
          <a:p>
            <a:pPr marL="0" indent="0">
              <a:buNone/>
              <a:tabLst>
                <a:tab pos="360000" algn="l"/>
              </a:tabLst>
            </a:pPr>
            <a:r>
              <a:rPr lang="zh-CN" altLang="en-US" dirty="0" smtClean="0"/>
              <a:t>	近日</a:t>
            </a:r>
            <a:r>
              <a:rPr lang="zh-CN" altLang="en-US" dirty="0"/>
              <a:t>，网站安全专家安全宝发布了</a:t>
            </a:r>
            <a:r>
              <a:rPr lang="en-US" altLang="zh-CN" dirty="0"/>
              <a:t>《</a:t>
            </a:r>
            <a:r>
              <a:rPr lang="en-US" dirty="0"/>
              <a:t>2012</a:t>
            </a:r>
            <a:r>
              <a:rPr lang="zh-CN" altLang="en-US" dirty="0"/>
              <a:t>年网站安全统计报告</a:t>
            </a:r>
            <a:r>
              <a:rPr lang="en-US" altLang="zh-CN" dirty="0"/>
              <a:t>》</a:t>
            </a:r>
            <a:r>
              <a:rPr lang="zh-CN" altLang="en-US" dirty="0"/>
              <a:t>。报告指出，</a:t>
            </a:r>
            <a:r>
              <a:rPr lang="en-US" dirty="0"/>
              <a:t>2012</a:t>
            </a:r>
            <a:r>
              <a:rPr lang="zh-CN" altLang="en-US" dirty="0"/>
              <a:t>年度受国内用户热捧的开源程序频频爆出高危漏洞，电子商务网站成为重点攻击对象，大量网民信息遭受泄露威胁。安全宝报告指出：自从</a:t>
            </a:r>
            <a:r>
              <a:rPr lang="en-US" dirty="0"/>
              <a:t>Web2.0</a:t>
            </a:r>
            <a:r>
              <a:rPr lang="zh-CN" altLang="en-US" dirty="0"/>
              <a:t>问世以来，</a:t>
            </a:r>
            <a:r>
              <a:rPr lang="en-US" dirty="0"/>
              <a:t>Web</a:t>
            </a:r>
            <a:r>
              <a:rPr lang="zh-CN" altLang="en-US" dirty="0"/>
              <a:t>产品逐渐走向开源化，然而，在低成本的背后却引发了越来越多针对这些开源程序进行的恶意攻击。因此，通过数据分析来深入揭示</a:t>
            </a:r>
            <a:r>
              <a:rPr lang="en-US" dirty="0"/>
              <a:t>Web</a:t>
            </a:r>
            <a:r>
              <a:rPr lang="zh-CN" altLang="en-US" dirty="0"/>
              <a:t>安全威胁的新特点，把握</a:t>
            </a:r>
            <a:r>
              <a:rPr lang="en-US" dirty="0"/>
              <a:t>Web</a:t>
            </a:r>
            <a:r>
              <a:rPr lang="zh-CN" altLang="en-US" dirty="0"/>
              <a:t>安全市场发展的新趋势就变得非常必要。</a:t>
            </a:r>
            <a:endParaRPr lang="en-US" dirty="0"/>
          </a:p>
          <a:p>
            <a:pPr marL="0" indent="0">
              <a:buNone/>
              <a:tabLst>
                <a:tab pos="360000" algn="l"/>
              </a:tabLst>
            </a:pPr>
            <a:r>
              <a:rPr lang="zh-CN" altLang="en-US" dirty="0" smtClean="0"/>
              <a:t>	在</a:t>
            </a:r>
            <a:r>
              <a:rPr lang="zh-CN" altLang="en-US" dirty="0"/>
              <a:t>近两年，虽然</a:t>
            </a:r>
            <a:r>
              <a:rPr lang="en-US" dirty="0"/>
              <a:t>SQL</a:t>
            </a:r>
            <a:r>
              <a:rPr lang="zh-CN" altLang="en-US" dirty="0"/>
              <a:t>注入攻击有所减少，但是依然是</a:t>
            </a:r>
            <a:r>
              <a:rPr lang="en-US" dirty="0"/>
              <a:t>Web</a:t>
            </a:r>
            <a:r>
              <a:rPr lang="zh-CN" altLang="en-US" dirty="0"/>
              <a:t>程序的一个主要威胁。从数据中我们可以看出，在攻击方式中，</a:t>
            </a:r>
            <a:r>
              <a:rPr lang="en-US" dirty="0"/>
              <a:t>SQL</a:t>
            </a:r>
            <a:r>
              <a:rPr lang="zh-CN" altLang="en-US" dirty="0"/>
              <a:t>注入以</a:t>
            </a:r>
            <a:r>
              <a:rPr lang="en-US" dirty="0"/>
              <a:t>36.5%</a:t>
            </a:r>
            <a:r>
              <a:rPr lang="zh-CN" altLang="en-US" dirty="0"/>
              <a:t>的比例位居榜首。黑客通过</a:t>
            </a:r>
            <a:r>
              <a:rPr lang="en-US" dirty="0"/>
              <a:t>SQL</a:t>
            </a:r>
            <a:r>
              <a:rPr lang="zh-CN" altLang="en-US" dirty="0"/>
              <a:t>注入攻击可以操控数据库、篡改数据，甚至进一步入侵服务器，危害较大。</a:t>
            </a:r>
            <a:endParaRPr lang="en-US" dirty="0"/>
          </a:p>
          <a:p>
            <a:pPr>
              <a:tabLst>
                <a:tab pos="360000" algn="l"/>
              </a:tabLst>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descr="UC25H979156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976226" y="3033936"/>
            <a:ext cx="3302000" cy="2832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649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案例二：开源程序频爆高危漏洞，电商网站成重点攻击对象</a:t>
            </a:r>
            <a:r>
              <a:rPr lang="en-US" dirty="0"/>
              <a:t> </a:t>
            </a:r>
          </a:p>
        </p:txBody>
      </p:sp>
      <p:sp>
        <p:nvSpPr>
          <p:cNvPr id="3" name="Content Placeholder 2"/>
          <p:cNvSpPr>
            <a:spLocks noGrp="1"/>
          </p:cNvSpPr>
          <p:nvPr>
            <p:ph sz="quarter" idx="13"/>
          </p:nvPr>
        </p:nvSpPr>
        <p:spPr>
          <a:xfrm>
            <a:off x="913774" y="2367092"/>
            <a:ext cx="6787506" cy="4490908"/>
          </a:xfrm>
        </p:spPr>
        <p:txBody>
          <a:bodyPr>
            <a:normAutofit fontScale="85000" lnSpcReduction="10000"/>
          </a:bodyPr>
          <a:lstStyle/>
          <a:p>
            <a:pPr marL="0" indent="0">
              <a:buNone/>
              <a:tabLst>
                <a:tab pos="360000" algn="l"/>
              </a:tabLst>
            </a:pPr>
            <a:r>
              <a:rPr lang="zh-CN" altLang="en-US" dirty="0" smtClean="0"/>
              <a:t>	其次</a:t>
            </a:r>
            <a:r>
              <a:rPr lang="zh-CN" altLang="en-US" dirty="0"/>
              <a:t>是任意文件读取和跨站脚本攻击，任意文件读取是指黑客通过目录跳转，查看文件内容。跨站脚本攻击也叫</a:t>
            </a:r>
            <a:r>
              <a:rPr lang="en-US" dirty="0"/>
              <a:t>XSS</a:t>
            </a:r>
            <a:r>
              <a:rPr lang="zh-CN" altLang="en-US" dirty="0"/>
              <a:t>，黑客通过</a:t>
            </a:r>
            <a:r>
              <a:rPr lang="en-US" dirty="0"/>
              <a:t>XSS</a:t>
            </a:r>
            <a:r>
              <a:rPr lang="zh-CN" altLang="en-US" dirty="0"/>
              <a:t>攻击可以盗取用户账号信息，网站挂马操作等，</a:t>
            </a:r>
            <a:r>
              <a:rPr lang="en-US" dirty="0"/>
              <a:t>XSS</a:t>
            </a:r>
            <a:r>
              <a:rPr lang="zh-CN" altLang="en-US" dirty="0"/>
              <a:t>攻击</a:t>
            </a:r>
            <a:r>
              <a:rPr lang="zh-CN" altLang="en-US" dirty="0" smtClean="0"/>
              <a:t>在</a:t>
            </a:r>
            <a:r>
              <a:rPr lang="en-US" cap="none" dirty="0" err="1" smtClean="0"/>
              <a:t>owasp</a:t>
            </a:r>
            <a:r>
              <a:rPr lang="en-US" cap="none" dirty="0" smtClean="0"/>
              <a:t> top10</a:t>
            </a:r>
            <a:r>
              <a:rPr lang="zh-CN" altLang="en-US" dirty="0" smtClean="0"/>
              <a:t>中</a:t>
            </a:r>
            <a:r>
              <a:rPr lang="zh-CN" altLang="en-US" dirty="0"/>
              <a:t>位居第二的位置也说明了其危害性不容小视</a:t>
            </a:r>
            <a:r>
              <a:rPr lang="zh-CN" altLang="en-US" dirty="0" smtClean="0"/>
              <a:t>。</a:t>
            </a:r>
          </a:p>
          <a:p>
            <a:pPr marL="0" indent="0">
              <a:buNone/>
              <a:tabLst>
                <a:tab pos="360000" algn="l"/>
              </a:tabLst>
            </a:pPr>
            <a:r>
              <a:rPr lang="zh-CN" altLang="en-US" dirty="0" smtClean="0"/>
              <a:t>	从</a:t>
            </a:r>
            <a:r>
              <a:rPr lang="en-US" dirty="0"/>
              <a:t>2012</a:t>
            </a:r>
            <a:r>
              <a:rPr lang="zh-CN" altLang="en-US" dirty="0"/>
              <a:t>年热点漏洞攻击次数</a:t>
            </a:r>
            <a:r>
              <a:rPr lang="en-US" dirty="0"/>
              <a:t>TOP10</a:t>
            </a:r>
            <a:r>
              <a:rPr lang="zh-CN" altLang="en-US" dirty="0"/>
              <a:t>统计数据来看，排名第一的“淘宝客</a:t>
            </a:r>
            <a:r>
              <a:rPr lang="en-US" dirty="0"/>
              <a:t>7.4 </a:t>
            </a:r>
            <a:r>
              <a:rPr lang="en-US" cap="none" dirty="0" err="1" smtClean="0"/>
              <a:t>huangou.php</a:t>
            </a:r>
            <a:r>
              <a:rPr lang="zh-CN" altLang="en-US" dirty="0" smtClean="0"/>
              <a:t>注入</a:t>
            </a:r>
            <a:r>
              <a:rPr lang="zh-CN" altLang="en-US" dirty="0"/>
              <a:t>漏洞”以及排名第四的</a:t>
            </a:r>
            <a:r>
              <a:rPr lang="zh-CN" altLang="en-US" dirty="0" smtClean="0"/>
              <a:t>“</a:t>
            </a:r>
            <a:r>
              <a:rPr lang="en-US" cap="none" dirty="0" err="1" smtClean="0"/>
              <a:t>shopxp</a:t>
            </a:r>
            <a:r>
              <a:rPr lang="en-US" cap="none" dirty="0" smtClean="0"/>
              <a:t> </a:t>
            </a:r>
            <a:r>
              <a:rPr lang="en-US" dirty="0" smtClean="0"/>
              <a:t>TEXTBOX2.ASP</a:t>
            </a:r>
            <a:r>
              <a:rPr lang="zh-CN" altLang="en-US" dirty="0"/>
              <a:t>注入”漏洞都针对的是电子商务中的商城程序。而从部分电商的漏洞分析数据中，我们也可以看出，高危、中危漏洞分布广泛，这凸显了电子商务网站所面临的安全困境。</a:t>
            </a:r>
            <a:endParaRPr lang="en-US" dirty="0"/>
          </a:p>
          <a:p>
            <a:pPr marL="0" indent="0">
              <a:buNone/>
              <a:tabLst>
                <a:tab pos="360000" algn="l"/>
              </a:tabLst>
            </a:pPr>
            <a:r>
              <a:rPr lang="zh-CN" altLang="en-US" dirty="0" smtClean="0"/>
              <a:t>	安全宝</a:t>
            </a:r>
            <a:r>
              <a:rPr lang="zh-CN" altLang="en-US" dirty="0"/>
              <a:t>报告指出，电子商务网站的安全之所以薄弱，是因为中小型电子商务网站参与者众多，既缺乏安全编程的开发经验，也缺少相关投入的资金支持。而且，电子商务网站普遍存在重内容轻安全建设与安全管理的问题，很多网站用通用模板进二次开发，存在很多已知漏洞和安全隐患</a:t>
            </a:r>
            <a:r>
              <a:rPr lang="zh-CN" altLang="en-US" dirty="0" smtClean="0"/>
              <a:t>。</a:t>
            </a:r>
            <a:endParaRPr lang="en-US" dirty="0"/>
          </a:p>
          <a:p>
            <a:pPr>
              <a:tabLst>
                <a:tab pos="360000" algn="l"/>
              </a:tabLst>
            </a:pPr>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5" name="Picture 3" descr="LN7WOSNNO54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01280" y="3374296"/>
            <a:ext cx="3594100" cy="2476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31260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Web</a:t>
            </a:r>
            <a:r>
              <a:rPr lang="zh-CN" altLang="en-US" dirty="0"/>
              <a:t>漏洞攻击主要针对哪一类网络应用系统？</a:t>
            </a:r>
            <a:endParaRPr lang="en-US" dirty="0"/>
          </a:p>
          <a:p>
            <a:pPr marL="0" indent="0">
              <a:buNone/>
            </a:pPr>
            <a:r>
              <a:rPr lang="en-US" dirty="0"/>
              <a:t>2</a:t>
            </a:r>
            <a:r>
              <a:rPr lang="zh-CN" altLang="en-US" dirty="0"/>
              <a:t>、主流的</a:t>
            </a:r>
            <a:r>
              <a:rPr lang="en-US" dirty="0"/>
              <a:t>Web</a:t>
            </a:r>
            <a:r>
              <a:rPr lang="zh-CN" altLang="en-US" dirty="0"/>
              <a:t>漏洞攻击方式有哪些？它们分别是通过什么途径对终端用户或服务器进行攻击的？</a:t>
            </a:r>
            <a:endParaRPr lang="en-US" dirty="0"/>
          </a:p>
          <a:p>
            <a:pPr marL="0" indent="0">
              <a:buNone/>
            </a:pPr>
            <a:r>
              <a:rPr lang="en-US" dirty="0"/>
              <a:t>3</a:t>
            </a:r>
            <a:r>
              <a:rPr lang="zh-CN" altLang="en-US" dirty="0"/>
              <a:t>、结合案例二提供的材料，分析电子商务网站成为</a:t>
            </a:r>
            <a:r>
              <a:rPr lang="en-US" dirty="0"/>
              <a:t>Web</a:t>
            </a:r>
            <a:r>
              <a:rPr lang="zh-CN" altLang="en-US" dirty="0"/>
              <a:t>漏洞重点攻击对象的主要原因。</a:t>
            </a:r>
            <a:endParaRPr lang="en-US" dirty="0"/>
          </a:p>
          <a:p>
            <a:endParaRPr lang="en-US" dirty="0"/>
          </a:p>
        </p:txBody>
      </p:sp>
    </p:spTree>
    <p:extLst>
      <p:ext uri="{BB962C8B-B14F-4D97-AF65-F5344CB8AC3E}">
        <p14:creationId xmlns:p14="http://schemas.microsoft.com/office/powerpoint/2010/main" xmlns="" val="86296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9.1 SQL</a:t>
            </a:r>
            <a:r>
              <a:rPr lang="zh-CN" altLang="en-US" b="1" dirty="0"/>
              <a:t>注入</a:t>
            </a:r>
            <a:r>
              <a:rPr lang="zh-CN" altLang="en-US" b="1" dirty="0" smtClean="0"/>
              <a:t>攻击</a:t>
            </a:r>
            <a:endParaRPr lang="en-US" dirty="0"/>
          </a:p>
        </p:txBody>
      </p:sp>
      <p:sp>
        <p:nvSpPr>
          <p:cNvPr id="3" name="Content Placeholder 2"/>
          <p:cNvSpPr>
            <a:spLocks noGrp="1"/>
          </p:cNvSpPr>
          <p:nvPr>
            <p:ph sz="quarter" idx="13"/>
          </p:nvPr>
        </p:nvSpPr>
        <p:spPr/>
        <p:txBody>
          <a:bodyPr/>
          <a:lstStyle/>
          <a:p>
            <a:r>
              <a:rPr lang="en-US" b="1" dirty="0"/>
              <a:t>9.1.1 SQL</a:t>
            </a:r>
            <a:r>
              <a:rPr lang="zh-CN" altLang="en-US" b="1" dirty="0"/>
              <a:t>注入攻击实现</a:t>
            </a:r>
            <a:r>
              <a:rPr lang="zh-CN" altLang="en-US" b="1" dirty="0" smtClean="0"/>
              <a:t>原理</a:t>
            </a:r>
          </a:p>
          <a:p>
            <a:r>
              <a:rPr lang="en-US" b="1" dirty="0"/>
              <a:t>9.1.2 SQL</a:t>
            </a:r>
            <a:r>
              <a:rPr lang="zh-CN" altLang="en-US" b="1" dirty="0"/>
              <a:t>注入攻击</a:t>
            </a:r>
            <a:endParaRPr lang="en-US" b="1" dirty="0"/>
          </a:p>
          <a:p>
            <a:endParaRPr lang="en-US" b="1" dirty="0"/>
          </a:p>
          <a:p>
            <a:endParaRPr lang="en-US" dirty="0"/>
          </a:p>
        </p:txBody>
      </p:sp>
    </p:spTree>
    <p:extLst>
      <p:ext uri="{BB962C8B-B14F-4D97-AF65-F5344CB8AC3E}">
        <p14:creationId xmlns:p14="http://schemas.microsoft.com/office/powerpoint/2010/main" xmlns="" val="112402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9.1.1 SQL</a:t>
            </a:r>
            <a:r>
              <a:rPr lang="zh-CN" altLang="en-US" b="1" dirty="0"/>
              <a:t>注入攻击实现</a:t>
            </a:r>
            <a:r>
              <a:rPr lang="zh-CN" altLang="en-US" b="1" dirty="0" smtClean="0"/>
              <a:t>原理</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a:t>在</a:t>
            </a:r>
            <a:r>
              <a:rPr lang="en-US" dirty="0"/>
              <a:t>Web</a:t>
            </a:r>
            <a:r>
              <a:rPr lang="zh-CN" altLang="en-US" dirty="0"/>
              <a:t>应用程序的登录验证程序中。一般有用户</a:t>
            </a:r>
            <a:r>
              <a:rPr lang="zh-CN" altLang="en-US" dirty="0" smtClean="0"/>
              <a:t>名</a:t>
            </a:r>
            <a:r>
              <a:rPr lang="en-US" dirty="0" smtClean="0"/>
              <a:t>(</a:t>
            </a:r>
            <a:r>
              <a:rPr lang="en-US" cap="none" dirty="0" smtClean="0"/>
              <a:t>username</a:t>
            </a:r>
            <a:r>
              <a:rPr lang="en-US" dirty="0" smtClean="0"/>
              <a:t>)</a:t>
            </a:r>
            <a:r>
              <a:rPr lang="zh-CN" altLang="en-US" dirty="0"/>
              <a:t>和密码</a:t>
            </a:r>
            <a:r>
              <a:rPr lang="en-US" dirty="0" smtClean="0"/>
              <a:t>(</a:t>
            </a:r>
            <a:r>
              <a:rPr lang="en-US" cap="none" dirty="0" smtClean="0"/>
              <a:t>password</a:t>
            </a:r>
            <a:r>
              <a:rPr lang="en-US" dirty="0" smtClean="0"/>
              <a:t>)</a:t>
            </a:r>
            <a:r>
              <a:rPr lang="zh-CN" altLang="en-US" dirty="0"/>
              <a:t>两个参数，程序会通过用户提交的用户名和密码来执行授权操作。其原理是通过查找</a:t>
            </a:r>
            <a:r>
              <a:rPr lang="en-US" dirty="0"/>
              <a:t>user</a:t>
            </a:r>
            <a:r>
              <a:rPr lang="zh-CN" altLang="en-US" dirty="0"/>
              <a:t>表中的用户名</a:t>
            </a:r>
            <a:r>
              <a:rPr lang="en-US" dirty="0" smtClean="0"/>
              <a:t>(</a:t>
            </a:r>
            <a:r>
              <a:rPr lang="en-US" cap="none" dirty="0" smtClean="0"/>
              <a:t>username</a:t>
            </a:r>
            <a:r>
              <a:rPr lang="en-US" dirty="0" smtClean="0"/>
              <a:t>)</a:t>
            </a:r>
            <a:r>
              <a:rPr lang="zh-CN" altLang="en-US" dirty="0"/>
              <a:t>和密码</a:t>
            </a:r>
            <a:r>
              <a:rPr lang="en-US" dirty="0" smtClean="0"/>
              <a:t>(</a:t>
            </a:r>
            <a:r>
              <a:rPr lang="en-US" cap="none" dirty="0" smtClean="0"/>
              <a:t>password</a:t>
            </a:r>
            <a:r>
              <a:rPr lang="en-US" dirty="0" smtClean="0"/>
              <a:t>)</a:t>
            </a:r>
            <a:r>
              <a:rPr lang="zh-CN" altLang="en-US" dirty="0"/>
              <a:t>的结果来进行授权访问，典型的</a:t>
            </a:r>
            <a:r>
              <a:rPr lang="en-US" dirty="0"/>
              <a:t>SQL</a:t>
            </a:r>
            <a:r>
              <a:rPr lang="zh-CN" altLang="en-US" dirty="0"/>
              <a:t>查询语句为：</a:t>
            </a:r>
            <a:endParaRPr lang="en-US" dirty="0"/>
          </a:p>
          <a:p>
            <a:pPr marL="457200" lvl="1" indent="0">
              <a:buNone/>
            </a:pPr>
            <a:r>
              <a:rPr lang="en-US" dirty="0" smtClean="0"/>
              <a:t>S</a:t>
            </a:r>
            <a:r>
              <a:rPr lang="en-US" cap="none" dirty="0" smtClean="0"/>
              <a:t>elect * from users where </a:t>
            </a:r>
            <a:r>
              <a:rPr lang="en-US" cap="none" dirty="0" err="1" smtClean="0"/>
              <a:t>usemame</a:t>
            </a:r>
            <a:r>
              <a:rPr lang="en-US" cap="none" dirty="0" smtClean="0"/>
              <a:t>=’admin’ and password=’smith’</a:t>
            </a:r>
          </a:p>
          <a:p>
            <a:r>
              <a:rPr lang="zh-CN" altLang="en-US" dirty="0" smtClean="0"/>
              <a:t>如果</a:t>
            </a:r>
            <a:r>
              <a:rPr lang="zh-CN" altLang="en-US" dirty="0"/>
              <a:t>分别</a:t>
            </a:r>
            <a:r>
              <a:rPr lang="zh-CN" altLang="en-US" dirty="0" smtClean="0"/>
              <a:t>给</a:t>
            </a:r>
            <a:r>
              <a:rPr lang="en-US" cap="none" dirty="0"/>
              <a:t>username</a:t>
            </a:r>
            <a:r>
              <a:rPr lang="zh-CN" altLang="en-US" dirty="0" smtClean="0"/>
              <a:t>和</a:t>
            </a:r>
            <a:r>
              <a:rPr lang="en-US" cap="none" dirty="0" smtClean="0"/>
              <a:t>password</a:t>
            </a:r>
            <a:r>
              <a:rPr lang="zh-CN" altLang="en-US" dirty="0" smtClean="0"/>
              <a:t>赋值</a:t>
            </a:r>
            <a:r>
              <a:rPr lang="en-US" cap="none" dirty="0" smtClean="0"/>
              <a:t>’admin’ or ’1’=’1’</a:t>
            </a:r>
            <a:r>
              <a:rPr lang="zh-CN" altLang="en-US" cap="none" dirty="0" smtClean="0"/>
              <a:t>和</a:t>
            </a:r>
            <a:r>
              <a:rPr lang="en-US" cap="none" dirty="0" smtClean="0"/>
              <a:t>’</a:t>
            </a:r>
            <a:r>
              <a:rPr lang="en-US" cap="none" dirty="0" err="1" smtClean="0"/>
              <a:t>aaa</a:t>
            </a:r>
            <a:r>
              <a:rPr lang="en-US" cap="none" dirty="0" smtClean="0"/>
              <a:t>’ or ’1’=’1’</a:t>
            </a:r>
            <a:r>
              <a:rPr lang="zh-CN" altLang="en-US" cap="none" dirty="0" smtClean="0"/>
              <a:t>。那么，</a:t>
            </a:r>
            <a:r>
              <a:rPr lang="en-US" cap="none" dirty="0" smtClean="0"/>
              <a:t>SQL</a:t>
            </a:r>
            <a:r>
              <a:rPr lang="zh-CN" altLang="en-US" cap="none" dirty="0" smtClean="0"/>
              <a:t>脚本解释器中的上述语句就会变为：</a:t>
            </a:r>
            <a:endParaRPr lang="en-US" dirty="0"/>
          </a:p>
          <a:p>
            <a:pPr marL="457200" lvl="1" indent="0">
              <a:buNone/>
            </a:pPr>
            <a:r>
              <a:rPr lang="en-US" dirty="0" smtClean="0"/>
              <a:t>S</a:t>
            </a:r>
            <a:r>
              <a:rPr lang="en-US" cap="none" dirty="0" smtClean="0"/>
              <a:t>elect * from users where </a:t>
            </a:r>
            <a:r>
              <a:rPr lang="en-US" cap="none" dirty="0" err="1" smtClean="0"/>
              <a:t>usename</a:t>
            </a:r>
            <a:r>
              <a:rPr lang="en-US" cap="none" dirty="0" smtClean="0"/>
              <a:t>=’admin’ or ’1’=’1’ and password=’</a:t>
            </a:r>
            <a:r>
              <a:rPr lang="en-US" cap="none" dirty="0" err="1" smtClean="0"/>
              <a:t>aaa</a:t>
            </a:r>
            <a:r>
              <a:rPr lang="en-US" cap="none" dirty="0" smtClean="0"/>
              <a:t>’ or ’1’=’1’</a:t>
            </a:r>
            <a:endParaRPr lang="en-US" dirty="0"/>
          </a:p>
          <a:p>
            <a:r>
              <a:rPr lang="zh-CN" altLang="en-US" dirty="0"/>
              <a:t>该语句中进行了两个判断，不难看出这个</a:t>
            </a:r>
            <a:r>
              <a:rPr lang="en-US" dirty="0"/>
              <a:t>SQL</a:t>
            </a:r>
            <a:r>
              <a:rPr lang="zh-CN" altLang="en-US" dirty="0"/>
              <a:t>语句的条件肯定成立，这样就可以登录了。同理通过在输入参数中构建</a:t>
            </a:r>
            <a:r>
              <a:rPr lang="en-US" dirty="0"/>
              <a:t>SQL</a:t>
            </a:r>
            <a:r>
              <a:rPr lang="zh-CN" altLang="en-US" dirty="0"/>
              <a:t>语句还可以操作数据库中的表。</a:t>
            </a:r>
            <a:endParaRPr lang="en-US" dirty="0"/>
          </a:p>
          <a:p>
            <a:endParaRPr lang="en-US" dirty="0"/>
          </a:p>
        </p:txBody>
      </p:sp>
    </p:spTree>
    <p:extLst>
      <p:ext uri="{BB962C8B-B14F-4D97-AF65-F5344CB8AC3E}">
        <p14:creationId xmlns:p14="http://schemas.microsoft.com/office/powerpoint/2010/main" xmlns="" val="1497210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9.1.2 SQL</a:t>
            </a:r>
            <a:r>
              <a:rPr lang="zh-CN" altLang="en-US" b="1" dirty="0"/>
              <a:t>注入</a:t>
            </a:r>
            <a:r>
              <a:rPr lang="zh-CN" altLang="en-US" b="1" dirty="0" smtClean="0"/>
              <a:t>攻击</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a:t>实现</a:t>
            </a:r>
            <a:r>
              <a:rPr lang="en-US" dirty="0"/>
              <a:t>SQL</a:t>
            </a:r>
            <a:r>
              <a:rPr lang="zh-CN" altLang="en-US" dirty="0"/>
              <a:t>注入的基本思路是：首先在网站中寻找注入点，判断网站数据库类型；其次选择合适的输入参数猜测数据库中的表名和列名；最后在表名和列名猜测成功后，猜测字段的值</a:t>
            </a:r>
            <a:r>
              <a:rPr lang="zh-CN" altLang="en-US" dirty="0" smtClean="0"/>
              <a:t>。</a:t>
            </a:r>
          </a:p>
          <a:p>
            <a:pPr marL="457200" lvl="1" indent="0">
              <a:buNone/>
            </a:pPr>
            <a:r>
              <a:rPr lang="en-US" dirty="0"/>
              <a:t>1</a:t>
            </a:r>
            <a:r>
              <a:rPr lang="zh-CN" altLang="en-US" dirty="0"/>
              <a:t>、手工</a:t>
            </a:r>
            <a:r>
              <a:rPr lang="zh-CN" altLang="en-US" dirty="0" smtClean="0"/>
              <a:t>测试</a:t>
            </a:r>
          </a:p>
          <a:p>
            <a:pPr marL="457200" lvl="1" indent="0">
              <a:buNone/>
            </a:pPr>
            <a:r>
              <a:rPr lang="en-US" dirty="0"/>
              <a:t>2</a:t>
            </a:r>
            <a:r>
              <a:rPr lang="zh-CN" altLang="en-US" dirty="0"/>
              <a:t>、使用“啊</a:t>
            </a:r>
            <a:r>
              <a:rPr lang="en-US" dirty="0"/>
              <a:t>D</a:t>
            </a:r>
            <a:r>
              <a:rPr lang="zh-CN" altLang="en-US" dirty="0"/>
              <a:t>”注入工具</a:t>
            </a:r>
            <a:endParaRPr lang="en-US" dirty="0"/>
          </a:p>
          <a:p>
            <a:endParaRPr lang="zh-CN" altLang="en-US" dirty="0" smtClean="0"/>
          </a:p>
          <a:p>
            <a:endParaRPr lang="en-US" dirty="0"/>
          </a:p>
        </p:txBody>
      </p:sp>
    </p:spTree>
    <p:extLst>
      <p:ext uri="{BB962C8B-B14F-4D97-AF65-F5344CB8AC3E}">
        <p14:creationId xmlns:p14="http://schemas.microsoft.com/office/powerpoint/2010/main" xmlns="" val="435105534"/>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168</TotalTime>
  <Words>2883</Words>
  <Application>Microsoft Office PowerPoint</Application>
  <PresentationFormat>自定义</PresentationFormat>
  <Paragraphs>153</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35</vt:i4>
      </vt:variant>
    </vt:vector>
  </HeadingPairs>
  <TitlesOfParts>
    <vt:vector size="36" baseType="lpstr">
      <vt:lpstr>Droplet</vt:lpstr>
      <vt:lpstr>第9章  Web漏洞攻击与防范 </vt:lpstr>
      <vt:lpstr>幻灯片 2</vt:lpstr>
      <vt:lpstr>案例一：主流社交网站现Web新漏洞，面临新攻击威胁 </vt:lpstr>
      <vt:lpstr>案例二：开源程序频爆高危漏洞，电商网站成重点攻击对象 </vt:lpstr>
      <vt:lpstr>案例二：开源程序频爆高危漏洞，电商网站成重点攻击对象 </vt:lpstr>
      <vt:lpstr>思考 </vt:lpstr>
      <vt:lpstr>9.1 SQL注入攻击</vt:lpstr>
      <vt:lpstr>9.1.1 SQL注入攻击实现原理</vt:lpstr>
      <vt:lpstr>9.1.2 SQL注入攻击</vt:lpstr>
      <vt:lpstr>9.1.2 SQL注入攻击</vt:lpstr>
      <vt:lpstr>9.2 跨站攻击</vt:lpstr>
      <vt:lpstr>9.2.1 跨站攻击概述</vt:lpstr>
      <vt:lpstr>9.2.1 跨站攻击概述</vt:lpstr>
      <vt:lpstr>9.2.2 简单的跨站攻击过程</vt:lpstr>
      <vt:lpstr>9.2.2 简单的跨站攻击过程</vt:lpstr>
      <vt:lpstr>9.2.3 跨站攻击实例</vt:lpstr>
      <vt:lpstr>9.2.3 跨站攻击实例</vt:lpstr>
      <vt:lpstr>9.2.3 跨站攻击实例</vt:lpstr>
      <vt:lpstr>9.2.3 跨站攻击实例</vt:lpstr>
      <vt:lpstr>9.3 Web应用防火墙的部署与管理</vt:lpstr>
      <vt:lpstr>9.3.1 Web应用防火墙概述</vt:lpstr>
      <vt:lpstr>9.3.2 Web应用防火墙的部署</vt:lpstr>
      <vt:lpstr>9.3.2 Web应用防火墙的部署</vt:lpstr>
      <vt:lpstr>9.3.2 Web应用防火墙的部署</vt:lpstr>
      <vt:lpstr>9.3.2 Web应用防火墙的部署</vt:lpstr>
      <vt:lpstr>9.3.3 Web应用防火墙管理</vt:lpstr>
      <vt:lpstr>9.3.3 Web应用防火墙管理</vt:lpstr>
      <vt:lpstr>9.3.3 Web应用防火墙管理</vt:lpstr>
      <vt:lpstr>9.3.3 Web应用防火墙管理</vt:lpstr>
      <vt:lpstr>9.3.3 Web应用防火墙管理</vt:lpstr>
      <vt:lpstr>9.3.3 Web应用防火墙管理</vt:lpstr>
      <vt:lpstr>9.3.3 Web应用防火墙管理</vt:lpstr>
      <vt:lpstr>9.3.3 Web应用防火墙管理</vt:lpstr>
      <vt:lpstr>9.3.3 Web应用防火墙管理</vt:lpstr>
      <vt:lpstr>9.3.3 Web应用防火墙管理</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第9章  Web漏洞攻击与防范 </dc:title>
  <cp:lastModifiedBy>Lenovo</cp:lastModifiedBy>
  <cp:revision>12</cp:revision>
  <dcterms:created xsi:type="dcterms:W3CDTF">2016-03-28T07:22:19Z</dcterms:created>
  <dcterms:modified xsi:type="dcterms:W3CDTF">2016-03-28T15:06:08Z</dcterms:modified>
</cp:coreProperties>
</file>