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6" r:id="rId2"/>
    <p:sldId id="262" r:id="rId3"/>
    <p:sldId id="261" r:id="rId4"/>
    <p:sldId id="263" r:id="rId5"/>
    <p:sldId id="265" r:id="rId6"/>
    <p:sldId id="271" r:id="rId7"/>
    <p:sldId id="272" r:id="rId8"/>
    <p:sldId id="273" r:id="rId9"/>
    <p:sldId id="264" r:id="rId10"/>
    <p:sldId id="266" r:id="rId11"/>
    <p:sldId id="274" r:id="rId12"/>
    <p:sldId id="267" r:id="rId13"/>
    <p:sldId id="285" r:id="rId14"/>
    <p:sldId id="276" r:id="rId15"/>
    <p:sldId id="268" r:id="rId16"/>
    <p:sldId id="275" r:id="rId17"/>
    <p:sldId id="269" r:id="rId18"/>
    <p:sldId id="277" r:id="rId19"/>
    <p:sldId id="278" r:id="rId20"/>
    <p:sldId id="279" r:id="rId21"/>
    <p:sldId id="280" r:id="rId22"/>
    <p:sldId id="281" r:id="rId23"/>
    <p:sldId id="282" r:id="rId24"/>
    <p:sldId id="283" r:id="rId25"/>
    <p:sldId id="284" r:id="rId26"/>
    <p:sldId id="270"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华文楷体"/>
      </a:defRPr>
    </a:lvl1pPr>
    <a:lvl2pPr marL="457200" algn="l" rtl="0" fontAlgn="base">
      <a:spcBef>
        <a:spcPct val="0"/>
      </a:spcBef>
      <a:spcAft>
        <a:spcPct val="0"/>
      </a:spcAft>
      <a:defRPr kern="1200">
        <a:solidFill>
          <a:schemeClr val="tx1"/>
        </a:solidFill>
        <a:latin typeface="Arial" charset="0"/>
        <a:ea typeface="宋体" charset="-122"/>
        <a:cs typeface="华文楷体"/>
      </a:defRPr>
    </a:lvl2pPr>
    <a:lvl3pPr marL="914400" algn="l" rtl="0" fontAlgn="base">
      <a:spcBef>
        <a:spcPct val="0"/>
      </a:spcBef>
      <a:spcAft>
        <a:spcPct val="0"/>
      </a:spcAft>
      <a:defRPr kern="1200">
        <a:solidFill>
          <a:schemeClr val="tx1"/>
        </a:solidFill>
        <a:latin typeface="Arial" charset="0"/>
        <a:ea typeface="宋体" charset="-122"/>
        <a:cs typeface="华文楷体"/>
      </a:defRPr>
    </a:lvl3pPr>
    <a:lvl4pPr marL="1371600" algn="l" rtl="0" fontAlgn="base">
      <a:spcBef>
        <a:spcPct val="0"/>
      </a:spcBef>
      <a:spcAft>
        <a:spcPct val="0"/>
      </a:spcAft>
      <a:defRPr kern="1200">
        <a:solidFill>
          <a:schemeClr val="tx1"/>
        </a:solidFill>
        <a:latin typeface="Arial" charset="0"/>
        <a:ea typeface="宋体" charset="-122"/>
        <a:cs typeface="华文楷体"/>
      </a:defRPr>
    </a:lvl4pPr>
    <a:lvl5pPr marL="1828800" algn="l" rtl="0" fontAlgn="base">
      <a:spcBef>
        <a:spcPct val="0"/>
      </a:spcBef>
      <a:spcAft>
        <a:spcPct val="0"/>
      </a:spcAft>
      <a:defRPr kern="1200">
        <a:solidFill>
          <a:schemeClr val="tx1"/>
        </a:solidFill>
        <a:latin typeface="Arial" charset="0"/>
        <a:ea typeface="宋体" charset="-122"/>
        <a:cs typeface="华文楷体"/>
      </a:defRPr>
    </a:lvl5pPr>
    <a:lvl6pPr marL="2286000" algn="l" defTabSz="914400" rtl="0" eaLnBrk="1" latinLnBrk="0" hangingPunct="1">
      <a:defRPr kern="1200">
        <a:solidFill>
          <a:schemeClr val="tx1"/>
        </a:solidFill>
        <a:latin typeface="Arial" charset="0"/>
        <a:ea typeface="宋体" charset="-122"/>
        <a:cs typeface="华文楷体"/>
      </a:defRPr>
    </a:lvl6pPr>
    <a:lvl7pPr marL="2743200" algn="l" defTabSz="914400" rtl="0" eaLnBrk="1" latinLnBrk="0" hangingPunct="1">
      <a:defRPr kern="1200">
        <a:solidFill>
          <a:schemeClr val="tx1"/>
        </a:solidFill>
        <a:latin typeface="Arial" charset="0"/>
        <a:ea typeface="宋体" charset="-122"/>
        <a:cs typeface="华文楷体"/>
      </a:defRPr>
    </a:lvl7pPr>
    <a:lvl8pPr marL="3200400" algn="l" defTabSz="914400" rtl="0" eaLnBrk="1" latinLnBrk="0" hangingPunct="1">
      <a:defRPr kern="1200">
        <a:solidFill>
          <a:schemeClr val="tx1"/>
        </a:solidFill>
        <a:latin typeface="Arial" charset="0"/>
        <a:ea typeface="宋体" charset="-122"/>
        <a:cs typeface="华文楷体"/>
      </a:defRPr>
    </a:lvl8pPr>
    <a:lvl9pPr marL="3657600" algn="l" defTabSz="914400" rtl="0" eaLnBrk="1" latinLnBrk="0" hangingPunct="1">
      <a:defRPr kern="1200">
        <a:solidFill>
          <a:schemeClr val="tx1"/>
        </a:solidFill>
        <a:latin typeface="Arial" charset="0"/>
        <a:ea typeface="宋体" charset="-122"/>
        <a:cs typeface="华文楷体"/>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52F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79" autoAdjust="0"/>
  </p:normalViewPr>
  <p:slideViewPr>
    <p:cSldViewPr>
      <p:cViewPr varScale="1">
        <p:scale>
          <a:sx n="69" d="100"/>
          <a:sy n="69" d="100"/>
        </p:scale>
        <p:origin x="-672" y="-108"/>
      </p:cViewPr>
      <p:guideLst>
        <p:guide orient="horz" pos="2160"/>
        <p:guide pos="2880"/>
      </p:guideLst>
    </p:cSldViewPr>
  </p:slideViewPr>
  <p:outlineViewPr>
    <p:cViewPr>
      <p:scale>
        <a:sx n="33" d="100"/>
        <a:sy n="33" d="100"/>
      </p:scale>
      <p:origin x="102" y="18522"/>
    </p:cViewPr>
  </p:outlin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4" name="Rounded Rectangle 15"/>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9"/>
          <p:cNvGrpSpPr>
            <a:grpSpLocks noChangeAspect="1"/>
          </p:cNvGrpSpPr>
          <p:nvPr/>
        </p:nvGrpSpPr>
        <p:grpSpPr bwMode="auto">
          <a:xfrm>
            <a:off x="211138" y="5354638"/>
            <a:ext cx="8723312" cy="1330325"/>
            <a:chOff x="-3905250" y="4294188"/>
            <a:chExt cx="13011150" cy="1892300"/>
          </a:xfrm>
        </p:grpSpPr>
        <p:sp>
          <p:nvSpPr>
            <p:cNvPr id="6"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9" name="标题 8"/>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lvl1pPr>
              <a:defRPr/>
            </a:lvl1pPr>
          </a:lstStyle>
          <a:p>
            <a:pPr>
              <a:defRPr/>
            </a:pPr>
            <a:fld id="{B92F9C95-CD58-4BA4-956B-E75CB33FDDD5}" type="datetimeFigureOut">
              <a:rPr lang="zh-CN" altLang="en-US"/>
              <a:pPr>
                <a:defRPr/>
              </a:pPr>
              <a:t>2014-2-25</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92F2AF95-A9C0-462A-8920-D84231FD643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1" name="Date Placeholder 3"/>
          <p:cNvSpPr>
            <a:spLocks noGrp="1"/>
          </p:cNvSpPr>
          <p:nvPr>
            <p:ph type="dt" sz="half" idx="10"/>
          </p:nvPr>
        </p:nvSpPr>
        <p:spPr/>
        <p:txBody>
          <a:bodyPr/>
          <a:lstStyle>
            <a:lvl1pPr>
              <a:defRPr/>
            </a:lvl1pPr>
          </a:lstStyle>
          <a:p>
            <a:pPr>
              <a:defRPr/>
            </a:pPr>
            <a:fld id="{F5D1D3BE-CAD5-424F-86F2-65EC6D8E551D}"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64A9C73A-0D8C-45E1-A229-DB07E722494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4" name="Date Placeholder 3"/>
          <p:cNvSpPr>
            <a:spLocks noGrp="1"/>
          </p:cNvSpPr>
          <p:nvPr>
            <p:ph type="dt" sz="half" idx="10"/>
          </p:nvPr>
        </p:nvSpPr>
        <p:spPr/>
        <p:txBody>
          <a:bodyPr/>
          <a:lstStyle>
            <a:lvl1pPr>
              <a:defRPr sz="1600" smtClean="0">
                <a:solidFill>
                  <a:schemeClr val="tx1"/>
                </a:solidFill>
              </a:defRPr>
            </a:lvl1pPr>
          </a:lstStyle>
          <a:p>
            <a:pPr>
              <a:defRPr/>
            </a:pPr>
            <a:fld id="{3BB78AB8-83B1-4D48-8AAD-10EE97FA3B29}" type="slidenum">
              <a:rPr lang="zh-CN" altLang="en-US"/>
              <a:pPr>
                <a:defRPr/>
              </a:pPr>
              <a:t>‹#›</a:t>
            </a:fld>
            <a:endParaRPr lang="zh-CN" altLang="en-US" dirty="0"/>
          </a:p>
        </p:txBody>
      </p:sp>
      <p:sp>
        <p:nvSpPr>
          <p:cNvPr id="5" name="Slide Number Placeholder 5"/>
          <p:cNvSpPr>
            <a:spLocks noGrp="1"/>
          </p:cNvSpPr>
          <p:nvPr>
            <p:ph type="sldNum" sz="quarter" idx="11"/>
          </p:nvPr>
        </p:nvSpPr>
        <p:spPr/>
        <p:txBody>
          <a:bodyPr/>
          <a:lstStyle>
            <a:lvl1pPr>
              <a:defRPr/>
            </a:lvl1pPr>
          </a:lstStyle>
          <a:p>
            <a:pPr>
              <a:defRPr/>
            </a:pPr>
            <a:fld id="{98F44F63-D636-4AB4-9454-49B00BD89BAB}" type="slidenum">
              <a:rPr lang="zh-CN" altLang="en-US"/>
              <a:pPr>
                <a:defRPr/>
              </a:pPr>
              <a:t>‹#›</a:t>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ooter Placeholder 4"/>
          <p:cNvSpPr txBox="1">
            <a:spLocks/>
          </p:cNvSpPr>
          <p:nvPr userDrawn="1"/>
        </p:nvSpPr>
        <p:spPr>
          <a:xfrm>
            <a:off x="228600" y="6210957"/>
            <a:ext cx="3786691" cy="365125"/>
          </a:xfrm>
          <a:prstGeom prst="rect">
            <a:avLst/>
          </a:prstGeom>
          <a:effectLst>
            <a:reflection blurRad="6350" stA="50000" endA="300" endPos="90000" dist="50800" dir="5400000" sy="-100000" algn="bl" rotWithShape="0"/>
          </a:effectLst>
        </p:spPr>
        <p:txBody>
          <a:bodyPr anchor="ct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11" name="Date Placeholder 3"/>
          <p:cNvSpPr>
            <a:spLocks noGrp="1"/>
          </p:cNvSpPr>
          <p:nvPr>
            <p:ph type="dt" sz="half" idx="10"/>
          </p:nvPr>
        </p:nvSpPr>
        <p:spPr/>
        <p:txBody>
          <a:bodyPr/>
          <a:lstStyle>
            <a:lvl1pPr>
              <a:defRPr/>
            </a:lvl1pPr>
          </a:lstStyle>
          <a:p>
            <a:pPr>
              <a:defRPr/>
            </a:pPr>
            <a:fld id="{64811754-E92A-426F-86AA-5A958DC19EE6}" type="datetimeFigureOut">
              <a:rPr lang="zh-CN" altLang="en-US"/>
              <a:pPr>
                <a:defRPr/>
              </a:pPr>
              <a:t>2014-2-25</a:t>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B0504A55-A81A-41BA-A491-8B975A95DBA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Date Placeholder 3"/>
          <p:cNvSpPr>
            <a:spLocks noGrp="1"/>
          </p:cNvSpPr>
          <p:nvPr>
            <p:ph type="dt" sz="half" idx="15"/>
          </p:nvPr>
        </p:nvSpPr>
        <p:spPr/>
        <p:txBody>
          <a:bodyPr/>
          <a:lstStyle>
            <a:lvl1pPr>
              <a:defRPr/>
            </a:lvl1pPr>
          </a:lstStyle>
          <a:p>
            <a:pPr>
              <a:defRPr/>
            </a:pPr>
            <a:fld id="{CA87A139-9D27-40A9-9CAD-07789A5CF644}" type="datetimeFigureOut">
              <a:rPr lang="zh-CN" altLang="en-US"/>
              <a:pPr>
                <a:defRPr/>
              </a:pPr>
              <a:t>2014-2-25</a:t>
            </a:fld>
            <a:endParaRPr lang="zh-CN" altLang="en-US"/>
          </a:p>
        </p:txBody>
      </p:sp>
      <p:sp>
        <p:nvSpPr>
          <p:cNvPr id="6" name="Footer Placeholder 4"/>
          <p:cNvSpPr>
            <a:spLocks noGrp="1"/>
          </p:cNvSpPr>
          <p:nvPr>
            <p:ph type="ftr" sz="quarter" idx="16"/>
          </p:nvPr>
        </p:nvSpPr>
        <p:spPr/>
        <p:txBody>
          <a:bodyPr/>
          <a:lstStyle>
            <a:lvl1pPr>
              <a:defRPr/>
            </a:lvl1pPr>
          </a:lstStyle>
          <a:p>
            <a:pPr>
              <a:defRPr/>
            </a:pPr>
            <a:endParaRPr lang="zh-CN" altLang="en-US"/>
          </a:p>
        </p:txBody>
      </p:sp>
      <p:sp>
        <p:nvSpPr>
          <p:cNvPr id="7" name="Slide Number Placeholder 5"/>
          <p:cNvSpPr>
            <a:spLocks noGrp="1"/>
          </p:cNvSpPr>
          <p:nvPr>
            <p:ph type="sldNum" sz="quarter" idx="17"/>
          </p:nvPr>
        </p:nvSpPr>
        <p:spPr/>
        <p:txBody>
          <a:bodyPr/>
          <a:lstStyle>
            <a:lvl1pPr>
              <a:defRPr/>
            </a:lvl1pPr>
          </a:lstStyle>
          <a:p>
            <a:pPr>
              <a:defRPr/>
            </a:pPr>
            <a:fld id="{828B1911-AF17-4689-93A3-486F863EDD48}"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6218FDEA-D943-407F-A958-55CE0F2E4D77}" type="datetimeFigureOut">
              <a:rPr lang="zh-CN" altLang="en-US"/>
              <a:pPr>
                <a:defRPr/>
              </a:pPr>
              <a:t>2014-2-25</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6AFD8D4F-FC87-440A-B7FE-CFE931CCE3B0}"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3"/>
          <p:cNvSpPr>
            <a:spLocks noGrp="1"/>
          </p:cNvSpPr>
          <p:nvPr>
            <p:ph type="dt" sz="half" idx="10"/>
          </p:nvPr>
        </p:nvSpPr>
        <p:spPr/>
        <p:txBody>
          <a:bodyPr/>
          <a:lstStyle>
            <a:lvl1pPr>
              <a:defRPr/>
            </a:lvl1pPr>
          </a:lstStyle>
          <a:p>
            <a:pPr>
              <a:defRPr/>
            </a:pPr>
            <a:fld id="{69CB5B80-F628-4A32-B0E3-8F03286EB18B}" type="datetimeFigureOut">
              <a:rPr lang="zh-CN" altLang="en-US"/>
              <a:pPr>
                <a:defRPr/>
              </a:pPr>
              <a:t>2014-2-25</a:t>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C5BA9B13-BF7C-44BA-AA3F-3BDA3E916043}"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5"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6"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7"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8"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9" name="日期占位符 4"/>
          <p:cNvSpPr>
            <a:spLocks noGrp="1"/>
          </p:cNvSpPr>
          <p:nvPr>
            <p:ph type="dt" sz="half" idx="10"/>
          </p:nvPr>
        </p:nvSpPr>
        <p:spPr/>
        <p:txBody>
          <a:bodyPr/>
          <a:lstStyle>
            <a:lvl1pPr>
              <a:defRPr/>
            </a:lvl1pPr>
          </a:lstStyle>
          <a:p>
            <a:pPr>
              <a:defRPr/>
            </a:pPr>
            <a:fld id="{3B10453E-5F18-47BD-B1A8-035C5BD74A1A}" type="datetimeFigureOut">
              <a:rPr lang="zh-CN" altLang="en-US"/>
              <a:pPr>
                <a:defRPr/>
              </a:pPr>
              <a:t>2014-2-25</a:t>
            </a:fld>
            <a:endParaRPr lang="zh-CN" altLang="en-US"/>
          </a:p>
        </p:txBody>
      </p:sp>
      <p:sp>
        <p:nvSpPr>
          <p:cNvPr id="10" name="页脚占位符 12"/>
          <p:cNvSpPr>
            <a:spLocks noGrp="1"/>
          </p:cNvSpPr>
          <p:nvPr>
            <p:ph type="ftr" sz="quarter" idx="11"/>
          </p:nvPr>
        </p:nvSpPr>
        <p:spPr>
          <a:effectLst>
            <a:reflection blurRad="6350" stA="50000" endA="300" endPos="90000" dir="5400000" sy="-100000" algn="bl" rotWithShape="0"/>
          </a:effectLst>
        </p:spPr>
        <p:txBody>
          <a:bodyPr/>
          <a:lstStyle>
            <a:lvl1pPr>
              <a:defRPr sz="2400" dirty="0" smtClean="0">
                <a:solidFill>
                  <a:schemeClr val="bg1">
                    <a:lumMod val="50000"/>
                  </a:schemeClr>
                </a:solidFill>
                <a:latin typeface="华文彩云" pitchFamily="2" charset="-122"/>
                <a:ea typeface="华文彩云" pitchFamily="2" charset="-122"/>
              </a:defRPr>
            </a:lvl1pPr>
          </a:lstStyle>
          <a:p>
            <a:pPr>
              <a:defRPr/>
            </a:pPr>
            <a:r>
              <a:rPr lang="zh-CN" altLang="en-US"/>
              <a:t>乐山师范学院课件</a:t>
            </a:r>
            <a:endParaRPr lang="zh-CN" altLang="en-US"/>
          </a:p>
        </p:txBody>
      </p:sp>
      <p:sp>
        <p:nvSpPr>
          <p:cNvPr id="11" name="灯片编号占位符 13"/>
          <p:cNvSpPr>
            <a:spLocks noGrp="1"/>
          </p:cNvSpPr>
          <p:nvPr>
            <p:ph type="sldNum" sz="quarter" idx="12"/>
          </p:nvPr>
        </p:nvSpPr>
        <p:spPr/>
        <p:txBody>
          <a:bodyPr/>
          <a:lstStyle>
            <a:lvl1pPr>
              <a:defRPr/>
            </a:lvl1pPr>
          </a:lstStyle>
          <a:p>
            <a:pPr>
              <a:defRPr/>
            </a:pPr>
            <a:fld id="{41CA72C9-ED85-47B3-8034-96F978AFF2F1}"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2" name="Date Placeholder 4"/>
          <p:cNvSpPr>
            <a:spLocks noGrp="1"/>
          </p:cNvSpPr>
          <p:nvPr>
            <p:ph type="dt" sz="half" idx="10"/>
          </p:nvPr>
        </p:nvSpPr>
        <p:spPr/>
        <p:txBody>
          <a:bodyPr/>
          <a:lstStyle>
            <a:lvl1pPr>
              <a:defRPr/>
            </a:lvl1pPr>
          </a:lstStyle>
          <a:p>
            <a:pPr>
              <a:defRPr/>
            </a:pPr>
            <a:fld id="{64FBCE35-DA9D-456A-BB78-08CBC6D89ECC}"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4605F8FF-05C4-482D-9561-D0F3C560D51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12" name="Date Placeholder 4"/>
          <p:cNvSpPr>
            <a:spLocks noGrp="1"/>
          </p:cNvSpPr>
          <p:nvPr>
            <p:ph type="dt" sz="half" idx="10"/>
          </p:nvPr>
        </p:nvSpPr>
        <p:spPr/>
        <p:txBody>
          <a:bodyPr/>
          <a:lstStyle>
            <a:lvl1pPr>
              <a:defRPr/>
            </a:lvl1pPr>
          </a:lstStyle>
          <a:p>
            <a:pPr>
              <a:defRPr/>
            </a:pPr>
            <a:fld id="{76A338A4-D015-489C-A83F-E0719DE06BB6}" type="datetimeFigureOut">
              <a:rPr lang="zh-CN" altLang="en-US"/>
              <a:pPr>
                <a:defRPr/>
              </a:pPr>
              <a:t>2014-2-25</a:t>
            </a:fld>
            <a:endParaRPr lang="zh-CN" altLang="en-US"/>
          </a:p>
        </p:txBody>
      </p:sp>
      <p:sp>
        <p:nvSpPr>
          <p:cNvPr id="13" name="Footer Placeholder 5"/>
          <p:cNvSpPr>
            <a:spLocks noGrp="1"/>
          </p:cNvSpPr>
          <p:nvPr>
            <p:ph type="ftr" sz="quarter" idx="11"/>
          </p:nvPr>
        </p:nvSpPr>
        <p:spPr/>
        <p:txBody>
          <a:bodyPr/>
          <a:lstStyle>
            <a:lvl1pPr>
              <a:defRPr/>
            </a:lvl1pPr>
          </a:lstStyle>
          <a:p>
            <a:pPr>
              <a:defRPr/>
            </a:pPr>
            <a:endParaRPr lang="zh-CN" altLang="en-US"/>
          </a:p>
        </p:txBody>
      </p:sp>
      <p:sp>
        <p:nvSpPr>
          <p:cNvPr id="14" name="Slide Number Placeholder 6"/>
          <p:cNvSpPr>
            <a:spLocks noGrp="1"/>
          </p:cNvSpPr>
          <p:nvPr>
            <p:ph type="sldNum" sz="quarter" idx="12"/>
          </p:nvPr>
        </p:nvSpPr>
        <p:spPr/>
        <p:txBody>
          <a:bodyPr/>
          <a:lstStyle>
            <a:lvl1pPr>
              <a:defRPr/>
            </a:lvl1pPr>
          </a:lstStyle>
          <a:p>
            <a:pPr>
              <a:defRPr/>
            </a:pPr>
            <a:fld id="{117191CA-3008-4384-BD83-11A2EB0577FF}"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a typeface="+mn-ea"/>
                <a:cs typeface="+mn-cs"/>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a typeface="+mn-ea"/>
                <a:cs typeface="+mn-cs"/>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a typeface="+mn-ea"/>
                <a:cs typeface="+mn-cs"/>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2"/>
                </a:solidFill>
                <a:latin typeface="+mn-lt"/>
                <a:ea typeface="+mn-ea"/>
                <a:cs typeface="+mn-cs"/>
              </a:defRPr>
            </a:lvl1pPr>
          </a:lstStyle>
          <a:p>
            <a:pPr>
              <a:defRPr/>
            </a:pPr>
            <a:fld id="{9BC0E5AD-C5EA-48FF-9787-104FD08DCF02}" type="datetimeFigureOut">
              <a:rPr lang="zh-CN" altLang="en-US"/>
              <a:pPr>
                <a:defRPr/>
              </a:pPr>
              <a:t>2014-2-25</a:t>
            </a:fld>
            <a:endParaRPr lang="zh-CN" altLang="en-US"/>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dirty="0">
                <a:solidFill>
                  <a:schemeClr val="tx2"/>
                </a:solidFill>
                <a:latin typeface="+mn-lt"/>
                <a:ea typeface="+mn-ea"/>
                <a:cs typeface="+mn-cs"/>
              </a:defRPr>
            </a:lvl1pPr>
          </a:lstStyle>
          <a:p>
            <a:pPr>
              <a:defRPr/>
            </a:pPr>
            <a:endParaRPr lang="zh-CN" altLang="en-US"/>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smtClean="0">
                <a:solidFill>
                  <a:schemeClr val="tx2"/>
                </a:solidFill>
                <a:latin typeface="+mn-lt"/>
                <a:ea typeface="+mn-ea"/>
                <a:cs typeface="+mn-cs"/>
              </a:defRPr>
            </a:lvl1pPr>
          </a:lstStyle>
          <a:p>
            <a:pPr>
              <a:defRPr/>
            </a:pPr>
            <a:fld id="{7587926C-07DC-45B8-96DE-57586988B5EA}" type="slidenum">
              <a:rPr lang="zh-CN" altLang="en-US"/>
              <a:pPr>
                <a:defRPr/>
              </a:pPr>
              <a:t>‹#›</a:t>
            </a:fld>
            <a:endParaRPr lang="zh-CN" altLang="en-US"/>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5" name="Footer Placeholder 4"/>
          <p:cNvSpPr txBox="1">
            <a:spLocks/>
          </p:cNvSpPr>
          <p:nvPr userDrawn="1"/>
        </p:nvSpPr>
        <p:spPr>
          <a:xfrm>
            <a:off x="211665" y="6184453"/>
            <a:ext cx="3786691" cy="365125"/>
          </a:xfrm>
          <a:prstGeom prst="rect">
            <a:avLst/>
          </a:prstGeom>
          <a:effectLst>
            <a:reflection blurRad="6350" stA="50000" endA="300" endPos="90000" dist="50800" dir="5400000" sy="-100000" algn="bl" rotWithShape="0"/>
          </a:effectLst>
        </p:spPr>
        <p:txBody>
          <a:bodyPr/>
          <a:lstStyle>
            <a:defPPr>
              <a:defRPr lang="zh-CN"/>
            </a:defPPr>
            <a:lvl1pPr marL="0" algn="l" defTabSz="914400" rtl="0" eaLnBrk="1" latinLnBrk="0" hangingPunct="1">
              <a:defRPr sz="2400" kern="1200">
                <a:solidFill>
                  <a:schemeClr val="bg1">
                    <a:lumMod val="50000"/>
                  </a:schemeClr>
                </a:solidFill>
                <a:latin typeface="华文彩云" pitchFamily="2" charset="-122"/>
                <a:ea typeface="华文彩云"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mtClean="0"/>
              <a:t>乐山师范学院课件</a:t>
            </a:r>
            <a:endParaRPr lang="zh-CN" alt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1" r:id="rId4"/>
    <p:sldLayoutId id="2147483670" r:id="rId5"/>
    <p:sldLayoutId id="2147483669" r:id="rId6"/>
    <p:sldLayoutId id="2147483675" r:id="rId7"/>
    <p:sldLayoutId id="2147483676" r:id="rId8"/>
    <p:sldLayoutId id="2147483677" r:id="rId9"/>
    <p:sldLayoutId id="2147483668" r:id="rId10"/>
    <p:sldLayoutId id="2147483678" r:id="rId11"/>
  </p:sldLayoutIdLst>
  <p:timing>
    <p:tnLst>
      <p:par>
        <p:cTn id="1" dur="indefinite" restart="never" nodeType="tmRoot"/>
      </p:par>
    </p:tnLst>
  </p:timing>
  <p:txStyles>
    <p:titleStyle>
      <a:lvl1pPr algn="ctr" rtl="0" fontAlgn="base">
        <a:spcBef>
          <a:spcPct val="0"/>
        </a:spcBef>
        <a:spcAft>
          <a:spcPct val="0"/>
        </a:spcAft>
        <a:defRPr sz="4400" kern="1200">
          <a:solidFill>
            <a:srgbClr val="FFFFFF"/>
          </a:solidFill>
          <a:latin typeface="+mj-lt"/>
          <a:ea typeface="+mj-ea"/>
          <a:cs typeface="华文新魏"/>
        </a:defRPr>
      </a:lvl1pPr>
      <a:lvl2pPr algn="ctr" rtl="0" fontAlgn="base">
        <a:spcBef>
          <a:spcPct val="0"/>
        </a:spcBef>
        <a:spcAft>
          <a:spcPct val="0"/>
        </a:spcAft>
        <a:defRPr sz="4400">
          <a:solidFill>
            <a:srgbClr val="FFFFFF"/>
          </a:solidFill>
          <a:latin typeface="Candara" pitchFamily="34" charset="0"/>
          <a:ea typeface="华文新魏"/>
          <a:cs typeface="华文新魏"/>
        </a:defRPr>
      </a:lvl2pPr>
      <a:lvl3pPr algn="ctr" rtl="0" fontAlgn="base">
        <a:spcBef>
          <a:spcPct val="0"/>
        </a:spcBef>
        <a:spcAft>
          <a:spcPct val="0"/>
        </a:spcAft>
        <a:defRPr sz="4400">
          <a:solidFill>
            <a:srgbClr val="FFFFFF"/>
          </a:solidFill>
          <a:latin typeface="Candara" pitchFamily="34" charset="0"/>
          <a:ea typeface="华文新魏"/>
          <a:cs typeface="华文新魏"/>
        </a:defRPr>
      </a:lvl3pPr>
      <a:lvl4pPr algn="ctr" rtl="0" fontAlgn="base">
        <a:spcBef>
          <a:spcPct val="0"/>
        </a:spcBef>
        <a:spcAft>
          <a:spcPct val="0"/>
        </a:spcAft>
        <a:defRPr sz="4400">
          <a:solidFill>
            <a:srgbClr val="FFFFFF"/>
          </a:solidFill>
          <a:latin typeface="Candara" pitchFamily="34" charset="0"/>
          <a:ea typeface="华文新魏"/>
          <a:cs typeface="华文新魏"/>
        </a:defRPr>
      </a:lvl4pPr>
      <a:lvl5pPr algn="ctr" rtl="0" fontAlgn="base">
        <a:spcBef>
          <a:spcPct val="0"/>
        </a:spcBef>
        <a:spcAft>
          <a:spcPct val="0"/>
        </a:spcAft>
        <a:defRPr sz="4400">
          <a:solidFill>
            <a:srgbClr val="FFFFFF"/>
          </a:solidFill>
          <a:latin typeface="Candara" pitchFamily="34" charset="0"/>
          <a:ea typeface="华文新魏"/>
          <a:cs typeface="华文新魏"/>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fontAlgn="base">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华文楷体"/>
        </a:defRPr>
      </a:lvl1pPr>
      <a:lvl2pPr marL="576263" indent="-273050" algn="l" rtl="0" fontAlgn="base">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华文楷体"/>
        </a:defRPr>
      </a:lvl2pPr>
      <a:lvl3pPr marL="855663" indent="-228600" algn="l" rtl="0" fontAlgn="base">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华文楷体"/>
        </a:defRPr>
      </a:lvl3pPr>
      <a:lvl4pPr marL="1143000" indent="-228600" algn="l" rtl="0" fontAlgn="base">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华文楷体"/>
        </a:defRPr>
      </a:lvl4pPr>
      <a:lvl5pPr marL="1462088" indent="-228600" algn="l" rtl="0" fontAlgn="base">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华文楷体"/>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9.xml"/><Relationship Id="rId7" Type="http://schemas.openxmlformats.org/officeDocument/2006/relationships/slide" Target="slide17.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210.41.166.191/kj/index.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210.41.160.139/Article/ShowArticle.asp?ArticleID=38716"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p:cNvSpPr>
          <p:nvPr>
            <p:ph type="title" idx="4294967295"/>
          </p:nvPr>
        </p:nvSpPr>
        <p:spPr/>
        <p:txBody>
          <a:bodyPr/>
          <a:lstStyle/>
          <a:p>
            <a:r>
              <a:rPr lang="zh-CN" altLang="en-US" sz="2800" smtClean="0"/>
              <a:t>普通高等教育“十二五”规划教材</a:t>
            </a:r>
          </a:p>
        </p:txBody>
      </p:sp>
      <p:sp>
        <p:nvSpPr>
          <p:cNvPr id="46083" name="Rectangle 3"/>
          <p:cNvSpPr>
            <a:spLocks noGrp="1"/>
          </p:cNvSpPr>
          <p:nvPr>
            <p:ph type="body" idx="4294967295"/>
          </p:nvPr>
        </p:nvSpPr>
        <p:spPr>
          <a:xfrm>
            <a:off x="871538" y="2060575"/>
            <a:ext cx="7408862" cy="4065588"/>
          </a:xfrm>
        </p:spPr>
        <p:txBody>
          <a:bodyPr/>
          <a:lstStyle/>
          <a:p>
            <a:pPr algn="ctr">
              <a:buFont typeface="Symbol" pitchFamily="18" charset="2"/>
              <a:buNone/>
            </a:pPr>
            <a:r>
              <a:rPr lang="zh-CN" altLang="en-US" sz="4000" smtClean="0"/>
              <a:t>网页设计实用技术</a:t>
            </a:r>
          </a:p>
          <a:p>
            <a:pPr algn="ctr">
              <a:buFont typeface="Symbol" pitchFamily="18" charset="2"/>
              <a:buNone/>
            </a:pPr>
            <a:r>
              <a:rPr lang="zh-CN" altLang="en-US" sz="1800" smtClean="0"/>
              <a:t>主    编    陈建国    李    勤</a:t>
            </a:r>
          </a:p>
          <a:p>
            <a:pPr algn="ctr">
              <a:buFont typeface="Symbol" pitchFamily="18" charset="2"/>
              <a:buNone/>
            </a:pPr>
            <a:r>
              <a:rPr lang="zh-CN" altLang="en-US" sz="1800" smtClean="0"/>
              <a:t>副主编    秦洪英    蔡宗吟    李    林    张贵红  </a:t>
            </a:r>
          </a:p>
          <a:p>
            <a:pPr algn="ctr">
              <a:buFont typeface="Symbol" pitchFamily="18" charset="2"/>
              <a:buNone/>
            </a:pPr>
            <a:endParaRPr lang="zh-CN" altLang="en-US" sz="1800" smtClean="0"/>
          </a:p>
          <a:p>
            <a:pPr algn="ctr">
              <a:buFont typeface="Symbol" pitchFamily="18" charset="2"/>
              <a:buNone/>
            </a:pPr>
            <a:endParaRPr lang="zh-CN" altLang="en-US" sz="1800" smtClean="0"/>
          </a:p>
          <a:p>
            <a:pPr algn="ctr">
              <a:buFont typeface="Symbol" pitchFamily="18" charset="2"/>
              <a:buNone/>
            </a:pPr>
            <a:endParaRPr lang="zh-CN" altLang="en-US" sz="1800" smtClean="0"/>
          </a:p>
          <a:p>
            <a:pPr algn="ctr">
              <a:buFont typeface="Symbol" pitchFamily="18" charset="2"/>
              <a:buNone/>
            </a:pPr>
            <a:endParaRPr lang="zh-CN" altLang="en-US" sz="1800" smtClean="0"/>
          </a:p>
          <a:p>
            <a:pPr algn="ctr">
              <a:buFont typeface="Symbol" pitchFamily="18" charset="2"/>
              <a:buNone/>
            </a:pPr>
            <a:endParaRPr lang="zh-CN" altLang="en-US" sz="1800" smtClean="0"/>
          </a:p>
          <a:p>
            <a:pPr algn="ctr">
              <a:buFont typeface="Symbol" pitchFamily="18" charset="2"/>
              <a:buNone/>
            </a:pPr>
            <a:endParaRPr lang="zh-CN" altLang="en-US" sz="1800" smtClean="0"/>
          </a:p>
          <a:p>
            <a:pPr algn="ctr">
              <a:buFont typeface="Symbol" pitchFamily="18" charset="2"/>
              <a:buNone/>
            </a:pPr>
            <a:endParaRPr lang="zh-CN" altLang="en-US" sz="1800" smtClean="0"/>
          </a:p>
          <a:p>
            <a:pPr algn="ctr">
              <a:buFont typeface="Symbol" pitchFamily="18" charset="2"/>
              <a:buNone/>
            </a:pPr>
            <a:r>
              <a:rPr lang="zh-CN" altLang="en-US" sz="1800" smtClean="0"/>
              <a:t>中国水利水电出版社</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1773238"/>
            <a:ext cx="8640763" cy="4464050"/>
          </a:xfrm>
        </p:spPr>
        <p:txBody>
          <a:bodyPr rtlCol="0">
            <a:normAutofit lnSpcReduction="10000"/>
          </a:bodyPr>
          <a:lstStyle/>
          <a:p>
            <a:pPr marL="274320" indent="-274320" fontAlgn="auto">
              <a:spcAft>
                <a:spcPts val="0"/>
              </a:spcAft>
              <a:defRPr/>
            </a:pPr>
            <a:r>
              <a:rPr lang="en-US" altLang="zh-CN" b="1" dirty="0">
                <a:cs typeface="+mn-cs"/>
              </a:rPr>
              <a:t>1</a:t>
            </a:r>
            <a:r>
              <a:rPr lang="zh-CN" altLang="zh-CN" b="1" dirty="0">
                <a:cs typeface="+mn-cs"/>
              </a:rPr>
              <a:t>．内容与形式相统一</a:t>
            </a:r>
          </a:p>
          <a:p>
            <a:pPr marL="274320" indent="-274320" fontAlgn="auto">
              <a:spcAft>
                <a:spcPts val="0"/>
              </a:spcAft>
              <a:defRPr/>
            </a:pPr>
            <a:r>
              <a:rPr lang="en-US" altLang="zh-CN" b="1" dirty="0" smtClean="0">
                <a:cs typeface="+mn-cs"/>
              </a:rPr>
              <a:t>2</a:t>
            </a:r>
            <a:r>
              <a:rPr lang="zh-CN" altLang="zh-CN" b="1" dirty="0">
                <a:cs typeface="+mn-cs"/>
              </a:rPr>
              <a:t>．主题鲜明</a:t>
            </a:r>
          </a:p>
          <a:p>
            <a:pPr marL="274320" indent="-274320" fontAlgn="auto">
              <a:spcAft>
                <a:spcPts val="0"/>
              </a:spcAft>
              <a:defRPr/>
            </a:pPr>
            <a:r>
              <a:rPr lang="zh-CN" altLang="zh-CN" sz="2200" dirty="0">
                <a:cs typeface="+mn-cs"/>
              </a:rPr>
              <a:t>一个网站必须要主题鲜明、突出重点，特别是个人网站，不可能像综合网站一样内容大而全，包罗万象，因此必须要确定一个明确的主题，突出自己的个性和</a:t>
            </a:r>
            <a:r>
              <a:rPr lang="zh-CN" altLang="zh-CN" sz="2200" dirty="0" smtClean="0">
                <a:cs typeface="+mn-cs"/>
              </a:rPr>
              <a:t>特色。</a:t>
            </a:r>
            <a:endParaRPr lang="zh-CN" altLang="zh-CN" sz="2200" dirty="0">
              <a:cs typeface="+mn-cs"/>
            </a:endParaRPr>
          </a:p>
          <a:p>
            <a:pPr marL="274320" indent="-274320" fontAlgn="auto">
              <a:spcAft>
                <a:spcPts val="0"/>
              </a:spcAft>
              <a:defRPr/>
            </a:pPr>
            <a:r>
              <a:rPr lang="en-US" altLang="zh-CN" b="1" dirty="0">
                <a:cs typeface="+mn-cs"/>
              </a:rPr>
              <a:t>3</a:t>
            </a:r>
            <a:r>
              <a:rPr lang="zh-CN" altLang="zh-CN" b="1" dirty="0">
                <a:cs typeface="+mn-cs"/>
              </a:rPr>
              <a:t>．风格统一</a:t>
            </a:r>
          </a:p>
          <a:p>
            <a:pPr marL="274320" indent="-274320" fontAlgn="auto">
              <a:spcAft>
                <a:spcPts val="0"/>
              </a:spcAft>
              <a:defRPr/>
            </a:pPr>
            <a:r>
              <a:rPr lang="en-US" altLang="zh-CN" b="1" dirty="0" smtClean="0">
                <a:cs typeface="+mn-cs"/>
              </a:rPr>
              <a:t>4</a:t>
            </a:r>
            <a:r>
              <a:rPr lang="zh-CN" altLang="zh-CN" b="1" dirty="0">
                <a:cs typeface="+mn-cs"/>
              </a:rPr>
              <a:t>．兼顾下载速度与美观</a:t>
            </a:r>
          </a:p>
          <a:p>
            <a:pPr marL="274320" indent="-274320" fontAlgn="auto">
              <a:spcAft>
                <a:spcPts val="0"/>
              </a:spcAft>
              <a:defRPr/>
            </a:pPr>
            <a:r>
              <a:rPr lang="en-US" altLang="zh-CN" b="1" dirty="0" smtClean="0">
                <a:cs typeface="+mn-cs"/>
              </a:rPr>
              <a:t>5</a:t>
            </a:r>
            <a:r>
              <a:rPr lang="zh-CN" altLang="zh-CN" b="1" dirty="0">
                <a:cs typeface="+mn-cs"/>
              </a:rPr>
              <a:t>．导航清晰</a:t>
            </a:r>
          </a:p>
          <a:p>
            <a:pPr marL="274320" indent="-274320" fontAlgn="auto">
              <a:spcAft>
                <a:spcPts val="0"/>
              </a:spcAft>
              <a:defRPr/>
            </a:pPr>
            <a:r>
              <a:rPr lang="en-US" altLang="zh-CN" b="1" dirty="0" smtClean="0">
                <a:cs typeface="+mn-cs"/>
              </a:rPr>
              <a:t>6</a:t>
            </a:r>
            <a:r>
              <a:rPr lang="zh-CN" altLang="zh-CN" b="1" dirty="0">
                <a:cs typeface="+mn-cs"/>
              </a:rPr>
              <a:t>．栏目设置合理</a:t>
            </a:r>
          </a:p>
          <a:p>
            <a:pPr marL="274320" indent="-274320" fontAlgn="auto">
              <a:spcAft>
                <a:spcPts val="0"/>
              </a:spcAft>
              <a:defRPr/>
            </a:pPr>
            <a:r>
              <a:rPr lang="en-US" altLang="zh-CN" b="1" dirty="0" smtClean="0">
                <a:cs typeface="+mn-cs"/>
              </a:rPr>
              <a:t>7</a:t>
            </a:r>
            <a:r>
              <a:rPr lang="zh-CN" altLang="zh-CN" b="1" dirty="0">
                <a:cs typeface="+mn-cs"/>
              </a:rPr>
              <a:t>．良好的兼容性</a:t>
            </a:r>
          </a:p>
          <a:p>
            <a:pPr marL="274320" indent="-274320" fontAlgn="auto">
              <a:spcAft>
                <a:spcPts val="0"/>
              </a:spcAft>
              <a:defRPr/>
            </a:pPr>
            <a:r>
              <a:rPr lang="en-US" altLang="zh-CN" b="1" dirty="0" smtClean="0">
                <a:cs typeface="+mn-cs"/>
              </a:rPr>
              <a:t>8</a:t>
            </a:r>
            <a:r>
              <a:rPr lang="zh-CN" altLang="zh-CN" b="1" dirty="0">
                <a:cs typeface="+mn-cs"/>
              </a:rPr>
              <a:t>．经常</a:t>
            </a:r>
            <a:r>
              <a:rPr lang="zh-CN" altLang="zh-CN" b="1" dirty="0" smtClean="0">
                <a:cs typeface="+mn-cs"/>
              </a:rPr>
              <a:t>更新</a:t>
            </a:r>
            <a:endParaRPr lang="zh-CN" altLang="zh-CN" b="1" dirty="0">
              <a:cs typeface="+mn-cs"/>
            </a:endParaRPr>
          </a:p>
        </p:txBody>
      </p:sp>
      <p:sp>
        <p:nvSpPr>
          <p:cNvPr id="21506" name="标题 2"/>
          <p:cNvSpPr>
            <a:spLocks noGrp="1"/>
          </p:cNvSpPr>
          <p:nvPr>
            <p:ph type="title"/>
          </p:nvPr>
        </p:nvSpPr>
        <p:spPr/>
        <p:txBody>
          <a:bodyPr/>
          <a:lstStyle/>
          <a:p>
            <a:r>
              <a:rPr lang="en-US" altLang="zh-CN" b="1" smtClean="0"/>
              <a:t>1.3  </a:t>
            </a:r>
            <a:r>
              <a:rPr lang="zh-CN" altLang="zh-CN" b="1" smtClean="0"/>
              <a:t>网站设计的原则</a:t>
            </a:r>
            <a:endParaRPr lang="zh-CN" altLang="en-US"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1"/>
          <p:cNvSpPr>
            <a:spLocks noGrp="1"/>
          </p:cNvSpPr>
          <p:nvPr>
            <p:ph idx="1"/>
          </p:nvPr>
        </p:nvSpPr>
        <p:spPr>
          <a:xfrm>
            <a:off x="827088" y="2492375"/>
            <a:ext cx="7777162" cy="3313113"/>
          </a:xfrm>
        </p:spPr>
        <p:txBody>
          <a:bodyPr/>
          <a:lstStyle/>
          <a:p>
            <a:r>
              <a:rPr lang="zh-CN" altLang="zh-CN" sz="2800" smtClean="0"/>
              <a:t>作为一个优秀网站，应该具备以下五大要素：</a:t>
            </a:r>
            <a:endParaRPr lang="en-US" altLang="zh-CN" sz="2800" smtClean="0"/>
          </a:p>
          <a:p>
            <a:r>
              <a:rPr lang="zh-CN" altLang="zh-CN" sz="2800" smtClean="0"/>
              <a:t>①网站内容丰富；</a:t>
            </a:r>
            <a:endParaRPr lang="en-US" altLang="zh-CN" sz="2800" smtClean="0"/>
          </a:p>
          <a:p>
            <a:r>
              <a:rPr lang="zh-CN" altLang="zh-CN" sz="2800" smtClean="0"/>
              <a:t>②页面下载速度快；</a:t>
            </a:r>
            <a:endParaRPr lang="en-US" altLang="zh-CN" sz="2800" smtClean="0"/>
          </a:p>
          <a:p>
            <a:r>
              <a:rPr lang="zh-CN" altLang="zh-CN" sz="2800" smtClean="0"/>
              <a:t>③功能多样、使用方便；</a:t>
            </a:r>
            <a:endParaRPr lang="en-US" altLang="zh-CN" sz="2800" smtClean="0"/>
          </a:p>
          <a:p>
            <a:r>
              <a:rPr lang="zh-CN" altLang="zh-CN" sz="2800" smtClean="0"/>
              <a:t>④网站品质优秀；</a:t>
            </a:r>
            <a:endParaRPr lang="en-US" altLang="zh-CN" sz="2800" smtClean="0"/>
          </a:p>
          <a:p>
            <a:r>
              <a:rPr lang="zh-CN" altLang="zh-CN" sz="2800" smtClean="0"/>
              <a:t>⑤保护个人信息。</a:t>
            </a:r>
            <a:endParaRPr lang="zh-CN" altLang="en-US" sz="2800" smtClean="0"/>
          </a:p>
        </p:txBody>
      </p:sp>
      <p:sp>
        <p:nvSpPr>
          <p:cNvPr id="22530" name="标题 2"/>
          <p:cNvSpPr>
            <a:spLocks noGrp="1"/>
          </p:cNvSpPr>
          <p:nvPr>
            <p:ph type="title"/>
          </p:nvPr>
        </p:nvSpPr>
        <p:spPr/>
        <p:txBody>
          <a:bodyPr/>
          <a:lstStyle/>
          <a:p>
            <a:r>
              <a:rPr lang="en-US" altLang="zh-CN" b="1" smtClean="0"/>
              <a:t>1.3  </a:t>
            </a:r>
            <a:r>
              <a:rPr lang="zh-CN" altLang="zh-CN" b="1" smtClean="0"/>
              <a:t>网站设计的原则</a:t>
            </a:r>
            <a:endParaRPr lang="zh-CN" altLang="en-US"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1"/>
          </p:nvPr>
        </p:nvSpPr>
        <p:spPr>
          <a:xfrm>
            <a:off x="468313" y="2133600"/>
            <a:ext cx="8135937" cy="3382963"/>
          </a:xfrm>
        </p:spPr>
        <p:txBody>
          <a:bodyPr/>
          <a:lstStyle/>
          <a:p>
            <a:r>
              <a:rPr lang="en-US" altLang="zh-CN" sz="2800" b="1" smtClean="0"/>
              <a:t>1</a:t>
            </a:r>
            <a:r>
              <a:rPr lang="zh-CN" altLang="zh-CN" sz="2800" b="1" smtClean="0"/>
              <a:t>．了解客户需求</a:t>
            </a:r>
          </a:p>
          <a:p>
            <a:r>
              <a:rPr lang="zh-CN" altLang="zh-CN" sz="2800" smtClean="0"/>
              <a:t>通常，网页设计并非只为了个人的孤芳自赏，更多的是用于展示形象、介绍产品和服务、体现发展战略等方面。因此，在进行具体设计之前，必须充分了解客户的目的和需求，以用户为中心进行市场调查和分析，规划网站的整体风格和特色，以使在网页的布局、色彩等方面做出恰当的定位。</a:t>
            </a:r>
          </a:p>
        </p:txBody>
      </p:sp>
      <p:sp>
        <p:nvSpPr>
          <p:cNvPr id="23554" name="标题 2"/>
          <p:cNvSpPr>
            <a:spLocks noGrp="1"/>
          </p:cNvSpPr>
          <p:nvPr>
            <p:ph type="title"/>
          </p:nvPr>
        </p:nvSpPr>
        <p:spPr/>
        <p:txBody>
          <a:bodyPr/>
          <a:lstStyle/>
          <a:p>
            <a:r>
              <a:rPr lang="en-US" altLang="zh-CN" b="1" smtClean="0"/>
              <a:t>1.4  </a:t>
            </a:r>
            <a:r>
              <a:rPr lang="zh-CN" altLang="zh-CN" b="1" smtClean="0"/>
              <a:t>网页设计的原则</a:t>
            </a:r>
            <a:endParaRPr lang="zh-CN" altLang="en-US"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1"/>
          <p:cNvSpPr>
            <a:spLocks noGrp="1"/>
          </p:cNvSpPr>
          <p:nvPr>
            <p:ph idx="1"/>
          </p:nvPr>
        </p:nvSpPr>
        <p:spPr>
          <a:xfrm>
            <a:off x="468313" y="2133600"/>
            <a:ext cx="8280400" cy="3240088"/>
          </a:xfrm>
        </p:spPr>
        <p:txBody>
          <a:bodyPr/>
          <a:lstStyle/>
          <a:p>
            <a:r>
              <a:rPr lang="en-US" altLang="zh-CN" b="1" smtClean="0"/>
              <a:t>2</a:t>
            </a:r>
            <a:r>
              <a:rPr lang="zh-CN" altLang="zh-CN" b="1" smtClean="0"/>
              <a:t>．遵循</a:t>
            </a:r>
            <a:r>
              <a:rPr lang="en-US" altLang="zh-CN" b="1" smtClean="0"/>
              <a:t>Web</a:t>
            </a:r>
            <a:r>
              <a:rPr lang="zh-CN" altLang="zh-CN" b="1" smtClean="0"/>
              <a:t>标准</a:t>
            </a:r>
          </a:p>
          <a:p>
            <a:r>
              <a:rPr lang="zh-CN" altLang="zh-CN" smtClean="0"/>
              <a:t>众所周知，网页的实现和操作平台是基于</a:t>
            </a:r>
            <a:r>
              <a:rPr lang="en-US" altLang="zh-CN" smtClean="0"/>
              <a:t>Web</a:t>
            </a:r>
            <a:r>
              <a:rPr lang="zh-CN" altLang="zh-CN" smtClean="0"/>
              <a:t>之上，各个站点都遵循着一定的</a:t>
            </a:r>
            <a:r>
              <a:rPr lang="en-US" altLang="zh-CN" smtClean="0"/>
              <a:t>Web</a:t>
            </a:r>
            <a:r>
              <a:rPr lang="zh-CN" altLang="zh-CN" smtClean="0"/>
              <a:t>标准。尽管</a:t>
            </a:r>
            <a:r>
              <a:rPr lang="en-US" altLang="zh-CN" smtClean="0"/>
              <a:t>Web</a:t>
            </a:r>
            <a:r>
              <a:rPr lang="zh-CN" altLang="zh-CN" smtClean="0"/>
              <a:t>并没有严格的规则限制，也没有专门强制设计者遵循一定的规则，但在网页设计过程中也会遵循一些公认的规则。比如：在左上角放置网站</a:t>
            </a:r>
            <a:r>
              <a:rPr lang="en-US" altLang="zh-CN" smtClean="0"/>
              <a:t>LOGO</a:t>
            </a:r>
            <a:r>
              <a:rPr lang="zh-CN" altLang="zh-CN" smtClean="0"/>
              <a:t>；设置返回首页超链接；文本的链接在网页的底端连续出现；长网页使用“返回顶端”的链接；正常状态下文字为黑色，访问过后成为红色或蓝色等。</a:t>
            </a:r>
            <a:endParaRPr lang="zh-CN" altLang="en-US" smtClean="0"/>
          </a:p>
        </p:txBody>
      </p:sp>
      <p:sp>
        <p:nvSpPr>
          <p:cNvPr id="24578" name="标题 2"/>
          <p:cNvSpPr>
            <a:spLocks noGrp="1"/>
          </p:cNvSpPr>
          <p:nvPr>
            <p:ph type="title"/>
          </p:nvPr>
        </p:nvSpPr>
        <p:spPr/>
        <p:txBody>
          <a:bodyPr/>
          <a:lstStyle/>
          <a:p>
            <a:r>
              <a:rPr lang="en-US" altLang="zh-CN" b="1" smtClean="0"/>
              <a:t>1.4  </a:t>
            </a:r>
            <a:r>
              <a:rPr lang="zh-CN" altLang="zh-CN" b="1" smtClean="0"/>
              <a:t>网页设计的原则</a:t>
            </a:r>
            <a:endParaRPr lang="zh-CN" altLang="en-US"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1"/>
          </p:nvPr>
        </p:nvSpPr>
        <p:spPr>
          <a:xfrm>
            <a:off x="539750" y="2708275"/>
            <a:ext cx="7993063" cy="2808288"/>
          </a:xfrm>
        </p:spPr>
        <p:txBody>
          <a:bodyPr/>
          <a:lstStyle/>
          <a:p>
            <a:r>
              <a:rPr lang="en-US" altLang="zh-CN" b="1" smtClean="0"/>
              <a:t>3</a:t>
            </a:r>
            <a:r>
              <a:rPr lang="zh-CN" altLang="zh-CN" b="1" smtClean="0"/>
              <a:t>．运用形式美法则</a:t>
            </a:r>
          </a:p>
          <a:p>
            <a:r>
              <a:rPr lang="zh-CN" altLang="zh-CN" smtClean="0"/>
              <a:t>网页设计并不是对已有信息的简单罗列，从某种角度讲，它也是一种视觉传达设计。网页设计涉及对字体、色彩、版面等各方面的设计，因此，视觉传达设计中运用的一些形式美法则，比如对称、均衡、重复、分割、韵律、节奏等，也适用于网页设计。</a:t>
            </a:r>
          </a:p>
          <a:p>
            <a:endParaRPr lang="zh-CN" altLang="en-US" smtClean="0"/>
          </a:p>
        </p:txBody>
      </p:sp>
      <p:sp>
        <p:nvSpPr>
          <p:cNvPr id="25602" name="标题 2"/>
          <p:cNvSpPr>
            <a:spLocks noGrp="1"/>
          </p:cNvSpPr>
          <p:nvPr>
            <p:ph type="title"/>
          </p:nvPr>
        </p:nvSpPr>
        <p:spPr/>
        <p:txBody>
          <a:bodyPr/>
          <a:lstStyle/>
          <a:p>
            <a:r>
              <a:rPr lang="en-US" altLang="zh-CN" b="1" smtClean="0"/>
              <a:t>1.4  </a:t>
            </a:r>
            <a:r>
              <a:rPr lang="zh-CN" altLang="zh-CN" b="1" smtClean="0"/>
              <a:t>网页设计的原则</a:t>
            </a:r>
            <a:endParaRPr lang="zh-CN" alt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8313" y="1773238"/>
            <a:ext cx="8351837" cy="4751387"/>
          </a:xfrm>
        </p:spPr>
        <p:txBody>
          <a:bodyPr rtlCol="0">
            <a:normAutofit fontScale="92500"/>
          </a:bodyPr>
          <a:lstStyle/>
          <a:p>
            <a:pPr marL="274320" indent="-274320" fontAlgn="auto">
              <a:spcAft>
                <a:spcPts val="0"/>
              </a:spcAft>
              <a:defRPr/>
            </a:pPr>
            <a:r>
              <a:rPr lang="zh-CN" altLang="zh-CN" sz="2600" b="1" dirty="0">
                <a:cs typeface="+mn-cs"/>
              </a:rPr>
              <a:t>1．确定网页的主题内容与风格</a:t>
            </a:r>
          </a:p>
          <a:p>
            <a:pPr marL="274320" indent="-274320" fontAlgn="auto">
              <a:spcAft>
                <a:spcPts val="0"/>
              </a:spcAft>
              <a:defRPr/>
            </a:pPr>
            <a:r>
              <a:rPr lang="zh-CN" altLang="zh-CN" sz="2600" dirty="0">
                <a:cs typeface="+mn-cs"/>
              </a:rPr>
              <a:t>每个网站都有各自不同的建站需求和建站目的，要根据其目的来确定网站的功能，例如是建设产品宣传网站还是电子商务型网站，并根据其主题来确定网站的风格</a:t>
            </a:r>
            <a:r>
              <a:rPr lang="zh-CN" altLang="zh-CN" sz="2600" dirty="0" smtClean="0">
                <a:cs typeface="+mn-cs"/>
              </a:rPr>
              <a:t>。</a:t>
            </a:r>
            <a:endParaRPr lang="en-US" altLang="zh-CN" sz="2600" dirty="0" smtClean="0">
              <a:cs typeface="+mn-cs"/>
            </a:endParaRPr>
          </a:p>
          <a:p>
            <a:pPr marL="274320" indent="-274320" fontAlgn="auto">
              <a:spcAft>
                <a:spcPts val="0"/>
              </a:spcAft>
              <a:defRPr/>
            </a:pPr>
            <a:r>
              <a:rPr lang="zh-CN" altLang="zh-CN" sz="2600" b="1" dirty="0" smtClean="0">
                <a:cs typeface="+mn-cs"/>
              </a:rPr>
              <a:t>2</a:t>
            </a:r>
            <a:r>
              <a:rPr lang="zh-CN" altLang="zh-CN" sz="2600" b="1" dirty="0">
                <a:cs typeface="+mn-cs"/>
              </a:rPr>
              <a:t>．整合网页素材</a:t>
            </a:r>
          </a:p>
          <a:p>
            <a:pPr marL="274320" indent="-274320" fontAlgn="auto">
              <a:spcAft>
                <a:spcPts val="0"/>
              </a:spcAft>
              <a:defRPr/>
            </a:pPr>
            <a:r>
              <a:rPr lang="zh-CN" altLang="zh-CN" sz="2600" dirty="0">
                <a:cs typeface="+mn-cs"/>
              </a:rPr>
              <a:t>当网站的内容和风格确定后，就要根据主题内容和风格尽量多地搜集素材，比如相关的文字、图片、音乐和视频等，并对这些素材进行加工处理，使其适用于网站；同时将素材进行合理分类，比如图片统一放入</a:t>
            </a:r>
            <a:r>
              <a:rPr lang="en-US" altLang="zh-CN" sz="2600" dirty="0">
                <a:cs typeface="+mn-cs"/>
              </a:rPr>
              <a:t>Images</a:t>
            </a:r>
            <a:r>
              <a:rPr lang="zh-CN" altLang="zh-CN" sz="2600" dirty="0">
                <a:cs typeface="+mn-cs"/>
              </a:rPr>
              <a:t>文件夹，音频视频统一放入</a:t>
            </a:r>
            <a:r>
              <a:rPr lang="en-US" altLang="zh-CN" sz="2600" dirty="0">
                <a:cs typeface="+mn-cs"/>
              </a:rPr>
              <a:t>Media</a:t>
            </a:r>
            <a:r>
              <a:rPr lang="zh-CN" altLang="zh-CN" sz="2600" dirty="0">
                <a:cs typeface="+mn-cs"/>
              </a:rPr>
              <a:t>文件夹，</a:t>
            </a:r>
            <a:r>
              <a:rPr lang="en-US" altLang="zh-CN" sz="2600" dirty="0">
                <a:cs typeface="+mn-cs"/>
              </a:rPr>
              <a:t>Flash</a:t>
            </a:r>
            <a:r>
              <a:rPr lang="zh-CN" altLang="zh-CN" sz="2600" dirty="0">
                <a:cs typeface="+mn-cs"/>
              </a:rPr>
              <a:t>动画统一放入</a:t>
            </a:r>
            <a:r>
              <a:rPr lang="en-US" altLang="zh-CN" sz="2600" dirty="0">
                <a:cs typeface="+mn-cs"/>
              </a:rPr>
              <a:t>Flash</a:t>
            </a:r>
            <a:r>
              <a:rPr lang="zh-CN" altLang="zh-CN" sz="2600" dirty="0">
                <a:cs typeface="+mn-cs"/>
              </a:rPr>
              <a:t>文件夹，网页统一放入</a:t>
            </a:r>
            <a:r>
              <a:rPr lang="en-US" altLang="zh-CN" sz="2600" dirty="0">
                <a:cs typeface="+mn-cs"/>
              </a:rPr>
              <a:t>Html</a:t>
            </a:r>
            <a:r>
              <a:rPr lang="zh-CN" altLang="zh-CN" sz="2600" dirty="0">
                <a:cs typeface="+mn-cs"/>
              </a:rPr>
              <a:t>文件夹等。</a:t>
            </a:r>
          </a:p>
          <a:p>
            <a:pPr marL="274320" indent="-274320" fontAlgn="auto">
              <a:spcAft>
                <a:spcPts val="0"/>
              </a:spcAft>
              <a:defRPr/>
            </a:pPr>
            <a:endParaRPr lang="zh-CN" altLang="en-US" dirty="0">
              <a:cs typeface="+mn-cs"/>
            </a:endParaRPr>
          </a:p>
        </p:txBody>
      </p:sp>
      <p:sp>
        <p:nvSpPr>
          <p:cNvPr id="26626" name="标题 2"/>
          <p:cNvSpPr>
            <a:spLocks noGrp="1"/>
          </p:cNvSpPr>
          <p:nvPr>
            <p:ph type="title"/>
          </p:nvPr>
        </p:nvSpPr>
        <p:spPr/>
        <p:txBody>
          <a:bodyPr/>
          <a:lstStyle/>
          <a:p>
            <a:r>
              <a:rPr lang="en-US" altLang="zh-CN" b="1" smtClean="0"/>
              <a:t>1.5  </a:t>
            </a:r>
            <a:r>
              <a:rPr lang="zh-CN" altLang="zh-CN" b="1" smtClean="0"/>
              <a:t>网页设计的流程</a:t>
            </a:r>
            <a:endParaRPr lang="zh-CN" altLang="en-US"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8313" y="1844675"/>
            <a:ext cx="8351837" cy="4608513"/>
          </a:xfrm>
        </p:spPr>
        <p:txBody>
          <a:bodyPr rtlCol="0">
            <a:normAutofit fontScale="92500"/>
          </a:bodyPr>
          <a:lstStyle/>
          <a:p>
            <a:pPr marL="274320" indent="-274320" fontAlgn="auto">
              <a:spcAft>
                <a:spcPts val="0"/>
              </a:spcAft>
              <a:defRPr/>
            </a:pPr>
            <a:r>
              <a:rPr lang="en-US" altLang="zh-CN" sz="2600" b="1" dirty="0" smtClean="0">
                <a:cs typeface="+mn-cs"/>
              </a:rPr>
              <a:t>3</a:t>
            </a:r>
            <a:r>
              <a:rPr lang="zh-CN" altLang="zh-CN" sz="2600" b="1" dirty="0">
                <a:cs typeface="+mn-cs"/>
              </a:rPr>
              <a:t>．网页的制作</a:t>
            </a:r>
          </a:p>
          <a:p>
            <a:pPr marL="274320" indent="-274320" fontAlgn="auto">
              <a:spcAft>
                <a:spcPts val="0"/>
              </a:spcAft>
              <a:defRPr/>
            </a:pPr>
            <a:r>
              <a:rPr lang="zh-CN" altLang="zh-CN" sz="2600" dirty="0">
                <a:cs typeface="+mn-cs"/>
              </a:rPr>
              <a:t>制作网页需要多种工具的配合使用。一般开始时使用平面设计软件</a:t>
            </a:r>
            <a:r>
              <a:rPr lang="en-US" altLang="zh-CN" sz="2600" dirty="0">
                <a:cs typeface="+mn-cs"/>
              </a:rPr>
              <a:t>Photoshop</a:t>
            </a:r>
            <a:r>
              <a:rPr lang="zh-CN" altLang="zh-CN" sz="2600" dirty="0">
                <a:cs typeface="+mn-cs"/>
              </a:rPr>
              <a:t>作效果方案或设计元素。如果网页中需要一些</a:t>
            </a:r>
            <a:r>
              <a:rPr lang="en-US" altLang="zh-CN" sz="2600" dirty="0">
                <a:cs typeface="+mn-cs"/>
              </a:rPr>
              <a:t>Flash</a:t>
            </a:r>
            <a:r>
              <a:rPr lang="zh-CN" altLang="zh-CN" sz="2600" dirty="0">
                <a:cs typeface="+mn-cs"/>
              </a:rPr>
              <a:t>动画元素，就需要使用</a:t>
            </a:r>
            <a:r>
              <a:rPr lang="en-US" altLang="zh-CN" sz="2600" dirty="0">
                <a:cs typeface="+mn-cs"/>
              </a:rPr>
              <a:t>Flash</a:t>
            </a:r>
            <a:r>
              <a:rPr lang="zh-CN" altLang="zh-CN" sz="2600" dirty="0">
                <a:cs typeface="+mn-cs"/>
              </a:rPr>
              <a:t>软件制作动画效果。如果素材都已齐全，就按照效果图使用</a:t>
            </a:r>
            <a:r>
              <a:rPr lang="en-US" altLang="zh-CN" sz="2600" dirty="0">
                <a:cs typeface="+mn-cs"/>
              </a:rPr>
              <a:t>Dreamweaver</a:t>
            </a:r>
            <a:r>
              <a:rPr lang="zh-CN" altLang="zh-CN" sz="2600" dirty="0">
                <a:cs typeface="+mn-cs"/>
              </a:rPr>
              <a:t>软件进行编辑，制作成能够上传至</a:t>
            </a:r>
            <a:r>
              <a:rPr lang="en-US" altLang="zh-CN" sz="2600" dirty="0">
                <a:cs typeface="+mn-cs"/>
              </a:rPr>
              <a:t>Web</a:t>
            </a:r>
            <a:r>
              <a:rPr lang="zh-CN" altLang="zh-CN" sz="2600" dirty="0">
                <a:cs typeface="+mn-cs"/>
              </a:rPr>
              <a:t>平台的文件格式。</a:t>
            </a:r>
          </a:p>
          <a:p>
            <a:pPr marL="274320" indent="-274320" fontAlgn="auto">
              <a:spcAft>
                <a:spcPts val="0"/>
              </a:spcAft>
              <a:defRPr/>
            </a:pPr>
            <a:r>
              <a:rPr lang="en-US" altLang="zh-CN" sz="2600" b="1" dirty="0">
                <a:cs typeface="+mn-cs"/>
              </a:rPr>
              <a:t>4</a:t>
            </a:r>
            <a:r>
              <a:rPr lang="zh-CN" altLang="zh-CN" sz="2600" b="1" dirty="0">
                <a:cs typeface="+mn-cs"/>
              </a:rPr>
              <a:t>．网页的测试与发布</a:t>
            </a:r>
          </a:p>
          <a:p>
            <a:pPr marL="274320" indent="-274320" fontAlgn="auto">
              <a:spcAft>
                <a:spcPts val="0"/>
              </a:spcAft>
              <a:defRPr/>
            </a:pPr>
            <a:r>
              <a:rPr lang="zh-CN" altLang="zh-CN" sz="2600" dirty="0">
                <a:cs typeface="+mn-cs"/>
              </a:rPr>
              <a:t>网页制作完成后，首先在本机上进行测试，检查网站中是否存在文字、链接和样式等方面的错误，保证网站发布后能够正常浏览使用。测试符合要求后，再利用</a:t>
            </a:r>
            <a:r>
              <a:rPr lang="en-US" altLang="zh-CN" sz="2600" dirty="0">
                <a:cs typeface="+mn-cs"/>
              </a:rPr>
              <a:t>ASP</a:t>
            </a:r>
            <a:r>
              <a:rPr lang="zh-CN" altLang="zh-CN" sz="2600" dirty="0">
                <a:cs typeface="+mn-cs"/>
              </a:rPr>
              <a:t>服务器或远程</a:t>
            </a:r>
            <a:r>
              <a:rPr lang="en-US" altLang="zh-CN" sz="2600" dirty="0">
                <a:cs typeface="+mn-cs"/>
              </a:rPr>
              <a:t>FTP</a:t>
            </a:r>
            <a:r>
              <a:rPr lang="zh-CN" altLang="zh-CN" sz="2600" dirty="0">
                <a:cs typeface="+mn-cs"/>
              </a:rPr>
              <a:t>软件将其发布出去。</a:t>
            </a:r>
          </a:p>
          <a:p>
            <a:pPr marL="274320" indent="-274320" fontAlgn="auto">
              <a:spcAft>
                <a:spcPts val="0"/>
              </a:spcAft>
              <a:defRPr/>
            </a:pPr>
            <a:endParaRPr lang="zh-CN" altLang="en-US" dirty="0">
              <a:cs typeface="+mn-cs"/>
            </a:endParaRPr>
          </a:p>
        </p:txBody>
      </p:sp>
      <p:sp>
        <p:nvSpPr>
          <p:cNvPr id="27650" name="标题 2"/>
          <p:cNvSpPr>
            <a:spLocks noGrp="1"/>
          </p:cNvSpPr>
          <p:nvPr>
            <p:ph type="title"/>
          </p:nvPr>
        </p:nvSpPr>
        <p:spPr/>
        <p:txBody>
          <a:bodyPr/>
          <a:lstStyle/>
          <a:p>
            <a:r>
              <a:rPr lang="en-US" altLang="zh-CN" b="1" smtClean="0"/>
              <a:t>1.5  </a:t>
            </a:r>
            <a:r>
              <a:rPr lang="zh-CN" altLang="zh-CN" b="1" smtClean="0"/>
              <a:t>网页设计的流程</a:t>
            </a:r>
            <a:endParaRPr lang="zh-CN" alt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1"/>
          <p:cNvSpPr>
            <a:spLocks noGrp="1"/>
          </p:cNvSpPr>
          <p:nvPr>
            <p:ph idx="1"/>
          </p:nvPr>
        </p:nvSpPr>
        <p:spPr>
          <a:xfrm>
            <a:off x="468313" y="1773238"/>
            <a:ext cx="8351837" cy="3959225"/>
          </a:xfrm>
        </p:spPr>
        <p:txBody>
          <a:bodyPr/>
          <a:lstStyle/>
          <a:p>
            <a:r>
              <a:rPr lang="en-US" altLang="zh-CN" b="1" smtClean="0"/>
              <a:t>1.6.1  </a:t>
            </a:r>
            <a:r>
              <a:rPr lang="zh-CN" altLang="zh-CN" b="1" smtClean="0"/>
              <a:t>网页标识设计</a:t>
            </a:r>
          </a:p>
          <a:p>
            <a:r>
              <a:rPr lang="zh-CN" altLang="zh-CN" sz="2200" smtClean="0"/>
              <a:t>作为独特的传媒符号，标识（</a:t>
            </a:r>
            <a:r>
              <a:rPr lang="en-US" altLang="zh-CN" sz="2200" smtClean="0"/>
              <a:t>LOGO</a:t>
            </a:r>
            <a:r>
              <a:rPr lang="zh-CN" altLang="zh-CN" sz="2200" smtClean="0"/>
              <a:t>）一直成为传播特殊信息的视觉文化语言。</a:t>
            </a:r>
            <a:endParaRPr lang="en-US" altLang="zh-CN" sz="2200" smtClean="0"/>
          </a:p>
          <a:p>
            <a:r>
              <a:rPr lang="zh-CN" altLang="zh-CN" sz="2200" smtClean="0"/>
              <a:t>构成</a:t>
            </a:r>
            <a:r>
              <a:rPr lang="en-US" altLang="zh-CN" sz="2200" smtClean="0"/>
              <a:t>LOGO</a:t>
            </a:r>
            <a:r>
              <a:rPr lang="zh-CN" altLang="zh-CN" sz="2200" smtClean="0"/>
              <a:t>要素的各部分一般都具有一种统一性及差异性，这个差异性又称为独特性，或叫做多样性；而统一是将多样性提炼为一个主要表现体，统一存在于各部分要素中。而大小、材质、位置等具有支配全体作用的要素被称为支配，精确把握对象的多样、统一并突出支配性要素，是设计网络</a:t>
            </a:r>
            <a:r>
              <a:rPr lang="en-US" altLang="zh-CN" sz="2200" smtClean="0"/>
              <a:t>LOGO</a:t>
            </a:r>
            <a:r>
              <a:rPr lang="zh-CN" altLang="zh-CN" sz="2200" smtClean="0"/>
              <a:t>必备技术要素</a:t>
            </a:r>
            <a:r>
              <a:rPr lang="zh-CN" altLang="en-US" sz="2200" smtClean="0"/>
              <a:t>。</a:t>
            </a:r>
            <a:endParaRPr lang="en-US" altLang="zh-CN" sz="2200" smtClean="0"/>
          </a:p>
          <a:p>
            <a:r>
              <a:rPr lang="zh-CN" altLang="zh-CN" sz="2200" smtClean="0"/>
              <a:t>如图</a:t>
            </a:r>
            <a:r>
              <a:rPr lang="en-US" altLang="zh-CN" sz="2200" smtClean="0"/>
              <a:t>LOGO</a:t>
            </a:r>
            <a:r>
              <a:rPr lang="zh-CN" altLang="en-US" sz="2200" smtClean="0"/>
              <a:t>设计：</a:t>
            </a:r>
            <a:r>
              <a:rPr lang="en-US" altLang="zh-CN" sz="2200" smtClean="0"/>
              <a:t> </a:t>
            </a:r>
          </a:p>
          <a:p>
            <a:endParaRPr lang="en-US" altLang="zh-CN" smtClean="0"/>
          </a:p>
          <a:p>
            <a:endParaRPr lang="en-US" altLang="zh-CN" smtClean="0"/>
          </a:p>
          <a:p>
            <a:endParaRPr lang="en-US" altLang="zh-CN" smtClean="0"/>
          </a:p>
          <a:p>
            <a:endParaRPr lang="zh-CN" altLang="zh-CN" smtClean="0"/>
          </a:p>
        </p:txBody>
      </p:sp>
      <p:sp>
        <p:nvSpPr>
          <p:cNvPr id="28674" name="标题 2"/>
          <p:cNvSpPr>
            <a:spLocks noGrp="1"/>
          </p:cNvSpPr>
          <p:nvPr>
            <p:ph type="title"/>
          </p:nvPr>
        </p:nvSpPr>
        <p:spPr/>
        <p:txBody>
          <a:bodyPr/>
          <a:lstStyle/>
          <a:p>
            <a:r>
              <a:rPr lang="en-US" altLang="zh-CN" b="1" smtClean="0"/>
              <a:t>1.6  </a:t>
            </a:r>
            <a:r>
              <a:rPr lang="zh-CN" altLang="zh-CN" b="1" smtClean="0"/>
              <a:t>网页主要设计元素</a:t>
            </a:r>
            <a:endParaRPr lang="zh-CN" altLang="en-US" smtClean="0"/>
          </a:p>
        </p:txBody>
      </p:sp>
      <p:pic>
        <p:nvPicPr>
          <p:cNvPr id="28675" name="Picture 2"/>
          <p:cNvPicPr>
            <a:picLocks noChangeAspect="1" noChangeArrowheads="1"/>
          </p:cNvPicPr>
          <p:nvPr/>
        </p:nvPicPr>
        <p:blipFill>
          <a:blip r:embed="rId2"/>
          <a:srcRect/>
          <a:stretch>
            <a:fillRect/>
          </a:stretch>
        </p:blipFill>
        <p:spPr bwMode="auto">
          <a:xfrm>
            <a:off x="2700338" y="4724400"/>
            <a:ext cx="5395912" cy="1627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1"/>
          <p:cNvSpPr>
            <a:spLocks noGrp="1"/>
          </p:cNvSpPr>
          <p:nvPr>
            <p:ph idx="1"/>
          </p:nvPr>
        </p:nvSpPr>
        <p:spPr>
          <a:xfrm>
            <a:off x="539750" y="1557338"/>
            <a:ext cx="8353425" cy="3384550"/>
          </a:xfrm>
        </p:spPr>
        <p:txBody>
          <a:bodyPr/>
          <a:lstStyle/>
          <a:p>
            <a:r>
              <a:rPr lang="en-US" altLang="zh-CN" sz="2600" b="1" smtClean="0"/>
              <a:t>1.6.2  </a:t>
            </a:r>
            <a:r>
              <a:rPr lang="zh-CN" altLang="zh-CN" sz="2600" b="1" smtClean="0"/>
              <a:t>网页导航设计</a:t>
            </a:r>
          </a:p>
          <a:p>
            <a:r>
              <a:rPr lang="zh-CN" altLang="zh-CN" sz="2200" smtClean="0"/>
              <a:t>网页的导航就像书目录一样，起到引导阅读、提纲挈领的作用。一般情况下，网页的导航是一组按钮或是文本链接，通过单击帮助浏览者方便快捷地到达所指向站点的主页或主要页面，并能够在各个网页之间进行自由切换。网页的导航通常设计得比较简洁、易用，在页面中具有相对固定的位置，大致有顶导航、底导航、左导航、右导航、左右导航、自由导航等，根据网站内容的需求，这些导航可以综合使用。</a:t>
            </a:r>
            <a:r>
              <a:rPr lang="zh-CN" altLang="en-US" sz="2200" smtClean="0"/>
              <a:t>如下导航设计：</a:t>
            </a:r>
            <a:endParaRPr lang="zh-CN" altLang="zh-CN" sz="2200" smtClean="0"/>
          </a:p>
          <a:p>
            <a:endParaRPr lang="en-US" altLang="zh-CN" smtClean="0"/>
          </a:p>
          <a:p>
            <a:endParaRPr lang="en-US" altLang="zh-CN" smtClean="0"/>
          </a:p>
          <a:p>
            <a:endParaRPr lang="en-US" altLang="zh-CN" smtClean="0"/>
          </a:p>
          <a:p>
            <a:endParaRPr lang="zh-CN" altLang="zh-CN" smtClean="0"/>
          </a:p>
        </p:txBody>
      </p:sp>
      <p:sp>
        <p:nvSpPr>
          <p:cNvPr id="29698" name="标题 2"/>
          <p:cNvSpPr>
            <a:spLocks noGrp="1"/>
          </p:cNvSpPr>
          <p:nvPr>
            <p:ph type="title"/>
          </p:nvPr>
        </p:nvSpPr>
        <p:spPr/>
        <p:txBody>
          <a:bodyPr/>
          <a:lstStyle/>
          <a:p>
            <a:r>
              <a:rPr lang="en-US" altLang="zh-CN" b="1" smtClean="0"/>
              <a:t>1.6  </a:t>
            </a:r>
            <a:r>
              <a:rPr lang="zh-CN" altLang="zh-CN" b="1" smtClean="0"/>
              <a:t>网页主要设计元素</a:t>
            </a:r>
            <a:endParaRPr lang="zh-CN" altLang="en-US" smtClean="0"/>
          </a:p>
        </p:txBody>
      </p:sp>
      <p:pic>
        <p:nvPicPr>
          <p:cNvPr id="29699" name="Picture 2"/>
          <p:cNvPicPr>
            <a:picLocks noChangeAspect="1" noChangeArrowheads="1"/>
          </p:cNvPicPr>
          <p:nvPr/>
        </p:nvPicPr>
        <p:blipFill>
          <a:blip r:embed="rId2"/>
          <a:srcRect/>
          <a:stretch>
            <a:fillRect/>
          </a:stretch>
        </p:blipFill>
        <p:spPr bwMode="auto">
          <a:xfrm>
            <a:off x="539750" y="4581525"/>
            <a:ext cx="8342313" cy="1647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750" y="1989138"/>
            <a:ext cx="8353425" cy="4103687"/>
          </a:xfrm>
        </p:spPr>
        <p:txBody>
          <a:bodyPr rtlCol="0">
            <a:normAutofit fontScale="77500" lnSpcReduction="20000"/>
          </a:bodyPr>
          <a:lstStyle/>
          <a:p>
            <a:pPr marL="274320" indent="-274320" fontAlgn="auto">
              <a:spcAft>
                <a:spcPts val="0"/>
              </a:spcAft>
              <a:defRPr/>
            </a:pPr>
            <a:r>
              <a:rPr lang="en-US" altLang="zh-CN" sz="2800" b="1" dirty="0">
                <a:cs typeface="+mn-cs"/>
              </a:rPr>
              <a:t>1.6.3  </a:t>
            </a:r>
            <a:r>
              <a:rPr lang="zh-CN" altLang="zh-CN" sz="2800" b="1" dirty="0">
                <a:cs typeface="+mn-cs"/>
              </a:rPr>
              <a:t>网页版式设计</a:t>
            </a:r>
          </a:p>
          <a:p>
            <a:pPr marL="274320" indent="-274320" fontAlgn="auto">
              <a:spcAft>
                <a:spcPts val="0"/>
              </a:spcAft>
              <a:defRPr/>
            </a:pPr>
            <a:r>
              <a:rPr lang="zh-CN" altLang="zh-CN" sz="2800" dirty="0">
                <a:cs typeface="+mn-cs"/>
              </a:rPr>
              <a:t>网页设计首先涉及到的是页面的版面编排问题。网页作为一种版面，既有文字又有图片。文字有大有小，还有标题和正文之分；图片也有大有小，而且有横有竖之别。图片和文字都需要同时展示给观众，总不能简单地罗列在一个页面上，这样往往会杂乱无章。因此必须根据内容的需要，将这些图片和文字按照一定的次序进行合理的编排和布局，使它们组成一个有机的整体，展现给广大观众。</a:t>
            </a:r>
          </a:p>
          <a:p>
            <a:pPr marL="274320" indent="-274320" fontAlgn="auto">
              <a:spcAft>
                <a:spcPts val="0"/>
              </a:spcAft>
              <a:defRPr/>
            </a:pPr>
            <a:r>
              <a:rPr lang="en-US" altLang="zh-CN" sz="2800" b="1" dirty="0">
                <a:cs typeface="+mn-cs"/>
              </a:rPr>
              <a:t>1</a:t>
            </a:r>
            <a:r>
              <a:rPr lang="zh-CN" altLang="zh-CN" sz="2800" b="1" dirty="0">
                <a:cs typeface="+mn-cs"/>
              </a:rPr>
              <a:t>．版面布局的依据</a:t>
            </a:r>
            <a:r>
              <a:rPr lang="en-US" altLang="zh-CN" sz="2800" b="1" dirty="0">
                <a:cs typeface="+mn-cs"/>
              </a:rPr>
              <a:t> </a:t>
            </a:r>
            <a:endParaRPr lang="zh-CN" altLang="zh-CN" sz="2800" b="1" dirty="0">
              <a:cs typeface="+mn-cs"/>
            </a:endParaRPr>
          </a:p>
          <a:p>
            <a:pPr marL="274320" indent="-274320" fontAlgn="auto">
              <a:spcAft>
                <a:spcPts val="0"/>
              </a:spcAft>
              <a:defRPr/>
            </a:pPr>
            <a:r>
              <a:rPr lang="zh-CN" altLang="zh-CN" sz="2800" dirty="0">
                <a:cs typeface="+mn-cs"/>
              </a:rPr>
              <a:t>（</a:t>
            </a:r>
            <a:r>
              <a:rPr lang="en-US" altLang="zh-CN" sz="2800" dirty="0">
                <a:cs typeface="+mn-cs"/>
              </a:rPr>
              <a:t>1</a:t>
            </a:r>
            <a:r>
              <a:rPr lang="zh-CN" altLang="zh-CN" sz="2800" dirty="0">
                <a:cs typeface="+mn-cs"/>
              </a:rPr>
              <a:t>）主次分明，中心突出。</a:t>
            </a:r>
          </a:p>
          <a:p>
            <a:pPr marL="274320" indent="-274320" fontAlgn="auto">
              <a:spcAft>
                <a:spcPts val="0"/>
              </a:spcAft>
              <a:defRPr/>
            </a:pPr>
            <a:r>
              <a:rPr lang="zh-CN" altLang="zh-CN" sz="2800" dirty="0">
                <a:cs typeface="+mn-cs"/>
              </a:rPr>
              <a:t>（</a:t>
            </a:r>
            <a:r>
              <a:rPr lang="en-US" altLang="zh-CN" sz="2800" dirty="0">
                <a:cs typeface="+mn-cs"/>
              </a:rPr>
              <a:t>2</a:t>
            </a:r>
            <a:r>
              <a:rPr lang="zh-CN" altLang="zh-CN" sz="2800" dirty="0">
                <a:cs typeface="+mn-cs"/>
              </a:rPr>
              <a:t>）大小搭配，相互呼应。</a:t>
            </a:r>
          </a:p>
          <a:p>
            <a:pPr marL="274320" indent="-274320" fontAlgn="auto">
              <a:spcAft>
                <a:spcPts val="0"/>
              </a:spcAft>
              <a:defRPr/>
            </a:pPr>
            <a:r>
              <a:rPr lang="zh-CN" altLang="zh-CN" sz="2800" dirty="0">
                <a:cs typeface="+mn-cs"/>
              </a:rPr>
              <a:t>（</a:t>
            </a:r>
            <a:r>
              <a:rPr lang="en-US" altLang="zh-CN" sz="2800" dirty="0">
                <a:cs typeface="+mn-cs"/>
              </a:rPr>
              <a:t>3</a:t>
            </a:r>
            <a:r>
              <a:rPr lang="zh-CN" altLang="zh-CN" sz="2800" dirty="0">
                <a:cs typeface="+mn-cs"/>
              </a:rPr>
              <a:t>）图文并茂，相得益彰。</a:t>
            </a:r>
          </a:p>
          <a:p>
            <a:pPr marL="274320" indent="-274320" fontAlgn="auto">
              <a:spcAft>
                <a:spcPts val="0"/>
              </a:spcAft>
              <a:defRPr/>
            </a:pPr>
            <a:r>
              <a:rPr lang="zh-CN" altLang="zh-CN" sz="2800" dirty="0">
                <a:cs typeface="+mn-cs"/>
              </a:rPr>
              <a:t>（</a:t>
            </a:r>
            <a:r>
              <a:rPr lang="en-US" altLang="zh-CN" sz="2800" dirty="0">
                <a:cs typeface="+mn-cs"/>
              </a:rPr>
              <a:t>4</a:t>
            </a:r>
            <a:r>
              <a:rPr lang="zh-CN" altLang="zh-CN" sz="2800" dirty="0">
                <a:cs typeface="+mn-cs"/>
              </a:rPr>
              <a:t>）动静要有度，平衡要对称。</a:t>
            </a:r>
          </a:p>
          <a:p>
            <a:pPr marL="274320" indent="-274320" fontAlgn="auto">
              <a:spcAft>
                <a:spcPts val="0"/>
              </a:spcAft>
              <a:defRPr/>
            </a:pPr>
            <a:endParaRPr lang="en-US" altLang="zh-CN" dirty="0">
              <a:cs typeface="+mn-cs"/>
            </a:endParaRPr>
          </a:p>
          <a:p>
            <a:pPr marL="274320" indent="-274320" fontAlgn="auto">
              <a:spcAft>
                <a:spcPts val="0"/>
              </a:spcAft>
              <a:defRPr/>
            </a:pPr>
            <a:endParaRPr lang="en-US" altLang="zh-CN" dirty="0" smtClean="0">
              <a:cs typeface="+mn-cs"/>
            </a:endParaRPr>
          </a:p>
          <a:p>
            <a:pPr marL="274320" indent="-274320" fontAlgn="auto">
              <a:spcAft>
                <a:spcPts val="0"/>
              </a:spcAft>
              <a:defRPr/>
            </a:pPr>
            <a:endParaRPr lang="en-US" altLang="zh-CN" dirty="0">
              <a:cs typeface="+mn-cs"/>
            </a:endParaRPr>
          </a:p>
          <a:p>
            <a:pPr marL="274320" indent="-274320" fontAlgn="auto">
              <a:spcAft>
                <a:spcPts val="0"/>
              </a:spcAft>
              <a:defRPr/>
            </a:pPr>
            <a:endParaRPr lang="zh-CN" altLang="zh-CN" dirty="0">
              <a:cs typeface="+mn-cs"/>
            </a:endParaRPr>
          </a:p>
        </p:txBody>
      </p:sp>
      <p:sp>
        <p:nvSpPr>
          <p:cNvPr id="30722" name="标题 2"/>
          <p:cNvSpPr>
            <a:spLocks noGrp="1"/>
          </p:cNvSpPr>
          <p:nvPr>
            <p:ph type="title"/>
          </p:nvPr>
        </p:nvSpPr>
        <p:spPr/>
        <p:txBody>
          <a:bodyPr/>
          <a:lstStyle/>
          <a:p>
            <a:r>
              <a:rPr lang="en-US" altLang="zh-CN" b="1" smtClean="0"/>
              <a:t>1.6  </a:t>
            </a:r>
            <a:r>
              <a:rPr lang="zh-CN" altLang="zh-CN" b="1" smtClean="0"/>
              <a:t>网页主要设计元素</a:t>
            </a:r>
            <a:endParaRPr lang="zh-CN" alt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684213" y="1844675"/>
            <a:ext cx="7772400" cy="1524000"/>
          </a:xfrm>
        </p:spPr>
        <p:txBody>
          <a:bodyPr/>
          <a:lstStyle/>
          <a:p>
            <a:r>
              <a:rPr lang="zh-CN" altLang="zh-CN" b="1" smtClean="0"/>
              <a:t>第</a:t>
            </a:r>
            <a:r>
              <a:rPr lang="en-US" altLang="zh-CN" b="1" smtClean="0"/>
              <a:t>1</a:t>
            </a:r>
            <a:r>
              <a:rPr lang="zh-CN" altLang="zh-CN" b="1" smtClean="0"/>
              <a:t>章</a:t>
            </a:r>
            <a:r>
              <a:rPr lang="en-US" altLang="zh-CN" b="1" smtClean="0"/>
              <a:t>  </a:t>
            </a:r>
            <a:r>
              <a:rPr lang="zh-CN" altLang="zh-CN" b="1" smtClean="0"/>
              <a:t>网页设计基础知识</a:t>
            </a:r>
            <a:endParaRPr lang="zh-CN" altLang="en-US" smtClean="0"/>
          </a:p>
        </p:txBody>
      </p:sp>
      <p:sp>
        <p:nvSpPr>
          <p:cNvPr id="3" name="文本占位符 2"/>
          <p:cNvSpPr>
            <a:spLocks noGrp="1"/>
          </p:cNvSpPr>
          <p:nvPr>
            <p:ph type="body" idx="1"/>
          </p:nvPr>
        </p:nvSpPr>
        <p:spPr>
          <a:xfrm>
            <a:off x="1547813" y="2924175"/>
            <a:ext cx="6418262" cy="939800"/>
          </a:xfrm>
        </p:spPr>
        <p:txBody>
          <a:bodyPr rtlCol="0"/>
          <a:lstStyle/>
          <a:p>
            <a:pPr fontAlgn="auto">
              <a:spcAft>
                <a:spcPts val="0"/>
              </a:spcAft>
              <a:defRPr/>
            </a:pPr>
            <a:r>
              <a:rPr lang="zh-CN" altLang="en-US" sz="2400" b="1" dirty="0" smtClean="0">
                <a:solidFill>
                  <a:schemeClr val="accent5">
                    <a:lumMod val="40000"/>
                    <a:lumOff val="60000"/>
                  </a:schemeClr>
                </a:solidFill>
                <a:cs typeface="+mn-cs"/>
              </a:rPr>
              <a:t>制作：秦洪英</a:t>
            </a:r>
            <a:endParaRPr lang="zh-CN" altLang="en-US" sz="2400" b="1" dirty="0">
              <a:solidFill>
                <a:schemeClr val="accent5">
                  <a:lumMod val="40000"/>
                  <a:lumOff val="60000"/>
                </a:schemeClr>
              </a:solidFill>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750" y="1989138"/>
            <a:ext cx="8353425" cy="4103687"/>
          </a:xfrm>
        </p:spPr>
        <p:txBody>
          <a:bodyPr rtlCol="0">
            <a:normAutofit fontScale="92500" lnSpcReduction="20000"/>
          </a:bodyPr>
          <a:lstStyle/>
          <a:p>
            <a:pPr marL="274320" indent="-274320" fontAlgn="auto">
              <a:spcAft>
                <a:spcPts val="0"/>
              </a:spcAft>
              <a:defRPr/>
            </a:pPr>
            <a:r>
              <a:rPr lang="en-US" altLang="zh-CN" sz="2600" b="1" dirty="0">
                <a:cs typeface="+mn-cs"/>
              </a:rPr>
              <a:t>2</a:t>
            </a:r>
            <a:r>
              <a:rPr lang="zh-CN" altLang="zh-CN" sz="2600" b="1" dirty="0">
                <a:cs typeface="+mn-cs"/>
              </a:rPr>
              <a:t>．网页布局的类型</a:t>
            </a:r>
          </a:p>
          <a:p>
            <a:pPr marL="274320" indent="-274320" fontAlgn="auto">
              <a:spcAft>
                <a:spcPts val="0"/>
              </a:spcAft>
              <a:defRPr/>
            </a:pPr>
            <a:r>
              <a:rPr lang="zh-CN" altLang="zh-CN" dirty="0">
                <a:cs typeface="+mn-cs"/>
              </a:rPr>
              <a:t>网页布局大致可</a:t>
            </a:r>
            <a:r>
              <a:rPr lang="zh-CN" altLang="zh-CN" dirty="0" smtClean="0">
                <a:cs typeface="+mn-cs"/>
              </a:rPr>
              <a:t>分为</a:t>
            </a:r>
            <a:r>
              <a:rPr lang="zh-CN" altLang="en-US" dirty="0" smtClean="0">
                <a:cs typeface="+mn-cs"/>
              </a:rPr>
              <a:t>：</a:t>
            </a:r>
            <a:endParaRPr lang="en-US" altLang="zh-CN" dirty="0" smtClean="0">
              <a:cs typeface="+mn-cs"/>
            </a:endParaRPr>
          </a:p>
          <a:p>
            <a:pPr marL="0" indent="0" fontAlgn="auto">
              <a:spcAft>
                <a:spcPts val="0"/>
              </a:spcAft>
              <a:buFont typeface="Symbol" pitchFamily="18" charset="2"/>
              <a:buNone/>
              <a:defRPr/>
            </a:pPr>
            <a:r>
              <a:rPr lang="en-US" altLang="zh-CN" dirty="0">
                <a:cs typeface="+mn-cs"/>
              </a:rPr>
              <a:t> </a:t>
            </a:r>
            <a:r>
              <a:rPr lang="en-US" altLang="zh-CN" dirty="0" smtClean="0">
                <a:cs typeface="+mn-cs"/>
              </a:rPr>
              <a:t>   </a:t>
            </a:r>
            <a:r>
              <a:rPr lang="zh-CN" altLang="zh-CN" dirty="0" smtClean="0">
                <a:cs typeface="+mn-cs"/>
              </a:rPr>
              <a:t>“国”</a:t>
            </a:r>
            <a:r>
              <a:rPr lang="zh-CN" altLang="zh-CN" dirty="0">
                <a:cs typeface="+mn-cs"/>
              </a:rPr>
              <a:t>字型、拐角型、标题正文型、左右框架型、上下框架型、综合框架型、封面型、</a:t>
            </a:r>
            <a:r>
              <a:rPr lang="en-US" altLang="zh-CN" dirty="0">
                <a:cs typeface="+mn-cs"/>
              </a:rPr>
              <a:t>Flash</a:t>
            </a:r>
            <a:r>
              <a:rPr lang="zh-CN" altLang="zh-CN" dirty="0">
                <a:cs typeface="+mn-cs"/>
              </a:rPr>
              <a:t>型、自由型</a:t>
            </a:r>
            <a:r>
              <a:rPr lang="zh-CN" altLang="zh-CN" dirty="0" smtClean="0">
                <a:cs typeface="+mn-cs"/>
              </a:rPr>
              <a:t>等</a:t>
            </a:r>
            <a:r>
              <a:rPr lang="zh-CN" altLang="en-US" dirty="0" smtClean="0">
                <a:cs typeface="+mn-cs"/>
              </a:rPr>
              <a:t>。</a:t>
            </a:r>
            <a:endParaRPr lang="en-US" altLang="zh-CN" dirty="0" smtClean="0">
              <a:cs typeface="+mn-cs"/>
            </a:endParaRPr>
          </a:p>
          <a:p>
            <a:pPr marL="274320" indent="-274320" fontAlgn="auto">
              <a:spcAft>
                <a:spcPts val="0"/>
              </a:spcAft>
              <a:defRPr/>
            </a:pPr>
            <a:r>
              <a:rPr lang="zh-CN" altLang="zh-CN" dirty="0" smtClean="0">
                <a:cs typeface="+mn-cs"/>
              </a:rPr>
              <a:t>网页</a:t>
            </a:r>
            <a:r>
              <a:rPr lang="zh-CN" altLang="zh-CN" dirty="0">
                <a:cs typeface="+mn-cs"/>
              </a:rPr>
              <a:t>的版式虽然被归纳出一些固定的结构模式，但是在建设网页时，应该根据内容来优化信息结构，选用恰当的结构样式。在网页设计中如果内容非常多，就要考虑用“国字型”或拐角型；如果内容不算太多而一些说明性的东西比较多，则可以考虑标题正文型；而对于左右框架型、上下框架型和综合框架型来说，它们的共同特点就是浏览方便、速度快，但结构变化不灵活；如果是一个企业网站想展示一下企业形象或个人主页想展示个人风采，封面型是首选；</a:t>
            </a:r>
            <a:r>
              <a:rPr lang="en-US" altLang="zh-CN" dirty="0">
                <a:cs typeface="+mn-cs"/>
              </a:rPr>
              <a:t>Flash</a:t>
            </a:r>
            <a:r>
              <a:rPr lang="zh-CN" altLang="zh-CN" dirty="0">
                <a:cs typeface="+mn-cs"/>
              </a:rPr>
              <a:t>型更灵活一些，好的</a:t>
            </a:r>
            <a:r>
              <a:rPr lang="en-US" altLang="zh-CN" dirty="0">
                <a:cs typeface="+mn-cs"/>
              </a:rPr>
              <a:t>Flash</a:t>
            </a:r>
            <a:r>
              <a:rPr lang="zh-CN" altLang="zh-CN" dirty="0">
                <a:cs typeface="+mn-cs"/>
              </a:rPr>
              <a:t>可以大大丰富网页，但它不能表达过多的文字信息。</a:t>
            </a:r>
          </a:p>
          <a:p>
            <a:pPr marL="274320" indent="-274320" fontAlgn="auto">
              <a:spcAft>
                <a:spcPts val="0"/>
              </a:spcAft>
              <a:defRPr/>
            </a:pPr>
            <a:endParaRPr lang="en-US" altLang="zh-CN" dirty="0">
              <a:cs typeface="+mn-cs"/>
            </a:endParaRPr>
          </a:p>
          <a:p>
            <a:pPr marL="274320" indent="-274320" fontAlgn="auto">
              <a:spcAft>
                <a:spcPts val="0"/>
              </a:spcAft>
              <a:defRPr/>
            </a:pPr>
            <a:endParaRPr lang="en-US" altLang="zh-CN" dirty="0" smtClean="0">
              <a:cs typeface="+mn-cs"/>
            </a:endParaRPr>
          </a:p>
          <a:p>
            <a:pPr marL="274320" indent="-274320" fontAlgn="auto">
              <a:spcAft>
                <a:spcPts val="0"/>
              </a:spcAft>
              <a:defRPr/>
            </a:pPr>
            <a:endParaRPr lang="en-US" altLang="zh-CN" dirty="0">
              <a:cs typeface="+mn-cs"/>
            </a:endParaRPr>
          </a:p>
          <a:p>
            <a:pPr marL="274320" indent="-274320" fontAlgn="auto">
              <a:spcAft>
                <a:spcPts val="0"/>
              </a:spcAft>
              <a:defRPr/>
            </a:pPr>
            <a:endParaRPr lang="zh-CN" altLang="zh-CN" dirty="0">
              <a:cs typeface="+mn-cs"/>
            </a:endParaRPr>
          </a:p>
        </p:txBody>
      </p:sp>
      <p:sp>
        <p:nvSpPr>
          <p:cNvPr id="31746" name="标题 2"/>
          <p:cNvSpPr>
            <a:spLocks noGrp="1"/>
          </p:cNvSpPr>
          <p:nvPr>
            <p:ph type="title"/>
          </p:nvPr>
        </p:nvSpPr>
        <p:spPr/>
        <p:txBody>
          <a:bodyPr/>
          <a:lstStyle/>
          <a:p>
            <a:r>
              <a:rPr lang="en-US" altLang="zh-CN" b="1" smtClean="0"/>
              <a:t>1.6  </a:t>
            </a:r>
            <a:r>
              <a:rPr lang="zh-CN" altLang="zh-CN" b="1" smtClean="0"/>
              <a:t>网页主要设计元素</a:t>
            </a:r>
            <a:endParaRPr lang="zh-CN" altLang="en-US"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8313" y="1700213"/>
            <a:ext cx="8424862" cy="4537075"/>
          </a:xfrm>
        </p:spPr>
        <p:txBody>
          <a:bodyPr rtlCol="0">
            <a:normAutofit fontScale="77500" lnSpcReduction="20000"/>
          </a:bodyPr>
          <a:lstStyle/>
          <a:p>
            <a:pPr marL="274320" indent="-274320" fontAlgn="auto">
              <a:spcAft>
                <a:spcPts val="0"/>
              </a:spcAft>
              <a:defRPr/>
            </a:pPr>
            <a:r>
              <a:rPr lang="en-US" altLang="zh-CN" sz="2800" b="1" dirty="0">
                <a:cs typeface="+mn-cs"/>
              </a:rPr>
              <a:t>1.6.4  </a:t>
            </a:r>
            <a:r>
              <a:rPr lang="zh-CN" altLang="zh-CN" sz="2800" b="1" dirty="0">
                <a:cs typeface="+mn-cs"/>
              </a:rPr>
              <a:t>网页色彩设计</a:t>
            </a:r>
          </a:p>
          <a:p>
            <a:pPr marL="274320" indent="-274320" fontAlgn="auto">
              <a:spcAft>
                <a:spcPts val="0"/>
              </a:spcAft>
              <a:defRPr/>
            </a:pPr>
            <a:r>
              <a:rPr lang="en-US" altLang="zh-CN" sz="2800" b="1" dirty="0">
                <a:cs typeface="+mn-cs"/>
              </a:rPr>
              <a:t>1</a:t>
            </a:r>
            <a:r>
              <a:rPr lang="zh-CN" altLang="zh-CN" sz="2800" b="1" dirty="0">
                <a:cs typeface="+mn-cs"/>
              </a:rPr>
              <a:t>．色彩的基础知识</a:t>
            </a:r>
            <a:r>
              <a:rPr lang="en-US" altLang="zh-CN" sz="2800" b="1" dirty="0">
                <a:cs typeface="+mn-cs"/>
              </a:rPr>
              <a:t> </a:t>
            </a:r>
            <a:endParaRPr lang="zh-CN" altLang="zh-CN" sz="2800" b="1" dirty="0">
              <a:cs typeface="+mn-cs"/>
            </a:endParaRPr>
          </a:p>
          <a:p>
            <a:pPr marL="274320" indent="-274320" fontAlgn="auto">
              <a:spcAft>
                <a:spcPts val="0"/>
              </a:spcAft>
              <a:defRPr/>
            </a:pPr>
            <a:r>
              <a:rPr lang="zh-CN" altLang="zh-CN" sz="2800" dirty="0">
                <a:cs typeface="+mn-cs"/>
              </a:rPr>
              <a:t>色彩是艺术表现的要素之一。在网页设计中，要根据和谐、均衡和重点突出的原则，将不同的色彩进行组合，搭配出美丽的页面。</a:t>
            </a:r>
          </a:p>
          <a:p>
            <a:pPr marL="274320" indent="-274320" fontAlgn="auto">
              <a:spcAft>
                <a:spcPts val="0"/>
              </a:spcAft>
              <a:defRPr/>
            </a:pPr>
            <a:r>
              <a:rPr lang="zh-CN" altLang="zh-CN" sz="2800" dirty="0">
                <a:cs typeface="+mn-cs"/>
              </a:rPr>
              <a:t>作为网页设计师来说，做到有针对性地用色是相当重要的。针对不同的主题来布置色彩，如健康类的网站就不能采用较为刺激的大红、黄、橙以及象征死亡和神秘的黑色和紫色，这样会造成一种紧张和某种程度的恐慌，以及一些不利于健康的联想。</a:t>
            </a:r>
          </a:p>
          <a:p>
            <a:pPr marL="274320" indent="-274320" fontAlgn="auto">
              <a:spcAft>
                <a:spcPts val="0"/>
              </a:spcAft>
              <a:defRPr/>
            </a:pPr>
            <a:r>
              <a:rPr lang="en-US" altLang="zh-CN" sz="2800" b="1" dirty="0">
                <a:cs typeface="+mn-cs"/>
              </a:rPr>
              <a:t>2</a:t>
            </a:r>
            <a:r>
              <a:rPr lang="zh-CN" altLang="zh-CN" sz="2800" b="1" dirty="0">
                <a:cs typeface="+mn-cs"/>
              </a:rPr>
              <a:t>．网页设计的标准色彩</a:t>
            </a:r>
          </a:p>
          <a:p>
            <a:pPr marL="274320" indent="-274320" fontAlgn="auto">
              <a:spcAft>
                <a:spcPts val="0"/>
              </a:spcAft>
              <a:defRPr/>
            </a:pPr>
            <a:r>
              <a:rPr lang="zh-CN" altLang="zh-CN" sz="2800" dirty="0">
                <a:cs typeface="+mn-cs"/>
              </a:rPr>
              <a:t>“标准色彩”是指展示网站形象和延伸内涵的色调。作为网站标准色彩的设计，要遵循的基本原则就是标准色彩不要超过三种。如果一个网站标准色彩超过三种，则让人眼花缭乱。标准色彩主要用于网站的标志、标题、主菜单和大色块，给人以整体统一的感觉，至于其他色彩的使用，则只可作为点缀和衬托，绝不能喧宾夺主。</a:t>
            </a:r>
          </a:p>
          <a:p>
            <a:pPr marL="274320" indent="-274320" fontAlgn="auto">
              <a:spcAft>
                <a:spcPts val="0"/>
              </a:spcAft>
              <a:defRPr/>
            </a:pPr>
            <a:endParaRPr lang="en-US" altLang="zh-CN" dirty="0">
              <a:cs typeface="+mn-cs"/>
            </a:endParaRPr>
          </a:p>
          <a:p>
            <a:pPr marL="274320" indent="-274320" fontAlgn="auto">
              <a:spcAft>
                <a:spcPts val="0"/>
              </a:spcAft>
              <a:defRPr/>
            </a:pPr>
            <a:endParaRPr lang="en-US" altLang="zh-CN" dirty="0" smtClean="0">
              <a:cs typeface="+mn-cs"/>
            </a:endParaRPr>
          </a:p>
          <a:p>
            <a:pPr marL="274320" indent="-274320" fontAlgn="auto">
              <a:spcAft>
                <a:spcPts val="0"/>
              </a:spcAft>
              <a:defRPr/>
            </a:pPr>
            <a:endParaRPr lang="en-US" altLang="zh-CN" dirty="0">
              <a:cs typeface="+mn-cs"/>
            </a:endParaRPr>
          </a:p>
          <a:p>
            <a:pPr marL="274320" indent="-274320" fontAlgn="auto">
              <a:spcAft>
                <a:spcPts val="0"/>
              </a:spcAft>
              <a:defRPr/>
            </a:pPr>
            <a:endParaRPr lang="zh-CN" altLang="zh-CN" dirty="0">
              <a:cs typeface="+mn-cs"/>
            </a:endParaRPr>
          </a:p>
        </p:txBody>
      </p:sp>
      <p:sp>
        <p:nvSpPr>
          <p:cNvPr id="32770" name="标题 2"/>
          <p:cNvSpPr>
            <a:spLocks noGrp="1"/>
          </p:cNvSpPr>
          <p:nvPr>
            <p:ph type="title"/>
          </p:nvPr>
        </p:nvSpPr>
        <p:spPr/>
        <p:txBody>
          <a:bodyPr/>
          <a:lstStyle/>
          <a:p>
            <a:r>
              <a:rPr lang="en-US" altLang="zh-CN" b="1" smtClean="0"/>
              <a:t>1.6  </a:t>
            </a:r>
            <a:r>
              <a:rPr lang="zh-CN" altLang="zh-CN" b="1" smtClean="0"/>
              <a:t>网页主要设计元素</a:t>
            </a:r>
            <a:endParaRPr lang="zh-CN" altLang="en-US"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8313" y="1700213"/>
            <a:ext cx="8424862" cy="4537075"/>
          </a:xfrm>
        </p:spPr>
        <p:txBody>
          <a:bodyPr rtlCol="0">
            <a:normAutofit fontScale="92500"/>
          </a:bodyPr>
          <a:lstStyle/>
          <a:p>
            <a:pPr marL="274320" indent="-274320" fontAlgn="auto">
              <a:spcAft>
                <a:spcPts val="0"/>
              </a:spcAft>
              <a:defRPr/>
            </a:pPr>
            <a:r>
              <a:rPr lang="en-US" altLang="zh-CN" b="1" dirty="0">
                <a:cs typeface="+mn-cs"/>
              </a:rPr>
              <a:t>1.6.5  </a:t>
            </a:r>
            <a:r>
              <a:rPr lang="zh-CN" altLang="zh-CN" b="1" dirty="0">
                <a:cs typeface="+mn-cs"/>
              </a:rPr>
              <a:t>图形与文字的设计</a:t>
            </a:r>
          </a:p>
          <a:p>
            <a:pPr marL="274320" indent="-274320" fontAlgn="auto">
              <a:spcAft>
                <a:spcPts val="0"/>
              </a:spcAft>
              <a:defRPr/>
            </a:pPr>
            <a:r>
              <a:rPr lang="zh-CN" altLang="zh-CN" dirty="0">
                <a:cs typeface="+mn-cs"/>
              </a:rPr>
              <a:t>图形和文本是网页的两大构成元素，缺一不可。如何处理好图片和文本的位置成了整个页面布局的关键。</a:t>
            </a:r>
          </a:p>
          <a:p>
            <a:pPr marL="274320" indent="-274320" fontAlgn="auto">
              <a:spcAft>
                <a:spcPts val="0"/>
              </a:spcAft>
              <a:defRPr/>
            </a:pPr>
            <a:r>
              <a:rPr lang="en-US" altLang="zh-CN" b="1" dirty="0">
                <a:cs typeface="+mn-cs"/>
              </a:rPr>
              <a:t>1</a:t>
            </a:r>
            <a:r>
              <a:rPr lang="zh-CN" altLang="zh-CN" b="1" dirty="0">
                <a:cs typeface="+mn-cs"/>
              </a:rPr>
              <a:t>．图形设计的原则</a:t>
            </a:r>
          </a:p>
          <a:p>
            <a:pPr marL="274320" indent="-274320" fontAlgn="auto">
              <a:spcAft>
                <a:spcPts val="0"/>
              </a:spcAft>
              <a:defRPr/>
            </a:pPr>
            <a:r>
              <a:rPr lang="zh-CN" altLang="zh-CN" dirty="0" smtClean="0">
                <a:cs typeface="+mn-cs"/>
              </a:rPr>
              <a:t>在</a:t>
            </a:r>
            <a:r>
              <a:rPr lang="zh-CN" altLang="zh-CN" dirty="0">
                <a:cs typeface="+mn-cs"/>
              </a:rPr>
              <a:t>图形使用上，要采用一般浏览器均支持的压缩图形格式，例如</a:t>
            </a:r>
            <a:r>
              <a:rPr lang="en-US" altLang="zh-CN" dirty="0">
                <a:cs typeface="+mn-cs"/>
              </a:rPr>
              <a:t>JPEG</a:t>
            </a:r>
            <a:r>
              <a:rPr lang="zh-CN" altLang="zh-CN" dirty="0">
                <a:cs typeface="+mn-cs"/>
              </a:rPr>
              <a:t>与</a:t>
            </a:r>
            <a:r>
              <a:rPr lang="en-US" altLang="zh-CN" dirty="0">
                <a:cs typeface="+mn-cs"/>
              </a:rPr>
              <a:t>GIF</a:t>
            </a:r>
            <a:r>
              <a:rPr lang="zh-CN" altLang="zh-CN" dirty="0">
                <a:cs typeface="+mn-cs"/>
              </a:rPr>
              <a:t>等，而其中</a:t>
            </a:r>
            <a:r>
              <a:rPr lang="en-US" altLang="zh-CN" dirty="0">
                <a:cs typeface="+mn-cs"/>
              </a:rPr>
              <a:t>JPEG</a:t>
            </a:r>
            <a:r>
              <a:rPr lang="zh-CN" altLang="zh-CN" dirty="0">
                <a:cs typeface="+mn-cs"/>
              </a:rPr>
              <a:t>的压缩效果较好，适合中大型的图片，可以节省传输时间。以下为使用图形的一般规则。</a:t>
            </a:r>
          </a:p>
          <a:p>
            <a:pPr marL="274320" indent="-274320" fontAlgn="auto">
              <a:spcAft>
                <a:spcPts val="0"/>
              </a:spcAft>
              <a:defRPr/>
            </a:pPr>
            <a:r>
              <a:rPr lang="zh-CN" altLang="zh-CN" dirty="0">
                <a:cs typeface="+mn-cs"/>
              </a:rPr>
              <a:t>（</a:t>
            </a:r>
            <a:r>
              <a:rPr lang="en-US" altLang="zh-CN" dirty="0">
                <a:cs typeface="+mn-cs"/>
              </a:rPr>
              <a:t>1</a:t>
            </a:r>
            <a:r>
              <a:rPr lang="zh-CN" altLang="zh-CN" dirty="0">
                <a:cs typeface="+mn-cs"/>
              </a:rPr>
              <a:t>）图形的主体要清晰可见，去除不必要噪声。</a:t>
            </a:r>
          </a:p>
          <a:p>
            <a:pPr marL="274320" indent="-274320" fontAlgn="auto">
              <a:spcAft>
                <a:spcPts val="0"/>
              </a:spcAft>
              <a:defRPr/>
            </a:pPr>
            <a:r>
              <a:rPr lang="zh-CN" altLang="zh-CN" dirty="0">
                <a:cs typeface="+mn-cs"/>
              </a:rPr>
              <a:t>（</a:t>
            </a:r>
            <a:r>
              <a:rPr lang="en-US" altLang="zh-CN" dirty="0">
                <a:cs typeface="+mn-cs"/>
              </a:rPr>
              <a:t>2</a:t>
            </a:r>
            <a:r>
              <a:rPr lang="zh-CN" altLang="zh-CN" dirty="0">
                <a:cs typeface="+mn-cs"/>
              </a:rPr>
              <a:t>）图形的意义要简单明了。</a:t>
            </a:r>
          </a:p>
          <a:p>
            <a:pPr marL="274320" indent="-274320" fontAlgn="auto">
              <a:spcAft>
                <a:spcPts val="0"/>
              </a:spcAft>
              <a:defRPr/>
            </a:pPr>
            <a:r>
              <a:rPr lang="zh-CN" altLang="zh-CN" dirty="0">
                <a:cs typeface="+mn-cs"/>
              </a:rPr>
              <a:t>（</a:t>
            </a:r>
            <a:r>
              <a:rPr lang="en-US" altLang="zh-CN" dirty="0">
                <a:cs typeface="+mn-cs"/>
              </a:rPr>
              <a:t>3</a:t>
            </a:r>
            <a:r>
              <a:rPr lang="zh-CN" altLang="zh-CN" dirty="0">
                <a:cs typeface="+mn-cs"/>
              </a:rPr>
              <a:t>）图形内的文字要清楚，容易识认。</a:t>
            </a:r>
          </a:p>
          <a:p>
            <a:pPr marL="274320" indent="-274320" fontAlgn="auto">
              <a:spcAft>
                <a:spcPts val="0"/>
              </a:spcAft>
              <a:defRPr/>
            </a:pPr>
            <a:r>
              <a:rPr lang="zh-CN" altLang="zh-CN" dirty="0">
                <a:cs typeface="+mn-cs"/>
              </a:rPr>
              <a:t>（</a:t>
            </a:r>
            <a:r>
              <a:rPr lang="en-US" altLang="zh-CN" dirty="0">
                <a:cs typeface="+mn-cs"/>
              </a:rPr>
              <a:t>4</a:t>
            </a:r>
            <a:r>
              <a:rPr lang="zh-CN" altLang="zh-CN" dirty="0">
                <a:cs typeface="+mn-cs"/>
              </a:rPr>
              <a:t>）图形内文字的装饰不要过分花哨，否则造成文字辨识不易。</a:t>
            </a:r>
          </a:p>
          <a:p>
            <a:pPr marL="274320" indent="-274320" fontAlgn="auto">
              <a:spcAft>
                <a:spcPts val="0"/>
              </a:spcAft>
              <a:defRPr/>
            </a:pPr>
            <a:endParaRPr lang="en-US" altLang="zh-CN" dirty="0">
              <a:cs typeface="+mn-cs"/>
            </a:endParaRPr>
          </a:p>
          <a:p>
            <a:pPr marL="274320" indent="-274320" fontAlgn="auto">
              <a:spcAft>
                <a:spcPts val="0"/>
              </a:spcAft>
              <a:defRPr/>
            </a:pPr>
            <a:endParaRPr lang="en-US" altLang="zh-CN" dirty="0" smtClean="0">
              <a:cs typeface="+mn-cs"/>
            </a:endParaRPr>
          </a:p>
          <a:p>
            <a:pPr marL="274320" indent="-274320" fontAlgn="auto">
              <a:spcAft>
                <a:spcPts val="0"/>
              </a:spcAft>
              <a:defRPr/>
            </a:pPr>
            <a:endParaRPr lang="en-US" altLang="zh-CN" dirty="0">
              <a:cs typeface="+mn-cs"/>
            </a:endParaRPr>
          </a:p>
          <a:p>
            <a:pPr marL="274320" indent="-274320" fontAlgn="auto">
              <a:spcAft>
                <a:spcPts val="0"/>
              </a:spcAft>
              <a:defRPr/>
            </a:pPr>
            <a:endParaRPr lang="zh-CN" altLang="zh-CN" dirty="0">
              <a:cs typeface="+mn-cs"/>
            </a:endParaRPr>
          </a:p>
        </p:txBody>
      </p:sp>
      <p:sp>
        <p:nvSpPr>
          <p:cNvPr id="33794" name="标题 2"/>
          <p:cNvSpPr>
            <a:spLocks noGrp="1"/>
          </p:cNvSpPr>
          <p:nvPr>
            <p:ph type="title"/>
          </p:nvPr>
        </p:nvSpPr>
        <p:spPr/>
        <p:txBody>
          <a:bodyPr/>
          <a:lstStyle/>
          <a:p>
            <a:r>
              <a:rPr lang="en-US" altLang="zh-CN" b="1" smtClean="0"/>
              <a:t>1.6  </a:t>
            </a:r>
            <a:r>
              <a:rPr lang="zh-CN" altLang="zh-CN" b="1" smtClean="0"/>
              <a:t>网页主要设计元素</a:t>
            </a:r>
            <a:endParaRPr lang="zh-CN" altLang="en-US"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1"/>
          <p:cNvSpPr>
            <a:spLocks noGrp="1"/>
          </p:cNvSpPr>
          <p:nvPr>
            <p:ph idx="1"/>
          </p:nvPr>
        </p:nvSpPr>
        <p:spPr>
          <a:xfrm>
            <a:off x="468313" y="1700213"/>
            <a:ext cx="8424862" cy="4537075"/>
          </a:xfrm>
        </p:spPr>
        <p:txBody>
          <a:bodyPr/>
          <a:lstStyle/>
          <a:p>
            <a:r>
              <a:rPr lang="en-US" altLang="zh-CN" b="1" smtClean="0"/>
              <a:t>2</a:t>
            </a:r>
            <a:r>
              <a:rPr lang="zh-CN" altLang="zh-CN" b="1" smtClean="0"/>
              <a:t>．文字设计的原则</a:t>
            </a:r>
            <a:r>
              <a:rPr lang="en-US" altLang="zh-CN" b="1" smtClean="0"/>
              <a:t> </a:t>
            </a:r>
            <a:endParaRPr lang="zh-CN" altLang="zh-CN" b="1" smtClean="0"/>
          </a:p>
          <a:p>
            <a:r>
              <a:rPr lang="zh-CN" altLang="zh-CN" smtClean="0"/>
              <a:t>文字排列组合的好坏，直接影响其版面的视觉传达效果。网页上的文字是否易于阅读，文字太细、颜色太浅、页面太长或超出屏幕宽度都有违网站设计的“美学原则”。在文字的组合中，要注意以下几个方面：</a:t>
            </a:r>
          </a:p>
          <a:p>
            <a:r>
              <a:rPr lang="zh-CN" altLang="zh-CN" smtClean="0"/>
              <a:t>（</a:t>
            </a:r>
            <a:r>
              <a:rPr lang="en-US" altLang="zh-CN" smtClean="0"/>
              <a:t>1</a:t>
            </a:r>
            <a:r>
              <a:rPr lang="zh-CN" altLang="zh-CN" smtClean="0"/>
              <a:t>）人们的阅读习惯。</a:t>
            </a:r>
          </a:p>
          <a:p>
            <a:r>
              <a:rPr lang="zh-CN" altLang="zh-CN" smtClean="0"/>
              <a:t>（</a:t>
            </a:r>
            <a:r>
              <a:rPr lang="en-US" altLang="zh-CN" smtClean="0"/>
              <a:t>2</a:t>
            </a:r>
            <a:r>
              <a:rPr lang="zh-CN" altLang="zh-CN" smtClean="0"/>
              <a:t>）字体的外形特征。</a:t>
            </a:r>
          </a:p>
          <a:p>
            <a:r>
              <a:rPr lang="zh-CN" altLang="zh-CN" smtClean="0"/>
              <a:t>（</a:t>
            </a:r>
            <a:r>
              <a:rPr lang="en-US" altLang="zh-CN" smtClean="0"/>
              <a:t>3</a:t>
            </a:r>
            <a:r>
              <a:rPr lang="zh-CN" altLang="zh-CN" smtClean="0"/>
              <a:t>）要有一个设计基调。</a:t>
            </a:r>
          </a:p>
          <a:p>
            <a:r>
              <a:rPr lang="zh-CN" altLang="zh-CN" smtClean="0"/>
              <a:t>（</a:t>
            </a:r>
            <a:r>
              <a:rPr lang="en-US" altLang="zh-CN" smtClean="0"/>
              <a:t>4</a:t>
            </a:r>
            <a:r>
              <a:rPr lang="zh-CN" altLang="zh-CN" smtClean="0"/>
              <a:t>）注意负空间的运用。</a:t>
            </a:r>
          </a:p>
          <a:p>
            <a:r>
              <a:rPr lang="zh-CN" altLang="zh-CN" smtClean="0"/>
              <a:t>（</a:t>
            </a:r>
            <a:r>
              <a:rPr lang="en-US" altLang="zh-CN" smtClean="0"/>
              <a:t>5</a:t>
            </a:r>
            <a:r>
              <a:rPr lang="zh-CN" altLang="zh-CN" smtClean="0"/>
              <a:t>）在有图片的版面中，文字的组合应相对较为集中。</a:t>
            </a:r>
          </a:p>
          <a:p>
            <a:endParaRPr lang="en-US" altLang="zh-CN" smtClean="0"/>
          </a:p>
          <a:p>
            <a:endParaRPr lang="en-US" altLang="zh-CN" smtClean="0"/>
          </a:p>
          <a:p>
            <a:endParaRPr lang="en-US" altLang="zh-CN" smtClean="0"/>
          </a:p>
          <a:p>
            <a:endParaRPr lang="zh-CN" altLang="zh-CN" smtClean="0"/>
          </a:p>
        </p:txBody>
      </p:sp>
      <p:sp>
        <p:nvSpPr>
          <p:cNvPr id="34818" name="标题 2"/>
          <p:cNvSpPr>
            <a:spLocks noGrp="1"/>
          </p:cNvSpPr>
          <p:nvPr>
            <p:ph type="title"/>
          </p:nvPr>
        </p:nvSpPr>
        <p:spPr/>
        <p:txBody>
          <a:bodyPr/>
          <a:lstStyle/>
          <a:p>
            <a:r>
              <a:rPr lang="en-US" altLang="zh-CN" b="1" smtClean="0"/>
              <a:t>1.6  </a:t>
            </a:r>
            <a:r>
              <a:rPr lang="zh-CN" altLang="zh-CN" b="1" smtClean="0"/>
              <a:t>网页主要设计元素</a:t>
            </a:r>
            <a:endParaRPr lang="zh-CN" altLang="en-US"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1"/>
          <p:cNvSpPr>
            <a:spLocks noGrp="1"/>
          </p:cNvSpPr>
          <p:nvPr>
            <p:ph idx="1"/>
          </p:nvPr>
        </p:nvSpPr>
        <p:spPr>
          <a:xfrm>
            <a:off x="539750" y="2276475"/>
            <a:ext cx="8424863" cy="3313113"/>
          </a:xfrm>
        </p:spPr>
        <p:txBody>
          <a:bodyPr/>
          <a:lstStyle/>
          <a:p>
            <a:r>
              <a:rPr lang="en-US" altLang="zh-CN" b="1" smtClean="0"/>
              <a:t>3</a:t>
            </a:r>
            <a:r>
              <a:rPr lang="zh-CN" altLang="zh-CN" b="1" smtClean="0"/>
              <a:t>．文字和图形的组合设计</a:t>
            </a:r>
          </a:p>
          <a:p>
            <a:r>
              <a:rPr lang="en-US" altLang="zh-CN" b="1" smtClean="0"/>
              <a:t>4</a:t>
            </a:r>
            <a:r>
              <a:rPr lang="zh-CN" altLang="zh-CN" b="1" smtClean="0"/>
              <a:t>．设计图形与文字时还应注意的事项</a:t>
            </a:r>
            <a:r>
              <a:rPr lang="en-US" altLang="zh-CN" b="1" smtClean="0"/>
              <a:t> </a:t>
            </a:r>
            <a:endParaRPr lang="zh-CN" altLang="zh-CN" b="1" smtClean="0"/>
          </a:p>
          <a:p>
            <a:r>
              <a:rPr lang="zh-CN" altLang="zh-CN" smtClean="0"/>
              <a:t>（</a:t>
            </a:r>
            <a:r>
              <a:rPr lang="en-US" altLang="zh-CN" smtClean="0"/>
              <a:t>1</a:t>
            </a:r>
            <a:r>
              <a:rPr lang="zh-CN" altLang="zh-CN" smtClean="0"/>
              <a:t>）标题的呈现方式。</a:t>
            </a:r>
          </a:p>
          <a:p>
            <a:r>
              <a:rPr lang="zh-CN" altLang="zh-CN" smtClean="0"/>
              <a:t>（</a:t>
            </a:r>
            <a:r>
              <a:rPr lang="en-US" altLang="zh-CN" smtClean="0"/>
              <a:t>2</a:t>
            </a:r>
            <a:r>
              <a:rPr lang="zh-CN" altLang="zh-CN" smtClean="0"/>
              <a:t>）连结点的呈现方式。</a:t>
            </a:r>
          </a:p>
          <a:p>
            <a:r>
              <a:rPr lang="zh-CN" altLang="zh-CN" smtClean="0"/>
              <a:t>（</a:t>
            </a:r>
            <a:r>
              <a:rPr lang="en-US" altLang="zh-CN" smtClean="0"/>
              <a:t>3</a:t>
            </a:r>
            <a:r>
              <a:rPr lang="zh-CN" altLang="zh-CN" smtClean="0"/>
              <a:t>）重要信息呈现方式。</a:t>
            </a:r>
          </a:p>
          <a:p>
            <a:r>
              <a:rPr lang="zh-CN" altLang="zh-CN" smtClean="0"/>
              <a:t>（</a:t>
            </a:r>
            <a:r>
              <a:rPr lang="en-US" altLang="zh-CN" smtClean="0"/>
              <a:t>4</a:t>
            </a:r>
            <a:r>
              <a:rPr lang="zh-CN" altLang="zh-CN" smtClean="0"/>
              <a:t>）内文设计部分。</a:t>
            </a:r>
          </a:p>
          <a:p>
            <a:endParaRPr lang="en-US" altLang="zh-CN" smtClean="0"/>
          </a:p>
          <a:p>
            <a:endParaRPr lang="en-US" altLang="zh-CN" smtClean="0"/>
          </a:p>
          <a:p>
            <a:endParaRPr lang="en-US" altLang="zh-CN" smtClean="0"/>
          </a:p>
          <a:p>
            <a:endParaRPr lang="zh-CN" altLang="zh-CN" smtClean="0"/>
          </a:p>
        </p:txBody>
      </p:sp>
      <p:sp>
        <p:nvSpPr>
          <p:cNvPr id="35842" name="标题 2"/>
          <p:cNvSpPr>
            <a:spLocks noGrp="1"/>
          </p:cNvSpPr>
          <p:nvPr>
            <p:ph type="title"/>
          </p:nvPr>
        </p:nvSpPr>
        <p:spPr/>
        <p:txBody>
          <a:bodyPr/>
          <a:lstStyle/>
          <a:p>
            <a:r>
              <a:rPr lang="en-US" altLang="zh-CN" b="1" smtClean="0"/>
              <a:t>1.6  </a:t>
            </a:r>
            <a:r>
              <a:rPr lang="zh-CN" altLang="zh-CN" b="1" smtClean="0"/>
              <a:t>网页主要设计元素</a:t>
            </a:r>
            <a:endParaRPr lang="zh-CN" altLang="en-US"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539750" y="1700213"/>
            <a:ext cx="8424863" cy="4537075"/>
          </a:xfrm>
        </p:spPr>
        <p:txBody>
          <a:bodyPr rtlCol="0">
            <a:normAutofit fontScale="85000" lnSpcReduction="10000"/>
          </a:bodyPr>
          <a:lstStyle/>
          <a:p>
            <a:pPr marL="274320" indent="-274320" fontAlgn="auto">
              <a:spcAft>
                <a:spcPts val="0"/>
              </a:spcAft>
              <a:defRPr/>
            </a:pPr>
            <a:r>
              <a:rPr lang="en-US" altLang="zh-CN" b="1" dirty="0">
                <a:cs typeface="+mn-cs"/>
              </a:rPr>
              <a:t>1.6.6  </a:t>
            </a:r>
            <a:r>
              <a:rPr lang="zh-CN" altLang="zh-CN" b="1" dirty="0">
                <a:cs typeface="+mn-cs"/>
              </a:rPr>
              <a:t>网页音效设计</a:t>
            </a:r>
          </a:p>
          <a:p>
            <a:pPr marL="274320" indent="-274320" fontAlgn="auto">
              <a:spcAft>
                <a:spcPts val="0"/>
              </a:spcAft>
              <a:defRPr/>
            </a:pPr>
            <a:r>
              <a:rPr lang="zh-CN" altLang="zh-CN" dirty="0">
                <a:cs typeface="+mn-cs"/>
              </a:rPr>
              <a:t>网页中背景音乐或指令音乐等音效的使用能够带给浏览者愉悦感、联想和想象。</a:t>
            </a:r>
          </a:p>
          <a:p>
            <a:pPr marL="274320" indent="-274320" fontAlgn="auto">
              <a:spcAft>
                <a:spcPts val="0"/>
              </a:spcAft>
              <a:defRPr/>
            </a:pPr>
            <a:r>
              <a:rPr lang="en-US" altLang="zh-CN" b="1" dirty="0">
                <a:cs typeface="+mn-cs"/>
              </a:rPr>
              <a:t>1</a:t>
            </a:r>
            <a:r>
              <a:rPr lang="zh-CN" altLang="zh-CN" b="1" dirty="0">
                <a:cs typeface="+mn-cs"/>
              </a:rPr>
              <a:t>．指令音</a:t>
            </a:r>
          </a:p>
          <a:p>
            <a:pPr marL="274320" indent="-274320" fontAlgn="auto">
              <a:spcAft>
                <a:spcPts val="0"/>
              </a:spcAft>
              <a:defRPr/>
            </a:pPr>
            <a:r>
              <a:rPr lang="zh-CN" altLang="zh-CN" dirty="0">
                <a:cs typeface="+mn-cs"/>
              </a:rPr>
              <a:t>当浏览者进行访问某个页面或者单击等交互动作时，伴随动作会产生一些短暂且适宜的音效，比如在交互过程中，页面间的转换经常伴随“嗖”、“唰”等声音，按钮则伴随“咔哒”等声音，以此给浏览者一定的心理暗示，同时对内容起到烘托作用。</a:t>
            </a:r>
          </a:p>
          <a:p>
            <a:pPr marL="274320" indent="-274320" fontAlgn="auto">
              <a:spcAft>
                <a:spcPts val="0"/>
              </a:spcAft>
              <a:defRPr/>
            </a:pPr>
            <a:r>
              <a:rPr lang="en-US" altLang="zh-CN" b="1" dirty="0">
                <a:cs typeface="+mn-cs"/>
              </a:rPr>
              <a:t>2</a:t>
            </a:r>
            <a:r>
              <a:rPr lang="zh-CN" altLang="zh-CN" b="1" dirty="0">
                <a:cs typeface="+mn-cs"/>
              </a:rPr>
              <a:t>．背景音乐</a:t>
            </a:r>
          </a:p>
          <a:p>
            <a:pPr marL="274320" indent="-274320" fontAlgn="auto">
              <a:spcAft>
                <a:spcPts val="0"/>
              </a:spcAft>
              <a:defRPr/>
            </a:pPr>
            <a:r>
              <a:rPr lang="zh-CN" altLang="zh-CN" dirty="0">
                <a:cs typeface="+mn-cs"/>
              </a:rPr>
              <a:t>不同的音乐表达不同的情感，如欢乐、喜悦、彷徨、忧愁、愤怒、激情、沧桑、坚强、希望等，它所要表达的情绪相对于语言更易于理解，更像是一种互动的交流。相对于指令音而言，此类音乐一般播放时间都比较长，适合作为网页的背景音乐使用。因此，根据不同的网页主题，选择不同的的背景音乐，不仅能够缓解长时间操作带来的乏味和枯燥，还可以更好地表现主题内容，烘托气氛，给浏览者带来视听上的全面享受。</a:t>
            </a:r>
          </a:p>
          <a:p>
            <a:pPr marL="274320" indent="-274320" fontAlgn="auto">
              <a:spcAft>
                <a:spcPts val="0"/>
              </a:spcAft>
              <a:defRPr/>
            </a:pPr>
            <a:endParaRPr lang="en-US" altLang="zh-CN" dirty="0">
              <a:cs typeface="+mn-cs"/>
            </a:endParaRPr>
          </a:p>
          <a:p>
            <a:pPr marL="274320" indent="-274320" fontAlgn="auto">
              <a:spcAft>
                <a:spcPts val="0"/>
              </a:spcAft>
              <a:defRPr/>
            </a:pPr>
            <a:endParaRPr lang="en-US" altLang="zh-CN" dirty="0" smtClean="0">
              <a:cs typeface="+mn-cs"/>
            </a:endParaRPr>
          </a:p>
          <a:p>
            <a:pPr marL="274320" indent="-274320" fontAlgn="auto">
              <a:spcAft>
                <a:spcPts val="0"/>
              </a:spcAft>
              <a:defRPr/>
            </a:pPr>
            <a:endParaRPr lang="en-US" altLang="zh-CN" dirty="0">
              <a:cs typeface="+mn-cs"/>
            </a:endParaRPr>
          </a:p>
          <a:p>
            <a:pPr marL="274320" indent="-274320" fontAlgn="auto">
              <a:spcAft>
                <a:spcPts val="0"/>
              </a:spcAft>
              <a:defRPr/>
            </a:pPr>
            <a:endParaRPr lang="zh-CN" altLang="zh-CN" dirty="0">
              <a:cs typeface="+mn-cs"/>
            </a:endParaRPr>
          </a:p>
        </p:txBody>
      </p:sp>
      <p:sp>
        <p:nvSpPr>
          <p:cNvPr id="36866" name="标题 2"/>
          <p:cNvSpPr>
            <a:spLocks noGrp="1"/>
          </p:cNvSpPr>
          <p:nvPr>
            <p:ph type="title"/>
          </p:nvPr>
        </p:nvSpPr>
        <p:spPr/>
        <p:txBody>
          <a:bodyPr/>
          <a:lstStyle/>
          <a:p>
            <a:r>
              <a:rPr lang="en-US" altLang="zh-CN" b="1" smtClean="0"/>
              <a:t>1.6  </a:t>
            </a:r>
            <a:r>
              <a:rPr lang="zh-CN" altLang="zh-CN" b="1" smtClean="0"/>
              <a:t>网页主要设计元素</a:t>
            </a:r>
            <a:endParaRPr lang="zh-CN" altLang="en-US"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1"/>
          <p:cNvSpPr>
            <a:spLocks noGrp="1"/>
          </p:cNvSpPr>
          <p:nvPr>
            <p:ph idx="1"/>
          </p:nvPr>
        </p:nvSpPr>
        <p:spPr/>
        <p:txBody>
          <a:bodyPr/>
          <a:lstStyle/>
          <a:p>
            <a:r>
              <a:rPr lang="en-US" altLang="zh-CN" b="1" smtClean="0"/>
              <a:t>1.7.1  Dreamweaver CS5</a:t>
            </a:r>
            <a:r>
              <a:rPr lang="zh-CN" altLang="zh-CN" b="1" smtClean="0"/>
              <a:t>——网页</a:t>
            </a:r>
            <a:r>
              <a:rPr lang="zh-CN" altLang="zh-CN" b="1" smtClean="0">
                <a:solidFill>
                  <a:srgbClr val="FF0000"/>
                </a:solidFill>
              </a:rPr>
              <a:t>页面制作</a:t>
            </a:r>
            <a:r>
              <a:rPr lang="zh-CN" altLang="zh-CN" b="1" smtClean="0"/>
              <a:t>软件</a:t>
            </a:r>
          </a:p>
          <a:p>
            <a:r>
              <a:rPr lang="en-US" altLang="zh-CN" b="1" smtClean="0"/>
              <a:t>1.7.2  Photoshop CS5      </a:t>
            </a:r>
            <a:r>
              <a:rPr lang="zh-CN" altLang="zh-CN" b="1" smtClean="0"/>
              <a:t>——网页</a:t>
            </a:r>
            <a:r>
              <a:rPr lang="zh-CN" altLang="zh-CN" b="1" smtClean="0">
                <a:solidFill>
                  <a:srgbClr val="FF0000"/>
                </a:solidFill>
              </a:rPr>
              <a:t>图像设计</a:t>
            </a:r>
            <a:r>
              <a:rPr lang="zh-CN" altLang="zh-CN" b="1" smtClean="0"/>
              <a:t>软件</a:t>
            </a:r>
          </a:p>
          <a:p>
            <a:r>
              <a:rPr lang="en-US" altLang="zh-CN" b="1" smtClean="0"/>
              <a:t>1.7.3  Flash CS5                 </a:t>
            </a:r>
            <a:r>
              <a:rPr lang="zh-CN" altLang="zh-CN" b="1" smtClean="0"/>
              <a:t>——网页</a:t>
            </a:r>
            <a:r>
              <a:rPr lang="zh-CN" altLang="zh-CN" b="1" smtClean="0">
                <a:solidFill>
                  <a:srgbClr val="FF0000"/>
                </a:solidFill>
              </a:rPr>
              <a:t>动画制作</a:t>
            </a:r>
            <a:r>
              <a:rPr lang="zh-CN" altLang="zh-CN" b="1" smtClean="0"/>
              <a:t>软件</a:t>
            </a:r>
          </a:p>
          <a:p>
            <a:endParaRPr lang="zh-CN" altLang="en-US" smtClean="0"/>
          </a:p>
        </p:txBody>
      </p:sp>
      <p:sp>
        <p:nvSpPr>
          <p:cNvPr id="37890" name="标题 2"/>
          <p:cNvSpPr>
            <a:spLocks noGrp="1"/>
          </p:cNvSpPr>
          <p:nvPr>
            <p:ph type="title"/>
          </p:nvPr>
        </p:nvSpPr>
        <p:spPr/>
        <p:txBody>
          <a:bodyPr/>
          <a:lstStyle/>
          <a:p>
            <a:r>
              <a:rPr lang="en-US" altLang="zh-CN" b="1" smtClean="0"/>
              <a:t>1.7  </a:t>
            </a:r>
            <a:r>
              <a:rPr lang="zh-CN" altLang="zh-CN" b="1" smtClean="0"/>
              <a:t>网页设计常用软件</a:t>
            </a:r>
            <a:endParaRPr lang="zh-CN"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a:xfrm>
            <a:off x="2843213" y="1916113"/>
            <a:ext cx="4032250" cy="4033837"/>
          </a:xfrm>
        </p:spPr>
        <p:txBody>
          <a:bodyPr/>
          <a:lstStyle/>
          <a:p>
            <a:endParaRPr lang="en-US" altLang="zh-CN" b="1" smtClean="0"/>
          </a:p>
          <a:p>
            <a:r>
              <a:rPr lang="zh-CN" altLang="zh-CN" b="1" smtClean="0"/>
              <a:t>1.1  </a:t>
            </a:r>
            <a:r>
              <a:rPr lang="zh-CN" altLang="zh-CN" b="1" smtClean="0">
                <a:hlinkClick r:id="rId2" action="ppaction://hlinksldjump"/>
              </a:rPr>
              <a:t>基本概念</a:t>
            </a:r>
            <a:endParaRPr lang="en-US" altLang="zh-CN" b="1" smtClean="0"/>
          </a:p>
          <a:p>
            <a:r>
              <a:rPr lang="en-US" altLang="zh-CN" b="1" smtClean="0"/>
              <a:t>1.2  </a:t>
            </a:r>
            <a:r>
              <a:rPr lang="zh-CN" altLang="zh-CN" b="1" smtClean="0">
                <a:hlinkClick r:id="rId3" action="ppaction://hlinksldjump"/>
              </a:rPr>
              <a:t>网站建设的规划</a:t>
            </a:r>
            <a:endParaRPr lang="en-US" altLang="zh-CN" b="1" smtClean="0"/>
          </a:p>
          <a:p>
            <a:r>
              <a:rPr lang="en-US" altLang="zh-CN" b="1" smtClean="0"/>
              <a:t>1.3  </a:t>
            </a:r>
            <a:r>
              <a:rPr lang="zh-CN" altLang="zh-CN" b="1" smtClean="0">
                <a:hlinkClick r:id="rId4" action="ppaction://hlinksldjump"/>
              </a:rPr>
              <a:t>网站设计的原则</a:t>
            </a:r>
            <a:endParaRPr lang="en-US" altLang="zh-CN" b="1" smtClean="0"/>
          </a:p>
          <a:p>
            <a:r>
              <a:rPr lang="en-US" altLang="zh-CN" b="1" smtClean="0"/>
              <a:t>1.4  </a:t>
            </a:r>
            <a:r>
              <a:rPr lang="zh-CN" altLang="zh-CN" b="1" smtClean="0">
                <a:hlinkClick r:id="rId5" action="ppaction://hlinksldjump"/>
              </a:rPr>
              <a:t>网页设计的原则</a:t>
            </a:r>
            <a:endParaRPr lang="en-US" altLang="zh-CN" b="1" smtClean="0"/>
          </a:p>
          <a:p>
            <a:r>
              <a:rPr lang="en-US" altLang="zh-CN" b="1" smtClean="0"/>
              <a:t>1.5  </a:t>
            </a:r>
            <a:r>
              <a:rPr lang="zh-CN" altLang="zh-CN" b="1" smtClean="0">
                <a:hlinkClick r:id="rId6" action="ppaction://hlinksldjump"/>
              </a:rPr>
              <a:t>网页设计的流程</a:t>
            </a:r>
            <a:endParaRPr lang="en-US" altLang="zh-CN" b="1" smtClean="0"/>
          </a:p>
          <a:p>
            <a:r>
              <a:rPr lang="en-US" altLang="zh-CN" b="1" smtClean="0"/>
              <a:t>1.6  </a:t>
            </a:r>
            <a:r>
              <a:rPr lang="zh-CN" altLang="zh-CN" b="1" smtClean="0">
                <a:hlinkClick r:id="rId7" action="ppaction://hlinksldjump"/>
              </a:rPr>
              <a:t>网页主要设计元素</a:t>
            </a:r>
            <a:endParaRPr lang="en-US" altLang="zh-CN" b="1" smtClean="0"/>
          </a:p>
          <a:p>
            <a:r>
              <a:rPr lang="en-US" altLang="zh-CN" b="1" smtClean="0"/>
              <a:t>1.7  </a:t>
            </a:r>
            <a:r>
              <a:rPr lang="zh-CN" altLang="zh-CN" b="1" smtClean="0">
                <a:hlinkClick r:id="rId8" action="ppaction://hlinksldjump"/>
              </a:rPr>
              <a:t>网页设计常用软件</a:t>
            </a:r>
            <a:endParaRPr lang="zh-CN" altLang="en-US" b="1" smtClean="0"/>
          </a:p>
        </p:txBody>
      </p:sp>
      <p:sp>
        <p:nvSpPr>
          <p:cNvPr id="14338" name="标题 2"/>
          <p:cNvSpPr>
            <a:spLocks noGrp="1"/>
          </p:cNvSpPr>
          <p:nvPr>
            <p:ph type="title"/>
          </p:nvPr>
        </p:nvSpPr>
        <p:spPr>
          <a:xfrm>
            <a:off x="457200" y="338138"/>
            <a:ext cx="7354888" cy="1252537"/>
          </a:xfrm>
        </p:spPr>
        <p:txBody>
          <a:bodyPr/>
          <a:lstStyle/>
          <a:p>
            <a:r>
              <a:rPr lang="zh-CN" altLang="en-US" sz="4800" smtClean="0"/>
              <a:t>主要内容</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68313" y="1844675"/>
            <a:ext cx="8424862" cy="4321175"/>
          </a:xfrm>
        </p:spPr>
        <p:txBody>
          <a:bodyPr rtlCol="0">
            <a:normAutofit fontScale="92500" lnSpcReduction="20000"/>
          </a:bodyPr>
          <a:lstStyle/>
          <a:p>
            <a:pPr marL="274320" indent="-274320" fontAlgn="auto">
              <a:spcAft>
                <a:spcPts val="0"/>
              </a:spcAft>
              <a:defRPr/>
            </a:pPr>
            <a:r>
              <a:rPr lang="zh-CN" altLang="zh-CN" sz="2600" b="1" dirty="0">
                <a:cs typeface="+mn-cs"/>
              </a:rPr>
              <a:t>1.1.1  网站和网页 </a:t>
            </a:r>
          </a:p>
          <a:p>
            <a:pPr marL="274320" indent="-274320" fontAlgn="auto">
              <a:spcAft>
                <a:spcPts val="0"/>
              </a:spcAft>
              <a:defRPr/>
            </a:pPr>
            <a:r>
              <a:rPr lang="en-US" altLang="zh-CN" b="1" dirty="0">
                <a:cs typeface="+mn-cs"/>
              </a:rPr>
              <a:t>1</a:t>
            </a:r>
            <a:r>
              <a:rPr lang="zh-CN" altLang="zh-CN" b="1" dirty="0">
                <a:cs typeface="+mn-cs"/>
              </a:rPr>
              <a:t>．网页</a:t>
            </a:r>
          </a:p>
          <a:p>
            <a:pPr marL="274320" indent="-274320" fontAlgn="auto">
              <a:spcAft>
                <a:spcPts val="0"/>
              </a:spcAft>
              <a:defRPr/>
            </a:pPr>
            <a:r>
              <a:rPr lang="zh-CN" altLang="zh-CN" dirty="0">
                <a:cs typeface="+mn-cs"/>
              </a:rPr>
              <a:t>网页是网站的基本信息单位，是单一的页面，是</a:t>
            </a:r>
            <a:r>
              <a:rPr lang="en-US" altLang="zh-CN" dirty="0">
                <a:cs typeface="+mn-cs"/>
              </a:rPr>
              <a:t>WWW</a:t>
            </a:r>
            <a:r>
              <a:rPr lang="zh-CN" altLang="zh-CN" dirty="0">
                <a:cs typeface="+mn-cs"/>
              </a:rPr>
              <a:t>的基本文档，它由文字、图片、动画、声音等多种媒体信息及链接组成，通过链接实现与其他网页或网站的关联和跳转。网页文件是用</a:t>
            </a:r>
            <a:r>
              <a:rPr lang="en-US" altLang="zh-CN" dirty="0">
                <a:cs typeface="+mn-cs"/>
              </a:rPr>
              <a:t>HTML</a:t>
            </a:r>
            <a:r>
              <a:rPr lang="zh-CN" altLang="zh-CN" dirty="0">
                <a:cs typeface="+mn-cs"/>
              </a:rPr>
              <a:t>（</a:t>
            </a:r>
            <a:r>
              <a:rPr lang="en-US" altLang="zh-CN" dirty="0" err="1">
                <a:cs typeface="+mn-cs"/>
              </a:rPr>
              <a:t>HyperText</a:t>
            </a:r>
            <a:r>
              <a:rPr lang="en-US" altLang="zh-CN" dirty="0">
                <a:cs typeface="+mn-cs"/>
              </a:rPr>
              <a:t> Markup Language</a:t>
            </a:r>
            <a:r>
              <a:rPr lang="zh-CN" altLang="zh-CN" dirty="0">
                <a:cs typeface="+mn-cs"/>
              </a:rPr>
              <a:t>，超文本标识语言）编写的、在</a:t>
            </a:r>
            <a:r>
              <a:rPr lang="en-US" altLang="zh-CN" dirty="0">
                <a:cs typeface="+mn-cs"/>
              </a:rPr>
              <a:t>WWW</a:t>
            </a:r>
            <a:r>
              <a:rPr lang="zh-CN" altLang="zh-CN" dirty="0">
                <a:cs typeface="+mn-cs"/>
              </a:rPr>
              <a:t>上传输、能被浏览器识别显示的文本文件，其扩展名是</a:t>
            </a:r>
            <a:r>
              <a:rPr lang="en-US" altLang="zh-CN" dirty="0">
                <a:cs typeface="+mn-cs"/>
              </a:rPr>
              <a:t>.</a:t>
            </a:r>
            <a:r>
              <a:rPr lang="en-US" altLang="zh-CN" dirty="0" err="1">
                <a:cs typeface="+mn-cs"/>
              </a:rPr>
              <a:t>htm</a:t>
            </a:r>
            <a:r>
              <a:rPr lang="zh-CN" altLang="zh-CN" dirty="0">
                <a:cs typeface="+mn-cs"/>
              </a:rPr>
              <a:t>和</a:t>
            </a:r>
            <a:r>
              <a:rPr lang="en-US" altLang="zh-CN" dirty="0">
                <a:cs typeface="+mn-cs"/>
              </a:rPr>
              <a:t>.html</a:t>
            </a:r>
            <a:r>
              <a:rPr lang="zh-CN" altLang="zh-CN" dirty="0">
                <a:cs typeface="+mn-cs"/>
              </a:rPr>
              <a:t>。</a:t>
            </a:r>
          </a:p>
          <a:p>
            <a:pPr marL="274320" indent="-274320" fontAlgn="auto">
              <a:spcAft>
                <a:spcPts val="0"/>
              </a:spcAft>
              <a:defRPr/>
            </a:pPr>
            <a:r>
              <a:rPr lang="en-US" altLang="zh-CN" b="1" dirty="0">
                <a:cs typeface="+mn-cs"/>
              </a:rPr>
              <a:t>2</a:t>
            </a:r>
            <a:r>
              <a:rPr lang="zh-CN" altLang="zh-CN" b="1" dirty="0">
                <a:cs typeface="+mn-cs"/>
              </a:rPr>
              <a:t>．网站</a:t>
            </a:r>
          </a:p>
          <a:p>
            <a:pPr marL="274320" indent="-274320" fontAlgn="auto">
              <a:spcAft>
                <a:spcPts val="0"/>
              </a:spcAft>
              <a:defRPr/>
            </a:pPr>
            <a:r>
              <a:rPr lang="zh-CN" altLang="zh-CN" dirty="0">
                <a:cs typeface="+mn-cs"/>
              </a:rPr>
              <a:t>网站是由众多不同内容的网页组成的一个集合，</a:t>
            </a:r>
            <a:r>
              <a:rPr lang="en-US" altLang="zh-CN" dirty="0">
                <a:cs typeface="+mn-cs"/>
              </a:rPr>
              <a:t> </a:t>
            </a:r>
            <a:r>
              <a:rPr lang="zh-CN" altLang="zh-CN" dirty="0">
                <a:cs typeface="+mn-cs"/>
              </a:rPr>
              <a:t>通常把进入网站首先看到的那一页网页称为首页或主页（</a:t>
            </a:r>
            <a:r>
              <a:rPr lang="en-US" altLang="zh-CN" dirty="0">
                <a:cs typeface="+mn-cs"/>
              </a:rPr>
              <a:t>homepage</a:t>
            </a:r>
            <a:r>
              <a:rPr lang="zh-CN" altLang="zh-CN" dirty="0">
                <a:cs typeface="+mn-cs"/>
              </a:rPr>
              <a:t>），由网页的内容体现网站的全部功能。一个网站至少有一个网页，网站中网页的数量是没有上限的，只要用户的硬盘空间允许，则可以在一个网站中放入任意多的网页。</a:t>
            </a:r>
          </a:p>
          <a:p>
            <a:pPr marL="274320" indent="-274320" fontAlgn="auto">
              <a:spcAft>
                <a:spcPts val="0"/>
              </a:spcAft>
              <a:defRPr/>
            </a:pPr>
            <a:endParaRPr lang="zh-CN" altLang="en-US" dirty="0">
              <a:cs typeface="+mn-cs"/>
            </a:endParaRPr>
          </a:p>
        </p:txBody>
      </p:sp>
      <p:sp>
        <p:nvSpPr>
          <p:cNvPr id="15362" name="标题 2"/>
          <p:cNvSpPr>
            <a:spLocks noGrp="1"/>
          </p:cNvSpPr>
          <p:nvPr>
            <p:ph type="title"/>
          </p:nvPr>
        </p:nvSpPr>
        <p:spPr/>
        <p:txBody>
          <a:bodyPr/>
          <a:lstStyle/>
          <a:p>
            <a:r>
              <a:rPr lang="zh-CN" altLang="zh-CN" b="1" smtClean="0"/>
              <a:t>1.1  基本概念</a:t>
            </a:r>
            <a:endParaRPr lang="zh-CN" alt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2133600"/>
            <a:ext cx="8424863" cy="4319588"/>
          </a:xfrm>
        </p:spPr>
        <p:txBody>
          <a:bodyPr rtlCol="0">
            <a:normAutofit fontScale="77500" lnSpcReduction="20000"/>
          </a:bodyPr>
          <a:lstStyle/>
          <a:p>
            <a:pPr marL="274320" indent="-274320" fontAlgn="auto">
              <a:spcAft>
                <a:spcPts val="0"/>
              </a:spcAft>
              <a:defRPr/>
            </a:pPr>
            <a:r>
              <a:rPr lang="en-US" altLang="zh-CN" sz="3400" b="1" dirty="0">
                <a:cs typeface="+mn-cs"/>
              </a:rPr>
              <a:t>3</a:t>
            </a:r>
            <a:r>
              <a:rPr lang="zh-CN" altLang="zh-CN" sz="3400" b="1" dirty="0">
                <a:cs typeface="+mn-cs"/>
              </a:rPr>
              <a:t>．网站的种类</a:t>
            </a:r>
          </a:p>
          <a:p>
            <a:pPr marL="274320" indent="-274320" fontAlgn="auto">
              <a:spcAft>
                <a:spcPts val="0"/>
              </a:spcAft>
              <a:defRPr/>
            </a:pPr>
            <a:r>
              <a:rPr lang="zh-CN" altLang="zh-CN" sz="2800" b="1" dirty="0" smtClean="0">
                <a:solidFill>
                  <a:srgbClr val="C00000"/>
                </a:solidFill>
                <a:cs typeface="+mn-cs"/>
              </a:rPr>
              <a:t>根据</a:t>
            </a:r>
            <a:r>
              <a:rPr lang="zh-CN" altLang="zh-CN" sz="2800" b="1" dirty="0">
                <a:solidFill>
                  <a:srgbClr val="C00000"/>
                </a:solidFill>
                <a:cs typeface="+mn-cs"/>
              </a:rPr>
              <a:t>网站提供的服务分类</a:t>
            </a:r>
            <a:r>
              <a:rPr lang="zh-CN" altLang="zh-CN" sz="2800" dirty="0">
                <a:cs typeface="+mn-cs"/>
              </a:rPr>
              <a:t>：资讯类网站、交易类网站、互动游戏类网站、有偿资讯类网站、功能型网站、综合类网站</a:t>
            </a:r>
            <a:r>
              <a:rPr lang="zh-CN" altLang="zh-CN" sz="2800" dirty="0" smtClean="0">
                <a:cs typeface="+mn-cs"/>
              </a:rPr>
              <a:t>；</a:t>
            </a:r>
            <a:endParaRPr lang="en-US" altLang="zh-CN" sz="2800" dirty="0" smtClean="0">
              <a:cs typeface="+mn-cs"/>
            </a:endParaRPr>
          </a:p>
          <a:p>
            <a:pPr marL="274320" indent="-274320" fontAlgn="auto">
              <a:spcAft>
                <a:spcPts val="0"/>
              </a:spcAft>
              <a:defRPr/>
            </a:pPr>
            <a:r>
              <a:rPr lang="zh-CN" altLang="zh-CN" sz="2800" b="1" dirty="0" smtClean="0">
                <a:solidFill>
                  <a:srgbClr val="C00000"/>
                </a:solidFill>
                <a:cs typeface="+mn-cs"/>
              </a:rPr>
              <a:t>根据</a:t>
            </a:r>
            <a:r>
              <a:rPr lang="zh-CN" altLang="zh-CN" sz="2800" b="1" dirty="0">
                <a:solidFill>
                  <a:srgbClr val="C00000"/>
                </a:solidFill>
                <a:cs typeface="+mn-cs"/>
              </a:rPr>
              <a:t>网站的性质分类</a:t>
            </a:r>
            <a:r>
              <a:rPr lang="zh-CN" altLang="zh-CN" sz="2800" dirty="0">
                <a:cs typeface="+mn-cs"/>
              </a:rPr>
              <a:t>：政府网站、企业网站、商业网站、教育科研机构网站、个人网站、非盈利机构网站、其他类型的网站</a:t>
            </a:r>
            <a:r>
              <a:rPr lang="zh-CN" altLang="zh-CN" sz="2800" dirty="0" smtClean="0">
                <a:cs typeface="+mn-cs"/>
              </a:rPr>
              <a:t>；</a:t>
            </a:r>
            <a:endParaRPr lang="en-US" altLang="zh-CN" sz="2800" dirty="0" smtClean="0">
              <a:cs typeface="+mn-cs"/>
            </a:endParaRPr>
          </a:p>
          <a:p>
            <a:pPr marL="274320" indent="-274320" fontAlgn="auto">
              <a:spcAft>
                <a:spcPts val="0"/>
              </a:spcAft>
              <a:defRPr/>
            </a:pPr>
            <a:r>
              <a:rPr lang="zh-CN" altLang="zh-CN" sz="2800" b="1" dirty="0" smtClean="0">
                <a:solidFill>
                  <a:srgbClr val="C00000"/>
                </a:solidFill>
                <a:cs typeface="+mn-cs"/>
              </a:rPr>
              <a:t>根据</a:t>
            </a:r>
            <a:r>
              <a:rPr lang="zh-CN" altLang="zh-CN" sz="2800" b="1" dirty="0">
                <a:solidFill>
                  <a:srgbClr val="C00000"/>
                </a:solidFill>
                <a:cs typeface="+mn-cs"/>
              </a:rPr>
              <a:t>在大型搜索引擎上的设置分类</a:t>
            </a:r>
            <a:r>
              <a:rPr lang="zh-CN" altLang="zh-CN" sz="2800" dirty="0">
                <a:cs typeface="+mn-cs"/>
              </a:rPr>
              <a:t>：娱乐与休闲类网站、商业与经济类网站、艺术与人文类网站、健康与医药类网站、新闻与媒体类网站、政府与政治类网站、电脑与网络类网站、社会与文化类网站、科学与教育类网站、参考资料类网站。</a:t>
            </a:r>
          </a:p>
          <a:p>
            <a:pPr marL="274320" indent="-274320" fontAlgn="auto">
              <a:spcAft>
                <a:spcPts val="0"/>
              </a:spcAft>
              <a:defRPr/>
            </a:pPr>
            <a:r>
              <a:rPr lang="zh-CN" altLang="zh-CN" sz="2800" dirty="0">
                <a:cs typeface="+mn-cs"/>
              </a:rPr>
              <a:t>随着网络的发展，网站的分类还将有所变化。当前有两个明显趋势：一是网站所能提供的服务越来越</a:t>
            </a:r>
            <a:r>
              <a:rPr lang="zh-CN" altLang="zh-CN" sz="2800" dirty="0" smtClean="0">
                <a:cs typeface="+mn-cs"/>
              </a:rPr>
              <a:t>专业化；</a:t>
            </a:r>
            <a:r>
              <a:rPr lang="zh-CN" altLang="zh-CN" sz="2800" dirty="0">
                <a:cs typeface="+mn-cs"/>
              </a:rPr>
              <a:t>第二种趋势是朝着服务扩张的方向发展，他们提供的服务是综合性的、全方位的，面向的用户群也是广大的，这样的网站逐渐</a:t>
            </a:r>
            <a:r>
              <a:rPr lang="zh-CN" altLang="zh-CN" sz="2800" dirty="0" smtClean="0">
                <a:cs typeface="+mn-cs"/>
              </a:rPr>
              <a:t>增多。</a:t>
            </a:r>
            <a:endParaRPr lang="zh-CN" altLang="en-US" dirty="0">
              <a:cs typeface="+mn-cs"/>
            </a:endParaRPr>
          </a:p>
        </p:txBody>
      </p:sp>
      <p:sp>
        <p:nvSpPr>
          <p:cNvPr id="16386" name="标题 2"/>
          <p:cNvSpPr>
            <a:spLocks noGrp="1"/>
          </p:cNvSpPr>
          <p:nvPr>
            <p:ph type="title"/>
          </p:nvPr>
        </p:nvSpPr>
        <p:spPr/>
        <p:txBody>
          <a:bodyPr/>
          <a:lstStyle/>
          <a:p>
            <a:r>
              <a:rPr lang="zh-CN" altLang="zh-CN" b="1" smtClean="0"/>
              <a:t>1.1  基本概念</a:t>
            </a:r>
            <a:endParaRPr lang="zh-CN" altLang="en-US"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388" y="1844675"/>
            <a:ext cx="8640762" cy="4464050"/>
          </a:xfrm>
        </p:spPr>
        <p:txBody>
          <a:bodyPr rtlCol="0">
            <a:normAutofit fontScale="85000" lnSpcReduction="20000"/>
          </a:bodyPr>
          <a:lstStyle/>
          <a:p>
            <a:pPr marL="274320" indent="-274320" fontAlgn="auto">
              <a:spcAft>
                <a:spcPts val="0"/>
              </a:spcAft>
              <a:defRPr/>
            </a:pPr>
            <a:r>
              <a:rPr lang="zh-CN" altLang="zh-CN" sz="3100" b="1" dirty="0">
                <a:cs typeface="+mn-cs"/>
              </a:rPr>
              <a:t>1.1.2  静态网页和动态网页</a:t>
            </a:r>
          </a:p>
          <a:p>
            <a:pPr marL="274320" indent="-274320" fontAlgn="auto">
              <a:spcAft>
                <a:spcPts val="0"/>
              </a:spcAft>
              <a:defRPr/>
            </a:pPr>
            <a:r>
              <a:rPr lang="en-US" altLang="zh-CN" sz="2800" b="1" dirty="0">
                <a:cs typeface="+mn-cs"/>
              </a:rPr>
              <a:t>1</a:t>
            </a:r>
            <a:r>
              <a:rPr lang="zh-CN" altLang="zh-CN" sz="2800" b="1" dirty="0">
                <a:cs typeface="+mn-cs"/>
              </a:rPr>
              <a:t>．静态网页</a:t>
            </a:r>
          </a:p>
          <a:p>
            <a:pPr marL="274320" indent="-274320" fontAlgn="auto">
              <a:spcAft>
                <a:spcPts val="0"/>
              </a:spcAft>
              <a:defRPr/>
            </a:pPr>
            <a:r>
              <a:rPr lang="zh-CN" altLang="zh-CN" dirty="0">
                <a:cs typeface="+mn-cs"/>
              </a:rPr>
              <a:t>在网站设计中，纯粹</a:t>
            </a:r>
            <a:r>
              <a:rPr lang="en-US" altLang="zh-CN" dirty="0">
                <a:cs typeface="+mn-cs"/>
              </a:rPr>
              <a:t>HTML</a:t>
            </a:r>
            <a:r>
              <a:rPr lang="zh-CN" altLang="zh-CN" dirty="0">
                <a:cs typeface="+mn-cs"/>
              </a:rPr>
              <a:t>格式的网页通常称为</a:t>
            </a:r>
            <a:r>
              <a:rPr lang="zh-CN" altLang="zh-CN" dirty="0" smtClean="0">
                <a:cs typeface="+mn-cs"/>
              </a:rPr>
              <a:t>“静态网页”。</a:t>
            </a:r>
            <a:r>
              <a:rPr lang="zh-CN" altLang="zh-CN" dirty="0">
                <a:cs typeface="+mn-cs"/>
              </a:rPr>
              <a:t>静态网页的网址形式通常为</a:t>
            </a:r>
            <a:r>
              <a:rPr lang="en-US" altLang="zh-CN" dirty="0">
                <a:cs typeface="+mn-cs"/>
                <a:hlinkClick r:id="rId2"/>
              </a:rPr>
              <a:t>http://</a:t>
            </a:r>
            <a:r>
              <a:rPr lang="en-US" altLang="zh-CN" dirty="0" smtClean="0">
                <a:cs typeface="+mn-cs"/>
                <a:hlinkClick r:id="rId2"/>
              </a:rPr>
              <a:t>210.41.166.191/kj/index.html</a:t>
            </a:r>
            <a:r>
              <a:rPr lang="zh-CN" altLang="zh-CN" dirty="0" smtClean="0">
                <a:cs typeface="+mn-cs"/>
              </a:rPr>
              <a:t>。</a:t>
            </a:r>
            <a:endParaRPr lang="zh-CN" altLang="zh-CN" dirty="0">
              <a:cs typeface="+mn-cs"/>
            </a:endParaRPr>
          </a:p>
          <a:p>
            <a:pPr marL="274320" indent="-274320" fontAlgn="auto">
              <a:spcAft>
                <a:spcPts val="0"/>
              </a:spcAft>
              <a:defRPr/>
            </a:pPr>
            <a:r>
              <a:rPr lang="zh-CN" altLang="zh-CN" sz="2600" dirty="0">
                <a:cs typeface="+mn-cs"/>
              </a:rPr>
              <a:t>一般静态网页具有如下特点：</a:t>
            </a:r>
          </a:p>
          <a:p>
            <a:pPr marL="274320" indent="-274320" fontAlgn="auto">
              <a:spcAft>
                <a:spcPts val="0"/>
              </a:spcAft>
              <a:defRPr/>
            </a:pPr>
            <a:r>
              <a:rPr lang="zh-CN" altLang="zh-CN" sz="2600" dirty="0">
                <a:cs typeface="+mn-cs"/>
              </a:rPr>
              <a:t>（</a:t>
            </a:r>
            <a:r>
              <a:rPr lang="en-US" altLang="zh-CN" sz="2600" dirty="0">
                <a:cs typeface="+mn-cs"/>
              </a:rPr>
              <a:t>1</a:t>
            </a:r>
            <a:r>
              <a:rPr lang="zh-CN" altLang="zh-CN" sz="2600" dirty="0">
                <a:cs typeface="+mn-cs"/>
              </a:rPr>
              <a:t>）每个静态网页都有一个固定的</a:t>
            </a:r>
            <a:r>
              <a:rPr lang="en-US" altLang="zh-CN" sz="2600" dirty="0">
                <a:cs typeface="+mn-cs"/>
              </a:rPr>
              <a:t>URL</a:t>
            </a:r>
            <a:r>
              <a:rPr lang="zh-CN" altLang="zh-CN" sz="2600" dirty="0">
                <a:cs typeface="+mn-cs"/>
              </a:rPr>
              <a:t>，且网页</a:t>
            </a:r>
            <a:r>
              <a:rPr lang="en-US" altLang="zh-CN" sz="2600" dirty="0">
                <a:cs typeface="+mn-cs"/>
              </a:rPr>
              <a:t>URL</a:t>
            </a:r>
            <a:r>
              <a:rPr lang="zh-CN" altLang="zh-CN" sz="2600" dirty="0">
                <a:cs typeface="+mn-cs"/>
              </a:rPr>
              <a:t>以</a:t>
            </a:r>
            <a:r>
              <a:rPr lang="en-US" altLang="zh-CN" sz="2600" dirty="0">
                <a:cs typeface="+mn-cs"/>
              </a:rPr>
              <a:t>.</a:t>
            </a:r>
            <a:r>
              <a:rPr lang="en-US" altLang="zh-CN" sz="2600" dirty="0" err="1">
                <a:cs typeface="+mn-cs"/>
              </a:rPr>
              <a:t>htm</a:t>
            </a:r>
            <a:r>
              <a:rPr lang="zh-CN" altLang="zh-CN" sz="2600" dirty="0">
                <a:cs typeface="+mn-cs"/>
              </a:rPr>
              <a:t>、</a:t>
            </a:r>
            <a:r>
              <a:rPr lang="en-US" altLang="zh-CN" sz="2600" dirty="0">
                <a:cs typeface="+mn-cs"/>
              </a:rPr>
              <a:t>.html</a:t>
            </a:r>
            <a:r>
              <a:rPr lang="zh-CN" altLang="zh-CN" sz="2600" dirty="0">
                <a:cs typeface="+mn-cs"/>
              </a:rPr>
              <a:t>、</a:t>
            </a:r>
            <a:r>
              <a:rPr lang="en-US" altLang="zh-CN" sz="2600" dirty="0">
                <a:cs typeface="+mn-cs"/>
              </a:rPr>
              <a:t>.</a:t>
            </a:r>
            <a:r>
              <a:rPr lang="en-US" altLang="zh-CN" sz="2600" dirty="0" err="1">
                <a:cs typeface="+mn-cs"/>
              </a:rPr>
              <a:t>shtml</a:t>
            </a:r>
            <a:r>
              <a:rPr lang="zh-CN" altLang="zh-CN" sz="2600" dirty="0">
                <a:cs typeface="+mn-cs"/>
              </a:rPr>
              <a:t>、</a:t>
            </a:r>
            <a:r>
              <a:rPr lang="en-US" altLang="zh-CN" sz="2600" dirty="0">
                <a:cs typeface="+mn-cs"/>
              </a:rPr>
              <a:t>.xml</a:t>
            </a:r>
            <a:r>
              <a:rPr lang="zh-CN" altLang="zh-CN" sz="2600" dirty="0">
                <a:cs typeface="+mn-cs"/>
              </a:rPr>
              <a:t>等常见形式为后缀，而不含有“？”；</a:t>
            </a:r>
          </a:p>
          <a:p>
            <a:pPr marL="274320" indent="-274320" fontAlgn="auto">
              <a:spcAft>
                <a:spcPts val="0"/>
              </a:spcAft>
              <a:defRPr/>
            </a:pPr>
            <a:r>
              <a:rPr lang="zh-CN" altLang="zh-CN" sz="2600" dirty="0">
                <a:cs typeface="+mn-cs"/>
              </a:rPr>
              <a:t>（</a:t>
            </a:r>
            <a:r>
              <a:rPr lang="en-US" altLang="zh-CN" sz="2600" dirty="0">
                <a:cs typeface="+mn-cs"/>
              </a:rPr>
              <a:t>2</a:t>
            </a:r>
            <a:r>
              <a:rPr lang="zh-CN" altLang="zh-CN" sz="2600" dirty="0">
                <a:cs typeface="+mn-cs"/>
              </a:rPr>
              <a:t>）静态网页是实实在在保存在服务器上的文件，每个网页都是一个独立的文件；</a:t>
            </a:r>
          </a:p>
          <a:p>
            <a:pPr marL="274320" indent="-274320" fontAlgn="auto">
              <a:spcAft>
                <a:spcPts val="0"/>
              </a:spcAft>
              <a:defRPr/>
            </a:pPr>
            <a:r>
              <a:rPr lang="zh-CN" altLang="zh-CN" sz="2600" dirty="0">
                <a:cs typeface="+mn-cs"/>
              </a:rPr>
              <a:t>（</a:t>
            </a:r>
            <a:r>
              <a:rPr lang="en-US" altLang="zh-CN" sz="2600" dirty="0">
                <a:cs typeface="+mn-cs"/>
              </a:rPr>
              <a:t>3</a:t>
            </a:r>
            <a:r>
              <a:rPr lang="zh-CN" altLang="zh-CN" sz="2600" dirty="0">
                <a:cs typeface="+mn-cs"/>
              </a:rPr>
              <a:t>）静态网页的内容相对稳定，因此容易被搜索引擎检索；</a:t>
            </a:r>
          </a:p>
          <a:p>
            <a:pPr marL="274320" indent="-274320" fontAlgn="auto">
              <a:spcAft>
                <a:spcPts val="0"/>
              </a:spcAft>
              <a:defRPr/>
            </a:pPr>
            <a:r>
              <a:rPr lang="zh-CN" altLang="zh-CN" sz="2600" dirty="0">
                <a:cs typeface="+mn-cs"/>
              </a:rPr>
              <a:t>（</a:t>
            </a:r>
            <a:r>
              <a:rPr lang="en-US" altLang="zh-CN" sz="2600" dirty="0">
                <a:cs typeface="+mn-cs"/>
              </a:rPr>
              <a:t>4</a:t>
            </a:r>
            <a:r>
              <a:rPr lang="zh-CN" altLang="zh-CN" sz="2600" dirty="0">
                <a:cs typeface="+mn-cs"/>
              </a:rPr>
              <a:t>）静态网页没有数据库的支持，在网站制作和维护方面工作量较大，因此当网站信息量很大时，完全依靠静态网页制作比较困难；</a:t>
            </a:r>
          </a:p>
          <a:p>
            <a:pPr marL="274320" indent="-274320" fontAlgn="auto">
              <a:spcAft>
                <a:spcPts val="0"/>
              </a:spcAft>
              <a:defRPr/>
            </a:pPr>
            <a:r>
              <a:rPr lang="zh-CN" altLang="zh-CN" sz="2600" dirty="0">
                <a:cs typeface="+mn-cs"/>
              </a:rPr>
              <a:t>（</a:t>
            </a:r>
            <a:r>
              <a:rPr lang="en-US" altLang="zh-CN" sz="2600" dirty="0">
                <a:cs typeface="+mn-cs"/>
              </a:rPr>
              <a:t>5</a:t>
            </a:r>
            <a:r>
              <a:rPr lang="zh-CN" altLang="zh-CN" sz="2600" dirty="0">
                <a:cs typeface="+mn-cs"/>
              </a:rPr>
              <a:t>）静态网页的交互性较差，在功能方面有较大的限制。</a:t>
            </a:r>
          </a:p>
        </p:txBody>
      </p:sp>
      <p:sp>
        <p:nvSpPr>
          <p:cNvPr id="17410" name="标题 2"/>
          <p:cNvSpPr>
            <a:spLocks noGrp="1"/>
          </p:cNvSpPr>
          <p:nvPr>
            <p:ph type="title"/>
          </p:nvPr>
        </p:nvSpPr>
        <p:spPr/>
        <p:txBody>
          <a:bodyPr/>
          <a:lstStyle/>
          <a:p>
            <a:r>
              <a:rPr lang="zh-CN" altLang="zh-CN" b="1" smtClean="0"/>
              <a:t>1.1  基本概念</a:t>
            </a:r>
            <a:endParaRPr lang="zh-CN" altLang="en-US"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388" y="1844675"/>
            <a:ext cx="8640762" cy="4752975"/>
          </a:xfrm>
        </p:spPr>
        <p:txBody>
          <a:bodyPr rtlCol="0">
            <a:normAutofit fontScale="62500" lnSpcReduction="20000"/>
          </a:bodyPr>
          <a:lstStyle/>
          <a:p>
            <a:pPr marL="274320" indent="-274320" fontAlgn="auto">
              <a:spcAft>
                <a:spcPts val="0"/>
              </a:spcAft>
              <a:defRPr/>
            </a:pPr>
            <a:r>
              <a:rPr lang="en-US" altLang="zh-CN" sz="3800" b="1" dirty="0">
                <a:cs typeface="+mn-cs"/>
              </a:rPr>
              <a:t>2</a:t>
            </a:r>
            <a:r>
              <a:rPr lang="zh-CN" altLang="zh-CN" sz="3800" b="1" dirty="0">
                <a:cs typeface="+mn-cs"/>
              </a:rPr>
              <a:t>．动态网页</a:t>
            </a:r>
          </a:p>
          <a:p>
            <a:pPr marL="274320" indent="-274320" fontAlgn="auto">
              <a:spcAft>
                <a:spcPts val="0"/>
              </a:spcAft>
              <a:defRPr/>
            </a:pPr>
            <a:r>
              <a:rPr lang="zh-CN" altLang="zh-CN" sz="3300" dirty="0">
                <a:cs typeface="+mn-cs"/>
              </a:rPr>
              <a:t>动态网页是以</a:t>
            </a:r>
            <a:r>
              <a:rPr lang="en-US" altLang="zh-CN" sz="3300" dirty="0">
                <a:cs typeface="+mn-cs"/>
              </a:rPr>
              <a:t>.asp</a:t>
            </a:r>
            <a:r>
              <a:rPr lang="zh-CN" altLang="zh-CN" sz="3300" dirty="0">
                <a:cs typeface="+mn-cs"/>
              </a:rPr>
              <a:t>、</a:t>
            </a:r>
            <a:r>
              <a:rPr lang="en-US" altLang="zh-CN" sz="3300" dirty="0">
                <a:cs typeface="+mn-cs"/>
              </a:rPr>
              <a:t>.</a:t>
            </a:r>
            <a:r>
              <a:rPr lang="en-US" altLang="zh-CN" sz="3300" dirty="0" err="1">
                <a:cs typeface="+mn-cs"/>
              </a:rPr>
              <a:t>jsp</a:t>
            </a:r>
            <a:r>
              <a:rPr lang="zh-CN" altLang="zh-CN" sz="3300" dirty="0">
                <a:cs typeface="+mn-cs"/>
              </a:rPr>
              <a:t>、</a:t>
            </a:r>
            <a:r>
              <a:rPr lang="en-US" altLang="zh-CN" sz="3300" dirty="0">
                <a:cs typeface="+mn-cs"/>
              </a:rPr>
              <a:t>.</a:t>
            </a:r>
            <a:r>
              <a:rPr lang="en-US" altLang="zh-CN" sz="3300" dirty="0" err="1">
                <a:cs typeface="+mn-cs"/>
              </a:rPr>
              <a:t>php</a:t>
            </a:r>
            <a:r>
              <a:rPr lang="zh-CN" altLang="zh-CN" sz="3300" dirty="0">
                <a:cs typeface="+mn-cs"/>
              </a:rPr>
              <a:t>、</a:t>
            </a:r>
            <a:r>
              <a:rPr lang="en-US" altLang="zh-CN" sz="3300" dirty="0">
                <a:cs typeface="+mn-cs"/>
              </a:rPr>
              <a:t>.</a:t>
            </a:r>
            <a:r>
              <a:rPr lang="en-US" altLang="zh-CN" sz="3300" dirty="0" err="1">
                <a:cs typeface="+mn-cs"/>
              </a:rPr>
              <a:t>perl</a:t>
            </a:r>
            <a:r>
              <a:rPr lang="zh-CN" altLang="zh-CN" sz="3300" dirty="0">
                <a:cs typeface="+mn-cs"/>
              </a:rPr>
              <a:t>、</a:t>
            </a:r>
            <a:r>
              <a:rPr lang="en-US" altLang="zh-CN" sz="3300" dirty="0">
                <a:cs typeface="+mn-cs"/>
              </a:rPr>
              <a:t>.</a:t>
            </a:r>
            <a:r>
              <a:rPr lang="en-US" altLang="zh-CN" sz="3300" dirty="0" err="1">
                <a:cs typeface="+mn-cs"/>
              </a:rPr>
              <a:t>cgi</a:t>
            </a:r>
            <a:r>
              <a:rPr lang="zh-CN" altLang="zh-CN" sz="3300" dirty="0">
                <a:cs typeface="+mn-cs"/>
              </a:rPr>
              <a:t>等形式为后缀的，并且在动态网页网址中有一个标志性的符号“？”。动态网页</a:t>
            </a:r>
            <a:r>
              <a:rPr lang="en-US" altLang="zh-CN" sz="3300" dirty="0">
                <a:cs typeface="+mn-cs"/>
              </a:rPr>
              <a:t>URL</a:t>
            </a:r>
            <a:r>
              <a:rPr lang="zh-CN" altLang="zh-CN" sz="3300" dirty="0">
                <a:cs typeface="+mn-cs"/>
              </a:rPr>
              <a:t>形式如</a:t>
            </a:r>
            <a:r>
              <a:rPr lang="en-US" altLang="zh-CN" sz="3300" dirty="0">
                <a:cs typeface="+mn-cs"/>
                <a:hlinkClick r:id="rId2"/>
              </a:rPr>
              <a:t>http://210.41.160.139/Article/ShowArticle.asp? </a:t>
            </a:r>
            <a:r>
              <a:rPr lang="en-US" altLang="zh-CN" sz="3300" dirty="0" err="1">
                <a:cs typeface="+mn-cs"/>
                <a:hlinkClick r:id="rId2"/>
              </a:rPr>
              <a:t>ArticleID</a:t>
            </a:r>
            <a:r>
              <a:rPr lang="en-US" altLang="zh-CN" sz="3300" dirty="0">
                <a:cs typeface="+mn-cs"/>
                <a:hlinkClick r:id="rId2"/>
              </a:rPr>
              <a:t>=38716</a:t>
            </a:r>
            <a:r>
              <a:rPr lang="zh-CN" altLang="zh-CN" sz="3300" dirty="0">
                <a:cs typeface="+mn-cs"/>
              </a:rPr>
              <a:t>。</a:t>
            </a:r>
          </a:p>
          <a:p>
            <a:pPr marL="274320" indent="-274320" fontAlgn="auto">
              <a:spcAft>
                <a:spcPts val="0"/>
              </a:spcAft>
              <a:defRPr/>
            </a:pPr>
            <a:r>
              <a:rPr lang="zh-CN" altLang="zh-CN" sz="3300" dirty="0" smtClean="0">
                <a:cs typeface="+mn-cs"/>
              </a:rPr>
              <a:t>一般</a:t>
            </a:r>
            <a:r>
              <a:rPr lang="zh-CN" altLang="zh-CN" sz="3300" dirty="0">
                <a:cs typeface="+mn-cs"/>
              </a:rPr>
              <a:t>动态网页具有如下特点：</a:t>
            </a:r>
          </a:p>
          <a:p>
            <a:pPr marL="274320" indent="-274320" fontAlgn="auto">
              <a:spcAft>
                <a:spcPts val="0"/>
              </a:spcAft>
              <a:defRPr/>
            </a:pPr>
            <a:r>
              <a:rPr lang="zh-CN" altLang="zh-CN" sz="3300" dirty="0">
                <a:cs typeface="+mn-cs"/>
              </a:rPr>
              <a:t>（</a:t>
            </a:r>
            <a:r>
              <a:rPr lang="en-US" altLang="zh-CN" sz="3300" dirty="0">
                <a:cs typeface="+mn-cs"/>
              </a:rPr>
              <a:t>1</a:t>
            </a:r>
            <a:r>
              <a:rPr lang="zh-CN" altLang="zh-CN" sz="3300" dirty="0">
                <a:cs typeface="+mn-cs"/>
              </a:rPr>
              <a:t>）动态网页以数据库技术为基础，可以大大降低网站维护的工作量；</a:t>
            </a:r>
          </a:p>
          <a:p>
            <a:pPr marL="274320" indent="-274320" fontAlgn="auto">
              <a:spcAft>
                <a:spcPts val="0"/>
              </a:spcAft>
              <a:defRPr/>
            </a:pPr>
            <a:r>
              <a:rPr lang="zh-CN" altLang="zh-CN" sz="3300" dirty="0">
                <a:cs typeface="+mn-cs"/>
              </a:rPr>
              <a:t>（</a:t>
            </a:r>
            <a:r>
              <a:rPr lang="en-US" altLang="zh-CN" sz="3300" dirty="0">
                <a:cs typeface="+mn-cs"/>
              </a:rPr>
              <a:t>2</a:t>
            </a:r>
            <a:r>
              <a:rPr lang="zh-CN" altLang="zh-CN" sz="3300" dirty="0">
                <a:cs typeface="+mn-cs"/>
              </a:rPr>
              <a:t>）采用动态网页技术的网站可以实现更多的功能，如用户注册、用户登录、在线调查、用户管理、订单管理等；</a:t>
            </a:r>
          </a:p>
          <a:p>
            <a:pPr marL="274320" indent="-274320" fontAlgn="auto">
              <a:spcAft>
                <a:spcPts val="0"/>
              </a:spcAft>
              <a:defRPr/>
            </a:pPr>
            <a:r>
              <a:rPr lang="zh-CN" altLang="zh-CN" sz="3300" dirty="0">
                <a:cs typeface="+mn-cs"/>
              </a:rPr>
              <a:t>（</a:t>
            </a:r>
            <a:r>
              <a:rPr lang="en-US" altLang="zh-CN" sz="3300" dirty="0">
                <a:cs typeface="+mn-cs"/>
              </a:rPr>
              <a:t>3</a:t>
            </a:r>
            <a:r>
              <a:rPr lang="zh-CN" altLang="zh-CN" sz="3300" dirty="0">
                <a:cs typeface="+mn-cs"/>
              </a:rPr>
              <a:t>）动态网页实际上并不是独立存在于服务器上的网页文件，只有当用户请求时，服务器才返回一个完整的网页；</a:t>
            </a:r>
          </a:p>
          <a:p>
            <a:pPr marL="274320" indent="-274320" fontAlgn="auto">
              <a:spcAft>
                <a:spcPts val="0"/>
              </a:spcAft>
              <a:defRPr/>
            </a:pPr>
            <a:r>
              <a:rPr lang="zh-CN" altLang="zh-CN" sz="3300" dirty="0">
                <a:cs typeface="+mn-cs"/>
              </a:rPr>
              <a:t>（</a:t>
            </a:r>
            <a:r>
              <a:rPr lang="en-US" altLang="zh-CN" sz="3300" dirty="0">
                <a:cs typeface="+mn-cs"/>
              </a:rPr>
              <a:t>4</a:t>
            </a:r>
            <a:r>
              <a:rPr lang="zh-CN" altLang="zh-CN" sz="3300" dirty="0">
                <a:cs typeface="+mn-cs"/>
              </a:rPr>
              <a:t>）动态网页的“？”对搜索引擎检索存在一定的问题，搜索引擎一般不可能从一个网站的数据库中访问全部网页，或者出于技术方面的考虑，搜索引擎不去抓取网址中“？”后面的内容，因此采用动态网页的网站进行搜索引擎推广时，需要做一定的技术处理才能适应搜索引擎的要求</a:t>
            </a:r>
            <a:r>
              <a:rPr lang="zh-CN" altLang="zh-CN" sz="3300" dirty="0" smtClean="0">
                <a:cs typeface="+mn-cs"/>
              </a:rPr>
              <a:t>。</a:t>
            </a:r>
            <a:endParaRPr lang="zh-CN" altLang="zh-CN" sz="3300" dirty="0">
              <a:cs typeface="+mn-cs"/>
            </a:endParaRPr>
          </a:p>
        </p:txBody>
      </p:sp>
      <p:sp>
        <p:nvSpPr>
          <p:cNvPr id="18434" name="标题 2"/>
          <p:cNvSpPr>
            <a:spLocks noGrp="1"/>
          </p:cNvSpPr>
          <p:nvPr>
            <p:ph type="title"/>
          </p:nvPr>
        </p:nvSpPr>
        <p:spPr/>
        <p:txBody>
          <a:bodyPr/>
          <a:lstStyle/>
          <a:p>
            <a:r>
              <a:rPr lang="zh-CN" altLang="zh-CN" b="1" smtClean="0"/>
              <a:t>1.1  基本概念</a:t>
            </a:r>
            <a:endParaRPr lang="zh-CN" alt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3850" y="2565400"/>
            <a:ext cx="8569325" cy="3600450"/>
          </a:xfrm>
        </p:spPr>
        <p:txBody>
          <a:bodyPr rtlCol="0">
            <a:normAutofit fontScale="70000" lnSpcReduction="20000"/>
          </a:bodyPr>
          <a:lstStyle/>
          <a:p>
            <a:pPr marL="274320" indent="-274320" fontAlgn="auto">
              <a:spcAft>
                <a:spcPts val="0"/>
              </a:spcAft>
              <a:defRPr/>
            </a:pPr>
            <a:r>
              <a:rPr lang="zh-CN" altLang="zh-CN" sz="3300" dirty="0" smtClean="0">
                <a:cs typeface="+mn-cs"/>
              </a:rPr>
              <a:t>采用</a:t>
            </a:r>
            <a:r>
              <a:rPr lang="zh-CN" altLang="zh-CN" sz="3300" dirty="0">
                <a:cs typeface="+mn-cs"/>
              </a:rPr>
              <a:t>动态网页还是静态网页，主要取决于网站的功能需求和网站内容的多少，如果网站功能比较简单，内容更新量不是很大，采用纯静态网页的方式会更简单，反之一般采用动态网页技术来实现</a:t>
            </a:r>
            <a:r>
              <a:rPr lang="zh-CN" altLang="zh-CN" sz="3300" dirty="0" smtClean="0">
                <a:cs typeface="+mn-cs"/>
              </a:rPr>
              <a:t>。</a:t>
            </a:r>
            <a:endParaRPr lang="en-US" altLang="zh-CN" sz="3300" dirty="0" smtClean="0">
              <a:cs typeface="+mn-cs"/>
            </a:endParaRPr>
          </a:p>
          <a:p>
            <a:pPr marL="274320" indent="-274320" fontAlgn="auto">
              <a:spcAft>
                <a:spcPts val="0"/>
              </a:spcAft>
              <a:defRPr/>
            </a:pPr>
            <a:r>
              <a:rPr lang="zh-CN" altLang="zh-CN" sz="3300" dirty="0" smtClean="0">
                <a:cs typeface="+mn-cs"/>
              </a:rPr>
              <a:t>静态</a:t>
            </a:r>
            <a:r>
              <a:rPr lang="zh-CN" altLang="zh-CN" sz="3300" dirty="0">
                <a:cs typeface="+mn-cs"/>
              </a:rPr>
              <a:t>网页是网站建设的基础，静态网页和动态网页之间并不矛盾，为了网站适应搜索引擎检索的需要，即使采用动态网站技术，也可以将网页内容转化为静态网页发布。动态网站也可以采用静动结合的原则，适合采用动态网页的地方用动态网页，适合采用静态网页的地方用静态网页，在同一个网站上，动态网页内容和静态网页内容同时存在也是很常见的。本书重点学习静态网页的设计与制作方法。</a:t>
            </a:r>
          </a:p>
        </p:txBody>
      </p:sp>
      <p:sp>
        <p:nvSpPr>
          <p:cNvPr id="19458" name="标题 2"/>
          <p:cNvSpPr>
            <a:spLocks noGrp="1"/>
          </p:cNvSpPr>
          <p:nvPr>
            <p:ph type="title"/>
          </p:nvPr>
        </p:nvSpPr>
        <p:spPr/>
        <p:txBody>
          <a:bodyPr/>
          <a:lstStyle/>
          <a:p>
            <a:r>
              <a:rPr lang="zh-CN" altLang="zh-CN" b="1" smtClean="0"/>
              <a:t>1.1  基本概念</a:t>
            </a:r>
            <a:endParaRPr lang="zh-CN" alt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
          <p:cNvSpPr>
            <a:spLocks noGrp="1"/>
          </p:cNvSpPr>
          <p:nvPr>
            <p:ph idx="1"/>
          </p:nvPr>
        </p:nvSpPr>
        <p:spPr>
          <a:xfrm>
            <a:off x="468313" y="2420938"/>
            <a:ext cx="8091487" cy="3816350"/>
          </a:xfrm>
        </p:spPr>
        <p:txBody>
          <a:bodyPr/>
          <a:lstStyle/>
          <a:p>
            <a:r>
              <a:rPr lang="zh-CN" altLang="zh-CN" smtClean="0"/>
              <a:t>网站规划是指在网站建设前对市场进行分析、确定网站的目的和功能，并根据需要对网站建设中的技术、内容、费用、测试、维护等做出规划。网站规划对网站建设起到计划和指导的作用，对网站的内容和维护起到定位作用。</a:t>
            </a:r>
          </a:p>
          <a:p>
            <a:r>
              <a:rPr lang="zh-CN" altLang="zh-CN" smtClean="0"/>
              <a:t>一个网站的成功与否与建站前的网站规划有着极为重要的关系。只有详细的规划才能避免在网站建设中出现很多问题，使网站建设能顺利进行。</a:t>
            </a:r>
            <a:r>
              <a:rPr lang="en-US" altLang="zh-CN" smtClean="0"/>
              <a:t>  </a:t>
            </a:r>
            <a:endParaRPr lang="zh-CN" altLang="zh-CN" smtClean="0"/>
          </a:p>
          <a:p>
            <a:r>
              <a:rPr lang="zh-CN" altLang="zh-CN" smtClean="0"/>
              <a:t>建立网站的步骤可分为申请</a:t>
            </a:r>
            <a:r>
              <a:rPr lang="en-US" altLang="zh-CN" smtClean="0"/>
              <a:t>E-mail</a:t>
            </a:r>
            <a:r>
              <a:rPr lang="zh-CN" altLang="zh-CN" smtClean="0"/>
              <a:t>账号、申请网页空间、域名注册和网页制作</a:t>
            </a:r>
            <a:r>
              <a:rPr lang="en-US" altLang="zh-CN" smtClean="0"/>
              <a:t>4</a:t>
            </a:r>
            <a:r>
              <a:rPr lang="zh-CN" altLang="zh-CN" smtClean="0"/>
              <a:t>步。</a:t>
            </a:r>
          </a:p>
          <a:p>
            <a:endParaRPr lang="zh-CN" altLang="en-US" smtClean="0"/>
          </a:p>
        </p:txBody>
      </p:sp>
      <p:sp>
        <p:nvSpPr>
          <p:cNvPr id="20482" name="标题 2"/>
          <p:cNvSpPr>
            <a:spLocks noGrp="1"/>
          </p:cNvSpPr>
          <p:nvPr>
            <p:ph type="title"/>
          </p:nvPr>
        </p:nvSpPr>
        <p:spPr/>
        <p:txBody>
          <a:bodyPr/>
          <a:lstStyle/>
          <a:p>
            <a:r>
              <a:rPr lang="en-US" altLang="zh-CN" b="1" smtClean="0"/>
              <a:t>1.2  </a:t>
            </a:r>
            <a:r>
              <a:rPr lang="zh-CN" altLang="zh-CN" b="1" smtClean="0"/>
              <a:t>网站建设的规划</a:t>
            </a:r>
            <a:endParaRPr lang="zh-CN" altLang="en-US"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146</TotalTime>
  <Words>4626</Words>
  <Application>Microsoft Office PowerPoint</Application>
  <PresentationFormat>全屏显示(4:3)</PresentationFormat>
  <Paragraphs>177</Paragraphs>
  <Slides>26</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8</vt:i4>
      </vt:variant>
      <vt:variant>
        <vt:lpstr>幻灯片标题</vt:lpstr>
      </vt:variant>
      <vt:variant>
        <vt:i4>26</vt:i4>
      </vt:variant>
    </vt:vector>
  </HeadingPairs>
  <TitlesOfParts>
    <vt:vector size="42" baseType="lpstr">
      <vt:lpstr>Candara</vt:lpstr>
      <vt:lpstr>华文楷体</vt:lpstr>
      <vt:lpstr>Arial</vt:lpstr>
      <vt:lpstr>华文新魏</vt:lpstr>
      <vt:lpstr>Symbol</vt:lpstr>
      <vt:lpstr>Calibri</vt:lpstr>
      <vt:lpstr>宋体</vt:lpstr>
      <vt:lpstr>华文彩云</vt:lpstr>
      <vt:lpstr>波形</vt:lpstr>
      <vt:lpstr>波形</vt:lpstr>
      <vt:lpstr>波形</vt:lpstr>
      <vt:lpstr>波形</vt:lpstr>
      <vt:lpstr>波形</vt:lpstr>
      <vt:lpstr>波形</vt:lpstr>
      <vt:lpstr>波形</vt:lpstr>
      <vt:lpstr>波形</vt:lpstr>
      <vt:lpstr>普通高等教育“十二五”规划教材</vt:lpstr>
      <vt:lpstr>第1章  网页设计基础知识</vt:lpstr>
      <vt:lpstr>主要内容</vt:lpstr>
      <vt:lpstr>1.1  基本概念</vt:lpstr>
      <vt:lpstr>1.1  基本概念</vt:lpstr>
      <vt:lpstr>1.1  基本概念</vt:lpstr>
      <vt:lpstr>1.1  基本概念</vt:lpstr>
      <vt:lpstr>1.1  基本概念</vt:lpstr>
      <vt:lpstr>1.2  网站建设的规划</vt:lpstr>
      <vt:lpstr>1.3  网站设计的原则</vt:lpstr>
      <vt:lpstr>1.3  网站设计的原则</vt:lpstr>
      <vt:lpstr>1.4  网页设计的原则</vt:lpstr>
      <vt:lpstr>1.4  网页设计的原则</vt:lpstr>
      <vt:lpstr>1.4  网页设计的原则</vt:lpstr>
      <vt:lpstr>1.5  网页设计的流程</vt:lpstr>
      <vt:lpstr>1.5  网页设计的流程</vt:lpstr>
      <vt:lpstr>1.6  网页主要设计元素</vt:lpstr>
      <vt:lpstr>1.6  网页主要设计元素</vt:lpstr>
      <vt:lpstr>1.6  网页主要设计元素</vt:lpstr>
      <vt:lpstr>1.6  网页主要设计元素</vt:lpstr>
      <vt:lpstr>1.6  网页主要设计元素</vt:lpstr>
      <vt:lpstr>1.6  网页主要设计元素</vt:lpstr>
      <vt:lpstr>1.6  网页主要设计元素</vt:lpstr>
      <vt:lpstr>1.6  网页主要设计元素</vt:lpstr>
      <vt:lpstr>1.6  网页主要设计元素</vt:lpstr>
      <vt:lpstr>1.7  网页设计常用软件</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Users</cp:lastModifiedBy>
  <cp:revision>46</cp:revision>
  <dcterms:created xsi:type="dcterms:W3CDTF">2013-12-27T07:20:25Z</dcterms:created>
  <dcterms:modified xsi:type="dcterms:W3CDTF">2014-02-25T00:50:56Z</dcterms:modified>
</cp:coreProperties>
</file>