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1" d="100"/>
          <a:sy n="71" d="100"/>
        </p:scale>
        <p:origin x="-1194"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15142F8-3472-4D48-9123-902CE253381F}" type="datetimeFigureOut">
              <a:rPr lang="zh-CN" altLang="en-US" smtClean="0"/>
              <a:t>2012/1/5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DC5428-4C27-4F20-A48B-633C71013E99}" type="slidenum">
              <a:rPr lang="zh-CN" altLang="en-US" smtClean="0"/>
              <a:t>‹#›</a:t>
            </a:fld>
            <a:endParaRPr lang="zh-CN" altLang="en-US"/>
          </a:p>
        </p:txBody>
      </p:sp>
    </p:spTree>
    <p:extLst>
      <p:ext uri="{BB962C8B-B14F-4D97-AF65-F5344CB8AC3E}">
        <p14:creationId xmlns:p14="http://schemas.microsoft.com/office/powerpoint/2010/main" val="19219794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15142F8-3472-4D48-9123-902CE253381F}" type="datetimeFigureOut">
              <a:rPr lang="zh-CN" altLang="en-US" smtClean="0"/>
              <a:t>2012/1/5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DC5428-4C27-4F20-A48B-633C71013E99}" type="slidenum">
              <a:rPr lang="zh-CN" altLang="en-US" smtClean="0"/>
              <a:t>‹#›</a:t>
            </a:fld>
            <a:endParaRPr lang="zh-CN" altLang="en-US"/>
          </a:p>
        </p:txBody>
      </p:sp>
    </p:spTree>
    <p:extLst>
      <p:ext uri="{BB962C8B-B14F-4D97-AF65-F5344CB8AC3E}">
        <p14:creationId xmlns:p14="http://schemas.microsoft.com/office/powerpoint/2010/main" val="38846623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15142F8-3472-4D48-9123-902CE253381F}" type="datetimeFigureOut">
              <a:rPr lang="zh-CN" altLang="en-US" smtClean="0"/>
              <a:t>2012/1/5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DC5428-4C27-4F20-A48B-633C71013E99}" type="slidenum">
              <a:rPr lang="zh-CN" altLang="en-US" smtClean="0"/>
              <a:t>‹#›</a:t>
            </a:fld>
            <a:endParaRPr lang="zh-CN" altLang="en-US"/>
          </a:p>
        </p:txBody>
      </p:sp>
    </p:spTree>
    <p:extLst>
      <p:ext uri="{BB962C8B-B14F-4D97-AF65-F5344CB8AC3E}">
        <p14:creationId xmlns:p14="http://schemas.microsoft.com/office/powerpoint/2010/main" val="3367202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15142F8-3472-4D48-9123-902CE253381F}" type="datetimeFigureOut">
              <a:rPr lang="zh-CN" altLang="en-US" smtClean="0"/>
              <a:t>2012/1/5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DC5428-4C27-4F20-A48B-633C71013E99}" type="slidenum">
              <a:rPr lang="zh-CN" altLang="en-US" smtClean="0"/>
              <a:t>‹#›</a:t>
            </a:fld>
            <a:endParaRPr lang="zh-CN" altLang="en-US"/>
          </a:p>
        </p:txBody>
      </p:sp>
    </p:spTree>
    <p:extLst>
      <p:ext uri="{BB962C8B-B14F-4D97-AF65-F5344CB8AC3E}">
        <p14:creationId xmlns:p14="http://schemas.microsoft.com/office/powerpoint/2010/main" val="9266063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15142F8-3472-4D48-9123-902CE253381F}" type="datetimeFigureOut">
              <a:rPr lang="zh-CN" altLang="en-US" smtClean="0"/>
              <a:t>2012/1/5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DC5428-4C27-4F20-A48B-633C71013E99}" type="slidenum">
              <a:rPr lang="zh-CN" altLang="en-US" smtClean="0"/>
              <a:t>‹#›</a:t>
            </a:fld>
            <a:endParaRPr lang="zh-CN" altLang="en-US"/>
          </a:p>
        </p:txBody>
      </p:sp>
    </p:spTree>
    <p:extLst>
      <p:ext uri="{BB962C8B-B14F-4D97-AF65-F5344CB8AC3E}">
        <p14:creationId xmlns:p14="http://schemas.microsoft.com/office/powerpoint/2010/main" val="35505041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15142F8-3472-4D48-9123-902CE253381F}" type="datetimeFigureOut">
              <a:rPr lang="zh-CN" altLang="en-US" smtClean="0"/>
              <a:t>2012/1/5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1DC5428-4C27-4F20-A48B-633C71013E99}" type="slidenum">
              <a:rPr lang="zh-CN" altLang="en-US" smtClean="0"/>
              <a:t>‹#›</a:t>
            </a:fld>
            <a:endParaRPr lang="zh-CN" altLang="en-US"/>
          </a:p>
        </p:txBody>
      </p:sp>
    </p:spTree>
    <p:extLst>
      <p:ext uri="{BB962C8B-B14F-4D97-AF65-F5344CB8AC3E}">
        <p14:creationId xmlns:p14="http://schemas.microsoft.com/office/powerpoint/2010/main" val="24543053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15142F8-3472-4D48-9123-902CE253381F}" type="datetimeFigureOut">
              <a:rPr lang="zh-CN" altLang="en-US" smtClean="0"/>
              <a:t>2012/1/5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1DC5428-4C27-4F20-A48B-633C71013E99}" type="slidenum">
              <a:rPr lang="zh-CN" altLang="en-US" smtClean="0"/>
              <a:t>‹#›</a:t>
            </a:fld>
            <a:endParaRPr lang="zh-CN" altLang="en-US"/>
          </a:p>
        </p:txBody>
      </p:sp>
    </p:spTree>
    <p:extLst>
      <p:ext uri="{BB962C8B-B14F-4D97-AF65-F5344CB8AC3E}">
        <p14:creationId xmlns:p14="http://schemas.microsoft.com/office/powerpoint/2010/main" val="35148634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15142F8-3472-4D48-9123-902CE253381F}" type="datetimeFigureOut">
              <a:rPr lang="zh-CN" altLang="en-US" smtClean="0"/>
              <a:t>2012/1/5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1DC5428-4C27-4F20-A48B-633C71013E99}" type="slidenum">
              <a:rPr lang="zh-CN" altLang="en-US" smtClean="0"/>
              <a:t>‹#›</a:t>
            </a:fld>
            <a:endParaRPr lang="zh-CN" altLang="en-US"/>
          </a:p>
        </p:txBody>
      </p:sp>
    </p:spTree>
    <p:extLst>
      <p:ext uri="{BB962C8B-B14F-4D97-AF65-F5344CB8AC3E}">
        <p14:creationId xmlns:p14="http://schemas.microsoft.com/office/powerpoint/2010/main" val="7988917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15142F8-3472-4D48-9123-902CE253381F}" type="datetimeFigureOut">
              <a:rPr lang="zh-CN" altLang="en-US" smtClean="0"/>
              <a:t>2012/1/5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1DC5428-4C27-4F20-A48B-633C71013E99}" type="slidenum">
              <a:rPr lang="zh-CN" altLang="en-US" smtClean="0"/>
              <a:t>‹#›</a:t>
            </a:fld>
            <a:endParaRPr lang="zh-CN" altLang="en-US"/>
          </a:p>
        </p:txBody>
      </p:sp>
    </p:spTree>
    <p:extLst>
      <p:ext uri="{BB962C8B-B14F-4D97-AF65-F5344CB8AC3E}">
        <p14:creationId xmlns:p14="http://schemas.microsoft.com/office/powerpoint/2010/main" val="13288356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15142F8-3472-4D48-9123-902CE253381F}" type="datetimeFigureOut">
              <a:rPr lang="zh-CN" altLang="en-US" smtClean="0"/>
              <a:t>2012/1/5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1DC5428-4C27-4F20-A48B-633C71013E99}" type="slidenum">
              <a:rPr lang="zh-CN" altLang="en-US" smtClean="0"/>
              <a:t>‹#›</a:t>
            </a:fld>
            <a:endParaRPr lang="zh-CN" altLang="en-US"/>
          </a:p>
        </p:txBody>
      </p:sp>
    </p:spTree>
    <p:extLst>
      <p:ext uri="{BB962C8B-B14F-4D97-AF65-F5344CB8AC3E}">
        <p14:creationId xmlns:p14="http://schemas.microsoft.com/office/powerpoint/2010/main" val="29150905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15142F8-3472-4D48-9123-902CE253381F}" type="datetimeFigureOut">
              <a:rPr lang="zh-CN" altLang="en-US" smtClean="0"/>
              <a:t>2012/1/5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1DC5428-4C27-4F20-A48B-633C71013E99}" type="slidenum">
              <a:rPr lang="zh-CN" altLang="en-US" smtClean="0"/>
              <a:t>‹#›</a:t>
            </a:fld>
            <a:endParaRPr lang="zh-CN" altLang="en-US"/>
          </a:p>
        </p:txBody>
      </p:sp>
    </p:spTree>
    <p:extLst>
      <p:ext uri="{BB962C8B-B14F-4D97-AF65-F5344CB8AC3E}">
        <p14:creationId xmlns:p14="http://schemas.microsoft.com/office/powerpoint/2010/main" val="32581928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5142F8-3472-4D48-9123-902CE253381F}" type="datetimeFigureOut">
              <a:rPr lang="zh-CN" altLang="en-US" smtClean="0"/>
              <a:t>2012/1/5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1DC5428-4C27-4F20-A48B-633C71013E99}" type="slidenum">
              <a:rPr lang="zh-CN" altLang="en-US" smtClean="0"/>
              <a:t>‹#›</a:t>
            </a:fld>
            <a:endParaRPr lang="zh-CN" altLang="en-US"/>
          </a:p>
        </p:txBody>
      </p:sp>
    </p:spTree>
    <p:extLst>
      <p:ext uri="{BB962C8B-B14F-4D97-AF65-F5344CB8AC3E}">
        <p14:creationId xmlns:p14="http://schemas.microsoft.com/office/powerpoint/2010/main" val="12686899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 Id="rId5" Type="http://schemas.openxmlformats.org/officeDocument/2006/relationships/image" Target="../media/image25.jpeg"/><Relationship Id="rId4" Type="http://schemas.openxmlformats.org/officeDocument/2006/relationships/image" Target="../media/image24.jpeg"/></Relationships>
</file>

<file path=ppt/slides/_rels/slide1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 Id="rId5" Type="http://schemas.openxmlformats.org/officeDocument/2006/relationships/image" Target="../media/image30.jpeg"/><Relationship Id="rId4" Type="http://schemas.openxmlformats.org/officeDocument/2006/relationships/image" Target="../media/image29.jpeg"/></Relationships>
</file>

<file path=ppt/slides/_rels/slide1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7.xml"/><Relationship Id="rId5" Type="http://schemas.openxmlformats.org/officeDocument/2006/relationships/image" Target="../media/image34.jpeg"/><Relationship Id="rId4" Type="http://schemas.openxmlformats.org/officeDocument/2006/relationships/image" Target="../media/image33.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7.xml"/><Relationship Id="rId4" Type="http://schemas.openxmlformats.org/officeDocument/2006/relationships/image" Target="../media/image41.jpeg"/></Relationships>
</file>

<file path=ppt/slides/_rels/slide2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7.xml"/><Relationship Id="rId5" Type="http://schemas.openxmlformats.org/officeDocument/2006/relationships/image" Target="../media/image45.jpeg"/><Relationship Id="rId4" Type="http://schemas.openxmlformats.org/officeDocument/2006/relationships/image" Target="../media/image44.jpeg"/></Relationships>
</file>

<file path=ppt/slides/_rels/slide22.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7.xml"/><Relationship Id="rId5" Type="http://schemas.openxmlformats.org/officeDocument/2006/relationships/image" Target="../media/image49.jpeg"/><Relationship Id="rId4" Type="http://schemas.openxmlformats.org/officeDocument/2006/relationships/image" Target="../media/image48.jpeg"/></Relationships>
</file>

<file path=ppt/slides/_rels/slide23.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7.xml"/><Relationship Id="rId5" Type="http://schemas.openxmlformats.org/officeDocument/2006/relationships/image" Target="../media/image54.jpeg"/><Relationship Id="rId4" Type="http://schemas.openxmlformats.org/officeDocument/2006/relationships/image" Target="../media/image53.jpeg"/></Relationships>
</file>

<file path=ppt/slides/_rels/slide25.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7.xml"/><Relationship Id="rId4" Type="http://schemas.openxmlformats.org/officeDocument/2006/relationships/image" Target="../media/image57.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 Id="rId4" Type="http://schemas.openxmlformats.org/officeDocument/2006/relationships/image" Target="../media/image2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360039" y="1412776"/>
            <a:ext cx="4628559" cy="1470025"/>
          </a:xfrm>
        </p:spPr>
        <p:txBody>
          <a:bodyPr>
            <a:normAutofit fontScale="90000"/>
          </a:bodyPr>
          <a:lstStyle/>
          <a:p>
            <a:pPr algn="l"/>
            <a:r>
              <a:rPr lang="zh-CN" altLang="zh-CN" sz="2700" dirty="0">
                <a:latin typeface="黑体" pitchFamily="49" charset="-122"/>
                <a:ea typeface="黑体" pitchFamily="49" charset="-122"/>
              </a:rPr>
              <a:t>第八章 商业空间室内照明设计</a:t>
            </a:r>
            <a:r>
              <a:rPr lang="zh-CN" altLang="zh-CN" sz="2000" dirty="0"/>
              <a:t/>
            </a:r>
            <a:br>
              <a:rPr lang="zh-CN" altLang="zh-CN" sz="2000" dirty="0"/>
            </a:br>
            <a:r>
              <a:rPr lang="en-US" altLang="zh-CN" sz="2400" dirty="0" smtClean="0">
                <a:solidFill>
                  <a:schemeClr val="tx1">
                    <a:lumMod val="50000"/>
                    <a:lumOff val="50000"/>
                  </a:schemeClr>
                </a:solidFill>
                <a:latin typeface="黑体" pitchFamily="49" charset="-122"/>
                <a:ea typeface="黑体" pitchFamily="49" charset="-122"/>
              </a:rPr>
              <a:t/>
            </a:r>
            <a:br>
              <a:rPr lang="en-US" altLang="zh-CN" sz="2400" dirty="0" smtClean="0">
                <a:solidFill>
                  <a:schemeClr val="tx1">
                    <a:lumMod val="50000"/>
                    <a:lumOff val="50000"/>
                  </a:schemeClr>
                </a:solidFill>
                <a:latin typeface="黑体" pitchFamily="49" charset="-122"/>
                <a:ea typeface="黑体" pitchFamily="49" charset="-122"/>
              </a:rPr>
            </a:br>
            <a:r>
              <a:rPr lang="zh-CN" altLang="zh-CN" sz="2000" b="1" dirty="0">
                <a:solidFill>
                  <a:schemeClr val="tx1">
                    <a:lumMod val="50000"/>
                    <a:lumOff val="50000"/>
                  </a:schemeClr>
                </a:solidFill>
              </a:rPr>
              <a:t>第一节</a:t>
            </a:r>
            <a:r>
              <a:rPr lang="en-US" altLang="zh-CN" sz="2000" b="1" dirty="0">
                <a:solidFill>
                  <a:schemeClr val="tx1">
                    <a:lumMod val="50000"/>
                    <a:lumOff val="50000"/>
                  </a:schemeClr>
                </a:solidFill>
              </a:rPr>
              <a:t>  </a:t>
            </a:r>
            <a:r>
              <a:rPr lang="zh-CN" altLang="zh-CN" sz="2000" b="1" dirty="0">
                <a:solidFill>
                  <a:schemeClr val="tx1">
                    <a:lumMod val="50000"/>
                    <a:lumOff val="50000"/>
                  </a:schemeClr>
                </a:solidFill>
              </a:rPr>
              <a:t>商业空间的分类</a:t>
            </a:r>
            <a:r>
              <a:rPr lang="zh-CN" altLang="zh-CN" sz="2000" dirty="0">
                <a:solidFill>
                  <a:schemeClr val="tx1">
                    <a:lumMod val="50000"/>
                    <a:lumOff val="50000"/>
                  </a:schemeClr>
                </a:solidFill>
              </a:rPr>
              <a:t/>
            </a:r>
            <a:br>
              <a:rPr lang="zh-CN" altLang="zh-CN" sz="2000" dirty="0">
                <a:solidFill>
                  <a:schemeClr val="tx1">
                    <a:lumMod val="50000"/>
                    <a:lumOff val="50000"/>
                  </a:schemeClr>
                </a:solidFill>
              </a:rPr>
            </a:br>
            <a:r>
              <a:rPr lang="zh-CN" altLang="zh-CN" sz="2000" dirty="0">
                <a:solidFill>
                  <a:schemeClr val="tx1">
                    <a:lumMod val="50000"/>
                    <a:lumOff val="50000"/>
                  </a:schemeClr>
                </a:solidFill>
              </a:rPr>
              <a:t>一、按照行业类型划分</a:t>
            </a:r>
            <a:br>
              <a:rPr lang="zh-CN" altLang="zh-CN" sz="2000" dirty="0">
                <a:solidFill>
                  <a:schemeClr val="tx1">
                    <a:lumMod val="50000"/>
                    <a:lumOff val="50000"/>
                  </a:schemeClr>
                </a:solidFill>
              </a:rPr>
            </a:br>
            <a:r>
              <a:rPr lang="zh-CN" altLang="zh-CN" sz="2000" dirty="0">
                <a:solidFill>
                  <a:schemeClr val="tx1">
                    <a:lumMod val="50000"/>
                    <a:lumOff val="50000"/>
                  </a:schemeClr>
                </a:solidFill>
              </a:rPr>
              <a:t>二、按照消费行为划分</a:t>
            </a:r>
            <a:br>
              <a:rPr lang="zh-CN" altLang="zh-CN" sz="2000" dirty="0">
                <a:solidFill>
                  <a:schemeClr val="tx1">
                    <a:lumMod val="50000"/>
                    <a:lumOff val="50000"/>
                  </a:schemeClr>
                </a:solidFill>
              </a:rPr>
            </a:br>
            <a:r>
              <a:rPr lang="zh-CN" altLang="zh-CN" sz="2000" dirty="0">
                <a:solidFill>
                  <a:schemeClr val="tx1">
                    <a:lumMod val="50000"/>
                    <a:lumOff val="50000"/>
                  </a:schemeClr>
                </a:solidFill>
              </a:rPr>
              <a:t>三、按照建筑形式</a:t>
            </a:r>
            <a:r>
              <a:rPr lang="zh-CN" altLang="zh-CN" sz="2000" dirty="0" smtClean="0">
                <a:solidFill>
                  <a:schemeClr val="tx1">
                    <a:lumMod val="50000"/>
                    <a:lumOff val="50000"/>
                  </a:schemeClr>
                </a:solidFill>
              </a:rPr>
              <a:t>划分</a:t>
            </a:r>
            <a:r>
              <a:rPr lang="en-US" altLang="zh-CN" sz="2000" dirty="0" smtClean="0">
                <a:solidFill>
                  <a:schemeClr val="tx1">
                    <a:lumMod val="50000"/>
                    <a:lumOff val="50000"/>
                  </a:schemeClr>
                </a:solidFill>
              </a:rPr>
              <a:t/>
            </a:r>
            <a:br>
              <a:rPr lang="en-US" altLang="zh-CN" sz="2000" dirty="0" smtClean="0">
                <a:solidFill>
                  <a:schemeClr val="tx1">
                    <a:lumMod val="50000"/>
                    <a:lumOff val="50000"/>
                  </a:schemeClr>
                </a:solidFill>
              </a:rPr>
            </a:br>
            <a:r>
              <a:rPr lang="zh-CN" altLang="zh-CN" sz="2000" dirty="0">
                <a:solidFill>
                  <a:schemeClr val="tx1">
                    <a:lumMod val="50000"/>
                    <a:lumOff val="50000"/>
                  </a:schemeClr>
                </a:solidFill>
              </a:rPr>
              <a:t> 四、按照市场范围划分</a:t>
            </a:r>
            <a:br>
              <a:rPr lang="zh-CN" altLang="zh-CN" sz="2000" dirty="0">
                <a:solidFill>
                  <a:schemeClr val="tx1">
                    <a:lumMod val="50000"/>
                    <a:lumOff val="50000"/>
                  </a:schemeClr>
                </a:solidFill>
              </a:rPr>
            </a:br>
            <a:r>
              <a:rPr lang="zh-CN" altLang="zh-CN" sz="2000" dirty="0">
                <a:solidFill>
                  <a:schemeClr val="tx1">
                    <a:lumMod val="50000"/>
                    <a:lumOff val="50000"/>
                  </a:schemeClr>
                </a:solidFill>
              </a:rPr>
              <a:t>五、按照规模划分</a:t>
            </a:r>
            <a:br>
              <a:rPr lang="zh-CN" altLang="zh-CN" sz="2000" dirty="0">
                <a:solidFill>
                  <a:schemeClr val="tx1">
                    <a:lumMod val="50000"/>
                    <a:lumOff val="50000"/>
                  </a:schemeClr>
                </a:solidFill>
              </a:rPr>
            </a:br>
            <a:r>
              <a:rPr lang="zh-CN" altLang="zh-CN" sz="2000" dirty="0">
                <a:solidFill>
                  <a:schemeClr val="tx1">
                    <a:lumMod val="50000"/>
                    <a:lumOff val="50000"/>
                  </a:schemeClr>
                </a:solidFill>
              </a:rPr>
              <a:t>六、有关商业空间的几个名词</a:t>
            </a:r>
            <a:r>
              <a:rPr lang="zh-CN" altLang="zh-CN" sz="2400" dirty="0">
                <a:solidFill>
                  <a:schemeClr val="tx1">
                    <a:lumMod val="50000"/>
                    <a:lumOff val="50000"/>
                  </a:schemeClr>
                </a:solidFill>
              </a:rPr>
              <a:t/>
            </a:r>
            <a:br>
              <a:rPr lang="zh-CN" altLang="zh-CN" sz="2400" dirty="0">
                <a:solidFill>
                  <a:schemeClr val="tx1">
                    <a:lumMod val="50000"/>
                    <a:lumOff val="50000"/>
                  </a:schemeClr>
                </a:solidFill>
              </a:rPr>
            </a:br>
            <a:r>
              <a:rPr lang="zh-CN" altLang="zh-CN" sz="2800" dirty="0"/>
              <a:t/>
            </a:r>
            <a:br>
              <a:rPr lang="zh-CN" altLang="zh-CN" sz="2800" dirty="0"/>
            </a:br>
            <a:endParaRPr lang="zh-CN" altLang="zh-CN" sz="2800" dirty="0"/>
          </a:p>
        </p:txBody>
      </p:sp>
      <p:pic>
        <p:nvPicPr>
          <p:cNvPr id="1026" name="Picture 2" descr="ghhhh"/>
          <p:cNvPicPr>
            <a:picLocks noChangeAspect="1" noChangeArrowheads="1"/>
          </p:cNvPicPr>
          <p:nvPr/>
        </p:nvPicPr>
        <p:blipFill>
          <a:blip r:embed="rId2" cstate="print">
            <a:lum bright="12000"/>
            <a:extLst>
              <a:ext uri="{28A0092B-C50C-407E-A947-70E740481C1C}">
                <a14:useLocalDpi xmlns:a14="http://schemas.microsoft.com/office/drawing/2010/main" val="0"/>
              </a:ext>
            </a:extLst>
          </a:blip>
          <a:srcRect/>
          <a:stretch>
            <a:fillRect/>
          </a:stretch>
        </p:blipFill>
        <p:spPr bwMode="auto">
          <a:xfrm>
            <a:off x="4988599" y="7143"/>
            <a:ext cx="4155402" cy="3562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descr="193-19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88600" y="3570041"/>
            <a:ext cx="4155402" cy="3287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descr="193-194 副本"/>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229909"/>
            <a:ext cx="4988600" cy="3637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99792576"/>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09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324576" cy="3933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Picture 3" descr="20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933057"/>
            <a:ext cx="3818355" cy="2924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4" name="Picture 4" descr="DSC0266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24577" y="0"/>
            <a:ext cx="3845072" cy="3024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5" name="Picture 5" descr="200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8356" y="3933056"/>
            <a:ext cx="5325644" cy="2913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63219847"/>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520" y="324520"/>
            <a:ext cx="4392488" cy="6278642"/>
          </a:xfrm>
          <a:prstGeom prst="rect">
            <a:avLst/>
          </a:prstGeom>
        </p:spPr>
        <p:txBody>
          <a:bodyPr wrap="square">
            <a:spAutoFit/>
          </a:bodyPr>
          <a:lstStyle/>
          <a:p>
            <a:r>
              <a:rPr lang="zh-CN" altLang="zh-CN" b="1" dirty="0">
                <a:solidFill>
                  <a:schemeClr val="tx1">
                    <a:lumMod val="50000"/>
                    <a:lumOff val="50000"/>
                  </a:schemeClr>
                </a:solidFill>
              </a:rPr>
              <a:t>四、入口及过渡区</a:t>
            </a:r>
            <a:r>
              <a:rPr lang="zh-CN" altLang="zh-CN" b="1" dirty="0" smtClean="0">
                <a:solidFill>
                  <a:schemeClr val="tx1">
                    <a:lumMod val="50000"/>
                    <a:lumOff val="50000"/>
                  </a:schemeClr>
                </a:solidFill>
              </a:rPr>
              <a:t>照明</a:t>
            </a:r>
            <a:endParaRPr lang="en-US" altLang="zh-CN" b="1" dirty="0" smtClean="0">
              <a:solidFill>
                <a:schemeClr val="tx1">
                  <a:lumMod val="50000"/>
                  <a:lumOff val="50000"/>
                </a:schemeClr>
              </a:solidFill>
            </a:endParaRPr>
          </a:p>
          <a:p>
            <a:r>
              <a:rPr lang="zh-CN" altLang="zh-CN" dirty="0">
                <a:solidFill>
                  <a:schemeClr val="tx1">
                    <a:lumMod val="50000"/>
                    <a:lumOff val="50000"/>
                  </a:schemeClr>
                </a:solidFill>
              </a:rPr>
              <a:t>商店内的照明，应越往里越明亮，产生一种引人人胜的心理效应。吸引进入商店内的照明方法如下：</a:t>
            </a:r>
          </a:p>
          <a:p>
            <a:r>
              <a:rPr lang="en-US" altLang="zh-CN" dirty="0">
                <a:solidFill>
                  <a:schemeClr val="tx1">
                    <a:lumMod val="50000"/>
                    <a:lumOff val="50000"/>
                  </a:schemeClr>
                </a:solidFill>
              </a:rPr>
              <a:t>    (</a:t>
            </a:r>
            <a:r>
              <a:rPr lang="zh-CN" altLang="zh-CN" dirty="0">
                <a:solidFill>
                  <a:schemeClr val="tx1">
                    <a:lumMod val="50000"/>
                    <a:lumOff val="50000"/>
                  </a:schemeClr>
                </a:solidFill>
              </a:rPr>
              <a:t>一</a:t>
            </a:r>
            <a:r>
              <a:rPr lang="en-US" altLang="zh-CN" dirty="0">
                <a:solidFill>
                  <a:schemeClr val="tx1">
                    <a:lumMod val="50000"/>
                    <a:lumOff val="50000"/>
                  </a:schemeClr>
                </a:solidFill>
              </a:rPr>
              <a:t>)</a:t>
            </a:r>
            <a:r>
              <a:rPr lang="zh-CN" altLang="zh-CN" dirty="0">
                <a:solidFill>
                  <a:schemeClr val="tx1">
                    <a:lumMod val="50000"/>
                    <a:lumOff val="50000"/>
                  </a:schemeClr>
                </a:solidFill>
              </a:rPr>
              <a:t>从入口看进去的深处正面照得明亮一些。</a:t>
            </a:r>
          </a:p>
          <a:p>
            <a:r>
              <a:rPr lang="en-US" altLang="zh-CN" dirty="0">
                <a:solidFill>
                  <a:schemeClr val="tx1">
                    <a:lumMod val="50000"/>
                    <a:lumOff val="50000"/>
                  </a:schemeClr>
                </a:solidFill>
              </a:rPr>
              <a:t>    (</a:t>
            </a:r>
            <a:r>
              <a:rPr lang="zh-CN" altLang="zh-CN" dirty="0">
                <a:solidFill>
                  <a:schemeClr val="tx1">
                    <a:lumMod val="50000"/>
                    <a:lumOff val="50000"/>
                  </a:schemeClr>
                </a:solidFill>
              </a:rPr>
              <a:t>二</a:t>
            </a:r>
            <a:r>
              <a:rPr lang="en-US" altLang="zh-CN" dirty="0">
                <a:solidFill>
                  <a:schemeClr val="tx1">
                    <a:lumMod val="50000"/>
                    <a:lumOff val="50000"/>
                  </a:schemeClr>
                </a:solidFill>
              </a:rPr>
              <a:t>)</a:t>
            </a:r>
            <a:r>
              <a:rPr lang="zh-CN" altLang="zh-CN" dirty="0">
                <a:solidFill>
                  <a:schemeClr val="tx1">
                    <a:lumMod val="50000"/>
                    <a:lumOff val="50000"/>
                  </a:schemeClr>
                </a:solidFill>
              </a:rPr>
              <a:t>把深处正面的墙面作重点陈列，作为第二橱窗考虑，并对陈列的商品作特殊照明。</a:t>
            </a:r>
          </a:p>
          <a:p>
            <a:r>
              <a:rPr lang="en-US" altLang="zh-CN" dirty="0">
                <a:solidFill>
                  <a:schemeClr val="tx1">
                    <a:lumMod val="50000"/>
                    <a:lumOff val="50000"/>
                  </a:schemeClr>
                </a:solidFill>
              </a:rPr>
              <a:t>    (</a:t>
            </a:r>
            <a:r>
              <a:rPr lang="zh-CN" altLang="zh-CN" dirty="0">
                <a:solidFill>
                  <a:schemeClr val="tx1">
                    <a:lumMod val="50000"/>
                    <a:lumOff val="50000"/>
                  </a:schemeClr>
                </a:solidFill>
              </a:rPr>
              <a:t>三</a:t>
            </a:r>
            <a:r>
              <a:rPr lang="en-US" altLang="zh-CN" dirty="0">
                <a:solidFill>
                  <a:schemeClr val="tx1">
                    <a:lumMod val="50000"/>
                    <a:lumOff val="50000"/>
                  </a:schemeClr>
                </a:solidFill>
              </a:rPr>
              <a:t>)</a:t>
            </a:r>
            <a:r>
              <a:rPr lang="zh-CN" altLang="zh-CN" dirty="0">
                <a:solidFill>
                  <a:schemeClr val="tx1">
                    <a:lumMod val="50000"/>
                    <a:lumOff val="50000"/>
                  </a:schemeClr>
                </a:solidFill>
              </a:rPr>
              <a:t>在主要通道上，通过照明对地面创造明暗相间的光影，表现出水平面的韵律感。</a:t>
            </a:r>
          </a:p>
          <a:p>
            <a:r>
              <a:rPr lang="en-US" altLang="zh-CN" dirty="0">
                <a:solidFill>
                  <a:schemeClr val="tx1">
                    <a:lumMod val="50000"/>
                    <a:lumOff val="50000"/>
                  </a:schemeClr>
                </a:solidFill>
              </a:rPr>
              <a:t>    (</a:t>
            </a:r>
            <a:r>
              <a:rPr lang="zh-CN" altLang="zh-CN" dirty="0">
                <a:solidFill>
                  <a:schemeClr val="tx1">
                    <a:lumMod val="50000"/>
                    <a:lumOff val="50000"/>
                  </a:schemeClr>
                </a:solidFill>
              </a:rPr>
              <a:t>四</a:t>
            </a:r>
            <a:r>
              <a:rPr lang="en-US" altLang="zh-CN" dirty="0">
                <a:solidFill>
                  <a:schemeClr val="tx1">
                    <a:lumMod val="50000"/>
                    <a:lumOff val="50000"/>
                  </a:schemeClr>
                </a:solidFill>
              </a:rPr>
              <a:t>)</a:t>
            </a:r>
            <a:r>
              <a:rPr lang="zh-CN" altLang="zh-CN" dirty="0">
                <a:solidFill>
                  <a:schemeClr val="tx1">
                    <a:lumMod val="50000"/>
                    <a:lumOff val="50000"/>
                  </a:schemeClr>
                </a:solidFill>
              </a:rPr>
              <a:t>把沿主要通道的墙面照得均匀而明亮。</a:t>
            </a:r>
          </a:p>
          <a:p>
            <a:r>
              <a:rPr lang="en-US" altLang="zh-CN" dirty="0">
                <a:solidFill>
                  <a:schemeClr val="tx1">
                    <a:lumMod val="50000"/>
                    <a:lumOff val="50000"/>
                  </a:schemeClr>
                </a:solidFill>
              </a:rPr>
              <a:t>    (</a:t>
            </a:r>
            <a:r>
              <a:rPr lang="zh-CN" altLang="zh-CN" dirty="0">
                <a:solidFill>
                  <a:schemeClr val="tx1">
                    <a:lumMod val="50000"/>
                    <a:lumOff val="50000"/>
                  </a:schemeClr>
                </a:solidFill>
              </a:rPr>
              <a:t>五</a:t>
            </a:r>
            <a:r>
              <a:rPr lang="en-US" altLang="zh-CN" dirty="0">
                <a:solidFill>
                  <a:schemeClr val="tx1">
                    <a:lumMod val="50000"/>
                    <a:lumOff val="50000"/>
                  </a:schemeClr>
                </a:solidFill>
              </a:rPr>
              <a:t>)</a:t>
            </a:r>
            <a:r>
              <a:rPr lang="zh-CN" altLang="zh-CN" dirty="0">
                <a:solidFill>
                  <a:schemeClr val="tx1">
                    <a:lumMod val="50000"/>
                    <a:lumOff val="50000"/>
                  </a:schemeClr>
                </a:solidFill>
              </a:rPr>
              <a:t>通过照明在通道的两侧墙面上创造明暗相间的光影变化，或设置广告照明等。</a:t>
            </a:r>
          </a:p>
          <a:p>
            <a:r>
              <a:rPr lang="en-US" altLang="zh-CN" dirty="0">
                <a:solidFill>
                  <a:schemeClr val="tx1">
                    <a:lumMod val="50000"/>
                    <a:lumOff val="50000"/>
                  </a:schemeClr>
                </a:solidFill>
              </a:rPr>
              <a:t>(</a:t>
            </a:r>
            <a:r>
              <a:rPr lang="zh-CN" altLang="zh-CN" dirty="0">
                <a:solidFill>
                  <a:schemeClr val="tx1">
                    <a:lumMod val="50000"/>
                    <a:lumOff val="50000"/>
                  </a:schemeClr>
                </a:solidFill>
              </a:rPr>
              <a:t>六</a:t>
            </a:r>
            <a:r>
              <a:rPr lang="en-US" altLang="zh-CN" dirty="0">
                <a:solidFill>
                  <a:schemeClr val="tx1">
                    <a:lumMod val="50000"/>
                    <a:lumOff val="50000"/>
                  </a:schemeClr>
                </a:solidFill>
              </a:rPr>
              <a:t>)</a:t>
            </a:r>
            <a:r>
              <a:rPr lang="zh-CN" altLang="zh-CN" dirty="0">
                <a:solidFill>
                  <a:schemeClr val="tx1">
                    <a:lumMod val="50000"/>
                    <a:lumOff val="50000"/>
                  </a:schemeClr>
                </a:solidFill>
              </a:rPr>
              <a:t>在重要的地方设置醒目的装饰用照明器</a:t>
            </a:r>
            <a:r>
              <a:rPr lang="zh-CN" altLang="zh-CN" dirty="0" smtClean="0">
                <a:solidFill>
                  <a:schemeClr val="tx1">
                    <a:lumMod val="50000"/>
                    <a:lumOff val="50000"/>
                  </a:schemeClr>
                </a:solidFill>
              </a:rPr>
              <a:t>。</a:t>
            </a:r>
            <a:endParaRPr lang="en-US" altLang="zh-CN" dirty="0" smtClean="0">
              <a:solidFill>
                <a:schemeClr val="tx1">
                  <a:lumMod val="50000"/>
                  <a:lumOff val="50000"/>
                </a:schemeClr>
              </a:solidFill>
            </a:endParaRPr>
          </a:p>
          <a:p>
            <a:r>
              <a:rPr lang="zh-CN" altLang="zh-CN" sz="2000" dirty="0">
                <a:solidFill>
                  <a:schemeClr val="tx1">
                    <a:lumMod val="50000"/>
                    <a:lumOff val="50000"/>
                  </a:schemeClr>
                </a:solidFill>
                <a:latin typeface="黑体" pitchFamily="49" charset="-122"/>
                <a:ea typeface="黑体" pitchFamily="49" charset="-122"/>
              </a:rPr>
              <a:t>五、收银区照明</a:t>
            </a:r>
          </a:p>
          <a:p>
            <a:r>
              <a:rPr lang="zh-CN" altLang="zh-CN" sz="2000" dirty="0">
                <a:solidFill>
                  <a:schemeClr val="tx1">
                    <a:lumMod val="50000"/>
                    <a:lumOff val="50000"/>
                  </a:schemeClr>
                </a:solidFill>
                <a:latin typeface="黑体" pitchFamily="49" charset="-122"/>
                <a:ea typeface="黑体" pitchFamily="49" charset="-122"/>
              </a:rPr>
              <a:t>六、仓储区照明</a:t>
            </a:r>
          </a:p>
          <a:p>
            <a:r>
              <a:rPr lang="zh-CN" altLang="zh-CN" sz="2000" dirty="0">
                <a:solidFill>
                  <a:schemeClr val="tx1">
                    <a:lumMod val="50000"/>
                    <a:lumOff val="50000"/>
                  </a:schemeClr>
                </a:solidFill>
                <a:latin typeface="黑体" pitchFamily="49" charset="-122"/>
                <a:ea typeface="黑体" pitchFamily="49" charset="-122"/>
              </a:rPr>
              <a:t>七、商场特定用途照明</a:t>
            </a:r>
          </a:p>
          <a:p>
            <a:endParaRPr lang="zh-CN" altLang="zh-CN" dirty="0"/>
          </a:p>
        </p:txBody>
      </p:sp>
      <p:pic>
        <p:nvPicPr>
          <p:cNvPr id="13314" name="Picture 2" descr="200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50942" y="0"/>
            <a:ext cx="4393058"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98169988"/>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528" y="260648"/>
            <a:ext cx="3700052" cy="2062103"/>
          </a:xfrm>
          <a:prstGeom prst="rect">
            <a:avLst/>
          </a:prstGeom>
        </p:spPr>
        <p:txBody>
          <a:bodyPr wrap="none">
            <a:spAutoFit/>
          </a:bodyPr>
          <a:lstStyle/>
          <a:p>
            <a:r>
              <a:rPr lang="zh-CN" altLang="zh-CN" sz="2000" dirty="0">
                <a:solidFill>
                  <a:schemeClr val="tx1">
                    <a:lumMod val="50000"/>
                    <a:lumOff val="50000"/>
                  </a:schemeClr>
                </a:solidFill>
              </a:rPr>
              <a:t>八、不同种类专卖店设计</a:t>
            </a:r>
            <a:r>
              <a:rPr lang="zh-CN" altLang="zh-CN" sz="2000" dirty="0" smtClean="0">
                <a:solidFill>
                  <a:schemeClr val="tx1">
                    <a:lumMod val="50000"/>
                    <a:lumOff val="50000"/>
                  </a:schemeClr>
                </a:solidFill>
              </a:rPr>
              <a:t>要点</a:t>
            </a:r>
            <a:endParaRPr lang="en-US" altLang="zh-CN" sz="2000" dirty="0" smtClean="0">
              <a:solidFill>
                <a:schemeClr val="tx1">
                  <a:lumMod val="50000"/>
                  <a:lumOff val="50000"/>
                </a:schemeClr>
              </a:solidFill>
            </a:endParaRPr>
          </a:p>
          <a:p>
            <a:r>
              <a:rPr lang="zh-CN" altLang="zh-CN" dirty="0">
                <a:solidFill>
                  <a:schemeClr val="tx1">
                    <a:lumMod val="50000"/>
                    <a:lumOff val="50000"/>
                  </a:schemeClr>
                </a:solidFill>
              </a:rPr>
              <a:t> （一）服装及衣料店</a:t>
            </a:r>
          </a:p>
          <a:p>
            <a:r>
              <a:rPr lang="zh-CN" altLang="zh-CN" dirty="0">
                <a:solidFill>
                  <a:schemeClr val="tx1">
                    <a:lumMod val="50000"/>
                    <a:lumOff val="50000"/>
                  </a:schemeClr>
                </a:solidFill>
              </a:rPr>
              <a:t>（二）鞋店</a:t>
            </a:r>
          </a:p>
          <a:p>
            <a:r>
              <a:rPr lang="zh-CN" altLang="zh-CN" dirty="0">
                <a:solidFill>
                  <a:schemeClr val="tx1">
                    <a:lumMod val="50000"/>
                    <a:lumOff val="50000"/>
                  </a:schemeClr>
                </a:solidFill>
              </a:rPr>
              <a:t>（三）食品店、食料</a:t>
            </a:r>
            <a:r>
              <a:rPr lang="zh-CN" altLang="zh-CN" dirty="0" smtClean="0">
                <a:solidFill>
                  <a:schemeClr val="tx1">
                    <a:lumMod val="50000"/>
                    <a:lumOff val="50000"/>
                  </a:schemeClr>
                </a:solidFill>
              </a:rPr>
              <a:t>店</a:t>
            </a:r>
            <a:endParaRPr lang="en-US" altLang="zh-CN" dirty="0" smtClean="0">
              <a:solidFill>
                <a:schemeClr val="tx1">
                  <a:lumMod val="50000"/>
                  <a:lumOff val="50000"/>
                </a:schemeClr>
              </a:solidFill>
            </a:endParaRPr>
          </a:p>
          <a:p>
            <a:r>
              <a:rPr lang="zh-CN" altLang="zh-CN" dirty="0">
                <a:solidFill>
                  <a:schemeClr val="tx1">
                    <a:lumMod val="50000"/>
                    <a:lumOff val="50000"/>
                  </a:schemeClr>
                </a:solidFill>
              </a:rPr>
              <a:t> （四）文具店、书店、音像制品</a:t>
            </a:r>
            <a:r>
              <a:rPr lang="zh-CN" altLang="zh-CN" dirty="0" smtClean="0">
                <a:solidFill>
                  <a:schemeClr val="tx1">
                    <a:lumMod val="50000"/>
                    <a:lumOff val="50000"/>
                  </a:schemeClr>
                </a:solidFill>
              </a:rPr>
              <a:t>店</a:t>
            </a:r>
            <a:endParaRPr lang="en-US" altLang="zh-CN" dirty="0" smtClean="0">
              <a:solidFill>
                <a:schemeClr val="tx1">
                  <a:lumMod val="50000"/>
                  <a:lumOff val="50000"/>
                </a:schemeClr>
              </a:solidFill>
            </a:endParaRPr>
          </a:p>
          <a:p>
            <a:r>
              <a:rPr lang="zh-CN" altLang="zh-CN" dirty="0">
                <a:solidFill>
                  <a:schemeClr val="tx1">
                    <a:lumMod val="50000"/>
                    <a:lumOff val="50000"/>
                  </a:schemeClr>
                </a:solidFill>
              </a:rPr>
              <a:t>（五）贵金属店、钟表店、眼镜店</a:t>
            </a:r>
          </a:p>
          <a:p>
            <a:endParaRPr lang="zh-CN" altLang="zh-CN" dirty="0"/>
          </a:p>
        </p:txBody>
      </p:sp>
      <p:pic>
        <p:nvPicPr>
          <p:cNvPr id="11266" name="Picture 2" descr="141-14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55" y="2204864"/>
            <a:ext cx="3238689" cy="4675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Picture 3" descr="0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1634" y="2204865"/>
            <a:ext cx="3356590" cy="467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Picture 4" descr="1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8224" y="0"/>
            <a:ext cx="2555776" cy="3285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Picture 5" descr="音像制品店"/>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88224" y="3285473"/>
            <a:ext cx="2568641" cy="3595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22046330"/>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13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30" y="0"/>
            <a:ext cx="2825778" cy="3814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Picture 3" descr="1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5659" y="-1"/>
            <a:ext cx="3638341" cy="453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2" name="Picture 4" descr="00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814762"/>
            <a:ext cx="2843808" cy="304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Picture 5" descr="200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65647" y="3835251"/>
            <a:ext cx="2640012" cy="305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65870468"/>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4869" y="361687"/>
            <a:ext cx="4955203" cy="3139321"/>
          </a:xfrm>
          <a:prstGeom prst="rect">
            <a:avLst/>
          </a:prstGeom>
        </p:spPr>
        <p:txBody>
          <a:bodyPr wrap="none">
            <a:spAutoFit/>
          </a:bodyPr>
          <a:lstStyle/>
          <a:p>
            <a:r>
              <a:rPr lang="zh-CN" altLang="zh-CN" sz="2400" dirty="0">
                <a:solidFill>
                  <a:schemeClr val="tx1">
                    <a:lumMod val="50000"/>
                    <a:lumOff val="50000"/>
                  </a:schemeClr>
                </a:solidFill>
                <a:latin typeface="黑体" pitchFamily="49" charset="-122"/>
                <a:ea typeface="黑体" pitchFamily="49" charset="-122"/>
              </a:rPr>
              <a:t>第九章 学校与图书馆室内</a:t>
            </a:r>
            <a:r>
              <a:rPr lang="zh-CN" altLang="zh-CN" sz="2400" dirty="0" smtClean="0">
                <a:solidFill>
                  <a:schemeClr val="tx1">
                    <a:lumMod val="50000"/>
                    <a:lumOff val="50000"/>
                  </a:schemeClr>
                </a:solidFill>
                <a:latin typeface="黑体" pitchFamily="49" charset="-122"/>
                <a:ea typeface="黑体" pitchFamily="49" charset="-122"/>
              </a:rPr>
              <a:t>照明设计</a:t>
            </a:r>
            <a:endParaRPr lang="en-US" altLang="zh-CN" sz="2400" dirty="0" smtClean="0">
              <a:solidFill>
                <a:schemeClr val="tx1">
                  <a:lumMod val="50000"/>
                  <a:lumOff val="50000"/>
                </a:schemeClr>
              </a:solidFill>
              <a:latin typeface="黑体" pitchFamily="49" charset="-122"/>
              <a:ea typeface="黑体" pitchFamily="49" charset="-122"/>
            </a:endParaRPr>
          </a:p>
          <a:p>
            <a:endParaRPr lang="en-US" altLang="zh-CN" sz="2400" dirty="0" smtClean="0">
              <a:solidFill>
                <a:schemeClr val="tx1">
                  <a:lumMod val="50000"/>
                  <a:lumOff val="50000"/>
                </a:schemeClr>
              </a:solidFill>
              <a:latin typeface="黑体" pitchFamily="49" charset="-122"/>
              <a:ea typeface="黑体" pitchFamily="49" charset="-122"/>
            </a:endParaRPr>
          </a:p>
          <a:p>
            <a:r>
              <a:rPr lang="zh-CN" altLang="zh-CN" sz="2400" dirty="0" smtClean="0">
                <a:solidFill>
                  <a:schemeClr val="tx1">
                    <a:lumMod val="50000"/>
                    <a:lumOff val="50000"/>
                  </a:schemeClr>
                </a:solidFill>
                <a:latin typeface="黑体" pitchFamily="49" charset="-122"/>
                <a:ea typeface="黑体" pitchFamily="49" charset="-122"/>
              </a:rPr>
              <a:t>第一</a:t>
            </a:r>
            <a:r>
              <a:rPr lang="zh-CN" altLang="zh-CN" sz="2400" dirty="0">
                <a:solidFill>
                  <a:schemeClr val="tx1">
                    <a:lumMod val="50000"/>
                    <a:lumOff val="50000"/>
                  </a:schemeClr>
                </a:solidFill>
                <a:latin typeface="黑体" pitchFamily="49" charset="-122"/>
                <a:ea typeface="黑体" pitchFamily="49" charset="-122"/>
              </a:rPr>
              <a:t>节</a:t>
            </a:r>
            <a:r>
              <a:rPr lang="en-US" altLang="zh-CN" sz="2400" dirty="0">
                <a:solidFill>
                  <a:schemeClr val="tx1">
                    <a:lumMod val="50000"/>
                    <a:lumOff val="50000"/>
                  </a:schemeClr>
                </a:solidFill>
                <a:latin typeface="黑体" pitchFamily="49" charset="-122"/>
                <a:ea typeface="黑体" pitchFamily="49" charset="-122"/>
              </a:rPr>
              <a:t>  </a:t>
            </a:r>
            <a:r>
              <a:rPr lang="zh-CN" altLang="zh-CN" sz="2400" dirty="0">
                <a:solidFill>
                  <a:schemeClr val="tx1">
                    <a:lumMod val="50000"/>
                    <a:lumOff val="50000"/>
                  </a:schemeClr>
                </a:solidFill>
                <a:latin typeface="黑体" pitchFamily="49" charset="-122"/>
                <a:ea typeface="黑体" pitchFamily="49" charset="-122"/>
              </a:rPr>
              <a:t>教学楼照明</a:t>
            </a:r>
          </a:p>
          <a:p>
            <a:endParaRPr lang="en-US" altLang="zh-CN" dirty="0" smtClean="0">
              <a:solidFill>
                <a:schemeClr val="tx1">
                  <a:lumMod val="50000"/>
                  <a:lumOff val="50000"/>
                </a:schemeClr>
              </a:solidFill>
            </a:endParaRPr>
          </a:p>
          <a:p>
            <a:r>
              <a:rPr lang="zh-CN" altLang="zh-CN" dirty="0" smtClean="0">
                <a:solidFill>
                  <a:schemeClr val="tx1">
                    <a:lumMod val="50000"/>
                    <a:lumOff val="50000"/>
                  </a:schemeClr>
                </a:solidFill>
              </a:rPr>
              <a:t>一</a:t>
            </a:r>
            <a:r>
              <a:rPr lang="zh-CN" altLang="zh-CN" dirty="0">
                <a:solidFill>
                  <a:schemeClr val="tx1">
                    <a:lumMod val="50000"/>
                    <a:lumOff val="50000"/>
                  </a:schemeClr>
                </a:solidFill>
              </a:rPr>
              <a:t>、教室照明的基本要求</a:t>
            </a:r>
          </a:p>
          <a:p>
            <a:pPr lvl="0"/>
            <a:r>
              <a:rPr lang="zh-CN" altLang="en-US" dirty="0" smtClean="0">
                <a:solidFill>
                  <a:schemeClr val="tx1">
                    <a:lumMod val="50000"/>
                    <a:lumOff val="50000"/>
                  </a:schemeClr>
                </a:solidFill>
              </a:rPr>
              <a:t>（一）</a:t>
            </a:r>
            <a:r>
              <a:rPr lang="zh-CN" altLang="zh-CN" dirty="0" smtClean="0">
                <a:solidFill>
                  <a:schemeClr val="tx1">
                    <a:lumMod val="50000"/>
                    <a:lumOff val="50000"/>
                  </a:schemeClr>
                </a:solidFill>
              </a:rPr>
              <a:t>照度</a:t>
            </a:r>
            <a:r>
              <a:rPr lang="zh-CN" altLang="zh-CN" dirty="0">
                <a:solidFill>
                  <a:schemeClr val="tx1">
                    <a:lumMod val="50000"/>
                    <a:lumOff val="50000"/>
                  </a:schemeClr>
                </a:solidFill>
              </a:rPr>
              <a:t>标准</a:t>
            </a:r>
          </a:p>
          <a:p>
            <a:r>
              <a:rPr lang="en-US" altLang="zh-CN" dirty="0">
                <a:solidFill>
                  <a:schemeClr val="tx1">
                    <a:lumMod val="50000"/>
                    <a:lumOff val="50000"/>
                  </a:schemeClr>
                </a:solidFill>
              </a:rPr>
              <a:t> </a:t>
            </a:r>
            <a:r>
              <a:rPr lang="zh-CN" altLang="zh-CN" dirty="0" smtClean="0">
                <a:solidFill>
                  <a:schemeClr val="tx1">
                    <a:lumMod val="50000"/>
                    <a:lumOff val="50000"/>
                  </a:schemeClr>
                </a:solidFill>
              </a:rPr>
              <a:t>（</a:t>
            </a:r>
            <a:r>
              <a:rPr lang="zh-CN" altLang="zh-CN" dirty="0">
                <a:solidFill>
                  <a:schemeClr val="tx1">
                    <a:lumMod val="50000"/>
                    <a:lumOff val="50000"/>
                  </a:schemeClr>
                </a:solidFill>
              </a:rPr>
              <a:t>二）亮度</a:t>
            </a:r>
            <a:r>
              <a:rPr lang="zh-CN" altLang="zh-CN" dirty="0" smtClean="0">
                <a:solidFill>
                  <a:schemeClr val="tx1">
                    <a:lumMod val="50000"/>
                    <a:lumOff val="50000"/>
                  </a:schemeClr>
                </a:solidFill>
              </a:rPr>
              <a:t>分布</a:t>
            </a:r>
            <a:endParaRPr lang="en-US" altLang="zh-CN" dirty="0" smtClean="0">
              <a:solidFill>
                <a:schemeClr val="tx1">
                  <a:lumMod val="50000"/>
                  <a:lumOff val="50000"/>
                </a:schemeClr>
              </a:solidFill>
            </a:endParaRPr>
          </a:p>
          <a:p>
            <a:r>
              <a:rPr lang="zh-CN" altLang="zh-CN" dirty="0">
                <a:solidFill>
                  <a:schemeClr val="tx1">
                    <a:lumMod val="50000"/>
                    <a:lumOff val="50000"/>
                  </a:schemeClr>
                </a:solidFill>
              </a:rPr>
              <a:t>（三）减少光幕反射</a:t>
            </a:r>
          </a:p>
          <a:p>
            <a:r>
              <a:rPr lang="zh-CN" altLang="zh-CN" dirty="0">
                <a:solidFill>
                  <a:schemeClr val="tx1">
                    <a:lumMod val="50000"/>
                    <a:lumOff val="50000"/>
                  </a:schemeClr>
                </a:solidFill>
              </a:rPr>
              <a:t>（四） 控制教室的不舒适眩光</a:t>
            </a:r>
          </a:p>
          <a:p>
            <a:endParaRPr lang="zh-CN" altLang="zh-CN" dirty="0"/>
          </a:p>
        </p:txBody>
      </p:sp>
      <p:graphicFrame>
        <p:nvGraphicFramePr>
          <p:cNvPr id="3" name="表格 2"/>
          <p:cNvGraphicFramePr>
            <a:graphicFrameLocks noGrp="1"/>
          </p:cNvGraphicFramePr>
          <p:nvPr>
            <p:extLst>
              <p:ext uri="{D42A27DB-BD31-4B8C-83A1-F6EECF244321}">
                <p14:modId xmlns:p14="http://schemas.microsoft.com/office/powerpoint/2010/main" val="3024797201"/>
              </p:ext>
            </p:extLst>
          </p:nvPr>
        </p:nvGraphicFramePr>
        <p:xfrm>
          <a:off x="-2" y="3508275"/>
          <a:ext cx="9144001" cy="3233093"/>
        </p:xfrm>
        <a:graphic>
          <a:graphicData uri="http://schemas.openxmlformats.org/drawingml/2006/table">
            <a:tbl>
              <a:tblPr>
                <a:tableStyleId>{5C22544A-7EE6-4342-B048-85BDC9FD1C3A}</a:tableStyleId>
              </a:tblPr>
              <a:tblGrid>
                <a:gridCol w="1556978"/>
                <a:gridCol w="2140844"/>
                <a:gridCol w="1937572"/>
                <a:gridCol w="1951629"/>
                <a:gridCol w="1556978"/>
              </a:tblGrid>
              <a:tr h="720062">
                <a:tc>
                  <a:txBody>
                    <a:bodyPr/>
                    <a:lstStyle/>
                    <a:p>
                      <a:pPr algn="just">
                        <a:spcAft>
                          <a:spcPts val="0"/>
                        </a:spcAft>
                      </a:pPr>
                      <a:r>
                        <a:rPr lang="zh-CN" sz="1600" kern="100">
                          <a:effectLst/>
                        </a:rPr>
                        <a:t>房间或场所</a:t>
                      </a:r>
                      <a:endParaRPr lang="zh-CN" sz="1600" kern="100">
                        <a:effectLst/>
                        <a:latin typeface="宋体"/>
                        <a:cs typeface="Courier New"/>
                      </a:endParaRPr>
                    </a:p>
                  </a:txBody>
                  <a:tcPr marL="68580" marR="68580" marT="0" marB="0"/>
                </a:tc>
                <a:tc>
                  <a:txBody>
                    <a:bodyPr/>
                    <a:lstStyle/>
                    <a:p>
                      <a:pPr algn="just">
                        <a:spcAft>
                          <a:spcPts val="0"/>
                        </a:spcAft>
                      </a:pPr>
                      <a:r>
                        <a:rPr lang="zh-CN" sz="1600" kern="100">
                          <a:effectLst/>
                        </a:rPr>
                        <a:t>参考平面及其高度</a:t>
                      </a:r>
                      <a:endParaRPr lang="zh-CN" sz="1600" kern="100">
                        <a:effectLst/>
                        <a:latin typeface="宋体"/>
                        <a:cs typeface="Courier New"/>
                      </a:endParaRPr>
                    </a:p>
                  </a:txBody>
                  <a:tcPr marL="68580" marR="68580" marT="0" marB="0"/>
                </a:tc>
                <a:tc>
                  <a:txBody>
                    <a:bodyPr/>
                    <a:lstStyle/>
                    <a:p>
                      <a:pPr algn="just">
                        <a:spcAft>
                          <a:spcPts val="0"/>
                        </a:spcAft>
                      </a:pPr>
                      <a:r>
                        <a:rPr lang="zh-CN" sz="1600" kern="100">
                          <a:effectLst/>
                        </a:rPr>
                        <a:t>照度标准值（</a:t>
                      </a:r>
                      <a:r>
                        <a:rPr lang="en-US" sz="1600" kern="100">
                          <a:effectLst/>
                        </a:rPr>
                        <a:t>lx</a:t>
                      </a:r>
                      <a:r>
                        <a:rPr lang="zh-CN" sz="1600" kern="100">
                          <a:effectLst/>
                        </a:rPr>
                        <a:t>）</a:t>
                      </a:r>
                      <a:endParaRPr lang="zh-CN" sz="1600" kern="100">
                        <a:effectLst/>
                        <a:latin typeface="宋体"/>
                        <a:cs typeface="Courier New"/>
                      </a:endParaRPr>
                    </a:p>
                  </a:txBody>
                  <a:tcPr marL="68580" marR="68580" marT="0" marB="0"/>
                </a:tc>
                <a:tc>
                  <a:txBody>
                    <a:bodyPr/>
                    <a:lstStyle/>
                    <a:p>
                      <a:pPr algn="just">
                        <a:spcAft>
                          <a:spcPts val="0"/>
                        </a:spcAft>
                      </a:pPr>
                      <a:r>
                        <a:rPr lang="zh-CN" sz="1600" kern="100">
                          <a:effectLst/>
                        </a:rPr>
                        <a:t>统一眩光</a:t>
                      </a:r>
                      <a:r>
                        <a:rPr lang="en-US" sz="1600" kern="100">
                          <a:effectLst/>
                        </a:rPr>
                        <a:t>UGR</a:t>
                      </a:r>
                      <a:endParaRPr lang="zh-CN" sz="1600" kern="100">
                        <a:effectLst/>
                        <a:latin typeface="宋体"/>
                        <a:cs typeface="Courier New"/>
                      </a:endParaRPr>
                    </a:p>
                  </a:txBody>
                  <a:tcPr marL="68580" marR="68580" marT="0" marB="0"/>
                </a:tc>
                <a:tc>
                  <a:txBody>
                    <a:bodyPr/>
                    <a:lstStyle/>
                    <a:p>
                      <a:pPr algn="just">
                        <a:spcAft>
                          <a:spcPts val="0"/>
                        </a:spcAft>
                      </a:pPr>
                      <a:r>
                        <a:rPr lang="zh-CN" sz="1600" kern="100">
                          <a:effectLst/>
                        </a:rPr>
                        <a:t>显色指数</a:t>
                      </a:r>
                      <a:r>
                        <a:rPr lang="en-US" sz="1600" kern="100">
                          <a:effectLst/>
                        </a:rPr>
                        <a:t>Ra</a:t>
                      </a:r>
                      <a:endParaRPr lang="zh-CN" sz="1600" kern="100">
                        <a:effectLst/>
                        <a:latin typeface="宋体"/>
                        <a:cs typeface="Courier New"/>
                      </a:endParaRPr>
                    </a:p>
                  </a:txBody>
                  <a:tcPr marL="68580" marR="68580" marT="0" marB="0"/>
                </a:tc>
              </a:tr>
              <a:tr h="463011">
                <a:tc>
                  <a:txBody>
                    <a:bodyPr/>
                    <a:lstStyle/>
                    <a:p>
                      <a:pPr indent="266700" algn="just">
                        <a:spcAft>
                          <a:spcPts val="0"/>
                        </a:spcAft>
                      </a:pPr>
                      <a:r>
                        <a:rPr lang="zh-CN" sz="1600" kern="100">
                          <a:effectLst/>
                        </a:rPr>
                        <a:t>教室</a:t>
                      </a:r>
                      <a:endParaRPr lang="zh-CN" sz="1600" kern="100">
                        <a:effectLst/>
                        <a:latin typeface="宋体"/>
                        <a:cs typeface="Courier New"/>
                      </a:endParaRPr>
                    </a:p>
                  </a:txBody>
                  <a:tcPr marL="68580" marR="68580" marT="0" marB="0"/>
                </a:tc>
                <a:tc>
                  <a:txBody>
                    <a:bodyPr/>
                    <a:lstStyle/>
                    <a:p>
                      <a:pPr indent="266700" algn="just">
                        <a:spcAft>
                          <a:spcPts val="0"/>
                        </a:spcAft>
                      </a:pPr>
                      <a:r>
                        <a:rPr lang="zh-CN" sz="1600" kern="100">
                          <a:effectLst/>
                        </a:rPr>
                        <a:t>课桌面</a:t>
                      </a:r>
                      <a:endParaRPr lang="zh-CN" sz="1600" kern="100">
                        <a:effectLst/>
                        <a:latin typeface="宋体"/>
                        <a:cs typeface="Courier New"/>
                      </a:endParaRPr>
                    </a:p>
                  </a:txBody>
                  <a:tcPr marL="68580" marR="68580" marT="0" marB="0"/>
                </a:tc>
                <a:tc>
                  <a:txBody>
                    <a:bodyPr/>
                    <a:lstStyle/>
                    <a:p>
                      <a:pPr indent="266700" algn="just">
                        <a:spcAft>
                          <a:spcPts val="0"/>
                        </a:spcAft>
                      </a:pPr>
                      <a:r>
                        <a:rPr lang="en-US" sz="1600" kern="100">
                          <a:effectLst/>
                        </a:rPr>
                        <a:t>300</a:t>
                      </a:r>
                      <a:endParaRPr lang="zh-CN" sz="1600" kern="100">
                        <a:effectLst/>
                        <a:latin typeface="宋体"/>
                        <a:cs typeface="Courier New"/>
                      </a:endParaRPr>
                    </a:p>
                  </a:txBody>
                  <a:tcPr marL="68580" marR="68580" marT="0" marB="0"/>
                </a:tc>
                <a:tc>
                  <a:txBody>
                    <a:bodyPr/>
                    <a:lstStyle/>
                    <a:p>
                      <a:pPr indent="266700" algn="just">
                        <a:spcAft>
                          <a:spcPts val="0"/>
                        </a:spcAft>
                      </a:pPr>
                      <a:r>
                        <a:rPr lang="en-US" sz="1600" kern="100">
                          <a:effectLst/>
                        </a:rPr>
                        <a:t>19</a:t>
                      </a:r>
                      <a:endParaRPr lang="zh-CN" sz="1600" kern="100">
                        <a:effectLst/>
                        <a:latin typeface="宋体"/>
                        <a:cs typeface="Courier New"/>
                      </a:endParaRPr>
                    </a:p>
                  </a:txBody>
                  <a:tcPr marL="68580" marR="68580" marT="0" marB="0"/>
                </a:tc>
                <a:tc>
                  <a:txBody>
                    <a:bodyPr/>
                    <a:lstStyle/>
                    <a:p>
                      <a:pPr indent="266700" algn="just">
                        <a:spcAft>
                          <a:spcPts val="0"/>
                        </a:spcAft>
                      </a:pPr>
                      <a:r>
                        <a:rPr lang="en-US" sz="1600" kern="100">
                          <a:effectLst/>
                        </a:rPr>
                        <a:t>80</a:t>
                      </a:r>
                      <a:endParaRPr lang="zh-CN" sz="1600" kern="100">
                        <a:effectLst/>
                        <a:latin typeface="宋体"/>
                        <a:cs typeface="Courier New"/>
                      </a:endParaRPr>
                    </a:p>
                  </a:txBody>
                  <a:tcPr marL="68580" marR="68580" marT="0" marB="0"/>
                </a:tc>
              </a:tr>
              <a:tr h="514102">
                <a:tc>
                  <a:txBody>
                    <a:bodyPr/>
                    <a:lstStyle/>
                    <a:p>
                      <a:pPr indent="266700" algn="just">
                        <a:spcAft>
                          <a:spcPts val="0"/>
                        </a:spcAft>
                      </a:pPr>
                      <a:r>
                        <a:rPr lang="zh-CN" sz="1600" kern="100">
                          <a:effectLst/>
                        </a:rPr>
                        <a:t>实验室</a:t>
                      </a:r>
                      <a:endParaRPr lang="zh-CN" sz="1600" kern="100">
                        <a:effectLst/>
                        <a:latin typeface="宋体"/>
                        <a:cs typeface="Courier New"/>
                      </a:endParaRPr>
                    </a:p>
                  </a:txBody>
                  <a:tcPr marL="68580" marR="68580" marT="0" marB="0"/>
                </a:tc>
                <a:tc>
                  <a:txBody>
                    <a:bodyPr/>
                    <a:lstStyle/>
                    <a:p>
                      <a:pPr indent="266700" algn="just">
                        <a:spcAft>
                          <a:spcPts val="0"/>
                        </a:spcAft>
                      </a:pPr>
                      <a:r>
                        <a:rPr lang="zh-CN" sz="1600" kern="100">
                          <a:effectLst/>
                        </a:rPr>
                        <a:t>实验桌面</a:t>
                      </a:r>
                      <a:endParaRPr lang="zh-CN" sz="1600" kern="100">
                        <a:effectLst/>
                        <a:latin typeface="宋体"/>
                        <a:cs typeface="Courier New"/>
                      </a:endParaRPr>
                    </a:p>
                  </a:txBody>
                  <a:tcPr marL="68580" marR="68580" marT="0" marB="0"/>
                </a:tc>
                <a:tc>
                  <a:txBody>
                    <a:bodyPr/>
                    <a:lstStyle/>
                    <a:p>
                      <a:pPr indent="266700" algn="just">
                        <a:spcAft>
                          <a:spcPts val="0"/>
                        </a:spcAft>
                      </a:pPr>
                      <a:r>
                        <a:rPr lang="en-US" sz="1600" kern="100">
                          <a:effectLst/>
                        </a:rPr>
                        <a:t>300</a:t>
                      </a:r>
                      <a:endParaRPr lang="zh-CN" sz="1600" kern="100">
                        <a:effectLst/>
                        <a:latin typeface="宋体"/>
                        <a:cs typeface="Courier New"/>
                      </a:endParaRPr>
                    </a:p>
                  </a:txBody>
                  <a:tcPr marL="68580" marR="68580" marT="0" marB="0"/>
                </a:tc>
                <a:tc>
                  <a:txBody>
                    <a:bodyPr/>
                    <a:lstStyle/>
                    <a:p>
                      <a:pPr indent="266700" algn="just">
                        <a:spcAft>
                          <a:spcPts val="0"/>
                        </a:spcAft>
                      </a:pPr>
                      <a:r>
                        <a:rPr lang="en-US" sz="1600" kern="100">
                          <a:effectLst/>
                        </a:rPr>
                        <a:t>19</a:t>
                      </a:r>
                      <a:endParaRPr lang="zh-CN" sz="1600" kern="100">
                        <a:effectLst/>
                        <a:latin typeface="宋体"/>
                        <a:cs typeface="Courier New"/>
                      </a:endParaRPr>
                    </a:p>
                  </a:txBody>
                  <a:tcPr marL="68580" marR="68580" marT="0" marB="0"/>
                </a:tc>
                <a:tc>
                  <a:txBody>
                    <a:bodyPr/>
                    <a:lstStyle/>
                    <a:p>
                      <a:pPr indent="266700" algn="just">
                        <a:spcAft>
                          <a:spcPts val="0"/>
                        </a:spcAft>
                      </a:pPr>
                      <a:r>
                        <a:rPr lang="en-US" sz="1600" kern="100">
                          <a:effectLst/>
                        </a:rPr>
                        <a:t>80</a:t>
                      </a:r>
                      <a:endParaRPr lang="zh-CN" sz="1600" kern="100">
                        <a:effectLst/>
                        <a:latin typeface="宋体"/>
                        <a:cs typeface="Courier New"/>
                      </a:endParaRPr>
                    </a:p>
                  </a:txBody>
                  <a:tcPr marL="68580" marR="68580" marT="0" marB="0"/>
                </a:tc>
              </a:tr>
              <a:tr h="411920">
                <a:tc>
                  <a:txBody>
                    <a:bodyPr/>
                    <a:lstStyle/>
                    <a:p>
                      <a:pPr algn="just">
                        <a:spcAft>
                          <a:spcPts val="0"/>
                        </a:spcAft>
                      </a:pPr>
                      <a:r>
                        <a:rPr lang="zh-CN" sz="1600" kern="100">
                          <a:effectLst/>
                        </a:rPr>
                        <a:t>美术教室</a:t>
                      </a:r>
                      <a:endParaRPr lang="zh-CN" sz="1600" kern="100">
                        <a:effectLst/>
                        <a:latin typeface="宋体"/>
                        <a:cs typeface="Courier New"/>
                      </a:endParaRPr>
                    </a:p>
                  </a:txBody>
                  <a:tcPr marL="68580" marR="68580" marT="0" marB="0"/>
                </a:tc>
                <a:tc>
                  <a:txBody>
                    <a:bodyPr/>
                    <a:lstStyle/>
                    <a:p>
                      <a:pPr indent="266700" algn="just">
                        <a:spcAft>
                          <a:spcPts val="0"/>
                        </a:spcAft>
                      </a:pPr>
                      <a:r>
                        <a:rPr lang="zh-CN" sz="1600" kern="100">
                          <a:effectLst/>
                        </a:rPr>
                        <a:t>桌面</a:t>
                      </a:r>
                      <a:endParaRPr lang="zh-CN" sz="1600" kern="100">
                        <a:effectLst/>
                        <a:latin typeface="宋体"/>
                        <a:cs typeface="Courier New"/>
                      </a:endParaRPr>
                    </a:p>
                  </a:txBody>
                  <a:tcPr marL="68580" marR="68580" marT="0" marB="0"/>
                </a:tc>
                <a:tc>
                  <a:txBody>
                    <a:bodyPr/>
                    <a:lstStyle/>
                    <a:p>
                      <a:pPr indent="266700" algn="just">
                        <a:spcAft>
                          <a:spcPts val="0"/>
                        </a:spcAft>
                      </a:pPr>
                      <a:r>
                        <a:rPr lang="en-US" sz="1600" kern="100">
                          <a:effectLst/>
                        </a:rPr>
                        <a:t>500</a:t>
                      </a:r>
                      <a:endParaRPr lang="zh-CN" sz="1600" kern="100">
                        <a:effectLst/>
                        <a:latin typeface="宋体"/>
                        <a:cs typeface="Courier New"/>
                      </a:endParaRPr>
                    </a:p>
                  </a:txBody>
                  <a:tcPr marL="68580" marR="68580" marT="0" marB="0"/>
                </a:tc>
                <a:tc>
                  <a:txBody>
                    <a:bodyPr/>
                    <a:lstStyle/>
                    <a:p>
                      <a:pPr indent="266700" algn="just">
                        <a:spcAft>
                          <a:spcPts val="0"/>
                        </a:spcAft>
                      </a:pPr>
                      <a:r>
                        <a:rPr lang="en-US" sz="1600" kern="100">
                          <a:effectLst/>
                        </a:rPr>
                        <a:t>19</a:t>
                      </a:r>
                      <a:endParaRPr lang="zh-CN" sz="1600" kern="100">
                        <a:effectLst/>
                        <a:latin typeface="宋体"/>
                        <a:cs typeface="Courier New"/>
                      </a:endParaRPr>
                    </a:p>
                  </a:txBody>
                  <a:tcPr marL="68580" marR="68580" marT="0" marB="0"/>
                </a:tc>
                <a:tc>
                  <a:txBody>
                    <a:bodyPr/>
                    <a:lstStyle/>
                    <a:p>
                      <a:pPr indent="266700" algn="just">
                        <a:spcAft>
                          <a:spcPts val="0"/>
                        </a:spcAft>
                      </a:pPr>
                      <a:r>
                        <a:rPr lang="en-US" sz="1600" kern="100">
                          <a:effectLst/>
                        </a:rPr>
                        <a:t>90</a:t>
                      </a:r>
                      <a:endParaRPr lang="zh-CN" sz="1600" kern="100">
                        <a:effectLst/>
                        <a:latin typeface="宋体"/>
                        <a:cs typeface="Courier New"/>
                      </a:endParaRPr>
                    </a:p>
                  </a:txBody>
                  <a:tcPr marL="68580" marR="68580" marT="0" marB="0"/>
                </a:tc>
              </a:tr>
              <a:tr h="566789">
                <a:tc>
                  <a:txBody>
                    <a:bodyPr/>
                    <a:lstStyle/>
                    <a:p>
                      <a:pPr algn="just">
                        <a:spcAft>
                          <a:spcPts val="0"/>
                        </a:spcAft>
                      </a:pPr>
                      <a:r>
                        <a:rPr lang="zh-CN" sz="1600" kern="100">
                          <a:effectLst/>
                        </a:rPr>
                        <a:t>多媒体教室</a:t>
                      </a:r>
                      <a:endParaRPr lang="zh-CN" sz="1600" kern="100">
                        <a:effectLst/>
                        <a:latin typeface="宋体"/>
                        <a:cs typeface="Courier New"/>
                      </a:endParaRPr>
                    </a:p>
                  </a:txBody>
                  <a:tcPr marL="68580" marR="68580" marT="0" marB="0"/>
                </a:tc>
                <a:tc>
                  <a:txBody>
                    <a:bodyPr/>
                    <a:lstStyle/>
                    <a:p>
                      <a:pPr indent="266700" algn="just">
                        <a:spcAft>
                          <a:spcPts val="0"/>
                        </a:spcAft>
                      </a:pPr>
                      <a:r>
                        <a:rPr lang="en-US" sz="1600" kern="100">
                          <a:effectLst/>
                        </a:rPr>
                        <a:t>0.75m</a:t>
                      </a:r>
                      <a:r>
                        <a:rPr lang="zh-CN" sz="1600" kern="100">
                          <a:effectLst/>
                        </a:rPr>
                        <a:t>水平面</a:t>
                      </a:r>
                      <a:endParaRPr lang="zh-CN" sz="1600" kern="100">
                        <a:effectLst/>
                        <a:latin typeface="宋体"/>
                        <a:cs typeface="Courier New"/>
                      </a:endParaRPr>
                    </a:p>
                  </a:txBody>
                  <a:tcPr marL="68580" marR="68580" marT="0" marB="0"/>
                </a:tc>
                <a:tc>
                  <a:txBody>
                    <a:bodyPr/>
                    <a:lstStyle/>
                    <a:p>
                      <a:pPr indent="266700" algn="just">
                        <a:spcAft>
                          <a:spcPts val="0"/>
                        </a:spcAft>
                      </a:pPr>
                      <a:r>
                        <a:rPr lang="en-US" sz="1600" kern="100">
                          <a:effectLst/>
                        </a:rPr>
                        <a:t>300</a:t>
                      </a:r>
                      <a:endParaRPr lang="zh-CN" sz="1600" kern="100">
                        <a:effectLst/>
                        <a:latin typeface="宋体"/>
                        <a:cs typeface="Courier New"/>
                      </a:endParaRPr>
                    </a:p>
                  </a:txBody>
                  <a:tcPr marL="68580" marR="68580" marT="0" marB="0"/>
                </a:tc>
                <a:tc>
                  <a:txBody>
                    <a:bodyPr/>
                    <a:lstStyle/>
                    <a:p>
                      <a:pPr indent="266700" algn="just">
                        <a:spcAft>
                          <a:spcPts val="0"/>
                        </a:spcAft>
                      </a:pPr>
                      <a:r>
                        <a:rPr lang="en-US" sz="1600" kern="100">
                          <a:effectLst/>
                        </a:rPr>
                        <a:t>19</a:t>
                      </a:r>
                      <a:endParaRPr lang="zh-CN" sz="1600" kern="100">
                        <a:effectLst/>
                        <a:latin typeface="宋体"/>
                        <a:cs typeface="Courier New"/>
                      </a:endParaRPr>
                    </a:p>
                  </a:txBody>
                  <a:tcPr marL="68580" marR="68580" marT="0" marB="0"/>
                </a:tc>
                <a:tc>
                  <a:txBody>
                    <a:bodyPr/>
                    <a:lstStyle/>
                    <a:p>
                      <a:pPr indent="266700" algn="just">
                        <a:spcAft>
                          <a:spcPts val="0"/>
                        </a:spcAft>
                      </a:pPr>
                      <a:r>
                        <a:rPr lang="en-US" sz="1600" kern="100">
                          <a:effectLst/>
                        </a:rPr>
                        <a:t>80</a:t>
                      </a:r>
                      <a:endParaRPr lang="zh-CN" sz="1600" kern="100">
                        <a:effectLst/>
                        <a:latin typeface="宋体"/>
                        <a:cs typeface="Courier New"/>
                      </a:endParaRPr>
                    </a:p>
                  </a:txBody>
                  <a:tcPr marL="68580" marR="68580" marT="0" marB="0"/>
                </a:tc>
              </a:tr>
              <a:tr h="557209">
                <a:tc>
                  <a:txBody>
                    <a:bodyPr/>
                    <a:lstStyle/>
                    <a:p>
                      <a:pPr algn="just">
                        <a:spcAft>
                          <a:spcPts val="0"/>
                        </a:spcAft>
                      </a:pPr>
                      <a:r>
                        <a:rPr lang="zh-CN" sz="1600" kern="100">
                          <a:effectLst/>
                        </a:rPr>
                        <a:t>教室黑板</a:t>
                      </a:r>
                      <a:endParaRPr lang="zh-CN" sz="1600" kern="100">
                        <a:effectLst/>
                        <a:latin typeface="宋体"/>
                        <a:cs typeface="Courier New"/>
                      </a:endParaRPr>
                    </a:p>
                  </a:txBody>
                  <a:tcPr marL="68580" marR="68580" marT="0" marB="0"/>
                </a:tc>
                <a:tc>
                  <a:txBody>
                    <a:bodyPr/>
                    <a:lstStyle/>
                    <a:p>
                      <a:pPr indent="266700" algn="just">
                        <a:spcAft>
                          <a:spcPts val="0"/>
                        </a:spcAft>
                      </a:pPr>
                      <a:r>
                        <a:rPr lang="zh-CN" sz="1600" kern="100">
                          <a:effectLst/>
                        </a:rPr>
                        <a:t>黑板面</a:t>
                      </a:r>
                      <a:endParaRPr lang="zh-CN" sz="1600" kern="100">
                        <a:effectLst/>
                        <a:latin typeface="宋体"/>
                        <a:cs typeface="Courier New"/>
                      </a:endParaRPr>
                    </a:p>
                  </a:txBody>
                  <a:tcPr marL="68580" marR="68580" marT="0" marB="0"/>
                </a:tc>
                <a:tc>
                  <a:txBody>
                    <a:bodyPr/>
                    <a:lstStyle/>
                    <a:p>
                      <a:pPr indent="266700" algn="just">
                        <a:spcAft>
                          <a:spcPts val="0"/>
                        </a:spcAft>
                      </a:pPr>
                      <a:r>
                        <a:rPr lang="en-US" sz="1600" kern="100">
                          <a:effectLst/>
                        </a:rPr>
                        <a:t>500</a:t>
                      </a:r>
                      <a:endParaRPr lang="zh-CN" sz="1600" kern="100">
                        <a:effectLst/>
                        <a:latin typeface="宋体"/>
                        <a:cs typeface="Courier New"/>
                      </a:endParaRPr>
                    </a:p>
                  </a:txBody>
                  <a:tcPr marL="68580" marR="68580" marT="0" marB="0"/>
                </a:tc>
                <a:tc>
                  <a:txBody>
                    <a:bodyPr/>
                    <a:lstStyle/>
                    <a:p>
                      <a:pPr indent="266700" algn="just">
                        <a:spcAft>
                          <a:spcPts val="0"/>
                        </a:spcAft>
                      </a:pPr>
                      <a:r>
                        <a:rPr lang="zh-CN" sz="1600" kern="100">
                          <a:effectLst/>
                        </a:rPr>
                        <a:t>——</a:t>
                      </a:r>
                      <a:endParaRPr lang="zh-CN" sz="1600" kern="100">
                        <a:effectLst/>
                        <a:latin typeface="宋体"/>
                        <a:cs typeface="Courier New"/>
                      </a:endParaRPr>
                    </a:p>
                  </a:txBody>
                  <a:tcPr marL="68580" marR="68580" marT="0" marB="0"/>
                </a:tc>
                <a:tc>
                  <a:txBody>
                    <a:bodyPr/>
                    <a:lstStyle/>
                    <a:p>
                      <a:pPr indent="266700" algn="just">
                        <a:spcAft>
                          <a:spcPts val="0"/>
                        </a:spcAft>
                      </a:pPr>
                      <a:r>
                        <a:rPr lang="en-US" sz="1600" kern="100" dirty="0">
                          <a:effectLst/>
                        </a:rPr>
                        <a:t>80</a:t>
                      </a:r>
                      <a:endParaRPr lang="zh-CN" sz="1600" kern="100" dirty="0">
                        <a:effectLst/>
                        <a:latin typeface="宋体"/>
                        <a:cs typeface="Courier New"/>
                      </a:endParaRPr>
                    </a:p>
                  </a:txBody>
                  <a:tcPr marL="68580" marR="68580" marT="0" marB="0"/>
                </a:tc>
              </a:tr>
            </a:tbl>
          </a:graphicData>
        </a:graphic>
      </p:graphicFrame>
      <p:sp>
        <p:nvSpPr>
          <p:cNvPr id="4" name="Rectangle 1"/>
          <p:cNvSpPr>
            <a:spLocks noChangeArrowheads="1"/>
          </p:cNvSpPr>
          <p:nvPr/>
        </p:nvSpPr>
        <p:spPr bwMode="auto">
          <a:xfrm>
            <a:off x="5105231" y="3029471"/>
            <a:ext cx="4147289" cy="615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dirty="0" smtClean="0">
                <a:ln>
                  <a:noFill/>
                </a:ln>
                <a:solidFill>
                  <a:schemeClr val="tx1">
                    <a:lumMod val="50000"/>
                    <a:lumOff val="50000"/>
                  </a:schemeClr>
                </a:solidFill>
                <a:effectLst/>
                <a:latin typeface="黑体" pitchFamily="49" charset="-122"/>
                <a:ea typeface="黑体" pitchFamily="49" charset="-122"/>
                <a:cs typeface="宋体" pitchFamily="2" charset="-122"/>
              </a:rPr>
              <a:t>学校建筑照明标准值（</a:t>
            </a:r>
            <a:r>
              <a:rPr kumimoji="0" lang="en-US" altLang="zh-CN" sz="1600" b="0" i="0" u="none" strike="noStrike" cap="none" normalizeH="0" baseline="0" dirty="0" smtClean="0">
                <a:ln>
                  <a:noFill/>
                </a:ln>
                <a:solidFill>
                  <a:schemeClr val="tx1">
                    <a:lumMod val="50000"/>
                    <a:lumOff val="50000"/>
                  </a:schemeClr>
                </a:solidFill>
                <a:effectLst/>
                <a:latin typeface="黑体" pitchFamily="49" charset="-122"/>
                <a:ea typeface="黑体" pitchFamily="49" charset="-122"/>
                <a:cs typeface="宋体" pitchFamily="2" charset="-122"/>
              </a:rPr>
              <a:t>GB 50034</a:t>
            </a:r>
            <a:r>
              <a:rPr kumimoji="0" lang="en-US" altLang="zh-CN" sz="1600" b="0" i="0" u="none" strike="noStrike" cap="none" normalizeH="0" baseline="0" dirty="0" smtClean="0">
                <a:ln>
                  <a:noFill/>
                </a:ln>
                <a:solidFill>
                  <a:schemeClr val="tx1">
                    <a:lumMod val="50000"/>
                    <a:lumOff val="50000"/>
                  </a:schemeClr>
                </a:solidFill>
                <a:effectLst/>
                <a:latin typeface="宋体"/>
                <a:ea typeface="黑体" pitchFamily="49" charset="-122"/>
                <a:cs typeface="宋体" pitchFamily="2" charset="-122"/>
              </a:rPr>
              <a:t>—</a:t>
            </a:r>
            <a:r>
              <a:rPr kumimoji="0" lang="en-US" altLang="zh-CN" sz="1600" b="0" i="0" u="none" strike="noStrike" cap="none" normalizeH="0" baseline="0" dirty="0" smtClean="0">
                <a:ln>
                  <a:noFill/>
                </a:ln>
                <a:solidFill>
                  <a:schemeClr val="tx1">
                    <a:lumMod val="50000"/>
                    <a:lumOff val="50000"/>
                  </a:schemeClr>
                </a:solidFill>
                <a:effectLst/>
                <a:latin typeface="黑体" pitchFamily="49" charset="-122"/>
                <a:ea typeface="黑体" pitchFamily="49" charset="-122"/>
                <a:cs typeface="宋体" pitchFamily="2" charset="-122"/>
              </a:rPr>
              <a:t>2004</a:t>
            </a:r>
            <a:r>
              <a:rPr kumimoji="0" lang="zh-CN" altLang="en-US" sz="1600" b="0" i="0" u="none" strike="noStrike" cap="none" normalizeH="0" baseline="0" dirty="0" smtClean="0">
                <a:ln>
                  <a:noFill/>
                </a:ln>
                <a:solidFill>
                  <a:schemeClr val="tx1">
                    <a:lumMod val="50000"/>
                    <a:lumOff val="50000"/>
                  </a:schemeClr>
                </a:solidFill>
                <a:effectLst/>
                <a:latin typeface="黑体" pitchFamily="49" charset="-122"/>
                <a:ea typeface="黑体" pitchFamily="49" charset="-122"/>
                <a:cs typeface="宋体" pitchFamily="2" charset="-122"/>
              </a:rPr>
              <a:t>）</a:t>
            </a:r>
            <a:endParaRPr kumimoji="0" lang="zh-CN" altLang="en-US" sz="1600" b="0" i="0" u="none" strike="noStrike" cap="none" normalizeH="0" baseline="0" dirty="0" smtClean="0">
              <a:ln>
                <a:noFill/>
              </a:ln>
              <a:solidFill>
                <a:schemeClr val="tx1">
                  <a:lumMod val="50000"/>
                  <a:lumOff val="50000"/>
                </a:schemeClr>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384672756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1342687664"/>
              </p:ext>
            </p:extLst>
          </p:nvPr>
        </p:nvGraphicFramePr>
        <p:xfrm>
          <a:off x="1" y="404651"/>
          <a:ext cx="9143998" cy="6408725"/>
        </p:xfrm>
        <a:graphic>
          <a:graphicData uri="http://schemas.openxmlformats.org/drawingml/2006/table">
            <a:tbl>
              <a:tblPr firstRow="1" firstCol="1" lastRow="1" lastCol="1" bandRow="1" bandCol="1">
                <a:tableStyleId>{5C22544A-7EE6-4342-B048-85BDC9FD1C3A}</a:tableStyleId>
              </a:tblPr>
              <a:tblGrid>
                <a:gridCol w="3257305"/>
                <a:gridCol w="1031261"/>
                <a:gridCol w="1323416"/>
                <a:gridCol w="1373562"/>
                <a:gridCol w="2158454"/>
              </a:tblGrid>
              <a:tr h="256349">
                <a:tc>
                  <a:txBody>
                    <a:bodyPr/>
                    <a:lstStyle/>
                    <a:p>
                      <a:pPr algn="ctr">
                        <a:spcAft>
                          <a:spcPts val="0"/>
                        </a:spcAft>
                      </a:pPr>
                      <a:r>
                        <a:rPr lang="zh-CN" sz="1400" kern="100" dirty="0">
                          <a:effectLst/>
                        </a:rPr>
                        <a:t>室内作业或活动种类</a:t>
                      </a:r>
                      <a:endParaRPr lang="zh-CN" sz="1400" kern="100" dirty="0">
                        <a:effectLst/>
                        <a:latin typeface="宋体"/>
                        <a:cs typeface="Courier New"/>
                      </a:endParaRPr>
                    </a:p>
                  </a:txBody>
                  <a:tcPr marL="68580" marR="68580" marT="0" marB="0"/>
                </a:tc>
                <a:tc>
                  <a:txBody>
                    <a:bodyPr/>
                    <a:lstStyle/>
                    <a:p>
                      <a:pPr algn="ctr">
                        <a:spcAft>
                          <a:spcPts val="0"/>
                        </a:spcAft>
                      </a:pPr>
                      <a:r>
                        <a:rPr lang="en-US" sz="1400" kern="100">
                          <a:effectLst/>
                        </a:rPr>
                        <a:t>E</a:t>
                      </a:r>
                      <a:r>
                        <a:rPr lang="en-US" sz="1400" kern="100" baseline="-25000">
                          <a:effectLst/>
                        </a:rPr>
                        <a:t>m</a:t>
                      </a:r>
                      <a:r>
                        <a:rPr lang="en-US" sz="1400" kern="100">
                          <a:effectLst/>
                        </a:rPr>
                        <a:t>(lx)</a:t>
                      </a:r>
                      <a:endParaRPr lang="zh-CN" sz="1400" kern="100">
                        <a:effectLst/>
                        <a:latin typeface="宋体"/>
                        <a:cs typeface="Courier New"/>
                      </a:endParaRPr>
                    </a:p>
                  </a:txBody>
                  <a:tcPr marL="68580" marR="68580" marT="0" marB="0"/>
                </a:tc>
                <a:tc>
                  <a:txBody>
                    <a:bodyPr/>
                    <a:lstStyle/>
                    <a:p>
                      <a:pPr algn="ctr">
                        <a:spcAft>
                          <a:spcPts val="0"/>
                        </a:spcAft>
                      </a:pPr>
                      <a:r>
                        <a:rPr lang="en-US" sz="1400" kern="100">
                          <a:effectLst/>
                        </a:rPr>
                        <a:t>UGR</a:t>
                      </a:r>
                      <a:r>
                        <a:rPr lang="en-US" sz="1400" kern="100" baseline="-25000">
                          <a:effectLst/>
                        </a:rPr>
                        <a:t>L</a:t>
                      </a:r>
                      <a:endParaRPr lang="zh-CN" sz="1400" kern="100">
                        <a:effectLst/>
                        <a:latin typeface="宋体"/>
                        <a:cs typeface="Courier New"/>
                      </a:endParaRPr>
                    </a:p>
                  </a:txBody>
                  <a:tcPr marL="68580" marR="68580" marT="0" marB="0"/>
                </a:tc>
                <a:tc>
                  <a:txBody>
                    <a:bodyPr/>
                    <a:lstStyle/>
                    <a:p>
                      <a:pPr algn="ctr">
                        <a:spcAft>
                          <a:spcPts val="0"/>
                        </a:spcAft>
                      </a:pPr>
                      <a:r>
                        <a:rPr lang="en-US" sz="1400" kern="100">
                          <a:effectLst/>
                        </a:rPr>
                        <a:t>R</a:t>
                      </a:r>
                      <a:r>
                        <a:rPr lang="en-US" sz="1400" kern="100" baseline="-25000">
                          <a:effectLst/>
                        </a:rPr>
                        <a:t>a</a:t>
                      </a:r>
                      <a:endParaRPr lang="zh-CN" sz="1400" kern="100">
                        <a:effectLst/>
                        <a:latin typeface="宋体"/>
                        <a:cs typeface="Courier New"/>
                      </a:endParaRPr>
                    </a:p>
                  </a:txBody>
                  <a:tcPr marL="68580" marR="68580" marT="0" marB="0"/>
                </a:tc>
                <a:tc>
                  <a:txBody>
                    <a:bodyPr/>
                    <a:lstStyle/>
                    <a:p>
                      <a:pPr algn="ctr">
                        <a:spcAft>
                          <a:spcPts val="0"/>
                        </a:spcAft>
                      </a:pPr>
                      <a:r>
                        <a:rPr lang="zh-CN" sz="1400" kern="100">
                          <a:effectLst/>
                        </a:rPr>
                        <a:t>备注</a:t>
                      </a:r>
                      <a:endParaRPr lang="zh-CN" sz="1400" kern="100">
                        <a:effectLst/>
                        <a:latin typeface="宋体"/>
                        <a:cs typeface="Courier New"/>
                      </a:endParaRPr>
                    </a:p>
                  </a:txBody>
                  <a:tcPr marL="68580" marR="68580" marT="0" marB="0"/>
                </a:tc>
              </a:tr>
              <a:tr h="256349">
                <a:tc>
                  <a:txBody>
                    <a:bodyPr/>
                    <a:lstStyle/>
                    <a:p>
                      <a:pPr indent="114300" algn="just">
                        <a:spcAft>
                          <a:spcPts val="0"/>
                        </a:spcAft>
                      </a:pPr>
                      <a:r>
                        <a:rPr lang="en-US" sz="1400" kern="100" dirty="0">
                          <a:effectLst/>
                        </a:rPr>
                        <a:t>1</a:t>
                      </a:r>
                      <a:r>
                        <a:rPr lang="zh-CN" sz="1400" kern="100" dirty="0">
                          <a:effectLst/>
                        </a:rPr>
                        <a:t>．教育建筑</a:t>
                      </a:r>
                      <a:endParaRPr lang="zh-CN" sz="1400" kern="100" dirty="0">
                        <a:effectLst/>
                        <a:latin typeface="宋体"/>
                        <a:cs typeface="Courier New"/>
                      </a:endParaRPr>
                    </a:p>
                  </a:txBody>
                  <a:tcPr marL="68580" marR="68580" marT="0" marB="0"/>
                </a:tc>
                <a:tc>
                  <a:txBody>
                    <a:bodyPr/>
                    <a:lstStyle/>
                    <a:p>
                      <a:pPr algn="ctr">
                        <a:spcAft>
                          <a:spcPts val="0"/>
                        </a:spcAft>
                      </a:pPr>
                      <a:r>
                        <a:rPr lang="en-US" sz="1400" kern="100">
                          <a:effectLst/>
                        </a:rPr>
                        <a:t> </a:t>
                      </a:r>
                      <a:endParaRPr lang="zh-CN" sz="1400" kern="100">
                        <a:effectLst/>
                        <a:latin typeface="宋体"/>
                        <a:cs typeface="Courier New"/>
                      </a:endParaRPr>
                    </a:p>
                  </a:txBody>
                  <a:tcPr marL="68580" marR="68580" marT="0" marB="0"/>
                </a:tc>
                <a:tc>
                  <a:txBody>
                    <a:bodyPr/>
                    <a:lstStyle/>
                    <a:p>
                      <a:pPr algn="ctr">
                        <a:spcAft>
                          <a:spcPts val="0"/>
                        </a:spcAft>
                      </a:pPr>
                      <a:r>
                        <a:rPr lang="en-US" sz="1400" kern="100">
                          <a:effectLst/>
                        </a:rPr>
                        <a:t> </a:t>
                      </a:r>
                      <a:endParaRPr lang="zh-CN" sz="1400" kern="100">
                        <a:effectLst/>
                        <a:latin typeface="宋体"/>
                        <a:cs typeface="Courier New"/>
                      </a:endParaRPr>
                    </a:p>
                  </a:txBody>
                  <a:tcPr marL="68580" marR="68580" marT="0" marB="0"/>
                </a:tc>
                <a:tc>
                  <a:txBody>
                    <a:bodyPr/>
                    <a:lstStyle/>
                    <a:p>
                      <a:pPr algn="ctr">
                        <a:spcAft>
                          <a:spcPts val="0"/>
                        </a:spcAft>
                      </a:pPr>
                      <a:r>
                        <a:rPr lang="en-US" sz="1400" kern="100">
                          <a:effectLst/>
                        </a:rPr>
                        <a:t> </a:t>
                      </a:r>
                      <a:endParaRPr lang="zh-CN" sz="1400" kern="100">
                        <a:effectLst/>
                        <a:latin typeface="宋体"/>
                        <a:cs typeface="Courier New"/>
                      </a:endParaRPr>
                    </a:p>
                  </a:txBody>
                  <a:tcPr marL="68580" marR="68580" marT="0" marB="0"/>
                </a:tc>
                <a:tc>
                  <a:txBody>
                    <a:bodyPr/>
                    <a:lstStyle/>
                    <a:p>
                      <a:pPr algn="ctr">
                        <a:spcAft>
                          <a:spcPts val="0"/>
                        </a:spcAft>
                      </a:pPr>
                      <a:r>
                        <a:rPr lang="en-US" sz="1400" kern="100">
                          <a:effectLst/>
                        </a:rPr>
                        <a:t> </a:t>
                      </a:r>
                      <a:endParaRPr lang="zh-CN" sz="1400" kern="100">
                        <a:effectLst/>
                        <a:latin typeface="宋体"/>
                        <a:cs typeface="Courier New"/>
                      </a:endParaRPr>
                    </a:p>
                  </a:txBody>
                  <a:tcPr marL="68580" marR="68580" marT="0" marB="0"/>
                </a:tc>
              </a:tr>
              <a:tr h="256349">
                <a:tc>
                  <a:txBody>
                    <a:bodyPr/>
                    <a:lstStyle/>
                    <a:p>
                      <a:pPr indent="114300" algn="just">
                        <a:spcAft>
                          <a:spcPts val="0"/>
                        </a:spcAft>
                      </a:pPr>
                      <a:r>
                        <a:rPr lang="zh-CN" sz="1400" kern="100" dirty="0">
                          <a:effectLst/>
                        </a:rPr>
                        <a:t>幼儿园房间</a:t>
                      </a:r>
                      <a:endParaRPr lang="zh-CN" sz="1400" kern="100" dirty="0">
                        <a:effectLst/>
                        <a:latin typeface="宋体"/>
                        <a:cs typeface="Courier New"/>
                      </a:endParaRPr>
                    </a:p>
                  </a:txBody>
                  <a:tcPr marL="68580" marR="68580" marT="0" marB="0"/>
                </a:tc>
                <a:tc>
                  <a:txBody>
                    <a:bodyPr/>
                    <a:lstStyle/>
                    <a:p>
                      <a:pPr algn="ctr">
                        <a:spcAft>
                          <a:spcPts val="0"/>
                        </a:spcAft>
                      </a:pPr>
                      <a:r>
                        <a:rPr lang="en-US" sz="1400" kern="100">
                          <a:effectLst/>
                        </a:rPr>
                        <a:t>300</a:t>
                      </a:r>
                      <a:endParaRPr lang="zh-CN" sz="1400" kern="100">
                        <a:effectLst/>
                        <a:latin typeface="宋体"/>
                        <a:cs typeface="Courier New"/>
                      </a:endParaRPr>
                    </a:p>
                  </a:txBody>
                  <a:tcPr marL="68580" marR="68580" marT="0" marB="0"/>
                </a:tc>
                <a:tc>
                  <a:txBody>
                    <a:bodyPr/>
                    <a:lstStyle/>
                    <a:p>
                      <a:pPr algn="ctr">
                        <a:spcAft>
                          <a:spcPts val="0"/>
                        </a:spcAft>
                      </a:pPr>
                      <a:r>
                        <a:rPr lang="en-US" sz="1400" kern="100">
                          <a:effectLst/>
                        </a:rPr>
                        <a:t>19</a:t>
                      </a:r>
                      <a:endParaRPr lang="zh-CN" sz="1400" kern="100">
                        <a:effectLst/>
                        <a:latin typeface="宋体"/>
                        <a:cs typeface="Courier New"/>
                      </a:endParaRPr>
                    </a:p>
                  </a:txBody>
                  <a:tcPr marL="68580" marR="68580" marT="0" marB="0"/>
                </a:tc>
                <a:tc>
                  <a:txBody>
                    <a:bodyPr/>
                    <a:lstStyle/>
                    <a:p>
                      <a:pPr algn="ctr">
                        <a:spcAft>
                          <a:spcPts val="0"/>
                        </a:spcAft>
                      </a:pPr>
                      <a:r>
                        <a:rPr lang="en-US" sz="1400" kern="100">
                          <a:effectLst/>
                        </a:rPr>
                        <a:t>80</a:t>
                      </a:r>
                      <a:endParaRPr lang="zh-CN" sz="1400" kern="100">
                        <a:effectLst/>
                        <a:latin typeface="宋体"/>
                        <a:cs typeface="Courier New"/>
                      </a:endParaRPr>
                    </a:p>
                  </a:txBody>
                  <a:tcPr marL="68580" marR="68580" marT="0" marB="0"/>
                </a:tc>
                <a:tc>
                  <a:txBody>
                    <a:bodyPr/>
                    <a:lstStyle/>
                    <a:p>
                      <a:pPr algn="ctr">
                        <a:spcAft>
                          <a:spcPts val="0"/>
                        </a:spcAft>
                      </a:pPr>
                      <a:r>
                        <a:rPr lang="en-US" sz="1400" kern="100">
                          <a:effectLst/>
                        </a:rPr>
                        <a:t> </a:t>
                      </a:r>
                      <a:endParaRPr lang="zh-CN" sz="1400" kern="100">
                        <a:effectLst/>
                        <a:latin typeface="宋体"/>
                        <a:cs typeface="Courier New"/>
                      </a:endParaRPr>
                    </a:p>
                  </a:txBody>
                  <a:tcPr marL="68580" marR="68580" marT="0" marB="0"/>
                </a:tc>
              </a:tr>
              <a:tr h="256349">
                <a:tc>
                  <a:txBody>
                    <a:bodyPr/>
                    <a:lstStyle/>
                    <a:p>
                      <a:pPr indent="114300" algn="just">
                        <a:spcAft>
                          <a:spcPts val="0"/>
                        </a:spcAft>
                      </a:pPr>
                      <a:r>
                        <a:rPr lang="zh-CN" sz="1400" kern="100" dirty="0">
                          <a:effectLst/>
                        </a:rPr>
                        <a:t>托儿所教室</a:t>
                      </a:r>
                      <a:endParaRPr lang="zh-CN" sz="1400" kern="100" dirty="0">
                        <a:effectLst/>
                        <a:latin typeface="宋体"/>
                        <a:cs typeface="Courier New"/>
                      </a:endParaRPr>
                    </a:p>
                  </a:txBody>
                  <a:tcPr marL="68580" marR="68580" marT="0" marB="0"/>
                </a:tc>
                <a:tc>
                  <a:txBody>
                    <a:bodyPr/>
                    <a:lstStyle/>
                    <a:p>
                      <a:pPr algn="ctr">
                        <a:spcAft>
                          <a:spcPts val="0"/>
                        </a:spcAft>
                      </a:pPr>
                      <a:r>
                        <a:rPr lang="en-US" sz="1400" kern="100">
                          <a:effectLst/>
                        </a:rPr>
                        <a:t>300</a:t>
                      </a:r>
                      <a:endParaRPr lang="zh-CN" sz="1400" kern="100">
                        <a:effectLst/>
                        <a:latin typeface="宋体"/>
                        <a:cs typeface="Courier New"/>
                      </a:endParaRPr>
                    </a:p>
                  </a:txBody>
                  <a:tcPr marL="68580" marR="68580" marT="0" marB="0"/>
                </a:tc>
                <a:tc>
                  <a:txBody>
                    <a:bodyPr/>
                    <a:lstStyle/>
                    <a:p>
                      <a:pPr algn="ctr">
                        <a:spcAft>
                          <a:spcPts val="0"/>
                        </a:spcAft>
                      </a:pPr>
                      <a:r>
                        <a:rPr lang="en-US" sz="1400" kern="100">
                          <a:effectLst/>
                        </a:rPr>
                        <a:t>19</a:t>
                      </a:r>
                      <a:endParaRPr lang="zh-CN" sz="1400" kern="100">
                        <a:effectLst/>
                        <a:latin typeface="宋体"/>
                        <a:cs typeface="Courier New"/>
                      </a:endParaRPr>
                    </a:p>
                  </a:txBody>
                  <a:tcPr marL="68580" marR="68580" marT="0" marB="0"/>
                </a:tc>
                <a:tc>
                  <a:txBody>
                    <a:bodyPr/>
                    <a:lstStyle/>
                    <a:p>
                      <a:pPr algn="ctr">
                        <a:spcAft>
                          <a:spcPts val="0"/>
                        </a:spcAft>
                      </a:pPr>
                      <a:r>
                        <a:rPr lang="en-US" sz="1400" kern="100">
                          <a:effectLst/>
                        </a:rPr>
                        <a:t>80</a:t>
                      </a:r>
                      <a:endParaRPr lang="zh-CN" sz="1400" kern="100">
                        <a:effectLst/>
                        <a:latin typeface="宋体"/>
                        <a:cs typeface="Courier New"/>
                      </a:endParaRPr>
                    </a:p>
                  </a:txBody>
                  <a:tcPr marL="68580" marR="68580" marT="0" marB="0"/>
                </a:tc>
                <a:tc>
                  <a:txBody>
                    <a:bodyPr/>
                    <a:lstStyle/>
                    <a:p>
                      <a:pPr algn="ctr">
                        <a:spcAft>
                          <a:spcPts val="0"/>
                        </a:spcAft>
                      </a:pPr>
                      <a:r>
                        <a:rPr lang="en-US" sz="1400" kern="100">
                          <a:effectLst/>
                        </a:rPr>
                        <a:t> </a:t>
                      </a:r>
                      <a:endParaRPr lang="zh-CN" sz="1400" kern="100">
                        <a:effectLst/>
                        <a:latin typeface="宋体"/>
                        <a:cs typeface="Courier New"/>
                      </a:endParaRPr>
                    </a:p>
                  </a:txBody>
                  <a:tcPr marL="68580" marR="68580" marT="0" marB="0"/>
                </a:tc>
              </a:tr>
              <a:tr h="256349">
                <a:tc>
                  <a:txBody>
                    <a:bodyPr/>
                    <a:lstStyle/>
                    <a:p>
                      <a:pPr indent="114300" algn="just">
                        <a:spcAft>
                          <a:spcPts val="0"/>
                        </a:spcAft>
                      </a:pPr>
                      <a:r>
                        <a:rPr lang="zh-CN" sz="1400" kern="100" dirty="0">
                          <a:effectLst/>
                        </a:rPr>
                        <a:t>托儿所手工室</a:t>
                      </a:r>
                      <a:endParaRPr lang="zh-CN" sz="1400" kern="100" dirty="0">
                        <a:effectLst/>
                        <a:latin typeface="宋体"/>
                        <a:cs typeface="Courier New"/>
                      </a:endParaRPr>
                    </a:p>
                  </a:txBody>
                  <a:tcPr marL="68580" marR="68580" marT="0" marB="0"/>
                </a:tc>
                <a:tc>
                  <a:txBody>
                    <a:bodyPr/>
                    <a:lstStyle/>
                    <a:p>
                      <a:pPr algn="ctr">
                        <a:spcAft>
                          <a:spcPts val="0"/>
                        </a:spcAft>
                      </a:pPr>
                      <a:r>
                        <a:rPr lang="en-US" sz="1400" kern="100">
                          <a:effectLst/>
                        </a:rPr>
                        <a:t>300</a:t>
                      </a:r>
                      <a:endParaRPr lang="zh-CN" sz="1400" kern="100">
                        <a:effectLst/>
                        <a:latin typeface="宋体"/>
                        <a:cs typeface="Courier New"/>
                      </a:endParaRPr>
                    </a:p>
                  </a:txBody>
                  <a:tcPr marL="68580" marR="68580" marT="0" marB="0"/>
                </a:tc>
                <a:tc>
                  <a:txBody>
                    <a:bodyPr/>
                    <a:lstStyle/>
                    <a:p>
                      <a:pPr algn="ctr">
                        <a:spcAft>
                          <a:spcPts val="0"/>
                        </a:spcAft>
                      </a:pPr>
                      <a:r>
                        <a:rPr lang="en-US" sz="1400" kern="100">
                          <a:effectLst/>
                        </a:rPr>
                        <a:t>19</a:t>
                      </a:r>
                      <a:endParaRPr lang="zh-CN" sz="1400" kern="100">
                        <a:effectLst/>
                        <a:latin typeface="宋体"/>
                        <a:cs typeface="Courier New"/>
                      </a:endParaRPr>
                    </a:p>
                  </a:txBody>
                  <a:tcPr marL="68580" marR="68580" marT="0" marB="0"/>
                </a:tc>
                <a:tc>
                  <a:txBody>
                    <a:bodyPr/>
                    <a:lstStyle/>
                    <a:p>
                      <a:pPr algn="ctr">
                        <a:spcAft>
                          <a:spcPts val="0"/>
                        </a:spcAft>
                      </a:pPr>
                      <a:r>
                        <a:rPr lang="en-US" sz="1400" kern="100">
                          <a:effectLst/>
                        </a:rPr>
                        <a:t>80</a:t>
                      </a:r>
                      <a:endParaRPr lang="zh-CN" sz="1400" kern="100">
                        <a:effectLst/>
                        <a:latin typeface="宋体"/>
                        <a:cs typeface="Courier New"/>
                      </a:endParaRPr>
                    </a:p>
                  </a:txBody>
                  <a:tcPr marL="68580" marR="68580" marT="0" marB="0"/>
                </a:tc>
                <a:tc>
                  <a:txBody>
                    <a:bodyPr/>
                    <a:lstStyle/>
                    <a:p>
                      <a:pPr algn="ctr">
                        <a:spcAft>
                          <a:spcPts val="0"/>
                        </a:spcAft>
                      </a:pPr>
                      <a:r>
                        <a:rPr lang="en-US" sz="1400" kern="100">
                          <a:effectLst/>
                        </a:rPr>
                        <a:t> </a:t>
                      </a:r>
                      <a:endParaRPr lang="zh-CN" sz="1400" kern="100">
                        <a:effectLst/>
                        <a:latin typeface="宋体"/>
                        <a:cs typeface="Courier New"/>
                      </a:endParaRPr>
                    </a:p>
                  </a:txBody>
                  <a:tcPr marL="68580" marR="68580" marT="0" marB="0"/>
                </a:tc>
              </a:tr>
              <a:tr h="256349">
                <a:tc>
                  <a:txBody>
                    <a:bodyPr/>
                    <a:lstStyle/>
                    <a:p>
                      <a:pPr indent="114300" algn="just">
                        <a:spcAft>
                          <a:spcPts val="0"/>
                        </a:spcAft>
                      </a:pPr>
                      <a:r>
                        <a:rPr lang="zh-CN" sz="1400" kern="100" dirty="0">
                          <a:effectLst/>
                        </a:rPr>
                        <a:t>教室</a:t>
                      </a:r>
                      <a:endParaRPr lang="zh-CN" sz="1400" kern="100" dirty="0">
                        <a:effectLst/>
                        <a:latin typeface="宋体"/>
                        <a:cs typeface="Courier New"/>
                      </a:endParaRPr>
                    </a:p>
                  </a:txBody>
                  <a:tcPr marL="68580" marR="68580" marT="0" marB="0"/>
                </a:tc>
                <a:tc>
                  <a:txBody>
                    <a:bodyPr/>
                    <a:lstStyle/>
                    <a:p>
                      <a:pPr algn="ctr">
                        <a:spcAft>
                          <a:spcPts val="0"/>
                        </a:spcAft>
                      </a:pPr>
                      <a:r>
                        <a:rPr lang="en-US" sz="1400" kern="100" dirty="0">
                          <a:effectLst/>
                        </a:rPr>
                        <a:t>300</a:t>
                      </a:r>
                      <a:endParaRPr lang="zh-CN" sz="1400" kern="100" dirty="0">
                        <a:effectLst/>
                        <a:latin typeface="宋体"/>
                        <a:cs typeface="Courier New"/>
                      </a:endParaRPr>
                    </a:p>
                  </a:txBody>
                  <a:tcPr marL="68580" marR="68580" marT="0" marB="0"/>
                </a:tc>
                <a:tc>
                  <a:txBody>
                    <a:bodyPr/>
                    <a:lstStyle/>
                    <a:p>
                      <a:pPr algn="ctr">
                        <a:spcAft>
                          <a:spcPts val="0"/>
                        </a:spcAft>
                      </a:pPr>
                      <a:r>
                        <a:rPr lang="en-US" sz="1400" kern="100">
                          <a:effectLst/>
                        </a:rPr>
                        <a:t>19</a:t>
                      </a:r>
                      <a:endParaRPr lang="zh-CN" sz="1400" kern="100">
                        <a:effectLst/>
                        <a:latin typeface="宋体"/>
                        <a:cs typeface="Courier New"/>
                      </a:endParaRPr>
                    </a:p>
                  </a:txBody>
                  <a:tcPr marL="68580" marR="68580" marT="0" marB="0"/>
                </a:tc>
                <a:tc>
                  <a:txBody>
                    <a:bodyPr/>
                    <a:lstStyle/>
                    <a:p>
                      <a:pPr algn="ctr">
                        <a:spcAft>
                          <a:spcPts val="0"/>
                        </a:spcAft>
                      </a:pPr>
                      <a:r>
                        <a:rPr lang="en-US" sz="1400" kern="100">
                          <a:effectLst/>
                        </a:rPr>
                        <a:t>80</a:t>
                      </a:r>
                      <a:endParaRPr lang="zh-CN" sz="1400" kern="100">
                        <a:effectLst/>
                        <a:latin typeface="宋体"/>
                        <a:cs typeface="Courier New"/>
                      </a:endParaRPr>
                    </a:p>
                  </a:txBody>
                  <a:tcPr marL="68580" marR="68580" marT="0" marB="0"/>
                </a:tc>
                <a:tc>
                  <a:txBody>
                    <a:bodyPr/>
                    <a:lstStyle/>
                    <a:p>
                      <a:pPr algn="just">
                        <a:spcAft>
                          <a:spcPts val="0"/>
                        </a:spcAft>
                      </a:pPr>
                      <a:r>
                        <a:rPr lang="zh-CN" sz="1400" kern="100">
                          <a:effectLst/>
                        </a:rPr>
                        <a:t>必须可控光</a:t>
                      </a:r>
                      <a:endParaRPr lang="zh-CN" sz="1400" kern="100">
                        <a:effectLst/>
                        <a:latin typeface="宋体"/>
                        <a:cs typeface="Courier New"/>
                      </a:endParaRPr>
                    </a:p>
                  </a:txBody>
                  <a:tcPr marL="68580" marR="68580" marT="0" marB="0"/>
                </a:tc>
              </a:tr>
              <a:tr h="256349">
                <a:tc>
                  <a:txBody>
                    <a:bodyPr/>
                    <a:lstStyle/>
                    <a:p>
                      <a:pPr indent="114300" algn="just">
                        <a:spcAft>
                          <a:spcPts val="0"/>
                        </a:spcAft>
                      </a:pPr>
                      <a:r>
                        <a:rPr lang="zh-CN" sz="1400" kern="100">
                          <a:effectLst/>
                        </a:rPr>
                        <a:t>夜校教室、成人教育教室</a:t>
                      </a:r>
                      <a:endParaRPr lang="zh-CN" sz="1400" kern="100">
                        <a:effectLst/>
                        <a:latin typeface="宋体"/>
                        <a:cs typeface="Courier New"/>
                      </a:endParaRPr>
                    </a:p>
                  </a:txBody>
                  <a:tcPr marL="68580" marR="68580" marT="0" marB="0"/>
                </a:tc>
                <a:tc>
                  <a:txBody>
                    <a:bodyPr/>
                    <a:lstStyle/>
                    <a:p>
                      <a:pPr algn="ctr">
                        <a:spcAft>
                          <a:spcPts val="0"/>
                        </a:spcAft>
                      </a:pPr>
                      <a:r>
                        <a:rPr lang="en-US" sz="1400" kern="100" dirty="0">
                          <a:effectLst/>
                        </a:rPr>
                        <a:t>500</a:t>
                      </a:r>
                      <a:endParaRPr lang="zh-CN" sz="1400" kern="100" dirty="0">
                        <a:effectLst/>
                        <a:latin typeface="宋体"/>
                        <a:cs typeface="Courier New"/>
                      </a:endParaRPr>
                    </a:p>
                  </a:txBody>
                  <a:tcPr marL="68580" marR="68580" marT="0" marB="0"/>
                </a:tc>
                <a:tc>
                  <a:txBody>
                    <a:bodyPr/>
                    <a:lstStyle/>
                    <a:p>
                      <a:pPr algn="ctr">
                        <a:spcAft>
                          <a:spcPts val="0"/>
                        </a:spcAft>
                      </a:pPr>
                      <a:r>
                        <a:rPr lang="en-US" sz="1400" kern="100">
                          <a:effectLst/>
                        </a:rPr>
                        <a:t>19</a:t>
                      </a:r>
                      <a:endParaRPr lang="zh-CN" sz="1400" kern="100">
                        <a:effectLst/>
                        <a:latin typeface="宋体"/>
                        <a:cs typeface="Courier New"/>
                      </a:endParaRPr>
                    </a:p>
                  </a:txBody>
                  <a:tcPr marL="68580" marR="68580" marT="0" marB="0"/>
                </a:tc>
                <a:tc>
                  <a:txBody>
                    <a:bodyPr/>
                    <a:lstStyle/>
                    <a:p>
                      <a:pPr algn="ctr">
                        <a:spcAft>
                          <a:spcPts val="0"/>
                        </a:spcAft>
                      </a:pPr>
                      <a:r>
                        <a:rPr lang="en-US" sz="1400" kern="100">
                          <a:effectLst/>
                        </a:rPr>
                        <a:t>80</a:t>
                      </a:r>
                      <a:endParaRPr lang="zh-CN" sz="1400" kern="100">
                        <a:effectLst/>
                        <a:latin typeface="宋体"/>
                        <a:cs typeface="Courier New"/>
                      </a:endParaRPr>
                    </a:p>
                  </a:txBody>
                  <a:tcPr marL="68580" marR="68580" marT="0" marB="0"/>
                </a:tc>
                <a:tc>
                  <a:txBody>
                    <a:bodyPr/>
                    <a:lstStyle/>
                    <a:p>
                      <a:pPr algn="ctr">
                        <a:spcAft>
                          <a:spcPts val="0"/>
                        </a:spcAft>
                      </a:pPr>
                      <a:r>
                        <a:rPr lang="en-US" sz="1400" kern="100">
                          <a:effectLst/>
                        </a:rPr>
                        <a:t> </a:t>
                      </a:r>
                      <a:endParaRPr lang="zh-CN" sz="1400" kern="100">
                        <a:effectLst/>
                        <a:latin typeface="宋体"/>
                        <a:cs typeface="Courier New"/>
                      </a:endParaRPr>
                    </a:p>
                  </a:txBody>
                  <a:tcPr marL="68580" marR="68580" marT="0" marB="0"/>
                </a:tc>
              </a:tr>
              <a:tr h="256349">
                <a:tc>
                  <a:txBody>
                    <a:bodyPr/>
                    <a:lstStyle/>
                    <a:p>
                      <a:pPr indent="114300" algn="just">
                        <a:spcAft>
                          <a:spcPts val="0"/>
                        </a:spcAft>
                      </a:pPr>
                      <a:r>
                        <a:rPr lang="zh-CN" sz="1400" kern="100">
                          <a:effectLst/>
                        </a:rPr>
                        <a:t>讲座厅</a:t>
                      </a:r>
                      <a:endParaRPr lang="zh-CN" sz="1400" kern="100">
                        <a:effectLst/>
                        <a:latin typeface="宋体"/>
                        <a:cs typeface="Courier New"/>
                      </a:endParaRPr>
                    </a:p>
                  </a:txBody>
                  <a:tcPr marL="68580" marR="68580" marT="0" marB="0"/>
                </a:tc>
                <a:tc>
                  <a:txBody>
                    <a:bodyPr/>
                    <a:lstStyle/>
                    <a:p>
                      <a:pPr algn="ctr">
                        <a:spcAft>
                          <a:spcPts val="0"/>
                        </a:spcAft>
                      </a:pPr>
                      <a:r>
                        <a:rPr lang="en-US" sz="1400" kern="100" dirty="0">
                          <a:effectLst/>
                        </a:rPr>
                        <a:t>500</a:t>
                      </a:r>
                      <a:endParaRPr lang="zh-CN" sz="1400" kern="100" dirty="0">
                        <a:effectLst/>
                        <a:latin typeface="宋体"/>
                        <a:cs typeface="Courier New"/>
                      </a:endParaRPr>
                    </a:p>
                  </a:txBody>
                  <a:tcPr marL="68580" marR="68580" marT="0" marB="0"/>
                </a:tc>
                <a:tc>
                  <a:txBody>
                    <a:bodyPr/>
                    <a:lstStyle/>
                    <a:p>
                      <a:pPr algn="ctr">
                        <a:spcAft>
                          <a:spcPts val="0"/>
                        </a:spcAft>
                      </a:pPr>
                      <a:r>
                        <a:rPr lang="en-US" sz="1400" kern="100">
                          <a:effectLst/>
                        </a:rPr>
                        <a:t>19</a:t>
                      </a:r>
                      <a:endParaRPr lang="zh-CN" sz="1400" kern="100">
                        <a:effectLst/>
                        <a:latin typeface="宋体"/>
                        <a:cs typeface="Courier New"/>
                      </a:endParaRPr>
                    </a:p>
                  </a:txBody>
                  <a:tcPr marL="68580" marR="68580" marT="0" marB="0"/>
                </a:tc>
                <a:tc>
                  <a:txBody>
                    <a:bodyPr/>
                    <a:lstStyle/>
                    <a:p>
                      <a:pPr algn="ctr">
                        <a:spcAft>
                          <a:spcPts val="0"/>
                        </a:spcAft>
                      </a:pPr>
                      <a:r>
                        <a:rPr lang="en-US" sz="1400" kern="100">
                          <a:effectLst/>
                        </a:rPr>
                        <a:t>80</a:t>
                      </a:r>
                      <a:endParaRPr lang="zh-CN" sz="1400" kern="100">
                        <a:effectLst/>
                        <a:latin typeface="宋体"/>
                        <a:cs typeface="Courier New"/>
                      </a:endParaRPr>
                    </a:p>
                  </a:txBody>
                  <a:tcPr marL="68580" marR="68580" marT="0" marB="0"/>
                </a:tc>
                <a:tc>
                  <a:txBody>
                    <a:bodyPr/>
                    <a:lstStyle/>
                    <a:p>
                      <a:pPr algn="just">
                        <a:spcAft>
                          <a:spcPts val="0"/>
                        </a:spcAft>
                      </a:pPr>
                      <a:r>
                        <a:rPr lang="zh-CN" sz="1400" kern="100">
                          <a:effectLst/>
                        </a:rPr>
                        <a:t>必须可控光</a:t>
                      </a:r>
                      <a:endParaRPr lang="zh-CN" sz="1400" kern="100">
                        <a:effectLst/>
                        <a:latin typeface="宋体"/>
                        <a:cs typeface="Courier New"/>
                      </a:endParaRPr>
                    </a:p>
                  </a:txBody>
                  <a:tcPr marL="68580" marR="68580" marT="0" marB="0"/>
                </a:tc>
              </a:tr>
              <a:tr h="256349">
                <a:tc>
                  <a:txBody>
                    <a:bodyPr/>
                    <a:lstStyle/>
                    <a:p>
                      <a:pPr indent="114300" algn="just">
                        <a:spcAft>
                          <a:spcPts val="0"/>
                        </a:spcAft>
                      </a:pPr>
                      <a:r>
                        <a:rPr lang="zh-CN" sz="1400" kern="100">
                          <a:effectLst/>
                        </a:rPr>
                        <a:t>黑板</a:t>
                      </a:r>
                      <a:endParaRPr lang="zh-CN" sz="1400" kern="100">
                        <a:effectLst/>
                        <a:latin typeface="宋体"/>
                        <a:cs typeface="Courier New"/>
                      </a:endParaRPr>
                    </a:p>
                  </a:txBody>
                  <a:tcPr marL="68580" marR="68580" marT="0" marB="0"/>
                </a:tc>
                <a:tc>
                  <a:txBody>
                    <a:bodyPr/>
                    <a:lstStyle/>
                    <a:p>
                      <a:pPr algn="ctr">
                        <a:spcAft>
                          <a:spcPts val="0"/>
                        </a:spcAft>
                      </a:pPr>
                      <a:r>
                        <a:rPr lang="en-US" sz="1400" kern="100" dirty="0">
                          <a:effectLst/>
                        </a:rPr>
                        <a:t>500</a:t>
                      </a:r>
                      <a:endParaRPr lang="zh-CN" sz="1400" kern="100" dirty="0">
                        <a:effectLst/>
                        <a:latin typeface="宋体"/>
                        <a:cs typeface="Courier New"/>
                      </a:endParaRPr>
                    </a:p>
                  </a:txBody>
                  <a:tcPr marL="68580" marR="68580" marT="0" marB="0"/>
                </a:tc>
                <a:tc>
                  <a:txBody>
                    <a:bodyPr/>
                    <a:lstStyle/>
                    <a:p>
                      <a:pPr algn="ctr">
                        <a:spcAft>
                          <a:spcPts val="0"/>
                        </a:spcAft>
                      </a:pPr>
                      <a:r>
                        <a:rPr lang="en-US" sz="1400" kern="100">
                          <a:effectLst/>
                        </a:rPr>
                        <a:t>19</a:t>
                      </a:r>
                      <a:endParaRPr lang="zh-CN" sz="1400" kern="100">
                        <a:effectLst/>
                        <a:latin typeface="宋体"/>
                        <a:cs typeface="Courier New"/>
                      </a:endParaRPr>
                    </a:p>
                  </a:txBody>
                  <a:tcPr marL="68580" marR="68580" marT="0" marB="0"/>
                </a:tc>
                <a:tc>
                  <a:txBody>
                    <a:bodyPr/>
                    <a:lstStyle/>
                    <a:p>
                      <a:pPr algn="ctr">
                        <a:spcAft>
                          <a:spcPts val="0"/>
                        </a:spcAft>
                      </a:pPr>
                      <a:r>
                        <a:rPr lang="en-US" sz="1400" kern="100">
                          <a:effectLst/>
                        </a:rPr>
                        <a:t>80</a:t>
                      </a:r>
                      <a:endParaRPr lang="zh-CN" sz="1400" kern="100">
                        <a:effectLst/>
                        <a:latin typeface="宋体"/>
                        <a:cs typeface="Courier New"/>
                      </a:endParaRPr>
                    </a:p>
                  </a:txBody>
                  <a:tcPr marL="68580" marR="68580" marT="0" marB="0"/>
                </a:tc>
                <a:tc>
                  <a:txBody>
                    <a:bodyPr/>
                    <a:lstStyle/>
                    <a:p>
                      <a:pPr algn="just">
                        <a:spcAft>
                          <a:spcPts val="0"/>
                        </a:spcAft>
                      </a:pPr>
                      <a:r>
                        <a:rPr lang="zh-CN" sz="1400" kern="100">
                          <a:effectLst/>
                        </a:rPr>
                        <a:t>防止镜面反射</a:t>
                      </a:r>
                      <a:endParaRPr lang="zh-CN" sz="1400" kern="100">
                        <a:effectLst/>
                        <a:latin typeface="宋体"/>
                        <a:cs typeface="Courier New"/>
                      </a:endParaRPr>
                    </a:p>
                  </a:txBody>
                  <a:tcPr marL="68580" marR="68580" marT="0" marB="0"/>
                </a:tc>
              </a:tr>
              <a:tr h="256349">
                <a:tc>
                  <a:txBody>
                    <a:bodyPr/>
                    <a:lstStyle/>
                    <a:p>
                      <a:pPr indent="114300" algn="just">
                        <a:spcAft>
                          <a:spcPts val="0"/>
                        </a:spcAft>
                      </a:pPr>
                      <a:r>
                        <a:rPr lang="zh-CN" sz="1400" kern="100">
                          <a:effectLst/>
                        </a:rPr>
                        <a:t>示范桌</a:t>
                      </a:r>
                      <a:endParaRPr lang="zh-CN" sz="1400" kern="100">
                        <a:effectLst/>
                        <a:latin typeface="宋体"/>
                        <a:cs typeface="Courier New"/>
                      </a:endParaRPr>
                    </a:p>
                  </a:txBody>
                  <a:tcPr marL="68580" marR="68580" marT="0" marB="0"/>
                </a:tc>
                <a:tc>
                  <a:txBody>
                    <a:bodyPr/>
                    <a:lstStyle/>
                    <a:p>
                      <a:pPr algn="ctr">
                        <a:spcAft>
                          <a:spcPts val="0"/>
                        </a:spcAft>
                      </a:pPr>
                      <a:r>
                        <a:rPr lang="en-US" sz="1400" kern="100" dirty="0">
                          <a:effectLst/>
                        </a:rPr>
                        <a:t>500</a:t>
                      </a:r>
                      <a:endParaRPr lang="zh-CN" sz="1400" kern="100" dirty="0">
                        <a:effectLst/>
                        <a:latin typeface="宋体"/>
                        <a:cs typeface="Courier New"/>
                      </a:endParaRPr>
                    </a:p>
                  </a:txBody>
                  <a:tcPr marL="68580" marR="68580" marT="0" marB="0"/>
                </a:tc>
                <a:tc>
                  <a:txBody>
                    <a:bodyPr/>
                    <a:lstStyle/>
                    <a:p>
                      <a:pPr algn="ctr">
                        <a:spcAft>
                          <a:spcPts val="0"/>
                        </a:spcAft>
                      </a:pPr>
                      <a:r>
                        <a:rPr lang="en-US" sz="1400" kern="100">
                          <a:effectLst/>
                        </a:rPr>
                        <a:t>19</a:t>
                      </a:r>
                      <a:endParaRPr lang="zh-CN" sz="1400" kern="100">
                        <a:effectLst/>
                        <a:latin typeface="宋体"/>
                        <a:cs typeface="Courier New"/>
                      </a:endParaRPr>
                    </a:p>
                  </a:txBody>
                  <a:tcPr marL="68580" marR="68580" marT="0" marB="0"/>
                </a:tc>
                <a:tc>
                  <a:txBody>
                    <a:bodyPr/>
                    <a:lstStyle/>
                    <a:p>
                      <a:pPr algn="ctr">
                        <a:spcAft>
                          <a:spcPts val="0"/>
                        </a:spcAft>
                      </a:pPr>
                      <a:r>
                        <a:rPr lang="en-US" sz="1400" kern="100">
                          <a:effectLst/>
                        </a:rPr>
                        <a:t>80</a:t>
                      </a:r>
                      <a:endParaRPr lang="zh-CN" sz="1400" kern="100">
                        <a:effectLst/>
                        <a:latin typeface="宋体"/>
                        <a:cs typeface="Courier New"/>
                      </a:endParaRPr>
                    </a:p>
                  </a:txBody>
                  <a:tcPr marL="68580" marR="68580" marT="0" marB="0"/>
                </a:tc>
                <a:tc>
                  <a:txBody>
                    <a:bodyPr/>
                    <a:lstStyle/>
                    <a:p>
                      <a:pPr algn="just">
                        <a:spcAft>
                          <a:spcPts val="0"/>
                        </a:spcAft>
                      </a:pPr>
                      <a:r>
                        <a:rPr lang="zh-CN" sz="1400" kern="100">
                          <a:effectLst/>
                        </a:rPr>
                        <a:t>在讲座厅</a:t>
                      </a:r>
                      <a:r>
                        <a:rPr lang="en-US" sz="1400" kern="100">
                          <a:effectLst/>
                        </a:rPr>
                        <a:t>750lx</a:t>
                      </a:r>
                      <a:endParaRPr lang="zh-CN" sz="1400" kern="100">
                        <a:effectLst/>
                        <a:latin typeface="宋体"/>
                        <a:cs typeface="Courier New"/>
                      </a:endParaRPr>
                    </a:p>
                  </a:txBody>
                  <a:tcPr marL="68580" marR="68580" marT="0" marB="0"/>
                </a:tc>
              </a:tr>
              <a:tr h="256349">
                <a:tc>
                  <a:txBody>
                    <a:bodyPr/>
                    <a:lstStyle/>
                    <a:p>
                      <a:pPr indent="114300" algn="just">
                        <a:spcAft>
                          <a:spcPts val="0"/>
                        </a:spcAft>
                      </a:pPr>
                      <a:r>
                        <a:rPr lang="zh-CN" sz="1400" kern="100">
                          <a:effectLst/>
                        </a:rPr>
                        <a:t>艺术、手工教室</a:t>
                      </a:r>
                      <a:endParaRPr lang="zh-CN" sz="1400" kern="100">
                        <a:effectLst/>
                        <a:latin typeface="宋体"/>
                        <a:cs typeface="Courier New"/>
                      </a:endParaRPr>
                    </a:p>
                  </a:txBody>
                  <a:tcPr marL="68580" marR="68580" marT="0" marB="0"/>
                </a:tc>
                <a:tc>
                  <a:txBody>
                    <a:bodyPr/>
                    <a:lstStyle/>
                    <a:p>
                      <a:pPr algn="ctr">
                        <a:spcAft>
                          <a:spcPts val="0"/>
                        </a:spcAft>
                      </a:pPr>
                      <a:r>
                        <a:rPr lang="en-US" sz="1400" kern="100" dirty="0">
                          <a:effectLst/>
                        </a:rPr>
                        <a:t>500</a:t>
                      </a:r>
                      <a:endParaRPr lang="zh-CN" sz="1400" kern="100" dirty="0">
                        <a:effectLst/>
                        <a:latin typeface="宋体"/>
                        <a:cs typeface="Courier New"/>
                      </a:endParaRPr>
                    </a:p>
                  </a:txBody>
                  <a:tcPr marL="68580" marR="68580" marT="0" marB="0"/>
                </a:tc>
                <a:tc>
                  <a:txBody>
                    <a:bodyPr/>
                    <a:lstStyle/>
                    <a:p>
                      <a:pPr algn="ctr">
                        <a:spcAft>
                          <a:spcPts val="0"/>
                        </a:spcAft>
                      </a:pPr>
                      <a:r>
                        <a:rPr lang="en-US" sz="1400" kern="100" dirty="0">
                          <a:effectLst/>
                        </a:rPr>
                        <a:t>19</a:t>
                      </a:r>
                      <a:endParaRPr lang="zh-CN" sz="1400" kern="100" dirty="0">
                        <a:effectLst/>
                        <a:latin typeface="宋体"/>
                        <a:cs typeface="Courier New"/>
                      </a:endParaRPr>
                    </a:p>
                  </a:txBody>
                  <a:tcPr marL="68580" marR="68580" marT="0" marB="0"/>
                </a:tc>
                <a:tc>
                  <a:txBody>
                    <a:bodyPr/>
                    <a:lstStyle/>
                    <a:p>
                      <a:pPr algn="ctr">
                        <a:spcAft>
                          <a:spcPts val="0"/>
                        </a:spcAft>
                      </a:pPr>
                      <a:r>
                        <a:rPr lang="en-US" sz="1400" kern="100">
                          <a:effectLst/>
                        </a:rPr>
                        <a:t>80</a:t>
                      </a:r>
                      <a:endParaRPr lang="zh-CN" sz="1400" kern="100">
                        <a:effectLst/>
                        <a:latin typeface="宋体"/>
                        <a:cs typeface="Courier New"/>
                      </a:endParaRPr>
                    </a:p>
                  </a:txBody>
                  <a:tcPr marL="68580" marR="68580" marT="0" marB="0"/>
                </a:tc>
                <a:tc>
                  <a:txBody>
                    <a:bodyPr/>
                    <a:lstStyle/>
                    <a:p>
                      <a:pPr algn="ctr">
                        <a:spcAft>
                          <a:spcPts val="0"/>
                        </a:spcAft>
                      </a:pPr>
                      <a:r>
                        <a:rPr lang="en-US" sz="1400" kern="100">
                          <a:effectLst/>
                        </a:rPr>
                        <a:t> </a:t>
                      </a:r>
                      <a:endParaRPr lang="zh-CN" sz="1400" kern="100">
                        <a:effectLst/>
                        <a:latin typeface="宋体"/>
                        <a:cs typeface="Courier New"/>
                      </a:endParaRPr>
                    </a:p>
                  </a:txBody>
                  <a:tcPr marL="68580" marR="68580" marT="0" marB="0"/>
                </a:tc>
              </a:tr>
              <a:tr h="256349">
                <a:tc>
                  <a:txBody>
                    <a:bodyPr/>
                    <a:lstStyle/>
                    <a:p>
                      <a:pPr indent="114300" algn="just">
                        <a:spcAft>
                          <a:spcPts val="0"/>
                        </a:spcAft>
                      </a:pPr>
                      <a:r>
                        <a:rPr lang="zh-CN" sz="1400" kern="100">
                          <a:effectLst/>
                        </a:rPr>
                        <a:t>艺术学校艺术室</a:t>
                      </a:r>
                      <a:r>
                        <a:rPr lang="en-US" sz="1400" kern="100">
                          <a:effectLst/>
                        </a:rPr>
                        <a:t> </a:t>
                      </a:r>
                      <a:endParaRPr lang="zh-CN" sz="1400" kern="100">
                        <a:effectLst/>
                        <a:latin typeface="宋体"/>
                        <a:cs typeface="Courier New"/>
                      </a:endParaRPr>
                    </a:p>
                  </a:txBody>
                  <a:tcPr marL="68580" marR="68580" marT="0" marB="0"/>
                </a:tc>
                <a:tc>
                  <a:txBody>
                    <a:bodyPr/>
                    <a:lstStyle/>
                    <a:p>
                      <a:pPr algn="ctr">
                        <a:spcAft>
                          <a:spcPts val="0"/>
                        </a:spcAft>
                      </a:pPr>
                      <a:r>
                        <a:rPr lang="en-US" sz="1400" kern="100">
                          <a:effectLst/>
                        </a:rPr>
                        <a:t>750</a:t>
                      </a:r>
                      <a:endParaRPr lang="zh-CN" sz="1400" kern="100">
                        <a:effectLst/>
                        <a:latin typeface="宋体"/>
                        <a:cs typeface="Courier New"/>
                      </a:endParaRPr>
                    </a:p>
                  </a:txBody>
                  <a:tcPr marL="68580" marR="68580" marT="0" marB="0"/>
                </a:tc>
                <a:tc>
                  <a:txBody>
                    <a:bodyPr/>
                    <a:lstStyle/>
                    <a:p>
                      <a:pPr algn="ctr">
                        <a:spcAft>
                          <a:spcPts val="0"/>
                        </a:spcAft>
                      </a:pPr>
                      <a:r>
                        <a:rPr lang="en-US" sz="1400" kern="100" dirty="0">
                          <a:effectLst/>
                        </a:rPr>
                        <a:t>19</a:t>
                      </a:r>
                      <a:endParaRPr lang="zh-CN" sz="1400" kern="100" dirty="0">
                        <a:effectLst/>
                        <a:latin typeface="宋体"/>
                        <a:cs typeface="Courier New"/>
                      </a:endParaRPr>
                    </a:p>
                  </a:txBody>
                  <a:tcPr marL="68580" marR="68580" marT="0" marB="0"/>
                </a:tc>
                <a:tc>
                  <a:txBody>
                    <a:bodyPr/>
                    <a:lstStyle/>
                    <a:p>
                      <a:pPr algn="ctr">
                        <a:spcAft>
                          <a:spcPts val="0"/>
                        </a:spcAft>
                      </a:pPr>
                      <a:r>
                        <a:rPr lang="en-US" sz="1400" kern="100">
                          <a:effectLst/>
                        </a:rPr>
                        <a:t>90</a:t>
                      </a:r>
                      <a:endParaRPr lang="zh-CN" sz="1400" kern="100">
                        <a:effectLst/>
                        <a:latin typeface="宋体"/>
                        <a:cs typeface="Courier New"/>
                      </a:endParaRPr>
                    </a:p>
                  </a:txBody>
                  <a:tcPr marL="68580" marR="68580" marT="0" marB="0"/>
                </a:tc>
                <a:tc>
                  <a:txBody>
                    <a:bodyPr/>
                    <a:lstStyle/>
                    <a:p>
                      <a:pPr algn="just">
                        <a:spcAft>
                          <a:spcPts val="0"/>
                        </a:spcAft>
                      </a:pPr>
                      <a:r>
                        <a:rPr lang="en-US" sz="1400" kern="100">
                          <a:effectLst/>
                        </a:rPr>
                        <a:t>T</a:t>
                      </a:r>
                      <a:r>
                        <a:rPr lang="en-US" sz="1400" kern="100" baseline="-25000">
                          <a:effectLst/>
                        </a:rPr>
                        <a:t>cp</a:t>
                      </a:r>
                      <a:r>
                        <a:rPr lang="en-US" sz="1400" kern="100">
                          <a:effectLst/>
                        </a:rPr>
                        <a:t>&gt;5000k</a:t>
                      </a:r>
                      <a:endParaRPr lang="zh-CN" sz="1400" kern="100">
                        <a:effectLst/>
                        <a:latin typeface="宋体"/>
                        <a:cs typeface="Courier New"/>
                      </a:endParaRPr>
                    </a:p>
                  </a:txBody>
                  <a:tcPr marL="68580" marR="68580" marT="0" marB="0"/>
                </a:tc>
              </a:tr>
              <a:tr h="256349">
                <a:tc>
                  <a:txBody>
                    <a:bodyPr/>
                    <a:lstStyle/>
                    <a:p>
                      <a:pPr indent="114300" algn="just">
                        <a:spcAft>
                          <a:spcPts val="0"/>
                        </a:spcAft>
                      </a:pPr>
                      <a:r>
                        <a:rPr lang="zh-CN" sz="1400" kern="100">
                          <a:effectLst/>
                        </a:rPr>
                        <a:t>工程制图室</a:t>
                      </a:r>
                      <a:endParaRPr lang="zh-CN" sz="1400" kern="100">
                        <a:effectLst/>
                        <a:latin typeface="宋体"/>
                        <a:cs typeface="Courier New"/>
                      </a:endParaRPr>
                    </a:p>
                  </a:txBody>
                  <a:tcPr marL="68580" marR="68580" marT="0" marB="0"/>
                </a:tc>
                <a:tc>
                  <a:txBody>
                    <a:bodyPr/>
                    <a:lstStyle/>
                    <a:p>
                      <a:pPr algn="ctr">
                        <a:spcAft>
                          <a:spcPts val="0"/>
                        </a:spcAft>
                      </a:pPr>
                      <a:r>
                        <a:rPr lang="en-US" sz="1400" kern="100">
                          <a:effectLst/>
                        </a:rPr>
                        <a:t>750</a:t>
                      </a:r>
                      <a:endParaRPr lang="zh-CN" sz="1400" kern="100">
                        <a:effectLst/>
                        <a:latin typeface="宋体"/>
                        <a:cs typeface="Courier New"/>
                      </a:endParaRPr>
                    </a:p>
                  </a:txBody>
                  <a:tcPr marL="68580" marR="68580" marT="0" marB="0"/>
                </a:tc>
                <a:tc>
                  <a:txBody>
                    <a:bodyPr/>
                    <a:lstStyle/>
                    <a:p>
                      <a:pPr algn="ctr">
                        <a:spcAft>
                          <a:spcPts val="0"/>
                        </a:spcAft>
                      </a:pPr>
                      <a:r>
                        <a:rPr lang="en-US" sz="1400" kern="100" dirty="0">
                          <a:effectLst/>
                        </a:rPr>
                        <a:t>16</a:t>
                      </a:r>
                      <a:endParaRPr lang="zh-CN" sz="1400" kern="100" dirty="0">
                        <a:effectLst/>
                        <a:latin typeface="宋体"/>
                        <a:cs typeface="Courier New"/>
                      </a:endParaRPr>
                    </a:p>
                  </a:txBody>
                  <a:tcPr marL="68580" marR="68580" marT="0" marB="0"/>
                </a:tc>
                <a:tc>
                  <a:txBody>
                    <a:bodyPr/>
                    <a:lstStyle/>
                    <a:p>
                      <a:pPr algn="ctr">
                        <a:spcAft>
                          <a:spcPts val="0"/>
                        </a:spcAft>
                      </a:pPr>
                      <a:r>
                        <a:rPr lang="en-US" sz="1400" kern="100">
                          <a:effectLst/>
                        </a:rPr>
                        <a:t>80</a:t>
                      </a:r>
                      <a:endParaRPr lang="zh-CN" sz="1400" kern="100">
                        <a:effectLst/>
                        <a:latin typeface="宋体"/>
                        <a:cs typeface="Courier New"/>
                      </a:endParaRPr>
                    </a:p>
                  </a:txBody>
                  <a:tcPr marL="68580" marR="68580" marT="0" marB="0"/>
                </a:tc>
                <a:tc>
                  <a:txBody>
                    <a:bodyPr/>
                    <a:lstStyle/>
                    <a:p>
                      <a:pPr algn="ctr">
                        <a:spcAft>
                          <a:spcPts val="0"/>
                        </a:spcAft>
                      </a:pPr>
                      <a:r>
                        <a:rPr lang="en-US" sz="1400" kern="100">
                          <a:effectLst/>
                        </a:rPr>
                        <a:t> </a:t>
                      </a:r>
                      <a:endParaRPr lang="zh-CN" sz="1400" kern="100">
                        <a:effectLst/>
                        <a:latin typeface="宋体"/>
                        <a:cs typeface="Courier New"/>
                      </a:endParaRPr>
                    </a:p>
                  </a:txBody>
                  <a:tcPr marL="68580" marR="68580" marT="0" marB="0"/>
                </a:tc>
              </a:tr>
              <a:tr h="256349">
                <a:tc>
                  <a:txBody>
                    <a:bodyPr/>
                    <a:lstStyle/>
                    <a:p>
                      <a:pPr indent="114300" algn="just">
                        <a:spcAft>
                          <a:spcPts val="0"/>
                        </a:spcAft>
                      </a:pPr>
                      <a:r>
                        <a:rPr lang="zh-CN" sz="1400" kern="100">
                          <a:effectLst/>
                        </a:rPr>
                        <a:t>实践室、实验室</a:t>
                      </a:r>
                      <a:endParaRPr lang="zh-CN" sz="1400" kern="100">
                        <a:effectLst/>
                        <a:latin typeface="宋体"/>
                        <a:cs typeface="Courier New"/>
                      </a:endParaRPr>
                    </a:p>
                  </a:txBody>
                  <a:tcPr marL="68580" marR="68580" marT="0" marB="0"/>
                </a:tc>
                <a:tc>
                  <a:txBody>
                    <a:bodyPr/>
                    <a:lstStyle/>
                    <a:p>
                      <a:pPr algn="ctr">
                        <a:spcAft>
                          <a:spcPts val="0"/>
                        </a:spcAft>
                      </a:pPr>
                      <a:r>
                        <a:rPr lang="en-US" sz="1400" kern="100">
                          <a:effectLst/>
                        </a:rPr>
                        <a:t>500</a:t>
                      </a:r>
                      <a:endParaRPr lang="zh-CN" sz="1400" kern="100">
                        <a:effectLst/>
                        <a:latin typeface="宋体"/>
                        <a:cs typeface="Courier New"/>
                      </a:endParaRPr>
                    </a:p>
                  </a:txBody>
                  <a:tcPr marL="68580" marR="68580" marT="0" marB="0"/>
                </a:tc>
                <a:tc>
                  <a:txBody>
                    <a:bodyPr/>
                    <a:lstStyle/>
                    <a:p>
                      <a:pPr algn="ctr">
                        <a:spcAft>
                          <a:spcPts val="0"/>
                        </a:spcAft>
                      </a:pPr>
                      <a:r>
                        <a:rPr lang="en-US" sz="1400" kern="100" dirty="0">
                          <a:effectLst/>
                        </a:rPr>
                        <a:t>19</a:t>
                      </a:r>
                      <a:endParaRPr lang="zh-CN" sz="1400" kern="100" dirty="0">
                        <a:effectLst/>
                        <a:latin typeface="宋体"/>
                        <a:cs typeface="Courier New"/>
                      </a:endParaRPr>
                    </a:p>
                  </a:txBody>
                  <a:tcPr marL="68580" marR="68580" marT="0" marB="0"/>
                </a:tc>
                <a:tc>
                  <a:txBody>
                    <a:bodyPr/>
                    <a:lstStyle/>
                    <a:p>
                      <a:pPr algn="ctr">
                        <a:spcAft>
                          <a:spcPts val="0"/>
                        </a:spcAft>
                      </a:pPr>
                      <a:r>
                        <a:rPr lang="en-US" sz="1400" kern="100">
                          <a:effectLst/>
                        </a:rPr>
                        <a:t>80</a:t>
                      </a:r>
                      <a:endParaRPr lang="zh-CN" sz="1400" kern="100">
                        <a:effectLst/>
                        <a:latin typeface="宋体"/>
                        <a:cs typeface="Courier New"/>
                      </a:endParaRPr>
                    </a:p>
                  </a:txBody>
                  <a:tcPr marL="68580" marR="68580" marT="0" marB="0"/>
                </a:tc>
                <a:tc>
                  <a:txBody>
                    <a:bodyPr/>
                    <a:lstStyle/>
                    <a:p>
                      <a:pPr algn="ctr">
                        <a:spcAft>
                          <a:spcPts val="0"/>
                        </a:spcAft>
                      </a:pPr>
                      <a:r>
                        <a:rPr lang="en-US" sz="1400" kern="100">
                          <a:effectLst/>
                        </a:rPr>
                        <a:t> </a:t>
                      </a:r>
                      <a:endParaRPr lang="zh-CN" sz="1400" kern="100">
                        <a:effectLst/>
                        <a:latin typeface="宋体"/>
                        <a:cs typeface="Courier New"/>
                      </a:endParaRPr>
                    </a:p>
                  </a:txBody>
                  <a:tcPr marL="68580" marR="68580" marT="0" marB="0"/>
                </a:tc>
              </a:tr>
              <a:tr h="256349">
                <a:tc>
                  <a:txBody>
                    <a:bodyPr/>
                    <a:lstStyle/>
                    <a:p>
                      <a:pPr indent="114300" algn="just">
                        <a:spcAft>
                          <a:spcPts val="0"/>
                        </a:spcAft>
                      </a:pPr>
                      <a:r>
                        <a:rPr lang="zh-CN" sz="1400" kern="100">
                          <a:effectLst/>
                        </a:rPr>
                        <a:t>教学实习工场</a:t>
                      </a:r>
                      <a:endParaRPr lang="zh-CN" sz="1400" kern="100">
                        <a:effectLst/>
                        <a:latin typeface="宋体"/>
                        <a:cs typeface="Courier New"/>
                      </a:endParaRPr>
                    </a:p>
                  </a:txBody>
                  <a:tcPr marL="68580" marR="68580" marT="0" marB="0"/>
                </a:tc>
                <a:tc>
                  <a:txBody>
                    <a:bodyPr/>
                    <a:lstStyle/>
                    <a:p>
                      <a:pPr algn="ctr">
                        <a:spcAft>
                          <a:spcPts val="0"/>
                        </a:spcAft>
                      </a:pPr>
                      <a:r>
                        <a:rPr lang="en-US" sz="1400" kern="100">
                          <a:effectLst/>
                        </a:rPr>
                        <a:t>500</a:t>
                      </a:r>
                      <a:endParaRPr lang="zh-CN" sz="1400" kern="100">
                        <a:effectLst/>
                        <a:latin typeface="宋体"/>
                        <a:cs typeface="Courier New"/>
                      </a:endParaRPr>
                    </a:p>
                  </a:txBody>
                  <a:tcPr marL="68580" marR="68580" marT="0" marB="0"/>
                </a:tc>
                <a:tc>
                  <a:txBody>
                    <a:bodyPr/>
                    <a:lstStyle/>
                    <a:p>
                      <a:pPr algn="ctr">
                        <a:spcAft>
                          <a:spcPts val="0"/>
                        </a:spcAft>
                      </a:pPr>
                      <a:r>
                        <a:rPr lang="en-US" sz="1400" kern="100" dirty="0">
                          <a:effectLst/>
                        </a:rPr>
                        <a:t>19</a:t>
                      </a:r>
                      <a:endParaRPr lang="zh-CN" sz="1400" kern="100" dirty="0">
                        <a:effectLst/>
                        <a:latin typeface="宋体"/>
                        <a:cs typeface="Courier New"/>
                      </a:endParaRPr>
                    </a:p>
                  </a:txBody>
                  <a:tcPr marL="68580" marR="68580" marT="0" marB="0"/>
                </a:tc>
                <a:tc>
                  <a:txBody>
                    <a:bodyPr/>
                    <a:lstStyle/>
                    <a:p>
                      <a:pPr algn="ctr">
                        <a:spcAft>
                          <a:spcPts val="0"/>
                        </a:spcAft>
                      </a:pPr>
                      <a:r>
                        <a:rPr lang="en-US" sz="1400" kern="100">
                          <a:effectLst/>
                        </a:rPr>
                        <a:t>80</a:t>
                      </a:r>
                      <a:endParaRPr lang="zh-CN" sz="1400" kern="100">
                        <a:effectLst/>
                        <a:latin typeface="宋体"/>
                        <a:cs typeface="Courier New"/>
                      </a:endParaRPr>
                    </a:p>
                  </a:txBody>
                  <a:tcPr marL="68580" marR="68580" marT="0" marB="0"/>
                </a:tc>
                <a:tc>
                  <a:txBody>
                    <a:bodyPr/>
                    <a:lstStyle/>
                    <a:p>
                      <a:pPr algn="ctr">
                        <a:spcAft>
                          <a:spcPts val="0"/>
                        </a:spcAft>
                      </a:pPr>
                      <a:r>
                        <a:rPr lang="en-US" sz="1400" kern="100">
                          <a:effectLst/>
                        </a:rPr>
                        <a:t> </a:t>
                      </a:r>
                      <a:endParaRPr lang="zh-CN" sz="1400" kern="100">
                        <a:effectLst/>
                        <a:latin typeface="宋体"/>
                        <a:cs typeface="Courier New"/>
                      </a:endParaRPr>
                    </a:p>
                  </a:txBody>
                  <a:tcPr marL="68580" marR="68580" marT="0" marB="0"/>
                </a:tc>
              </a:tr>
              <a:tr h="256349">
                <a:tc>
                  <a:txBody>
                    <a:bodyPr/>
                    <a:lstStyle/>
                    <a:p>
                      <a:pPr indent="114300" algn="just">
                        <a:spcAft>
                          <a:spcPts val="0"/>
                        </a:spcAft>
                      </a:pPr>
                      <a:r>
                        <a:rPr lang="zh-CN" sz="1400" kern="100">
                          <a:effectLst/>
                        </a:rPr>
                        <a:t>音乐练习室</a:t>
                      </a:r>
                      <a:endParaRPr lang="zh-CN" sz="1400" kern="100">
                        <a:effectLst/>
                        <a:latin typeface="宋体"/>
                        <a:cs typeface="Courier New"/>
                      </a:endParaRPr>
                    </a:p>
                  </a:txBody>
                  <a:tcPr marL="68580" marR="68580" marT="0" marB="0"/>
                </a:tc>
                <a:tc>
                  <a:txBody>
                    <a:bodyPr/>
                    <a:lstStyle/>
                    <a:p>
                      <a:pPr algn="ctr">
                        <a:spcAft>
                          <a:spcPts val="0"/>
                        </a:spcAft>
                      </a:pPr>
                      <a:r>
                        <a:rPr lang="en-US" sz="1400" kern="100">
                          <a:effectLst/>
                        </a:rPr>
                        <a:t>300</a:t>
                      </a:r>
                      <a:endParaRPr lang="zh-CN" sz="1400" kern="100">
                        <a:effectLst/>
                        <a:latin typeface="宋体"/>
                        <a:cs typeface="Courier New"/>
                      </a:endParaRPr>
                    </a:p>
                  </a:txBody>
                  <a:tcPr marL="68580" marR="68580" marT="0" marB="0"/>
                </a:tc>
                <a:tc>
                  <a:txBody>
                    <a:bodyPr/>
                    <a:lstStyle/>
                    <a:p>
                      <a:pPr algn="ctr">
                        <a:spcAft>
                          <a:spcPts val="0"/>
                        </a:spcAft>
                      </a:pPr>
                      <a:r>
                        <a:rPr lang="en-US" sz="1400" kern="100" dirty="0">
                          <a:effectLst/>
                        </a:rPr>
                        <a:t>19</a:t>
                      </a:r>
                      <a:endParaRPr lang="zh-CN" sz="1400" kern="100" dirty="0">
                        <a:effectLst/>
                        <a:latin typeface="宋体"/>
                        <a:cs typeface="Courier New"/>
                      </a:endParaRPr>
                    </a:p>
                  </a:txBody>
                  <a:tcPr marL="68580" marR="68580" marT="0" marB="0"/>
                </a:tc>
                <a:tc>
                  <a:txBody>
                    <a:bodyPr/>
                    <a:lstStyle/>
                    <a:p>
                      <a:pPr algn="ctr">
                        <a:spcAft>
                          <a:spcPts val="0"/>
                        </a:spcAft>
                      </a:pPr>
                      <a:r>
                        <a:rPr lang="en-US" sz="1400" kern="100">
                          <a:effectLst/>
                        </a:rPr>
                        <a:t>80</a:t>
                      </a:r>
                      <a:endParaRPr lang="zh-CN" sz="1400" kern="100">
                        <a:effectLst/>
                        <a:latin typeface="宋体"/>
                        <a:cs typeface="Courier New"/>
                      </a:endParaRPr>
                    </a:p>
                  </a:txBody>
                  <a:tcPr marL="68580" marR="68580" marT="0" marB="0"/>
                </a:tc>
                <a:tc>
                  <a:txBody>
                    <a:bodyPr/>
                    <a:lstStyle/>
                    <a:p>
                      <a:pPr algn="ctr">
                        <a:spcAft>
                          <a:spcPts val="0"/>
                        </a:spcAft>
                      </a:pPr>
                      <a:r>
                        <a:rPr lang="en-US" sz="1400" kern="100">
                          <a:effectLst/>
                        </a:rPr>
                        <a:t> </a:t>
                      </a:r>
                      <a:endParaRPr lang="zh-CN" sz="1400" kern="100">
                        <a:effectLst/>
                        <a:latin typeface="宋体"/>
                        <a:cs typeface="Courier New"/>
                      </a:endParaRPr>
                    </a:p>
                  </a:txBody>
                  <a:tcPr marL="68580" marR="68580" marT="0" marB="0"/>
                </a:tc>
              </a:tr>
              <a:tr h="256349">
                <a:tc>
                  <a:txBody>
                    <a:bodyPr/>
                    <a:lstStyle/>
                    <a:p>
                      <a:pPr indent="114300" algn="just">
                        <a:spcAft>
                          <a:spcPts val="0"/>
                        </a:spcAft>
                      </a:pPr>
                      <a:r>
                        <a:rPr lang="zh-CN" sz="1400" kern="100">
                          <a:effectLst/>
                        </a:rPr>
                        <a:t>计算机上机室</a:t>
                      </a:r>
                      <a:endParaRPr lang="zh-CN" sz="1400" kern="100">
                        <a:effectLst/>
                        <a:latin typeface="宋体"/>
                        <a:cs typeface="Courier New"/>
                      </a:endParaRPr>
                    </a:p>
                  </a:txBody>
                  <a:tcPr marL="68580" marR="68580" marT="0" marB="0"/>
                </a:tc>
                <a:tc>
                  <a:txBody>
                    <a:bodyPr/>
                    <a:lstStyle/>
                    <a:p>
                      <a:pPr algn="ctr">
                        <a:spcAft>
                          <a:spcPts val="0"/>
                        </a:spcAft>
                      </a:pPr>
                      <a:r>
                        <a:rPr lang="en-US" sz="1400" kern="100">
                          <a:effectLst/>
                        </a:rPr>
                        <a:t>500</a:t>
                      </a:r>
                      <a:endParaRPr lang="zh-CN" sz="1400" kern="100">
                        <a:effectLst/>
                        <a:latin typeface="宋体"/>
                        <a:cs typeface="Courier New"/>
                      </a:endParaRPr>
                    </a:p>
                  </a:txBody>
                  <a:tcPr marL="68580" marR="68580" marT="0" marB="0"/>
                </a:tc>
                <a:tc>
                  <a:txBody>
                    <a:bodyPr/>
                    <a:lstStyle/>
                    <a:p>
                      <a:pPr algn="ctr">
                        <a:spcAft>
                          <a:spcPts val="0"/>
                        </a:spcAft>
                      </a:pPr>
                      <a:r>
                        <a:rPr lang="en-US" sz="1400" kern="100" dirty="0">
                          <a:effectLst/>
                        </a:rPr>
                        <a:t>19</a:t>
                      </a:r>
                      <a:endParaRPr lang="zh-CN" sz="1400" kern="100" dirty="0">
                        <a:effectLst/>
                        <a:latin typeface="宋体"/>
                        <a:cs typeface="Courier New"/>
                      </a:endParaRPr>
                    </a:p>
                  </a:txBody>
                  <a:tcPr marL="68580" marR="68580" marT="0" marB="0"/>
                </a:tc>
                <a:tc>
                  <a:txBody>
                    <a:bodyPr/>
                    <a:lstStyle/>
                    <a:p>
                      <a:pPr algn="ctr">
                        <a:spcAft>
                          <a:spcPts val="0"/>
                        </a:spcAft>
                      </a:pPr>
                      <a:r>
                        <a:rPr lang="en-US" sz="1400" kern="100">
                          <a:effectLst/>
                        </a:rPr>
                        <a:t>80</a:t>
                      </a:r>
                      <a:endParaRPr lang="zh-CN" sz="1400" kern="100">
                        <a:effectLst/>
                        <a:latin typeface="宋体"/>
                        <a:cs typeface="Courier New"/>
                      </a:endParaRPr>
                    </a:p>
                  </a:txBody>
                  <a:tcPr marL="68580" marR="68580" marT="0" marB="0"/>
                </a:tc>
                <a:tc>
                  <a:txBody>
                    <a:bodyPr/>
                    <a:lstStyle/>
                    <a:p>
                      <a:pPr algn="ctr">
                        <a:spcAft>
                          <a:spcPts val="0"/>
                        </a:spcAft>
                      </a:pPr>
                      <a:r>
                        <a:rPr lang="en-US" sz="1400" kern="100">
                          <a:effectLst/>
                        </a:rPr>
                        <a:t> </a:t>
                      </a:r>
                      <a:endParaRPr lang="zh-CN" sz="1400" kern="100">
                        <a:effectLst/>
                        <a:latin typeface="宋体"/>
                        <a:cs typeface="Courier New"/>
                      </a:endParaRPr>
                    </a:p>
                  </a:txBody>
                  <a:tcPr marL="68580" marR="68580" marT="0" marB="0"/>
                </a:tc>
              </a:tr>
              <a:tr h="256349">
                <a:tc>
                  <a:txBody>
                    <a:bodyPr/>
                    <a:lstStyle/>
                    <a:p>
                      <a:pPr indent="114300" algn="just">
                        <a:spcAft>
                          <a:spcPts val="0"/>
                        </a:spcAft>
                      </a:pPr>
                      <a:r>
                        <a:rPr lang="zh-CN" sz="1400" kern="100">
                          <a:effectLst/>
                        </a:rPr>
                        <a:t>语言实验室</a:t>
                      </a:r>
                      <a:endParaRPr lang="zh-CN" sz="1400" kern="100">
                        <a:effectLst/>
                        <a:latin typeface="宋体"/>
                        <a:cs typeface="Courier New"/>
                      </a:endParaRPr>
                    </a:p>
                  </a:txBody>
                  <a:tcPr marL="68580" marR="68580" marT="0" marB="0"/>
                </a:tc>
                <a:tc>
                  <a:txBody>
                    <a:bodyPr/>
                    <a:lstStyle/>
                    <a:p>
                      <a:pPr algn="ctr">
                        <a:spcAft>
                          <a:spcPts val="0"/>
                        </a:spcAft>
                      </a:pPr>
                      <a:r>
                        <a:rPr lang="en-US" sz="1400" kern="100">
                          <a:effectLst/>
                        </a:rPr>
                        <a:t>300</a:t>
                      </a:r>
                      <a:endParaRPr lang="zh-CN" sz="1400" kern="100">
                        <a:effectLst/>
                        <a:latin typeface="宋体"/>
                        <a:cs typeface="Courier New"/>
                      </a:endParaRPr>
                    </a:p>
                  </a:txBody>
                  <a:tcPr marL="68580" marR="68580" marT="0" marB="0"/>
                </a:tc>
                <a:tc>
                  <a:txBody>
                    <a:bodyPr/>
                    <a:lstStyle/>
                    <a:p>
                      <a:pPr algn="ctr">
                        <a:spcAft>
                          <a:spcPts val="0"/>
                        </a:spcAft>
                      </a:pPr>
                      <a:r>
                        <a:rPr lang="en-US" sz="1400" kern="100" dirty="0">
                          <a:effectLst/>
                        </a:rPr>
                        <a:t>19</a:t>
                      </a:r>
                      <a:endParaRPr lang="zh-CN" sz="1400" kern="100" dirty="0">
                        <a:effectLst/>
                        <a:latin typeface="宋体"/>
                        <a:cs typeface="Courier New"/>
                      </a:endParaRPr>
                    </a:p>
                  </a:txBody>
                  <a:tcPr marL="68580" marR="68580" marT="0" marB="0"/>
                </a:tc>
                <a:tc>
                  <a:txBody>
                    <a:bodyPr/>
                    <a:lstStyle/>
                    <a:p>
                      <a:pPr algn="ctr">
                        <a:spcAft>
                          <a:spcPts val="0"/>
                        </a:spcAft>
                      </a:pPr>
                      <a:r>
                        <a:rPr lang="en-US" sz="1400" kern="100">
                          <a:effectLst/>
                        </a:rPr>
                        <a:t>80</a:t>
                      </a:r>
                      <a:endParaRPr lang="zh-CN" sz="1400" kern="100">
                        <a:effectLst/>
                        <a:latin typeface="宋体"/>
                        <a:cs typeface="Courier New"/>
                      </a:endParaRPr>
                    </a:p>
                  </a:txBody>
                  <a:tcPr marL="68580" marR="68580" marT="0" marB="0"/>
                </a:tc>
                <a:tc>
                  <a:txBody>
                    <a:bodyPr/>
                    <a:lstStyle/>
                    <a:p>
                      <a:pPr algn="ctr">
                        <a:spcAft>
                          <a:spcPts val="0"/>
                        </a:spcAft>
                      </a:pPr>
                      <a:r>
                        <a:rPr lang="en-US" sz="1400" kern="100">
                          <a:effectLst/>
                        </a:rPr>
                        <a:t> </a:t>
                      </a:r>
                      <a:endParaRPr lang="zh-CN" sz="1400" kern="100">
                        <a:effectLst/>
                        <a:latin typeface="宋体"/>
                        <a:cs typeface="Courier New"/>
                      </a:endParaRPr>
                    </a:p>
                  </a:txBody>
                  <a:tcPr marL="68580" marR="68580" marT="0" marB="0"/>
                </a:tc>
              </a:tr>
              <a:tr h="256349">
                <a:tc>
                  <a:txBody>
                    <a:bodyPr/>
                    <a:lstStyle/>
                    <a:p>
                      <a:pPr indent="114300" algn="just">
                        <a:spcAft>
                          <a:spcPts val="0"/>
                        </a:spcAft>
                      </a:pPr>
                      <a:r>
                        <a:rPr lang="zh-CN" sz="1400" kern="100">
                          <a:effectLst/>
                        </a:rPr>
                        <a:t>准备室、讨论室</a:t>
                      </a:r>
                      <a:endParaRPr lang="zh-CN" sz="1400" kern="100">
                        <a:effectLst/>
                        <a:latin typeface="宋体"/>
                        <a:cs typeface="Courier New"/>
                      </a:endParaRPr>
                    </a:p>
                  </a:txBody>
                  <a:tcPr marL="68580" marR="68580" marT="0" marB="0"/>
                </a:tc>
                <a:tc>
                  <a:txBody>
                    <a:bodyPr/>
                    <a:lstStyle/>
                    <a:p>
                      <a:pPr algn="ctr">
                        <a:spcAft>
                          <a:spcPts val="0"/>
                        </a:spcAft>
                      </a:pPr>
                      <a:r>
                        <a:rPr lang="en-US" sz="1400" kern="100">
                          <a:effectLst/>
                        </a:rPr>
                        <a:t>500</a:t>
                      </a:r>
                      <a:endParaRPr lang="zh-CN" sz="1400" kern="100">
                        <a:effectLst/>
                        <a:latin typeface="宋体"/>
                        <a:cs typeface="Courier New"/>
                      </a:endParaRPr>
                    </a:p>
                  </a:txBody>
                  <a:tcPr marL="68580" marR="68580" marT="0" marB="0"/>
                </a:tc>
                <a:tc>
                  <a:txBody>
                    <a:bodyPr/>
                    <a:lstStyle/>
                    <a:p>
                      <a:pPr algn="ctr">
                        <a:spcAft>
                          <a:spcPts val="0"/>
                        </a:spcAft>
                      </a:pPr>
                      <a:r>
                        <a:rPr lang="en-US" sz="1400" kern="100" dirty="0">
                          <a:effectLst/>
                        </a:rPr>
                        <a:t>22</a:t>
                      </a:r>
                      <a:endParaRPr lang="zh-CN" sz="1400" kern="100" dirty="0">
                        <a:effectLst/>
                        <a:latin typeface="宋体"/>
                        <a:cs typeface="Courier New"/>
                      </a:endParaRPr>
                    </a:p>
                  </a:txBody>
                  <a:tcPr marL="68580" marR="68580" marT="0" marB="0"/>
                </a:tc>
                <a:tc>
                  <a:txBody>
                    <a:bodyPr/>
                    <a:lstStyle/>
                    <a:p>
                      <a:pPr algn="ctr">
                        <a:spcAft>
                          <a:spcPts val="0"/>
                        </a:spcAft>
                      </a:pPr>
                      <a:r>
                        <a:rPr lang="en-US" sz="1400" kern="100">
                          <a:effectLst/>
                        </a:rPr>
                        <a:t>80</a:t>
                      </a:r>
                      <a:endParaRPr lang="zh-CN" sz="1400" kern="100">
                        <a:effectLst/>
                        <a:latin typeface="宋体"/>
                        <a:cs typeface="Courier New"/>
                      </a:endParaRPr>
                    </a:p>
                  </a:txBody>
                  <a:tcPr marL="68580" marR="68580" marT="0" marB="0"/>
                </a:tc>
                <a:tc>
                  <a:txBody>
                    <a:bodyPr/>
                    <a:lstStyle/>
                    <a:p>
                      <a:pPr algn="ctr">
                        <a:spcAft>
                          <a:spcPts val="0"/>
                        </a:spcAft>
                      </a:pPr>
                      <a:r>
                        <a:rPr lang="en-US" sz="1400" kern="100">
                          <a:effectLst/>
                        </a:rPr>
                        <a:t> </a:t>
                      </a:r>
                      <a:endParaRPr lang="zh-CN" sz="1400" kern="100">
                        <a:effectLst/>
                        <a:latin typeface="宋体"/>
                        <a:cs typeface="Courier New"/>
                      </a:endParaRPr>
                    </a:p>
                  </a:txBody>
                  <a:tcPr marL="68580" marR="68580" marT="0" marB="0"/>
                </a:tc>
              </a:tr>
              <a:tr h="256349">
                <a:tc>
                  <a:txBody>
                    <a:bodyPr/>
                    <a:lstStyle/>
                    <a:p>
                      <a:pPr indent="114300" algn="just">
                        <a:spcAft>
                          <a:spcPts val="0"/>
                        </a:spcAft>
                      </a:pPr>
                      <a:r>
                        <a:rPr lang="zh-CN" sz="1400" kern="100">
                          <a:effectLst/>
                        </a:rPr>
                        <a:t>学生公共室、集合厅</a:t>
                      </a:r>
                      <a:endParaRPr lang="zh-CN" sz="1400" kern="100">
                        <a:effectLst/>
                        <a:latin typeface="宋体"/>
                        <a:cs typeface="Courier New"/>
                      </a:endParaRPr>
                    </a:p>
                  </a:txBody>
                  <a:tcPr marL="68580" marR="68580" marT="0" marB="0"/>
                </a:tc>
                <a:tc>
                  <a:txBody>
                    <a:bodyPr/>
                    <a:lstStyle/>
                    <a:p>
                      <a:pPr algn="ctr">
                        <a:spcAft>
                          <a:spcPts val="0"/>
                        </a:spcAft>
                      </a:pPr>
                      <a:r>
                        <a:rPr lang="en-US" sz="1400" kern="100">
                          <a:effectLst/>
                        </a:rPr>
                        <a:t>200</a:t>
                      </a:r>
                      <a:endParaRPr lang="zh-CN" sz="1400" kern="100">
                        <a:effectLst/>
                        <a:latin typeface="宋体"/>
                        <a:cs typeface="Courier New"/>
                      </a:endParaRPr>
                    </a:p>
                  </a:txBody>
                  <a:tcPr marL="68580" marR="68580" marT="0" marB="0"/>
                </a:tc>
                <a:tc>
                  <a:txBody>
                    <a:bodyPr/>
                    <a:lstStyle/>
                    <a:p>
                      <a:pPr algn="ctr">
                        <a:spcAft>
                          <a:spcPts val="0"/>
                        </a:spcAft>
                      </a:pPr>
                      <a:r>
                        <a:rPr lang="en-US" sz="1400" kern="100" dirty="0">
                          <a:effectLst/>
                        </a:rPr>
                        <a:t>22</a:t>
                      </a:r>
                      <a:endParaRPr lang="zh-CN" sz="1400" kern="100" dirty="0">
                        <a:effectLst/>
                        <a:latin typeface="宋体"/>
                        <a:cs typeface="Courier New"/>
                      </a:endParaRPr>
                    </a:p>
                  </a:txBody>
                  <a:tcPr marL="68580" marR="68580" marT="0" marB="0"/>
                </a:tc>
                <a:tc>
                  <a:txBody>
                    <a:bodyPr/>
                    <a:lstStyle/>
                    <a:p>
                      <a:pPr algn="ctr">
                        <a:spcAft>
                          <a:spcPts val="0"/>
                        </a:spcAft>
                      </a:pPr>
                      <a:r>
                        <a:rPr lang="en-US" sz="1400" kern="100" dirty="0">
                          <a:effectLst/>
                        </a:rPr>
                        <a:t>80</a:t>
                      </a:r>
                      <a:endParaRPr lang="zh-CN" sz="1400" kern="100" dirty="0">
                        <a:effectLst/>
                        <a:latin typeface="宋体"/>
                        <a:cs typeface="Courier New"/>
                      </a:endParaRPr>
                    </a:p>
                  </a:txBody>
                  <a:tcPr marL="68580" marR="68580" marT="0" marB="0"/>
                </a:tc>
                <a:tc>
                  <a:txBody>
                    <a:bodyPr/>
                    <a:lstStyle/>
                    <a:p>
                      <a:pPr algn="ctr">
                        <a:spcAft>
                          <a:spcPts val="0"/>
                        </a:spcAft>
                      </a:pPr>
                      <a:r>
                        <a:rPr lang="en-US" sz="1400" kern="100">
                          <a:effectLst/>
                        </a:rPr>
                        <a:t> </a:t>
                      </a:r>
                      <a:endParaRPr lang="zh-CN" sz="1400" kern="100">
                        <a:effectLst/>
                        <a:latin typeface="宋体"/>
                        <a:cs typeface="Courier New"/>
                      </a:endParaRPr>
                    </a:p>
                  </a:txBody>
                  <a:tcPr marL="68580" marR="68580" marT="0" marB="0"/>
                </a:tc>
              </a:tr>
              <a:tr h="256349">
                <a:tc>
                  <a:txBody>
                    <a:bodyPr/>
                    <a:lstStyle/>
                    <a:p>
                      <a:pPr indent="114300" algn="just">
                        <a:spcAft>
                          <a:spcPts val="0"/>
                        </a:spcAft>
                      </a:pPr>
                      <a:r>
                        <a:rPr lang="zh-CN" sz="1400" kern="100">
                          <a:effectLst/>
                        </a:rPr>
                        <a:t>教师办公室</a:t>
                      </a:r>
                      <a:endParaRPr lang="zh-CN" sz="1400" kern="100">
                        <a:effectLst/>
                        <a:latin typeface="宋体"/>
                        <a:cs typeface="Courier New"/>
                      </a:endParaRPr>
                    </a:p>
                  </a:txBody>
                  <a:tcPr marL="68580" marR="68580" marT="0" marB="0"/>
                </a:tc>
                <a:tc>
                  <a:txBody>
                    <a:bodyPr/>
                    <a:lstStyle/>
                    <a:p>
                      <a:pPr algn="ctr">
                        <a:spcAft>
                          <a:spcPts val="0"/>
                        </a:spcAft>
                      </a:pPr>
                      <a:r>
                        <a:rPr lang="en-US" sz="1400" kern="100">
                          <a:effectLst/>
                        </a:rPr>
                        <a:t>300</a:t>
                      </a:r>
                      <a:endParaRPr lang="zh-CN" sz="1400" kern="100">
                        <a:effectLst/>
                        <a:latin typeface="宋体"/>
                        <a:cs typeface="Courier New"/>
                      </a:endParaRPr>
                    </a:p>
                  </a:txBody>
                  <a:tcPr marL="68580" marR="68580" marT="0" marB="0"/>
                </a:tc>
                <a:tc>
                  <a:txBody>
                    <a:bodyPr/>
                    <a:lstStyle/>
                    <a:p>
                      <a:pPr algn="ctr">
                        <a:spcAft>
                          <a:spcPts val="0"/>
                        </a:spcAft>
                      </a:pPr>
                      <a:r>
                        <a:rPr lang="en-US" sz="1400" kern="100">
                          <a:effectLst/>
                        </a:rPr>
                        <a:t>22</a:t>
                      </a:r>
                      <a:endParaRPr lang="zh-CN" sz="1400" kern="100">
                        <a:effectLst/>
                        <a:latin typeface="宋体"/>
                        <a:cs typeface="Courier New"/>
                      </a:endParaRPr>
                    </a:p>
                  </a:txBody>
                  <a:tcPr marL="68580" marR="68580" marT="0" marB="0"/>
                </a:tc>
                <a:tc>
                  <a:txBody>
                    <a:bodyPr/>
                    <a:lstStyle/>
                    <a:p>
                      <a:pPr algn="ctr">
                        <a:spcAft>
                          <a:spcPts val="0"/>
                        </a:spcAft>
                      </a:pPr>
                      <a:r>
                        <a:rPr lang="en-US" sz="1400" kern="100" dirty="0">
                          <a:effectLst/>
                        </a:rPr>
                        <a:t>80</a:t>
                      </a:r>
                      <a:endParaRPr lang="zh-CN" sz="1400" kern="100" dirty="0">
                        <a:effectLst/>
                        <a:latin typeface="宋体"/>
                        <a:cs typeface="Courier New"/>
                      </a:endParaRPr>
                    </a:p>
                  </a:txBody>
                  <a:tcPr marL="68580" marR="68580" marT="0" marB="0"/>
                </a:tc>
                <a:tc>
                  <a:txBody>
                    <a:bodyPr/>
                    <a:lstStyle/>
                    <a:p>
                      <a:pPr algn="ctr">
                        <a:spcAft>
                          <a:spcPts val="0"/>
                        </a:spcAft>
                      </a:pPr>
                      <a:r>
                        <a:rPr lang="en-US" sz="1400" kern="100">
                          <a:effectLst/>
                        </a:rPr>
                        <a:t> </a:t>
                      </a:r>
                      <a:endParaRPr lang="zh-CN" sz="1400" kern="100">
                        <a:effectLst/>
                        <a:latin typeface="宋体"/>
                        <a:cs typeface="Courier New"/>
                      </a:endParaRPr>
                    </a:p>
                  </a:txBody>
                  <a:tcPr marL="68580" marR="68580" marT="0" marB="0"/>
                </a:tc>
              </a:tr>
              <a:tr h="256349">
                <a:tc>
                  <a:txBody>
                    <a:bodyPr/>
                    <a:lstStyle/>
                    <a:p>
                      <a:pPr indent="114300" algn="just">
                        <a:spcAft>
                          <a:spcPts val="0"/>
                        </a:spcAft>
                      </a:pPr>
                      <a:r>
                        <a:rPr lang="en-US" sz="1400" kern="100">
                          <a:effectLst/>
                        </a:rPr>
                        <a:t>2.</a:t>
                      </a:r>
                      <a:r>
                        <a:rPr lang="zh-CN" sz="1400" kern="100">
                          <a:effectLst/>
                        </a:rPr>
                        <a:t>图书馆</a:t>
                      </a:r>
                      <a:endParaRPr lang="zh-CN" sz="1400" kern="100">
                        <a:effectLst/>
                        <a:latin typeface="宋体"/>
                        <a:cs typeface="Courier New"/>
                      </a:endParaRPr>
                    </a:p>
                  </a:txBody>
                  <a:tcPr marL="68580" marR="68580" marT="0" marB="0"/>
                </a:tc>
                <a:tc>
                  <a:txBody>
                    <a:bodyPr/>
                    <a:lstStyle/>
                    <a:p>
                      <a:pPr algn="ctr">
                        <a:spcAft>
                          <a:spcPts val="0"/>
                        </a:spcAft>
                      </a:pPr>
                      <a:r>
                        <a:rPr lang="en-US" sz="1400" kern="100">
                          <a:effectLst/>
                        </a:rPr>
                        <a:t> </a:t>
                      </a:r>
                      <a:endParaRPr lang="zh-CN" sz="1400" kern="100">
                        <a:effectLst/>
                        <a:latin typeface="宋体"/>
                        <a:cs typeface="Courier New"/>
                      </a:endParaRPr>
                    </a:p>
                  </a:txBody>
                  <a:tcPr marL="68580" marR="68580" marT="0" marB="0"/>
                </a:tc>
                <a:tc>
                  <a:txBody>
                    <a:bodyPr/>
                    <a:lstStyle/>
                    <a:p>
                      <a:pPr algn="ctr">
                        <a:spcAft>
                          <a:spcPts val="0"/>
                        </a:spcAft>
                      </a:pPr>
                      <a:r>
                        <a:rPr lang="en-US" sz="1400" kern="100">
                          <a:effectLst/>
                        </a:rPr>
                        <a:t> </a:t>
                      </a:r>
                      <a:endParaRPr lang="zh-CN" sz="1400" kern="100">
                        <a:effectLst/>
                        <a:latin typeface="宋体"/>
                        <a:cs typeface="Courier New"/>
                      </a:endParaRPr>
                    </a:p>
                  </a:txBody>
                  <a:tcPr marL="68580" marR="68580" marT="0" marB="0"/>
                </a:tc>
                <a:tc>
                  <a:txBody>
                    <a:bodyPr/>
                    <a:lstStyle/>
                    <a:p>
                      <a:pPr algn="ctr">
                        <a:spcAft>
                          <a:spcPts val="0"/>
                        </a:spcAft>
                      </a:pPr>
                      <a:r>
                        <a:rPr lang="en-US" sz="1400" kern="100" dirty="0">
                          <a:effectLst/>
                        </a:rPr>
                        <a:t> </a:t>
                      </a:r>
                      <a:endParaRPr lang="zh-CN" sz="1400" kern="100" dirty="0">
                        <a:effectLst/>
                        <a:latin typeface="宋体"/>
                        <a:cs typeface="Courier New"/>
                      </a:endParaRPr>
                    </a:p>
                  </a:txBody>
                  <a:tcPr marL="68580" marR="68580" marT="0" marB="0"/>
                </a:tc>
                <a:tc>
                  <a:txBody>
                    <a:bodyPr/>
                    <a:lstStyle/>
                    <a:p>
                      <a:pPr algn="ctr">
                        <a:spcAft>
                          <a:spcPts val="0"/>
                        </a:spcAft>
                      </a:pPr>
                      <a:r>
                        <a:rPr lang="en-US" sz="1400" kern="100">
                          <a:effectLst/>
                        </a:rPr>
                        <a:t> </a:t>
                      </a:r>
                      <a:endParaRPr lang="zh-CN" sz="1400" kern="100">
                        <a:effectLst/>
                        <a:latin typeface="宋体"/>
                        <a:cs typeface="Courier New"/>
                      </a:endParaRPr>
                    </a:p>
                  </a:txBody>
                  <a:tcPr marL="68580" marR="68580" marT="0" marB="0"/>
                </a:tc>
              </a:tr>
              <a:tr h="256349">
                <a:tc>
                  <a:txBody>
                    <a:bodyPr/>
                    <a:lstStyle/>
                    <a:p>
                      <a:pPr indent="114300" algn="just">
                        <a:spcAft>
                          <a:spcPts val="0"/>
                        </a:spcAft>
                      </a:pPr>
                      <a:r>
                        <a:rPr lang="zh-CN" sz="1400" kern="100">
                          <a:effectLst/>
                        </a:rPr>
                        <a:t>书架</a:t>
                      </a:r>
                      <a:endParaRPr lang="zh-CN" sz="1400" kern="100">
                        <a:effectLst/>
                        <a:latin typeface="宋体"/>
                        <a:cs typeface="Courier New"/>
                      </a:endParaRPr>
                    </a:p>
                  </a:txBody>
                  <a:tcPr marL="68580" marR="68580" marT="0" marB="0"/>
                </a:tc>
                <a:tc>
                  <a:txBody>
                    <a:bodyPr/>
                    <a:lstStyle/>
                    <a:p>
                      <a:pPr algn="ctr">
                        <a:spcAft>
                          <a:spcPts val="0"/>
                        </a:spcAft>
                      </a:pPr>
                      <a:r>
                        <a:rPr lang="en-US" sz="1400" kern="100">
                          <a:effectLst/>
                        </a:rPr>
                        <a:t>200</a:t>
                      </a:r>
                      <a:endParaRPr lang="zh-CN" sz="1400" kern="100">
                        <a:effectLst/>
                        <a:latin typeface="宋体"/>
                        <a:cs typeface="Courier New"/>
                      </a:endParaRPr>
                    </a:p>
                  </a:txBody>
                  <a:tcPr marL="68580" marR="68580" marT="0" marB="0"/>
                </a:tc>
                <a:tc>
                  <a:txBody>
                    <a:bodyPr/>
                    <a:lstStyle/>
                    <a:p>
                      <a:pPr algn="ctr">
                        <a:spcAft>
                          <a:spcPts val="0"/>
                        </a:spcAft>
                      </a:pPr>
                      <a:r>
                        <a:rPr lang="en-US" sz="1400" kern="100">
                          <a:effectLst/>
                        </a:rPr>
                        <a:t>19</a:t>
                      </a:r>
                      <a:endParaRPr lang="zh-CN" sz="1400" kern="100">
                        <a:effectLst/>
                        <a:latin typeface="宋体"/>
                        <a:cs typeface="Courier New"/>
                      </a:endParaRPr>
                    </a:p>
                  </a:txBody>
                  <a:tcPr marL="68580" marR="68580" marT="0" marB="0"/>
                </a:tc>
                <a:tc>
                  <a:txBody>
                    <a:bodyPr/>
                    <a:lstStyle/>
                    <a:p>
                      <a:pPr algn="ctr">
                        <a:spcAft>
                          <a:spcPts val="0"/>
                        </a:spcAft>
                      </a:pPr>
                      <a:r>
                        <a:rPr lang="en-US" sz="1400" kern="100" dirty="0">
                          <a:effectLst/>
                        </a:rPr>
                        <a:t>80</a:t>
                      </a:r>
                      <a:endParaRPr lang="zh-CN" sz="1400" kern="100" dirty="0">
                        <a:effectLst/>
                        <a:latin typeface="宋体"/>
                        <a:cs typeface="Courier New"/>
                      </a:endParaRPr>
                    </a:p>
                  </a:txBody>
                  <a:tcPr marL="68580" marR="68580" marT="0" marB="0"/>
                </a:tc>
                <a:tc>
                  <a:txBody>
                    <a:bodyPr/>
                    <a:lstStyle/>
                    <a:p>
                      <a:pPr algn="ctr">
                        <a:spcAft>
                          <a:spcPts val="0"/>
                        </a:spcAft>
                      </a:pPr>
                      <a:r>
                        <a:rPr lang="en-US" sz="1400" kern="100">
                          <a:effectLst/>
                        </a:rPr>
                        <a:t> </a:t>
                      </a:r>
                      <a:endParaRPr lang="zh-CN" sz="1400" kern="100">
                        <a:effectLst/>
                        <a:latin typeface="宋体"/>
                        <a:cs typeface="Courier New"/>
                      </a:endParaRPr>
                    </a:p>
                  </a:txBody>
                  <a:tcPr marL="68580" marR="68580" marT="0" marB="0"/>
                </a:tc>
              </a:tr>
              <a:tr h="256349">
                <a:tc>
                  <a:txBody>
                    <a:bodyPr/>
                    <a:lstStyle/>
                    <a:p>
                      <a:pPr indent="114300" algn="just">
                        <a:spcAft>
                          <a:spcPts val="0"/>
                        </a:spcAft>
                      </a:pPr>
                      <a:r>
                        <a:rPr lang="zh-CN" sz="1400" kern="100">
                          <a:effectLst/>
                        </a:rPr>
                        <a:t>阅读区域</a:t>
                      </a:r>
                      <a:endParaRPr lang="zh-CN" sz="1400" kern="100">
                        <a:effectLst/>
                        <a:latin typeface="宋体"/>
                        <a:cs typeface="Courier New"/>
                      </a:endParaRPr>
                    </a:p>
                  </a:txBody>
                  <a:tcPr marL="68580" marR="68580" marT="0" marB="0"/>
                </a:tc>
                <a:tc>
                  <a:txBody>
                    <a:bodyPr/>
                    <a:lstStyle/>
                    <a:p>
                      <a:pPr algn="ctr">
                        <a:spcAft>
                          <a:spcPts val="0"/>
                        </a:spcAft>
                      </a:pPr>
                      <a:r>
                        <a:rPr lang="en-US" sz="1400" kern="100">
                          <a:effectLst/>
                        </a:rPr>
                        <a:t>500</a:t>
                      </a:r>
                      <a:endParaRPr lang="zh-CN" sz="1400" kern="100">
                        <a:effectLst/>
                        <a:latin typeface="宋体"/>
                        <a:cs typeface="Courier New"/>
                      </a:endParaRPr>
                    </a:p>
                  </a:txBody>
                  <a:tcPr marL="68580" marR="68580" marT="0" marB="0"/>
                </a:tc>
                <a:tc>
                  <a:txBody>
                    <a:bodyPr/>
                    <a:lstStyle/>
                    <a:p>
                      <a:pPr algn="ctr">
                        <a:spcAft>
                          <a:spcPts val="0"/>
                        </a:spcAft>
                      </a:pPr>
                      <a:r>
                        <a:rPr lang="en-US" sz="1400" kern="100">
                          <a:effectLst/>
                        </a:rPr>
                        <a:t>19</a:t>
                      </a:r>
                      <a:endParaRPr lang="zh-CN" sz="1400" kern="100">
                        <a:effectLst/>
                        <a:latin typeface="宋体"/>
                        <a:cs typeface="Courier New"/>
                      </a:endParaRPr>
                    </a:p>
                  </a:txBody>
                  <a:tcPr marL="68580" marR="68580" marT="0" marB="0"/>
                </a:tc>
                <a:tc>
                  <a:txBody>
                    <a:bodyPr/>
                    <a:lstStyle/>
                    <a:p>
                      <a:pPr algn="ctr">
                        <a:spcAft>
                          <a:spcPts val="0"/>
                        </a:spcAft>
                      </a:pPr>
                      <a:r>
                        <a:rPr lang="en-US" sz="1400" kern="100">
                          <a:effectLst/>
                        </a:rPr>
                        <a:t>80</a:t>
                      </a:r>
                      <a:endParaRPr lang="zh-CN" sz="1400" kern="100">
                        <a:effectLst/>
                        <a:latin typeface="宋体"/>
                        <a:cs typeface="Courier New"/>
                      </a:endParaRPr>
                    </a:p>
                  </a:txBody>
                  <a:tcPr marL="68580" marR="68580" marT="0" marB="0"/>
                </a:tc>
                <a:tc>
                  <a:txBody>
                    <a:bodyPr/>
                    <a:lstStyle/>
                    <a:p>
                      <a:pPr algn="ctr">
                        <a:spcAft>
                          <a:spcPts val="0"/>
                        </a:spcAft>
                      </a:pPr>
                      <a:r>
                        <a:rPr lang="en-US" sz="1400" kern="100" dirty="0">
                          <a:effectLst/>
                        </a:rPr>
                        <a:t> </a:t>
                      </a:r>
                      <a:endParaRPr lang="zh-CN" sz="1400" kern="100" dirty="0">
                        <a:effectLst/>
                        <a:latin typeface="宋体"/>
                        <a:cs typeface="Courier New"/>
                      </a:endParaRPr>
                    </a:p>
                  </a:txBody>
                  <a:tcPr marL="68580" marR="68580" marT="0" marB="0"/>
                </a:tc>
              </a:tr>
              <a:tr h="256349">
                <a:tc>
                  <a:txBody>
                    <a:bodyPr/>
                    <a:lstStyle/>
                    <a:p>
                      <a:pPr indent="114300" algn="just">
                        <a:spcAft>
                          <a:spcPts val="0"/>
                        </a:spcAft>
                      </a:pPr>
                      <a:r>
                        <a:rPr lang="zh-CN" sz="1400" kern="100">
                          <a:effectLst/>
                        </a:rPr>
                        <a:t>柜台</a:t>
                      </a:r>
                      <a:endParaRPr lang="zh-CN" sz="1400" kern="100">
                        <a:effectLst/>
                        <a:latin typeface="宋体"/>
                        <a:cs typeface="Courier New"/>
                      </a:endParaRPr>
                    </a:p>
                  </a:txBody>
                  <a:tcPr marL="68580" marR="68580" marT="0" marB="0"/>
                </a:tc>
                <a:tc>
                  <a:txBody>
                    <a:bodyPr/>
                    <a:lstStyle/>
                    <a:p>
                      <a:pPr algn="ctr">
                        <a:spcAft>
                          <a:spcPts val="0"/>
                        </a:spcAft>
                      </a:pPr>
                      <a:r>
                        <a:rPr lang="en-US" sz="1400" kern="100">
                          <a:effectLst/>
                        </a:rPr>
                        <a:t>500</a:t>
                      </a:r>
                      <a:endParaRPr lang="zh-CN" sz="1400" kern="100">
                        <a:effectLst/>
                        <a:latin typeface="宋体"/>
                        <a:cs typeface="Courier New"/>
                      </a:endParaRPr>
                    </a:p>
                  </a:txBody>
                  <a:tcPr marL="68580" marR="68580" marT="0" marB="0"/>
                </a:tc>
                <a:tc>
                  <a:txBody>
                    <a:bodyPr/>
                    <a:lstStyle/>
                    <a:p>
                      <a:pPr algn="ctr">
                        <a:spcAft>
                          <a:spcPts val="0"/>
                        </a:spcAft>
                      </a:pPr>
                      <a:r>
                        <a:rPr lang="en-US" sz="1400" kern="100">
                          <a:effectLst/>
                        </a:rPr>
                        <a:t>19</a:t>
                      </a:r>
                      <a:endParaRPr lang="zh-CN" sz="1400" kern="100">
                        <a:effectLst/>
                        <a:latin typeface="宋体"/>
                        <a:cs typeface="Courier New"/>
                      </a:endParaRPr>
                    </a:p>
                  </a:txBody>
                  <a:tcPr marL="68580" marR="68580" marT="0" marB="0"/>
                </a:tc>
                <a:tc>
                  <a:txBody>
                    <a:bodyPr/>
                    <a:lstStyle/>
                    <a:p>
                      <a:pPr algn="ctr">
                        <a:spcAft>
                          <a:spcPts val="0"/>
                        </a:spcAft>
                      </a:pPr>
                      <a:r>
                        <a:rPr lang="en-US" sz="1400" kern="100" dirty="0">
                          <a:effectLst/>
                        </a:rPr>
                        <a:t>80</a:t>
                      </a:r>
                      <a:endParaRPr lang="zh-CN" sz="1400" kern="100" dirty="0">
                        <a:effectLst/>
                        <a:latin typeface="宋体"/>
                        <a:cs typeface="Courier New"/>
                      </a:endParaRPr>
                    </a:p>
                  </a:txBody>
                  <a:tcPr marL="68580" marR="68580" marT="0" marB="0"/>
                </a:tc>
                <a:tc>
                  <a:txBody>
                    <a:bodyPr/>
                    <a:lstStyle/>
                    <a:p>
                      <a:pPr algn="ctr">
                        <a:spcAft>
                          <a:spcPts val="0"/>
                        </a:spcAft>
                      </a:pPr>
                      <a:r>
                        <a:rPr lang="en-US" sz="1400" kern="100" dirty="0">
                          <a:effectLst/>
                        </a:rPr>
                        <a:t> </a:t>
                      </a:r>
                      <a:endParaRPr lang="zh-CN" sz="1400" kern="100" dirty="0">
                        <a:effectLst/>
                        <a:latin typeface="宋体"/>
                        <a:cs typeface="Courier New"/>
                      </a:endParaRPr>
                    </a:p>
                  </a:txBody>
                  <a:tcPr marL="68580" marR="68580" marT="0" marB="0"/>
                </a:tc>
              </a:tr>
            </a:tbl>
          </a:graphicData>
        </a:graphic>
      </p:graphicFrame>
      <p:sp>
        <p:nvSpPr>
          <p:cNvPr id="3" name="Rectangle 1"/>
          <p:cNvSpPr>
            <a:spLocks noChangeArrowheads="1"/>
          </p:cNvSpPr>
          <p:nvPr/>
        </p:nvSpPr>
        <p:spPr bwMode="auto">
          <a:xfrm>
            <a:off x="179512" y="47327"/>
            <a:ext cx="586570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114300" algn="l" defTabSz="914400" rtl="0" eaLnBrk="1" fontAlgn="base" latinLnBrk="0" hangingPunct="1">
              <a:lnSpc>
                <a:spcPct val="100000"/>
              </a:lnSpc>
              <a:spcBef>
                <a:spcPct val="0"/>
              </a:spcBef>
              <a:spcAft>
                <a:spcPct val="0"/>
              </a:spcAft>
              <a:buClrTx/>
              <a:buSzTx/>
              <a:buFontTx/>
              <a:buNone/>
              <a:tabLst/>
            </a:pPr>
            <a:r>
              <a:rPr kumimoji="0" lang="zh-CN" sz="1400" b="0" i="0" u="none" strike="noStrike" cap="none" normalizeH="0" baseline="0" dirty="0" smtClean="0">
                <a:ln>
                  <a:noFill/>
                </a:ln>
                <a:solidFill>
                  <a:schemeClr val="tx1">
                    <a:lumMod val="50000"/>
                    <a:lumOff val="50000"/>
                  </a:schemeClr>
                </a:solidFill>
                <a:effectLst/>
                <a:latin typeface="黑体" pitchFamily="49" charset="-122"/>
                <a:ea typeface="黑体" pitchFamily="49" charset="-122"/>
                <a:cs typeface="宋体" pitchFamily="2" charset="-122"/>
              </a:rPr>
              <a:t>国际照明委员会照明标准（</a:t>
            </a:r>
            <a:r>
              <a:rPr kumimoji="0" lang="en-US" altLang="zh-CN" sz="1400" b="0" i="0" u="none" strike="noStrike" cap="none" normalizeH="0" baseline="0" dirty="0" smtClean="0">
                <a:ln>
                  <a:noFill/>
                </a:ln>
                <a:solidFill>
                  <a:schemeClr val="tx1">
                    <a:lumMod val="50000"/>
                    <a:lumOff val="50000"/>
                  </a:schemeClr>
                </a:solidFill>
                <a:effectLst/>
                <a:latin typeface="黑体" pitchFamily="49" charset="-122"/>
                <a:ea typeface="黑体" pitchFamily="49" charset="-122"/>
                <a:cs typeface="宋体" pitchFamily="2" charset="-122"/>
              </a:rPr>
              <a:t>CIES 008/E</a:t>
            </a:r>
            <a:r>
              <a:rPr kumimoji="0" lang="en-US" altLang="zh-CN" sz="1400" b="0" i="0" u="none" strike="noStrike" cap="none" normalizeH="0" baseline="0" dirty="0" smtClean="0">
                <a:ln>
                  <a:noFill/>
                </a:ln>
                <a:solidFill>
                  <a:schemeClr val="tx1">
                    <a:lumMod val="50000"/>
                    <a:lumOff val="50000"/>
                  </a:schemeClr>
                </a:solidFill>
                <a:effectLst/>
                <a:latin typeface="宋体"/>
                <a:ea typeface="黑体" pitchFamily="49" charset="-122"/>
                <a:cs typeface="宋体" pitchFamily="2" charset="-122"/>
              </a:rPr>
              <a:t>—</a:t>
            </a:r>
            <a:r>
              <a:rPr kumimoji="0" lang="en-US" altLang="zh-CN" sz="1400" b="0" i="0" u="none" strike="noStrike" cap="none" normalizeH="0" baseline="0" dirty="0" smtClean="0">
                <a:ln>
                  <a:noFill/>
                </a:ln>
                <a:solidFill>
                  <a:schemeClr val="tx1">
                    <a:lumMod val="50000"/>
                    <a:lumOff val="50000"/>
                  </a:schemeClr>
                </a:solidFill>
                <a:effectLst/>
                <a:latin typeface="黑体" pitchFamily="49" charset="-122"/>
                <a:ea typeface="黑体" pitchFamily="49" charset="-122"/>
                <a:cs typeface="宋体" pitchFamily="2" charset="-122"/>
              </a:rPr>
              <a:t>2001</a:t>
            </a:r>
            <a:r>
              <a:rPr kumimoji="0" lang="zh-CN" altLang="en-US" sz="1400" b="0" i="0" u="none" strike="noStrike" cap="none" normalizeH="0" baseline="0" dirty="0" smtClean="0">
                <a:ln>
                  <a:noFill/>
                </a:ln>
                <a:solidFill>
                  <a:schemeClr val="tx1">
                    <a:lumMod val="50000"/>
                    <a:lumOff val="50000"/>
                  </a:schemeClr>
                </a:solidFill>
                <a:effectLst/>
                <a:latin typeface="黑体" pitchFamily="49" charset="-122"/>
                <a:ea typeface="黑体" pitchFamily="49" charset="-122"/>
                <a:cs typeface="宋体" pitchFamily="2" charset="-122"/>
              </a:rPr>
              <a:t>）（学校、图书馆部分）</a:t>
            </a:r>
            <a:endParaRPr kumimoji="0" lang="zh-CN" altLang="en-US" sz="1400" b="0" i="0" u="none" strike="noStrike" cap="none" normalizeH="0" baseline="0" dirty="0" smtClean="0">
              <a:ln>
                <a:noFill/>
              </a:ln>
              <a:solidFill>
                <a:schemeClr val="tx1">
                  <a:lumMod val="50000"/>
                  <a:lumOff val="50000"/>
                </a:schemeClr>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1354429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3203872212"/>
              </p:ext>
            </p:extLst>
          </p:nvPr>
        </p:nvGraphicFramePr>
        <p:xfrm>
          <a:off x="0" y="908720"/>
          <a:ext cx="9143999" cy="2772545"/>
        </p:xfrm>
        <a:graphic>
          <a:graphicData uri="http://schemas.openxmlformats.org/drawingml/2006/table">
            <a:tbl>
              <a:tblPr>
                <a:tableStyleId>{5C22544A-7EE6-4342-B048-85BDC9FD1C3A}</a:tableStyleId>
              </a:tblPr>
              <a:tblGrid>
                <a:gridCol w="2529007"/>
                <a:gridCol w="2529007"/>
                <a:gridCol w="2328979"/>
                <a:gridCol w="1757006"/>
              </a:tblGrid>
              <a:tr h="489080">
                <a:tc rowSpan="2">
                  <a:txBody>
                    <a:bodyPr/>
                    <a:lstStyle/>
                    <a:p>
                      <a:pPr algn="just">
                        <a:spcAft>
                          <a:spcPts val="0"/>
                        </a:spcAft>
                      </a:pPr>
                      <a:r>
                        <a:rPr lang="zh-CN" sz="1600" kern="100" dirty="0">
                          <a:effectLst/>
                        </a:rPr>
                        <a:t>房间或场所</a:t>
                      </a:r>
                      <a:endParaRPr lang="zh-CN" sz="1600" kern="100" dirty="0">
                        <a:effectLst/>
                        <a:latin typeface="Times New Roman"/>
                        <a:ea typeface="宋体"/>
                      </a:endParaRPr>
                    </a:p>
                  </a:txBody>
                  <a:tcPr marL="68580" marR="68580" marT="0" marB="0"/>
                </a:tc>
                <a:tc gridSpan="2">
                  <a:txBody>
                    <a:bodyPr/>
                    <a:lstStyle/>
                    <a:p>
                      <a:pPr algn="ctr">
                        <a:spcAft>
                          <a:spcPts val="0"/>
                        </a:spcAft>
                      </a:pPr>
                      <a:r>
                        <a:rPr lang="zh-CN" sz="1600" kern="100">
                          <a:effectLst/>
                        </a:rPr>
                        <a:t>照明功率密度（</a:t>
                      </a:r>
                      <a:r>
                        <a:rPr lang="en-US" sz="1600" kern="100">
                          <a:effectLst/>
                        </a:rPr>
                        <a:t>W/m</a:t>
                      </a:r>
                      <a:r>
                        <a:rPr lang="en-US" sz="1600" kern="100" baseline="30000">
                          <a:effectLst/>
                        </a:rPr>
                        <a:t>2</a:t>
                      </a:r>
                      <a:r>
                        <a:rPr lang="zh-CN" sz="1600" kern="100">
                          <a:effectLst/>
                        </a:rPr>
                        <a:t>）</a:t>
                      </a:r>
                      <a:endParaRPr lang="zh-CN" sz="1600" kern="100">
                        <a:effectLst/>
                        <a:latin typeface="Times New Roman"/>
                        <a:ea typeface="宋体"/>
                      </a:endParaRPr>
                    </a:p>
                  </a:txBody>
                  <a:tcPr marL="68580" marR="68580" marT="0" marB="0"/>
                </a:tc>
                <a:tc hMerge="1">
                  <a:txBody>
                    <a:bodyPr/>
                    <a:lstStyle/>
                    <a:p>
                      <a:endParaRPr lang="zh-CN" altLang="en-US"/>
                    </a:p>
                  </a:txBody>
                  <a:tcPr/>
                </a:tc>
                <a:tc rowSpan="2">
                  <a:txBody>
                    <a:bodyPr/>
                    <a:lstStyle/>
                    <a:p>
                      <a:pPr algn="ctr">
                        <a:spcAft>
                          <a:spcPts val="0"/>
                        </a:spcAft>
                      </a:pPr>
                      <a:r>
                        <a:rPr lang="zh-CN" sz="1600" kern="100">
                          <a:effectLst/>
                        </a:rPr>
                        <a:t>对应照度值（</a:t>
                      </a:r>
                      <a:r>
                        <a:rPr lang="en-US" sz="1600" kern="100">
                          <a:effectLst/>
                        </a:rPr>
                        <a:t>lx</a:t>
                      </a:r>
                      <a:r>
                        <a:rPr lang="zh-CN" sz="1600" kern="100">
                          <a:effectLst/>
                        </a:rPr>
                        <a:t>）</a:t>
                      </a:r>
                      <a:endParaRPr lang="zh-CN" sz="1600" kern="100">
                        <a:effectLst/>
                        <a:latin typeface="Times New Roman"/>
                        <a:ea typeface="宋体"/>
                      </a:endParaRPr>
                    </a:p>
                  </a:txBody>
                  <a:tcPr marL="68580" marR="68580" marT="0" marB="0"/>
                </a:tc>
              </a:tr>
              <a:tr h="508709">
                <a:tc vMerge="1">
                  <a:txBody>
                    <a:bodyPr/>
                    <a:lstStyle/>
                    <a:p>
                      <a:endParaRPr lang="zh-CN" altLang="en-US"/>
                    </a:p>
                  </a:txBody>
                  <a:tcPr/>
                </a:tc>
                <a:tc>
                  <a:txBody>
                    <a:bodyPr/>
                    <a:lstStyle/>
                    <a:p>
                      <a:pPr algn="ctr">
                        <a:spcAft>
                          <a:spcPts val="0"/>
                        </a:spcAft>
                      </a:pPr>
                      <a:r>
                        <a:rPr lang="zh-CN" sz="1600" kern="100">
                          <a:effectLst/>
                        </a:rPr>
                        <a:t>现行值</a:t>
                      </a:r>
                      <a:endParaRPr lang="zh-CN" sz="1600" kern="100">
                        <a:effectLst/>
                        <a:latin typeface="Times New Roman"/>
                        <a:ea typeface="宋体"/>
                      </a:endParaRPr>
                    </a:p>
                  </a:txBody>
                  <a:tcPr marL="68580" marR="68580" marT="0" marB="0"/>
                </a:tc>
                <a:tc>
                  <a:txBody>
                    <a:bodyPr/>
                    <a:lstStyle/>
                    <a:p>
                      <a:pPr algn="ctr">
                        <a:spcAft>
                          <a:spcPts val="0"/>
                        </a:spcAft>
                      </a:pPr>
                      <a:r>
                        <a:rPr lang="zh-CN" sz="1600" kern="100">
                          <a:effectLst/>
                        </a:rPr>
                        <a:t>目标值</a:t>
                      </a:r>
                      <a:endParaRPr lang="zh-CN" sz="1600" kern="100">
                        <a:effectLst/>
                        <a:latin typeface="Times New Roman"/>
                        <a:ea typeface="宋体"/>
                      </a:endParaRPr>
                    </a:p>
                  </a:txBody>
                  <a:tcPr marL="68580" marR="68580" marT="0" marB="0"/>
                </a:tc>
                <a:tc vMerge="1">
                  <a:txBody>
                    <a:bodyPr/>
                    <a:lstStyle/>
                    <a:p>
                      <a:endParaRPr lang="zh-CN" altLang="en-US"/>
                    </a:p>
                  </a:txBody>
                  <a:tcPr/>
                </a:tc>
              </a:tr>
              <a:tr h="449823">
                <a:tc>
                  <a:txBody>
                    <a:bodyPr/>
                    <a:lstStyle/>
                    <a:p>
                      <a:pPr algn="just">
                        <a:spcAft>
                          <a:spcPts val="0"/>
                        </a:spcAft>
                      </a:pPr>
                      <a:r>
                        <a:rPr lang="zh-CN" sz="1600" kern="100" dirty="0">
                          <a:effectLst/>
                        </a:rPr>
                        <a:t>教室、阅览室</a:t>
                      </a:r>
                      <a:endParaRPr lang="zh-CN" sz="1600" kern="100" dirty="0">
                        <a:effectLst/>
                        <a:latin typeface="Times New Roman"/>
                        <a:ea typeface="宋体"/>
                      </a:endParaRPr>
                    </a:p>
                  </a:txBody>
                  <a:tcPr marL="68580" marR="68580" marT="0" marB="0"/>
                </a:tc>
                <a:tc>
                  <a:txBody>
                    <a:bodyPr/>
                    <a:lstStyle/>
                    <a:p>
                      <a:pPr algn="ctr">
                        <a:spcAft>
                          <a:spcPts val="0"/>
                        </a:spcAft>
                      </a:pPr>
                      <a:r>
                        <a:rPr lang="en-US" sz="1600" kern="100" dirty="0">
                          <a:effectLst/>
                        </a:rPr>
                        <a:t>11</a:t>
                      </a:r>
                      <a:endParaRPr lang="zh-CN" sz="1600" kern="100" dirty="0">
                        <a:effectLst/>
                        <a:latin typeface="Times New Roman"/>
                        <a:ea typeface="宋体"/>
                      </a:endParaRPr>
                    </a:p>
                  </a:txBody>
                  <a:tcPr marL="68580" marR="68580" marT="0" marB="0"/>
                </a:tc>
                <a:tc>
                  <a:txBody>
                    <a:bodyPr/>
                    <a:lstStyle/>
                    <a:p>
                      <a:pPr algn="ctr">
                        <a:spcAft>
                          <a:spcPts val="0"/>
                        </a:spcAft>
                      </a:pPr>
                      <a:r>
                        <a:rPr lang="en-US" sz="1600" kern="100">
                          <a:effectLst/>
                        </a:rPr>
                        <a:t>9</a:t>
                      </a:r>
                      <a:endParaRPr lang="zh-CN" sz="1600" kern="100">
                        <a:effectLst/>
                        <a:latin typeface="Times New Roman"/>
                        <a:ea typeface="宋体"/>
                      </a:endParaRPr>
                    </a:p>
                  </a:txBody>
                  <a:tcPr marL="68580" marR="68580" marT="0" marB="0"/>
                </a:tc>
                <a:tc>
                  <a:txBody>
                    <a:bodyPr/>
                    <a:lstStyle/>
                    <a:p>
                      <a:pPr algn="ctr">
                        <a:spcAft>
                          <a:spcPts val="0"/>
                        </a:spcAft>
                      </a:pPr>
                      <a:r>
                        <a:rPr lang="en-US" sz="1600" kern="100">
                          <a:effectLst/>
                        </a:rPr>
                        <a:t>300</a:t>
                      </a:r>
                      <a:endParaRPr lang="zh-CN" sz="1600" kern="100">
                        <a:effectLst/>
                        <a:latin typeface="Times New Roman"/>
                        <a:ea typeface="宋体"/>
                      </a:endParaRPr>
                    </a:p>
                  </a:txBody>
                  <a:tcPr marL="68580" marR="68580" marT="0" marB="0"/>
                </a:tc>
              </a:tr>
              <a:tr h="433466">
                <a:tc>
                  <a:txBody>
                    <a:bodyPr/>
                    <a:lstStyle/>
                    <a:p>
                      <a:pPr algn="just">
                        <a:spcAft>
                          <a:spcPts val="0"/>
                        </a:spcAft>
                      </a:pPr>
                      <a:r>
                        <a:rPr lang="zh-CN" sz="1600" kern="100">
                          <a:effectLst/>
                        </a:rPr>
                        <a:t>实验室</a:t>
                      </a:r>
                      <a:endParaRPr lang="zh-CN" sz="1600" kern="100">
                        <a:effectLst/>
                        <a:latin typeface="Times New Roman"/>
                        <a:ea typeface="宋体"/>
                      </a:endParaRPr>
                    </a:p>
                  </a:txBody>
                  <a:tcPr marL="68580" marR="68580" marT="0" marB="0"/>
                </a:tc>
                <a:tc>
                  <a:txBody>
                    <a:bodyPr/>
                    <a:lstStyle/>
                    <a:p>
                      <a:pPr algn="ctr">
                        <a:spcAft>
                          <a:spcPts val="0"/>
                        </a:spcAft>
                      </a:pPr>
                      <a:r>
                        <a:rPr lang="en-US" sz="1600" kern="100" dirty="0">
                          <a:effectLst/>
                        </a:rPr>
                        <a:t>11</a:t>
                      </a:r>
                      <a:endParaRPr lang="zh-CN" sz="1600" kern="100" dirty="0">
                        <a:effectLst/>
                        <a:latin typeface="Times New Roman"/>
                        <a:ea typeface="宋体"/>
                      </a:endParaRPr>
                    </a:p>
                  </a:txBody>
                  <a:tcPr marL="68580" marR="68580" marT="0" marB="0"/>
                </a:tc>
                <a:tc>
                  <a:txBody>
                    <a:bodyPr/>
                    <a:lstStyle/>
                    <a:p>
                      <a:pPr algn="ctr">
                        <a:spcAft>
                          <a:spcPts val="0"/>
                        </a:spcAft>
                      </a:pPr>
                      <a:r>
                        <a:rPr lang="en-US" sz="1600" kern="100">
                          <a:effectLst/>
                        </a:rPr>
                        <a:t>9</a:t>
                      </a:r>
                      <a:endParaRPr lang="zh-CN" sz="1600" kern="100">
                        <a:effectLst/>
                        <a:latin typeface="Times New Roman"/>
                        <a:ea typeface="宋体"/>
                      </a:endParaRPr>
                    </a:p>
                  </a:txBody>
                  <a:tcPr marL="68580" marR="68580" marT="0" marB="0"/>
                </a:tc>
                <a:tc>
                  <a:txBody>
                    <a:bodyPr/>
                    <a:lstStyle/>
                    <a:p>
                      <a:pPr algn="ctr">
                        <a:spcAft>
                          <a:spcPts val="0"/>
                        </a:spcAft>
                      </a:pPr>
                      <a:r>
                        <a:rPr lang="en-US" sz="1600" kern="100">
                          <a:effectLst/>
                        </a:rPr>
                        <a:t>300</a:t>
                      </a:r>
                      <a:endParaRPr lang="zh-CN" sz="1600" kern="100">
                        <a:effectLst/>
                        <a:latin typeface="Times New Roman"/>
                        <a:ea typeface="宋体"/>
                      </a:endParaRPr>
                    </a:p>
                  </a:txBody>
                  <a:tcPr marL="68580" marR="68580" marT="0" marB="0"/>
                </a:tc>
              </a:tr>
              <a:tr h="538152">
                <a:tc>
                  <a:txBody>
                    <a:bodyPr/>
                    <a:lstStyle/>
                    <a:p>
                      <a:pPr algn="just">
                        <a:spcAft>
                          <a:spcPts val="0"/>
                        </a:spcAft>
                      </a:pPr>
                      <a:r>
                        <a:rPr lang="zh-CN" sz="1600" kern="100">
                          <a:effectLst/>
                        </a:rPr>
                        <a:t>美术教室</a:t>
                      </a:r>
                      <a:endParaRPr lang="zh-CN" sz="1600" kern="100">
                        <a:effectLst/>
                        <a:latin typeface="Times New Roman"/>
                        <a:ea typeface="宋体"/>
                      </a:endParaRPr>
                    </a:p>
                  </a:txBody>
                  <a:tcPr marL="68580" marR="68580" marT="0" marB="0"/>
                </a:tc>
                <a:tc>
                  <a:txBody>
                    <a:bodyPr/>
                    <a:lstStyle/>
                    <a:p>
                      <a:pPr algn="ctr">
                        <a:spcAft>
                          <a:spcPts val="0"/>
                        </a:spcAft>
                      </a:pPr>
                      <a:r>
                        <a:rPr lang="en-US" sz="1600" kern="100" dirty="0">
                          <a:effectLst/>
                        </a:rPr>
                        <a:t>18</a:t>
                      </a:r>
                      <a:endParaRPr lang="zh-CN" sz="1600" kern="100" dirty="0">
                        <a:effectLst/>
                        <a:latin typeface="Times New Roman"/>
                        <a:ea typeface="宋体"/>
                      </a:endParaRPr>
                    </a:p>
                  </a:txBody>
                  <a:tcPr marL="68580" marR="68580" marT="0" marB="0"/>
                </a:tc>
                <a:tc>
                  <a:txBody>
                    <a:bodyPr/>
                    <a:lstStyle/>
                    <a:p>
                      <a:pPr algn="ctr">
                        <a:spcAft>
                          <a:spcPts val="0"/>
                        </a:spcAft>
                      </a:pPr>
                      <a:r>
                        <a:rPr lang="en-US" sz="1600" kern="100" dirty="0">
                          <a:effectLst/>
                        </a:rPr>
                        <a:t>15</a:t>
                      </a:r>
                      <a:endParaRPr lang="zh-CN" sz="1600" kern="100" dirty="0">
                        <a:effectLst/>
                        <a:latin typeface="Times New Roman"/>
                        <a:ea typeface="宋体"/>
                      </a:endParaRPr>
                    </a:p>
                  </a:txBody>
                  <a:tcPr marL="68580" marR="68580" marT="0" marB="0"/>
                </a:tc>
                <a:tc>
                  <a:txBody>
                    <a:bodyPr/>
                    <a:lstStyle/>
                    <a:p>
                      <a:pPr algn="ctr">
                        <a:spcAft>
                          <a:spcPts val="0"/>
                        </a:spcAft>
                      </a:pPr>
                      <a:r>
                        <a:rPr lang="en-US" sz="1600" kern="100" dirty="0">
                          <a:effectLst/>
                        </a:rPr>
                        <a:t>500</a:t>
                      </a:r>
                      <a:endParaRPr lang="zh-CN" sz="1600" kern="100" dirty="0">
                        <a:effectLst/>
                        <a:latin typeface="Times New Roman"/>
                        <a:ea typeface="宋体"/>
                      </a:endParaRPr>
                    </a:p>
                  </a:txBody>
                  <a:tcPr marL="68580" marR="68580" marT="0" marB="0"/>
                </a:tc>
              </a:tr>
              <a:tr h="353315">
                <a:tc>
                  <a:txBody>
                    <a:bodyPr/>
                    <a:lstStyle/>
                    <a:p>
                      <a:pPr algn="just">
                        <a:spcAft>
                          <a:spcPts val="0"/>
                        </a:spcAft>
                      </a:pPr>
                      <a:r>
                        <a:rPr lang="zh-CN" sz="1600" kern="100">
                          <a:effectLst/>
                        </a:rPr>
                        <a:t>多媒体教室</a:t>
                      </a:r>
                      <a:endParaRPr lang="zh-CN" sz="1600" kern="100">
                        <a:effectLst/>
                        <a:latin typeface="Times New Roman"/>
                        <a:ea typeface="宋体"/>
                      </a:endParaRPr>
                    </a:p>
                  </a:txBody>
                  <a:tcPr marL="68580" marR="68580" marT="0" marB="0"/>
                </a:tc>
                <a:tc>
                  <a:txBody>
                    <a:bodyPr/>
                    <a:lstStyle/>
                    <a:p>
                      <a:pPr indent="571500" algn="just">
                        <a:spcAft>
                          <a:spcPts val="0"/>
                        </a:spcAft>
                      </a:pPr>
                      <a:r>
                        <a:rPr lang="en-US" sz="1600" kern="100" dirty="0">
                          <a:effectLst/>
                        </a:rPr>
                        <a:t>11</a:t>
                      </a:r>
                      <a:endParaRPr lang="zh-CN" sz="1600" kern="100" dirty="0">
                        <a:effectLst/>
                        <a:latin typeface="Times New Roman"/>
                        <a:ea typeface="宋体"/>
                      </a:endParaRPr>
                    </a:p>
                  </a:txBody>
                  <a:tcPr marL="68580" marR="68580" marT="0" marB="0"/>
                </a:tc>
                <a:tc>
                  <a:txBody>
                    <a:bodyPr/>
                    <a:lstStyle/>
                    <a:p>
                      <a:pPr indent="571500" algn="just">
                        <a:spcAft>
                          <a:spcPts val="0"/>
                        </a:spcAft>
                      </a:pPr>
                      <a:r>
                        <a:rPr lang="en-US" sz="1600" kern="100">
                          <a:effectLst/>
                        </a:rPr>
                        <a:t>9</a:t>
                      </a:r>
                      <a:endParaRPr lang="zh-CN" sz="1600" kern="100">
                        <a:effectLst/>
                        <a:latin typeface="Times New Roman"/>
                        <a:ea typeface="宋体"/>
                      </a:endParaRPr>
                    </a:p>
                  </a:txBody>
                  <a:tcPr marL="68580" marR="68580" marT="0" marB="0"/>
                </a:tc>
                <a:tc>
                  <a:txBody>
                    <a:bodyPr/>
                    <a:lstStyle/>
                    <a:p>
                      <a:pPr indent="342900" algn="just">
                        <a:spcAft>
                          <a:spcPts val="0"/>
                        </a:spcAft>
                      </a:pPr>
                      <a:r>
                        <a:rPr lang="en-US" sz="1600" kern="100" dirty="0">
                          <a:effectLst/>
                        </a:rPr>
                        <a:t>300</a:t>
                      </a:r>
                      <a:endParaRPr lang="zh-CN" sz="1600" kern="100" dirty="0">
                        <a:effectLst/>
                        <a:latin typeface="Times New Roman"/>
                        <a:ea typeface="宋体"/>
                      </a:endParaRPr>
                    </a:p>
                  </a:txBody>
                  <a:tcPr marL="68580" marR="68580" marT="0" marB="0"/>
                </a:tc>
              </a:tr>
            </a:tbl>
          </a:graphicData>
        </a:graphic>
      </p:graphicFrame>
      <p:sp>
        <p:nvSpPr>
          <p:cNvPr id="3" name="Rectangle 1"/>
          <p:cNvSpPr>
            <a:spLocks noChangeArrowheads="1"/>
          </p:cNvSpPr>
          <p:nvPr/>
        </p:nvSpPr>
        <p:spPr bwMode="auto">
          <a:xfrm>
            <a:off x="-252536" y="332656"/>
            <a:ext cx="4429418" cy="615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342900" algn="l"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dirty="0" smtClean="0">
                <a:ln>
                  <a:noFill/>
                </a:ln>
                <a:solidFill>
                  <a:schemeClr val="tx1">
                    <a:lumMod val="50000"/>
                    <a:lumOff val="50000"/>
                  </a:schemeClr>
                </a:solidFill>
                <a:effectLst/>
                <a:latin typeface="黑体" pitchFamily="49" charset="-122"/>
                <a:ea typeface="黑体" pitchFamily="49" charset="-122"/>
                <a:cs typeface="宋体" pitchFamily="2" charset="-122"/>
              </a:rPr>
              <a:t>学校建筑照明功率密度值</a:t>
            </a:r>
            <a:r>
              <a:rPr kumimoji="0" lang="zh-CN" sz="1600" b="0" i="0" u="none" strike="noStrike" cap="none" normalizeH="0" baseline="0" dirty="0" smtClean="0">
                <a:ln>
                  <a:noFill/>
                </a:ln>
                <a:solidFill>
                  <a:schemeClr val="tx1">
                    <a:lumMod val="50000"/>
                    <a:lumOff val="50000"/>
                  </a:schemeClr>
                </a:solidFill>
                <a:effectLst/>
                <a:latin typeface="黑体" pitchFamily="49" charset="-122"/>
                <a:ea typeface="黑体" pitchFamily="49" charset="-122"/>
                <a:cs typeface="Times New Roman" pitchFamily="18" charset="0"/>
              </a:rPr>
              <a:t>（</a:t>
            </a:r>
            <a:r>
              <a:rPr kumimoji="0" lang="en-US" altLang="zh-CN" sz="1600" b="0" i="0" u="none" strike="noStrike" cap="none" normalizeH="0" baseline="0" dirty="0" smtClean="0">
                <a:ln>
                  <a:noFill/>
                </a:ln>
                <a:solidFill>
                  <a:schemeClr val="tx1">
                    <a:lumMod val="50000"/>
                    <a:lumOff val="50000"/>
                  </a:schemeClr>
                </a:solidFill>
                <a:effectLst/>
                <a:latin typeface="黑体" pitchFamily="49" charset="-122"/>
                <a:ea typeface="黑体" pitchFamily="49" charset="-122"/>
                <a:cs typeface="Times New Roman" pitchFamily="18" charset="0"/>
              </a:rPr>
              <a:t>GB50034-2004</a:t>
            </a:r>
            <a:r>
              <a:rPr kumimoji="0" lang="zh-CN" altLang="en-US" sz="1600" b="0" i="0" u="none" strike="noStrike" cap="none" normalizeH="0" baseline="0" dirty="0" smtClean="0">
                <a:ln>
                  <a:noFill/>
                </a:ln>
                <a:solidFill>
                  <a:schemeClr val="tx1">
                    <a:lumMod val="50000"/>
                    <a:lumOff val="50000"/>
                  </a:schemeClr>
                </a:solidFill>
                <a:effectLst/>
                <a:latin typeface="黑体" pitchFamily="49" charset="-122"/>
                <a:ea typeface="黑体" pitchFamily="49" charset="-122"/>
                <a:cs typeface="Times New Roman" pitchFamily="18" charset="0"/>
              </a:rPr>
              <a:t>）</a:t>
            </a:r>
            <a:endParaRPr kumimoji="0" lang="zh-CN" altLang="en-US" sz="1600" b="0" i="0" u="none" strike="noStrike" cap="none" normalizeH="0" baseline="0" dirty="0" smtClean="0">
              <a:ln>
                <a:noFill/>
              </a:ln>
              <a:solidFill>
                <a:schemeClr val="tx1">
                  <a:lumMod val="50000"/>
                  <a:lumOff val="50000"/>
                </a:schemeClr>
              </a:solidFill>
              <a:effectLst/>
              <a:latin typeface="Arial" pitchFamily="34" charset="0"/>
              <a:ea typeface="宋体" pitchFamily="2" charset="-122"/>
              <a:cs typeface="宋体" pitchFamily="2" charset="-122"/>
            </a:endParaRPr>
          </a:p>
          <a:p>
            <a:pPr marL="0" marR="0" lvl="0" indent="34290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pic>
        <p:nvPicPr>
          <p:cNvPr id="16386" name="Picture 2" descr="ee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504" y="3868752"/>
            <a:ext cx="3340142" cy="2872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7" name="Picture 3" descr="f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31104" y="4092836"/>
            <a:ext cx="4384023" cy="276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0888921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0040" y="469702"/>
            <a:ext cx="4572000" cy="1231106"/>
          </a:xfrm>
          <a:prstGeom prst="rect">
            <a:avLst/>
          </a:prstGeom>
        </p:spPr>
        <p:txBody>
          <a:bodyPr>
            <a:spAutoFit/>
          </a:bodyPr>
          <a:lstStyle/>
          <a:p>
            <a:r>
              <a:rPr lang="zh-CN" altLang="zh-CN" sz="2000" dirty="0">
                <a:solidFill>
                  <a:schemeClr val="tx1">
                    <a:lumMod val="50000"/>
                    <a:lumOff val="50000"/>
                  </a:schemeClr>
                </a:solidFill>
                <a:latin typeface="黑体" pitchFamily="49" charset="-122"/>
                <a:ea typeface="黑体" pitchFamily="49" charset="-122"/>
              </a:rPr>
              <a:t>二、光源与灯具的选择</a:t>
            </a:r>
          </a:p>
          <a:p>
            <a:r>
              <a:rPr lang="zh-CN" altLang="zh-CN" dirty="0">
                <a:solidFill>
                  <a:schemeClr val="tx1">
                    <a:lumMod val="50000"/>
                    <a:lumOff val="50000"/>
                  </a:schemeClr>
                </a:solidFill>
              </a:rPr>
              <a:t>（一）</a:t>
            </a:r>
            <a:r>
              <a:rPr lang="zh-CN" altLang="zh-CN" dirty="0" smtClean="0">
                <a:solidFill>
                  <a:schemeClr val="tx1">
                    <a:lumMod val="50000"/>
                    <a:lumOff val="50000"/>
                  </a:schemeClr>
                </a:solidFill>
              </a:rPr>
              <a:t>光源</a:t>
            </a:r>
            <a:endParaRPr lang="en-US" altLang="zh-CN" dirty="0" smtClean="0">
              <a:solidFill>
                <a:schemeClr val="tx1">
                  <a:lumMod val="50000"/>
                  <a:lumOff val="50000"/>
                </a:schemeClr>
              </a:solidFill>
            </a:endParaRPr>
          </a:p>
          <a:p>
            <a:r>
              <a:rPr lang="zh-CN" altLang="zh-CN" dirty="0">
                <a:solidFill>
                  <a:schemeClr val="tx1">
                    <a:lumMod val="50000"/>
                    <a:lumOff val="50000"/>
                  </a:schemeClr>
                </a:solidFill>
              </a:rPr>
              <a:t>（二）灯具选择</a:t>
            </a:r>
          </a:p>
          <a:p>
            <a:endParaRPr lang="zh-CN" altLang="zh-CN" dirty="0"/>
          </a:p>
        </p:txBody>
      </p:sp>
      <p:pic>
        <p:nvPicPr>
          <p:cNvPr id="17410" name="Picture 2" descr="未标题-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575" y="1491754"/>
            <a:ext cx="5394726" cy="3521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Picture 3" descr="22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22170" y="1412776"/>
            <a:ext cx="3933154" cy="36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8996498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431582673"/>
              </p:ext>
            </p:extLst>
          </p:nvPr>
        </p:nvGraphicFramePr>
        <p:xfrm>
          <a:off x="-2" y="1500353"/>
          <a:ext cx="9144001" cy="3008767"/>
        </p:xfrm>
        <a:graphic>
          <a:graphicData uri="http://schemas.openxmlformats.org/drawingml/2006/table">
            <a:tbl>
              <a:tblPr>
                <a:tableStyleId>{5C22544A-7EE6-4342-B048-85BDC9FD1C3A}</a:tableStyleId>
              </a:tblPr>
              <a:tblGrid>
                <a:gridCol w="1167734"/>
                <a:gridCol w="1942979"/>
                <a:gridCol w="1750519"/>
                <a:gridCol w="1750519"/>
                <a:gridCol w="979598"/>
                <a:gridCol w="1552652"/>
              </a:tblGrid>
              <a:tr h="979781">
                <a:tc>
                  <a:txBody>
                    <a:bodyPr/>
                    <a:lstStyle/>
                    <a:p>
                      <a:pPr algn="just">
                        <a:spcAft>
                          <a:spcPts val="0"/>
                        </a:spcAft>
                      </a:pPr>
                      <a:r>
                        <a:rPr lang="zh-CN" sz="1600" kern="100" dirty="0">
                          <a:effectLst/>
                        </a:rPr>
                        <a:t>灯型</a:t>
                      </a:r>
                      <a:endParaRPr lang="zh-CN" sz="1600" kern="100" dirty="0">
                        <a:effectLst/>
                        <a:latin typeface="宋体"/>
                        <a:cs typeface="Courier New"/>
                      </a:endParaRPr>
                    </a:p>
                  </a:txBody>
                  <a:tcPr marL="68580" marR="68580" marT="0" marB="0"/>
                </a:tc>
                <a:tc>
                  <a:txBody>
                    <a:bodyPr/>
                    <a:lstStyle/>
                    <a:p>
                      <a:pPr algn="just">
                        <a:spcAft>
                          <a:spcPts val="0"/>
                        </a:spcAft>
                      </a:pPr>
                      <a:r>
                        <a:rPr lang="zh-CN" sz="1600" kern="100">
                          <a:effectLst/>
                        </a:rPr>
                        <a:t>教室面积（</a:t>
                      </a:r>
                      <a:r>
                        <a:rPr lang="en-US" sz="1600" kern="100">
                          <a:effectLst/>
                        </a:rPr>
                        <a:t>m</a:t>
                      </a:r>
                      <a:r>
                        <a:rPr lang="en-US" sz="1600" kern="100" baseline="30000">
                          <a:effectLst/>
                        </a:rPr>
                        <a:t>2</a:t>
                      </a:r>
                      <a:r>
                        <a:rPr lang="zh-CN" sz="1600" kern="100">
                          <a:effectLst/>
                        </a:rPr>
                        <a:t>）</a:t>
                      </a:r>
                      <a:endParaRPr lang="zh-CN" sz="1600" kern="100">
                        <a:effectLst/>
                        <a:latin typeface="宋体"/>
                        <a:cs typeface="Courier New"/>
                      </a:endParaRPr>
                    </a:p>
                  </a:txBody>
                  <a:tcPr marL="68580" marR="68580" marT="0" marB="0"/>
                </a:tc>
                <a:tc>
                  <a:txBody>
                    <a:bodyPr/>
                    <a:lstStyle/>
                    <a:p>
                      <a:pPr algn="just">
                        <a:spcAft>
                          <a:spcPts val="0"/>
                        </a:spcAft>
                      </a:pPr>
                      <a:r>
                        <a:rPr lang="zh-CN" sz="1600" kern="100">
                          <a:effectLst/>
                        </a:rPr>
                        <a:t>灯具数量（个）</a:t>
                      </a:r>
                      <a:endParaRPr lang="zh-CN" sz="1600" kern="100">
                        <a:effectLst/>
                        <a:latin typeface="宋体"/>
                        <a:cs typeface="Courier New"/>
                      </a:endParaRPr>
                    </a:p>
                  </a:txBody>
                  <a:tcPr marL="68580" marR="68580" marT="0" marB="0"/>
                </a:tc>
                <a:tc>
                  <a:txBody>
                    <a:bodyPr/>
                    <a:lstStyle/>
                    <a:p>
                      <a:pPr algn="just">
                        <a:spcAft>
                          <a:spcPts val="0"/>
                        </a:spcAft>
                      </a:pPr>
                      <a:r>
                        <a:rPr lang="zh-CN" sz="1600" kern="100">
                          <a:effectLst/>
                        </a:rPr>
                        <a:t>单位容量（</a:t>
                      </a:r>
                      <a:r>
                        <a:rPr lang="en-US" sz="1600" kern="100">
                          <a:effectLst/>
                        </a:rPr>
                        <a:t>W/ m</a:t>
                      </a:r>
                      <a:r>
                        <a:rPr lang="en-US" sz="1600" kern="100" baseline="30000">
                          <a:effectLst/>
                        </a:rPr>
                        <a:t>2</a:t>
                      </a:r>
                      <a:r>
                        <a:rPr lang="zh-CN" sz="1600" kern="100">
                          <a:effectLst/>
                        </a:rPr>
                        <a:t>）</a:t>
                      </a:r>
                      <a:endParaRPr lang="zh-CN" sz="1600" kern="100">
                        <a:effectLst/>
                        <a:latin typeface="宋体"/>
                        <a:cs typeface="Courier New"/>
                      </a:endParaRPr>
                    </a:p>
                  </a:txBody>
                  <a:tcPr marL="68580" marR="68580" marT="0" marB="0"/>
                </a:tc>
                <a:tc>
                  <a:txBody>
                    <a:bodyPr/>
                    <a:lstStyle/>
                    <a:p>
                      <a:pPr algn="just">
                        <a:spcAft>
                          <a:spcPts val="0"/>
                        </a:spcAft>
                      </a:pPr>
                      <a:r>
                        <a:rPr lang="en-US" sz="1600" kern="100">
                          <a:effectLst/>
                        </a:rPr>
                        <a:t>E</a:t>
                      </a:r>
                      <a:r>
                        <a:rPr lang="en-US" sz="1600" kern="100" baseline="-25000">
                          <a:effectLst/>
                        </a:rPr>
                        <a:t>av</a:t>
                      </a:r>
                      <a:r>
                        <a:rPr lang="en-US" sz="1600" kern="100">
                          <a:effectLst/>
                        </a:rPr>
                        <a:t>(Lx)</a:t>
                      </a:r>
                      <a:endParaRPr lang="zh-CN" sz="1600" kern="100">
                        <a:effectLst/>
                        <a:latin typeface="宋体"/>
                        <a:cs typeface="Courier New"/>
                      </a:endParaRPr>
                    </a:p>
                  </a:txBody>
                  <a:tcPr marL="68580" marR="68580" marT="0" marB="0"/>
                </a:tc>
                <a:tc>
                  <a:txBody>
                    <a:bodyPr/>
                    <a:lstStyle/>
                    <a:p>
                      <a:pPr algn="just">
                        <a:spcAft>
                          <a:spcPts val="0"/>
                        </a:spcAft>
                      </a:pPr>
                      <a:r>
                        <a:rPr lang="en-US" sz="1600" kern="100">
                          <a:effectLst/>
                        </a:rPr>
                        <a:t> E</a:t>
                      </a:r>
                      <a:r>
                        <a:rPr lang="en-US" sz="1600" kern="100" baseline="-25000">
                          <a:effectLst/>
                        </a:rPr>
                        <a:t>av</a:t>
                      </a:r>
                      <a:r>
                        <a:rPr lang="en-US" sz="1600" kern="100">
                          <a:effectLst/>
                        </a:rPr>
                        <a:t>/</a:t>
                      </a:r>
                      <a:r>
                        <a:rPr lang="zh-CN" sz="1600" kern="100">
                          <a:effectLst/>
                        </a:rPr>
                        <a:t>（</a:t>
                      </a:r>
                      <a:r>
                        <a:rPr lang="en-US" sz="1600" kern="100">
                          <a:effectLst/>
                        </a:rPr>
                        <a:t>W/ m</a:t>
                      </a:r>
                      <a:r>
                        <a:rPr lang="en-US" sz="1600" kern="100" baseline="30000">
                          <a:effectLst/>
                        </a:rPr>
                        <a:t>2</a:t>
                      </a:r>
                      <a:r>
                        <a:rPr lang="zh-CN" sz="1600" kern="100">
                          <a:effectLst/>
                        </a:rPr>
                        <a:t>）</a:t>
                      </a:r>
                      <a:endParaRPr lang="zh-CN" sz="1600" kern="100">
                        <a:effectLst/>
                        <a:latin typeface="宋体"/>
                        <a:cs typeface="Courier New"/>
                      </a:endParaRPr>
                    </a:p>
                  </a:txBody>
                  <a:tcPr marL="68580" marR="68580" marT="0" marB="0"/>
                </a:tc>
              </a:tr>
              <a:tr h="630013">
                <a:tc>
                  <a:txBody>
                    <a:bodyPr/>
                    <a:lstStyle/>
                    <a:p>
                      <a:pPr algn="just">
                        <a:spcAft>
                          <a:spcPts val="0"/>
                        </a:spcAft>
                      </a:pPr>
                      <a:r>
                        <a:rPr lang="zh-CN" sz="1600" kern="100">
                          <a:effectLst/>
                        </a:rPr>
                        <a:t>盒式</a:t>
                      </a:r>
                      <a:endParaRPr lang="zh-CN" sz="1600" kern="100">
                        <a:effectLst/>
                        <a:latin typeface="宋体"/>
                        <a:cs typeface="Courier New"/>
                      </a:endParaRPr>
                    </a:p>
                  </a:txBody>
                  <a:tcPr marL="68580" marR="68580" marT="0" marB="0"/>
                </a:tc>
                <a:tc>
                  <a:txBody>
                    <a:bodyPr/>
                    <a:lstStyle/>
                    <a:p>
                      <a:pPr indent="266700" algn="just">
                        <a:spcAft>
                          <a:spcPts val="0"/>
                        </a:spcAft>
                      </a:pPr>
                      <a:r>
                        <a:rPr lang="en-US" sz="1600" kern="100">
                          <a:effectLst/>
                        </a:rPr>
                        <a:t>54=9</a:t>
                      </a:r>
                      <a:r>
                        <a:rPr lang="zh-CN" sz="1600" kern="100">
                          <a:effectLst/>
                        </a:rPr>
                        <a:t>×</a:t>
                      </a:r>
                      <a:r>
                        <a:rPr lang="en-US" sz="1600" kern="100">
                          <a:effectLst/>
                        </a:rPr>
                        <a:t>6</a:t>
                      </a:r>
                      <a:endParaRPr lang="zh-CN" sz="1600" kern="100">
                        <a:effectLst/>
                        <a:latin typeface="宋体"/>
                        <a:cs typeface="Courier New"/>
                      </a:endParaRPr>
                    </a:p>
                  </a:txBody>
                  <a:tcPr marL="68580" marR="68580" marT="0" marB="0"/>
                </a:tc>
                <a:tc>
                  <a:txBody>
                    <a:bodyPr/>
                    <a:lstStyle/>
                    <a:p>
                      <a:pPr indent="266700" algn="just">
                        <a:spcAft>
                          <a:spcPts val="0"/>
                        </a:spcAft>
                      </a:pPr>
                      <a:r>
                        <a:rPr lang="en-US" sz="1600" kern="100">
                          <a:effectLst/>
                        </a:rPr>
                        <a:t>6</a:t>
                      </a:r>
                      <a:endParaRPr lang="zh-CN" sz="1600" kern="100">
                        <a:effectLst/>
                        <a:latin typeface="宋体"/>
                        <a:cs typeface="Courier New"/>
                      </a:endParaRPr>
                    </a:p>
                  </a:txBody>
                  <a:tcPr marL="68580" marR="68580" marT="0" marB="0"/>
                </a:tc>
                <a:tc>
                  <a:txBody>
                    <a:bodyPr/>
                    <a:lstStyle/>
                    <a:p>
                      <a:pPr indent="266700" algn="just">
                        <a:spcAft>
                          <a:spcPts val="0"/>
                        </a:spcAft>
                      </a:pPr>
                      <a:r>
                        <a:rPr lang="en-US" sz="1600" kern="100">
                          <a:effectLst/>
                        </a:rPr>
                        <a:t>4.44</a:t>
                      </a:r>
                      <a:endParaRPr lang="zh-CN" sz="1600" kern="100">
                        <a:effectLst/>
                        <a:latin typeface="宋体"/>
                        <a:cs typeface="Courier New"/>
                      </a:endParaRPr>
                    </a:p>
                  </a:txBody>
                  <a:tcPr marL="68580" marR="68580" marT="0" marB="0"/>
                </a:tc>
                <a:tc>
                  <a:txBody>
                    <a:bodyPr/>
                    <a:lstStyle/>
                    <a:p>
                      <a:pPr indent="266700" algn="just">
                        <a:spcAft>
                          <a:spcPts val="0"/>
                        </a:spcAft>
                      </a:pPr>
                      <a:r>
                        <a:rPr lang="en-US" sz="1600" kern="100">
                          <a:effectLst/>
                        </a:rPr>
                        <a:t>108</a:t>
                      </a:r>
                      <a:endParaRPr lang="zh-CN" sz="1600" kern="100">
                        <a:effectLst/>
                        <a:latin typeface="宋体"/>
                        <a:cs typeface="Courier New"/>
                      </a:endParaRPr>
                    </a:p>
                  </a:txBody>
                  <a:tcPr marL="68580" marR="68580" marT="0" marB="0"/>
                </a:tc>
                <a:tc>
                  <a:txBody>
                    <a:bodyPr/>
                    <a:lstStyle/>
                    <a:p>
                      <a:pPr algn="just">
                        <a:spcAft>
                          <a:spcPts val="0"/>
                        </a:spcAft>
                      </a:pPr>
                      <a:r>
                        <a:rPr lang="en-US" sz="1600" kern="100">
                          <a:effectLst/>
                        </a:rPr>
                        <a:t>24.3</a:t>
                      </a:r>
                      <a:endParaRPr lang="zh-CN" sz="1600" kern="100">
                        <a:effectLst/>
                        <a:latin typeface="宋体"/>
                        <a:cs typeface="Courier New"/>
                      </a:endParaRPr>
                    </a:p>
                  </a:txBody>
                  <a:tcPr marL="68580" marR="68580" marT="0" marB="0"/>
                </a:tc>
              </a:tr>
              <a:tr h="838478">
                <a:tc>
                  <a:txBody>
                    <a:bodyPr/>
                    <a:lstStyle/>
                    <a:p>
                      <a:pPr algn="just">
                        <a:spcAft>
                          <a:spcPts val="0"/>
                        </a:spcAft>
                      </a:pPr>
                      <a:r>
                        <a:rPr lang="zh-CN" sz="1600" kern="100">
                          <a:effectLst/>
                        </a:rPr>
                        <a:t>控照</a:t>
                      </a:r>
                      <a:endParaRPr lang="zh-CN" sz="1600" kern="100">
                        <a:effectLst/>
                        <a:latin typeface="宋体"/>
                        <a:cs typeface="Courier New"/>
                      </a:endParaRPr>
                    </a:p>
                  </a:txBody>
                  <a:tcPr marL="68580" marR="68580" marT="0" marB="0"/>
                </a:tc>
                <a:tc>
                  <a:txBody>
                    <a:bodyPr/>
                    <a:lstStyle/>
                    <a:p>
                      <a:pPr indent="266700" algn="just">
                        <a:spcAft>
                          <a:spcPts val="0"/>
                        </a:spcAft>
                      </a:pPr>
                      <a:r>
                        <a:rPr lang="en-US" sz="1600" kern="100">
                          <a:effectLst/>
                        </a:rPr>
                        <a:t>56=8</a:t>
                      </a:r>
                      <a:r>
                        <a:rPr lang="zh-CN" sz="1600" kern="100">
                          <a:effectLst/>
                        </a:rPr>
                        <a:t>×</a:t>
                      </a:r>
                      <a:r>
                        <a:rPr lang="en-US" sz="1600" kern="100">
                          <a:effectLst/>
                        </a:rPr>
                        <a:t>7</a:t>
                      </a:r>
                      <a:endParaRPr lang="zh-CN" sz="1600" kern="100">
                        <a:effectLst/>
                        <a:latin typeface="宋体"/>
                        <a:cs typeface="Courier New"/>
                      </a:endParaRPr>
                    </a:p>
                  </a:txBody>
                  <a:tcPr marL="68580" marR="68580" marT="0" marB="0"/>
                </a:tc>
                <a:tc>
                  <a:txBody>
                    <a:bodyPr/>
                    <a:lstStyle/>
                    <a:p>
                      <a:pPr indent="266700" algn="just">
                        <a:spcAft>
                          <a:spcPts val="0"/>
                        </a:spcAft>
                      </a:pPr>
                      <a:r>
                        <a:rPr lang="en-US" sz="1600" kern="100">
                          <a:effectLst/>
                        </a:rPr>
                        <a:t>9</a:t>
                      </a:r>
                      <a:endParaRPr lang="zh-CN" sz="1600" kern="100">
                        <a:effectLst/>
                        <a:latin typeface="宋体"/>
                        <a:cs typeface="Courier New"/>
                      </a:endParaRPr>
                    </a:p>
                  </a:txBody>
                  <a:tcPr marL="68580" marR="68580" marT="0" marB="0"/>
                </a:tc>
                <a:tc>
                  <a:txBody>
                    <a:bodyPr/>
                    <a:lstStyle/>
                    <a:p>
                      <a:pPr indent="266700" algn="just">
                        <a:spcAft>
                          <a:spcPts val="0"/>
                        </a:spcAft>
                      </a:pPr>
                      <a:r>
                        <a:rPr lang="en-US" sz="1600" kern="100">
                          <a:effectLst/>
                        </a:rPr>
                        <a:t>6.43</a:t>
                      </a:r>
                      <a:endParaRPr lang="zh-CN" sz="1600" kern="100">
                        <a:effectLst/>
                        <a:latin typeface="宋体"/>
                        <a:cs typeface="Courier New"/>
                      </a:endParaRPr>
                    </a:p>
                  </a:txBody>
                  <a:tcPr marL="68580" marR="68580" marT="0" marB="0"/>
                </a:tc>
                <a:tc>
                  <a:txBody>
                    <a:bodyPr/>
                    <a:lstStyle/>
                    <a:p>
                      <a:pPr indent="266700" algn="just">
                        <a:spcAft>
                          <a:spcPts val="0"/>
                        </a:spcAft>
                      </a:pPr>
                      <a:r>
                        <a:rPr lang="en-US" sz="1600" kern="100">
                          <a:effectLst/>
                        </a:rPr>
                        <a:t>169</a:t>
                      </a:r>
                      <a:endParaRPr lang="zh-CN" sz="1600" kern="100">
                        <a:effectLst/>
                        <a:latin typeface="宋体"/>
                        <a:cs typeface="Courier New"/>
                      </a:endParaRPr>
                    </a:p>
                  </a:txBody>
                  <a:tcPr marL="68580" marR="68580" marT="0" marB="0"/>
                </a:tc>
                <a:tc>
                  <a:txBody>
                    <a:bodyPr/>
                    <a:lstStyle/>
                    <a:p>
                      <a:pPr algn="just">
                        <a:spcAft>
                          <a:spcPts val="0"/>
                        </a:spcAft>
                      </a:pPr>
                      <a:r>
                        <a:rPr lang="en-US" sz="1600" kern="100">
                          <a:effectLst/>
                        </a:rPr>
                        <a:t>26.3</a:t>
                      </a:r>
                      <a:endParaRPr lang="zh-CN" sz="1600" kern="100">
                        <a:effectLst/>
                        <a:latin typeface="宋体"/>
                        <a:cs typeface="Courier New"/>
                      </a:endParaRPr>
                    </a:p>
                  </a:txBody>
                  <a:tcPr marL="68580" marR="68580" marT="0" marB="0"/>
                </a:tc>
              </a:tr>
              <a:tr h="560495">
                <a:tc>
                  <a:txBody>
                    <a:bodyPr/>
                    <a:lstStyle/>
                    <a:p>
                      <a:pPr algn="just">
                        <a:spcAft>
                          <a:spcPts val="0"/>
                        </a:spcAft>
                      </a:pPr>
                      <a:r>
                        <a:rPr lang="zh-CN" sz="1600" kern="100">
                          <a:effectLst/>
                        </a:rPr>
                        <a:t>蝠翼</a:t>
                      </a:r>
                      <a:endParaRPr lang="zh-CN" sz="1600" kern="100">
                        <a:effectLst/>
                        <a:latin typeface="宋体"/>
                        <a:cs typeface="Courier New"/>
                      </a:endParaRPr>
                    </a:p>
                  </a:txBody>
                  <a:tcPr marL="68580" marR="68580" marT="0" marB="0"/>
                </a:tc>
                <a:tc>
                  <a:txBody>
                    <a:bodyPr/>
                    <a:lstStyle/>
                    <a:p>
                      <a:pPr indent="266700" algn="just">
                        <a:spcAft>
                          <a:spcPts val="0"/>
                        </a:spcAft>
                      </a:pPr>
                      <a:r>
                        <a:rPr lang="en-US" sz="1600" kern="100">
                          <a:effectLst/>
                        </a:rPr>
                        <a:t>54=9</a:t>
                      </a:r>
                      <a:r>
                        <a:rPr lang="zh-CN" sz="1600" kern="100">
                          <a:effectLst/>
                        </a:rPr>
                        <a:t>×</a:t>
                      </a:r>
                      <a:r>
                        <a:rPr lang="en-US" sz="1600" kern="100">
                          <a:effectLst/>
                        </a:rPr>
                        <a:t>6</a:t>
                      </a:r>
                      <a:endParaRPr lang="zh-CN" sz="1600" kern="100">
                        <a:effectLst/>
                        <a:latin typeface="宋体"/>
                        <a:cs typeface="Courier New"/>
                      </a:endParaRPr>
                    </a:p>
                  </a:txBody>
                  <a:tcPr marL="68580" marR="68580" marT="0" marB="0"/>
                </a:tc>
                <a:tc>
                  <a:txBody>
                    <a:bodyPr/>
                    <a:lstStyle/>
                    <a:p>
                      <a:pPr indent="266700" algn="just">
                        <a:spcAft>
                          <a:spcPts val="0"/>
                        </a:spcAft>
                      </a:pPr>
                      <a:r>
                        <a:rPr lang="en-US" sz="1600" kern="100">
                          <a:effectLst/>
                        </a:rPr>
                        <a:t>6</a:t>
                      </a:r>
                      <a:endParaRPr lang="zh-CN" sz="1600" kern="100">
                        <a:effectLst/>
                        <a:latin typeface="宋体"/>
                        <a:cs typeface="Courier New"/>
                      </a:endParaRPr>
                    </a:p>
                  </a:txBody>
                  <a:tcPr marL="68580" marR="68580" marT="0" marB="0"/>
                </a:tc>
                <a:tc>
                  <a:txBody>
                    <a:bodyPr/>
                    <a:lstStyle/>
                    <a:p>
                      <a:pPr indent="266700" algn="just">
                        <a:spcAft>
                          <a:spcPts val="0"/>
                        </a:spcAft>
                      </a:pPr>
                      <a:r>
                        <a:rPr lang="en-US" sz="1600" kern="100" dirty="0">
                          <a:effectLst/>
                        </a:rPr>
                        <a:t>4.44</a:t>
                      </a:r>
                      <a:endParaRPr lang="zh-CN" sz="1600" kern="100" dirty="0">
                        <a:effectLst/>
                        <a:latin typeface="宋体"/>
                        <a:cs typeface="Courier New"/>
                      </a:endParaRPr>
                    </a:p>
                  </a:txBody>
                  <a:tcPr marL="68580" marR="68580" marT="0" marB="0"/>
                </a:tc>
                <a:tc>
                  <a:txBody>
                    <a:bodyPr/>
                    <a:lstStyle/>
                    <a:p>
                      <a:pPr indent="266700" algn="just">
                        <a:spcAft>
                          <a:spcPts val="0"/>
                        </a:spcAft>
                      </a:pPr>
                      <a:r>
                        <a:rPr lang="en-US" sz="1600" kern="100">
                          <a:effectLst/>
                        </a:rPr>
                        <a:t>157</a:t>
                      </a:r>
                      <a:endParaRPr lang="zh-CN" sz="1600" kern="100">
                        <a:effectLst/>
                        <a:latin typeface="宋体"/>
                        <a:cs typeface="Courier New"/>
                      </a:endParaRPr>
                    </a:p>
                  </a:txBody>
                  <a:tcPr marL="68580" marR="68580" marT="0" marB="0"/>
                </a:tc>
                <a:tc>
                  <a:txBody>
                    <a:bodyPr/>
                    <a:lstStyle/>
                    <a:p>
                      <a:pPr algn="just">
                        <a:spcAft>
                          <a:spcPts val="0"/>
                        </a:spcAft>
                      </a:pPr>
                      <a:r>
                        <a:rPr lang="en-US" sz="1600" kern="100" dirty="0">
                          <a:effectLst/>
                        </a:rPr>
                        <a:t>35.4</a:t>
                      </a:r>
                      <a:endParaRPr lang="zh-CN" sz="1600" kern="100" dirty="0">
                        <a:effectLst/>
                        <a:latin typeface="宋体"/>
                        <a:cs typeface="Courier New"/>
                      </a:endParaRPr>
                    </a:p>
                  </a:txBody>
                  <a:tcPr marL="68580" marR="68580" marT="0" marB="0"/>
                </a:tc>
              </a:tr>
            </a:tbl>
          </a:graphicData>
        </a:graphic>
      </p:graphicFrame>
      <p:sp>
        <p:nvSpPr>
          <p:cNvPr id="3" name="Rectangle 1"/>
          <p:cNvSpPr>
            <a:spLocks noChangeArrowheads="1"/>
          </p:cNvSpPr>
          <p:nvPr/>
        </p:nvSpPr>
        <p:spPr bwMode="auto">
          <a:xfrm>
            <a:off x="35496" y="983612"/>
            <a:ext cx="209544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dirty="0" smtClean="0">
                <a:ln>
                  <a:noFill/>
                </a:ln>
                <a:solidFill>
                  <a:schemeClr val="tx1"/>
                </a:solidFill>
                <a:effectLst/>
                <a:latin typeface="黑体" pitchFamily="49" charset="-122"/>
                <a:ea typeface="黑体" pitchFamily="49" charset="-122"/>
                <a:cs typeface="宋体" pitchFamily="2" charset="-122"/>
              </a:rPr>
              <a:t>教室灯具种类比较</a:t>
            </a:r>
            <a:endParaRPr kumimoji="0" lang="zh-CN" sz="16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387871871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528" y="284455"/>
            <a:ext cx="4572000" cy="1200329"/>
          </a:xfrm>
          <a:prstGeom prst="rect">
            <a:avLst/>
          </a:prstGeom>
        </p:spPr>
        <p:txBody>
          <a:bodyPr>
            <a:spAutoFit/>
          </a:bodyPr>
          <a:lstStyle/>
          <a:p>
            <a:r>
              <a:rPr lang="zh-CN" altLang="zh-CN" dirty="0">
                <a:solidFill>
                  <a:schemeClr val="tx1">
                    <a:lumMod val="50000"/>
                    <a:lumOff val="50000"/>
                  </a:schemeClr>
                </a:solidFill>
                <a:latin typeface="黑体" pitchFamily="49" charset="-122"/>
                <a:ea typeface="黑体" pitchFamily="49" charset="-122"/>
              </a:rPr>
              <a:t>三、教室照明对室内装修的要求</a:t>
            </a:r>
            <a:r>
              <a:rPr lang="en-US" altLang="zh-CN" dirty="0">
                <a:solidFill>
                  <a:schemeClr val="tx1">
                    <a:lumMod val="50000"/>
                    <a:lumOff val="50000"/>
                  </a:schemeClr>
                </a:solidFill>
                <a:latin typeface="黑体" pitchFamily="49" charset="-122"/>
                <a:ea typeface="黑体" pitchFamily="49" charset="-122"/>
              </a:rPr>
              <a:t>    </a:t>
            </a:r>
            <a:endParaRPr lang="zh-CN" altLang="zh-CN" dirty="0">
              <a:solidFill>
                <a:schemeClr val="tx1">
                  <a:lumMod val="50000"/>
                  <a:lumOff val="50000"/>
                </a:schemeClr>
              </a:solidFill>
              <a:latin typeface="黑体" pitchFamily="49" charset="-122"/>
              <a:ea typeface="黑体" pitchFamily="49" charset="-122"/>
            </a:endParaRPr>
          </a:p>
          <a:p>
            <a:r>
              <a:rPr lang="en-US" altLang="zh-CN" dirty="0">
                <a:solidFill>
                  <a:schemeClr val="tx1">
                    <a:lumMod val="50000"/>
                    <a:lumOff val="50000"/>
                  </a:schemeClr>
                </a:solidFill>
              </a:rPr>
              <a:t>(</a:t>
            </a:r>
            <a:r>
              <a:rPr lang="zh-CN" altLang="zh-CN" dirty="0">
                <a:solidFill>
                  <a:schemeClr val="tx1">
                    <a:lumMod val="50000"/>
                    <a:lumOff val="50000"/>
                  </a:schemeClr>
                </a:solidFill>
              </a:rPr>
              <a:t>一</a:t>
            </a:r>
            <a:r>
              <a:rPr lang="en-US" altLang="zh-CN" dirty="0">
                <a:solidFill>
                  <a:schemeClr val="tx1">
                    <a:lumMod val="50000"/>
                    <a:lumOff val="50000"/>
                  </a:schemeClr>
                </a:solidFill>
              </a:rPr>
              <a:t>) </a:t>
            </a:r>
            <a:r>
              <a:rPr lang="zh-CN" altLang="zh-CN" dirty="0">
                <a:solidFill>
                  <a:schemeClr val="tx1">
                    <a:lumMod val="50000"/>
                    <a:lumOff val="50000"/>
                  </a:schemeClr>
                </a:solidFill>
              </a:rPr>
              <a:t>室内各界面的反光</a:t>
            </a:r>
            <a:r>
              <a:rPr lang="zh-CN" altLang="zh-CN" dirty="0" smtClean="0">
                <a:solidFill>
                  <a:schemeClr val="tx1">
                    <a:lumMod val="50000"/>
                    <a:lumOff val="50000"/>
                  </a:schemeClr>
                </a:solidFill>
              </a:rPr>
              <a:t>比</a:t>
            </a:r>
            <a:endParaRPr lang="en-US" altLang="zh-CN" dirty="0" smtClean="0">
              <a:solidFill>
                <a:schemeClr val="tx1">
                  <a:lumMod val="50000"/>
                  <a:lumOff val="50000"/>
                </a:schemeClr>
              </a:solidFill>
            </a:endParaRPr>
          </a:p>
          <a:p>
            <a:r>
              <a:rPr lang="en-US" altLang="zh-CN" dirty="0">
                <a:solidFill>
                  <a:schemeClr val="tx1">
                    <a:lumMod val="50000"/>
                    <a:lumOff val="50000"/>
                  </a:schemeClr>
                </a:solidFill>
              </a:rPr>
              <a:t>(</a:t>
            </a:r>
            <a:r>
              <a:rPr lang="zh-CN" altLang="zh-CN" dirty="0">
                <a:solidFill>
                  <a:schemeClr val="tx1">
                    <a:lumMod val="50000"/>
                    <a:lumOff val="50000"/>
                  </a:schemeClr>
                </a:solidFill>
              </a:rPr>
              <a:t>二</a:t>
            </a:r>
            <a:r>
              <a:rPr lang="en-US" altLang="zh-CN" dirty="0">
                <a:solidFill>
                  <a:schemeClr val="tx1">
                    <a:lumMod val="50000"/>
                    <a:lumOff val="50000"/>
                  </a:schemeClr>
                </a:solidFill>
              </a:rPr>
              <a:t>) </a:t>
            </a:r>
            <a:r>
              <a:rPr lang="zh-CN" altLang="zh-CN" dirty="0">
                <a:solidFill>
                  <a:schemeClr val="tx1">
                    <a:lumMod val="50000"/>
                    <a:lumOff val="50000"/>
                  </a:schemeClr>
                </a:solidFill>
              </a:rPr>
              <a:t>室内各界面的表面颜色</a:t>
            </a:r>
          </a:p>
          <a:p>
            <a:endParaRPr lang="zh-CN" altLang="zh-CN" dirty="0"/>
          </a:p>
        </p:txBody>
      </p:sp>
      <p:graphicFrame>
        <p:nvGraphicFramePr>
          <p:cNvPr id="3" name="表格 2"/>
          <p:cNvGraphicFramePr>
            <a:graphicFrameLocks noGrp="1"/>
          </p:cNvGraphicFramePr>
          <p:nvPr>
            <p:extLst>
              <p:ext uri="{D42A27DB-BD31-4B8C-83A1-F6EECF244321}">
                <p14:modId xmlns:p14="http://schemas.microsoft.com/office/powerpoint/2010/main" val="3820355352"/>
              </p:ext>
            </p:extLst>
          </p:nvPr>
        </p:nvGraphicFramePr>
        <p:xfrm>
          <a:off x="0" y="1772816"/>
          <a:ext cx="9143999" cy="3384377"/>
        </p:xfrm>
        <a:graphic>
          <a:graphicData uri="http://schemas.openxmlformats.org/drawingml/2006/table">
            <a:tbl>
              <a:tblPr>
                <a:tableStyleId>{5C22544A-7EE6-4342-B048-85BDC9FD1C3A}</a:tableStyleId>
              </a:tblPr>
              <a:tblGrid>
                <a:gridCol w="2142167"/>
                <a:gridCol w="2143250"/>
                <a:gridCol w="433386"/>
                <a:gridCol w="2084740"/>
                <a:gridCol w="2340456"/>
              </a:tblGrid>
              <a:tr h="1058847">
                <a:tc>
                  <a:txBody>
                    <a:bodyPr/>
                    <a:lstStyle/>
                    <a:p>
                      <a:pPr algn="just">
                        <a:spcAft>
                          <a:spcPts val="0"/>
                        </a:spcAft>
                      </a:pPr>
                      <a:r>
                        <a:rPr lang="zh-CN" sz="1600" kern="100">
                          <a:effectLst/>
                        </a:rPr>
                        <a:t>表面名称</a:t>
                      </a:r>
                      <a:endParaRPr lang="zh-CN" sz="1600" kern="100">
                        <a:effectLst/>
                        <a:latin typeface="宋体"/>
                        <a:cs typeface="Courier New"/>
                      </a:endParaRPr>
                    </a:p>
                  </a:txBody>
                  <a:tcPr marL="68580" marR="68580" marT="0" marB="0"/>
                </a:tc>
                <a:tc>
                  <a:txBody>
                    <a:bodyPr/>
                    <a:lstStyle/>
                    <a:p>
                      <a:pPr algn="just">
                        <a:spcAft>
                          <a:spcPts val="0"/>
                        </a:spcAft>
                      </a:pPr>
                      <a:r>
                        <a:rPr lang="zh-CN" sz="1600" kern="100">
                          <a:effectLst/>
                        </a:rPr>
                        <a:t>反射系数</a:t>
                      </a:r>
                      <a:r>
                        <a:rPr lang="en-US" sz="1600" kern="100">
                          <a:effectLst/>
                        </a:rPr>
                        <a:t>(</a:t>
                      </a:r>
                      <a:r>
                        <a:rPr lang="zh-CN" sz="1600" kern="100">
                          <a:effectLst/>
                        </a:rPr>
                        <a:t>％</a:t>
                      </a:r>
                      <a:r>
                        <a:rPr lang="en-US" sz="1600" kern="100">
                          <a:effectLst/>
                        </a:rPr>
                        <a:t>)</a:t>
                      </a:r>
                      <a:endParaRPr lang="zh-CN" sz="1600" kern="100">
                        <a:effectLst/>
                        <a:latin typeface="宋体"/>
                        <a:cs typeface="Courier New"/>
                      </a:endParaRPr>
                    </a:p>
                  </a:txBody>
                  <a:tcPr marL="68580" marR="68580" marT="0" marB="0"/>
                </a:tc>
                <a:tc rowSpan="4">
                  <a:txBody>
                    <a:bodyPr/>
                    <a:lstStyle/>
                    <a:p>
                      <a:pPr algn="just">
                        <a:spcAft>
                          <a:spcPts val="0"/>
                        </a:spcAft>
                      </a:pPr>
                      <a:r>
                        <a:rPr lang="en-US" sz="1600" kern="100">
                          <a:effectLst/>
                        </a:rPr>
                        <a:t> </a:t>
                      </a:r>
                      <a:endParaRPr lang="zh-CN" sz="1600" kern="100">
                        <a:effectLst/>
                        <a:latin typeface="宋体"/>
                        <a:cs typeface="Courier New"/>
                      </a:endParaRPr>
                    </a:p>
                  </a:txBody>
                  <a:tcPr marL="68580" marR="68580" marT="0" marB="0"/>
                </a:tc>
                <a:tc>
                  <a:txBody>
                    <a:bodyPr/>
                    <a:lstStyle/>
                    <a:p>
                      <a:pPr algn="just">
                        <a:spcAft>
                          <a:spcPts val="0"/>
                        </a:spcAft>
                      </a:pPr>
                      <a:r>
                        <a:rPr lang="en-US" sz="1600" kern="100">
                          <a:effectLst/>
                        </a:rPr>
                        <a:t>  </a:t>
                      </a:r>
                      <a:r>
                        <a:rPr lang="zh-CN" sz="1600" kern="100">
                          <a:effectLst/>
                        </a:rPr>
                        <a:t>表面名称</a:t>
                      </a:r>
                      <a:endParaRPr lang="zh-CN" sz="1600" kern="100">
                        <a:effectLst/>
                        <a:latin typeface="宋体"/>
                        <a:cs typeface="Courier New"/>
                      </a:endParaRPr>
                    </a:p>
                  </a:txBody>
                  <a:tcPr marL="68580" marR="68580" marT="0" marB="0"/>
                </a:tc>
                <a:tc>
                  <a:txBody>
                    <a:bodyPr/>
                    <a:lstStyle/>
                    <a:p>
                      <a:pPr algn="just">
                        <a:spcAft>
                          <a:spcPts val="0"/>
                        </a:spcAft>
                      </a:pPr>
                      <a:r>
                        <a:rPr lang="zh-CN" sz="1600" kern="100">
                          <a:effectLst/>
                        </a:rPr>
                        <a:t>反射系数</a:t>
                      </a:r>
                      <a:r>
                        <a:rPr lang="en-US" sz="1600" kern="100">
                          <a:effectLst/>
                        </a:rPr>
                        <a:t>(</a:t>
                      </a:r>
                      <a:r>
                        <a:rPr lang="zh-CN" sz="1600" kern="100">
                          <a:effectLst/>
                        </a:rPr>
                        <a:t>％</a:t>
                      </a:r>
                      <a:r>
                        <a:rPr lang="en-US" sz="1600" kern="100">
                          <a:effectLst/>
                        </a:rPr>
                        <a:t>)</a:t>
                      </a:r>
                      <a:endParaRPr lang="zh-CN" sz="1600" kern="100">
                        <a:effectLst/>
                        <a:latin typeface="宋体"/>
                        <a:cs typeface="Courier New"/>
                      </a:endParaRPr>
                    </a:p>
                  </a:txBody>
                  <a:tcPr marL="68580" marR="68580" marT="0" marB="0"/>
                </a:tc>
              </a:tr>
              <a:tr h="800454">
                <a:tc>
                  <a:txBody>
                    <a:bodyPr/>
                    <a:lstStyle/>
                    <a:p>
                      <a:pPr algn="just">
                        <a:spcAft>
                          <a:spcPts val="0"/>
                        </a:spcAft>
                      </a:pPr>
                      <a:r>
                        <a:rPr lang="zh-CN" sz="1600" kern="100">
                          <a:effectLst/>
                        </a:rPr>
                        <a:t>顶棚</a:t>
                      </a:r>
                      <a:r>
                        <a:rPr lang="en-US" sz="1600" kern="100">
                          <a:effectLst/>
                        </a:rPr>
                        <a:t>   </a:t>
                      </a:r>
                      <a:endParaRPr lang="zh-CN" sz="1600" kern="100">
                        <a:effectLst/>
                        <a:latin typeface="宋体"/>
                        <a:cs typeface="Courier New"/>
                      </a:endParaRPr>
                    </a:p>
                  </a:txBody>
                  <a:tcPr marL="68580" marR="68580" marT="0" marB="0"/>
                </a:tc>
                <a:tc>
                  <a:txBody>
                    <a:bodyPr/>
                    <a:lstStyle/>
                    <a:p>
                      <a:pPr algn="just">
                        <a:spcAft>
                          <a:spcPts val="0"/>
                        </a:spcAft>
                      </a:pPr>
                      <a:r>
                        <a:rPr lang="en-US" sz="1600" kern="100">
                          <a:effectLst/>
                        </a:rPr>
                        <a:t>70</a:t>
                      </a:r>
                      <a:r>
                        <a:rPr lang="zh-CN" sz="1600" kern="100">
                          <a:effectLst/>
                        </a:rPr>
                        <a:t>～</a:t>
                      </a:r>
                      <a:r>
                        <a:rPr lang="en-US" sz="1600" kern="100">
                          <a:effectLst/>
                        </a:rPr>
                        <a:t>80</a:t>
                      </a:r>
                      <a:endParaRPr lang="zh-CN" sz="1600" kern="100">
                        <a:effectLst/>
                        <a:latin typeface="宋体"/>
                        <a:cs typeface="Courier New"/>
                      </a:endParaRPr>
                    </a:p>
                  </a:txBody>
                  <a:tcPr marL="68580" marR="68580" marT="0" marB="0"/>
                </a:tc>
                <a:tc vMerge="1">
                  <a:txBody>
                    <a:bodyPr/>
                    <a:lstStyle/>
                    <a:p>
                      <a:endParaRPr lang="zh-CN" altLang="en-US"/>
                    </a:p>
                  </a:txBody>
                  <a:tcPr/>
                </a:tc>
                <a:tc>
                  <a:txBody>
                    <a:bodyPr/>
                    <a:lstStyle/>
                    <a:p>
                      <a:pPr algn="l">
                        <a:spcAft>
                          <a:spcPts val="0"/>
                        </a:spcAft>
                      </a:pPr>
                      <a:r>
                        <a:rPr lang="zh-CN" sz="1600" kern="100">
                          <a:effectLst/>
                        </a:rPr>
                        <a:t>侧墙、后墙</a:t>
                      </a:r>
                      <a:endParaRPr lang="zh-CN" sz="1600" kern="100">
                        <a:effectLst/>
                        <a:latin typeface="Times New Roman"/>
                        <a:ea typeface="宋体"/>
                      </a:endParaRPr>
                    </a:p>
                  </a:txBody>
                  <a:tcPr marL="68580" marR="68580" marT="0" marB="0"/>
                </a:tc>
                <a:tc>
                  <a:txBody>
                    <a:bodyPr/>
                    <a:lstStyle/>
                    <a:p>
                      <a:pPr algn="l">
                        <a:spcAft>
                          <a:spcPts val="0"/>
                        </a:spcAft>
                      </a:pPr>
                      <a:r>
                        <a:rPr lang="en-US" sz="1600" kern="100">
                          <a:effectLst/>
                        </a:rPr>
                        <a:t>70</a:t>
                      </a:r>
                      <a:endParaRPr lang="zh-CN" sz="1600" kern="100">
                        <a:effectLst/>
                        <a:latin typeface="Times New Roman"/>
                        <a:ea typeface="宋体"/>
                      </a:endParaRPr>
                    </a:p>
                  </a:txBody>
                  <a:tcPr marL="68580" marR="68580" marT="0" marB="0"/>
                </a:tc>
              </a:tr>
              <a:tr h="817306">
                <a:tc>
                  <a:txBody>
                    <a:bodyPr/>
                    <a:lstStyle/>
                    <a:p>
                      <a:pPr algn="just">
                        <a:spcAft>
                          <a:spcPts val="0"/>
                        </a:spcAft>
                      </a:pPr>
                      <a:r>
                        <a:rPr lang="zh-CN" sz="1600" kern="100">
                          <a:effectLst/>
                        </a:rPr>
                        <a:t>前墙</a:t>
                      </a:r>
                      <a:endParaRPr lang="zh-CN" sz="1600" kern="100">
                        <a:effectLst/>
                        <a:latin typeface="宋体"/>
                        <a:cs typeface="Courier New"/>
                      </a:endParaRPr>
                    </a:p>
                  </a:txBody>
                  <a:tcPr marL="68580" marR="68580" marT="0" marB="0"/>
                </a:tc>
                <a:tc>
                  <a:txBody>
                    <a:bodyPr/>
                    <a:lstStyle/>
                    <a:p>
                      <a:pPr algn="l">
                        <a:spcAft>
                          <a:spcPts val="0"/>
                        </a:spcAft>
                      </a:pPr>
                      <a:r>
                        <a:rPr lang="en-US" sz="1600" kern="100">
                          <a:effectLst/>
                        </a:rPr>
                        <a:t>50</a:t>
                      </a:r>
                      <a:r>
                        <a:rPr lang="zh-CN" sz="1600" kern="100">
                          <a:effectLst/>
                        </a:rPr>
                        <a:t>～</a:t>
                      </a:r>
                      <a:r>
                        <a:rPr lang="en-US" sz="1600" kern="100">
                          <a:effectLst/>
                        </a:rPr>
                        <a:t>60</a:t>
                      </a:r>
                      <a:endParaRPr lang="zh-CN" sz="1600" kern="100">
                        <a:effectLst/>
                        <a:latin typeface="Times New Roman"/>
                        <a:ea typeface="宋体"/>
                      </a:endParaRPr>
                    </a:p>
                  </a:txBody>
                  <a:tcPr marL="68580" marR="68580" marT="0" marB="0"/>
                </a:tc>
                <a:tc vMerge="1">
                  <a:txBody>
                    <a:bodyPr/>
                    <a:lstStyle/>
                    <a:p>
                      <a:endParaRPr lang="zh-CN" altLang="en-US"/>
                    </a:p>
                  </a:txBody>
                  <a:tcPr/>
                </a:tc>
                <a:tc>
                  <a:txBody>
                    <a:bodyPr/>
                    <a:lstStyle/>
                    <a:p>
                      <a:pPr algn="l">
                        <a:spcAft>
                          <a:spcPts val="0"/>
                        </a:spcAft>
                      </a:pPr>
                      <a:r>
                        <a:rPr lang="zh-CN" sz="1600" kern="100">
                          <a:effectLst/>
                        </a:rPr>
                        <a:t>课桌面</a:t>
                      </a:r>
                      <a:r>
                        <a:rPr lang="en-US" sz="1600" kern="100">
                          <a:effectLst/>
                        </a:rPr>
                        <a:t>   </a:t>
                      </a:r>
                      <a:endParaRPr lang="zh-CN" sz="1600" kern="100">
                        <a:effectLst/>
                        <a:latin typeface="Times New Roman"/>
                        <a:ea typeface="宋体"/>
                      </a:endParaRPr>
                    </a:p>
                  </a:txBody>
                  <a:tcPr marL="68580" marR="68580" marT="0" marB="0"/>
                </a:tc>
                <a:tc>
                  <a:txBody>
                    <a:bodyPr/>
                    <a:lstStyle/>
                    <a:p>
                      <a:pPr algn="l">
                        <a:spcAft>
                          <a:spcPts val="0"/>
                        </a:spcAft>
                      </a:pPr>
                      <a:r>
                        <a:rPr lang="en-US" sz="1600" kern="100">
                          <a:effectLst/>
                        </a:rPr>
                        <a:t>35</a:t>
                      </a:r>
                      <a:r>
                        <a:rPr lang="zh-CN" sz="1600" kern="100">
                          <a:effectLst/>
                        </a:rPr>
                        <a:t>～</a:t>
                      </a:r>
                      <a:r>
                        <a:rPr lang="en-US" sz="1600" kern="100">
                          <a:effectLst/>
                        </a:rPr>
                        <a:t>50</a:t>
                      </a:r>
                      <a:endParaRPr lang="zh-CN" sz="1600" kern="100">
                        <a:effectLst/>
                        <a:latin typeface="Times New Roman"/>
                        <a:ea typeface="宋体"/>
                      </a:endParaRPr>
                    </a:p>
                  </a:txBody>
                  <a:tcPr marL="68580" marR="68580" marT="0" marB="0"/>
                </a:tc>
              </a:tr>
              <a:tr h="707770">
                <a:tc>
                  <a:txBody>
                    <a:bodyPr/>
                    <a:lstStyle/>
                    <a:p>
                      <a:pPr algn="just">
                        <a:spcAft>
                          <a:spcPts val="0"/>
                        </a:spcAft>
                      </a:pPr>
                      <a:r>
                        <a:rPr lang="zh-CN" sz="1600" kern="100">
                          <a:effectLst/>
                        </a:rPr>
                        <a:t>地面</a:t>
                      </a:r>
                      <a:r>
                        <a:rPr lang="en-US" sz="1600" kern="100">
                          <a:effectLst/>
                        </a:rPr>
                        <a:t>    </a:t>
                      </a:r>
                      <a:endParaRPr lang="zh-CN" sz="1600" kern="100">
                        <a:effectLst/>
                        <a:latin typeface="宋体"/>
                        <a:cs typeface="Courier New"/>
                      </a:endParaRPr>
                    </a:p>
                  </a:txBody>
                  <a:tcPr marL="68580" marR="68580" marT="0" marB="0"/>
                </a:tc>
                <a:tc>
                  <a:txBody>
                    <a:bodyPr/>
                    <a:lstStyle/>
                    <a:p>
                      <a:pPr algn="l">
                        <a:spcAft>
                          <a:spcPts val="0"/>
                        </a:spcAft>
                      </a:pPr>
                      <a:r>
                        <a:rPr lang="en-US" sz="1600" kern="100">
                          <a:effectLst/>
                        </a:rPr>
                        <a:t>20</a:t>
                      </a:r>
                      <a:r>
                        <a:rPr lang="zh-CN" sz="1600" kern="100">
                          <a:effectLst/>
                        </a:rPr>
                        <a:t>～</a:t>
                      </a:r>
                      <a:r>
                        <a:rPr lang="en-US" sz="1600" kern="100">
                          <a:effectLst/>
                        </a:rPr>
                        <a:t>30</a:t>
                      </a:r>
                      <a:endParaRPr lang="zh-CN" sz="1600" kern="100">
                        <a:effectLst/>
                        <a:latin typeface="Times New Roman"/>
                        <a:ea typeface="宋体"/>
                      </a:endParaRPr>
                    </a:p>
                  </a:txBody>
                  <a:tcPr marL="68580" marR="68580" marT="0" marB="0"/>
                </a:tc>
                <a:tc vMerge="1">
                  <a:txBody>
                    <a:bodyPr/>
                    <a:lstStyle/>
                    <a:p>
                      <a:endParaRPr lang="zh-CN" altLang="en-US"/>
                    </a:p>
                  </a:txBody>
                  <a:tcPr/>
                </a:tc>
                <a:tc>
                  <a:txBody>
                    <a:bodyPr/>
                    <a:lstStyle/>
                    <a:p>
                      <a:pPr algn="l">
                        <a:spcAft>
                          <a:spcPts val="0"/>
                        </a:spcAft>
                      </a:pPr>
                      <a:r>
                        <a:rPr lang="zh-CN" sz="1600" kern="100">
                          <a:effectLst/>
                        </a:rPr>
                        <a:t>黑板面</a:t>
                      </a:r>
                      <a:endParaRPr lang="zh-CN" sz="1600" kern="100">
                        <a:effectLst/>
                        <a:latin typeface="Times New Roman"/>
                        <a:ea typeface="宋体"/>
                      </a:endParaRPr>
                    </a:p>
                  </a:txBody>
                  <a:tcPr marL="68580" marR="68580" marT="0" marB="0"/>
                </a:tc>
                <a:tc>
                  <a:txBody>
                    <a:bodyPr/>
                    <a:lstStyle/>
                    <a:p>
                      <a:pPr algn="l">
                        <a:spcAft>
                          <a:spcPts val="0"/>
                        </a:spcAft>
                      </a:pPr>
                      <a:r>
                        <a:rPr lang="en-US" sz="1600" kern="100" dirty="0">
                          <a:effectLst/>
                        </a:rPr>
                        <a:t>15</a:t>
                      </a:r>
                      <a:r>
                        <a:rPr lang="zh-CN" sz="1600" kern="100" dirty="0">
                          <a:effectLst/>
                        </a:rPr>
                        <a:t>～</a:t>
                      </a:r>
                      <a:r>
                        <a:rPr lang="en-US" sz="1600" kern="100" dirty="0">
                          <a:effectLst/>
                        </a:rPr>
                        <a:t>20</a:t>
                      </a:r>
                      <a:endParaRPr lang="zh-CN" sz="1600" kern="100" dirty="0">
                        <a:effectLst/>
                        <a:latin typeface="Times New Roman"/>
                        <a:ea typeface="宋体"/>
                      </a:endParaRPr>
                    </a:p>
                  </a:txBody>
                  <a:tcPr marL="68580" marR="68580" marT="0" marB="0"/>
                </a:tc>
              </a:tr>
            </a:tbl>
          </a:graphicData>
        </a:graphic>
      </p:graphicFrame>
      <p:sp>
        <p:nvSpPr>
          <p:cNvPr id="4" name="Rectangle 1"/>
          <p:cNvSpPr>
            <a:spLocks noChangeArrowheads="1"/>
          </p:cNvSpPr>
          <p:nvPr/>
        </p:nvSpPr>
        <p:spPr bwMode="auto">
          <a:xfrm>
            <a:off x="6588224" y="1268760"/>
            <a:ext cx="3003228"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dirty="0" smtClean="0">
                <a:ln>
                  <a:noFill/>
                </a:ln>
                <a:solidFill>
                  <a:schemeClr val="tx1">
                    <a:lumMod val="50000"/>
                    <a:lumOff val="50000"/>
                  </a:schemeClr>
                </a:solidFill>
                <a:effectLst/>
                <a:latin typeface="黑体" pitchFamily="49" charset="-122"/>
                <a:ea typeface="黑体" pitchFamily="49" charset="-122"/>
                <a:cs typeface="宋体" pitchFamily="2" charset="-122"/>
              </a:rPr>
              <a:t>教室内各表面反射系数值</a:t>
            </a:r>
            <a:endParaRPr kumimoji="0" lang="zh-CN" sz="1600" b="0" i="0" u="none" strike="noStrike" cap="none" normalizeH="0" baseline="0" dirty="0" smtClean="0">
              <a:ln>
                <a:noFill/>
              </a:ln>
              <a:solidFill>
                <a:schemeClr val="tx1">
                  <a:lumMod val="50000"/>
                  <a:lumOff val="50000"/>
                </a:schemeClr>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15809247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520" y="188640"/>
            <a:ext cx="5616624" cy="6740307"/>
          </a:xfrm>
          <a:prstGeom prst="rect">
            <a:avLst/>
          </a:prstGeom>
        </p:spPr>
        <p:txBody>
          <a:bodyPr wrap="square">
            <a:spAutoFit/>
          </a:bodyPr>
          <a:lstStyle/>
          <a:p>
            <a:r>
              <a:rPr lang="zh-CN" altLang="zh-CN" sz="2400" b="1" dirty="0">
                <a:solidFill>
                  <a:schemeClr val="tx1">
                    <a:lumMod val="50000"/>
                    <a:lumOff val="50000"/>
                  </a:schemeClr>
                </a:solidFill>
              </a:rPr>
              <a:t>第二节</a:t>
            </a:r>
            <a:r>
              <a:rPr lang="en-US" altLang="zh-CN" sz="2400" b="1" dirty="0">
                <a:solidFill>
                  <a:schemeClr val="tx1">
                    <a:lumMod val="50000"/>
                    <a:lumOff val="50000"/>
                  </a:schemeClr>
                </a:solidFill>
              </a:rPr>
              <a:t>  </a:t>
            </a:r>
            <a:r>
              <a:rPr lang="zh-CN" altLang="zh-CN" sz="2400" b="1" dirty="0">
                <a:solidFill>
                  <a:schemeClr val="tx1">
                    <a:lumMod val="50000"/>
                    <a:lumOff val="50000"/>
                  </a:schemeClr>
                </a:solidFill>
              </a:rPr>
              <a:t>商业空间的照明方式</a:t>
            </a:r>
            <a:endParaRPr lang="zh-CN" altLang="zh-CN" sz="2400" dirty="0">
              <a:solidFill>
                <a:schemeClr val="tx1">
                  <a:lumMod val="50000"/>
                  <a:lumOff val="50000"/>
                </a:schemeClr>
              </a:solidFill>
            </a:endParaRPr>
          </a:p>
          <a:p>
            <a:endParaRPr lang="en-US" altLang="zh-CN" dirty="0" smtClean="0">
              <a:solidFill>
                <a:schemeClr val="tx1">
                  <a:lumMod val="50000"/>
                  <a:lumOff val="50000"/>
                </a:schemeClr>
              </a:solidFill>
            </a:endParaRPr>
          </a:p>
          <a:p>
            <a:r>
              <a:rPr lang="en-US" altLang="zh-CN" dirty="0" smtClean="0">
                <a:solidFill>
                  <a:schemeClr val="tx1">
                    <a:lumMod val="50000"/>
                    <a:lumOff val="50000"/>
                  </a:schemeClr>
                </a:solidFill>
              </a:rPr>
              <a:t>GB5034</a:t>
            </a:r>
            <a:r>
              <a:rPr lang="zh-CN" altLang="zh-CN" dirty="0">
                <a:solidFill>
                  <a:schemeClr val="tx1">
                    <a:lumMod val="50000"/>
                    <a:lumOff val="50000"/>
                  </a:schemeClr>
                </a:solidFill>
              </a:rPr>
              <a:t>——</a:t>
            </a:r>
            <a:r>
              <a:rPr lang="en-US" altLang="zh-CN" dirty="0">
                <a:solidFill>
                  <a:schemeClr val="tx1">
                    <a:lumMod val="50000"/>
                    <a:lumOff val="50000"/>
                  </a:schemeClr>
                </a:solidFill>
              </a:rPr>
              <a:t>2004</a:t>
            </a:r>
            <a:r>
              <a:rPr lang="zh-CN" altLang="zh-CN" dirty="0">
                <a:solidFill>
                  <a:schemeClr val="tx1">
                    <a:lumMod val="50000"/>
                    <a:lumOff val="50000"/>
                  </a:schemeClr>
                </a:solidFill>
              </a:rPr>
              <a:t>《建筑照明设计标准》将商业空间的照明分为一般照明、分区一般照明、局部照明、混合照明。</a:t>
            </a:r>
            <a:r>
              <a:rPr lang="en-US" altLang="zh-CN" dirty="0">
                <a:solidFill>
                  <a:schemeClr val="tx1">
                    <a:lumMod val="50000"/>
                    <a:lumOff val="50000"/>
                  </a:schemeClr>
                </a:solidFill>
              </a:rPr>
              <a:t>  </a:t>
            </a:r>
            <a:endParaRPr lang="zh-CN" altLang="zh-CN" dirty="0">
              <a:solidFill>
                <a:schemeClr val="tx1">
                  <a:lumMod val="50000"/>
                  <a:lumOff val="50000"/>
                </a:schemeClr>
              </a:solidFill>
            </a:endParaRPr>
          </a:p>
          <a:p>
            <a:r>
              <a:rPr lang="zh-CN" altLang="zh-CN" dirty="0">
                <a:solidFill>
                  <a:schemeClr val="tx1">
                    <a:lumMod val="50000"/>
                    <a:lumOff val="50000"/>
                  </a:schemeClr>
                </a:solidFill>
                <a:latin typeface="黑体" pitchFamily="49" charset="-122"/>
                <a:ea typeface="黑体" pitchFamily="49" charset="-122"/>
              </a:rPr>
              <a:t>一、一般照明方式</a:t>
            </a:r>
          </a:p>
          <a:p>
            <a:r>
              <a:rPr lang="en-US" altLang="zh-CN" sz="1400" dirty="0">
                <a:solidFill>
                  <a:schemeClr val="tx1">
                    <a:lumMod val="50000"/>
                    <a:lumOff val="50000"/>
                  </a:schemeClr>
                </a:solidFill>
              </a:rPr>
              <a:t>    </a:t>
            </a:r>
            <a:r>
              <a:rPr lang="zh-CN" altLang="zh-CN" sz="1400" dirty="0">
                <a:solidFill>
                  <a:schemeClr val="tx1">
                    <a:lumMod val="50000"/>
                    <a:lumOff val="50000"/>
                  </a:schemeClr>
                </a:solidFill>
              </a:rPr>
              <a:t>一般照明方式是采用少数种类的灯具对整体销售场所提供的普通照明，这种方式不管商品的位置如何，可以设置各种开关控制系统，以便灵活地利用空间并有效地用电</a:t>
            </a:r>
            <a:r>
              <a:rPr lang="zh-CN" altLang="zh-CN" sz="1400" dirty="0" smtClean="0">
                <a:solidFill>
                  <a:schemeClr val="tx1">
                    <a:lumMod val="50000"/>
                    <a:lumOff val="50000"/>
                  </a:schemeClr>
                </a:solidFill>
              </a:rPr>
              <a:t>。</a:t>
            </a:r>
            <a:endParaRPr lang="zh-CN" altLang="zh-CN" sz="1400" dirty="0">
              <a:solidFill>
                <a:schemeClr val="tx1">
                  <a:lumMod val="50000"/>
                  <a:lumOff val="50000"/>
                </a:schemeClr>
              </a:solidFill>
            </a:endParaRPr>
          </a:p>
          <a:p>
            <a:r>
              <a:rPr lang="zh-CN" altLang="zh-CN" dirty="0" smtClean="0">
                <a:solidFill>
                  <a:schemeClr val="tx1">
                    <a:lumMod val="50000"/>
                    <a:lumOff val="50000"/>
                  </a:schemeClr>
                </a:solidFill>
                <a:latin typeface="黑体" pitchFamily="49" charset="-122"/>
                <a:ea typeface="黑体" pitchFamily="49" charset="-122"/>
              </a:rPr>
              <a:t>二</a:t>
            </a:r>
            <a:r>
              <a:rPr lang="zh-CN" altLang="zh-CN" dirty="0">
                <a:solidFill>
                  <a:schemeClr val="tx1">
                    <a:lumMod val="50000"/>
                    <a:lumOff val="50000"/>
                  </a:schemeClr>
                </a:solidFill>
                <a:latin typeface="黑体" pitchFamily="49" charset="-122"/>
                <a:ea typeface="黑体" pitchFamily="49" charset="-122"/>
              </a:rPr>
              <a:t>、分区一般照明</a:t>
            </a:r>
          </a:p>
          <a:p>
            <a:r>
              <a:rPr lang="en-US" altLang="zh-CN" sz="1400" dirty="0">
                <a:solidFill>
                  <a:schemeClr val="tx1">
                    <a:lumMod val="50000"/>
                    <a:lumOff val="50000"/>
                  </a:schemeClr>
                </a:solidFill>
              </a:rPr>
              <a:t>    </a:t>
            </a:r>
            <a:r>
              <a:rPr lang="zh-CN" altLang="zh-CN" sz="1400" dirty="0">
                <a:solidFill>
                  <a:schemeClr val="tx1">
                    <a:lumMod val="50000"/>
                    <a:lumOff val="50000"/>
                  </a:schemeClr>
                </a:solidFill>
              </a:rPr>
              <a:t>一般照明是针对整个商业空间进行的照明方式，而在某些场所，虽然空间是整体的，但根据整体空间内部的功能的不同，产生了不同的照明需求，因此在一个大空间内，分割成不同的区间，每个区间具有不同的技术要求，这种方式即为分区一般照明。</a:t>
            </a:r>
          </a:p>
          <a:p>
            <a:r>
              <a:rPr lang="zh-CN" altLang="zh-CN" dirty="0">
                <a:solidFill>
                  <a:schemeClr val="tx1">
                    <a:lumMod val="50000"/>
                    <a:lumOff val="50000"/>
                  </a:schemeClr>
                </a:solidFill>
                <a:latin typeface="黑体" pitchFamily="49" charset="-122"/>
                <a:ea typeface="黑体" pitchFamily="49" charset="-122"/>
              </a:rPr>
              <a:t>三、局部照明</a:t>
            </a:r>
          </a:p>
          <a:p>
            <a:r>
              <a:rPr lang="en-US" altLang="zh-CN" dirty="0">
                <a:solidFill>
                  <a:schemeClr val="tx1">
                    <a:lumMod val="50000"/>
                    <a:lumOff val="50000"/>
                  </a:schemeClr>
                </a:solidFill>
              </a:rPr>
              <a:t>    </a:t>
            </a:r>
            <a:r>
              <a:rPr lang="zh-CN" altLang="zh-CN" sz="1400" dirty="0">
                <a:solidFill>
                  <a:schemeClr val="tx1">
                    <a:lumMod val="50000"/>
                    <a:lumOff val="50000"/>
                  </a:schemeClr>
                </a:solidFill>
              </a:rPr>
              <a:t>局部照明也叫重点照明。在商业照明中，展示样品需要突出和美化，因此将商品从环境中突出出来是非常重要的。所以，重点照明在商业照明中的地位举足轻重。不同的照明水平与环境的差别可以营造不同的渲染效果。同时来自不同方向的光线也会对营造商业气氛起不同的作用。</a:t>
            </a:r>
          </a:p>
          <a:p>
            <a:r>
              <a:rPr lang="zh-CN" altLang="zh-CN" dirty="0" smtClean="0">
                <a:solidFill>
                  <a:schemeClr val="tx1">
                    <a:lumMod val="50000"/>
                    <a:lumOff val="50000"/>
                  </a:schemeClr>
                </a:solidFill>
                <a:latin typeface="黑体" pitchFamily="49" charset="-122"/>
                <a:ea typeface="黑体" pitchFamily="49" charset="-122"/>
              </a:rPr>
              <a:t>四</a:t>
            </a:r>
            <a:r>
              <a:rPr lang="zh-CN" altLang="zh-CN" dirty="0">
                <a:solidFill>
                  <a:schemeClr val="tx1">
                    <a:lumMod val="50000"/>
                    <a:lumOff val="50000"/>
                  </a:schemeClr>
                </a:solidFill>
                <a:latin typeface="黑体" pitchFamily="49" charset="-122"/>
                <a:ea typeface="黑体" pitchFamily="49" charset="-122"/>
              </a:rPr>
              <a:t>、混合照明</a:t>
            </a:r>
          </a:p>
          <a:p>
            <a:r>
              <a:rPr lang="en-US" altLang="zh-CN" dirty="0">
                <a:solidFill>
                  <a:schemeClr val="tx1">
                    <a:lumMod val="50000"/>
                    <a:lumOff val="50000"/>
                  </a:schemeClr>
                </a:solidFill>
              </a:rPr>
              <a:t>    </a:t>
            </a:r>
            <a:r>
              <a:rPr lang="zh-CN" altLang="zh-CN" sz="1400" dirty="0">
                <a:solidFill>
                  <a:schemeClr val="tx1">
                    <a:lumMod val="50000"/>
                    <a:lumOff val="50000"/>
                  </a:schemeClr>
                </a:solidFill>
              </a:rPr>
              <a:t>任何一个商业空间的照明都不是独立的，都是两个或多个方式的混合体</a:t>
            </a:r>
            <a:r>
              <a:rPr lang="zh-CN" altLang="zh-CN" sz="1400" dirty="0" smtClean="0">
                <a:solidFill>
                  <a:schemeClr val="tx1">
                    <a:lumMod val="50000"/>
                    <a:lumOff val="50000"/>
                  </a:schemeClr>
                </a:solidFill>
              </a:rPr>
              <a:t>，混合</a:t>
            </a:r>
            <a:r>
              <a:rPr lang="zh-CN" altLang="zh-CN" sz="1400" dirty="0">
                <a:solidFill>
                  <a:schemeClr val="tx1">
                    <a:lumMod val="50000"/>
                    <a:lumOff val="50000"/>
                  </a:schemeClr>
                </a:solidFill>
              </a:rPr>
              <a:t>决不是简单的累加，而是根据实际需要进行</a:t>
            </a:r>
            <a:r>
              <a:rPr lang="zh-CN" altLang="zh-CN" sz="1400" dirty="0" smtClean="0">
                <a:solidFill>
                  <a:schemeClr val="tx1">
                    <a:lumMod val="50000"/>
                    <a:lumOff val="50000"/>
                  </a:schemeClr>
                </a:solidFill>
              </a:rPr>
              <a:t>的照明设计</a:t>
            </a:r>
            <a:r>
              <a:rPr lang="zh-CN" altLang="zh-CN" sz="1400" dirty="0">
                <a:solidFill>
                  <a:schemeClr val="tx1">
                    <a:lumMod val="50000"/>
                    <a:lumOff val="50000"/>
                  </a:schemeClr>
                </a:solidFill>
              </a:rPr>
              <a:t>照度、照度均匀度、色温、显色性等照明指标，还要包括戏剧性、风格化等多</a:t>
            </a:r>
            <a:r>
              <a:rPr lang="zh-CN" altLang="zh-CN" sz="1400" dirty="0" smtClean="0">
                <a:solidFill>
                  <a:schemeClr val="tx1">
                    <a:lumMod val="50000"/>
                    <a:lumOff val="50000"/>
                  </a:schemeClr>
                </a:solidFill>
              </a:rPr>
              <a:t>方面艺术</a:t>
            </a:r>
            <a:r>
              <a:rPr lang="zh-CN" altLang="zh-CN" sz="1400" dirty="0">
                <a:solidFill>
                  <a:schemeClr val="tx1">
                    <a:lumMod val="50000"/>
                    <a:lumOff val="50000"/>
                  </a:schemeClr>
                </a:solidFill>
              </a:rPr>
              <a:t>评测指标，因此最终的效果应该是艺术和技术的统一，而不是简单的数字。</a:t>
            </a:r>
          </a:p>
          <a:p>
            <a:endParaRPr lang="zh-CN" altLang="zh-CN" dirty="0"/>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0161" t="39323" r="29722"/>
          <a:stretch/>
        </p:blipFill>
        <p:spPr bwMode="auto">
          <a:xfrm>
            <a:off x="5619687" y="0"/>
            <a:ext cx="3524313" cy="2996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30053" t="3125" r="29537"/>
          <a:stretch/>
        </p:blipFill>
        <p:spPr bwMode="auto">
          <a:xfrm>
            <a:off x="5619687" y="2995245"/>
            <a:ext cx="3524314" cy="38627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84226724"/>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528" y="411629"/>
            <a:ext cx="4572000" cy="2616101"/>
          </a:xfrm>
          <a:prstGeom prst="rect">
            <a:avLst/>
          </a:prstGeom>
        </p:spPr>
        <p:txBody>
          <a:bodyPr>
            <a:spAutoFit/>
          </a:bodyPr>
          <a:lstStyle/>
          <a:p>
            <a:r>
              <a:rPr lang="zh-CN" altLang="zh-CN" sz="2000" dirty="0">
                <a:solidFill>
                  <a:schemeClr val="tx1">
                    <a:lumMod val="50000"/>
                    <a:lumOff val="50000"/>
                  </a:schemeClr>
                </a:solidFill>
                <a:latin typeface="黑体" pitchFamily="49" charset="-122"/>
                <a:ea typeface="黑体" pitchFamily="49" charset="-122"/>
              </a:rPr>
              <a:t>四、普通教室照明</a:t>
            </a:r>
          </a:p>
          <a:p>
            <a:r>
              <a:rPr lang="en-US" altLang="zh-CN" dirty="0">
                <a:solidFill>
                  <a:schemeClr val="tx1">
                    <a:lumMod val="50000"/>
                    <a:lumOff val="50000"/>
                  </a:schemeClr>
                </a:solidFill>
              </a:rPr>
              <a:t>    </a:t>
            </a:r>
            <a:r>
              <a:rPr lang="zh-CN" altLang="zh-CN" dirty="0">
                <a:solidFill>
                  <a:schemeClr val="tx1">
                    <a:lumMod val="50000"/>
                    <a:lumOff val="50000"/>
                  </a:schemeClr>
                </a:solidFill>
              </a:rPr>
              <a:t>最亮的点或面通常最引人注意，在照明设计中，为确保学生集中注意力，桌面和黑板的</a:t>
            </a:r>
          </a:p>
          <a:p>
            <a:r>
              <a:rPr lang="zh-CN" altLang="zh-CN" dirty="0">
                <a:solidFill>
                  <a:schemeClr val="tx1">
                    <a:lumMod val="50000"/>
                    <a:lumOff val="50000"/>
                  </a:schemeClr>
                </a:solidFill>
              </a:rPr>
              <a:t>亮度应为最高，因此，教室照明通常由对课桌的一般照明和对黑板的局部照明组成。</a:t>
            </a:r>
          </a:p>
          <a:p>
            <a:r>
              <a:rPr lang="zh-CN" altLang="zh-CN" dirty="0">
                <a:solidFill>
                  <a:schemeClr val="tx1">
                    <a:lumMod val="50000"/>
                    <a:lumOff val="50000"/>
                  </a:schemeClr>
                </a:solidFill>
              </a:rPr>
              <a:t>（一）教室</a:t>
            </a:r>
            <a:r>
              <a:rPr lang="zh-CN" altLang="zh-CN" dirty="0" smtClean="0">
                <a:solidFill>
                  <a:schemeClr val="tx1">
                    <a:lumMod val="50000"/>
                    <a:lumOff val="50000"/>
                  </a:schemeClr>
                </a:solidFill>
              </a:rPr>
              <a:t>一般照明</a:t>
            </a:r>
            <a:endParaRPr lang="en-US" altLang="zh-CN" dirty="0" smtClean="0">
              <a:solidFill>
                <a:schemeClr val="tx1">
                  <a:lumMod val="50000"/>
                  <a:lumOff val="50000"/>
                </a:schemeClr>
              </a:solidFill>
            </a:endParaRPr>
          </a:p>
          <a:p>
            <a:r>
              <a:rPr lang="zh-CN" altLang="zh-CN" dirty="0">
                <a:solidFill>
                  <a:schemeClr val="tx1">
                    <a:lumMod val="50000"/>
                    <a:lumOff val="50000"/>
                  </a:schemeClr>
                </a:solidFill>
              </a:rPr>
              <a:t>（二）黑板照明</a:t>
            </a:r>
          </a:p>
          <a:p>
            <a:endParaRPr lang="zh-CN" altLang="zh-CN" dirty="0"/>
          </a:p>
        </p:txBody>
      </p:sp>
      <p:pic>
        <p:nvPicPr>
          <p:cNvPr id="20482" name="Picture 2" descr="yuy"/>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95529" y="-4355"/>
            <a:ext cx="4248472" cy="4248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3" name="Picture 3" descr="iiii"/>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698" y="4509120"/>
            <a:ext cx="5409106" cy="234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4" name="Picture 4" descr="黑板照明及其常用灯具"/>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80112" y="4394688"/>
            <a:ext cx="3563888" cy="2463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3442846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普通教室照明"/>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4250595" cy="2927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7" name="Picture 3" descr="普通教室照明侧面分析"/>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50595" y="-27384"/>
            <a:ext cx="4893405" cy="2927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8" name="Picture 4" descr="rt"/>
          <p:cNvPicPr>
            <a:picLocks noChangeAspect="1" noChangeArrowheads="1"/>
          </p:cNvPicPr>
          <p:nvPr/>
        </p:nvPicPr>
        <p:blipFill>
          <a:blip r:embed="rId4" cstate="print">
            <a:extLst>
              <a:ext uri="{28A0092B-C50C-407E-A947-70E740481C1C}">
                <a14:useLocalDpi xmlns:a14="http://schemas.microsoft.com/office/drawing/2010/main" val="0"/>
              </a:ext>
            </a:extLst>
          </a:blip>
          <a:srcRect l="6366"/>
          <a:stretch>
            <a:fillRect/>
          </a:stretch>
        </p:blipFill>
        <p:spPr bwMode="auto">
          <a:xfrm>
            <a:off x="179512" y="3708644"/>
            <a:ext cx="5341341" cy="283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Picture 5" descr="lp"/>
          <p:cNvPicPr>
            <a:picLocks noChangeAspect="1" noChangeArrowheads="1"/>
          </p:cNvPicPr>
          <p:nvPr/>
        </p:nvPicPr>
        <p:blipFill>
          <a:blip r:embed="rId5" cstate="print">
            <a:extLst>
              <a:ext uri="{28A0092B-C50C-407E-A947-70E740481C1C}">
                <a14:useLocalDpi xmlns:a14="http://schemas.microsoft.com/office/drawing/2010/main" val="0"/>
              </a:ext>
            </a:extLst>
          </a:blip>
          <a:srcRect l="16092" r="17099"/>
          <a:stretch>
            <a:fillRect/>
          </a:stretch>
        </p:blipFill>
        <p:spPr bwMode="auto">
          <a:xfrm>
            <a:off x="6012160" y="3318472"/>
            <a:ext cx="2214382" cy="3304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2679266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332656"/>
            <a:ext cx="4572000" cy="2339102"/>
          </a:xfrm>
          <a:prstGeom prst="rect">
            <a:avLst/>
          </a:prstGeom>
        </p:spPr>
        <p:txBody>
          <a:bodyPr>
            <a:spAutoFit/>
          </a:bodyPr>
          <a:lstStyle/>
          <a:p>
            <a:r>
              <a:rPr lang="zh-CN" altLang="zh-CN" sz="2000" dirty="0">
                <a:solidFill>
                  <a:schemeClr val="tx1">
                    <a:lumMod val="50000"/>
                    <a:lumOff val="50000"/>
                  </a:schemeClr>
                </a:solidFill>
                <a:latin typeface="黑体" pitchFamily="49" charset="-122"/>
                <a:ea typeface="黑体" pitchFamily="49" charset="-122"/>
              </a:rPr>
              <a:t>五、专用教室照明</a:t>
            </a:r>
          </a:p>
          <a:p>
            <a:r>
              <a:rPr lang="zh-CN" altLang="zh-CN" dirty="0">
                <a:solidFill>
                  <a:schemeClr val="tx1">
                    <a:lumMod val="50000"/>
                    <a:lumOff val="50000"/>
                  </a:schemeClr>
                </a:solidFill>
              </a:rPr>
              <a:t>（一）阶梯教室</a:t>
            </a:r>
            <a:r>
              <a:rPr lang="en-US" altLang="zh-CN" dirty="0">
                <a:solidFill>
                  <a:schemeClr val="tx1">
                    <a:lumMod val="50000"/>
                    <a:lumOff val="50000"/>
                  </a:schemeClr>
                </a:solidFill>
              </a:rPr>
              <a:t>(</a:t>
            </a:r>
            <a:r>
              <a:rPr lang="zh-CN" altLang="zh-CN" dirty="0">
                <a:solidFill>
                  <a:schemeClr val="tx1">
                    <a:lumMod val="50000"/>
                    <a:lumOff val="50000"/>
                  </a:schemeClr>
                </a:solidFill>
              </a:rPr>
              <a:t>合班教室或报告厅</a:t>
            </a:r>
            <a:r>
              <a:rPr lang="en-US" altLang="zh-CN" dirty="0">
                <a:solidFill>
                  <a:schemeClr val="tx1">
                    <a:lumMod val="50000"/>
                    <a:lumOff val="50000"/>
                  </a:schemeClr>
                </a:solidFill>
              </a:rPr>
              <a:t>)</a:t>
            </a:r>
            <a:r>
              <a:rPr lang="zh-CN" altLang="zh-CN" dirty="0" smtClean="0">
                <a:solidFill>
                  <a:schemeClr val="tx1">
                    <a:lumMod val="50000"/>
                    <a:lumOff val="50000"/>
                  </a:schemeClr>
                </a:solidFill>
              </a:rPr>
              <a:t>照明</a:t>
            </a:r>
            <a:endParaRPr lang="en-US" altLang="zh-CN" dirty="0" smtClean="0">
              <a:solidFill>
                <a:schemeClr val="tx1">
                  <a:lumMod val="50000"/>
                  <a:lumOff val="50000"/>
                </a:schemeClr>
              </a:solidFill>
            </a:endParaRPr>
          </a:p>
          <a:p>
            <a:r>
              <a:rPr lang="zh-CN" altLang="zh-CN" dirty="0">
                <a:solidFill>
                  <a:schemeClr val="tx1">
                    <a:lumMod val="50000"/>
                    <a:lumOff val="50000"/>
                  </a:schemeClr>
                </a:solidFill>
              </a:rPr>
              <a:t>（二）计算机教室照明</a:t>
            </a:r>
          </a:p>
          <a:p>
            <a:r>
              <a:rPr lang="zh-CN" altLang="zh-CN" dirty="0">
                <a:solidFill>
                  <a:schemeClr val="tx1">
                    <a:lumMod val="50000"/>
                    <a:lumOff val="50000"/>
                  </a:schemeClr>
                </a:solidFill>
              </a:rPr>
              <a:t>（三）绘画、工艺美术等教室照明</a:t>
            </a:r>
          </a:p>
          <a:p>
            <a:r>
              <a:rPr lang="zh-CN" altLang="zh-CN" dirty="0">
                <a:solidFill>
                  <a:schemeClr val="tx1">
                    <a:lumMod val="50000"/>
                    <a:lumOff val="50000"/>
                  </a:schemeClr>
                </a:solidFill>
              </a:rPr>
              <a:t>（四）实验室照明</a:t>
            </a:r>
          </a:p>
          <a:p>
            <a:r>
              <a:rPr lang="zh-CN" altLang="zh-CN" dirty="0">
                <a:solidFill>
                  <a:schemeClr val="tx1">
                    <a:lumMod val="50000"/>
                    <a:lumOff val="50000"/>
                  </a:schemeClr>
                </a:solidFill>
              </a:rPr>
              <a:t>（五）多媒体、语音教室照明</a:t>
            </a:r>
          </a:p>
          <a:p>
            <a:r>
              <a:rPr lang="zh-CN" altLang="zh-CN" dirty="0">
                <a:solidFill>
                  <a:schemeClr val="tx1">
                    <a:lumMod val="50000"/>
                    <a:lumOff val="50000"/>
                  </a:schemeClr>
                </a:solidFill>
              </a:rPr>
              <a:t>（六）儿童教室照明</a:t>
            </a:r>
          </a:p>
          <a:p>
            <a:endParaRPr lang="zh-CN" altLang="zh-CN" dirty="0"/>
          </a:p>
        </p:txBody>
      </p:sp>
      <p:pic>
        <p:nvPicPr>
          <p:cNvPr id="22530" name="Picture 2" descr="45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84" y="2671757"/>
            <a:ext cx="5549214" cy="3781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1" name="Picture 3" descr="Image888"/>
          <p:cNvPicPr>
            <a:picLocks noChangeAspect="1" noChangeArrowheads="1"/>
          </p:cNvPicPr>
          <p:nvPr/>
        </p:nvPicPr>
        <p:blipFill rotWithShape="1">
          <a:blip r:embed="rId3">
            <a:extLst>
              <a:ext uri="{28A0092B-C50C-407E-A947-70E740481C1C}">
                <a14:useLocalDpi xmlns:a14="http://schemas.microsoft.com/office/drawing/2010/main" val="0"/>
              </a:ext>
            </a:extLst>
          </a:blip>
          <a:srcRect l="6422" t="4702" r="5392" b="4693"/>
          <a:stretch/>
        </p:blipFill>
        <p:spPr bwMode="auto">
          <a:xfrm>
            <a:off x="6084168" y="2160"/>
            <a:ext cx="3079376" cy="2850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2" name="Picture 4" descr="fffff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05000" y="2868125"/>
            <a:ext cx="3058544" cy="1910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3" name="Picture 5" descr="幼儿园教室照明"/>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15344" y="4778246"/>
            <a:ext cx="3048200" cy="2079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9635978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9512" y="260648"/>
            <a:ext cx="4032448" cy="6093976"/>
          </a:xfrm>
          <a:prstGeom prst="rect">
            <a:avLst/>
          </a:prstGeom>
        </p:spPr>
        <p:txBody>
          <a:bodyPr wrap="square">
            <a:spAutoFit/>
          </a:bodyPr>
          <a:lstStyle/>
          <a:p>
            <a:r>
              <a:rPr lang="zh-CN" altLang="zh-CN" sz="2800" b="1" dirty="0">
                <a:solidFill>
                  <a:schemeClr val="tx1">
                    <a:lumMod val="50000"/>
                    <a:lumOff val="50000"/>
                  </a:schemeClr>
                </a:solidFill>
              </a:rPr>
              <a:t>第二节</a:t>
            </a:r>
            <a:r>
              <a:rPr lang="en-US" altLang="zh-CN" sz="2800" b="1" dirty="0">
                <a:solidFill>
                  <a:schemeClr val="tx1">
                    <a:lumMod val="50000"/>
                    <a:lumOff val="50000"/>
                  </a:schemeClr>
                </a:solidFill>
              </a:rPr>
              <a:t>  </a:t>
            </a:r>
            <a:r>
              <a:rPr lang="zh-CN" altLang="zh-CN" sz="2800" b="1" dirty="0">
                <a:solidFill>
                  <a:schemeClr val="tx1">
                    <a:lumMod val="50000"/>
                    <a:lumOff val="50000"/>
                  </a:schemeClr>
                </a:solidFill>
              </a:rPr>
              <a:t>图书馆照明</a:t>
            </a:r>
            <a:endParaRPr lang="zh-CN" altLang="zh-CN" sz="2800" dirty="0">
              <a:solidFill>
                <a:schemeClr val="tx1">
                  <a:lumMod val="50000"/>
                  <a:lumOff val="50000"/>
                </a:schemeClr>
              </a:solidFill>
            </a:endParaRPr>
          </a:p>
          <a:p>
            <a:r>
              <a:rPr lang="en-US" altLang="zh-CN" dirty="0">
                <a:solidFill>
                  <a:schemeClr val="tx1">
                    <a:lumMod val="50000"/>
                    <a:lumOff val="50000"/>
                  </a:schemeClr>
                </a:solidFill>
              </a:rPr>
              <a:t>  </a:t>
            </a:r>
            <a:endParaRPr lang="zh-CN" altLang="zh-CN" dirty="0">
              <a:solidFill>
                <a:schemeClr val="tx1">
                  <a:lumMod val="50000"/>
                  <a:lumOff val="50000"/>
                </a:schemeClr>
              </a:solidFill>
            </a:endParaRPr>
          </a:p>
          <a:p>
            <a:r>
              <a:rPr lang="zh-CN" altLang="zh-CN" sz="2000" dirty="0">
                <a:solidFill>
                  <a:schemeClr val="tx1">
                    <a:lumMod val="50000"/>
                    <a:lumOff val="50000"/>
                  </a:schemeClr>
                </a:solidFill>
                <a:latin typeface="黑体" pitchFamily="49" charset="-122"/>
                <a:ea typeface="黑体" pitchFamily="49" charset="-122"/>
              </a:rPr>
              <a:t>一、一般</a:t>
            </a:r>
            <a:r>
              <a:rPr lang="zh-CN" altLang="zh-CN" sz="2000" dirty="0" smtClean="0">
                <a:solidFill>
                  <a:schemeClr val="tx1">
                    <a:lumMod val="50000"/>
                    <a:lumOff val="50000"/>
                  </a:schemeClr>
                </a:solidFill>
                <a:latin typeface="黑体" pitchFamily="49" charset="-122"/>
                <a:ea typeface="黑体" pitchFamily="49" charset="-122"/>
              </a:rPr>
              <a:t>要求</a:t>
            </a:r>
            <a:endParaRPr lang="en-US" altLang="zh-CN" sz="2000" dirty="0" smtClean="0">
              <a:solidFill>
                <a:schemeClr val="tx1">
                  <a:lumMod val="50000"/>
                  <a:lumOff val="50000"/>
                </a:schemeClr>
              </a:solidFill>
              <a:latin typeface="黑体" pitchFamily="49" charset="-122"/>
              <a:ea typeface="黑体" pitchFamily="49" charset="-122"/>
            </a:endParaRPr>
          </a:p>
          <a:p>
            <a:r>
              <a:rPr lang="en-US" altLang="zh-CN" dirty="0">
                <a:solidFill>
                  <a:schemeClr val="tx1">
                    <a:lumMod val="50000"/>
                    <a:lumOff val="50000"/>
                  </a:schemeClr>
                </a:solidFill>
              </a:rPr>
              <a:t>(</a:t>
            </a:r>
            <a:r>
              <a:rPr lang="zh-CN" altLang="zh-CN" dirty="0">
                <a:solidFill>
                  <a:schemeClr val="tx1">
                    <a:lumMod val="50000"/>
                    <a:lumOff val="50000"/>
                  </a:schemeClr>
                </a:solidFill>
              </a:rPr>
              <a:t>一</a:t>
            </a:r>
            <a:r>
              <a:rPr lang="en-US" altLang="zh-CN" dirty="0">
                <a:solidFill>
                  <a:schemeClr val="tx1">
                    <a:lumMod val="50000"/>
                    <a:lumOff val="50000"/>
                  </a:schemeClr>
                </a:solidFill>
              </a:rPr>
              <a:t>) </a:t>
            </a:r>
            <a:r>
              <a:rPr lang="zh-CN" altLang="zh-CN" dirty="0">
                <a:solidFill>
                  <a:schemeClr val="tx1">
                    <a:lumMod val="50000"/>
                    <a:lumOff val="50000"/>
                  </a:schemeClr>
                </a:solidFill>
              </a:rPr>
              <a:t>图书馆中主要的视觉作业是阅读、查找藏书等，照明设计除应满足照度标准外，应努力提高照明质量，尤其要注意降低眩光和光幕反射。</a:t>
            </a:r>
          </a:p>
          <a:p>
            <a:r>
              <a:rPr lang="en-US" altLang="zh-CN" dirty="0">
                <a:solidFill>
                  <a:schemeClr val="tx1">
                    <a:lumMod val="50000"/>
                    <a:lumOff val="50000"/>
                  </a:schemeClr>
                </a:solidFill>
              </a:rPr>
              <a:t>(</a:t>
            </a:r>
            <a:r>
              <a:rPr lang="zh-CN" altLang="zh-CN" dirty="0">
                <a:solidFill>
                  <a:schemeClr val="tx1">
                    <a:lumMod val="50000"/>
                    <a:lumOff val="50000"/>
                  </a:schemeClr>
                </a:solidFill>
              </a:rPr>
              <a:t>二</a:t>
            </a:r>
            <a:r>
              <a:rPr lang="en-US" altLang="zh-CN" dirty="0">
                <a:solidFill>
                  <a:schemeClr val="tx1">
                    <a:lumMod val="50000"/>
                    <a:lumOff val="50000"/>
                  </a:schemeClr>
                </a:solidFill>
              </a:rPr>
              <a:t>) </a:t>
            </a:r>
            <a:r>
              <a:rPr lang="zh-CN" altLang="zh-CN" dirty="0">
                <a:solidFill>
                  <a:schemeClr val="tx1">
                    <a:lumMod val="50000"/>
                    <a:lumOff val="50000"/>
                  </a:schemeClr>
                </a:solidFill>
              </a:rPr>
              <a:t>阅览室、书库装灯数量多，设计时应从灯具、照明方式、控制方案与设备、管理维护等方面考虑采取节能措施。</a:t>
            </a:r>
          </a:p>
          <a:p>
            <a:r>
              <a:rPr lang="en-US" altLang="zh-CN" dirty="0">
                <a:solidFill>
                  <a:schemeClr val="tx1">
                    <a:lumMod val="50000"/>
                    <a:lumOff val="50000"/>
                  </a:schemeClr>
                </a:solidFill>
              </a:rPr>
              <a:t>(</a:t>
            </a:r>
            <a:r>
              <a:rPr lang="zh-CN" altLang="zh-CN" dirty="0">
                <a:solidFill>
                  <a:schemeClr val="tx1">
                    <a:lumMod val="50000"/>
                    <a:lumOff val="50000"/>
                  </a:schemeClr>
                </a:solidFill>
              </a:rPr>
              <a:t>三</a:t>
            </a:r>
            <a:r>
              <a:rPr lang="en-US" altLang="zh-CN" dirty="0">
                <a:solidFill>
                  <a:schemeClr val="tx1">
                    <a:lumMod val="50000"/>
                    <a:lumOff val="50000"/>
                  </a:schemeClr>
                </a:solidFill>
              </a:rPr>
              <a:t>) </a:t>
            </a:r>
            <a:r>
              <a:rPr lang="zh-CN" altLang="zh-CN" dirty="0">
                <a:solidFill>
                  <a:schemeClr val="tx1">
                    <a:lumMod val="50000"/>
                    <a:lumOff val="50000"/>
                  </a:schemeClr>
                </a:solidFill>
              </a:rPr>
              <a:t>重要图书馆应设置应急照明、值班照明或警卫照明。应急照明、值班照明或警卫照明宜为一般照明的一部分，并应单独控制。值班或警卫照明也可利用应急照明的一部分或者全部。</a:t>
            </a:r>
          </a:p>
          <a:p>
            <a:r>
              <a:rPr lang="en-US" altLang="zh-CN" dirty="0">
                <a:solidFill>
                  <a:schemeClr val="tx1">
                    <a:lumMod val="50000"/>
                    <a:lumOff val="50000"/>
                  </a:schemeClr>
                </a:solidFill>
              </a:rPr>
              <a:t>(</a:t>
            </a:r>
            <a:r>
              <a:rPr lang="zh-CN" altLang="zh-CN" dirty="0">
                <a:solidFill>
                  <a:schemeClr val="tx1">
                    <a:lumMod val="50000"/>
                    <a:lumOff val="50000"/>
                  </a:schemeClr>
                </a:solidFill>
              </a:rPr>
              <a:t>四</a:t>
            </a:r>
            <a:r>
              <a:rPr lang="en-US" altLang="zh-CN" dirty="0">
                <a:solidFill>
                  <a:schemeClr val="tx1">
                    <a:lumMod val="50000"/>
                    <a:lumOff val="50000"/>
                  </a:schemeClr>
                </a:solidFill>
              </a:rPr>
              <a:t>) </a:t>
            </a:r>
            <a:r>
              <a:rPr lang="zh-CN" altLang="zh-CN" dirty="0">
                <a:solidFill>
                  <a:schemeClr val="tx1">
                    <a:lumMod val="50000"/>
                    <a:lumOff val="50000"/>
                  </a:schemeClr>
                </a:solidFill>
              </a:rPr>
              <a:t>图书馆内的公用照明与工作</a:t>
            </a:r>
            <a:r>
              <a:rPr lang="en-US" altLang="zh-CN" dirty="0">
                <a:solidFill>
                  <a:schemeClr val="tx1">
                    <a:lumMod val="50000"/>
                    <a:lumOff val="50000"/>
                  </a:schemeClr>
                </a:solidFill>
              </a:rPr>
              <a:t>(</a:t>
            </a:r>
            <a:r>
              <a:rPr lang="zh-CN" altLang="zh-CN" dirty="0">
                <a:solidFill>
                  <a:schemeClr val="tx1">
                    <a:lumMod val="50000"/>
                    <a:lumOff val="50000"/>
                  </a:schemeClr>
                </a:solidFill>
              </a:rPr>
              <a:t>办公</a:t>
            </a:r>
            <a:r>
              <a:rPr lang="en-US" altLang="zh-CN" dirty="0">
                <a:solidFill>
                  <a:schemeClr val="tx1">
                    <a:lumMod val="50000"/>
                    <a:lumOff val="50000"/>
                  </a:schemeClr>
                </a:solidFill>
              </a:rPr>
              <a:t>)</a:t>
            </a:r>
            <a:r>
              <a:rPr lang="zh-CN" altLang="zh-CN" dirty="0">
                <a:solidFill>
                  <a:schemeClr val="tx1">
                    <a:lumMod val="50000"/>
                    <a:lumOff val="50000"/>
                  </a:schemeClr>
                </a:solidFill>
              </a:rPr>
              <a:t>区照明宜分开配电和控制。</a:t>
            </a:r>
          </a:p>
          <a:p>
            <a:r>
              <a:rPr lang="en-US" altLang="zh-CN" dirty="0">
                <a:solidFill>
                  <a:schemeClr val="tx1">
                    <a:lumMod val="50000"/>
                    <a:lumOff val="50000"/>
                  </a:schemeClr>
                </a:solidFill>
              </a:rPr>
              <a:t>(</a:t>
            </a:r>
            <a:r>
              <a:rPr lang="zh-CN" altLang="zh-CN" dirty="0">
                <a:solidFill>
                  <a:schemeClr val="tx1">
                    <a:lumMod val="50000"/>
                    <a:lumOff val="50000"/>
                  </a:schemeClr>
                </a:solidFill>
              </a:rPr>
              <a:t>五</a:t>
            </a:r>
            <a:r>
              <a:rPr lang="en-US" altLang="zh-CN" dirty="0">
                <a:solidFill>
                  <a:schemeClr val="tx1">
                    <a:lumMod val="50000"/>
                    <a:lumOff val="50000"/>
                  </a:schemeClr>
                </a:solidFill>
              </a:rPr>
              <a:t>) </a:t>
            </a:r>
            <a:r>
              <a:rPr lang="zh-CN" altLang="zh-CN" dirty="0">
                <a:solidFill>
                  <a:schemeClr val="tx1">
                    <a:lumMod val="50000"/>
                    <a:lumOff val="50000"/>
                  </a:schemeClr>
                </a:solidFill>
              </a:rPr>
              <a:t>对灯具、照明设备选型、安装、布置等方面应注意安全、防火。</a:t>
            </a:r>
          </a:p>
          <a:p>
            <a:endParaRPr lang="zh-CN" altLang="zh-CN" dirty="0"/>
          </a:p>
        </p:txBody>
      </p:sp>
      <p:pic>
        <p:nvPicPr>
          <p:cNvPr id="23554" name="Picture 2" descr="调整大小 17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13543" y="0"/>
            <a:ext cx="503045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6760016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260648"/>
            <a:ext cx="4572000" cy="1477328"/>
          </a:xfrm>
          <a:prstGeom prst="rect">
            <a:avLst/>
          </a:prstGeom>
        </p:spPr>
        <p:txBody>
          <a:bodyPr>
            <a:spAutoFit/>
          </a:bodyPr>
          <a:lstStyle/>
          <a:p>
            <a:r>
              <a:rPr lang="zh-CN" altLang="zh-CN" dirty="0">
                <a:solidFill>
                  <a:schemeClr val="tx1">
                    <a:lumMod val="50000"/>
                    <a:lumOff val="50000"/>
                  </a:schemeClr>
                </a:solidFill>
                <a:latin typeface="黑体" pitchFamily="49" charset="-122"/>
                <a:ea typeface="黑体" pitchFamily="49" charset="-122"/>
              </a:rPr>
              <a:t>二、阅览室照明</a:t>
            </a:r>
          </a:p>
          <a:p>
            <a:r>
              <a:rPr lang="zh-CN" altLang="zh-CN" dirty="0">
                <a:solidFill>
                  <a:schemeClr val="tx1">
                    <a:lumMod val="50000"/>
                    <a:lumOff val="50000"/>
                  </a:schemeClr>
                </a:solidFill>
              </a:rPr>
              <a:t>（一）照明</a:t>
            </a:r>
            <a:r>
              <a:rPr lang="zh-CN" altLang="zh-CN" dirty="0" smtClean="0">
                <a:solidFill>
                  <a:schemeClr val="tx1">
                    <a:lumMod val="50000"/>
                    <a:lumOff val="50000"/>
                  </a:schemeClr>
                </a:solidFill>
              </a:rPr>
              <a:t>方式</a:t>
            </a:r>
            <a:endParaRPr lang="en-US" altLang="zh-CN" dirty="0" smtClean="0">
              <a:solidFill>
                <a:schemeClr val="tx1">
                  <a:lumMod val="50000"/>
                  <a:lumOff val="50000"/>
                </a:schemeClr>
              </a:solidFill>
            </a:endParaRPr>
          </a:p>
          <a:p>
            <a:r>
              <a:rPr lang="zh-CN" altLang="zh-CN" dirty="0">
                <a:solidFill>
                  <a:schemeClr val="tx1">
                    <a:lumMod val="50000"/>
                    <a:lumOff val="50000"/>
                  </a:schemeClr>
                </a:solidFill>
              </a:rPr>
              <a:t>（二）光源与灯具选择</a:t>
            </a:r>
          </a:p>
          <a:p>
            <a:r>
              <a:rPr lang="zh-CN" altLang="zh-CN" dirty="0">
                <a:solidFill>
                  <a:schemeClr val="tx1">
                    <a:lumMod val="50000"/>
                    <a:lumOff val="50000"/>
                  </a:schemeClr>
                </a:solidFill>
              </a:rPr>
              <a:t>（三）灯具布置</a:t>
            </a:r>
          </a:p>
          <a:p>
            <a:endParaRPr lang="zh-CN" altLang="zh-CN" dirty="0"/>
          </a:p>
        </p:txBody>
      </p:sp>
      <p:pic>
        <p:nvPicPr>
          <p:cNvPr id="24578" name="Picture 2" descr="新建筑9-01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501009"/>
            <a:ext cx="5229512" cy="3377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79" name="Picture 3" descr="NEW PROJECT 3-00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29512" y="-1"/>
            <a:ext cx="3914488" cy="4928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0" name="Picture 4" descr="Image12we"/>
          <p:cNvPicPr>
            <a:picLocks noChangeAspect="1" noChangeArrowheads="1"/>
          </p:cNvPicPr>
          <p:nvPr/>
        </p:nvPicPr>
        <p:blipFill>
          <a:blip r:embed="rId4" cstate="print">
            <a:lum contrast="6000"/>
            <a:extLst>
              <a:ext uri="{28A0092B-C50C-407E-A947-70E740481C1C}">
                <a14:useLocalDpi xmlns:a14="http://schemas.microsoft.com/office/drawing/2010/main" val="0"/>
              </a:ext>
            </a:extLst>
          </a:blip>
          <a:srcRect/>
          <a:stretch>
            <a:fillRect/>
          </a:stretch>
        </p:blipFill>
        <p:spPr bwMode="auto">
          <a:xfrm>
            <a:off x="66489" y="1628800"/>
            <a:ext cx="5124551" cy="1872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1" name="Picture 5" descr="90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29511" y="5373217"/>
            <a:ext cx="3914071" cy="1459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1124005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00999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484784"/>
            <a:ext cx="3988305" cy="3807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467544" y="188640"/>
            <a:ext cx="4572000" cy="1477328"/>
          </a:xfrm>
          <a:prstGeom prst="rect">
            <a:avLst/>
          </a:prstGeom>
        </p:spPr>
        <p:txBody>
          <a:bodyPr>
            <a:spAutoFit/>
          </a:bodyPr>
          <a:lstStyle/>
          <a:p>
            <a:r>
              <a:rPr lang="zh-CN" altLang="zh-CN" dirty="0">
                <a:solidFill>
                  <a:schemeClr val="tx1">
                    <a:lumMod val="50000"/>
                    <a:lumOff val="50000"/>
                  </a:schemeClr>
                </a:solidFill>
                <a:latin typeface="黑体" pitchFamily="49" charset="-122"/>
                <a:ea typeface="黑体" pitchFamily="49" charset="-122"/>
              </a:rPr>
              <a:t>三、书库照明</a:t>
            </a:r>
          </a:p>
          <a:p>
            <a:r>
              <a:rPr lang="zh-CN" altLang="zh-CN" dirty="0">
                <a:solidFill>
                  <a:schemeClr val="tx1">
                    <a:lumMod val="50000"/>
                    <a:lumOff val="50000"/>
                  </a:schemeClr>
                </a:solidFill>
              </a:rPr>
              <a:t>（一）对书库照明的一般</a:t>
            </a:r>
            <a:r>
              <a:rPr lang="zh-CN" altLang="zh-CN" dirty="0" smtClean="0">
                <a:solidFill>
                  <a:schemeClr val="tx1">
                    <a:lumMod val="50000"/>
                    <a:lumOff val="50000"/>
                  </a:schemeClr>
                </a:solidFill>
              </a:rPr>
              <a:t>要求</a:t>
            </a:r>
            <a:endParaRPr lang="en-US" altLang="zh-CN" dirty="0" smtClean="0">
              <a:solidFill>
                <a:schemeClr val="tx1">
                  <a:lumMod val="50000"/>
                  <a:lumOff val="50000"/>
                </a:schemeClr>
              </a:solidFill>
            </a:endParaRPr>
          </a:p>
          <a:p>
            <a:r>
              <a:rPr lang="zh-CN" altLang="zh-CN" dirty="0">
                <a:solidFill>
                  <a:schemeClr val="tx1">
                    <a:lumMod val="50000"/>
                    <a:lumOff val="50000"/>
                  </a:schemeClr>
                </a:solidFill>
              </a:rPr>
              <a:t>（二）灯具</a:t>
            </a:r>
            <a:r>
              <a:rPr lang="zh-CN" altLang="zh-CN" dirty="0" smtClean="0">
                <a:solidFill>
                  <a:schemeClr val="tx1">
                    <a:lumMod val="50000"/>
                    <a:lumOff val="50000"/>
                  </a:schemeClr>
                </a:solidFill>
              </a:rPr>
              <a:t>选择</a:t>
            </a:r>
            <a:endParaRPr lang="en-US" altLang="zh-CN" dirty="0" smtClean="0">
              <a:solidFill>
                <a:schemeClr val="tx1">
                  <a:lumMod val="50000"/>
                  <a:lumOff val="50000"/>
                </a:schemeClr>
              </a:solidFill>
            </a:endParaRPr>
          </a:p>
          <a:p>
            <a:r>
              <a:rPr lang="zh-CN" altLang="zh-CN" dirty="0">
                <a:solidFill>
                  <a:schemeClr val="tx1">
                    <a:lumMod val="50000"/>
                    <a:lumOff val="50000"/>
                  </a:schemeClr>
                </a:solidFill>
                <a:latin typeface="黑体" pitchFamily="49" charset="-122"/>
                <a:ea typeface="黑体" pitchFamily="49" charset="-122"/>
              </a:rPr>
              <a:t>四、借阅处照明</a:t>
            </a:r>
          </a:p>
          <a:p>
            <a:endParaRPr lang="zh-CN" altLang="zh-CN" dirty="0">
              <a:solidFill>
                <a:schemeClr val="tx1">
                  <a:lumMod val="50000"/>
                  <a:lumOff val="50000"/>
                </a:schemeClr>
              </a:solidFill>
            </a:endParaRPr>
          </a:p>
        </p:txBody>
      </p:sp>
      <p:pic>
        <p:nvPicPr>
          <p:cNvPr id="25603" name="Picture 3" descr="Image11hhhhhhhhhhhh"/>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88305" y="84188"/>
            <a:ext cx="5072400" cy="2984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4" name="Picture 4" descr="13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88303" y="3296156"/>
            <a:ext cx="5155697" cy="3561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748241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88640"/>
            <a:ext cx="4572000" cy="1754326"/>
          </a:xfrm>
          <a:prstGeom prst="rect">
            <a:avLst/>
          </a:prstGeom>
        </p:spPr>
        <p:txBody>
          <a:bodyPr>
            <a:spAutoFit/>
          </a:bodyPr>
          <a:lstStyle/>
          <a:p>
            <a:pPr lvl="0"/>
            <a:r>
              <a:rPr lang="zh-CN" altLang="en-US" b="1" dirty="0" smtClean="0">
                <a:solidFill>
                  <a:schemeClr val="tx1">
                    <a:lumMod val="50000"/>
                    <a:lumOff val="50000"/>
                  </a:schemeClr>
                </a:solidFill>
              </a:rPr>
              <a:t>第三节  </a:t>
            </a:r>
            <a:r>
              <a:rPr lang="zh-CN" altLang="zh-CN" b="1" dirty="0" smtClean="0">
                <a:solidFill>
                  <a:schemeClr val="tx1">
                    <a:lumMod val="50000"/>
                    <a:lumOff val="50000"/>
                  </a:schemeClr>
                </a:solidFill>
              </a:rPr>
              <a:t>商业</a:t>
            </a:r>
            <a:r>
              <a:rPr lang="zh-CN" altLang="zh-CN" b="1" dirty="0">
                <a:solidFill>
                  <a:schemeClr val="tx1">
                    <a:lumMod val="50000"/>
                    <a:lumOff val="50000"/>
                  </a:schemeClr>
                </a:solidFill>
              </a:rPr>
              <a:t>空间的照明标准</a:t>
            </a:r>
            <a:endParaRPr lang="zh-CN" altLang="zh-CN" dirty="0">
              <a:solidFill>
                <a:schemeClr val="tx1">
                  <a:lumMod val="50000"/>
                  <a:lumOff val="50000"/>
                </a:schemeClr>
              </a:solidFill>
            </a:endParaRPr>
          </a:p>
          <a:p>
            <a:r>
              <a:rPr lang="en-US" altLang="zh-CN" b="1" dirty="0">
                <a:solidFill>
                  <a:schemeClr val="tx1">
                    <a:lumMod val="50000"/>
                    <a:lumOff val="50000"/>
                  </a:schemeClr>
                </a:solidFill>
              </a:rPr>
              <a:t> </a:t>
            </a:r>
            <a:endParaRPr lang="zh-CN" altLang="zh-CN" dirty="0">
              <a:solidFill>
                <a:schemeClr val="tx1">
                  <a:lumMod val="50000"/>
                  <a:lumOff val="50000"/>
                </a:schemeClr>
              </a:solidFill>
            </a:endParaRPr>
          </a:p>
          <a:p>
            <a:pPr lvl="0"/>
            <a:r>
              <a:rPr lang="zh-CN" altLang="en-US" dirty="0" smtClean="0">
                <a:solidFill>
                  <a:schemeClr val="tx1">
                    <a:lumMod val="50000"/>
                    <a:lumOff val="50000"/>
                  </a:schemeClr>
                </a:solidFill>
              </a:rPr>
              <a:t>一、</a:t>
            </a:r>
            <a:r>
              <a:rPr lang="zh-CN" altLang="zh-CN" dirty="0" smtClean="0">
                <a:solidFill>
                  <a:schemeClr val="tx1">
                    <a:lumMod val="50000"/>
                    <a:lumOff val="50000"/>
                  </a:schemeClr>
                </a:solidFill>
              </a:rPr>
              <a:t>国内</a:t>
            </a:r>
            <a:r>
              <a:rPr lang="zh-CN" altLang="zh-CN" dirty="0">
                <a:solidFill>
                  <a:schemeClr val="tx1">
                    <a:lumMod val="50000"/>
                    <a:lumOff val="50000"/>
                  </a:schemeClr>
                </a:solidFill>
              </a:rPr>
              <a:t>商业照明</a:t>
            </a:r>
            <a:r>
              <a:rPr lang="zh-CN" altLang="zh-CN" dirty="0" smtClean="0">
                <a:solidFill>
                  <a:schemeClr val="tx1">
                    <a:lumMod val="50000"/>
                    <a:lumOff val="50000"/>
                  </a:schemeClr>
                </a:solidFill>
              </a:rPr>
              <a:t>标准</a:t>
            </a:r>
            <a:endParaRPr lang="en-US" altLang="zh-CN" dirty="0" smtClean="0">
              <a:solidFill>
                <a:schemeClr val="tx1">
                  <a:lumMod val="50000"/>
                  <a:lumOff val="50000"/>
                </a:schemeClr>
              </a:solidFill>
            </a:endParaRPr>
          </a:p>
          <a:p>
            <a:r>
              <a:rPr lang="zh-CN" altLang="en-US" dirty="0" smtClean="0">
                <a:solidFill>
                  <a:schemeClr val="tx1">
                    <a:lumMod val="50000"/>
                    <a:lumOff val="50000"/>
                  </a:schemeClr>
                </a:solidFill>
              </a:rPr>
              <a:t>二、</a:t>
            </a:r>
            <a:r>
              <a:rPr lang="zh-CN" altLang="zh-CN" dirty="0" smtClean="0">
                <a:solidFill>
                  <a:schemeClr val="tx1">
                    <a:lumMod val="50000"/>
                    <a:lumOff val="50000"/>
                  </a:schemeClr>
                </a:solidFill>
              </a:rPr>
              <a:t>国际</a:t>
            </a:r>
            <a:r>
              <a:rPr lang="zh-CN" altLang="zh-CN" dirty="0">
                <a:solidFill>
                  <a:schemeClr val="tx1">
                    <a:lumMod val="50000"/>
                    <a:lumOff val="50000"/>
                  </a:schemeClr>
                </a:solidFill>
              </a:rPr>
              <a:t>相关商业的照明</a:t>
            </a:r>
            <a:r>
              <a:rPr lang="zh-CN" altLang="zh-CN" dirty="0" smtClean="0">
                <a:solidFill>
                  <a:schemeClr val="tx1">
                    <a:lumMod val="50000"/>
                    <a:lumOff val="50000"/>
                  </a:schemeClr>
                </a:solidFill>
              </a:rPr>
              <a:t>标准</a:t>
            </a:r>
            <a:endParaRPr lang="en-US" altLang="zh-CN" dirty="0" smtClean="0">
              <a:solidFill>
                <a:schemeClr val="tx1">
                  <a:lumMod val="50000"/>
                  <a:lumOff val="50000"/>
                </a:schemeClr>
              </a:solidFill>
            </a:endParaRPr>
          </a:p>
          <a:p>
            <a:endParaRPr lang="zh-CN" altLang="zh-CN" dirty="0"/>
          </a:p>
          <a:p>
            <a:pPr lvl="0"/>
            <a:endParaRPr lang="zh-CN" altLang="zh-CN" dirty="0"/>
          </a:p>
        </p:txBody>
      </p:sp>
      <p:graphicFrame>
        <p:nvGraphicFramePr>
          <p:cNvPr id="3" name="表格 2"/>
          <p:cNvGraphicFramePr>
            <a:graphicFrameLocks noGrp="1"/>
          </p:cNvGraphicFramePr>
          <p:nvPr>
            <p:extLst>
              <p:ext uri="{D42A27DB-BD31-4B8C-83A1-F6EECF244321}">
                <p14:modId xmlns:p14="http://schemas.microsoft.com/office/powerpoint/2010/main" val="1645342718"/>
              </p:ext>
            </p:extLst>
          </p:nvPr>
        </p:nvGraphicFramePr>
        <p:xfrm>
          <a:off x="0" y="1772814"/>
          <a:ext cx="9144001" cy="4392489"/>
        </p:xfrm>
        <a:graphic>
          <a:graphicData uri="http://schemas.openxmlformats.org/drawingml/2006/table">
            <a:tbl>
              <a:tblPr>
                <a:tableStyleId>{5C22544A-7EE6-4342-B048-85BDC9FD1C3A}</a:tableStyleId>
              </a:tblPr>
              <a:tblGrid>
                <a:gridCol w="2983541"/>
                <a:gridCol w="1989027"/>
                <a:gridCol w="1392320"/>
                <a:gridCol w="1193416"/>
                <a:gridCol w="1585697"/>
              </a:tblGrid>
              <a:tr h="749512">
                <a:tc>
                  <a:txBody>
                    <a:bodyPr/>
                    <a:lstStyle/>
                    <a:p>
                      <a:pPr algn="just">
                        <a:spcAft>
                          <a:spcPts val="0"/>
                        </a:spcAft>
                      </a:pPr>
                      <a:r>
                        <a:rPr lang="zh-CN" sz="1600" kern="100" dirty="0">
                          <a:solidFill>
                            <a:schemeClr val="tx1">
                              <a:lumMod val="50000"/>
                              <a:lumOff val="50000"/>
                            </a:schemeClr>
                          </a:solidFill>
                          <a:effectLst/>
                        </a:rPr>
                        <a:t>房间或场所</a:t>
                      </a:r>
                      <a:endParaRPr lang="zh-CN" sz="1600" kern="100" dirty="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zh-CN" sz="1600" kern="100">
                          <a:solidFill>
                            <a:schemeClr val="tx1">
                              <a:lumMod val="50000"/>
                              <a:lumOff val="50000"/>
                            </a:schemeClr>
                          </a:solidFill>
                          <a:effectLst/>
                        </a:rPr>
                        <a:t>参考平面及其高度</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zh-CN" sz="1600" kern="100">
                          <a:solidFill>
                            <a:schemeClr val="tx1">
                              <a:lumMod val="50000"/>
                              <a:lumOff val="50000"/>
                            </a:schemeClr>
                          </a:solidFill>
                          <a:effectLst/>
                        </a:rPr>
                        <a:t>照度标准值</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100">
                          <a:solidFill>
                            <a:schemeClr val="tx1">
                              <a:lumMod val="50000"/>
                              <a:lumOff val="50000"/>
                            </a:schemeClr>
                          </a:solidFill>
                          <a:effectLst/>
                        </a:rPr>
                        <a:t>UGR(</a:t>
                      </a:r>
                      <a:r>
                        <a:rPr lang="zh-CN" sz="1600" kern="100">
                          <a:solidFill>
                            <a:schemeClr val="tx1">
                              <a:lumMod val="50000"/>
                              <a:lumOff val="50000"/>
                            </a:schemeClr>
                          </a:solidFill>
                          <a:effectLst/>
                        </a:rPr>
                        <a:t>照度</a:t>
                      </a:r>
                      <a:r>
                        <a:rPr lang="en-US" sz="1600" kern="100">
                          <a:solidFill>
                            <a:schemeClr val="tx1">
                              <a:lumMod val="50000"/>
                              <a:lumOff val="50000"/>
                            </a:schemeClr>
                          </a:solidFill>
                          <a:effectLst/>
                        </a:rPr>
                        <a:t>)</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100">
                          <a:solidFill>
                            <a:schemeClr val="tx1">
                              <a:lumMod val="50000"/>
                              <a:lumOff val="50000"/>
                            </a:schemeClr>
                          </a:solidFill>
                          <a:effectLst/>
                        </a:rPr>
                        <a:t>Ra(</a:t>
                      </a:r>
                      <a:r>
                        <a:rPr lang="zh-CN" sz="1600" kern="100">
                          <a:solidFill>
                            <a:schemeClr val="tx1">
                              <a:lumMod val="50000"/>
                              <a:lumOff val="50000"/>
                            </a:schemeClr>
                          </a:solidFill>
                          <a:effectLst/>
                        </a:rPr>
                        <a:t>照明质量</a:t>
                      </a:r>
                      <a:r>
                        <a:rPr lang="en-US" sz="1600" kern="100">
                          <a:solidFill>
                            <a:schemeClr val="tx1">
                              <a:lumMod val="50000"/>
                              <a:lumOff val="50000"/>
                            </a:schemeClr>
                          </a:solidFill>
                          <a:effectLst/>
                        </a:rPr>
                        <a:t>)</a:t>
                      </a:r>
                      <a:endParaRPr lang="zh-CN" sz="1600" kern="100">
                        <a:solidFill>
                          <a:schemeClr val="tx1">
                            <a:lumMod val="50000"/>
                            <a:lumOff val="50000"/>
                          </a:schemeClr>
                        </a:solidFill>
                        <a:effectLst/>
                        <a:latin typeface="Times New Roman"/>
                        <a:ea typeface="宋体"/>
                      </a:endParaRPr>
                    </a:p>
                  </a:txBody>
                  <a:tcPr marL="68580" marR="68580" marT="0" marB="0"/>
                </a:tc>
              </a:tr>
              <a:tr h="776903">
                <a:tc>
                  <a:txBody>
                    <a:bodyPr/>
                    <a:lstStyle/>
                    <a:p>
                      <a:pPr algn="just">
                        <a:spcAft>
                          <a:spcPts val="0"/>
                        </a:spcAft>
                      </a:pPr>
                      <a:r>
                        <a:rPr lang="zh-CN" sz="1600" kern="100" dirty="0">
                          <a:solidFill>
                            <a:schemeClr val="tx1">
                              <a:lumMod val="50000"/>
                              <a:lumOff val="50000"/>
                            </a:schemeClr>
                          </a:solidFill>
                          <a:effectLst/>
                        </a:rPr>
                        <a:t>一般商业营业厅</a:t>
                      </a:r>
                      <a:endParaRPr lang="zh-CN" sz="1600" kern="100" dirty="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100" dirty="0">
                          <a:solidFill>
                            <a:schemeClr val="tx1">
                              <a:lumMod val="50000"/>
                              <a:lumOff val="50000"/>
                            </a:schemeClr>
                          </a:solidFill>
                          <a:effectLst/>
                        </a:rPr>
                        <a:t>0.75m</a:t>
                      </a:r>
                      <a:r>
                        <a:rPr lang="zh-CN" sz="1600" kern="100" dirty="0">
                          <a:solidFill>
                            <a:schemeClr val="tx1">
                              <a:lumMod val="50000"/>
                              <a:lumOff val="50000"/>
                            </a:schemeClr>
                          </a:solidFill>
                          <a:effectLst/>
                        </a:rPr>
                        <a:t>水平面</a:t>
                      </a:r>
                      <a:endParaRPr lang="zh-CN" sz="1600" kern="100" dirty="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100">
                          <a:solidFill>
                            <a:schemeClr val="tx1">
                              <a:lumMod val="50000"/>
                              <a:lumOff val="50000"/>
                            </a:schemeClr>
                          </a:solidFill>
                          <a:effectLst/>
                        </a:rPr>
                        <a:t>300</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100">
                          <a:solidFill>
                            <a:schemeClr val="tx1">
                              <a:lumMod val="50000"/>
                              <a:lumOff val="50000"/>
                            </a:schemeClr>
                          </a:solidFill>
                          <a:effectLst/>
                        </a:rPr>
                        <a:t>22</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100">
                          <a:solidFill>
                            <a:schemeClr val="tx1">
                              <a:lumMod val="50000"/>
                              <a:lumOff val="50000"/>
                            </a:schemeClr>
                          </a:solidFill>
                          <a:effectLst/>
                        </a:rPr>
                        <a:t>80</a:t>
                      </a:r>
                      <a:endParaRPr lang="zh-CN" sz="1600" kern="100">
                        <a:solidFill>
                          <a:schemeClr val="tx1">
                            <a:lumMod val="50000"/>
                            <a:lumOff val="50000"/>
                          </a:schemeClr>
                        </a:solidFill>
                        <a:effectLst/>
                        <a:latin typeface="Times New Roman"/>
                        <a:ea typeface="宋体"/>
                      </a:endParaRPr>
                    </a:p>
                  </a:txBody>
                  <a:tcPr marL="68580" marR="68580" marT="0" marB="0"/>
                </a:tc>
              </a:tr>
              <a:tr h="694730">
                <a:tc>
                  <a:txBody>
                    <a:bodyPr/>
                    <a:lstStyle/>
                    <a:p>
                      <a:pPr algn="just">
                        <a:spcAft>
                          <a:spcPts val="0"/>
                        </a:spcAft>
                      </a:pPr>
                      <a:r>
                        <a:rPr lang="zh-CN" sz="1600" kern="100" dirty="0">
                          <a:solidFill>
                            <a:schemeClr val="tx1">
                              <a:lumMod val="50000"/>
                              <a:lumOff val="50000"/>
                            </a:schemeClr>
                          </a:solidFill>
                          <a:effectLst/>
                        </a:rPr>
                        <a:t>高档商业营业厅</a:t>
                      </a:r>
                      <a:endParaRPr lang="zh-CN" sz="1600" kern="100" dirty="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100" dirty="0">
                          <a:solidFill>
                            <a:schemeClr val="tx1">
                              <a:lumMod val="50000"/>
                              <a:lumOff val="50000"/>
                            </a:schemeClr>
                          </a:solidFill>
                          <a:effectLst/>
                        </a:rPr>
                        <a:t>0.75m</a:t>
                      </a:r>
                      <a:r>
                        <a:rPr lang="zh-CN" sz="1600" kern="100" dirty="0">
                          <a:solidFill>
                            <a:schemeClr val="tx1">
                              <a:lumMod val="50000"/>
                              <a:lumOff val="50000"/>
                            </a:schemeClr>
                          </a:solidFill>
                          <a:effectLst/>
                        </a:rPr>
                        <a:t>水平面</a:t>
                      </a:r>
                      <a:endParaRPr lang="zh-CN" sz="1600" kern="100" dirty="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100">
                          <a:solidFill>
                            <a:schemeClr val="tx1">
                              <a:lumMod val="50000"/>
                              <a:lumOff val="50000"/>
                            </a:schemeClr>
                          </a:solidFill>
                          <a:effectLst/>
                        </a:rPr>
                        <a:t>500</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100">
                          <a:solidFill>
                            <a:schemeClr val="tx1">
                              <a:lumMod val="50000"/>
                              <a:lumOff val="50000"/>
                            </a:schemeClr>
                          </a:solidFill>
                          <a:effectLst/>
                        </a:rPr>
                        <a:t>22</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100">
                          <a:solidFill>
                            <a:schemeClr val="tx1">
                              <a:lumMod val="50000"/>
                              <a:lumOff val="50000"/>
                            </a:schemeClr>
                          </a:solidFill>
                          <a:effectLst/>
                        </a:rPr>
                        <a:t>80</a:t>
                      </a:r>
                      <a:endParaRPr lang="zh-CN" sz="1600" kern="100">
                        <a:solidFill>
                          <a:schemeClr val="tx1">
                            <a:lumMod val="50000"/>
                            <a:lumOff val="50000"/>
                          </a:schemeClr>
                        </a:solidFill>
                        <a:effectLst/>
                        <a:latin typeface="Times New Roman"/>
                        <a:ea typeface="宋体"/>
                      </a:endParaRPr>
                    </a:p>
                  </a:txBody>
                  <a:tcPr marL="68580" marR="68580" marT="0" marB="0"/>
                </a:tc>
              </a:tr>
              <a:tr h="829194">
                <a:tc>
                  <a:txBody>
                    <a:bodyPr/>
                    <a:lstStyle/>
                    <a:p>
                      <a:pPr algn="just">
                        <a:spcAft>
                          <a:spcPts val="0"/>
                        </a:spcAft>
                      </a:pPr>
                      <a:r>
                        <a:rPr lang="zh-CN" sz="1600" kern="100">
                          <a:solidFill>
                            <a:schemeClr val="tx1">
                              <a:lumMod val="50000"/>
                              <a:lumOff val="50000"/>
                            </a:schemeClr>
                          </a:solidFill>
                          <a:effectLst/>
                        </a:rPr>
                        <a:t>一般超市营业厅</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100" dirty="0">
                          <a:solidFill>
                            <a:schemeClr val="tx1">
                              <a:lumMod val="50000"/>
                              <a:lumOff val="50000"/>
                            </a:schemeClr>
                          </a:solidFill>
                          <a:effectLst/>
                        </a:rPr>
                        <a:t>0.75m</a:t>
                      </a:r>
                      <a:r>
                        <a:rPr lang="zh-CN" sz="1600" kern="100" dirty="0">
                          <a:solidFill>
                            <a:schemeClr val="tx1">
                              <a:lumMod val="50000"/>
                              <a:lumOff val="50000"/>
                            </a:schemeClr>
                          </a:solidFill>
                          <a:effectLst/>
                        </a:rPr>
                        <a:t>水平面</a:t>
                      </a:r>
                      <a:endParaRPr lang="zh-CN" sz="1600" kern="100" dirty="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100" dirty="0">
                          <a:solidFill>
                            <a:schemeClr val="tx1">
                              <a:lumMod val="50000"/>
                              <a:lumOff val="50000"/>
                            </a:schemeClr>
                          </a:solidFill>
                          <a:effectLst/>
                        </a:rPr>
                        <a:t>300</a:t>
                      </a:r>
                      <a:endParaRPr lang="zh-CN" sz="1600" kern="100" dirty="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100" dirty="0">
                          <a:solidFill>
                            <a:schemeClr val="tx1">
                              <a:lumMod val="50000"/>
                              <a:lumOff val="50000"/>
                            </a:schemeClr>
                          </a:solidFill>
                          <a:effectLst/>
                        </a:rPr>
                        <a:t>22</a:t>
                      </a:r>
                      <a:endParaRPr lang="zh-CN" sz="1600" kern="100" dirty="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100">
                          <a:solidFill>
                            <a:schemeClr val="tx1">
                              <a:lumMod val="50000"/>
                              <a:lumOff val="50000"/>
                            </a:schemeClr>
                          </a:solidFill>
                          <a:effectLst/>
                        </a:rPr>
                        <a:t>80</a:t>
                      </a:r>
                      <a:endParaRPr lang="zh-CN" sz="1600" kern="100">
                        <a:solidFill>
                          <a:schemeClr val="tx1">
                            <a:lumMod val="50000"/>
                            <a:lumOff val="50000"/>
                          </a:schemeClr>
                        </a:solidFill>
                        <a:effectLst/>
                        <a:latin typeface="Times New Roman"/>
                        <a:ea typeface="宋体"/>
                      </a:endParaRPr>
                    </a:p>
                  </a:txBody>
                  <a:tcPr marL="68580" marR="68580" marT="0" marB="0"/>
                </a:tc>
              </a:tr>
              <a:tr h="537856">
                <a:tc>
                  <a:txBody>
                    <a:bodyPr/>
                    <a:lstStyle/>
                    <a:p>
                      <a:pPr algn="just">
                        <a:spcAft>
                          <a:spcPts val="0"/>
                        </a:spcAft>
                      </a:pPr>
                      <a:r>
                        <a:rPr lang="zh-CN" sz="1600" kern="100">
                          <a:solidFill>
                            <a:schemeClr val="tx1">
                              <a:lumMod val="50000"/>
                              <a:lumOff val="50000"/>
                            </a:schemeClr>
                          </a:solidFill>
                          <a:effectLst/>
                        </a:rPr>
                        <a:t>高档超市营业厅</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100">
                          <a:solidFill>
                            <a:schemeClr val="tx1">
                              <a:lumMod val="50000"/>
                              <a:lumOff val="50000"/>
                            </a:schemeClr>
                          </a:solidFill>
                          <a:effectLst/>
                        </a:rPr>
                        <a:t>0.75m</a:t>
                      </a:r>
                      <a:r>
                        <a:rPr lang="zh-CN" sz="1600" kern="100">
                          <a:solidFill>
                            <a:schemeClr val="tx1">
                              <a:lumMod val="50000"/>
                              <a:lumOff val="50000"/>
                            </a:schemeClr>
                          </a:solidFill>
                          <a:effectLst/>
                        </a:rPr>
                        <a:t>水平面</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100">
                          <a:solidFill>
                            <a:schemeClr val="tx1">
                              <a:lumMod val="50000"/>
                              <a:lumOff val="50000"/>
                            </a:schemeClr>
                          </a:solidFill>
                          <a:effectLst/>
                        </a:rPr>
                        <a:t>500</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100" dirty="0">
                          <a:solidFill>
                            <a:schemeClr val="tx1">
                              <a:lumMod val="50000"/>
                              <a:lumOff val="50000"/>
                            </a:schemeClr>
                          </a:solidFill>
                          <a:effectLst/>
                        </a:rPr>
                        <a:t>22</a:t>
                      </a:r>
                      <a:endParaRPr lang="zh-CN" sz="1600" kern="100" dirty="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100" dirty="0">
                          <a:solidFill>
                            <a:schemeClr val="tx1">
                              <a:lumMod val="50000"/>
                              <a:lumOff val="50000"/>
                            </a:schemeClr>
                          </a:solidFill>
                          <a:effectLst/>
                        </a:rPr>
                        <a:t>80</a:t>
                      </a:r>
                      <a:endParaRPr lang="zh-CN" sz="1600" kern="100" dirty="0">
                        <a:solidFill>
                          <a:schemeClr val="tx1">
                            <a:lumMod val="50000"/>
                            <a:lumOff val="50000"/>
                          </a:schemeClr>
                        </a:solidFill>
                        <a:effectLst/>
                        <a:latin typeface="Times New Roman"/>
                        <a:ea typeface="宋体"/>
                      </a:endParaRPr>
                    </a:p>
                  </a:txBody>
                  <a:tcPr marL="68580" marR="68580" marT="0" marB="0"/>
                </a:tc>
              </a:tr>
              <a:tr h="804294">
                <a:tc>
                  <a:txBody>
                    <a:bodyPr/>
                    <a:lstStyle/>
                    <a:p>
                      <a:pPr algn="just">
                        <a:spcAft>
                          <a:spcPts val="0"/>
                        </a:spcAft>
                      </a:pPr>
                      <a:r>
                        <a:rPr lang="zh-CN" sz="1600" kern="100">
                          <a:solidFill>
                            <a:schemeClr val="tx1">
                              <a:lumMod val="50000"/>
                              <a:lumOff val="50000"/>
                            </a:schemeClr>
                          </a:solidFill>
                          <a:effectLst/>
                        </a:rPr>
                        <a:t>收款台</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zh-CN" sz="1600" kern="100">
                          <a:solidFill>
                            <a:schemeClr val="tx1">
                              <a:lumMod val="50000"/>
                              <a:lumOff val="50000"/>
                            </a:schemeClr>
                          </a:solidFill>
                          <a:effectLst/>
                        </a:rPr>
                        <a:t>台面</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100">
                          <a:solidFill>
                            <a:schemeClr val="tx1">
                              <a:lumMod val="50000"/>
                              <a:lumOff val="50000"/>
                            </a:schemeClr>
                          </a:solidFill>
                          <a:effectLst/>
                        </a:rPr>
                        <a:t>500</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zh-CN" sz="1600" kern="100">
                          <a:solidFill>
                            <a:schemeClr val="tx1">
                              <a:lumMod val="50000"/>
                              <a:lumOff val="50000"/>
                            </a:schemeClr>
                          </a:solidFill>
                          <a:effectLst/>
                        </a:rPr>
                        <a:t>——</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100" dirty="0">
                          <a:solidFill>
                            <a:schemeClr val="tx1">
                              <a:lumMod val="50000"/>
                              <a:lumOff val="50000"/>
                            </a:schemeClr>
                          </a:solidFill>
                          <a:effectLst/>
                        </a:rPr>
                        <a:t>80</a:t>
                      </a:r>
                      <a:endParaRPr lang="zh-CN" sz="1600" kern="100" dirty="0">
                        <a:solidFill>
                          <a:schemeClr val="tx1">
                            <a:lumMod val="50000"/>
                            <a:lumOff val="50000"/>
                          </a:schemeClr>
                        </a:solidFill>
                        <a:effectLst/>
                        <a:latin typeface="Times New Roman"/>
                        <a:ea typeface="宋体"/>
                      </a:endParaRPr>
                    </a:p>
                  </a:txBody>
                  <a:tcPr marL="68580" marR="68580" marT="0" marB="0"/>
                </a:tc>
              </a:tr>
            </a:tbl>
          </a:graphicData>
        </a:graphic>
      </p:graphicFrame>
      <p:sp>
        <p:nvSpPr>
          <p:cNvPr id="4" name="Rectangle 1"/>
          <p:cNvSpPr>
            <a:spLocks noChangeArrowheads="1"/>
          </p:cNvSpPr>
          <p:nvPr/>
        </p:nvSpPr>
        <p:spPr bwMode="auto">
          <a:xfrm>
            <a:off x="683568" y="1384702"/>
            <a:ext cx="203132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dirty="0" smtClean="0">
                <a:ln>
                  <a:noFill/>
                </a:ln>
                <a:solidFill>
                  <a:schemeClr val="tx1">
                    <a:lumMod val="50000"/>
                    <a:lumOff val="50000"/>
                  </a:schemeClr>
                </a:solidFill>
                <a:effectLst/>
                <a:latin typeface="黑体" pitchFamily="49" charset="-122"/>
                <a:ea typeface="黑体" pitchFamily="49" charset="-122"/>
                <a:cs typeface="Times New Roman" pitchFamily="18" charset="0"/>
              </a:rPr>
              <a:t>商业建筑照明标准</a:t>
            </a:r>
            <a:endParaRPr kumimoji="0" lang="zh-CN" b="0" i="0" u="none" strike="noStrike" cap="none" normalizeH="0" baseline="0" dirty="0" smtClean="0">
              <a:ln>
                <a:noFill/>
              </a:ln>
              <a:solidFill>
                <a:schemeClr val="tx1">
                  <a:lumMod val="50000"/>
                  <a:lumOff val="50000"/>
                </a:schemeClr>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4164265120"/>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60" y="332656"/>
            <a:ext cx="5710293" cy="2616101"/>
          </a:xfrm>
          <a:prstGeom prst="rect">
            <a:avLst/>
          </a:prstGeom>
        </p:spPr>
        <p:txBody>
          <a:bodyPr wrap="square">
            <a:spAutoFit/>
          </a:bodyPr>
          <a:lstStyle/>
          <a:p>
            <a:pPr lvl="0"/>
            <a:r>
              <a:rPr lang="zh-CN" altLang="en-US" sz="2000" b="1" dirty="0" smtClean="0">
                <a:solidFill>
                  <a:schemeClr val="tx1">
                    <a:lumMod val="50000"/>
                    <a:lumOff val="50000"/>
                  </a:schemeClr>
                </a:solidFill>
                <a:latin typeface="黑体" pitchFamily="49" charset="-122"/>
                <a:ea typeface="黑体" pitchFamily="49" charset="-122"/>
              </a:rPr>
              <a:t>第三节  </a:t>
            </a:r>
            <a:r>
              <a:rPr lang="zh-CN" altLang="zh-CN" sz="2000" b="1" dirty="0" smtClean="0">
                <a:solidFill>
                  <a:schemeClr val="tx1">
                    <a:lumMod val="50000"/>
                    <a:lumOff val="50000"/>
                  </a:schemeClr>
                </a:solidFill>
                <a:latin typeface="黑体" pitchFamily="49" charset="-122"/>
                <a:ea typeface="黑体" pitchFamily="49" charset="-122"/>
              </a:rPr>
              <a:t>商业</a:t>
            </a:r>
            <a:r>
              <a:rPr lang="zh-CN" altLang="zh-CN" sz="2000" b="1" dirty="0">
                <a:solidFill>
                  <a:schemeClr val="tx1">
                    <a:lumMod val="50000"/>
                    <a:lumOff val="50000"/>
                  </a:schemeClr>
                </a:solidFill>
                <a:latin typeface="黑体" pitchFamily="49" charset="-122"/>
                <a:ea typeface="黑体" pitchFamily="49" charset="-122"/>
              </a:rPr>
              <a:t>空间的</a:t>
            </a:r>
            <a:r>
              <a:rPr lang="zh-CN" altLang="zh-CN" sz="2000" b="1" dirty="0" smtClean="0">
                <a:solidFill>
                  <a:schemeClr val="tx1">
                    <a:lumMod val="50000"/>
                    <a:lumOff val="50000"/>
                  </a:schemeClr>
                </a:solidFill>
                <a:latin typeface="黑体" pitchFamily="49" charset="-122"/>
                <a:ea typeface="黑体" pitchFamily="49" charset="-122"/>
              </a:rPr>
              <a:t>照明设计</a:t>
            </a:r>
            <a:endParaRPr lang="en-US" altLang="zh-CN" sz="2000" b="1" dirty="0" smtClean="0">
              <a:solidFill>
                <a:schemeClr val="tx1">
                  <a:lumMod val="50000"/>
                  <a:lumOff val="50000"/>
                </a:schemeClr>
              </a:solidFill>
              <a:latin typeface="黑体" pitchFamily="49" charset="-122"/>
              <a:ea typeface="黑体" pitchFamily="49" charset="-122"/>
            </a:endParaRPr>
          </a:p>
          <a:p>
            <a:pPr lvl="0"/>
            <a:endParaRPr lang="en-US" altLang="zh-CN" dirty="0" smtClean="0">
              <a:solidFill>
                <a:schemeClr val="tx1">
                  <a:lumMod val="50000"/>
                  <a:lumOff val="50000"/>
                </a:schemeClr>
              </a:solidFill>
            </a:endParaRPr>
          </a:p>
          <a:p>
            <a:pPr lvl="0"/>
            <a:r>
              <a:rPr lang="zh-CN" altLang="en-US" dirty="0" smtClean="0">
                <a:solidFill>
                  <a:schemeClr val="tx1">
                    <a:lumMod val="50000"/>
                    <a:lumOff val="50000"/>
                  </a:schemeClr>
                </a:solidFill>
              </a:rPr>
              <a:t>一、</a:t>
            </a:r>
            <a:r>
              <a:rPr lang="zh-CN" altLang="zh-CN" dirty="0" smtClean="0">
                <a:solidFill>
                  <a:schemeClr val="tx1">
                    <a:lumMod val="50000"/>
                    <a:lumOff val="50000"/>
                  </a:schemeClr>
                </a:solidFill>
              </a:rPr>
              <a:t>店面</a:t>
            </a:r>
            <a:r>
              <a:rPr lang="zh-CN" altLang="zh-CN" dirty="0">
                <a:solidFill>
                  <a:schemeClr val="tx1">
                    <a:lumMod val="50000"/>
                    <a:lumOff val="50000"/>
                  </a:schemeClr>
                </a:solidFill>
              </a:rPr>
              <a:t>照明</a:t>
            </a:r>
          </a:p>
          <a:p>
            <a:r>
              <a:rPr lang="zh-CN" altLang="zh-CN" dirty="0">
                <a:solidFill>
                  <a:schemeClr val="tx1">
                    <a:lumMod val="50000"/>
                    <a:lumOff val="50000"/>
                  </a:schemeClr>
                </a:solidFill>
              </a:rPr>
              <a:t>（一）确保店面亮度。</a:t>
            </a:r>
          </a:p>
          <a:p>
            <a:r>
              <a:rPr lang="zh-CN" altLang="zh-CN" dirty="0" smtClean="0">
                <a:solidFill>
                  <a:schemeClr val="tx1">
                    <a:lumMod val="50000"/>
                    <a:lumOff val="50000"/>
                  </a:schemeClr>
                </a:solidFill>
              </a:rPr>
              <a:t>（</a:t>
            </a:r>
            <a:r>
              <a:rPr lang="zh-CN" altLang="zh-CN" dirty="0">
                <a:solidFill>
                  <a:schemeClr val="tx1">
                    <a:lumMod val="50000"/>
                    <a:lumOff val="50000"/>
                  </a:schemeClr>
                </a:solidFill>
              </a:rPr>
              <a:t>二）利用自动调光装置使照明产生多变效果。</a:t>
            </a:r>
          </a:p>
          <a:p>
            <a:r>
              <a:rPr lang="zh-CN" altLang="zh-CN" dirty="0" smtClean="0">
                <a:solidFill>
                  <a:schemeClr val="tx1">
                    <a:lumMod val="50000"/>
                    <a:lumOff val="50000"/>
                  </a:schemeClr>
                </a:solidFill>
              </a:rPr>
              <a:t>（</a:t>
            </a:r>
            <a:r>
              <a:rPr lang="zh-CN" altLang="zh-CN" dirty="0">
                <a:solidFill>
                  <a:schemeClr val="tx1">
                    <a:lumMod val="50000"/>
                    <a:lumOff val="50000"/>
                  </a:schemeClr>
                </a:solidFill>
              </a:rPr>
              <a:t>三）强调装饰效果。</a:t>
            </a:r>
          </a:p>
          <a:p>
            <a:r>
              <a:rPr lang="zh-CN" altLang="zh-CN" dirty="0" smtClean="0">
                <a:solidFill>
                  <a:schemeClr val="tx1">
                    <a:lumMod val="50000"/>
                    <a:lumOff val="50000"/>
                  </a:schemeClr>
                </a:solidFill>
              </a:rPr>
              <a:t>（</a:t>
            </a:r>
            <a:r>
              <a:rPr lang="zh-CN" altLang="zh-CN" dirty="0">
                <a:solidFill>
                  <a:schemeClr val="tx1">
                    <a:lumMod val="50000"/>
                    <a:lumOff val="50000"/>
                  </a:schemeClr>
                </a:solidFill>
              </a:rPr>
              <a:t>四）重点照明要醒目</a:t>
            </a:r>
            <a:r>
              <a:rPr lang="zh-CN" altLang="zh-CN" dirty="0" smtClean="0">
                <a:solidFill>
                  <a:schemeClr val="tx1">
                    <a:lumMod val="50000"/>
                    <a:lumOff val="50000"/>
                  </a:schemeClr>
                </a:solidFill>
              </a:rPr>
              <a:t>。</a:t>
            </a:r>
            <a:endParaRPr lang="en-US" altLang="zh-CN" dirty="0" smtClean="0">
              <a:solidFill>
                <a:schemeClr val="tx1">
                  <a:lumMod val="50000"/>
                  <a:lumOff val="50000"/>
                </a:schemeClr>
              </a:solidFill>
            </a:endParaRPr>
          </a:p>
          <a:p>
            <a:endParaRPr lang="zh-CN" altLang="zh-CN" dirty="0"/>
          </a:p>
          <a:p>
            <a:pPr lvl="0"/>
            <a:endParaRPr lang="zh-CN" altLang="zh-CN" dirty="0"/>
          </a:p>
        </p:txBody>
      </p:sp>
      <p:pic>
        <p:nvPicPr>
          <p:cNvPr id="4098" name="Picture 2" descr="133-13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924944"/>
            <a:ext cx="2987824" cy="3933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Picture 3" descr="187-18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7824" y="2924944"/>
            <a:ext cx="3024336" cy="3933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Picture 4" descr="DSC0262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12160" y="4195505"/>
            <a:ext cx="3131840" cy="2662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Picture 5" descr="2284520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12161" y="0"/>
            <a:ext cx="3131840" cy="4195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17150868"/>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332656"/>
            <a:ext cx="4572000" cy="4524315"/>
          </a:xfrm>
          <a:prstGeom prst="rect">
            <a:avLst/>
          </a:prstGeom>
        </p:spPr>
        <p:txBody>
          <a:bodyPr>
            <a:spAutoFit/>
          </a:bodyPr>
          <a:lstStyle/>
          <a:p>
            <a:r>
              <a:rPr lang="zh-CN" altLang="zh-CN" dirty="0">
                <a:solidFill>
                  <a:schemeClr val="tx1">
                    <a:lumMod val="50000"/>
                    <a:lumOff val="50000"/>
                  </a:schemeClr>
                </a:solidFill>
                <a:latin typeface="黑体" pitchFamily="49" charset="-122"/>
                <a:ea typeface="黑体" pitchFamily="49" charset="-122"/>
              </a:rPr>
              <a:t>二、橱窗照明</a:t>
            </a:r>
          </a:p>
          <a:p>
            <a:r>
              <a:rPr lang="zh-CN" altLang="zh-CN" dirty="0">
                <a:solidFill>
                  <a:schemeClr val="tx1">
                    <a:lumMod val="50000"/>
                    <a:lumOff val="50000"/>
                  </a:schemeClr>
                </a:solidFill>
                <a:latin typeface="+mn-ea"/>
              </a:rPr>
              <a:t>橱窗内的陈列，一般是该商店重点商品的陈列与展示，它具有一定代表性，反映着商店</a:t>
            </a:r>
          </a:p>
          <a:p>
            <a:r>
              <a:rPr lang="zh-CN" altLang="zh-CN" dirty="0">
                <a:solidFill>
                  <a:schemeClr val="tx1">
                    <a:lumMod val="50000"/>
                    <a:lumOff val="50000"/>
                  </a:schemeClr>
                </a:solidFill>
                <a:latin typeface="+mn-ea"/>
              </a:rPr>
              <a:t>销售的商品类型、档次及风格，同时通过陈列方式的设计、照明及环境气氛的营造，还会引导消费者去想象，以致于对该商店产生良好的印象和兴趣，并引起关注。通常可以通过以下方法来创造醒目的橱窗照明：</a:t>
            </a:r>
          </a:p>
          <a:p>
            <a:r>
              <a:rPr lang="en-US" altLang="zh-CN" dirty="0">
                <a:solidFill>
                  <a:schemeClr val="tx1">
                    <a:lumMod val="50000"/>
                    <a:lumOff val="50000"/>
                  </a:schemeClr>
                </a:solidFill>
                <a:latin typeface="+mn-ea"/>
              </a:rPr>
              <a:t>    (</a:t>
            </a:r>
            <a:r>
              <a:rPr lang="zh-CN" altLang="zh-CN" dirty="0">
                <a:solidFill>
                  <a:schemeClr val="tx1">
                    <a:lumMod val="50000"/>
                    <a:lumOff val="50000"/>
                  </a:schemeClr>
                </a:solidFill>
                <a:latin typeface="+mn-ea"/>
              </a:rPr>
              <a:t>一</a:t>
            </a:r>
            <a:r>
              <a:rPr lang="en-US" altLang="zh-CN" dirty="0">
                <a:solidFill>
                  <a:schemeClr val="tx1">
                    <a:lumMod val="50000"/>
                    <a:lumOff val="50000"/>
                  </a:schemeClr>
                </a:solidFill>
                <a:latin typeface="+mn-ea"/>
              </a:rPr>
              <a:t>) </a:t>
            </a:r>
            <a:r>
              <a:rPr lang="zh-CN" altLang="zh-CN" dirty="0">
                <a:solidFill>
                  <a:schemeClr val="tx1">
                    <a:lumMod val="50000"/>
                    <a:lumOff val="50000"/>
                  </a:schemeClr>
                </a:solidFill>
                <a:latin typeface="+mn-ea"/>
              </a:rPr>
              <a:t>依靠强光，使商品更显眼。</a:t>
            </a:r>
          </a:p>
          <a:p>
            <a:r>
              <a:rPr lang="en-US" altLang="zh-CN" dirty="0">
                <a:solidFill>
                  <a:schemeClr val="tx1">
                    <a:lumMod val="50000"/>
                    <a:lumOff val="50000"/>
                  </a:schemeClr>
                </a:solidFill>
                <a:latin typeface="+mn-ea"/>
              </a:rPr>
              <a:t>    (</a:t>
            </a:r>
            <a:r>
              <a:rPr lang="zh-CN" altLang="zh-CN" dirty="0">
                <a:solidFill>
                  <a:schemeClr val="tx1">
                    <a:lumMod val="50000"/>
                    <a:lumOff val="50000"/>
                  </a:schemeClr>
                </a:solidFill>
                <a:latin typeface="+mn-ea"/>
              </a:rPr>
              <a:t>二</a:t>
            </a:r>
            <a:r>
              <a:rPr lang="en-US" altLang="zh-CN" dirty="0">
                <a:solidFill>
                  <a:schemeClr val="tx1">
                    <a:lumMod val="50000"/>
                    <a:lumOff val="50000"/>
                  </a:schemeClr>
                </a:solidFill>
                <a:latin typeface="+mn-ea"/>
              </a:rPr>
              <a:t>) </a:t>
            </a:r>
            <a:r>
              <a:rPr lang="zh-CN" altLang="zh-CN" dirty="0">
                <a:solidFill>
                  <a:schemeClr val="tx1">
                    <a:lumMod val="50000"/>
                    <a:lumOff val="50000"/>
                  </a:schemeClr>
                </a:solidFill>
                <a:latin typeface="+mn-ea"/>
              </a:rPr>
              <a:t>通过照明强调商品的立体感、光泽感、材料质感和色彩等。</a:t>
            </a:r>
          </a:p>
          <a:p>
            <a:r>
              <a:rPr lang="en-US" altLang="zh-CN" dirty="0">
                <a:solidFill>
                  <a:schemeClr val="tx1">
                    <a:lumMod val="50000"/>
                    <a:lumOff val="50000"/>
                  </a:schemeClr>
                </a:solidFill>
                <a:latin typeface="+mn-ea"/>
              </a:rPr>
              <a:t>    (</a:t>
            </a:r>
            <a:r>
              <a:rPr lang="zh-CN" altLang="zh-CN" dirty="0">
                <a:solidFill>
                  <a:schemeClr val="tx1">
                    <a:lumMod val="50000"/>
                    <a:lumOff val="50000"/>
                  </a:schemeClr>
                </a:solidFill>
                <a:latin typeface="+mn-ea"/>
              </a:rPr>
              <a:t>三</a:t>
            </a:r>
            <a:r>
              <a:rPr lang="en-US" altLang="zh-CN" dirty="0">
                <a:solidFill>
                  <a:schemeClr val="tx1">
                    <a:lumMod val="50000"/>
                    <a:lumOff val="50000"/>
                  </a:schemeClr>
                </a:solidFill>
                <a:latin typeface="+mn-ea"/>
              </a:rPr>
              <a:t>) </a:t>
            </a:r>
            <a:r>
              <a:rPr lang="zh-CN" altLang="zh-CN" dirty="0">
                <a:solidFill>
                  <a:schemeClr val="tx1">
                    <a:lumMod val="50000"/>
                    <a:lumOff val="50000"/>
                  </a:schemeClr>
                </a:solidFill>
                <a:latin typeface="+mn-ea"/>
              </a:rPr>
              <a:t>利用装饰性的照明器来吸引人的注意。</a:t>
            </a:r>
          </a:p>
          <a:p>
            <a:r>
              <a:rPr lang="en-US" altLang="zh-CN" dirty="0">
                <a:solidFill>
                  <a:schemeClr val="tx1">
                    <a:lumMod val="50000"/>
                    <a:lumOff val="50000"/>
                  </a:schemeClr>
                </a:solidFill>
                <a:latin typeface="+mn-ea"/>
              </a:rPr>
              <a:t>    (</a:t>
            </a:r>
            <a:r>
              <a:rPr lang="zh-CN" altLang="zh-CN" dirty="0">
                <a:solidFill>
                  <a:schemeClr val="tx1">
                    <a:lumMod val="50000"/>
                    <a:lumOff val="50000"/>
                  </a:schemeClr>
                </a:solidFill>
                <a:latin typeface="+mn-ea"/>
              </a:rPr>
              <a:t>四</a:t>
            </a:r>
            <a:r>
              <a:rPr lang="en-US" altLang="zh-CN" dirty="0">
                <a:solidFill>
                  <a:schemeClr val="tx1">
                    <a:lumMod val="50000"/>
                    <a:lumOff val="50000"/>
                  </a:schemeClr>
                </a:solidFill>
                <a:latin typeface="+mn-ea"/>
              </a:rPr>
              <a:t>) </a:t>
            </a:r>
            <a:r>
              <a:rPr lang="zh-CN" altLang="zh-CN" dirty="0">
                <a:solidFill>
                  <a:schemeClr val="tx1">
                    <a:lumMod val="50000"/>
                    <a:lumOff val="50000"/>
                  </a:schemeClr>
                </a:solidFill>
                <a:latin typeface="+mn-ea"/>
              </a:rPr>
              <a:t>让照明状态变化。</a:t>
            </a:r>
          </a:p>
          <a:p>
            <a:r>
              <a:rPr lang="en-US" altLang="zh-CN" dirty="0">
                <a:solidFill>
                  <a:schemeClr val="tx1">
                    <a:lumMod val="50000"/>
                    <a:lumOff val="50000"/>
                  </a:schemeClr>
                </a:solidFill>
                <a:latin typeface="+mn-ea"/>
              </a:rPr>
              <a:t>    (</a:t>
            </a:r>
            <a:r>
              <a:rPr lang="zh-CN" altLang="zh-CN" dirty="0">
                <a:solidFill>
                  <a:schemeClr val="tx1">
                    <a:lumMod val="50000"/>
                    <a:lumOff val="50000"/>
                  </a:schemeClr>
                </a:solidFill>
                <a:latin typeface="+mn-ea"/>
              </a:rPr>
              <a:t>五</a:t>
            </a:r>
            <a:r>
              <a:rPr lang="en-US" altLang="zh-CN" dirty="0">
                <a:solidFill>
                  <a:schemeClr val="tx1">
                    <a:lumMod val="50000"/>
                    <a:lumOff val="50000"/>
                  </a:schemeClr>
                </a:solidFill>
                <a:latin typeface="+mn-ea"/>
              </a:rPr>
              <a:t>) </a:t>
            </a:r>
            <a:r>
              <a:rPr lang="zh-CN" altLang="zh-CN" dirty="0">
                <a:solidFill>
                  <a:schemeClr val="tx1">
                    <a:lumMod val="50000"/>
                    <a:lumOff val="50000"/>
                  </a:schemeClr>
                </a:solidFill>
                <a:latin typeface="+mn-ea"/>
              </a:rPr>
              <a:t>利用彩色光源，使整个橱窗更绚丽。</a:t>
            </a:r>
          </a:p>
        </p:txBody>
      </p:sp>
      <p:pic>
        <p:nvPicPr>
          <p:cNvPr id="5122" name="Picture 2" descr="3333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67536" y="54769"/>
            <a:ext cx="4176465" cy="677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2" descr="DSC0204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4847252"/>
            <a:ext cx="2681536" cy="2010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descr="DSC0064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81535" y="4847253"/>
            <a:ext cx="2286001" cy="2010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85473799"/>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descr="4444444"/>
          <p:cNvPicPr>
            <a:picLocks noChangeAspect="1" noChangeArrowheads="1"/>
          </p:cNvPicPr>
          <p:nvPr/>
        </p:nvPicPr>
        <p:blipFill>
          <a:blip r:embed="rId2">
            <a:lum contrast="48000"/>
            <a:extLst>
              <a:ext uri="{28A0092B-C50C-407E-A947-70E740481C1C}">
                <a14:useLocalDpi xmlns:a14="http://schemas.microsoft.com/office/drawing/2010/main" val="0"/>
              </a:ext>
            </a:extLst>
          </a:blip>
          <a:srcRect/>
          <a:stretch>
            <a:fillRect/>
          </a:stretch>
        </p:blipFill>
        <p:spPr bwMode="auto">
          <a:xfrm>
            <a:off x="3988696" y="961442"/>
            <a:ext cx="5121340" cy="5851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6" name="Picture 2" descr="Image13uuu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35" y="-16385"/>
            <a:ext cx="437723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67573790"/>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528" y="655528"/>
            <a:ext cx="4572000" cy="1477328"/>
          </a:xfrm>
          <a:prstGeom prst="rect">
            <a:avLst/>
          </a:prstGeom>
        </p:spPr>
        <p:txBody>
          <a:bodyPr>
            <a:spAutoFit/>
          </a:bodyPr>
          <a:lstStyle/>
          <a:p>
            <a:r>
              <a:rPr lang="zh-CN" altLang="zh-CN" dirty="0">
                <a:solidFill>
                  <a:schemeClr val="tx1">
                    <a:lumMod val="50000"/>
                    <a:lumOff val="50000"/>
                  </a:schemeClr>
                </a:solidFill>
                <a:latin typeface="黑体" pitchFamily="49" charset="-122"/>
                <a:ea typeface="黑体" pitchFamily="49" charset="-122"/>
              </a:rPr>
              <a:t>三、售货场陈列照明</a:t>
            </a:r>
          </a:p>
          <a:p>
            <a:r>
              <a:rPr lang="zh-CN" altLang="zh-CN" dirty="0">
                <a:solidFill>
                  <a:schemeClr val="tx1">
                    <a:lumMod val="50000"/>
                    <a:lumOff val="50000"/>
                  </a:schemeClr>
                </a:solidFill>
              </a:rPr>
              <a:t>（一）陈列柜</a:t>
            </a:r>
            <a:r>
              <a:rPr lang="zh-CN" altLang="zh-CN" dirty="0" smtClean="0">
                <a:solidFill>
                  <a:schemeClr val="tx1">
                    <a:lumMod val="50000"/>
                    <a:lumOff val="50000"/>
                  </a:schemeClr>
                </a:solidFill>
              </a:rPr>
              <a:t>照明</a:t>
            </a:r>
            <a:endParaRPr lang="en-US" altLang="zh-CN" dirty="0" smtClean="0">
              <a:solidFill>
                <a:schemeClr val="tx1">
                  <a:lumMod val="50000"/>
                  <a:lumOff val="50000"/>
                </a:schemeClr>
              </a:solidFill>
            </a:endParaRPr>
          </a:p>
          <a:p>
            <a:r>
              <a:rPr lang="zh-CN" altLang="zh-CN" dirty="0">
                <a:solidFill>
                  <a:schemeClr val="tx1">
                    <a:lumMod val="50000"/>
                    <a:lumOff val="50000"/>
                  </a:schemeClr>
                </a:solidFill>
              </a:rPr>
              <a:t>（二）陈列架照明</a:t>
            </a:r>
          </a:p>
          <a:p>
            <a:r>
              <a:rPr lang="zh-CN" altLang="zh-CN" dirty="0">
                <a:solidFill>
                  <a:schemeClr val="tx1">
                    <a:lumMod val="50000"/>
                    <a:lumOff val="50000"/>
                  </a:schemeClr>
                </a:solidFill>
              </a:rPr>
              <a:t>（三）售货区域照明</a:t>
            </a:r>
          </a:p>
          <a:p>
            <a:endParaRPr lang="zh-CN" altLang="zh-CN" dirty="0"/>
          </a:p>
        </p:txBody>
      </p:sp>
      <p:pic>
        <p:nvPicPr>
          <p:cNvPr id="7172" name="Picture 4" descr="未标题-1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091" y="2420889"/>
            <a:ext cx="4574667" cy="4437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5" descr="Image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94748" y="0"/>
            <a:ext cx="5024437" cy="3716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4" name="Picture 6" descr="200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91758" y="3870693"/>
            <a:ext cx="4527426" cy="2995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1248153"/>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未标题-1"/>
          <p:cNvPicPr>
            <a:picLocks noChangeAspect="1" noChangeArrowheads="1"/>
          </p:cNvPicPr>
          <p:nvPr/>
        </p:nvPicPr>
        <p:blipFill>
          <a:blip r:embed="rId2" cstate="print">
            <a:lum bright="6000" contrast="30000"/>
            <a:extLst>
              <a:ext uri="{28A0092B-C50C-407E-A947-70E740481C1C}">
                <a14:useLocalDpi xmlns:a14="http://schemas.microsoft.com/office/drawing/2010/main" val="0"/>
              </a:ext>
            </a:extLst>
          </a:blip>
          <a:srcRect/>
          <a:stretch>
            <a:fillRect/>
          </a:stretch>
        </p:blipFill>
        <p:spPr bwMode="auto">
          <a:xfrm>
            <a:off x="956211" y="0"/>
            <a:ext cx="707217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82177705"/>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Image10"/>
          <p:cNvPicPr>
            <a:picLocks noChangeAspect="1" noChangeArrowheads="1"/>
          </p:cNvPicPr>
          <p:nvPr/>
        </p:nvPicPr>
        <p:blipFill>
          <a:blip r:embed="rId2">
            <a:lum contrast="48000"/>
            <a:extLst>
              <a:ext uri="{28A0092B-C50C-407E-A947-70E740481C1C}">
                <a14:useLocalDpi xmlns:a14="http://schemas.microsoft.com/office/drawing/2010/main" val="0"/>
              </a:ext>
            </a:extLst>
          </a:blip>
          <a:srcRect/>
          <a:stretch>
            <a:fillRect/>
          </a:stretch>
        </p:blipFill>
        <p:spPr bwMode="auto">
          <a:xfrm>
            <a:off x="-9872" y="908720"/>
            <a:ext cx="5143500" cy="4970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Picture 3" descr="09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8105" y="-1"/>
            <a:ext cx="3635896" cy="4328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0" name="Picture 4" descr="200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08105" y="4356100"/>
            <a:ext cx="3635896" cy="250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06288733"/>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391</TotalTime>
  <Words>1581</Words>
  <Application>Microsoft Office PowerPoint</Application>
  <PresentationFormat>全屏显示(4:3)</PresentationFormat>
  <Paragraphs>348</Paragraphs>
  <Slides>25</Slides>
  <Notes>0</Notes>
  <HiddenSlides>0</HiddenSlides>
  <MMClips>0</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Office 主题​​</vt:lpstr>
      <vt:lpstr>第八章 商业空间室内照明设计  第一节  商业空间的分类 一、按照行业类型划分 二、按照消费行为划分 三、按照建筑形式划分  四、按照市场范围划分 五、按照规模划分 六、有关商业空间的几个名词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室内照明设计</dc:title>
  <dc:creator>user</dc:creator>
  <cp:lastModifiedBy>user</cp:lastModifiedBy>
  <cp:revision>57</cp:revision>
  <dcterms:created xsi:type="dcterms:W3CDTF">2012-01-04T11:53:04Z</dcterms:created>
  <dcterms:modified xsi:type="dcterms:W3CDTF">2012-01-05T14:21:17Z</dcterms:modified>
</cp:coreProperties>
</file>