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57"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456"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1"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1382813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280147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938697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65629" y="1847851"/>
            <a:ext cx="78867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310836982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33285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3470090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2041978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305277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2562921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537578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0253A1A-81E3-4D6D-9DEC-C016FB9E67F7}" type="datetimeFigureOut">
              <a:rPr lang="zh-CN" altLang="en-US" smtClean="0"/>
              <a:t>2015/3/1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57BE333-60A4-4D21-8CEA-08D7F005D5B2}" type="slidenum">
              <a:rPr lang="zh-CN" altLang="en-US" smtClean="0"/>
              <a:t>‹#›</a:t>
            </a:fld>
            <a:endParaRPr lang="zh-CN" altLang="en-US"/>
          </a:p>
        </p:txBody>
      </p:sp>
    </p:spTree>
    <p:extLst>
      <p:ext uri="{BB962C8B-B14F-4D97-AF65-F5344CB8AC3E}">
        <p14:creationId xmlns:p14="http://schemas.microsoft.com/office/powerpoint/2010/main" val="4271728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tileRect/>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60344" y="1868489"/>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253A1A-81E3-4D6D-9DEC-C016FB9E67F7}" type="datetimeFigureOut">
              <a:rPr lang="zh-CN" altLang="en-US" smtClean="0"/>
              <a:t>2015/3/1</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BE333-60A4-4D21-8CEA-08D7F005D5B2}" type="slidenum">
              <a:rPr lang="zh-CN" altLang="en-US" smtClean="0"/>
              <a:t>‹#›</a:t>
            </a:fld>
            <a:endParaRPr lang="zh-CN" altLang="en-US"/>
          </a:p>
        </p:txBody>
      </p:sp>
      <p:pic>
        <p:nvPicPr>
          <p:cNvPr id="10" name="图片 9"/>
          <p:cNvPicPr>
            <a:picLocks noChangeAspect="1"/>
          </p:cNvPicPr>
          <p:nvPr userDrawn="1"/>
        </p:nvPicPr>
        <p:blipFill>
          <a:blip r:embed="rId14"/>
          <a:stretch>
            <a:fillRect/>
          </a:stretch>
        </p:blipFill>
        <p:spPr>
          <a:xfrm rot="10800000" flipH="1">
            <a:off x="-127396" y="6219827"/>
            <a:ext cx="9398791" cy="744071"/>
          </a:xfrm>
          <a:prstGeom prst="rect">
            <a:avLst/>
          </a:prstGeom>
          <a:effectLst>
            <a:softEdge rad="114300"/>
          </a:effectLst>
        </p:spPr>
      </p:pic>
      <p:pic>
        <p:nvPicPr>
          <p:cNvPr id="12" name="图片 11"/>
          <p:cNvPicPr>
            <a:picLocks noChangeAspect="1"/>
          </p:cNvPicPr>
          <p:nvPr userDrawn="1"/>
        </p:nvPicPr>
        <p:blipFill>
          <a:blip r:embed="rId15"/>
          <a:stretch>
            <a:fillRect/>
          </a:stretch>
        </p:blipFill>
        <p:spPr>
          <a:xfrm flipH="1">
            <a:off x="7876626" y="-49212"/>
            <a:ext cx="1314450" cy="828675"/>
          </a:xfrm>
          <a:prstGeom prst="rect">
            <a:avLst/>
          </a:prstGeom>
          <a:ln>
            <a:noFill/>
          </a:ln>
          <a:effectLst>
            <a:softEdge rad="112500"/>
          </a:effectLst>
        </p:spPr>
      </p:pic>
      <p:sp>
        <p:nvSpPr>
          <p:cNvPr id="8" name="矩形 7"/>
          <p:cNvSpPr/>
          <p:nvPr userDrawn="1"/>
        </p:nvSpPr>
        <p:spPr>
          <a:xfrm>
            <a:off x="224118" y="188259"/>
            <a:ext cx="8749553" cy="1586753"/>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24118" y="1868489"/>
            <a:ext cx="8749553" cy="4747464"/>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内容占位符 3"/>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0" y="1197323"/>
            <a:ext cx="1217643" cy="1217643"/>
          </a:xfrm>
          <a:prstGeom prst="ellipse">
            <a:avLst/>
          </a:prstGeom>
          <a:ln>
            <a:noFill/>
          </a:ln>
          <a:effectLst>
            <a:softEdge rad="112500"/>
          </a:effectLst>
        </p:spPr>
      </p:pic>
    </p:spTree>
    <p:extLst>
      <p:ext uri="{BB962C8B-B14F-4D97-AF65-F5344CB8AC3E}">
        <p14:creationId xmlns:p14="http://schemas.microsoft.com/office/powerpoint/2010/main" val="35839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rot="10800000" flipH="1">
            <a:off x="-183835" y="5006565"/>
            <a:ext cx="3108532" cy="1957224"/>
          </a:xfrm>
          <a:prstGeom prst="rect">
            <a:avLst/>
          </a:prstGeom>
        </p:spPr>
      </p:pic>
      <p:sp>
        <p:nvSpPr>
          <p:cNvPr id="2" name="标题 1"/>
          <p:cNvSpPr>
            <a:spLocks noGrp="1"/>
          </p:cNvSpPr>
          <p:nvPr>
            <p:ph type="ctrTitle"/>
          </p:nvPr>
        </p:nvSpPr>
        <p:spPr/>
        <p:txBody>
          <a:bodyPr>
            <a:scene3d>
              <a:camera prst="orthographicFront"/>
              <a:lightRig rig="harsh" dir="t"/>
            </a:scene3d>
            <a:sp3d extrusionH="57150" prstMaterial="matte">
              <a:bevelT w="63500" h="12700" prst="angle"/>
              <a:contourClr>
                <a:schemeClr val="bg1">
                  <a:lumMod val="65000"/>
                </a:schemeClr>
              </a:contourClr>
            </a:sp3d>
          </a:bodyPr>
          <a:lstStyle/>
          <a:p>
            <a:r>
              <a:rPr lang="zh-CN" altLang="en-US" b="1" dirty="0" smtClean="0">
                <a:ln/>
                <a:solidFill>
                  <a:schemeClr val="accent3"/>
                </a:solidFill>
              </a:rPr>
              <a:t>网络技术及应用</a:t>
            </a:r>
            <a:endParaRPr lang="zh-CN" altLang="en-US" b="1" dirty="0">
              <a:ln/>
              <a:solidFill>
                <a:schemeClr val="accent3"/>
              </a:solidFill>
            </a:endParaRPr>
          </a:p>
        </p:txBody>
      </p:sp>
      <p:sp>
        <p:nvSpPr>
          <p:cNvPr id="3" name="副标题 2"/>
          <p:cNvSpPr>
            <a:spLocks noGrp="1"/>
          </p:cNvSpPr>
          <p:nvPr>
            <p:ph type="subTitle" idx="1"/>
          </p:nvPr>
        </p:nvSpPr>
        <p:spPr/>
        <p:txBody>
          <a:bodyPr/>
          <a:lstStyle/>
          <a:p>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国家示范骨干高职院校重点建设</a:t>
            </a:r>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专业</a:t>
            </a:r>
            <a:endParaRPr lang="en-US" altLang="zh-CN"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a:p>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优质</a:t>
            </a:r>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核心课程系列教材</a:t>
            </a:r>
          </a:p>
        </p:txBody>
      </p:sp>
    </p:spTree>
    <p:extLst>
      <p:ext uri="{BB962C8B-B14F-4D97-AF65-F5344CB8AC3E}">
        <p14:creationId xmlns:p14="http://schemas.microsoft.com/office/powerpoint/2010/main" val="20648586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2.1.2.3 </a:t>
            </a:r>
            <a:r>
              <a:rPr lang="zh-CN" altLang="en-US" dirty="0"/>
              <a:t>综合布线子系统</a:t>
            </a:r>
          </a:p>
        </p:txBody>
      </p:sp>
      <p:sp>
        <p:nvSpPr>
          <p:cNvPr id="3" name="内容占位符 2"/>
          <p:cNvSpPr>
            <a:spLocks noGrp="1"/>
          </p:cNvSpPr>
          <p:nvPr>
            <p:ph idx="1"/>
          </p:nvPr>
        </p:nvSpPr>
        <p:spPr/>
        <p:txBody>
          <a:bodyPr/>
          <a:lstStyle/>
          <a:p>
            <a:pPr marL="0" indent="0">
              <a:buNone/>
            </a:pPr>
            <a:r>
              <a:rPr lang="zh-CN" altLang="en-US" dirty="0"/>
              <a:t>综合布线系统采用模块化结构，目前被划分为六个</a:t>
            </a:r>
            <a:r>
              <a:rPr lang="zh-CN" altLang="en-US" dirty="0" smtClean="0"/>
              <a:t>子系统：</a:t>
            </a:r>
            <a:endParaRPr lang="en-US" altLang="zh-CN" dirty="0" smtClean="0"/>
          </a:p>
          <a:p>
            <a:pPr marL="0" indent="0">
              <a:buNone/>
            </a:pPr>
            <a:endParaRPr lang="zh-CN" altLang="en-US" dirty="0"/>
          </a:p>
        </p:txBody>
      </p:sp>
      <p:pic>
        <p:nvPicPr>
          <p:cNvPr id="4" name="图片 3"/>
          <p:cNvPicPr>
            <a:picLocks noChangeAspect="1"/>
          </p:cNvPicPr>
          <p:nvPr/>
        </p:nvPicPr>
        <p:blipFill>
          <a:blip r:embed="rId2"/>
          <a:stretch>
            <a:fillRect/>
          </a:stretch>
        </p:blipFill>
        <p:spPr>
          <a:xfrm>
            <a:off x="1987508" y="2815627"/>
            <a:ext cx="5765548" cy="3295461"/>
          </a:xfrm>
          <a:prstGeom prst="rect">
            <a:avLst/>
          </a:prstGeom>
        </p:spPr>
      </p:pic>
    </p:spTree>
    <p:extLst>
      <p:ext uri="{BB962C8B-B14F-4D97-AF65-F5344CB8AC3E}">
        <p14:creationId xmlns:p14="http://schemas.microsoft.com/office/powerpoint/2010/main" val="23631016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2.1.2.3 </a:t>
            </a:r>
            <a:r>
              <a:rPr lang="zh-CN" altLang="en-US" dirty="0"/>
              <a:t>综合布线子系统</a:t>
            </a:r>
          </a:p>
        </p:txBody>
      </p:sp>
      <p:sp>
        <p:nvSpPr>
          <p:cNvPr id="3" name="内容占位符 2"/>
          <p:cNvSpPr>
            <a:spLocks noGrp="1"/>
          </p:cNvSpPr>
          <p:nvPr>
            <p:ph idx="1"/>
          </p:nvPr>
        </p:nvSpPr>
        <p:spPr>
          <a:xfrm>
            <a:off x="665629" y="1847851"/>
            <a:ext cx="8061912" cy="4351338"/>
          </a:xfrm>
        </p:spPr>
        <p:txBody>
          <a:bodyPr/>
          <a:lstStyle/>
          <a:p>
            <a:pPr marL="0" indent="0">
              <a:buNone/>
            </a:pPr>
            <a:r>
              <a:rPr lang="en-US" altLang="zh-CN" dirty="0"/>
              <a:t>1. </a:t>
            </a:r>
            <a:r>
              <a:rPr lang="zh-CN" altLang="en-US" dirty="0"/>
              <a:t>工作区（终端）子系统（</a:t>
            </a:r>
            <a:r>
              <a:rPr lang="en-US" altLang="zh-CN" dirty="0"/>
              <a:t>WORK AREA SURSYSTEM</a:t>
            </a:r>
            <a:r>
              <a:rPr lang="zh-CN" altLang="en-US" dirty="0"/>
              <a:t>）</a:t>
            </a:r>
          </a:p>
          <a:p>
            <a:pPr marL="0" indent="457200">
              <a:buNone/>
            </a:pPr>
            <a:r>
              <a:rPr lang="zh-CN" altLang="en-US" dirty="0"/>
              <a:t>工作区布线子系统又称为服务区子系统，由终端设备到信息插座的连线（或软线）</a:t>
            </a:r>
            <a:r>
              <a:rPr lang="zh-CN" altLang="en-US" dirty="0" smtClean="0"/>
              <a:t>组成，</a:t>
            </a:r>
            <a:r>
              <a:rPr lang="zh-CN" altLang="en-US" dirty="0"/>
              <a:t>它包括装配软线、连接器和连接所需的扩展软线，并在终端设备和</a:t>
            </a:r>
            <a:r>
              <a:rPr lang="en-US" altLang="zh-CN" dirty="0"/>
              <a:t>I/O</a:t>
            </a:r>
            <a:r>
              <a:rPr lang="zh-CN" altLang="en-US" dirty="0"/>
              <a:t>之间搭桥，信息插座有墙上、地上、桌上、软基型多种，标准有</a:t>
            </a:r>
            <a:r>
              <a:rPr lang="en-US" altLang="zh-CN" dirty="0"/>
              <a:t>RJ45/RJ11</a:t>
            </a:r>
            <a:r>
              <a:rPr lang="zh-CN" altLang="en-US" dirty="0"/>
              <a:t>的单、双、多孔等各种类型。</a:t>
            </a:r>
          </a:p>
          <a:p>
            <a:pPr marL="0" indent="0">
              <a:buNone/>
            </a:pPr>
            <a:endParaRPr lang="zh-CN" altLang="en-US" dirty="0"/>
          </a:p>
        </p:txBody>
      </p:sp>
    </p:spTree>
    <p:extLst>
      <p:ext uri="{BB962C8B-B14F-4D97-AF65-F5344CB8AC3E}">
        <p14:creationId xmlns:p14="http://schemas.microsoft.com/office/powerpoint/2010/main" val="8222334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2.1.2.3 </a:t>
            </a:r>
            <a:r>
              <a:rPr lang="zh-CN" altLang="en-US" dirty="0"/>
              <a:t>综合布线</a:t>
            </a:r>
            <a:r>
              <a:rPr lang="zh-CN" altLang="en-US" dirty="0" smtClean="0"/>
              <a:t>子系统</a:t>
            </a:r>
            <a:endParaRPr lang="zh-CN" altLang="en-US" dirty="0"/>
          </a:p>
        </p:txBody>
      </p:sp>
      <p:sp>
        <p:nvSpPr>
          <p:cNvPr id="3" name="内容占位符 2"/>
          <p:cNvSpPr>
            <a:spLocks noGrp="1"/>
          </p:cNvSpPr>
          <p:nvPr>
            <p:ph idx="1"/>
          </p:nvPr>
        </p:nvSpPr>
        <p:spPr/>
        <p:txBody>
          <a:bodyPr/>
          <a:lstStyle/>
          <a:p>
            <a:pPr marL="0" indent="0">
              <a:buNone/>
            </a:pPr>
            <a:r>
              <a:rPr lang="en-US" altLang="zh-CN" dirty="0"/>
              <a:t>2. </a:t>
            </a:r>
            <a:r>
              <a:rPr lang="zh-CN" altLang="en-US" dirty="0"/>
              <a:t>水平布线子系统（</a:t>
            </a:r>
            <a:r>
              <a:rPr lang="en-US" altLang="zh-CN" dirty="0"/>
              <a:t>HORIZONTAL SUBSYSTEM</a:t>
            </a:r>
            <a:r>
              <a:rPr lang="zh-CN" altLang="en-US" dirty="0"/>
              <a:t>）</a:t>
            </a:r>
          </a:p>
          <a:p>
            <a:pPr marL="0" indent="457200">
              <a:buNone/>
            </a:pPr>
            <a:r>
              <a:rPr lang="zh-CN" altLang="en-US" dirty="0"/>
              <a:t>水平布线子系统将电缆从楼层配线架连接到各用户工作区上的信息插座上，一般处在同一楼层。通常可以采用</a:t>
            </a:r>
            <a:r>
              <a:rPr lang="en-US" altLang="zh-CN" dirty="0"/>
              <a:t>5</a:t>
            </a:r>
            <a:r>
              <a:rPr lang="zh-CN" altLang="en-US" dirty="0"/>
              <a:t>类</a:t>
            </a:r>
            <a:r>
              <a:rPr lang="en-US" altLang="zh-CN" dirty="0"/>
              <a:t>8</a:t>
            </a:r>
            <a:r>
              <a:rPr lang="zh-CN" altLang="en-US" dirty="0"/>
              <a:t>芯</a:t>
            </a:r>
            <a:r>
              <a:rPr lang="en-US" altLang="zh-CN" dirty="0"/>
              <a:t>4</a:t>
            </a:r>
            <a:r>
              <a:rPr lang="zh-CN" altLang="en-US" dirty="0"/>
              <a:t>对双绞线，符合或超过</a:t>
            </a:r>
            <a:r>
              <a:rPr lang="en-US" altLang="zh-CN" dirty="0"/>
              <a:t>EIA/TIA-568</a:t>
            </a:r>
            <a:r>
              <a:rPr lang="zh-CN" altLang="en-US" dirty="0"/>
              <a:t>标准。</a:t>
            </a:r>
          </a:p>
          <a:p>
            <a:pPr marL="0" indent="0">
              <a:buNone/>
            </a:pPr>
            <a:endParaRPr lang="zh-CN" altLang="en-US" dirty="0"/>
          </a:p>
        </p:txBody>
      </p:sp>
    </p:spTree>
    <p:extLst>
      <p:ext uri="{BB962C8B-B14F-4D97-AF65-F5344CB8AC3E}">
        <p14:creationId xmlns:p14="http://schemas.microsoft.com/office/powerpoint/2010/main" val="28373042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2.1.2.3 </a:t>
            </a:r>
            <a:r>
              <a:rPr lang="zh-CN" altLang="en-US" dirty="0"/>
              <a:t>综合布线子系统</a:t>
            </a:r>
          </a:p>
        </p:txBody>
      </p:sp>
      <p:sp>
        <p:nvSpPr>
          <p:cNvPr id="3" name="内容占位符 2"/>
          <p:cNvSpPr>
            <a:spLocks noGrp="1"/>
          </p:cNvSpPr>
          <p:nvPr>
            <p:ph idx="1"/>
          </p:nvPr>
        </p:nvSpPr>
        <p:spPr/>
        <p:txBody>
          <a:bodyPr>
            <a:normAutofit fontScale="92500" lnSpcReduction="20000"/>
          </a:bodyPr>
          <a:lstStyle/>
          <a:p>
            <a:pPr marL="0" indent="0">
              <a:buNone/>
            </a:pPr>
            <a:r>
              <a:rPr lang="en-US" altLang="zh-CN" dirty="0"/>
              <a:t>3. </a:t>
            </a:r>
            <a:r>
              <a:rPr lang="zh-CN" altLang="en-US" dirty="0"/>
              <a:t>垂直干线子系统（</a:t>
            </a:r>
            <a:r>
              <a:rPr lang="en-US" altLang="zh-CN" dirty="0"/>
              <a:t>RISER BACKBONE SURSYSTEM</a:t>
            </a:r>
            <a:r>
              <a:rPr lang="zh-CN" altLang="en-US" dirty="0"/>
              <a:t>）</a:t>
            </a:r>
          </a:p>
          <a:p>
            <a:pPr marL="0" indent="457200">
              <a:buNone/>
            </a:pPr>
            <a:r>
              <a:rPr lang="zh-CN" altLang="en-US" dirty="0"/>
              <a:t>垂直干线子系统称骨干子系统，提供建筑物的干线电缆，负责连接管理间子系统到设备间子系统的子系统</a:t>
            </a:r>
            <a:r>
              <a:rPr lang="zh-CN" altLang="en-US" dirty="0" smtClean="0"/>
              <a:t>。</a:t>
            </a:r>
            <a:endParaRPr lang="en-US" altLang="zh-CN" dirty="0" smtClean="0"/>
          </a:p>
          <a:p>
            <a:pPr marL="0" indent="0">
              <a:buNone/>
            </a:pPr>
            <a:r>
              <a:rPr lang="zh-CN" altLang="en-US" dirty="0"/>
              <a:t>垂直干线子系统包括：</a:t>
            </a:r>
          </a:p>
          <a:p>
            <a:pPr marL="0" indent="0">
              <a:buNone/>
            </a:pPr>
            <a:r>
              <a:rPr lang="zh-CN" altLang="en-US" dirty="0"/>
              <a:t>（</a:t>
            </a:r>
            <a:r>
              <a:rPr lang="en-US" altLang="zh-CN" dirty="0"/>
              <a:t>1</a:t>
            </a:r>
            <a:r>
              <a:rPr lang="zh-CN" altLang="en-US" dirty="0"/>
              <a:t>）远程通信接线间、设备间之间的竖向或横向的电缆走向用的通道；</a:t>
            </a:r>
          </a:p>
          <a:p>
            <a:pPr marL="0" indent="0">
              <a:buNone/>
            </a:pPr>
            <a:r>
              <a:rPr lang="zh-CN" altLang="en-US" dirty="0"/>
              <a:t>（</a:t>
            </a:r>
            <a:r>
              <a:rPr lang="en-US" altLang="zh-CN" dirty="0"/>
              <a:t>2</a:t>
            </a:r>
            <a:r>
              <a:rPr lang="zh-CN" altLang="en-US" dirty="0"/>
              <a:t>）设备间和网络接口之间的连接电缆或设备与建筑群子系统各设备间的电缆；</a:t>
            </a:r>
          </a:p>
          <a:p>
            <a:pPr marL="0" indent="0">
              <a:buNone/>
            </a:pPr>
            <a:r>
              <a:rPr lang="zh-CN" altLang="en-US" dirty="0"/>
              <a:t>（</a:t>
            </a:r>
            <a:r>
              <a:rPr lang="en-US" altLang="zh-CN" dirty="0"/>
              <a:t>3</a:t>
            </a:r>
            <a:r>
              <a:rPr lang="zh-CN" altLang="en-US" dirty="0"/>
              <a:t>）垂直干线接线间与各远程通信接线间之间的连接电缆；</a:t>
            </a:r>
          </a:p>
          <a:p>
            <a:pPr marL="0" indent="0">
              <a:buNone/>
            </a:pPr>
            <a:r>
              <a:rPr lang="zh-CN" altLang="en-US" dirty="0"/>
              <a:t>（</a:t>
            </a:r>
            <a:r>
              <a:rPr lang="en-US" altLang="zh-CN" dirty="0"/>
              <a:t>4</a:t>
            </a:r>
            <a:r>
              <a:rPr lang="zh-CN" altLang="en-US" dirty="0"/>
              <a:t>）主设备间和计算机主机房之间的干线电缆。</a:t>
            </a:r>
          </a:p>
          <a:p>
            <a:pPr marL="0" indent="0">
              <a:buNone/>
            </a:pPr>
            <a:endParaRPr lang="zh-CN" altLang="en-US" dirty="0"/>
          </a:p>
        </p:txBody>
      </p:sp>
    </p:spTree>
    <p:extLst>
      <p:ext uri="{BB962C8B-B14F-4D97-AF65-F5344CB8AC3E}">
        <p14:creationId xmlns:p14="http://schemas.microsoft.com/office/powerpoint/2010/main" val="21351205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2.1.2.3 </a:t>
            </a:r>
            <a:r>
              <a:rPr lang="zh-CN" altLang="en-US" dirty="0"/>
              <a:t>综合布线子系统</a:t>
            </a:r>
          </a:p>
        </p:txBody>
      </p:sp>
      <p:sp>
        <p:nvSpPr>
          <p:cNvPr id="3" name="内容占位符 2"/>
          <p:cNvSpPr>
            <a:spLocks noGrp="1"/>
          </p:cNvSpPr>
          <p:nvPr>
            <p:ph idx="1"/>
          </p:nvPr>
        </p:nvSpPr>
        <p:spPr/>
        <p:txBody>
          <a:bodyPr/>
          <a:lstStyle/>
          <a:p>
            <a:pPr marL="0" indent="0">
              <a:buNone/>
            </a:pPr>
            <a:r>
              <a:rPr lang="en-US" altLang="zh-CN" dirty="0" smtClean="0"/>
              <a:t>4</a:t>
            </a:r>
            <a:r>
              <a:rPr lang="en-US" altLang="zh-CN" dirty="0"/>
              <a:t>. </a:t>
            </a:r>
            <a:r>
              <a:rPr lang="zh-CN" altLang="en-US" dirty="0"/>
              <a:t>治理子系统（</a:t>
            </a:r>
            <a:r>
              <a:rPr lang="en-US" altLang="zh-CN" dirty="0"/>
              <a:t>ADMINISTRATION SUBSYSTEM</a:t>
            </a:r>
            <a:r>
              <a:rPr lang="zh-CN" altLang="en-US" dirty="0"/>
              <a:t>）</a:t>
            </a:r>
          </a:p>
          <a:p>
            <a:pPr marL="0" indent="457200">
              <a:buNone/>
            </a:pPr>
            <a:r>
              <a:rPr lang="zh-CN" altLang="en-US" dirty="0"/>
              <a:t>治理子系统也叫管理区子系统，由楼层配线架组成，其主要功能是将垂直干缆线与各楼层水平布线子系统相连接</a:t>
            </a:r>
            <a:r>
              <a:rPr lang="zh-CN" altLang="en-US" dirty="0" smtClean="0"/>
              <a:t>。</a:t>
            </a:r>
            <a:endParaRPr lang="en-US" altLang="zh-CN" dirty="0" smtClean="0"/>
          </a:p>
          <a:p>
            <a:pPr marL="0" indent="0">
              <a:buNone/>
            </a:pPr>
            <a:r>
              <a:rPr lang="en-US" altLang="zh-CN" dirty="0"/>
              <a:t>5. </a:t>
            </a:r>
            <a:r>
              <a:rPr lang="zh-CN" altLang="zh-CN" dirty="0"/>
              <a:t>设备间子系统（</a:t>
            </a:r>
            <a:r>
              <a:rPr lang="en-US" altLang="zh-CN" dirty="0"/>
              <a:t>EQUIPMENT SUBSYSTEM</a:t>
            </a:r>
            <a:r>
              <a:rPr lang="zh-CN" altLang="zh-CN" dirty="0"/>
              <a:t>）</a:t>
            </a:r>
          </a:p>
          <a:p>
            <a:pPr marL="0" indent="457200">
              <a:buNone/>
            </a:pPr>
            <a:r>
              <a:rPr lang="zh-CN" altLang="zh-CN" dirty="0"/>
              <a:t>设备间子系统由主配线架和各公共设备组成。它的主要功能是将各种公共设备（如计算机主机、数字程控交换机、各种控制系统、网络互连设备）等与主配线架连接起来。该子系统还包括电气保护装置等。</a:t>
            </a:r>
            <a:endParaRPr lang="en-US" altLang="zh-CN" dirty="0" smtClean="0"/>
          </a:p>
        </p:txBody>
      </p:sp>
    </p:spTree>
    <p:extLst>
      <p:ext uri="{BB962C8B-B14F-4D97-AF65-F5344CB8AC3E}">
        <p14:creationId xmlns:p14="http://schemas.microsoft.com/office/powerpoint/2010/main" val="3997260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2.1.2.3 </a:t>
            </a:r>
            <a:r>
              <a:rPr lang="zh-CN" altLang="en-US" dirty="0"/>
              <a:t>综合布线子系统</a:t>
            </a:r>
          </a:p>
        </p:txBody>
      </p:sp>
      <p:sp>
        <p:nvSpPr>
          <p:cNvPr id="3" name="内容占位符 2"/>
          <p:cNvSpPr>
            <a:spLocks noGrp="1"/>
          </p:cNvSpPr>
          <p:nvPr>
            <p:ph idx="1"/>
          </p:nvPr>
        </p:nvSpPr>
        <p:spPr/>
        <p:txBody>
          <a:bodyPr/>
          <a:lstStyle/>
          <a:p>
            <a:pPr marL="0" indent="0">
              <a:buNone/>
            </a:pPr>
            <a:r>
              <a:rPr lang="en-US" altLang="zh-CN" dirty="0"/>
              <a:t>6. </a:t>
            </a:r>
            <a:r>
              <a:rPr lang="zh-CN" altLang="en-US" dirty="0"/>
              <a:t>建筑群向连接子系统（</a:t>
            </a:r>
            <a:r>
              <a:rPr lang="en-US" altLang="zh-CN" dirty="0"/>
              <a:t>CAMPUS BACKBONE SUBSY5TEM</a:t>
            </a:r>
            <a:r>
              <a:rPr lang="zh-CN" altLang="en-US" dirty="0"/>
              <a:t>）</a:t>
            </a:r>
          </a:p>
          <a:p>
            <a:pPr marL="0" indent="457200">
              <a:buNone/>
            </a:pPr>
            <a:r>
              <a:rPr lang="zh-CN" altLang="en-US" dirty="0"/>
              <a:t>该子系统是指主建筑物中的主配线架延伸到另外一些建筑物的主配线架的连接系统。与垂直子系统类似，通常采用光缆或大对数铜缆连接。</a:t>
            </a:r>
          </a:p>
        </p:txBody>
      </p:sp>
    </p:spTree>
    <p:extLst>
      <p:ext uri="{BB962C8B-B14F-4D97-AF65-F5344CB8AC3E}">
        <p14:creationId xmlns:p14="http://schemas.microsoft.com/office/powerpoint/2010/main" val="13769695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2.1.2.4 </a:t>
            </a:r>
            <a:r>
              <a:rPr lang="zh-CN" altLang="en-US" dirty="0"/>
              <a:t>综合布线系统设计</a:t>
            </a:r>
          </a:p>
        </p:txBody>
      </p:sp>
      <p:sp>
        <p:nvSpPr>
          <p:cNvPr id="3" name="内容占位符 2"/>
          <p:cNvSpPr>
            <a:spLocks noGrp="1"/>
          </p:cNvSpPr>
          <p:nvPr>
            <p:ph idx="1"/>
          </p:nvPr>
        </p:nvSpPr>
        <p:spPr/>
        <p:txBody>
          <a:bodyPr/>
          <a:lstStyle/>
          <a:p>
            <a:pPr marL="0" indent="457200">
              <a:buNone/>
            </a:pPr>
            <a:r>
              <a:rPr lang="zh-CN" altLang="en-US" dirty="0"/>
              <a:t>综合布线系统工程总体方案设计有时又称</a:t>
            </a:r>
            <a:r>
              <a:rPr lang="zh-CN" altLang="en-US" dirty="0" smtClean="0"/>
              <a:t>系统设计。</a:t>
            </a:r>
            <a:endParaRPr lang="en-US" altLang="zh-CN" dirty="0" smtClean="0"/>
          </a:p>
          <a:p>
            <a:pPr marL="0" indent="457200">
              <a:buNone/>
            </a:pPr>
            <a:r>
              <a:rPr lang="zh-CN" altLang="en-US" dirty="0"/>
              <a:t>综合布线系统工程总体方案设计的主要内容有布线系统组成、总体网络结构、系统技术指标、设备选型配置和与其他系统工程的配合等。</a:t>
            </a:r>
          </a:p>
        </p:txBody>
      </p:sp>
    </p:spTree>
    <p:extLst>
      <p:ext uri="{BB962C8B-B14F-4D97-AF65-F5344CB8AC3E}">
        <p14:creationId xmlns:p14="http://schemas.microsoft.com/office/powerpoint/2010/main" val="38409664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2.1.2.4 </a:t>
            </a:r>
            <a:r>
              <a:rPr lang="zh-CN" altLang="en-US" dirty="0"/>
              <a:t>综合布线系统设计</a:t>
            </a:r>
          </a:p>
        </p:txBody>
      </p:sp>
      <p:sp>
        <p:nvSpPr>
          <p:cNvPr id="3" name="内容占位符 2"/>
          <p:cNvSpPr>
            <a:spLocks noGrp="1"/>
          </p:cNvSpPr>
          <p:nvPr>
            <p:ph idx="1"/>
          </p:nvPr>
        </p:nvSpPr>
        <p:spPr/>
        <p:txBody>
          <a:bodyPr>
            <a:normAutofit lnSpcReduction="10000"/>
          </a:bodyPr>
          <a:lstStyle/>
          <a:p>
            <a:pPr marL="0" indent="0">
              <a:buNone/>
            </a:pPr>
            <a:r>
              <a:rPr lang="zh-CN" altLang="en-US" dirty="0"/>
              <a:t>设计一个合理的综合布线系统一般包含以下主要步骤。 </a:t>
            </a:r>
          </a:p>
          <a:p>
            <a:pPr marL="0" indent="0">
              <a:buNone/>
            </a:pPr>
            <a:r>
              <a:rPr lang="zh-CN" altLang="en-US" dirty="0"/>
              <a:t>（</a:t>
            </a:r>
            <a:r>
              <a:rPr lang="en-US" altLang="zh-CN" dirty="0"/>
              <a:t>1</a:t>
            </a:r>
            <a:r>
              <a:rPr lang="zh-CN" altLang="en-US" dirty="0"/>
              <a:t>）分析用户需求；</a:t>
            </a:r>
          </a:p>
          <a:p>
            <a:pPr marL="0" indent="0">
              <a:buNone/>
            </a:pPr>
            <a:r>
              <a:rPr lang="zh-CN" altLang="en-US" dirty="0"/>
              <a:t>（</a:t>
            </a:r>
            <a:r>
              <a:rPr lang="en-US" altLang="zh-CN" dirty="0"/>
              <a:t>2</a:t>
            </a:r>
            <a:r>
              <a:rPr lang="zh-CN" altLang="en-US" dirty="0"/>
              <a:t>）获取建筑物平面图；</a:t>
            </a:r>
          </a:p>
          <a:p>
            <a:pPr marL="0" indent="0">
              <a:buNone/>
            </a:pPr>
            <a:r>
              <a:rPr lang="zh-CN" altLang="en-US" dirty="0"/>
              <a:t>（</a:t>
            </a:r>
            <a:r>
              <a:rPr lang="en-US" altLang="zh-CN" dirty="0"/>
              <a:t>3</a:t>
            </a:r>
            <a:r>
              <a:rPr lang="zh-CN" altLang="en-US" dirty="0"/>
              <a:t>）系统结构设计；</a:t>
            </a:r>
          </a:p>
          <a:p>
            <a:pPr marL="0" indent="0">
              <a:buNone/>
            </a:pPr>
            <a:r>
              <a:rPr lang="zh-CN" altLang="en-US" dirty="0"/>
              <a:t>（</a:t>
            </a:r>
            <a:r>
              <a:rPr lang="en-US" altLang="zh-CN" dirty="0"/>
              <a:t>4</a:t>
            </a:r>
            <a:r>
              <a:rPr lang="zh-CN" altLang="en-US" dirty="0"/>
              <a:t>）布线路由设计；</a:t>
            </a:r>
          </a:p>
          <a:p>
            <a:pPr marL="0" indent="0">
              <a:buNone/>
            </a:pPr>
            <a:r>
              <a:rPr lang="zh-CN" altLang="en-US" dirty="0"/>
              <a:t>（</a:t>
            </a:r>
            <a:r>
              <a:rPr lang="en-US" altLang="zh-CN" dirty="0"/>
              <a:t>5</a:t>
            </a:r>
            <a:r>
              <a:rPr lang="zh-CN" altLang="en-US" dirty="0"/>
              <a:t>）可行性论证；</a:t>
            </a:r>
          </a:p>
          <a:p>
            <a:pPr marL="0" indent="0">
              <a:buNone/>
            </a:pPr>
            <a:r>
              <a:rPr lang="zh-CN" altLang="en-US" dirty="0"/>
              <a:t>（</a:t>
            </a:r>
            <a:r>
              <a:rPr lang="en-US" altLang="zh-CN" dirty="0"/>
              <a:t>6</a:t>
            </a:r>
            <a:r>
              <a:rPr lang="zh-CN" altLang="en-US" dirty="0"/>
              <a:t>）绘制综合布线施工图；</a:t>
            </a:r>
          </a:p>
          <a:p>
            <a:pPr marL="0" indent="0">
              <a:buNone/>
            </a:pPr>
            <a:r>
              <a:rPr lang="zh-CN" altLang="en-US" dirty="0"/>
              <a:t>（</a:t>
            </a:r>
            <a:r>
              <a:rPr lang="en-US" altLang="zh-CN" dirty="0"/>
              <a:t>7</a:t>
            </a:r>
            <a:r>
              <a:rPr lang="zh-CN" altLang="en-US" dirty="0"/>
              <a:t>）编制综合布线用料清单。</a:t>
            </a:r>
          </a:p>
          <a:p>
            <a:pPr marL="0" indent="0">
              <a:buNone/>
            </a:pPr>
            <a:endParaRPr lang="zh-CN" altLang="en-US" dirty="0"/>
          </a:p>
        </p:txBody>
      </p:sp>
    </p:spTree>
    <p:extLst>
      <p:ext uri="{BB962C8B-B14F-4D97-AF65-F5344CB8AC3E}">
        <p14:creationId xmlns:p14="http://schemas.microsoft.com/office/powerpoint/2010/main" val="15150977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2.1.2.5 </a:t>
            </a:r>
            <a:r>
              <a:rPr lang="zh-CN" altLang="zh-CN" dirty="0"/>
              <a:t>布线设计原则</a:t>
            </a:r>
            <a:endParaRPr lang="zh-CN" altLang="en-US" dirty="0"/>
          </a:p>
        </p:txBody>
      </p:sp>
      <p:sp>
        <p:nvSpPr>
          <p:cNvPr id="3" name="内容占位符 2"/>
          <p:cNvSpPr>
            <a:spLocks noGrp="1"/>
          </p:cNvSpPr>
          <p:nvPr>
            <p:ph idx="1"/>
          </p:nvPr>
        </p:nvSpPr>
        <p:spPr/>
        <p:txBody>
          <a:bodyPr>
            <a:normAutofit fontScale="70000" lnSpcReduction="20000"/>
          </a:bodyPr>
          <a:lstStyle/>
          <a:p>
            <a:pPr marL="0" indent="0">
              <a:lnSpc>
                <a:spcPct val="120000"/>
              </a:lnSpc>
              <a:spcBef>
                <a:spcPts val="600"/>
              </a:spcBef>
              <a:buNone/>
            </a:pPr>
            <a:r>
              <a:rPr lang="en-US" altLang="zh-CN" dirty="0"/>
              <a:t>1. </a:t>
            </a:r>
            <a:r>
              <a:rPr lang="zh-CN" altLang="zh-CN" dirty="0"/>
              <a:t>开放性</a:t>
            </a:r>
          </a:p>
          <a:p>
            <a:pPr marL="0" indent="457200">
              <a:lnSpc>
                <a:spcPct val="120000"/>
              </a:lnSpc>
              <a:spcBef>
                <a:spcPts val="600"/>
              </a:spcBef>
              <a:buNone/>
            </a:pPr>
            <a:r>
              <a:rPr lang="zh-CN" altLang="zh-CN" dirty="0"/>
              <a:t>综合布线系统采用开放式的体系结构，符合国际和国内的相关标准，可以支持不同厂商的设备，以及不同的通信协议。</a:t>
            </a:r>
          </a:p>
          <a:p>
            <a:pPr marL="0" indent="0">
              <a:lnSpc>
                <a:spcPct val="120000"/>
              </a:lnSpc>
              <a:spcBef>
                <a:spcPts val="600"/>
              </a:spcBef>
              <a:buNone/>
            </a:pPr>
            <a:r>
              <a:rPr lang="en-US" altLang="zh-CN" dirty="0"/>
              <a:t>2. </a:t>
            </a:r>
            <a:r>
              <a:rPr lang="zh-CN" altLang="zh-CN" dirty="0"/>
              <a:t>兼容性</a:t>
            </a:r>
          </a:p>
          <a:p>
            <a:pPr marL="0" indent="457200">
              <a:lnSpc>
                <a:spcPct val="120000"/>
              </a:lnSpc>
              <a:spcBef>
                <a:spcPts val="600"/>
              </a:spcBef>
              <a:buNone/>
            </a:pPr>
            <a:r>
              <a:rPr lang="zh-CN" altLang="zh-CN" dirty="0"/>
              <a:t>综合布线系统将话音信号、数据信号与监控设备的图像信号的配线统一地规划和设计</a:t>
            </a:r>
            <a:r>
              <a:rPr lang="zh-CN" altLang="zh-CN" dirty="0" smtClean="0"/>
              <a:t>。</a:t>
            </a:r>
            <a:endParaRPr lang="en-US" altLang="zh-CN" dirty="0" smtClean="0"/>
          </a:p>
          <a:p>
            <a:pPr marL="0" indent="0">
              <a:lnSpc>
                <a:spcPct val="120000"/>
              </a:lnSpc>
              <a:spcBef>
                <a:spcPts val="600"/>
              </a:spcBef>
              <a:buNone/>
            </a:pPr>
            <a:r>
              <a:rPr lang="en-US" altLang="zh-CN" dirty="0"/>
              <a:t>3. </a:t>
            </a:r>
            <a:r>
              <a:rPr lang="zh-CN" altLang="zh-CN" dirty="0"/>
              <a:t>灵活性</a:t>
            </a:r>
            <a:r>
              <a:rPr lang="en-US" altLang="zh-CN" dirty="0"/>
              <a:t>	</a:t>
            </a:r>
            <a:endParaRPr lang="zh-CN" altLang="zh-CN" dirty="0"/>
          </a:p>
          <a:p>
            <a:pPr marL="0" indent="457200">
              <a:lnSpc>
                <a:spcPct val="120000"/>
              </a:lnSpc>
              <a:spcBef>
                <a:spcPts val="600"/>
              </a:spcBef>
              <a:buNone/>
            </a:pPr>
            <a:r>
              <a:rPr lang="zh-CN" altLang="zh-CN" dirty="0"/>
              <a:t>系统应能满足灵活应用的要求，任一信息点能连接不同类型的设备</a:t>
            </a:r>
            <a:r>
              <a:rPr lang="zh-CN" altLang="zh-CN" dirty="0" smtClean="0"/>
              <a:t>。</a:t>
            </a:r>
            <a:endParaRPr lang="en-US" altLang="zh-CN" dirty="0" smtClean="0"/>
          </a:p>
          <a:p>
            <a:pPr marL="0" indent="0">
              <a:lnSpc>
                <a:spcPct val="120000"/>
              </a:lnSpc>
              <a:spcBef>
                <a:spcPts val="600"/>
              </a:spcBef>
              <a:buNone/>
            </a:pPr>
            <a:r>
              <a:rPr lang="en-US" altLang="zh-CN" dirty="0"/>
              <a:t>4. </a:t>
            </a:r>
            <a:r>
              <a:rPr lang="zh-CN" altLang="zh-CN" dirty="0"/>
              <a:t>可靠性</a:t>
            </a:r>
          </a:p>
          <a:p>
            <a:pPr marL="0" indent="457200">
              <a:lnSpc>
                <a:spcPct val="120000"/>
              </a:lnSpc>
              <a:spcBef>
                <a:spcPts val="600"/>
              </a:spcBef>
              <a:buNone/>
            </a:pPr>
            <a:r>
              <a:rPr lang="zh-CN" altLang="zh-CN" dirty="0"/>
              <a:t>综合布线系统采用高品质的材料和组合压接的方式构成一套高标准的信息通道。</a:t>
            </a:r>
            <a:endParaRPr lang="en-US" altLang="zh-CN" dirty="0"/>
          </a:p>
          <a:p>
            <a:pPr marL="0" indent="457200">
              <a:lnSpc>
                <a:spcPct val="120000"/>
              </a:lnSpc>
              <a:spcBef>
                <a:spcPts val="600"/>
              </a:spcBef>
              <a:buNone/>
            </a:pPr>
            <a:endParaRPr lang="zh-CN" altLang="en-US" dirty="0"/>
          </a:p>
        </p:txBody>
      </p:sp>
    </p:spTree>
    <p:extLst>
      <p:ext uri="{BB962C8B-B14F-4D97-AF65-F5344CB8AC3E}">
        <p14:creationId xmlns:p14="http://schemas.microsoft.com/office/powerpoint/2010/main" val="37806347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2.1.2.5 </a:t>
            </a:r>
            <a:r>
              <a:rPr lang="zh-CN" altLang="zh-CN" dirty="0"/>
              <a:t>布线设计原则</a:t>
            </a:r>
            <a:endParaRPr lang="zh-CN" altLang="en-US" dirty="0"/>
          </a:p>
        </p:txBody>
      </p:sp>
      <p:sp>
        <p:nvSpPr>
          <p:cNvPr id="3" name="内容占位符 2"/>
          <p:cNvSpPr>
            <a:spLocks noGrp="1"/>
          </p:cNvSpPr>
          <p:nvPr>
            <p:ph idx="1"/>
          </p:nvPr>
        </p:nvSpPr>
        <p:spPr/>
        <p:txBody>
          <a:bodyPr>
            <a:normAutofit fontScale="70000" lnSpcReduction="20000"/>
          </a:bodyPr>
          <a:lstStyle/>
          <a:p>
            <a:pPr marL="0" indent="0">
              <a:lnSpc>
                <a:spcPct val="120000"/>
              </a:lnSpc>
              <a:spcBef>
                <a:spcPts val="600"/>
              </a:spcBef>
              <a:buNone/>
            </a:pPr>
            <a:r>
              <a:rPr lang="en-US" altLang="zh-CN" sz="2600" dirty="0"/>
              <a:t>5</a:t>
            </a:r>
            <a:r>
              <a:rPr lang="en-US" altLang="zh-CN" sz="2600" dirty="0"/>
              <a:t>. </a:t>
            </a:r>
            <a:r>
              <a:rPr lang="zh-CN" altLang="zh-CN" sz="2600" dirty="0"/>
              <a:t>先进性</a:t>
            </a:r>
          </a:p>
          <a:p>
            <a:pPr marL="0" indent="457200">
              <a:lnSpc>
                <a:spcPct val="120000"/>
              </a:lnSpc>
              <a:spcBef>
                <a:spcPts val="600"/>
              </a:spcBef>
              <a:buNone/>
            </a:pPr>
            <a:r>
              <a:rPr lang="zh-CN" altLang="zh-CN" sz="2600" dirty="0"/>
              <a:t>在设计时要超前，便实施后的布线系统能够在现在和将来适应技术的</a:t>
            </a:r>
            <a:r>
              <a:rPr lang="zh-CN" altLang="zh-CN" sz="2600" dirty="0"/>
              <a:t>发展</a:t>
            </a:r>
            <a:r>
              <a:rPr lang="zh-CN" altLang="en-US" sz="2600" dirty="0"/>
              <a:t>。</a:t>
            </a:r>
            <a:endParaRPr lang="zh-CN" altLang="zh-CN" sz="2600" dirty="0"/>
          </a:p>
          <a:p>
            <a:pPr marL="0" indent="0">
              <a:lnSpc>
                <a:spcPct val="120000"/>
              </a:lnSpc>
              <a:spcBef>
                <a:spcPts val="600"/>
              </a:spcBef>
              <a:buNone/>
            </a:pPr>
            <a:r>
              <a:rPr lang="en-US" altLang="zh-CN" sz="2600" dirty="0"/>
              <a:t>6. </a:t>
            </a:r>
            <a:r>
              <a:rPr lang="zh-CN" altLang="zh-CN" sz="2600" dirty="0"/>
              <a:t>标准化</a:t>
            </a:r>
          </a:p>
          <a:p>
            <a:pPr marL="0" indent="457200">
              <a:lnSpc>
                <a:spcPct val="120000"/>
              </a:lnSpc>
              <a:spcBef>
                <a:spcPts val="600"/>
              </a:spcBef>
              <a:buNone/>
            </a:pPr>
            <a:r>
              <a:rPr lang="zh-CN" altLang="zh-CN" sz="2600" dirty="0"/>
              <a:t>选择符合工业标准的布线方案、网络设备。采用标准化、规范化设计，使系统具有开放性，保证用户在系统上进行有效的开发和使用，并为以后的发展应用提供一个良好的环境。</a:t>
            </a:r>
          </a:p>
          <a:p>
            <a:pPr marL="0" indent="0">
              <a:lnSpc>
                <a:spcPct val="120000"/>
              </a:lnSpc>
              <a:spcBef>
                <a:spcPts val="600"/>
              </a:spcBef>
              <a:buNone/>
            </a:pPr>
            <a:r>
              <a:rPr lang="en-US" altLang="zh-CN" sz="2600" dirty="0"/>
              <a:t>7. </a:t>
            </a:r>
            <a:r>
              <a:rPr lang="zh-CN" altLang="zh-CN" sz="2600" dirty="0"/>
              <a:t>经济性</a:t>
            </a:r>
          </a:p>
          <a:p>
            <a:pPr marL="0" indent="457200">
              <a:lnSpc>
                <a:spcPct val="120000"/>
              </a:lnSpc>
              <a:spcBef>
                <a:spcPts val="600"/>
              </a:spcBef>
              <a:buNone/>
            </a:pPr>
            <a:r>
              <a:rPr lang="zh-CN" altLang="zh-CN" sz="2600" dirty="0"/>
              <a:t>在满足应用要求的前提下，尽可能地降低成本，达到最好的性价比。</a:t>
            </a:r>
          </a:p>
          <a:p>
            <a:pPr marL="0" indent="0">
              <a:lnSpc>
                <a:spcPct val="120000"/>
              </a:lnSpc>
              <a:spcBef>
                <a:spcPts val="600"/>
              </a:spcBef>
              <a:buNone/>
            </a:pPr>
            <a:r>
              <a:rPr lang="en-US" altLang="zh-CN" sz="2600" dirty="0"/>
              <a:t>8. </a:t>
            </a:r>
            <a:r>
              <a:rPr lang="zh-CN" altLang="zh-CN" sz="2600" dirty="0"/>
              <a:t>可扩展性</a:t>
            </a:r>
          </a:p>
          <a:p>
            <a:pPr marL="0" indent="457200">
              <a:lnSpc>
                <a:spcPct val="120000"/>
              </a:lnSpc>
              <a:spcBef>
                <a:spcPts val="600"/>
              </a:spcBef>
              <a:buNone/>
            </a:pPr>
            <a:r>
              <a:rPr lang="zh-CN" altLang="zh-CN" sz="2600" dirty="0"/>
              <a:t>在设计布线系统时</a:t>
            </a:r>
            <a:r>
              <a:rPr lang="zh-CN" altLang="zh-CN" sz="2900" dirty="0"/>
              <a:t>，要考虑今后业务种类和数量的增加，保证一定的冗余，以便将来很容易地扩充设备。</a:t>
            </a:r>
          </a:p>
          <a:p>
            <a:pPr marL="0" indent="0">
              <a:buNone/>
            </a:pPr>
            <a:endParaRPr lang="zh-CN" altLang="en-US" dirty="0"/>
          </a:p>
        </p:txBody>
      </p:sp>
    </p:spTree>
    <p:extLst>
      <p:ext uri="{BB962C8B-B14F-4D97-AF65-F5344CB8AC3E}">
        <p14:creationId xmlns:p14="http://schemas.microsoft.com/office/powerpoint/2010/main" val="19979384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685800" y="1122363"/>
            <a:ext cx="7914992" cy="2387600"/>
          </a:xfrm>
        </p:spPr>
        <p:txBody>
          <a:bodyPr/>
          <a:lstStyle/>
          <a:p>
            <a:r>
              <a:rPr lang="zh-CN" altLang="en-US" dirty="0" smtClean="0"/>
              <a:t>项目二</a:t>
            </a:r>
            <a:r>
              <a:rPr lang="zh-CN" altLang="en-US" dirty="0"/>
              <a:t>校园网布线施工</a:t>
            </a:r>
            <a:endParaRPr lang="zh-CN" altLang="en-US" dirty="0"/>
          </a:p>
        </p:txBody>
      </p:sp>
      <p:sp>
        <p:nvSpPr>
          <p:cNvPr id="5" name="副标题 4"/>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432488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2.1.2.6 </a:t>
            </a:r>
            <a:r>
              <a:rPr lang="zh-CN" altLang="zh-CN" dirty="0"/>
              <a:t>综合布线设计</a:t>
            </a:r>
            <a:r>
              <a:rPr lang="zh-CN" altLang="zh-CN" dirty="0" smtClean="0"/>
              <a:t>要点</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en-US" dirty="0" smtClean="0"/>
              <a:t>（</a:t>
            </a:r>
            <a:r>
              <a:rPr lang="en-US" altLang="zh-CN" dirty="0" smtClean="0"/>
              <a:t>1</a:t>
            </a:r>
            <a:r>
              <a:rPr lang="zh-CN" altLang="en-US" dirty="0"/>
              <a:t>）尽量满足用户的通信要求；</a:t>
            </a:r>
          </a:p>
          <a:p>
            <a:pPr marL="0" indent="0">
              <a:buNone/>
            </a:pPr>
            <a:r>
              <a:rPr lang="zh-CN" altLang="en-US" dirty="0"/>
              <a:t>（</a:t>
            </a:r>
            <a:r>
              <a:rPr lang="en-US" altLang="zh-CN" dirty="0"/>
              <a:t>2</a:t>
            </a:r>
            <a:r>
              <a:rPr lang="zh-CN" altLang="en-US" dirty="0"/>
              <a:t>）了解建筑物、楼宇间的通信环境；</a:t>
            </a:r>
          </a:p>
          <a:p>
            <a:pPr marL="0" indent="0">
              <a:buNone/>
            </a:pPr>
            <a:r>
              <a:rPr lang="zh-CN" altLang="en-US" dirty="0"/>
              <a:t>（</a:t>
            </a:r>
            <a:r>
              <a:rPr lang="en-US" altLang="zh-CN" dirty="0"/>
              <a:t>3</a:t>
            </a:r>
            <a:r>
              <a:rPr lang="zh-CN" altLang="en-US" dirty="0"/>
              <a:t>）确定合适的通信网络拓扑结构；</a:t>
            </a:r>
          </a:p>
          <a:p>
            <a:pPr marL="0" indent="0">
              <a:buNone/>
            </a:pPr>
            <a:r>
              <a:rPr lang="zh-CN" altLang="en-US" dirty="0"/>
              <a:t>（</a:t>
            </a:r>
            <a:r>
              <a:rPr lang="en-US" altLang="zh-CN" dirty="0"/>
              <a:t>4</a:t>
            </a:r>
            <a:r>
              <a:rPr lang="zh-CN" altLang="en-US" dirty="0"/>
              <a:t>）选取适用的介质；</a:t>
            </a:r>
          </a:p>
          <a:p>
            <a:pPr marL="0" indent="0">
              <a:buNone/>
            </a:pPr>
            <a:r>
              <a:rPr lang="zh-CN" altLang="en-US" dirty="0"/>
              <a:t>（</a:t>
            </a:r>
            <a:r>
              <a:rPr lang="en-US" altLang="zh-CN" dirty="0"/>
              <a:t>5</a:t>
            </a:r>
            <a:r>
              <a:rPr lang="zh-CN" altLang="en-US" dirty="0"/>
              <a:t>）以开放式为基准，尽量与大多数厂家的产品和设备兼容；</a:t>
            </a:r>
          </a:p>
          <a:p>
            <a:pPr marL="0" indent="0">
              <a:buNone/>
            </a:pPr>
            <a:r>
              <a:rPr lang="zh-CN" altLang="en-US" dirty="0"/>
              <a:t>（</a:t>
            </a:r>
            <a:r>
              <a:rPr lang="en-US" altLang="zh-CN" dirty="0"/>
              <a:t>6</a:t>
            </a:r>
            <a:r>
              <a:rPr lang="zh-CN" altLang="en-US" dirty="0"/>
              <a:t>）将初步的系统设计和建设费用预算告知用户；</a:t>
            </a:r>
          </a:p>
          <a:p>
            <a:pPr marL="0" indent="0">
              <a:buNone/>
            </a:pPr>
            <a:r>
              <a:rPr lang="zh-CN" altLang="en-US" dirty="0"/>
              <a:t>（</a:t>
            </a:r>
            <a:r>
              <a:rPr lang="en-US" altLang="zh-CN" dirty="0"/>
              <a:t>7</a:t>
            </a:r>
            <a:r>
              <a:rPr lang="zh-CN" altLang="en-US" dirty="0"/>
              <a:t>）在征得用户意见并订立合同书后，再制订详细的设计方案。</a:t>
            </a:r>
          </a:p>
          <a:p>
            <a:pPr marL="0" indent="0">
              <a:buNone/>
            </a:pPr>
            <a:endParaRPr lang="zh-CN" altLang="en-US" dirty="0"/>
          </a:p>
        </p:txBody>
      </p:sp>
    </p:spTree>
    <p:extLst>
      <p:ext uri="{BB962C8B-B14F-4D97-AF65-F5344CB8AC3E}">
        <p14:creationId xmlns:p14="http://schemas.microsoft.com/office/powerpoint/2010/main" val="15741587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2.1.2.7 </a:t>
            </a:r>
            <a:r>
              <a:rPr lang="zh-CN" altLang="zh-CN" dirty="0"/>
              <a:t>主要规范标准</a:t>
            </a:r>
            <a:endParaRPr lang="zh-CN" altLang="en-US" dirty="0"/>
          </a:p>
        </p:txBody>
      </p:sp>
      <p:sp>
        <p:nvSpPr>
          <p:cNvPr id="3" name="内容占位符 2"/>
          <p:cNvSpPr>
            <a:spLocks noGrp="1"/>
          </p:cNvSpPr>
          <p:nvPr>
            <p:ph idx="1"/>
          </p:nvPr>
        </p:nvSpPr>
        <p:spPr/>
        <p:txBody>
          <a:bodyPr>
            <a:normAutofit fontScale="85000" lnSpcReduction="20000"/>
          </a:bodyPr>
          <a:lstStyle/>
          <a:p>
            <a:pPr marL="0" indent="0">
              <a:buNone/>
            </a:pPr>
            <a:r>
              <a:rPr lang="en-US" altLang="zh-CN" dirty="0"/>
              <a:t>1. </a:t>
            </a:r>
            <a:r>
              <a:rPr lang="zh-CN" altLang="en-US" dirty="0"/>
              <a:t>综合布线设计标准主要种类 </a:t>
            </a:r>
          </a:p>
          <a:p>
            <a:pPr marL="0" indent="0">
              <a:buNone/>
            </a:pPr>
            <a:r>
              <a:rPr lang="en-US" altLang="zh-CN" dirty="0"/>
              <a:t>TIA/ EIA-568A</a:t>
            </a:r>
            <a:r>
              <a:rPr lang="zh-CN" altLang="en-US" dirty="0"/>
              <a:t>商业大楼电信布线标准（加拿大采用</a:t>
            </a:r>
            <a:r>
              <a:rPr lang="en-US" altLang="zh-CN" dirty="0"/>
              <a:t>CSA</a:t>
            </a:r>
            <a:r>
              <a:rPr lang="zh-CN" altLang="en-US" dirty="0"/>
              <a:t>工</a:t>
            </a:r>
            <a:r>
              <a:rPr lang="en-US" altLang="zh-CN" dirty="0"/>
              <a:t>T529</a:t>
            </a:r>
            <a:r>
              <a:rPr lang="zh-CN" altLang="en-US" dirty="0"/>
              <a:t>）</a:t>
            </a:r>
          </a:p>
          <a:p>
            <a:pPr marL="0" indent="0">
              <a:buNone/>
            </a:pPr>
            <a:r>
              <a:rPr lang="en-US" altLang="zh-CN" dirty="0"/>
              <a:t>EIA/ TIA-569</a:t>
            </a:r>
            <a:r>
              <a:rPr lang="zh-CN" altLang="en-US" dirty="0"/>
              <a:t>电信通道和空间的商业大楼标准（</a:t>
            </a:r>
            <a:r>
              <a:rPr lang="en-US" altLang="zh-CN" dirty="0"/>
              <a:t>CSA T530</a:t>
            </a:r>
            <a:r>
              <a:rPr lang="zh-CN" altLang="en-US" dirty="0"/>
              <a:t>）</a:t>
            </a:r>
          </a:p>
          <a:p>
            <a:pPr marL="0" indent="0">
              <a:buNone/>
            </a:pPr>
            <a:r>
              <a:rPr lang="en-US" altLang="zh-CN" dirty="0"/>
              <a:t>EIA/ TIA-570</a:t>
            </a:r>
            <a:r>
              <a:rPr lang="zh-CN" altLang="en-US" dirty="0"/>
              <a:t>住宅和</a:t>
            </a:r>
            <a:r>
              <a:rPr lang="en-US" altLang="zh-CN" dirty="0"/>
              <a:t>N</a:t>
            </a:r>
            <a:r>
              <a:rPr lang="zh-CN" altLang="en-US" dirty="0"/>
              <a:t>型商业电信布线标准</a:t>
            </a:r>
            <a:r>
              <a:rPr lang="en-US" altLang="zh-CN" dirty="0"/>
              <a:t>CSA T525</a:t>
            </a:r>
          </a:p>
          <a:p>
            <a:pPr marL="0" indent="0">
              <a:buNone/>
            </a:pPr>
            <a:r>
              <a:rPr lang="en-US" altLang="zh-CN" dirty="0"/>
              <a:t>TIA/ EIA-606</a:t>
            </a:r>
            <a:r>
              <a:rPr lang="zh-CN" altLang="en-US" dirty="0"/>
              <a:t>商业大楼电信基础设施的管理标准（</a:t>
            </a:r>
            <a:r>
              <a:rPr lang="en-US" altLang="zh-CN" dirty="0"/>
              <a:t>CSA T528</a:t>
            </a:r>
            <a:r>
              <a:rPr lang="zh-CN" altLang="en-US" dirty="0"/>
              <a:t>）</a:t>
            </a:r>
          </a:p>
          <a:p>
            <a:pPr marL="0" indent="0">
              <a:buNone/>
            </a:pPr>
            <a:r>
              <a:rPr lang="en-US" altLang="zh-CN" dirty="0"/>
              <a:t>TIA/ EIA-607</a:t>
            </a:r>
            <a:r>
              <a:rPr lang="zh-CN" altLang="en-US" dirty="0"/>
              <a:t>商业大楼接地</a:t>
            </a:r>
            <a:r>
              <a:rPr lang="en-US" altLang="zh-CN" dirty="0"/>
              <a:t>/</a:t>
            </a:r>
            <a:r>
              <a:rPr lang="zh-CN" altLang="en-US" dirty="0"/>
              <a:t>连接要求（</a:t>
            </a:r>
            <a:r>
              <a:rPr lang="en-US" altLang="zh-CN" dirty="0"/>
              <a:t>CSA T527</a:t>
            </a:r>
            <a:r>
              <a:rPr lang="zh-CN" altLang="en-US" dirty="0"/>
              <a:t>）</a:t>
            </a:r>
          </a:p>
          <a:p>
            <a:pPr marL="0" indent="0">
              <a:buNone/>
            </a:pPr>
            <a:r>
              <a:rPr lang="en-US" altLang="zh-CN" dirty="0"/>
              <a:t>ANSI/ IEEE 802.5-1989</a:t>
            </a:r>
            <a:r>
              <a:rPr lang="zh-CN" altLang="en-US" dirty="0"/>
              <a:t>令牌环网访问方法和物理层规范</a:t>
            </a:r>
          </a:p>
          <a:p>
            <a:pPr marL="0" indent="0">
              <a:buNone/>
            </a:pPr>
            <a:r>
              <a:rPr lang="en-US" altLang="zh-CN" dirty="0"/>
              <a:t>GB 50311-2007《</a:t>
            </a:r>
            <a:r>
              <a:rPr lang="zh-CN" altLang="en-US" dirty="0"/>
              <a:t>建筑与建筑群综合布线系统工程设计规范</a:t>
            </a:r>
            <a:r>
              <a:rPr lang="en-US" altLang="zh-CN" dirty="0"/>
              <a:t>》</a:t>
            </a:r>
          </a:p>
          <a:p>
            <a:pPr marL="0" indent="0">
              <a:buNone/>
            </a:pPr>
            <a:r>
              <a:rPr lang="en-US" altLang="zh-CN" dirty="0"/>
              <a:t>GB 50312-2007《</a:t>
            </a:r>
            <a:r>
              <a:rPr lang="zh-CN" altLang="en-US" dirty="0"/>
              <a:t>建筑与建筑群综合布线系统工程验收规范</a:t>
            </a:r>
            <a:r>
              <a:rPr lang="en-US" altLang="zh-CN" dirty="0"/>
              <a:t>》</a:t>
            </a:r>
          </a:p>
          <a:p>
            <a:pPr marL="0" indent="0">
              <a:buNone/>
            </a:pPr>
            <a:r>
              <a:rPr lang="en-US" altLang="zh-CN" dirty="0"/>
              <a:t>CECS72</a:t>
            </a:r>
            <a:r>
              <a:rPr lang="zh-CN" altLang="en-US" dirty="0"/>
              <a:t>：</a:t>
            </a:r>
            <a:r>
              <a:rPr lang="en-US" altLang="zh-CN" dirty="0"/>
              <a:t>97《</a:t>
            </a:r>
            <a:r>
              <a:rPr lang="zh-CN" altLang="en-US" dirty="0"/>
              <a:t>建筑与建筑群综合布线系统工程设计及验收规范</a:t>
            </a:r>
            <a:r>
              <a:rPr lang="en-US" altLang="zh-CN" dirty="0"/>
              <a:t>》</a:t>
            </a:r>
          </a:p>
          <a:p>
            <a:pPr marL="0" indent="0">
              <a:buNone/>
            </a:pPr>
            <a:endParaRPr lang="zh-CN" altLang="en-US" dirty="0"/>
          </a:p>
        </p:txBody>
      </p:sp>
    </p:spTree>
    <p:extLst>
      <p:ext uri="{BB962C8B-B14F-4D97-AF65-F5344CB8AC3E}">
        <p14:creationId xmlns:p14="http://schemas.microsoft.com/office/powerpoint/2010/main" val="30221582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2.1.2.7 </a:t>
            </a:r>
            <a:r>
              <a:rPr lang="zh-CN" altLang="zh-CN" dirty="0"/>
              <a:t>主要规范标准</a:t>
            </a:r>
            <a:endParaRPr lang="zh-CN" altLang="en-US" dirty="0"/>
          </a:p>
        </p:txBody>
      </p:sp>
      <p:sp>
        <p:nvSpPr>
          <p:cNvPr id="3" name="内容占位符 2"/>
          <p:cNvSpPr>
            <a:spLocks noGrp="1"/>
          </p:cNvSpPr>
          <p:nvPr>
            <p:ph idx="1"/>
          </p:nvPr>
        </p:nvSpPr>
        <p:spPr/>
        <p:txBody>
          <a:bodyPr>
            <a:normAutofit fontScale="70000" lnSpcReduction="20000"/>
          </a:bodyPr>
          <a:lstStyle/>
          <a:p>
            <a:pPr marL="0" indent="0">
              <a:buNone/>
            </a:pPr>
            <a:r>
              <a:rPr lang="en-US" altLang="zh-CN" dirty="0"/>
              <a:t>2. </a:t>
            </a:r>
            <a:r>
              <a:rPr lang="zh-CN" altLang="en-US" dirty="0"/>
              <a:t>项目工程的综合布线标准</a:t>
            </a:r>
          </a:p>
          <a:p>
            <a:pPr marL="0" indent="0">
              <a:buNone/>
            </a:pPr>
            <a:r>
              <a:rPr lang="zh-CN" altLang="en-US" dirty="0"/>
              <a:t>例如一个典型的办公网络的布线系统集成方案中采用标准如下：</a:t>
            </a:r>
          </a:p>
          <a:p>
            <a:pPr marL="0" indent="0">
              <a:buNone/>
            </a:pPr>
            <a:r>
              <a:rPr lang="zh-CN" altLang="en-US" dirty="0"/>
              <a:t>国家标准</a:t>
            </a:r>
            <a:r>
              <a:rPr lang="en-US" altLang="zh-CN" dirty="0"/>
              <a:t>《</a:t>
            </a:r>
            <a:r>
              <a:rPr lang="zh-CN" altLang="en-US" dirty="0"/>
              <a:t>建筑与建筑群综合布线系统工程设计规范</a:t>
            </a:r>
            <a:r>
              <a:rPr lang="en-US" altLang="zh-CN" dirty="0"/>
              <a:t>》GB 50311-2007</a:t>
            </a:r>
          </a:p>
          <a:p>
            <a:pPr marL="0" indent="0">
              <a:buNone/>
            </a:pPr>
            <a:r>
              <a:rPr lang="zh-CN" altLang="en-US" dirty="0"/>
              <a:t>国家标准</a:t>
            </a:r>
            <a:r>
              <a:rPr lang="en-US" altLang="zh-CN" dirty="0"/>
              <a:t>《</a:t>
            </a:r>
            <a:r>
              <a:rPr lang="zh-CN" altLang="en-US" dirty="0"/>
              <a:t>建筑与建筑群综合布线系统工程施工和验收规范</a:t>
            </a:r>
            <a:r>
              <a:rPr lang="en-US" altLang="zh-CN" dirty="0"/>
              <a:t>》GB 50312-2007</a:t>
            </a:r>
          </a:p>
          <a:p>
            <a:pPr marL="0" indent="0">
              <a:buNone/>
            </a:pPr>
            <a:r>
              <a:rPr lang="en-US" altLang="zh-CN" dirty="0"/>
              <a:t>《</a:t>
            </a:r>
            <a:r>
              <a:rPr lang="zh-CN" altLang="en-US" dirty="0"/>
              <a:t>大楼通信综合布线系统第一部分总规范</a:t>
            </a:r>
            <a:r>
              <a:rPr lang="en-US" altLang="zh-CN" dirty="0"/>
              <a:t>》YD/T926.1-2009</a:t>
            </a:r>
          </a:p>
          <a:p>
            <a:pPr marL="0" indent="0">
              <a:buNone/>
            </a:pPr>
            <a:r>
              <a:rPr lang="en-US" altLang="zh-CN" dirty="0"/>
              <a:t>《</a:t>
            </a:r>
            <a:r>
              <a:rPr lang="zh-CN" altLang="en-US" dirty="0"/>
              <a:t>大楼通信综合布线系统第二部分综合布线用电缆光缆技术要求</a:t>
            </a:r>
            <a:r>
              <a:rPr lang="en-US" altLang="zh-CN" dirty="0"/>
              <a:t>》YD/T926.2-2009</a:t>
            </a:r>
          </a:p>
          <a:p>
            <a:pPr marL="0" indent="0">
              <a:buNone/>
            </a:pPr>
            <a:r>
              <a:rPr lang="en-US" altLang="zh-CN" dirty="0"/>
              <a:t>《</a:t>
            </a:r>
            <a:r>
              <a:rPr lang="zh-CN" altLang="en-US" dirty="0"/>
              <a:t>大楼通信综合布线系统第三部分综合布线用连接硬件技术要求</a:t>
            </a:r>
            <a:r>
              <a:rPr lang="en-US" altLang="zh-CN" dirty="0"/>
              <a:t>》YD/T926.3-2009</a:t>
            </a:r>
          </a:p>
          <a:p>
            <a:pPr marL="0" indent="0">
              <a:buNone/>
            </a:pPr>
            <a:r>
              <a:rPr lang="zh-CN" altLang="en-US" dirty="0"/>
              <a:t>北美标准</a:t>
            </a:r>
            <a:r>
              <a:rPr lang="en-US" altLang="zh-CN" dirty="0"/>
              <a:t>ANSI/TIA/EIA568B《</a:t>
            </a:r>
            <a:r>
              <a:rPr lang="zh-CN" altLang="en-US" dirty="0"/>
              <a:t>商用建筑通信布线标准</a:t>
            </a:r>
            <a:r>
              <a:rPr lang="en-US" altLang="zh-CN" dirty="0"/>
              <a:t>》</a:t>
            </a:r>
          </a:p>
          <a:p>
            <a:pPr marL="0" indent="0">
              <a:buNone/>
            </a:pPr>
            <a:r>
              <a:rPr lang="zh-CN" altLang="en-US" dirty="0"/>
              <a:t>国际标准</a:t>
            </a:r>
            <a:r>
              <a:rPr lang="en-US" altLang="zh-CN" dirty="0"/>
              <a:t>ISO/IEC11801《</a:t>
            </a:r>
            <a:r>
              <a:rPr lang="zh-CN" altLang="en-US" dirty="0"/>
              <a:t>信息技术</a:t>
            </a:r>
            <a:r>
              <a:rPr lang="en-US" altLang="zh-CN" dirty="0"/>
              <a:t>--</a:t>
            </a:r>
            <a:r>
              <a:rPr lang="zh-CN" altLang="en-US" dirty="0"/>
              <a:t>用户通用布线系统</a:t>
            </a:r>
            <a:r>
              <a:rPr lang="en-US" altLang="zh-CN" dirty="0"/>
              <a:t>》(</a:t>
            </a:r>
            <a:r>
              <a:rPr lang="zh-CN" altLang="en-US" dirty="0"/>
              <a:t>第二版</a:t>
            </a:r>
            <a:r>
              <a:rPr lang="en-US" altLang="zh-CN" dirty="0"/>
              <a:t>)</a:t>
            </a:r>
          </a:p>
          <a:p>
            <a:pPr marL="0" indent="0">
              <a:buNone/>
            </a:pPr>
            <a:r>
              <a:rPr lang="en-US" altLang="zh-CN" dirty="0"/>
              <a:t>《</a:t>
            </a:r>
            <a:r>
              <a:rPr lang="zh-CN" altLang="en-US" dirty="0"/>
              <a:t>国际电子电气工程师协会：</a:t>
            </a:r>
            <a:r>
              <a:rPr lang="en-US" altLang="zh-CN" dirty="0"/>
              <a:t>CSMA/CD</a:t>
            </a:r>
            <a:r>
              <a:rPr lang="zh-CN" altLang="en-US" dirty="0"/>
              <a:t>接口方法</a:t>
            </a:r>
            <a:r>
              <a:rPr lang="en-US" altLang="zh-CN" dirty="0"/>
              <a:t>》IEEE802.3</a:t>
            </a:r>
          </a:p>
          <a:p>
            <a:pPr marL="0" indent="0">
              <a:buNone/>
            </a:pPr>
            <a:endParaRPr lang="zh-CN" altLang="en-US" dirty="0"/>
          </a:p>
        </p:txBody>
      </p:sp>
    </p:spTree>
    <p:extLst>
      <p:ext uri="{BB962C8B-B14F-4D97-AF65-F5344CB8AC3E}">
        <p14:creationId xmlns:p14="http://schemas.microsoft.com/office/powerpoint/2010/main" val="5251434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2.1.2.8 </a:t>
            </a:r>
            <a:r>
              <a:rPr lang="zh-CN" altLang="zh-CN" dirty="0"/>
              <a:t>各种布线设备及用途</a:t>
            </a:r>
            <a:endParaRPr lang="zh-CN" altLang="en-US" dirty="0"/>
          </a:p>
        </p:txBody>
      </p:sp>
      <p:sp>
        <p:nvSpPr>
          <p:cNvPr id="3" name="内容占位符 2"/>
          <p:cNvSpPr>
            <a:spLocks noGrp="1"/>
          </p:cNvSpPr>
          <p:nvPr>
            <p:ph idx="1"/>
          </p:nvPr>
        </p:nvSpPr>
        <p:spPr/>
        <p:txBody>
          <a:bodyPr/>
          <a:lstStyle/>
          <a:p>
            <a:pPr marL="0" indent="0">
              <a:buNone/>
            </a:pPr>
            <a:r>
              <a:rPr lang="en-US" altLang="zh-CN" dirty="0"/>
              <a:t>1. </a:t>
            </a:r>
            <a:r>
              <a:rPr lang="zh-CN" altLang="zh-CN" dirty="0"/>
              <a:t>双绞线</a:t>
            </a:r>
          </a:p>
          <a:p>
            <a:pPr marL="0" indent="0">
              <a:buNone/>
            </a:pPr>
            <a:r>
              <a:rPr lang="zh-CN" altLang="en-US" dirty="0"/>
              <a:t>双绞线（</a:t>
            </a:r>
            <a:r>
              <a:rPr lang="en-US" altLang="zh-CN" dirty="0"/>
              <a:t>Twisted Pair</a:t>
            </a:r>
            <a:r>
              <a:rPr lang="zh-CN" altLang="en-US" dirty="0"/>
              <a:t>，</a:t>
            </a:r>
            <a:r>
              <a:rPr lang="en-US" altLang="zh-CN" dirty="0"/>
              <a:t>TP</a:t>
            </a:r>
            <a:r>
              <a:rPr lang="zh-CN" altLang="en-US" dirty="0"/>
              <a:t>）是由两条相互绝缘的导线按照一定的规格互相缠绕（一般以逆时针缠绕）在一起而制成的一种通用配线，属于信息通信网络传输介质</a:t>
            </a:r>
            <a:r>
              <a:rPr lang="zh-CN" altLang="en-US" dirty="0" smtClean="0"/>
              <a:t>。</a:t>
            </a:r>
            <a:endParaRPr lang="en-US" altLang="zh-CN" dirty="0" smtClean="0"/>
          </a:p>
          <a:p>
            <a:pPr marL="0" indent="0">
              <a:buNone/>
            </a:pPr>
            <a:r>
              <a:rPr lang="zh-CN" altLang="en-US" dirty="0"/>
              <a:t>常用四对双绞线，这类网线共八根，通常用橙、橙白、绿、绿白、蓝、蓝白、棕、棕白八种颜色塑料皮包裹，俩俩绞在一起。</a:t>
            </a:r>
          </a:p>
        </p:txBody>
      </p:sp>
    </p:spTree>
    <p:extLst>
      <p:ext uri="{BB962C8B-B14F-4D97-AF65-F5344CB8AC3E}">
        <p14:creationId xmlns:p14="http://schemas.microsoft.com/office/powerpoint/2010/main" val="792098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双绞线种类</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en-US" sz="2000" dirty="0"/>
              <a:t>（</a:t>
            </a:r>
            <a:r>
              <a:rPr lang="en-US" altLang="zh-CN" sz="2000" dirty="0"/>
              <a:t>1</a:t>
            </a:r>
            <a:r>
              <a:rPr lang="zh-CN" altLang="en-US" sz="2000" dirty="0"/>
              <a:t>）非屏蔽双绞线。非屏蔽双绞线（</a:t>
            </a:r>
            <a:r>
              <a:rPr lang="en-US" altLang="zh-CN" sz="2000" dirty="0"/>
              <a:t>UTP</a:t>
            </a:r>
            <a:r>
              <a:rPr lang="zh-CN" altLang="en-US" sz="2000" dirty="0"/>
              <a:t>）是一种数据传输线，由四对不同颜色的传输线所组成，广泛用于以太网路和电话线中</a:t>
            </a:r>
            <a:r>
              <a:rPr lang="zh-CN" altLang="en-US" sz="2000" dirty="0" smtClean="0"/>
              <a:t>。</a:t>
            </a:r>
            <a:endParaRPr lang="en-US" altLang="zh-CN" sz="2000" dirty="0" smtClean="0"/>
          </a:p>
          <a:p>
            <a:pPr marL="0" indent="0">
              <a:buNone/>
            </a:pPr>
            <a:r>
              <a:rPr lang="zh-CN" altLang="zh-CN" sz="2000" dirty="0"/>
              <a:t>（</a:t>
            </a:r>
            <a:r>
              <a:rPr lang="en-US" altLang="zh-CN" sz="2000" dirty="0"/>
              <a:t>2</a:t>
            </a:r>
            <a:r>
              <a:rPr lang="zh-CN" altLang="zh-CN" sz="2000" dirty="0"/>
              <a:t>）屏蔽双绞线。屏蔽双绞线在双绞线与外层绝缘封套之间有一个金属屏蔽层</a:t>
            </a:r>
            <a:r>
              <a:rPr lang="zh-CN" altLang="zh-CN" sz="2000" dirty="0" smtClean="0"/>
              <a:t>。</a:t>
            </a:r>
            <a:r>
              <a:rPr lang="zh-CN" altLang="zh-CN" sz="2000" dirty="0"/>
              <a:t>屏蔽双绞线分为</a:t>
            </a:r>
            <a:r>
              <a:rPr lang="en-US" altLang="zh-CN" sz="2000" dirty="0"/>
              <a:t>STP</a:t>
            </a:r>
            <a:r>
              <a:rPr lang="zh-CN" altLang="zh-CN" sz="2000" dirty="0"/>
              <a:t>和</a:t>
            </a:r>
            <a:r>
              <a:rPr lang="en-US" altLang="zh-CN" sz="2000" dirty="0"/>
              <a:t>FTP</a:t>
            </a:r>
            <a:r>
              <a:rPr lang="zh-CN" altLang="zh-CN" sz="2000" dirty="0"/>
              <a:t>（</a:t>
            </a:r>
            <a:r>
              <a:rPr lang="en-US" altLang="zh-CN" sz="2000" dirty="0"/>
              <a:t>Foil Twisted Pair</a:t>
            </a:r>
            <a:r>
              <a:rPr lang="zh-CN" altLang="zh-CN" sz="2000" dirty="0"/>
              <a:t>），</a:t>
            </a:r>
            <a:r>
              <a:rPr lang="en-US" altLang="zh-CN" sz="2000" dirty="0"/>
              <a:t>STP</a:t>
            </a:r>
            <a:r>
              <a:rPr lang="zh-CN" altLang="zh-CN" sz="2000" dirty="0"/>
              <a:t>指每条线都有各自的屏蔽层，而</a:t>
            </a:r>
            <a:r>
              <a:rPr lang="en-US" altLang="zh-CN" sz="2000" dirty="0"/>
              <a:t>FTP</a:t>
            </a:r>
            <a:r>
              <a:rPr lang="zh-CN" altLang="zh-CN" sz="2000" dirty="0"/>
              <a:t>只在整个电缆有屏蔽装置，并且两端都正确接地时才起作用</a:t>
            </a:r>
            <a:r>
              <a:rPr lang="zh-CN" altLang="zh-CN" sz="2000" dirty="0" smtClean="0"/>
              <a:t>。</a:t>
            </a:r>
            <a:endParaRPr lang="en-US" altLang="zh-CN" sz="2000" dirty="0" smtClean="0"/>
          </a:p>
          <a:p>
            <a:pPr marL="0" indent="0">
              <a:buNone/>
            </a:pPr>
            <a:endParaRPr lang="en-US" altLang="zh-CN" sz="2000" dirty="0"/>
          </a:p>
          <a:p>
            <a:pPr marL="0" indent="0">
              <a:buNone/>
            </a:pPr>
            <a:endParaRPr lang="en-US" altLang="zh-CN" sz="2000" dirty="0" smtClean="0"/>
          </a:p>
          <a:p>
            <a:pPr marL="0" indent="0">
              <a:buNone/>
            </a:pPr>
            <a:endParaRPr lang="en-US" altLang="zh-CN" sz="2000" dirty="0"/>
          </a:p>
          <a:p>
            <a:pPr marL="0" indent="0">
              <a:buNone/>
            </a:pPr>
            <a:endParaRPr lang="en-US" altLang="zh-CN" sz="2000" dirty="0" smtClean="0"/>
          </a:p>
          <a:p>
            <a:pPr marL="0" indent="0">
              <a:buNone/>
            </a:pPr>
            <a:r>
              <a:rPr lang="zh-CN" altLang="zh-CN" sz="2000" dirty="0"/>
              <a:t>按照线径粗细分类，双绞线常见的有</a:t>
            </a:r>
            <a:r>
              <a:rPr lang="en-US" altLang="zh-CN" sz="2000" dirty="0"/>
              <a:t>5类线</a:t>
            </a:r>
            <a:r>
              <a:rPr lang="zh-CN" altLang="zh-CN" sz="2000" dirty="0"/>
              <a:t>和超</a:t>
            </a:r>
            <a:r>
              <a:rPr lang="en-US" altLang="zh-CN" sz="2000" dirty="0"/>
              <a:t>5</a:t>
            </a:r>
            <a:r>
              <a:rPr lang="zh-CN" altLang="zh-CN" sz="2000" dirty="0"/>
              <a:t>类线，以及最新的</a:t>
            </a:r>
            <a:r>
              <a:rPr lang="en-US" altLang="zh-CN" sz="2000" dirty="0"/>
              <a:t>6</a:t>
            </a:r>
            <a:r>
              <a:rPr lang="zh-CN" altLang="zh-CN" sz="2000" dirty="0"/>
              <a:t>类线，前者线径细而后者线径粗。</a:t>
            </a:r>
            <a:endParaRPr lang="en-US" altLang="zh-CN" sz="2000" dirty="0"/>
          </a:p>
        </p:txBody>
      </p:sp>
      <p:sp>
        <p:nvSpPr>
          <p:cNvPr id="4" name="Rectangle 6"/>
          <p:cNvSpPr>
            <a:spLocks noChangeArrowheads="1"/>
          </p:cNvSpPr>
          <p:nvPr/>
        </p:nvSpPr>
        <p:spPr bwMode="auto">
          <a:xfrm>
            <a:off x="2444435" y="409216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1029"/>
          <p:cNvGrpSpPr>
            <a:grpSpLocks/>
          </p:cNvGrpSpPr>
          <p:nvPr/>
        </p:nvGrpSpPr>
        <p:grpSpPr bwMode="auto">
          <a:xfrm>
            <a:off x="2444435" y="3856777"/>
            <a:ext cx="4008438" cy="1477963"/>
            <a:chOff x="0" y="0"/>
            <a:chExt cx="40081" cy="14782"/>
          </a:xfrm>
        </p:grpSpPr>
        <p:sp>
          <p:nvSpPr>
            <p:cNvPr id="6" name="1030"/>
            <p:cNvSpPr txBox="1">
              <a:spLocks noChangeArrowheads="1"/>
            </p:cNvSpPr>
            <p:nvPr/>
          </p:nvSpPr>
          <p:spPr bwMode="auto">
            <a:xfrm>
              <a:off x="1676" y="12801"/>
              <a:ext cx="8306" cy="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UTP</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7" name="1031"/>
            <p:cNvSpPr txBox="1">
              <a:spLocks noChangeArrowheads="1"/>
            </p:cNvSpPr>
            <p:nvPr/>
          </p:nvSpPr>
          <p:spPr bwMode="auto">
            <a:xfrm>
              <a:off x="15468" y="12801"/>
              <a:ext cx="8306" cy="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STP</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8" name="1032"/>
            <p:cNvSpPr txBox="1">
              <a:spLocks noChangeArrowheads="1"/>
            </p:cNvSpPr>
            <p:nvPr/>
          </p:nvSpPr>
          <p:spPr bwMode="auto">
            <a:xfrm>
              <a:off x="29413" y="12801"/>
              <a:ext cx="8306" cy="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FTP</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pic>
          <p:nvPicPr>
            <p:cNvPr id="2050" name="1034" descr="279759~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0081" cy="1280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605546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常用以太网</a:t>
            </a:r>
            <a:r>
              <a:rPr lang="zh-CN" altLang="zh-CN" dirty="0" smtClean="0"/>
              <a:t>标准</a:t>
            </a:r>
            <a:endParaRPr lang="zh-CN" altLang="en-US" dirty="0"/>
          </a:p>
        </p:txBody>
      </p:sp>
      <p:sp>
        <p:nvSpPr>
          <p:cNvPr id="3" name="内容占位符 2"/>
          <p:cNvSpPr>
            <a:spLocks noGrp="1"/>
          </p:cNvSpPr>
          <p:nvPr>
            <p:ph idx="1"/>
          </p:nvPr>
        </p:nvSpPr>
        <p:spPr/>
        <p:txBody>
          <a:bodyPr>
            <a:normAutofit fontScale="62500" lnSpcReduction="20000"/>
          </a:bodyPr>
          <a:lstStyle/>
          <a:p>
            <a:pPr marL="0" indent="0">
              <a:lnSpc>
                <a:spcPct val="120000"/>
              </a:lnSpc>
              <a:spcBef>
                <a:spcPts val="600"/>
              </a:spcBef>
              <a:buNone/>
            </a:pPr>
            <a:r>
              <a:rPr lang="zh-CN" altLang="zh-CN" dirty="0"/>
              <a:t>所有的以太网都遵循</a:t>
            </a:r>
            <a:r>
              <a:rPr lang="en-US" altLang="zh-CN" dirty="0"/>
              <a:t>IEEE 802.3</a:t>
            </a:r>
            <a:r>
              <a:rPr lang="zh-CN" altLang="zh-CN" dirty="0"/>
              <a:t>标准，下面列出是</a:t>
            </a:r>
            <a:r>
              <a:rPr lang="en-US" altLang="zh-CN" dirty="0"/>
              <a:t>IEEE 802.3</a:t>
            </a:r>
            <a:r>
              <a:rPr lang="zh-CN" altLang="zh-CN" dirty="0"/>
              <a:t>的一些以太网络标准，在这些标准中前面的数字表示传输速度，单位是“</a:t>
            </a:r>
            <a:r>
              <a:rPr lang="en-US" altLang="zh-CN" dirty="0"/>
              <a:t>Mbps</a:t>
            </a:r>
            <a:r>
              <a:rPr lang="zh-CN" altLang="zh-CN" dirty="0"/>
              <a:t>”，最后的一个数字表示单段网线长度，基准单位是</a:t>
            </a:r>
            <a:r>
              <a:rPr lang="en-US" altLang="zh-CN" dirty="0"/>
              <a:t>100m</a:t>
            </a:r>
            <a:r>
              <a:rPr lang="zh-CN" altLang="zh-CN" dirty="0"/>
              <a:t>，</a:t>
            </a:r>
            <a:r>
              <a:rPr lang="en-US" altLang="zh-CN" dirty="0"/>
              <a:t>Base</a:t>
            </a:r>
            <a:r>
              <a:rPr lang="zh-CN" altLang="zh-CN" dirty="0"/>
              <a:t>表示</a:t>
            </a:r>
            <a:r>
              <a:rPr lang="en-US" altLang="zh-CN" dirty="0"/>
              <a:t>“</a:t>
            </a:r>
            <a:r>
              <a:rPr lang="zh-CN" altLang="zh-CN" dirty="0"/>
              <a:t>基带</a:t>
            </a:r>
            <a:r>
              <a:rPr lang="en-US" altLang="zh-CN" dirty="0"/>
              <a:t>”</a:t>
            </a:r>
            <a:r>
              <a:rPr lang="zh-CN" altLang="zh-CN" dirty="0"/>
              <a:t>的意思，</a:t>
            </a:r>
            <a:r>
              <a:rPr lang="en-US" altLang="zh-CN" dirty="0"/>
              <a:t>Broad</a:t>
            </a:r>
            <a:r>
              <a:rPr lang="zh-CN" altLang="zh-CN" dirty="0"/>
              <a:t>代表“宽带”。</a:t>
            </a:r>
          </a:p>
          <a:p>
            <a:pPr>
              <a:lnSpc>
                <a:spcPct val="120000"/>
              </a:lnSpc>
              <a:spcBef>
                <a:spcPts val="600"/>
              </a:spcBef>
            </a:pPr>
            <a:r>
              <a:rPr lang="en-US" altLang="zh-CN" dirty="0"/>
              <a:t>10Broad</a:t>
            </a:r>
            <a:r>
              <a:rPr lang="zh-CN" altLang="en-US" dirty="0"/>
              <a:t>－</a:t>
            </a:r>
            <a:r>
              <a:rPr lang="en-US" altLang="zh-CN" dirty="0"/>
              <a:t>36</a:t>
            </a:r>
            <a:r>
              <a:rPr lang="zh-CN" altLang="en-US" dirty="0"/>
              <a:t>　使用同轴电缆（</a:t>
            </a:r>
            <a:r>
              <a:rPr lang="en-US" altLang="zh-CN" dirty="0"/>
              <a:t>RG</a:t>
            </a:r>
            <a:r>
              <a:rPr lang="zh-CN" altLang="en-US" dirty="0"/>
              <a:t>－</a:t>
            </a:r>
            <a:r>
              <a:rPr lang="en-US" altLang="zh-CN" dirty="0"/>
              <a:t>59/U CATV</a:t>
            </a:r>
            <a:r>
              <a:rPr lang="zh-CN" altLang="en-US" dirty="0"/>
              <a:t>），最大网段长度为</a:t>
            </a:r>
            <a:r>
              <a:rPr lang="en-US" altLang="zh-CN" dirty="0"/>
              <a:t>3600m</a:t>
            </a:r>
            <a:r>
              <a:rPr lang="zh-CN" altLang="en-US" dirty="0"/>
              <a:t>，是一种宽带传输方式；</a:t>
            </a:r>
          </a:p>
          <a:p>
            <a:pPr>
              <a:lnSpc>
                <a:spcPct val="120000"/>
              </a:lnSpc>
              <a:spcBef>
                <a:spcPts val="600"/>
              </a:spcBef>
            </a:pPr>
            <a:r>
              <a:rPr lang="en-US" altLang="zh-CN" dirty="0" smtClean="0"/>
              <a:t>100Base-T</a:t>
            </a:r>
            <a:r>
              <a:rPr lang="zh-CN" altLang="en-US" dirty="0"/>
              <a:t>是一种以</a:t>
            </a:r>
            <a:r>
              <a:rPr lang="en-US" altLang="zh-CN" dirty="0"/>
              <a:t>100Mbps</a:t>
            </a:r>
            <a:r>
              <a:rPr lang="zh-CN" altLang="en-US" dirty="0"/>
              <a:t>速率工作的局域网（</a:t>
            </a:r>
            <a:r>
              <a:rPr lang="en-US" altLang="zh-CN" dirty="0"/>
              <a:t>LAN</a:t>
            </a:r>
            <a:r>
              <a:rPr lang="zh-CN" altLang="en-US" dirty="0"/>
              <a:t>）标准，它通常被称为快速以太网标准，并使用</a:t>
            </a:r>
            <a:r>
              <a:rPr lang="en-US" altLang="zh-CN" dirty="0"/>
              <a:t>UTP</a:t>
            </a:r>
            <a:r>
              <a:rPr lang="zh-CN" altLang="en-US" dirty="0"/>
              <a:t>（非屏蔽双绞线）铜质电缆，网段长度为</a:t>
            </a:r>
            <a:r>
              <a:rPr lang="en-US" altLang="zh-CN" dirty="0"/>
              <a:t>100m</a:t>
            </a:r>
            <a:r>
              <a:rPr lang="zh-CN" altLang="en-US" dirty="0"/>
              <a:t>。</a:t>
            </a:r>
          </a:p>
          <a:p>
            <a:pPr>
              <a:lnSpc>
                <a:spcPct val="120000"/>
              </a:lnSpc>
              <a:spcBef>
                <a:spcPts val="600"/>
              </a:spcBef>
            </a:pPr>
            <a:r>
              <a:rPr lang="en-US" altLang="zh-CN" dirty="0" smtClean="0"/>
              <a:t>100Base-TX </a:t>
            </a:r>
            <a:r>
              <a:rPr lang="zh-CN" altLang="en-US" dirty="0"/>
              <a:t>使用</a:t>
            </a:r>
            <a:r>
              <a:rPr lang="en-US" altLang="zh-CN" dirty="0"/>
              <a:t>2</a:t>
            </a:r>
            <a:r>
              <a:rPr lang="zh-CN" altLang="en-US" dirty="0"/>
              <a:t>对</a:t>
            </a:r>
            <a:r>
              <a:rPr lang="en-US" altLang="zh-CN" dirty="0"/>
              <a:t>5</a:t>
            </a:r>
            <a:r>
              <a:rPr lang="zh-CN" altLang="en-US" dirty="0"/>
              <a:t>类</a:t>
            </a:r>
            <a:r>
              <a:rPr lang="en-US" altLang="zh-CN" dirty="0"/>
              <a:t>UTP</a:t>
            </a:r>
            <a:r>
              <a:rPr lang="zh-CN" altLang="en-US" dirty="0"/>
              <a:t>线和</a:t>
            </a:r>
            <a:r>
              <a:rPr lang="en-US" altLang="zh-CN" dirty="0"/>
              <a:t>RJ-45</a:t>
            </a:r>
            <a:r>
              <a:rPr lang="zh-CN" altLang="en-US" dirty="0"/>
              <a:t>接头 单条线缆长度可达</a:t>
            </a:r>
            <a:r>
              <a:rPr lang="en-US" altLang="zh-CN" dirty="0"/>
              <a:t>100m</a:t>
            </a:r>
            <a:r>
              <a:rPr lang="zh-CN" altLang="en-US" dirty="0"/>
              <a:t>。</a:t>
            </a:r>
          </a:p>
          <a:p>
            <a:pPr>
              <a:lnSpc>
                <a:spcPct val="120000"/>
              </a:lnSpc>
              <a:spcBef>
                <a:spcPts val="600"/>
              </a:spcBef>
            </a:pPr>
            <a:r>
              <a:rPr lang="en-US" altLang="zh-CN" dirty="0" smtClean="0"/>
              <a:t>100Base-FX </a:t>
            </a:r>
            <a:r>
              <a:rPr lang="zh-CN" altLang="en-US" dirty="0"/>
              <a:t>使用</a:t>
            </a:r>
            <a:r>
              <a:rPr lang="en-US" altLang="zh-CN" dirty="0"/>
              <a:t>2</a:t>
            </a:r>
            <a:r>
              <a:rPr lang="zh-CN" altLang="en-US" dirty="0"/>
              <a:t>束多模光纤提供</a:t>
            </a:r>
            <a:r>
              <a:rPr lang="en-US" altLang="zh-CN" dirty="0"/>
              <a:t>100Mbps</a:t>
            </a:r>
            <a:r>
              <a:rPr lang="zh-CN" altLang="en-US" dirty="0"/>
              <a:t>的宽带，传送距离可达</a:t>
            </a:r>
            <a:r>
              <a:rPr lang="en-US" altLang="zh-CN" dirty="0"/>
              <a:t>2000m</a:t>
            </a:r>
            <a:r>
              <a:rPr lang="zh-CN" altLang="en-US" dirty="0"/>
              <a:t>。</a:t>
            </a:r>
          </a:p>
          <a:p>
            <a:pPr>
              <a:lnSpc>
                <a:spcPct val="120000"/>
              </a:lnSpc>
              <a:spcBef>
                <a:spcPts val="600"/>
              </a:spcBef>
            </a:pPr>
            <a:r>
              <a:rPr lang="en-US" altLang="zh-CN" dirty="0" smtClean="0"/>
              <a:t>1000Base</a:t>
            </a:r>
            <a:r>
              <a:rPr lang="zh-CN" altLang="en-US" dirty="0"/>
              <a:t>－</a:t>
            </a:r>
            <a:r>
              <a:rPr lang="en-US" altLang="zh-CN" dirty="0"/>
              <a:t>SX </a:t>
            </a:r>
            <a:r>
              <a:rPr lang="zh-CN" altLang="en-US" dirty="0"/>
              <a:t>使用多模光纤传输 传送距离可达</a:t>
            </a:r>
            <a:r>
              <a:rPr lang="en-US" altLang="zh-CN" dirty="0"/>
              <a:t>550m</a:t>
            </a:r>
            <a:r>
              <a:rPr lang="zh-CN" altLang="en-US" dirty="0"/>
              <a:t>。</a:t>
            </a:r>
          </a:p>
          <a:p>
            <a:pPr marL="0" indent="0">
              <a:lnSpc>
                <a:spcPct val="120000"/>
              </a:lnSpc>
              <a:spcBef>
                <a:spcPts val="600"/>
              </a:spcBef>
              <a:buNone/>
            </a:pPr>
            <a:endParaRPr lang="zh-CN" altLang="en-US" dirty="0"/>
          </a:p>
        </p:txBody>
      </p:sp>
    </p:spTree>
    <p:extLst>
      <p:ext uri="{BB962C8B-B14F-4D97-AF65-F5344CB8AC3E}">
        <p14:creationId xmlns:p14="http://schemas.microsoft.com/office/powerpoint/2010/main" val="25095296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zh-CN" dirty="0" smtClean="0"/>
              <a:t>同轴电缆</a:t>
            </a:r>
            <a:endParaRPr lang="zh-CN" altLang="en-US" dirty="0"/>
          </a:p>
        </p:txBody>
      </p:sp>
      <p:sp>
        <p:nvSpPr>
          <p:cNvPr id="3" name="内容占位符 2"/>
          <p:cNvSpPr>
            <a:spLocks noGrp="1"/>
          </p:cNvSpPr>
          <p:nvPr>
            <p:ph idx="1"/>
          </p:nvPr>
        </p:nvSpPr>
        <p:spPr/>
        <p:txBody>
          <a:bodyPr/>
          <a:lstStyle/>
          <a:p>
            <a:r>
              <a:rPr lang="zh-CN" altLang="zh-CN" dirty="0" smtClean="0"/>
              <a:t>同轴电缆</a:t>
            </a:r>
            <a:r>
              <a:rPr lang="zh-CN" altLang="zh-CN" dirty="0"/>
              <a:t>（</a:t>
            </a:r>
            <a:r>
              <a:rPr lang="en-US" altLang="zh-CN" dirty="0"/>
              <a:t>Coaxial</a:t>
            </a:r>
            <a:r>
              <a:rPr lang="zh-CN" altLang="zh-CN" dirty="0"/>
              <a:t>）是指有两个同心导体，而导体和屏蔽层又共用同一轴心的电缆。最常见的同轴电缆由绝缘材料隔离的铜线导体组成，在里层绝缘材料的外部是另一层环形导体及其绝缘体，然后整个电缆由聚氯乙烯或特氟纶材料的护套包住。</a:t>
            </a:r>
            <a:endParaRPr lang="zh-CN" altLang="en-US" dirty="0"/>
          </a:p>
        </p:txBody>
      </p:sp>
      <p:grpSp>
        <p:nvGrpSpPr>
          <p:cNvPr id="4" name="1036"/>
          <p:cNvGrpSpPr>
            <a:grpSpLocks/>
          </p:cNvGrpSpPr>
          <p:nvPr/>
        </p:nvGrpSpPr>
        <p:grpSpPr bwMode="auto">
          <a:xfrm>
            <a:off x="2061210" y="4376288"/>
            <a:ext cx="5021579" cy="1256030"/>
            <a:chOff x="0" y="0"/>
            <a:chExt cx="50215" cy="12573"/>
          </a:xfrm>
        </p:grpSpPr>
        <p:pic>
          <p:nvPicPr>
            <p:cNvPr id="5" name="103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820" cy="12573"/>
            </a:xfrm>
            <a:prstGeom prst="rect">
              <a:avLst/>
            </a:prstGeom>
            <a:noFill/>
            <a:extLst>
              <a:ext uri="{909E8E84-426E-40DD-AFC4-6F175D3DCCD1}">
                <a14:hiddenFill xmlns:a14="http://schemas.microsoft.com/office/drawing/2010/main">
                  <a:solidFill>
                    <a:srgbClr val="FFFFFF"/>
                  </a:solidFill>
                </a14:hiddenFill>
              </a:ext>
            </a:extLst>
          </p:spPr>
        </p:pic>
        <p:sp>
          <p:nvSpPr>
            <p:cNvPr id="6" name="1038"/>
            <p:cNvSpPr>
              <a:spLocks noChangeArrowheads="1"/>
            </p:cNvSpPr>
            <p:nvPr/>
          </p:nvSpPr>
          <p:spPr bwMode="auto">
            <a:xfrm>
              <a:off x="40919" y="0"/>
              <a:ext cx="9296" cy="12573"/>
            </a:xfrm>
            <a:prstGeom prst="rect">
              <a:avLst/>
            </a:prstGeom>
            <a:solidFill>
              <a:srgbClr val="92CDDC"/>
            </a:solidFill>
            <a:ln>
              <a:noFill/>
            </a:ln>
            <a:extLst>
              <a:ext uri="{91240B29-F687-4F45-9708-019B960494DF}">
                <a14:hiddenLine xmlns:a14="http://schemas.microsoft.com/office/drawing/2010/main" w="3175">
                  <a:solidFill>
                    <a:srgbClr val="000000"/>
                  </a:solidFill>
                  <a:miter lim="800000"/>
                  <a:headEnd/>
                  <a:tailEnd/>
                </a14:hiddenLine>
              </a:ext>
            </a:extLst>
          </p:spPr>
          <p:txBody>
            <a:bodyPr rot="0" vert="horz" wrap="square" lIns="0" tIns="0" rIns="0" bIns="0" anchor="ctr" anchorCtr="0" upright="1">
              <a:noAutofit/>
            </a:bodyPr>
            <a:lstStyle/>
            <a:p>
              <a:pPr algn="l">
                <a:lnSpc>
                  <a:spcPts val="1200"/>
                </a:lnSpc>
                <a:spcAft>
                  <a:spcPts val="0"/>
                </a:spcAft>
              </a:pPr>
              <a:r>
                <a:rPr lang="zh-CN" sz="9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导体</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ts val="1200"/>
                </a:lnSpc>
                <a:spcAft>
                  <a:spcPts val="0"/>
                </a:spcAft>
              </a:pPr>
              <a:r>
                <a:rPr lang="zh-CN" sz="9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实心聚乙烯绝缘</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ts val="1200"/>
                </a:lnSpc>
                <a:spcAft>
                  <a:spcPts val="0"/>
                </a:spcAft>
              </a:pPr>
              <a:r>
                <a:rPr lang="zh-CN" sz="9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铝塑复合屏蔽带</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just">
                <a:spcAft>
                  <a:spcPts val="0"/>
                </a:spcAft>
              </a:pPr>
              <a:r>
                <a:rPr lang="en-US" sz="1050" kern="100">
                  <a:effectLst/>
                  <a:latin typeface="Times New Roman" panose="02020603050405020304" pitchFamily="18" charset="0"/>
                  <a:ea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endParaRPr>
            </a:p>
            <a:p>
              <a:pPr indent="266700" algn="just">
                <a:spcAft>
                  <a:spcPts val="0"/>
                </a:spcAft>
              </a:pPr>
              <a:r>
                <a:rPr lang="en-US" sz="1050" kern="100">
                  <a:effectLst/>
                  <a:latin typeface="Times New Roman" panose="02020603050405020304" pitchFamily="18" charset="0"/>
                  <a:ea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endParaRPr>
            </a:p>
            <a:p>
              <a:pPr algn="l">
                <a:lnSpc>
                  <a:spcPts val="1200"/>
                </a:lnSpc>
                <a:spcAft>
                  <a:spcPts val="0"/>
                </a:spcAft>
              </a:pPr>
              <a:r>
                <a:rPr lang="zh-CN" sz="9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护套</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ts val="1200"/>
                </a:lnSpc>
                <a:spcAft>
                  <a:spcPts val="0"/>
                </a:spcAft>
              </a:pPr>
              <a:r>
                <a:rPr lang="zh-CN" sz="9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金属编织</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103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820" y="0"/>
              <a:ext cx="30099" cy="1257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860599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zh-CN" dirty="0" smtClean="0"/>
              <a:t>光纤</a:t>
            </a:r>
            <a:endParaRPr lang="zh-CN" altLang="en-US" dirty="0"/>
          </a:p>
        </p:txBody>
      </p:sp>
      <p:sp>
        <p:nvSpPr>
          <p:cNvPr id="3" name="内容占位符 2"/>
          <p:cNvSpPr>
            <a:spLocks noGrp="1"/>
          </p:cNvSpPr>
          <p:nvPr>
            <p:ph idx="1"/>
          </p:nvPr>
        </p:nvSpPr>
        <p:spPr/>
        <p:txBody>
          <a:bodyPr/>
          <a:lstStyle/>
          <a:p>
            <a:pPr marL="0" indent="0">
              <a:buNone/>
            </a:pPr>
            <a:r>
              <a:rPr lang="zh-CN" altLang="zh-CN" dirty="0" smtClean="0"/>
              <a:t>光纤</a:t>
            </a:r>
            <a:r>
              <a:rPr lang="zh-CN" altLang="zh-CN" dirty="0"/>
              <a:t>是光导纤维的简写，是一种利用光在玻璃或塑料制成的纤维中的全反射原理而达成的光传导工具。</a:t>
            </a:r>
          </a:p>
          <a:p>
            <a:pPr marL="0" indent="0">
              <a:buNone/>
            </a:pPr>
            <a:endParaRPr lang="zh-CN" altLang="en-US" dirty="0"/>
          </a:p>
        </p:txBody>
      </p:sp>
      <p:grpSp>
        <p:nvGrpSpPr>
          <p:cNvPr id="7" name="组合 6"/>
          <p:cNvGrpSpPr>
            <a:grpSpLocks/>
          </p:cNvGrpSpPr>
          <p:nvPr/>
        </p:nvGrpSpPr>
        <p:grpSpPr bwMode="auto">
          <a:xfrm>
            <a:off x="2545057" y="3321332"/>
            <a:ext cx="3873849" cy="2201281"/>
            <a:chOff x="0" y="0"/>
            <a:chExt cx="27508" cy="13030"/>
          </a:xfrm>
        </p:grpSpPr>
        <p:pic>
          <p:nvPicPr>
            <p:cNvPr id="8" name="1043" descr="GR010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057"/>
              <a:ext cx="10972" cy="10973"/>
            </a:xfrm>
            <a:prstGeom prst="rect">
              <a:avLst/>
            </a:prstGeom>
            <a:noFill/>
            <a:extLst>
              <a:ext uri="{909E8E84-426E-40DD-AFC4-6F175D3DCCD1}">
                <a14:hiddenFill xmlns:a14="http://schemas.microsoft.com/office/drawing/2010/main">
                  <a:solidFill>
                    <a:srgbClr val="FFFFFF"/>
                  </a:solidFill>
                </a14:hiddenFill>
              </a:ext>
            </a:extLst>
          </p:spPr>
        </p:pic>
        <p:pic>
          <p:nvPicPr>
            <p:cNvPr id="9" name="1044" descr="%E5%AE~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658" y="0"/>
              <a:ext cx="15850" cy="1303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832029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zh-CN" dirty="0"/>
              <a:t>光纤</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a:t>
            </a:r>
            <a:r>
              <a:rPr lang="en-US" altLang="zh-CN" dirty="0" smtClean="0"/>
              <a:t>1</a:t>
            </a:r>
            <a:r>
              <a:rPr lang="zh-CN" altLang="en-US" dirty="0"/>
              <a:t>）光纤的分类</a:t>
            </a:r>
          </a:p>
          <a:p>
            <a:r>
              <a:rPr lang="zh-CN" altLang="en-US" dirty="0"/>
              <a:t>光纤的分类主要是从工作波长、折射率分布、传输模式、原材料和制造方法上进行分类的，这里只介绍两种分类方式。</a:t>
            </a:r>
          </a:p>
          <a:p>
            <a:r>
              <a:rPr lang="zh-CN" altLang="en-US" dirty="0"/>
              <a:t>按照传输模式来划分为单模光纤和多模光纤 </a:t>
            </a:r>
            <a:r>
              <a:rPr lang="zh-CN" altLang="en-US" dirty="0" smtClean="0"/>
              <a:t>。</a:t>
            </a:r>
            <a:endParaRPr lang="en-US" altLang="zh-CN" dirty="0" smtClean="0"/>
          </a:p>
          <a:p>
            <a:r>
              <a:rPr lang="zh-CN" altLang="zh-CN" dirty="0"/>
              <a:t>按折射率分布类光纤可分为跳变式光纤和渐变式光纤。</a:t>
            </a:r>
            <a:endParaRPr lang="zh-CN" altLang="en-US" dirty="0"/>
          </a:p>
        </p:txBody>
      </p:sp>
    </p:spTree>
    <p:extLst>
      <p:ext uri="{BB962C8B-B14F-4D97-AF65-F5344CB8AC3E}">
        <p14:creationId xmlns:p14="http://schemas.microsoft.com/office/powerpoint/2010/main" val="4635846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zh-CN" dirty="0"/>
              <a:t>光纤</a:t>
            </a:r>
            <a:endParaRPr lang="zh-CN" altLang="en-US" dirty="0"/>
          </a:p>
        </p:txBody>
      </p:sp>
      <p:sp>
        <p:nvSpPr>
          <p:cNvPr id="3" name="内容占位符 2"/>
          <p:cNvSpPr>
            <a:spLocks noGrp="1"/>
          </p:cNvSpPr>
          <p:nvPr>
            <p:ph idx="1"/>
          </p:nvPr>
        </p:nvSpPr>
        <p:spPr/>
        <p:txBody>
          <a:bodyPr/>
          <a:lstStyle/>
          <a:p>
            <a:pPr marL="0" indent="0">
              <a:buNone/>
            </a:pPr>
            <a:r>
              <a:rPr lang="zh-CN" altLang="zh-CN" dirty="0"/>
              <a:t>（</a:t>
            </a:r>
            <a:r>
              <a:rPr lang="en-US" altLang="zh-CN" dirty="0"/>
              <a:t>2</a:t>
            </a:r>
            <a:r>
              <a:rPr lang="zh-CN" altLang="zh-CN" dirty="0"/>
              <a:t>）光纤传输的优点</a:t>
            </a:r>
          </a:p>
          <a:p>
            <a:pPr marL="0" indent="0">
              <a:buNone/>
            </a:pPr>
            <a:r>
              <a:rPr lang="zh-CN" altLang="en-US" dirty="0" smtClean="0"/>
              <a:t>①</a:t>
            </a:r>
            <a:r>
              <a:rPr lang="zh-CN" altLang="zh-CN" dirty="0" smtClean="0"/>
              <a:t>频带</a:t>
            </a:r>
            <a:r>
              <a:rPr lang="zh-CN" altLang="zh-CN" dirty="0"/>
              <a:t>宽</a:t>
            </a:r>
            <a:r>
              <a:rPr lang="zh-CN" altLang="zh-CN" dirty="0" smtClean="0"/>
              <a:t>。</a:t>
            </a:r>
            <a:endParaRPr lang="en-US" altLang="zh-CN" dirty="0" smtClean="0"/>
          </a:p>
          <a:p>
            <a:pPr marL="0" indent="0">
              <a:buNone/>
            </a:pPr>
            <a:r>
              <a:rPr lang="zh-CN" altLang="en-US" dirty="0"/>
              <a:t>②</a:t>
            </a:r>
            <a:r>
              <a:rPr lang="zh-CN" altLang="zh-CN" dirty="0" smtClean="0"/>
              <a:t>频带</a:t>
            </a:r>
            <a:r>
              <a:rPr lang="zh-CN" altLang="zh-CN" dirty="0"/>
              <a:t>宽</a:t>
            </a:r>
            <a:r>
              <a:rPr lang="zh-CN" altLang="zh-CN" dirty="0" smtClean="0"/>
              <a:t>。</a:t>
            </a:r>
            <a:endParaRPr lang="en-US" altLang="zh-CN" dirty="0" smtClean="0"/>
          </a:p>
          <a:p>
            <a:pPr marL="0" indent="0">
              <a:buNone/>
            </a:pPr>
            <a:r>
              <a:rPr lang="zh-CN" altLang="zh-CN" dirty="0"/>
              <a:t>③重量轻</a:t>
            </a:r>
            <a:r>
              <a:rPr lang="zh-CN" altLang="zh-CN" dirty="0" smtClean="0"/>
              <a:t>。</a:t>
            </a:r>
            <a:endParaRPr lang="en-US" altLang="zh-CN" dirty="0" smtClean="0"/>
          </a:p>
          <a:p>
            <a:pPr marL="0" indent="0">
              <a:buNone/>
            </a:pPr>
            <a:r>
              <a:rPr lang="zh-CN" altLang="zh-CN" dirty="0"/>
              <a:t>④抗干扰能力强</a:t>
            </a:r>
            <a:r>
              <a:rPr lang="zh-CN" altLang="zh-CN" dirty="0" smtClean="0"/>
              <a:t>。</a:t>
            </a:r>
            <a:endParaRPr lang="en-US" altLang="zh-CN" dirty="0" smtClean="0"/>
          </a:p>
          <a:p>
            <a:pPr marL="0" indent="0">
              <a:buNone/>
            </a:pPr>
            <a:r>
              <a:rPr lang="zh-CN" altLang="zh-CN" dirty="0"/>
              <a:t>⑥保真度高</a:t>
            </a:r>
            <a:r>
              <a:rPr lang="zh-CN" altLang="zh-CN" dirty="0" smtClean="0"/>
              <a:t>。</a:t>
            </a:r>
            <a:endParaRPr lang="en-US" altLang="zh-CN" dirty="0" smtClean="0"/>
          </a:p>
          <a:p>
            <a:pPr marL="0" indent="0">
              <a:buNone/>
            </a:pPr>
            <a:r>
              <a:rPr lang="zh-CN" altLang="zh-CN" dirty="0"/>
              <a:t>⑦工作性能可靠</a:t>
            </a:r>
            <a:r>
              <a:rPr lang="zh-CN" altLang="zh-CN" dirty="0" smtClean="0"/>
              <a:t>。</a:t>
            </a:r>
            <a:endParaRPr lang="en-US" altLang="zh-CN" dirty="0" smtClean="0"/>
          </a:p>
          <a:p>
            <a:pPr marL="0" indent="0">
              <a:buNone/>
            </a:pPr>
            <a:r>
              <a:rPr lang="zh-CN" altLang="zh-CN" dirty="0"/>
              <a:t>⑧成本不断下降。</a:t>
            </a:r>
            <a:endParaRPr lang="zh-CN" altLang="en-US" dirty="0"/>
          </a:p>
        </p:txBody>
      </p:sp>
    </p:spTree>
    <p:extLst>
      <p:ext uri="{BB962C8B-B14F-4D97-AF65-F5344CB8AC3E}">
        <p14:creationId xmlns:p14="http://schemas.microsoft.com/office/powerpoint/2010/main" val="7168553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a:t>1</a:t>
            </a:r>
            <a:r>
              <a:rPr lang="zh-CN" altLang="en-US" dirty="0"/>
              <a:t>．了解工程结构及子系统</a:t>
            </a:r>
          </a:p>
          <a:p>
            <a:pPr marL="0" indent="0">
              <a:buNone/>
            </a:pPr>
            <a:r>
              <a:rPr lang="en-US" altLang="zh-CN" dirty="0"/>
              <a:t>2</a:t>
            </a:r>
            <a:r>
              <a:rPr lang="zh-CN" altLang="en-US" dirty="0"/>
              <a:t>．掌握各种布线设备（网线、光纤、配线架、理线架、机柜、耦合器等）的特点及用途</a:t>
            </a:r>
          </a:p>
          <a:p>
            <a:pPr marL="0" indent="0">
              <a:buNone/>
            </a:pPr>
            <a:r>
              <a:rPr lang="en-US" altLang="zh-CN" dirty="0"/>
              <a:t>3</a:t>
            </a:r>
            <a:r>
              <a:rPr lang="zh-CN" altLang="en-US" dirty="0"/>
              <a:t>．掌握双绞线网线的制作及测试方法</a:t>
            </a:r>
          </a:p>
          <a:p>
            <a:pPr marL="0" indent="0">
              <a:buNone/>
            </a:pPr>
            <a:r>
              <a:rPr lang="en-US" altLang="zh-CN" dirty="0"/>
              <a:t>4</a:t>
            </a:r>
            <a:r>
              <a:rPr lang="zh-CN" altLang="en-US" dirty="0"/>
              <a:t>．了解水平布线方式并且能够设计布线方案</a:t>
            </a:r>
          </a:p>
          <a:p>
            <a:pPr marL="0" indent="0">
              <a:buNone/>
            </a:pPr>
            <a:r>
              <a:rPr lang="en-US" altLang="zh-CN" dirty="0"/>
              <a:t>5</a:t>
            </a:r>
            <a:r>
              <a:rPr lang="zh-CN" altLang="en-US" dirty="0"/>
              <a:t>．会按要求进行机柜理线</a:t>
            </a:r>
          </a:p>
        </p:txBody>
      </p:sp>
      <p:pic>
        <p:nvPicPr>
          <p:cNvPr id="4" name="图片 3"/>
          <p:cNvPicPr>
            <a:picLocks noChangeAspect="1"/>
          </p:cNvPicPr>
          <p:nvPr/>
        </p:nvPicPr>
        <p:blipFill>
          <a:blip r:embed="rId2"/>
          <a:stretch>
            <a:fillRect/>
          </a:stretch>
        </p:blipFill>
        <p:spPr>
          <a:xfrm>
            <a:off x="1296400" y="365126"/>
            <a:ext cx="3692059" cy="1252627"/>
          </a:xfrm>
          <a:prstGeom prst="rect">
            <a:avLst/>
          </a:prstGeom>
        </p:spPr>
      </p:pic>
    </p:spTree>
    <p:extLst>
      <p:ext uri="{BB962C8B-B14F-4D97-AF65-F5344CB8AC3E}">
        <p14:creationId xmlns:p14="http://schemas.microsoft.com/office/powerpoint/2010/main" val="35223940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en-US" dirty="0"/>
              <a:t>光纤耦合器</a:t>
            </a:r>
          </a:p>
        </p:txBody>
      </p:sp>
      <p:sp>
        <p:nvSpPr>
          <p:cNvPr id="3" name="内容占位符 2"/>
          <p:cNvSpPr>
            <a:spLocks noGrp="1"/>
          </p:cNvSpPr>
          <p:nvPr>
            <p:ph idx="1"/>
          </p:nvPr>
        </p:nvSpPr>
        <p:spPr/>
        <p:txBody>
          <a:bodyPr/>
          <a:lstStyle/>
          <a:p>
            <a:pPr marL="0" indent="457200">
              <a:buNone/>
            </a:pPr>
            <a:r>
              <a:rPr lang="zh-CN" altLang="en-US" dirty="0"/>
              <a:t>光纤耦合器是光纤与光纤之间或光线与其他设备之间进行可拆卸（活动）连接的器件，它是把光纤的两个端面精密对接起来，以使发射光纤输出的光能量能最大限度地耦合到接收光纤中去，并使其介入光链路从而对系统造成的影响减到最小，它是一个无源</a:t>
            </a:r>
            <a:r>
              <a:rPr lang="zh-CN" altLang="en-US" dirty="0" smtClean="0"/>
              <a:t>器件。</a:t>
            </a:r>
            <a:endParaRPr lang="en-US" altLang="zh-CN" dirty="0" smtClean="0"/>
          </a:p>
          <a:p>
            <a:pPr marL="0" indent="457200">
              <a:buNone/>
            </a:pPr>
            <a:endParaRPr lang="zh-CN" altLang="en-US" dirty="0"/>
          </a:p>
        </p:txBody>
      </p:sp>
      <p:pic>
        <p:nvPicPr>
          <p:cNvPr id="4" name="图片 3"/>
          <p:cNvPicPr>
            <a:picLocks noChangeAspect="1"/>
          </p:cNvPicPr>
          <p:nvPr/>
        </p:nvPicPr>
        <p:blipFill>
          <a:blip r:embed="rId2"/>
          <a:stretch>
            <a:fillRect/>
          </a:stretch>
        </p:blipFill>
        <p:spPr>
          <a:xfrm>
            <a:off x="3065539" y="4316216"/>
            <a:ext cx="2763892" cy="1740552"/>
          </a:xfrm>
          <a:prstGeom prst="rect">
            <a:avLst/>
          </a:prstGeom>
        </p:spPr>
      </p:pic>
    </p:spTree>
    <p:extLst>
      <p:ext uri="{BB962C8B-B14F-4D97-AF65-F5344CB8AC3E}">
        <p14:creationId xmlns:p14="http://schemas.microsoft.com/office/powerpoint/2010/main" val="37390128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机柜</a:t>
            </a:r>
          </a:p>
        </p:txBody>
      </p:sp>
      <p:sp>
        <p:nvSpPr>
          <p:cNvPr id="3" name="内容占位符 2"/>
          <p:cNvSpPr>
            <a:spLocks noGrp="1"/>
          </p:cNvSpPr>
          <p:nvPr>
            <p:ph idx="1"/>
          </p:nvPr>
        </p:nvSpPr>
        <p:spPr/>
        <p:txBody>
          <a:bodyPr/>
          <a:lstStyle/>
          <a:p>
            <a:pPr marL="0" indent="457200">
              <a:buNone/>
            </a:pPr>
            <a:r>
              <a:rPr lang="zh-CN" altLang="en-US" dirty="0"/>
              <a:t>机柜一般是冷轧钢板或合金制作的用来存放计算机和相关控制设备的物件，可以提供对存放设备的保护，屏蔽电磁干扰，有序、整齐地排列设备，方便以后维护设备。</a:t>
            </a:r>
          </a:p>
        </p:txBody>
      </p:sp>
      <p:pic>
        <p:nvPicPr>
          <p:cNvPr id="4" name="图片 3"/>
          <p:cNvPicPr>
            <a:picLocks noChangeAspect="1"/>
          </p:cNvPicPr>
          <p:nvPr/>
        </p:nvPicPr>
        <p:blipFill>
          <a:blip r:embed="rId2"/>
          <a:stretch>
            <a:fillRect/>
          </a:stretch>
        </p:blipFill>
        <p:spPr>
          <a:xfrm>
            <a:off x="3046645" y="3698971"/>
            <a:ext cx="2688569" cy="2139881"/>
          </a:xfrm>
          <a:prstGeom prst="rect">
            <a:avLst/>
          </a:prstGeom>
        </p:spPr>
      </p:pic>
    </p:spTree>
    <p:extLst>
      <p:ext uri="{BB962C8B-B14F-4D97-AF65-F5344CB8AC3E}">
        <p14:creationId xmlns:p14="http://schemas.microsoft.com/office/powerpoint/2010/main" val="17144981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机柜</a:t>
            </a:r>
          </a:p>
        </p:txBody>
      </p:sp>
      <p:sp>
        <p:nvSpPr>
          <p:cNvPr id="3" name="内容占位符 2"/>
          <p:cNvSpPr>
            <a:spLocks noGrp="1"/>
          </p:cNvSpPr>
          <p:nvPr>
            <p:ph idx="1"/>
          </p:nvPr>
        </p:nvSpPr>
        <p:spPr/>
        <p:txBody>
          <a:bodyPr>
            <a:normAutofit fontScale="77500" lnSpcReduction="20000"/>
          </a:bodyPr>
          <a:lstStyle/>
          <a:p>
            <a:pPr marL="0" indent="0">
              <a:lnSpc>
                <a:spcPct val="120000"/>
              </a:lnSpc>
              <a:spcBef>
                <a:spcPts val="600"/>
              </a:spcBef>
              <a:buNone/>
            </a:pPr>
            <a:r>
              <a:rPr lang="zh-CN" altLang="en-US" dirty="0"/>
              <a:t>（</a:t>
            </a:r>
            <a:r>
              <a:rPr lang="en-US" altLang="zh-CN" dirty="0"/>
              <a:t>1</a:t>
            </a:r>
            <a:r>
              <a:rPr lang="zh-CN" altLang="en-US" dirty="0"/>
              <a:t>）机柜尺寸</a:t>
            </a:r>
          </a:p>
          <a:p>
            <a:pPr marL="0" indent="0">
              <a:lnSpc>
                <a:spcPct val="120000"/>
              </a:lnSpc>
              <a:spcBef>
                <a:spcPts val="600"/>
              </a:spcBef>
              <a:buNone/>
            </a:pPr>
            <a:r>
              <a:rPr lang="en-US" altLang="zh-CN" dirty="0"/>
              <a:t>U</a:t>
            </a:r>
            <a:r>
              <a:rPr lang="zh-CN" altLang="en-US" dirty="0"/>
              <a:t>是一种表示服务器外部尺寸的单位，是</a:t>
            </a:r>
            <a:r>
              <a:rPr lang="en-US" altLang="zh-CN" dirty="0"/>
              <a:t>unit</a:t>
            </a:r>
            <a:r>
              <a:rPr lang="zh-CN" altLang="en-US" dirty="0"/>
              <a:t>的缩略语，详细的尺寸由作为业界团体的美国电子工业协会。</a:t>
            </a:r>
            <a:r>
              <a:rPr lang="en-US" altLang="zh-CN" dirty="0"/>
              <a:t>U</a:t>
            </a:r>
            <a:r>
              <a:rPr lang="zh-CN" altLang="en-US" dirty="0"/>
              <a:t>是国际通用的机柜内设备安装所占高度的一个特殊计量单位，</a:t>
            </a:r>
            <a:r>
              <a:rPr lang="en-US" altLang="zh-CN" dirty="0"/>
              <a:t>1U=44.45mm</a:t>
            </a:r>
            <a:r>
              <a:rPr lang="zh-CN" altLang="en-US" dirty="0" smtClean="0"/>
              <a:t>。</a:t>
            </a:r>
            <a:endParaRPr lang="en-US" altLang="zh-CN" dirty="0" smtClean="0"/>
          </a:p>
          <a:p>
            <a:pPr marL="0" indent="0">
              <a:lnSpc>
                <a:spcPct val="120000"/>
              </a:lnSpc>
              <a:spcBef>
                <a:spcPts val="600"/>
              </a:spcBef>
              <a:buNone/>
            </a:pPr>
            <a:r>
              <a:rPr lang="zh-CN" altLang="en-US" dirty="0"/>
              <a:t>（</a:t>
            </a:r>
            <a:r>
              <a:rPr lang="en-US" altLang="zh-CN" dirty="0"/>
              <a:t>2</a:t>
            </a:r>
            <a:r>
              <a:rPr lang="zh-CN" altLang="en-US" dirty="0"/>
              <a:t>）网络机柜所具备的产品结构特点</a:t>
            </a:r>
          </a:p>
          <a:p>
            <a:pPr marL="0" indent="0">
              <a:lnSpc>
                <a:spcPct val="120000"/>
              </a:lnSpc>
              <a:spcBef>
                <a:spcPts val="600"/>
              </a:spcBef>
              <a:buNone/>
            </a:pPr>
            <a:r>
              <a:rPr lang="zh-CN" altLang="en-US" dirty="0"/>
              <a:t>①前后面板开大量网孔，保证在机房采用上送风时能形成前进后出的气流组织 </a:t>
            </a:r>
          </a:p>
          <a:p>
            <a:pPr marL="0" indent="0">
              <a:lnSpc>
                <a:spcPct val="120000"/>
              </a:lnSpc>
              <a:spcBef>
                <a:spcPts val="600"/>
              </a:spcBef>
              <a:buNone/>
            </a:pPr>
            <a:r>
              <a:rPr lang="zh-CN" altLang="en-US" dirty="0"/>
              <a:t>②上下开口，保证在机房采用下送风时能形成下进上出的气流组织</a:t>
            </a:r>
          </a:p>
          <a:p>
            <a:pPr marL="0" indent="0">
              <a:lnSpc>
                <a:spcPct val="120000"/>
              </a:lnSpc>
              <a:spcBef>
                <a:spcPts val="600"/>
              </a:spcBef>
              <a:buNone/>
            </a:pPr>
            <a:r>
              <a:rPr lang="zh-CN" altLang="en-US" dirty="0"/>
              <a:t>③网络机柜内服务器四周还可上下通风，有助于空气流动</a:t>
            </a:r>
          </a:p>
          <a:p>
            <a:pPr marL="0" indent="0">
              <a:lnSpc>
                <a:spcPct val="120000"/>
              </a:lnSpc>
              <a:spcBef>
                <a:spcPts val="600"/>
              </a:spcBef>
              <a:buNone/>
            </a:pPr>
            <a:endParaRPr lang="zh-CN" altLang="en-US" dirty="0"/>
          </a:p>
        </p:txBody>
      </p:sp>
    </p:spTree>
    <p:extLst>
      <p:ext uri="{BB962C8B-B14F-4D97-AF65-F5344CB8AC3E}">
        <p14:creationId xmlns:p14="http://schemas.microsoft.com/office/powerpoint/2010/main" val="6688678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机柜</a:t>
            </a:r>
          </a:p>
        </p:txBody>
      </p:sp>
      <p:sp>
        <p:nvSpPr>
          <p:cNvPr id="3" name="内容占位符 2"/>
          <p:cNvSpPr>
            <a:spLocks noGrp="1"/>
          </p:cNvSpPr>
          <p:nvPr>
            <p:ph idx="1"/>
          </p:nvPr>
        </p:nvSpPr>
        <p:spPr/>
        <p:txBody>
          <a:bodyPr/>
          <a:lstStyle/>
          <a:p>
            <a:pPr marL="0" indent="0">
              <a:buNone/>
            </a:pPr>
            <a:r>
              <a:rPr lang="zh-CN" altLang="en-US" dirty="0"/>
              <a:t>（</a:t>
            </a:r>
            <a:r>
              <a:rPr lang="en-US" altLang="zh-CN" dirty="0"/>
              <a:t>3</a:t>
            </a:r>
            <a:r>
              <a:rPr lang="zh-CN" altLang="en-US" dirty="0"/>
              <a:t>）机柜选择</a:t>
            </a:r>
            <a:r>
              <a:rPr lang="zh-CN" altLang="en-US" dirty="0" smtClean="0"/>
              <a:t>方法</a:t>
            </a:r>
            <a:endParaRPr lang="en-US" altLang="zh-CN" dirty="0" smtClean="0"/>
          </a:p>
          <a:p>
            <a:pPr marL="0" indent="0">
              <a:buNone/>
            </a:pPr>
            <a:r>
              <a:rPr lang="zh-CN" altLang="en-US" dirty="0"/>
              <a:t>①物理要求。列出所有装在机柜内的设备和它完整的丈量数据：高、长、宽、重量。这些设备的总高度将最终决定可以把多少设备装进机柜</a:t>
            </a:r>
            <a:r>
              <a:rPr lang="zh-CN" altLang="en-US" dirty="0" smtClean="0"/>
              <a:t>。</a:t>
            </a:r>
            <a:endParaRPr lang="en-US" altLang="zh-CN" dirty="0" smtClean="0"/>
          </a:p>
          <a:p>
            <a:pPr marL="0" indent="0">
              <a:buNone/>
            </a:pPr>
            <a:r>
              <a:rPr lang="zh-CN" altLang="en-US" dirty="0"/>
              <a:t>②机柜档次</a:t>
            </a:r>
            <a:r>
              <a:rPr lang="zh-CN" altLang="en-US" dirty="0" smtClean="0"/>
              <a:t>。</a:t>
            </a:r>
            <a:endParaRPr lang="en-US" altLang="zh-CN" dirty="0" smtClean="0"/>
          </a:p>
          <a:p>
            <a:pPr marL="0" indent="0">
              <a:buNone/>
            </a:pPr>
            <a:r>
              <a:rPr lang="zh-CN" altLang="en-US" dirty="0"/>
              <a:t>③温度控制系统</a:t>
            </a:r>
            <a:r>
              <a:rPr lang="zh-CN" altLang="en-US" dirty="0" smtClean="0"/>
              <a:t>。</a:t>
            </a:r>
            <a:endParaRPr lang="en-US" altLang="zh-CN" dirty="0" smtClean="0"/>
          </a:p>
          <a:p>
            <a:pPr marL="0" indent="0">
              <a:buNone/>
            </a:pPr>
            <a:r>
              <a:rPr lang="zh-CN" altLang="en-US" dirty="0"/>
              <a:t>④抗干扰</a:t>
            </a:r>
            <a:r>
              <a:rPr lang="zh-CN" altLang="en-US" dirty="0" smtClean="0"/>
              <a:t>。</a:t>
            </a:r>
            <a:endParaRPr lang="en-US" altLang="zh-CN" dirty="0" smtClean="0"/>
          </a:p>
          <a:p>
            <a:pPr marL="0" indent="0">
              <a:buNone/>
            </a:pPr>
            <a:r>
              <a:rPr lang="zh-CN" altLang="en-US" dirty="0"/>
              <a:t>⑤售后服务。</a:t>
            </a:r>
          </a:p>
        </p:txBody>
      </p:sp>
    </p:spTree>
    <p:extLst>
      <p:ext uri="{BB962C8B-B14F-4D97-AF65-F5344CB8AC3E}">
        <p14:creationId xmlns:p14="http://schemas.microsoft.com/office/powerpoint/2010/main" val="20303902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2.1.3 </a:t>
            </a:r>
            <a:r>
              <a:rPr lang="zh-CN" altLang="en-US" dirty="0"/>
              <a:t>任务分析与实施</a:t>
            </a:r>
          </a:p>
        </p:txBody>
      </p:sp>
      <p:sp>
        <p:nvSpPr>
          <p:cNvPr id="3" name="内容占位符 2"/>
          <p:cNvSpPr>
            <a:spLocks noGrp="1"/>
          </p:cNvSpPr>
          <p:nvPr>
            <p:ph idx="1"/>
          </p:nvPr>
        </p:nvSpPr>
        <p:spPr/>
        <p:txBody>
          <a:bodyPr/>
          <a:lstStyle/>
          <a:p>
            <a:pPr marL="0" indent="0">
              <a:buNone/>
            </a:pPr>
            <a:r>
              <a:rPr lang="en-US" altLang="zh-CN" dirty="0" smtClean="0"/>
              <a:t>2.1.3.2 </a:t>
            </a:r>
            <a:r>
              <a:rPr lang="zh-CN" altLang="en-US" dirty="0" smtClean="0"/>
              <a:t>任务分析</a:t>
            </a:r>
            <a:endParaRPr lang="en-US" altLang="zh-CN" dirty="0" smtClean="0"/>
          </a:p>
          <a:p>
            <a:pPr marL="0" indent="457200">
              <a:buNone/>
            </a:pPr>
            <a:r>
              <a:rPr lang="zh-CN" altLang="en-US" dirty="0"/>
              <a:t>校园网中有多栋建筑物，建筑物间通信数据量大，适合采用光纤作为传输介质，建筑物内部采用比较常用的</a:t>
            </a:r>
            <a:r>
              <a:rPr lang="en-US" altLang="zh-CN" dirty="0"/>
              <a:t>UTP</a:t>
            </a:r>
            <a:r>
              <a:rPr lang="zh-CN" altLang="en-US" dirty="0"/>
              <a:t>双绞线进行布线，将各楼层信息点与配线间设备连接。综合布线系统由工作区子系统、水平子系统、垂直干线子系统、管理区子系统、设备间子系统及建筑群干线子系统组成，按照六大系统进行总体设计。</a:t>
            </a:r>
          </a:p>
        </p:txBody>
      </p:sp>
    </p:spTree>
    <p:extLst>
      <p:ext uri="{BB962C8B-B14F-4D97-AF65-F5344CB8AC3E}">
        <p14:creationId xmlns:p14="http://schemas.microsoft.com/office/powerpoint/2010/main" val="20440449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2.1.3 </a:t>
            </a:r>
            <a:r>
              <a:rPr lang="zh-CN" altLang="en-US" dirty="0"/>
              <a:t>任务分析与实施</a:t>
            </a:r>
          </a:p>
        </p:txBody>
      </p:sp>
      <p:sp>
        <p:nvSpPr>
          <p:cNvPr id="3" name="内容占位符 2"/>
          <p:cNvSpPr>
            <a:spLocks noGrp="1"/>
          </p:cNvSpPr>
          <p:nvPr>
            <p:ph idx="1"/>
          </p:nvPr>
        </p:nvSpPr>
        <p:spPr/>
        <p:txBody>
          <a:bodyPr/>
          <a:lstStyle/>
          <a:p>
            <a:pPr marL="0" indent="0">
              <a:buNone/>
            </a:pPr>
            <a:r>
              <a:rPr lang="en-US" altLang="zh-CN" dirty="0"/>
              <a:t>2.1.3.2 </a:t>
            </a:r>
            <a:r>
              <a:rPr lang="zh-CN" altLang="en-US" dirty="0"/>
              <a:t>任务</a:t>
            </a:r>
            <a:r>
              <a:rPr lang="zh-CN" altLang="en-US" dirty="0" smtClean="0"/>
              <a:t>实施</a:t>
            </a:r>
            <a:endParaRPr lang="en-US" altLang="zh-CN" dirty="0" smtClean="0"/>
          </a:p>
          <a:p>
            <a:pPr marL="0" indent="0">
              <a:buNone/>
            </a:pPr>
            <a:endParaRPr lang="zh-CN" altLang="en-US" dirty="0"/>
          </a:p>
        </p:txBody>
      </p:sp>
      <p:pic>
        <p:nvPicPr>
          <p:cNvPr id="4" name="图片 3"/>
          <p:cNvPicPr>
            <a:picLocks noChangeAspect="1"/>
          </p:cNvPicPr>
          <p:nvPr/>
        </p:nvPicPr>
        <p:blipFill>
          <a:blip r:embed="rId2"/>
          <a:stretch>
            <a:fillRect/>
          </a:stretch>
        </p:blipFill>
        <p:spPr>
          <a:xfrm>
            <a:off x="1707816" y="2565485"/>
            <a:ext cx="6658483" cy="3002396"/>
          </a:xfrm>
          <a:prstGeom prst="rect">
            <a:avLst/>
          </a:prstGeom>
        </p:spPr>
      </p:pic>
    </p:spTree>
    <p:extLst>
      <p:ext uri="{BB962C8B-B14F-4D97-AF65-F5344CB8AC3E}">
        <p14:creationId xmlns:p14="http://schemas.microsoft.com/office/powerpoint/2010/main" val="20639029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任务二 网络信息点部署及调试</a:t>
            </a:r>
          </a:p>
        </p:txBody>
      </p:sp>
      <p:sp>
        <p:nvSpPr>
          <p:cNvPr id="3" name="内容占位符 2"/>
          <p:cNvSpPr>
            <a:spLocks noGrp="1"/>
          </p:cNvSpPr>
          <p:nvPr>
            <p:ph idx="1"/>
          </p:nvPr>
        </p:nvSpPr>
        <p:spPr/>
        <p:txBody>
          <a:bodyPr/>
          <a:lstStyle/>
          <a:p>
            <a:pPr marL="0" indent="0">
              <a:buNone/>
            </a:pPr>
            <a:r>
              <a:rPr lang="en-US" altLang="zh-CN" dirty="0"/>
              <a:t>2.2.1 </a:t>
            </a:r>
            <a:r>
              <a:rPr lang="zh-CN" altLang="en-US" dirty="0"/>
              <a:t>任务</a:t>
            </a:r>
            <a:r>
              <a:rPr lang="zh-CN" altLang="en-US" dirty="0" smtClean="0"/>
              <a:t>要求</a:t>
            </a:r>
            <a:endParaRPr lang="en-US" altLang="zh-CN" dirty="0" smtClean="0"/>
          </a:p>
          <a:p>
            <a:pPr marL="0" indent="457200">
              <a:buNone/>
            </a:pPr>
            <a:r>
              <a:rPr lang="zh-CN" altLang="en-US" dirty="0"/>
              <a:t>对校园网中的办公楼的第二层楼进行布线设计及施工，进行信息点的部署，制作双绞线线缆，将线缆揽入设备间并进行机柜理线操作。</a:t>
            </a:r>
          </a:p>
        </p:txBody>
      </p:sp>
    </p:spTree>
    <p:extLst>
      <p:ext uri="{BB962C8B-B14F-4D97-AF65-F5344CB8AC3E}">
        <p14:creationId xmlns:p14="http://schemas.microsoft.com/office/powerpoint/2010/main" val="26026426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 </a:t>
            </a:r>
            <a:r>
              <a:rPr lang="zh-CN" altLang="en-US" dirty="0"/>
              <a:t>相关知识</a:t>
            </a:r>
          </a:p>
        </p:txBody>
      </p:sp>
      <p:sp>
        <p:nvSpPr>
          <p:cNvPr id="3" name="内容占位符 2"/>
          <p:cNvSpPr>
            <a:spLocks noGrp="1"/>
          </p:cNvSpPr>
          <p:nvPr>
            <p:ph idx="1"/>
          </p:nvPr>
        </p:nvSpPr>
        <p:spPr/>
        <p:txBody>
          <a:bodyPr>
            <a:normAutofit/>
          </a:bodyPr>
          <a:lstStyle/>
          <a:p>
            <a:pPr marL="0" indent="0">
              <a:buNone/>
            </a:pPr>
            <a:r>
              <a:rPr lang="en-US" altLang="zh-CN" sz="2000" dirty="0"/>
              <a:t>2.2.2.1 </a:t>
            </a:r>
            <a:r>
              <a:rPr lang="zh-CN" altLang="en-US" sz="2000" dirty="0"/>
              <a:t>双绞线网线制作</a:t>
            </a:r>
            <a:r>
              <a:rPr lang="zh-CN" altLang="en-US" sz="2000" dirty="0" smtClean="0"/>
              <a:t>知识</a:t>
            </a:r>
            <a:endParaRPr lang="en-US" altLang="zh-CN" sz="2000" dirty="0" smtClean="0"/>
          </a:p>
          <a:p>
            <a:pPr marL="0" indent="0">
              <a:buNone/>
            </a:pPr>
            <a:r>
              <a:rPr lang="en-US" altLang="zh-CN" sz="2000" dirty="0"/>
              <a:t>1. </a:t>
            </a:r>
            <a:r>
              <a:rPr lang="zh-CN" altLang="en-US" sz="2000" dirty="0"/>
              <a:t>水晶头</a:t>
            </a:r>
          </a:p>
          <a:p>
            <a:pPr marL="0" indent="457200">
              <a:buNone/>
            </a:pPr>
            <a:r>
              <a:rPr lang="zh-CN" altLang="en-US" sz="2000" dirty="0"/>
              <a:t>水晶头是网络连接中重要的接口设备，是一种能沿固定方向插入并自动防止脱落的塑料接头，用于网络通讯，因其外观像水晶一样晶莹透亮而得名为“水晶头”</a:t>
            </a:r>
            <a:r>
              <a:rPr lang="zh-CN" altLang="en-US" sz="2000" dirty="0" smtClean="0"/>
              <a:t>。</a:t>
            </a:r>
            <a:endParaRPr lang="en-US" altLang="zh-CN" sz="2000" dirty="0" smtClean="0"/>
          </a:p>
          <a:p>
            <a:pPr marL="0" indent="457200">
              <a:buNone/>
            </a:pPr>
            <a:r>
              <a:rPr lang="zh-CN" altLang="en-US" sz="2000" dirty="0"/>
              <a:t>（</a:t>
            </a:r>
            <a:r>
              <a:rPr lang="en-US" altLang="zh-CN" sz="2000" dirty="0"/>
              <a:t>1</a:t>
            </a:r>
            <a:r>
              <a:rPr lang="zh-CN" altLang="en-US" sz="2000" dirty="0"/>
              <a:t>）</a:t>
            </a:r>
            <a:r>
              <a:rPr lang="en-US" altLang="zh-CN" sz="2000" dirty="0"/>
              <a:t>RJ-45</a:t>
            </a:r>
            <a:r>
              <a:rPr lang="zh-CN" altLang="en-US" sz="2000" dirty="0"/>
              <a:t>接头。每条双绞线两头通过安装</a:t>
            </a:r>
            <a:r>
              <a:rPr lang="en-US" altLang="zh-CN" sz="2000" dirty="0"/>
              <a:t>RJ-45</a:t>
            </a:r>
            <a:r>
              <a:rPr lang="zh-CN" altLang="en-US" sz="2000" dirty="0"/>
              <a:t>连接器（俗称水晶头）与网卡和集线器（或交换机）</a:t>
            </a:r>
            <a:r>
              <a:rPr lang="zh-CN" altLang="en-US" sz="2000" dirty="0" smtClean="0"/>
              <a:t>相连。</a:t>
            </a:r>
            <a:endParaRPr lang="en-US" altLang="zh-CN" sz="2000" dirty="0" smtClean="0"/>
          </a:p>
          <a:p>
            <a:pPr marL="0" indent="457200">
              <a:buNone/>
            </a:pPr>
            <a:r>
              <a:rPr lang="zh-CN" altLang="en-US" sz="2000" dirty="0"/>
              <a:t>（</a:t>
            </a:r>
            <a:r>
              <a:rPr lang="en-US" altLang="zh-CN" sz="2000" dirty="0"/>
              <a:t>2</a:t>
            </a:r>
            <a:r>
              <a:rPr lang="zh-CN" altLang="en-US" sz="2000" dirty="0"/>
              <a:t>）</a:t>
            </a:r>
            <a:r>
              <a:rPr lang="en-US" altLang="zh-CN" sz="2000" dirty="0"/>
              <a:t>RJ-11</a:t>
            </a:r>
            <a:r>
              <a:rPr lang="zh-CN" altLang="en-US" sz="2000" dirty="0"/>
              <a:t>接头。</a:t>
            </a:r>
            <a:r>
              <a:rPr lang="en-US" altLang="zh-CN" sz="2000" dirty="0"/>
              <a:t>RJ-11</a:t>
            </a:r>
            <a:r>
              <a:rPr lang="zh-CN" altLang="en-US" sz="2000" dirty="0"/>
              <a:t>接口和</a:t>
            </a:r>
            <a:r>
              <a:rPr lang="en-US" altLang="zh-CN" sz="2000" dirty="0"/>
              <a:t>RJ-45</a:t>
            </a:r>
            <a:r>
              <a:rPr lang="zh-CN" altLang="en-US" sz="2000" dirty="0"/>
              <a:t>接口很类似，但只有</a:t>
            </a:r>
            <a:r>
              <a:rPr lang="en-US" altLang="zh-CN" sz="2000" dirty="0"/>
              <a:t>4</a:t>
            </a:r>
            <a:r>
              <a:rPr lang="zh-CN" altLang="en-US" sz="2000" dirty="0"/>
              <a:t>根针脚（</a:t>
            </a:r>
            <a:r>
              <a:rPr lang="en-US" altLang="zh-CN" sz="2000" dirty="0"/>
              <a:t>RJ-45</a:t>
            </a:r>
            <a:r>
              <a:rPr lang="zh-CN" altLang="en-US" sz="2000" dirty="0"/>
              <a:t>为</a:t>
            </a:r>
            <a:r>
              <a:rPr lang="en-US" altLang="zh-CN" sz="2000" dirty="0"/>
              <a:t>8</a:t>
            </a:r>
            <a:r>
              <a:rPr lang="zh-CN" altLang="en-US" sz="2000" dirty="0"/>
              <a:t>根），常见于</a:t>
            </a:r>
            <a:r>
              <a:rPr lang="zh-CN" altLang="en-US" sz="2000" dirty="0" smtClean="0"/>
              <a:t>电话线。</a:t>
            </a:r>
            <a:endParaRPr lang="en-US" altLang="zh-CN" sz="2000" dirty="0" smtClean="0"/>
          </a:p>
          <a:p>
            <a:pPr marL="0" indent="457200">
              <a:buNone/>
            </a:pPr>
            <a:endParaRPr lang="zh-CN" altLang="en-US" dirty="0"/>
          </a:p>
        </p:txBody>
      </p:sp>
      <p:grpSp>
        <p:nvGrpSpPr>
          <p:cNvPr id="4" name="组合 3"/>
          <p:cNvGrpSpPr/>
          <p:nvPr/>
        </p:nvGrpSpPr>
        <p:grpSpPr>
          <a:xfrm>
            <a:off x="2964287" y="5022941"/>
            <a:ext cx="3016250" cy="1429384"/>
            <a:chOff x="0" y="0"/>
            <a:chExt cx="3016250" cy="1428750"/>
          </a:xfrm>
        </p:grpSpPr>
        <p:pic>
          <p:nvPicPr>
            <p:cNvPr id="5" name="Image1" descr="c:\users\乔阳\appdata\roaming\360se6\USERDA~1\Temp\8733164.JPG"/>
            <p:cNvPicPr>
              <a:picLocks noChangeAspect="1"/>
            </p:cNvPicPr>
            <p:nvPr/>
          </p:nvPicPr>
          <p:blipFill rotWithShape="1">
            <a:blip r:embed="rId2" cstate="print">
              <a:extLst>
                <a:ext uri="{28A0092B-C50C-407E-A947-70E740481C1C}">
                  <a14:useLocalDpi xmlns:a14="http://schemas.microsoft.com/office/drawing/2010/main" val="0"/>
                </a:ext>
              </a:extLst>
            </a:blip>
            <a:srcRect l="13147" t="12886" r="11006" b="29639"/>
            <a:stretch>
              <a:fillRect/>
            </a:stretch>
          </p:blipFill>
          <p:spPr>
            <a:xfrm>
              <a:off x="0" y="0"/>
              <a:ext cx="1397000" cy="1187450"/>
            </a:xfrm>
            <a:prstGeom prst="rect">
              <a:avLst/>
            </a:prstGeom>
          </p:spPr>
        </p:pic>
        <p:pic>
          <p:nvPicPr>
            <p:cNvPr id="6" name="Image1" descr="c:\users\乔阳\appdata\roaming\360se6\USERDA~1\Temp\F0BD2A~1.JPG"/>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752600" y="0"/>
              <a:ext cx="1263650" cy="1206500"/>
            </a:xfrm>
            <a:prstGeom prst="rect">
              <a:avLst/>
            </a:prstGeom>
          </p:spPr>
        </p:pic>
        <p:sp>
          <p:nvSpPr>
            <p:cNvPr id="7" name="文本框 43"/>
            <p:cNvSpPr txBox="1"/>
            <p:nvPr/>
          </p:nvSpPr>
          <p:spPr>
            <a:xfrm>
              <a:off x="101600" y="1187450"/>
              <a:ext cx="1168400" cy="2222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a:effectLst/>
                  <a:latin typeface="Times New Roman" panose="02020603050405020304" pitchFamily="18" charset="0"/>
                  <a:ea typeface="宋体" panose="02010600030101010101" pitchFamily="2" charset="-122"/>
                  <a:cs typeface="Times New Roman" panose="02020603050405020304" pitchFamily="18" charset="0"/>
                </a:rPr>
                <a:t>a</a:t>
              </a: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a:effectLst/>
                  <a:latin typeface="Times New Roman" panose="02020603050405020304" pitchFamily="18" charset="0"/>
                  <a:ea typeface="宋体" panose="02010600030101010101" pitchFamily="2" charset="-122"/>
                  <a:cs typeface="Times New Roman" panose="02020603050405020304" pitchFamily="18" charset="0"/>
                </a:rPr>
                <a:t>RJ-45</a:t>
              </a: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水晶头</a:t>
              </a:r>
            </a:p>
          </p:txBody>
        </p:sp>
        <p:sp>
          <p:nvSpPr>
            <p:cNvPr id="8" name="文本框 44"/>
            <p:cNvSpPr txBox="1"/>
            <p:nvPr/>
          </p:nvSpPr>
          <p:spPr>
            <a:xfrm>
              <a:off x="1797050" y="1206500"/>
              <a:ext cx="1168400" cy="2222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a:effectLst/>
                  <a:latin typeface="Times New Roman" panose="02020603050405020304" pitchFamily="18" charset="0"/>
                  <a:ea typeface="宋体" panose="02010600030101010101" pitchFamily="2" charset="-122"/>
                  <a:cs typeface="Times New Roman" panose="02020603050405020304" pitchFamily="18" charset="0"/>
                </a:rPr>
                <a:t>b</a:t>
              </a: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a:effectLst/>
                  <a:latin typeface="Times New Roman" panose="02020603050405020304" pitchFamily="18" charset="0"/>
                  <a:ea typeface="宋体" panose="02010600030101010101" pitchFamily="2" charset="-122"/>
                  <a:cs typeface="Times New Roman" panose="02020603050405020304" pitchFamily="18" charset="0"/>
                </a:rPr>
                <a:t>RJ-11</a:t>
              </a: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水晶头</a:t>
              </a:r>
            </a:p>
          </p:txBody>
        </p:sp>
      </p:grpSp>
    </p:spTree>
    <p:extLst>
      <p:ext uri="{BB962C8B-B14F-4D97-AF65-F5344CB8AC3E}">
        <p14:creationId xmlns:p14="http://schemas.microsoft.com/office/powerpoint/2010/main" val="29781966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2.2.2.1 </a:t>
            </a:r>
            <a:r>
              <a:rPr lang="zh-CN" altLang="en-US" dirty="0"/>
              <a:t>双绞线网线制作</a:t>
            </a:r>
            <a:r>
              <a:rPr lang="zh-CN" altLang="en-US" dirty="0" smtClean="0"/>
              <a:t>知识</a:t>
            </a:r>
            <a:endParaRPr lang="zh-CN" altLang="en-US" dirty="0"/>
          </a:p>
        </p:txBody>
      </p:sp>
      <p:sp>
        <p:nvSpPr>
          <p:cNvPr id="3" name="内容占位符 2"/>
          <p:cNvSpPr>
            <a:spLocks noGrp="1"/>
          </p:cNvSpPr>
          <p:nvPr>
            <p:ph idx="1"/>
          </p:nvPr>
        </p:nvSpPr>
        <p:spPr/>
        <p:txBody>
          <a:bodyPr/>
          <a:lstStyle/>
          <a:p>
            <a:pPr marL="0" indent="0">
              <a:buNone/>
            </a:pPr>
            <a:r>
              <a:rPr lang="en-US" altLang="zh-CN" dirty="0"/>
              <a:t>2. </a:t>
            </a:r>
            <a:r>
              <a:rPr lang="zh-CN" altLang="en-US" dirty="0"/>
              <a:t>双绞线接头的制作</a:t>
            </a:r>
            <a:r>
              <a:rPr lang="zh-CN" altLang="en-US" dirty="0" smtClean="0"/>
              <a:t>标准</a:t>
            </a:r>
            <a:endParaRPr lang="en-US" altLang="zh-CN" dirty="0" smtClean="0"/>
          </a:p>
          <a:p>
            <a:pPr marL="0" indent="0">
              <a:buNone/>
            </a:pPr>
            <a:r>
              <a:rPr lang="zh-CN" altLang="en-US" sz="1800" dirty="0"/>
              <a:t>标准</a:t>
            </a:r>
            <a:r>
              <a:rPr lang="en-US" altLang="zh-CN" sz="1800" dirty="0"/>
              <a:t>568B</a:t>
            </a:r>
            <a:r>
              <a:rPr lang="zh-CN" altLang="en-US" sz="1800" dirty="0"/>
              <a:t>：橙白</a:t>
            </a:r>
            <a:r>
              <a:rPr lang="en-US" altLang="zh-CN" sz="1800" dirty="0"/>
              <a:t>--1</a:t>
            </a:r>
            <a:r>
              <a:rPr lang="zh-CN" altLang="en-US" sz="1800" dirty="0"/>
              <a:t>，橙</a:t>
            </a:r>
            <a:r>
              <a:rPr lang="en-US" altLang="zh-CN" sz="1800" dirty="0"/>
              <a:t>--2</a:t>
            </a:r>
            <a:r>
              <a:rPr lang="zh-CN" altLang="en-US" sz="1800" dirty="0"/>
              <a:t>，绿白</a:t>
            </a:r>
            <a:r>
              <a:rPr lang="en-US" altLang="zh-CN" sz="1800" dirty="0"/>
              <a:t>--3</a:t>
            </a:r>
            <a:r>
              <a:rPr lang="zh-CN" altLang="en-US" sz="1800" dirty="0"/>
              <a:t>，蓝</a:t>
            </a:r>
            <a:r>
              <a:rPr lang="en-US" altLang="zh-CN" sz="1800" dirty="0"/>
              <a:t>--4</a:t>
            </a:r>
            <a:r>
              <a:rPr lang="zh-CN" altLang="en-US" sz="1800" dirty="0"/>
              <a:t>，蓝白</a:t>
            </a:r>
            <a:r>
              <a:rPr lang="en-US" altLang="zh-CN" sz="1800" dirty="0"/>
              <a:t>--5</a:t>
            </a:r>
            <a:r>
              <a:rPr lang="zh-CN" altLang="en-US" sz="1800" dirty="0"/>
              <a:t>，绿</a:t>
            </a:r>
            <a:r>
              <a:rPr lang="en-US" altLang="zh-CN" sz="1800" dirty="0"/>
              <a:t>--6</a:t>
            </a:r>
            <a:r>
              <a:rPr lang="zh-CN" altLang="en-US" sz="1800" dirty="0"/>
              <a:t>，棕白</a:t>
            </a:r>
            <a:r>
              <a:rPr lang="en-US" altLang="zh-CN" sz="1800" dirty="0"/>
              <a:t>--7</a:t>
            </a:r>
            <a:r>
              <a:rPr lang="zh-CN" altLang="en-US" sz="1800" dirty="0"/>
              <a:t>，棕</a:t>
            </a:r>
            <a:r>
              <a:rPr lang="en-US" altLang="zh-CN" sz="1800" dirty="0"/>
              <a:t>--8</a:t>
            </a:r>
            <a:r>
              <a:rPr lang="zh-CN" altLang="en-US" sz="1800" dirty="0"/>
              <a:t>；</a:t>
            </a:r>
          </a:p>
          <a:p>
            <a:pPr marL="0" indent="0">
              <a:buNone/>
            </a:pPr>
            <a:r>
              <a:rPr lang="zh-CN" altLang="en-US" sz="1800" dirty="0"/>
              <a:t>标准</a:t>
            </a:r>
            <a:r>
              <a:rPr lang="en-US" altLang="zh-CN" sz="1800" dirty="0"/>
              <a:t>568A</a:t>
            </a:r>
            <a:r>
              <a:rPr lang="zh-CN" altLang="en-US" sz="1800" dirty="0"/>
              <a:t>：绿白</a:t>
            </a:r>
            <a:r>
              <a:rPr lang="en-US" altLang="zh-CN" sz="1800" dirty="0"/>
              <a:t>--1</a:t>
            </a:r>
            <a:r>
              <a:rPr lang="zh-CN" altLang="en-US" sz="1800" dirty="0"/>
              <a:t>，绿</a:t>
            </a:r>
            <a:r>
              <a:rPr lang="en-US" altLang="zh-CN" sz="1800" dirty="0"/>
              <a:t>--2</a:t>
            </a:r>
            <a:r>
              <a:rPr lang="zh-CN" altLang="en-US" sz="1800" dirty="0"/>
              <a:t>，橙白</a:t>
            </a:r>
            <a:r>
              <a:rPr lang="en-US" altLang="zh-CN" sz="1800" dirty="0"/>
              <a:t>--3</a:t>
            </a:r>
            <a:r>
              <a:rPr lang="zh-CN" altLang="en-US" sz="1800" dirty="0"/>
              <a:t>，蓝</a:t>
            </a:r>
            <a:r>
              <a:rPr lang="en-US" altLang="zh-CN" sz="1800" dirty="0"/>
              <a:t>--4</a:t>
            </a:r>
            <a:r>
              <a:rPr lang="zh-CN" altLang="en-US" sz="1800" dirty="0"/>
              <a:t>，蓝白</a:t>
            </a:r>
            <a:r>
              <a:rPr lang="en-US" altLang="zh-CN" sz="1800" dirty="0"/>
              <a:t>--5</a:t>
            </a:r>
            <a:r>
              <a:rPr lang="zh-CN" altLang="en-US" sz="1800" dirty="0"/>
              <a:t>，橙</a:t>
            </a:r>
            <a:r>
              <a:rPr lang="en-US" altLang="zh-CN" sz="1800" dirty="0"/>
              <a:t>--6</a:t>
            </a:r>
            <a:r>
              <a:rPr lang="zh-CN" altLang="en-US" sz="1800" dirty="0"/>
              <a:t>，棕白</a:t>
            </a:r>
            <a:r>
              <a:rPr lang="en-US" altLang="zh-CN" sz="1800" dirty="0"/>
              <a:t>--7</a:t>
            </a:r>
            <a:r>
              <a:rPr lang="zh-CN" altLang="en-US" sz="1800" dirty="0"/>
              <a:t>，棕</a:t>
            </a:r>
            <a:r>
              <a:rPr lang="en-US" altLang="zh-CN" sz="1800" dirty="0"/>
              <a:t>--8</a:t>
            </a:r>
            <a:r>
              <a:rPr lang="zh-CN" altLang="en-US" sz="1800" dirty="0"/>
              <a:t>。</a:t>
            </a:r>
          </a:p>
          <a:p>
            <a:pPr marL="0" indent="0">
              <a:buNone/>
            </a:pPr>
            <a:endParaRPr lang="zh-CN" altLang="en-US" dirty="0"/>
          </a:p>
        </p:txBody>
      </p:sp>
      <p:pic>
        <p:nvPicPr>
          <p:cNvPr id="4" name="Image1" descr="c:\users\乔阳\appdata\roaming\360se6\USERDA~1\Temp\201201~1.JPG"/>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2520320" y="3271381"/>
            <a:ext cx="3980067" cy="1698971"/>
          </a:xfrm>
          <a:prstGeom prst="rect">
            <a:avLst/>
          </a:prstGeom>
        </p:spPr>
      </p:pic>
    </p:spTree>
    <p:extLst>
      <p:ext uri="{BB962C8B-B14F-4D97-AF65-F5344CB8AC3E}">
        <p14:creationId xmlns:p14="http://schemas.microsoft.com/office/powerpoint/2010/main" val="22806557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2.2.2.1 </a:t>
            </a:r>
            <a:r>
              <a:rPr lang="zh-CN" altLang="en-US" dirty="0"/>
              <a:t>双绞线网线制作知识</a:t>
            </a:r>
          </a:p>
        </p:txBody>
      </p:sp>
      <p:sp>
        <p:nvSpPr>
          <p:cNvPr id="3" name="内容占位符 2"/>
          <p:cNvSpPr>
            <a:spLocks noGrp="1"/>
          </p:cNvSpPr>
          <p:nvPr>
            <p:ph idx="1"/>
          </p:nvPr>
        </p:nvSpPr>
        <p:spPr/>
        <p:txBody>
          <a:bodyPr>
            <a:normAutofit fontScale="70000" lnSpcReduction="20000"/>
          </a:bodyPr>
          <a:lstStyle/>
          <a:p>
            <a:pPr marL="0" indent="0">
              <a:buNone/>
            </a:pPr>
            <a:r>
              <a:rPr lang="zh-CN" altLang="en-US" dirty="0"/>
              <a:t>我们在学习的时候只需要记住</a:t>
            </a:r>
            <a:r>
              <a:rPr lang="en-US" altLang="zh-CN" dirty="0"/>
              <a:t>T568B</a:t>
            </a:r>
            <a:r>
              <a:rPr lang="zh-CN" altLang="en-US" dirty="0"/>
              <a:t>标准，然后将</a:t>
            </a:r>
            <a:r>
              <a:rPr lang="en-US" altLang="zh-CN" dirty="0"/>
              <a:t>1</a:t>
            </a:r>
            <a:r>
              <a:rPr lang="zh-CN" altLang="en-US" dirty="0"/>
              <a:t>和</a:t>
            </a:r>
            <a:r>
              <a:rPr lang="en-US" altLang="zh-CN" dirty="0"/>
              <a:t>3</a:t>
            </a:r>
            <a:r>
              <a:rPr lang="zh-CN" altLang="en-US" dirty="0"/>
              <a:t>、</a:t>
            </a:r>
            <a:r>
              <a:rPr lang="en-US" altLang="zh-CN" dirty="0"/>
              <a:t>2</a:t>
            </a:r>
            <a:r>
              <a:rPr lang="zh-CN" altLang="en-US" dirty="0"/>
              <a:t>和</a:t>
            </a:r>
            <a:r>
              <a:rPr lang="en-US" altLang="zh-CN" dirty="0"/>
              <a:t>4</a:t>
            </a:r>
            <a:r>
              <a:rPr lang="zh-CN" altLang="en-US" dirty="0"/>
              <a:t>的线对对调就是</a:t>
            </a:r>
            <a:r>
              <a:rPr lang="en-US" altLang="zh-CN" dirty="0"/>
              <a:t>T568A</a:t>
            </a:r>
            <a:r>
              <a:rPr lang="zh-CN" altLang="en-US" dirty="0"/>
              <a:t>的标准。用户可根据实际需要选用直通线或交叉线，各种使用情况如下（其中</a:t>
            </a:r>
            <a:r>
              <a:rPr lang="en-US" altLang="zh-CN" dirty="0"/>
              <a:t>PC</a:t>
            </a:r>
            <a:r>
              <a:rPr lang="zh-CN" altLang="en-US" dirty="0"/>
              <a:t>：计算机；</a:t>
            </a:r>
            <a:r>
              <a:rPr lang="en-US" altLang="zh-CN" dirty="0"/>
              <a:t>HUB</a:t>
            </a:r>
            <a:r>
              <a:rPr lang="zh-CN" altLang="en-US" dirty="0"/>
              <a:t>：集线器；</a:t>
            </a:r>
            <a:r>
              <a:rPr lang="en-US" altLang="zh-CN" dirty="0"/>
              <a:t>SWITCH</a:t>
            </a:r>
            <a:r>
              <a:rPr lang="zh-CN" altLang="en-US" dirty="0"/>
              <a:t>：交换机；</a:t>
            </a:r>
            <a:r>
              <a:rPr lang="en-US" altLang="zh-CN" dirty="0"/>
              <a:t>ROUTER</a:t>
            </a:r>
            <a:r>
              <a:rPr lang="zh-CN" altLang="en-US" dirty="0"/>
              <a:t>：路由器）：</a:t>
            </a:r>
          </a:p>
          <a:p>
            <a:pPr marL="0" indent="0">
              <a:buNone/>
            </a:pPr>
            <a:r>
              <a:rPr lang="en-US" altLang="zh-CN" dirty="0"/>
              <a:t>PC——PC </a:t>
            </a:r>
            <a:r>
              <a:rPr lang="zh-CN" altLang="en-US" dirty="0"/>
              <a:t>：交叉线</a:t>
            </a:r>
          </a:p>
          <a:p>
            <a:pPr marL="0" indent="0">
              <a:buNone/>
            </a:pPr>
            <a:r>
              <a:rPr lang="en-US" altLang="zh-CN" dirty="0"/>
              <a:t>PC——HUB </a:t>
            </a:r>
            <a:r>
              <a:rPr lang="zh-CN" altLang="en-US" dirty="0"/>
              <a:t>：直通线  </a:t>
            </a:r>
          </a:p>
          <a:p>
            <a:pPr marL="0" indent="0">
              <a:buNone/>
            </a:pPr>
            <a:r>
              <a:rPr lang="en-US" altLang="zh-CN" dirty="0"/>
              <a:t>HU</a:t>
            </a:r>
            <a:r>
              <a:rPr lang="zh-CN" altLang="en-US" dirty="0"/>
              <a:t>普通口</a:t>
            </a:r>
            <a:r>
              <a:rPr lang="en-US" altLang="zh-CN" dirty="0"/>
              <a:t>——HUB </a:t>
            </a:r>
            <a:r>
              <a:rPr lang="zh-CN" altLang="en-US" dirty="0"/>
              <a:t>普通口：交叉线</a:t>
            </a:r>
          </a:p>
          <a:p>
            <a:pPr marL="0" indent="0">
              <a:buNone/>
            </a:pPr>
            <a:r>
              <a:rPr lang="en-US" altLang="zh-CN" dirty="0"/>
              <a:t>HUB</a:t>
            </a:r>
            <a:r>
              <a:rPr lang="zh-CN" altLang="en-US" dirty="0"/>
              <a:t>级联口</a:t>
            </a:r>
            <a:r>
              <a:rPr lang="en-US" altLang="zh-CN" dirty="0"/>
              <a:t>——HUB </a:t>
            </a:r>
            <a:r>
              <a:rPr lang="zh-CN" altLang="en-US" dirty="0"/>
              <a:t>级联口：交叉线</a:t>
            </a:r>
          </a:p>
          <a:p>
            <a:pPr marL="0" indent="0">
              <a:buNone/>
            </a:pPr>
            <a:r>
              <a:rPr lang="en-US" altLang="zh-CN" dirty="0"/>
              <a:t>HUB</a:t>
            </a:r>
            <a:r>
              <a:rPr lang="zh-CN" altLang="en-US" dirty="0"/>
              <a:t>普通口</a:t>
            </a:r>
            <a:r>
              <a:rPr lang="en-US" altLang="zh-CN" dirty="0"/>
              <a:t>——HUB</a:t>
            </a:r>
            <a:r>
              <a:rPr lang="zh-CN" altLang="en-US" dirty="0"/>
              <a:t>级联口：直通线</a:t>
            </a:r>
          </a:p>
          <a:p>
            <a:pPr marL="0" indent="0">
              <a:buNone/>
            </a:pPr>
            <a:r>
              <a:rPr lang="en-US" altLang="zh-CN" dirty="0"/>
              <a:t>HUB——SWITCH</a:t>
            </a:r>
            <a:r>
              <a:rPr lang="zh-CN" altLang="en-US" dirty="0"/>
              <a:t>：交叉线 </a:t>
            </a:r>
          </a:p>
          <a:p>
            <a:pPr marL="0" indent="0">
              <a:buNone/>
            </a:pPr>
            <a:r>
              <a:rPr lang="en-US" altLang="zh-CN" dirty="0"/>
              <a:t>HUB</a:t>
            </a:r>
            <a:r>
              <a:rPr lang="zh-CN" altLang="en-US" dirty="0"/>
              <a:t>级联口</a:t>
            </a:r>
            <a:r>
              <a:rPr lang="en-US" altLang="zh-CN" dirty="0"/>
              <a:t>——SWITCH</a:t>
            </a:r>
            <a:r>
              <a:rPr lang="zh-CN" altLang="en-US" dirty="0"/>
              <a:t>：直通线</a:t>
            </a:r>
          </a:p>
          <a:p>
            <a:pPr marL="0" indent="0">
              <a:buNone/>
            </a:pPr>
            <a:r>
              <a:rPr lang="en-US" altLang="zh-CN" dirty="0"/>
              <a:t>SWITCH——SWITCH</a:t>
            </a:r>
            <a:r>
              <a:rPr lang="zh-CN" altLang="en-US" dirty="0"/>
              <a:t>：交叉线</a:t>
            </a:r>
          </a:p>
          <a:p>
            <a:pPr marL="0" indent="0">
              <a:buNone/>
            </a:pPr>
            <a:r>
              <a:rPr lang="en-US" altLang="zh-CN" dirty="0"/>
              <a:t>SWITCH——ROUTER</a:t>
            </a:r>
            <a:r>
              <a:rPr lang="zh-CN" altLang="en-US" dirty="0"/>
              <a:t>：直通线</a:t>
            </a:r>
          </a:p>
          <a:p>
            <a:pPr marL="0" indent="0">
              <a:buNone/>
            </a:pPr>
            <a:r>
              <a:rPr lang="en-US" altLang="zh-CN" dirty="0"/>
              <a:t>ROUTER——ROUTER</a:t>
            </a:r>
            <a:r>
              <a:rPr lang="zh-CN" altLang="en-US" dirty="0"/>
              <a:t>：交叉线</a:t>
            </a:r>
          </a:p>
          <a:p>
            <a:pPr marL="0" indent="0">
              <a:buNone/>
            </a:pPr>
            <a:endParaRPr lang="zh-CN" altLang="en-US" dirty="0"/>
          </a:p>
        </p:txBody>
      </p:sp>
    </p:spTree>
    <p:extLst>
      <p:ext uri="{BB962C8B-B14F-4D97-AF65-F5344CB8AC3E}">
        <p14:creationId xmlns:p14="http://schemas.microsoft.com/office/powerpoint/2010/main" val="1368702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endParaRPr lang="en-US" altLang="zh-CN" dirty="0" smtClean="0"/>
          </a:p>
          <a:p>
            <a:pPr marL="0" indent="457200">
              <a:buNone/>
            </a:pPr>
            <a:r>
              <a:rPr lang="zh-CN" altLang="en-US" dirty="0"/>
              <a:t>新建设的学校校区需要进行校园网的布线设计及办公区的网络布线施工，因 此需要进行</a:t>
            </a:r>
            <a:r>
              <a:rPr lang="zh-CN" altLang="en-US" dirty="0" smtClean="0"/>
              <a:t>校园网的</a:t>
            </a:r>
            <a:r>
              <a:rPr lang="zh-CN" altLang="en-US" dirty="0"/>
              <a:t>总体布线设计。学校资金有限要求性价比高，满足学校上网需求和网络办公需求</a:t>
            </a:r>
            <a:r>
              <a:rPr lang="zh-CN" altLang="en-US" dirty="0" smtClean="0"/>
              <a:t>。</a:t>
            </a:r>
            <a:endParaRPr lang="en-US" altLang="zh-CN" dirty="0" smtClean="0"/>
          </a:p>
          <a:p>
            <a:pPr marL="0" indent="457200">
              <a:buNone/>
            </a:pPr>
            <a:r>
              <a:rPr lang="zh-CN" altLang="en-US" dirty="0" smtClean="0"/>
              <a:t>校园</a:t>
            </a:r>
            <a:r>
              <a:rPr lang="zh-CN" altLang="en-US" dirty="0"/>
              <a:t>网络</a:t>
            </a:r>
            <a:r>
              <a:rPr lang="zh-CN" altLang="en-US" dirty="0" smtClean="0"/>
              <a:t>计算机</a:t>
            </a:r>
            <a:r>
              <a:rPr lang="zh-CN" altLang="en-US" dirty="0"/>
              <a:t>主机房位于办公楼一层，通过光缆分别连至校内的四幢建筑，在各建筑内部采用五类 </a:t>
            </a:r>
            <a:r>
              <a:rPr lang="en-US" altLang="zh-CN" dirty="0"/>
              <a:t>4 </a:t>
            </a:r>
            <a:r>
              <a:rPr lang="zh-CN" altLang="en-US" dirty="0" smtClean="0"/>
              <a:t>对</a:t>
            </a:r>
            <a:r>
              <a:rPr lang="en-US" altLang="zh-CN" dirty="0" smtClean="0"/>
              <a:t>UTP</a:t>
            </a:r>
            <a:r>
              <a:rPr lang="zh-CN" altLang="en-US" dirty="0" smtClean="0"/>
              <a:t>电缆</a:t>
            </a:r>
            <a:r>
              <a:rPr lang="zh-CN" altLang="en-US" dirty="0"/>
              <a:t>连接到设备间的配线架上，再从配线架链接至各楼层及信息点。</a:t>
            </a:r>
          </a:p>
        </p:txBody>
      </p:sp>
      <p:pic>
        <p:nvPicPr>
          <p:cNvPr id="4" name="图片 3"/>
          <p:cNvPicPr>
            <a:picLocks noChangeAspect="1"/>
          </p:cNvPicPr>
          <p:nvPr/>
        </p:nvPicPr>
        <p:blipFill>
          <a:blip r:embed="rId2"/>
          <a:stretch>
            <a:fillRect/>
          </a:stretch>
        </p:blipFill>
        <p:spPr>
          <a:xfrm>
            <a:off x="1174899" y="365126"/>
            <a:ext cx="3107392" cy="1318936"/>
          </a:xfrm>
          <a:prstGeom prst="rect">
            <a:avLst/>
          </a:prstGeom>
        </p:spPr>
      </p:pic>
    </p:spTree>
    <p:extLst>
      <p:ext uri="{BB962C8B-B14F-4D97-AF65-F5344CB8AC3E}">
        <p14:creationId xmlns:p14="http://schemas.microsoft.com/office/powerpoint/2010/main" val="36730401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双绞线网线制作设备</a:t>
            </a:r>
          </a:p>
        </p:txBody>
      </p:sp>
      <p:sp>
        <p:nvSpPr>
          <p:cNvPr id="3" name="内容占位符 2"/>
          <p:cNvSpPr>
            <a:spLocks noGrp="1"/>
          </p:cNvSpPr>
          <p:nvPr>
            <p:ph idx="1"/>
          </p:nvPr>
        </p:nvSpPr>
        <p:spPr/>
        <p:txBody>
          <a:bodyPr/>
          <a:lstStyle/>
          <a:p>
            <a:pPr marL="0" indent="0">
              <a:buNone/>
            </a:pPr>
            <a:r>
              <a:rPr lang="zh-CN" altLang="en-US" dirty="0"/>
              <a:t>（</a:t>
            </a:r>
            <a:r>
              <a:rPr lang="en-US" altLang="zh-CN" dirty="0"/>
              <a:t>1</a:t>
            </a:r>
            <a:r>
              <a:rPr lang="zh-CN" altLang="en-US" dirty="0"/>
              <a:t>）网线</a:t>
            </a:r>
            <a:r>
              <a:rPr lang="zh-CN" altLang="en-US" dirty="0" smtClean="0"/>
              <a:t>钳</a:t>
            </a:r>
            <a:endParaRPr lang="en-US" altLang="zh-CN"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r>
              <a:rPr lang="zh-CN" altLang="en-US" dirty="0" smtClean="0"/>
              <a:t>（</a:t>
            </a:r>
            <a:r>
              <a:rPr lang="en-US" altLang="zh-CN" dirty="0"/>
              <a:t>2</a:t>
            </a:r>
            <a:r>
              <a:rPr lang="zh-CN" altLang="en-US" dirty="0"/>
              <a:t>）测线仪</a:t>
            </a:r>
            <a:endParaRPr lang="en-US" altLang="zh-CN" dirty="0" smtClean="0"/>
          </a:p>
          <a:p>
            <a:pPr marL="0" indent="0">
              <a:buNone/>
            </a:pPr>
            <a:endParaRPr lang="zh-CN" altLang="en-US" dirty="0"/>
          </a:p>
        </p:txBody>
      </p:sp>
      <p:pic>
        <p:nvPicPr>
          <p:cNvPr id="4" name="Image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3234055" y="2500680"/>
            <a:ext cx="2675890" cy="1440180"/>
          </a:xfrm>
          <a:prstGeom prst="rect">
            <a:avLst/>
          </a:prstGeom>
        </p:spPr>
      </p:pic>
      <p:pic>
        <p:nvPicPr>
          <p:cNvPr id="5" name="图片 4" descr="AHR0CD~1"/>
          <p:cNvPicPr/>
          <p:nvPr/>
        </p:nvPicPr>
        <p:blipFill>
          <a:blip r:embed="rId3">
            <a:extLst>
              <a:ext uri="{28A0092B-C50C-407E-A947-70E740481C1C}">
                <a14:useLocalDpi xmlns:a14="http://schemas.microsoft.com/office/drawing/2010/main" val="0"/>
              </a:ext>
            </a:extLst>
          </a:blip>
          <a:srcRect/>
          <a:stretch>
            <a:fillRect/>
          </a:stretch>
        </p:blipFill>
        <p:spPr bwMode="auto">
          <a:xfrm>
            <a:off x="3234055" y="4410394"/>
            <a:ext cx="2042160" cy="1788795"/>
          </a:xfrm>
          <a:prstGeom prst="rect">
            <a:avLst/>
          </a:prstGeom>
          <a:noFill/>
          <a:ln>
            <a:noFill/>
          </a:ln>
        </p:spPr>
      </p:pic>
    </p:spTree>
    <p:extLst>
      <p:ext uri="{BB962C8B-B14F-4D97-AF65-F5344CB8AC3E}">
        <p14:creationId xmlns:p14="http://schemas.microsoft.com/office/powerpoint/2010/main" val="25115393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2.2.2.2 </a:t>
            </a:r>
            <a:r>
              <a:rPr lang="zh-CN" altLang="en-US" dirty="0"/>
              <a:t>水平布线</a:t>
            </a:r>
          </a:p>
        </p:txBody>
      </p:sp>
      <p:sp>
        <p:nvSpPr>
          <p:cNvPr id="3" name="内容占位符 2"/>
          <p:cNvSpPr>
            <a:spLocks noGrp="1"/>
          </p:cNvSpPr>
          <p:nvPr>
            <p:ph idx="1"/>
          </p:nvPr>
        </p:nvSpPr>
        <p:spPr/>
        <p:txBody>
          <a:bodyPr/>
          <a:lstStyle/>
          <a:p>
            <a:pPr marL="0" indent="0">
              <a:buNone/>
            </a:pPr>
            <a:r>
              <a:rPr lang="zh-CN" altLang="en-US" dirty="0"/>
              <a:t>水平区子系统应由工作区用的信息插座，楼层分线设备到信息插座的水平电缆、楼层配线设备和跳线等组成</a:t>
            </a:r>
            <a:r>
              <a:rPr lang="zh-CN" altLang="en-US" dirty="0" smtClean="0"/>
              <a:t>。</a:t>
            </a:r>
            <a:endParaRPr lang="en-US" altLang="zh-CN" dirty="0" smtClean="0"/>
          </a:p>
          <a:p>
            <a:pPr marL="0" indent="0">
              <a:buNone/>
            </a:pPr>
            <a:endParaRPr lang="zh-CN" altLang="en-US" dirty="0"/>
          </a:p>
        </p:txBody>
      </p:sp>
      <p:pic>
        <p:nvPicPr>
          <p:cNvPr id="4" name="图片 3"/>
          <p:cNvPicPr>
            <a:picLocks noChangeAspect="1"/>
          </p:cNvPicPr>
          <p:nvPr/>
        </p:nvPicPr>
        <p:blipFill>
          <a:blip r:embed="rId2"/>
          <a:stretch>
            <a:fillRect/>
          </a:stretch>
        </p:blipFill>
        <p:spPr>
          <a:xfrm>
            <a:off x="1584837" y="3376427"/>
            <a:ext cx="5199518" cy="2155241"/>
          </a:xfrm>
          <a:prstGeom prst="rect">
            <a:avLst/>
          </a:prstGeom>
        </p:spPr>
      </p:pic>
      <p:sp>
        <p:nvSpPr>
          <p:cNvPr id="5" name="矩形 4"/>
          <p:cNvSpPr/>
          <p:nvPr/>
        </p:nvSpPr>
        <p:spPr>
          <a:xfrm>
            <a:off x="894680" y="5829857"/>
            <a:ext cx="2954655" cy="369332"/>
          </a:xfrm>
          <a:prstGeom prst="rect">
            <a:avLst/>
          </a:prstGeom>
        </p:spPr>
        <p:txBody>
          <a:bodyPr wrap="none">
            <a:spAutoFit/>
          </a:bodyPr>
          <a:lstStyle/>
          <a:p>
            <a:r>
              <a:rPr lang="zh-CN" altLang="en-US" dirty="0" smtClean="0"/>
              <a:t>水平布线采用星型拓扑结构</a:t>
            </a:r>
            <a:endParaRPr lang="zh-CN" altLang="en-US" dirty="0"/>
          </a:p>
        </p:txBody>
      </p:sp>
    </p:spTree>
    <p:extLst>
      <p:ext uri="{BB962C8B-B14F-4D97-AF65-F5344CB8AC3E}">
        <p14:creationId xmlns:p14="http://schemas.microsoft.com/office/powerpoint/2010/main" val="233300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2.2.2.2 </a:t>
            </a:r>
            <a:r>
              <a:rPr lang="zh-CN" altLang="en-US" dirty="0"/>
              <a:t>水平布线</a:t>
            </a:r>
          </a:p>
        </p:txBody>
      </p:sp>
      <p:sp>
        <p:nvSpPr>
          <p:cNvPr id="3" name="内容占位符 2"/>
          <p:cNvSpPr>
            <a:spLocks noGrp="1"/>
          </p:cNvSpPr>
          <p:nvPr>
            <p:ph idx="1"/>
          </p:nvPr>
        </p:nvSpPr>
        <p:spPr/>
        <p:txBody>
          <a:bodyPr>
            <a:normAutofit/>
          </a:bodyPr>
          <a:lstStyle/>
          <a:p>
            <a:pPr marL="514350" indent="457200">
              <a:lnSpc>
                <a:spcPct val="100000"/>
              </a:lnSpc>
              <a:spcBef>
                <a:spcPts val="600"/>
              </a:spcBef>
              <a:buAutoNum type="arabicPeriod"/>
            </a:pPr>
            <a:r>
              <a:rPr lang="zh-CN" altLang="en-US" dirty="0" smtClean="0"/>
              <a:t>水平</a:t>
            </a:r>
            <a:r>
              <a:rPr lang="zh-CN" altLang="en-US" dirty="0"/>
              <a:t>子系统布线的</a:t>
            </a:r>
            <a:r>
              <a:rPr lang="zh-CN" altLang="en-US" dirty="0" smtClean="0"/>
              <a:t>距离</a:t>
            </a:r>
            <a:endParaRPr lang="en-US" altLang="zh-CN" dirty="0" smtClean="0"/>
          </a:p>
          <a:p>
            <a:pPr marL="0" indent="457200">
              <a:lnSpc>
                <a:spcPct val="100000"/>
              </a:lnSpc>
              <a:spcBef>
                <a:spcPts val="600"/>
              </a:spcBef>
              <a:buNone/>
            </a:pPr>
            <a:r>
              <a:rPr lang="zh-CN" altLang="en-US" dirty="0"/>
              <a:t>与管理子系统最大的水平距离为</a:t>
            </a:r>
            <a:r>
              <a:rPr lang="en-US" altLang="zh-CN" dirty="0"/>
              <a:t>90</a:t>
            </a:r>
            <a:r>
              <a:rPr lang="zh-CN" altLang="en-US" dirty="0"/>
              <a:t>米，电缆长度等于配线间或配线间内互连设备端口到工作区信息插座的电线长度</a:t>
            </a:r>
            <a:r>
              <a:rPr lang="zh-CN" altLang="en-US" dirty="0" smtClean="0"/>
              <a:t>。</a:t>
            </a:r>
            <a:endParaRPr lang="en-US" altLang="zh-CN" dirty="0" smtClean="0"/>
          </a:p>
          <a:p>
            <a:pPr>
              <a:lnSpc>
                <a:spcPct val="100000"/>
              </a:lnSpc>
              <a:spcBef>
                <a:spcPts val="600"/>
              </a:spcBef>
            </a:pPr>
            <a:r>
              <a:rPr lang="zh-CN" altLang="en-US" dirty="0"/>
              <a:t>请注意：从插座到工作区允许有另外</a:t>
            </a:r>
            <a:r>
              <a:rPr lang="en-US" altLang="zh-CN" dirty="0"/>
              <a:t>3</a:t>
            </a:r>
            <a:r>
              <a:rPr lang="zh-CN" altLang="en-US" dirty="0"/>
              <a:t>米的距离。</a:t>
            </a:r>
          </a:p>
          <a:p>
            <a:pPr>
              <a:lnSpc>
                <a:spcPct val="100000"/>
              </a:lnSpc>
              <a:spcBef>
                <a:spcPts val="600"/>
              </a:spcBef>
            </a:pPr>
            <a:r>
              <a:rPr lang="zh-CN" altLang="en-US" dirty="0"/>
              <a:t>跳接：需要用于平行与主干的连接及多端口连接器设备的连接（例如：</a:t>
            </a:r>
            <a:r>
              <a:rPr lang="en-US" altLang="zh-CN" dirty="0"/>
              <a:t>25</a:t>
            </a:r>
            <a:r>
              <a:rPr lang="zh-CN" altLang="en-US" dirty="0"/>
              <a:t>对线缆）。</a:t>
            </a:r>
          </a:p>
          <a:p>
            <a:pPr>
              <a:lnSpc>
                <a:spcPct val="100000"/>
              </a:lnSpc>
              <a:spcBef>
                <a:spcPts val="600"/>
              </a:spcBef>
            </a:pPr>
            <a:r>
              <a:rPr lang="zh-CN" altLang="en-US" dirty="0"/>
              <a:t>对接：用于连接到单口连接器的设备（例如：模块化插座）。</a:t>
            </a:r>
          </a:p>
          <a:p>
            <a:pPr marL="0" indent="457200">
              <a:lnSpc>
                <a:spcPct val="100000"/>
              </a:lnSpc>
              <a:spcBef>
                <a:spcPts val="600"/>
              </a:spcBef>
              <a:buNone/>
            </a:pPr>
            <a:endParaRPr lang="zh-CN" altLang="en-US" dirty="0"/>
          </a:p>
        </p:txBody>
      </p:sp>
    </p:spTree>
    <p:extLst>
      <p:ext uri="{BB962C8B-B14F-4D97-AF65-F5344CB8AC3E}">
        <p14:creationId xmlns:p14="http://schemas.microsoft.com/office/powerpoint/2010/main" val="423312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2.2.2.2 </a:t>
            </a:r>
            <a:r>
              <a:rPr lang="zh-CN" altLang="en-US" dirty="0"/>
              <a:t>水平布线</a:t>
            </a:r>
          </a:p>
        </p:txBody>
      </p:sp>
      <p:sp>
        <p:nvSpPr>
          <p:cNvPr id="3" name="内容占位符 2"/>
          <p:cNvSpPr>
            <a:spLocks noGrp="1"/>
          </p:cNvSpPr>
          <p:nvPr>
            <p:ph idx="1"/>
          </p:nvPr>
        </p:nvSpPr>
        <p:spPr/>
        <p:txBody>
          <a:bodyPr/>
          <a:lstStyle/>
          <a:p>
            <a:pPr marL="0" indent="0">
              <a:buNone/>
            </a:pPr>
            <a:r>
              <a:rPr lang="en-US" altLang="zh-CN" dirty="0"/>
              <a:t>2. </a:t>
            </a:r>
            <a:r>
              <a:rPr lang="zh-CN" altLang="en-US" dirty="0"/>
              <a:t>水平子系统布线</a:t>
            </a:r>
            <a:r>
              <a:rPr lang="zh-CN" altLang="en-US" dirty="0" smtClean="0"/>
              <a:t>方案</a:t>
            </a:r>
            <a:endParaRPr lang="en-US" altLang="zh-CN" dirty="0" smtClean="0"/>
          </a:p>
          <a:p>
            <a:pPr marL="0" indent="0">
              <a:buNone/>
            </a:pPr>
            <a:r>
              <a:rPr lang="zh-CN" altLang="en-US" dirty="0"/>
              <a:t>（</a:t>
            </a:r>
            <a:r>
              <a:rPr lang="en-US" altLang="zh-CN" dirty="0"/>
              <a:t>1</a:t>
            </a:r>
            <a:r>
              <a:rPr lang="zh-CN" altLang="en-US" dirty="0"/>
              <a:t>）</a:t>
            </a:r>
            <a:r>
              <a:rPr lang="zh-CN" altLang="en-US" dirty="0" smtClean="0"/>
              <a:t>直接</a:t>
            </a:r>
            <a:r>
              <a:rPr lang="zh-CN" altLang="en-US" dirty="0"/>
              <a:t>埋管线槽</a:t>
            </a:r>
            <a:r>
              <a:rPr lang="zh-CN" altLang="en-US" dirty="0" smtClean="0"/>
              <a:t>方式</a:t>
            </a:r>
            <a:endParaRPr lang="en-US" altLang="zh-CN"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endParaRPr lang="en-US" altLang="zh-CN" dirty="0" smtClean="0"/>
          </a:p>
          <a:p>
            <a:pPr marL="0" indent="0">
              <a:buNone/>
            </a:pPr>
            <a:r>
              <a:rPr lang="zh-CN" altLang="en-US" dirty="0"/>
              <a:t>（</a:t>
            </a:r>
            <a:r>
              <a:rPr lang="en-US" altLang="zh-CN" dirty="0"/>
              <a:t>2</a:t>
            </a:r>
            <a:r>
              <a:rPr lang="zh-CN" altLang="en-US" dirty="0"/>
              <a:t>）线槽布线</a:t>
            </a:r>
          </a:p>
        </p:txBody>
      </p:sp>
      <p:pic>
        <p:nvPicPr>
          <p:cNvPr id="4" name="图片 3"/>
          <p:cNvPicPr>
            <a:picLocks noChangeAspect="1"/>
          </p:cNvPicPr>
          <p:nvPr/>
        </p:nvPicPr>
        <p:blipFill>
          <a:blip r:embed="rId2"/>
          <a:stretch>
            <a:fillRect/>
          </a:stretch>
        </p:blipFill>
        <p:spPr>
          <a:xfrm>
            <a:off x="3368758" y="2887539"/>
            <a:ext cx="2243522" cy="1463167"/>
          </a:xfrm>
          <a:prstGeom prst="rect">
            <a:avLst/>
          </a:prstGeom>
        </p:spPr>
      </p:pic>
      <p:pic>
        <p:nvPicPr>
          <p:cNvPr id="5" name="图片 4"/>
          <p:cNvPicPr>
            <a:picLocks noChangeAspect="1"/>
          </p:cNvPicPr>
          <p:nvPr/>
        </p:nvPicPr>
        <p:blipFill>
          <a:blip r:embed="rId3"/>
          <a:stretch>
            <a:fillRect/>
          </a:stretch>
        </p:blipFill>
        <p:spPr>
          <a:xfrm>
            <a:off x="3473241" y="4701040"/>
            <a:ext cx="5275695" cy="1982653"/>
          </a:xfrm>
          <a:prstGeom prst="rect">
            <a:avLst/>
          </a:prstGeom>
        </p:spPr>
      </p:pic>
    </p:spTree>
    <p:extLst>
      <p:ext uri="{BB962C8B-B14F-4D97-AF65-F5344CB8AC3E}">
        <p14:creationId xmlns:p14="http://schemas.microsoft.com/office/powerpoint/2010/main" val="4501736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2.2.2.2 </a:t>
            </a:r>
            <a:r>
              <a:rPr lang="zh-CN" altLang="en-US" dirty="0"/>
              <a:t>水平布线</a:t>
            </a:r>
          </a:p>
        </p:txBody>
      </p:sp>
      <p:sp>
        <p:nvSpPr>
          <p:cNvPr id="3" name="内容占位符 2"/>
          <p:cNvSpPr>
            <a:spLocks noGrp="1"/>
          </p:cNvSpPr>
          <p:nvPr>
            <p:ph idx="1"/>
          </p:nvPr>
        </p:nvSpPr>
        <p:spPr/>
        <p:txBody>
          <a:bodyPr/>
          <a:lstStyle/>
          <a:p>
            <a:pPr marL="0" indent="0">
              <a:buNone/>
            </a:pPr>
            <a:r>
              <a:rPr lang="zh-CN" altLang="en-US" dirty="0"/>
              <a:t>（</a:t>
            </a:r>
            <a:r>
              <a:rPr lang="en-US" altLang="zh-CN" dirty="0"/>
              <a:t>3</a:t>
            </a:r>
            <a:r>
              <a:rPr lang="zh-CN" altLang="en-US" dirty="0"/>
              <a:t>）地面线槽方式</a:t>
            </a:r>
          </a:p>
        </p:txBody>
      </p:sp>
      <p:pic>
        <p:nvPicPr>
          <p:cNvPr id="4" name="图片 3"/>
          <p:cNvPicPr>
            <a:picLocks noChangeAspect="1"/>
          </p:cNvPicPr>
          <p:nvPr/>
        </p:nvPicPr>
        <p:blipFill>
          <a:blip r:embed="rId2"/>
          <a:stretch>
            <a:fillRect/>
          </a:stretch>
        </p:blipFill>
        <p:spPr>
          <a:xfrm>
            <a:off x="2213328" y="2547378"/>
            <a:ext cx="6236843" cy="2812273"/>
          </a:xfrm>
          <a:prstGeom prst="rect">
            <a:avLst/>
          </a:prstGeom>
        </p:spPr>
      </p:pic>
    </p:spTree>
    <p:extLst>
      <p:ext uri="{BB962C8B-B14F-4D97-AF65-F5344CB8AC3E}">
        <p14:creationId xmlns:p14="http://schemas.microsoft.com/office/powerpoint/2010/main" val="26800889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2.2.2.2 </a:t>
            </a:r>
            <a:r>
              <a:rPr lang="zh-CN" altLang="en-US" dirty="0"/>
              <a:t>水平布线</a:t>
            </a:r>
          </a:p>
        </p:txBody>
      </p:sp>
      <p:sp>
        <p:nvSpPr>
          <p:cNvPr id="3" name="内容占位符 2"/>
          <p:cNvSpPr>
            <a:spLocks noGrp="1"/>
          </p:cNvSpPr>
          <p:nvPr>
            <p:ph idx="1"/>
          </p:nvPr>
        </p:nvSpPr>
        <p:spPr/>
        <p:txBody>
          <a:bodyPr/>
          <a:lstStyle/>
          <a:p>
            <a:pPr marL="0" indent="0">
              <a:buNone/>
            </a:pPr>
            <a:r>
              <a:rPr lang="en-US" altLang="zh-CN" dirty="0"/>
              <a:t>3. </a:t>
            </a:r>
            <a:r>
              <a:rPr lang="zh-CN" altLang="en-US" dirty="0"/>
              <a:t>水平子系统设计步骤</a:t>
            </a:r>
          </a:p>
          <a:p>
            <a:pPr marL="0" indent="0">
              <a:buNone/>
            </a:pPr>
            <a:r>
              <a:rPr lang="zh-CN" altLang="en-US" dirty="0"/>
              <a:t>（</a:t>
            </a:r>
            <a:r>
              <a:rPr lang="en-US" altLang="zh-CN" dirty="0"/>
              <a:t>1</a:t>
            </a:r>
            <a:r>
              <a:rPr lang="zh-CN" altLang="en-US" dirty="0"/>
              <a:t>）确定路由；</a:t>
            </a:r>
          </a:p>
          <a:p>
            <a:pPr marL="0" indent="0">
              <a:buNone/>
            </a:pPr>
            <a:r>
              <a:rPr lang="zh-CN" altLang="en-US" dirty="0"/>
              <a:t>（</a:t>
            </a:r>
            <a:r>
              <a:rPr lang="en-US" altLang="zh-CN" dirty="0"/>
              <a:t>2</a:t>
            </a:r>
            <a:r>
              <a:rPr lang="zh-CN" altLang="en-US" dirty="0"/>
              <a:t>）确定信息插座的数量和类型；</a:t>
            </a:r>
          </a:p>
          <a:p>
            <a:pPr marL="0" indent="0">
              <a:buNone/>
            </a:pPr>
            <a:r>
              <a:rPr lang="zh-CN" altLang="en-US" dirty="0"/>
              <a:t>（</a:t>
            </a:r>
            <a:r>
              <a:rPr lang="en-US" altLang="zh-CN" dirty="0"/>
              <a:t>3</a:t>
            </a:r>
            <a:r>
              <a:rPr lang="zh-CN" altLang="en-US" dirty="0"/>
              <a:t>）确定导线的类型和长度；</a:t>
            </a:r>
          </a:p>
          <a:p>
            <a:pPr marL="0" indent="0">
              <a:buNone/>
            </a:pPr>
            <a:r>
              <a:rPr lang="zh-CN" altLang="en-US" dirty="0"/>
              <a:t>（</a:t>
            </a:r>
            <a:r>
              <a:rPr lang="en-US" altLang="zh-CN" dirty="0"/>
              <a:t>4</a:t>
            </a:r>
            <a:r>
              <a:rPr lang="zh-CN" altLang="en-US" dirty="0"/>
              <a:t>）确定电缆类型；</a:t>
            </a:r>
          </a:p>
          <a:p>
            <a:pPr marL="0" indent="0">
              <a:buNone/>
            </a:pPr>
            <a:r>
              <a:rPr lang="zh-CN" altLang="en-US" dirty="0"/>
              <a:t>（</a:t>
            </a:r>
            <a:r>
              <a:rPr lang="en-US" altLang="zh-CN" dirty="0"/>
              <a:t>5</a:t>
            </a:r>
            <a:r>
              <a:rPr lang="zh-CN" altLang="en-US" dirty="0"/>
              <a:t>）确定电缆长度。</a:t>
            </a:r>
          </a:p>
          <a:p>
            <a:pPr marL="0" indent="0">
              <a:buNone/>
            </a:pPr>
            <a:endParaRPr lang="zh-CN" altLang="en-US" dirty="0"/>
          </a:p>
        </p:txBody>
      </p:sp>
    </p:spTree>
    <p:extLst>
      <p:ext uri="{BB962C8B-B14F-4D97-AF65-F5344CB8AC3E}">
        <p14:creationId xmlns:p14="http://schemas.microsoft.com/office/powerpoint/2010/main" val="92378871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2.2.2.3 </a:t>
            </a:r>
            <a:r>
              <a:rPr lang="zh-CN" altLang="en-US" dirty="0"/>
              <a:t>配线架</a:t>
            </a:r>
          </a:p>
        </p:txBody>
      </p:sp>
      <p:sp>
        <p:nvSpPr>
          <p:cNvPr id="3" name="内容占位符 2"/>
          <p:cNvSpPr>
            <a:spLocks noGrp="1"/>
          </p:cNvSpPr>
          <p:nvPr>
            <p:ph idx="1"/>
          </p:nvPr>
        </p:nvSpPr>
        <p:spPr/>
        <p:txBody>
          <a:bodyPr/>
          <a:lstStyle/>
          <a:p>
            <a:pPr marL="0" indent="457200">
              <a:buNone/>
            </a:pPr>
            <a:r>
              <a:rPr lang="zh-CN" altLang="en-US" dirty="0"/>
              <a:t>配线架是管理子系统中最重要的组件，是实现垂直干线和水平布线两个子系统交叉连接的枢纽。配线架通常安装在机柜或墙上。</a:t>
            </a:r>
          </a:p>
        </p:txBody>
      </p:sp>
      <p:pic>
        <p:nvPicPr>
          <p:cNvPr id="5" name="图片 4"/>
          <p:cNvPicPr>
            <a:picLocks noChangeAspect="1"/>
          </p:cNvPicPr>
          <p:nvPr/>
        </p:nvPicPr>
        <p:blipFill>
          <a:blip r:embed="rId2"/>
          <a:stretch>
            <a:fillRect/>
          </a:stretch>
        </p:blipFill>
        <p:spPr>
          <a:xfrm>
            <a:off x="2333500" y="3370969"/>
            <a:ext cx="4763915" cy="1843827"/>
          </a:xfrm>
          <a:prstGeom prst="rect">
            <a:avLst/>
          </a:prstGeom>
        </p:spPr>
      </p:pic>
    </p:spTree>
    <p:extLst>
      <p:ext uri="{BB962C8B-B14F-4D97-AF65-F5344CB8AC3E}">
        <p14:creationId xmlns:p14="http://schemas.microsoft.com/office/powerpoint/2010/main" val="14571363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2.2.2.3 </a:t>
            </a:r>
            <a:r>
              <a:rPr lang="zh-CN" altLang="en-US" dirty="0"/>
              <a:t>配线架</a:t>
            </a:r>
          </a:p>
        </p:txBody>
      </p:sp>
      <p:sp>
        <p:nvSpPr>
          <p:cNvPr id="3" name="内容占位符 2"/>
          <p:cNvSpPr>
            <a:spLocks noGrp="1"/>
          </p:cNvSpPr>
          <p:nvPr>
            <p:ph idx="1"/>
          </p:nvPr>
        </p:nvSpPr>
        <p:spPr/>
        <p:txBody>
          <a:bodyPr/>
          <a:lstStyle/>
          <a:p>
            <a:pPr marL="0" indent="0">
              <a:buNone/>
            </a:pPr>
            <a:r>
              <a:rPr lang="zh-CN" altLang="en-US" dirty="0" smtClean="0"/>
              <a:t>（</a:t>
            </a:r>
            <a:r>
              <a:rPr lang="en-US" altLang="zh-CN" dirty="0" smtClean="0"/>
              <a:t>1</a:t>
            </a:r>
            <a:r>
              <a:rPr lang="zh-CN" altLang="en-US" dirty="0"/>
              <a:t>）用途</a:t>
            </a:r>
          </a:p>
          <a:p>
            <a:pPr marL="0" indent="457200">
              <a:buNone/>
            </a:pPr>
            <a:r>
              <a:rPr lang="zh-CN" altLang="en-US" dirty="0"/>
              <a:t>配线架的定位是在局端对前端信息点进行管理的模块化的设备。前端的信息点线缆（超</a:t>
            </a:r>
            <a:r>
              <a:rPr lang="en-US" altLang="zh-CN" dirty="0"/>
              <a:t>5</a:t>
            </a:r>
            <a:r>
              <a:rPr lang="zh-CN" altLang="en-US" dirty="0"/>
              <a:t>类或者</a:t>
            </a:r>
            <a:r>
              <a:rPr lang="en-US" altLang="zh-CN" dirty="0"/>
              <a:t>6</a:t>
            </a:r>
            <a:r>
              <a:rPr lang="zh-CN" altLang="en-US" dirty="0"/>
              <a:t>类线）进入设备间后首先进入配线架，将线打在配线架的模块上，然后用跳线（</a:t>
            </a:r>
            <a:r>
              <a:rPr lang="en-US" altLang="zh-CN" dirty="0"/>
              <a:t>RJ45</a:t>
            </a:r>
            <a:r>
              <a:rPr lang="zh-CN" altLang="en-US" dirty="0"/>
              <a:t>接口）连接配线架与交换机。</a:t>
            </a:r>
          </a:p>
        </p:txBody>
      </p:sp>
    </p:spTree>
    <p:extLst>
      <p:ext uri="{BB962C8B-B14F-4D97-AF65-F5344CB8AC3E}">
        <p14:creationId xmlns:p14="http://schemas.microsoft.com/office/powerpoint/2010/main" val="1813929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2.2.2.3 </a:t>
            </a:r>
            <a:r>
              <a:rPr lang="zh-CN" altLang="en-US" dirty="0"/>
              <a:t>配线架</a:t>
            </a:r>
          </a:p>
        </p:txBody>
      </p:sp>
      <p:sp>
        <p:nvSpPr>
          <p:cNvPr id="3" name="内容占位符 2"/>
          <p:cNvSpPr>
            <a:spLocks noGrp="1"/>
          </p:cNvSpPr>
          <p:nvPr>
            <p:ph idx="1"/>
          </p:nvPr>
        </p:nvSpPr>
        <p:spPr/>
        <p:txBody>
          <a:bodyPr/>
          <a:lstStyle/>
          <a:p>
            <a:pPr marL="0" indent="457200">
              <a:buNone/>
            </a:pPr>
            <a:r>
              <a:rPr lang="zh-CN" altLang="en-US" dirty="0"/>
              <a:t>在使用配线架时，背面将双绞线的按照颜色对应一根一根用压线器压入，正面接口对应位置贴上标签作标记，明确对应信息点或设备，再使用带有水晶头网线与对应设备（如交换机）连接。</a:t>
            </a:r>
          </a:p>
        </p:txBody>
      </p:sp>
      <p:pic>
        <p:nvPicPr>
          <p:cNvPr id="4" name="图片 3"/>
          <p:cNvPicPr>
            <a:picLocks noChangeAspect="1"/>
          </p:cNvPicPr>
          <p:nvPr/>
        </p:nvPicPr>
        <p:blipFill>
          <a:blip r:embed="rId2"/>
          <a:stretch>
            <a:fillRect/>
          </a:stretch>
        </p:blipFill>
        <p:spPr>
          <a:xfrm>
            <a:off x="1977149" y="3758588"/>
            <a:ext cx="5201173" cy="1917933"/>
          </a:xfrm>
          <a:prstGeom prst="rect">
            <a:avLst/>
          </a:prstGeom>
        </p:spPr>
      </p:pic>
      <p:sp>
        <p:nvSpPr>
          <p:cNvPr id="5" name="矩形 4"/>
          <p:cNvSpPr/>
          <p:nvPr/>
        </p:nvSpPr>
        <p:spPr>
          <a:xfrm>
            <a:off x="3524682" y="5753189"/>
            <a:ext cx="2492990" cy="369332"/>
          </a:xfrm>
          <a:prstGeom prst="rect">
            <a:avLst/>
          </a:prstGeom>
        </p:spPr>
        <p:txBody>
          <a:bodyPr wrap="none">
            <a:spAutoFit/>
          </a:bodyPr>
          <a:lstStyle/>
          <a:p>
            <a:r>
              <a:rPr lang="zh-CN" altLang="en-US" dirty="0" smtClean="0"/>
              <a:t>压线器和压线后配线架</a:t>
            </a:r>
            <a:endParaRPr lang="zh-CN" altLang="en-US" dirty="0"/>
          </a:p>
        </p:txBody>
      </p:sp>
    </p:spTree>
    <p:extLst>
      <p:ext uri="{BB962C8B-B14F-4D97-AF65-F5344CB8AC3E}">
        <p14:creationId xmlns:p14="http://schemas.microsoft.com/office/powerpoint/2010/main" val="40321110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2.2.2.3 </a:t>
            </a:r>
            <a:r>
              <a:rPr lang="zh-CN" altLang="en-US" dirty="0"/>
              <a:t>配线架</a:t>
            </a:r>
          </a:p>
        </p:txBody>
      </p:sp>
      <p:sp>
        <p:nvSpPr>
          <p:cNvPr id="3" name="内容占位符 2"/>
          <p:cNvSpPr>
            <a:spLocks noGrp="1"/>
          </p:cNvSpPr>
          <p:nvPr>
            <p:ph idx="1"/>
          </p:nvPr>
        </p:nvSpPr>
        <p:spPr/>
        <p:txBody>
          <a:bodyPr/>
          <a:lstStyle/>
          <a:p>
            <a:pPr marL="0" indent="0">
              <a:buNone/>
            </a:pPr>
            <a:r>
              <a:rPr lang="zh-CN" altLang="en-US" dirty="0"/>
              <a:t>（</a:t>
            </a:r>
            <a:r>
              <a:rPr lang="en-US" altLang="zh-CN" dirty="0"/>
              <a:t>2</a:t>
            </a:r>
            <a:r>
              <a:rPr lang="zh-CN" altLang="en-US" dirty="0"/>
              <a:t>）传统的配线架和电子</a:t>
            </a:r>
            <a:r>
              <a:rPr lang="zh-CN" altLang="en-US" dirty="0" smtClean="0"/>
              <a:t>配线架</a:t>
            </a:r>
            <a:endParaRPr lang="en-US" altLang="zh-CN" dirty="0" smtClean="0"/>
          </a:p>
          <a:p>
            <a:pPr marL="0" indent="457200">
              <a:buNone/>
            </a:pPr>
            <a:r>
              <a:rPr lang="zh-CN" altLang="en-US" dirty="0"/>
              <a:t>传统的配线架，标签条大部分是纸质的，纸质好坏参差不齐。标签有手写的，有机打的；有彩色的，有黑白的；需要打开机柜贴近才能看清楚。</a:t>
            </a:r>
            <a:endParaRPr lang="en-US" altLang="zh-CN" dirty="0" smtClean="0"/>
          </a:p>
          <a:p>
            <a:pPr marL="0" indent="457200">
              <a:buNone/>
            </a:pPr>
            <a:r>
              <a:rPr lang="zh-CN" altLang="en-US" dirty="0" smtClean="0"/>
              <a:t>电子</a:t>
            </a:r>
            <a:r>
              <a:rPr lang="zh-CN" altLang="en-US" dirty="0"/>
              <a:t>配线架是在原有结构的基础上，把原有标签位置更换成可视化标签系统，配备一台控制器对其进行远程的输入、显示控制</a:t>
            </a:r>
          </a:p>
        </p:txBody>
      </p:sp>
      <p:pic>
        <p:nvPicPr>
          <p:cNvPr id="4" name="图片 3"/>
          <p:cNvPicPr>
            <a:picLocks noChangeAspect="1"/>
          </p:cNvPicPr>
          <p:nvPr/>
        </p:nvPicPr>
        <p:blipFill>
          <a:blip r:embed="rId2"/>
          <a:stretch>
            <a:fillRect/>
          </a:stretch>
        </p:blipFill>
        <p:spPr>
          <a:xfrm>
            <a:off x="2538666" y="4875379"/>
            <a:ext cx="4066667" cy="1323810"/>
          </a:xfrm>
          <a:prstGeom prst="rect">
            <a:avLst/>
          </a:prstGeom>
        </p:spPr>
      </p:pic>
      <p:sp>
        <p:nvSpPr>
          <p:cNvPr id="5" name="矩形 4"/>
          <p:cNvSpPr/>
          <p:nvPr/>
        </p:nvSpPr>
        <p:spPr>
          <a:xfrm>
            <a:off x="3902585" y="6199189"/>
            <a:ext cx="1338828" cy="369332"/>
          </a:xfrm>
          <a:prstGeom prst="rect">
            <a:avLst/>
          </a:prstGeom>
        </p:spPr>
        <p:txBody>
          <a:bodyPr wrap="none">
            <a:spAutoFit/>
          </a:bodyPr>
          <a:lstStyle/>
          <a:p>
            <a:r>
              <a:rPr lang="zh-CN" altLang="en-US" dirty="0" smtClean="0"/>
              <a:t>电子配线架</a:t>
            </a:r>
            <a:endParaRPr lang="zh-CN" altLang="en-US" dirty="0"/>
          </a:p>
        </p:txBody>
      </p:sp>
    </p:spTree>
    <p:extLst>
      <p:ext uri="{BB962C8B-B14F-4D97-AF65-F5344CB8AC3E}">
        <p14:creationId xmlns:p14="http://schemas.microsoft.com/office/powerpoint/2010/main" val="1150440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zh-CN" altLang="en-US" dirty="0" smtClean="0"/>
              <a:t>一 综合</a:t>
            </a:r>
            <a:r>
              <a:rPr lang="zh-CN" altLang="en-US" dirty="0"/>
              <a:t>布线工程整体概述</a:t>
            </a:r>
            <a:endParaRPr lang="zh-CN" altLang="en-US" dirty="0"/>
          </a:p>
        </p:txBody>
      </p:sp>
      <p:sp>
        <p:nvSpPr>
          <p:cNvPr id="6" name="内容占位符 5"/>
          <p:cNvSpPr>
            <a:spLocks noGrp="1"/>
          </p:cNvSpPr>
          <p:nvPr>
            <p:ph idx="1"/>
          </p:nvPr>
        </p:nvSpPr>
        <p:spPr/>
        <p:txBody>
          <a:bodyPr/>
          <a:lstStyle/>
          <a:p>
            <a:pPr marL="0" indent="0">
              <a:buNone/>
            </a:pPr>
            <a:r>
              <a:rPr lang="en-US" altLang="zh-CN" dirty="0"/>
              <a:t>2.1.1 </a:t>
            </a:r>
            <a:r>
              <a:rPr lang="zh-CN" altLang="en-US" dirty="0"/>
              <a:t>任务</a:t>
            </a:r>
            <a:r>
              <a:rPr lang="zh-CN" altLang="en-US" dirty="0" smtClean="0"/>
              <a:t>要求</a:t>
            </a:r>
            <a:endParaRPr lang="en-US" altLang="zh-CN" dirty="0" smtClean="0"/>
          </a:p>
          <a:p>
            <a:pPr marL="0" indent="457200">
              <a:buNone/>
            </a:pPr>
            <a:r>
              <a:rPr lang="zh-CN" altLang="en-US" dirty="0"/>
              <a:t>进行校园网整体布线设计，校园网包括教学楼、办公楼、图书馆、学生宿舍在内的 </a:t>
            </a:r>
            <a:r>
              <a:rPr lang="en-US" altLang="zh-CN" dirty="0"/>
              <a:t>2820 </a:t>
            </a:r>
            <a:r>
              <a:rPr lang="zh-CN" altLang="en-US" dirty="0"/>
              <a:t>个</a:t>
            </a:r>
            <a:r>
              <a:rPr lang="zh-CN" altLang="en-US" dirty="0" smtClean="0"/>
              <a:t>信息</a:t>
            </a:r>
            <a:r>
              <a:rPr lang="zh-CN" altLang="en-US" dirty="0"/>
              <a:t>点，主要解决整个学校的教师及学生的信息化的管理和对教育网的访问，建成后的校园网将</a:t>
            </a:r>
            <a:r>
              <a:rPr lang="zh-CN" altLang="en-US" dirty="0" smtClean="0"/>
              <a:t>为</a:t>
            </a:r>
            <a:r>
              <a:rPr lang="en-US" altLang="zh-CN" dirty="0" smtClean="0"/>
              <a:t>3000 </a:t>
            </a:r>
            <a:r>
              <a:rPr lang="zh-CN" altLang="en-US" dirty="0"/>
              <a:t>多师生提供信息服务。计算机主机房（即设备间）设在办公楼一层。</a:t>
            </a:r>
          </a:p>
        </p:txBody>
      </p:sp>
    </p:spTree>
    <p:extLst>
      <p:ext uri="{BB962C8B-B14F-4D97-AF65-F5344CB8AC3E}">
        <p14:creationId xmlns:p14="http://schemas.microsoft.com/office/powerpoint/2010/main" val="310622601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2.2.2.4 </a:t>
            </a:r>
            <a:r>
              <a:rPr lang="zh-CN" altLang="en-US" dirty="0"/>
              <a:t>理线架</a:t>
            </a:r>
          </a:p>
        </p:txBody>
      </p:sp>
      <p:sp>
        <p:nvSpPr>
          <p:cNvPr id="3" name="内容占位符 2"/>
          <p:cNvSpPr>
            <a:spLocks noGrp="1"/>
          </p:cNvSpPr>
          <p:nvPr>
            <p:ph idx="1"/>
          </p:nvPr>
        </p:nvSpPr>
        <p:spPr/>
        <p:txBody>
          <a:bodyPr/>
          <a:lstStyle/>
          <a:p>
            <a:pPr marL="0" indent="0">
              <a:buNone/>
            </a:pPr>
            <a:r>
              <a:rPr lang="zh-CN" altLang="en-US" dirty="0"/>
              <a:t>理线架是整理跳线的一种装置，确保跳线看上去不会太过杂乱。理线架的使用相对比较简单，一般安装在机柜里，处在配线架与交换机之间，网线从中走过。经过理线架的流程梳理，把线缆进行区分整理，使整个网线的脉络更清晰，更方便日后的管理。通常一个配线架下方会搭配一个理线架使用。</a:t>
            </a:r>
          </a:p>
        </p:txBody>
      </p:sp>
      <p:sp>
        <p:nvSpPr>
          <p:cNvPr id="5" name="Rectangle 5"/>
          <p:cNvSpPr>
            <a:spLocks noChangeArrowheads="1"/>
          </p:cNvSpPr>
          <p:nvPr/>
        </p:nvSpPr>
        <p:spPr bwMode="auto">
          <a:xfrm>
            <a:off x="1973655" y="362138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6" name="1087"/>
          <p:cNvGrpSpPr>
            <a:grpSpLocks/>
          </p:cNvGrpSpPr>
          <p:nvPr/>
        </p:nvGrpSpPr>
        <p:grpSpPr bwMode="auto">
          <a:xfrm>
            <a:off x="2468178" y="4382131"/>
            <a:ext cx="4810125" cy="1800225"/>
            <a:chOff x="0" y="0"/>
            <a:chExt cx="48082" cy="17983"/>
          </a:xfrm>
        </p:grpSpPr>
        <p:pic>
          <p:nvPicPr>
            <p:cNvPr id="3076" name="1088" descr="U_3908~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735" y="0"/>
              <a:ext cx="28347" cy="16687"/>
            </a:xfrm>
            <a:prstGeom prst="rect">
              <a:avLst/>
            </a:prstGeom>
            <a:noFill/>
            <a:extLst>
              <a:ext uri="{909E8E84-426E-40DD-AFC4-6F175D3DCCD1}">
                <a14:hiddenFill xmlns:a14="http://schemas.microsoft.com/office/drawing/2010/main">
                  <a:solidFill>
                    <a:srgbClr val="FFFFFF"/>
                  </a:solidFill>
                </a14:hiddenFill>
              </a:ext>
            </a:extLst>
          </p:spPr>
        </p:pic>
        <p:pic>
          <p:nvPicPr>
            <p:cNvPr id="3075" name="1089" descr="509-10~1"/>
            <p:cNvPicPr>
              <a:picLocks noChangeAspect="1"/>
            </p:cNvPicPr>
            <p:nvPr/>
          </p:nvPicPr>
          <p:blipFill>
            <a:blip r:embed="rId3">
              <a:extLst>
                <a:ext uri="{28A0092B-C50C-407E-A947-70E740481C1C}">
                  <a14:useLocalDpi xmlns:a14="http://schemas.microsoft.com/office/drawing/2010/main" val="0"/>
                </a:ext>
              </a:extLst>
            </a:blip>
            <a:srcRect b="14909"/>
            <a:stretch>
              <a:fillRect/>
            </a:stretch>
          </p:blipFill>
          <p:spPr bwMode="auto">
            <a:xfrm>
              <a:off x="0" y="0"/>
              <a:ext cx="18592" cy="11811"/>
            </a:xfrm>
            <a:prstGeom prst="rect">
              <a:avLst/>
            </a:prstGeom>
            <a:noFill/>
            <a:extLst>
              <a:ext uri="{909E8E84-426E-40DD-AFC4-6F175D3DCCD1}">
                <a14:hiddenFill xmlns:a14="http://schemas.microsoft.com/office/drawing/2010/main">
                  <a:solidFill>
                    <a:srgbClr val="FFFFFF"/>
                  </a:solidFill>
                </a14:hiddenFill>
              </a:ext>
            </a:extLst>
          </p:spPr>
        </p:pic>
        <p:pic>
          <p:nvPicPr>
            <p:cNvPr id="3074" name="1090" descr="20111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1430"/>
              <a:ext cx="18592" cy="65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3010994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2.2.2.5 </a:t>
            </a:r>
            <a:r>
              <a:rPr lang="zh-CN" altLang="en-US" dirty="0"/>
              <a:t>机柜理线</a:t>
            </a:r>
          </a:p>
        </p:txBody>
      </p:sp>
      <p:sp>
        <p:nvSpPr>
          <p:cNvPr id="3" name="内容占位符 2"/>
          <p:cNvSpPr>
            <a:spLocks noGrp="1"/>
          </p:cNvSpPr>
          <p:nvPr>
            <p:ph idx="1"/>
          </p:nvPr>
        </p:nvSpPr>
        <p:spPr/>
        <p:txBody>
          <a:bodyPr/>
          <a:lstStyle/>
          <a:p>
            <a:pPr marL="0" indent="0">
              <a:buNone/>
            </a:pPr>
            <a:r>
              <a:rPr lang="zh-CN" altLang="en-US" dirty="0"/>
              <a:t>机柜型配线架已经成为机房配线架的主体，理线主要涉及机柜型配线架的美观。当线缆进入机房后，会沿着桥架进入机柜配线架或壁挂配线架。理线是指在机房的进线孔至配线架的模块孔之间，将线缆理整齐。</a:t>
            </a:r>
          </a:p>
        </p:txBody>
      </p:sp>
      <p:grpSp>
        <p:nvGrpSpPr>
          <p:cNvPr id="4" name="组合 3"/>
          <p:cNvGrpSpPr/>
          <p:nvPr/>
        </p:nvGrpSpPr>
        <p:grpSpPr>
          <a:xfrm>
            <a:off x="3191697" y="3820108"/>
            <a:ext cx="3077846" cy="1905000"/>
            <a:chOff x="0" y="0"/>
            <a:chExt cx="3078480" cy="1905000"/>
          </a:xfrm>
        </p:grpSpPr>
        <p:pic>
          <p:nvPicPr>
            <p:cNvPr id="5" name="Image1" descr="c:\users\乔阳\appdata\roaming\360se6\USERDA~1\Temp\201208~1.JPG"/>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0" y="0"/>
              <a:ext cx="1432560" cy="1905000"/>
            </a:xfrm>
            <a:prstGeom prst="rect">
              <a:avLst/>
            </a:prstGeom>
          </p:spPr>
        </p:pic>
        <p:pic>
          <p:nvPicPr>
            <p:cNvPr id="6" name="图片 5" descr="c:\users\乔阳\appdata\roaming\360se6\USERDA~1\Temp\032138~1.JPG"/>
            <p:cNvPicPr>
              <a:picLocks noChangeAspect="1"/>
            </p:cNvPicPr>
            <p:nvPr/>
          </p:nvPicPr>
          <p:blipFill rotWithShape="1">
            <a:blip r:embed="rId3">
              <a:extLst>
                <a:ext uri="{28A0092B-C50C-407E-A947-70E740481C1C}">
                  <a14:useLocalDpi xmlns:a14="http://schemas.microsoft.com/office/drawing/2010/main" val="0"/>
                </a:ext>
              </a:extLst>
            </a:blip>
            <a:srcRect r="38177"/>
            <a:stretch/>
          </p:blipFill>
          <p:spPr bwMode="auto">
            <a:xfrm>
              <a:off x="1508760" y="0"/>
              <a:ext cx="1569720" cy="1905000"/>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043627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2.2.2.5 </a:t>
            </a:r>
            <a:r>
              <a:rPr lang="zh-CN" altLang="en-US" dirty="0"/>
              <a:t>机柜理线</a:t>
            </a:r>
          </a:p>
        </p:txBody>
      </p:sp>
      <p:sp>
        <p:nvSpPr>
          <p:cNvPr id="3" name="内容占位符 2"/>
          <p:cNvSpPr>
            <a:spLocks noGrp="1"/>
          </p:cNvSpPr>
          <p:nvPr>
            <p:ph idx="1"/>
          </p:nvPr>
        </p:nvSpPr>
        <p:spPr/>
        <p:txBody>
          <a:bodyPr/>
          <a:lstStyle/>
          <a:p>
            <a:pPr marL="514350" indent="-514350">
              <a:buAutoNum type="arabicPeriod"/>
            </a:pPr>
            <a:r>
              <a:rPr lang="zh-CN" altLang="en-US" dirty="0" smtClean="0"/>
              <a:t>常见</a:t>
            </a:r>
            <a:r>
              <a:rPr lang="zh-CN" altLang="en-US" dirty="0"/>
              <a:t>的三种</a:t>
            </a:r>
            <a:r>
              <a:rPr lang="zh-CN" altLang="en-US" dirty="0" smtClean="0"/>
              <a:t>理线工艺</a:t>
            </a:r>
            <a:endParaRPr lang="en-US" altLang="zh-CN" dirty="0" smtClean="0"/>
          </a:p>
          <a:p>
            <a:pPr marL="0" indent="0">
              <a:buNone/>
            </a:pPr>
            <a:r>
              <a:rPr lang="zh-CN" altLang="en-US" dirty="0"/>
              <a:t>（</a:t>
            </a:r>
            <a:r>
              <a:rPr lang="en-US" altLang="zh-CN" dirty="0"/>
              <a:t>1</a:t>
            </a:r>
            <a:r>
              <a:rPr lang="zh-CN" altLang="en-US" dirty="0"/>
              <a:t>）瀑布</a:t>
            </a:r>
            <a:r>
              <a:rPr lang="zh-CN" altLang="en-US" dirty="0" smtClean="0"/>
              <a:t>造型</a:t>
            </a:r>
            <a:endParaRPr lang="en-US" altLang="zh-CN" dirty="0" smtClean="0"/>
          </a:p>
          <a:p>
            <a:pPr marL="0" indent="0">
              <a:buNone/>
            </a:pPr>
            <a:r>
              <a:rPr lang="zh-CN" altLang="en-US" dirty="0"/>
              <a:t>（</a:t>
            </a:r>
            <a:r>
              <a:rPr lang="en-US" altLang="zh-CN" dirty="0"/>
              <a:t>2</a:t>
            </a:r>
            <a:r>
              <a:rPr lang="zh-CN" altLang="en-US" dirty="0"/>
              <a:t>）逆向理</a:t>
            </a:r>
            <a:r>
              <a:rPr lang="zh-CN" altLang="en-US" dirty="0" smtClean="0"/>
              <a:t>线</a:t>
            </a:r>
            <a:endParaRPr lang="en-US" altLang="zh-CN" dirty="0" smtClean="0"/>
          </a:p>
          <a:p>
            <a:pPr marL="0" indent="0">
              <a:buNone/>
            </a:pPr>
            <a:r>
              <a:rPr lang="zh-CN" altLang="en-US" dirty="0"/>
              <a:t>（</a:t>
            </a:r>
            <a:r>
              <a:rPr lang="en-US" altLang="zh-CN" dirty="0"/>
              <a:t>3</a:t>
            </a:r>
            <a:r>
              <a:rPr lang="zh-CN" altLang="en-US" dirty="0"/>
              <a:t>）正向理线</a:t>
            </a:r>
          </a:p>
        </p:txBody>
      </p:sp>
    </p:spTree>
    <p:extLst>
      <p:ext uri="{BB962C8B-B14F-4D97-AF65-F5344CB8AC3E}">
        <p14:creationId xmlns:p14="http://schemas.microsoft.com/office/powerpoint/2010/main" val="3111861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2.2.3 </a:t>
            </a:r>
            <a:r>
              <a:rPr lang="zh-CN" altLang="en-US" dirty="0"/>
              <a:t>任务分析与实施</a:t>
            </a:r>
          </a:p>
        </p:txBody>
      </p:sp>
      <p:sp>
        <p:nvSpPr>
          <p:cNvPr id="3" name="内容占位符 2"/>
          <p:cNvSpPr>
            <a:spLocks noGrp="1"/>
          </p:cNvSpPr>
          <p:nvPr>
            <p:ph idx="1"/>
          </p:nvPr>
        </p:nvSpPr>
        <p:spPr/>
        <p:txBody>
          <a:bodyPr/>
          <a:lstStyle/>
          <a:p>
            <a:pPr marL="0" indent="0">
              <a:buNone/>
            </a:pPr>
            <a:r>
              <a:rPr lang="en-US" altLang="zh-CN" dirty="0"/>
              <a:t>2.2.3.1 </a:t>
            </a:r>
            <a:r>
              <a:rPr lang="zh-CN" altLang="en-US" dirty="0"/>
              <a:t>任务分析</a:t>
            </a:r>
          </a:p>
          <a:p>
            <a:pPr marL="0" indent="457200">
              <a:buNone/>
            </a:pPr>
            <a:r>
              <a:rPr lang="zh-CN" altLang="en-US" dirty="0"/>
              <a:t>任务要求进行办公楼二层的布线设计及施工，属于水平子系统设计，布线方式为水平布线，由于办公楼有走廊，因此采用走廊天花板金属线槽水平布线方式，线缆采用双绞线因此制作双绞线网线是其中一项主要任务。在设备间进行机柜理线，使用理线板辅助理线，将双绞线接入配线架，利用理线架连入交换机设备。</a:t>
            </a:r>
          </a:p>
          <a:p>
            <a:pPr marL="0" indent="0">
              <a:buNone/>
            </a:pPr>
            <a:endParaRPr lang="zh-CN" altLang="en-US" dirty="0"/>
          </a:p>
        </p:txBody>
      </p:sp>
    </p:spTree>
    <p:extLst>
      <p:ext uri="{BB962C8B-B14F-4D97-AF65-F5344CB8AC3E}">
        <p14:creationId xmlns:p14="http://schemas.microsoft.com/office/powerpoint/2010/main" val="357464883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2.2.3 </a:t>
            </a:r>
            <a:r>
              <a:rPr lang="zh-CN" altLang="en-US" dirty="0"/>
              <a:t>任务分析与实施</a:t>
            </a:r>
          </a:p>
        </p:txBody>
      </p:sp>
      <p:sp>
        <p:nvSpPr>
          <p:cNvPr id="3" name="内容占位符 2"/>
          <p:cNvSpPr>
            <a:spLocks noGrp="1"/>
          </p:cNvSpPr>
          <p:nvPr>
            <p:ph idx="1"/>
          </p:nvPr>
        </p:nvSpPr>
        <p:spPr/>
        <p:txBody>
          <a:bodyPr>
            <a:normAutofit fontScale="92500" lnSpcReduction="10000"/>
          </a:bodyPr>
          <a:lstStyle/>
          <a:p>
            <a:pPr marL="0" indent="0">
              <a:buNone/>
            </a:pPr>
            <a:r>
              <a:rPr lang="en-US" altLang="zh-CN" dirty="0"/>
              <a:t>2.2.3.2 </a:t>
            </a:r>
            <a:r>
              <a:rPr lang="zh-CN" altLang="en-US" dirty="0"/>
              <a:t>任务</a:t>
            </a:r>
            <a:r>
              <a:rPr lang="zh-CN" altLang="en-US" dirty="0" smtClean="0"/>
              <a:t>实施</a:t>
            </a:r>
            <a:endParaRPr lang="en-US" altLang="zh-CN" dirty="0" smtClean="0"/>
          </a:p>
          <a:p>
            <a:pPr marL="0" indent="0">
              <a:buNone/>
            </a:pPr>
            <a:r>
              <a:rPr lang="en-US" altLang="zh-CN" dirty="0"/>
              <a:t>1. </a:t>
            </a:r>
            <a:r>
              <a:rPr lang="zh-CN" altLang="en-US" dirty="0"/>
              <a:t>水平布线</a:t>
            </a:r>
          </a:p>
          <a:p>
            <a:pPr marL="0" indent="0">
              <a:buNone/>
            </a:pPr>
            <a:r>
              <a:rPr lang="zh-CN" altLang="en-US" dirty="0"/>
              <a:t>水平布线方式采用线槽布线，沿着走廊天棚放置金属线槽，到各房间后，再走</a:t>
            </a:r>
            <a:r>
              <a:rPr lang="en-US" altLang="zh-CN" dirty="0"/>
              <a:t>PVC</a:t>
            </a:r>
            <a:r>
              <a:rPr lang="zh-CN" altLang="en-US" dirty="0"/>
              <a:t>线槽分支进入各个办公室连入信息点，节省资金，维修和布线容易。</a:t>
            </a:r>
          </a:p>
          <a:p>
            <a:pPr marL="0" indent="0">
              <a:buNone/>
            </a:pPr>
            <a:r>
              <a:rPr lang="en-US" altLang="zh-CN" dirty="0"/>
              <a:t>2. </a:t>
            </a:r>
            <a:r>
              <a:rPr lang="zh-CN" altLang="en-US" dirty="0"/>
              <a:t>双绞线网线制作</a:t>
            </a:r>
          </a:p>
          <a:p>
            <a:pPr marL="0" indent="0">
              <a:buNone/>
            </a:pPr>
            <a:r>
              <a:rPr lang="zh-CN" altLang="en-US" dirty="0"/>
              <a:t>要注意的是在实际通信中只用到双绞线八根铜线中的第</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6</a:t>
            </a:r>
            <a:r>
              <a:rPr lang="zh-CN" altLang="en-US" dirty="0"/>
              <a:t>四条铜线。特别需要注意的是</a:t>
            </a:r>
            <a:r>
              <a:rPr lang="en-US" altLang="zh-CN" dirty="0"/>
              <a:t>RJ-45</a:t>
            </a:r>
            <a:r>
              <a:rPr lang="zh-CN" altLang="en-US" dirty="0"/>
              <a:t>水晶头引脚序号，当金属片面对我们的时候从左至右引脚序号是１</a:t>
            </a:r>
            <a:r>
              <a:rPr lang="en-US" altLang="zh-CN" dirty="0"/>
              <a:t>~</a:t>
            </a:r>
            <a:r>
              <a:rPr lang="zh-CN" altLang="en-US" dirty="0"/>
              <a:t>８，序号不能搞错，对于网络连线非常重要。</a:t>
            </a:r>
          </a:p>
          <a:p>
            <a:pPr marL="0" indent="0">
              <a:buNone/>
            </a:pPr>
            <a:endParaRPr lang="zh-CN" altLang="en-US" dirty="0"/>
          </a:p>
        </p:txBody>
      </p:sp>
    </p:spTree>
    <p:extLst>
      <p:ext uri="{BB962C8B-B14F-4D97-AF65-F5344CB8AC3E}">
        <p14:creationId xmlns:p14="http://schemas.microsoft.com/office/powerpoint/2010/main" val="25213308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a:t>
            </a:r>
            <a:r>
              <a:rPr lang="zh-CN" altLang="en-US" dirty="0" smtClean="0"/>
              <a:t>制作</a:t>
            </a:r>
            <a:endParaRPr lang="zh-CN" altLang="en-US" dirty="0"/>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1 </a:t>
            </a:r>
            <a:r>
              <a:rPr lang="zh-CN" altLang="en-US" dirty="0"/>
              <a:t>：准备好 </a:t>
            </a:r>
            <a:r>
              <a:rPr lang="en-US" altLang="zh-CN" dirty="0"/>
              <a:t>5 </a:t>
            </a:r>
            <a:r>
              <a:rPr lang="zh-CN" altLang="en-US" dirty="0"/>
              <a:t>类双绞线、 </a:t>
            </a:r>
            <a:r>
              <a:rPr lang="en-US" altLang="zh-CN" dirty="0"/>
              <a:t>RJ-45</a:t>
            </a:r>
            <a:r>
              <a:rPr lang="zh-CN" altLang="en-US" dirty="0"/>
              <a:t>水晶插头和一把专用的网线压线</a:t>
            </a:r>
            <a:r>
              <a:rPr lang="zh-CN" altLang="en-US" dirty="0" smtClean="0"/>
              <a:t>钳。</a:t>
            </a:r>
            <a:endParaRPr lang="en-US" altLang="zh-CN" dirty="0" smtClean="0"/>
          </a:p>
          <a:p>
            <a:pPr marL="0" indent="0">
              <a:buNone/>
            </a:pPr>
            <a:endParaRPr lang="zh-CN" altLang="en-US" dirty="0"/>
          </a:p>
        </p:txBody>
      </p:sp>
      <p:pic>
        <p:nvPicPr>
          <p:cNvPr id="4" name="图片 3"/>
          <p:cNvPicPr>
            <a:picLocks noChangeAspect="1"/>
          </p:cNvPicPr>
          <p:nvPr/>
        </p:nvPicPr>
        <p:blipFill>
          <a:blip r:embed="rId2"/>
          <a:stretch>
            <a:fillRect/>
          </a:stretch>
        </p:blipFill>
        <p:spPr>
          <a:xfrm>
            <a:off x="3126541" y="3029786"/>
            <a:ext cx="2402032" cy="1987468"/>
          </a:xfrm>
          <a:prstGeom prst="rect">
            <a:avLst/>
          </a:prstGeom>
        </p:spPr>
      </p:pic>
    </p:spTree>
    <p:extLst>
      <p:ext uri="{BB962C8B-B14F-4D97-AF65-F5344CB8AC3E}">
        <p14:creationId xmlns:p14="http://schemas.microsoft.com/office/powerpoint/2010/main" val="13607423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2 </a:t>
            </a:r>
            <a:r>
              <a:rPr lang="zh-CN" altLang="en-US" dirty="0"/>
              <a:t>：用压线钳的剥线刀口将</a:t>
            </a:r>
            <a:r>
              <a:rPr lang="en-US" altLang="zh-CN" dirty="0"/>
              <a:t>5</a:t>
            </a:r>
            <a:r>
              <a:rPr lang="zh-CN" altLang="en-US" dirty="0"/>
              <a:t>类线的外保护套管划开（千万小心不要将里面的双绞线的绝缘层划破），刀口距双绞线网线的端头至少 </a:t>
            </a:r>
            <a:r>
              <a:rPr lang="en-US" altLang="zh-CN" dirty="0"/>
              <a:t>2 </a:t>
            </a:r>
            <a:r>
              <a:rPr lang="zh-CN" altLang="en-US" dirty="0"/>
              <a:t>厘米 。</a:t>
            </a:r>
          </a:p>
        </p:txBody>
      </p:sp>
      <p:pic>
        <p:nvPicPr>
          <p:cNvPr id="4" name="图片 3"/>
          <p:cNvPicPr>
            <a:picLocks noChangeAspect="1"/>
          </p:cNvPicPr>
          <p:nvPr/>
        </p:nvPicPr>
        <p:blipFill>
          <a:blip r:embed="rId2"/>
          <a:stretch>
            <a:fillRect/>
          </a:stretch>
        </p:blipFill>
        <p:spPr>
          <a:xfrm>
            <a:off x="3039123" y="3456629"/>
            <a:ext cx="3139712" cy="1719221"/>
          </a:xfrm>
          <a:prstGeom prst="rect">
            <a:avLst/>
          </a:prstGeom>
        </p:spPr>
      </p:pic>
    </p:spTree>
    <p:extLst>
      <p:ext uri="{BB962C8B-B14F-4D97-AF65-F5344CB8AC3E}">
        <p14:creationId xmlns:p14="http://schemas.microsoft.com/office/powerpoint/2010/main" val="233775414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3 </a:t>
            </a:r>
            <a:r>
              <a:rPr lang="zh-CN" altLang="en-US" dirty="0"/>
              <a:t>：将划开的外保护套管剥去（来回旋转并向外抽出套管）</a:t>
            </a:r>
          </a:p>
        </p:txBody>
      </p:sp>
      <p:pic>
        <p:nvPicPr>
          <p:cNvPr id="4" name="图片 3"/>
          <p:cNvPicPr>
            <a:picLocks noChangeAspect="1"/>
          </p:cNvPicPr>
          <p:nvPr/>
        </p:nvPicPr>
        <p:blipFill>
          <a:blip r:embed="rId2"/>
          <a:stretch>
            <a:fillRect/>
          </a:stretch>
        </p:blipFill>
        <p:spPr>
          <a:xfrm>
            <a:off x="2060263" y="3029803"/>
            <a:ext cx="5096220" cy="2148779"/>
          </a:xfrm>
          <a:prstGeom prst="rect">
            <a:avLst/>
          </a:prstGeom>
        </p:spPr>
      </p:pic>
    </p:spTree>
    <p:extLst>
      <p:ext uri="{BB962C8B-B14F-4D97-AF65-F5344CB8AC3E}">
        <p14:creationId xmlns:p14="http://schemas.microsoft.com/office/powerpoint/2010/main" val="117683677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a:t>
            </a:r>
            <a:r>
              <a:rPr lang="en-US" altLang="zh-CN" dirty="0"/>
              <a:t>4</a:t>
            </a:r>
            <a:r>
              <a:rPr lang="zh-CN" altLang="en-US" dirty="0"/>
              <a:t>：露出</a:t>
            </a:r>
            <a:r>
              <a:rPr lang="en-US" altLang="zh-CN" dirty="0"/>
              <a:t>5</a:t>
            </a:r>
            <a:r>
              <a:rPr lang="zh-CN" altLang="en-US" dirty="0"/>
              <a:t>类线电缆中的</a:t>
            </a:r>
            <a:r>
              <a:rPr lang="en-US" altLang="zh-CN" dirty="0"/>
              <a:t>4</a:t>
            </a:r>
            <a:r>
              <a:rPr lang="zh-CN" altLang="en-US" dirty="0"/>
              <a:t>对双绞线，并按橙、蓝、绿、棕顺序排好</a:t>
            </a:r>
          </a:p>
        </p:txBody>
      </p:sp>
      <p:pic>
        <p:nvPicPr>
          <p:cNvPr id="4" name="图片 3"/>
          <p:cNvPicPr>
            <a:picLocks noChangeAspect="1"/>
          </p:cNvPicPr>
          <p:nvPr/>
        </p:nvPicPr>
        <p:blipFill>
          <a:blip r:embed="rId2"/>
          <a:stretch>
            <a:fillRect/>
          </a:stretch>
        </p:blipFill>
        <p:spPr>
          <a:xfrm>
            <a:off x="2575227" y="3084124"/>
            <a:ext cx="4411146" cy="2157833"/>
          </a:xfrm>
          <a:prstGeom prst="rect">
            <a:avLst/>
          </a:prstGeom>
        </p:spPr>
      </p:pic>
    </p:spTree>
    <p:extLst>
      <p:ext uri="{BB962C8B-B14F-4D97-AF65-F5344CB8AC3E}">
        <p14:creationId xmlns:p14="http://schemas.microsoft.com/office/powerpoint/2010/main" val="42813710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a:t>
            </a:r>
            <a:r>
              <a:rPr lang="en-US" altLang="zh-CN" dirty="0"/>
              <a:t>5</a:t>
            </a:r>
            <a:r>
              <a:rPr lang="zh-CN" altLang="en-US" dirty="0"/>
              <a:t>：按照</a:t>
            </a:r>
            <a:r>
              <a:rPr lang="en-US" altLang="zh-CN" dirty="0"/>
              <a:t>EIA/TIA-568B</a:t>
            </a:r>
            <a:r>
              <a:rPr lang="zh-CN" altLang="en-US" dirty="0"/>
              <a:t>标准和导线颜色将导线按规定的序号排好</a:t>
            </a:r>
          </a:p>
        </p:txBody>
      </p:sp>
      <p:pic>
        <p:nvPicPr>
          <p:cNvPr id="4" name="图片 3"/>
          <p:cNvPicPr>
            <a:picLocks noChangeAspect="1"/>
          </p:cNvPicPr>
          <p:nvPr/>
        </p:nvPicPr>
        <p:blipFill>
          <a:blip r:embed="rId2"/>
          <a:stretch>
            <a:fillRect/>
          </a:stretch>
        </p:blipFill>
        <p:spPr>
          <a:xfrm>
            <a:off x="2852528" y="2989170"/>
            <a:ext cx="3620418" cy="2633031"/>
          </a:xfrm>
          <a:prstGeom prst="rect">
            <a:avLst/>
          </a:prstGeom>
        </p:spPr>
      </p:pic>
    </p:spTree>
    <p:extLst>
      <p:ext uri="{BB962C8B-B14F-4D97-AF65-F5344CB8AC3E}">
        <p14:creationId xmlns:p14="http://schemas.microsoft.com/office/powerpoint/2010/main" val="17591931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校园的整体结构</a:t>
            </a:r>
            <a:endParaRPr lang="zh-CN" altLang="en-US" dirty="0"/>
          </a:p>
        </p:txBody>
      </p:sp>
      <p:sp>
        <p:nvSpPr>
          <p:cNvPr id="3" name="内容占位符 2"/>
          <p:cNvSpPr>
            <a:spLocks noGrp="1"/>
          </p:cNvSpPr>
          <p:nvPr>
            <p:ph idx="1"/>
          </p:nvPr>
        </p:nvSpPr>
        <p:spPr/>
        <p:txBody>
          <a:bodyPr/>
          <a:lstStyle/>
          <a:p>
            <a:pPr marL="0" indent="0">
              <a:buNone/>
            </a:pPr>
            <a:endParaRPr lang="zh-CN" altLang="en-US" dirty="0"/>
          </a:p>
        </p:txBody>
      </p:sp>
      <p:grpSp>
        <p:nvGrpSpPr>
          <p:cNvPr id="4" name="组合 3"/>
          <p:cNvGrpSpPr/>
          <p:nvPr/>
        </p:nvGrpSpPr>
        <p:grpSpPr>
          <a:xfrm>
            <a:off x="2140045" y="2413755"/>
            <a:ext cx="3397250" cy="3098800"/>
            <a:chOff x="0" y="0"/>
            <a:chExt cx="4340931" cy="3924300"/>
          </a:xfrm>
        </p:grpSpPr>
        <p:pic>
          <p:nvPicPr>
            <p:cNvPr id="5" name="图片 4" descr="c:\users\qyjzm\appdata\roaming\360se6\USERDA~1\Temp\603895~1.JPG"/>
            <p:cNvPicPr>
              <a:picLocks noChangeAspect="1"/>
            </p:cNvPicPr>
            <p:nvPr/>
          </p:nvPicPr>
          <p:blipFill rotWithShape="1">
            <a:blip r:embed="rId2" cstate="print">
              <a:extLst>
                <a:ext uri="{28A0092B-C50C-407E-A947-70E740481C1C}">
                  <a14:useLocalDpi xmlns:a14="http://schemas.microsoft.com/office/drawing/2010/main" val="0"/>
                </a:ext>
              </a:extLst>
            </a:blip>
            <a:srcRect r="5641" b="3520"/>
            <a:stretch/>
          </p:blipFill>
          <p:spPr bwMode="auto">
            <a:xfrm rot="861218">
              <a:off x="444501" y="0"/>
              <a:ext cx="2844800" cy="3924300"/>
            </a:xfrm>
            <a:prstGeom prst="rect">
              <a:avLst/>
            </a:prstGeom>
            <a:noFill/>
            <a:ln>
              <a:noFill/>
            </a:ln>
            <a:extLst>
              <a:ext uri="{53640926-AAD7-44D8-BBD7-CCE9431645EC}">
                <a14:shadowObscured xmlns:a14="http://schemas.microsoft.com/office/drawing/2010/main"/>
              </a:ext>
            </a:extLst>
          </p:spPr>
        </p:pic>
        <p:grpSp>
          <p:nvGrpSpPr>
            <p:cNvPr id="6" name="组合 5"/>
            <p:cNvGrpSpPr/>
            <p:nvPr/>
          </p:nvGrpSpPr>
          <p:grpSpPr>
            <a:xfrm>
              <a:off x="1644297" y="964992"/>
              <a:ext cx="2696634" cy="2276710"/>
              <a:chOff x="-1219553" y="-578058"/>
              <a:chExt cx="2696634" cy="2276710"/>
            </a:xfrm>
          </p:grpSpPr>
          <p:pic>
            <p:nvPicPr>
              <p:cNvPr id="16" name="图片 15" descr="c:\users\qyjzm\appdata\roaming\360se6\USERDA~1\Temp\200873~1.JPG"/>
              <p:cNvPicPr>
                <a:picLocks noChangeAspect="1"/>
              </p:cNvPicPr>
              <p:nvPr/>
            </p:nvPicPr>
            <p:blipFill rotWithShape="1">
              <a:blip r:embed="rId3" cstate="print">
                <a:extLst>
                  <a:ext uri="{28A0092B-C50C-407E-A947-70E740481C1C}">
                    <a14:useLocalDpi xmlns:a14="http://schemas.microsoft.com/office/drawing/2010/main" val="0"/>
                  </a:ext>
                </a:extLst>
              </a:blip>
              <a:srcRect b="5756"/>
              <a:stretch/>
            </p:blipFill>
            <p:spPr bwMode="auto">
              <a:xfrm>
                <a:off x="-332669" y="274352"/>
                <a:ext cx="1809750" cy="1424300"/>
              </a:xfrm>
              <a:prstGeom prst="rect">
                <a:avLst/>
              </a:prstGeom>
              <a:noFill/>
              <a:ln>
                <a:noFill/>
              </a:ln>
            </p:spPr>
          </p:pic>
          <p:sp>
            <p:nvSpPr>
              <p:cNvPr id="17" name="文本框 1225"/>
              <p:cNvSpPr txBox="1"/>
              <p:nvPr/>
            </p:nvSpPr>
            <p:spPr>
              <a:xfrm>
                <a:off x="914400" y="1231899"/>
                <a:ext cx="450850" cy="27940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办公楼</a:t>
                </a:r>
              </a:p>
            </p:txBody>
          </p:sp>
          <p:sp>
            <p:nvSpPr>
              <p:cNvPr id="18" name="文本框 368"/>
              <p:cNvSpPr txBox="1"/>
              <p:nvPr/>
            </p:nvSpPr>
            <p:spPr>
              <a:xfrm>
                <a:off x="-1219553" y="-578058"/>
                <a:ext cx="450850" cy="27940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操场</a:t>
                </a:r>
              </a:p>
            </p:txBody>
          </p:sp>
        </p:grpSp>
        <p:grpSp>
          <p:nvGrpSpPr>
            <p:cNvPr id="7" name="组合 6"/>
            <p:cNvGrpSpPr/>
            <p:nvPr/>
          </p:nvGrpSpPr>
          <p:grpSpPr>
            <a:xfrm>
              <a:off x="2863850" y="107117"/>
              <a:ext cx="952500" cy="1484989"/>
              <a:chOff x="393700" y="-64333"/>
              <a:chExt cx="952500" cy="1484989"/>
            </a:xfrm>
          </p:grpSpPr>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700" y="-64333"/>
                <a:ext cx="952500" cy="1187450"/>
              </a:xfrm>
              <a:prstGeom prst="rect">
                <a:avLst/>
              </a:prstGeom>
            </p:spPr>
          </p:pic>
          <p:sp>
            <p:nvSpPr>
              <p:cNvPr id="15" name="文本框 1074"/>
              <p:cNvSpPr txBox="1"/>
              <p:nvPr/>
            </p:nvSpPr>
            <p:spPr>
              <a:xfrm>
                <a:off x="393700" y="1131028"/>
                <a:ext cx="450850" cy="28962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教学楼</a:t>
                </a:r>
              </a:p>
            </p:txBody>
          </p:sp>
        </p:grpSp>
        <p:grpSp>
          <p:nvGrpSpPr>
            <p:cNvPr id="8" name="组合 7"/>
            <p:cNvGrpSpPr/>
            <p:nvPr/>
          </p:nvGrpSpPr>
          <p:grpSpPr>
            <a:xfrm>
              <a:off x="73024" y="2038350"/>
              <a:ext cx="885823" cy="1612536"/>
              <a:chOff x="-15876" y="0"/>
              <a:chExt cx="885823" cy="1612536"/>
            </a:xfrm>
          </p:grpSpPr>
          <p:pic>
            <p:nvPicPr>
              <p:cNvPr id="12" name="图片 11" descr="c:\users\qyjzm\appdata\roaming\360se6\USERDA~1\Temp\610877~1.JPG"/>
              <p:cNvPicPr>
                <a:picLocks noChangeAspect="1"/>
              </p:cNvPicPr>
              <p:nvPr/>
            </p:nvPicPr>
            <p:blipFill rotWithShape="1">
              <a:blip r:embed="rId5" cstate="print">
                <a:extLst>
                  <a:ext uri="{28A0092B-C50C-407E-A947-70E740481C1C}">
                    <a14:useLocalDpi xmlns:a14="http://schemas.microsoft.com/office/drawing/2010/main" val="0"/>
                  </a:ext>
                </a:extLst>
              </a:blip>
              <a:srcRect l="-1825" b="3453"/>
              <a:stretch/>
            </p:blipFill>
            <p:spPr bwMode="auto">
              <a:xfrm>
                <a:off x="-15876" y="0"/>
                <a:ext cx="885823" cy="1250664"/>
              </a:xfrm>
              <a:prstGeom prst="rect">
                <a:avLst/>
              </a:prstGeom>
              <a:noFill/>
              <a:ln>
                <a:noFill/>
              </a:ln>
            </p:spPr>
          </p:pic>
          <p:sp>
            <p:nvSpPr>
              <p:cNvPr id="13" name="文本框 1079"/>
              <p:cNvSpPr txBox="1"/>
              <p:nvPr/>
            </p:nvSpPr>
            <p:spPr>
              <a:xfrm>
                <a:off x="292100" y="1365250"/>
                <a:ext cx="450850" cy="24728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图书馆</a:t>
                </a:r>
              </a:p>
            </p:txBody>
          </p:sp>
        </p:grpSp>
        <p:grpSp>
          <p:nvGrpSpPr>
            <p:cNvPr id="9" name="组合 8"/>
            <p:cNvGrpSpPr/>
            <p:nvPr/>
          </p:nvGrpSpPr>
          <p:grpSpPr>
            <a:xfrm>
              <a:off x="0" y="330200"/>
              <a:ext cx="914400" cy="1487202"/>
              <a:chOff x="0" y="0"/>
              <a:chExt cx="914400" cy="1487202"/>
            </a:xfrm>
          </p:grpSpPr>
          <p:pic>
            <p:nvPicPr>
              <p:cNvPr id="10" name="图片 9" descr="c:\users\qyjzm\appdata\roaming\360se6\USERDA~1\Temp\200921~1.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914400" cy="1244600"/>
              </a:xfrm>
              <a:prstGeom prst="rect">
                <a:avLst/>
              </a:prstGeom>
              <a:noFill/>
              <a:ln>
                <a:noFill/>
              </a:ln>
            </p:spPr>
          </p:pic>
          <p:sp>
            <p:nvSpPr>
              <p:cNvPr id="11" name="文本框 1328"/>
              <p:cNvSpPr txBox="1"/>
              <p:nvPr/>
            </p:nvSpPr>
            <p:spPr>
              <a:xfrm>
                <a:off x="158750" y="1244600"/>
                <a:ext cx="450850" cy="24260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zh-CN" sz="900" kern="100">
                    <a:effectLst/>
                    <a:latin typeface="Times New Roman" panose="02020603050405020304" pitchFamily="18" charset="0"/>
                    <a:ea typeface="宋体" panose="02010600030101010101" pitchFamily="2" charset="-122"/>
                    <a:cs typeface="Times New Roman" panose="02020603050405020304" pitchFamily="18" charset="0"/>
                  </a:rPr>
                  <a:t>宿舍楼</a:t>
                </a:r>
              </a:p>
            </p:txBody>
          </p:sp>
        </p:grpSp>
      </p:grpSp>
    </p:spTree>
    <p:extLst>
      <p:ext uri="{BB962C8B-B14F-4D97-AF65-F5344CB8AC3E}">
        <p14:creationId xmlns:p14="http://schemas.microsoft.com/office/powerpoint/2010/main" val="39508145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6 </a:t>
            </a:r>
            <a:r>
              <a:rPr lang="zh-CN" altLang="en-US" dirty="0"/>
              <a:t>：将</a:t>
            </a:r>
            <a:r>
              <a:rPr lang="en-US" altLang="zh-CN" dirty="0"/>
              <a:t>8</a:t>
            </a:r>
            <a:r>
              <a:rPr lang="zh-CN" altLang="en-US" dirty="0"/>
              <a:t>根排好序的导线平坦整齐地平行排列，导线间不留空隙，可以用大拇指和拇指压住排好序的线，由内向外侧端头，上下来回弯折几次，可以较容易的使原来弯折大的导线平坦。</a:t>
            </a:r>
          </a:p>
        </p:txBody>
      </p:sp>
      <p:pic>
        <p:nvPicPr>
          <p:cNvPr id="4" name="图片 3"/>
          <p:cNvPicPr>
            <a:picLocks noChangeAspect="1"/>
          </p:cNvPicPr>
          <p:nvPr/>
        </p:nvPicPr>
        <p:blipFill>
          <a:blip r:embed="rId2"/>
          <a:stretch>
            <a:fillRect/>
          </a:stretch>
        </p:blipFill>
        <p:spPr>
          <a:xfrm>
            <a:off x="3432348" y="3460590"/>
            <a:ext cx="1918249" cy="2494718"/>
          </a:xfrm>
          <a:prstGeom prst="rect">
            <a:avLst/>
          </a:prstGeom>
        </p:spPr>
      </p:pic>
    </p:spTree>
    <p:extLst>
      <p:ext uri="{BB962C8B-B14F-4D97-AF65-F5344CB8AC3E}">
        <p14:creationId xmlns:p14="http://schemas.microsoft.com/office/powerpoint/2010/main" val="172901505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7 </a:t>
            </a:r>
            <a:r>
              <a:rPr lang="zh-CN" altLang="en-US" dirty="0"/>
              <a:t>：准备用压线钳的剪线刀口将 </a:t>
            </a:r>
            <a:r>
              <a:rPr lang="en-US" altLang="zh-CN" dirty="0"/>
              <a:t>8 </a:t>
            </a:r>
            <a:r>
              <a:rPr lang="zh-CN" altLang="en-US" dirty="0"/>
              <a:t>根导线整齐的剪断</a:t>
            </a:r>
          </a:p>
        </p:txBody>
      </p:sp>
      <p:pic>
        <p:nvPicPr>
          <p:cNvPr id="4" name="图片 3"/>
          <p:cNvPicPr>
            <a:picLocks noChangeAspect="1"/>
          </p:cNvPicPr>
          <p:nvPr/>
        </p:nvPicPr>
        <p:blipFill>
          <a:blip r:embed="rId2"/>
          <a:stretch>
            <a:fillRect/>
          </a:stretch>
        </p:blipFill>
        <p:spPr>
          <a:xfrm>
            <a:off x="2604853" y="3011239"/>
            <a:ext cx="4285145" cy="2710551"/>
          </a:xfrm>
          <a:prstGeom prst="rect">
            <a:avLst/>
          </a:prstGeom>
        </p:spPr>
      </p:pic>
    </p:spTree>
    <p:extLst>
      <p:ext uri="{BB962C8B-B14F-4D97-AF65-F5344CB8AC3E}">
        <p14:creationId xmlns:p14="http://schemas.microsoft.com/office/powerpoint/2010/main" val="399299231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8 </a:t>
            </a:r>
            <a:r>
              <a:rPr lang="zh-CN" altLang="en-US" dirty="0"/>
              <a:t>：剪断电缆线。请注意：一定要剪得很整齐。剥开的导线长度不可太短，长度大概</a:t>
            </a:r>
            <a:r>
              <a:rPr lang="en-US" altLang="zh-CN" dirty="0"/>
              <a:t>1.8cm</a:t>
            </a:r>
            <a:r>
              <a:rPr lang="zh-CN" altLang="en-US" dirty="0"/>
              <a:t>，可以拿一个水晶头比对一下长度，一定要让外保护到的长度超过胶皮压点，另外不要剥开每根导线的绝缘外层。</a:t>
            </a:r>
          </a:p>
        </p:txBody>
      </p:sp>
      <p:pic>
        <p:nvPicPr>
          <p:cNvPr id="4" name="图片 3"/>
          <p:cNvPicPr>
            <a:picLocks noChangeAspect="1"/>
          </p:cNvPicPr>
          <p:nvPr/>
        </p:nvPicPr>
        <p:blipFill>
          <a:blip r:embed="rId2"/>
          <a:stretch>
            <a:fillRect/>
          </a:stretch>
        </p:blipFill>
        <p:spPr>
          <a:xfrm>
            <a:off x="3222827" y="3870529"/>
            <a:ext cx="2435587" cy="2328660"/>
          </a:xfrm>
          <a:prstGeom prst="rect">
            <a:avLst/>
          </a:prstGeom>
        </p:spPr>
      </p:pic>
    </p:spTree>
    <p:extLst>
      <p:ext uri="{BB962C8B-B14F-4D97-AF65-F5344CB8AC3E}">
        <p14:creationId xmlns:p14="http://schemas.microsoft.com/office/powerpoint/2010/main" val="41541526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9 </a:t>
            </a:r>
            <a:r>
              <a:rPr lang="zh-CN" altLang="en-US" dirty="0"/>
              <a:t>：将剪断的电缆线放入 </a:t>
            </a:r>
            <a:r>
              <a:rPr lang="en-US" altLang="zh-CN" dirty="0"/>
              <a:t>RJ-45 </a:t>
            </a:r>
            <a:r>
              <a:rPr lang="zh-CN" altLang="en-US" dirty="0"/>
              <a:t>插头试试长短（一定要插到底），电缆线的外保护层（胶皮）最后应能够在 </a:t>
            </a:r>
            <a:r>
              <a:rPr lang="en-US" altLang="zh-CN" dirty="0"/>
              <a:t>RJ-45 </a:t>
            </a:r>
            <a:r>
              <a:rPr lang="zh-CN" altLang="en-US" dirty="0"/>
              <a:t>插头内的凹陷处被压实</a:t>
            </a:r>
          </a:p>
        </p:txBody>
      </p:sp>
      <p:pic>
        <p:nvPicPr>
          <p:cNvPr id="4" name="图片 3"/>
          <p:cNvPicPr>
            <a:picLocks noChangeAspect="1"/>
          </p:cNvPicPr>
          <p:nvPr/>
        </p:nvPicPr>
        <p:blipFill>
          <a:blip r:embed="rId2"/>
          <a:stretch>
            <a:fillRect/>
          </a:stretch>
        </p:blipFill>
        <p:spPr>
          <a:xfrm>
            <a:off x="2185505" y="3364455"/>
            <a:ext cx="5565518" cy="2293961"/>
          </a:xfrm>
          <a:prstGeom prst="rect">
            <a:avLst/>
          </a:prstGeom>
        </p:spPr>
      </p:pic>
    </p:spTree>
    <p:extLst>
      <p:ext uri="{BB962C8B-B14F-4D97-AF65-F5344CB8AC3E}">
        <p14:creationId xmlns:p14="http://schemas.microsoft.com/office/powerpoint/2010/main" val="17552008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10 </a:t>
            </a:r>
            <a:r>
              <a:rPr lang="zh-CN" altLang="en-US" dirty="0"/>
              <a:t>：在确认一切都正确后（特别要注意不要将导线的顺序排列反了），将 </a:t>
            </a:r>
            <a:r>
              <a:rPr lang="en-US" altLang="zh-CN" dirty="0"/>
              <a:t>RJ-45 </a:t>
            </a:r>
            <a:r>
              <a:rPr lang="zh-CN" altLang="en-US" dirty="0"/>
              <a:t>插头放入压 线钳的压头槽内，准备最后的压实。</a:t>
            </a:r>
          </a:p>
        </p:txBody>
      </p:sp>
      <p:pic>
        <p:nvPicPr>
          <p:cNvPr id="4" name="图片 3"/>
          <p:cNvPicPr>
            <a:picLocks noChangeAspect="1"/>
          </p:cNvPicPr>
          <p:nvPr/>
        </p:nvPicPr>
        <p:blipFill>
          <a:blip r:embed="rId2"/>
          <a:stretch>
            <a:fillRect/>
          </a:stretch>
        </p:blipFill>
        <p:spPr>
          <a:xfrm>
            <a:off x="2855484" y="3499618"/>
            <a:ext cx="3672065" cy="2519661"/>
          </a:xfrm>
          <a:prstGeom prst="rect">
            <a:avLst/>
          </a:prstGeom>
        </p:spPr>
      </p:pic>
    </p:spTree>
    <p:extLst>
      <p:ext uri="{BB962C8B-B14F-4D97-AF65-F5344CB8AC3E}">
        <p14:creationId xmlns:p14="http://schemas.microsoft.com/office/powerpoint/2010/main" val="39060205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11 </a:t>
            </a:r>
            <a:r>
              <a:rPr lang="zh-CN" altLang="en-US" dirty="0"/>
              <a:t>：双手紧握压线钳的手柄，用力压紧。请注意，在这一步骤完成后，插头的 </a:t>
            </a:r>
            <a:r>
              <a:rPr lang="en-US" altLang="zh-CN" dirty="0"/>
              <a:t>8 </a:t>
            </a:r>
            <a:r>
              <a:rPr lang="zh-CN" altLang="en-US" dirty="0"/>
              <a:t>个针脚接触点就穿过导线的绝缘外层，分别和 </a:t>
            </a:r>
            <a:r>
              <a:rPr lang="en-US" altLang="zh-CN" dirty="0"/>
              <a:t>8 </a:t>
            </a:r>
            <a:r>
              <a:rPr lang="zh-CN" altLang="en-US" dirty="0"/>
              <a:t>根导线紧紧地压接在一起。</a:t>
            </a:r>
          </a:p>
        </p:txBody>
      </p:sp>
      <p:pic>
        <p:nvPicPr>
          <p:cNvPr id="4" name="图片 3"/>
          <p:cNvPicPr>
            <a:picLocks noChangeAspect="1"/>
          </p:cNvPicPr>
          <p:nvPr/>
        </p:nvPicPr>
        <p:blipFill>
          <a:blip r:embed="rId2"/>
          <a:stretch>
            <a:fillRect/>
          </a:stretch>
        </p:blipFill>
        <p:spPr>
          <a:xfrm>
            <a:off x="3319563" y="3240784"/>
            <a:ext cx="2578832" cy="2639797"/>
          </a:xfrm>
          <a:prstGeom prst="rect">
            <a:avLst/>
          </a:prstGeom>
        </p:spPr>
      </p:pic>
    </p:spTree>
    <p:extLst>
      <p:ext uri="{BB962C8B-B14F-4D97-AF65-F5344CB8AC3E}">
        <p14:creationId xmlns:p14="http://schemas.microsoft.com/office/powerpoint/2010/main" val="17355686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lstStyle/>
          <a:p>
            <a:pPr marL="0" indent="0">
              <a:buNone/>
            </a:pPr>
            <a:r>
              <a:rPr lang="zh-CN" altLang="en-US" dirty="0"/>
              <a:t>步骤 </a:t>
            </a:r>
            <a:r>
              <a:rPr lang="en-US" altLang="zh-CN" dirty="0"/>
              <a:t>12 </a:t>
            </a:r>
            <a:r>
              <a:rPr lang="zh-CN" altLang="en-US" dirty="0"/>
              <a:t>：完成</a:t>
            </a:r>
          </a:p>
        </p:txBody>
      </p:sp>
      <p:pic>
        <p:nvPicPr>
          <p:cNvPr id="4" name="图片 3"/>
          <p:cNvPicPr>
            <a:picLocks noChangeAspect="1"/>
          </p:cNvPicPr>
          <p:nvPr/>
        </p:nvPicPr>
        <p:blipFill>
          <a:blip r:embed="rId2"/>
          <a:stretch>
            <a:fillRect/>
          </a:stretch>
        </p:blipFill>
        <p:spPr>
          <a:xfrm>
            <a:off x="3309253" y="2749454"/>
            <a:ext cx="3139832" cy="2908961"/>
          </a:xfrm>
          <a:prstGeom prst="rect">
            <a:avLst/>
          </a:prstGeom>
        </p:spPr>
      </p:pic>
    </p:spTree>
    <p:extLst>
      <p:ext uri="{BB962C8B-B14F-4D97-AF65-F5344CB8AC3E}">
        <p14:creationId xmlns:p14="http://schemas.microsoft.com/office/powerpoint/2010/main" val="152788330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双绞线网线制作</a:t>
            </a:r>
          </a:p>
        </p:txBody>
      </p:sp>
      <p:sp>
        <p:nvSpPr>
          <p:cNvPr id="3" name="内容占位符 2"/>
          <p:cNvSpPr>
            <a:spLocks noGrp="1"/>
          </p:cNvSpPr>
          <p:nvPr>
            <p:ph idx="1"/>
          </p:nvPr>
        </p:nvSpPr>
        <p:spPr/>
        <p:txBody>
          <a:bodyPr>
            <a:normAutofit fontScale="92500"/>
          </a:bodyPr>
          <a:lstStyle/>
          <a:p>
            <a:pPr marL="0" indent="0">
              <a:buNone/>
            </a:pPr>
            <a:r>
              <a:rPr lang="en-US" altLang="zh-CN" dirty="0"/>
              <a:t>2. </a:t>
            </a:r>
            <a:r>
              <a:rPr lang="zh-CN" altLang="en-US" dirty="0"/>
              <a:t>连通性</a:t>
            </a:r>
            <a:r>
              <a:rPr lang="zh-CN" altLang="en-US" dirty="0" smtClean="0"/>
              <a:t>测试</a:t>
            </a:r>
            <a:endParaRPr lang="en-US" altLang="zh-CN" dirty="0" smtClean="0"/>
          </a:p>
          <a:p>
            <a:pPr marL="0" indent="0">
              <a:buNone/>
            </a:pPr>
            <a:r>
              <a:rPr lang="zh-CN" altLang="en-US" dirty="0"/>
              <a:t>两端压好后用网线测试仪测试双绞线网线的连通性，其使用方法如下： </a:t>
            </a:r>
          </a:p>
          <a:p>
            <a:pPr marL="0" indent="0">
              <a:buNone/>
            </a:pPr>
            <a:r>
              <a:rPr lang="zh-CN" altLang="en-US" dirty="0"/>
              <a:t>将双绞线两端水晶头分别插入主测试器和远程测试端，并打开主测试器电源，</a:t>
            </a:r>
            <a:r>
              <a:rPr lang="en-US" altLang="zh-CN" dirty="0"/>
              <a:t>LED</a:t>
            </a:r>
            <a:r>
              <a:rPr lang="zh-CN" altLang="en-US" dirty="0"/>
              <a:t>信号灯开始逐个闪烁。 </a:t>
            </a:r>
          </a:p>
          <a:p>
            <a:pPr marL="0" indent="0">
              <a:buNone/>
            </a:pPr>
            <a:r>
              <a:rPr lang="zh-CN" altLang="en-US" dirty="0"/>
              <a:t>如果双绞线网线制作无误，则主测试器和远程测试端的两路信号灯将会按如下顺序同步闪烁。 </a:t>
            </a:r>
          </a:p>
          <a:p>
            <a:pPr marL="0" indent="0">
              <a:buNone/>
            </a:pPr>
            <a:r>
              <a:rPr lang="zh-CN" altLang="en-US" dirty="0"/>
              <a:t>主测试器：  </a:t>
            </a:r>
            <a:r>
              <a:rPr lang="en-US" altLang="zh-CN" dirty="0"/>
              <a:t>1-2-3-4-5-6-7-8 </a:t>
            </a:r>
          </a:p>
          <a:p>
            <a:pPr marL="0" indent="0">
              <a:buNone/>
            </a:pPr>
            <a:r>
              <a:rPr lang="zh-CN" altLang="en-US" dirty="0"/>
              <a:t>远程测试端： </a:t>
            </a:r>
            <a:r>
              <a:rPr lang="en-US" altLang="zh-CN" dirty="0"/>
              <a:t>1-2-3-4-5-6-7-8</a:t>
            </a:r>
            <a:r>
              <a:rPr lang="zh-CN" altLang="en-US" dirty="0"/>
              <a:t>（平行双绞线）   </a:t>
            </a:r>
            <a:r>
              <a:rPr lang="en-US" altLang="zh-CN" dirty="0"/>
              <a:t>3-6-1-4-5-2-7-8</a:t>
            </a:r>
            <a:r>
              <a:rPr lang="zh-CN" altLang="en-US" dirty="0"/>
              <a:t>（交叉双绞线）</a:t>
            </a:r>
          </a:p>
          <a:p>
            <a:pPr marL="0" indent="457200">
              <a:buNone/>
            </a:pPr>
            <a:endParaRPr lang="zh-CN" altLang="en-US" dirty="0"/>
          </a:p>
        </p:txBody>
      </p:sp>
    </p:spTree>
    <p:extLst>
      <p:ext uri="{BB962C8B-B14F-4D97-AF65-F5344CB8AC3E}">
        <p14:creationId xmlns:p14="http://schemas.microsoft.com/office/powerpoint/2010/main" val="411469088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2.2.3.2 </a:t>
            </a:r>
            <a:r>
              <a:rPr lang="zh-CN" altLang="en-US" dirty="0"/>
              <a:t>任务</a:t>
            </a:r>
            <a:r>
              <a:rPr lang="zh-CN" altLang="en-US" dirty="0" smtClean="0"/>
              <a:t>实施</a:t>
            </a:r>
            <a:endParaRPr lang="zh-CN" altLang="en-US" dirty="0"/>
          </a:p>
        </p:txBody>
      </p:sp>
      <p:sp>
        <p:nvSpPr>
          <p:cNvPr id="3" name="内容占位符 2"/>
          <p:cNvSpPr>
            <a:spLocks noGrp="1"/>
          </p:cNvSpPr>
          <p:nvPr>
            <p:ph idx="1"/>
          </p:nvPr>
        </p:nvSpPr>
        <p:spPr/>
        <p:txBody>
          <a:bodyPr/>
          <a:lstStyle/>
          <a:p>
            <a:pPr marL="0" indent="0">
              <a:buNone/>
            </a:pPr>
            <a:r>
              <a:rPr lang="en-US" altLang="zh-CN" dirty="0"/>
              <a:t>3. </a:t>
            </a:r>
            <a:r>
              <a:rPr lang="zh-CN" altLang="en-US" dirty="0"/>
              <a:t>机柜理</a:t>
            </a:r>
            <a:r>
              <a:rPr lang="zh-CN" altLang="en-US" dirty="0" smtClean="0"/>
              <a:t>线</a:t>
            </a:r>
            <a:endParaRPr lang="en-US" altLang="zh-CN" dirty="0" smtClean="0"/>
          </a:p>
          <a:p>
            <a:pPr marL="0" indent="0">
              <a:buNone/>
            </a:pPr>
            <a:r>
              <a:rPr lang="zh-CN" altLang="en-US" dirty="0"/>
              <a:t>（</a:t>
            </a:r>
            <a:r>
              <a:rPr lang="en-US" altLang="zh-CN" dirty="0"/>
              <a:t>1</a:t>
            </a:r>
            <a:r>
              <a:rPr lang="zh-CN" altLang="en-US" dirty="0"/>
              <a:t>）首先是测量需要多长的线</a:t>
            </a:r>
            <a:r>
              <a:rPr lang="zh-CN" altLang="en-US" dirty="0" smtClean="0"/>
              <a:t>。</a:t>
            </a:r>
            <a:endParaRPr lang="en-US" altLang="zh-CN" dirty="0" smtClean="0"/>
          </a:p>
          <a:p>
            <a:pPr marL="0" indent="0">
              <a:buNone/>
            </a:pPr>
            <a:r>
              <a:rPr lang="zh-CN" altLang="en-US" dirty="0"/>
              <a:t>（</a:t>
            </a:r>
            <a:r>
              <a:rPr lang="en-US" altLang="zh-CN" dirty="0"/>
              <a:t>2</a:t>
            </a:r>
            <a:r>
              <a:rPr lang="zh-CN" altLang="en-US" dirty="0"/>
              <a:t>）根据第一步测算出来的长度进行裁剪，把多余的剪去，注意要尽量一致避免影响美观，而且要比计算的留出一部分冗余，最好能留上十到十五厘米，其中包括剪去包皮打上配线架的长度</a:t>
            </a:r>
            <a:r>
              <a:rPr lang="zh-CN" altLang="en-US" dirty="0" smtClean="0"/>
              <a:t>。</a:t>
            </a:r>
            <a:endParaRPr lang="en-US" altLang="zh-CN" dirty="0" smtClean="0"/>
          </a:p>
          <a:p>
            <a:pPr marL="0" indent="0">
              <a:buNone/>
            </a:pPr>
            <a:r>
              <a:rPr lang="zh-CN" altLang="en-US" dirty="0"/>
              <a:t>（</a:t>
            </a:r>
            <a:r>
              <a:rPr lang="en-US" altLang="zh-CN" dirty="0"/>
              <a:t>3</a:t>
            </a:r>
            <a:r>
              <a:rPr lang="zh-CN" altLang="en-US" dirty="0"/>
              <a:t>）接下来开始理</a:t>
            </a:r>
            <a:r>
              <a:rPr lang="zh-CN" altLang="en-US" dirty="0" smtClean="0"/>
              <a:t>线。</a:t>
            </a:r>
            <a:endParaRPr lang="zh-CN" altLang="en-US" dirty="0"/>
          </a:p>
        </p:txBody>
      </p:sp>
    </p:spTree>
    <p:extLst>
      <p:ext uri="{BB962C8B-B14F-4D97-AF65-F5344CB8AC3E}">
        <p14:creationId xmlns:p14="http://schemas.microsoft.com/office/powerpoint/2010/main" val="128854206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2.2.3.2 </a:t>
            </a:r>
            <a:r>
              <a:rPr lang="zh-CN" altLang="en-US" dirty="0"/>
              <a:t>任务实施</a:t>
            </a:r>
          </a:p>
        </p:txBody>
      </p:sp>
      <p:sp>
        <p:nvSpPr>
          <p:cNvPr id="3" name="内容占位符 2"/>
          <p:cNvSpPr>
            <a:spLocks noGrp="1"/>
          </p:cNvSpPr>
          <p:nvPr>
            <p:ph idx="1"/>
          </p:nvPr>
        </p:nvSpPr>
        <p:spPr/>
        <p:txBody>
          <a:bodyPr>
            <a:normAutofit fontScale="62500" lnSpcReduction="20000"/>
          </a:bodyPr>
          <a:lstStyle/>
          <a:p>
            <a:pPr marL="0" indent="0">
              <a:buNone/>
            </a:pPr>
            <a:r>
              <a:rPr lang="zh-CN" altLang="en-US" dirty="0"/>
              <a:t>理线的</a:t>
            </a:r>
            <a:r>
              <a:rPr lang="zh-CN" altLang="en-US" dirty="0" smtClean="0"/>
              <a:t>步骤：</a:t>
            </a:r>
            <a:endParaRPr lang="en-US" altLang="zh-CN" dirty="0" smtClean="0"/>
          </a:p>
          <a:p>
            <a:pPr marL="0" indent="0">
              <a:lnSpc>
                <a:spcPct val="120000"/>
              </a:lnSpc>
              <a:spcBef>
                <a:spcPts val="600"/>
              </a:spcBef>
              <a:buNone/>
            </a:pPr>
            <a:r>
              <a:rPr lang="zh-CN" altLang="en-US" dirty="0"/>
              <a:t>①在线缆根部开始外露的地方开始用扎带绑好，如果线缆过多就按网线的编号从中间分成两份或者多份，但是需要保证分出来的网线每一部分都是连续的，因为这样下步工作就容易进行 。</a:t>
            </a:r>
          </a:p>
          <a:p>
            <a:pPr marL="0" indent="0">
              <a:lnSpc>
                <a:spcPct val="120000"/>
              </a:lnSpc>
              <a:spcBef>
                <a:spcPts val="600"/>
              </a:spcBef>
              <a:buNone/>
            </a:pPr>
            <a:r>
              <a:rPr lang="zh-CN" altLang="en-US" dirty="0"/>
              <a:t>②根据需要把大部分网线扎好就开始用配线板理线，配线板的使用方法就是按照一个约定把线缆从配线板的背部一条条的穿过配线板，在配线板背部按照两根连续的网线一起用扎带扎起来，每两个扎一块儿都要求有一个错位，就是不要并排的扎太多，每两个扎带上下最好有点距离，两根连续的扎起来以后就开始六根网线一块儿扎一起，平均需要每半米重新扎一次，注意扎的时候注意整齐，不要胡乱扎一起给人不和谐的感受。 </a:t>
            </a:r>
          </a:p>
          <a:p>
            <a:pPr marL="0" indent="0">
              <a:lnSpc>
                <a:spcPct val="120000"/>
              </a:lnSpc>
              <a:spcBef>
                <a:spcPts val="600"/>
              </a:spcBef>
              <a:buNone/>
            </a:pPr>
            <a:r>
              <a:rPr lang="zh-CN" altLang="en-US" dirty="0"/>
              <a:t>③使用理线板一直顺着往下移，在理线板的背部也一直用扎带缠好（半米一扎）。最后一次六根一扎，其位置在离线缆尾部一米左右，扎好了以后就在附近距离开始两根一扎，当然还是按照顺序扎好。每两根扎好后往下半米左右再次使用同样的方法再扎一次，有利于下一步打配线架。</a:t>
            </a:r>
          </a:p>
          <a:p>
            <a:pPr marL="0" indent="0">
              <a:buNone/>
            </a:pPr>
            <a:endParaRPr lang="zh-CN" altLang="en-US" dirty="0"/>
          </a:p>
        </p:txBody>
      </p:sp>
    </p:spTree>
    <p:extLst>
      <p:ext uri="{BB962C8B-B14F-4D97-AF65-F5344CB8AC3E}">
        <p14:creationId xmlns:p14="http://schemas.microsoft.com/office/powerpoint/2010/main" val="28093068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 </a:t>
            </a:r>
            <a:r>
              <a:rPr lang="zh-CN" altLang="en-US" dirty="0"/>
              <a:t>相关知识</a:t>
            </a:r>
          </a:p>
        </p:txBody>
      </p:sp>
      <p:sp>
        <p:nvSpPr>
          <p:cNvPr id="3" name="内容占位符 2"/>
          <p:cNvSpPr>
            <a:spLocks noGrp="1"/>
          </p:cNvSpPr>
          <p:nvPr>
            <p:ph idx="1"/>
          </p:nvPr>
        </p:nvSpPr>
        <p:spPr/>
        <p:txBody>
          <a:bodyPr/>
          <a:lstStyle/>
          <a:p>
            <a:pPr marL="0" indent="0">
              <a:buNone/>
            </a:pPr>
            <a:r>
              <a:rPr lang="en-US" altLang="zh-CN" dirty="0"/>
              <a:t>2.1.2.1 </a:t>
            </a:r>
            <a:r>
              <a:rPr lang="zh-CN" altLang="en-US" dirty="0"/>
              <a:t>综合布线系统</a:t>
            </a:r>
            <a:r>
              <a:rPr lang="zh-CN" altLang="en-US" dirty="0" smtClean="0"/>
              <a:t>简介</a:t>
            </a:r>
            <a:endParaRPr lang="en-US" altLang="zh-CN" dirty="0" smtClean="0"/>
          </a:p>
          <a:p>
            <a:pPr marL="0" indent="0">
              <a:buNone/>
            </a:pPr>
            <a:r>
              <a:rPr lang="zh-CN" altLang="en-US" dirty="0"/>
              <a:t>综合布线系统（</a:t>
            </a:r>
            <a:r>
              <a:rPr lang="en-US" altLang="zh-CN" dirty="0"/>
              <a:t>Premises Distributed System</a:t>
            </a:r>
            <a:r>
              <a:rPr lang="zh-CN" altLang="en-US" dirty="0"/>
              <a:t>，简称</a:t>
            </a:r>
            <a:r>
              <a:rPr lang="en-US" altLang="zh-CN" dirty="0"/>
              <a:t>PDS</a:t>
            </a:r>
            <a:r>
              <a:rPr lang="zh-CN" altLang="en-US" dirty="0"/>
              <a:t>）是一种集成化通用传输系统，在楼宇和园区范围内，利用双绞线、光缆或同轴电缆传递信息，可以连接电话、计算机、会议电视和监视电视等设备的结构化</a:t>
            </a:r>
            <a:r>
              <a:rPr lang="zh-CN" altLang="en-US" dirty="0" smtClean="0"/>
              <a:t>信息</a:t>
            </a:r>
            <a:r>
              <a:rPr lang="zh-CN" altLang="en-US" dirty="0"/>
              <a:t>传输系统</a:t>
            </a:r>
            <a:r>
              <a:rPr lang="zh-CN" altLang="en-US" dirty="0" smtClean="0"/>
              <a:t>。</a:t>
            </a:r>
            <a:endParaRPr lang="en-US" altLang="zh-CN" dirty="0" smtClean="0"/>
          </a:p>
          <a:p>
            <a:pPr marL="0" indent="0">
              <a:buNone/>
            </a:pPr>
            <a:r>
              <a:rPr lang="en-US" altLang="zh-CN" dirty="0"/>
              <a:t>PDS</a:t>
            </a:r>
            <a:r>
              <a:rPr lang="zh-CN" altLang="en-US" dirty="0"/>
              <a:t>使用标准的双绞线和光纤或同轴电缆，支持高速率的数据传输。它包含着建筑物内部和外部线路</a:t>
            </a:r>
            <a:r>
              <a:rPr lang="en-US" altLang="zh-CN" dirty="0"/>
              <a:t>(</a:t>
            </a:r>
            <a:r>
              <a:rPr lang="zh-CN" altLang="en-US" dirty="0"/>
              <a:t>网络线路、电话局线路</a:t>
            </a:r>
            <a:r>
              <a:rPr lang="en-US" altLang="zh-CN" dirty="0"/>
              <a:t>)</a:t>
            </a:r>
            <a:r>
              <a:rPr lang="zh-CN" altLang="en-US" dirty="0"/>
              <a:t>间的民用电缆及相关的设备连接措施。</a:t>
            </a:r>
          </a:p>
        </p:txBody>
      </p:sp>
    </p:spTree>
    <p:extLst>
      <p:ext uri="{BB962C8B-B14F-4D97-AF65-F5344CB8AC3E}">
        <p14:creationId xmlns:p14="http://schemas.microsoft.com/office/powerpoint/2010/main" val="293074612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en-US" dirty="0"/>
              <a:t>（</a:t>
            </a:r>
            <a:r>
              <a:rPr lang="en-US" altLang="zh-CN" dirty="0"/>
              <a:t>4</a:t>
            </a:r>
            <a:r>
              <a:rPr lang="zh-CN" altLang="en-US" dirty="0" smtClean="0"/>
              <a:t>）打配线架，</a:t>
            </a:r>
            <a:r>
              <a:rPr lang="zh-CN" altLang="en-US" dirty="0"/>
              <a:t>由于上面的工作做完了以后线缆已经非常明确了，把线缆甩到机柜的外边开始放置在一张工作台上三人一组开始进行压线的工作。按照事先安排好的位置进行压线就不容易出错了。</a:t>
            </a:r>
          </a:p>
          <a:p>
            <a:pPr marL="0" indent="0">
              <a:buNone/>
            </a:pPr>
            <a:r>
              <a:rPr lang="zh-CN" altLang="en-US" dirty="0"/>
              <a:t>（</a:t>
            </a:r>
            <a:r>
              <a:rPr lang="en-US" altLang="zh-CN" dirty="0"/>
              <a:t>5</a:t>
            </a:r>
            <a:r>
              <a:rPr lang="zh-CN" altLang="en-US" dirty="0"/>
              <a:t>）对打过的配线架进行测试，测试通过给予安装上</a:t>
            </a:r>
            <a:r>
              <a:rPr lang="zh-CN" altLang="en-US" dirty="0" smtClean="0"/>
              <a:t>机柜，争取</a:t>
            </a:r>
            <a:r>
              <a:rPr lang="zh-CN" altLang="en-US" dirty="0"/>
              <a:t>一下子全部通过，在测通模块全部压好以后就开始安装上机柜，装好后按照原先的计划对网线进行绑扎，做到整齐美观横平竖直。对每一个点的连通性进行记录，如果始终无法通过需要记录在备注日志上。</a:t>
            </a:r>
          </a:p>
          <a:p>
            <a:pPr marL="0" indent="0">
              <a:buNone/>
            </a:pPr>
            <a:endParaRPr lang="zh-CN" altLang="en-US" dirty="0"/>
          </a:p>
        </p:txBody>
      </p:sp>
    </p:spTree>
    <p:extLst>
      <p:ext uri="{BB962C8B-B14F-4D97-AF65-F5344CB8AC3E}">
        <p14:creationId xmlns:p14="http://schemas.microsoft.com/office/powerpoint/2010/main" val="12421093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2.1.2.1 </a:t>
            </a:r>
            <a:r>
              <a:rPr lang="zh-CN" altLang="en-US" dirty="0"/>
              <a:t>综合布线系统</a:t>
            </a:r>
            <a:r>
              <a:rPr lang="zh-CN" altLang="en-US" dirty="0" smtClean="0"/>
              <a:t>简介</a:t>
            </a:r>
            <a:endParaRPr lang="zh-CN" altLang="en-US" dirty="0"/>
          </a:p>
        </p:txBody>
      </p:sp>
      <p:sp>
        <p:nvSpPr>
          <p:cNvPr id="3" name="内容占位符 2"/>
          <p:cNvSpPr>
            <a:spLocks noGrp="1"/>
          </p:cNvSpPr>
          <p:nvPr>
            <p:ph idx="1"/>
          </p:nvPr>
        </p:nvSpPr>
        <p:spPr/>
        <p:txBody>
          <a:bodyPr/>
          <a:lstStyle/>
          <a:p>
            <a:pPr marL="0" indent="457200">
              <a:buNone/>
            </a:pPr>
            <a:r>
              <a:rPr lang="zh-CN" altLang="en-US" dirty="0" smtClean="0"/>
              <a:t>布线</a:t>
            </a:r>
            <a:r>
              <a:rPr lang="zh-CN" altLang="en-US" dirty="0"/>
              <a:t>系统是由许多部件组成的，主要有传输介质、线路管理硬件、连接器、插座、插头、适配器、传输电子线路、电气保护设施等，并由这些部件来构造各种子系统。</a:t>
            </a:r>
          </a:p>
        </p:txBody>
      </p:sp>
    </p:spTree>
    <p:extLst>
      <p:ext uri="{BB962C8B-B14F-4D97-AF65-F5344CB8AC3E}">
        <p14:creationId xmlns:p14="http://schemas.microsoft.com/office/powerpoint/2010/main" val="15887616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2.1.2.2 </a:t>
            </a:r>
            <a:r>
              <a:rPr lang="zh-CN" altLang="en-US" dirty="0"/>
              <a:t>综合布线拓扑结构</a:t>
            </a:r>
          </a:p>
        </p:txBody>
      </p:sp>
      <p:sp>
        <p:nvSpPr>
          <p:cNvPr id="3" name="内容占位符 2"/>
          <p:cNvSpPr>
            <a:spLocks noGrp="1"/>
          </p:cNvSpPr>
          <p:nvPr>
            <p:ph idx="1"/>
          </p:nvPr>
        </p:nvSpPr>
        <p:spPr/>
        <p:txBody>
          <a:bodyPr/>
          <a:lstStyle/>
          <a:p>
            <a:pPr marL="0" indent="457200">
              <a:buNone/>
            </a:pPr>
            <a:r>
              <a:rPr lang="zh-CN" altLang="en-US" dirty="0"/>
              <a:t>综合布线系统网络拓扑结构是把电缆或无绳进行互相连接以支持有关业务路径的逻辑表示</a:t>
            </a:r>
            <a:r>
              <a:rPr lang="zh-CN" altLang="en-US" dirty="0" smtClean="0"/>
              <a:t>。</a:t>
            </a:r>
            <a:endParaRPr lang="en-US" altLang="zh-CN" dirty="0" smtClean="0"/>
          </a:p>
          <a:p>
            <a:pPr marL="0" indent="457200">
              <a:buNone/>
            </a:pPr>
            <a:r>
              <a:rPr lang="zh-CN" altLang="en-US" dirty="0" smtClean="0"/>
              <a:t>综合</a:t>
            </a:r>
            <a:r>
              <a:rPr lang="zh-CN" altLang="en-US" dirty="0"/>
              <a:t>布线系统一般使用的是星形网络拓扑结构。</a:t>
            </a:r>
          </a:p>
        </p:txBody>
      </p:sp>
    </p:spTree>
    <p:extLst>
      <p:ext uri="{BB962C8B-B14F-4D97-AF65-F5344CB8AC3E}">
        <p14:creationId xmlns:p14="http://schemas.microsoft.com/office/powerpoint/2010/main" val="330533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TotalTime>
  <Words>4815</Words>
  <Application>Microsoft Office PowerPoint</Application>
  <PresentationFormat>全屏显示(4:3)</PresentationFormat>
  <Paragraphs>317</Paragraphs>
  <Slides>70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70</vt:i4>
      </vt:variant>
    </vt:vector>
  </HeadingPairs>
  <TitlesOfParts>
    <vt:vector size="76" baseType="lpstr">
      <vt:lpstr>宋体</vt:lpstr>
      <vt:lpstr>Arial</vt:lpstr>
      <vt:lpstr>Calibri</vt:lpstr>
      <vt:lpstr>Calibri Light</vt:lpstr>
      <vt:lpstr>Times New Roman</vt:lpstr>
      <vt:lpstr>Office 主题</vt:lpstr>
      <vt:lpstr>网络技术及应用</vt:lpstr>
      <vt:lpstr>项目二校园网布线施工</vt:lpstr>
      <vt:lpstr>PowerPoint 演示文稿</vt:lpstr>
      <vt:lpstr>PowerPoint 演示文稿</vt:lpstr>
      <vt:lpstr>任务一 综合布线工程整体概述</vt:lpstr>
      <vt:lpstr>校园的整体结构</vt:lpstr>
      <vt:lpstr>2.1.2 相关知识</vt:lpstr>
      <vt:lpstr>2.1.2.1 综合布线系统简介</vt:lpstr>
      <vt:lpstr>2.1.2.2 综合布线拓扑结构</vt:lpstr>
      <vt:lpstr>2.1.2.3 综合布线子系统</vt:lpstr>
      <vt:lpstr>2.1.2.3 综合布线子系统</vt:lpstr>
      <vt:lpstr>2.1.2.3 综合布线子系统</vt:lpstr>
      <vt:lpstr>2.1.2.3 综合布线子系统</vt:lpstr>
      <vt:lpstr>2.1.2.3 综合布线子系统</vt:lpstr>
      <vt:lpstr>2.1.2.3 综合布线子系统</vt:lpstr>
      <vt:lpstr>2.1.2.4 综合布线系统设计</vt:lpstr>
      <vt:lpstr>2.1.2.4 综合布线系统设计</vt:lpstr>
      <vt:lpstr>2.1.2.5 布线设计原则</vt:lpstr>
      <vt:lpstr>2.1.2.5 布线设计原则</vt:lpstr>
      <vt:lpstr>2.1.2.6 综合布线设计要点</vt:lpstr>
      <vt:lpstr>2.1.2.7 主要规范标准</vt:lpstr>
      <vt:lpstr>2.1.2.7 主要规范标准</vt:lpstr>
      <vt:lpstr>2.1.2.8 各种布线设备及用途</vt:lpstr>
      <vt:lpstr>双绞线种类</vt:lpstr>
      <vt:lpstr>常用以太网标准</vt:lpstr>
      <vt:lpstr>2.同轴电缆</vt:lpstr>
      <vt:lpstr>3.光纤</vt:lpstr>
      <vt:lpstr>3.光纤</vt:lpstr>
      <vt:lpstr>3.光纤</vt:lpstr>
      <vt:lpstr>4.光纤耦合器</vt:lpstr>
      <vt:lpstr>5. 机柜</vt:lpstr>
      <vt:lpstr>5. 机柜</vt:lpstr>
      <vt:lpstr>5. 机柜</vt:lpstr>
      <vt:lpstr>2.1.3 任务分析与实施</vt:lpstr>
      <vt:lpstr>2.1.3 任务分析与实施</vt:lpstr>
      <vt:lpstr>任务二 网络信息点部署及调试</vt:lpstr>
      <vt:lpstr>2.2.2 相关知识</vt:lpstr>
      <vt:lpstr>2.2.2.1 双绞线网线制作知识</vt:lpstr>
      <vt:lpstr>2.2.2.1 双绞线网线制作知识</vt:lpstr>
      <vt:lpstr>3. 双绞线网线制作设备</vt:lpstr>
      <vt:lpstr>2.2.2.2 水平布线</vt:lpstr>
      <vt:lpstr>2.2.2.2 水平布线</vt:lpstr>
      <vt:lpstr>2.2.2.2 水平布线</vt:lpstr>
      <vt:lpstr>2.2.2.2 水平布线</vt:lpstr>
      <vt:lpstr>2.2.2.2 水平布线</vt:lpstr>
      <vt:lpstr>2.2.2.3 配线架</vt:lpstr>
      <vt:lpstr>2.2.2.3 配线架</vt:lpstr>
      <vt:lpstr>2.2.2.3 配线架</vt:lpstr>
      <vt:lpstr>2.2.2.3 配线架</vt:lpstr>
      <vt:lpstr>2.2.2.4 理线架</vt:lpstr>
      <vt:lpstr>2.2.2.5 机柜理线</vt:lpstr>
      <vt:lpstr>2.2.2.5 机柜理线</vt:lpstr>
      <vt:lpstr>2.2.3 任务分析与实施</vt:lpstr>
      <vt:lpstr>2.2.3 任务分析与实施</vt:lpstr>
      <vt:lpstr>双绞线网线制作</vt:lpstr>
      <vt:lpstr>双绞线网线制作</vt:lpstr>
      <vt:lpstr>双绞线网线制作</vt:lpstr>
      <vt:lpstr>双绞线网线制作</vt:lpstr>
      <vt:lpstr>双绞线网线制作</vt:lpstr>
      <vt:lpstr>双绞线网线制作</vt:lpstr>
      <vt:lpstr>双绞线网线制作</vt:lpstr>
      <vt:lpstr>双绞线网线制作</vt:lpstr>
      <vt:lpstr>双绞线网线制作</vt:lpstr>
      <vt:lpstr>双绞线网线制作</vt:lpstr>
      <vt:lpstr>双绞线网线制作</vt:lpstr>
      <vt:lpstr>双绞线网线制作</vt:lpstr>
      <vt:lpstr>双绞线网线制作</vt:lpstr>
      <vt:lpstr>2.2.3.2 任务实施</vt:lpstr>
      <vt:lpstr>2.2.3.2 任务实施</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qyjzm</dc:creator>
  <cp:lastModifiedBy>qyjzm</cp:lastModifiedBy>
  <cp:revision>68</cp:revision>
  <dcterms:created xsi:type="dcterms:W3CDTF">2015-03-01T02:14:34Z</dcterms:created>
  <dcterms:modified xsi:type="dcterms:W3CDTF">2015-03-01T04:24:34Z</dcterms:modified>
</cp:coreProperties>
</file>