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72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A1EA0-EF51-4AAB-A819-7C023F6C4B92}" type="datetimeFigureOut">
              <a:rPr lang="zh-CN" altLang="en-US" smtClean="0"/>
              <a:t>2014-5-28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72616-B2DC-4A98-823D-E495738920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人员销售与直效营销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64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1628800"/>
            <a:ext cx="6707088" cy="4724400"/>
          </a:xfrm>
        </p:spPr>
        <p:txBody>
          <a:bodyPr/>
          <a:lstStyle/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了解人员销售的特色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了解人员销售任务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了解人员销售程序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定义销售管理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514350" indent="-514350">
              <a:buClr>
                <a:srgbClr val="FFFF00"/>
              </a:buClr>
              <a:buFont typeface="+mj-lt"/>
              <a:buAutoNum type="arabicPeriod"/>
            </a:pPr>
            <a:r>
              <a:rPr lang="zh-CN" altLang="en-US" dirty="0" smtClean="0">
                <a:solidFill>
                  <a:schemeClr val="bg1"/>
                </a:solidFill>
              </a:rPr>
              <a:t>讨论直效营销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547664" y="1340768"/>
            <a:ext cx="626469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77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人员销售的程序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03648" y="1629521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发掘潜在顾客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1629521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完成准备工作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1629521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接近潜在客户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2852936"/>
            <a:ext cx="1968524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销售简报与展示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48311" y="3996040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事所跟踪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75979" y="3996040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完成销售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3648" y="3996040"/>
            <a:ext cx="1584176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处理反对意见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5" name="直接箭头连接符 14"/>
          <p:cNvCxnSpPr>
            <a:stCxn id="7" idx="3"/>
            <a:endCxn id="8" idx="1"/>
          </p:cNvCxnSpPr>
          <p:nvPr/>
        </p:nvCxnSpPr>
        <p:spPr>
          <a:xfrm>
            <a:off x="2987824" y="1814187"/>
            <a:ext cx="504056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8" idx="3"/>
            <a:endCxn id="9" idx="1"/>
          </p:cNvCxnSpPr>
          <p:nvPr/>
        </p:nvCxnSpPr>
        <p:spPr>
          <a:xfrm>
            <a:off x="5076056" y="1814187"/>
            <a:ext cx="504056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>
            <a:stCxn id="9" idx="2"/>
            <a:endCxn id="10" idx="3"/>
          </p:cNvCxnSpPr>
          <p:nvPr/>
        </p:nvCxnSpPr>
        <p:spPr>
          <a:xfrm rot="5400000">
            <a:off x="5324920" y="1990321"/>
            <a:ext cx="1038749" cy="1055812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>
            <a:stCxn id="10" idx="1"/>
            <a:endCxn id="13" idx="0"/>
          </p:cNvCxnSpPr>
          <p:nvPr/>
        </p:nvCxnSpPr>
        <p:spPr>
          <a:xfrm rot="10800000" flipV="1">
            <a:off x="2195736" y="3037602"/>
            <a:ext cx="1152128" cy="958438"/>
          </a:xfrm>
          <a:prstGeom prst="bentConnector2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13" idx="3"/>
            <a:endCxn id="12" idx="1"/>
          </p:cNvCxnSpPr>
          <p:nvPr/>
        </p:nvCxnSpPr>
        <p:spPr>
          <a:xfrm>
            <a:off x="2987824" y="4180706"/>
            <a:ext cx="48815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12" idx="3"/>
            <a:endCxn id="11" idx="1"/>
          </p:cNvCxnSpPr>
          <p:nvPr/>
        </p:nvCxnSpPr>
        <p:spPr>
          <a:xfrm>
            <a:off x="5060155" y="4180706"/>
            <a:ext cx="488156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27584" y="1340768"/>
            <a:ext cx="73448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63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060848"/>
            <a:ext cx="658416" cy="1944216"/>
          </a:xfrm>
        </p:spPr>
        <p:txBody>
          <a:bodyPr vert="eaVert"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销售管理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1259632" y="476672"/>
            <a:ext cx="0" cy="53285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740032" y="476672"/>
            <a:ext cx="1800200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设定销售团队目标</a:t>
            </a:r>
            <a:endParaRPr lang="zh-CN" altLang="en-US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40032" y="1964837"/>
            <a:ext cx="1800200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发展销售关系策略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38379" y="3453002"/>
            <a:ext cx="1800200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销售团队组织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40032" y="4941168"/>
            <a:ext cx="1800200" cy="86409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销售人员之人力资源管理</a:t>
            </a:r>
            <a:endParaRPr lang="zh-CN" altLang="en-US" dirty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4" name="直接箭头连接符 3"/>
          <p:cNvCxnSpPr>
            <a:stCxn id="7" idx="4"/>
            <a:endCxn id="5" idx="0"/>
          </p:cNvCxnSpPr>
          <p:nvPr/>
        </p:nvCxnSpPr>
        <p:spPr>
          <a:xfrm>
            <a:off x="2640132" y="1340768"/>
            <a:ext cx="0" cy="62406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5" idx="4"/>
            <a:endCxn id="8" idx="0"/>
          </p:cNvCxnSpPr>
          <p:nvPr/>
        </p:nvCxnSpPr>
        <p:spPr>
          <a:xfrm flipH="1">
            <a:off x="2638479" y="2828933"/>
            <a:ext cx="1653" cy="62406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8" idx="4"/>
            <a:endCxn id="9" idx="0"/>
          </p:cNvCxnSpPr>
          <p:nvPr/>
        </p:nvCxnSpPr>
        <p:spPr>
          <a:xfrm>
            <a:off x="2638479" y="4317098"/>
            <a:ext cx="1653" cy="62407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466741"/>
              </p:ext>
            </p:extLst>
          </p:nvPr>
        </p:nvGraphicFramePr>
        <p:xfrm>
          <a:off x="5220072" y="405800"/>
          <a:ext cx="2232248" cy="1005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232248"/>
              </a:tblGrid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设定销售团队目标</a:t>
                      </a:r>
                      <a:endParaRPr lang="zh-CN" altLang="en-US" dirty="0"/>
                    </a:p>
                  </a:txBody>
                  <a:tcPr/>
                </a:tc>
              </a:tr>
              <a:tr h="61849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提高先后顾客销售量，发现新顾客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741571"/>
              </p:ext>
            </p:extLst>
          </p:nvPr>
        </p:nvGraphicFramePr>
        <p:xfrm>
          <a:off x="5220072" y="1737254"/>
          <a:ext cx="2232248" cy="128016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232248"/>
              </a:tblGrid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顾客关系类型</a:t>
                      </a:r>
                      <a:endParaRPr lang="zh-CN" altLang="en-US" dirty="0"/>
                    </a:p>
                  </a:txBody>
                  <a:tcPr/>
                </a:tc>
              </a:tr>
              <a:tr h="61849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交易关系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问题解决关系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合作关系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610818"/>
              </p:ext>
            </p:extLst>
          </p:nvPr>
        </p:nvGraphicFramePr>
        <p:xfrm>
          <a:off x="5220072" y="3343028"/>
          <a:ext cx="2232248" cy="1097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116124"/>
                <a:gridCol w="1116124"/>
              </a:tblGrid>
              <a:tr h="309247">
                <a:tc gridSpan="2">
                  <a:txBody>
                    <a:bodyPr/>
                    <a:lstStyle/>
                    <a:p>
                      <a:r>
                        <a:rPr lang="zh-CN" altLang="en-US" dirty="0" smtClean="0"/>
                        <a:t>销售团队组织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地区别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顾客别</a:t>
                      </a:r>
                      <a:endParaRPr lang="zh-CN" altLang="en-US" dirty="0"/>
                    </a:p>
                  </a:txBody>
                  <a:tcPr/>
                </a:tc>
              </a:tr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产品别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功能别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741645"/>
              </p:ext>
            </p:extLst>
          </p:nvPr>
        </p:nvGraphicFramePr>
        <p:xfrm>
          <a:off x="5220072" y="4765922"/>
          <a:ext cx="2232248" cy="10972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116124"/>
                <a:gridCol w="1116124"/>
              </a:tblGrid>
              <a:tr h="309247">
                <a:tc gridSpan="2">
                  <a:txBody>
                    <a:bodyPr/>
                    <a:lstStyle/>
                    <a:p>
                      <a:r>
                        <a:rPr lang="zh-CN" altLang="en-US" dirty="0" smtClean="0"/>
                        <a:t>人力资源管理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招募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训练</a:t>
                      </a:r>
                      <a:endParaRPr lang="zh-CN" altLang="en-US" dirty="0"/>
                    </a:p>
                  </a:txBody>
                  <a:tcPr/>
                </a:tc>
              </a:tr>
              <a:tr h="30924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奖励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绩效评估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直接连接符 19"/>
          <p:cNvCxnSpPr>
            <a:stCxn id="7" idx="6"/>
            <a:endCxn id="15" idx="1"/>
          </p:cNvCxnSpPr>
          <p:nvPr/>
        </p:nvCxnSpPr>
        <p:spPr>
          <a:xfrm>
            <a:off x="3540232" y="908720"/>
            <a:ext cx="1679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8" idx="6"/>
            <a:endCxn id="17" idx="1"/>
          </p:cNvCxnSpPr>
          <p:nvPr/>
        </p:nvCxnSpPr>
        <p:spPr>
          <a:xfrm>
            <a:off x="3538579" y="3885050"/>
            <a:ext cx="1681493" cy="66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6"/>
          </p:cNvCxnSpPr>
          <p:nvPr/>
        </p:nvCxnSpPr>
        <p:spPr>
          <a:xfrm>
            <a:off x="3540232" y="5373216"/>
            <a:ext cx="16798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5" idx="6"/>
            <a:endCxn id="16" idx="1"/>
          </p:cNvCxnSpPr>
          <p:nvPr/>
        </p:nvCxnSpPr>
        <p:spPr>
          <a:xfrm flipV="1">
            <a:off x="3540232" y="2377334"/>
            <a:ext cx="1679840" cy="195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381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336</TotalTime>
  <Words>111</Words>
  <Application>Microsoft Office PowerPoint</Application>
  <PresentationFormat>全屏显示(4:3)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行云流水</vt:lpstr>
      <vt:lpstr>人员销售与直效营销</vt:lpstr>
      <vt:lpstr>本章学习目标</vt:lpstr>
      <vt:lpstr>人员销售的程序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21</cp:revision>
  <dcterms:created xsi:type="dcterms:W3CDTF">2012-05-15T02:14:19Z</dcterms:created>
  <dcterms:modified xsi:type="dcterms:W3CDTF">2014-05-28T05:51:01Z</dcterms:modified>
</cp:coreProperties>
</file>