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 id="354" r:id="rId93"/>
    <p:sldId id="355" r:id="rId94"/>
    <p:sldId id="356" r:id="rId95"/>
    <p:sldId id="357" r:id="rId96"/>
    <p:sldId id="363" r:id="rId97"/>
    <p:sldId id="364" r:id="rId98"/>
    <p:sldId id="365" r:id="rId99"/>
    <p:sldId id="358" r:id="rId10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22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097CFEBE-B0BD-4D40-9C06-8A3CA4667E40}" type="datetimeFigureOut">
              <a:rPr lang="zh-CN" altLang="en-US"/>
              <a:pPr>
                <a:defRPr/>
              </a:pPr>
              <a:t>2014-2-25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158F939E-571D-4FD0-A50E-57D3876DF40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E4EF2038-3A99-420B-A118-4D1BEC0FB066}"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5BF10081-587F-4614-AA69-DC22B6AFB31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4" name="Date Placeholder 3"/>
          <p:cNvSpPr>
            <a:spLocks noGrp="1"/>
          </p:cNvSpPr>
          <p:nvPr>
            <p:ph type="dt" sz="half" idx="10"/>
          </p:nvPr>
        </p:nvSpPr>
        <p:spPr/>
        <p:txBody>
          <a:bodyPr/>
          <a:lstStyle>
            <a:lvl1pPr>
              <a:defRPr/>
            </a:lvl1pPr>
          </a:lstStyle>
          <a:p>
            <a:pPr>
              <a:defRPr/>
            </a:pPr>
            <a:fld id="{E109DB60-4D47-4FF4-9FA0-3633105B8E0C}" type="datetimeFigureOut">
              <a:rPr lang="zh-CN" altLang="en-US"/>
              <a:pPr>
                <a:defRPr/>
              </a:pPr>
              <a:t>2014-2-25</a:t>
            </a:fld>
            <a:endParaRPr lang="zh-CN" altLang="en-US"/>
          </a:p>
        </p:txBody>
      </p:sp>
      <p:sp>
        <p:nvSpPr>
          <p:cNvPr id="5" name="Slide Number Placeholder 5"/>
          <p:cNvSpPr>
            <a:spLocks noGrp="1"/>
          </p:cNvSpPr>
          <p:nvPr>
            <p:ph type="sldNum" sz="quarter" idx="11"/>
          </p:nvPr>
        </p:nvSpPr>
        <p:spPr/>
        <p:txBody>
          <a:bodyPr/>
          <a:lstStyle>
            <a:lvl1pPr>
              <a:defRPr/>
            </a:lvl1pPr>
          </a:lstStyle>
          <a:p>
            <a:pPr>
              <a:defRPr/>
            </a:pPr>
            <a:fld id="{CD3C931F-1D61-4590-9497-E3DD7E9D28B5}"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7799F2C3-99D3-4603-A458-AAF13AAA2700}"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D780123A-5E3D-4923-BEEA-3C12551F614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F23D146F-DB97-43C3-B7E5-F63A4E74BC03}" type="datetimeFigureOut">
              <a:rPr lang="zh-CN" altLang="en-US"/>
              <a:pPr>
                <a:defRPr/>
              </a:pPr>
              <a:t>2014-2-25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F866B9BF-A4A0-4369-99B7-76A95BFDC06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6BC9A68-25CC-45A8-9D42-1C001C25BF1B}" type="datetimeFigureOut">
              <a:rPr lang="zh-CN" altLang="en-US"/>
              <a:pPr>
                <a:defRPr/>
              </a:pPr>
              <a:t>2014-2-25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F9864AE7-E9F8-48AD-AAF3-B7870371947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3C32EDF0-3F6B-4F5C-AA8B-944B00DDA4A4}" type="datetimeFigureOut">
              <a:rPr lang="zh-CN" altLang="en-US"/>
              <a:pPr>
                <a:defRPr/>
              </a:pPr>
              <a:t>2014-2-25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8EA440A0-CD1C-4A6E-B1BC-865442FF2D44}"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9" name="日期占位符 4"/>
          <p:cNvSpPr>
            <a:spLocks noGrp="1"/>
          </p:cNvSpPr>
          <p:nvPr>
            <p:ph type="dt" sz="half" idx="10"/>
          </p:nvPr>
        </p:nvSpPr>
        <p:spPr/>
        <p:txBody>
          <a:bodyPr/>
          <a:lstStyle>
            <a:lvl1pPr>
              <a:defRPr/>
            </a:lvl1pPr>
          </a:lstStyle>
          <a:p>
            <a:pPr>
              <a:defRPr/>
            </a:pPr>
            <a:fld id="{9CFCAF1E-7E9B-4A56-835C-4384D604B436}" type="datetimeFigureOut">
              <a:rPr lang="zh-CN" altLang="en-US"/>
              <a:pPr>
                <a:defRPr/>
              </a:pPr>
              <a:t>2014-2-25</a:t>
            </a:fld>
            <a:endParaRPr lang="zh-CN" altLang="en-US"/>
          </a:p>
        </p:txBody>
      </p:sp>
      <p:sp>
        <p:nvSpPr>
          <p:cNvPr id="10"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dirty="0" smtClean="0">
                <a:solidFill>
                  <a:schemeClr val="bg1">
                    <a:lumMod val="50000"/>
                  </a:schemeClr>
                </a:solidFill>
                <a:latin typeface="华文彩云" pitchFamily="2" charset="-122"/>
                <a:ea typeface="华文彩云" pitchFamily="2" charset="-122"/>
              </a:defRPr>
            </a:lvl1pPr>
          </a:lstStyle>
          <a:p>
            <a:pPr>
              <a:defRPr/>
            </a:pPr>
            <a:r>
              <a:rPr lang="zh-CN" altLang="en-US"/>
              <a:t>乐山师范学院课件</a:t>
            </a:r>
            <a:endParaRPr lang="zh-CN" altLang="en-US"/>
          </a:p>
        </p:txBody>
      </p:sp>
      <p:sp>
        <p:nvSpPr>
          <p:cNvPr id="11" name="灯片编号占位符 13"/>
          <p:cNvSpPr>
            <a:spLocks noGrp="1"/>
          </p:cNvSpPr>
          <p:nvPr>
            <p:ph type="sldNum" sz="quarter" idx="12"/>
          </p:nvPr>
        </p:nvSpPr>
        <p:spPr/>
        <p:txBody>
          <a:bodyPr/>
          <a:lstStyle>
            <a:lvl1pPr>
              <a:defRPr/>
            </a:lvl1pPr>
          </a:lstStyle>
          <a:p>
            <a:pPr>
              <a:defRPr/>
            </a:pPr>
            <a:fld id="{9F5FCC37-5F38-4551-B094-4A3BDDA3113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0902A100-8620-4F37-AE7D-55AE9C36EF1E}"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BED9C472-3143-444A-BC44-880B6835D91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43A04183-C6D1-486F-B085-86528CD74077}"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AE8E1EB8-F8A8-4E81-A5A1-AE851FD4EC12}"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ea typeface="+mn-ea"/>
                <a:cs typeface="+mn-cs"/>
              </a:defRPr>
            </a:lvl1pPr>
          </a:lstStyle>
          <a:p>
            <a:pPr>
              <a:defRPr/>
            </a:pPr>
            <a:fld id="{10ACDDB1-F5EA-4FBA-944E-E0E320CE0746}" type="datetimeFigureOut">
              <a:rPr lang="zh-CN" altLang="en-US"/>
              <a:pPr>
                <a:defRPr/>
              </a:pPr>
              <a:t>2014-2-25</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2"/>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ea typeface="+mn-ea"/>
                <a:cs typeface="+mn-cs"/>
              </a:defRPr>
            </a:lvl1pPr>
          </a:lstStyle>
          <a:p>
            <a:pPr>
              <a:defRPr/>
            </a:pPr>
            <a:fld id="{90E6F589-EA2D-44E4-A903-5AA24C8A5A10}"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68" r:id="rId4"/>
    <p:sldLayoutId id="2147483669" r:id="rId5"/>
    <p:sldLayoutId id="2147483670" r:id="rId6"/>
    <p:sldLayoutId id="2147483675" r:id="rId7"/>
    <p:sldLayoutId id="2147483676" r:id="rId8"/>
    <p:sldLayoutId id="2147483677" r:id="rId9"/>
    <p:sldLayoutId id="2147483671" r:id="rId10"/>
    <p:sldLayoutId id="2147483678" r:id="rId11"/>
  </p:sldLayoutIdLst>
  <p:timing>
    <p:tnLst>
      <p:par>
        <p:cTn id="1" dur="indefinite" restart="never" nodeType="tmRoot"/>
      </p:par>
    </p:tnLst>
  </p:timing>
  <p:txStyles>
    <p:titleStyle>
      <a:lvl1pPr algn="ctr" rtl="0" fontAlgn="base">
        <a:spcBef>
          <a:spcPct val="0"/>
        </a:spcBef>
        <a:spcAft>
          <a:spcPct val="0"/>
        </a:spcAft>
        <a:defRPr sz="4400" kern="1200">
          <a:solidFill>
            <a:srgbClr val="FFFFFF"/>
          </a:solidFill>
          <a:latin typeface="+mj-lt"/>
          <a:ea typeface="+mj-ea"/>
          <a:cs typeface="华文新魏"/>
        </a:defRPr>
      </a:lvl1pPr>
      <a:lvl2pPr algn="ctr" rtl="0" fontAlgn="base">
        <a:spcBef>
          <a:spcPct val="0"/>
        </a:spcBef>
        <a:spcAft>
          <a:spcPct val="0"/>
        </a:spcAft>
        <a:defRPr sz="4400">
          <a:solidFill>
            <a:srgbClr val="FFFFFF"/>
          </a:solidFill>
          <a:latin typeface="Candara" pitchFamily="34" charset="0"/>
          <a:ea typeface="华文新魏"/>
          <a:cs typeface="华文新魏"/>
        </a:defRPr>
      </a:lvl2pPr>
      <a:lvl3pPr algn="ctr" rtl="0" fontAlgn="base">
        <a:spcBef>
          <a:spcPct val="0"/>
        </a:spcBef>
        <a:spcAft>
          <a:spcPct val="0"/>
        </a:spcAft>
        <a:defRPr sz="4400">
          <a:solidFill>
            <a:srgbClr val="FFFFFF"/>
          </a:solidFill>
          <a:latin typeface="Candara" pitchFamily="34" charset="0"/>
          <a:ea typeface="华文新魏"/>
          <a:cs typeface="华文新魏"/>
        </a:defRPr>
      </a:lvl3pPr>
      <a:lvl4pPr algn="ctr" rtl="0" fontAlgn="base">
        <a:spcBef>
          <a:spcPct val="0"/>
        </a:spcBef>
        <a:spcAft>
          <a:spcPct val="0"/>
        </a:spcAft>
        <a:defRPr sz="4400">
          <a:solidFill>
            <a:srgbClr val="FFFFFF"/>
          </a:solidFill>
          <a:latin typeface="Candara" pitchFamily="34" charset="0"/>
          <a:ea typeface="华文新魏"/>
          <a:cs typeface="华文新魏"/>
        </a:defRPr>
      </a:lvl4pPr>
      <a:lvl5pPr algn="ctr" rtl="0" fontAlgn="base">
        <a:spcBef>
          <a:spcPct val="0"/>
        </a:spcBef>
        <a:spcAft>
          <a:spcPct val="0"/>
        </a:spcAft>
        <a:defRPr sz="4400">
          <a:solidFill>
            <a:srgbClr val="FFFFFF"/>
          </a:solidFill>
          <a:latin typeface="Candara" pitchFamily="34" charset="0"/>
          <a:ea typeface="华文新魏"/>
          <a:cs typeface="华文新魏"/>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华文楷体"/>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华文楷体"/>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华文楷体"/>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华文楷体"/>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华文楷体"/>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66.xml"/><Relationship Id="rId3" Type="http://schemas.openxmlformats.org/officeDocument/2006/relationships/slide" Target="slide16.xml"/><Relationship Id="rId7" Type="http://schemas.openxmlformats.org/officeDocument/2006/relationships/slide" Target="slide54.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48.xml"/><Relationship Id="rId5" Type="http://schemas.openxmlformats.org/officeDocument/2006/relationships/slide" Target="slide39.xml"/><Relationship Id="rId10" Type="http://schemas.openxmlformats.org/officeDocument/2006/relationships/slide" Target="slide99.xml"/><Relationship Id="rId4" Type="http://schemas.openxmlformats.org/officeDocument/2006/relationships/slide" Target="slide28.xml"/><Relationship Id="rId9" Type="http://schemas.openxmlformats.org/officeDocument/2006/relationships/slide" Target="slide96.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4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5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5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jpeg"/><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5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6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7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 Id="rId4" Type="http://schemas.openxmlformats.org/officeDocument/2006/relationships/image" Target="../media/image124.png"/></Relationships>
</file>

<file path=ppt/slides/_rels/slide7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png"/><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8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xml"/><Relationship Id="rId4" Type="http://schemas.openxmlformats.org/officeDocument/2006/relationships/image" Target="../media/image133.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4" Type="http://schemas.openxmlformats.org/officeDocument/2006/relationships/image" Target="../media/image136.png"/></Relationships>
</file>

<file path=ppt/slides/_rels/slide8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2.xml"/><Relationship Id="rId4" Type="http://schemas.openxmlformats.org/officeDocument/2006/relationships/image" Target="../media/image139.png"/></Relationships>
</file>

<file path=ppt/slides/_rels/slide85.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png"/><Relationship Id="rId1" Type="http://schemas.openxmlformats.org/officeDocument/2006/relationships/slideLayout" Target="../slideLayouts/slideLayout2.xml"/><Relationship Id="rId4" Type="http://schemas.openxmlformats.org/officeDocument/2006/relationships/image" Target="../media/image142.png"/></Relationships>
</file>

<file path=ppt/slides/_rels/slide8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145.png"/></Relationships>
</file>

<file path=ppt/slides/_rels/slide8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3.png"/><Relationship Id="rId1" Type="http://schemas.openxmlformats.org/officeDocument/2006/relationships/slideLayout" Target="../slideLayouts/slideLayout2.xml"/><Relationship Id="rId4" Type="http://schemas.openxmlformats.org/officeDocument/2006/relationships/image" Target="../media/image14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48.png"/><Relationship Id="rId1" Type="http://schemas.openxmlformats.org/officeDocument/2006/relationships/slideLayout" Target="../slideLayouts/slideLayout2.xml"/><Relationship Id="rId4" Type="http://schemas.openxmlformats.org/officeDocument/2006/relationships/image" Target="../media/image150.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2.xml"/><Relationship Id="rId4" Type="http://schemas.openxmlformats.org/officeDocument/2006/relationships/image" Target="../media/image153.png"/></Relationships>
</file>

<file path=ppt/slides/_rels/slide9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2.xml"/><Relationship Id="rId4" Type="http://schemas.openxmlformats.org/officeDocument/2006/relationships/image" Target="../media/image156.png"/></Relationships>
</file>

<file path=ppt/slides/_rels/slide9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2.xml"/><Relationship Id="rId4" Type="http://schemas.openxmlformats.org/officeDocument/2006/relationships/image" Target="../media/image159.png"/></Relationships>
</file>

<file path=ppt/slides/_rels/slide93.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2.xml"/><Relationship Id="rId4" Type="http://schemas.openxmlformats.org/officeDocument/2006/relationships/image" Target="../media/image162.png"/></Relationships>
</file>

<file path=ppt/slides/_rels/slide9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2.xml"/><Relationship Id="rId4" Type="http://schemas.openxmlformats.org/officeDocument/2006/relationships/image" Target="../media/image165.png"/></Relationships>
</file>

<file path=ppt/slides/_rels/slide95.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2.xml"/><Relationship Id="rId4" Type="http://schemas.openxmlformats.org/officeDocument/2006/relationships/image" Target="../media/image168.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690563" y="2463800"/>
            <a:ext cx="7772400" cy="1524000"/>
          </a:xfrm>
        </p:spPr>
        <p:txBody>
          <a:bodyPr/>
          <a:lstStyle/>
          <a:p>
            <a:r>
              <a:rPr lang="zh-CN" altLang="zh-CN" b="1" smtClean="0"/>
              <a:t>第</a:t>
            </a:r>
            <a:r>
              <a:rPr lang="en-US" altLang="zh-CN" b="1" smtClean="0"/>
              <a:t>6</a:t>
            </a:r>
            <a:r>
              <a:rPr lang="zh-CN" altLang="zh-CN" b="1" smtClean="0"/>
              <a:t>章</a:t>
            </a:r>
            <a:r>
              <a:rPr lang="en-US" altLang="zh-CN" b="1" smtClean="0"/>
              <a:t>  Photoshop CS5</a:t>
            </a:r>
            <a:r>
              <a:rPr lang="zh-CN" altLang="en-US" b="1" smtClean="0"/>
              <a:t>图像处理</a:t>
            </a:r>
            <a:endParaRPr lang="zh-CN" altLang="en-US" smtClean="0"/>
          </a:p>
        </p:txBody>
      </p:sp>
      <p:sp>
        <p:nvSpPr>
          <p:cNvPr id="13314" name="文本占位符 2"/>
          <p:cNvSpPr>
            <a:spLocks noGrp="1"/>
          </p:cNvSpPr>
          <p:nvPr>
            <p:ph type="body" idx="1"/>
          </p:nvPr>
        </p:nvSpPr>
        <p:spPr>
          <a:xfrm>
            <a:off x="1619250" y="3500438"/>
            <a:ext cx="6418263" cy="939800"/>
          </a:xfrm>
        </p:spPr>
        <p:txBody>
          <a:bodyPr/>
          <a:lstStyle/>
          <a:p>
            <a:r>
              <a:rPr lang="zh-CN" altLang="en-US" smtClean="0"/>
              <a:t>制作：李勤</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endParaRPr lang="zh-CN" altLang="zh-CN" smtClean="0"/>
          </a:p>
        </p:txBody>
      </p:sp>
      <p:sp>
        <p:nvSpPr>
          <p:cNvPr id="22530" name="Rectangle 3"/>
          <p:cNvSpPr>
            <a:spLocks noGrp="1" noChangeArrowheads="1"/>
          </p:cNvSpPr>
          <p:nvPr>
            <p:ph type="body" idx="1"/>
          </p:nvPr>
        </p:nvSpPr>
        <p:spPr/>
        <p:txBody>
          <a:bodyPr/>
          <a:lstStyle/>
          <a:p>
            <a:pPr>
              <a:buFont typeface="Wingdings" pitchFamily="2" charset="2"/>
              <a:buNone/>
            </a:pPr>
            <a:r>
              <a:rPr lang="en-US" altLang="zh-CN" smtClean="0"/>
              <a:t>3</a:t>
            </a:r>
            <a:r>
              <a:rPr lang="zh-CN" altLang="en-US" smtClean="0"/>
              <a:t>．磁性套索工具的使用</a:t>
            </a:r>
          </a:p>
          <a:p>
            <a:pPr>
              <a:buFont typeface="Wingdings" pitchFamily="2" charset="2"/>
              <a:buNone/>
            </a:pPr>
            <a:r>
              <a:rPr lang="zh-CN" altLang="en-US" smtClean="0"/>
              <a:t>        单击工具箱中的磁性套索工具，其工具属性栏如图所示。各选项含义如下。</a:t>
            </a:r>
          </a:p>
          <a:p>
            <a:pPr>
              <a:buFont typeface="Wingdings" pitchFamily="2" charset="2"/>
              <a:buNone/>
            </a:pPr>
            <a:endParaRPr lang="zh-CN" altLang="en-US" smtClean="0"/>
          </a:p>
          <a:p>
            <a:pPr>
              <a:buFont typeface="Wingdings" pitchFamily="2" charset="2"/>
              <a:buNone/>
            </a:pPr>
            <a:endParaRPr lang="en-US" altLang="zh-CN" smtClean="0"/>
          </a:p>
        </p:txBody>
      </p:sp>
      <p:pic>
        <p:nvPicPr>
          <p:cNvPr id="22531" name="Picture 4"/>
          <p:cNvPicPr>
            <a:picLocks noChangeAspect="1" noChangeArrowheads="1"/>
          </p:cNvPicPr>
          <p:nvPr/>
        </p:nvPicPr>
        <p:blipFill>
          <a:blip r:embed="rId2"/>
          <a:srcRect/>
          <a:stretch>
            <a:fillRect/>
          </a:stretch>
        </p:blipFill>
        <p:spPr bwMode="auto">
          <a:xfrm>
            <a:off x="2195513" y="3500438"/>
            <a:ext cx="6697662" cy="576262"/>
          </a:xfrm>
          <a:prstGeom prst="rect">
            <a:avLst/>
          </a:prstGeom>
          <a:noFill/>
          <a:ln w="9525">
            <a:noFill/>
            <a:miter lim="800000"/>
            <a:headEnd/>
            <a:tailEnd/>
          </a:ln>
        </p:spPr>
      </p:pic>
      <p:pic>
        <p:nvPicPr>
          <p:cNvPr id="22532" name="Picture 2"/>
          <p:cNvPicPr>
            <a:picLocks noChangeAspect="1" noChangeArrowheads="1"/>
          </p:cNvPicPr>
          <p:nvPr/>
        </p:nvPicPr>
        <p:blipFill>
          <a:blip r:embed="rId3"/>
          <a:srcRect/>
          <a:stretch>
            <a:fillRect/>
          </a:stretch>
        </p:blipFill>
        <p:spPr bwMode="auto">
          <a:xfrm>
            <a:off x="3309938" y="4221163"/>
            <a:ext cx="2524125" cy="18764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r>
              <a:rPr lang="en-US" altLang="zh-CN" sz="3500" smtClean="0"/>
              <a:t>6.1.3 </a:t>
            </a:r>
            <a:r>
              <a:rPr lang="zh-CN" altLang="en-US" sz="3500" smtClean="0"/>
              <a:t>魔棒工具</a:t>
            </a:r>
            <a:br>
              <a:rPr lang="zh-CN" altLang="en-US" sz="3500" smtClean="0"/>
            </a:br>
            <a:endParaRPr lang="zh-CN" altLang="en-US" sz="3500" smtClean="0"/>
          </a:p>
        </p:txBody>
      </p:sp>
      <p:sp>
        <p:nvSpPr>
          <p:cNvPr id="168963" name="Rectangle 3"/>
          <p:cNvSpPr>
            <a:spLocks noGrp="1" noChangeArrowheads="1"/>
          </p:cNvSpPr>
          <p:nvPr>
            <p:ph type="body" idx="1"/>
          </p:nvPr>
        </p:nvSpPr>
        <p:spPr/>
        <p:txBody>
          <a:bodyPr rtlCol="0">
            <a:normAutofit fontScale="85000" lnSpcReduction="20000"/>
          </a:bodyPr>
          <a:lstStyle/>
          <a:p>
            <a:pPr marL="274320" indent="-274320" fontAlgn="auto">
              <a:spcAft>
                <a:spcPts val="0"/>
              </a:spcAft>
              <a:buFont typeface="Wingdings" pitchFamily="2" charset="2"/>
              <a:buNone/>
              <a:defRPr/>
            </a:pPr>
            <a:r>
              <a:rPr lang="en-US" altLang="zh-CN" dirty="0">
                <a:cs typeface="+mn-cs"/>
              </a:rPr>
              <a:t>           </a:t>
            </a:r>
            <a:r>
              <a:rPr lang="zh-CN" altLang="en-US" dirty="0">
                <a:cs typeface="+mn-cs"/>
              </a:rPr>
              <a:t>使用魔棒工具可以选取图像窗口中颜色相同或相近的图像区域。单击选取工具箱中的魔棒工具，其工具属性栏如图所示。各选项含义如下。</a:t>
            </a:r>
          </a:p>
          <a:p>
            <a:pPr marL="274320" indent="-274320" fontAlgn="auto">
              <a:spcAft>
                <a:spcPts val="0"/>
              </a:spcAft>
              <a:buFont typeface="Wingdings" pitchFamily="2" charset="2"/>
              <a:buNone/>
              <a:defRPr/>
            </a:pPr>
            <a:endParaRPr lang="zh-CN" altLang="en-US" dirty="0">
              <a:cs typeface="+mn-cs"/>
            </a:endParaRPr>
          </a:p>
          <a:p>
            <a:pPr marL="274320" indent="-274320" fontAlgn="auto">
              <a:spcAft>
                <a:spcPts val="0"/>
              </a:spcAft>
              <a:buFont typeface="Wingdings" pitchFamily="2" charset="2"/>
              <a:buNone/>
              <a:defRPr/>
            </a:pPr>
            <a:endParaRPr lang="zh-CN" altLang="en-US" dirty="0">
              <a:cs typeface="+mn-cs"/>
            </a:endParaRPr>
          </a:p>
          <a:p>
            <a:pPr marL="274320" indent="-274320" fontAlgn="auto">
              <a:spcAft>
                <a:spcPts val="0"/>
              </a:spcAft>
              <a:buFont typeface="Wingdings" pitchFamily="2" charset="2"/>
              <a:buChar char="l"/>
              <a:defRPr/>
            </a:pPr>
            <a:r>
              <a:rPr lang="zh-CN" altLang="en-US" sz="2000" dirty="0">
                <a:cs typeface="+mn-cs"/>
              </a:rPr>
              <a:t>容差：用于设置选取的颜色范围，输入的数值越大，选取的颜色范围也越大；数值越小，选取的颜色就越接近，选取的范围就越小。 </a:t>
            </a:r>
          </a:p>
          <a:p>
            <a:pPr marL="274320" indent="-274320" fontAlgn="auto">
              <a:spcAft>
                <a:spcPts val="0"/>
              </a:spcAft>
              <a:buFont typeface="Wingdings" pitchFamily="2" charset="2"/>
              <a:buChar char="l"/>
              <a:defRPr/>
            </a:pPr>
            <a:r>
              <a:rPr lang="zh-CN" altLang="en-US" sz="2000" dirty="0">
                <a:cs typeface="+mn-cs"/>
              </a:rPr>
              <a:t>              ：选中该复选框，可以消除选区边缘的锯齿。 </a:t>
            </a:r>
          </a:p>
          <a:p>
            <a:pPr marL="274320" indent="-274320" fontAlgn="auto">
              <a:spcAft>
                <a:spcPts val="0"/>
              </a:spcAft>
              <a:buFont typeface="Wingdings" pitchFamily="2" charset="2"/>
              <a:buChar char="l"/>
              <a:defRPr/>
            </a:pPr>
            <a:r>
              <a:rPr lang="zh-CN" altLang="en-US" sz="2000" dirty="0">
                <a:cs typeface="+mn-cs"/>
              </a:rPr>
              <a:t>              ：选中该复选框，可以只选取相邻的区域；未选中时，可将不相邻的区域也纳入选区。</a:t>
            </a:r>
          </a:p>
          <a:p>
            <a:pPr marL="274320" indent="-274320" fontAlgn="auto">
              <a:spcAft>
                <a:spcPts val="0"/>
              </a:spcAft>
              <a:buFont typeface="Wingdings" pitchFamily="2" charset="2"/>
              <a:buChar char="l"/>
              <a:defRPr/>
            </a:pPr>
            <a:r>
              <a:rPr lang="zh-CN" altLang="en-US" sz="2000" dirty="0">
                <a:cs typeface="+mn-cs"/>
              </a:rPr>
              <a:t>                     ：该选项用于具有多个图层的图像文件中，选中该复选框，对图像中所有的图层起作用。不选中该复选框，魔棒工具只对当前层中的图像起作用。</a:t>
            </a:r>
          </a:p>
          <a:p>
            <a:pPr marL="274320" indent="-274320" fontAlgn="auto">
              <a:spcAft>
                <a:spcPts val="0"/>
              </a:spcAft>
              <a:buFont typeface="Wingdings" pitchFamily="2" charset="2"/>
              <a:buNone/>
              <a:defRPr/>
            </a:pPr>
            <a:endParaRPr lang="en-US" altLang="zh-CN" dirty="0">
              <a:cs typeface="+mn-cs"/>
            </a:endParaRPr>
          </a:p>
        </p:txBody>
      </p:sp>
      <p:pic>
        <p:nvPicPr>
          <p:cNvPr id="23555" name="Picture 4"/>
          <p:cNvPicPr>
            <a:picLocks noChangeAspect="1" noChangeArrowheads="1"/>
          </p:cNvPicPr>
          <p:nvPr/>
        </p:nvPicPr>
        <p:blipFill>
          <a:blip r:embed="rId2"/>
          <a:srcRect/>
          <a:stretch>
            <a:fillRect/>
          </a:stretch>
        </p:blipFill>
        <p:spPr bwMode="auto">
          <a:xfrm>
            <a:off x="1692275" y="3573463"/>
            <a:ext cx="6264275" cy="503237"/>
          </a:xfrm>
          <a:prstGeom prst="rect">
            <a:avLst/>
          </a:prstGeom>
          <a:noFill/>
          <a:ln w="9525">
            <a:noFill/>
            <a:miter lim="800000"/>
            <a:headEnd/>
            <a:tailEnd/>
          </a:ln>
        </p:spPr>
      </p:pic>
      <p:pic>
        <p:nvPicPr>
          <p:cNvPr id="23556" name="Picture 5"/>
          <p:cNvPicPr>
            <a:picLocks noChangeAspect="1" noChangeArrowheads="1"/>
          </p:cNvPicPr>
          <p:nvPr/>
        </p:nvPicPr>
        <p:blipFill>
          <a:blip r:embed="rId3"/>
          <a:srcRect/>
          <a:stretch>
            <a:fillRect/>
          </a:stretch>
        </p:blipFill>
        <p:spPr bwMode="auto">
          <a:xfrm>
            <a:off x="1116013" y="4508500"/>
            <a:ext cx="863600" cy="311150"/>
          </a:xfrm>
          <a:prstGeom prst="rect">
            <a:avLst/>
          </a:prstGeom>
          <a:noFill/>
          <a:ln w="9525">
            <a:noFill/>
            <a:miter lim="800000"/>
            <a:headEnd/>
            <a:tailEnd/>
          </a:ln>
        </p:spPr>
      </p:pic>
      <p:pic>
        <p:nvPicPr>
          <p:cNvPr id="23557" name="Picture 6"/>
          <p:cNvPicPr>
            <a:picLocks noChangeAspect="1" noChangeArrowheads="1"/>
          </p:cNvPicPr>
          <p:nvPr/>
        </p:nvPicPr>
        <p:blipFill>
          <a:blip r:embed="rId4"/>
          <a:srcRect/>
          <a:stretch>
            <a:fillRect/>
          </a:stretch>
        </p:blipFill>
        <p:spPr bwMode="auto">
          <a:xfrm>
            <a:off x="1116013" y="4889500"/>
            <a:ext cx="669925" cy="188913"/>
          </a:xfrm>
          <a:prstGeom prst="rect">
            <a:avLst/>
          </a:prstGeom>
          <a:noFill/>
          <a:ln w="9525">
            <a:noFill/>
            <a:miter lim="800000"/>
            <a:headEnd/>
            <a:tailEnd/>
          </a:ln>
        </p:spPr>
      </p:pic>
      <p:pic>
        <p:nvPicPr>
          <p:cNvPr id="23558" name="Picture 7"/>
          <p:cNvPicPr>
            <a:picLocks noChangeAspect="1" noChangeArrowheads="1"/>
          </p:cNvPicPr>
          <p:nvPr/>
        </p:nvPicPr>
        <p:blipFill>
          <a:blip r:embed="rId5"/>
          <a:srcRect/>
          <a:stretch>
            <a:fillRect/>
          </a:stretch>
        </p:blipFill>
        <p:spPr bwMode="auto">
          <a:xfrm>
            <a:off x="1216025" y="5300663"/>
            <a:ext cx="1008063" cy="23018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r>
              <a:rPr lang="en-US" altLang="zh-CN" sz="3500" smtClean="0"/>
              <a:t>6.1. 4</a:t>
            </a:r>
            <a:r>
              <a:rPr lang="zh-CN" altLang="en-US" sz="3500" smtClean="0"/>
              <a:t>移动和取消选区</a:t>
            </a:r>
            <a:br>
              <a:rPr lang="zh-CN" altLang="en-US" sz="3500" smtClean="0"/>
            </a:br>
            <a:endParaRPr lang="zh-CN" altLang="en-US" sz="3500" smtClean="0"/>
          </a:p>
        </p:txBody>
      </p:sp>
      <p:sp>
        <p:nvSpPr>
          <p:cNvPr id="24578"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移动选区时，首先选取工具箱中的魔棒工具或一种套索工具，然后将鼠标移到选区内，待光标变成形状时拖动鼠标即可。另外，使用键盘上的光标键也可移动选区。选择</a:t>
            </a:r>
            <a:r>
              <a:rPr lang="en-US" altLang="zh-CN" smtClean="0"/>
              <a:t>【</a:t>
            </a:r>
            <a:r>
              <a:rPr lang="zh-CN" altLang="en-US" smtClean="0"/>
              <a:t>选择</a:t>
            </a:r>
            <a:r>
              <a:rPr lang="en-US" altLang="zh-CN" smtClean="0"/>
              <a:t>】|【</a:t>
            </a:r>
            <a:r>
              <a:rPr lang="zh-CN" altLang="en-US" smtClean="0"/>
              <a:t>取消选择</a:t>
            </a:r>
            <a:r>
              <a:rPr lang="en-US" altLang="zh-CN" smtClean="0"/>
              <a:t>】</a:t>
            </a:r>
            <a:r>
              <a:rPr lang="zh-CN" altLang="en-US" smtClean="0"/>
              <a:t>菜单命令或按</a:t>
            </a:r>
            <a:r>
              <a:rPr lang="en-US" altLang="zh-CN" smtClean="0"/>
              <a:t>Ctrl+D</a:t>
            </a:r>
            <a:r>
              <a:rPr lang="zh-CN" altLang="en-US" smtClean="0"/>
              <a:t>键可以取消选区，然后选择</a:t>
            </a:r>
            <a:r>
              <a:rPr lang="en-US" altLang="zh-CN" smtClean="0"/>
              <a:t>【</a:t>
            </a:r>
            <a:r>
              <a:rPr lang="zh-CN" altLang="en-US" smtClean="0"/>
              <a:t>选择</a:t>
            </a:r>
            <a:r>
              <a:rPr lang="en-US" altLang="zh-CN" smtClean="0"/>
              <a:t>】|【</a:t>
            </a:r>
            <a:r>
              <a:rPr lang="zh-CN" altLang="en-US" smtClean="0"/>
              <a:t>重新选择</a:t>
            </a:r>
            <a:r>
              <a:rPr lang="en-US" altLang="zh-CN" smtClean="0"/>
              <a:t>】</a:t>
            </a:r>
            <a:r>
              <a:rPr lang="zh-CN" altLang="en-US" smtClean="0"/>
              <a:t>菜单命令，可以重新进行选取。 </a:t>
            </a: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r>
              <a:rPr lang="en-US" altLang="zh-CN" smtClean="0"/>
              <a:t>6.1.5 </a:t>
            </a:r>
            <a:r>
              <a:rPr lang="zh-CN" altLang="en-US" smtClean="0"/>
              <a:t>修改选区 </a:t>
            </a:r>
          </a:p>
        </p:txBody>
      </p:sp>
      <p:sp>
        <p:nvSpPr>
          <p:cNvPr id="25602"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创建选区后，按住</a:t>
            </a:r>
            <a:r>
              <a:rPr lang="en-US" altLang="zh-CN" smtClean="0"/>
              <a:t>Shift</a:t>
            </a:r>
            <a:r>
              <a:rPr lang="zh-CN" altLang="en-US" smtClean="0"/>
              <a:t>键不放，使用选框工具、套索工具、魔棒工具中的任意一种工具逐个选取要增加的区域即可增加选取范围；按住</a:t>
            </a:r>
            <a:r>
              <a:rPr lang="en-US" altLang="zh-CN" smtClean="0"/>
              <a:t>Alt</a:t>
            </a:r>
            <a:r>
              <a:rPr lang="zh-CN" altLang="en-US" smtClean="0"/>
              <a:t>键不放，使用上述选取工具对存在的选区进行重叠选取，可以减小选区范围。</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a:lstStyle/>
          <a:p>
            <a:r>
              <a:rPr lang="en-US" altLang="zh-CN" sz="3500" smtClean="0"/>
              <a:t>6.1.6 </a:t>
            </a:r>
            <a:r>
              <a:rPr lang="zh-CN" altLang="en-US" sz="3500" smtClean="0"/>
              <a:t>变换选区</a:t>
            </a:r>
            <a:br>
              <a:rPr lang="zh-CN" altLang="en-US" sz="3500" smtClean="0"/>
            </a:br>
            <a:endParaRPr lang="zh-CN" altLang="en-US" sz="3500" smtClean="0"/>
          </a:p>
        </p:txBody>
      </p:sp>
      <p:sp>
        <p:nvSpPr>
          <p:cNvPr id="172035" name="Rectangle 3"/>
          <p:cNvSpPr>
            <a:spLocks noGrp="1" noChangeArrowheads="1"/>
          </p:cNvSpPr>
          <p:nvPr>
            <p:ph type="body" idx="1"/>
          </p:nvPr>
        </p:nvSpPr>
        <p:spPr/>
        <p:txBody>
          <a:bodyPr rtlCol="0">
            <a:normAutofit fontScale="92500" lnSpcReduction="10000"/>
          </a:bodyPr>
          <a:lstStyle/>
          <a:p>
            <a:pPr marL="274320" indent="-274320" fontAlgn="auto">
              <a:spcAft>
                <a:spcPts val="0"/>
              </a:spcAft>
              <a:buFont typeface="Wingdings" pitchFamily="2" charset="2"/>
              <a:buNone/>
              <a:defRPr/>
            </a:pPr>
            <a:r>
              <a:rPr lang="en-US" altLang="zh-CN">
                <a:cs typeface="+mn-cs"/>
              </a:rPr>
              <a:t>		</a:t>
            </a:r>
            <a:r>
              <a:rPr lang="zh-CN" altLang="en-US">
                <a:cs typeface="+mn-cs"/>
              </a:rPr>
              <a:t>选择 </a:t>
            </a:r>
            <a:r>
              <a:rPr lang="en-US" altLang="zh-CN">
                <a:cs typeface="+mn-cs"/>
              </a:rPr>
              <a:t>【</a:t>
            </a:r>
            <a:r>
              <a:rPr lang="zh-CN" altLang="en-US">
                <a:cs typeface="+mn-cs"/>
              </a:rPr>
              <a:t>选择</a:t>
            </a:r>
            <a:r>
              <a:rPr lang="en-US" altLang="zh-CN">
                <a:cs typeface="+mn-cs"/>
              </a:rPr>
              <a:t>】|【</a:t>
            </a:r>
            <a:r>
              <a:rPr lang="zh-CN" altLang="en-US">
                <a:cs typeface="+mn-cs"/>
              </a:rPr>
              <a:t>变换选区</a:t>
            </a:r>
            <a:r>
              <a:rPr lang="en-US" altLang="zh-CN">
                <a:cs typeface="+mn-cs"/>
              </a:rPr>
              <a:t>】</a:t>
            </a:r>
            <a:r>
              <a:rPr lang="zh-CN" altLang="en-US">
                <a:cs typeface="+mn-cs"/>
              </a:rPr>
              <a:t>菜单命令，将在选区的四周出现一个带有节点的变换框，如图所示。通过调整变换框的形状，可以对创建的选区进行形状上的变换。</a:t>
            </a:r>
          </a:p>
          <a:p>
            <a:pPr marL="274320" indent="-274320" fontAlgn="auto">
              <a:spcAft>
                <a:spcPts val="0"/>
              </a:spcAft>
              <a:buFont typeface="Wingdings" pitchFamily="2" charset="2"/>
              <a:buNone/>
              <a:defRPr/>
            </a:pPr>
            <a:r>
              <a:rPr lang="en-US" altLang="zh-CN">
                <a:cs typeface="+mn-cs"/>
              </a:rPr>
              <a:t>1</a:t>
            </a:r>
            <a:r>
              <a:rPr lang="zh-CN" altLang="en-US">
                <a:cs typeface="+mn-cs"/>
              </a:rPr>
              <a:t>．移动选区 </a:t>
            </a:r>
          </a:p>
          <a:p>
            <a:pPr marL="274320" indent="-274320" fontAlgn="auto">
              <a:spcAft>
                <a:spcPts val="0"/>
              </a:spcAft>
              <a:buFont typeface="Wingdings" pitchFamily="2" charset="2"/>
              <a:buNone/>
              <a:defRPr/>
            </a:pPr>
            <a:r>
              <a:rPr lang="en-US" altLang="zh-CN">
                <a:cs typeface="+mn-cs"/>
              </a:rPr>
              <a:t>2</a:t>
            </a:r>
            <a:r>
              <a:rPr lang="zh-CN" altLang="en-US">
                <a:cs typeface="+mn-cs"/>
              </a:rPr>
              <a:t>．调整选区大小 </a:t>
            </a:r>
          </a:p>
          <a:p>
            <a:pPr marL="274320" indent="-274320" fontAlgn="auto">
              <a:spcAft>
                <a:spcPts val="0"/>
              </a:spcAft>
              <a:buFont typeface="Wingdings" pitchFamily="2" charset="2"/>
              <a:buNone/>
              <a:defRPr/>
            </a:pPr>
            <a:r>
              <a:rPr lang="en-US" altLang="zh-CN">
                <a:cs typeface="+mn-cs"/>
              </a:rPr>
              <a:t>3</a:t>
            </a:r>
            <a:r>
              <a:rPr lang="zh-CN" altLang="en-US">
                <a:cs typeface="+mn-cs"/>
              </a:rPr>
              <a:t>．旋转选区 </a:t>
            </a:r>
          </a:p>
          <a:p>
            <a:pPr marL="274320" indent="-274320" fontAlgn="auto">
              <a:spcAft>
                <a:spcPts val="0"/>
              </a:spcAft>
              <a:buFont typeface="Wingdings" pitchFamily="2" charset="2"/>
              <a:buNone/>
              <a:defRPr/>
            </a:pPr>
            <a:r>
              <a:rPr lang="en-US" altLang="zh-CN">
                <a:cs typeface="+mn-cs"/>
              </a:rPr>
              <a:t>4</a:t>
            </a:r>
            <a:r>
              <a:rPr lang="zh-CN" altLang="en-US">
                <a:cs typeface="+mn-cs"/>
              </a:rPr>
              <a:t>．变换选区结束后按</a:t>
            </a:r>
            <a:r>
              <a:rPr lang="en-US" altLang="zh-CN">
                <a:cs typeface="+mn-cs"/>
              </a:rPr>
              <a:t>Enter</a:t>
            </a:r>
          </a:p>
          <a:p>
            <a:pPr marL="274320" indent="-274320" fontAlgn="auto">
              <a:spcAft>
                <a:spcPts val="0"/>
              </a:spcAft>
              <a:buFont typeface="Wingdings" pitchFamily="2" charset="2"/>
              <a:buNone/>
              <a:defRPr/>
            </a:pPr>
            <a:r>
              <a:rPr lang="zh-CN" altLang="en-US">
                <a:cs typeface="+mn-cs"/>
              </a:rPr>
              <a:t>键应用变换效果，按</a:t>
            </a:r>
            <a:r>
              <a:rPr lang="en-US" altLang="zh-CN">
                <a:cs typeface="+mn-cs"/>
              </a:rPr>
              <a:t>Esc</a:t>
            </a:r>
            <a:r>
              <a:rPr lang="zh-CN" altLang="en-US">
                <a:cs typeface="+mn-cs"/>
              </a:rPr>
              <a:t>键</a:t>
            </a:r>
          </a:p>
          <a:p>
            <a:pPr marL="274320" indent="-274320" fontAlgn="auto">
              <a:spcAft>
                <a:spcPts val="0"/>
              </a:spcAft>
              <a:buFont typeface="Wingdings" pitchFamily="2" charset="2"/>
              <a:buNone/>
              <a:defRPr/>
            </a:pPr>
            <a:r>
              <a:rPr lang="zh-CN" altLang="en-US">
                <a:cs typeface="+mn-cs"/>
              </a:rPr>
              <a:t>取消变换，选区保持原状  </a:t>
            </a:r>
          </a:p>
        </p:txBody>
      </p:sp>
      <p:pic>
        <p:nvPicPr>
          <p:cNvPr id="26627" name="Picture 2"/>
          <p:cNvPicPr>
            <a:picLocks noChangeAspect="1" noChangeArrowheads="1"/>
          </p:cNvPicPr>
          <p:nvPr/>
        </p:nvPicPr>
        <p:blipFill>
          <a:blip r:embed="rId2"/>
          <a:srcRect/>
          <a:stretch>
            <a:fillRect/>
          </a:stretch>
        </p:blipFill>
        <p:spPr bwMode="auto">
          <a:xfrm>
            <a:off x="6084888" y="3644900"/>
            <a:ext cx="2238375" cy="28384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r>
              <a:rPr lang="en-US" altLang="zh-CN" sz="3500" smtClean="0"/>
              <a:t>6.1.7 </a:t>
            </a:r>
            <a:r>
              <a:rPr lang="zh-CN" altLang="en-US" sz="3500" smtClean="0"/>
              <a:t>存储和载入选区</a:t>
            </a:r>
            <a:br>
              <a:rPr lang="zh-CN" altLang="en-US" sz="3500" smtClean="0"/>
            </a:br>
            <a:endParaRPr lang="zh-CN" altLang="en-US" sz="3500" smtClean="0"/>
          </a:p>
        </p:txBody>
      </p:sp>
      <p:sp>
        <p:nvSpPr>
          <p:cNvPr id="27650" name="Rectangle 3"/>
          <p:cNvSpPr>
            <a:spLocks noGrp="1" noChangeArrowheads="1"/>
          </p:cNvSpPr>
          <p:nvPr>
            <p:ph type="body" idx="1"/>
          </p:nvPr>
        </p:nvSpPr>
        <p:spPr/>
        <p:txBody>
          <a:bodyPr/>
          <a:lstStyle/>
          <a:p>
            <a:pPr>
              <a:buFont typeface="Wingdings" pitchFamily="2" charset="2"/>
              <a:buNone/>
            </a:pPr>
            <a:r>
              <a:rPr lang="en-US" altLang="zh-CN" smtClean="0"/>
              <a:t>1</a:t>
            </a:r>
            <a:r>
              <a:rPr lang="zh-CN" altLang="en-US" smtClean="0"/>
              <a:t>．存储选区</a:t>
            </a:r>
          </a:p>
          <a:p>
            <a:pPr>
              <a:buFont typeface="Wingdings" pitchFamily="2" charset="2"/>
              <a:buNone/>
            </a:pPr>
            <a:r>
              <a:rPr lang="zh-CN" altLang="en-US" smtClean="0"/>
              <a:t>		选择</a:t>
            </a:r>
            <a:r>
              <a:rPr lang="en-US" altLang="zh-CN" smtClean="0"/>
              <a:t>【</a:t>
            </a:r>
            <a:r>
              <a:rPr lang="zh-CN" altLang="en-US" smtClean="0"/>
              <a:t>选择</a:t>
            </a:r>
            <a:r>
              <a:rPr lang="en-US" altLang="zh-CN" smtClean="0"/>
              <a:t>】|【</a:t>
            </a:r>
            <a:r>
              <a:rPr lang="zh-CN" altLang="en-US" smtClean="0"/>
              <a:t>存储选区</a:t>
            </a:r>
            <a:r>
              <a:rPr lang="en-US" altLang="zh-CN" smtClean="0"/>
              <a:t>】</a:t>
            </a:r>
            <a:r>
              <a:rPr lang="zh-CN" altLang="en-US" smtClean="0"/>
              <a:t>菜单命令，打开如图所示的对话框。</a:t>
            </a:r>
          </a:p>
          <a:p>
            <a:pPr>
              <a:buFont typeface="Wingdings" pitchFamily="2" charset="2"/>
              <a:buNone/>
            </a:pPr>
            <a:r>
              <a:rPr lang="zh-CN" altLang="en-US" smtClean="0"/>
              <a:t> </a:t>
            </a:r>
          </a:p>
        </p:txBody>
      </p:sp>
      <p:pic>
        <p:nvPicPr>
          <p:cNvPr id="27651" name="图片 132"/>
          <p:cNvPicPr>
            <a:picLocks noChangeAspect="1" noChangeArrowheads="1"/>
          </p:cNvPicPr>
          <p:nvPr/>
        </p:nvPicPr>
        <p:blipFill>
          <a:blip r:embed="rId2"/>
          <a:srcRect/>
          <a:stretch>
            <a:fillRect/>
          </a:stretch>
        </p:blipFill>
        <p:spPr bwMode="auto">
          <a:xfrm>
            <a:off x="2987675" y="3900488"/>
            <a:ext cx="3529013" cy="22399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endParaRPr lang="zh-CN" altLang="zh-CN" smtClean="0"/>
          </a:p>
        </p:txBody>
      </p:sp>
      <p:sp>
        <p:nvSpPr>
          <p:cNvPr id="28674" name="Rectangle 3"/>
          <p:cNvSpPr>
            <a:spLocks noGrp="1" noChangeArrowheads="1"/>
          </p:cNvSpPr>
          <p:nvPr>
            <p:ph type="body" idx="1"/>
          </p:nvPr>
        </p:nvSpPr>
        <p:spPr/>
        <p:txBody>
          <a:bodyPr/>
          <a:lstStyle/>
          <a:p>
            <a:pPr>
              <a:buFont typeface="Wingdings" pitchFamily="2" charset="2"/>
              <a:buNone/>
            </a:pPr>
            <a:r>
              <a:rPr lang="en-US" altLang="zh-CN" smtClean="0"/>
              <a:t>2</a:t>
            </a:r>
            <a:r>
              <a:rPr lang="zh-CN" altLang="en-US" smtClean="0"/>
              <a:t>．载入选区</a:t>
            </a:r>
          </a:p>
          <a:p>
            <a:pPr>
              <a:buFont typeface="Wingdings" pitchFamily="2" charset="2"/>
              <a:buNone/>
            </a:pPr>
            <a:r>
              <a:rPr lang="zh-CN" altLang="en-US" smtClean="0"/>
              <a:t>		   载入选区时，选择</a:t>
            </a:r>
            <a:r>
              <a:rPr lang="en-US" altLang="zh-CN" smtClean="0"/>
              <a:t>【</a:t>
            </a:r>
            <a:r>
              <a:rPr lang="zh-CN" altLang="en-US" smtClean="0"/>
              <a:t>选择</a:t>
            </a:r>
            <a:r>
              <a:rPr lang="en-US" altLang="zh-CN" smtClean="0"/>
              <a:t>】|【</a:t>
            </a:r>
            <a:r>
              <a:rPr lang="zh-CN" altLang="en-US" smtClean="0"/>
              <a:t>载入选区</a:t>
            </a:r>
            <a:r>
              <a:rPr lang="en-US" altLang="zh-CN" smtClean="0"/>
              <a:t>】</a:t>
            </a:r>
            <a:r>
              <a:rPr lang="zh-CN" altLang="en-US" smtClean="0"/>
              <a:t>菜单命令，打开如图所示的“载入选区”对话框。</a:t>
            </a:r>
          </a:p>
          <a:p>
            <a:pPr>
              <a:buFont typeface="Wingdings" pitchFamily="2" charset="2"/>
              <a:buNone/>
            </a:pPr>
            <a:r>
              <a:rPr lang="zh-CN" altLang="en-US" smtClean="0"/>
              <a:t> </a:t>
            </a:r>
          </a:p>
        </p:txBody>
      </p:sp>
      <p:pic>
        <p:nvPicPr>
          <p:cNvPr id="28675" name="图片 131"/>
          <p:cNvPicPr>
            <a:picLocks noChangeAspect="1" noChangeArrowheads="1"/>
          </p:cNvPicPr>
          <p:nvPr/>
        </p:nvPicPr>
        <p:blipFill>
          <a:blip r:embed="rId2"/>
          <a:srcRect/>
          <a:stretch>
            <a:fillRect/>
          </a:stretch>
        </p:blipFill>
        <p:spPr bwMode="auto">
          <a:xfrm>
            <a:off x="3276600" y="3933825"/>
            <a:ext cx="3941763" cy="24479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r>
              <a:rPr lang="en-US" altLang="zh-CN" sz="3500" smtClean="0"/>
              <a:t>6.1.8 </a:t>
            </a:r>
            <a:r>
              <a:rPr lang="zh-CN" altLang="en-US" sz="3500" smtClean="0"/>
              <a:t>羽化选区</a:t>
            </a:r>
            <a:br>
              <a:rPr lang="zh-CN" altLang="en-US" sz="3500" smtClean="0"/>
            </a:br>
            <a:endParaRPr lang="zh-CN" altLang="en-US" sz="3500" smtClean="0"/>
          </a:p>
        </p:txBody>
      </p:sp>
      <p:sp>
        <p:nvSpPr>
          <p:cNvPr id="29698"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通过羽化选区，可以使选区边缘变得柔和、平滑，并可以使选区边缘柔和地过渡到背景色中。选择</a:t>
            </a:r>
            <a:r>
              <a:rPr lang="en-US" altLang="zh-CN" smtClean="0"/>
              <a:t>【</a:t>
            </a:r>
            <a:r>
              <a:rPr lang="zh-CN" altLang="en-US" smtClean="0"/>
              <a:t>选择</a:t>
            </a:r>
            <a:r>
              <a:rPr lang="en-US" altLang="zh-CN" smtClean="0"/>
              <a:t>】|【</a:t>
            </a:r>
            <a:r>
              <a:rPr lang="zh-CN" altLang="en-US" smtClean="0"/>
              <a:t>羽化</a:t>
            </a:r>
            <a:r>
              <a:rPr lang="en-US" altLang="zh-CN" smtClean="0"/>
              <a:t>】</a:t>
            </a:r>
            <a:r>
              <a:rPr lang="zh-CN" altLang="en-US" smtClean="0"/>
              <a:t>菜单命令或按</a:t>
            </a:r>
            <a:r>
              <a:rPr lang="en-US" altLang="zh-CN" smtClean="0"/>
              <a:t>Alt+Ctrl+D</a:t>
            </a:r>
            <a:r>
              <a:rPr lang="zh-CN" altLang="en-US" smtClean="0"/>
              <a:t>键，将打开如图所示的“羽化选区”对话框，在对话框中的“羽化半径”文本框中输入羽化半径数值，然后单击“好”按钮即可。 </a:t>
            </a:r>
          </a:p>
        </p:txBody>
      </p:sp>
      <p:pic>
        <p:nvPicPr>
          <p:cNvPr id="29699" name="Picture 4"/>
          <p:cNvPicPr>
            <a:picLocks noChangeAspect="1" noChangeArrowheads="1"/>
          </p:cNvPicPr>
          <p:nvPr/>
        </p:nvPicPr>
        <p:blipFill>
          <a:blip r:embed="rId2"/>
          <a:srcRect/>
          <a:stretch>
            <a:fillRect/>
          </a:stretch>
        </p:blipFill>
        <p:spPr bwMode="auto">
          <a:xfrm>
            <a:off x="3924300" y="4652963"/>
            <a:ext cx="3816350" cy="14954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r>
              <a:rPr lang="en-US" altLang="zh-CN" sz="3500" smtClean="0"/>
              <a:t>6.1.9 </a:t>
            </a:r>
            <a:r>
              <a:rPr lang="zh-CN" altLang="en-US" sz="3500" smtClean="0"/>
              <a:t>填充选区</a:t>
            </a:r>
            <a:br>
              <a:rPr lang="zh-CN" altLang="en-US" sz="3500" smtClean="0"/>
            </a:br>
            <a:endParaRPr lang="zh-CN" altLang="en-US" sz="3500" smtClean="0"/>
          </a:p>
        </p:txBody>
      </p:sp>
      <p:sp>
        <p:nvSpPr>
          <p:cNvPr id="30722"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如果创建的选区用于绘图，则需要填充颜色，设置好前背景色后按</a:t>
            </a:r>
            <a:r>
              <a:rPr lang="en-US" altLang="zh-CN" smtClean="0"/>
              <a:t>Alt+Delete</a:t>
            </a:r>
            <a:r>
              <a:rPr lang="zh-CN" altLang="en-US" smtClean="0"/>
              <a:t>键，将以前景色填充颜色，按</a:t>
            </a:r>
            <a:r>
              <a:rPr lang="en-US" altLang="zh-CN" smtClean="0"/>
              <a:t>Ctrl+Delete</a:t>
            </a:r>
            <a:r>
              <a:rPr lang="zh-CN" altLang="en-US" smtClean="0"/>
              <a:t>键，将以背景色填充选区 </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r>
              <a:rPr lang="en-US" altLang="zh-CN" sz="3500" smtClean="0"/>
              <a:t>6.1.10  </a:t>
            </a:r>
            <a:r>
              <a:rPr lang="zh-CN" altLang="en-US" sz="3500" smtClean="0"/>
              <a:t>全选和反选</a:t>
            </a:r>
            <a:br>
              <a:rPr lang="zh-CN" altLang="en-US" sz="3500" smtClean="0"/>
            </a:br>
            <a:endParaRPr lang="zh-CN" altLang="en-US" sz="3500" smtClean="0"/>
          </a:p>
        </p:txBody>
      </p:sp>
      <p:sp>
        <p:nvSpPr>
          <p:cNvPr id="31746"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选择</a:t>
            </a:r>
            <a:r>
              <a:rPr lang="en-US" altLang="zh-CN" smtClean="0"/>
              <a:t>【</a:t>
            </a:r>
            <a:r>
              <a:rPr lang="zh-CN" altLang="en-US" smtClean="0"/>
              <a:t>选择</a:t>
            </a:r>
            <a:r>
              <a:rPr lang="en-US" altLang="zh-CN" smtClean="0"/>
              <a:t>】|【</a:t>
            </a:r>
            <a:r>
              <a:rPr lang="zh-CN" altLang="en-US" smtClean="0"/>
              <a:t>全选</a:t>
            </a:r>
            <a:r>
              <a:rPr lang="en-US" altLang="zh-CN" smtClean="0"/>
              <a:t>】</a:t>
            </a:r>
            <a:r>
              <a:rPr lang="zh-CN" altLang="en-US" smtClean="0"/>
              <a:t>菜单命令或按</a:t>
            </a:r>
            <a:r>
              <a:rPr lang="en-US" altLang="zh-CN" smtClean="0"/>
              <a:t>Ctrl+A</a:t>
            </a:r>
            <a:r>
              <a:rPr lang="zh-CN" altLang="en-US" smtClean="0"/>
              <a:t>键可以选取整幅图像。选择</a:t>
            </a:r>
            <a:r>
              <a:rPr lang="en-US" altLang="zh-CN" smtClean="0"/>
              <a:t>【</a:t>
            </a:r>
            <a:r>
              <a:rPr lang="zh-CN" altLang="en-US" smtClean="0"/>
              <a:t>选择</a:t>
            </a:r>
            <a:r>
              <a:rPr lang="en-US" altLang="zh-CN" smtClean="0"/>
              <a:t>】|【</a:t>
            </a:r>
            <a:r>
              <a:rPr lang="zh-CN" altLang="en-US" smtClean="0"/>
              <a:t>反选</a:t>
            </a:r>
            <a:r>
              <a:rPr lang="en-US" altLang="zh-CN" smtClean="0"/>
              <a:t>】</a:t>
            </a:r>
            <a:r>
              <a:rPr lang="zh-CN" altLang="en-US" smtClean="0"/>
              <a:t>菜单命令或按</a:t>
            </a:r>
            <a:r>
              <a:rPr lang="en-US" altLang="zh-CN" smtClean="0"/>
              <a:t>Shift+Ctrl+I</a:t>
            </a:r>
            <a:r>
              <a:rPr lang="zh-CN" altLang="en-US" smtClean="0"/>
              <a:t>键，可以选取图像中除选区以外的图像区域，该命令常用于配合选框工具、套索工具、魔棒工具等选取工具的使用，对图像中复杂的区域进行间接选取。 如下两图是选取背景和反选。</a:t>
            </a:r>
          </a:p>
        </p:txBody>
      </p:sp>
      <p:sp>
        <p:nvSpPr>
          <p:cNvPr id="31747" name="Rectangle 6"/>
          <p:cNvSpPr>
            <a:spLocks noChangeArrowheads="1"/>
          </p:cNvSpPr>
          <p:nvPr/>
        </p:nvSpPr>
        <p:spPr bwMode="auto">
          <a:xfrm>
            <a:off x="0" y="119221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31748" name="Rectangle 7"/>
          <p:cNvSpPr>
            <a:spLocks noChangeArrowheads="1"/>
          </p:cNvSpPr>
          <p:nvPr/>
        </p:nvSpPr>
        <p:spPr bwMode="auto">
          <a:xfrm>
            <a:off x="0" y="3449638"/>
            <a:ext cx="1098550" cy="244475"/>
          </a:xfrm>
          <a:prstGeom prst="rect">
            <a:avLst/>
          </a:prstGeom>
          <a:noFill/>
          <a:ln w="9525">
            <a:noFill/>
            <a:miter lim="800000"/>
            <a:headEnd/>
            <a:tailEnd/>
          </a:ln>
        </p:spPr>
        <p:txBody>
          <a:bodyPr wrap="none" anchor="ctr">
            <a:spAutoFit/>
          </a:bodyPr>
          <a:lstStyle/>
          <a:p>
            <a:r>
              <a:rPr lang="en-US" altLang="zh-CN" sz="10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31749" name="图片 129"/>
          <p:cNvPicPr>
            <a:picLocks noChangeAspect="1" noChangeArrowheads="1"/>
          </p:cNvPicPr>
          <p:nvPr/>
        </p:nvPicPr>
        <p:blipFill>
          <a:blip r:embed="rId2"/>
          <a:srcRect/>
          <a:stretch>
            <a:fillRect/>
          </a:stretch>
        </p:blipFill>
        <p:spPr bwMode="auto">
          <a:xfrm>
            <a:off x="1901825" y="5008563"/>
            <a:ext cx="2533650" cy="1819275"/>
          </a:xfrm>
          <a:prstGeom prst="rect">
            <a:avLst/>
          </a:prstGeom>
          <a:noFill/>
          <a:ln w="9525">
            <a:noFill/>
            <a:miter lim="800000"/>
            <a:headEnd/>
            <a:tailEnd/>
          </a:ln>
        </p:spPr>
      </p:pic>
      <p:pic>
        <p:nvPicPr>
          <p:cNvPr id="31750" name="图片 128"/>
          <p:cNvPicPr>
            <a:picLocks noChangeAspect="1" noChangeArrowheads="1"/>
          </p:cNvPicPr>
          <p:nvPr/>
        </p:nvPicPr>
        <p:blipFill>
          <a:blip r:embed="rId3"/>
          <a:srcRect/>
          <a:stretch>
            <a:fillRect/>
          </a:stretch>
        </p:blipFill>
        <p:spPr bwMode="auto">
          <a:xfrm>
            <a:off x="5119688" y="5018088"/>
            <a:ext cx="2505075" cy="18097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zh-CN" altLang="en-US" smtClean="0"/>
              <a:t>目录</a:t>
            </a:r>
          </a:p>
        </p:txBody>
      </p:sp>
      <p:sp>
        <p:nvSpPr>
          <p:cNvPr id="14338" name="Rectangle 3"/>
          <p:cNvSpPr>
            <a:spLocks noGrp="1" noChangeArrowheads="1"/>
          </p:cNvSpPr>
          <p:nvPr>
            <p:ph type="body" idx="1"/>
          </p:nvPr>
        </p:nvSpPr>
        <p:spPr>
          <a:xfrm>
            <a:off x="1619250" y="1700213"/>
            <a:ext cx="7524750" cy="4392612"/>
          </a:xfrm>
        </p:spPr>
        <p:txBody>
          <a:bodyPr/>
          <a:lstStyle/>
          <a:p>
            <a:r>
              <a:rPr lang="en-US" altLang="zh-CN" smtClean="0">
                <a:hlinkClick r:id="rId2" action="ppaction://hlinksldjump"/>
              </a:rPr>
              <a:t>6. 1</a:t>
            </a:r>
            <a:r>
              <a:rPr lang="zh-CN" altLang="en-US" smtClean="0">
                <a:hlinkClick r:id="rId2" action="ppaction://hlinksldjump"/>
              </a:rPr>
              <a:t>选区的创建与编辑 </a:t>
            </a:r>
            <a:endParaRPr lang="zh-CN" altLang="en-US" smtClean="0"/>
          </a:p>
          <a:p>
            <a:r>
              <a:rPr lang="en-US" altLang="zh-CN" smtClean="0">
                <a:hlinkClick r:id="rId3" action="ppaction://hlinksldjump"/>
              </a:rPr>
              <a:t>6. 2</a:t>
            </a:r>
            <a:r>
              <a:rPr lang="zh-CN" altLang="en-US" smtClean="0">
                <a:hlinkClick r:id="rId3" action="ppaction://hlinksldjump"/>
              </a:rPr>
              <a:t>图像绘制、编辑和修饰</a:t>
            </a:r>
            <a:endParaRPr lang="zh-CN" altLang="en-US" smtClean="0"/>
          </a:p>
          <a:p>
            <a:pPr algn="just"/>
            <a:r>
              <a:rPr lang="en-US" altLang="zh-CN" smtClean="0">
                <a:hlinkClick r:id="rId4" action="ppaction://hlinksldjump"/>
              </a:rPr>
              <a:t>6. 3</a:t>
            </a:r>
            <a:r>
              <a:rPr lang="zh-CN" altLang="en-US" smtClean="0">
                <a:hlinkClick r:id="rId4" action="ppaction://hlinksldjump"/>
              </a:rPr>
              <a:t>图层的创建与应用</a:t>
            </a:r>
            <a:endParaRPr lang="zh-CN" altLang="en-US" smtClean="0"/>
          </a:p>
          <a:p>
            <a:pPr algn="just"/>
            <a:r>
              <a:rPr lang="en-US" altLang="zh-CN" smtClean="0">
                <a:hlinkClick r:id="rId5" action="ppaction://hlinksldjump"/>
              </a:rPr>
              <a:t>6 .4</a:t>
            </a:r>
            <a:r>
              <a:rPr lang="zh-CN" altLang="en-US" smtClean="0">
                <a:hlinkClick r:id="rId5" action="ppaction://hlinksldjump"/>
              </a:rPr>
              <a:t>路径与文字工具</a:t>
            </a:r>
            <a:endParaRPr lang="zh-CN" altLang="en-US" smtClean="0"/>
          </a:p>
          <a:p>
            <a:pPr algn="just"/>
            <a:r>
              <a:rPr lang="en-US" altLang="zh-CN" smtClean="0">
                <a:hlinkClick r:id="rId6" action="ppaction://hlinksldjump"/>
              </a:rPr>
              <a:t>6 .5</a:t>
            </a:r>
            <a:r>
              <a:rPr lang="zh-CN" altLang="en-US" smtClean="0">
                <a:hlinkClick r:id="rId6" action="ppaction://hlinksldjump"/>
              </a:rPr>
              <a:t>色彩与色调的调整 </a:t>
            </a:r>
            <a:endParaRPr lang="zh-CN" altLang="en-US" smtClean="0"/>
          </a:p>
          <a:p>
            <a:r>
              <a:rPr lang="en-US" altLang="zh-CN" smtClean="0">
                <a:hlinkClick r:id="rId7" action="ppaction://hlinksldjump"/>
              </a:rPr>
              <a:t>6 .6</a:t>
            </a:r>
            <a:r>
              <a:rPr lang="zh-CN" altLang="en-US" smtClean="0">
                <a:hlinkClick r:id="rId7" action="ppaction://hlinksldjump"/>
              </a:rPr>
              <a:t>通道与蒙版 </a:t>
            </a:r>
            <a:endParaRPr lang="zh-CN" altLang="en-US" smtClean="0"/>
          </a:p>
          <a:p>
            <a:r>
              <a:rPr lang="en-US" altLang="zh-CN" smtClean="0">
                <a:hlinkClick r:id="rId8" action="ppaction://hlinksldjump"/>
              </a:rPr>
              <a:t>6 .7</a:t>
            </a:r>
            <a:r>
              <a:rPr lang="zh-CN" altLang="en-US" smtClean="0">
                <a:hlinkClick r:id="rId8" action="ppaction://hlinksldjump"/>
              </a:rPr>
              <a:t>滤镜</a:t>
            </a:r>
            <a:endParaRPr lang="en-US" altLang="zh-CN" smtClean="0"/>
          </a:p>
          <a:p>
            <a:r>
              <a:rPr lang="en-US" altLang="zh-CN" smtClean="0">
                <a:hlinkClick r:id="rId9" action="ppaction://hlinksldjump"/>
              </a:rPr>
              <a:t>6.8</a:t>
            </a:r>
            <a:r>
              <a:rPr lang="zh-CN" altLang="en-US" smtClean="0">
                <a:hlinkClick r:id="rId9" action="ppaction://hlinksldjump"/>
              </a:rPr>
              <a:t>动画的制作</a:t>
            </a:r>
            <a:endParaRPr lang="zh-CN" altLang="en-US" smtClean="0"/>
          </a:p>
          <a:p>
            <a:r>
              <a:rPr lang="en-US" altLang="zh-CN" smtClean="0">
                <a:hlinkClick r:id="rId10" action="ppaction://hlinksldjump"/>
              </a:rPr>
              <a:t>6.9</a:t>
            </a:r>
            <a:r>
              <a:rPr lang="zh-CN" altLang="en-US" smtClean="0">
                <a:hlinkClick r:id="rId10" action="ppaction://hlinksldjump"/>
              </a:rPr>
              <a:t>实例</a:t>
            </a:r>
            <a:endParaRPr lang="zh-CN" altLang="en-US" smtClean="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US" altLang="zh-CN" sz="3500" smtClean="0"/>
              <a:t>6.1.11</a:t>
            </a:r>
            <a:r>
              <a:rPr lang="zh-CN" altLang="en-US" sz="3500" smtClean="0"/>
              <a:t>描边选区</a:t>
            </a:r>
            <a:br>
              <a:rPr lang="zh-CN" altLang="en-US" sz="3500" smtClean="0"/>
            </a:br>
            <a:endParaRPr lang="zh-CN" altLang="en-US" sz="3500" smtClean="0"/>
          </a:p>
        </p:txBody>
      </p:sp>
      <p:sp>
        <p:nvSpPr>
          <p:cNvPr id="32770"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选择</a:t>
            </a:r>
            <a:r>
              <a:rPr lang="en-US" altLang="zh-CN" smtClean="0"/>
              <a:t>【</a:t>
            </a:r>
            <a:r>
              <a:rPr lang="zh-CN" altLang="en-US" smtClean="0"/>
              <a:t>编辑</a:t>
            </a:r>
            <a:r>
              <a:rPr lang="en-US" altLang="zh-CN" smtClean="0"/>
              <a:t>】|【</a:t>
            </a:r>
            <a:r>
              <a:rPr lang="zh-CN" altLang="en-US" smtClean="0"/>
              <a:t>描边</a:t>
            </a:r>
            <a:r>
              <a:rPr lang="en-US" altLang="zh-CN" smtClean="0"/>
              <a:t>】</a:t>
            </a:r>
            <a:r>
              <a:rPr lang="zh-CN" altLang="en-US" smtClean="0"/>
              <a:t>菜单命令，可以使用前景色描绘选区的边缘。选择</a:t>
            </a:r>
            <a:r>
              <a:rPr lang="en-US" altLang="zh-CN" smtClean="0"/>
              <a:t>【</a:t>
            </a:r>
            <a:r>
              <a:rPr lang="zh-CN" altLang="en-US" smtClean="0"/>
              <a:t>编辑</a:t>
            </a:r>
            <a:r>
              <a:rPr lang="en-US" altLang="zh-CN" smtClean="0"/>
              <a:t>】|【</a:t>
            </a:r>
            <a:r>
              <a:rPr lang="zh-CN" altLang="en-US" smtClean="0"/>
              <a:t>描边</a:t>
            </a:r>
            <a:r>
              <a:rPr lang="en-US" altLang="zh-CN" smtClean="0"/>
              <a:t>】</a:t>
            </a:r>
            <a:r>
              <a:rPr lang="zh-CN" altLang="en-US" smtClean="0"/>
              <a:t>菜单命令，将打开 “描边”对话框。 </a:t>
            </a:r>
          </a:p>
        </p:txBody>
      </p:sp>
      <p:pic>
        <p:nvPicPr>
          <p:cNvPr id="32771" name="图片 123"/>
          <p:cNvPicPr>
            <a:picLocks noChangeAspect="1" noChangeArrowheads="1"/>
          </p:cNvPicPr>
          <p:nvPr/>
        </p:nvPicPr>
        <p:blipFill>
          <a:blip r:embed="rId2"/>
          <a:srcRect/>
          <a:stretch>
            <a:fillRect/>
          </a:stretch>
        </p:blipFill>
        <p:spPr bwMode="auto">
          <a:xfrm>
            <a:off x="827088" y="4076700"/>
            <a:ext cx="2228850" cy="1609725"/>
          </a:xfrm>
          <a:prstGeom prst="rect">
            <a:avLst/>
          </a:prstGeom>
          <a:noFill/>
          <a:ln w="9525">
            <a:noFill/>
            <a:miter lim="800000"/>
            <a:headEnd/>
            <a:tailEnd/>
          </a:ln>
        </p:spPr>
      </p:pic>
      <p:pic>
        <p:nvPicPr>
          <p:cNvPr id="32772" name="图片 122"/>
          <p:cNvPicPr>
            <a:picLocks noChangeAspect="1" noChangeArrowheads="1"/>
          </p:cNvPicPr>
          <p:nvPr/>
        </p:nvPicPr>
        <p:blipFill>
          <a:blip r:embed="rId3"/>
          <a:srcRect/>
          <a:stretch>
            <a:fillRect/>
          </a:stretch>
        </p:blipFill>
        <p:spPr bwMode="auto">
          <a:xfrm>
            <a:off x="6443663" y="4076700"/>
            <a:ext cx="2228850" cy="1609725"/>
          </a:xfrm>
          <a:prstGeom prst="rect">
            <a:avLst/>
          </a:prstGeom>
          <a:noFill/>
          <a:ln w="9525">
            <a:noFill/>
            <a:miter lim="800000"/>
            <a:headEnd/>
            <a:tailEnd/>
          </a:ln>
        </p:spPr>
      </p:pic>
      <p:pic>
        <p:nvPicPr>
          <p:cNvPr id="32773" name="图片 127"/>
          <p:cNvPicPr>
            <a:picLocks noChangeAspect="1" noChangeArrowheads="1"/>
          </p:cNvPicPr>
          <p:nvPr/>
        </p:nvPicPr>
        <p:blipFill>
          <a:blip r:embed="rId4"/>
          <a:srcRect/>
          <a:stretch>
            <a:fillRect/>
          </a:stretch>
        </p:blipFill>
        <p:spPr bwMode="auto">
          <a:xfrm>
            <a:off x="3776663" y="4029075"/>
            <a:ext cx="1876425" cy="17049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r>
              <a:rPr lang="en-US" altLang="zh-CN" sz="3500" smtClean="0"/>
              <a:t>6.2 </a:t>
            </a:r>
            <a:r>
              <a:rPr lang="zh-CN" altLang="en-US" sz="3500" smtClean="0"/>
              <a:t>图像绘制、修饰和编辑</a:t>
            </a:r>
            <a:br>
              <a:rPr lang="zh-CN" altLang="en-US" sz="3500" smtClean="0"/>
            </a:br>
            <a:endParaRPr lang="zh-CN" altLang="en-US" sz="3500" smtClean="0"/>
          </a:p>
        </p:txBody>
      </p:sp>
      <p:sp>
        <p:nvSpPr>
          <p:cNvPr id="33794" name="Rectangle 3"/>
          <p:cNvSpPr>
            <a:spLocks noGrp="1" noChangeArrowheads="1"/>
          </p:cNvSpPr>
          <p:nvPr>
            <p:ph type="body" idx="1"/>
          </p:nvPr>
        </p:nvSpPr>
        <p:spPr>
          <a:xfrm>
            <a:off x="871538" y="1844675"/>
            <a:ext cx="7408862" cy="4281488"/>
          </a:xfrm>
        </p:spPr>
        <p:txBody>
          <a:bodyPr/>
          <a:lstStyle/>
          <a:p>
            <a:pPr algn="just"/>
            <a:r>
              <a:rPr lang="en-US" altLang="zh-CN" smtClean="0"/>
              <a:t>6.2.1</a:t>
            </a:r>
            <a:r>
              <a:rPr lang="zh-CN" altLang="en-US" smtClean="0"/>
              <a:t>画笔工具</a:t>
            </a:r>
          </a:p>
          <a:p>
            <a:pPr algn="just"/>
            <a:r>
              <a:rPr lang="en-US" altLang="zh-CN" smtClean="0"/>
              <a:t>6.2.2 </a:t>
            </a:r>
            <a:r>
              <a:rPr lang="zh-CN" altLang="en-US" smtClean="0"/>
              <a:t>铅笔工具</a:t>
            </a:r>
          </a:p>
          <a:p>
            <a:pPr algn="just"/>
            <a:r>
              <a:rPr lang="en-US" altLang="zh-CN" smtClean="0"/>
              <a:t>6.2.3 </a:t>
            </a:r>
            <a:r>
              <a:rPr lang="zh-CN" altLang="en-US" smtClean="0"/>
              <a:t>橡皮擦工具</a:t>
            </a:r>
          </a:p>
          <a:p>
            <a:pPr algn="just"/>
            <a:r>
              <a:rPr lang="en-US" altLang="zh-CN" smtClean="0"/>
              <a:t>6.2.4 </a:t>
            </a:r>
            <a:r>
              <a:rPr lang="zh-CN" altLang="en-US" smtClean="0"/>
              <a:t>渐变工具</a:t>
            </a:r>
          </a:p>
          <a:p>
            <a:pPr algn="just"/>
            <a:r>
              <a:rPr lang="en-US" altLang="zh-CN" smtClean="0"/>
              <a:t>6.2.5 </a:t>
            </a:r>
            <a:r>
              <a:rPr lang="zh-CN" altLang="en-US" smtClean="0"/>
              <a:t>油漆桶工具</a:t>
            </a:r>
          </a:p>
          <a:p>
            <a:pPr algn="just"/>
            <a:r>
              <a:rPr lang="en-US" altLang="zh-CN" smtClean="0"/>
              <a:t>6.2.6 </a:t>
            </a:r>
            <a:r>
              <a:rPr lang="zh-CN" altLang="en-US" smtClean="0"/>
              <a:t>图章工具</a:t>
            </a:r>
          </a:p>
          <a:p>
            <a:pPr algn="just"/>
            <a:r>
              <a:rPr lang="en-US" altLang="zh-CN" smtClean="0"/>
              <a:t>6.2.7</a:t>
            </a:r>
            <a:r>
              <a:rPr lang="zh-CN" altLang="en-US" smtClean="0"/>
              <a:t>修复、修补和红眼工具的使用</a:t>
            </a:r>
          </a:p>
          <a:p>
            <a:pPr algn="just"/>
            <a:r>
              <a:rPr lang="en-US" altLang="zh-CN" smtClean="0"/>
              <a:t>6.2.8  </a:t>
            </a:r>
            <a:r>
              <a:rPr lang="zh-CN" altLang="en-US" smtClean="0"/>
              <a:t>模糊、锐化和涂抹工具的使用 </a:t>
            </a:r>
          </a:p>
          <a:p>
            <a:pPr algn="just"/>
            <a:r>
              <a:rPr lang="en-US" altLang="zh-CN" smtClean="0"/>
              <a:t>6.2.9  </a:t>
            </a:r>
            <a:r>
              <a:rPr lang="zh-CN" altLang="en-US" smtClean="0"/>
              <a:t>减淡、加深和海绵工具的使用</a:t>
            </a:r>
          </a:p>
          <a:p>
            <a:pPr algn="just"/>
            <a:endParaRPr lang="zh-CN" altLang="en-US" smtClean="0"/>
          </a:p>
          <a:p>
            <a:endParaRPr lang="en-US" altLang="zh-CN" smtClean="0"/>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r>
              <a:rPr lang="en-US" altLang="zh-CN" smtClean="0"/>
              <a:t>6.2.1 </a:t>
            </a:r>
            <a:r>
              <a:rPr lang="zh-CN" altLang="en-US" smtClean="0"/>
              <a:t>画笔工具</a:t>
            </a:r>
          </a:p>
        </p:txBody>
      </p:sp>
      <p:sp>
        <p:nvSpPr>
          <p:cNvPr id="34818" name="Rectangle 3"/>
          <p:cNvSpPr>
            <a:spLocks noGrp="1" noChangeArrowheads="1"/>
          </p:cNvSpPr>
          <p:nvPr>
            <p:ph type="body" idx="1"/>
          </p:nvPr>
        </p:nvSpPr>
        <p:spPr>
          <a:xfrm>
            <a:off x="871538" y="1341438"/>
            <a:ext cx="7408862" cy="4784725"/>
          </a:xfrm>
        </p:spPr>
        <p:txBody>
          <a:bodyPr/>
          <a:lstStyle/>
          <a:p>
            <a:pPr>
              <a:buFont typeface="Wingdings" pitchFamily="2" charset="2"/>
              <a:buNone/>
            </a:pPr>
            <a:r>
              <a:rPr lang="en-US" altLang="zh-CN" smtClean="0"/>
              <a:t>		</a:t>
            </a:r>
            <a:r>
              <a:rPr lang="zh-CN" altLang="en-US" smtClean="0"/>
              <a:t>使用画笔工具可以模拟画笔的效果在图像或选区中进行绘制，其绘制的图形线条比较柔和。单击工具箱中的画笔工具 ，其工具属性栏如图所示。 </a:t>
            </a:r>
          </a:p>
        </p:txBody>
      </p:sp>
      <p:pic>
        <p:nvPicPr>
          <p:cNvPr id="34819" name="Picture 4"/>
          <p:cNvPicPr>
            <a:picLocks noChangeAspect="1" noChangeArrowheads="1"/>
          </p:cNvPicPr>
          <p:nvPr/>
        </p:nvPicPr>
        <p:blipFill>
          <a:blip r:embed="rId2"/>
          <a:srcRect/>
          <a:stretch>
            <a:fillRect/>
          </a:stretch>
        </p:blipFill>
        <p:spPr bwMode="auto">
          <a:xfrm>
            <a:off x="84138" y="2417763"/>
            <a:ext cx="6553200" cy="504825"/>
          </a:xfrm>
          <a:prstGeom prst="rect">
            <a:avLst/>
          </a:prstGeom>
          <a:noFill/>
          <a:ln w="9525">
            <a:noFill/>
            <a:miter lim="800000"/>
            <a:headEnd/>
            <a:tailEnd/>
          </a:ln>
        </p:spPr>
      </p:pic>
      <p:sp>
        <p:nvSpPr>
          <p:cNvPr id="34820" name="Rectangle 6"/>
          <p:cNvSpPr>
            <a:spLocks noChangeArrowheads="1"/>
          </p:cNvSpPr>
          <p:nvPr/>
        </p:nvSpPr>
        <p:spPr bwMode="auto">
          <a:xfrm>
            <a:off x="5381625" y="6243638"/>
            <a:ext cx="1619250" cy="366712"/>
          </a:xfrm>
          <a:prstGeom prst="rect">
            <a:avLst/>
          </a:prstGeom>
          <a:noFill/>
          <a:ln w="9525">
            <a:noFill/>
            <a:miter lim="800000"/>
            <a:headEnd/>
            <a:tailEnd/>
          </a:ln>
        </p:spPr>
        <p:txBody>
          <a:bodyPr wrap="none" anchor="ctr">
            <a:spAutoFit/>
          </a:bodyPr>
          <a:lstStyle/>
          <a:p>
            <a:r>
              <a:rPr lang="zh-CN" altLang="en-US">
                <a:latin typeface="Candara" pitchFamily="34" charset="0"/>
                <a:ea typeface="华文楷体"/>
              </a:rPr>
              <a:t>画笔控制面板 </a:t>
            </a:r>
          </a:p>
        </p:txBody>
      </p:sp>
      <p:pic>
        <p:nvPicPr>
          <p:cNvPr id="34821" name="图片 1"/>
          <p:cNvPicPr>
            <a:picLocks noChangeAspect="1" noChangeArrowheads="1"/>
          </p:cNvPicPr>
          <p:nvPr/>
        </p:nvPicPr>
        <p:blipFill>
          <a:blip r:embed="rId3"/>
          <a:srcRect/>
          <a:stretch>
            <a:fillRect/>
          </a:stretch>
        </p:blipFill>
        <p:spPr bwMode="auto">
          <a:xfrm>
            <a:off x="4983163" y="2940050"/>
            <a:ext cx="2381250" cy="3303588"/>
          </a:xfrm>
          <a:prstGeom prst="rect">
            <a:avLst/>
          </a:prstGeom>
          <a:noFill/>
          <a:ln w="9525">
            <a:noFill/>
            <a:miter lim="800000"/>
            <a:headEnd/>
            <a:tailEnd/>
          </a:ln>
        </p:spPr>
      </p:pic>
      <p:pic>
        <p:nvPicPr>
          <p:cNvPr id="34822" name="图片 1"/>
          <p:cNvPicPr>
            <a:picLocks noChangeAspect="1" noChangeArrowheads="1"/>
          </p:cNvPicPr>
          <p:nvPr/>
        </p:nvPicPr>
        <p:blipFill>
          <a:blip r:embed="rId4"/>
          <a:srcRect/>
          <a:stretch>
            <a:fillRect/>
          </a:stretch>
        </p:blipFill>
        <p:spPr bwMode="auto">
          <a:xfrm>
            <a:off x="1143000" y="6694488"/>
            <a:ext cx="5486400" cy="1714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r>
              <a:rPr lang="en-US" altLang="zh-CN" sz="3500" smtClean="0"/>
              <a:t>6.2.2 </a:t>
            </a:r>
            <a:r>
              <a:rPr lang="zh-CN" altLang="en-US" sz="3500" smtClean="0"/>
              <a:t>铅笔工具</a:t>
            </a:r>
            <a:br>
              <a:rPr lang="zh-CN" altLang="en-US" sz="3500" smtClean="0"/>
            </a:br>
            <a:endParaRPr lang="zh-CN" altLang="en-US" sz="3500" smtClean="0"/>
          </a:p>
        </p:txBody>
      </p:sp>
      <p:sp>
        <p:nvSpPr>
          <p:cNvPr id="35842" name="Rectangle 3"/>
          <p:cNvSpPr>
            <a:spLocks noGrp="1" noChangeArrowheads="1"/>
          </p:cNvSpPr>
          <p:nvPr>
            <p:ph type="body" idx="1"/>
          </p:nvPr>
        </p:nvSpPr>
        <p:spPr/>
        <p:txBody>
          <a:bodyPr/>
          <a:lstStyle/>
          <a:p>
            <a:pPr lvl="2">
              <a:buFont typeface="Wingdings" pitchFamily="2" charset="2"/>
              <a:buNone/>
            </a:pPr>
            <a:r>
              <a:rPr lang="en-US" altLang="zh-CN" sz="2400" b="1" smtClean="0">
                <a:solidFill>
                  <a:srgbClr val="0000FF"/>
                </a:solidFill>
              </a:rPr>
              <a:t>		</a:t>
            </a:r>
            <a:r>
              <a:rPr lang="zh-CN" altLang="en-US" sz="2400" b="1" smtClean="0">
                <a:solidFill>
                  <a:srgbClr val="0000FF"/>
                </a:solidFill>
              </a:rPr>
              <a:t>铅笔工具可以模拟铅笔的效果在进行绘制，用铅笔工具绘制的图形线条较生硬。其工具属性栏如图所示。</a:t>
            </a:r>
          </a:p>
          <a:p>
            <a:pPr lvl="2">
              <a:buFont typeface="Wingdings" pitchFamily="2" charset="2"/>
              <a:buNone/>
            </a:pPr>
            <a:r>
              <a:rPr lang="zh-CN" altLang="en-US" sz="2400" b="1" smtClean="0">
                <a:solidFill>
                  <a:srgbClr val="0000FF"/>
                </a:solidFill>
              </a:rPr>
              <a:t>		其中的复选框用于实现擦除功能，选中该复选框后，当用户在与前景色颜色相同的图像区域内描绘时，会自动擦除前景色颜色而填入背景颜色；如鼠标左键点取的起始点颜色不是前景色时，绘图时仍以前景色绘制。</a:t>
            </a:r>
            <a:r>
              <a:rPr lang="zh-CN" altLang="en-US" smtClean="0"/>
              <a:t> </a:t>
            </a:r>
          </a:p>
        </p:txBody>
      </p:sp>
      <p:pic>
        <p:nvPicPr>
          <p:cNvPr id="35843" name="Picture 4"/>
          <p:cNvPicPr>
            <a:picLocks noChangeAspect="1" noChangeArrowheads="1"/>
          </p:cNvPicPr>
          <p:nvPr/>
        </p:nvPicPr>
        <p:blipFill>
          <a:blip r:embed="rId2"/>
          <a:srcRect/>
          <a:stretch>
            <a:fillRect/>
          </a:stretch>
        </p:blipFill>
        <p:spPr bwMode="auto">
          <a:xfrm>
            <a:off x="2627313" y="5373688"/>
            <a:ext cx="6337300" cy="64928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altLang="zh-CN" sz="3500" smtClean="0"/>
              <a:t>6.2.3 </a:t>
            </a:r>
            <a:r>
              <a:rPr lang="zh-CN" altLang="en-US" sz="3500" smtClean="0"/>
              <a:t>橡皮擦工具</a:t>
            </a:r>
            <a:br>
              <a:rPr lang="zh-CN" altLang="en-US" sz="3500" smtClean="0"/>
            </a:br>
            <a:endParaRPr lang="zh-CN" altLang="en-US" sz="3500" smtClean="0"/>
          </a:p>
        </p:txBody>
      </p:sp>
      <p:sp>
        <p:nvSpPr>
          <p:cNvPr id="36866"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使用橡皮擦工具在图像窗口中拖动鼠标，可以拖绘出背景色，实现擦除图像的目的。单击工具箱中的橡皮擦工具，或反复按</a:t>
            </a:r>
            <a:r>
              <a:rPr lang="en-US" altLang="zh-CN" smtClean="0"/>
              <a:t>Shift+E,</a:t>
            </a:r>
            <a:r>
              <a:rPr lang="zh-CN" altLang="en-US" smtClean="0"/>
              <a:t>可启用橡皮擦工具。其工具属性栏如图所示。</a:t>
            </a:r>
          </a:p>
        </p:txBody>
      </p:sp>
      <p:pic>
        <p:nvPicPr>
          <p:cNvPr id="36867" name="图片 1"/>
          <p:cNvPicPr>
            <a:picLocks noChangeAspect="1" noChangeArrowheads="1"/>
          </p:cNvPicPr>
          <p:nvPr/>
        </p:nvPicPr>
        <p:blipFill>
          <a:blip r:embed="rId2"/>
          <a:srcRect/>
          <a:stretch>
            <a:fillRect/>
          </a:stretch>
        </p:blipFill>
        <p:spPr bwMode="auto">
          <a:xfrm>
            <a:off x="3492500" y="4797425"/>
            <a:ext cx="2409825" cy="1905000"/>
          </a:xfrm>
          <a:prstGeom prst="rect">
            <a:avLst/>
          </a:prstGeom>
          <a:noFill/>
          <a:ln w="9525">
            <a:noFill/>
            <a:miter lim="800000"/>
            <a:headEnd/>
            <a:tailEnd/>
          </a:ln>
        </p:spPr>
      </p:pic>
      <p:pic>
        <p:nvPicPr>
          <p:cNvPr id="36868" name="图片 1"/>
          <p:cNvPicPr>
            <a:picLocks noChangeAspect="1" noChangeArrowheads="1"/>
          </p:cNvPicPr>
          <p:nvPr/>
        </p:nvPicPr>
        <p:blipFill>
          <a:blip r:embed="rId3"/>
          <a:srcRect/>
          <a:stretch>
            <a:fillRect/>
          </a:stretch>
        </p:blipFill>
        <p:spPr bwMode="auto">
          <a:xfrm>
            <a:off x="1692275" y="4221163"/>
            <a:ext cx="6480175" cy="4318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r>
              <a:rPr lang="en-US" altLang="zh-CN" sz="3500" smtClean="0"/>
              <a:t>6.2.4 </a:t>
            </a:r>
            <a:r>
              <a:rPr lang="zh-CN" altLang="en-US" sz="3500" smtClean="0"/>
              <a:t>渐变工具</a:t>
            </a:r>
            <a:br>
              <a:rPr lang="zh-CN" altLang="en-US" sz="3500" smtClean="0"/>
            </a:br>
            <a:endParaRPr lang="zh-CN" altLang="en-US" sz="3500" smtClean="0"/>
          </a:p>
        </p:txBody>
      </p:sp>
      <p:sp>
        <p:nvSpPr>
          <p:cNvPr id="183299" name="Rectangle 3"/>
          <p:cNvSpPr>
            <a:spLocks noGrp="1" noChangeArrowheads="1"/>
          </p:cNvSpPr>
          <p:nvPr>
            <p:ph type="body" idx="1"/>
          </p:nvPr>
        </p:nvSpPr>
        <p:spPr>
          <a:xfrm>
            <a:off x="871538" y="1773238"/>
            <a:ext cx="7408862" cy="4352925"/>
          </a:xfrm>
        </p:spPr>
        <p:txBody>
          <a:bodyPr rtlCol="0">
            <a:normAutofit fontScale="92500"/>
          </a:bodyPr>
          <a:lstStyle/>
          <a:p>
            <a:pPr marL="274320" indent="-274320" fontAlgn="auto">
              <a:lnSpc>
                <a:spcPct val="90000"/>
              </a:lnSpc>
              <a:spcAft>
                <a:spcPts val="0"/>
              </a:spcAft>
              <a:buFont typeface="Wingdings" pitchFamily="2" charset="2"/>
              <a:buNone/>
              <a:defRPr/>
            </a:pPr>
            <a:r>
              <a:rPr lang="en-US" altLang="zh-CN" dirty="0">
                <a:cs typeface="+mn-cs"/>
              </a:rPr>
              <a:t>		</a:t>
            </a:r>
            <a:r>
              <a:rPr lang="zh-CN" altLang="en-US" dirty="0">
                <a:cs typeface="+mn-cs"/>
              </a:rPr>
              <a:t>使用渐变填充工具可以快速创建出多种逐步变化的色彩，如可以创建出从前景色到背景色、从背景色到前景色、从任意一种颜色到另一种颜色的渐变过渡以及多种颜色的填充效果。单击工具箱中渐变填充工具，其工具属性栏如图所示。</a:t>
            </a:r>
          </a:p>
          <a:p>
            <a:pPr marL="274320" indent="-274320" fontAlgn="auto">
              <a:lnSpc>
                <a:spcPct val="90000"/>
              </a:lnSpc>
              <a:spcAft>
                <a:spcPts val="0"/>
              </a:spcAft>
              <a:buFont typeface="Wingdings" pitchFamily="2" charset="2"/>
              <a:buNone/>
              <a:defRPr/>
            </a:pPr>
            <a:endParaRPr lang="zh-CN" altLang="en-US" dirty="0">
              <a:cs typeface="+mn-cs"/>
            </a:endParaRPr>
          </a:p>
          <a:p>
            <a:pPr marL="274320" indent="-274320" fontAlgn="auto">
              <a:lnSpc>
                <a:spcPct val="90000"/>
              </a:lnSpc>
              <a:spcAft>
                <a:spcPts val="0"/>
              </a:spcAft>
              <a:buFont typeface="Wingdings" pitchFamily="2" charset="2"/>
              <a:buNone/>
              <a:defRPr/>
            </a:pPr>
            <a:r>
              <a:rPr lang="zh-CN" altLang="en-US" dirty="0">
                <a:cs typeface="+mn-cs"/>
              </a:rPr>
              <a:t>     渐变填充工具属性栏中提供了以下</a:t>
            </a:r>
            <a:r>
              <a:rPr lang="en-US" altLang="zh-CN" dirty="0">
                <a:cs typeface="+mn-cs"/>
              </a:rPr>
              <a:t>5</a:t>
            </a:r>
            <a:r>
              <a:rPr lang="zh-CN" altLang="en-US" dirty="0">
                <a:cs typeface="+mn-cs"/>
              </a:rPr>
              <a:t>种填充方式。</a:t>
            </a:r>
          </a:p>
          <a:p>
            <a:pPr marL="274320" indent="-274320" fontAlgn="auto">
              <a:lnSpc>
                <a:spcPct val="90000"/>
              </a:lnSpc>
              <a:spcAft>
                <a:spcPts val="0"/>
              </a:spcAft>
              <a:buFont typeface="Wingdings" pitchFamily="2" charset="2"/>
              <a:buChar char="l"/>
              <a:defRPr/>
            </a:pPr>
            <a:r>
              <a:rPr lang="zh-CN" altLang="en-US" dirty="0">
                <a:cs typeface="+mn-cs"/>
              </a:rPr>
              <a:t>        线性渐变能形成从起点到终点的直线渐变效果</a:t>
            </a:r>
            <a:r>
              <a:rPr lang="en-US" altLang="zh-CN" dirty="0">
                <a:cs typeface="+mn-cs"/>
              </a:rPr>
              <a:t>;</a:t>
            </a:r>
          </a:p>
          <a:p>
            <a:pPr marL="274320" indent="-274320" fontAlgn="auto">
              <a:lnSpc>
                <a:spcPct val="90000"/>
              </a:lnSpc>
              <a:spcAft>
                <a:spcPts val="0"/>
              </a:spcAft>
              <a:buFont typeface="Wingdings" pitchFamily="2" charset="2"/>
              <a:buChar char="l"/>
              <a:defRPr/>
            </a:pPr>
            <a:r>
              <a:rPr lang="en-US" altLang="zh-CN" dirty="0">
                <a:cs typeface="+mn-cs"/>
              </a:rPr>
              <a:t>       </a:t>
            </a:r>
            <a:r>
              <a:rPr lang="zh-CN" altLang="en-US" dirty="0">
                <a:cs typeface="+mn-cs"/>
              </a:rPr>
              <a:t>径向渐变能产生从中心向四周作辐射状的渐变效果</a:t>
            </a:r>
            <a:r>
              <a:rPr lang="en-US" altLang="zh-CN" dirty="0">
                <a:cs typeface="+mn-cs"/>
              </a:rPr>
              <a:t>;</a:t>
            </a:r>
          </a:p>
          <a:p>
            <a:pPr marL="274320" indent="-274320" fontAlgn="auto">
              <a:lnSpc>
                <a:spcPct val="90000"/>
              </a:lnSpc>
              <a:spcAft>
                <a:spcPts val="0"/>
              </a:spcAft>
              <a:buFont typeface="Wingdings" pitchFamily="2" charset="2"/>
              <a:buChar char="l"/>
              <a:defRPr/>
            </a:pPr>
            <a:r>
              <a:rPr lang="en-US" altLang="zh-CN" dirty="0">
                <a:cs typeface="+mn-cs"/>
              </a:rPr>
              <a:t>     </a:t>
            </a:r>
            <a:r>
              <a:rPr lang="zh-CN" altLang="en-US" dirty="0">
                <a:cs typeface="+mn-cs"/>
              </a:rPr>
              <a:t>角度渐变能形成围绕起点旋转的螺旋形渐变效果</a:t>
            </a:r>
            <a:r>
              <a:rPr lang="en-US" altLang="zh-CN" dirty="0">
                <a:cs typeface="+mn-cs"/>
              </a:rPr>
              <a:t>;</a:t>
            </a:r>
          </a:p>
          <a:p>
            <a:pPr marL="274320" indent="-274320" fontAlgn="auto">
              <a:lnSpc>
                <a:spcPct val="90000"/>
              </a:lnSpc>
              <a:spcAft>
                <a:spcPts val="0"/>
              </a:spcAft>
              <a:buFont typeface="Wingdings" pitchFamily="2" charset="2"/>
              <a:buChar char="l"/>
              <a:defRPr/>
            </a:pPr>
            <a:r>
              <a:rPr lang="en-US" altLang="zh-CN" dirty="0">
                <a:cs typeface="+mn-cs"/>
              </a:rPr>
              <a:t>    </a:t>
            </a:r>
            <a:r>
              <a:rPr lang="zh-CN" altLang="en-US" dirty="0">
                <a:cs typeface="+mn-cs"/>
              </a:rPr>
              <a:t>对称渐变用来产生两侧对称的渐变效果</a:t>
            </a:r>
            <a:r>
              <a:rPr lang="en-US" altLang="zh-CN" dirty="0">
                <a:cs typeface="+mn-cs"/>
              </a:rPr>
              <a:t>;</a:t>
            </a:r>
          </a:p>
          <a:p>
            <a:pPr marL="274320" indent="-274320" fontAlgn="auto">
              <a:lnSpc>
                <a:spcPct val="90000"/>
              </a:lnSpc>
              <a:spcAft>
                <a:spcPts val="0"/>
              </a:spcAft>
              <a:buFont typeface="Wingdings" pitchFamily="2" charset="2"/>
              <a:buChar char="l"/>
              <a:defRPr/>
            </a:pPr>
            <a:r>
              <a:rPr lang="en-US" altLang="zh-CN" dirty="0">
                <a:cs typeface="+mn-cs"/>
              </a:rPr>
              <a:t>    </a:t>
            </a:r>
            <a:r>
              <a:rPr lang="zh-CN" altLang="en-US" dirty="0">
                <a:cs typeface="+mn-cs"/>
              </a:rPr>
              <a:t>菱形渐变可以用来产生菱形渐变效果。 </a:t>
            </a:r>
          </a:p>
        </p:txBody>
      </p:sp>
      <p:pic>
        <p:nvPicPr>
          <p:cNvPr id="37891" name="Picture 4"/>
          <p:cNvPicPr>
            <a:picLocks noChangeAspect="1" noChangeArrowheads="1"/>
          </p:cNvPicPr>
          <p:nvPr/>
        </p:nvPicPr>
        <p:blipFill>
          <a:blip r:embed="rId2"/>
          <a:srcRect/>
          <a:stretch>
            <a:fillRect/>
          </a:stretch>
        </p:blipFill>
        <p:spPr bwMode="auto">
          <a:xfrm>
            <a:off x="1671638" y="3284538"/>
            <a:ext cx="6481762" cy="358775"/>
          </a:xfrm>
          <a:prstGeom prst="rect">
            <a:avLst/>
          </a:prstGeom>
          <a:noFill/>
          <a:ln w="9525">
            <a:noFill/>
            <a:miter lim="800000"/>
            <a:headEnd/>
            <a:tailEnd/>
          </a:ln>
        </p:spPr>
      </p:pic>
      <p:pic>
        <p:nvPicPr>
          <p:cNvPr id="37892" name="Picture 5"/>
          <p:cNvPicPr>
            <a:picLocks noChangeAspect="1" noChangeArrowheads="1"/>
          </p:cNvPicPr>
          <p:nvPr/>
        </p:nvPicPr>
        <p:blipFill>
          <a:blip r:embed="rId3"/>
          <a:srcRect/>
          <a:stretch>
            <a:fillRect/>
          </a:stretch>
        </p:blipFill>
        <p:spPr bwMode="auto">
          <a:xfrm>
            <a:off x="1311275" y="4102100"/>
            <a:ext cx="360363" cy="200025"/>
          </a:xfrm>
          <a:prstGeom prst="rect">
            <a:avLst/>
          </a:prstGeom>
          <a:noFill/>
          <a:ln w="9525">
            <a:noFill/>
            <a:miter lim="800000"/>
            <a:headEnd/>
            <a:tailEnd/>
          </a:ln>
        </p:spPr>
      </p:pic>
      <p:pic>
        <p:nvPicPr>
          <p:cNvPr id="37893" name="Picture 6"/>
          <p:cNvPicPr>
            <a:picLocks noChangeAspect="1" noChangeArrowheads="1"/>
          </p:cNvPicPr>
          <p:nvPr/>
        </p:nvPicPr>
        <p:blipFill>
          <a:blip r:embed="rId4"/>
          <a:srcRect/>
          <a:stretch>
            <a:fillRect/>
          </a:stretch>
        </p:blipFill>
        <p:spPr bwMode="auto">
          <a:xfrm>
            <a:off x="1322388" y="4503738"/>
            <a:ext cx="358775" cy="227012"/>
          </a:xfrm>
          <a:prstGeom prst="rect">
            <a:avLst/>
          </a:prstGeom>
          <a:noFill/>
          <a:ln w="9525">
            <a:noFill/>
            <a:miter lim="800000"/>
            <a:headEnd/>
            <a:tailEnd/>
          </a:ln>
        </p:spPr>
      </p:pic>
      <p:pic>
        <p:nvPicPr>
          <p:cNvPr id="37894" name="Picture 7"/>
          <p:cNvPicPr>
            <a:picLocks noChangeAspect="1" noChangeArrowheads="1"/>
          </p:cNvPicPr>
          <p:nvPr/>
        </p:nvPicPr>
        <p:blipFill>
          <a:blip r:embed="rId5"/>
          <a:srcRect/>
          <a:stretch>
            <a:fillRect/>
          </a:stretch>
        </p:blipFill>
        <p:spPr bwMode="auto">
          <a:xfrm>
            <a:off x="1311275" y="4868863"/>
            <a:ext cx="358775" cy="209550"/>
          </a:xfrm>
          <a:prstGeom prst="rect">
            <a:avLst/>
          </a:prstGeom>
          <a:noFill/>
          <a:ln w="9525">
            <a:noFill/>
            <a:miter lim="800000"/>
            <a:headEnd/>
            <a:tailEnd/>
          </a:ln>
        </p:spPr>
      </p:pic>
      <p:pic>
        <p:nvPicPr>
          <p:cNvPr id="37895" name="Picture 8"/>
          <p:cNvPicPr>
            <a:picLocks noChangeAspect="1" noChangeArrowheads="1"/>
          </p:cNvPicPr>
          <p:nvPr/>
        </p:nvPicPr>
        <p:blipFill>
          <a:blip r:embed="rId6"/>
          <a:srcRect/>
          <a:stretch>
            <a:fillRect/>
          </a:stretch>
        </p:blipFill>
        <p:spPr bwMode="auto">
          <a:xfrm>
            <a:off x="1238250" y="5229225"/>
            <a:ext cx="431800" cy="228600"/>
          </a:xfrm>
          <a:prstGeom prst="rect">
            <a:avLst/>
          </a:prstGeom>
          <a:noFill/>
          <a:ln w="9525">
            <a:noFill/>
            <a:miter lim="800000"/>
            <a:headEnd/>
            <a:tailEnd/>
          </a:ln>
        </p:spPr>
      </p:pic>
      <p:pic>
        <p:nvPicPr>
          <p:cNvPr id="37896" name="Picture 9"/>
          <p:cNvPicPr>
            <a:picLocks noChangeAspect="1" noChangeArrowheads="1"/>
          </p:cNvPicPr>
          <p:nvPr/>
        </p:nvPicPr>
        <p:blipFill>
          <a:blip r:embed="rId7"/>
          <a:srcRect/>
          <a:stretch>
            <a:fillRect/>
          </a:stretch>
        </p:blipFill>
        <p:spPr bwMode="auto">
          <a:xfrm>
            <a:off x="1214438" y="5627688"/>
            <a:ext cx="311150" cy="2460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endParaRPr lang="zh-CN" altLang="zh-CN" smtClean="0"/>
          </a:p>
        </p:txBody>
      </p:sp>
      <p:sp>
        <p:nvSpPr>
          <p:cNvPr id="38914"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如图所示是“渐变编辑器”对话框，在其中可以设置渐变的颜色和渐变的类型等。下图是选择线性渐变方式对花朵的白色背景进行渐变填充后的图像效果。 </a:t>
            </a:r>
          </a:p>
        </p:txBody>
      </p:sp>
      <p:pic>
        <p:nvPicPr>
          <p:cNvPr id="38915" name="图片 1"/>
          <p:cNvPicPr>
            <a:picLocks noChangeAspect="1" noChangeArrowheads="1"/>
          </p:cNvPicPr>
          <p:nvPr/>
        </p:nvPicPr>
        <p:blipFill>
          <a:blip r:embed="rId2"/>
          <a:srcRect/>
          <a:stretch>
            <a:fillRect/>
          </a:stretch>
        </p:blipFill>
        <p:spPr bwMode="auto">
          <a:xfrm>
            <a:off x="5435600" y="4365625"/>
            <a:ext cx="2305050" cy="1752600"/>
          </a:xfrm>
          <a:prstGeom prst="rect">
            <a:avLst/>
          </a:prstGeom>
          <a:noFill/>
          <a:ln w="9525">
            <a:noFill/>
            <a:miter lim="800000"/>
            <a:headEnd/>
            <a:tailEnd/>
          </a:ln>
        </p:spPr>
      </p:pic>
      <p:pic>
        <p:nvPicPr>
          <p:cNvPr id="38916" name="图片 1"/>
          <p:cNvPicPr>
            <a:picLocks noChangeAspect="1" noChangeArrowheads="1"/>
          </p:cNvPicPr>
          <p:nvPr/>
        </p:nvPicPr>
        <p:blipFill>
          <a:blip r:embed="rId3"/>
          <a:srcRect/>
          <a:stretch>
            <a:fillRect/>
          </a:stretch>
        </p:blipFill>
        <p:spPr bwMode="auto">
          <a:xfrm>
            <a:off x="2411413" y="3716338"/>
            <a:ext cx="2362200" cy="26098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r>
              <a:rPr lang="en-US" altLang="zh-CN" sz="3500" smtClean="0"/>
              <a:t>6.2.5 </a:t>
            </a:r>
            <a:r>
              <a:rPr lang="zh-CN" altLang="en-US" sz="3500" smtClean="0"/>
              <a:t>油漆桶工具</a:t>
            </a:r>
            <a:br>
              <a:rPr lang="zh-CN" altLang="en-US" sz="3500" smtClean="0"/>
            </a:br>
            <a:endParaRPr lang="zh-CN" altLang="en-US" sz="3500" smtClean="0"/>
          </a:p>
        </p:txBody>
      </p:sp>
      <p:sp>
        <p:nvSpPr>
          <p:cNvPr id="39938"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油漆桶工具的作用是为一块区域着色，着色方式为填充前景色或图案，并且附带了色彩容差的选项，其工具属性栏如下图所示。 </a:t>
            </a:r>
          </a:p>
        </p:txBody>
      </p:sp>
      <p:pic>
        <p:nvPicPr>
          <p:cNvPr id="39939" name="图片 1"/>
          <p:cNvPicPr>
            <a:picLocks noChangeAspect="1" noChangeArrowheads="1"/>
          </p:cNvPicPr>
          <p:nvPr/>
        </p:nvPicPr>
        <p:blipFill>
          <a:blip r:embed="rId2"/>
          <a:srcRect/>
          <a:stretch>
            <a:fillRect/>
          </a:stretch>
        </p:blipFill>
        <p:spPr bwMode="auto">
          <a:xfrm>
            <a:off x="1431925" y="4508500"/>
            <a:ext cx="5486400" cy="360363"/>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r>
              <a:rPr lang="en-US" altLang="zh-CN" sz="3500" smtClean="0"/>
              <a:t>6.2.6 </a:t>
            </a:r>
            <a:r>
              <a:rPr lang="zh-CN" altLang="en-US" sz="3500" smtClean="0"/>
              <a:t>图章工具</a:t>
            </a:r>
            <a:br>
              <a:rPr lang="zh-CN" altLang="en-US" sz="3500" smtClean="0"/>
            </a:br>
            <a:endParaRPr lang="zh-CN" altLang="en-US" sz="3500" smtClean="0"/>
          </a:p>
        </p:txBody>
      </p:sp>
      <p:sp>
        <p:nvSpPr>
          <p:cNvPr id="40962" name="Rectangle 3"/>
          <p:cNvSpPr>
            <a:spLocks noGrp="1" noChangeArrowheads="1"/>
          </p:cNvSpPr>
          <p:nvPr>
            <p:ph type="body" idx="1"/>
          </p:nvPr>
        </p:nvSpPr>
        <p:spPr>
          <a:xfrm>
            <a:off x="871538" y="2062163"/>
            <a:ext cx="7408862" cy="4064000"/>
          </a:xfrm>
        </p:spPr>
        <p:txBody>
          <a:bodyPr/>
          <a:lstStyle/>
          <a:p>
            <a:pPr>
              <a:buFont typeface="Wingdings" pitchFamily="2" charset="2"/>
              <a:buNone/>
            </a:pPr>
            <a:r>
              <a:rPr lang="en-US" altLang="zh-CN" smtClean="0"/>
              <a:t>1</a:t>
            </a:r>
            <a:r>
              <a:rPr lang="zh-CN" altLang="en-US" smtClean="0"/>
              <a:t>．仿制图章工具</a:t>
            </a:r>
          </a:p>
        </p:txBody>
      </p:sp>
      <p:sp>
        <p:nvSpPr>
          <p:cNvPr id="40963" name="Rectangle 5"/>
          <p:cNvSpPr>
            <a:spLocks noChangeArrowheads="1"/>
          </p:cNvSpPr>
          <p:nvPr/>
        </p:nvSpPr>
        <p:spPr bwMode="auto">
          <a:xfrm>
            <a:off x="1258888" y="2636838"/>
            <a:ext cx="6992937" cy="701675"/>
          </a:xfrm>
          <a:prstGeom prst="rect">
            <a:avLst/>
          </a:prstGeom>
          <a:noFill/>
          <a:ln w="9525">
            <a:noFill/>
            <a:miter lim="800000"/>
            <a:headEnd/>
            <a:tailEnd/>
          </a:ln>
        </p:spPr>
        <p:txBody>
          <a:bodyPr wrap="none" anchor="ctr">
            <a:spAutoFit/>
          </a:bodyPr>
          <a:lstStyle/>
          <a:p>
            <a:r>
              <a:rPr lang="en-US" altLang="zh-CN" sz="2000">
                <a:solidFill>
                  <a:srgbClr val="0000FF"/>
                </a:solidFill>
                <a:latin typeface="Candara" pitchFamily="34" charset="0"/>
                <a:ea typeface="华文楷体"/>
              </a:rPr>
              <a:t>      </a:t>
            </a:r>
            <a:r>
              <a:rPr lang="zh-CN" altLang="en-US" sz="2000">
                <a:solidFill>
                  <a:srgbClr val="0000FF"/>
                </a:solidFill>
                <a:latin typeface="Candara" pitchFamily="34" charset="0"/>
                <a:ea typeface="华文楷体"/>
              </a:rPr>
              <a:t>仿制图章工具的作用是将取样图像应用到其他图像或同一</a:t>
            </a:r>
          </a:p>
          <a:p>
            <a:r>
              <a:rPr lang="zh-CN" altLang="en-US" sz="2000">
                <a:solidFill>
                  <a:srgbClr val="0000FF"/>
                </a:solidFill>
                <a:latin typeface="Candara" pitchFamily="34" charset="0"/>
                <a:ea typeface="华文楷体"/>
              </a:rPr>
              <a:t>图像的其他位置。其工具属性栏如图所示 。</a:t>
            </a:r>
          </a:p>
        </p:txBody>
      </p:sp>
      <p:sp>
        <p:nvSpPr>
          <p:cNvPr id="40964" name="Rectangle 11"/>
          <p:cNvSpPr>
            <a:spLocks noChangeArrowheads="1"/>
          </p:cNvSpPr>
          <p:nvPr/>
        </p:nvSpPr>
        <p:spPr bwMode="auto">
          <a:xfrm>
            <a:off x="3924300" y="6092825"/>
            <a:ext cx="2305050" cy="366713"/>
          </a:xfrm>
          <a:prstGeom prst="rect">
            <a:avLst/>
          </a:prstGeom>
          <a:noFill/>
          <a:ln w="9525">
            <a:noFill/>
            <a:miter lim="800000"/>
            <a:headEnd/>
            <a:tailEnd/>
          </a:ln>
        </p:spPr>
        <p:txBody>
          <a:bodyPr wrap="none" anchor="ctr">
            <a:spAutoFit/>
          </a:bodyPr>
          <a:lstStyle/>
          <a:p>
            <a:r>
              <a:rPr lang="zh-CN" altLang="en-US">
                <a:latin typeface="Candara" pitchFamily="34" charset="0"/>
                <a:ea typeface="华文楷体"/>
              </a:rPr>
              <a:t>仿制图章工具的使用 </a:t>
            </a:r>
          </a:p>
        </p:txBody>
      </p:sp>
      <p:pic>
        <p:nvPicPr>
          <p:cNvPr id="40965" name="图片 1"/>
          <p:cNvPicPr>
            <a:picLocks noChangeAspect="1" noChangeArrowheads="1"/>
          </p:cNvPicPr>
          <p:nvPr/>
        </p:nvPicPr>
        <p:blipFill>
          <a:blip r:embed="rId2"/>
          <a:srcRect/>
          <a:stretch>
            <a:fillRect/>
          </a:stretch>
        </p:blipFill>
        <p:spPr bwMode="auto">
          <a:xfrm>
            <a:off x="1258888" y="3338513"/>
            <a:ext cx="5486400" cy="377825"/>
          </a:xfrm>
          <a:prstGeom prst="rect">
            <a:avLst/>
          </a:prstGeom>
          <a:noFill/>
          <a:ln w="9525">
            <a:noFill/>
            <a:miter lim="800000"/>
            <a:headEnd/>
            <a:tailEnd/>
          </a:ln>
        </p:spPr>
      </p:pic>
      <p:pic>
        <p:nvPicPr>
          <p:cNvPr id="40966" name="图片 1"/>
          <p:cNvPicPr>
            <a:picLocks noChangeAspect="1" noChangeArrowheads="1"/>
          </p:cNvPicPr>
          <p:nvPr/>
        </p:nvPicPr>
        <p:blipFill>
          <a:blip r:embed="rId3"/>
          <a:srcRect/>
          <a:stretch>
            <a:fillRect/>
          </a:stretch>
        </p:blipFill>
        <p:spPr bwMode="auto">
          <a:xfrm>
            <a:off x="1403350" y="4081463"/>
            <a:ext cx="2012950" cy="1401762"/>
          </a:xfrm>
          <a:prstGeom prst="rect">
            <a:avLst/>
          </a:prstGeom>
          <a:noFill/>
          <a:ln w="9525">
            <a:noFill/>
            <a:miter lim="800000"/>
            <a:headEnd/>
            <a:tailEnd/>
          </a:ln>
        </p:spPr>
      </p:pic>
      <p:pic>
        <p:nvPicPr>
          <p:cNvPr id="40967" name="图片 1"/>
          <p:cNvPicPr>
            <a:picLocks noChangeAspect="1" noChangeArrowheads="1"/>
          </p:cNvPicPr>
          <p:nvPr/>
        </p:nvPicPr>
        <p:blipFill>
          <a:blip r:embed="rId4"/>
          <a:srcRect/>
          <a:stretch>
            <a:fillRect/>
          </a:stretch>
        </p:blipFill>
        <p:spPr bwMode="auto">
          <a:xfrm>
            <a:off x="3744913" y="4114800"/>
            <a:ext cx="2019300" cy="1335088"/>
          </a:xfrm>
          <a:prstGeom prst="rect">
            <a:avLst/>
          </a:prstGeom>
          <a:noFill/>
          <a:ln w="9525">
            <a:noFill/>
            <a:miter lim="800000"/>
            <a:headEnd/>
            <a:tailEnd/>
          </a:ln>
        </p:spPr>
      </p:pic>
      <p:pic>
        <p:nvPicPr>
          <p:cNvPr id="40968" name="图片 1"/>
          <p:cNvPicPr>
            <a:picLocks noChangeAspect="1" noChangeArrowheads="1"/>
          </p:cNvPicPr>
          <p:nvPr/>
        </p:nvPicPr>
        <p:blipFill>
          <a:blip r:embed="rId5"/>
          <a:srcRect/>
          <a:stretch>
            <a:fillRect/>
          </a:stretch>
        </p:blipFill>
        <p:spPr bwMode="auto">
          <a:xfrm>
            <a:off x="6229350" y="4081463"/>
            <a:ext cx="1962150" cy="131921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endParaRPr lang="zh-CN" altLang="zh-CN" smtClean="0"/>
          </a:p>
        </p:txBody>
      </p:sp>
      <p:sp>
        <p:nvSpPr>
          <p:cNvPr id="41986" name="Rectangle 3"/>
          <p:cNvSpPr>
            <a:spLocks noGrp="1" noChangeArrowheads="1"/>
          </p:cNvSpPr>
          <p:nvPr>
            <p:ph type="body" idx="1"/>
          </p:nvPr>
        </p:nvSpPr>
        <p:spPr>
          <a:xfrm>
            <a:off x="871538" y="1484313"/>
            <a:ext cx="7408862" cy="4641850"/>
          </a:xfrm>
        </p:spPr>
        <p:txBody>
          <a:bodyPr/>
          <a:lstStyle/>
          <a:p>
            <a:pPr>
              <a:buFont typeface="Wingdings" pitchFamily="2" charset="2"/>
              <a:buNone/>
            </a:pPr>
            <a:r>
              <a:rPr lang="en-US" altLang="zh-CN" smtClean="0"/>
              <a:t>2</a:t>
            </a:r>
            <a:r>
              <a:rPr lang="zh-CN" altLang="en-US" smtClean="0"/>
              <a:t>．图案图章工具 </a:t>
            </a:r>
          </a:p>
        </p:txBody>
      </p:sp>
      <p:sp>
        <p:nvSpPr>
          <p:cNvPr id="41987" name="Rectangle 6"/>
          <p:cNvSpPr>
            <a:spLocks noChangeArrowheads="1"/>
          </p:cNvSpPr>
          <p:nvPr/>
        </p:nvSpPr>
        <p:spPr bwMode="auto">
          <a:xfrm>
            <a:off x="1241425" y="1952625"/>
            <a:ext cx="7578725" cy="1724025"/>
          </a:xfrm>
          <a:prstGeom prst="rect">
            <a:avLst/>
          </a:prstGeom>
          <a:noFill/>
          <a:ln w="9525">
            <a:noFill/>
            <a:miter lim="800000"/>
            <a:headEnd/>
            <a:tailEnd/>
          </a:ln>
        </p:spPr>
        <p:txBody>
          <a:bodyPr anchor="ctr">
            <a:spAutoFit/>
          </a:bodyPr>
          <a:lstStyle/>
          <a:p>
            <a:endParaRPr lang="en-US" altLang="zh-CN" sz="1000">
              <a:latin typeface="Times New Roman" pitchFamily="18" charset="0"/>
              <a:ea typeface="华文楷体"/>
              <a:cs typeface="Times New Roman" pitchFamily="18" charset="0"/>
            </a:endParaRPr>
          </a:p>
          <a:p>
            <a:r>
              <a:rPr lang="en-US" altLang="zh-CN" sz="2400">
                <a:latin typeface="Times New Roman" pitchFamily="18" charset="0"/>
                <a:ea typeface="华文楷体"/>
                <a:cs typeface="Times New Roman" pitchFamily="18" charset="0"/>
              </a:rPr>
              <a:t>      </a:t>
            </a:r>
            <a:r>
              <a:rPr lang="zh-CN" altLang="en-US" sz="2400">
                <a:solidFill>
                  <a:srgbClr val="0000FF"/>
                </a:solidFill>
                <a:latin typeface="Times New Roman" pitchFamily="18" charset="0"/>
                <a:ea typeface="华文楷体"/>
                <a:cs typeface="Times New Roman" pitchFamily="18" charset="0"/>
              </a:rPr>
              <a:t>图案图章工具的作用是从原图像中选取所需的图像区域，然后将其作为图案进行绘画。单击工具箱中的图案图章工具。</a:t>
            </a:r>
            <a:r>
              <a:rPr lang="zh-CN" altLang="en-US" sz="2400">
                <a:solidFill>
                  <a:srgbClr val="0000FF"/>
                </a:solidFill>
                <a:latin typeface="Candara" pitchFamily="34" charset="0"/>
                <a:ea typeface="华文楷体"/>
              </a:rPr>
              <a:t>其工具属性栏如图所示。</a:t>
            </a:r>
            <a:r>
              <a:rPr lang="zh-CN" altLang="en-US">
                <a:latin typeface="Candara" pitchFamily="34" charset="0"/>
                <a:ea typeface="华文楷体"/>
              </a:rPr>
              <a:t> </a:t>
            </a:r>
          </a:p>
          <a:p>
            <a:endParaRPr lang="en-US" altLang="zh-CN" sz="2400">
              <a:latin typeface="Candara" pitchFamily="34" charset="0"/>
              <a:ea typeface="华文楷体"/>
            </a:endParaRPr>
          </a:p>
        </p:txBody>
      </p:sp>
      <p:pic>
        <p:nvPicPr>
          <p:cNvPr id="41988" name="Picture 5"/>
          <p:cNvPicPr>
            <a:picLocks noChangeAspect="1" noChangeArrowheads="1"/>
          </p:cNvPicPr>
          <p:nvPr/>
        </p:nvPicPr>
        <p:blipFill>
          <a:blip r:embed="rId2"/>
          <a:srcRect/>
          <a:stretch>
            <a:fillRect/>
          </a:stretch>
        </p:blipFill>
        <p:spPr bwMode="auto">
          <a:xfrm>
            <a:off x="1241425" y="3376613"/>
            <a:ext cx="123825" cy="104775"/>
          </a:xfrm>
          <a:prstGeom prst="rect">
            <a:avLst/>
          </a:prstGeom>
          <a:noFill/>
          <a:ln w="9525">
            <a:noFill/>
            <a:miter lim="800000"/>
            <a:headEnd/>
            <a:tailEnd/>
          </a:ln>
        </p:spPr>
      </p:pic>
      <p:sp>
        <p:nvSpPr>
          <p:cNvPr id="41989" name="Rectangle 7"/>
          <p:cNvSpPr>
            <a:spLocks noChangeArrowheads="1"/>
          </p:cNvSpPr>
          <p:nvPr/>
        </p:nvSpPr>
        <p:spPr bwMode="auto">
          <a:xfrm>
            <a:off x="1979613" y="2781300"/>
            <a:ext cx="311150" cy="244475"/>
          </a:xfrm>
          <a:prstGeom prst="rect">
            <a:avLst/>
          </a:prstGeom>
          <a:noFill/>
          <a:ln w="9525">
            <a:noFill/>
            <a:miter lim="800000"/>
            <a:headEnd/>
            <a:tailEnd/>
          </a:ln>
        </p:spPr>
        <p:txBody>
          <a:bodyPr wrap="none" anchor="ctr">
            <a:spAutoFit/>
          </a:bodyPr>
          <a:lstStyle/>
          <a:p>
            <a:r>
              <a:rPr lang="zh-CN" altLang="en-US" sz="1000">
                <a:latin typeface="Times New Roman" pitchFamily="18" charset="0"/>
                <a:ea typeface="华文楷体"/>
                <a:cs typeface="Times New Roman" pitchFamily="18" charset="0"/>
              </a:rPr>
              <a:t>，</a:t>
            </a:r>
            <a:endParaRPr lang="zh-CN" altLang="en-US">
              <a:latin typeface="Candara" pitchFamily="34" charset="0"/>
              <a:ea typeface="华文楷体"/>
            </a:endParaRPr>
          </a:p>
        </p:txBody>
      </p:sp>
      <p:sp>
        <p:nvSpPr>
          <p:cNvPr id="41990" name="Rectangle 11"/>
          <p:cNvSpPr>
            <a:spLocks noChangeArrowheads="1"/>
          </p:cNvSpPr>
          <p:nvPr/>
        </p:nvSpPr>
        <p:spPr bwMode="auto">
          <a:xfrm>
            <a:off x="3995738" y="6491288"/>
            <a:ext cx="2368550" cy="366712"/>
          </a:xfrm>
          <a:prstGeom prst="rect">
            <a:avLst/>
          </a:prstGeom>
          <a:noFill/>
          <a:ln w="9525">
            <a:noFill/>
            <a:miter lim="800000"/>
            <a:headEnd/>
            <a:tailEnd/>
          </a:ln>
        </p:spPr>
        <p:txBody>
          <a:bodyPr wrap="none" anchor="ctr">
            <a:spAutoFit/>
          </a:bodyPr>
          <a:lstStyle/>
          <a:p>
            <a:r>
              <a:rPr lang="en-US" altLang="zh-CN">
                <a:latin typeface="Candara" pitchFamily="34" charset="0"/>
                <a:ea typeface="华文楷体"/>
              </a:rPr>
              <a:t> </a:t>
            </a:r>
            <a:r>
              <a:rPr lang="zh-CN" altLang="en-US">
                <a:latin typeface="Candara" pitchFamily="34" charset="0"/>
                <a:ea typeface="华文楷体"/>
              </a:rPr>
              <a:t>图案图章工具的使用 </a:t>
            </a:r>
          </a:p>
        </p:txBody>
      </p:sp>
      <p:pic>
        <p:nvPicPr>
          <p:cNvPr id="41991" name="图片 78"/>
          <p:cNvPicPr>
            <a:picLocks noChangeAspect="1" noChangeArrowheads="1"/>
          </p:cNvPicPr>
          <p:nvPr/>
        </p:nvPicPr>
        <p:blipFill>
          <a:blip r:embed="rId3"/>
          <a:srcRect/>
          <a:stretch>
            <a:fillRect/>
          </a:stretch>
        </p:blipFill>
        <p:spPr bwMode="auto">
          <a:xfrm>
            <a:off x="1685925" y="3446463"/>
            <a:ext cx="5219700" cy="238125"/>
          </a:xfrm>
          <a:prstGeom prst="rect">
            <a:avLst/>
          </a:prstGeom>
          <a:noFill/>
          <a:ln w="9525">
            <a:noFill/>
            <a:miter lim="800000"/>
            <a:headEnd/>
            <a:tailEnd/>
          </a:ln>
        </p:spPr>
      </p:pic>
      <p:pic>
        <p:nvPicPr>
          <p:cNvPr id="41992" name="图片 1"/>
          <p:cNvPicPr>
            <a:picLocks noChangeAspect="1" noChangeArrowheads="1"/>
          </p:cNvPicPr>
          <p:nvPr/>
        </p:nvPicPr>
        <p:blipFill>
          <a:blip r:embed="rId4"/>
          <a:srcRect/>
          <a:stretch>
            <a:fillRect/>
          </a:stretch>
        </p:blipFill>
        <p:spPr bwMode="auto">
          <a:xfrm>
            <a:off x="1352550" y="4149725"/>
            <a:ext cx="2257425" cy="1704975"/>
          </a:xfrm>
          <a:prstGeom prst="rect">
            <a:avLst/>
          </a:prstGeom>
          <a:noFill/>
          <a:ln w="9525">
            <a:noFill/>
            <a:miter lim="800000"/>
            <a:headEnd/>
            <a:tailEnd/>
          </a:ln>
        </p:spPr>
      </p:pic>
      <p:pic>
        <p:nvPicPr>
          <p:cNvPr id="41993" name="图片 1"/>
          <p:cNvPicPr>
            <a:picLocks noChangeAspect="1" noChangeArrowheads="1"/>
          </p:cNvPicPr>
          <p:nvPr/>
        </p:nvPicPr>
        <p:blipFill>
          <a:blip r:embed="rId5"/>
          <a:srcRect/>
          <a:stretch>
            <a:fillRect/>
          </a:stretch>
        </p:blipFill>
        <p:spPr bwMode="auto">
          <a:xfrm>
            <a:off x="5081588" y="4110038"/>
            <a:ext cx="2257425" cy="16954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p:txBody>
          <a:bodyPr/>
          <a:lstStyle/>
          <a:p>
            <a:r>
              <a:rPr lang="en-US" altLang="zh-CN" smtClean="0"/>
              <a:t>6.1  </a:t>
            </a:r>
            <a:r>
              <a:rPr lang="zh-CN" altLang="en-US" smtClean="0"/>
              <a:t>选区的创建与编辑</a:t>
            </a:r>
          </a:p>
        </p:txBody>
      </p:sp>
      <p:sp>
        <p:nvSpPr>
          <p:cNvPr id="157699" name="Rectangle 3"/>
          <p:cNvSpPr>
            <a:spLocks noGrp="1" noChangeArrowheads="1"/>
          </p:cNvSpPr>
          <p:nvPr>
            <p:ph type="body" idx="1"/>
          </p:nvPr>
        </p:nvSpPr>
        <p:spPr>
          <a:xfrm>
            <a:off x="871538" y="1700213"/>
            <a:ext cx="7408862" cy="4392612"/>
          </a:xfrm>
        </p:spPr>
        <p:txBody>
          <a:bodyPr rtlCol="0">
            <a:normAutofit lnSpcReduction="10000"/>
          </a:bodyPr>
          <a:lstStyle/>
          <a:p>
            <a:pPr marL="274320" indent="-274320" algn="just" fontAlgn="auto">
              <a:lnSpc>
                <a:spcPct val="90000"/>
              </a:lnSpc>
              <a:spcAft>
                <a:spcPts val="0"/>
              </a:spcAft>
              <a:defRPr/>
            </a:pPr>
            <a:r>
              <a:rPr lang="en-US" altLang="zh-CN" dirty="0" smtClean="0">
                <a:cs typeface="+mn-cs"/>
              </a:rPr>
              <a:t>6.1 1 </a:t>
            </a:r>
            <a:r>
              <a:rPr lang="zh-CN" altLang="en-US" dirty="0" smtClean="0">
                <a:cs typeface="+mn-cs"/>
              </a:rPr>
              <a:t>选框工具</a:t>
            </a:r>
          </a:p>
          <a:p>
            <a:pPr marL="274320" indent="-274320" algn="just" fontAlgn="auto">
              <a:lnSpc>
                <a:spcPct val="90000"/>
              </a:lnSpc>
              <a:spcAft>
                <a:spcPts val="0"/>
              </a:spcAft>
              <a:defRPr/>
            </a:pPr>
            <a:r>
              <a:rPr lang="en-US" altLang="zh-CN" dirty="0" smtClean="0">
                <a:cs typeface="+mn-cs"/>
              </a:rPr>
              <a:t>6.1.2 </a:t>
            </a:r>
            <a:r>
              <a:rPr lang="zh-CN" altLang="en-US" dirty="0" smtClean="0">
                <a:cs typeface="+mn-cs"/>
              </a:rPr>
              <a:t>套索工具</a:t>
            </a:r>
          </a:p>
          <a:p>
            <a:pPr marL="274320" indent="-274320" algn="just" fontAlgn="auto">
              <a:lnSpc>
                <a:spcPct val="90000"/>
              </a:lnSpc>
              <a:spcAft>
                <a:spcPts val="0"/>
              </a:spcAft>
              <a:defRPr/>
            </a:pPr>
            <a:r>
              <a:rPr lang="en-US" altLang="zh-CN" dirty="0" smtClean="0">
                <a:cs typeface="+mn-cs"/>
              </a:rPr>
              <a:t>6.1.3 </a:t>
            </a:r>
            <a:r>
              <a:rPr lang="zh-CN" altLang="en-US" dirty="0" smtClean="0">
                <a:cs typeface="+mn-cs"/>
              </a:rPr>
              <a:t>魔棒工具</a:t>
            </a:r>
          </a:p>
          <a:p>
            <a:pPr marL="274320" indent="-274320" algn="just" fontAlgn="auto">
              <a:lnSpc>
                <a:spcPct val="90000"/>
              </a:lnSpc>
              <a:spcAft>
                <a:spcPts val="0"/>
              </a:spcAft>
              <a:defRPr/>
            </a:pPr>
            <a:r>
              <a:rPr lang="en-US" altLang="zh-CN" dirty="0" smtClean="0">
                <a:cs typeface="+mn-cs"/>
              </a:rPr>
              <a:t>6.1.4</a:t>
            </a:r>
            <a:r>
              <a:rPr lang="zh-CN" altLang="en-US" dirty="0" smtClean="0">
                <a:cs typeface="+mn-cs"/>
              </a:rPr>
              <a:t>移动和取消选区</a:t>
            </a:r>
          </a:p>
          <a:p>
            <a:pPr marL="274320" indent="-274320" algn="just" fontAlgn="auto">
              <a:lnSpc>
                <a:spcPct val="90000"/>
              </a:lnSpc>
              <a:spcAft>
                <a:spcPts val="0"/>
              </a:spcAft>
              <a:defRPr/>
            </a:pPr>
            <a:r>
              <a:rPr lang="en-US" altLang="zh-CN" dirty="0" smtClean="0">
                <a:cs typeface="+mn-cs"/>
              </a:rPr>
              <a:t>6.1.5 </a:t>
            </a:r>
            <a:r>
              <a:rPr lang="zh-CN" altLang="en-US" dirty="0" smtClean="0">
                <a:cs typeface="+mn-cs"/>
              </a:rPr>
              <a:t>修改选区</a:t>
            </a:r>
          </a:p>
          <a:p>
            <a:pPr marL="274320" indent="-274320" algn="just" fontAlgn="auto">
              <a:lnSpc>
                <a:spcPct val="90000"/>
              </a:lnSpc>
              <a:spcAft>
                <a:spcPts val="0"/>
              </a:spcAft>
              <a:defRPr/>
            </a:pPr>
            <a:r>
              <a:rPr lang="en-US" altLang="zh-CN" dirty="0" smtClean="0">
                <a:cs typeface="+mn-cs"/>
              </a:rPr>
              <a:t>6.1.6 </a:t>
            </a:r>
            <a:r>
              <a:rPr lang="zh-CN" altLang="en-US" dirty="0" smtClean="0">
                <a:cs typeface="+mn-cs"/>
              </a:rPr>
              <a:t>变换选区</a:t>
            </a:r>
          </a:p>
          <a:p>
            <a:pPr marL="274320" indent="-274320" algn="just" fontAlgn="auto">
              <a:lnSpc>
                <a:spcPct val="90000"/>
              </a:lnSpc>
              <a:spcAft>
                <a:spcPts val="0"/>
              </a:spcAft>
              <a:defRPr/>
            </a:pPr>
            <a:r>
              <a:rPr lang="en-US" altLang="zh-CN" dirty="0" smtClean="0">
                <a:cs typeface="+mn-cs"/>
              </a:rPr>
              <a:t>6.1.7 </a:t>
            </a:r>
            <a:r>
              <a:rPr lang="zh-CN" altLang="en-US" dirty="0" smtClean="0">
                <a:cs typeface="+mn-cs"/>
              </a:rPr>
              <a:t>存储和载入选区</a:t>
            </a:r>
          </a:p>
          <a:p>
            <a:pPr marL="274320" indent="-274320" algn="just" fontAlgn="auto">
              <a:lnSpc>
                <a:spcPct val="90000"/>
              </a:lnSpc>
              <a:spcAft>
                <a:spcPts val="0"/>
              </a:spcAft>
              <a:defRPr/>
            </a:pPr>
            <a:r>
              <a:rPr lang="en-US" altLang="zh-CN" dirty="0" smtClean="0">
                <a:cs typeface="+mn-cs"/>
              </a:rPr>
              <a:t>6.1.8 </a:t>
            </a:r>
            <a:r>
              <a:rPr lang="zh-CN" altLang="en-US" dirty="0" smtClean="0">
                <a:cs typeface="+mn-cs"/>
              </a:rPr>
              <a:t>羽化选区</a:t>
            </a:r>
          </a:p>
          <a:p>
            <a:pPr marL="274320" indent="-274320" algn="just" fontAlgn="auto">
              <a:lnSpc>
                <a:spcPct val="90000"/>
              </a:lnSpc>
              <a:spcAft>
                <a:spcPts val="0"/>
              </a:spcAft>
              <a:defRPr/>
            </a:pPr>
            <a:r>
              <a:rPr lang="en-US" altLang="zh-CN" dirty="0" smtClean="0">
                <a:cs typeface="+mn-cs"/>
              </a:rPr>
              <a:t>6.1.9 </a:t>
            </a:r>
            <a:r>
              <a:rPr lang="zh-CN" altLang="en-US" dirty="0" smtClean="0">
                <a:cs typeface="+mn-cs"/>
              </a:rPr>
              <a:t>填充选区</a:t>
            </a:r>
          </a:p>
          <a:p>
            <a:pPr marL="274320" indent="-274320" algn="just" fontAlgn="auto">
              <a:lnSpc>
                <a:spcPct val="90000"/>
              </a:lnSpc>
              <a:spcAft>
                <a:spcPts val="0"/>
              </a:spcAft>
              <a:defRPr/>
            </a:pPr>
            <a:r>
              <a:rPr lang="en-US" altLang="zh-CN" dirty="0" smtClean="0">
                <a:cs typeface="+mn-cs"/>
              </a:rPr>
              <a:t>6.1.10  </a:t>
            </a:r>
            <a:r>
              <a:rPr lang="zh-CN" altLang="en-US" dirty="0" smtClean="0">
                <a:cs typeface="+mn-cs"/>
              </a:rPr>
              <a:t>全选和反选</a:t>
            </a:r>
          </a:p>
          <a:p>
            <a:pPr marL="274320" indent="-274320" algn="just" fontAlgn="auto">
              <a:lnSpc>
                <a:spcPct val="90000"/>
              </a:lnSpc>
              <a:spcAft>
                <a:spcPts val="0"/>
              </a:spcAft>
              <a:defRPr/>
            </a:pPr>
            <a:r>
              <a:rPr lang="en-US" altLang="zh-CN" dirty="0" smtClean="0">
                <a:cs typeface="+mn-cs"/>
              </a:rPr>
              <a:t>6.1.11</a:t>
            </a:r>
            <a:r>
              <a:rPr lang="zh-CN" altLang="en-US" dirty="0" smtClean="0">
                <a:cs typeface="+mn-cs"/>
              </a:rPr>
              <a:t>描边选区</a:t>
            </a:r>
            <a:endParaRPr lang="en-US" altLang="zh-CN" dirty="0">
              <a:cs typeface="+mn-cs"/>
            </a:endParaRPr>
          </a:p>
        </p:txBody>
      </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US" altLang="zh-CN" sz="3500" smtClean="0"/>
              <a:t>6.2.7</a:t>
            </a:r>
            <a:r>
              <a:rPr lang="zh-CN" altLang="en-US" sz="3500" smtClean="0"/>
              <a:t>修复、修补和红眼工具的使用</a:t>
            </a:r>
            <a:br>
              <a:rPr lang="zh-CN" altLang="en-US" sz="3500" smtClean="0"/>
            </a:br>
            <a:endParaRPr lang="zh-CN" altLang="en-US" sz="3500" smtClean="0"/>
          </a:p>
        </p:txBody>
      </p:sp>
      <p:sp>
        <p:nvSpPr>
          <p:cNvPr id="43010"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修复画笔工具、修补工具和新增的红眼工具常用于修复图像中的杂点、划痕、褶皱和红眼等不足。 </a:t>
            </a:r>
          </a:p>
          <a:p>
            <a:pPr>
              <a:buFont typeface="Wingdings" pitchFamily="2" charset="2"/>
              <a:buNone/>
            </a:pPr>
            <a:r>
              <a:rPr lang="en-US" altLang="zh-CN" smtClean="0"/>
              <a:t>1</a:t>
            </a:r>
            <a:r>
              <a:rPr lang="zh-CN" altLang="en-US" smtClean="0"/>
              <a:t>．修复画笔工具</a:t>
            </a:r>
          </a:p>
          <a:p>
            <a:pPr>
              <a:buFont typeface="Wingdings" pitchFamily="2" charset="2"/>
              <a:buNone/>
            </a:pPr>
            <a:r>
              <a:rPr lang="zh-CN" altLang="en-US" smtClean="0"/>
              <a:t>         修复画笔工具可以消除图像中的人工痕迹，包括蒙尘、划痕及褶皱等，并同时保留阴影、光照和纹理等效果，从而使修复后的图像不留痕迹地融入图像的其余部分。 </a:t>
            </a:r>
          </a:p>
        </p:txBody>
      </p:sp>
      <p:pic>
        <p:nvPicPr>
          <p:cNvPr id="43011" name="图片 1"/>
          <p:cNvPicPr>
            <a:picLocks noChangeAspect="1" noChangeArrowheads="1"/>
          </p:cNvPicPr>
          <p:nvPr/>
        </p:nvPicPr>
        <p:blipFill>
          <a:blip r:embed="rId2"/>
          <a:srcRect/>
          <a:stretch>
            <a:fillRect/>
          </a:stretch>
        </p:blipFill>
        <p:spPr bwMode="auto">
          <a:xfrm>
            <a:off x="3338513" y="3500438"/>
            <a:ext cx="403225" cy="37623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endParaRPr lang="zh-CN" altLang="zh-CN" smtClean="0"/>
          </a:p>
        </p:txBody>
      </p:sp>
      <p:sp>
        <p:nvSpPr>
          <p:cNvPr id="188419" name="Rectangle 3"/>
          <p:cNvSpPr>
            <a:spLocks noGrp="1" noChangeArrowheads="1"/>
          </p:cNvSpPr>
          <p:nvPr>
            <p:ph type="body" idx="1"/>
          </p:nvPr>
        </p:nvSpPr>
        <p:spPr/>
        <p:txBody>
          <a:bodyPr rtlCol="0">
            <a:normAutofit fontScale="92500"/>
          </a:bodyPr>
          <a:lstStyle/>
          <a:p>
            <a:pPr marL="274320" indent="-274320" fontAlgn="auto">
              <a:spcAft>
                <a:spcPts val="0"/>
              </a:spcAft>
              <a:buFont typeface="Wingdings" pitchFamily="2" charset="2"/>
              <a:buNone/>
              <a:defRPr/>
            </a:pPr>
            <a:r>
              <a:rPr lang="en-US" altLang="zh-CN" dirty="0" smtClean="0">
                <a:cs typeface="+mn-cs"/>
              </a:rPr>
              <a:t>2</a:t>
            </a:r>
            <a:r>
              <a:rPr lang="zh-CN" altLang="en-US" dirty="0" smtClean="0">
                <a:cs typeface="+mn-cs"/>
              </a:rPr>
              <a:t>．修补工具 </a:t>
            </a:r>
          </a:p>
          <a:p>
            <a:pPr marL="274320" indent="-274320" fontAlgn="auto">
              <a:spcAft>
                <a:spcPts val="0"/>
              </a:spcAft>
              <a:buFont typeface="Wingdings" pitchFamily="2" charset="2"/>
              <a:buNone/>
              <a:defRPr/>
            </a:pPr>
            <a:r>
              <a:rPr lang="zh-CN" altLang="en-US" dirty="0" smtClean="0">
                <a:cs typeface="+mn-cs"/>
              </a:rPr>
              <a:t>        修补工具和修复工具的效果相似，都用于修复图像，但两者的使用方法完全不同，使用修补工具可以自由选取需要修复的图像范围。单击工具箱中的修补工具 </a:t>
            </a:r>
          </a:p>
          <a:p>
            <a:pPr marL="274320" indent="-274320" fontAlgn="auto">
              <a:spcAft>
                <a:spcPts val="0"/>
              </a:spcAft>
              <a:buFont typeface="Wingdings" pitchFamily="2" charset="2"/>
              <a:buNone/>
              <a:defRPr/>
            </a:pPr>
            <a:r>
              <a:rPr lang="zh-CN" altLang="en-US" dirty="0" smtClean="0">
                <a:cs typeface="+mn-cs"/>
              </a:rPr>
              <a:t> </a:t>
            </a:r>
            <a:r>
              <a:rPr lang="en-US" altLang="zh-CN" dirty="0" smtClean="0">
                <a:cs typeface="+mn-cs"/>
              </a:rPr>
              <a:t>3</a:t>
            </a:r>
            <a:r>
              <a:rPr lang="zh-CN" altLang="en-US" dirty="0" smtClean="0">
                <a:cs typeface="+mn-cs"/>
              </a:rPr>
              <a:t>．红眼工具</a:t>
            </a:r>
            <a:endParaRPr lang="zh-CN" altLang="en-US" dirty="0">
              <a:cs typeface="+mn-cs"/>
            </a:endParaRPr>
          </a:p>
          <a:p>
            <a:pPr marL="274320" indent="-274320" fontAlgn="auto">
              <a:spcAft>
                <a:spcPts val="0"/>
              </a:spcAft>
              <a:buFont typeface="Wingdings" pitchFamily="2" charset="2"/>
              <a:buNone/>
              <a:defRPr/>
            </a:pPr>
            <a:r>
              <a:rPr lang="zh-CN" altLang="en-US" dirty="0">
                <a:cs typeface="+mn-cs"/>
              </a:rPr>
              <a:t>         红眼工具可以去除照片上的红眼，同时该工具能在保留照片原有材质感觉与明暗关系的同时，轻而易举地更换任一部位的色彩。单击工具箱中的红眼画笔工具，其工具属性栏如图所示。 </a:t>
            </a:r>
          </a:p>
        </p:txBody>
      </p:sp>
      <p:pic>
        <p:nvPicPr>
          <p:cNvPr id="44035" name="Picture 7"/>
          <p:cNvPicPr>
            <a:picLocks noChangeAspect="1" noChangeArrowheads="1"/>
          </p:cNvPicPr>
          <p:nvPr/>
        </p:nvPicPr>
        <p:blipFill>
          <a:blip r:embed="rId2"/>
          <a:srcRect/>
          <a:stretch>
            <a:fillRect/>
          </a:stretch>
        </p:blipFill>
        <p:spPr bwMode="auto">
          <a:xfrm>
            <a:off x="4500563" y="6381750"/>
            <a:ext cx="4319587" cy="395288"/>
          </a:xfrm>
          <a:prstGeom prst="rect">
            <a:avLst/>
          </a:prstGeom>
          <a:noFill/>
          <a:ln w="9525">
            <a:noFill/>
            <a:miter lim="800000"/>
            <a:headEnd/>
            <a:tailEnd/>
          </a:ln>
        </p:spPr>
      </p:pic>
      <p:pic>
        <p:nvPicPr>
          <p:cNvPr id="44036" name="图片 1"/>
          <p:cNvPicPr>
            <a:picLocks noChangeAspect="1" noChangeArrowheads="1"/>
          </p:cNvPicPr>
          <p:nvPr/>
        </p:nvPicPr>
        <p:blipFill>
          <a:blip r:embed="rId3"/>
          <a:srcRect/>
          <a:stretch>
            <a:fillRect/>
          </a:stretch>
        </p:blipFill>
        <p:spPr bwMode="auto">
          <a:xfrm>
            <a:off x="2741613" y="2741613"/>
            <a:ext cx="468312" cy="327025"/>
          </a:xfrm>
          <a:prstGeom prst="rect">
            <a:avLst/>
          </a:prstGeom>
          <a:noFill/>
          <a:ln w="9525">
            <a:noFill/>
            <a:miter lim="800000"/>
            <a:headEnd/>
            <a:tailEnd/>
          </a:ln>
        </p:spPr>
      </p:pic>
      <p:pic>
        <p:nvPicPr>
          <p:cNvPr id="44037" name="图片 1"/>
          <p:cNvPicPr>
            <a:picLocks noChangeAspect="1" noChangeArrowheads="1"/>
          </p:cNvPicPr>
          <p:nvPr/>
        </p:nvPicPr>
        <p:blipFill>
          <a:blip r:embed="rId4"/>
          <a:srcRect/>
          <a:stretch>
            <a:fillRect/>
          </a:stretch>
        </p:blipFill>
        <p:spPr bwMode="auto">
          <a:xfrm>
            <a:off x="2386013" y="4210050"/>
            <a:ext cx="484187" cy="252413"/>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r>
              <a:rPr lang="en-US" altLang="zh-CN" sz="3500" smtClean="0"/>
              <a:t>6.2.8  </a:t>
            </a:r>
            <a:r>
              <a:rPr lang="zh-CN" altLang="en-US" sz="3500" smtClean="0"/>
              <a:t>模糊、锐化和涂抹工具的使用</a:t>
            </a:r>
            <a:br>
              <a:rPr lang="zh-CN" altLang="en-US" sz="3500" smtClean="0"/>
            </a:br>
            <a:endParaRPr lang="zh-CN" altLang="en-US" sz="3500" smtClean="0"/>
          </a:p>
        </p:txBody>
      </p:sp>
      <p:sp>
        <p:nvSpPr>
          <p:cNvPr id="189443" name="Rectangle 3"/>
          <p:cNvSpPr>
            <a:spLocks noGrp="1" noChangeArrowheads="1"/>
          </p:cNvSpPr>
          <p:nvPr>
            <p:ph type="body" idx="1"/>
          </p:nvPr>
        </p:nvSpPr>
        <p:spPr/>
        <p:txBody>
          <a:bodyPr rtlCol="0">
            <a:normAutofit fontScale="92500" lnSpcReduction="10000"/>
          </a:bodyPr>
          <a:lstStyle/>
          <a:p>
            <a:pPr marL="274320" indent="-274320" fontAlgn="auto">
              <a:lnSpc>
                <a:spcPct val="90000"/>
              </a:lnSpc>
              <a:spcAft>
                <a:spcPts val="0"/>
              </a:spcAft>
              <a:buFont typeface="Wingdings" pitchFamily="2" charset="2"/>
              <a:buNone/>
              <a:defRPr/>
            </a:pPr>
            <a:r>
              <a:rPr lang="en-US" altLang="zh-CN" dirty="0" smtClean="0">
                <a:cs typeface="+mn-cs"/>
              </a:rPr>
              <a:t>         </a:t>
            </a:r>
            <a:r>
              <a:rPr lang="zh-CN" altLang="en-US" dirty="0" smtClean="0">
                <a:cs typeface="+mn-cs"/>
              </a:rPr>
              <a:t>模糊、锐化及涂抹工具主要用于对图像进行清晰或模糊处理。</a:t>
            </a:r>
          </a:p>
          <a:p>
            <a:pPr marL="274320" indent="-274320" fontAlgn="auto">
              <a:lnSpc>
                <a:spcPct val="90000"/>
              </a:lnSpc>
              <a:spcAft>
                <a:spcPts val="0"/>
              </a:spcAft>
              <a:buFont typeface="Wingdings" pitchFamily="2" charset="2"/>
              <a:buNone/>
              <a:defRPr/>
            </a:pPr>
            <a:r>
              <a:rPr lang="en-US" altLang="zh-CN" dirty="0" smtClean="0">
                <a:cs typeface="+mn-cs"/>
              </a:rPr>
              <a:t>1</a:t>
            </a:r>
            <a:r>
              <a:rPr lang="zh-CN" altLang="en-US" dirty="0" smtClean="0">
                <a:cs typeface="+mn-cs"/>
              </a:rPr>
              <a:t>．模糊工具</a:t>
            </a:r>
          </a:p>
          <a:p>
            <a:pPr marL="274320" indent="-274320" fontAlgn="auto">
              <a:lnSpc>
                <a:spcPct val="90000"/>
              </a:lnSpc>
              <a:spcAft>
                <a:spcPts val="0"/>
              </a:spcAft>
              <a:buFont typeface="Wingdings" pitchFamily="2" charset="2"/>
              <a:buNone/>
              <a:defRPr/>
            </a:pPr>
            <a:r>
              <a:rPr lang="zh-CN" altLang="en-US" dirty="0" smtClean="0">
                <a:cs typeface="+mn-cs"/>
              </a:rPr>
              <a:t>        主要通过柔化突出的色彩和僵硬的边界使图像的色彩过渡平滑，不致显得那么棱角分明，从而达到模糊图像的效果。  </a:t>
            </a:r>
          </a:p>
          <a:p>
            <a:pPr marL="274320" indent="-274320" fontAlgn="auto">
              <a:lnSpc>
                <a:spcPct val="90000"/>
              </a:lnSpc>
              <a:spcAft>
                <a:spcPts val="0"/>
              </a:spcAft>
              <a:buFont typeface="Wingdings" pitchFamily="2" charset="2"/>
              <a:buNone/>
              <a:defRPr/>
            </a:pPr>
            <a:r>
              <a:rPr lang="en-US" altLang="zh-CN" dirty="0" smtClean="0">
                <a:cs typeface="+mn-cs"/>
              </a:rPr>
              <a:t>2</a:t>
            </a:r>
            <a:r>
              <a:rPr lang="zh-CN" altLang="en-US" dirty="0" smtClean="0">
                <a:cs typeface="+mn-cs"/>
              </a:rPr>
              <a:t>．锐化工具 </a:t>
            </a:r>
          </a:p>
          <a:p>
            <a:pPr marL="274320" indent="-274320" fontAlgn="auto">
              <a:lnSpc>
                <a:spcPct val="90000"/>
              </a:lnSpc>
              <a:spcAft>
                <a:spcPts val="0"/>
              </a:spcAft>
              <a:buFont typeface="Wingdings" pitchFamily="2" charset="2"/>
              <a:buNone/>
              <a:defRPr/>
            </a:pPr>
            <a:r>
              <a:rPr lang="zh-CN" altLang="en-US" dirty="0" smtClean="0">
                <a:cs typeface="+mn-cs"/>
              </a:rPr>
              <a:t>      通过增大图像相邻像素间的色彩反差而使图像的边界更加清晰。</a:t>
            </a:r>
          </a:p>
          <a:p>
            <a:pPr marL="274320" indent="-274320" fontAlgn="auto">
              <a:lnSpc>
                <a:spcPct val="90000"/>
              </a:lnSpc>
              <a:spcAft>
                <a:spcPts val="0"/>
              </a:spcAft>
              <a:buFont typeface="Wingdings" pitchFamily="2" charset="2"/>
              <a:buNone/>
              <a:defRPr/>
            </a:pPr>
            <a:r>
              <a:rPr lang="en-US" altLang="zh-CN" dirty="0" smtClean="0">
                <a:cs typeface="+mn-cs"/>
              </a:rPr>
              <a:t>3</a:t>
            </a:r>
            <a:r>
              <a:rPr lang="zh-CN" altLang="en-US" dirty="0" smtClean="0">
                <a:cs typeface="+mn-cs"/>
              </a:rPr>
              <a:t>．涂抹工具</a:t>
            </a:r>
          </a:p>
          <a:p>
            <a:pPr marL="274320" indent="-274320" fontAlgn="auto">
              <a:lnSpc>
                <a:spcPct val="90000"/>
              </a:lnSpc>
              <a:spcAft>
                <a:spcPts val="0"/>
              </a:spcAft>
              <a:buFont typeface="Wingdings" pitchFamily="2" charset="2"/>
              <a:buNone/>
              <a:defRPr/>
            </a:pPr>
            <a:r>
              <a:rPr lang="zh-CN" altLang="en-US" dirty="0" smtClean="0">
                <a:cs typeface="+mn-cs"/>
              </a:rPr>
              <a:t>       用于模拟用手指在未干的画布上涂抹而产生的涂抹效果，</a:t>
            </a:r>
            <a:r>
              <a:rPr lang="zh-CN" altLang="en-US" dirty="0">
                <a:cs typeface="+mn-cs"/>
              </a:rPr>
              <a:t>   </a:t>
            </a:r>
          </a:p>
        </p:txBody>
      </p:sp>
      <p:pic>
        <p:nvPicPr>
          <p:cNvPr id="45059" name="Picture 5"/>
          <p:cNvPicPr>
            <a:picLocks noChangeAspect="1" noChangeArrowheads="1"/>
          </p:cNvPicPr>
          <p:nvPr/>
        </p:nvPicPr>
        <p:blipFill>
          <a:blip r:embed="rId2"/>
          <a:srcRect/>
          <a:stretch>
            <a:fillRect/>
          </a:stretch>
        </p:blipFill>
        <p:spPr bwMode="auto">
          <a:xfrm>
            <a:off x="2070100" y="6751638"/>
            <a:ext cx="155575" cy="106362"/>
          </a:xfrm>
          <a:prstGeom prst="rect">
            <a:avLst/>
          </a:prstGeom>
          <a:noFill/>
          <a:ln w="9525">
            <a:noFill/>
            <a:miter lim="800000"/>
            <a:headEnd/>
            <a:tailEnd/>
          </a:ln>
        </p:spPr>
      </p:pic>
      <p:pic>
        <p:nvPicPr>
          <p:cNvPr id="45060" name="Picture 6"/>
          <p:cNvPicPr>
            <a:picLocks noChangeAspect="1" noChangeArrowheads="1"/>
          </p:cNvPicPr>
          <p:nvPr/>
        </p:nvPicPr>
        <p:blipFill>
          <a:blip r:embed="rId2"/>
          <a:srcRect/>
          <a:stretch>
            <a:fillRect/>
          </a:stretch>
        </p:blipFill>
        <p:spPr bwMode="auto">
          <a:xfrm>
            <a:off x="2070100" y="6751638"/>
            <a:ext cx="155575" cy="106362"/>
          </a:xfrm>
          <a:prstGeom prst="rect">
            <a:avLst/>
          </a:prstGeom>
          <a:noFill/>
          <a:ln w="9525">
            <a:noFill/>
            <a:miter lim="800000"/>
            <a:headEnd/>
            <a:tailEnd/>
          </a:ln>
        </p:spPr>
      </p:pic>
      <p:pic>
        <p:nvPicPr>
          <p:cNvPr id="45061" name="图片 51"/>
          <p:cNvPicPr>
            <a:picLocks noChangeAspect="1" noChangeArrowheads="1"/>
          </p:cNvPicPr>
          <p:nvPr/>
        </p:nvPicPr>
        <p:blipFill>
          <a:blip r:embed="rId3"/>
          <a:srcRect/>
          <a:stretch>
            <a:fillRect/>
          </a:stretch>
        </p:blipFill>
        <p:spPr bwMode="auto">
          <a:xfrm>
            <a:off x="2476500" y="3322638"/>
            <a:ext cx="369888" cy="449262"/>
          </a:xfrm>
          <a:prstGeom prst="rect">
            <a:avLst/>
          </a:prstGeom>
          <a:noFill/>
          <a:ln w="9525">
            <a:noFill/>
            <a:miter lim="800000"/>
            <a:headEnd/>
            <a:tailEnd/>
          </a:ln>
        </p:spPr>
      </p:pic>
      <p:pic>
        <p:nvPicPr>
          <p:cNvPr id="45062" name="图片 50"/>
          <p:cNvPicPr>
            <a:picLocks noChangeAspect="1" noChangeArrowheads="1"/>
          </p:cNvPicPr>
          <p:nvPr/>
        </p:nvPicPr>
        <p:blipFill>
          <a:blip r:embed="rId4"/>
          <a:srcRect/>
          <a:stretch>
            <a:fillRect/>
          </a:stretch>
        </p:blipFill>
        <p:spPr bwMode="auto">
          <a:xfrm>
            <a:off x="2501900" y="4565650"/>
            <a:ext cx="436563" cy="301625"/>
          </a:xfrm>
          <a:prstGeom prst="rect">
            <a:avLst/>
          </a:prstGeom>
          <a:noFill/>
          <a:ln w="9525">
            <a:noFill/>
            <a:miter lim="800000"/>
            <a:headEnd/>
            <a:tailEnd/>
          </a:ln>
        </p:spPr>
      </p:pic>
      <p:pic>
        <p:nvPicPr>
          <p:cNvPr id="45063" name="图片 49"/>
          <p:cNvPicPr>
            <a:picLocks noChangeAspect="1" noChangeArrowheads="1"/>
          </p:cNvPicPr>
          <p:nvPr/>
        </p:nvPicPr>
        <p:blipFill>
          <a:blip r:embed="rId5"/>
          <a:srcRect/>
          <a:stretch>
            <a:fillRect/>
          </a:stretch>
        </p:blipFill>
        <p:spPr bwMode="auto">
          <a:xfrm>
            <a:off x="2484438" y="5445125"/>
            <a:ext cx="277812" cy="2984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en-US" altLang="zh-CN" sz="3500" smtClean="0"/>
              <a:t>6.2.9  </a:t>
            </a:r>
            <a:r>
              <a:rPr lang="zh-CN" altLang="en-US" sz="3500" smtClean="0"/>
              <a:t>减淡、加深和海绵工具的使用</a:t>
            </a:r>
            <a:br>
              <a:rPr lang="zh-CN" altLang="en-US" sz="3500" smtClean="0"/>
            </a:br>
            <a:endParaRPr lang="zh-CN" altLang="en-US" sz="3500" smtClean="0"/>
          </a:p>
        </p:txBody>
      </p:sp>
      <p:sp>
        <p:nvSpPr>
          <p:cNvPr id="46082" name="Rectangle 3"/>
          <p:cNvSpPr>
            <a:spLocks noGrp="1" noChangeArrowheads="1"/>
          </p:cNvSpPr>
          <p:nvPr>
            <p:ph type="body" idx="1"/>
          </p:nvPr>
        </p:nvSpPr>
        <p:spPr/>
        <p:txBody>
          <a:bodyPr/>
          <a:lstStyle/>
          <a:p>
            <a:pPr>
              <a:buFont typeface="Wingdings" pitchFamily="2" charset="2"/>
              <a:buNone/>
            </a:pPr>
            <a:r>
              <a:rPr lang="en-US" altLang="zh-CN" smtClean="0"/>
              <a:t>1</a:t>
            </a:r>
            <a:r>
              <a:rPr lang="zh-CN" altLang="en-US" smtClean="0"/>
              <a:t>．减淡工具 </a:t>
            </a:r>
          </a:p>
          <a:p>
            <a:pPr>
              <a:buFont typeface="Wingdings" pitchFamily="2" charset="2"/>
              <a:buNone/>
            </a:pPr>
            <a:r>
              <a:rPr lang="zh-CN" altLang="en-US" smtClean="0"/>
              <a:t>          通过用于提高图像的曝光度来提高图像的亮度。</a:t>
            </a:r>
          </a:p>
          <a:p>
            <a:pPr>
              <a:buFont typeface="Wingdings" pitchFamily="2" charset="2"/>
              <a:buNone/>
            </a:pPr>
            <a:r>
              <a:rPr lang="en-US" altLang="zh-CN" smtClean="0"/>
              <a:t>2</a:t>
            </a:r>
            <a:r>
              <a:rPr lang="zh-CN" altLang="en-US" smtClean="0"/>
              <a:t>．加深工具 </a:t>
            </a:r>
          </a:p>
          <a:p>
            <a:pPr>
              <a:buFont typeface="Wingdings" pitchFamily="2" charset="2"/>
              <a:buNone/>
            </a:pPr>
            <a:r>
              <a:rPr lang="zh-CN" altLang="en-US" smtClean="0"/>
              <a:t>       通过降低图像的曝光度来降低图像的亮度。</a:t>
            </a:r>
          </a:p>
          <a:p>
            <a:pPr>
              <a:buFont typeface="Wingdings" pitchFamily="2" charset="2"/>
              <a:buNone/>
            </a:pPr>
            <a:r>
              <a:rPr lang="en-US" altLang="zh-CN" smtClean="0"/>
              <a:t>3</a:t>
            </a:r>
            <a:r>
              <a:rPr lang="zh-CN" altLang="en-US" smtClean="0"/>
              <a:t>．海绵工具 </a:t>
            </a:r>
          </a:p>
          <a:p>
            <a:pPr>
              <a:buFont typeface="Wingdings" pitchFamily="2" charset="2"/>
              <a:buNone/>
            </a:pPr>
            <a:r>
              <a:rPr lang="zh-CN" altLang="en-US" smtClean="0"/>
              <a:t>      用于加深或降低图像的色彩饱和度。   </a:t>
            </a:r>
          </a:p>
        </p:txBody>
      </p:sp>
      <p:pic>
        <p:nvPicPr>
          <p:cNvPr id="46083" name="Picture 4"/>
          <p:cNvPicPr>
            <a:picLocks noChangeAspect="1" noChangeArrowheads="1"/>
          </p:cNvPicPr>
          <p:nvPr/>
        </p:nvPicPr>
        <p:blipFill>
          <a:blip r:embed="rId2"/>
          <a:srcRect/>
          <a:stretch>
            <a:fillRect/>
          </a:stretch>
        </p:blipFill>
        <p:spPr bwMode="auto">
          <a:xfrm>
            <a:off x="2690813" y="2708275"/>
            <a:ext cx="468312" cy="468313"/>
          </a:xfrm>
          <a:prstGeom prst="rect">
            <a:avLst/>
          </a:prstGeom>
          <a:noFill/>
          <a:ln w="9525">
            <a:noFill/>
            <a:miter lim="800000"/>
            <a:headEnd/>
            <a:tailEnd/>
          </a:ln>
        </p:spPr>
      </p:pic>
      <p:pic>
        <p:nvPicPr>
          <p:cNvPr id="46084" name="Picture 5"/>
          <p:cNvPicPr>
            <a:picLocks noChangeAspect="1" noChangeArrowheads="1"/>
          </p:cNvPicPr>
          <p:nvPr/>
        </p:nvPicPr>
        <p:blipFill>
          <a:blip r:embed="rId3"/>
          <a:srcRect/>
          <a:stretch>
            <a:fillRect/>
          </a:stretch>
        </p:blipFill>
        <p:spPr bwMode="auto">
          <a:xfrm>
            <a:off x="2905125" y="3716338"/>
            <a:ext cx="468313" cy="379412"/>
          </a:xfrm>
          <a:prstGeom prst="rect">
            <a:avLst/>
          </a:prstGeom>
          <a:noFill/>
          <a:ln w="9525">
            <a:noFill/>
            <a:miter lim="800000"/>
            <a:headEnd/>
            <a:tailEnd/>
          </a:ln>
        </p:spPr>
      </p:pic>
      <p:pic>
        <p:nvPicPr>
          <p:cNvPr id="46085" name="Picture 6"/>
          <p:cNvPicPr>
            <a:picLocks noChangeAspect="1" noChangeArrowheads="1"/>
          </p:cNvPicPr>
          <p:nvPr/>
        </p:nvPicPr>
        <p:blipFill>
          <a:blip r:embed="rId4"/>
          <a:srcRect/>
          <a:stretch>
            <a:fillRect/>
          </a:stretch>
        </p:blipFill>
        <p:spPr bwMode="auto">
          <a:xfrm>
            <a:off x="2843213" y="4548188"/>
            <a:ext cx="468312" cy="36353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altLang="zh-CN" smtClean="0"/>
              <a:t>6.3</a:t>
            </a:r>
            <a:r>
              <a:rPr lang="zh-CN" altLang="en-US" smtClean="0"/>
              <a:t>图层的创建与应用 </a:t>
            </a:r>
          </a:p>
        </p:txBody>
      </p:sp>
      <p:sp>
        <p:nvSpPr>
          <p:cNvPr id="47106" name="Rectangle 3"/>
          <p:cNvSpPr>
            <a:spLocks noGrp="1" noChangeArrowheads="1"/>
          </p:cNvSpPr>
          <p:nvPr>
            <p:ph type="body" idx="1"/>
          </p:nvPr>
        </p:nvSpPr>
        <p:spPr/>
        <p:txBody>
          <a:bodyPr/>
          <a:lstStyle/>
          <a:p>
            <a:pPr algn="just"/>
            <a:r>
              <a:rPr lang="en-US" altLang="zh-CN" smtClean="0"/>
              <a:t>6.3.1 </a:t>
            </a:r>
            <a:r>
              <a:rPr lang="zh-CN" altLang="en-US" smtClean="0"/>
              <a:t>图层的基本概念</a:t>
            </a:r>
          </a:p>
          <a:p>
            <a:pPr algn="just"/>
            <a:r>
              <a:rPr lang="en-US" altLang="zh-CN" smtClean="0"/>
              <a:t>6.3.2 </a:t>
            </a:r>
            <a:r>
              <a:rPr lang="zh-CN" altLang="en-US" smtClean="0"/>
              <a:t>图层的基本操作</a:t>
            </a:r>
          </a:p>
          <a:p>
            <a:pPr algn="just"/>
            <a:r>
              <a:rPr lang="en-US" altLang="zh-CN" smtClean="0"/>
              <a:t>6.3.3 </a:t>
            </a:r>
            <a:r>
              <a:rPr lang="zh-CN" altLang="en-US" smtClean="0"/>
              <a:t>编辑图层</a:t>
            </a:r>
          </a:p>
          <a:p>
            <a:pPr algn="just"/>
            <a:r>
              <a:rPr lang="en-US" altLang="zh-CN" smtClean="0"/>
              <a:t>6.3.4 </a:t>
            </a:r>
            <a:r>
              <a:rPr lang="zh-CN" altLang="en-US" smtClean="0"/>
              <a:t>图层效果和样式</a:t>
            </a:r>
          </a:p>
          <a:p>
            <a:pPr>
              <a:buFont typeface="Wingdings" pitchFamily="2" charset="2"/>
              <a:buNone/>
            </a:pPr>
            <a:endParaRPr lang="en-US" altLang="zh-CN" smtClean="0"/>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en-US" altLang="zh-CN" smtClean="0"/>
              <a:t>6.3.1 </a:t>
            </a:r>
            <a:r>
              <a:rPr lang="zh-CN" altLang="en-US" smtClean="0"/>
              <a:t>图层的基本概念</a:t>
            </a:r>
          </a:p>
        </p:txBody>
      </p:sp>
      <p:sp>
        <p:nvSpPr>
          <p:cNvPr id="48130"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图层是</a:t>
            </a:r>
            <a:r>
              <a:rPr lang="en-US" altLang="zh-CN" smtClean="0"/>
              <a:t>Photoshop</a:t>
            </a:r>
            <a:r>
              <a:rPr lang="zh-CN" altLang="en-US" smtClean="0"/>
              <a:t>中非常重要的一个概念，它是处理图像的关键。图层就相当于一张透明的纸。比方画一张图片，我们可以将文字、图案和背景分别画在三张透明纸上，再将三张透明纸重叠起来，则得到一幅完整的图片。当需要修改图片的某一部份的时候，只需修改相应的图层即可。 </a:t>
            </a:r>
          </a:p>
        </p:txBody>
      </p:sp>
      <p:pic>
        <p:nvPicPr>
          <p:cNvPr id="48131" name="Picture 4"/>
          <p:cNvPicPr>
            <a:picLocks noChangeAspect="1" noChangeArrowheads="1"/>
          </p:cNvPicPr>
          <p:nvPr/>
        </p:nvPicPr>
        <p:blipFill>
          <a:blip r:embed="rId2"/>
          <a:srcRect/>
          <a:stretch>
            <a:fillRect/>
          </a:stretch>
        </p:blipFill>
        <p:spPr bwMode="auto">
          <a:xfrm>
            <a:off x="2268538" y="5013325"/>
            <a:ext cx="2590800" cy="1492250"/>
          </a:xfrm>
          <a:prstGeom prst="rect">
            <a:avLst/>
          </a:prstGeom>
          <a:noFill/>
          <a:ln w="9525">
            <a:noFill/>
            <a:miter lim="800000"/>
            <a:headEnd/>
            <a:tailEnd/>
          </a:ln>
        </p:spPr>
      </p:pic>
      <p:pic>
        <p:nvPicPr>
          <p:cNvPr id="48132" name="Picture 5"/>
          <p:cNvPicPr>
            <a:picLocks noChangeAspect="1" noChangeArrowheads="1"/>
          </p:cNvPicPr>
          <p:nvPr/>
        </p:nvPicPr>
        <p:blipFill>
          <a:blip r:embed="rId3"/>
          <a:srcRect/>
          <a:stretch>
            <a:fillRect/>
          </a:stretch>
        </p:blipFill>
        <p:spPr bwMode="auto">
          <a:xfrm>
            <a:off x="5651500" y="4941888"/>
            <a:ext cx="2376488" cy="13763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noChangeArrowheads="1"/>
          </p:cNvSpPr>
          <p:nvPr>
            <p:ph type="body" idx="1"/>
          </p:nvPr>
        </p:nvSpPr>
        <p:spPr>
          <a:xfrm>
            <a:off x="1835150" y="1600200"/>
            <a:ext cx="7308850" cy="4781550"/>
          </a:xfrm>
        </p:spPr>
        <p:txBody>
          <a:bodyPr/>
          <a:lstStyle/>
          <a:p>
            <a:pPr>
              <a:lnSpc>
                <a:spcPct val="80000"/>
              </a:lnSpc>
              <a:buFont typeface="Wingdings" pitchFamily="2" charset="2"/>
              <a:buNone/>
            </a:pPr>
            <a:r>
              <a:rPr lang="en-US" altLang="zh-CN" smtClean="0"/>
              <a:t>1</a:t>
            </a:r>
            <a:r>
              <a:rPr lang="zh-CN" altLang="en-US" smtClean="0"/>
              <a:t>．常用图层类型</a:t>
            </a:r>
          </a:p>
          <a:p>
            <a:pPr>
              <a:lnSpc>
                <a:spcPct val="80000"/>
              </a:lnSpc>
              <a:buFont typeface="Wingdings" pitchFamily="2" charset="2"/>
              <a:buNone/>
            </a:pPr>
            <a:r>
              <a:rPr lang="en-US" altLang="zh-CN" smtClean="0"/>
              <a:t>(1) </a:t>
            </a:r>
            <a:r>
              <a:rPr lang="zh-CN" altLang="en-US" smtClean="0"/>
              <a:t>普通图层：普通图层是最基本的图层类型，它就相当于一张透明的纸。</a:t>
            </a:r>
          </a:p>
          <a:p>
            <a:pPr>
              <a:lnSpc>
                <a:spcPct val="80000"/>
              </a:lnSpc>
              <a:buFont typeface="Wingdings" pitchFamily="2" charset="2"/>
              <a:buNone/>
            </a:pPr>
            <a:r>
              <a:rPr lang="en-US" altLang="zh-CN" smtClean="0"/>
              <a:t>(2) </a:t>
            </a:r>
            <a:r>
              <a:rPr lang="zh-CN" altLang="en-US" smtClean="0"/>
              <a:t>背景图层：</a:t>
            </a:r>
            <a:r>
              <a:rPr lang="en-US" altLang="zh-CN" smtClean="0"/>
              <a:t>Photoshop</a:t>
            </a:r>
            <a:r>
              <a:rPr lang="zh-CN" altLang="en-US" smtClean="0"/>
              <a:t>中的背景图层相当于绘图时最下层不透明的画纸。在</a:t>
            </a:r>
            <a:r>
              <a:rPr lang="en-US" altLang="zh-CN" smtClean="0"/>
              <a:t>Photoshop</a:t>
            </a:r>
            <a:r>
              <a:rPr lang="zh-CN" altLang="en-US" smtClean="0"/>
              <a:t>软件中，一幅图像只能有一个背景图层。背景图层无法与其他层交换堆叠次序，但背景图层可以与普通层相互转换。</a:t>
            </a:r>
          </a:p>
          <a:p>
            <a:pPr>
              <a:lnSpc>
                <a:spcPct val="80000"/>
              </a:lnSpc>
              <a:buFont typeface="Wingdings" pitchFamily="2" charset="2"/>
              <a:buNone/>
            </a:pPr>
            <a:r>
              <a:rPr lang="en-US" altLang="zh-CN" smtClean="0"/>
              <a:t>(3) </a:t>
            </a:r>
            <a:r>
              <a:rPr lang="zh-CN" altLang="en-US" smtClean="0"/>
              <a:t>文本图层：使用文本工具在图像中创建文字后，软件将自动新建一个图层。在图层控制面板中，如果图层的最左侧有一个        图标，则该层为文本图层。文本图层主要用于编辑文字的内容、属性和取向。对文本图层可以进行移动、调整堆叠、拷贝等操作，但大多数编辑工具和命令不能在文本图层中使用。要使用这些工具和命令，首先</a:t>
            </a:r>
            <a:r>
              <a:rPr lang="zh-CN" altLang="en-US" sz="2000" smtClean="0"/>
              <a:t>要将文本图层转换成普通图层。 </a:t>
            </a:r>
          </a:p>
        </p:txBody>
      </p:sp>
      <p:pic>
        <p:nvPicPr>
          <p:cNvPr id="49154" name="Picture 4"/>
          <p:cNvPicPr>
            <a:picLocks noChangeAspect="1" noChangeArrowheads="1"/>
          </p:cNvPicPr>
          <p:nvPr/>
        </p:nvPicPr>
        <p:blipFill>
          <a:blip r:embed="rId2"/>
          <a:srcRect/>
          <a:stretch>
            <a:fillRect/>
          </a:stretch>
        </p:blipFill>
        <p:spPr bwMode="auto">
          <a:xfrm>
            <a:off x="5300663" y="4508500"/>
            <a:ext cx="431800" cy="268288"/>
          </a:xfrm>
          <a:prstGeom prst="rect">
            <a:avLst/>
          </a:prstGeom>
          <a:noFill/>
          <a:ln w="9525">
            <a:noFill/>
            <a:miter lim="800000"/>
            <a:headEnd/>
            <a:tailEnd/>
          </a:ln>
        </p:spPr>
      </p:pic>
      <p:pic>
        <p:nvPicPr>
          <p:cNvPr id="49155" name="Picture 6"/>
          <p:cNvPicPr>
            <a:picLocks noChangeAspect="1" noChangeArrowheads="1"/>
          </p:cNvPicPr>
          <p:nvPr/>
        </p:nvPicPr>
        <p:blipFill>
          <a:blip r:embed="rId3"/>
          <a:srcRect/>
          <a:stretch>
            <a:fillRect/>
          </a:stretch>
        </p:blipFill>
        <p:spPr bwMode="auto">
          <a:xfrm>
            <a:off x="5316538" y="6713538"/>
            <a:ext cx="225425" cy="14446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endParaRPr lang="zh-CN" altLang="zh-CN" smtClean="0"/>
          </a:p>
        </p:txBody>
      </p:sp>
      <p:sp>
        <p:nvSpPr>
          <p:cNvPr id="50178" name="Rectangle 3"/>
          <p:cNvSpPr>
            <a:spLocks noGrp="1" noChangeArrowheads="1"/>
          </p:cNvSpPr>
          <p:nvPr>
            <p:ph type="body" idx="1"/>
          </p:nvPr>
        </p:nvSpPr>
        <p:spPr/>
        <p:txBody>
          <a:bodyPr/>
          <a:lstStyle/>
          <a:p>
            <a:pPr>
              <a:buFont typeface="Wingdings" pitchFamily="2" charset="2"/>
              <a:buNone/>
            </a:pPr>
            <a:endParaRPr lang="en-US" altLang="zh-CN" smtClean="0"/>
          </a:p>
          <a:p>
            <a:pPr>
              <a:buFont typeface="Wingdings" pitchFamily="2" charset="2"/>
              <a:buNone/>
            </a:pPr>
            <a:r>
              <a:rPr lang="en-US" altLang="zh-CN" smtClean="0"/>
              <a:t>(4) </a:t>
            </a:r>
            <a:r>
              <a:rPr lang="zh-CN" altLang="en-US" smtClean="0"/>
              <a:t>调整图层：在图层控制面板上调整图层的左侧有一个调整层图标     调整图层可以调节其下所有图层中图像的色调、亮度和饱和度等。</a:t>
            </a:r>
          </a:p>
          <a:p>
            <a:pPr>
              <a:buFont typeface="Wingdings" pitchFamily="2" charset="2"/>
              <a:buNone/>
            </a:pPr>
            <a:r>
              <a:rPr lang="en-US" altLang="zh-CN" smtClean="0"/>
              <a:t>(5) </a:t>
            </a:r>
            <a:r>
              <a:rPr lang="zh-CN" altLang="en-US" smtClean="0"/>
              <a:t>效果图层：当为图层应用图层样式效果后，在图层控制面板上该层右侧将出现一个效果层图标         ，表示该图层是一个效果图层。</a:t>
            </a:r>
          </a:p>
          <a:p>
            <a:pPr>
              <a:buFont typeface="Wingdings" pitchFamily="2" charset="2"/>
              <a:buNone/>
            </a:pPr>
            <a:endParaRPr lang="en-US" altLang="zh-CN" smtClean="0"/>
          </a:p>
        </p:txBody>
      </p:sp>
      <p:pic>
        <p:nvPicPr>
          <p:cNvPr id="50179" name="Picture 4"/>
          <p:cNvPicPr>
            <a:picLocks noChangeAspect="1" noChangeArrowheads="1"/>
          </p:cNvPicPr>
          <p:nvPr/>
        </p:nvPicPr>
        <p:blipFill>
          <a:blip r:embed="rId2"/>
          <a:srcRect/>
          <a:stretch>
            <a:fillRect/>
          </a:stretch>
        </p:blipFill>
        <p:spPr bwMode="auto">
          <a:xfrm>
            <a:off x="7164388" y="4797425"/>
            <a:ext cx="274637" cy="309563"/>
          </a:xfrm>
          <a:prstGeom prst="rect">
            <a:avLst/>
          </a:prstGeom>
          <a:noFill/>
          <a:ln w="9525">
            <a:noFill/>
            <a:miter lim="800000"/>
            <a:headEnd/>
            <a:tailEnd/>
          </a:ln>
        </p:spPr>
      </p:pic>
      <p:pic>
        <p:nvPicPr>
          <p:cNvPr id="50180" name="Picture 5"/>
          <p:cNvPicPr>
            <a:picLocks noChangeAspect="1" noChangeArrowheads="1"/>
          </p:cNvPicPr>
          <p:nvPr/>
        </p:nvPicPr>
        <p:blipFill>
          <a:blip r:embed="rId3"/>
          <a:srcRect/>
          <a:stretch>
            <a:fillRect/>
          </a:stretch>
        </p:blipFill>
        <p:spPr bwMode="auto">
          <a:xfrm>
            <a:off x="3059113" y="3573463"/>
            <a:ext cx="360362" cy="2317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endParaRPr lang="zh-CN" altLang="zh-CN" smtClean="0"/>
          </a:p>
        </p:txBody>
      </p:sp>
      <p:sp>
        <p:nvSpPr>
          <p:cNvPr id="51202" name="Rectangle 3"/>
          <p:cNvSpPr>
            <a:spLocks noGrp="1" noChangeArrowheads="1"/>
          </p:cNvSpPr>
          <p:nvPr>
            <p:ph type="body" idx="1"/>
          </p:nvPr>
        </p:nvSpPr>
        <p:spPr/>
        <p:txBody>
          <a:bodyPr/>
          <a:lstStyle/>
          <a:p>
            <a:pPr>
              <a:buFont typeface="Wingdings" pitchFamily="2" charset="2"/>
              <a:buNone/>
            </a:pPr>
            <a:r>
              <a:rPr lang="en-US" altLang="zh-CN" smtClean="0"/>
              <a:t>2</a:t>
            </a:r>
            <a:r>
              <a:rPr lang="zh-CN" altLang="en-US" smtClean="0"/>
              <a:t>．图层调板的使用</a:t>
            </a:r>
          </a:p>
          <a:p>
            <a:pPr>
              <a:buFont typeface="Wingdings" pitchFamily="2" charset="2"/>
              <a:buNone/>
            </a:pPr>
            <a:r>
              <a:rPr lang="zh-CN" altLang="en-US" smtClean="0"/>
              <a:t>            图层控制面板一般位于工作界面的右下角，单击“图层”标签即可切换到图层控制面板中，也可以选择</a:t>
            </a:r>
            <a:r>
              <a:rPr lang="en-US" altLang="zh-CN" smtClean="0"/>
              <a:t>【</a:t>
            </a:r>
            <a:r>
              <a:rPr lang="zh-CN" altLang="en-US" smtClean="0"/>
              <a:t>窗口</a:t>
            </a:r>
            <a:r>
              <a:rPr lang="en-US" altLang="zh-CN" smtClean="0"/>
              <a:t>】|【</a:t>
            </a:r>
            <a:r>
              <a:rPr lang="zh-CN" altLang="en-US" smtClean="0"/>
              <a:t>图层</a:t>
            </a:r>
            <a:r>
              <a:rPr lang="en-US" altLang="zh-CN" smtClean="0"/>
              <a:t>】</a:t>
            </a:r>
            <a:r>
              <a:rPr lang="zh-CN" altLang="en-US" smtClean="0"/>
              <a:t>菜单命令打开。 </a:t>
            </a:r>
          </a:p>
        </p:txBody>
      </p:sp>
      <p:pic>
        <p:nvPicPr>
          <p:cNvPr id="51203" name="图片 1"/>
          <p:cNvPicPr>
            <a:picLocks noChangeAspect="1" noChangeArrowheads="1"/>
          </p:cNvPicPr>
          <p:nvPr/>
        </p:nvPicPr>
        <p:blipFill>
          <a:blip r:embed="rId2"/>
          <a:srcRect/>
          <a:stretch>
            <a:fillRect/>
          </a:stretch>
        </p:blipFill>
        <p:spPr bwMode="auto">
          <a:xfrm>
            <a:off x="2843213" y="4508500"/>
            <a:ext cx="2171700" cy="19812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p:txBody>
          <a:bodyPr/>
          <a:lstStyle/>
          <a:p>
            <a:r>
              <a:rPr lang="en-US" altLang="zh-CN" sz="3500" smtClean="0"/>
              <a:t>6.3.2 </a:t>
            </a:r>
            <a:r>
              <a:rPr lang="zh-CN" altLang="en-US" sz="3500" smtClean="0"/>
              <a:t>图层的基本操作</a:t>
            </a:r>
            <a:br>
              <a:rPr lang="zh-CN" altLang="en-US" sz="3500" smtClean="0"/>
            </a:br>
            <a:endParaRPr lang="zh-CN" altLang="en-US" sz="3500" smtClean="0"/>
          </a:p>
        </p:txBody>
      </p:sp>
      <p:sp>
        <p:nvSpPr>
          <p:cNvPr id="195587" name="Rectangle 3"/>
          <p:cNvSpPr>
            <a:spLocks noGrp="1" noChangeArrowheads="1"/>
          </p:cNvSpPr>
          <p:nvPr>
            <p:ph type="body" idx="1"/>
          </p:nvPr>
        </p:nvSpPr>
        <p:spPr/>
        <p:txBody>
          <a:bodyPr rtlCol="0">
            <a:normAutofit lnSpcReduction="10000"/>
          </a:bodyPr>
          <a:lstStyle/>
          <a:p>
            <a:pPr marL="533400" indent="-533400" fontAlgn="auto">
              <a:spcAft>
                <a:spcPts val="0"/>
              </a:spcAft>
              <a:buFont typeface="Wingdings" pitchFamily="2" charset="2"/>
              <a:buAutoNum type="arabicPeriod"/>
              <a:defRPr/>
            </a:pPr>
            <a:r>
              <a:rPr lang="zh-CN" altLang="en-US">
                <a:cs typeface="+mn-cs"/>
              </a:rPr>
              <a:t>新建图层</a:t>
            </a:r>
          </a:p>
          <a:p>
            <a:pPr marL="533400" indent="-533400" fontAlgn="auto">
              <a:spcAft>
                <a:spcPts val="0"/>
              </a:spcAft>
              <a:buFont typeface="Wingdings" pitchFamily="2" charset="2"/>
              <a:buNone/>
              <a:defRPr/>
            </a:pPr>
            <a:r>
              <a:rPr lang="zh-CN" altLang="en-US">
                <a:cs typeface="+mn-cs"/>
              </a:rPr>
              <a:t>               图层的新建一般是指创建一个空白图层，新创建的图层将位于图层控制面板中所选图层的最上面。单击图层控制面板底部的“创建新图层”按钮即可再新增一个图层。</a:t>
            </a:r>
          </a:p>
          <a:p>
            <a:pPr marL="533400" indent="-533400" fontAlgn="auto">
              <a:spcAft>
                <a:spcPts val="0"/>
              </a:spcAft>
              <a:buFont typeface="Wingdings" pitchFamily="2" charset="2"/>
              <a:buNone/>
              <a:defRPr/>
            </a:pPr>
            <a:r>
              <a:rPr lang="en-US" altLang="zh-CN">
                <a:cs typeface="+mn-cs"/>
              </a:rPr>
              <a:t>2</a:t>
            </a:r>
            <a:r>
              <a:rPr lang="zh-CN" altLang="en-US">
                <a:cs typeface="+mn-cs"/>
              </a:rPr>
              <a:t>．图层的复制</a:t>
            </a:r>
          </a:p>
          <a:p>
            <a:pPr marL="533400" indent="-533400" fontAlgn="auto">
              <a:spcAft>
                <a:spcPts val="0"/>
              </a:spcAft>
              <a:buFont typeface="Wingdings" pitchFamily="2" charset="2"/>
              <a:buNone/>
              <a:defRPr/>
            </a:pPr>
            <a:r>
              <a:rPr lang="zh-CN" altLang="en-US">
                <a:cs typeface="+mn-cs"/>
              </a:rPr>
              <a:t>              在图层控制面板中选中需要复制的图层“图层</a:t>
            </a:r>
            <a:r>
              <a:rPr lang="en-US" altLang="zh-CN">
                <a:cs typeface="+mn-cs"/>
              </a:rPr>
              <a:t>1”</a:t>
            </a:r>
            <a:r>
              <a:rPr lang="zh-CN" altLang="en-US">
                <a:cs typeface="+mn-cs"/>
              </a:rPr>
              <a:t>，然后用鼠标将其拖动到面板底部的“创建新图层”按钮上，待鼠标指针变成形状时释放鼠标， </a:t>
            </a:r>
          </a:p>
          <a:p>
            <a:pPr marL="533400" indent="-533400" fontAlgn="auto">
              <a:spcAft>
                <a:spcPts val="0"/>
              </a:spcAft>
              <a:buFont typeface="Wingdings" pitchFamily="2" charset="2"/>
              <a:buNone/>
              <a:defRPr/>
            </a:pPr>
            <a:endParaRPr lang="en-US" altLang="zh-CN">
              <a:cs typeface="+mn-cs"/>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ChangeArrowheads="1"/>
          </p:cNvSpPr>
          <p:nvPr>
            <p:ph type="title"/>
          </p:nvPr>
        </p:nvSpPr>
        <p:spPr/>
        <p:txBody>
          <a:bodyPr/>
          <a:lstStyle/>
          <a:p>
            <a:r>
              <a:rPr lang="en-US" altLang="zh-CN" smtClean="0"/>
              <a:t>6.1 1 </a:t>
            </a:r>
            <a:r>
              <a:rPr lang="zh-CN" altLang="en-US" smtClean="0"/>
              <a:t>选框工具</a:t>
            </a:r>
          </a:p>
        </p:txBody>
      </p:sp>
      <p:sp>
        <p:nvSpPr>
          <p:cNvPr id="16386" name="Rectangle 3"/>
          <p:cNvSpPr>
            <a:spLocks noGrp="1" noChangeArrowheads="1"/>
          </p:cNvSpPr>
          <p:nvPr>
            <p:ph type="body" idx="1"/>
          </p:nvPr>
        </p:nvSpPr>
        <p:spPr/>
        <p:txBody>
          <a:bodyPr/>
          <a:lstStyle/>
          <a:p>
            <a:pPr>
              <a:buFont typeface="Wingdings" pitchFamily="2" charset="2"/>
              <a:buNone/>
            </a:pPr>
            <a:r>
              <a:rPr lang="en-US" altLang="zh-CN" smtClean="0"/>
              <a:t>1</a:t>
            </a:r>
            <a:r>
              <a:rPr lang="zh-CN" altLang="en-US" smtClean="0"/>
              <a:t>．矩形选框工具的使用</a:t>
            </a:r>
          </a:p>
          <a:p>
            <a:endParaRPr lang="zh-CN" altLang="en-US" smtClean="0"/>
          </a:p>
          <a:p>
            <a:pPr>
              <a:buFont typeface="Wingdings" pitchFamily="2" charset="2"/>
              <a:buNone/>
            </a:pPr>
            <a:endParaRPr lang="zh-CN" altLang="en-US" smtClean="0"/>
          </a:p>
          <a:p>
            <a:pPr>
              <a:buFont typeface="Wingdings" pitchFamily="2" charset="2"/>
              <a:buNone/>
            </a:pPr>
            <a:endParaRPr lang="zh-CN" altLang="en-US" smtClean="0"/>
          </a:p>
          <a:p>
            <a:pPr>
              <a:buFont typeface="Wingdings" pitchFamily="2" charset="2"/>
              <a:buNone/>
            </a:pPr>
            <a:endParaRPr lang="en-US" altLang="zh-CN" smtClean="0"/>
          </a:p>
        </p:txBody>
      </p:sp>
      <p:pic>
        <p:nvPicPr>
          <p:cNvPr id="16387" name="Picture 4"/>
          <p:cNvPicPr>
            <a:picLocks noChangeAspect="1" noChangeArrowheads="1"/>
          </p:cNvPicPr>
          <p:nvPr/>
        </p:nvPicPr>
        <p:blipFill>
          <a:blip r:embed="rId2"/>
          <a:srcRect/>
          <a:stretch>
            <a:fillRect/>
          </a:stretch>
        </p:blipFill>
        <p:spPr bwMode="auto">
          <a:xfrm>
            <a:off x="2195513" y="2349500"/>
            <a:ext cx="6948487" cy="361950"/>
          </a:xfrm>
          <a:prstGeom prst="rect">
            <a:avLst/>
          </a:prstGeom>
          <a:noFill/>
          <a:ln w="9525">
            <a:noFill/>
            <a:miter lim="800000"/>
            <a:headEnd/>
            <a:tailEnd/>
          </a:ln>
        </p:spPr>
      </p:pic>
      <p:sp>
        <p:nvSpPr>
          <p:cNvPr id="16388" name="Rectangle 6"/>
          <p:cNvSpPr>
            <a:spLocks noChangeArrowheads="1"/>
          </p:cNvSpPr>
          <p:nvPr/>
        </p:nvSpPr>
        <p:spPr bwMode="auto">
          <a:xfrm>
            <a:off x="3203575" y="5516563"/>
            <a:ext cx="3219450" cy="366712"/>
          </a:xfrm>
          <a:prstGeom prst="rect">
            <a:avLst/>
          </a:prstGeom>
          <a:noFill/>
          <a:ln w="9525">
            <a:noFill/>
            <a:miter lim="800000"/>
            <a:headEnd/>
            <a:tailEnd/>
          </a:ln>
        </p:spPr>
        <p:txBody>
          <a:bodyPr wrap="none" anchor="ctr">
            <a:spAutoFit/>
          </a:bodyPr>
          <a:lstStyle/>
          <a:p>
            <a:r>
              <a:rPr lang="zh-CN" altLang="en-US">
                <a:latin typeface="Candara" pitchFamily="34" charset="0"/>
                <a:ea typeface="华文楷体"/>
              </a:rPr>
              <a:t>不同羽化值对选区的影响效果 </a:t>
            </a:r>
          </a:p>
        </p:txBody>
      </p:sp>
      <p:pic>
        <p:nvPicPr>
          <p:cNvPr id="16389" name="Picture 2"/>
          <p:cNvPicPr>
            <a:picLocks noChangeAspect="1" noChangeArrowheads="1"/>
          </p:cNvPicPr>
          <p:nvPr/>
        </p:nvPicPr>
        <p:blipFill>
          <a:blip r:embed="rId3"/>
          <a:srcRect/>
          <a:stretch>
            <a:fillRect/>
          </a:stretch>
        </p:blipFill>
        <p:spPr bwMode="auto">
          <a:xfrm>
            <a:off x="2182813" y="3429000"/>
            <a:ext cx="6061075" cy="194468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endParaRPr lang="zh-CN" altLang="zh-CN" smtClean="0"/>
          </a:p>
        </p:txBody>
      </p:sp>
      <p:sp>
        <p:nvSpPr>
          <p:cNvPr id="53250" name="Rectangle 3"/>
          <p:cNvSpPr>
            <a:spLocks noGrp="1" noChangeArrowheads="1"/>
          </p:cNvSpPr>
          <p:nvPr>
            <p:ph type="body" idx="1"/>
          </p:nvPr>
        </p:nvSpPr>
        <p:spPr/>
        <p:txBody>
          <a:bodyPr/>
          <a:lstStyle/>
          <a:p>
            <a:pPr>
              <a:buFont typeface="Wingdings" pitchFamily="2" charset="2"/>
              <a:buNone/>
            </a:pPr>
            <a:r>
              <a:rPr lang="en-US" altLang="zh-CN" smtClean="0"/>
              <a:t>3</a:t>
            </a:r>
            <a:r>
              <a:rPr lang="zh-CN" altLang="en-US" smtClean="0"/>
              <a:t>．图层的删除</a:t>
            </a:r>
          </a:p>
          <a:p>
            <a:pPr>
              <a:buFont typeface="Wingdings" pitchFamily="2" charset="2"/>
              <a:buNone/>
            </a:pPr>
            <a:r>
              <a:rPr lang="zh-CN" altLang="en-US" smtClean="0"/>
              <a:t>            在图层控制面板中选中需要删除的图层，单击面板底部的“删除图层”按钮；在图层控制面板中将需要删除的图层拖动到“删除图层”按钮上；选中要删除的图层，选择“图层”</a:t>
            </a:r>
            <a:r>
              <a:rPr lang="en-US" altLang="zh-CN" smtClean="0"/>
              <a:t>|“</a:t>
            </a:r>
            <a:r>
              <a:rPr lang="zh-CN" altLang="en-US" smtClean="0"/>
              <a:t>删除”命令；在图层控制面板中右击需要删除的图层，在弹出的快捷菜单中选择“删除图层”命令。</a:t>
            </a:r>
          </a:p>
          <a:p>
            <a:pPr>
              <a:buFont typeface="Wingdings" pitchFamily="2" charset="2"/>
              <a:buNone/>
            </a:pPr>
            <a:endParaRPr lang="en-US" altLang="zh-CN" smtClean="0"/>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p:txBody>
          <a:bodyPr/>
          <a:lstStyle/>
          <a:p>
            <a:r>
              <a:rPr lang="en-US" altLang="zh-CN" sz="3500" smtClean="0"/>
              <a:t>6.3.3 </a:t>
            </a:r>
            <a:r>
              <a:rPr lang="zh-CN" altLang="en-US" sz="3500" smtClean="0"/>
              <a:t>编辑图层</a:t>
            </a:r>
            <a:br>
              <a:rPr lang="zh-CN" altLang="en-US" sz="3500" smtClean="0"/>
            </a:br>
            <a:endParaRPr lang="zh-CN" altLang="en-US" sz="3500" smtClean="0"/>
          </a:p>
        </p:txBody>
      </p:sp>
      <p:sp>
        <p:nvSpPr>
          <p:cNvPr id="54274" name="Rectangle 3"/>
          <p:cNvSpPr>
            <a:spLocks noGrp="1" noChangeArrowheads="1"/>
          </p:cNvSpPr>
          <p:nvPr>
            <p:ph type="body" idx="1"/>
          </p:nvPr>
        </p:nvSpPr>
        <p:spPr/>
        <p:txBody>
          <a:bodyPr/>
          <a:lstStyle/>
          <a:p>
            <a:pPr>
              <a:buFont typeface="Wingdings" pitchFamily="2" charset="2"/>
              <a:buNone/>
            </a:pPr>
            <a:r>
              <a:rPr lang="en-US" altLang="zh-CN" smtClean="0"/>
              <a:t>1</a:t>
            </a:r>
            <a:r>
              <a:rPr lang="zh-CN" altLang="en-US" smtClean="0"/>
              <a:t>．图层的隐藏和显示 </a:t>
            </a:r>
          </a:p>
          <a:p>
            <a:pPr>
              <a:buFont typeface="Wingdings" pitchFamily="2" charset="2"/>
              <a:buNone/>
            </a:pPr>
            <a:r>
              <a:rPr lang="zh-CN" altLang="en-US" smtClean="0"/>
              <a:t>     </a:t>
            </a:r>
            <a:r>
              <a:rPr lang="zh-CN" altLang="zh-CN" smtClean="0"/>
              <a:t>单击图层左侧的眼睛图标</a:t>
            </a:r>
            <a:r>
              <a:rPr lang="en-US" altLang="zh-CN" smtClean="0"/>
              <a:t> </a:t>
            </a:r>
            <a:r>
              <a:rPr lang="zh-CN" altLang="zh-CN" smtClean="0"/>
              <a:t>，可以隐藏图层的显示，即在图像中不显示出该层的内容。例如，在图中单击“藤条”图层左侧的眼睛图标</a:t>
            </a:r>
            <a:r>
              <a:rPr lang="en-US" altLang="zh-CN" smtClean="0"/>
              <a:t> </a:t>
            </a:r>
            <a:r>
              <a:rPr lang="zh-CN" altLang="zh-CN" smtClean="0"/>
              <a:t>，即隐藏“藤条”图层的显示。原图、效果图和图层控制面板如图</a:t>
            </a:r>
            <a:r>
              <a:rPr lang="zh-CN" altLang="en-US" smtClean="0"/>
              <a:t>所示。 </a:t>
            </a:r>
          </a:p>
        </p:txBody>
      </p:sp>
      <p:sp>
        <p:nvSpPr>
          <p:cNvPr id="54275" name="Rectangle 7"/>
          <p:cNvSpPr>
            <a:spLocks noChangeArrowheads="1"/>
          </p:cNvSpPr>
          <p:nvPr/>
        </p:nvSpPr>
        <p:spPr bwMode="auto">
          <a:xfrm>
            <a:off x="4427538" y="6491288"/>
            <a:ext cx="1454150" cy="366712"/>
          </a:xfrm>
          <a:prstGeom prst="rect">
            <a:avLst/>
          </a:prstGeom>
          <a:noFill/>
          <a:ln w="9525">
            <a:noFill/>
            <a:miter lim="800000"/>
            <a:headEnd/>
            <a:tailEnd/>
          </a:ln>
        </p:spPr>
        <p:txBody>
          <a:bodyPr wrap="none" anchor="ctr">
            <a:spAutoFit/>
          </a:bodyPr>
          <a:lstStyle/>
          <a:p>
            <a:r>
              <a:rPr lang="en-US" altLang="zh-CN">
                <a:latin typeface="Candara" pitchFamily="34" charset="0"/>
                <a:ea typeface="华文楷体"/>
              </a:rPr>
              <a:t> </a:t>
            </a:r>
            <a:r>
              <a:rPr lang="zh-CN" altLang="en-US">
                <a:latin typeface="Candara" pitchFamily="34" charset="0"/>
                <a:ea typeface="华文楷体"/>
              </a:rPr>
              <a:t>图层的隐藏 </a:t>
            </a:r>
          </a:p>
        </p:txBody>
      </p:sp>
      <p:pic>
        <p:nvPicPr>
          <p:cNvPr id="54276" name="图片 1"/>
          <p:cNvPicPr>
            <a:picLocks noChangeAspect="1" noChangeArrowheads="1"/>
          </p:cNvPicPr>
          <p:nvPr/>
        </p:nvPicPr>
        <p:blipFill>
          <a:blip r:embed="rId2"/>
          <a:srcRect/>
          <a:stretch>
            <a:fillRect/>
          </a:stretch>
        </p:blipFill>
        <p:spPr bwMode="auto">
          <a:xfrm>
            <a:off x="1979613" y="4641850"/>
            <a:ext cx="1762125" cy="1600200"/>
          </a:xfrm>
          <a:prstGeom prst="rect">
            <a:avLst/>
          </a:prstGeom>
          <a:noFill/>
          <a:ln w="9525">
            <a:noFill/>
            <a:miter lim="800000"/>
            <a:headEnd/>
            <a:tailEnd/>
          </a:ln>
        </p:spPr>
      </p:pic>
      <p:pic>
        <p:nvPicPr>
          <p:cNvPr id="54277" name="图片 1"/>
          <p:cNvPicPr>
            <a:picLocks noChangeAspect="1" noChangeArrowheads="1"/>
          </p:cNvPicPr>
          <p:nvPr/>
        </p:nvPicPr>
        <p:blipFill>
          <a:blip r:embed="rId3"/>
          <a:srcRect/>
          <a:stretch>
            <a:fillRect/>
          </a:stretch>
        </p:blipFill>
        <p:spPr bwMode="auto">
          <a:xfrm>
            <a:off x="4052888" y="4641850"/>
            <a:ext cx="1828800" cy="1600200"/>
          </a:xfrm>
          <a:prstGeom prst="rect">
            <a:avLst/>
          </a:prstGeom>
          <a:noFill/>
          <a:ln w="9525">
            <a:noFill/>
            <a:miter lim="800000"/>
            <a:headEnd/>
            <a:tailEnd/>
          </a:ln>
        </p:spPr>
      </p:pic>
      <p:pic>
        <p:nvPicPr>
          <p:cNvPr id="54278" name="图片 1"/>
          <p:cNvPicPr>
            <a:picLocks noChangeAspect="1" noChangeArrowheads="1"/>
          </p:cNvPicPr>
          <p:nvPr/>
        </p:nvPicPr>
        <p:blipFill>
          <a:blip r:embed="rId4"/>
          <a:srcRect/>
          <a:stretch>
            <a:fillRect/>
          </a:stretch>
        </p:blipFill>
        <p:spPr bwMode="auto">
          <a:xfrm>
            <a:off x="6227763" y="4613275"/>
            <a:ext cx="1304925" cy="15811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endParaRPr lang="zh-CN" altLang="zh-CN" smtClean="0"/>
          </a:p>
        </p:txBody>
      </p:sp>
      <p:sp>
        <p:nvSpPr>
          <p:cNvPr id="197635" name="Rectangle 3"/>
          <p:cNvSpPr>
            <a:spLocks noGrp="1" noChangeArrowheads="1"/>
          </p:cNvSpPr>
          <p:nvPr>
            <p:ph type="body" idx="1"/>
          </p:nvPr>
        </p:nvSpPr>
        <p:spPr/>
        <p:txBody>
          <a:bodyPr rtlCol="0">
            <a:normAutofit lnSpcReduction="10000"/>
          </a:bodyPr>
          <a:lstStyle/>
          <a:p>
            <a:pPr marL="274320" indent="-274320" fontAlgn="auto">
              <a:spcAft>
                <a:spcPts val="0"/>
              </a:spcAft>
              <a:buFont typeface="Wingdings" pitchFamily="2" charset="2"/>
              <a:buNone/>
              <a:defRPr/>
            </a:pPr>
            <a:r>
              <a:rPr lang="en-US" altLang="zh-CN" dirty="0">
                <a:cs typeface="+mn-cs"/>
              </a:rPr>
              <a:t>2</a:t>
            </a:r>
            <a:r>
              <a:rPr lang="zh-CN" altLang="en-US" dirty="0">
                <a:cs typeface="+mn-cs"/>
              </a:rPr>
              <a:t>．图层的链接</a:t>
            </a:r>
          </a:p>
          <a:p>
            <a:pPr marL="274320" indent="-274320" fontAlgn="auto">
              <a:spcAft>
                <a:spcPts val="0"/>
              </a:spcAft>
              <a:buFont typeface="Wingdings" pitchFamily="2" charset="2"/>
              <a:buNone/>
              <a:defRPr/>
            </a:pPr>
            <a:r>
              <a:rPr lang="zh-CN" altLang="en-US" dirty="0">
                <a:cs typeface="+mn-cs"/>
              </a:rPr>
              <a:t>         通过链接图层操作，可以将多个图层链接成一组，从而让用户可以同时对链接的多个图层进行移动、翻转、自由变换等编辑操作。链接图层是在图层控制面板中选中需要链接成一组图层的多个图层；单击图层控制面板中下方的“链接图层”按钮     ，即可完成链接操作。</a:t>
            </a:r>
          </a:p>
          <a:p>
            <a:pPr marL="274320" indent="-274320" fontAlgn="auto">
              <a:spcAft>
                <a:spcPts val="0"/>
              </a:spcAft>
              <a:buFont typeface="Wingdings" pitchFamily="2" charset="2"/>
              <a:buNone/>
              <a:defRPr/>
            </a:pPr>
            <a:r>
              <a:rPr lang="zh-CN" altLang="en-US" dirty="0">
                <a:cs typeface="+mn-cs"/>
              </a:rPr>
              <a:t>          图层被链接后，再次单击链接图标，即可取消链接。  </a:t>
            </a:r>
          </a:p>
        </p:txBody>
      </p:sp>
      <p:pic>
        <p:nvPicPr>
          <p:cNvPr id="55299" name="Picture 4"/>
          <p:cNvPicPr>
            <a:picLocks noChangeAspect="1" noChangeArrowheads="1"/>
          </p:cNvPicPr>
          <p:nvPr/>
        </p:nvPicPr>
        <p:blipFill>
          <a:blip r:embed="rId2"/>
          <a:srcRect/>
          <a:stretch>
            <a:fillRect/>
          </a:stretch>
        </p:blipFill>
        <p:spPr bwMode="auto">
          <a:xfrm>
            <a:off x="7088188" y="4521200"/>
            <a:ext cx="363537" cy="239713"/>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endParaRPr lang="zh-CN" altLang="zh-CN" smtClean="0"/>
          </a:p>
        </p:txBody>
      </p:sp>
      <p:sp>
        <p:nvSpPr>
          <p:cNvPr id="56322" name="Rectangle 3"/>
          <p:cNvSpPr>
            <a:spLocks noGrp="1" noChangeArrowheads="1"/>
          </p:cNvSpPr>
          <p:nvPr>
            <p:ph type="body" idx="1"/>
          </p:nvPr>
        </p:nvSpPr>
        <p:spPr>
          <a:xfrm>
            <a:off x="827088" y="1844675"/>
            <a:ext cx="7408862" cy="2520950"/>
          </a:xfrm>
        </p:spPr>
        <p:txBody>
          <a:bodyPr/>
          <a:lstStyle/>
          <a:p>
            <a:pPr>
              <a:buFont typeface="Wingdings" pitchFamily="2" charset="2"/>
              <a:buNone/>
            </a:pPr>
            <a:r>
              <a:rPr lang="en-US" altLang="zh-CN" smtClean="0"/>
              <a:t>3</a:t>
            </a:r>
            <a:r>
              <a:rPr lang="zh-CN" altLang="en-US" smtClean="0"/>
              <a:t>．图层顺序的调整</a:t>
            </a:r>
          </a:p>
          <a:p>
            <a:pPr>
              <a:buFont typeface="Wingdings" pitchFamily="2" charset="2"/>
              <a:buNone/>
            </a:pPr>
            <a:r>
              <a:rPr lang="zh-CN" altLang="en-US" smtClean="0"/>
              <a:t>          在图层控制面板中所有的图层都是按一定顺序进行排列的，调整图层顺序的操作方法是：在图层控制面板中选择需要调整的图层，将其拖动到需要调整到的下一图层上，当出现一条双线时释放鼠标，即可将图层移到需要的位置。 </a:t>
            </a:r>
          </a:p>
        </p:txBody>
      </p:sp>
      <p:sp>
        <p:nvSpPr>
          <p:cNvPr id="56323" name="Rectangle 7"/>
          <p:cNvSpPr>
            <a:spLocks noChangeArrowheads="1"/>
          </p:cNvSpPr>
          <p:nvPr/>
        </p:nvSpPr>
        <p:spPr bwMode="auto">
          <a:xfrm>
            <a:off x="4140200" y="6491288"/>
            <a:ext cx="1682750" cy="366712"/>
          </a:xfrm>
          <a:prstGeom prst="rect">
            <a:avLst/>
          </a:prstGeom>
          <a:noFill/>
          <a:ln w="9525">
            <a:noFill/>
            <a:miter lim="800000"/>
            <a:headEnd/>
            <a:tailEnd/>
          </a:ln>
        </p:spPr>
        <p:txBody>
          <a:bodyPr wrap="none" anchor="ctr">
            <a:spAutoFit/>
          </a:bodyPr>
          <a:lstStyle/>
          <a:p>
            <a:r>
              <a:rPr lang="en-US" altLang="zh-CN">
                <a:latin typeface="Candara" pitchFamily="34" charset="0"/>
                <a:ea typeface="华文楷体"/>
              </a:rPr>
              <a:t> </a:t>
            </a:r>
            <a:r>
              <a:rPr lang="zh-CN" altLang="en-US">
                <a:latin typeface="Candara" pitchFamily="34" charset="0"/>
                <a:ea typeface="华文楷体"/>
              </a:rPr>
              <a:t>调整图层顺序 </a:t>
            </a:r>
          </a:p>
        </p:txBody>
      </p:sp>
      <p:pic>
        <p:nvPicPr>
          <p:cNvPr id="56324" name="图片 1"/>
          <p:cNvPicPr>
            <a:picLocks noChangeAspect="1" noChangeArrowheads="1"/>
          </p:cNvPicPr>
          <p:nvPr/>
        </p:nvPicPr>
        <p:blipFill>
          <a:blip r:embed="rId2"/>
          <a:srcRect/>
          <a:stretch>
            <a:fillRect/>
          </a:stretch>
        </p:blipFill>
        <p:spPr bwMode="auto">
          <a:xfrm>
            <a:off x="1547813" y="4229100"/>
            <a:ext cx="1476375" cy="1971675"/>
          </a:xfrm>
          <a:prstGeom prst="rect">
            <a:avLst/>
          </a:prstGeom>
          <a:noFill/>
          <a:ln w="9525">
            <a:noFill/>
            <a:miter lim="800000"/>
            <a:headEnd/>
            <a:tailEnd/>
          </a:ln>
        </p:spPr>
      </p:pic>
      <p:pic>
        <p:nvPicPr>
          <p:cNvPr id="56325" name="图片 1"/>
          <p:cNvPicPr>
            <a:picLocks noChangeAspect="1" noChangeArrowheads="1"/>
          </p:cNvPicPr>
          <p:nvPr/>
        </p:nvPicPr>
        <p:blipFill>
          <a:blip r:embed="rId3"/>
          <a:srcRect/>
          <a:stretch>
            <a:fillRect/>
          </a:stretch>
        </p:blipFill>
        <p:spPr bwMode="auto">
          <a:xfrm>
            <a:off x="3724275" y="4222750"/>
            <a:ext cx="1466850" cy="1971675"/>
          </a:xfrm>
          <a:prstGeom prst="rect">
            <a:avLst/>
          </a:prstGeom>
          <a:noFill/>
          <a:ln w="9525">
            <a:noFill/>
            <a:miter lim="800000"/>
            <a:headEnd/>
            <a:tailEnd/>
          </a:ln>
        </p:spPr>
      </p:pic>
      <p:pic>
        <p:nvPicPr>
          <p:cNvPr id="56326" name="图片 1"/>
          <p:cNvPicPr>
            <a:picLocks noChangeAspect="1" noChangeArrowheads="1"/>
          </p:cNvPicPr>
          <p:nvPr/>
        </p:nvPicPr>
        <p:blipFill>
          <a:blip r:embed="rId4"/>
          <a:srcRect/>
          <a:stretch>
            <a:fillRect/>
          </a:stretch>
        </p:blipFill>
        <p:spPr bwMode="auto">
          <a:xfrm>
            <a:off x="5857875" y="4486275"/>
            <a:ext cx="1590675" cy="14573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endParaRPr lang="zh-CN" altLang="zh-CN" smtClean="0"/>
          </a:p>
        </p:txBody>
      </p:sp>
      <p:sp>
        <p:nvSpPr>
          <p:cNvPr id="57346" name="Rectangle 3"/>
          <p:cNvSpPr>
            <a:spLocks noGrp="1" noChangeArrowheads="1"/>
          </p:cNvSpPr>
          <p:nvPr>
            <p:ph type="body" idx="1"/>
          </p:nvPr>
        </p:nvSpPr>
        <p:spPr>
          <a:xfrm>
            <a:off x="871538" y="1557338"/>
            <a:ext cx="7408862" cy="5111750"/>
          </a:xfrm>
        </p:spPr>
        <p:txBody>
          <a:bodyPr/>
          <a:lstStyle/>
          <a:p>
            <a:pPr>
              <a:lnSpc>
                <a:spcPct val="80000"/>
              </a:lnSpc>
              <a:buFont typeface="Wingdings" pitchFamily="2" charset="2"/>
              <a:buNone/>
            </a:pPr>
            <a:r>
              <a:rPr lang="en-US" altLang="zh-CN" smtClean="0"/>
              <a:t>4</a:t>
            </a:r>
            <a:r>
              <a:rPr lang="zh-CN" altLang="en-US" smtClean="0"/>
              <a:t>．图层的合并</a:t>
            </a:r>
          </a:p>
          <a:p>
            <a:pPr>
              <a:lnSpc>
                <a:spcPct val="80000"/>
              </a:lnSpc>
              <a:buFont typeface="Wingdings" pitchFamily="2" charset="2"/>
              <a:buNone/>
            </a:pPr>
            <a:r>
              <a:rPr lang="zh-CN" altLang="en-US" smtClean="0"/>
              <a:t>          当编辑一幅含有多个图层的图像时，可以将编辑好的几个图层合并成一个图层，这样可以减小文件大小，同时便于编辑。</a:t>
            </a:r>
          </a:p>
          <a:p>
            <a:pPr>
              <a:lnSpc>
                <a:spcPct val="80000"/>
              </a:lnSpc>
              <a:buFont typeface="Wingdings" pitchFamily="2" charset="2"/>
              <a:buNone/>
            </a:pPr>
            <a:r>
              <a:rPr lang="zh-CN" altLang="en-US" smtClean="0"/>
              <a:t>         单击图层控制面板右上角的按钮，在弹出的菜单中有以下几个命令可用于合并图层操作。</a:t>
            </a:r>
          </a:p>
          <a:p>
            <a:pPr>
              <a:lnSpc>
                <a:spcPct val="80000"/>
              </a:lnSpc>
              <a:buFont typeface="Wingdings" pitchFamily="2" charset="2"/>
              <a:buNone/>
            </a:pPr>
            <a:r>
              <a:rPr lang="zh-CN" altLang="en-US" smtClean="0"/>
              <a:t>    （</a:t>
            </a:r>
            <a:r>
              <a:rPr lang="en-US" altLang="zh-CN" smtClean="0"/>
              <a:t>1</a:t>
            </a:r>
            <a:r>
              <a:rPr lang="zh-CN" altLang="en-US" smtClean="0"/>
              <a:t>）合并链接图层：可以将所有链接图层合并成一个图层。 </a:t>
            </a:r>
          </a:p>
          <a:p>
            <a:pPr>
              <a:lnSpc>
                <a:spcPct val="80000"/>
              </a:lnSpc>
              <a:buFont typeface="Wingdings" pitchFamily="2" charset="2"/>
              <a:buNone/>
            </a:pPr>
            <a:r>
              <a:rPr lang="zh-CN" altLang="en-US" smtClean="0"/>
              <a:t>    （</a:t>
            </a:r>
            <a:r>
              <a:rPr lang="en-US" altLang="zh-CN" smtClean="0"/>
              <a:t>2</a:t>
            </a:r>
            <a:r>
              <a:rPr lang="zh-CN" altLang="en-US" smtClean="0"/>
              <a:t>）合并可见图层：可以将图层控制面板中所有显示出来的图层进行合并，而被隐藏的图层将不合并。 </a:t>
            </a:r>
          </a:p>
          <a:p>
            <a:pPr>
              <a:lnSpc>
                <a:spcPct val="80000"/>
              </a:lnSpc>
              <a:buFont typeface="Wingdings" pitchFamily="2" charset="2"/>
              <a:buNone/>
            </a:pPr>
            <a:r>
              <a:rPr lang="zh-CN" altLang="en-US" smtClean="0"/>
              <a:t>    （</a:t>
            </a:r>
            <a:r>
              <a:rPr lang="en-US" altLang="zh-CN" smtClean="0"/>
              <a:t>3</a:t>
            </a:r>
            <a:r>
              <a:rPr lang="zh-CN" altLang="en-US" smtClean="0"/>
              <a:t>）向下合并：可以将当前图层与它下面的一个图层进行合并，而其他图层保持不变。 </a:t>
            </a:r>
          </a:p>
          <a:p>
            <a:pPr>
              <a:lnSpc>
                <a:spcPct val="80000"/>
              </a:lnSpc>
              <a:buFont typeface="Wingdings" pitchFamily="2" charset="2"/>
              <a:buNone/>
            </a:pPr>
            <a:r>
              <a:rPr lang="zh-CN" altLang="en-US" smtClean="0"/>
              <a:t>   （</a:t>
            </a:r>
            <a:r>
              <a:rPr lang="en-US" altLang="zh-CN" smtClean="0"/>
              <a:t>4</a:t>
            </a:r>
            <a:r>
              <a:rPr lang="zh-CN" altLang="en-US" smtClean="0"/>
              <a:t>）拼合图层：用于将图像窗口中所有的图层进行合并，并放弃图像中隐藏的图层  。</a:t>
            </a: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p:txBody>
          <a:bodyPr/>
          <a:lstStyle/>
          <a:p>
            <a:endParaRPr lang="zh-CN" altLang="zh-CN" smtClean="0"/>
          </a:p>
        </p:txBody>
      </p:sp>
      <p:sp>
        <p:nvSpPr>
          <p:cNvPr id="58370" name="Rectangle 3"/>
          <p:cNvSpPr>
            <a:spLocks noGrp="1" noChangeArrowheads="1"/>
          </p:cNvSpPr>
          <p:nvPr>
            <p:ph type="body" idx="1"/>
          </p:nvPr>
        </p:nvSpPr>
        <p:spPr/>
        <p:txBody>
          <a:bodyPr/>
          <a:lstStyle/>
          <a:p>
            <a:pPr>
              <a:buFont typeface="Wingdings" pitchFamily="2" charset="2"/>
              <a:buNone/>
            </a:pPr>
            <a:r>
              <a:rPr lang="en-US" altLang="zh-CN" smtClean="0"/>
              <a:t>5.</a:t>
            </a:r>
            <a:r>
              <a:rPr lang="zh-CN" altLang="en-US" smtClean="0"/>
              <a:t>图层剪贴蒙板</a:t>
            </a:r>
          </a:p>
          <a:p>
            <a:pPr>
              <a:buFont typeface="Wingdings" pitchFamily="2" charset="2"/>
              <a:buNone/>
            </a:pPr>
            <a:r>
              <a:rPr lang="zh-CN" altLang="en-US" smtClean="0"/>
              <a:t>          图层剪贴蒙板是使用某个图层的内容来遮盖其上方的图层，遮盖效果由基底图层决定。 </a:t>
            </a: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p:txBody>
          <a:bodyPr/>
          <a:lstStyle/>
          <a:p>
            <a:r>
              <a:rPr lang="en-US" altLang="zh-CN" sz="3500" smtClean="0"/>
              <a:t>6.3.4 </a:t>
            </a:r>
            <a:r>
              <a:rPr lang="zh-CN" altLang="en-US" sz="3500" smtClean="0"/>
              <a:t>图层效果和样式</a:t>
            </a:r>
            <a:br>
              <a:rPr lang="zh-CN" altLang="en-US" sz="3500" smtClean="0"/>
            </a:br>
            <a:endParaRPr lang="zh-CN" altLang="en-US" sz="3500" smtClean="0"/>
          </a:p>
        </p:txBody>
      </p:sp>
      <p:sp>
        <p:nvSpPr>
          <p:cNvPr id="59394"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使用图层样式可以很方便地创建图层中整个图像的阴影、发光、斜面、浮雕和描边效果，图层被赋予样式后，会产生许多图层效果，这样效果的集合就构成了图层样式。 </a:t>
            </a:r>
          </a:p>
        </p:txBody>
      </p:sp>
      <p:pic>
        <p:nvPicPr>
          <p:cNvPr id="59395" name="Picture 4"/>
          <p:cNvPicPr>
            <a:picLocks noChangeAspect="1" noChangeArrowheads="1"/>
          </p:cNvPicPr>
          <p:nvPr/>
        </p:nvPicPr>
        <p:blipFill>
          <a:blip r:embed="rId2"/>
          <a:srcRect/>
          <a:stretch>
            <a:fillRect/>
          </a:stretch>
        </p:blipFill>
        <p:spPr bwMode="auto">
          <a:xfrm>
            <a:off x="2392363" y="4229100"/>
            <a:ext cx="1265237" cy="2079625"/>
          </a:xfrm>
          <a:prstGeom prst="rect">
            <a:avLst/>
          </a:prstGeom>
          <a:noFill/>
          <a:ln w="9525">
            <a:noFill/>
            <a:miter lim="800000"/>
            <a:headEnd/>
            <a:tailEnd/>
          </a:ln>
        </p:spPr>
      </p:pic>
      <p:sp>
        <p:nvSpPr>
          <p:cNvPr id="59396" name="Rectangle 6"/>
          <p:cNvSpPr>
            <a:spLocks noChangeArrowheads="1"/>
          </p:cNvSpPr>
          <p:nvPr/>
        </p:nvSpPr>
        <p:spPr bwMode="auto">
          <a:xfrm>
            <a:off x="2411413" y="6308725"/>
            <a:ext cx="704850" cy="366713"/>
          </a:xfrm>
          <a:prstGeom prst="rect">
            <a:avLst/>
          </a:prstGeom>
          <a:noFill/>
          <a:ln w="9525">
            <a:noFill/>
            <a:miter lim="800000"/>
            <a:headEnd/>
            <a:tailEnd/>
          </a:ln>
        </p:spPr>
        <p:txBody>
          <a:bodyPr wrap="none" anchor="ctr">
            <a:spAutoFit/>
          </a:bodyPr>
          <a:lstStyle/>
          <a:p>
            <a:r>
              <a:rPr lang="zh-CN" altLang="en-US">
                <a:latin typeface="Candara" pitchFamily="34" charset="0"/>
                <a:ea typeface="华文楷体"/>
              </a:rPr>
              <a:t>菜单 </a:t>
            </a:r>
          </a:p>
        </p:txBody>
      </p:sp>
      <p:sp>
        <p:nvSpPr>
          <p:cNvPr id="59397" name="Rectangle 7"/>
          <p:cNvSpPr>
            <a:spLocks noChangeArrowheads="1"/>
          </p:cNvSpPr>
          <p:nvPr/>
        </p:nvSpPr>
        <p:spPr bwMode="auto">
          <a:xfrm>
            <a:off x="4787900" y="6237288"/>
            <a:ext cx="1847850" cy="366712"/>
          </a:xfrm>
          <a:prstGeom prst="rect">
            <a:avLst/>
          </a:prstGeom>
          <a:noFill/>
          <a:ln w="9525">
            <a:noFill/>
            <a:miter lim="800000"/>
            <a:headEnd/>
            <a:tailEnd/>
          </a:ln>
        </p:spPr>
        <p:txBody>
          <a:bodyPr wrap="none" anchor="ctr">
            <a:spAutoFit/>
          </a:bodyPr>
          <a:lstStyle/>
          <a:p>
            <a:r>
              <a:rPr lang="zh-CN" altLang="en-US">
                <a:latin typeface="Candara" pitchFamily="34" charset="0"/>
                <a:ea typeface="华文楷体"/>
              </a:rPr>
              <a:t>图层样式对话框 </a:t>
            </a:r>
          </a:p>
        </p:txBody>
      </p:sp>
      <p:pic>
        <p:nvPicPr>
          <p:cNvPr id="59398" name="Picture 2"/>
          <p:cNvPicPr>
            <a:picLocks noChangeAspect="1" noChangeArrowheads="1"/>
          </p:cNvPicPr>
          <p:nvPr/>
        </p:nvPicPr>
        <p:blipFill>
          <a:blip r:embed="rId3"/>
          <a:srcRect/>
          <a:stretch>
            <a:fillRect/>
          </a:stretch>
        </p:blipFill>
        <p:spPr bwMode="auto">
          <a:xfrm>
            <a:off x="4787900" y="3949700"/>
            <a:ext cx="2428875" cy="23590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r>
              <a:rPr lang="en-US" altLang="zh-CN" sz="3500" smtClean="0"/>
              <a:t>6 .4 </a:t>
            </a:r>
            <a:r>
              <a:rPr lang="zh-CN" altLang="en-US" sz="3500" smtClean="0"/>
              <a:t>路径与文字工具</a:t>
            </a:r>
            <a:br>
              <a:rPr lang="zh-CN" altLang="en-US" sz="3500" smtClean="0"/>
            </a:br>
            <a:endParaRPr lang="zh-CN" altLang="en-US" sz="3500" smtClean="0"/>
          </a:p>
        </p:txBody>
      </p:sp>
      <p:sp>
        <p:nvSpPr>
          <p:cNvPr id="60418" name="Rectangle 3"/>
          <p:cNvSpPr>
            <a:spLocks noGrp="1" noChangeArrowheads="1"/>
          </p:cNvSpPr>
          <p:nvPr>
            <p:ph type="body" idx="1"/>
          </p:nvPr>
        </p:nvSpPr>
        <p:spPr/>
        <p:txBody>
          <a:bodyPr/>
          <a:lstStyle/>
          <a:p>
            <a:pPr algn="just"/>
            <a:r>
              <a:rPr lang="en-US" altLang="zh-CN" smtClean="0"/>
              <a:t>6.4.1 </a:t>
            </a:r>
            <a:r>
              <a:rPr lang="zh-CN" altLang="en-US" smtClean="0"/>
              <a:t>创建路径</a:t>
            </a:r>
          </a:p>
          <a:p>
            <a:pPr algn="just"/>
            <a:r>
              <a:rPr lang="en-US" altLang="zh-CN" smtClean="0"/>
              <a:t>6.4.2 </a:t>
            </a:r>
            <a:r>
              <a:rPr lang="zh-CN" altLang="en-US" smtClean="0"/>
              <a:t>编辑路径</a:t>
            </a:r>
          </a:p>
          <a:p>
            <a:pPr algn="just"/>
            <a:r>
              <a:rPr lang="en-US" altLang="zh-CN" smtClean="0"/>
              <a:t>6.4.3 </a:t>
            </a:r>
            <a:r>
              <a:rPr lang="zh-CN" altLang="en-US" smtClean="0"/>
              <a:t>文字的输入</a:t>
            </a:r>
          </a:p>
          <a:p>
            <a:pPr algn="just"/>
            <a:r>
              <a:rPr lang="en-US" altLang="zh-CN" smtClean="0"/>
              <a:t>6.4.4 </a:t>
            </a:r>
            <a:r>
              <a:rPr lang="zh-CN" altLang="en-US" smtClean="0"/>
              <a:t>文字的编辑与转换</a:t>
            </a:r>
          </a:p>
          <a:p>
            <a:pPr>
              <a:buFont typeface="Wingdings" pitchFamily="2" charset="2"/>
              <a:buNone/>
            </a:pPr>
            <a:endParaRPr lang="zh-CN" altLang="en-US" smtClean="0"/>
          </a:p>
          <a:p>
            <a:endParaRPr lang="en-US" altLang="zh-CN" smtClean="0"/>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r>
              <a:rPr lang="en-US" altLang="zh-CN" smtClean="0"/>
              <a:t>6.4.1 </a:t>
            </a:r>
            <a:r>
              <a:rPr lang="zh-CN" altLang="en-US" smtClean="0"/>
              <a:t>创建路径</a:t>
            </a:r>
          </a:p>
        </p:txBody>
      </p:sp>
      <p:sp>
        <p:nvSpPr>
          <p:cNvPr id="61442" name="Rectangle 3"/>
          <p:cNvSpPr>
            <a:spLocks noGrp="1" noChangeArrowheads="1"/>
          </p:cNvSpPr>
          <p:nvPr>
            <p:ph type="body" idx="1"/>
          </p:nvPr>
        </p:nvSpPr>
        <p:spPr/>
        <p:txBody>
          <a:bodyPr/>
          <a:lstStyle/>
          <a:p>
            <a:pPr>
              <a:buFont typeface="Wingdings" pitchFamily="2" charset="2"/>
              <a:buNone/>
            </a:pPr>
            <a:r>
              <a:rPr lang="en-US" altLang="zh-CN" smtClean="0"/>
              <a:t>         </a:t>
            </a:r>
            <a:r>
              <a:rPr lang="zh-CN" altLang="en-US" smtClean="0"/>
              <a:t>路径是由多个节点的矢量线条构成的图像，即路径是由贝塞尔曲线构成的图形。路径在图像显示效果中表现为一些不可打印的矢量形状，用户可以沿着产生的线段或曲线对路径进行填充和描边，还可以将其转换成选区后进行图像处理，也就是说路径和选区可以相互转换。 </a:t>
            </a: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Grp="1" noChangeArrowheads="1"/>
          </p:cNvSpPr>
          <p:nvPr>
            <p:ph type="title"/>
          </p:nvPr>
        </p:nvSpPr>
        <p:spPr/>
        <p:txBody>
          <a:bodyPr/>
          <a:lstStyle/>
          <a:p>
            <a:endParaRPr lang="zh-CN" altLang="zh-CN" smtClean="0"/>
          </a:p>
        </p:txBody>
      </p:sp>
      <p:sp>
        <p:nvSpPr>
          <p:cNvPr id="204803" name="Rectangle 3"/>
          <p:cNvSpPr>
            <a:spLocks noGrp="1" noChangeArrowheads="1"/>
          </p:cNvSpPr>
          <p:nvPr>
            <p:ph type="body" idx="1"/>
          </p:nvPr>
        </p:nvSpPr>
        <p:spPr/>
        <p:txBody>
          <a:bodyPr rtlCol="0">
            <a:normAutofit fontScale="92500"/>
          </a:bodyPr>
          <a:lstStyle/>
          <a:p>
            <a:pPr marL="274320" indent="-274320" fontAlgn="auto">
              <a:spcAft>
                <a:spcPts val="0"/>
              </a:spcAft>
              <a:buFont typeface="Wingdings" pitchFamily="2" charset="2"/>
              <a:buNone/>
              <a:defRPr/>
            </a:pPr>
            <a:r>
              <a:rPr lang="en-US" altLang="zh-CN">
                <a:cs typeface="+mn-cs"/>
              </a:rPr>
              <a:t>         </a:t>
            </a:r>
            <a:r>
              <a:rPr lang="zh-CN" altLang="en-US">
                <a:cs typeface="+mn-cs"/>
              </a:rPr>
              <a:t>路径的基本组成元素包括锚点、直线段、曲线段、方向线和方向点等：</a:t>
            </a:r>
          </a:p>
          <a:p>
            <a:pPr marL="274320" indent="-274320" fontAlgn="auto">
              <a:spcAft>
                <a:spcPts val="0"/>
              </a:spcAft>
              <a:buFont typeface="Wingdings" pitchFamily="2" charset="2"/>
              <a:buChar char="l"/>
              <a:defRPr/>
            </a:pPr>
            <a:r>
              <a:rPr lang="zh-CN" altLang="en-US">
                <a:cs typeface="+mn-cs"/>
              </a:rPr>
              <a:t>锚点：所有与路径相关的点都可以称之为锚点，它标记着组成路径的各线段的端点。</a:t>
            </a:r>
          </a:p>
          <a:p>
            <a:pPr marL="274320" indent="-274320" fontAlgn="auto">
              <a:spcAft>
                <a:spcPts val="0"/>
              </a:spcAft>
              <a:buFont typeface="Wingdings" pitchFamily="2" charset="2"/>
              <a:buChar char="l"/>
              <a:defRPr/>
            </a:pPr>
            <a:r>
              <a:rPr lang="zh-CN" altLang="en-US">
                <a:cs typeface="+mn-cs"/>
              </a:rPr>
              <a:t>直线段：使用钢笔工具在图像中单击两个不同的位置，将在两点之间创建一条直线段。曲线段：拖动两个锚点形成的两个平滑点，位于平滑点之间的线段就是曲线段。 </a:t>
            </a:r>
          </a:p>
          <a:p>
            <a:pPr marL="274320" indent="-274320" fontAlgn="auto">
              <a:spcAft>
                <a:spcPts val="0"/>
              </a:spcAft>
              <a:buFont typeface="Wingdings" pitchFamily="2" charset="2"/>
              <a:buChar char="l"/>
              <a:defRPr/>
            </a:pPr>
            <a:r>
              <a:rPr lang="zh-CN" altLang="en-US">
                <a:cs typeface="+mn-cs"/>
              </a:rPr>
              <a:t>方向点：用于标记方向线的结束端。 </a:t>
            </a:r>
          </a:p>
          <a:p>
            <a:pPr marL="274320" indent="-274320" fontAlgn="auto">
              <a:spcAft>
                <a:spcPts val="0"/>
              </a:spcAft>
              <a:buFont typeface="Wingdings" pitchFamily="2" charset="2"/>
              <a:buChar char="l"/>
              <a:defRPr/>
            </a:pPr>
            <a:r>
              <a:rPr lang="zh-CN" altLang="en-US">
                <a:cs typeface="+mn-cs"/>
              </a:rPr>
              <a:t>方向线：在曲线线段上，每个锚点都带有</a:t>
            </a:r>
            <a:r>
              <a:rPr lang="en-US" altLang="zh-CN">
                <a:cs typeface="+mn-cs"/>
              </a:rPr>
              <a:t>1~2</a:t>
            </a:r>
            <a:r>
              <a:rPr lang="zh-CN" altLang="en-US">
                <a:cs typeface="+mn-cs"/>
              </a:rPr>
              <a:t>个方向线。 </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endParaRPr lang="zh-CN" altLang="zh-CN" smtClean="0"/>
          </a:p>
        </p:txBody>
      </p:sp>
      <p:sp>
        <p:nvSpPr>
          <p:cNvPr id="17410" name="Rectangle 3"/>
          <p:cNvSpPr>
            <a:spLocks noGrp="1" noChangeArrowheads="1"/>
          </p:cNvSpPr>
          <p:nvPr>
            <p:ph type="body" idx="1"/>
          </p:nvPr>
        </p:nvSpPr>
        <p:spPr>
          <a:xfrm>
            <a:off x="900113" y="1857375"/>
            <a:ext cx="7407275" cy="4065588"/>
          </a:xfrm>
        </p:spPr>
        <p:txBody>
          <a:bodyPr/>
          <a:lstStyle/>
          <a:p>
            <a:pPr>
              <a:buFont typeface="Wingdings" pitchFamily="2" charset="2"/>
              <a:buNone/>
            </a:pPr>
            <a:r>
              <a:rPr lang="en-US" altLang="zh-CN" smtClean="0"/>
              <a:t>2</a:t>
            </a:r>
            <a:r>
              <a:rPr lang="zh-CN" altLang="en-US" smtClean="0"/>
              <a:t>．椭圆选框工具的使用</a:t>
            </a:r>
          </a:p>
          <a:p>
            <a:pPr>
              <a:buFont typeface="Wingdings" pitchFamily="2" charset="2"/>
              <a:buNone/>
            </a:pPr>
            <a:r>
              <a:rPr lang="zh-CN" altLang="en-US" smtClean="0"/>
              <a:t>         打开一幅图像文件，单击选取工具箱中的椭圆选框工具 。将鼠标移到图像中要选取区域的一个角点，按住鼠标左键不放，拖动鼠标直到要选取图像的另一角点，释放鼠标，即可创建一个椭圆选区。按住</a:t>
            </a:r>
            <a:r>
              <a:rPr lang="en-US" altLang="zh-CN" smtClean="0"/>
              <a:t>Shift</a:t>
            </a:r>
            <a:r>
              <a:rPr lang="zh-CN" altLang="en-US" smtClean="0"/>
              <a:t>键不放，拖动鼠标可以创建正圆形图像区域。</a:t>
            </a:r>
          </a:p>
          <a:p>
            <a:pPr>
              <a:buFont typeface="Wingdings" pitchFamily="2" charset="2"/>
              <a:buNone/>
            </a:pPr>
            <a:endParaRPr lang="zh-CN" altLang="en-US" smtClean="0"/>
          </a:p>
          <a:p>
            <a:endParaRPr lang="zh-CN" altLang="en-US" smtClean="0"/>
          </a:p>
          <a:p>
            <a:endParaRPr lang="en-US" altLang="zh-CN" smtClean="0"/>
          </a:p>
        </p:txBody>
      </p:sp>
      <p:pic>
        <p:nvPicPr>
          <p:cNvPr id="17411" name="Picture 2"/>
          <p:cNvPicPr>
            <a:picLocks noChangeAspect="1" noChangeArrowheads="1"/>
          </p:cNvPicPr>
          <p:nvPr/>
        </p:nvPicPr>
        <p:blipFill>
          <a:blip r:embed="rId2"/>
          <a:srcRect/>
          <a:stretch>
            <a:fillRect/>
          </a:stretch>
        </p:blipFill>
        <p:spPr bwMode="auto">
          <a:xfrm>
            <a:off x="2268538" y="4259263"/>
            <a:ext cx="5095875" cy="16573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endParaRPr lang="zh-CN" altLang="zh-CN" smtClean="0"/>
          </a:p>
        </p:txBody>
      </p:sp>
      <p:sp>
        <p:nvSpPr>
          <p:cNvPr id="63490" name="Rectangle 3"/>
          <p:cNvSpPr>
            <a:spLocks noGrp="1" noChangeArrowheads="1"/>
          </p:cNvSpPr>
          <p:nvPr>
            <p:ph type="body" idx="1"/>
          </p:nvPr>
        </p:nvSpPr>
        <p:spPr>
          <a:xfrm>
            <a:off x="827088" y="2711450"/>
            <a:ext cx="7408862" cy="3451225"/>
          </a:xfrm>
        </p:spPr>
        <p:txBody>
          <a:bodyPr/>
          <a:lstStyle/>
          <a:p>
            <a:pPr marL="533400" indent="-533400">
              <a:buFont typeface="Wingdings" pitchFamily="2" charset="2"/>
              <a:buNone/>
            </a:pPr>
            <a:r>
              <a:rPr lang="en-US" altLang="zh-CN" smtClean="0"/>
              <a:t>         </a:t>
            </a:r>
            <a:r>
              <a:rPr lang="zh-CN" altLang="en-US" smtClean="0"/>
              <a:t>路径创建工具：包括钢笔工具和自由钢笔工具。 </a:t>
            </a:r>
          </a:p>
          <a:p>
            <a:pPr marL="533400" indent="-533400">
              <a:buFont typeface="Wingdings" pitchFamily="2" charset="2"/>
              <a:buAutoNum type="arabicPlain"/>
            </a:pPr>
            <a:r>
              <a:rPr lang="zh-CN" altLang="en-US" smtClean="0"/>
              <a:t>钢笔工具</a:t>
            </a:r>
          </a:p>
          <a:p>
            <a:pPr marL="533400" indent="-533400">
              <a:buFont typeface="Wingdings" pitchFamily="2" charset="2"/>
              <a:buNone/>
            </a:pPr>
            <a:r>
              <a:rPr lang="zh-CN" altLang="en-US" smtClean="0"/>
              <a:t>         使用钢笔工具可以创建直线路径和曲线路径。单击选择该工具后，其工具属性栏如图所示。 </a:t>
            </a:r>
          </a:p>
          <a:p>
            <a:pPr marL="533400" indent="-533400">
              <a:buFont typeface="Wingdings" pitchFamily="2" charset="2"/>
              <a:buNone/>
            </a:pPr>
            <a:endParaRPr lang="en-US" altLang="zh-CN" smtClean="0"/>
          </a:p>
        </p:txBody>
      </p:sp>
      <p:pic>
        <p:nvPicPr>
          <p:cNvPr id="63491" name="图片 1"/>
          <p:cNvPicPr>
            <a:picLocks noChangeAspect="1" noChangeArrowheads="1"/>
          </p:cNvPicPr>
          <p:nvPr/>
        </p:nvPicPr>
        <p:blipFill>
          <a:blip r:embed="rId2"/>
          <a:srcRect/>
          <a:stretch>
            <a:fillRect/>
          </a:stretch>
        </p:blipFill>
        <p:spPr bwMode="auto">
          <a:xfrm>
            <a:off x="2805113" y="3068638"/>
            <a:ext cx="409575" cy="439737"/>
          </a:xfrm>
          <a:prstGeom prst="rect">
            <a:avLst/>
          </a:prstGeom>
          <a:noFill/>
          <a:ln w="9525">
            <a:noFill/>
            <a:miter lim="800000"/>
            <a:headEnd/>
            <a:tailEnd/>
          </a:ln>
        </p:spPr>
      </p:pic>
      <p:pic>
        <p:nvPicPr>
          <p:cNvPr id="63492" name="图片 1"/>
          <p:cNvPicPr>
            <a:picLocks noChangeAspect="1" noChangeArrowheads="1"/>
          </p:cNvPicPr>
          <p:nvPr/>
        </p:nvPicPr>
        <p:blipFill>
          <a:blip r:embed="rId3"/>
          <a:srcRect/>
          <a:stretch>
            <a:fillRect/>
          </a:stretch>
        </p:blipFill>
        <p:spPr bwMode="auto">
          <a:xfrm>
            <a:off x="1763713" y="4652963"/>
            <a:ext cx="5486400" cy="2857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871538" y="1773238"/>
            <a:ext cx="7408862" cy="4352925"/>
          </a:xfrm>
        </p:spPr>
        <p:txBody>
          <a:bodyPr/>
          <a:lstStyle/>
          <a:p>
            <a:pPr marL="533400" indent="-533400">
              <a:buFont typeface="Wingdings" pitchFamily="2" charset="2"/>
              <a:buAutoNum type="arabicParenBoth"/>
            </a:pPr>
            <a:r>
              <a:rPr lang="zh-CN" altLang="en-US" smtClean="0"/>
              <a:t>绘制直线路径</a:t>
            </a:r>
          </a:p>
          <a:p>
            <a:pPr marL="533400" indent="-533400">
              <a:buFont typeface="Wingdings" pitchFamily="2" charset="2"/>
              <a:buNone/>
            </a:pPr>
            <a:endParaRPr lang="zh-CN" altLang="en-US" smtClean="0"/>
          </a:p>
          <a:p>
            <a:pPr marL="533400" indent="-533400">
              <a:buFont typeface="Wingdings" pitchFamily="2" charset="2"/>
              <a:buNone/>
            </a:pPr>
            <a:endParaRPr lang="zh-CN" altLang="en-US" smtClean="0"/>
          </a:p>
          <a:p>
            <a:pPr marL="533400" indent="-533400">
              <a:buFont typeface="Wingdings" pitchFamily="2" charset="2"/>
              <a:buNone/>
            </a:pPr>
            <a:endParaRPr lang="zh-CN" altLang="en-US" smtClean="0"/>
          </a:p>
          <a:p>
            <a:pPr marL="533400" indent="-533400">
              <a:buFont typeface="Wingdings" pitchFamily="2" charset="2"/>
              <a:buNone/>
            </a:pPr>
            <a:endParaRPr lang="en-US" altLang="zh-CN" smtClean="0"/>
          </a:p>
          <a:p>
            <a:pPr marL="533400" indent="-533400">
              <a:buFont typeface="Wingdings" pitchFamily="2" charset="2"/>
              <a:buNone/>
            </a:pPr>
            <a:r>
              <a:rPr lang="en-US" altLang="zh-CN" smtClean="0"/>
              <a:t>(2) </a:t>
            </a:r>
            <a:r>
              <a:rPr lang="zh-CN" altLang="en-US" smtClean="0"/>
              <a:t>绘制曲线路径</a:t>
            </a:r>
          </a:p>
        </p:txBody>
      </p:sp>
      <p:sp>
        <p:nvSpPr>
          <p:cNvPr id="64514" name="Rectangle 2"/>
          <p:cNvSpPr>
            <a:spLocks noGrp="1" noChangeArrowheads="1"/>
          </p:cNvSpPr>
          <p:nvPr>
            <p:ph type="title"/>
          </p:nvPr>
        </p:nvSpPr>
        <p:spPr/>
        <p:txBody>
          <a:bodyPr/>
          <a:lstStyle/>
          <a:p>
            <a:endParaRPr lang="zh-CN" altLang="zh-CN" smtClean="0"/>
          </a:p>
        </p:txBody>
      </p:sp>
      <p:pic>
        <p:nvPicPr>
          <p:cNvPr id="64515" name="Picture 4"/>
          <p:cNvPicPr>
            <a:picLocks noChangeAspect="1" noChangeArrowheads="1"/>
          </p:cNvPicPr>
          <p:nvPr/>
        </p:nvPicPr>
        <p:blipFill>
          <a:blip r:embed="rId2"/>
          <a:srcRect/>
          <a:stretch>
            <a:fillRect/>
          </a:stretch>
        </p:blipFill>
        <p:spPr bwMode="auto">
          <a:xfrm>
            <a:off x="1254125" y="2276475"/>
            <a:ext cx="2233613" cy="1450975"/>
          </a:xfrm>
          <a:prstGeom prst="rect">
            <a:avLst/>
          </a:prstGeom>
          <a:noFill/>
          <a:ln w="9525">
            <a:noFill/>
            <a:miter lim="800000"/>
            <a:headEnd/>
            <a:tailEnd/>
          </a:ln>
        </p:spPr>
      </p:pic>
      <p:pic>
        <p:nvPicPr>
          <p:cNvPr id="64516" name="Picture 5"/>
          <p:cNvPicPr>
            <a:picLocks noChangeAspect="1" noChangeArrowheads="1"/>
          </p:cNvPicPr>
          <p:nvPr/>
        </p:nvPicPr>
        <p:blipFill>
          <a:blip r:embed="rId3"/>
          <a:srcRect/>
          <a:stretch>
            <a:fillRect/>
          </a:stretch>
        </p:blipFill>
        <p:spPr bwMode="auto">
          <a:xfrm>
            <a:off x="3970338" y="2276475"/>
            <a:ext cx="2220912" cy="1450975"/>
          </a:xfrm>
          <a:prstGeom prst="rect">
            <a:avLst/>
          </a:prstGeom>
          <a:noFill/>
          <a:ln w="9525">
            <a:noFill/>
            <a:miter lim="800000"/>
            <a:headEnd/>
            <a:tailEnd/>
          </a:ln>
        </p:spPr>
      </p:pic>
      <p:pic>
        <p:nvPicPr>
          <p:cNvPr id="64517" name="Picture 6"/>
          <p:cNvPicPr>
            <a:picLocks noChangeAspect="1" noChangeArrowheads="1"/>
          </p:cNvPicPr>
          <p:nvPr/>
        </p:nvPicPr>
        <p:blipFill>
          <a:blip r:embed="rId4"/>
          <a:srcRect/>
          <a:stretch>
            <a:fillRect/>
          </a:stretch>
        </p:blipFill>
        <p:spPr bwMode="auto">
          <a:xfrm>
            <a:off x="6659563" y="2276475"/>
            <a:ext cx="2160587" cy="1412875"/>
          </a:xfrm>
          <a:prstGeom prst="rect">
            <a:avLst/>
          </a:prstGeom>
          <a:noFill/>
          <a:ln w="9525">
            <a:noFill/>
            <a:miter lim="800000"/>
            <a:headEnd/>
            <a:tailEnd/>
          </a:ln>
        </p:spPr>
      </p:pic>
      <p:pic>
        <p:nvPicPr>
          <p:cNvPr id="64518" name="Picture 8"/>
          <p:cNvPicPr>
            <a:picLocks noChangeAspect="1" noChangeArrowheads="1"/>
          </p:cNvPicPr>
          <p:nvPr/>
        </p:nvPicPr>
        <p:blipFill>
          <a:blip r:embed="rId5"/>
          <a:srcRect/>
          <a:stretch>
            <a:fillRect/>
          </a:stretch>
        </p:blipFill>
        <p:spPr bwMode="auto">
          <a:xfrm>
            <a:off x="1362075" y="4513263"/>
            <a:ext cx="2016125" cy="1397000"/>
          </a:xfrm>
          <a:prstGeom prst="rect">
            <a:avLst/>
          </a:prstGeom>
          <a:noFill/>
          <a:ln w="9525">
            <a:noFill/>
            <a:miter lim="800000"/>
            <a:headEnd/>
            <a:tailEnd/>
          </a:ln>
        </p:spPr>
      </p:pic>
      <p:pic>
        <p:nvPicPr>
          <p:cNvPr id="64519" name="Picture 9"/>
          <p:cNvPicPr>
            <a:picLocks noChangeAspect="1" noChangeArrowheads="1"/>
          </p:cNvPicPr>
          <p:nvPr/>
        </p:nvPicPr>
        <p:blipFill>
          <a:blip r:embed="rId6"/>
          <a:srcRect/>
          <a:stretch>
            <a:fillRect/>
          </a:stretch>
        </p:blipFill>
        <p:spPr bwMode="auto">
          <a:xfrm>
            <a:off x="4037013" y="4510088"/>
            <a:ext cx="2089150" cy="1423987"/>
          </a:xfrm>
          <a:prstGeom prst="rect">
            <a:avLst/>
          </a:prstGeom>
          <a:noFill/>
          <a:ln w="9525">
            <a:noFill/>
            <a:miter lim="800000"/>
            <a:headEnd/>
            <a:tailEnd/>
          </a:ln>
        </p:spPr>
      </p:pic>
      <p:pic>
        <p:nvPicPr>
          <p:cNvPr id="64520" name="Picture 10"/>
          <p:cNvPicPr>
            <a:picLocks noChangeAspect="1" noChangeArrowheads="1"/>
          </p:cNvPicPr>
          <p:nvPr/>
        </p:nvPicPr>
        <p:blipFill>
          <a:blip r:embed="rId7"/>
          <a:srcRect/>
          <a:stretch>
            <a:fillRect/>
          </a:stretch>
        </p:blipFill>
        <p:spPr bwMode="auto">
          <a:xfrm>
            <a:off x="6877050" y="4506913"/>
            <a:ext cx="2087563" cy="144303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p:txBody>
          <a:bodyPr/>
          <a:lstStyle/>
          <a:p>
            <a:pPr>
              <a:buFont typeface="Wingdings" pitchFamily="2" charset="2"/>
              <a:buNone/>
            </a:pPr>
            <a:r>
              <a:rPr lang="en-US" altLang="zh-CN" smtClean="0"/>
              <a:t>2.</a:t>
            </a:r>
            <a:r>
              <a:rPr lang="zh-CN" altLang="en-US" smtClean="0"/>
              <a:t>自由钢笔工具</a:t>
            </a:r>
          </a:p>
          <a:p>
            <a:pPr>
              <a:buFont typeface="Wingdings" pitchFamily="2" charset="2"/>
              <a:buNone/>
            </a:pPr>
            <a:r>
              <a:rPr lang="zh-CN" altLang="en-US" smtClean="0"/>
              <a:t>        使用自由钢笔工具绘制路径时，就如同使用画笔工具进行绘制一样，只需在图像窗口适当位置处按下鼠标左键并拖动，即可创建所需要的形状路径， </a:t>
            </a:r>
          </a:p>
          <a:p>
            <a:pPr>
              <a:buFont typeface="Wingdings" pitchFamily="2" charset="2"/>
              <a:buNone/>
            </a:pPr>
            <a:r>
              <a:rPr lang="zh-CN" altLang="en-US" smtClean="0"/>
              <a:t> </a:t>
            </a:r>
          </a:p>
        </p:txBody>
      </p:sp>
      <p:sp>
        <p:nvSpPr>
          <p:cNvPr id="65538" name="Rectangle 2"/>
          <p:cNvSpPr>
            <a:spLocks noGrp="1" noChangeArrowheads="1"/>
          </p:cNvSpPr>
          <p:nvPr>
            <p:ph type="title"/>
          </p:nvPr>
        </p:nvSpPr>
        <p:spPr/>
        <p:txBody>
          <a:bodyPr/>
          <a:lstStyle/>
          <a:p>
            <a:endParaRPr lang="zh-CN" altLang="zh-CN" smtClean="0"/>
          </a:p>
        </p:txBody>
      </p:sp>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p:txBody>
          <a:bodyPr/>
          <a:lstStyle/>
          <a:p>
            <a:pPr>
              <a:buFont typeface="Wingdings" pitchFamily="2" charset="2"/>
              <a:buNone/>
            </a:pPr>
            <a:r>
              <a:rPr lang="en-US" altLang="zh-CN" smtClean="0"/>
              <a:t>1.   </a:t>
            </a:r>
            <a:r>
              <a:rPr lang="zh-CN" altLang="en-US" smtClean="0"/>
              <a:t>添加锚点</a:t>
            </a:r>
          </a:p>
          <a:p>
            <a:pPr>
              <a:buFont typeface="Wingdings" pitchFamily="2" charset="2"/>
              <a:buNone/>
            </a:pPr>
            <a:r>
              <a:rPr lang="en-US" altLang="zh-CN" smtClean="0"/>
              <a:t>2</a:t>
            </a:r>
            <a:r>
              <a:rPr lang="zh-CN" altLang="en-US" smtClean="0"/>
              <a:t>．删除锚点工具</a:t>
            </a:r>
          </a:p>
          <a:p>
            <a:pPr>
              <a:buFont typeface="Wingdings" pitchFamily="2" charset="2"/>
              <a:buNone/>
            </a:pPr>
            <a:r>
              <a:rPr lang="en-US" altLang="zh-CN" smtClean="0"/>
              <a:t>3</a:t>
            </a:r>
            <a:r>
              <a:rPr lang="zh-CN" altLang="en-US" smtClean="0"/>
              <a:t>．转换点工具</a:t>
            </a:r>
          </a:p>
          <a:p>
            <a:pPr>
              <a:buFont typeface="Wingdings" pitchFamily="2" charset="2"/>
              <a:buNone/>
            </a:pPr>
            <a:r>
              <a:rPr lang="zh-CN" altLang="en-US" smtClean="0"/>
              <a:t>         利用转换点工具可以在平滑点（表示曲线的节点）和角点（表示直线的节点）间相互转换。</a:t>
            </a:r>
          </a:p>
          <a:p>
            <a:pPr>
              <a:buFont typeface="Wingdings" pitchFamily="2" charset="2"/>
              <a:buNone/>
            </a:pPr>
            <a:r>
              <a:rPr lang="en-US" altLang="zh-CN" smtClean="0"/>
              <a:t>4</a:t>
            </a:r>
            <a:r>
              <a:rPr lang="zh-CN" altLang="en-US" smtClean="0"/>
              <a:t>．路径选择工具     和直接选择工具</a:t>
            </a:r>
          </a:p>
        </p:txBody>
      </p:sp>
      <p:sp>
        <p:nvSpPr>
          <p:cNvPr id="66562" name="Rectangle 2"/>
          <p:cNvSpPr>
            <a:spLocks noGrp="1" noChangeArrowheads="1"/>
          </p:cNvSpPr>
          <p:nvPr>
            <p:ph type="title"/>
          </p:nvPr>
        </p:nvSpPr>
        <p:spPr/>
        <p:txBody>
          <a:bodyPr/>
          <a:lstStyle/>
          <a:p>
            <a:r>
              <a:rPr lang="en-US" altLang="zh-CN" sz="3500" smtClean="0"/>
              <a:t> 6.4.2 </a:t>
            </a:r>
            <a:r>
              <a:rPr lang="zh-CN" altLang="en-US" sz="3500" smtClean="0"/>
              <a:t>编辑路径</a:t>
            </a:r>
            <a:br>
              <a:rPr lang="zh-CN" altLang="en-US" sz="3500" smtClean="0"/>
            </a:br>
            <a:endParaRPr lang="zh-CN" altLang="en-US" sz="3500" smtClean="0"/>
          </a:p>
        </p:txBody>
      </p:sp>
      <p:pic>
        <p:nvPicPr>
          <p:cNvPr id="66563" name="Picture 4"/>
          <p:cNvPicPr>
            <a:picLocks noChangeAspect="1" noChangeArrowheads="1"/>
          </p:cNvPicPr>
          <p:nvPr/>
        </p:nvPicPr>
        <p:blipFill>
          <a:blip r:embed="rId2"/>
          <a:srcRect/>
          <a:stretch>
            <a:fillRect/>
          </a:stretch>
        </p:blipFill>
        <p:spPr bwMode="auto">
          <a:xfrm>
            <a:off x="2555875" y="2633663"/>
            <a:ext cx="427038" cy="427037"/>
          </a:xfrm>
          <a:prstGeom prst="rect">
            <a:avLst/>
          </a:prstGeom>
          <a:noFill/>
          <a:ln w="9525">
            <a:noFill/>
            <a:miter lim="800000"/>
            <a:headEnd/>
            <a:tailEnd/>
          </a:ln>
        </p:spPr>
      </p:pic>
      <p:pic>
        <p:nvPicPr>
          <p:cNvPr id="66564" name="Picture 5"/>
          <p:cNvPicPr>
            <a:picLocks noChangeAspect="1" noChangeArrowheads="1"/>
          </p:cNvPicPr>
          <p:nvPr/>
        </p:nvPicPr>
        <p:blipFill>
          <a:blip r:embed="rId3"/>
          <a:srcRect/>
          <a:stretch>
            <a:fillRect/>
          </a:stretch>
        </p:blipFill>
        <p:spPr bwMode="auto">
          <a:xfrm>
            <a:off x="3348038" y="3181350"/>
            <a:ext cx="468312" cy="428625"/>
          </a:xfrm>
          <a:prstGeom prst="rect">
            <a:avLst/>
          </a:prstGeom>
          <a:noFill/>
          <a:ln w="9525">
            <a:noFill/>
            <a:miter lim="800000"/>
            <a:headEnd/>
            <a:tailEnd/>
          </a:ln>
        </p:spPr>
      </p:pic>
      <p:pic>
        <p:nvPicPr>
          <p:cNvPr id="66565" name="Picture 6"/>
          <p:cNvPicPr>
            <a:picLocks noChangeAspect="1" noChangeArrowheads="1"/>
          </p:cNvPicPr>
          <p:nvPr/>
        </p:nvPicPr>
        <p:blipFill>
          <a:blip r:embed="rId4"/>
          <a:srcRect/>
          <a:stretch>
            <a:fillRect/>
          </a:stretch>
        </p:blipFill>
        <p:spPr bwMode="auto">
          <a:xfrm>
            <a:off x="2968625" y="3632200"/>
            <a:ext cx="379413" cy="404813"/>
          </a:xfrm>
          <a:prstGeom prst="rect">
            <a:avLst/>
          </a:prstGeom>
          <a:noFill/>
          <a:ln w="9525">
            <a:noFill/>
            <a:miter lim="800000"/>
            <a:headEnd/>
            <a:tailEnd/>
          </a:ln>
        </p:spPr>
      </p:pic>
      <p:pic>
        <p:nvPicPr>
          <p:cNvPr id="66566" name="Picture 7"/>
          <p:cNvPicPr>
            <a:picLocks noChangeAspect="1" noChangeArrowheads="1"/>
          </p:cNvPicPr>
          <p:nvPr/>
        </p:nvPicPr>
        <p:blipFill>
          <a:blip r:embed="rId5"/>
          <a:srcRect/>
          <a:stretch>
            <a:fillRect/>
          </a:stretch>
        </p:blipFill>
        <p:spPr bwMode="auto">
          <a:xfrm>
            <a:off x="3175000" y="4786313"/>
            <a:ext cx="406400" cy="504825"/>
          </a:xfrm>
          <a:prstGeom prst="rect">
            <a:avLst/>
          </a:prstGeom>
          <a:noFill/>
          <a:ln w="9525">
            <a:noFill/>
            <a:miter lim="800000"/>
            <a:headEnd/>
            <a:tailEnd/>
          </a:ln>
        </p:spPr>
      </p:pic>
      <p:pic>
        <p:nvPicPr>
          <p:cNvPr id="66567" name="Picture 8"/>
          <p:cNvPicPr>
            <a:picLocks noChangeAspect="1" noChangeArrowheads="1"/>
          </p:cNvPicPr>
          <p:nvPr/>
        </p:nvPicPr>
        <p:blipFill>
          <a:blip r:embed="rId6"/>
          <a:srcRect/>
          <a:stretch>
            <a:fillRect/>
          </a:stretch>
        </p:blipFill>
        <p:spPr bwMode="auto">
          <a:xfrm>
            <a:off x="5724525" y="4881563"/>
            <a:ext cx="328613" cy="4095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798513" y="1989138"/>
            <a:ext cx="7408862" cy="4137025"/>
          </a:xfrm>
        </p:spPr>
        <p:txBody>
          <a:bodyPr/>
          <a:lstStyle/>
          <a:p>
            <a:pPr>
              <a:buFont typeface="Wingdings" pitchFamily="2" charset="2"/>
              <a:buNone/>
            </a:pPr>
            <a:r>
              <a:rPr lang="en-US" altLang="zh-CN" smtClean="0"/>
              <a:t>         </a:t>
            </a:r>
            <a:r>
              <a:rPr lang="zh-CN" altLang="en-US" smtClean="0"/>
              <a:t>在工具箱中单击横排文字工具，其工具属性栏如图所示。</a:t>
            </a:r>
          </a:p>
          <a:p>
            <a:pPr>
              <a:buFont typeface="Wingdings" pitchFamily="2" charset="2"/>
              <a:buNone/>
            </a:pPr>
            <a:endParaRPr lang="en-US" altLang="zh-CN" smtClean="0"/>
          </a:p>
        </p:txBody>
      </p:sp>
      <p:sp>
        <p:nvSpPr>
          <p:cNvPr id="67586" name="Rectangle 2"/>
          <p:cNvSpPr>
            <a:spLocks noGrp="1" noChangeArrowheads="1"/>
          </p:cNvSpPr>
          <p:nvPr>
            <p:ph type="title"/>
          </p:nvPr>
        </p:nvSpPr>
        <p:spPr/>
        <p:txBody>
          <a:bodyPr/>
          <a:lstStyle/>
          <a:p>
            <a:r>
              <a:rPr lang="en-US" altLang="zh-CN" sz="3500" smtClean="0"/>
              <a:t> 6.4.3 </a:t>
            </a:r>
            <a:r>
              <a:rPr lang="zh-CN" altLang="en-US" sz="3500" smtClean="0"/>
              <a:t>文字的输入</a:t>
            </a:r>
            <a:r>
              <a:rPr lang="zh-CN" altLang="en-US" smtClean="0"/>
              <a:t> </a:t>
            </a:r>
          </a:p>
        </p:txBody>
      </p:sp>
      <p:pic>
        <p:nvPicPr>
          <p:cNvPr id="67587" name="Picture 4"/>
          <p:cNvPicPr>
            <a:picLocks noChangeAspect="1" noChangeArrowheads="1"/>
          </p:cNvPicPr>
          <p:nvPr/>
        </p:nvPicPr>
        <p:blipFill>
          <a:blip r:embed="rId2"/>
          <a:srcRect/>
          <a:stretch>
            <a:fillRect/>
          </a:stretch>
        </p:blipFill>
        <p:spPr bwMode="auto">
          <a:xfrm>
            <a:off x="2339975" y="2636838"/>
            <a:ext cx="5832475" cy="504825"/>
          </a:xfrm>
          <a:prstGeom prst="rect">
            <a:avLst/>
          </a:prstGeom>
          <a:noFill/>
          <a:ln w="9525">
            <a:noFill/>
            <a:miter lim="800000"/>
            <a:headEnd/>
            <a:tailEnd/>
          </a:ln>
        </p:spPr>
      </p:pic>
      <p:pic>
        <p:nvPicPr>
          <p:cNvPr id="67588" name="图片 1"/>
          <p:cNvPicPr>
            <a:picLocks noChangeAspect="1" noChangeArrowheads="1"/>
          </p:cNvPicPr>
          <p:nvPr/>
        </p:nvPicPr>
        <p:blipFill>
          <a:blip r:embed="rId3"/>
          <a:srcRect/>
          <a:stretch>
            <a:fillRect/>
          </a:stretch>
        </p:blipFill>
        <p:spPr bwMode="auto">
          <a:xfrm>
            <a:off x="1549400" y="3357563"/>
            <a:ext cx="1581150" cy="2303462"/>
          </a:xfrm>
          <a:prstGeom prst="rect">
            <a:avLst/>
          </a:prstGeom>
          <a:noFill/>
          <a:ln w="9525">
            <a:noFill/>
            <a:miter lim="800000"/>
            <a:headEnd/>
            <a:tailEnd/>
          </a:ln>
        </p:spPr>
      </p:pic>
      <p:pic>
        <p:nvPicPr>
          <p:cNvPr id="67589" name="图片 1"/>
          <p:cNvPicPr>
            <a:picLocks noChangeAspect="1" noChangeArrowheads="1"/>
          </p:cNvPicPr>
          <p:nvPr/>
        </p:nvPicPr>
        <p:blipFill>
          <a:blip r:embed="rId4"/>
          <a:srcRect/>
          <a:stretch>
            <a:fillRect/>
          </a:stretch>
        </p:blipFill>
        <p:spPr bwMode="auto">
          <a:xfrm>
            <a:off x="4067175" y="3357563"/>
            <a:ext cx="1581150" cy="2303462"/>
          </a:xfrm>
          <a:prstGeom prst="rect">
            <a:avLst/>
          </a:prstGeom>
          <a:noFill/>
          <a:ln w="9525">
            <a:noFill/>
            <a:miter lim="800000"/>
            <a:headEnd/>
            <a:tailEnd/>
          </a:ln>
        </p:spPr>
      </p:pic>
      <p:pic>
        <p:nvPicPr>
          <p:cNvPr id="67590" name="图片 1"/>
          <p:cNvPicPr>
            <a:picLocks noChangeAspect="1" noChangeArrowheads="1"/>
          </p:cNvPicPr>
          <p:nvPr/>
        </p:nvPicPr>
        <p:blipFill>
          <a:blip r:embed="rId5"/>
          <a:srcRect/>
          <a:stretch>
            <a:fillRect/>
          </a:stretch>
        </p:blipFill>
        <p:spPr bwMode="auto">
          <a:xfrm>
            <a:off x="6278563" y="3525838"/>
            <a:ext cx="2038350" cy="185578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755650" y="1773238"/>
            <a:ext cx="7408863" cy="3449637"/>
          </a:xfrm>
        </p:spPr>
        <p:txBody>
          <a:bodyPr/>
          <a:lstStyle/>
          <a:p>
            <a:pPr>
              <a:buFont typeface="Wingdings" pitchFamily="2" charset="2"/>
              <a:buNone/>
            </a:pPr>
            <a:r>
              <a:rPr lang="en-US" altLang="zh-CN" smtClean="0"/>
              <a:t>1.</a:t>
            </a:r>
            <a:r>
              <a:rPr lang="zh-CN" altLang="en-US" smtClean="0"/>
              <a:t>将文字转换为路径</a:t>
            </a:r>
          </a:p>
          <a:p>
            <a:pPr>
              <a:buFont typeface="Wingdings" pitchFamily="2" charset="2"/>
              <a:buNone/>
            </a:pPr>
            <a:r>
              <a:rPr lang="zh-CN" altLang="en-US" smtClean="0"/>
              <a:t>         选择</a:t>
            </a:r>
            <a:r>
              <a:rPr lang="en-US" altLang="zh-CN" smtClean="0"/>
              <a:t>【</a:t>
            </a:r>
            <a:r>
              <a:rPr lang="zh-CN" altLang="en-US" smtClean="0"/>
              <a:t>图层</a:t>
            </a:r>
            <a:r>
              <a:rPr lang="en-US" altLang="zh-CN" smtClean="0"/>
              <a:t>】|【</a:t>
            </a:r>
            <a:r>
              <a:rPr lang="zh-CN" altLang="en-US" smtClean="0"/>
              <a:t>文字</a:t>
            </a:r>
            <a:r>
              <a:rPr lang="en-US" altLang="zh-CN" smtClean="0"/>
              <a:t>】|【</a:t>
            </a:r>
            <a:r>
              <a:rPr lang="zh-CN" altLang="en-US" smtClean="0"/>
              <a:t>创建工作路径</a:t>
            </a:r>
            <a:r>
              <a:rPr lang="en-US" altLang="zh-CN" smtClean="0"/>
              <a:t>】</a:t>
            </a:r>
            <a:r>
              <a:rPr lang="zh-CN" altLang="en-US" smtClean="0"/>
              <a:t>，将在文字的边缘创建路径。</a:t>
            </a:r>
          </a:p>
          <a:p>
            <a:pPr>
              <a:buFont typeface="Wingdings" pitchFamily="2" charset="2"/>
              <a:buNone/>
            </a:pPr>
            <a:r>
              <a:rPr lang="en-US" altLang="zh-CN" smtClean="0"/>
              <a:t>2</a:t>
            </a:r>
            <a:r>
              <a:rPr lang="zh-CN" altLang="en-US" smtClean="0"/>
              <a:t>．将文字转换为形状</a:t>
            </a:r>
          </a:p>
          <a:p>
            <a:pPr>
              <a:buFont typeface="Wingdings" pitchFamily="2" charset="2"/>
              <a:buNone/>
            </a:pPr>
            <a:r>
              <a:rPr lang="zh-CN" altLang="en-US" smtClean="0"/>
              <a:t>       选择</a:t>
            </a:r>
            <a:r>
              <a:rPr lang="en-US" altLang="zh-CN" smtClean="0"/>
              <a:t>【</a:t>
            </a:r>
            <a:r>
              <a:rPr lang="zh-CN" altLang="en-US" smtClean="0"/>
              <a:t>图层</a:t>
            </a:r>
            <a:r>
              <a:rPr lang="en-US" altLang="zh-CN" smtClean="0"/>
              <a:t>】|【</a:t>
            </a:r>
            <a:r>
              <a:rPr lang="zh-CN" altLang="en-US" smtClean="0"/>
              <a:t>文字</a:t>
            </a:r>
            <a:r>
              <a:rPr lang="en-US" altLang="zh-CN" smtClean="0"/>
              <a:t>】|【</a:t>
            </a:r>
            <a:r>
              <a:rPr lang="zh-CN" altLang="en-US" smtClean="0"/>
              <a:t>转换为形状</a:t>
            </a:r>
            <a:r>
              <a:rPr lang="en-US" altLang="zh-CN" smtClean="0"/>
              <a:t>】</a:t>
            </a:r>
            <a:r>
              <a:rPr lang="zh-CN" altLang="en-US" smtClean="0"/>
              <a:t>，将在文字边缘创建形状路径。</a:t>
            </a:r>
          </a:p>
          <a:p>
            <a:pPr>
              <a:buFont typeface="Wingdings" pitchFamily="2" charset="2"/>
              <a:buNone/>
            </a:pPr>
            <a:r>
              <a:rPr lang="en-US" altLang="zh-CN" smtClean="0"/>
              <a:t>3</a:t>
            </a:r>
            <a:r>
              <a:rPr lang="zh-CN" altLang="en-US" smtClean="0"/>
              <a:t>．沿路径排列文字</a:t>
            </a:r>
          </a:p>
        </p:txBody>
      </p:sp>
      <p:sp>
        <p:nvSpPr>
          <p:cNvPr id="68610" name="Rectangle 2"/>
          <p:cNvSpPr>
            <a:spLocks noGrp="1" noChangeArrowheads="1"/>
          </p:cNvSpPr>
          <p:nvPr>
            <p:ph type="title"/>
          </p:nvPr>
        </p:nvSpPr>
        <p:spPr/>
        <p:txBody>
          <a:bodyPr/>
          <a:lstStyle/>
          <a:p>
            <a:r>
              <a:rPr lang="en-US" altLang="zh-CN" sz="3500" smtClean="0"/>
              <a:t>6.4.4 </a:t>
            </a:r>
            <a:r>
              <a:rPr lang="zh-CN" altLang="en-US" sz="3500" smtClean="0"/>
              <a:t>文字的编辑与转换</a:t>
            </a:r>
            <a:br>
              <a:rPr lang="zh-CN" altLang="en-US" sz="3500" smtClean="0"/>
            </a:br>
            <a:endParaRPr lang="zh-CN" altLang="en-US" sz="3500" smtClean="0"/>
          </a:p>
        </p:txBody>
      </p:sp>
      <p:pic>
        <p:nvPicPr>
          <p:cNvPr id="68611" name="图片 1"/>
          <p:cNvPicPr>
            <a:picLocks noChangeAspect="1" noChangeArrowheads="1"/>
          </p:cNvPicPr>
          <p:nvPr/>
        </p:nvPicPr>
        <p:blipFill>
          <a:blip r:embed="rId2"/>
          <a:srcRect/>
          <a:stretch>
            <a:fillRect/>
          </a:stretch>
        </p:blipFill>
        <p:spPr bwMode="auto">
          <a:xfrm>
            <a:off x="755650" y="4724400"/>
            <a:ext cx="2562225" cy="1314450"/>
          </a:xfrm>
          <a:prstGeom prst="rect">
            <a:avLst/>
          </a:prstGeom>
          <a:noFill/>
          <a:ln w="9525">
            <a:noFill/>
            <a:miter lim="800000"/>
            <a:headEnd/>
            <a:tailEnd/>
          </a:ln>
        </p:spPr>
      </p:pic>
      <p:pic>
        <p:nvPicPr>
          <p:cNvPr id="68612" name="图片 1"/>
          <p:cNvPicPr>
            <a:picLocks noChangeAspect="1" noChangeArrowheads="1"/>
          </p:cNvPicPr>
          <p:nvPr/>
        </p:nvPicPr>
        <p:blipFill>
          <a:blip r:embed="rId3"/>
          <a:srcRect/>
          <a:stretch>
            <a:fillRect/>
          </a:stretch>
        </p:blipFill>
        <p:spPr bwMode="auto">
          <a:xfrm>
            <a:off x="3635375" y="4711700"/>
            <a:ext cx="2562225" cy="1314450"/>
          </a:xfrm>
          <a:prstGeom prst="rect">
            <a:avLst/>
          </a:prstGeom>
          <a:noFill/>
          <a:ln w="9525">
            <a:noFill/>
            <a:miter lim="800000"/>
            <a:headEnd/>
            <a:tailEnd/>
          </a:ln>
        </p:spPr>
      </p:pic>
      <p:pic>
        <p:nvPicPr>
          <p:cNvPr id="68613" name="图片 1"/>
          <p:cNvPicPr>
            <a:picLocks noChangeAspect="1" noChangeArrowheads="1"/>
          </p:cNvPicPr>
          <p:nvPr/>
        </p:nvPicPr>
        <p:blipFill>
          <a:blip r:embed="rId4"/>
          <a:srcRect/>
          <a:stretch>
            <a:fillRect/>
          </a:stretch>
        </p:blipFill>
        <p:spPr bwMode="auto">
          <a:xfrm>
            <a:off x="6588125" y="4740275"/>
            <a:ext cx="2038350" cy="12573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p:txBody>
          <a:bodyPr/>
          <a:lstStyle/>
          <a:p>
            <a:pPr>
              <a:buFont typeface="Wingdings" pitchFamily="2" charset="2"/>
              <a:buNone/>
            </a:pPr>
            <a:r>
              <a:rPr lang="en-US" altLang="zh-CN" smtClean="0"/>
              <a:t>         Photoshop CS</a:t>
            </a:r>
            <a:r>
              <a:rPr lang="zh-CN" altLang="en-US" smtClean="0"/>
              <a:t>提供了非常齐全的色彩控制与修正工具，选择</a:t>
            </a:r>
            <a:r>
              <a:rPr lang="en-US" altLang="zh-CN" smtClean="0"/>
              <a:t>【</a:t>
            </a:r>
            <a:r>
              <a:rPr lang="zh-CN" altLang="en-US" smtClean="0"/>
              <a:t>图像</a:t>
            </a:r>
            <a:r>
              <a:rPr lang="en-US" altLang="zh-CN" smtClean="0"/>
              <a:t>】|【</a:t>
            </a:r>
            <a:r>
              <a:rPr lang="zh-CN" altLang="en-US" smtClean="0"/>
              <a:t>调整</a:t>
            </a:r>
            <a:r>
              <a:rPr lang="en-US" altLang="zh-CN" smtClean="0"/>
              <a:t>】</a:t>
            </a:r>
            <a:r>
              <a:rPr lang="zh-CN" altLang="en-US" smtClean="0"/>
              <a:t>菜单命令，通过其中的命令可以方便地调整图像的亮度、对比度、色相、饱和度等，从而可以使图像的色彩更加艳丽。</a:t>
            </a:r>
          </a:p>
          <a:p>
            <a:pPr>
              <a:buFont typeface="Wingdings" pitchFamily="2" charset="2"/>
              <a:buNone/>
            </a:pPr>
            <a:endParaRPr lang="en-US" altLang="zh-CN" smtClean="0"/>
          </a:p>
        </p:txBody>
      </p:sp>
      <p:sp>
        <p:nvSpPr>
          <p:cNvPr id="69634" name="Rectangle 2"/>
          <p:cNvSpPr>
            <a:spLocks noGrp="1" noChangeArrowheads="1"/>
          </p:cNvSpPr>
          <p:nvPr>
            <p:ph type="title"/>
          </p:nvPr>
        </p:nvSpPr>
        <p:spPr/>
        <p:txBody>
          <a:bodyPr/>
          <a:lstStyle/>
          <a:p>
            <a:r>
              <a:rPr lang="en-US" altLang="zh-CN" sz="3500" smtClean="0"/>
              <a:t>6 .5 </a:t>
            </a:r>
            <a:r>
              <a:rPr lang="zh-CN" altLang="en-US" sz="3500" smtClean="0"/>
              <a:t>色彩与色调的调整</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p:txBody>
          <a:bodyPr/>
          <a:lstStyle/>
          <a:p>
            <a:pPr>
              <a:buFont typeface="Wingdings" pitchFamily="2" charset="2"/>
              <a:buNone/>
            </a:pPr>
            <a:r>
              <a:rPr lang="en-US" altLang="zh-CN" smtClean="0"/>
              <a:t>          </a:t>
            </a:r>
            <a:r>
              <a:rPr lang="zh-CN" altLang="en-US" smtClean="0"/>
              <a:t>色阶就是图像像素中每一种颜色的亮度值，色阶的范围是</a:t>
            </a:r>
            <a:r>
              <a:rPr lang="en-US" altLang="zh-CN" smtClean="0"/>
              <a:t>0~255</a:t>
            </a:r>
            <a:r>
              <a:rPr lang="zh-CN" altLang="en-US" smtClean="0"/>
              <a:t>。其值越大，亮度越暗。使用“色阶”命令可以调整图像中各个通道的明暗程度。选择</a:t>
            </a:r>
            <a:r>
              <a:rPr lang="en-US" altLang="zh-CN" smtClean="0"/>
              <a:t>【</a:t>
            </a:r>
            <a:r>
              <a:rPr lang="zh-CN" altLang="en-US" smtClean="0"/>
              <a:t>图像</a:t>
            </a:r>
            <a:r>
              <a:rPr lang="en-US" altLang="zh-CN" smtClean="0"/>
              <a:t>】|【</a:t>
            </a:r>
            <a:r>
              <a:rPr lang="zh-CN" altLang="en-US" smtClean="0"/>
              <a:t>调整</a:t>
            </a:r>
            <a:r>
              <a:rPr lang="en-US" altLang="zh-CN" smtClean="0"/>
              <a:t>】|【</a:t>
            </a:r>
            <a:r>
              <a:rPr lang="zh-CN" altLang="en-US" smtClean="0"/>
              <a:t>色阶</a:t>
            </a:r>
            <a:r>
              <a:rPr lang="en-US" altLang="zh-CN" smtClean="0"/>
              <a:t>】</a:t>
            </a:r>
            <a:r>
              <a:rPr lang="zh-CN" altLang="en-US" smtClean="0"/>
              <a:t>菜单命令，将打开 “色阶”对话框。 </a:t>
            </a:r>
          </a:p>
        </p:txBody>
      </p:sp>
      <p:sp>
        <p:nvSpPr>
          <p:cNvPr id="70658" name="Rectangle 2"/>
          <p:cNvSpPr>
            <a:spLocks noGrp="1" noChangeArrowheads="1"/>
          </p:cNvSpPr>
          <p:nvPr>
            <p:ph type="title"/>
          </p:nvPr>
        </p:nvSpPr>
        <p:spPr/>
        <p:txBody>
          <a:bodyPr/>
          <a:lstStyle/>
          <a:p>
            <a:r>
              <a:rPr lang="en-US" altLang="zh-CN" sz="3500" smtClean="0"/>
              <a:t>6</a:t>
            </a:r>
            <a:r>
              <a:rPr lang="zh-CN" altLang="en-US" sz="3500" smtClean="0"/>
              <a:t>．</a:t>
            </a:r>
            <a:r>
              <a:rPr lang="en-US" altLang="zh-CN" sz="3500" smtClean="0"/>
              <a:t>5</a:t>
            </a:r>
            <a:r>
              <a:rPr lang="zh-CN" altLang="en-US" sz="3500" smtClean="0"/>
              <a:t>．</a:t>
            </a:r>
            <a:r>
              <a:rPr lang="en-US" altLang="zh-CN" sz="3500" smtClean="0"/>
              <a:t>1. </a:t>
            </a:r>
            <a:r>
              <a:rPr lang="en-US" altLang="zh-CN" sz="3500" smtClean="0">
                <a:latin typeface="Times New Roman" pitchFamily="18" charset="0"/>
              </a:rPr>
              <a:t>“</a:t>
            </a:r>
            <a:r>
              <a:rPr lang="zh-CN" altLang="en-US" sz="3500" smtClean="0"/>
              <a:t>色阶</a:t>
            </a:r>
            <a:r>
              <a:rPr lang="zh-CN" altLang="en-US" sz="3500" smtClean="0">
                <a:latin typeface="Times New Roman" pitchFamily="18" charset="0"/>
              </a:rPr>
              <a:t>”</a:t>
            </a:r>
            <a:r>
              <a:rPr lang="zh-CN" altLang="en-US" sz="3500" smtClean="0"/>
              <a:t>命令</a:t>
            </a:r>
            <a:br>
              <a:rPr lang="zh-CN" altLang="en-US" sz="3500" smtClean="0"/>
            </a:br>
            <a:endParaRPr lang="zh-CN" altLang="en-US" sz="3500" smtClean="0"/>
          </a:p>
        </p:txBody>
      </p:sp>
      <p:pic>
        <p:nvPicPr>
          <p:cNvPr id="70659" name="Picture 5"/>
          <p:cNvPicPr>
            <a:picLocks noChangeAspect="1" noChangeArrowheads="1"/>
          </p:cNvPicPr>
          <p:nvPr/>
        </p:nvPicPr>
        <p:blipFill>
          <a:blip r:embed="rId2"/>
          <a:srcRect/>
          <a:stretch>
            <a:fillRect/>
          </a:stretch>
        </p:blipFill>
        <p:spPr bwMode="auto">
          <a:xfrm>
            <a:off x="2124075" y="4076700"/>
            <a:ext cx="1514475" cy="2166938"/>
          </a:xfrm>
          <a:prstGeom prst="rect">
            <a:avLst/>
          </a:prstGeom>
          <a:noFill/>
          <a:ln w="9525">
            <a:noFill/>
            <a:miter lim="800000"/>
            <a:headEnd/>
            <a:tailEnd/>
          </a:ln>
        </p:spPr>
      </p:pic>
      <p:pic>
        <p:nvPicPr>
          <p:cNvPr id="70660" name="Picture 6"/>
          <p:cNvPicPr>
            <a:picLocks noChangeAspect="1" noChangeArrowheads="1"/>
          </p:cNvPicPr>
          <p:nvPr/>
        </p:nvPicPr>
        <p:blipFill>
          <a:blip r:embed="rId3"/>
          <a:srcRect/>
          <a:stretch>
            <a:fillRect/>
          </a:stretch>
        </p:blipFill>
        <p:spPr bwMode="auto">
          <a:xfrm>
            <a:off x="4284663" y="4652963"/>
            <a:ext cx="1782762" cy="1352550"/>
          </a:xfrm>
          <a:prstGeom prst="rect">
            <a:avLst/>
          </a:prstGeom>
          <a:noFill/>
          <a:ln w="9525">
            <a:noFill/>
            <a:miter lim="800000"/>
            <a:headEnd/>
            <a:tailEnd/>
          </a:ln>
        </p:spPr>
      </p:pic>
      <p:pic>
        <p:nvPicPr>
          <p:cNvPr id="70661" name="Picture 7"/>
          <p:cNvPicPr>
            <a:picLocks noChangeAspect="1" noChangeArrowheads="1"/>
          </p:cNvPicPr>
          <p:nvPr/>
        </p:nvPicPr>
        <p:blipFill>
          <a:blip r:embed="rId4"/>
          <a:srcRect/>
          <a:stretch>
            <a:fillRect/>
          </a:stretch>
        </p:blipFill>
        <p:spPr bwMode="auto">
          <a:xfrm>
            <a:off x="6804025" y="4076700"/>
            <a:ext cx="1528763" cy="2190750"/>
          </a:xfrm>
          <a:prstGeom prst="rect">
            <a:avLst/>
          </a:prstGeom>
          <a:noFill/>
          <a:ln w="9525">
            <a:noFill/>
            <a:miter lim="800000"/>
            <a:headEnd/>
            <a:tailEnd/>
          </a:ln>
        </p:spPr>
      </p:pic>
      <p:sp>
        <p:nvSpPr>
          <p:cNvPr id="70662" name="Rectangle 8"/>
          <p:cNvSpPr>
            <a:spLocks noChangeArrowheads="1"/>
          </p:cNvSpPr>
          <p:nvPr/>
        </p:nvSpPr>
        <p:spPr bwMode="auto">
          <a:xfrm>
            <a:off x="1692275" y="6491288"/>
            <a:ext cx="6965950" cy="366712"/>
          </a:xfrm>
          <a:prstGeom prst="rect">
            <a:avLst/>
          </a:prstGeom>
          <a:noFill/>
          <a:ln w="9525">
            <a:noFill/>
            <a:miter lim="800000"/>
            <a:headEnd/>
            <a:tailEnd/>
          </a:ln>
        </p:spPr>
        <p:txBody>
          <a:bodyPr wrap="none" anchor="ctr">
            <a:spAutoFit/>
          </a:bodyPr>
          <a:lstStyle/>
          <a:p>
            <a:pPr algn="ctr"/>
            <a:r>
              <a:rPr lang="en-US" altLang="zh-CN">
                <a:latin typeface="Candara" pitchFamily="34" charset="0"/>
                <a:ea typeface="华文楷体"/>
              </a:rPr>
              <a:t>(a)  </a:t>
            </a:r>
            <a:r>
              <a:rPr lang="zh-CN" altLang="en-US">
                <a:latin typeface="Candara" pitchFamily="34" charset="0"/>
                <a:ea typeface="华文楷体"/>
              </a:rPr>
              <a:t>原图                （</a:t>
            </a:r>
            <a:r>
              <a:rPr lang="en-US" altLang="zh-CN">
                <a:latin typeface="Candara" pitchFamily="34" charset="0"/>
                <a:ea typeface="华文楷体"/>
              </a:rPr>
              <a:t>b</a:t>
            </a:r>
            <a:r>
              <a:rPr lang="zh-CN" altLang="en-US">
                <a:latin typeface="Candara" pitchFamily="34" charset="0"/>
                <a:ea typeface="华文楷体"/>
              </a:rPr>
              <a:t>） 色阶对话框参数设置              </a:t>
            </a:r>
            <a:r>
              <a:rPr lang="en-US" altLang="zh-CN">
                <a:latin typeface="Candara" pitchFamily="34" charset="0"/>
                <a:ea typeface="华文楷体"/>
              </a:rPr>
              <a:t>(c)  </a:t>
            </a:r>
            <a:r>
              <a:rPr lang="zh-CN" altLang="en-US">
                <a:latin typeface="Candara" pitchFamily="34" charset="0"/>
                <a:ea typeface="华文楷体"/>
              </a:rPr>
              <a:t>最终效果</a:t>
            </a:r>
          </a:p>
        </p:txBody>
      </p:sp>
    </p:spTree>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842963" y="1628775"/>
            <a:ext cx="7408862" cy="3451225"/>
          </a:xfrm>
        </p:spPr>
        <p:txBody>
          <a:bodyPr/>
          <a:lstStyle/>
          <a:p>
            <a:pPr>
              <a:buFont typeface="Wingdings" pitchFamily="2" charset="2"/>
              <a:buNone/>
            </a:pPr>
            <a:r>
              <a:rPr lang="en-US" altLang="zh-CN" smtClean="0"/>
              <a:t>         </a:t>
            </a:r>
            <a:r>
              <a:rPr lang="zh-CN" altLang="en-US" smtClean="0"/>
              <a:t>使用“曲线”命令可以对图像的色彩、亮度和对比度进行综合调整，常用于改变物体的质感。选择</a:t>
            </a:r>
            <a:r>
              <a:rPr lang="en-US" altLang="zh-CN" smtClean="0"/>
              <a:t>【</a:t>
            </a:r>
            <a:r>
              <a:rPr lang="zh-CN" altLang="en-US" smtClean="0"/>
              <a:t>图像</a:t>
            </a:r>
            <a:r>
              <a:rPr lang="en-US" altLang="zh-CN" smtClean="0"/>
              <a:t>】|【</a:t>
            </a:r>
            <a:r>
              <a:rPr lang="zh-CN" altLang="en-US" smtClean="0"/>
              <a:t>调整</a:t>
            </a:r>
            <a:r>
              <a:rPr lang="en-US" altLang="zh-CN" smtClean="0"/>
              <a:t>】|【</a:t>
            </a:r>
            <a:r>
              <a:rPr lang="zh-CN" altLang="en-US" smtClean="0"/>
              <a:t>曲线</a:t>
            </a:r>
            <a:r>
              <a:rPr lang="en-US" altLang="zh-CN" smtClean="0"/>
              <a:t>】</a:t>
            </a:r>
            <a:r>
              <a:rPr lang="zh-CN" altLang="en-US" smtClean="0"/>
              <a:t>菜单命令，将打开 “曲线”对话框： </a:t>
            </a:r>
          </a:p>
        </p:txBody>
      </p:sp>
      <p:sp>
        <p:nvSpPr>
          <p:cNvPr id="71682" name="Rectangle 2"/>
          <p:cNvSpPr>
            <a:spLocks noGrp="1" noChangeArrowheads="1"/>
          </p:cNvSpPr>
          <p:nvPr>
            <p:ph type="title"/>
          </p:nvPr>
        </p:nvSpPr>
        <p:spPr/>
        <p:txBody>
          <a:bodyPr/>
          <a:lstStyle/>
          <a:p>
            <a:r>
              <a:rPr lang="en-US" altLang="zh-CN" sz="3500" smtClean="0"/>
              <a:t>6</a:t>
            </a:r>
            <a:r>
              <a:rPr lang="zh-CN" altLang="en-US" sz="3500" smtClean="0"/>
              <a:t>．</a:t>
            </a:r>
            <a:r>
              <a:rPr lang="en-US" altLang="zh-CN" sz="3500" smtClean="0"/>
              <a:t>5</a:t>
            </a:r>
            <a:r>
              <a:rPr lang="zh-CN" altLang="en-US" sz="3500" smtClean="0"/>
              <a:t>．</a:t>
            </a:r>
            <a:r>
              <a:rPr lang="en-US" altLang="zh-CN" sz="3500" smtClean="0"/>
              <a:t>2  </a:t>
            </a:r>
            <a:r>
              <a:rPr lang="en-US" altLang="zh-CN" sz="3500" smtClean="0">
                <a:latin typeface="Times New Roman" pitchFamily="18" charset="0"/>
              </a:rPr>
              <a:t>“</a:t>
            </a:r>
            <a:r>
              <a:rPr lang="zh-CN" altLang="en-US" sz="3500" smtClean="0"/>
              <a:t>曲线</a:t>
            </a:r>
            <a:r>
              <a:rPr lang="zh-CN" altLang="en-US" sz="3500" smtClean="0">
                <a:latin typeface="Times New Roman" pitchFamily="18" charset="0"/>
              </a:rPr>
              <a:t>”</a:t>
            </a:r>
            <a:r>
              <a:rPr lang="zh-CN" altLang="en-US" sz="3500" smtClean="0"/>
              <a:t>命令</a:t>
            </a:r>
            <a:br>
              <a:rPr lang="zh-CN" altLang="en-US" sz="3500" smtClean="0"/>
            </a:br>
            <a:endParaRPr lang="zh-CN" altLang="en-US" sz="3500" smtClean="0"/>
          </a:p>
        </p:txBody>
      </p:sp>
      <p:sp>
        <p:nvSpPr>
          <p:cNvPr id="71683" name="Rectangle 8"/>
          <p:cNvSpPr>
            <a:spLocks noChangeArrowheads="1"/>
          </p:cNvSpPr>
          <p:nvPr/>
        </p:nvSpPr>
        <p:spPr bwMode="auto">
          <a:xfrm>
            <a:off x="1908175" y="5589588"/>
            <a:ext cx="6343650" cy="366712"/>
          </a:xfrm>
          <a:prstGeom prst="rect">
            <a:avLst/>
          </a:prstGeom>
          <a:noFill/>
          <a:ln w="9525">
            <a:noFill/>
            <a:miter lim="800000"/>
            <a:headEnd/>
            <a:tailEnd/>
          </a:ln>
        </p:spPr>
        <p:txBody>
          <a:bodyPr wrap="none" anchor="ctr">
            <a:spAutoFit/>
          </a:bodyPr>
          <a:lstStyle/>
          <a:p>
            <a:pPr algn="ctr"/>
            <a:r>
              <a:rPr lang="en-US" altLang="zh-CN">
                <a:latin typeface="Candara" pitchFamily="34" charset="0"/>
                <a:ea typeface="华文楷体"/>
              </a:rPr>
              <a:t> (a)  </a:t>
            </a:r>
            <a:r>
              <a:rPr lang="zh-CN" altLang="en-US">
                <a:latin typeface="Candara" pitchFamily="34" charset="0"/>
                <a:ea typeface="华文楷体"/>
              </a:rPr>
              <a:t>原图                     （</a:t>
            </a:r>
            <a:r>
              <a:rPr lang="en-US" altLang="zh-CN">
                <a:latin typeface="Candara" pitchFamily="34" charset="0"/>
                <a:ea typeface="华文楷体"/>
              </a:rPr>
              <a:t>b</a:t>
            </a:r>
            <a:r>
              <a:rPr lang="zh-CN" altLang="en-US">
                <a:latin typeface="Candara" pitchFamily="34" charset="0"/>
                <a:ea typeface="华文楷体"/>
              </a:rPr>
              <a:t>）最终效果           </a:t>
            </a:r>
            <a:r>
              <a:rPr lang="en-US" altLang="zh-CN">
                <a:latin typeface="Candara" pitchFamily="34" charset="0"/>
                <a:ea typeface="华文楷体"/>
              </a:rPr>
              <a:t>(c) </a:t>
            </a:r>
            <a:r>
              <a:rPr lang="zh-CN" altLang="en-US">
                <a:latin typeface="Candara" pitchFamily="34" charset="0"/>
                <a:ea typeface="华文楷体"/>
              </a:rPr>
              <a:t>曲线参数设置</a:t>
            </a:r>
          </a:p>
        </p:txBody>
      </p:sp>
      <p:pic>
        <p:nvPicPr>
          <p:cNvPr id="71684" name="图片 1"/>
          <p:cNvPicPr>
            <a:picLocks noChangeAspect="1" noChangeArrowheads="1"/>
          </p:cNvPicPr>
          <p:nvPr/>
        </p:nvPicPr>
        <p:blipFill>
          <a:blip r:embed="rId2"/>
          <a:srcRect/>
          <a:stretch>
            <a:fillRect/>
          </a:stretch>
        </p:blipFill>
        <p:spPr bwMode="auto">
          <a:xfrm>
            <a:off x="1331913" y="3313113"/>
            <a:ext cx="1562100" cy="2114550"/>
          </a:xfrm>
          <a:prstGeom prst="rect">
            <a:avLst/>
          </a:prstGeom>
          <a:noFill/>
          <a:ln w="9525">
            <a:noFill/>
            <a:miter lim="800000"/>
            <a:headEnd/>
            <a:tailEnd/>
          </a:ln>
        </p:spPr>
      </p:pic>
      <p:pic>
        <p:nvPicPr>
          <p:cNvPr id="71685" name="图片 1"/>
          <p:cNvPicPr>
            <a:picLocks noChangeAspect="1" noChangeArrowheads="1"/>
          </p:cNvPicPr>
          <p:nvPr/>
        </p:nvPicPr>
        <p:blipFill>
          <a:blip r:embed="rId3"/>
          <a:srcRect/>
          <a:stretch>
            <a:fillRect/>
          </a:stretch>
        </p:blipFill>
        <p:spPr bwMode="auto">
          <a:xfrm>
            <a:off x="4308475" y="3240088"/>
            <a:ext cx="1543050" cy="2114550"/>
          </a:xfrm>
          <a:prstGeom prst="rect">
            <a:avLst/>
          </a:prstGeom>
          <a:noFill/>
          <a:ln w="9525">
            <a:noFill/>
            <a:miter lim="800000"/>
            <a:headEnd/>
            <a:tailEnd/>
          </a:ln>
        </p:spPr>
      </p:pic>
      <p:pic>
        <p:nvPicPr>
          <p:cNvPr id="71686" name="图片 1"/>
          <p:cNvPicPr>
            <a:picLocks noChangeAspect="1" noChangeArrowheads="1"/>
          </p:cNvPicPr>
          <p:nvPr/>
        </p:nvPicPr>
        <p:blipFill>
          <a:blip r:embed="rId4"/>
          <a:srcRect/>
          <a:stretch>
            <a:fillRect/>
          </a:stretch>
        </p:blipFill>
        <p:spPr bwMode="auto">
          <a:xfrm>
            <a:off x="6604000" y="3316288"/>
            <a:ext cx="1647825" cy="15906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3"/>
          <p:cNvSpPr>
            <a:spLocks noGrp="1" noChangeArrowheads="1"/>
          </p:cNvSpPr>
          <p:nvPr>
            <p:ph idx="1"/>
          </p:nvPr>
        </p:nvSpPr>
        <p:spPr>
          <a:xfrm>
            <a:off x="900113" y="1849438"/>
            <a:ext cx="7407275" cy="3451225"/>
          </a:xfrm>
        </p:spPr>
        <p:txBody>
          <a:bodyPr/>
          <a:lstStyle/>
          <a:p>
            <a:pPr>
              <a:buFont typeface="Wingdings" pitchFamily="2" charset="2"/>
              <a:buNone/>
            </a:pPr>
            <a:r>
              <a:rPr lang="en-US" altLang="zh-CN" smtClean="0"/>
              <a:t>       </a:t>
            </a:r>
            <a:r>
              <a:rPr lang="zh-CN" altLang="en-US" smtClean="0"/>
              <a:t>使用“色彩平衡”命令可以调整图像整体的色彩平衡，在彩色图像中改变颜色的混合。若图像有明显的偏色，用户可以用该命令来纠正。选择</a:t>
            </a:r>
            <a:r>
              <a:rPr lang="en-US" altLang="zh-CN" smtClean="0"/>
              <a:t>【</a:t>
            </a:r>
            <a:r>
              <a:rPr lang="zh-CN" altLang="en-US" smtClean="0"/>
              <a:t>图像</a:t>
            </a:r>
            <a:r>
              <a:rPr lang="en-US" altLang="zh-CN" smtClean="0"/>
              <a:t>】|【</a:t>
            </a:r>
            <a:r>
              <a:rPr lang="zh-CN" altLang="en-US" smtClean="0"/>
              <a:t>调整</a:t>
            </a:r>
            <a:r>
              <a:rPr lang="en-US" altLang="zh-CN" smtClean="0"/>
              <a:t>】|【</a:t>
            </a:r>
            <a:r>
              <a:rPr lang="zh-CN" altLang="en-US" smtClean="0"/>
              <a:t>色彩平衡</a:t>
            </a:r>
            <a:r>
              <a:rPr lang="en-US" altLang="zh-CN" smtClean="0"/>
              <a:t>】</a:t>
            </a:r>
            <a:r>
              <a:rPr lang="zh-CN" altLang="en-US" smtClean="0"/>
              <a:t>菜单命令，将打开 “色彩平衡”对话框。 </a:t>
            </a:r>
          </a:p>
        </p:txBody>
      </p:sp>
      <p:sp>
        <p:nvSpPr>
          <p:cNvPr id="72706" name="Rectangle 2"/>
          <p:cNvSpPr>
            <a:spLocks noGrp="1" noChangeArrowheads="1"/>
          </p:cNvSpPr>
          <p:nvPr>
            <p:ph type="title"/>
          </p:nvPr>
        </p:nvSpPr>
        <p:spPr/>
        <p:txBody>
          <a:bodyPr/>
          <a:lstStyle/>
          <a:p>
            <a:r>
              <a:rPr lang="en-US" altLang="zh-CN" sz="3500" smtClean="0"/>
              <a:t>6</a:t>
            </a:r>
            <a:r>
              <a:rPr lang="zh-CN" altLang="en-US" sz="3500" smtClean="0"/>
              <a:t>．</a:t>
            </a:r>
            <a:r>
              <a:rPr lang="en-US" altLang="zh-CN" sz="3500" smtClean="0"/>
              <a:t>5</a:t>
            </a:r>
            <a:r>
              <a:rPr lang="zh-CN" altLang="en-US" sz="3500" smtClean="0"/>
              <a:t>．</a:t>
            </a:r>
            <a:r>
              <a:rPr lang="en-US" altLang="zh-CN" sz="3500" smtClean="0"/>
              <a:t>3  </a:t>
            </a:r>
            <a:r>
              <a:rPr lang="zh-CN" altLang="en-US" sz="3500" smtClean="0"/>
              <a:t>色彩平衡调整</a:t>
            </a:r>
            <a:br>
              <a:rPr lang="zh-CN" altLang="en-US" sz="3500" smtClean="0"/>
            </a:br>
            <a:endParaRPr lang="zh-CN" altLang="en-US" sz="3500" smtClean="0"/>
          </a:p>
        </p:txBody>
      </p:sp>
      <p:sp>
        <p:nvSpPr>
          <p:cNvPr id="72707" name="Rectangle 7"/>
          <p:cNvSpPr>
            <a:spLocks noChangeArrowheads="1"/>
          </p:cNvSpPr>
          <p:nvPr/>
        </p:nvSpPr>
        <p:spPr bwMode="auto">
          <a:xfrm>
            <a:off x="2843213" y="5949950"/>
            <a:ext cx="4870450" cy="641350"/>
          </a:xfrm>
          <a:prstGeom prst="rect">
            <a:avLst/>
          </a:prstGeom>
          <a:noFill/>
          <a:ln w="9525">
            <a:noFill/>
            <a:miter lim="800000"/>
            <a:headEnd/>
            <a:tailEnd/>
          </a:ln>
        </p:spPr>
        <p:txBody>
          <a:bodyPr wrap="none" anchor="ctr">
            <a:spAutoFit/>
          </a:bodyPr>
          <a:lstStyle/>
          <a:p>
            <a:pPr algn="ctr"/>
            <a:r>
              <a:rPr lang="en-US" altLang="zh-CN">
                <a:latin typeface="Candara" pitchFamily="34" charset="0"/>
                <a:ea typeface="华文楷体"/>
              </a:rPr>
              <a:t>(a)                               </a:t>
            </a:r>
            <a:r>
              <a:rPr lang="zh-CN" altLang="en-US">
                <a:latin typeface="Candara" pitchFamily="34" charset="0"/>
                <a:ea typeface="华文楷体"/>
              </a:rPr>
              <a:t>（</a:t>
            </a:r>
            <a:r>
              <a:rPr lang="en-US" altLang="zh-CN">
                <a:latin typeface="Candara" pitchFamily="34" charset="0"/>
                <a:ea typeface="华文楷体"/>
              </a:rPr>
              <a:t>b</a:t>
            </a:r>
            <a:r>
              <a:rPr lang="zh-CN" altLang="en-US">
                <a:latin typeface="Candara" pitchFamily="34" charset="0"/>
                <a:ea typeface="华文楷体"/>
              </a:rPr>
              <a:t>）                        </a:t>
            </a:r>
            <a:r>
              <a:rPr lang="en-US" altLang="zh-CN">
                <a:latin typeface="Candara" pitchFamily="34" charset="0"/>
                <a:ea typeface="华文楷体"/>
              </a:rPr>
              <a:t>(c) </a:t>
            </a:r>
          </a:p>
          <a:p>
            <a:pPr algn="ctr"/>
            <a:r>
              <a:rPr lang="zh-CN" altLang="en-US">
                <a:latin typeface="Candara" pitchFamily="34" charset="0"/>
                <a:ea typeface="华文楷体"/>
              </a:rPr>
              <a:t>使用色彩平衡调整图像</a:t>
            </a:r>
          </a:p>
        </p:txBody>
      </p:sp>
      <p:pic>
        <p:nvPicPr>
          <p:cNvPr id="72708" name="图片 1"/>
          <p:cNvPicPr>
            <a:picLocks noChangeAspect="1" noChangeArrowheads="1"/>
          </p:cNvPicPr>
          <p:nvPr/>
        </p:nvPicPr>
        <p:blipFill>
          <a:blip r:embed="rId2"/>
          <a:srcRect/>
          <a:stretch>
            <a:fillRect/>
          </a:stretch>
        </p:blipFill>
        <p:spPr bwMode="auto">
          <a:xfrm>
            <a:off x="1692275" y="3829050"/>
            <a:ext cx="1666875" cy="2038350"/>
          </a:xfrm>
          <a:prstGeom prst="rect">
            <a:avLst/>
          </a:prstGeom>
          <a:noFill/>
          <a:ln w="9525">
            <a:noFill/>
            <a:miter lim="800000"/>
            <a:headEnd/>
            <a:tailEnd/>
          </a:ln>
        </p:spPr>
      </p:pic>
      <p:pic>
        <p:nvPicPr>
          <p:cNvPr id="72709" name="图片 1"/>
          <p:cNvPicPr>
            <a:picLocks noChangeAspect="1" noChangeArrowheads="1"/>
          </p:cNvPicPr>
          <p:nvPr/>
        </p:nvPicPr>
        <p:blipFill>
          <a:blip r:embed="rId3"/>
          <a:srcRect/>
          <a:stretch>
            <a:fillRect/>
          </a:stretch>
        </p:blipFill>
        <p:spPr bwMode="auto">
          <a:xfrm>
            <a:off x="3995738" y="4149725"/>
            <a:ext cx="1714500" cy="1200150"/>
          </a:xfrm>
          <a:prstGeom prst="rect">
            <a:avLst/>
          </a:prstGeom>
          <a:noFill/>
          <a:ln w="9525">
            <a:noFill/>
            <a:miter lim="800000"/>
            <a:headEnd/>
            <a:tailEnd/>
          </a:ln>
        </p:spPr>
      </p:pic>
      <p:pic>
        <p:nvPicPr>
          <p:cNvPr id="72710" name="图片 1"/>
          <p:cNvPicPr>
            <a:picLocks noChangeAspect="1" noChangeArrowheads="1"/>
          </p:cNvPicPr>
          <p:nvPr/>
        </p:nvPicPr>
        <p:blipFill>
          <a:blip r:embed="rId4"/>
          <a:srcRect/>
          <a:stretch>
            <a:fillRect/>
          </a:stretch>
        </p:blipFill>
        <p:spPr bwMode="auto">
          <a:xfrm>
            <a:off x="6659563" y="3721100"/>
            <a:ext cx="1695450" cy="20574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endParaRPr lang="zh-CN" altLang="zh-CN" smtClean="0"/>
          </a:p>
        </p:txBody>
      </p:sp>
      <p:sp>
        <p:nvSpPr>
          <p:cNvPr id="18434" name="Rectangle 3"/>
          <p:cNvSpPr>
            <a:spLocks noGrp="1" noChangeArrowheads="1"/>
          </p:cNvSpPr>
          <p:nvPr>
            <p:ph type="body" idx="1"/>
          </p:nvPr>
        </p:nvSpPr>
        <p:spPr/>
        <p:txBody>
          <a:bodyPr/>
          <a:lstStyle/>
          <a:p>
            <a:pPr>
              <a:buFont typeface="Wingdings" pitchFamily="2" charset="2"/>
              <a:buNone/>
            </a:pPr>
            <a:r>
              <a:rPr lang="en-US" altLang="zh-CN" smtClean="0"/>
              <a:t>3</a:t>
            </a:r>
            <a:r>
              <a:rPr lang="zh-CN" altLang="en-US" smtClean="0"/>
              <a:t>．单行和单列选框工具的使用</a:t>
            </a:r>
          </a:p>
          <a:p>
            <a:pPr>
              <a:buFont typeface="Wingdings" pitchFamily="2" charset="2"/>
              <a:buNone/>
            </a:pPr>
            <a:r>
              <a:rPr lang="zh-CN" altLang="en-US" smtClean="0"/>
              <a:t>          单击选取工具箱中的单行选框工具或单列选框工具，在图像中单击鼠标左键，便可得到单行或单列选区。</a:t>
            </a:r>
          </a:p>
        </p:txBody>
      </p:sp>
      <p:pic>
        <p:nvPicPr>
          <p:cNvPr id="18435" name="Picture 2"/>
          <p:cNvPicPr>
            <a:picLocks noChangeAspect="1" noChangeArrowheads="1"/>
          </p:cNvPicPr>
          <p:nvPr/>
        </p:nvPicPr>
        <p:blipFill>
          <a:blip r:embed="rId2"/>
          <a:srcRect/>
          <a:stretch>
            <a:fillRect/>
          </a:stretch>
        </p:blipFill>
        <p:spPr bwMode="auto">
          <a:xfrm>
            <a:off x="2268538" y="4437063"/>
            <a:ext cx="5162550" cy="16668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3"/>
          <p:cNvSpPr>
            <a:spLocks noGrp="1" noChangeArrowheads="1"/>
          </p:cNvSpPr>
          <p:nvPr>
            <p:ph idx="1"/>
          </p:nvPr>
        </p:nvSpPr>
        <p:spPr>
          <a:xfrm>
            <a:off x="900113" y="1844675"/>
            <a:ext cx="7407275" cy="3451225"/>
          </a:xfrm>
        </p:spPr>
        <p:txBody>
          <a:bodyPr/>
          <a:lstStyle/>
          <a:p>
            <a:pPr>
              <a:buFont typeface="Wingdings" pitchFamily="2" charset="2"/>
              <a:buNone/>
            </a:pPr>
            <a:r>
              <a:rPr lang="en-US" altLang="zh-CN" smtClean="0"/>
              <a:t>        </a:t>
            </a:r>
            <a:r>
              <a:rPr lang="zh-CN" altLang="en-US" smtClean="0"/>
              <a:t>使用“色相</a:t>
            </a:r>
            <a:r>
              <a:rPr lang="en-US" altLang="zh-CN" smtClean="0"/>
              <a:t>/</a:t>
            </a:r>
            <a:r>
              <a:rPr lang="zh-CN" altLang="en-US" smtClean="0"/>
              <a:t>饱和度”命令可以调整图像中单个颜色成分的色相、饱和度和亮度。选择</a:t>
            </a:r>
            <a:r>
              <a:rPr lang="en-US" altLang="zh-CN" smtClean="0"/>
              <a:t>【</a:t>
            </a:r>
            <a:r>
              <a:rPr lang="zh-CN" altLang="en-US" smtClean="0"/>
              <a:t>图像</a:t>
            </a:r>
            <a:r>
              <a:rPr lang="en-US" altLang="zh-CN" smtClean="0"/>
              <a:t>】|【</a:t>
            </a:r>
            <a:r>
              <a:rPr lang="zh-CN" altLang="en-US" smtClean="0"/>
              <a:t>调整</a:t>
            </a:r>
            <a:r>
              <a:rPr lang="en-US" altLang="zh-CN" smtClean="0"/>
              <a:t>】|【</a:t>
            </a:r>
            <a:r>
              <a:rPr lang="zh-CN" altLang="en-US" smtClean="0"/>
              <a:t>色相</a:t>
            </a:r>
            <a:r>
              <a:rPr lang="en-US" altLang="zh-CN" smtClean="0"/>
              <a:t>/</a:t>
            </a:r>
            <a:r>
              <a:rPr lang="zh-CN" altLang="en-US" smtClean="0"/>
              <a:t>饱和度</a:t>
            </a:r>
            <a:r>
              <a:rPr lang="en-US" altLang="zh-CN" smtClean="0"/>
              <a:t>】</a:t>
            </a:r>
            <a:r>
              <a:rPr lang="zh-CN" altLang="en-US" smtClean="0"/>
              <a:t>菜单命令，将打开 “色相</a:t>
            </a:r>
            <a:r>
              <a:rPr lang="en-US" altLang="zh-CN" smtClean="0"/>
              <a:t>/</a:t>
            </a:r>
            <a:r>
              <a:rPr lang="zh-CN" altLang="en-US" smtClean="0"/>
              <a:t>饱和度”对话框。 </a:t>
            </a:r>
          </a:p>
        </p:txBody>
      </p:sp>
      <p:sp>
        <p:nvSpPr>
          <p:cNvPr id="73730" name="Rectangle 2"/>
          <p:cNvSpPr>
            <a:spLocks noGrp="1" noChangeArrowheads="1"/>
          </p:cNvSpPr>
          <p:nvPr>
            <p:ph type="title"/>
          </p:nvPr>
        </p:nvSpPr>
        <p:spPr/>
        <p:txBody>
          <a:bodyPr/>
          <a:lstStyle/>
          <a:p>
            <a:r>
              <a:rPr lang="en-US" altLang="zh-CN" sz="3500" smtClean="0"/>
              <a:t>6.5.4  </a:t>
            </a:r>
            <a:r>
              <a:rPr lang="en-US" altLang="zh-CN" sz="3500" smtClean="0">
                <a:latin typeface="Times New Roman" pitchFamily="18" charset="0"/>
              </a:rPr>
              <a:t>“</a:t>
            </a:r>
            <a:r>
              <a:rPr lang="zh-CN" altLang="en-US" sz="3500" smtClean="0"/>
              <a:t>色相</a:t>
            </a:r>
            <a:r>
              <a:rPr lang="en-US" altLang="zh-CN" sz="3500" smtClean="0"/>
              <a:t>/</a:t>
            </a:r>
            <a:r>
              <a:rPr lang="zh-CN" altLang="en-US" sz="3500" smtClean="0"/>
              <a:t>饱和度</a:t>
            </a:r>
            <a:r>
              <a:rPr lang="zh-CN" altLang="en-US" sz="3500" smtClean="0">
                <a:latin typeface="Times New Roman" pitchFamily="18" charset="0"/>
              </a:rPr>
              <a:t>”</a:t>
            </a:r>
            <a:r>
              <a:rPr lang="zh-CN" altLang="en-US" sz="3500" smtClean="0"/>
              <a:t>命令</a:t>
            </a:r>
            <a:br>
              <a:rPr lang="zh-CN" altLang="en-US" sz="3500" smtClean="0"/>
            </a:br>
            <a:endParaRPr lang="zh-CN" altLang="en-US" sz="3500" smtClean="0"/>
          </a:p>
        </p:txBody>
      </p:sp>
      <p:sp>
        <p:nvSpPr>
          <p:cNvPr id="73731" name="Rectangle 7"/>
          <p:cNvSpPr>
            <a:spLocks noChangeArrowheads="1"/>
          </p:cNvSpPr>
          <p:nvPr/>
        </p:nvSpPr>
        <p:spPr bwMode="auto">
          <a:xfrm>
            <a:off x="2843213" y="5589588"/>
            <a:ext cx="4438650" cy="641350"/>
          </a:xfrm>
          <a:prstGeom prst="rect">
            <a:avLst/>
          </a:prstGeom>
          <a:noFill/>
          <a:ln w="9525">
            <a:noFill/>
            <a:miter lim="800000"/>
            <a:headEnd/>
            <a:tailEnd/>
          </a:ln>
        </p:spPr>
        <p:txBody>
          <a:bodyPr wrap="none" anchor="ctr">
            <a:spAutoFit/>
          </a:bodyPr>
          <a:lstStyle/>
          <a:p>
            <a:pPr algn="ctr"/>
            <a:r>
              <a:rPr lang="en-US" altLang="zh-CN">
                <a:latin typeface="Candara" pitchFamily="34" charset="0"/>
                <a:ea typeface="华文楷体"/>
              </a:rPr>
              <a:t>(a)                           (b)                           (c)</a:t>
            </a:r>
          </a:p>
          <a:p>
            <a:pPr algn="ctr"/>
            <a:r>
              <a:rPr lang="en-US" altLang="zh-CN">
                <a:latin typeface="Candara" pitchFamily="34" charset="0"/>
                <a:ea typeface="华文楷体"/>
              </a:rPr>
              <a:t>“</a:t>
            </a:r>
            <a:r>
              <a:rPr lang="zh-CN" altLang="en-US">
                <a:latin typeface="Candara" pitchFamily="34" charset="0"/>
                <a:ea typeface="华文楷体"/>
              </a:rPr>
              <a:t>色相</a:t>
            </a:r>
            <a:r>
              <a:rPr lang="en-US" altLang="zh-CN">
                <a:latin typeface="Candara" pitchFamily="34" charset="0"/>
                <a:ea typeface="华文楷体"/>
              </a:rPr>
              <a:t>/</a:t>
            </a:r>
            <a:r>
              <a:rPr lang="zh-CN" altLang="en-US">
                <a:latin typeface="Candara" pitchFamily="34" charset="0"/>
                <a:ea typeface="华文楷体"/>
              </a:rPr>
              <a:t>饱和度”命令使用示例</a:t>
            </a:r>
          </a:p>
        </p:txBody>
      </p:sp>
      <p:pic>
        <p:nvPicPr>
          <p:cNvPr id="73732" name="图片 1"/>
          <p:cNvPicPr>
            <a:picLocks noChangeAspect="1" noChangeArrowheads="1"/>
          </p:cNvPicPr>
          <p:nvPr/>
        </p:nvPicPr>
        <p:blipFill>
          <a:blip r:embed="rId2"/>
          <a:srcRect/>
          <a:stretch>
            <a:fillRect/>
          </a:stretch>
        </p:blipFill>
        <p:spPr bwMode="auto">
          <a:xfrm>
            <a:off x="1806575" y="3454400"/>
            <a:ext cx="1476375" cy="1828800"/>
          </a:xfrm>
          <a:prstGeom prst="rect">
            <a:avLst/>
          </a:prstGeom>
          <a:noFill/>
          <a:ln w="9525">
            <a:noFill/>
            <a:miter lim="800000"/>
            <a:headEnd/>
            <a:tailEnd/>
          </a:ln>
        </p:spPr>
      </p:pic>
      <p:pic>
        <p:nvPicPr>
          <p:cNvPr id="73733" name="图片 1"/>
          <p:cNvPicPr>
            <a:picLocks noChangeAspect="1" noChangeArrowheads="1"/>
          </p:cNvPicPr>
          <p:nvPr/>
        </p:nvPicPr>
        <p:blipFill>
          <a:blip r:embed="rId3"/>
          <a:srcRect/>
          <a:stretch>
            <a:fillRect/>
          </a:stretch>
        </p:blipFill>
        <p:spPr bwMode="auto">
          <a:xfrm>
            <a:off x="3779838" y="3535363"/>
            <a:ext cx="2000250" cy="1666875"/>
          </a:xfrm>
          <a:prstGeom prst="rect">
            <a:avLst/>
          </a:prstGeom>
          <a:noFill/>
          <a:ln w="9525">
            <a:noFill/>
            <a:miter lim="800000"/>
            <a:headEnd/>
            <a:tailEnd/>
          </a:ln>
        </p:spPr>
      </p:pic>
      <p:pic>
        <p:nvPicPr>
          <p:cNvPr id="73734" name="图片 1"/>
          <p:cNvPicPr>
            <a:picLocks noChangeAspect="1" noChangeArrowheads="1"/>
          </p:cNvPicPr>
          <p:nvPr/>
        </p:nvPicPr>
        <p:blipFill>
          <a:blip r:embed="rId4"/>
          <a:srcRect/>
          <a:stretch>
            <a:fillRect/>
          </a:stretch>
        </p:blipFill>
        <p:spPr bwMode="auto">
          <a:xfrm>
            <a:off x="6296025" y="3363913"/>
            <a:ext cx="1447800" cy="18383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noChangeArrowheads="1"/>
          </p:cNvSpPr>
          <p:nvPr>
            <p:ph idx="1"/>
          </p:nvPr>
        </p:nvSpPr>
        <p:spPr/>
        <p:txBody>
          <a:bodyPr/>
          <a:lstStyle/>
          <a:p>
            <a:pPr>
              <a:buFont typeface="Wingdings" pitchFamily="2" charset="2"/>
              <a:buNone/>
            </a:pPr>
            <a:r>
              <a:rPr lang="en-US" altLang="zh-CN" smtClean="0"/>
              <a:t>          </a:t>
            </a:r>
            <a:r>
              <a:rPr lang="zh-CN" altLang="en-US" smtClean="0"/>
              <a:t>使用“亮度</a:t>
            </a:r>
            <a:r>
              <a:rPr lang="en-US" altLang="zh-CN" smtClean="0"/>
              <a:t>/</a:t>
            </a:r>
            <a:r>
              <a:rPr lang="zh-CN" altLang="en-US" smtClean="0"/>
              <a:t>对比度”命令，可以方便地调整图像的亮度和对比度。选择“图像”</a:t>
            </a:r>
            <a:r>
              <a:rPr lang="en-US" altLang="zh-CN" smtClean="0"/>
              <a:t>|“</a:t>
            </a:r>
            <a:r>
              <a:rPr lang="zh-CN" altLang="en-US" smtClean="0"/>
              <a:t>调整”</a:t>
            </a:r>
            <a:r>
              <a:rPr lang="en-US" altLang="zh-CN" smtClean="0"/>
              <a:t>|“</a:t>
            </a:r>
            <a:r>
              <a:rPr lang="zh-CN" altLang="en-US" smtClean="0"/>
              <a:t>亮度</a:t>
            </a:r>
            <a:r>
              <a:rPr lang="en-US" altLang="zh-CN" smtClean="0"/>
              <a:t>/</a:t>
            </a:r>
            <a:r>
              <a:rPr lang="zh-CN" altLang="en-US" smtClean="0"/>
              <a:t>对比度”命令，将打开 “亮度</a:t>
            </a:r>
            <a:r>
              <a:rPr lang="en-US" altLang="zh-CN" smtClean="0"/>
              <a:t>/</a:t>
            </a:r>
            <a:r>
              <a:rPr lang="zh-CN" altLang="en-US" smtClean="0"/>
              <a:t>对比度”对话框。如图所示是将对话框参数设置为图中参数所示时的图像效果。</a:t>
            </a:r>
          </a:p>
          <a:p>
            <a:pPr>
              <a:buFont typeface="Wingdings" pitchFamily="2" charset="2"/>
              <a:buNone/>
            </a:pPr>
            <a:endParaRPr lang="en-US" altLang="zh-CN" smtClean="0"/>
          </a:p>
        </p:txBody>
      </p:sp>
      <p:sp>
        <p:nvSpPr>
          <p:cNvPr id="74754" name="Rectangle 2"/>
          <p:cNvSpPr>
            <a:spLocks noGrp="1" noChangeArrowheads="1"/>
          </p:cNvSpPr>
          <p:nvPr>
            <p:ph type="title"/>
          </p:nvPr>
        </p:nvSpPr>
        <p:spPr/>
        <p:txBody>
          <a:bodyPr/>
          <a:lstStyle/>
          <a:p>
            <a:r>
              <a:rPr lang="en-US" altLang="zh-CN" sz="3500" smtClean="0"/>
              <a:t>6.5.5  </a:t>
            </a:r>
            <a:r>
              <a:rPr lang="zh-CN" altLang="en-US" sz="3500" smtClean="0"/>
              <a:t>亮度对比度调整</a:t>
            </a:r>
            <a:br>
              <a:rPr lang="zh-CN" altLang="en-US" sz="3500" smtClean="0"/>
            </a:br>
            <a:endParaRPr lang="zh-CN" altLang="en-US" sz="3500" smtClean="0"/>
          </a:p>
        </p:txBody>
      </p:sp>
      <p:pic>
        <p:nvPicPr>
          <p:cNvPr id="74755" name="图片 1"/>
          <p:cNvPicPr>
            <a:picLocks noChangeAspect="1" noChangeArrowheads="1"/>
          </p:cNvPicPr>
          <p:nvPr/>
        </p:nvPicPr>
        <p:blipFill>
          <a:blip r:embed="rId2"/>
          <a:srcRect/>
          <a:stretch>
            <a:fillRect/>
          </a:stretch>
        </p:blipFill>
        <p:spPr bwMode="auto">
          <a:xfrm>
            <a:off x="2411413" y="4187825"/>
            <a:ext cx="1362075" cy="2019300"/>
          </a:xfrm>
          <a:prstGeom prst="rect">
            <a:avLst/>
          </a:prstGeom>
          <a:noFill/>
          <a:ln w="9525">
            <a:noFill/>
            <a:miter lim="800000"/>
            <a:headEnd/>
            <a:tailEnd/>
          </a:ln>
        </p:spPr>
      </p:pic>
      <p:pic>
        <p:nvPicPr>
          <p:cNvPr id="74756" name="图片 1"/>
          <p:cNvPicPr>
            <a:picLocks noChangeAspect="1" noChangeArrowheads="1"/>
          </p:cNvPicPr>
          <p:nvPr/>
        </p:nvPicPr>
        <p:blipFill>
          <a:blip r:embed="rId3"/>
          <a:srcRect/>
          <a:stretch>
            <a:fillRect/>
          </a:stretch>
        </p:blipFill>
        <p:spPr bwMode="auto">
          <a:xfrm>
            <a:off x="4500563" y="4678363"/>
            <a:ext cx="1895475" cy="1038225"/>
          </a:xfrm>
          <a:prstGeom prst="rect">
            <a:avLst/>
          </a:prstGeom>
          <a:noFill/>
          <a:ln w="9525">
            <a:noFill/>
            <a:miter lim="800000"/>
            <a:headEnd/>
            <a:tailEnd/>
          </a:ln>
        </p:spPr>
      </p:pic>
      <p:pic>
        <p:nvPicPr>
          <p:cNvPr id="74757" name="图片 1"/>
          <p:cNvPicPr>
            <a:picLocks noChangeAspect="1" noChangeArrowheads="1"/>
          </p:cNvPicPr>
          <p:nvPr/>
        </p:nvPicPr>
        <p:blipFill>
          <a:blip r:embed="rId4"/>
          <a:srcRect/>
          <a:stretch>
            <a:fillRect/>
          </a:stretch>
        </p:blipFill>
        <p:spPr bwMode="auto">
          <a:xfrm>
            <a:off x="6948488" y="4057650"/>
            <a:ext cx="1438275" cy="20955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idx="1"/>
          </p:nvPr>
        </p:nvSpPr>
        <p:spPr/>
        <p:txBody>
          <a:bodyPr/>
          <a:lstStyle/>
          <a:p>
            <a:pPr algn="just"/>
            <a:r>
              <a:rPr lang="en-US" altLang="zh-CN" smtClean="0"/>
              <a:t>6.6.1  </a:t>
            </a:r>
            <a:r>
              <a:rPr lang="zh-CN" altLang="en-US" smtClean="0"/>
              <a:t>通道控制面板</a:t>
            </a:r>
          </a:p>
          <a:p>
            <a:pPr algn="just"/>
            <a:r>
              <a:rPr lang="en-US" altLang="zh-CN" smtClean="0"/>
              <a:t>6.6.2  </a:t>
            </a:r>
            <a:r>
              <a:rPr lang="zh-CN" altLang="en-US" smtClean="0"/>
              <a:t>新建、复制和删除通道</a:t>
            </a:r>
          </a:p>
          <a:p>
            <a:pPr algn="just"/>
            <a:r>
              <a:rPr lang="en-US" altLang="zh-CN" smtClean="0"/>
              <a:t>6.6.3  </a:t>
            </a:r>
            <a:r>
              <a:rPr lang="zh-CN" altLang="en-US" smtClean="0"/>
              <a:t>分离与合并通道</a:t>
            </a:r>
          </a:p>
          <a:p>
            <a:pPr algn="just"/>
            <a:r>
              <a:rPr lang="en-US" altLang="zh-CN" smtClean="0"/>
              <a:t>6.6.4  </a:t>
            </a:r>
            <a:r>
              <a:rPr lang="zh-CN" altLang="en-US" smtClean="0"/>
              <a:t>使用图层蒙版合成图像</a:t>
            </a:r>
          </a:p>
          <a:p>
            <a:pPr algn="just"/>
            <a:r>
              <a:rPr lang="en-US" altLang="zh-CN" smtClean="0"/>
              <a:t>6.6.5  </a:t>
            </a:r>
            <a:r>
              <a:rPr lang="zh-CN" altLang="en-US" smtClean="0"/>
              <a:t>图像合成</a:t>
            </a:r>
          </a:p>
          <a:p>
            <a:endParaRPr lang="en-US" altLang="zh-CN" smtClean="0"/>
          </a:p>
        </p:txBody>
      </p:sp>
      <p:sp>
        <p:nvSpPr>
          <p:cNvPr id="75778" name="Rectangle 2"/>
          <p:cNvSpPr>
            <a:spLocks noGrp="1" noChangeArrowheads="1"/>
          </p:cNvSpPr>
          <p:nvPr>
            <p:ph type="title"/>
          </p:nvPr>
        </p:nvSpPr>
        <p:spPr/>
        <p:txBody>
          <a:bodyPr/>
          <a:lstStyle/>
          <a:p>
            <a:r>
              <a:rPr lang="en-US" altLang="zh-CN" sz="3500" smtClean="0"/>
              <a:t>6.6  </a:t>
            </a:r>
            <a:r>
              <a:rPr lang="zh-CN" altLang="en-US" sz="3500" smtClean="0"/>
              <a:t>通道与蒙版</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3"/>
          <p:cNvSpPr>
            <a:spLocks noGrp="1" noChangeArrowheads="1"/>
          </p:cNvSpPr>
          <p:nvPr>
            <p:ph idx="1"/>
          </p:nvPr>
        </p:nvSpPr>
        <p:spPr/>
        <p:txBody>
          <a:bodyPr/>
          <a:lstStyle/>
          <a:p>
            <a:pPr>
              <a:buFont typeface="Wingdings" pitchFamily="2" charset="2"/>
              <a:buNone/>
            </a:pPr>
            <a:r>
              <a:rPr lang="en-US" altLang="zh-CN" smtClean="0"/>
              <a:t>           </a:t>
            </a:r>
            <a:r>
              <a:rPr lang="zh-CN" altLang="en-US" smtClean="0"/>
              <a:t>通道是</a:t>
            </a:r>
            <a:r>
              <a:rPr lang="en-US" altLang="zh-CN" smtClean="0"/>
              <a:t>Photoshop</a:t>
            </a:r>
            <a:r>
              <a:rPr lang="zh-CN" altLang="en-US" smtClean="0"/>
              <a:t>中处理图像常用的一种工具，主要用于存放图像的颜色和选区信息。在实际应用过程中，通道是选取图层中某部分图像的重要手段，同时用户也可以利用通道来制作特殊效果，如创建渐隐效果、创建有阴影的文字效果、创建三维效果等图像效果 </a:t>
            </a:r>
            <a:r>
              <a:rPr lang="en-US" altLang="zh-CN" smtClean="0"/>
              <a:t>.</a:t>
            </a:r>
          </a:p>
          <a:p>
            <a:pPr>
              <a:buFont typeface="Wingdings" pitchFamily="2" charset="2"/>
              <a:buNone/>
            </a:pPr>
            <a:r>
              <a:rPr lang="en-US" altLang="zh-CN" smtClean="0"/>
              <a:t>       </a:t>
            </a:r>
            <a:r>
              <a:rPr lang="zh-CN" altLang="en-US" smtClean="0"/>
              <a:t>在</a:t>
            </a:r>
            <a:r>
              <a:rPr lang="en-US" altLang="zh-CN" smtClean="0"/>
              <a:t>Photoshop</a:t>
            </a:r>
            <a:r>
              <a:rPr lang="zh-CN" altLang="en-US" smtClean="0"/>
              <a:t>中，主要包括以下</a:t>
            </a:r>
            <a:r>
              <a:rPr lang="en-US" altLang="zh-CN" smtClean="0"/>
              <a:t>3</a:t>
            </a:r>
            <a:r>
              <a:rPr lang="zh-CN" altLang="en-US" smtClean="0"/>
              <a:t>种通道：</a:t>
            </a:r>
          </a:p>
          <a:p>
            <a:pPr>
              <a:buFont typeface="Wingdings" pitchFamily="2" charset="2"/>
              <a:buNone/>
            </a:pPr>
            <a:r>
              <a:rPr lang="zh-CN" altLang="en-US" smtClean="0"/>
              <a:t>颜色通道 、</a:t>
            </a:r>
            <a:r>
              <a:rPr lang="en-US" altLang="zh-CN" smtClean="0"/>
              <a:t>Alpha</a:t>
            </a:r>
            <a:r>
              <a:rPr lang="zh-CN" altLang="en-US" smtClean="0"/>
              <a:t>通道 、专色通道 。</a:t>
            </a:r>
          </a:p>
        </p:txBody>
      </p:sp>
      <p:sp>
        <p:nvSpPr>
          <p:cNvPr id="76802" name="Rectangle 2"/>
          <p:cNvSpPr>
            <a:spLocks noGrp="1" noChangeArrowheads="1"/>
          </p:cNvSpPr>
          <p:nvPr>
            <p:ph type="title"/>
          </p:nvPr>
        </p:nvSpPr>
        <p:spPr/>
        <p:txBody>
          <a:bodyPr/>
          <a:lstStyle/>
          <a:p>
            <a:r>
              <a:rPr lang="en-US" altLang="zh-CN" sz="3500" smtClean="0"/>
              <a:t>6.6.1  </a:t>
            </a:r>
            <a:r>
              <a:rPr lang="zh-CN" altLang="en-US" sz="3500" smtClean="0"/>
              <a:t>通道控制面板</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3"/>
          <p:cNvSpPr>
            <a:spLocks noGrp="1" noChangeArrowheads="1"/>
          </p:cNvSpPr>
          <p:nvPr>
            <p:ph idx="1"/>
          </p:nvPr>
        </p:nvSpPr>
        <p:spPr/>
        <p:txBody>
          <a:bodyPr rtlCol="0">
            <a:normAutofit fontScale="92500" lnSpcReduction="20000"/>
          </a:bodyPr>
          <a:lstStyle/>
          <a:p>
            <a:pPr marL="274320" indent="-274320" fontAlgn="auto">
              <a:spcAft>
                <a:spcPts val="0"/>
              </a:spcAft>
              <a:buFont typeface="Wingdings" pitchFamily="2" charset="2"/>
              <a:buNone/>
              <a:defRPr/>
            </a:pPr>
            <a:r>
              <a:rPr lang="en-US" altLang="zh-CN">
                <a:cs typeface="+mn-cs"/>
              </a:rPr>
              <a:t> </a:t>
            </a:r>
            <a:r>
              <a:rPr lang="zh-CN" altLang="en-US">
                <a:cs typeface="+mn-cs"/>
              </a:rPr>
              <a:t>（</a:t>
            </a:r>
            <a:r>
              <a:rPr lang="en-US" altLang="zh-CN">
                <a:cs typeface="+mn-cs"/>
              </a:rPr>
              <a:t>1</a:t>
            </a:r>
            <a:r>
              <a:rPr lang="zh-CN" altLang="en-US">
                <a:cs typeface="+mn-cs"/>
              </a:rPr>
              <a:t>）颜色通道 ：当用户打开一幅图像后，在通道控制面板中</a:t>
            </a:r>
            <a:r>
              <a:rPr lang="en-US" altLang="zh-CN">
                <a:cs typeface="+mn-cs"/>
              </a:rPr>
              <a:t>Photoshop</a:t>
            </a:r>
            <a:r>
              <a:rPr lang="zh-CN" altLang="en-US">
                <a:cs typeface="+mn-cs"/>
              </a:rPr>
              <a:t>便自动创建了相应的颜色信息通道。图像的颜色模式决定了通道的数量，如</a:t>
            </a:r>
            <a:r>
              <a:rPr lang="en-US" altLang="zh-CN">
                <a:cs typeface="+mn-cs"/>
              </a:rPr>
              <a:t>RGB</a:t>
            </a:r>
            <a:r>
              <a:rPr lang="zh-CN" altLang="en-US">
                <a:cs typeface="+mn-cs"/>
              </a:rPr>
              <a:t>图像有红、绿、蓝</a:t>
            </a:r>
            <a:r>
              <a:rPr lang="en-US" altLang="zh-CN">
                <a:cs typeface="+mn-cs"/>
              </a:rPr>
              <a:t>3</a:t>
            </a:r>
            <a:r>
              <a:rPr lang="zh-CN" altLang="en-US">
                <a:cs typeface="+mn-cs"/>
              </a:rPr>
              <a:t>个颜色通道；</a:t>
            </a:r>
            <a:r>
              <a:rPr lang="en-US" altLang="zh-CN">
                <a:cs typeface="+mn-cs"/>
              </a:rPr>
              <a:t>CMYK</a:t>
            </a:r>
            <a:r>
              <a:rPr lang="zh-CN" altLang="en-US">
                <a:cs typeface="+mn-cs"/>
              </a:rPr>
              <a:t>图像有青色、洋红、黄色、黑色</a:t>
            </a:r>
            <a:r>
              <a:rPr lang="en-US" altLang="zh-CN">
                <a:cs typeface="+mn-cs"/>
              </a:rPr>
              <a:t>4</a:t>
            </a:r>
            <a:r>
              <a:rPr lang="zh-CN" altLang="en-US">
                <a:cs typeface="+mn-cs"/>
              </a:rPr>
              <a:t>个颜色通道， </a:t>
            </a:r>
          </a:p>
          <a:p>
            <a:pPr marL="274320" indent="-274320" fontAlgn="auto">
              <a:spcAft>
                <a:spcPts val="0"/>
              </a:spcAft>
              <a:buFont typeface="Wingdings" pitchFamily="2" charset="2"/>
              <a:buNone/>
              <a:defRPr/>
            </a:pPr>
            <a:endParaRPr lang="zh-CN" altLang="en-US">
              <a:cs typeface="+mn-cs"/>
            </a:endParaRPr>
          </a:p>
          <a:p>
            <a:pPr marL="274320" indent="-274320" fontAlgn="auto">
              <a:spcAft>
                <a:spcPts val="0"/>
              </a:spcAft>
              <a:buFont typeface="Wingdings" pitchFamily="2" charset="2"/>
              <a:buNone/>
              <a:defRPr/>
            </a:pPr>
            <a:r>
              <a:rPr lang="zh-CN" altLang="en-US">
                <a:cs typeface="+mn-cs"/>
              </a:rPr>
              <a:t> （</a:t>
            </a:r>
            <a:r>
              <a:rPr lang="en-US" altLang="zh-CN">
                <a:cs typeface="+mn-cs"/>
              </a:rPr>
              <a:t>2</a:t>
            </a:r>
            <a:r>
              <a:rPr lang="zh-CN" altLang="en-US">
                <a:cs typeface="+mn-cs"/>
              </a:rPr>
              <a:t>）</a:t>
            </a:r>
            <a:r>
              <a:rPr lang="en-US" altLang="zh-CN">
                <a:cs typeface="+mn-cs"/>
              </a:rPr>
              <a:t>Alpha</a:t>
            </a:r>
            <a:r>
              <a:rPr lang="zh-CN" altLang="en-US">
                <a:cs typeface="+mn-cs"/>
              </a:rPr>
              <a:t>通道 ：在使用通道编辑图像时，新创建的通道称为</a:t>
            </a:r>
            <a:r>
              <a:rPr lang="en-US" altLang="zh-CN">
                <a:cs typeface="+mn-cs"/>
              </a:rPr>
              <a:t>Alpha</a:t>
            </a:r>
            <a:r>
              <a:rPr lang="zh-CN" altLang="en-US">
                <a:cs typeface="+mn-cs"/>
              </a:rPr>
              <a:t>通道，它所存储的是图像选区，用于保存蒙版，这些蒙版用于处理或保护图像的某些部分。</a:t>
            </a:r>
          </a:p>
          <a:p>
            <a:pPr marL="274320" indent="-274320" fontAlgn="auto">
              <a:spcAft>
                <a:spcPts val="0"/>
              </a:spcAft>
              <a:buFont typeface="Wingdings" pitchFamily="2" charset="2"/>
              <a:buNone/>
              <a:defRPr/>
            </a:pPr>
            <a:endParaRPr lang="zh-CN" altLang="en-US">
              <a:cs typeface="+mn-cs"/>
            </a:endParaRPr>
          </a:p>
          <a:p>
            <a:pPr marL="274320" indent="-274320" fontAlgn="auto">
              <a:spcAft>
                <a:spcPts val="0"/>
              </a:spcAft>
              <a:buFont typeface="Wingdings" pitchFamily="2" charset="2"/>
              <a:buNone/>
              <a:defRPr/>
            </a:pPr>
            <a:r>
              <a:rPr lang="zh-CN" altLang="en-US">
                <a:cs typeface="+mn-cs"/>
              </a:rPr>
              <a:t> （</a:t>
            </a:r>
            <a:r>
              <a:rPr lang="en-US" altLang="zh-CN">
                <a:cs typeface="+mn-cs"/>
              </a:rPr>
              <a:t>3</a:t>
            </a:r>
            <a:r>
              <a:rPr lang="zh-CN" altLang="en-US">
                <a:cs typeface="+mn-cs"/>
              </a:rPr>
              <a:t>）专色通道 ：指定用于专色油墨印刷的附加印板。 </a:t>
            </a:r>
          </a:p>
        </p:txBody>
      </p:sp>
      <p:sp>
        <p:nvSpPr>
          <p:cNvPr id="77826" name="Rectangle 2"/>
          <p:cNvSpPr>
            <a:spLocks noGrp="1" noChangeArrowheads="1"/>
          </p:cNvSpPr>
          <p:nvPr>
            <p:ph type="title"/>
          </p:nvPr>
        </p:nvSpPr>
        <p:spPr/>
        <p:txBody>
          <a:bodyPr/>
          <a:lstStyle/>
          <a:p>
            <a:endParaRPr lang="zh-CN" altLang="zh-CN" smtClean="0"/>
          </a:p>
        </p:txBody>
      </p:sp>
    </p:spTree>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p:cNvSpPr>
            <a:spLocks noGrp="1" noChangeArrowheads="1"/>
          </p:cNvSpPr>
          <p:nvPr>
            <p:ph idx="1"/>
          </p:nvPr>
        </p:nvSpPr>
        <p:spPr/>
        <p:txBody>
          <a:bodyPr/>
          <a:lstStyle/>
          <a:p>
            <a:pPr algn="just">
              <a:buFont typeface="Wingdings" pitchFamily="2" charset="2"/>
              <a:buNone/>
            </a:pPr>
            <a:r>
              <a:rPr lang="en-US" altLang="zh-CN" smtClean="0"/>
              <a:t>1</a:t>
            </a:r>
            <a:r>
              <a:rPr lang="zh-CN" altLang="en-US" smtClean="0"/>
              <a:t>．新建通道</a:t>
            </a:r>
          </a:p>
          <a:p>
            <a:pPr>
              <a:buFont typeface="Wingdings" pitchFamily="2" charset="2"/>
              <a:buNone/>
            </a:pPr>
            <a:r>
              <a:rPr lang="zh-CN" altLang="en-US" smtClean="0"/>
              <a:t>（</a:t>
            </a:r>
            <a:r>
              <a:rPr lang="en-US" altLang="zh-CN" smtClean="0"/>
              <a:t>1</a:t>
            </a:r>
            <a:r>
              <a:rPr lang="zh-CN" altLang="en-US" smtClean="0"/>
              <a:t>）在通道控制面板中，单击通道控制面板底部的“创建新通道”按钮，即可新建一个</a:t>
            </a:r>
            <a:r>
              <a:rPr lang="en-US" altLang="zh-CN" smtClean="0"/>
              <a:t>Alpha</a:t>
            </a:r>
            <a:r>
              <a:rPr lang="zh-CN" altLang="en-US" smtClean="0"/>
              <a:t>通道，新建的</a:t>
            </a:r>
            <a:r>
              <a:rPr lang="en-US" altLang="zh-CN" smtClean="0"/>
              <a:t>Alpha</a:t>
            </a:r>
            <a:r>
              <a:rPr lang="zh-CN" altLang="en-US" smtClean="0"/>
              <a:t>通道在图像窗口中显示为黑色， </a:t>
            </a:r>
          </a:p>
          <a:p>
            <a:pPr>
              <a:buFont typeface="Wingdings" pitchFamily="2" charset="2"/>
              <a:buNone/>
            </a:pPr>
            <a:r>
              <a:rPr lang="zh-CN" altLang="en-US" smtClean="0"/>
              <a:t>（</a:t>
            </a:r>
            <a:r>
              <a:rPr lang="en-US" altLang="zh-CN" smtClean="0"/>
              <a:t>2</a:t>
            </a:r>
            <a:r>
              <a:rPr lang="zh-CN" altLang="en-US" smtClean="0"/>
              <a:t>）单击控制面板右上角的按钮，在弹出的下拉菜单中选择“新通道”命令，将打开如图所示“新通道”对话框。 </a:t>
            </a:r>
          </a:p>
        </p:txBody>
      </p:sp>
      <p:sp>
        <p:nvSpPr>
          <p:cNvPr id="78850" name="Rectangle 2"/>
          <p:cNvSpPr>
            <a:spLocks noGrp="1" noChangeArrowheads="1"/>
          </p:cNvSpPr>
          <p:nvPr>
            <p:ph type="title"/>
          </p:nvPr>
        </p:nvSpPr>
        <p:spPr/>
        <p:txBody>
          <a:bodyPr/>
          <a:lstStyle/>
          <a:p>
            <a:r>
              <a:rPr lang="en-US" altLang="zh-CN" sz="3500" smtClean="0"/>
              <a:t>6.6.2  </a:t>
            </a:r>
            <a:r>
              <a:rPr lang="zh-CN" altLang="en-US" sz="3500" smtClean="0"/>
              <a:t>新建、复制和删除通道</a:t>
            </a:r>
            <a:br>
              <a:rPr lang="zh-CN" altLang="en-US" sz="3500" smtClean="0"/>
            </a:br>
            <a:endParaRPr lang="zh-CN" altLang="en-US" sz="3500" smtClean="0"/>
          </a:p>
        </p:txBody>
      </p:sp>
      <p:pic>
        <p:nvPicPr>
          <p:cNvPr id="78851" name="图片 1"/>
          <p:cNvPicPr>
            <a:picLocks noChangeAspect="1" noChangeArrowheads="1"/>
          </p:cNvPicPr>
          <p:nvPr/>
        </p:nvPicPr>
        <p:blipFill>
          <a:blip r:embed="rId2"/>
          <a:srcRect/>
          <a:stretch>
            <a:fillRect/>
          </a:stretch>
        </p:blipFill>
        <p:spPr bwMode="auto">
          <a:xfrm>
            <a:off x="4314825" y="5157788"/>
            <a:ext cx="2009775" cy="12477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idx="1"/>
          </p:nvPr>
        </p:nvSpPr>
        <p:spPr/>
        <p:txBody>
          <a:bodyPr/>
          <a:lstStyle/>
          <a:p>
            <a:pPr algn="just">
              <a:buFont typeface="Wingdings" pitchFamily="2" charset="2"/>
              <a:buNone/>
            </a:pPr>
            <a:r>
              <a:rPr lang="en-US" altLang="zh-CN" smtClean="0"/>
              <a:t>2</a:t>
            </a:r>
            <a:r>
              <a:rPr lang="zh-CN" altLang="en-US" smtClean="0"/>
              <a:t>．复制通道</a:t>
            </a:r>
          </a:p>
          <a:p>
            <a:pPr algn="just">
              <a:buFont typeface="Wingdings" pitchFamily="2" charset="2"/>
              <a:buNone/>
            </a:pPr>
            <a:r>
              <a:rPr lang="en-US" altLang="zh-CN" smtClean="0"/>
              <a:t>3</a:t>
            </a:r>
            <a:r>
              <a:rPr lang="zh-CN" altLang="en-US" smtClean="0"/>
              <a:t>．删除通道</a:t>
            </a:r>
          </a:p>
          <a:p>
            <a:endParaRPr lang="en-US" altLang="zh-CN" smtClean="0"/>
          </a:p>
        </p:txBody>
      </p:sp>
      <p:sp>
        <p:nvSpPr>
          <p:cNvPr id="79874" name="Rectangle 2"/>
          <p:cNvSpPr>
            <a:spLocks noGrp="1" noChangeArrowheads="1"/>
          </p:cNvSpPr>
          <p:nvPr>
            <p:ph type="title"/>
          </p:nvPr>
        </p:nvSpPr>
        <p:spPr/>
        <p:txBody>
          <a:bodyPr/>
          <a:lstStyle/>
          <a:p>
            <a:endParaRPr lang="zh-CN" altLang="zh-CN" smtClean="0"/>
          </a:p>
        </p:txBody>
      </p:sp>
    </p:spTree>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3"/>
          <p:cNvSpPr>
            <a:spLocks noGrp="1" noChangeArrowheads="1"/>
          </p:cNvSpPr>
          <p:nvPr>
            <p:ph idx="1"/>
          </p:nvPr>
        </p:nvSpPr>
        <p:spPr>
          <a:xfrm>
            <a:off x="900113" y="1700213"/>
            <a:ext cx="7407275" cy="3451225"/>
          </a:xfrm>
        </p:spPr>
        <p:txBody>
          <a:bodyPr/>
          <a:lstStyle/>
          <a:p>
            <a:pPr>
              <a:buFont typeface="Wingdings" pitchFamily="2" charset="2"/>
              <a:buNone/>
            </a:pPr>
            <a:r>
              <a:rPr lang="en-US" altLang="zh-CN" smtClean="0"/>
              <a:t>         Photoshop</a:t>
            </a:r>
            <a:r>
              <a:rPr lang="zh-CN" altLang="en-US" smtClean="0"/>
              <a:t>允许用户将一个图像文件中的各个通道以单个独立文件的形式进行存储，这样将用到通道的分离和合并操作。</a:t>
            </a:r>
          </a:p>
          <a:p>
            <a:pPr algn="just">
              <a:buFont typeface="Wingdings" pitchFamily="2" charset="2"/>
              <a:buNone/>
            </a:pPr>
            <a:r>
              <a:rPr lang="en-US" altLang="zh-CN" smtClean="0"/>
              <a:t>1</a:t>
            </a:r>
            <a:r>
              <a:rPr lang="zh-CN" altLang="en-US" smtClean="0"/>
              <a:t>．通道的分离</a:t>
            </a:r>
          </a:p>
          <a:p>
            <a:pPr>
              <a:buFont typeface="Wingdings" pitchFamily="2" charset="2"/>
              <a:buNone/>
            </a:pPr>
            <a:r>
              <a:rPr lang="zh-CN" altLang="en-US" smtClean="0"/>
              <a:t>          打开一幅图像文件，如图所示，单击通道控制面板右上角的按钮，在弹出的下拉菜单中选择“分离通道”命令。 </a:t>
            </a:r>
          </a:p>
        </p:txBody>
      </p:sp>
      <p:sp>
        <p:nvSpPr>
          <p:cNvPr id="80898" name="Rectangle 2"/>
          <p:cNvSpPr>
            <a:spLocks noGrp="1" noChangeArrowheads="1"/>
          </p:cNvSpPr>
          <p:nvPr>
            <p:ph type="title"/>
          </p:nvPr>
        </p:nvSpPr>
        <p:spPr/>
        <p:txBody>
          <a:bodyPr/>
          <a:lstStyle/>
          <a:p>
            <a:r>
              <a:rPr lang="en-US" altLang="zh-CN" sz="3500" smtClean="0"/>
              <a:t>6.6.3  </a:t>
            </a:r>
            <a:r>
              <a:rPr lang="zh-CN" altLang="en-US" sz="3500" smtClean="0"/>
              <a:t>分离与合并通道</a:t>
            </a:r>
            <a:br>
              <a:rPr lang="zh-CN" altLang="en-US" sz="3500" smtClean="0"/>
            </a:br>
            <a:endParaRPr lang="zh-CN" altLang="en-US" sz="3500" smtClean="0"/>
          </a:p>
        </p:txBody>
      </p:sp>
      <p:pic>
        <p:nvPicPr>
          <p:cNvPr id="80899" name="Picture 4"/>
          <p:cNvPicPr>
            <a:picLocks noChangeAspect="1" noChangeArrowheads="1"/>
          </p:cNvPicPr>
          <p:nvPr/>
        </p:nvPicPr>
        <p:blipFill>
          <a:blip r:embed="rId2">
            <a:lum bright="6000"/>
          </a:blip>
          <a:srcRect/>
          <a:stretch>
            <a:fillRect/>
          </a:stretch>
        </p:blipFill>
        <p:spPr bwMode="auto">
          <a:xfrm>
            <a:off x="3059113" y="4652963"/>
            <a:ext cx="2303462" cy="1670050"/>
          </a:xfrm>
          <a:prstGeom prst="rect">
            <a:avLst/>
          </a:prstGeom>
          <a:noFill/>
          <a:ln w="9525">
            <a:noFill/>
            <a:miter lim="800000"/>
            <a:headEnd/>
            <a:tailEnd/>
          </a:ln>
        </p:spPr>
      </p:pic>
      <p:pic>
        <p:nvPicPr>
          <p:cNvPr id="80900" name="Picture 5"/>
          <p:cNvPicPr>
            <a:picLocks noChangeAspect="1" noChangeArrowheads="1"/>
          </p:cNvPicPr>
          <p:nvPr/>
        </p:nvPicPr>
        <p:blipFill>
          <a:blip r:embed="rId3">
            <a:lum bright="6000"/>
          </a:blip>
          <a:srcRect/>
          <a:stretch>
            <a:fillRect/>
          </a:stretch>
        </p:blipFill>
        <p:spPr bwMode="auto">
          <a:xfrm>
            <a:off x="6084888" y="4652963"/>
            <a:ext cx="2592387" cy="172561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3"/>
          <p:cNvSpPr>
            <a:spLocks noGrp="1" noChangeArrowheads="1"/>
          </p:cNvSpPr>
          <p:nvPr>
            <p:ph idx="1"/>
          </p:nvPr>
        </p:nvSpPr>
        <p:spPr/>
        <p:txBody>
          <a:bodyPr/>
          <a:lstStyle/>
          <a:p>
            <a:pPr algn="just">
              <a:buFont typeface="Wingdings" pitchFamily="2" charset="2"/>
              <a:buNone/>
            </a:pPr>
            <a:r>
              <a:rPr lang="en-US" altLang="zh-CN" smtClean="0"/>
              <a:t>2</a:t>
            </a:r>
            <a:r>
              <a:rPr lang="zh-CN" altLang="en-US" smtClean="0"/>
              <a:t>．通道的合并</a:t>
            </a:r>
          </a:p>
          <a:p>
            <a:pPr algn="just">
              <a:buFont typeface="Wingdings" pitchFamily="2" charset="2"/>
              <a:buNone/>
            </a:pPr>
            <a:r>
              <a:rPr lang="zh-CN" altLang="en-US" smtClean="0"/>
              <a:t>分离通道后，用户可以将多个灰度图像合并成一幅图像。单击通道控制面板右上角的按钮，在弹出的下拉菜单中选择“合并通道”命令。将打开如下对话框。 </a:t>
            </a:r>
          </a:p>
          <a:p>
            <a:endParaRPr lang="en-US" altLang="zh-CN" smtClean="0"/>
          </a:p>
        </p:txBody>
      </p:sp>
      <p:sp>
        <p:nvSpPr>
          <p:cNvPr id="81922" name="Rectangle 2"/>
          <p:cNvSpPr>
            <a:spLocks noGrp="1" noChangeArrowheads="1"/>
          </p:cNvSpPr>
          <p:nvPr>
            <p:ph type="title"/>
          </p:nvPr>
        </p:nvSpPr>
        <p:spPr/>
        <p:txBody>
          <a:bodyPr/>
          <a:lstStyle/>
          <a:p>
            <a:endParaRPr lang="zh-CN" altLang="zh-CN" smtClean="0"/>
          </a:p>
        </p:txBody>
      </p:sp>
      <p:pic>
        <p:nvPicPr>
          <p:cNvPr id="81923" name="Picture 4"/>
          <p:cNvPicPr>
            <a:picLocks noChangeAspect="1" noChangeArrowheads="1"/>
          </p:cNvPicPr>
          <p:nvPr/>
        </p:nvPicPr>
        <p:blipFill>
          <a:blip r:embed="rId2"/>
          <a:srcRect/>
          <a:stretch>
            <a:fillRect/>
          </a:stretch>
        </p:blipFill>
        <p:spPr bwMode="auto">
          <a:xfrm>
            <a:off x="2411413" y="4611688"/>
            <a:ext cx="3024187" cy="1181100"/>
          </a:xfrm>
          <a:prstGeom prst="rect">
            <a:avLst/>
          </a:prstGeom>
          <a:noFill/>
          <a:ln w="9525">
            <a:noFill/>
            <a:miter lim="800000"/>
            <a:headEnd/>
            <a:tailEnd/>
          </a:ln>
        </p:spPr>
      </p:pic>
      <p:pic>
        <p:nvPicPr>
          <p:cNvPr id="81924" name="Picture 5"/>
          <p:cNvPicPr>
            <a:picLocks noChangeAspect="1" noChangeArrowheads="1"/>
          </p:cNvPicPr>
          <p:nvPr/>
        </p:nvPicPr>
        <p:blipFill>
          <a:blip r:embed="rId3"/>
          <a:srcRect/>
          <a:stretch>
            <a:fillRect/>
          </a:stretch>
        </p:blipFill>
        <p:spPr bwMode="auto">
          <a:xfrm>
            <a:off x="5795963" y="4581525"/>
            <a:ext cx="2735262" cy="1227138"/>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Rectangle 3"/>
          <p:cNvSpPr>
            <a:spLocks noGrp="1" noChangeArrowheads="1"/>
          </p:cNvSpPr>
          <p:nvPr>
            <p:ph idx="1"/>
          </p:nvPr>
        </p:nvSpPr>
        <p:spPr/>
        <p:txBody>
          <a:bodyPr rtlCol="0">
            <a:normAutofit lnSpcReduction="10000"/>
          </a:bodyPr>
          <a:lstStyle/>
          <a:p>
            <a:pPr marL="274320" indent="-274320" fontAlgn="auto">
              <a:lnSpc>
                <a:spcPct val="90000"/>
              </a:lnSpc>
              <a:spcAft>
                <a:spcPts val="0"/>
              </a:spcAft>
              <a:buFont typeface="Wingdings" pitchFamily="2" charset="2"/>
              <a:buNone/>
              <a:defRPr/>
            </a:pPr>
            <a:r>
              <a:rPr lang="en-US" altLang="zh-CN">
                <a:cs typeface="+mn-cs"/>
              </a:rPr>
              <a:t>          </a:t>
            </a:r>
            <a:r>
              <a:rPr lang="zh-CN" altLang="en-US">
                <a:cs typeface="+mn-cs"/>
              </a:rPr>
              <a:t>蒙版是</a:t>
            </a:r>
            <a:r>
              <a:rPr lang="en-US" altLang="zh-CN">
                <a:cs typeface="+mn-cs"/>
              </a:rPr>
              <a:t>Photoshop</a:t>
            </a:r>
            <a:r>
              <a:rPr lang="zh-CN" altLang="en-US">
                <a:cs typeface="+mn-cs"/>
              </a:rPr>
              <a:t>中一种独特的图像处理方式，主要用于保护被屏蔽的图像区域，并可将部分图像处理成透明和半透明效果。蒙版实质上是一个独立的灰度图，任何绘图、编辑工具和滤镜等都可用来编辑蒙版。蒙版可以用来隔离和保护图像的某个区域，当对图像的其余区域进行颜色变化、滤镜效果和其他效果处理时，被蒙版蒙住的区域将不会发生改变。</a:t>
            </a:r>
          </a:p>
          <a:p>
            <a:pPr marL="274320" indent="-274320" fontAlgn="auto">
              <a:lnSpc>
                <a:spcPct val="90000"/>
              </a:lnSpc>
              <a:spcAft>
                <a:spcPts val="0"/>
              </a:spcAft>
              <a:buFont typeface="Wingdings" pitchFamily="2" charset="2"/>
              <a:buNone/>
              <a:defRPr/>
            </a:pPr>
            <a:r>
              <a:rPr lang="zh-CN" altLang="en-US">
                <a:cs typeface="+mn-cs"/>
              </a:rPr>
              <a:t>           在</a:t>
            </a:r>
            <a:r>
              <a:rPr lang="en-US" altLang="zh-CN">
                <a:cs typeface="+mn-cs"/>
              </a:rPr>
              <a:t>Photoshop CS2</a:t>
            </a:r>
            <a:r>
              <a:rPr lang="zh-CN" altLang="en-US">
                <a:cs typeface="+mn-cs"/>
              </a:rPr>
              <a:t>中有图层蒙版、快速蒙版、通道蒙版三种蒙版。下面介绍图层蒙版的使用。 </a:t>
            </a:r>
          </a:p>
        </p:txBody>
      </p:sp>
      <p:sp>
        <p:nvSpPr>
          <p:cNvPr id="82946" name="Rectangle 2"/>
          <p:cNvSpPr>
            <a:spLocks noGrp="1" noChangeArrowheads="1"/>
          </p:cNvSpPr>
          <p:nvPr>
            <p:ph type="title"/>
          </p:nvPr>
        </p:nvSpPr>
        <p:spPr/>
        <p:txBody>
          <a:bodyPr/>
          <a:lstStyle/>
          <a:p>
            <a:r>
              <a:rPr lang="en-US" altLang="zh-CN" sz="3500" smtClean="0"/>
              <a:t>6.6.4  </a:t>
            </a:r>
            <a:r>
              <a:rPr lang="zh-CN" altLang="en-US" sz="3500" smtClean="0"/>
              <a:t>使用图层蒙版合成图像</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altLang="zh-CN" sz="3500" smtClean="0"/>
              <a:t>6.1.2 </a:t>
            </a:r>
            <a:r>
              <a:rPr lang="zh-CN" altLang="en-US" sz="3500" smtClean="0"/>
              <a:t>套索工具</a:t>
            </a:r>
            <a:br>
              <a:rPr lang="zh-CN" altLang="en-US" sz="3500" smtClean="0"/>
            </a:br>
            <a:endParaRPr lang="zh-CN" altLang="en-US" sz="3500" smtClean="0"/>
          </a:p>
        </p:txBody>
      </p:sp>
      <p:sp>
        <p:nvSpPr>
          <p:cNvPr id="19458" name="Rectangle 3"/>
          <p:cNvSpPr>
            <a:spLocks noGrp="1" noChangeArrowheads="1"/>
          </p:cNvSpPr>
          <p:nvPr>
            <p:ph type="body" idx="1"/>
          </p:nvPr>
        </p:nvSpPr>
        <p:spPr>
          <a:xfrm>
            <a:off x="755650" y="2276475"/>
            <a:ext cx="7408863" cy="3451225"/>
          </a:xfrm>
        </p:spPr>
        <p:txBody>
          <a:bodyPr/>
          <a:lstStyle/>
          <a:p>
            <a:pPr>
              <a:buFont typeface="Wingdings" pitchFamily="2" charset="2"/>
              <a:buNone/>
            </a:pPr>
            <a:r>
              <a:rPr lang="en-US" altLang="zh-CN" smtClean="0"/>
              <a:t>            </a:t>
            </a:r>
            <a:r>
              <a:rPr lang="zh-CN" altLang="en-US" smtClean="0"/>
              <a:t>使用索套工具可以选取图像中的不规则图像区域，如花朵、动物、人物的头部等不规则图形。</a:t>
            </a:r>
          </a:p>
          <a:p>
            <a:pPr>
              <a:buFont typeface="Wingdings" pitchFamily="2" charset="2"/>
              <a:buNone/>
            </a:pPr>
            <a:r>
              <a:rPr lang="en-US" altLang="zh-CN" smtClean="0"/>
              <a:t>1</a:t>
            </a:r>
            <a:r>
              <a:rPr lang="zh-CN" altLang="en-US" smtClean="0"/>
              <a:t>．索套工具的使用 </a:t>
            </a:r>
          </a:p>
          <a:p>
            <a:pPr>
              <a:buFont typeface="Wingdings" pitchFamily="2" charset="2"/>
              <a:buNone/>
            </a:pPr>
            <a:r>
              <a:rPr lang="zh-CN" altLang="en-US" smtClean="0"/>
              <a:t>             单击工具箱中的套索工具，将鼠标移到要选取图像的起始点，按住鼠标左键不放并拖动鼠标沿图像的轮廓移动，当回到图像的起始点时释放鼠标，即选取了该图形。用鼠标单击图像中的任意一点，可以取消图形的选取。  </a:t>
            </a:r>
          </a:p>
        </p:txBody>
      </p:sp>
      <p:pic>
        <p:nvPicPr>
          <p:cNvPr id="19459" name="Picture 2"/>
          <p:cNvPicPr>
            <a:picLocks noChangeAspect="1" noChangeArrowheads="1"/>
          </p:cNvPicPr>
          <p:nvPr/>
        </p:nvPicPr>
        <p:blipFill>
          <a:blip r:embed="rId2"/>
          <a:srcRect/>
          <a:stretch>
            <a:fillRect/>
          </a:stretch>
        </p:blipFill>
        <p:spPr bwMode="auto">
          <a:xfrm>
            <a:off x="7442200" y="4978400"/>
            <a:ext cx="1619250" cy="18478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3"/>
          <p:cNvSpPr>
            <a:spLocks noGrp="1" noChangeArrowheads="1"/>
          </p:cNvSpPr>
          <p:nvPr>
            <p:ph idx="1"/>
          </p:nvPr>
        </p:nvSpPr>
        <p:spPr/>
        <p:txBody>
          <a:bodyPr/>
          <a:lstStyle/>
          <a:p>
            <a:pPr>
              <a:buFont typeface="Wingdings" pitchFamily="2" charset="2"/>
              <a:buNone/>
            </a:pPr>
            <a:r>
              <a:rPr lang="en-US" altLang="zh-CN" smtClean="0"/>
              <a:t>         </a:t>
            </a:r>
            <a:r>
              <a:rPr lang="zh-CN" altLang="en-US" smtClean="0"/>
              <a:t>图层蒙版可为图层增加遮蔽效果，常用于图层合成，下图所示为应用图层蒙版后的图像效果及其图层调板。  </a:t>
            </a:r>
          </a:p>
        </p:txBody>
      </p:sp>
      <p:sp>
        <p:nvSpPr>
          <p:cNvPr id="83970" name="Rectangle 2"/>
          <p:cNvSpPr>
            <a:spLocks noGrp="1" noChangeArrowheads="1"/>
          </p:cNvSpPr>
          <p:nvPr>
            <p:ph type="title"/>
          </p:nvPr>
        </p:nvSpPr>
        <p:spPr/>
        <p:txBody>
          <a:bodyPr/>
          <a:lstStyle/>
          <a:p>
            <a:endParaRPr lang="zh-CN" altLang="zh-CN" smtClean="0"/>
          </a:p>
        </p:txBody>
      </p:sp>
      <p:pic>
        <p:nvPicPr>
          <p:cNvPr id="83971" name="图片 1"/>
          <p:cNvPicPr>
            <a:picLocks noChangeAspect="1" noChangeArrowheads="1"/>
          </p:cNvPicPr>
          <p:nvPr/>
        </p:nvPicPr>
        <p:blipFill>
          <a:blip r:embed="rId2"/>
          <a:srcRect/>
          <a:stretch>
            <a:fillRect/>
          </a:stretch>
        </p:blipFill>
        <p:spPr bwMode="auto">
          <a:xfrm>
            <a:off x="1619250" y="4119563"/>
            <a:ext cx="2457450" cy="1466850"/>
          </a:xfrm>
          <a:prstGeom prst="rect">
            <a:avLst/>
          </a:prstGeom>
          <a:noFill/>
          <a:ln w="9525">
            <a:noFill/>
            <a:miter lim="800000"/>
            <a:headEnd/>
            <a:tailEnd/>
          </a:ln>
        </p:spPr>
      </p:pic>
      <p:pic>
        <p:nvPicPr>
          <p:cNvPr id="83972" name="图片 1"/>
          <p:cNvPicPr>
            <a:picLocks noChangeAspect="1" noChangeArrowheads="1"/>
          </p:cNvPicPr>
          <p:nvPr/>
        </p:nvPicPr>
        <p:blipFill>
          <a:blip r:embed="rId3"/>
          <a:srcRect/>
          <a:stretch>
            <a:fillRect/>
          </a:stretch>
        </p:blipFill>
        <p:spPr bwMode="auto">
          <a:xfrm>
            <a:off x="5292725" y="4143375"/>
            <a:ext cx="1838325" cy="14192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3"/>
          <p:cNvSpPr>
            <a:spLocks noGrp="1" noChangeArrowheads="1"/>
          </p:cNvSpPr>
          <p:nvPr>
            <p:ph idx="1"/>
          </p:nvPr>
        </p:nvSpPr>
        <p:spPr>
          <a:xfrm>
            <a:off x="900113" y="1773238"/>
            <a:ext cx="7407275" cy="3449637"/>
          </a:xfrm>
        </p:spPr>
        <p:txBody>
          <a:bodyPr/>
          <a:lstStyle/>
          <a:p>
            <a:pPr algn="just">
              <a:buFont typeface="Wingdings" pitchFamily="2" charset="2"/>
              <a:buNone/>
            </a:pPr>
            <a:r>
              <a:rPr lang="en-US" altLang="zh-CN" smtClean="0"/>
              <a:t>1</a:t>
            </a:r>
            <a:r>
              <a:rPr lang="zh-CN" altLang="en-US" smtClean="0"/>
              <a:t>．创建图层蒙版</a:t>
            </a:r>
          </a:p>
          <a:p>
            <a:pPr algn="just">
              <a:buFont typeface="Wingdings" pitchFamily="2" charset="2"/>
              <a:buNone/>
            </a:pPr>
            <a:r>
              <a:rPr lang="zh-CN" altLang="en-US" smtClean="0"/>
              <a:t>           在图层调板中选择要添加蒙版的图层“土地”，单击图层调板下部的“添加图层蒙版”按钮，或执行“图层”</a:t>
            </a:r>
            <a:r>
              <a:rPr lang="en-US" altLang="zh-CN" smtClean="0"/>
              <a:t>|“</a:t>
            </a:r>
            <a:r>
              <a:rPr lang="zh-CN" altLang="en-US" smtClean="0"/>
              <a:t>图层蒙版”</a:t>
            </a:r>
            <a:r>
              <a:rPr lang="en-US" altLang="zh-CN" smtClean="0"/>
              <a:t>|“</a:t>
            </a:r>
            <a:r>
              <a:rPr lang="zh-CN" altLang="en-US" smtClean="0"/>
              <a:t>显示全部”命令，即可为当前图层添加蒙版。如图所示为添加蒙版前后的图层调板状态。</a:t>
            </a:r>
          </a:p>
          <a:p>
            <a:endParaRPr lang="en-US" altLang="zh-CN" smtClean="0"/>
          </a:p>
        </p:txBody>
      </p:sp>
      <p:sp>
        <p:nvSpPr>
          <p:cNvPr id="84994" name="Rectangle 2"/>
          <p:cNvSpPr>
            <a:spLocks noGrp="1" noChangeArrowheads="1"/>
          </p:cNvSpPr>
          <p:nvPr>
            <p:ph type="title"/>
          </p:nvPr>
        </p:nvSpPr>
        <p:spPr/>
        <p:txBody>
          <a:bodyPr/>
          <a:lstStyle/>
          <a:p>
            <a:endParaRPr lang="zh-CN" altLang="zh-CN" smtClean="0"/>
          </a:p>
        </p:txBody>
      </p:sp>
      <p:pic>
        <p:nvPicPr>
          <p:cNvPr id="84995" name="图片 1"/>
          <p:cNvPicPr>
            <a:picLocks noChangeAspect="1" noChangeArrowheads="1"/>
          </p:cNvPicPr>
          <p:nvPr/>
        </p:nvPicPr>
        <p:blipFill>
          <a:blip r:embed="rId2"/>
          <a:srcRect/>
          <a:stretch>
            <a:fillRect/>
          </a:stretch>
        </p:blipFill>
        <p:spPr bwMode="auto">
          <a:xfrm>
            <a:off x="1692275" y="4065588"/>
            <a:ext cx="2663825" cy="1666875"/>
          </a:xfrm>
          <a:prstGeom prst="rect">
            <a:avLst/>
          </a:prstGeom>
          <a:noFill/>
          <a:ln w="9525">
            <a:noFill/>
            <a:miter lim="800000"/>
            <a:headEnd/>
            <a:tailEnd/>
          </a:ln>
        </p:spPr>
      </p:pic>
      <p:pic>
        <p:nvPicPr>
          <p:cNvPr id="84996" name="图片 1"/>
          <p:cNvPicPr>
            <a:picLocks noChangeAspect="1" noChangeArrowheads="1"/>
          </p:cNvPicPr>
          <p:nvPr/>
        </p:nvPicPr>
        <p:blipFill>
          <a:blip r:embed="rId3"/>
          <a:srcRect/>
          <a:stretch>
            <a:fillRect/>
          </a:stretch>
        </p:blipFill>
        <p:spPr bwMode="auto">
          <a:xfrm>
            <a:off x="5148263" y="4065588"/>
            <a:ext cx="2736850" cy="16668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Rectangle 3"/>
          <p:cNvSpPr>
            <a:spLocks noGrp="1" noChangeArrowheads="1"/>
          </p:cNvSpPr>
          <p:nvPr>
            <p:ph idx="1"/>
          </p:nvPr>
        </p:nvSpPr>
        <p:spPr/>
        <p:txBody>
          <a:bodyPr rtlCol="0">
            <a:normAutofit lnSpcReduction="10000"/>
          </a:bodyPr>
          <a:lstStyle/>
          <a:p>
            <a:pPr marL="274320" indent="-274320" algn="just" fontAlgn="auto">
              <a:spcAft>
                <a:spcPts val="0"/>
              </a:spcAft>
              <a:buFont typeface="Wingdings" pitchFamily="2" charset="2"/>
              <a:buNone/>
              <a:defRPr/>
            </a:pPr>
            <a:r>
              <a:rPr lang="en-US" altLang="zh-CN" dirty="0" smtClean="0">
                <a:cs typeface="+mn-cs"/>
              </a:rPr>
              <a:t>2</a:t>
            </a:r>
            <a:r>
              <a:rPr lang="zh-CN" altLang="en-US" dirty="0" smtClean="0">
                <a:cs typeface="+mn-cs"/>
              </a:rPr>
              <a:t>．编辑图层蒙版</a:t>
            </a:r>
          </a:p>
          <a:p>
            <a:pPr marL="274320" indent="-274320" algn="just" fontAlgn="auto">
              <a:spcAft>
                <a:spcPts val="0"/>
              </a:spcAft>
              <a:buFont typeface="Wingdings" pitchFamily="2" charset="2"/>
              <a:buNone/>
              <a:defRPr/>
            </a:pPr>
            <a:r>
              <a:rPr lang="zh-CN" altLang="en-US" dirty="0" smtClean="0">
                <a:cs typeface="+mn-cs"/>
              </a:rPr>
              <a:t>            在蒙版图层被选中的情况下，可以使用任何绘图、编辑工具和滤镜对蒙版进行编辑。在编辑图像蒙版时，前景色和背景色处于灰度显示状态，若要通过编辑蒙版显示当前图层，可以在要显示的区域用白色进行绘制，对要隐藏的区域用黑色绘制。</a:t>
            </a:r>
          </a:p>
          <a:p>
            <a:pPr marL="274320" indent="-274320" algn="just" fontAlgn="auto">
              <a:spcAft>
                <a:spcPts val="0"/>
              </a:spcAft>
              <a:buFont typeface="Wingdings" pitchFamily="2" charset="2"/>
              <a:buNone/>
              <a:defRPr/>
            </a:pPr>
            <a:r>
              <a:rPr lang="en-US" altLang="zh-CN" dirty="0" smtClean="0">
                <a:cs typeface="+mn-cs"/>
              </a:rPr>
              <a:t>3</a:t>
            </a:r>
            <a:r>
              <a:rPr lang="zh-CN" altLang="en-US" dirty="0" smtClean="0">
                <a:cs typeface="+mn-cs"/>
              </a:rPr>
              <a:t>．删除图层蒙版</a:t>
            </a:r>
          </a:p>
          <a:p>
            <a:pPr marL="274320" indent="-274320" fontAlgn="auto">
              <a:spcAft>
                <a:spcPts val="0"/>
              </a:spcAft>
              <a:buFont typeface="Wingdings" pitchFamily="2" charset="2"/>
              <a:buNone/>
              <a:defRPr/>
            </a:pPr>
            <a:r>
              <a:rPr lang="zh-CN" altLang="en-US" dirty="0" smtClean="0">
                <a:cs typeface="+mn-cs"/>
              </a:rPr>
              <a:t>         单击蒙版缩览图将其选中，然后单击图层调板下方的“删除图层”按钮， </a:t>
            </a:r>
            <a:endParaRPr lang="zh-CN" altLang="en-US" dirty="0">
              <a:cs typeface="+mn-cs"/>
            </a:endParaRPr>
          </a:p>
        </p:txBody>
      </p:sp>
      <p:sp>
        <p:nvSpPr>
          <p:cNvPr id="86018" name="Rectangle 2"/>
          <p:cNvSpPr>
            <a:spLocks noGrp="1" noChangeArrowheads="1"/>
          </p:cNvSpPr>
          <p:nvPr>
            <p:ph type="title"/>
          </p:nvPr>
        </p:nvSpPr>
        <p:spPr/>
        <p:txBody>
          <a:bodyPr/>
          <a:lstStyle/>
          <a:p>
            <a:endParaRPr lang="zh-CN" altLang="zh-CN" smtClean="0"/>
          </a:p>
        </p:txBody>
      </p:sp>
    </p:spTree>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1116013" y="2205038"/>
            <a:ext cx="7407275" cy="3451225"/>
          </a:xfrm>
        </p:spPr>
        <p:txBody>
          <a:bodyPr/>
          <a:lstStyle/>
          <a:p>
            <a:pPr>
              <a:buFont typeface="Wingdings" pitchFamily="2" charset="2"/>
              <a:buNone/>
            </a:pPr>
            <a:r>
              <a:rPr lang="en-US" altLang="zh-CN" smtClean="0"/>
              <a:t>         </a:t>
            </a:r>
            <a:r>
              <a:rPr lang="zh-CN" altLang="zh-CN" smtClean="0"/>
              <a:t>下面是一个合成照片像框的例子，合成的素材和最终效果如图所示</a:t>
            </a:r>
            <a:r>
              <a:rPr lang="zh-CN" altLang="en-US" smtClean="0"/>
              <a:t>。</a:t>
            </a:r>
            <a:endParaRPr lang="en-US" altLang="zh-CN" smtClean="0"/>
          </a:p>
        </p:txBody>
      </p:sp>
      <p:sp>
        <p:nvSpPr>
          <p:cNvPr id="87042" name="Rectangle 2"/>
          <p:cNvSpPr>
            <a:spLocks noGrp="1" noChangeArrowheads="1"/>
          </p:cNvSpPr>
          <p:nvPr>
            <p:ph type="title"/>
          </p:nvPr>
        </p:nvSpPr>
        <p:spPr/>
        <p:txBody>
          <a:bodyPr/>
          <a:lstStyle/>
          <a:p>
            <a:r>
              <a:rPr lang="en-US" altLang="zh-CN" sz="3500" smtClean="0"/>
              <a:t>6.6.5  </a:t>
            </a:r>
            <a:r>
              <a:rPr lang="zh-CN" altLang="en-US" sz="3500" smtClean="0"/>
              <a:t>图像合成</a:t>
            </a:r>
            <a:br>
              <a:rPr lang="zh-CN" altLang="en-US" sz="3500" smtClean="0"/>
            </a:br>
            <a:endParaRPr lang="zh-CN" altLang="en-US" sz="3500" smtClean="0"/>
          </a:p>
        </p:txBody>
      </p:sp>
      <p:pic>
        <p:nvPicPr>
          <p:cNvPr id="87043" name="图片 1"/>
          <p:cNvPicPr>
            <a:picLocks noChangeAspect="1" noChangeArrowheads="1"/>
          </p:cNvPicPr>
          <p:nvPr/>
        </p:nvPicPr>
        <p:blipFill>
          <a:blip r:embed="rId2"/>
          <a:srcRect/>
          <a:stretch>
            <a:fillRect/>
          </a:stretch>
        </p:blipFill>
        <p:spPr bwMode="auto">
          <a:xfrm>
            <a:off x="1042988" y="3429000"/>
            <a:ext cx="1933575" cy="1676400"/>
          </a:xfrm>
          <a:prstGeom prst="rect">
            <a:avLst/>
          </a:prstGeom>
          <a:noFill/>
          <a:ln w="9525">
            <a:noFill/>
            <a:miter lim="800000"/>
            <a:headEnd/>
            <a:tailEnd/>
          </a:ln>
        </p:spPr>
      </p:pic>
      <p:pic>
        <p:nvPicPr>
          <p:cNvPr id="87044" name="图片 1"/>
          <p:cNvPicPr>
            <a:picLocks noChangeAspect="1" noChangeArrowheads="1"/>
          </p:cNvPicPr>
          <p:nvPr/>
        </p:nvPicPr>
        <p:blipFill>
          <a:blip r:embed="rId3"/>
          <a:srcRect/>
          <a:stretch>
            <a:fillRect/>
          </a:stretch>
        </p:blipFill>
        <p:spPr bwMode="auto">
          <a:xfrm>
            <a:off x="3743325" y="3648075"/>
            <a:ext cx="1266825" cy="1457325"/>
          </a:xfrm>
          <a:prstGeom prst="rect">
            <a:avLst/>
          </a:prstGeom>
          <a:noFill/>
          <a:ln w="9525">
            <a:noFill/>
            <a:miter lim="800000"/>
            <a:headEnd/>
            <a:tailEnd/>
          </a:ln>
        </p:spPr>
      </p:pic>
      <p:pic>
        <p:nvPicPr>
          <p:cNvPr id="87045" name="图片 1"/>
          <p:cNvPicPr>
            <a:picLocks noChangeAspect="1" noChangeArrowheads="1"/>
          </p:cNvPicPr>
          <p:nvPr/>
        </p:nvPicPr>
        <p:blipFill>
          <a:blip r:embed="rId4"/>
          <a:srcRect/>
          <a:stretch>
            <a:fillRect/>
          </a:stretch>
        </p:blipFill>
        <p:spPr bwMode="auto">
          <a:xfrm>
            <a:off x="5867400" y="3519488"/>
            <a:ext cx="1933575" cy="17145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rtlCol="0">
            <a:normAutofit lnSpcReduction="10000"/>
          </a:bodyPr>
          <a:lstStyle/>
          <a:p>
            <a:pPr marL="274320" indent="-274320" algn="just" fontAlgn="auto">
              <a:spcAft>
                <a:spcPts val="0"/>
              </a:spcAft>
              <a:defRPr/>
            </a:pPr>
            <a:r>
              <a:rPr lang="en-US" altLang="zh-CN">
                <a:cs typeface="+mn-cs"/>
              </a:rPr>
              <a:t>6.7.1  </a:t>
            </a:r>
            <a:r>
              <a:rPr lang="zh-CN" altLang="en-US">
                <a:cs typeface="+mn-cs"/>
              </a:rPr>
              <a:t>滤镜基础知识</a:t>
            </a:r>
          </a:p>
          <a:p>
            <a:pPr marL="274320" indent="-274320" algn="just" fontAlgn="auto">
              <a:spcAft>
                <a:spcPts val="0"/>
              </a:spcAft>
              <a:defRPr/>
            </a:pPr>
            <a:r>
              <a:rPr lang="en-US" altLang="zh-CN">
                <a:cs typeface="+mn-cs"/>
              </a:rPr>
              <a:t>6.7.2  </a:t>
            </a:r>
            <a:r>
              <a:rPr lang="zh-CN" altLang="en-US">
                <a:cs typeface="+mn-cs"/>
              </a:rPr>
              <a:t>风格化滤镜</a:t>
            </a:r>
          </a:p>
          <a:p>
            <a:pPr marL="274320" indent="-274320" algn="just" fontAlgn="auto">
              <a:spcAft>
                <a:spcPts val="0"/>
              </a:spcAft>
              <a:defRPr/>
            </a:pPr>
            <a:r>
              <a:rPr lang="en-US" altLang="zh-CN">
                <a:cs typeface="+mn-cs"/>
              </a:rPr>
              <a:t>6.7.3  </a:t>
            </a:r>
            <a:r>
              <a:rPr lang="zh-CN" altLang="en-US">
                <a:cs typeface="+mn-cs"/>
              </a:rPr>
              <a:t>画笔描边滤镜</a:t>
            </a:r>
          </a:p>
          <a:p>
            <a:pPr marL="274320" indent="-274320" algn="just" fontAlgn="auto">
              <a:spcAft>
                <a:spcPts val="0"/>
              </a:spcAft>
              <a:defRPr/>
            </a:pPr>
            <a:r>
              <a:rPr lang="en-US" altLang="zh-CN">
                <a:cs typeface="+mn-cs"/>
              </a:rPr>
              <a:t>6.7.4  </a:t>
            </a:r>
            <a:r>
              <a:rPr lang="zh-CN" altLang="en-US">
                <a:cs typeface="+mn-cs"/>
              </a:rPr>
              <a:t>模糊滤镜</a:t>
            </a:r>
          </a:p>
          <a:p>
            <a:pPr marL="274320" indent="-274320" algn="just" fontAlgn="auto">
              <a:spcAft>
                <a:spcPts val="0"/>
              </a:spcAft>
              <a:defRPr/>
            </a:pPr>
            <a:r>
              <a:rPr lang="en-US" altLang="zh-CN">
                <a:cs typeface="+mn-cs"/>
              </a:rPr>
              <a:t>6.7.5  </a:t>
            </a:r>
            <a:r>
              <a:rPr lang="zh-CN" altLang="en-US">
                <a:cs typeface="+mn-cs"/>
              </a:rPr>
              <a:t>素描滤镜</a:t>
            </a:r>
          </a:p>
          <a:p>
            <a:pPr marL="274320" indent="-274320" algn="just" fontAlgn="auto">
              <a:spcAft>
                <a:spcPts val="0"/>
              </a:spcAft>
              <a:defRPr/>
            </a:pPr>
            <a:r>
              <a:rPr lang="en-US" altLang="zh-CN">
                <a:cs typeface="+mn-cs"/>
              </a:rPr>
              <a:t>6.7.6  </a:t>
            </a:r>
            <a:r>
              <a:rPr lang="zh-CN" altLang="en-US">
                <a:cs typeface="+mn-cs"/>
              </a:rPr>
              <a:t>纹理滤镜</a:t>
            </a:r>
          </a:p>
          <a:p>
            <a:pPr marL="274320" indent="-274320" algn="just" fontAlgn="auto">
              <a:spcAft>
                <a:spcPts val="0"/>
              </a:spcAft>
              <a:defRPr/>
            </a:pPr>
            <a:r>
              <a:rPr lang="en-US" altLang="zh-CN">
                <a:cs typeface="+mn-cs"/>
              </a:rPr>
              <a:t>6.7.7  </a:t>
            </a:r>
            <a:r>
              <a:rPr lang="zh-CN" altLang="en-US">
                <a:cs typeface="+mn-cs"/>
              </a:rPr>
              <a:t>像素化</a:t>
            </a:r>
          </a:p>
          <a:p>
            <a:pPr marL="274320" indent="-274320" algn="just" fontAlgn="auto">
              <a:spcAft>
                <a:spcPts val="0"/>
              </a:spcAft>
              <a:defRPr/>
            </a:pPr>
            <a:r>
              <a:rPr lang="en-US" altLang="zh-CN">
                <a:cs typeface="+mn-cs"/>
              </a:rPr>
              <a:t>6.7.8  </a:t>
            </a:r>
            <a:r>
              <a:rPr lang="zh-CN" altLang="en-US">
                <a:cs typeface="+mn-cs"/>
              </a:rPr>
              <a:t>渲染</a:t>
            </a:r>
          </a:p>
          <a:p>
            <a:pPr marL="274320" indent="-274320" fontAlgn="auto">
              <a:spcAft>
                <a:spcPts val="0"/>
              </a:spcAft>
              <a:defRPr/>
            </a:pPr>
            <a:endParaRPr lang="en-US" altLang="zh-CN">
              <a:cs typeface="+mn-cs"/>
            </a:endParaRPr>
          </a:p>
        </p:txBody>
      </p:sp>
      <p:sp>
        <p:nvSpPr>
          <p:cNvPr id="88066" name="Rectangle 2"/>
          <p:cNvSpPr>
            <a:spLocks noGrp="1" noChangeArrowheads="1"/>
          </p:cNvSpPr>
          <p:nvPr>
            <p:ph type="title"/>
          </p:nvPr>
        </p:nvSpPr>
        <p:spPr/>
        <p:txBody>
          <a:bodyPr/>
          <a:lstStyle/>
          <a:p>
            <a:r>
              <a:rPr lang="en-US" altLang="zh-CN" sz="3500" smtClean="0"/>
              <a:t>6.7  </a:t>
            </a:r>
            <a:r>
              <a:rPr lang="zh-CN" altLang="en-US" sz="3500" smtClean="0"/>
              <a:t>滤镜</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Rectangle 3"/>
          <p:cNvSpPr>
            <a:spLocks noGrp="1" noChangeArrowheads="1"/>
          </p:cNvSpPr>
          <p:nvPr>
            <p:ph idx="1"/>
          </p:nvPr>
        </p:nvSpPr>
        <p:spPr>
          <a:xfrm>
            <a:off x="871538" y="2133600"/>
            <a:ext cx="7408862" cy="3992563"/>
          </a:xfrm>
        </p:spPr>
        <p:txBody>
          <a:bodyPr rtlCol="0">
            <a:normAutofit fontScale="92500"/>
          </a:bodyPr>
          <a:lstStyle/>
          <a:p>
            <a:pPr marL="274320" indent="-274320" fontAlgn="auto">
              <a:lnSpc>
                <a:spcPct val="80000"/>
              </a:lnSpc>
              <a:spcAft>
                <a:spcPts val="0"/>
              </a:spcAft>
              <a:buFont typeface="Wingdings" pitchFamily="2" charset="2"/>
              <a:buNone/>
              <a:defRPr/>
            </a:pPr>
            <a:r>
              <a:rPr lang="en-US" altLang="zh-CN" dirty="0">
                <a:cs typeface="+mn-cs"/>
              </a:rPr>
              <a:t>         </a:t>
            </a:r>
            <a:r>
              <a:rPr lang="zh-CN" altLang="en-US" dirty="0">
                <a:cs typeface="+mn-cs"/>
              </a:rPr>
              <a:t>滤镜是</a:t>
            </a:r>
            <a:r>
              <a:rPr lang="en-US" altLang="zh-CN" dirty="0">
                <a:cs typeface="+mn-cs"/>
              </a:rPr>
              <a:t>Photoshop</a:t>
            </a:r>
            <a:r>
              <a:rPr lang="zh-CN" altLang="en-US" dirty="0">
                <a:cs typeface="+mn-cs"/>
              </a:rPr>
              <a:t>中进行图像处理时最为常用的一种手段。通过滤镜可以对图像进行各种特效处理，包括纹理、扭曲变形、画笔描边、模糊、艺术绘画等多种特效，从而使平淡无奇的图片产生奇妙的效果。</a:t>
            </a:r>
          </a:p>
          <a:p>
            <a:pPr marL="274320" indent="-274320" algn="just" fontAlgn="auto">
              <a:lnSpc>
                <a:spcPct val="80000"/>
              </a:lnSpc>
              <a:spcAft>
                <a:spcPts val="0"/>
              </a:spcAft>
              <a:buFont typeface="Wingdings" pitchFamily="2" charset="2"/>
              <a:buNone/>
              <a:defRPr/>
            </a:pPr>
            <a:r>
              <a:rPr lang="en-US" altLang="zh-CN" dirty="0">
                <a:cs typeface="+mn-cs"/>
              </a:rPr>
              <a:t>1</a:t>
            </a:r>
            <a:r>
              <a:rPr lang="zh-CN" altLang="en-US" dirty="0">
                <a:cs typeface="+mn-cs"/>
              </a:rPr>
              <a:t>．滤镜的一般使用方法</a:t>
            </a:r>
          </a:p>
          <a:p>
            <a:pPr marL="274320" indent="-274320" algn="just" fontAlgn="auto">
              <a:lnSpc>
                <a:spcPct val="80000"/>
              </a:lnSpc>
              <a:spcAft>
                <a:spcPts val="0"/>
              </a:spcAft>
              <a:buFont typeface="Wingdings" pitchFamily="2" charset="2"/>
              <a:buNone/>
              <a:defRPr/>
            </a:pPr>
            <a:r>
              <a:rPr lang="zh-CN" altLang="en-US" dirty="0">
                <a:cs typeface="+mn-cs"/>
              </a:rPr>
              <a:t>      滤镜的一般使用方法是在“滤镜”菜单中选择相应滤镜类型子菜单中的某个滤镜命令，在打开的参数设置对话框（个别滤镜无须进行设置）中设置好参数后单击“好”按钮即可。</a:t>
            </a:r>
          </a:p>
          <a:p>
            <a:pPr marL="274320" indent="-274320" algn="just" fontAlgn="auto">
              <a:lnSpc>
                <a:spcPct val="80000"/>
              </a:lnSpc>
              <a:spcAft>
                <a:spcPts val="0"/>
              </a:spcAft>
              <a:buFont typeface="Wingdings" pitchFamily="2" charset="2"/>
              <a:buNone/>
              <a:defRPr/>
            </a:pPr>
            <a:r>
              <a:rPr lang="en-US" altLang="zh-CN" dirty="0">
                <a:cs typeface="+mn-cs"/>
              </a:rPr>
              <a:t>2</a:t>
            </a:r>
            <a:r>
              <a:rPr lang="zh-CN" altLang="en-US" dirty="0">
                <a:cs typeface="+mn-cs"/>
              </a:rPr>
              <a:t>．重复使用上一个滤镜效果 </a:t>
            </a:r>
          </a:p>
          <a:p>
            <a:pPr marL="274320" indent="-274320" algn="just" fontAlgn="auto">
              <a:lnSpc>
                <a:spcPct val="80000"/>
              </a:lnSpc>
              <a:spcAft>
                <a:spcPts val="0"/>
              </a:spcAft>
              <a:buFont typeface="Wingdings" pitchFamily="2" charset="2"/>
              <a:buNone/>
              <a:defRPr/>
            </a:pPr>
            <a:r>
              <a:rPr lang="zh-CN" altLang="en-US" dirty="0">
                <a:cs typeface="+mn-cs"/>
              </a:rPr>
              <a:t>当使用完一个滤镜命令后，最后一次使用过的滤镜将被放在“滤镜”菜单的顶部，用户还可以单击它或按</a:t>
            </a:r>
            <a:r>
              <a:rPr lang="en-US" altLang="zh-CN" dirty="0" err="1">
                <a:cs typeface="+mn-cs"/>
              </a:rPr>
              <a:t>Ctrl+F</a:t>
            </a:r>
            <a:r>
              <a:rPr lang="zh-CN" altLang="en-US" dirty="0">
                <a:cs typeface="+mn-cs"/>
              </a:rPr>
              <a:t>键将以上次设置的参数快速重复执行相同的滤镜命令。 </a:t>
            </a:r>
          </a:p>
          <a:p>
            <a:pPr marL="274320" indent="-274320" fontAlgn="auto">
              <a:lnSpc>
                <a:spcPct val="80000"/>
              </a:lnSpc>
              <a:spcAft>
                <a:spcPts val="0"/>
              </a:spcAft>
              <a:buFont typeface="Wingdings" pitchFamily="2" charset="2"/>
              <a:buNone/>
              <a:defRPr/>
            </a:pPr>
            <a:endParaRPr lang="en-US" altLang="zh-CN" dirty="0">
              <a:cs typeface="+mn-cs"/>
            </a:endParaRPr>
          </a:p>
        </p:txBody>
      </p:sp>
      <p:sp>
        <p:nvSpPr>
          <p:cNvPr id="89090" name="Rectangle 2"/>
          <p:cNvSpPr>
            <a:spLocks noGrp="1" noChangeArrowheads="1"/>
          </p:cNvSpPr>
          <p:nvPr>
            <p:ph type="title"/>
          </p:nvPr>
        </p:nvSpPr>
        <p:spPr/>
        <p:txBody>
          <a:bodyPr/>
          <a:lstStyle/>
          <a:p>
            <a:r>
              <a:rPr lang="en-US" altLang="zh-CN" b="1" smtClean="0"/>
              <a:t>6.7.1  </a:t>
            </a:r>
            <a:r>
              <a:rPr lang="zh-CN" altLang="en-US" b="1" smtClean="0"/>
              <a:t>滤镜基础知识</a:t>
            </a:r>
          </a:p>
        </p:txBody>
      </p:sp>
    </p:spTree>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3"/>
          <p:cNvSpPr>
            <a:spLocks noGrp="1" noChangeArrowheads="1"/>
          </p:cNvSpPr>
          <p:nvPr>
            <p:ph idx="1"/>
          </p:nvPr>
        </p:nvSpPr>
        <p:spPr>
          <a:xfrm>
            <a:off x="871538" y="1844675"/>
            <a:ext cx="7408862" cy="4281488"/>
          </a:xfrm>
        </p:spPr>
        <p:txBody>
          <a:bodyPr/>
          <a:lstStyle/>
          <a:p>
            <a:pPr algn="just">
              <a:buFont typeface="Wingdings" pitchFamily="2" charset="2"/>
              <a:buNone/>
            </a:pPr>
            <a:r>
              <a:rPr lang="en-US" altLang="zh-CN" smtClean="0"/>
              <a:t>1</a:t>
            </a:r>
            <a:r>
              <a:rPr lang="zh-CN" altLang="en-US" smtClean="0"/>
              <a:t>．浮雕效果</a:t>
            </a:r>
          </a:p>
          <a:p>
            <a:pPr>
              <a:buFont typeface="Wingdings" pitchFamily="2" charset="2"/>
              <a:buNone/>
            </a:pPr>
            <a:r>
              <a:rPr lang="zh-CN" altLang="en-US" smtClean="0"/>
              <a:t>          打开一张图片，执行“滤镜”</a:t>
            </a:r>
            <a:r>
              <a:rPr lang="en-US" altLang="zh-CN" smtClean="0"/>
              <a:t>|“</a:t>
            </a:r>
            <a:r>
              <a:rPr lang="zh-CN" altLang="en-US" smtClean="0"/>
              <a:t>风格化”</a:t>
            </a:r>
            <a:r>
              <a:rPr lang="en-US" altLang="zh-CN" smtClean="0"/>
              <a:t>|“</a:t>
            </a:r>
            <a:r>
              <a:rPr lang="zh-CN" altLang="en-US" smtClean="0"/>
              <a:t>浮雕效果”命令，可以创建图像凸起或凹陷效果。如图所示为原图、应用滤镜后得到的图像效果及相关参数设置。</a:t>
            </a:r>
          </a:p>
        </p:txBody>
      </p:sp>
      <p:sp>
        <p:nvSpPr>
          <p:cNvPr id="90114" name="Rectangle 2"/>
          <p:cNvSpPr>
            <a:spLocks noGrp="1" noChangeArrowheads="1"/>
          </p:cNvSpPr>
          <p:nvPr>
            <p:ph type="title"/>
          </p:nvPr>
        </p:nvSpPr>
        <p:spPr/>
        <p:txBody>
          <a:bodyPr/>
          <a:lstStyle/>
          <a:p>
            <a:r>
              <a:rPr lang="en-US" altLang="zh-CN" sz="3500" smtClean="0"/>
              <a:t>6.7.2  </a:t>
            </a:r>
            <a:r>
              <a:rPr lang="zh-CN" altLang="en-US" sz="3500" smtClean="0"/>
              <a:t>风格化滤镜</a:t>
            </a:r>
            <a:br>
              <a:rPr lang="zh-CN" altLang="en-US" sz="3500" smtClean="0"/>
            </a:br>
            <a:endParaRPr lang="zh-CN" altLang="en-US" sz="3500" smtClean="0"/>
          </a:p>
        </p:txBody>
      </p:sp>
      <p:sp>
        <p:nvSpPr>
          <p:cNvPr id="90115" name="Rectangle 7"/>
          <p:cNvSpPr>
            <a:spLocks noChangeArrowheads="1"/>
          </p:cNvSpPr>
          <p:nvPr/>
        </p:nvSpPr>
        <p:spPr bwMode="auto">
          <a:xfrm>
            <a:off x="0" y="143351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0116" name="Rectangle 8"/>
          <p:cNvSpPr>
            <a:spLocks noChangeArrowheads="1"/>
          </p:cNvSpPr>
          <p:nvPr/>
        </p:nvSpPr>
        <p:spPr bwMode="auto">
          <a:xfrm>
            <a:off x="4422775" y="2614613"/>
            <a:ext cx="29845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0117" name="Rectangle 9"/>
          <p:cNvSpPr>
            <a:spLocks noChangeArrowheads="1"/>
          </p:cNvSpPr>
          <p:nvPr/>
        </p:nvSpPr>
        <p:spPr bwMode="auto">
          <a:xfrm>
            <a:off x="4422775" y="3862388"/>
            <a:ext cx="29845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90118" name="图片 1"/>
          <p:cNvPicPr>
            <a:picLocks noChangeAspect="1" noChangeArrowheads="1"/>
          </p:cNvPicPr>
          <p:nvPr/>
        </p:nvPicPr>
        <p:blipFill>
          <a:blip r:embed="rId2"/>
          <a:srcRect/>
          <a:stretch>
            <a:fillRect/>
          </a:stretch>
        </p:blipFill>
        <p:spPr bwMode="auto">
          <a:xfrm>
            <a:off x="1476375" y="3862388"/>
            <a:ext cx="1514475" cy="2047875"/>
          </a:xfrm>
          <a:prstGeom prst="rect">
            <a:avLst/>
          </a:prstGeom>
          <a:noFill/>
          <a:ln w="9525">
            <a:noFill/>
            <a:miter lim="800000"/>
            <a:headEnd/>
            <a:tailEnd/>
          </a:ln>
        </p:spPr>
      </p:pic>
      <p:pic>
        <p:nvPicPr>
          <p:cNvPr id="90119" name="图片 1"/>
          <p:cNvPicPr>
            <a:picLocks noChangeAspect="1" noChangeArrowheads="1"/>
          </p:cNvPicPr>
          <p:nvPr/>
        </p:nvPicPr>
        <p:blipFill>
          <a:blip r:embed="rId3"/>
          <a:srcRect/>
          <a:stretch>
            <a:fillRect/>
          </a:stretch>
        </p:blipFill>
        <p:spPr bwMode="auto">
          <a:xfrm>
            <a:off x="3963988" y="3813175"/>
            <a:ext cx="1514475" cy="2047875"/>
          </a:xfrm>
          <a:prstGeom prst="rect">
            <a:avLst/>
          </a:prstGeom>
          <a:noFill/>
          <a:ln w="9525">
            <a:noFill/>
            <a:miter lim="800000"/>
            <a:headEnd/>
            <a:tailEnd/>
          </a:ln>
        </p:spPr>
      </p:pic>
      <p:pic>
        <p:nvPicPr>
          <p:cNvPr id="90120" name="图片 1"/>
          <p:cNvPicPr>
            <a:picLocks noChangeAspect="1" noChangeArrowheads="1"/>
          </p:cNvPicPr>
          <p:nvPr/>
        </p:nvPicPr>
        <p:blipFill>
          <a:blip r:embed="rId4"/>
          <a:srcRect/>
          <a:stretch>
            <a:fillRect/>
          </a:stretch>
        </p:blipFill>
        <p:spPr bwMode="auto">
          <a:xfrm>
            <a:off x="6516688" y="3851275"/>
            <a:ext cx="1581150" cy="20097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3"/>
          <p:cNvSpPr>
            <a:spLocks noGrp="1" noChangeArrowheads="1"/>
          </p:cNvSpPr>
          <p:nvPr>
            <p:ph idx="1"/>
          </p:nvPr>
        </p:nvSpPr>
        <p:spPr>
          <a:xfrm>
            <a:off x="747713" y="1700213"/>
            <a:ext cx="7407275" cy="3451225"/>
          </a:xfrm>
        </p:spPr>
        <p:txBody>
          <a:bodyPr/>
          <a:lstStyle/>
          <a:p>
            <a:pPr algn="just">
              <a:buFont typeface="Wingdings" pitchFamily="2" charset="2"/>
              <a:buNone/>
            </a:pPr>
            <a:r>
              <a:rPr lang="en-US" altLang="zh-CN" smtClean="0"/>
              <a:t>2</a:t>
            </a:r>
            <a:r>
              <a:rPr lang="zh-CN" altLang="en-US" smtClean="0"/>
              <a:t>．风</a:t>
            </a:r>
          </a:p>
          <a:p>
            <a:pPr algn="just">
              <a:buFont typeface="Wingdings" pitchFamily="2" charset="2"/>
              <a:buNone/>
            </a:pPr>
            <a:r>
              <a:rPr lang="zh-CN" altLang="en-US" smtClean="0"/>
              <a:t>         打开一张图片，执行“滤镜”</a:t>
            </a:r>
            <a:r>
              <a:rPr lang="en-US" altLang="zh-CN" smtClean="0"/>
              <a:t>|“</a:t>
            </a:r>
            <a:r>
              <a:rPr lang="zh-CN" altLang="en-US" smtClean="0"/>
              <a:t>风格化”</a:t>
            </a:r>
            <a:r>
              <a:rPr lang="en-US" altLang="zh-CN" smtClean="0"/>
              <a:t>|“</a:t>
            </a:r>
            <a:r>
              <a:rPr lang="zh-CN" altLang="en-US" smtClean="0"/>
              <a:t>风”命令，可以在图像中创建细小的水平线条模拟风的效果。如图所示为原图、应用滤镜后得到的图像效果及相关参数设置。</a:t>
            </a:r>
          </a:p>
          <a:p>
            <a:endParaRPr lang="en-US" altLang="zh-CN" smtClean="0"/>
          </a:p>
        </p:txBody>
      </p:sp>
      <p:sp>
        <p:nvSpPr>
          <p:cNvPr id="91138" name="Rectangle 2"/>
          <p:cNvSpPr>
            <a:spLocks noGrp="1" noChangeArrowheads="1"/>
          </p:cNvSpPr>
          <p:nvPr>
            <p:ph type="title"/>
          </p:nvPr>
        </p:nvSpPr>
        <p:spPr/>
        <p:txBody>
          <a:bodyPr/>
          <a:lstStyle/>
          <a:p>
            <a:endParaRPr lang="zh-CN" altLang="zh-CN" smtClean="0"/>
          </a:p>
        </p:txBody>
      </p:sp>
      <p:sp>
        <p:nvSpPr>
          <p:cNvPr id="91139" name="Rectangle 7"/>
          <p:cNvSpPr>
            <a:spLocks noChangeArrowheads="1"/>
          </p:cNvSpPr>
          <p:nvPr/>
        </p:nvSpPr>
        <p:spPr bwMode="auto">
          <a:xfrm>
            <a:off x="0" y="120491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1140" name="Rectangle 8"/>
          <p:cNvSpPr>
            <a:spLocks noChangeArrowheads="1"/>
          </p:cNvSpPr>
          <p:nvPr/>
        </p:nvSpPr>
        <p:spPr bwMode="auto">
          <a:xfrm>
            <a:off x="4451350" y="254793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1141" name="Rectangle 9"/>
          <p:cNvSpPr>
            <a:spLocks noChangeArrowheads="1"/>
          </p:cNvSpPr>
          <p:nvPr/>
        </p:nvSpPr>
        <p:spPr bwMode="auto">
          <a:xfrm>
            <a:off x="4451350" y="397668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91142" name="图片 1"/>
          <p:cNvPicPr>
            <a:picLocks noChangeAspect="1" noChangeArrowheads="1"/>
          </p:cNvPicPr>
          <p:nvPr/>
        </p:nvPicPr>
        <p:blipFill>
          <a:blip r:embed="rId2"/>
          <a:srcRect/>
          <a:stretch>
            <a:fillRect/>
          </a:stretch>
        </p:blipFill>
        <p:spPr bwMode="auto">
          <a:xfrm>
            <a:off x="1547813" y="3716338"/>
            <a:ext cx="1733550" cy="2133600"/>
          </a:xfrm>
          <a:prstGeom prst="rect">
            <a:avLst/>
          </a:prstGeom>
          <a:noFill/>
          <a:ln w="9525">
            <a:noFill/>
            <a:miter lim="800000"/>
            <a:headEnd/>
            <a:tailEnd/>
          </a:ln>
        </p:spPr>
      </p:pic>
      <p:pic>
        <p:nvPicPr>
          <p:cNvPr id="91143" name="图片 1"/>
          <p:cNvPicPr>
            <a:picLocks noChangeAspect="1" noChangeArrowheads="1"/>
          </p:cNvPicPr>
          <p:nvPr/>
        </p:nvPicPr>
        <p:blipFill>
          <a:blip r:embed="rId3"/>
          <a:srcRect/>
          <a:stretch>
            <a:fillRect/>
          </a:stretch>
        </p:blipFill>
        <p:spPr bwMode="auto">
          <a:xfrm>
            <a:off x="3873500" y="3751263"/>
            <a:ext cx="1638300" cy="2162175"/>
          </a:xfrm>
          <a:prstGeom prst="rect">
            <a:avLst/>
          </a:prstGeom>
          <a:noFill/>
          <a:ln w="9525">
            <a:noFill/>
            <a:miter lim="800000"/>
            <a:headEnd/>
            <a:tailEnd/>
          </a:ln>
        </p:spPr>
      </p:pic>
      <p:pic>
        <p:nvPicPr>
          <p:cNvPr id="91144" name="图片 1"/>
          <p:cNvPicPr>
            <a:picLocks noChangeAspect="1" noChangeArrowheads="1"/>
          </p:cNvPicPr>
          <p:nvPr/>
        </p:nvPicPr>
        <p:blipFill>
          <a:blip r:embed="rId4"/>
          <a:srcRect/>
          <a:stretch>
            <a:fillRect/>
          </a:stretch>
        </p:blipFill>
        <p:spPr bwMode="auto">
          <a:xfrm>
            <a:off x="6276975" y="4006850"/>
            <a:ext cx="1400175" cy="15525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3"/>
          <p:cNvSpPr>
            <a:spLocks noGrp="1" noChangeArrowheads="1"/>
          </p:cNvSpPr>
          <p:nvPr>
            <p:ph idx="1"/>
          </p:nvPr>
        </p:nvSpPr>
        <p:spPr/>
        <p:txBody>
          <a:bodyPr/>
          <a:lstStyle/>
          <a:p>
            <a:pPr algn="just">
              <a:buFont typeface="Wingdings" pitchFamily="2" charset="2"/>
              <a:buNone/>
            </a:pPr>
            <a:r>
              <a:rPr lang="en-US" altLang="zh-CN" smtClean="0"/>
              <a:t>3</a:t>
            </a:r>
            <a:r>
              <a:rPr lang="zh-CN" altLang="en-US" smtClean="0"/>
              <a:t>．拼贴</a:t>
            </a:r>
          </a:p>
          <a:p>
            <a:pPr algn="just">
              <a:buFont typeface="Wingdings" pitchFamily="2" charset="2"/>
              <a:buNone/>
            </a:pPr>
            <a:r>
              <a:rPr lang="zh-CN" altLang="en-US" smtClean="0"/>
              <a:t>       打开一张图片，执行“滤镜”</a:t>
            </a:r>
            <a:r>
              <a:rPr lang="en-US" altLang="zh-CN" smtClean="0"/>
              <a:t>|“</a:t>
            </a:r>
            <a:r>
              <a:rPr lang="zh-CN" altLang="en-US" smtClean="0"/>
              <a:t>风格化”</a:t>
            </a:r>
            <a:r>
              <a:rPr lang="en-US" altLang="zh-CN" smtClean="0"/>
              <a:t>|“</a:t>
            </a:r>
            <a:r>
              <a:rPr lang="zh-CN" altLang="en-US" smtClean="0"/>
              <a:t>拼贴”命令，可将图像分解为一系列拼贴。如图所示为原图、应用滤镜后得到的图像效果及相关参数设置。</a:t>
            </a:r>
          </a:p>
          <a:p>
            <a:pPr algn="ctr">
              <a:buFont typeface="Wingdings" pitchFamily="2" charset="2"/>
              <a:buNone/>
            </a:pPr>
            <a:r>
              <a:rPr lang="zh-CN" altLang="en-US" smtClean="0"/>
              <a:t> </a:t>
            </a:r>
          </a:p>
        </p:txBody>
      </p:sp>
      <p:sp>
        <p:nvSpPr>
          <p:cNvPr id="92162" name="Rectangle 2"/>
          <p:cNvSpPr>
            <a:spLocks noGrp="1" noChangeArrowheads="1"/>
          </p:cNvSpPr>
          <p:nvPr>
            <p:ph type="title"/>
          </p:nvPr>
        </p:nvSpPr>
        <p:spPr/>
        <p:txBody>
          <a:bodyPr/>
          <a:lstStyle/>
          <a:p>
            <a:endParaRPr lang="zh-CN" altLang="zh-CN" smtClean="0"/>
          </a:p>
        </p:txBody>
      </p:sp>
      <p:sp>
        <p:nvSpPr>
          <p:cNvPr id="92163" name="Rectangle 7"/>
          <p:cNvSpPr>
            <a:spLocks noChangeArrowheads="1"/>
          </p:cNvSpPr>
          <p:nvPr/>
        </p:nvSpPr>
        <p:spPr bwMode="auto">
          <a:xfrm>
            <a:off x="0" y="166211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2164" name="Rectangle 8"/>
          <p:cNvSpPr>
            <a:spLocks noChangeArrowheads="1"/>
          </p:cNvSpPr>
          <p:nvPr/>
        </p:nvSpPr>
        <p:spPr bwMode="auto">
          <a:xfrm>
            <a:off x="4451350" y="3033713"/>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2165" name="Rectangle 9"/>
          <p:cNvSpPr>
            <a:spLocks noChangeArrowheads="1"/>
          </p:cNvSpPr>
          <p:nvPr/>
        </p:nvSpPr>
        <p:spPr bwMode="auto">
          <a:xfrm>
            <a:off x="4451350" y="449103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92166" name="图片 1"/>
          <p:cNvPicPr>
            <a:picLocks noChangeAspect="1" noChangeArrowheads="1"/>
          </p:cNvPicPr>
          <p:nvPr/>
        </p:nvPicPr>
        <p:blipFill>
          <a:blip r:embed="rId2"/>
          <a:srcRect/>
          <a:stretch>
            <a:fillRect/>
          </a:stretch>
        </p:blipFill>
        <p:spPr bwMode="auto">
          <a:xfrm>
            <a:off x="1200150" y="4511675"/>
            <a:ext cx="1704975" cy="1352550"/>
          </a:xfrm>
          <a:prstGeom prst="rect">
            <a:avLst/>
          </a:prstGeom>
          <a:noFill/>
          <a:ln w="9525">
            <a:noFill/>
            <a:miter lim="800000"/>
            <a:headEnd/>
            <a:tailEnd/>
          </a:ln>
        </p:spPr>
      </p:pic>
      <p:pic>
        <p:nvPicPr>
          <p:cNvPr id="92167" name="图片 1"/>
          <p:cNvPicPr>
            <a:picLocks noChangeAspect="1" noChangeArrowheads="1"/>
          </p:cNvPicPr>
          <p:nvPr/>
        </p:nvPicPr>
        <p:blipFill>
          <a:blip r:embed="rId3"/>
          <a:srcRect/>
          <a:stretch>
            <a:fillRect/>
          </a:stretch>
        </p:blipFill>
        <p:spPr bwMode="auto">
          <a:xfrm>
            <a:off x="3709988" y="4527550"/>
            <a:ext cx="1724025" cy="1362075"/>
          </a:xfrm>
          <a:prstGeom prst="rect">
            <a:avLst/>
          </a:prstGeom>
          <a:noFill/>
          <a:ln w="9525">
            <a:noFill/>
            <a:miter lim="800000"/>
            <a:headEnd/>
            <a:tailEnd/>
          </a:ln>
        </p:spPr>
      </p:pic>
      <p:pic>
        <p:nvPicPr>
          <p:cNvPr id="92168" name="图片 1"/>
          <p:cNvPicPr>
            <a:picLocks noChangeAspect="1" noChangeArrowheads="1"/>
          </p:cNvPicPr>
          <p:nvPr/>
        </p:nvPicPr>
        <p:blipFill>
          <a:blip r:embed="rId4"/>
          <a:srcRect/>
          <a:stretch>
            <a:fillRect/>
          </a:stretch>
        </p:blipFill>
        <p:spPr bwMode="auto">
          <a:xfrm>
            <a:off x="6156325" y="4719638"/>
            <a:ext cx="1619250" cy="9334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3"/>
          <p:cNvSpPr>
            <a:spLocks noGrp="1" noChangeArrowheads="1"/>
          </p:cNvSpPr>
          <p:nvPr>
            <p:ph idx="1"/>
          </p:nvPr>
        </p:nvSpPr>
        <p:spPr/>
        <p:txBody>
          <a:bodyPr rtlCol="0">
            <a:normAutofit lnSpcReduction="10000"/>
          </a:bodyPr>
          <a:lstStyle/>
          <a:p>
            <a:pPr marL="274320" indent="-274320" fontAlgn="auto">
              <a:spcAft>
                <a:spcPts val="0"/>
              </a:spcAft>
              <a:buFont typeface="Wingdings" pitchFamily="2" charset="2"/>
              <a:buNone/>
              <a:defRPr/>
            </a:pPr>
            <a:r>
              <a:rPr lang="en-US" altLang="zh-CN">
                <a:cs typeface="+mn-cs"/>
              </a:rPr>
              <a:t>           </a:t>
            </a:r>
            <a:r>
              <a:rPr lang="zh-CN" altLang="en-US">
                <a:cs typeface="+mn-cs"/>
              </a:rPr>
              <a:t>画笔描边滤镜组使用不同的画笔和油墨描边效果创造出绘画效果，可向图像添加颗粒、绘画、杂色、边缘细节或纹理。</a:t>
            </a:r>
            <a:r>
              <a:rPr lang="en-US" altLang="zh-CN">
                <a:cs typeface="+mn-cs"/>
              </a:rPr>
              <a:t>Photoshop CS2</a:t>
            </a:r>
            <a:r>
              <a:rPr lang="zh-CN" altLang="en-US">
                <a:cs typeface="+mn-cs"/>
              </a:rPr>
              <a:t>的所有“画笔描边”滤镜都可以通过滤镜库来应用。</a:t>
            </a:r>
          </a:p>
          <a:p>
            <a:pPr marL="274320" indent="-274320" algn="just" fontAlgn="auto">
              <a:spcAft>
                <a:spcPts val="0"/>
              </a:spcAft>
              <a:buFont typeface="Wingdings" pitchFamily="2" charset="2"/>
              <a:buNone/>
              <a:defRPr/>
            </a:pPr>
            <a:r>
              <a:rPr lang="en-US" altLang="zh-CN">
                <a:cs typeface="+mn-cs"/>
              </a:rPr>
              <a:t>1</a:t>
            </a:r>
            <a:r>
              <a:rPr lang="zh-CN" altLang="en-US">
                <a:cs typeface="+mn-cs"/>
              </a:rPr>
              <a:t>．喷溅</a:t>
            </a:r>
          </a:p>
          <a:p>
            <a:pPr marL="274320" indent="-274320" algn="just" fontAlgn="auto">
              <a:spcAft>
                <a:spcPts val="0"/>
              </a:spcAft>
              <a:buFont typeface="Wingdings" pitchFamily="2" charset="2"/>
              <a:buNone/>
              <a:defRPr/>
            </a:pPr>
            <a:r>
              <a:rPr lang="zh-CN" altLang="en-US">
                <a:cs typeface="+mn-cs"/>
              </a:rPr>
              <a:t>    打开一张图片，执行“滤镜”</a:t>
            </a:r>
            <a:r>
              <a:rPr lang="en-US" altLang="zh-CN">
                <a:cs typeface="+mn-cs"/>
              </a:rPr>
              <a:t>|“</a:t>
            </a:r>
            <a:r>
              <a:rPr lang="zh-CN" altLang="en-US">
                <a:cs typeface="+mn-cs"/>
              </a:rPr>
              <a:t>画笔描边”</a:t>
            </a:r>
            <a:r>
              <a:rPr lang="en-US" altLang="zh-CN">
                <a:cs typeface="+mn-cs"/>
              </a:rPr>
              <a:t>|“</a:t>
            </a:r>
            <a:r>
              <a:rPr lang="zh-CN" altLang="en-US">
                <a:cs typeface="+mn-cs"/>
              </a:rPr>
              <a:t>喷溅”命令，可以创建类似喷枪作图的效果。如图所示为原图、应用滤镜后得到的图像效果及相关参数设置。</a:t>
            </a:r>
          </a:p>
          <a:p>
            <a:pPr marL="274320" indent="-274320" fontAlgn="auto">
              <a:spcAft>
                <a:spcPts val="0"/>
              </a:spcAft>
              <a:buFont typeface="Wingdings" pitchFamily="2" charset="2"/>
              <a:buNone/>
              <a:defRPr/>
            </a:pPr>
            <a:r>
              <a:rPr lang="zh-CN" altLang="en-US">
                <a:cs typeface="+mn-cs"/>
              </a:rPr>
              <a:t> </a:t>
            </a:r>
          </a:p>
        </p:txBody>
      </p:sp>
      <p:sp>
        <p:nvSpPr>
          <p:cNvPr id="93186" name="Rectangle 2"/>
          <p:cNvSpPr>
            <a:spLocks noGrp="1" noChangeArrowheads="1"/>
          </p:cNvSpPr>
          <p:nvPr>
            <p:ph type="title"/>
          </p:nvPr>
        </p:nvSpPr>
        <p:spPr/>
        <p:txBody>
          <a:bodyPr/>
          <a:lstStyle/>
          <a:p>
            <a:r>
              <a:rPr lang="en-US" altLang="zh-CN" sz="3500" smtClean="0"/>
              <a:t>6.7.3  </a:t>
            </a:r>
            <a:r>
              <a:rPr lang="zh-CN" altLang="en-US" sz="3500" smtClean="0"/>
              <a:t>画笔描边滤镜</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p:cNvSpPr>
            <a:spLocks noGrp="1" noChangeArrowheads="1"/>
          </p:cNvSpPr>
          <p:nvPr>
            <p:ph type="body" idx="1"/>
          </p:nvPr>
        </p:nvSpPr>
        <p:spPr/>
        <p:txBody>
          <a:bodyPr rtlCol="0">
            <a:normAutofit fontScale="92500"/>
          </a:bodyPr>
          <a:lstStyle/>
          <a:p>
            <a:pPr marL="274320" indent="-274320" fontAlgn="auto">
              <a:lnSpc>
                <a:spcPct val="90000"/>
              </a:lnSpc>
              <a:spcAft>
                <a:spcPts val="0"/>
              </a:spcAft>
              <a:buFont typeface="Wingdings" pitchFamily="2" charset="2"/>
              <a:buNone/>
              <a:defRPr/>
            </a:pPr>
            <a:r>
              <a:rPr lang="en-US" altLang="zh-CN">
                <a:cs typeface="+mn-cs"/>
              </a:rPr>
              <a:t>2</a:t>
            </a:r>
            <a:r>
              <a:rPr lang="zh-CN" altLang="en-US">
                <a:cs typeface="+mn-cs"/>
              </a:rPr>
              <a:t>．多边形套索工具的使用</a:t>
            </a:r>
          </a:p>
          <a:p>
            <a:pPr marL="274320" indent="-274320" fontAlgn="auto">
              <a:lnSpc>
                <a:spcPct val="90000"/>
              </a:lnSpc>
              <a:spcAft>
                <a:spcPts val="0"/>
              </a:spcAft>
              <a:buFont typeface="Wingdings" pitchFamily="2" charset="2"/>
              <a:buNone/>
              <a:defRPr/>
            </a:pPr>
            <a:r>
              <a:rPr lang="zh-CN" altLang="en-US">
                <a:cs typeface="+mn-cs"/>
              </a:rPr>
              <a:t>          使用多边形套索工具可以选取比较精确的图形，该工具适用于边界多为直线或边界曲折的复杂图形的选取。</a:t>
            </a:r>
          </a:p>
          <a:p>
            <a:pPr marL="274320" indent="-274320" fontAlgn="auto">
              <a:lnSpc>
                <a:spcPct val="90000"/>
              </a:lnSpc>
              <a:spcAft>
                <a:spcPts val="0"/>
              </a:spcAft>
              <a:buFont typeface="Wingdings" pitchFamily="2" charset="2"/>
              <a:buNone/>
              <a:defRPr/>
            </a:pPr>
            <a:r>
              <a:rPr lang="zh-CN" altLang="en-US">
                <a:cs typeface="+mn-cs"/>
              </a:rPr>
              <a:t>           操作如下：单击工具箱中的多边形套索工具，将鼠标移至图像窗口中要选取图像的边界位置上并单击鼠标左键，然后沿着需要选取的图像区域移动鼠标，并在多边形的转折点处单击鼠标，作为多边形的一个顶点。当回到起始点时，光标右下角将出现一个小圆圈，如图所示，单击鼠标左键，封闭选取区域，完成选取操作。  </a:t>
            </a:r>
          </a:p>
        </p:txBody>
      </p:sp>
    </p:spTree>
  </p:cSld>
  <p:clrMapOvr>
    <a:masterClrMapping/>
  </p:clrMapOvr>
  <p:transition spd="slow"/>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3"/>
          <p:cNvSpPr>
            <a:spLocks noGrp="1" noChangeArrowheads="1"/>
          </p:cNvSpPr>
          <p:nvPr>
            <p:ph idx="1"/>
          </p:nvPr>
        </p:nvSpPr>
        <p:spPr/>
        <p:txBody>
          <a:bodyPr/>
          <a:lstStyle/>
          <a:p>
            <a:pPr>
              <a:buFont typeface="Wingdings" pitchFamily="2" charset="2"/>
              <a:buNone/>
            </a:pPr>
            <a:endParaRPr lang="zh-CN" altLang="zh-CN" smtClean="0"/>
          </a:p>
        </p:txBody>
      </p:sp>
      <p:sp>
        <p:nvSpPr>
          <p:cNvPr id="94210" name="Rectangle 2"/>
          <p:cNvSpPr>
            <a:spLocks noGrp="1" noChangeArrowheads="1"/>
          </p:cNvSpPr>
          <p:nvPr>
            <p:ph type="title"/>
          </p:nvPr>
        </p:nvSpPr>
        <p:spPr/>
        <p:txBody>
          <a:bodyPr/>
          <a:lstStyle/>
          <a:p>
            <a:r>
              <a:rPr lang="en-US" altLang="zh-CN" sz="3500" smtClean="0"/>
              <a:t/>
            </a:r>
            <a:br>
              <a:rPr lang="en-US" altLang="zh-CN" sz="3500" smtClean="0"/>
            </a:br>
            <a:endParaRPr lang="en-US" altLang="zh-CN" sz="3500" smtClean="0"/>
          </a:p>
        </p:txBody>
      </p:sp>
      <p:pic>
        <p:nvPicPr>
          <p:cNvPr id="94211" name="Picture 6"/>
          <p:cNvPicPr>
            <a:picLocks noChangeAspect="1" noChangeArrowheads="1"/>
          </p:cNvPicPr>
          <p:nvPr/>
        </p:nvPicPr>
        <p:blipFill>
          <a:blip r:embed="rId2">
            <a:lum bright="12000"/>
          </a:blip>
          <a:srcRect/>
          <a:stretch>
            <a:fillRect/>
          </a:stretch>
        </p:blipFill>
        <p:spPr bwMode="auto">
          <a:xfrm>
            <a:off x="2051050" y="3556000"/>
            <a:ext cx="1314450" cy="1981200"/>
          </a:xfrm>
          <a:prstGeom prst="rect">
            <a:avLst/>
          </a:prstGeom>
          <a:noFill/>
          <a:ln w="9525">
            <a:noFill/>
            <a:miter lim="800000"/>
            <a:headEnd/>
            <a:tailEnd/>
          </a:ln>
        </p:spPr>
      </p:pic>
      <p:pic>
        <p:nvPicPr>
          <p:cNvPr id="94212" name="Picture 5"/>
          <p:cNvPicPr>
            <a:picLocks noChangeAspect="1" noChangeArrowheads="1"/>
          </p:cNvPicPr>
          <p:nvPr/>
        </p:nvPicPr>
        <p:blipFill>
          <a:blip r:embed="rId3">
            <a:lum bright="12000"/>
          </a:blip>
          <a:srcRect/>
          <a:stretch>
            <a:fillRect/>
          </a:stretch>
        </p:blipFill>
        <p:spPr bwMode="auto">
          <a:xfrm>
            <a:off x="4437063" y="3390900"/>
            <a:ext cx="1419225" cy="1981200"/>
          </a:xfrm>
          <a:prstGeom prst="rect">
            <a:avLst/>
          </a:prstGeom>
          <a:noFill/>
          <a:ln w="9525">
            <a:noFill/>
            <a:miter lim="800000"/>
            <a:headEnd/>
            <a:tailEnd/>
          </a:ln>
        </p:spPr>
      </p:pic>
      <p:pic>
        <p:nvPicPr>
          <p:cNvPr id="94213" name="Picture 4"/>
          <p:cNvPicPr>
            <a:picLocks noChangeAspect="1" noChangeArrowheads="1"/>
          </p:cNvPicPr>
          <p:nvPr/>
        </p:nvPicPr>
        <p:blipFill>
          <a:blip r:embed="rId4"/>
          <a:srcRect/>
          <a:stretch>
            <a:fillRect/>
          </a:stretch>
        </p:blipFill>
        <p:spPr bwMode="auto">
          <a:xfrm>
            <a:off x="6516688" y="3937000"/>
            <a:ext cx="1609725" cy="1219200"/>
          </a:xfrm>
          <a:prstGeom prst="rect">
            <a:avLst/>
          </a:prstGeom>
          <a:noFill/>
          <a:ln w="9525">
            <a:noFill/>
            <a:miter lim="800000"/>
            <a:headEnd/>
            <a:tailEnd/>
          </a:ln>
        </p:spPr>
      </p:pic>
      <p:sp>
        <p:nvSpPr>
          <p:cNvPr id="94214"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4215" name="Rectangle 8"/>
          <p:cNvSpPr>
            <a:spLocks noChangeArrowheads="1"/>
          </p:cNvSpPr>
          <p:nvPr/>
        </p:nvSpPr>
        <p:spPr bwMode="auto">
          <a:xfrm>
            <a:off x="4437063" y="205740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4216" name="Rectangle 9"/>
          <p:cNvSpPr>
            <a:spLocks noChangeArrowheads="1"/>
          </p:cNvSpPr>
          <p:nvPr/>
        </p:nvSpPr>
        <p:spPr bwMode="auto">
          <a:xfrm>
            <a:off x="4437063" y="426720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Tree>
  </p:cSld>
  <p:clrMapOvr>
    <a:masterClrMapping/>
  </p:clrMapOvr>
  <p:transition spd="slow"/>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3"/>
          <p:cNvSpPr>
            <a:spLocks noGrp="1" noChangeArrowheads="1"/>
          </p:cNvSpPr>
          <p:nvPr>
            <p:ph idx="1"/>
          </p:nvPr>
        </p:nvSpPr>
        <p:spPr>
          <a:xfrm>
            <a:off x="871538" y="1916113"/>
            <a:ext cx="7408862" cy="4210050"/>
          </a:xfrm>
        </p:spPr>
        <p:txBody>
          <a:bodyPr/>
          <a:lstStyle/>
          <a:p>
            <a:pPr algn="just">
              <a:buFont typeface="Wingdings" pitchFamily="2" charset="2"/>
              <a:buNone/>
            </a:pPr>
            <a:r>
              <a:rPr lang="en-US" altLang="zh-CN" smtClean="0"/>
              <a:t>2</a:t>
            </a:r>
            <a:r>
              <a:rPr lang="zh-CN" altLang="en-US" smtClean="0"/>
              <a:t>．墨水轮廓</a:t>
            </a:r>
          </a:p>
          <a:p>
            <a:pPr>
              <a:buFont typeface="Wingdings" pitchFamily="2" charset="2"/>
              <a:buNone/>
            </a:pPr>
            <a:r>
              <a:rPr lang="zh-CN" altLang="en-US" smtClean="0"/>
              <a:t>        打开一张图片，执行“滤镜”</a:t>
            </a:r>
            <a:r>
              <a:rPr lang="en-US" altLang="zh-CN" smtClean="0"/>
              <a:t>|“</a:t>
            </a:r>
            <a:r>
              <a:rPr lang="zh-CN" altLang="en-US" smtClean="0"/>
              <a:t>画笔描边”</a:t>
            </a:r>
            <a:r>
              <a:rPr lang="en-US" altLang="zh-CN" smtClean="0"/>
              <a:t>|“</a:t>
            </a:r>
            <a:r>
              <a:rPr lang="zh-CN" altLang="en-US" smtClean="0"/>
              <a:t>墨水轮廓”命令，可以创建墨水轮廓的效果。如图所示为原图、应用滤镜后得到的图像效果及相关参数设置。 </a:t>
            </a:r>
          </a:p>
        </p:txBody>
      </p:sp>
      <p:sp>
        <p:nvSpPr>
          <p:cNvPr id="95234" name="Rectangle 2"/>
          <p:cNvSpPr>
            <a:spLocks noGrp="1" noChangeArrowheads="1"/>
          </p:cNvSpPr>
          <p:nvPr>
            <p:ph type="title"/>
          </p:nvPr>
        </p:nvSpPr>
        <p:spPr/>
        <p:txBody>
          <a:bodyPr/>
          <a:lstStyle/>
          <a:p>
            <a:endParaRPr lang="zh-CN" altLang="zh-CN" smtClean="0"/>
          </a:p>
        </p:txBody>
      </p:sp>
      <p:sp>
        <p:nvSpPr>
          <p:cNvPr id="95235" name="Rectangle 7"/>
          <p:cNvSpPr>
            <a:spLocks noChangeArrowheads="1"/>
          </p:cNvSpPr>
          <p:nvPr/>
        </p:nvSpPr>
        <p:spPr bwMode="auto">
          <a:xfrm>
            <a:off x="0" y="80486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5236" name="Rectangle 8"/>
          <p:cNvSpPr>
            <a:spLocks noChangeArrowheads="1"/>
          </p:cNvSpPr>
          <p:nvPr/>
        </p:nvSpPr>
        <p:spPr bwMode="auto">
          <a:xfrm>
            <a:off x="4451350" y="2595563"/>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5237" name="Rectangle 9"/>
          <p:cNvSpPr>
            <a:spLocks noChangeArrowheads="1"/>
          </p:cNvSpPr>
          <p:nvPr/>
        </p:nvSpPr>
        <p:spPr bwMode="auto">
          <a:xfrm>
            <a:off x="4451350" y="452913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95238" name="图片 1"/>
          <p:cNvPicPr>
            <a:picLocks noChangeAspect="1" noChangeArrowheads="1"/>
          </p:cNvPicPr>
          <p:nvPr/>
        </p:nvPicPr>
        <p:blipFill>
          <a:blip r:embed="rId2"/>
          <a:srcRect/>
          <a:stretch>
            <a:fillRect/>
          </a:stretch>
        </p:blipFill>
        <p:spPr bwMode="auto">
          <a:xfrm>
            <a:off x="1609725" y="4038600"/>
            <a:ext cx="1371600" cy="1971675"/>
          </a:xfrm>
          <a:prstGeom prst="rect">
            <a:avLst/>
          </a:prstGeom>
          <a:noFill/>
          <a:ln w="9525">
            <a:noFill/>
            <a:miter lim="800000"/>
            <a:headEnd/>
            <a:tailEnd/>
          </a:ln>
        </p:spPr>
      </p:pic>
      <p:pic>
        <p:nvPicPr>
          <p:cNvPr id="95239" name="图片 1"/>
          <p:cNvPicPr>
            <a:picLocks noChangeAspect="1" noChangeArrowheads="1"/>
          </p:cNvPicPr>
          <p:nvPr/>
        </p:nvPicPr>
        <p:blipFill>
          <a:blip r:embed="rId3"/>
          <a:srcRect/>
          <a:stretch>
            <a:fillRect/>
          </a:stretch>
        </p:blipFill>
        <p:spPr bwMode="auto">
          <a:xfrm>
            <a:off x="3983038" y="4048125"/>
            <a:ext cx="1419225" cy="1962150"/>
          </a:xfrm>
          <a:prstGeom prst="rect">
            <a:avLst/>
          </a:prstGeom>
          <a:noFill/>
          <a:ln w="9525">
            <a:noFill/>
            <a:miter lim="800000"/>
            <a:headEnd/>
            <a:tailEnd/>
          </a:ln>
        </p:spPr>
      </p:pic>
      <p:pic>
        <p:nvPicPr>
          <p:cNvPr id="95240" name="图片 1"/>
          <p:cNvPicPr>
            <a:picLocks noChangeAspect="1" noChangeArrowheads="1"/>
          </p:cNvPicPr>
          <p:nvPr/>
        </p:nvPicPr>
        <p:blipFill>
          <a:blip r:embed="rId4"/>
          <a:srcRect/>
          <a:stretch>
            <a:fillRect/>
          </a:stretch>
        </p:blipFill>
        <p:spPr bwMode="auto">
          <a:xfrm>
            <a:off x="6300788" y="4114800"/>
            <a:ext cx="1323975" cy="12858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Grp="1" noChangeArrowheads="1"/>
          </p:cNvSpPr>
          <p:nvPr>
            <p:ph idx="1"/>
          </p:nvPr>
        </p:nvSpPr>
        <p:spPr/>
        <p:txBody>
          <a:bodyPr/>
          <a:lstStyle/>
          <a:p>
            <a:r>
              <a:rPr lang="zh-CN" altLang="zh-CN" smtClean="0"/>
              <a:t>扭曲滤镜组包含</a:t>
            </a:r>
            <a:r>
              <a:rPr lang="en-US" altLang="zh-CN" smtClean="0"/>
              <a:t>13</a:t>
            </a:r>
            <a:r>
              <a:rPr lang="zh-CN" altLang="zh-CN" smtClean="0"/>
              <a:t>种滤镜，可对图像进行几何扭曲，创建</a:t>
            </a:r>
            <a:r>
              <a:rPr lang="en-US" altLang="zh-CN" smtClean="0"/>
              <a:t>3D</a:t>
            </a:r>
            <a:r>
              <a:rPr lang="zh-CN" altLang="zh-CN" smtClean="0"/>
              <a:t>或其它整形效果。处理图像时，这些图像会占用大量内存。选择“滤镜”</a:t>
            </a:r>
            <a:r>
              <a:rPr lang="en-US" altLang="zh-CN" smtClean="0"/>
              <a:t>|</a:t>
            </a:r>
            <a:r>
              <a:rPr lang="zh-CN" altLang="zh-CN" smtClean="0"/>
              <a:t>“扭曲”命令，将弹出波浪、波纹、玻璃、极坐标等</a:t>
            </a:r>
            <a:r>
              <a:rPr lang="en-US" altLang="zh-CN" smtClean="0"/>
              <a:t>13</a:t>
            </a:r>
            <a:r>
              <a:rPr lang="zh-CN" altLang="zh-CN" smtClean="0"/>
              <a:t>种滤镜效果。</a:t>
            </a:r>
            <a:r>
              <a:rPr lang="en-US" altLang="zh-CN" b="1" smtClean="0"/>
              <a:t>1</a:t>
            </a:r>
            <a:r>
              <a:rPr lang="zh-CN" altLang="zh-CN" b="1" smtClean="0"/>
              <a:t>．玻璃</a:t>
            </a:r>
          </a:p>
          <a:p>
            <a:pPr algn="just">
              <a:buFont typeface="Wingdings" pitchFamily="2" charset="2"/>
              <a:buNone/>
            </a:pPr>
            <a:r>
              <a:rPr lang="en-US" altLang="zh-CN" smtClean="0"/>
              <a:t>         </a:t>
            </a:r>
            <a:r>
              <a:rPr lang="zh-CN" altLang="zh-CN" smtClean="0"/>
              <a:t>打开一张图片，执行“滤镜”</a:t>
            </a:r>
            <a:r>
              <a:rPr lang="en-US" altLang="zh-CN" smtClean="0"/>
              <a:t>|</a:t>
            </a:r>
            <a:r>
              <a:rPr lang="zh-CN" altLang="zh-CN" smtClean="0"/>
              <a:t>“扭曲”</a:t>
            </a:r>
            <a:r>
              <a:rPr lang="en-US" altLang="zh-CN" smtClean="0"/>
              <a:t>|</a:t>
            </a:r>
            <a:r>
              <a:rPr lang="zh-CN" altLang="zh-CN" smtClean="0"/>
              <a:t>“玻璃”命令，可以制作细小的纹理，使图像看起来象是透过不同类型的玻璃观察到的。</a:t>
            </a:r>
            <a:endParaRPr lang="zh-CN" altLang="en-US" smtClean="0"/>
          </a:p>
        </p:txBody>
      </p:sp>
      <p:sp>
        <p:nvSpPr>
          <p:cNvPr id="96258" name="Rectangle 2"/>
          <p:cNvSpPr>
            <a:spLocks noGrp="1" noChangeArrowheads="1"/>
          </p:cNvSpPr>
          <p:nvPr>
            <p:ph type="title"/>
          </p:nvPr>
        </p:nvSpPr>
        <p:spPr/>
        <p:txBody>
          <a:bodyPr/>
          <a:lstStyle/>
          <a:p>
            <a:r>
              <a:rPr lang="en-US" altLang="zh-CN" sz="3500" smtClean="0"/>
              <a:t>6.7.4</a:t>
            </a:r>
            <a:r>
              <a:rPr lang="zh-CN" altLang="zh-CN" sz="3600" smtClean="0"/>
              <a:t>扭曲滤镜</a:t>
            </a:r>
            <a:r>
              <a:rPr lang="zh-CN" altLang="en-US" sz="3500" smtClean="0"/>
              <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3"/>
          <p:cNvSpPr>
            <a:spLocks noGrp="1" noChangeArrowheads="1"/>
          </p:cNvSpPr>
          <p:nvPr>
            <p:ph idx="1"/>
          </p:nvPr>
        </p:nvSpPr>
        <p:spPr/>
        <p:txBody>
          <a:bodyPr/>
          <a:lstStyle/>
          <a:p>
            <a:endParaRPr lang="en-US" altLang="zh-CN" smtClean="0"/>
          </a:p>
          <a:p>
            <a:endParaRPr lang="en-US" altLang="zh-CN" smtClean="0"/>
          </a:p>
          <a:p>
            <a:endParaRPr lang="en-US" altLang="zh-CN" smtClean="0"/>
          </a:p>
          <a:p>
            <a:endParaRPr lang="en-US" altLang="zh-CN" smtClean="0"/>
          </a:p>
          <a:p>
            <a:endParaRPr lang="en-US" altLang="zh-CN" smtClean="0"/>
          </a:p>
          <a:p>
            <a:endParaRPr lang="en-US" altLang="zh-CN" smtClean="0"/>
          </a:p>
        </p:txBody>
      </p:sp>
      <p:sp>
        <p:nvSpPr>
          <p:cNvPr id="97282" name="Rectangle 2"/>
          <p:cNvSpPr>
            <a:spLocks noGrp="1" noChangeArrowheads="1"/>
          </p:cNvSpPr>
          <p:nvPr>
            <p:ph type="title"/>
          </p:nvPr>
        </p:nvSpPr>
        <p:spPr/>
        <p:txBody>
          <a:bodyPr/>
          <a:lstStyle/>
          <a:p>
            <a:endParaRPr lang="zh-CN" altLang="zh-CN" smtClean="0"/>
          </a:p>
        </p:txBody>
      </p:sp>
      <p:sp>
        <p:nvSpPr>
          <p:cNvPr id="97283"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7284" name="Rectangle 8"/>
          <p:cNvSpPr>
            <a:spLocks noChangeArrowheads="1"/>
          </p:cNvSpPr>
          <p:nvPr/>
        </p:nvSpPr>
        <p:spPr bwMode="auto">
          <a:xfrm>
            <a:off x="4451350" y="1400175"/>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7285" name="Rectangle 9"/>
          <p:cNvSpPr>
            <a:spLocks noChangeArrowheads="1"/>
          </p:cNvSpPr>
          <p:nvPr/>
        </p:nvSpPr>
        <p:spPr bwMode="auto">
          <a:xfrm>
            <a:off x="4437063" y="295275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97286" name="图片 1"/>
          <p:cNvPicPr>
            <a:picLocks noChangeAspect="1" noChangeArrowheads="1"/>
          </p:cNvPicPr>
          <p:nvPr/>
        </p:nvPicPr>
        <p:blipFill>
          <a:blip r:embed="rId2"/>
          <a:srcRect/>
          <a:stretch>
            <a:fillRect/>
          </a:stretch>
        </p:blipFill>
        <p:spPr bwMode="auto">
          <a:xfrm>
            <a:off x="1162050" y="3181350"/>
            <a:ext cx="1857375" cy="1333500"/>
          </a:xfrm>
          <a:prstGeom prst="rect">
            <a:avLst/>
          </a:prstGeom>
          <a:noFill/>
          <a:ln w="9525">
            <a:noFill/>
            <a:miter lim="800000"/>
            <a:headEnd/>
            <a:tailEnd/>
          </a:ln>
        </p:spPr>
      </p:pic>
      <p:pic>
        <p:nvPicPr>
          <p:cNvPr id="97287" name="图片 1"/>
          <p:cNvPicPr>
            <a:picLocks noChangeAspect="1" noChangeArrowheads="1"/>
          </p:cNvPicPr>
          <p:nvPr/>
        </p:nvPicPr>
        <p:blipFill>
          <a:blip r:embed="rId3"/>
          <a:srcRect/>
          <a:stretch>
            <a:fillRect/>
          </a:stretch>
        </p:blipFill>
        <p:spPr bwMode="auto">
          <a:xfrm>
            <a:off x="3797300" y="3162300"/>
            <a:ext cx="1819275" cy="1352550"/>
          </a:xfrm>
          <a:prstGeom prst="rect">
            <a:avLst/>
          </a:prstGeom>
          <a:noFill/>
          <a:ln w="9525">
            <a:noFill/>
            <a:miter lim="800000"/>
            <a:headEnd/>
            <a:tailEnd/>
          </a:ln>
        </p:spPr>
      </p:pic>
      <p:pic>
        <p:nvPicPr>
          <p:cNvPr id="97288" name="图片 1"/>
          <p:cNvPicPr>
            <a:picLocks noChangeAspect="1" noChangeArrowheads="1"/>
          </p:cNvPicPr>
          <p:nvPr/>
        </p:nvPicPr>
        <p:blipFill>
          <a:blip r:embed="rId4"/>
          <a:srcRect/>
          <a:stretch>
            <a:fillRect/>
          </a:stretch>
        </p:blipFill>
        <p:spPr bwMode="auto">
          <a:xfrm>
            <a:off x="6659563" y="3162300"/>
            <a:ext cx="1266825" cy="15144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p:nvPr>
        </p:nvSpPr>
        <p:spPr/>
        <p:txBody>
          <a:bodyPr/>
          <a:lstStyle/>
          <a:p>
            <a:endParaRPr lang="zh-CN" altLang="zh-CN" smtClean="0"/>
          </a:p>
        </p:txBody>
      </p:sp>
      <p:sp>
        <p:nvSpPr>
          <p:cNvPr id="98306" name="Rectangle 7"/>
          <p:cNvSpPr>
            <a:spLocks noChangeArrowheads="1"/>
          </p:cNvSpPr>
          <p:nvPr/>
        </p:nvSpPr>
        <p:spPr bwMode="auto">
          <a:xfrm>
            <a:off x="0" y="1219200"/>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98307" name="Rectangle 8"/>
          <p:cNvSpPr>
            <a:spLocks noChangeArrowheads="1"/>
          </p:cNvSpPr>
          <p:nvPr/>
        </p:nvSpPr>
        <p:spPr bwMode="auto">
          <a:xfrm>
            <a:off x="4437063" y="2543175"/>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8308" name="Rectangle 9"/>
          <p:cNvSpPr>
            <a:spLocks noChangeArrowheads="1"/>
          </p:cNvSpPr>
          <p:nvPr/>
        </p:nvSpPr>
        <p:spPr bwMode="auto">
          <a:xfrm>
            <a:off x="4422775" y="4038600"/>
            <a:ext cx="29845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98309" name="内容占位符 1"/>
          <p:cNvSpPr>
            <a:spLocks noGrp="1"/>
          </p:cNvSpPr>
          <p:nvPr>
            <p:ph idx="1"/>
          </p:nvPr>
        </p:nvSpPr>
        <p:spPr>
          <a:xfrm>
            <a:off x="733425" y="1476375"/>
            <a:ext cx="7407275" cy="3451225"/>
          </a:xfrm>
        </p:spPr>
        <p:txBody>
          <a:bodyPr/>
          <a:lstStyle/>
          <a:p>
            <a:r>
              <a:rPr lang="en-US" altLang="zh-CN" b="1" smtClean="0"/>
              <a:t>2</a:t>
            </a:r>
            <a:r>
              <a:rPr lang="zh-CN" altLang="zh-CN" b="1" smtClean="0"/>
              <a:t>．海洋玻纹</a:t>
            </a:r>
          </a:p>
          <a:p>
            <a:r>
              <a:rPr lang="zh-CN" altLang="zh-CN" smtClean="0"/>
              <a:t>打开一张图片，执行“滤镜”</a:t>
            </a:r>
            <a:r>
              <a:rPr lang="en-US" altLang="zh-CN" smtClean="0"/>
              <a:t>|</a:t>
            </a:r>
            <a:r>
              <a:rPr lang="zh-CN" altLang="zh-CN" smtClean="0"/>
              <a:t>“扭曲”</a:t>
            </a:r>
            <a:r>
              <a:rPr lang="en-US" altLang="zh-CN" smtClean="0"/>
              <a:t>|</a:t>
            </a:r>
            <a:r>
              <a:rPr lang="zh-CN" altLang="zh-CN" smtClean="0"/>
              <a:t>“海洋玻纹”命令，可以将随机添加的玻纹添加到图像表面，它产生的波纹细小，边缘有抖动效果。使图像看起来象在水下面。</a:t>
            </a:r>
            <a:endParaRPr lang="zh-CN" altLang="en-US" smtClean="0"/>
          </a:p>
        </p:txBody>
      </p:sp>
      <p:pic>
        <p:nvPicPr>
          <p:cNvPr id="98310" name="图片 1"/>
          <p:cNvPicPr>
            <a:picLocks noChangeAspect="1" noChangeArrowheads="1"/>
          </p:cNvPicPr>
          <p:nvPr/>
        </p:nvPicPr>
        <p:blipFill>
          <a:blip r:embed="rId2"/>
          <a:srcRect/>
          <a:stretch>
            <a:fillRect/>
          </a:stretch>
        </p:blipFill>
        <p:spPr bwMode="auto">
          <a:xfrm>
            <a:off x="1200150" y="3857625"/>
            <a:ext cx="1771650" cy="1333500"/>
          </a:xfrm>
          <a:prstGeom prst="rect">
            <a:avLst/>
          </a:prstGeom>
          <a:noFill/>
          <a:ln w="9525">
            <a:noFill/>
            <a:miter lim="800000"/>
            <a:headEnd/>
            <a:tailEnd/>
          </a:ln>
        </p:spPr>
      </p:pic>
      <p:pic>
        <p:nvPicPr>
          <p:cNvPr id="98311" name="图片 1"/>
          <p:cNvPicPr>
            <a:picLocks noChangeAspect="1" noChangeArrowheads="1"/>
          </p:cNvPicPr>
          <p:nvPr/>
        </p:nvPicPr>
        <p:blipFill>
          <a:blip r:embed="rId3"/>
          <a:srcRect/>
          <a:stretch>
            <a:fillRect/>
          </a:stretch>
        </p:blipFill>
        <p:spPr bwMode="auto">
          <a:xfrm>
            <a:off x="3714750" y="3881438"/>
            <a:ext cx="1714500" cy="1343025"/>
          </a:xfrm>
          <a:prstGeom prst="rect">
            <a:avLst/>
          </a:prstGeom>
          <a:noFill/>
          <a:ln w="9525">
            <a:noFill/>
            <a:miter lim="800000"/>
            <a:headEnd/>
            <a:tailEnd/>
          </a:ln>
        </p:spPr>
      </p:pic>
      <p:pic>
        <p:nvPicPr>
          <p:cNvPr id="98312" name="图片 1"/>
          <p:cNvPicPr>
            <a:picLocks noChangeAspect="1" noChangeArrowheads="1"/>
          </p:cNvPicPr>
          <p:nvPr/>
        </p:nvPicPr>
        <p:blipFill>
          <a:blip r:embed="rId4"/>
          <a:srcRect/>
          <a:stretch>
            <a:fillRect/>
          </a:stretch>
        </p:blipFill>
        <p:spPr bwMode="auto">
          <a:xfrm>
            <a:off x="6337300" y="3881438"/>
            <a:ext cx="1504950" cy="11715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p:txBody>
          <a:bodyPr/>
          <a:lstStyle/>
          <a:p>
            <a:endParaRPr lang="zh-CN" altLang="zh-CN" smtClean="0"/>
          </a:p>
        </p:txBody>
      </p:sp>
      <p:sp>
        <p:nvSpPr>
          <p:cNvPr id="99330" name="内容占位符 1"/>
          <p:cNvSpPr>
            <a:spLocks noGrp="1"/>
          </p:cNvSpPr>
          <p:nvPr>
            <p:ph idx="1"/>
          </p:nvPr>
        </p:nvSpPr>
        <p:spPr>
          <a:xfrm>
            <a:off x="871538" y="2674938"/>
            <a:ext cx="7408862" cy="1849437"/>
          </a:xfrm>
        </p:spPr>
        <p:txBody>
          <a:bodyPr/>
          <a:lstStyle/>
          <a:p>
            <a:r>
              <a:rPr lang="en-US" altLang="zh-CN" b="1" smtClean="0"/>
              <a:t>3</a:t>
            </a:r>
            <a:r>
              <a:rPr lang="zh-CN" altLang="zh-CN" b="1" smtClean="0"/>
              <a:t>．极坐标</a:t>
            </a:r>
          </a:p>
          <a:p>
            <a:r>
              <a:rPr lang="zh-CN" altLang="zh-CN" smtClean="0"/>
              <a:t>打开一张图片，执行“滤镜”</a:t>
            </a:r>
            <a:r>
              <a:rPr lang="en-US" altLang="zh-CN" smtClean="0"/>
              <a:t>|</a:t>
            </a:r>
            <a:r>
              <a:rPr lang="zh-CN" altLang="zh-CN" smtClean="0"/>
              <a:t>“模糊”</a:t>
            </a:r>
            <a:r>
              <a:rPr lang="en-US" altLang="zh-CN" smtClean="0"/>
              <a:t>|</a:t>
            </a:r>
            <a:r>
              <a:rPr lang="zh-CN" altLang="zh-CN" smtClean="0"/>
              <a:t>“极坐标”命令，可以使图像从平面坐标转换为极坐标，产生</a:t>
            </a:r>
            <a:r>
              <a:rPr lang="en-US" altLang="zh-CN" smtClean="0"/>
              <a:t>18</a:t>
            </a:r>
            <a:r>
              <a:rPr lang="zh-CN" altLang="zh-CN" smtClean="0"/>
              <a:t>世纪流行的抽象派曲面扭曲效果。</a:t>
            </a:r>
            <a:endParaRPr lang="zh-CN" altLang="en-US" smtClean="0"/>
          </a:p>
        </p:txBody>
      </p:sp>
      <p:pic>
        <p:nvPicPr>
          <p:cNvPr id="99331" name="图片 1"/>
          <p:cNvPicPr>
            <a:picLocks noChangeAspect="1" noChangeArrowheads="1"/>
          </p:cNvPicPr>
          <p:nvPr/>
        </p:nvPicPr>
        <p:blipFill>
          <a:blip r:embed="rId2"/>
          <a:srcRect/>
          <a:stretch>
            <a:fillRect/>
          </a:stretch>
        </p:blipFill>
        <p:spPr bwMode="auto">
          <a:xfrm>
            <a:off x="1295400" y="4652963"/>
            <a:ext cx="1657350" cy="1343025"/>
          </a:xfrm>
          <a:prstGeom prst="rect">
            <a:avLst/>
          </a:prstGeom>
          <a:noFill/>
          <a:ln w="9525">
            <a:noFill/>
            <a:miter lim="800000"/>
            <a:headEnd/>
            <a:tailEnd/>
          </a:ln>
        </p:spPr>
      </p:pic>
      <p:pic>
        <p:nvPicPr>
          <p:cNvPr id="99332" name="图片 1"/>
          <p:cNvPicPr>
            <a:picLocks noChangeAspect="1" noChangeArrowheads="1"/>
          </p:cNvPicPr>
          <p:nvPr/>
        </p:nvPicPr>
        <p:blipFill>
          <a:blip r:embed="rId3"/>
          <a:srcRect/>
          <a:stretch>
            <a:fillRect/>
          </a:stretch>
        </p:blipFill>
        <p:spPr bwMode="auto">
          <a:xfrm>
            <a:off x="3635375" y="4581525"/>
            <a:ext cx="1666875" cy="1343025"/>
          </a:xfrm>
          <a:prstGeom prst="rect">
            <a:avLst/>
          </a:prstGeom>
          <a:noFill/>
          <a:ln w="9525">
            <a:noFill/>
            <a:miter lim="800000"/>
            <a:headEnd/>
            <a:tailEnd/>
          </a:ln>
        </p:spPr>
      </p:pic>
      <p:pic>
        <p:nvPicPr>
          <p:cNvPr id="99333" name="图片 1"/>
          <p:cNvPicPr>
            <a:picLocks noChangeAspect="1" noChangeArrowheads="1"/>
          </p:cNvPicPr>
          <p:nvPr/>
        </p:nvPicPr>
        <p:blipFill>
          <a:blip r:embed="rId4"/>
          <a:srcRect/>
          <a:stretch>
            <a:fillRect/>
          </a:stretch>
        </p:blipFill>
        <p:spPr bwMode="auto">
          <a:xfrm>
            <a:off x="6156325" y="4686300"/>
            <a:ext cx="1362075" cy="12382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3"/>
          <p:cNvSpPr>
            <a:spLocks noGrp="1" noChangeArrowheads="1"/>
          </p:cNvSpPr>
          <p:nvPr>
            <p:ph idx="1"/>
          </p:nvPr>
        </p:nvSpPr>
        <p:spPr>
          <a:xfrm>
            <a:off x="868363" y="1628775"/>
            <a:ext cx="7407275" cy="3451225"/>
          </a:xfrm>
        </p:spPr>
        <p:txBody>
          <a:bodyPr/>
          <a:lstStyle/>
          <a:p>
            <a:pPr>
              <a:buFont typeface="Wingdings" pitchFamily="2" charset="2"/>
              <a:buNone/>
            </a:pPr>
            <a:r>
              <a:rPr lang="en-US" altLang="zh-CN" smtClean="0"/>
              <a:t>      </a:t>
            </a:r>
            <a:r>
              <a:rPr lang="zh-CN" altLang="en-US" smtClean="0"/>
              <a:t>素描滤镜只对</a:t>
            </a:r>
            <a:r>
              <a:rPr lang="en-US" altLang="zh-CN" smtClean="0"/>
              <a:t>RGB</a:t>
            </a:r>
            <a:r>
              <a:rPr lang="zh-CN" altLang="en-US" smtClean="0"/>
              <a:t>或灰度模式的图像起作用，素描滤镜可以制出多种绘图效果。</a:t>
            </a:r>
          </a:p>
          <a:p>
            <a:pPr>
              <a:buFont typeface="Wingdings" pitchFamily="2" charset="2"/>
              <a:buNone/>
            </a:pPr>
            <a:r>
              <a:rPr lang="en-US" altLang="zh-CN" smtClean="0"/>
              <a:t>1</a:t>
            </a:r>
            <a:r>
              <a:rPr lang="zh-CN" altLang="en-US" smtClean="0"/>
              <a:t>．炭精笔</a:t>
            </a:r>
          </a:p>
          <a:p>
            <a:pPr>
              <a:buFont typeface="Wingdings" pitchFamily="2" charset="2"/>
              <a:buNone/>
            </a:pPr>
            <a:r>
              <a:rPr lang="zh-CN" altLang="en-US" smtClean="0"/>
              <a:t>        打开一张图片，执行“滤镜”</a:t>
            </a:r>
            <a:r>
              <a:rPr lang="en-US" altLang="zh-CN" smtClean="0"/>
              <a:t>|“</a:t>
            </a:r>
            <a:r>
              <a:rPr lang="zh-CN" altLang="en-US" smtClean="0"/>
              <a:t>素描”</a:t>
            </a:r>
            <a:r>
              <a:rPr lang="en-US" altLang="zh-CN" smtClean="0"/>
              <a:t>|“</a:t>
            </a:r>
            <a:r>
              <a:rPr lang="zh-CN" altLang="en-US" smtClean="0"/>
              <a:t>炭精笔”命令，可以使图像产生炭笔描画的效果。如图所示为原图、应用滤镜后得到的图像效果及相关参数设置。</a:t>
            </a:r>
          </a:p>
        </p:txBody>
      </p:sp>
      <p:sp>
        <p:nvSpPr>
          <p:cNvPr id="100354" name="Rectangle 2"/>
          <p:cNvSpPr>
            <a:spLocks noGrp="1" noChangeArrowheads="1"/>
          </p:cNvSpPr>
          <p:nvPr>
            <p:ph type="title"/>
          </p:nvPr>
        </p:nvSpPr>
        <p:spPr/>
        <p:txBody>
          <a:bodyPr/>
          <a:lstStyle/>
          <a:p>
            <a:r>
              <a:rPr lang="en-US" altLang="zh-CN" sz="3500" smtClean="0"/>
              <a:t>6.7.5  </a:t>
            </a:r>
            <a:r>
              <a:rPr lang="zh-CN" altLang="en-US" sz="3500" smtClean="0"/>
              <a:t>素描滤镜</a:t>
            </a:r>
            <a:br>
              <a:rPr lang="zh-CN" altLang="en-US" sz="3500" smtClean="0"/>
            </a:br>
            <a:endParaRPr lang="zh-CN" altLang="en-US" sz="3500" smtClean="0"/>
          </a:p>
        </p:txBody>
      </p:sp>
      <p:sp>
        <p:nvSpPr>
          <p:cNvPr id="100355" name="Rectangle 7"/>
          <p:cNvSpPr>
            <a:spLocks noChangeArrowheads="1"/>
          </p:cNvSpPr>
          <p:nvPr/>
        </p:nvSpPr>
        <p:spPr bwMode="auto">
          <a:xfrm>
            <a:off x="0" y="190500"/>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0356" name="Rectangle 8"/>
          <p:cNvSpPr>
            <a:spLocks noChangeArrowheads="1"/>
          </p:cNvSpPr>
          <p:nvPr/>
        </p:nvSpPr>
        <p:spPr bwMode="auto">
          <a:xfrm>
            <a:off x="4437063" y="268605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0357" name="Rectangle 9"/>
          <p:cNvSpPr>
            <a:spLocks noChangeArrowheads="1"/>
          </p:cNvSpPr>
          <p:nvPr/>
        </p:nvSpPr>
        <p:spPr bwMode="auto">
          <a:xfrm>
            <a:off x="4437063" y="525780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0358" name="图片 1"/>
          <p:cNvPicPr>
            <a:picLocks noChangeAspect="1" noChangeArrowheads="1"/>
          </p:cNvPicPr>
          <p:nvPr/>
        </p:nvPicPr>
        <p:blipFill>
          <a:blip r:embed="rId2"/>
          <a:srcRect/>
          <a:stretch>
            <a:fillRect/>
          </a:stretch>
        </p:blipFill>
        <p:spPr bwMode="auto">
          <a:xfrm>
            <a:off x="1571625" y="4343400"/>
            <a:ext cx="1466850" cy="1828800"/>
          </a:xfrm>
          <a:prstGeom prst="rect">
            <a:avLst/>
          </a:prstGeom>
          <a:noFill/>
          <a:ln w="9525">
            <a:noFill/>
            <a:miter lim="800000"/>
            <a:headEnd/>
            <a:tailEnd/>
          </a:ln>
        </p:spPr>
      </p:pic>
      <p:pic>
        <p:nvPicPr>
          <p:cNvPr id="100359" name="图片 1"/>
          <p:cNvPicPr>
            <a:picLocks noChangeAspect="1" noChangeArrowheads="1"/>
          </p:cNvPicPr>
          <p:nvPr/>
        </p:nvPicPr>
        <p:blipFill>
          <a:blip r:embed="rId3"/>
          <a:srcRect/>
          <a:stretch>
            <a:fillRect/>
          </a:stretch>
        </p:blipFill>
        <p:spPr bwMode="auto">
          <a:xfrm>
            <a:off x="3963988" y="4343400"/>
            <a:ext cx="1485900" cy="1819275"/>
          </a:xfrm>
          <a:prstGeom prst="rect">
            <a:avLst/>
          </a:prstGeom>
          <a:noFill/>
          <a:ln w="9525">
            <a:noFill/>
            <a:miter lim="800000"/>
            <a:headEnd/>
            <a:tailEnd/>
          </a:ln>
        </p:spPr>
      </p:pic>
      <p:pic>
        <p:nvPicPr>
          <p:cNvPr id="100360" name="图片 1"/>
          <p:cNvPicPr>
            <a:picLocks noChangeAspect="1" noChangeArrowheads="1"/>
          </p:cNvPicPr>
          <p:nvPr/>
        </p:nvPicPr>
        <p:blipFill>
          <a:blip r:embed="rId4"/>
          <a:srcRect/>
          <a:stretch>
            <a:fillRect/>
          </a:stretch>
        </p:blipFill>
        <p:spPr bwMode="auto">
          <a:xfrm>
            <a:off x="6516688" y="4391025"/>
            <a:ext cx="1114425" cy="173355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3"/>
          <p:cNvSpPr>
            <a:spLocks noGrp="1" noChangeArrowheads="1"/>
          </p:cNvSpPr>
          <p:nvPr>
            <p:ph idx="1"/>
          </p:nvPr>
        </p:nvSpPr>
        <p:spPr/>
        <p:txBody>
          <a:bodyPr/>
          <a:lstStyle/>
          <a:p>
            <a:r>
              <a:rPr lang="en-US" altLang="zh-CN" b="1" smtClean="0"/>
              <a:t>2</a:t>
            </a:r>
            <a:r>
              <a:rPr lang="zh-CN" altLang="zh-CN" b="1" smtClean="0"/>
              <a:t>．影印</a:t>
            </a:r>
          </a:p>
          <a:p>
            <a:r>
              <a:rPr lang="zh-CN" altLang="zh-CN" smtClean="0"/>
              <a:t>打开一张图片，执行“滤镜”</a:t>
            </a:r>
            <a:r>
              <a:rPr lang="en-US" altLang="zh-CN" smtClean="0"/>
              <a:t>|</a:t>
            </a:r>
            <a:r>
              <a:rPr lang="zh-CN" altLang="zh-CN" smtClean="0"/>
              <a:t>“素描”</a:t>
            </a:r>
            <a:r>
              <a:rPr lang="en-US" altLang="zh-CN" smtClean="0"/>
              <a:t>|</a:t>
            </a:r>
            <a:r>
              <a:rPr lang="zh-CN" altLang="zh-CN" smtClean="0"/>
              <a:t>“影印”命令，可以使图像产生影印描画的效果。</a:t>
            </a:r>
            <a:endParaRPr lang="zh-CN" altLang="en-US" smtClean="0"/>
          </a:p>
        </p:txBody>
      </p:sp>
      <p:sp>
        <p:nvSpPr>
          <p:cNvPr id="101378" name="Rectangle 2"/>
          <p:cNvSpPr>
            <a:spLocks noGrp="1" noChangeArrowheads="1"/>
          </p:cNvSpPr>
          <p:nvPr>
            <p:ph type="title"/>
          </p:nvPr>
        </p:nvSpPr>
        <p:spPr/>
        <p:txBody>
          <a:bodyPr/>
          <a:lstStyle/>
          <a:p>
            <a:endParaRPr lang="zh-CN" altLang="zh-CN" smtClean="0"/>
          </a:p>
        </p:txBody>
      </p:sp>
      <p:sp>
        <p:nvSpPr>
          <p:cNvPr id="101379" name="Rectangle 7"/>
          <p:cNvSpPr>
            <a:spLocks noChangeArrowheads="1"/>
          </p:cNvSpPr>
          <p:nvPr/>
        </p:nvSpPr>
        <p:spPr bwMode="auto">
          <a:xfrm>
            <a:off x="0" y="109538"/>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1380" name="Rectangle 8"/>
          <p:cNvSpPr>
            <a:spLocks noChangeArrowheads="1"/>
          </p:cNvSpPr>
          <p:nvPr/>
        </p:nvSpPr>
        <p:spPr bwMode="auto">
          <a:xfrm>
            <a:off x="4437063" y="2605088"/>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1381" name="Rectangle 9"/>
          <p:cNvSpPr>
            <a:spLocks noChangeArrowheads="1"/>
          </p:cNvSpPr>
          <p:nvPr/>
        </p:nvSpPr>
        <p:spPr bwMode="auto">
          <a:xfrm>
            <a:off x="4437063" y="5176838"/>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1382" name="图片 1"/>
          <p:cNvPicPr>
            <a:picLocks noChangeAspect="1" noChangeArrowheads="1"/>
          </p:cNvPicPr>
          <p:nvPr/>
        </p:nvPicPr>
        <p:blipFill>
          <a:blip r:embed="rId2"/>
          <a:srcRect/>
          <a:stretch>
            <a:fillRect/>
          </a:stretch>
        </p:blipFill>
        <p:spPr bwMode="auto">
          <a:xfrm>
            <a:off x="1338263" y="4149725"/>
            <a:ext cx="1466850" cy="1828800"/>
          </a:xfrm>
          <a:prstGeom prst="rect">
            <a:avLst/>
          </a:prstGeom>
          <a:noFill/>
          <a:ln w="9525">
            <a:noFill/>
            <a:miter lim="800000"/>
            <a:headEnd/>
            <a:tailEnd/>
          </a:ln>
        </p:spPr>
      </p:pic>
      <p:pic>
        <p:nvPicPr>
          <p:cNvPr id="101383" name="图片 1"/>
          <p:cNvPicPr>
            <a:picLocks noChangeAspect="1" noChangeArrowheads="1"/>
          </p:cNvPicPr>
          <p:nvPr/>
        </p:nvPicPr>
        <p:blipFill>
          <a:blip r:embed="rId3"/>
          <a:srcRect/>
          <a:stretch>
            <a:fillRect/>
          </a:stretch>
        </p:blipFill>
        <p:spPr bwMode="auto">
          <a:xfrm>
            <a:off x="3563938" y="4149725"/>
            <a:ext cx="1485900" cy="1819275"/>
          </a:xfrm>
          <a:prstGeom prst="rect">
            <a:avLst/>
          </a:prstGeom>
          <a:noFill/>
          <a:ln w="9525">
            <a:noFill/>
            <a:miter lim="800000"/>
            <a:headEnd/>
            <a:tailEnd/>
          </a:ln>
        </p:spPr>
      </p:pic>
      <p:pic>
        <p:nvPicPr>
          <p:cNvPr id="101384" name="图片 1"/>
          <p:cNvPicPr>
            <a:picLocks noChangeAspect="1" noChangeArrowheads="1"/>
          </p:cNvPicPr>
          <p:nvPr/>
        </p:nvPicPr>
        <p:blipFill>
          <a:blip r:embed="rId4"/>
          <a:srcRect/>
          <a:stretch>
            <a:fillRect/>
          </a:stretch>
        </p:blipFill>
        <p:spPr bwMode="auto">
          <a:xfrm>
            <a:off x="6162675" y="4473575"/>
            <a:ext cx="1476375" cy="11811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3"/>
          <p:cNvSpPr>
            <a:spLocks noGrp="1" noChangeArrowheads="1"/>
          </p:cNvSpPr>
          <p:nvPr>
            <p:ph idx="1"/>
          </p:nvPr>
        </p:nvSpPr>
        <p:spPr/>
        <p:txBody>
          <a:bodyPr/>
          <a:lstStyle/>
          <a:p>
            <a:pPr>
              <a:buFont typeface="Wingdings" pitchFamily="2" charset="2"/>
              <a:buNone/>
            </a:pPr>
            <a:r>
              <a:rPr lang="en-US" altLang="zh-CN" smtClean="0"/>
              <a:t>           </a:t>
            </a:r>
            <a:r>
              <a:rPr lang="zh-CN" altLang="en-US" smtClean="0"/>
              <a:t>纹理滤镜组可以用来在图像中加入各种纹理，使图像具有深度感或物质感的外观效果。</a:t>
            </a:r>
            <a:r>
              <a:rPr lang="en-US" altLang="zh-CN" smtClean="0"/>
              <a:t>Photoshop CS2</a:t>
            </a:r>
            <a:r>
              <a:rPr lang="zh-CN" altLang="en-US" smtClean="0"/>
              <a:t>的纹理滤镜组包括拼缀图、染色玻璃、纹理化、颗粒、马赛克拼图、龟裂缝</a:t>
            </a:r>
            <a:r>
              <a:rPr lang="en-US" altLang="zh-CN" smtClean="0"/>
              <a:t>6</a:t>
            </a:r>
            <a:r>
              <a:rPr lang="zh-CN" altLang="en-US" smtClean="0"/>
              <a:t>种效果。</a:t>
            </a:r>
          </a:p>
          <a:p>
            <a:pPr>
              <a:buFont typeface="Wingdings" pitchFamily="2" charset="2"/>
              <a:buNone/>
            </a:pPr>
            <a:endParaRPr lang="zh-CN" altLang="en-US" smtClean="0"/>
          </a:p>
          <a:p>
            <a:pPr>
              <a:buFont typeface="Wingdings" pitchFamily="2" charset="2"/>
              <a:buNone/>
            </a:pPr>
            <a:endParaRPr lang="en-US" altLang="zh-CN" smtClean="0"/>
          </a:p>
        </p:txBody>
      </p:sp>
      <p:sp>
        <p:nvSpPr>
          <p:cNvPr id="102402" name="Rectangle 2"/>
          <p:cNvSpPr>
            <a:spLocks noGrp="1" noChangeArrowheads="1"/>
          </p:cNvSpPr>
          <p:nvPr>
            <p:ph type="title"/>
          </p:nvPr>
        </p:nvSpPr>
        <p:spPr/>
        <p:txBody>
          <a:bodyPr/>
          <a:lstStyle/>
          <a:p>
            <a:r>
              <a:rPr lang="en-US" altLang="zh-CN" sz="3500" smtClean="0"/>
              <a:t>6.7.6  </a:t>
            </a:r>
            <a:r>
              <a:rPr lang="zh-CN" altLang="en-US" sz="3500" smtClean="0"/>
              <a:t>纹理滤镜</a:t>
            </a:r>
            <a:br>
              <a:rPr lang="zh-CN" altLang="en-US" sz="3500" smtClean="0"/>
            </a:br>
            <a:endParaRPr lang="zh-CN" altLang="en-US" sz="3500" smtClean="0"/>
          </a:p>
        </p:txBody>
      </p:sp>
    </p:spTree>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3"/>
          <p:cNvSpPr>
            <a:spLocks noGrp="1" noChangeArrowheads="1"/>
          </p:cNvSpPr>
          <p:nvPr>
            <p:ph idx="1"/>
          </p:nvPr>
        </p:nvSpPr>
        <p:spPr/>
        <p:txBody>
          <a:bodyPr/>
          <a:lstStyle/>
          <a:p>
            <a:pPr>
              <a:buFont typeface="Wingdings" pitchFamily="2" charset="2"/>
              <a:buNone/>
            </a:pPr>
            <a:r>
              <a:rPr lang="en-US" altLang="zh-CN" smtClean="0"/>
              <a:t>1</a:t>
            </a:r>
            <a:r>
              <a:rPr lang="zh-CN" altLang="en-US" smtClean="0"/>
              <a:t>．拼缀图</a:t>
            </a:r>
          </a:p>
          <a:p>
            <a:pPr>
              <a:buFont typeface="Wingdings" pitchFamily="2" charset="2"/>
              <a:buNone/>
            </a:pPr>
            <a:r>
              <a:rPr lang="zh-CN" altLang="en-US" smtClean="0"/>
              <a:t>           打开一张图片，执行“滤镜”</a:t>
            </a:r>
            <a:r>
              <a:rPr lang="en-US" altLang="zh-CN" smtClean="0"/>
              <a:t>|“</a:t>
            </a:r>
            <a:r>
              <a:rPr lang="zh-CN" altLang="en-US" smtClean="0"/>
              <a:t>纹理”</a:t>
            </a:r>
            <a:r>
              <a:rPr lang="en-US" altLang="zh-CN" smtClean="0"/>
              <a:t>|“</a:t>
            </a:r>
            <a:r>
              <a:rPr lang="zh-CN" altLang="en-US" smtClean="0"/>
              <a:t>拼缀图”命令，可以使图像产生拼缀效果。如图所示为原图、应用滤镜后得到的图像效果及相关参数设置。 </a:t>
            </a:r>
          </a:p>
        </p:txBody>
      </p:sp>
      <p:sp>
        <p:nvSpPr>
          <p:cNvPr id="103426" name="Rectangle 2"/>
          <p:cNvSpPr>
            <a:spLocks noGrp="1" noChangeArrowheads="1"/>
          </p:cNvSpPr>
          <p:nvPr>
            <p:ph type="title"/>
          </p:nvPr>
        </p:nvSpPr>
        <p:spPr/>
        <p:txBody>
          <a:bodyPr/>
          <a:lstStyle/>
          <a:p>
            <a:endParaRPr lang="zh-CN" altLang="zh-CN" smtClean="0"/>
          </a:p>
        </p:txBody>
      </p:sp>
      <p:sp>
        <p:nvSpPr>
          <p:cNvPr id="103427" name="Rectangle 7"/>
          <p:cNvSpPr>
            <a:spLocks noChangeArrowheads="1"/>
          </p:cNvSpPr>
          <p:nvPr/>
        </p:nvSpPr>
        <p:spPr bwMode="auto">
          <a:xfrm>
            <a:off x="0" y="1285875"/>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3428" name="Rectangle 8"/>
          <p:cNvSpPr>
            <a:spLocks noChangeArrowheads="1"/>
          </p:cNvSpPr>
          <p:nvPr/>
        </p:nvSpPr>
        <p:spPr bwMode="auto">
          <a:xfrm>
            <a:off x="4465638" y="2790825"/>
            <a:ext cx="21272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3429" name="Rectangle 9"/>
          <p:cNvSpPr>
            <a:spLocks noChangeArrowheads="1"/>
          </p:cNvSpPr>
          <p:nvPr/>
        </p:nvSpPr>
        <p:spPr bwMode="auto">
          <a:xfrm>
            <a:off x="4465638" y="4371975"/>
            <a:ext cx="21272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3430" name="图片 1"/>
          <p:cNvPicPr>
            <a:picLocks noChangeAspect="1" noChangeArrowheads="1"/>
          </p:cNvPicPr>
          <p:nvPr/>
        </p:nvPicPr>
        <p:blipFill>
          <a:blip r:embed="rId2"/>
          <a:srcRect/>
          <a:stretch>
            <a:fillRect/>
          </a:stretch>
        </p:blipFill>
        <p:spPr bwMode="auto">
          <a:xfrm>
            <a:off x="1403350" y="4486275"/>
            <a:ext cx="1809750" cy="1466850"/>
          </a:xfrm>
          <a:prstGeom prst="rect">
            <a:avLst/>
          </a:prstGeom>
          <a:noFill/>
          <a:ln w="9525">
            <a:noFill/>
            <a:miter lim="800000"/>
            <a:headEnd/>
            <a:tailEnd/>
          </a:ln>
        </p:spPr>
      </p:pic>
      <p:pic>
        <p:nvPicPr>
          <p:cNvPr id="103431" name="图片 1"/>
          <p:cNvPicPr>
            <a:picLocks noChangeAspect="1" noChangeArrowheads="1"/>
          </p:cNvPicPr>
          <p:nvPr/>
        </p:nvPicPr>
        <p:blipFill>
          <a:blip r:embed="rId3"/>
          <a:srcRect/>
          <a:stretch>
            <a:fillRect/>
          </a:stretch>
        </p:blipFill>
        <p:spPr bwMode="auto">
          <a:xfrm>
            <a:off x="4067175" y="4475163"/>
            <a:ext cx="1704975" cy="1466850"/>
          </a:xfrm>
          <a:prstGeom prst="rect">
            <a:avLst/>
          </a:prstGeom>
          <a:noFill/>
          <a:ln w="9525">
            <a:noFill/>
            <a:miter lim="800000"/>
            <a:headEnd/>
            <a:tailEnd/>
          </a:ln>
        </p:spPr>
      </p:pic>
      <p:pic>
        <p:nvPicPr>
          <p:cNvPr id="103432" name="图片 1"/>
          <p:cNvPicPr>
            <a:picLocks noChangeAspect="1" noChangeArrowheads="1"/>
          </p:cNvPicPr>
          <p:nvPr/>
        </p:nvPicPr>
        <p:blipFill>
          <a:blip r:embed="rId4"/>
          <a:srcRect/>
          <a:stretch>
            <a:fillRect/>
          </a:stretch>
        </p:blipFill>
        <p:spPr bwMode="auto">
          <a:xfrm>
            <a:off x="6516688" y="4560888"/>
            <a:ext cx="1400175" cy="11334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4"/>
          <p:cNvSpPr>
            <a:spLocks noGrp="1" noChangeArrowheads="1"/>
          </p:cNvSpPr>
          <p:nvPr>
            <p:ph type="title"/>
          </p:nvPr>
        </p:nvSpPr>
        <p:spPr/>
        <p:txBody>
          <a:bodyPr/>
          <a:lstStyle/>
          <a:p>
            <a:endParaRPr lang="zh-CN" altLang="zh-CN" smtClean="0"/>
          </a:p>
        </p:txBody>
      </p:sp>
      <p:pic>
        <p:nvPicPr>
          <p:cNvPr id="21506" name="Picture 2"/>
          <p:cNvPicPr>
            <a:picLocks noChangeAspect="1" noChangeArrowheads="1"/>
          </p:cNvPicPr>
          <p:nvPr/>
        </p:nvPicPr>
        <p:blipFill>
          <a:blip r:embed="rId2"/>
          <a:srcRect/>
          <a:stretch>
            <a:fillRect/>
          </a:stretch>
        </p:blipFill>
        <p:spPr bwMode="auto">
          <a:xfrm>
            <a:off x="3563938" y="2492375"/>
            <a:ext cx="2298700" cy="33655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3"/>
          <p:cNvSpPr>
            <a:spLocks noGrp="1" noChangeArrowheads="1"/>
          </p:cNvSpPr>
          <p:nvPr>
            <p:ph idx="1"/>
          </p:nvPr>
        </p:nvSpPr>
        <p:spPr>
          <a:xfrm>
            <a:off x="733425" y="2378075"/>
            <a:ext cx="7407275" cy="3451225"/>
          </a:xfrm>
        </p:spPr>
        <p:txBody>
          <a:bodyPr/>
          <a:lstStyle/>
          <a:p>
            <a:pPr>
              <a:buFont typeface="Wingdings" pitchFamily="2" charset="2"/>
              <a:buNone/>
            </a:pPr>
            <a:r>
              <a:rPr lang="en-US" altLang="zh-CN" smtClean="0"/>
              <a:t>2</a:t>
            </a:r>
            <a:r>
              <a:rPr lang="zh-CN" altLang="en-US" smtClean="0"/>
              <a:t>．染色玻璃</a:t>
            </a:r>
          </a:p>
          <a:p>
            <a:pPr>
              <a:buFont typeface="Wingdings" pitchFamily="2" charset="2"/>
              <a:buNone/>
            </a:pPr>
            <a:r>
              <a:rPr lang="zh-CN" altLang="en-US" smtClean="0"/>
              <a:t>          打开一张图片，执行“滤镜”</a:t>
            </a:r>
            <a:r>
              <a:rPr lang="en-US" altLang="zh-CN" smtClean="0"/>
              <a:t>|“</a:t>
            </a:r>
            <a:r>
              <a:rPr lang="zh-CN" altLang="en-US" smtClean="0"/>
              <a:t>纹理”</a:t>
            </a:r>
            <a:r>
              <a:rPr lang="en-US" altLang="zh-CN" smtClean="0"/>
              <a:t>|“</a:t>
            </a:r>
            <a:r>
              <a:rPr lang="zh-CN" altLang="en-US" smtClean="0"/>
              <a:t>染色玻璃”命令，可以使图像产生染色玻璃效果。如图所示为原图、应用滤镜后得到的图像效果及相关参数设置。 </a:t>
            </a:r>
          </a:p>
        </p:txBody>
      </p:sp>
      <p:sp>
        <p:nvSpPr>
          <p:cNvPr id="104450" name="Rectangle 2"/>
          <p:cNvSpPr>
            <a:spLocks noGrp="1" noChangeArrowheads="1"/>
          </p:cNvSpPr>
          <p:nvPr>
            <p:ph type="title"/>
          </p:nvPr>
        </p:nvSpPr>
        <p:spPr/>
        <p:txBody>
          <a:bodyPr/>
          <a:lstStyle/>
          <a:p>
            <a:endParaRPr lang="zh-CN" altLang="zh-CN" smtClean="0"/>
          </a:p>
        </p:txBody>
      </p:sp>
      <p:sp>
        <p:nvSpPr>
          <p:cNvPr id="104451" name="Rectangle 7"/>
          <p:cNvSpPr>
            <a:spLocks noChangeArrowheads="1"/>
          </p:cNvSpPr>
          <p:nvPr/>
        </p:nvSpPr>
        <p:spPr bwMode="auto">
          <a:xfrm>
            <a:off x="0" y="1190625"/>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4452" name="Rectangle 8"/>
          <p:cNvSpPr>
            <a:spLocks noChangeArrowheads="1"/>
          </p:cNvSpPr>
          <p:nvPr/>
        </p:nvSpPr>
        <p:spPr bwMode="auto">
          <a:xfrm>
            <a:off x="4437063" y="2695575"/>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4453" name="Rectangle 9"/>
          <p:cNvSpPr>
            <a:spLocks noChangeArrowheads="1"/>
          </p:cNvSpPr>
          <p:nvPr/>
        </p:nvSpPr>
        <p:spPr bwMode="auto">
          <a:xfrm>
            <a:off x="4437063" y="4267200"/>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4454" name="图片 1"/>
          <p:cNvPicPr>
            <a:picLocks noChangeAspect="1" noChangeArrowheads="1"/>
          </p:cNvPicPr>
          <p:nvPr/>
        </p:nvPicPr>
        <p:blipFill>
          <a:blip r:embed="rId2"/>
          <a:srcRect/>
          <a:stretch>
            <a:fillRect/>
          </a:stretch>
        </p:blipFill>
        <p:spPr bwMode="auto">
          <a:xfrm>
            <a:off x="1692275" y="4211638"/>
            <a:ext cx="1562100" cy="1952625"/>
          </a:xfrm>
          <a:prstGeom prst="rect">
            <a:avLst/>
          </a:prstGeom>
          <a:noFill/>
          <a:ln w="9525">
            <a:noFill/>
            <a:miter lim="800000"/>
            <a:headEnd/>
            <a:tailEnd/>
          </a:ln>
        </p:spPr>
      </p:pic>
      <p:pic>
        <p:nvPicPr>
          <p:cNvPr id="104455" name="图片 1"/>
          <p:cNvPicPr>
            <a:picLocks noChangeAspect="1" noChangeArrowheads="1"/>
          </p:cNvPicPr>
          <p:nvPr/>
        </p:nvPicPr>
        <p:blipFill>
          <a:blip r:embed="rId3"/>
          <a:srcRect/>
          <a:stretch>
            <a:fillRect/>
          </a:stretch>
        </p:blipFill>
        <p:spPr bwMode="auto">
          <a:xfrm>
            <a:off x="4140200" y="4192588"/>
            <a:ext cx="1495425" cy="1943100"/>
          </a:xfrm>
          <a:prstGeom prst="rect">
            <a:avLst/>
          </a:prstGeom>
          <a:noFill/>
          <a:ln w="9525">
            <a:noFill/>
            <a:miter lim="800000"/>
            <a:headEnd/>
            <a:tailEnd/>
          </a:ln>
        </p:spPr>
      </p:pic>
      <p:pic>
        <p:nvPicPr>
          <p:cNvPr id="104456" name="图片 1"/>
          <p:cNvPicPr>
            <a:picLocks noChangeAspect="1" noChangeArrowheads="1"/>
          </p:cNvPicPr>
          <p:nvPr/>
        </p:nvPicPr>
        <p:blipFill>
          <a:blip r:embed="rId4"/>
          <a:srcRect/>
          <a:stretch>
            <a:fillRect/>
          </a:stretch>
        </p:blipFill>
        <p:spPr bwMode="auto">
          <a:xfrm>
            <a:off x="6084888" y="4440238"/>
            <a:ext cx="1514475" cy="149542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3"/>
          <p:cNvSpPr>
            <a:spLocks noGrp="1" noChangeArrowheads="1"/>
          </p:cNvSpPr>
          <p:nvPr>
            <p:ph idx="1"/>
          </p:nvPr>
        </p:nvSpPr>
        <p:spPr/>
        <p:txBody>
          <a:bodyPr/>
          <a:lstStyle/>
          <a:p>
            <a:pPr>
              <a:buFont typeface="Wingdings" pitchFamily="2" charset="2"/>
              <a:buNone/>
            </a:pPr>
            <a:r>
              <a:rPr lang="en-US" altLang="zh-CN" smtClean="0"/>
              <a:t>3</a:t>
            </a:r>
            <a:r>
              <a:rPr lang="zh-CN" altLang="en-US" smtClean="0"/>
              <a:t>．马赛克拼贴</a:t>
            </a:r>
          </a:p>
          <a:p>
            <a:pPr>
              <a:buFont typeface="Wingdings" pitchFamily="2" charset="2"/>
              <a:buNone/>
            </a:pPr>
            <a:r>
              <a:rPr lang="zh-CN" altLang="en-US" smtClean="0"/>
              <a:t>         打开一张图片，执行“滤镜”</a:t>
            </a:r>
            <a:r>
              <a:rPr lang="en-US" altLang="zh-CN" smtClean="0"/>
              <a:t>|“</a:t>
            </a:r>
            <a:r>
              <a:rPr lang="zh-CN" altLang="en-US" smtClean="0"/>
              <a:t>纹理”</a:t>
            </a:r>
            <a:r>
              <a:rPr lang="en-US" altLang="zh-CN" smtClean="0"/>
              <a:t>|“</a:t>
            </a:r>
            <a:r>
              <a:rPr lang="zh-CN" altLang="en-US" smtClean="0"/>
              <a:t>马赛克拼贴”命令，可以使图像产生马赛克拼贴效果。如图所示为原图、应用滤镜后得到的图像效果及相关参数设置。 </a:t>
            </a:r>
          </a:p>
        </p:txBody>
      </p:sp>
      <p:sp>
        <p:nvSpPr>
          <p:cNvPr id="105474" name="Rectangle 2"/>
          <p:cNvSpPr>
            <a:spLocks noGrp="1" noChangeArrowheads="1"/>
          </p:cNvSpPr>
          <p:nvPr>
            <p:ph type="title"/>
          </p:nvPr>
        </p:nvSpPr>
        <p:spPr/>
        <p:txBody>
          <a:bodyPr/>
          <a:lstStyle/>
          <a:p>
            <a:endParaRPr lang="zh-CN" altLang="zh-CN" smtClean="0"/>
          </a:p>
        </p:txBody>
      </p:sp>
      <p:sp>
        <p:nvSpPr>
          <p:cNvPr id="105475" name="Rectangle 7"/>
          <p:cNvSpPr>
            <a:spLocks noChangeArrowheads="1"/>
          </p:cNvSpPr>
          <p:nvPr/>
        </p:nvSpPr>
        <p:spPr bwMode="auto">
          <a:xfrm>
            <a:off x="0" y="1176338"/>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5476" name="Rectangle 8"/>
          <p:cNvSpPr>
            <a:spLocks noChangeArrowheads="1"/>
          </p:cNvSpPr>
          <p:nvPr/>
        </p:nvSpPr>
        <p:spPr bwMode="auto">
          <a:xfrm>
            <a:off x="4451350" y="268128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5477" name="Rectangle 9"/>
          <p:cNvSpPr>
            <a:spLocks noChangeArrowheads="1"/>
          </p:cNvSpPr>
          <p:nvPr/>
        </p:nvSpPr>
        <p:spPr bwMode="auto">
          <a:xfrm>
            <a:off x="4451350" y="4252913"/>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5478" name="图片 1"/>
          <p:cNvPicPr>
            <a:picLocks noChangeAspect="1" noChangeArrowheads="1"/>
          </p:cNvPicPr>
          <p:nvPr/>
        </p:nvPicPr>
        <p:blipFill>
          <a:blip r:embed="rId2"/>
          <a:srcRect/>
          <a:stretch>
            <a:fillRect/>
          </a:stretch>
        </p:blipFill>
        <p:spPr bwMode="auto">
          <a:xfrm>
            <a:off x="2484438" y="4481513"/>
            <a:ext cx="1285875" cy="1847850"/>
          </a:xfrm>
          <a:prstGeom prst="rect">
            <a:avLst/>
          </a:prstGeom>
          <a:noFill/>
          <a:ln w="9525">
            <a:noFill/>
            <a:miter lim="800000"/>
            <a:headEnd/>
            <a:tailEnd/>
          </a:ln>
        </p:spPr>
      </p:pic>
      <p:pic>
        <p:nvPicPr>
          <p:cNvPr id="105479" name="图片 1"/>
          <p:cNvPicPr>
            <a:picLocks noChangeAspect="1" noChangeArrowheads="1"/>
          </p:cNvPicPr>
          <p:nvPr/>
        </p:nvPicPr>
        <p:blipFill>
          <a:blip r:embed="rId3"/>
          <a:srcRect/>
          <a:stretch>
            <a:fillRect/>
          </a:stretch>
        </p:blipFill>
        <p:spPr bwMode="auto">
          <a:xfrm>
            <a:off x="4602163" y="4481513"/>
            <a:ext cx="1238250" cy="1847850"/>
          </a:xfrm>
          <a:prstGeom prst="rect">
            <a:avLst/>
          </a:prstGeom>
          <a:noFill/>
          <a:ln w="9525">
            <a:noFill/>
            <a:miter lim="800000"/>
            <a:headEnd/>
            <a:tailEnd/>
          </a:ln>
        </p:spPr>
      </p:pic>
      <p:pic>
        <p:nvPicPr>
          <p:cNvPr id="105480" name="图片 1"/>
          <p:cNvPicPr>
            <a:picLocks noChangeAspect="1" noChangeArrowheads="1"/>
          </p:cNvPicPr>
          <p:nvPr/>
        </p:nvPicPr>
        <p:blipFill>
          <a:blip r:embed="rId4"/>
          <a:srcRect/>
          <a:stretch>
            <a:fillRect/>
          </a:stretch>
        </p:blipFill>
        <p:spPr bwMode="auto">
          <a:xfrm>
            <a:off x="6516688" y="4481513"/>
            <a:ext cx="1409700" cy="14001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3"/>
          <p:cNvSpPr>
            <a:spLocks noGrp="1" noChangeArrowheads="1"/>
          </p:cNvSpPr>
          <p:nvPr>
            <p:ph idx="1"/>
          </p:nvPr>
        </p:nvSpPr>
        <p:spPr>
          <a:xfrm>
            <a:off x="868363" y="1557338"/>
            <a:ext cx="7407275" cy="3449637"/>
          </a:xfrm>
        </p:spPr>
        <p:txBody>
          <a:bodyPr/>
          <a:lstStyle/>
          <a:p>
            <a:pPr>
              <a:buFont typeface="Wingdings" pitchFamily="2" charset="2"/>
              <a:buNone/>
            </a:pPr>
            <a:r>
              <a:rPr lang="en-US" altLang="zh-CN" smtClean="0"/>
              <a:t>           </a:t>
            </a:r>
            <a:r>
              <a:rPr lang="zh-CN" altLang="en-US" smtClean="0"/>
              <a:t>像素化滤镜主要通过将相似颜色值的像素转化成单元格而使图像分块或平面化，包括彩块化、彩色半调、晶格化、铜版雕刻等</a:t>
            </a:r>
            <a:r>
              <a:rPr lang="en-US" altLang="zh-CN" smtClean="0"/>
              <a:t>7</a:t>
            </a:r>
            <a:r>
              <a:rPr lang="zh-CN" altLang="en-US" smtClean="0"/>
              <a:t>种滤镜效果。</a:t>
            </a:r>
          </a:p>
          <a:p>
            <a:pPr>
              <a:buFont typeface="Wingdings" pitchFamily="2" charset="2"/>
              <a:buNone/>
            </a:pPr>
            <a:r>
              <a:rPr lang="en-US" altLang="zh-CN" smtClean="0"/>
              <a:t>1</a:t>
            </a:r>
            <a:r>
              <a:rPr lang="zh-CN" altLang="en-US" smtClean="0"/>
              <a:t>．彩色半调</a:t>
            </a:r>
          </a:p>
          <a:p>
            <a:pPr>
              <a:buFont typeface="Wingdings" pitchFamily="2" charset="2"/>
              <a:buNone/>
            </a:pPr>
            <a:r>
              <a:rPr lang="zh-CN" altLang="en-US" smtClean="0"/>
              <a:t>           打开一张图片，执行“滤镜”</a:t>
            </a:r>
            <a:r>
              <a:rPr lang="en-US" altLang="zh-CN" smtClean="0"/>
              <a:t>|“</a:t>
            </a:r>
            <a:r>
              <a:rPr lang="zh-CN" altLang="en-US" smtClean="0"/>
              <a:t>像素化”</a:t>
            </a:r>
            <a:r>
              <a:rPr lang="en-US" altLang="zh-CN" smtClean="0"/>
              <a:t>|“</a:t>
            </a:r>
            <a:r>
              <a:rPr lang="zh-CN" altLang="en-US" smtClean="0"/>
              <a:t>彩色半调”命令。如图所示为原图、应用滤镜后得到的图像效果及相关参数设置。</a:t>
            </a:r>
          </a:p>
        </p:txBody>
      </p:sp>
      <p:sp>
        <p:nvSpPr>
          <p:cNvPr id="106498" name="Rectangle 2"/>
          <p:cNvSpPr>
            <a:spLocks noGrp="1" noChangeArrowheads="1"/>
          </p:cNvSpPr>
          <p:nvPr>
            <p:ph type="title"/>
          </p:nvPr>
        </p:nvSpPr>
        <p:spPr/>
        <p:txBody>
          <a:bodyPr/>
          <a:lstStyle/>
          <a:p>
            <a:r>
              <a:rPr lang="en-US" altLang="zh-CN" sz="3500" smtClean="0"/>
              <a:t>6.7.7  </a:t>
            </a:r>
            <a:r>
              <a:rPr lang="zh-CN" altLang="en-US" sz="3500" smtClean="0"/>
              <a:t>像素化</a:t>
            </a:r>
            <a:br>
              <a:rPr lang="zh-CN" altLang="en-US" sz="3500" smtClean="0"/>
            </a:br>
            <a:endParaRPr lang="zh-CN" altLang="en-US" sz="3500" smtClean="0"/>
          </a:p>
        </p:txBody>
      </p:sp>
      <p:sp>
        <p:nvSpPr>
          <p:cNvPr id="106499" name="Rectangle 7"/>
          <p:cNvSpPr>
            <a:spLocks noChangeArrowheads="1"/>
          </p:cNvSpPr>
          <p:nvPr/>
        </p:nvSpPr>
        <p:spPr bwMode="auto">
          <a:xfrm>
            <a:off x="0" y="131921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6500" name="Rectangle 8"/>
          <p:cNvSpPr>
            <a:spLocks noChangeArrowheads="1"/>
          </p:cNvSpPr>
          <p:nvPr/>
        </p:nvSpPr>
        <p:spPr bwMode="auto">
          <a:xfrm>
            <a:off x="4451350" y="275748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6501" name="Rectangle 9"/>
          <p:cNvSpPr>
            <a:spLocks noChangeArrowheads="1"/>
          </p:cNvSpPr>
          <p:nvPr/>
        </p:nvSpPr>
        <p:spPr bwMode="auto">
          <a:xfrm>
            <a:off x="4451350" y="431958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6502" name="图片 1"/>
          <p:cNvPicPr>
            <a:picLocks noChangeAspect="1" noChangeArrowheads="1"/>
          </p:cNvPicPr>
          <p:nvPr/>
        </p:nvPicPr>
        <p:blipFill>
          <a:blip r:embed="rId2"/>
          <a:srcRect/>
          <a:stretch>
            <a:fillRect/>
          </a:stretch>
        </p:blipFill>
        <p:spPr bwMode="auto">
          <a:xfrm>
            <a:off x="1547813" y="4576763"/>
            <a:ext cx="1676400" cy="1162050"/>
          </a:xfrm>
          <a:prstGeom prst="rect">
            <a:avLst/>
          </a:prstGeom>
          <a:noFill/>
          <a:ln w="9525">
            <a:noFill/>
            <a:miter lim="800000"/>
            <a:headEnd/>
            <a:tailEnd/>
          </a:ln>
        </p:spPr>
      </p:pic>
      <p:pic>
        <p:nvPicPr>
          <p:cNvPr id="106503" name="图片 1"/>
          <p:cNvPicPr>
            <a:picLocks noChangeAspect="1" noChangeArrowheads="1"/>
          </p:cNvPicPr>
          <p:nvPr/>
        </p:nvPicPr>
        <p:blipFill>
          <a:blip r:embed="rId3"/>
          <a:srcRect/>
          <a:stretch>
            <a:fillRect/>
          </a:stretch>
        </p:blipFill>
        <p:spPr bwMode="auto">
          <a:xfrm>
            <a:off x="3897313" y="4614863"/>
            <a:ext cx="1590675" cy="1123950"/>
          </a:xfrm>
          <a:prstGeom prst="rect">
            <a:avLst/>
          </a:prstGeom>
          <a:noFill/>
          <a:ln w="9525">
            <a:noFill/>
            <a:miter lim="800000"/>
            <a:headEnd/>
            <a:tailEnd/>
          </a:ln>
        </p:spPr>
      </p:pic>
      <p:pic>
        <p:nvPicPr>
          <p:cNvPr id="106504" name="图片 1"/>
          <p:cNvPicPr>
            <a:picLocks noChangeAspect="1" noChangeArrowheads="1"/>
          </p:cNvPicPr>
          <p:nvPr/>
        </p:nvPicPr>
        <p:blipFill>
          <a:blip r:embed="rId4"/>
          <a:srcRect/>
          <a:stretch>
            <a:fillRect/>
          </a:stretch>
        </p:blipFill>
        <p:spPr bwMode="auto">
          <a:xfrm>
            <a:off x="6386513" y="4618038"/>
            <a:ext cx="1704975" cy="12192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3"/>
          <p:cNvSpPr>
            <a:spLocks noGrp="1" noChangeArrowheads="1"/>
          </p:cNvSpPr>
          <p:nvPr>
            <p:ph idx="1"/>
          </p:nvPr>
        </p:nvSpPr>
        <p:spPr>
          <a:xfrm>
            <a:off x="611188" y="1871663"/>
            <a:ext cx="7408862" cy="3449637"/>
          </a:xfrm>
        </p:spPr>
        <p:txBody>
          <a:bodyPr/>
          <a:lstStyle/>
          <a:p>
            <a:pPr>
              <a:buFont typeface="Wingdings" pitchFamily="2" charset="2"/>
              <a:buNone/>
            </a:pPr>
            <a:r>
              <a:rPr lang="en-US" altLang="zh-CN" smtClean="0"/>
              <a:t>2</a:t>
            </a:r>
            <a:r>
              <a:rPr lang="zh-CN" altLang="en-US" smtClean="0"/>
              <a:t>．铜版雕刻</a:t>
            </a:r>
          </a:p>
          <a:p>
            <a:pPr>
              <a:buFont typeface="Wingdings" pitchFamily="2" charset="2"/>
              <a:buNone/>
            </a:pPr>
            <a:r>
              <a:rPr lang="zh-CN" altLang="en-US" smtClean="0"/>
              <a:t>         打开一张图片，执行“滤镜”</a:t>
            </a:r>
            <a:r>
              <a:rPr lang="en-US" altLang="zh-CN" smtClean="0"/>
              <a:t>|“</a:t>
            </a:r>
            <a:r>
              <a:rPr lang="zh-CN" altLang="en-US" smtClean="0"/>
              <a:t>像素化”</a:t>
            </a:r>
            <a:r>
              <a:rPr lang="en-US" altLang="zh-CN" smtClean="0"/>
              <a:t>|“</a:t>
            </a:r>
            <a:r>
              <a:rPr lang="zh-CN" altLang="en-US" smtClean="0"/>
              <a:t>铜版雕刻”命令。如图</a:t>
            </a:r>
            <a:r>
              <a:rPr lang="en-US" altLang="zh-CN" smtClean="0"/>
              <a:t>6-143</a:t>
            </a:r>
            <a:r>
              <a:rPr lang="zh-CN" altLang="en-US" smtClean="0"/>
              <a:t>所示为原图、应用滤镜后得到的图像效果及相关参数设置。 </a:t>
            </a:r>
          </a:p>
        </p:txBody>
      </p:sp>
      <p:sp>
        <p:nvSpPr>
          <p:cNvPr id="107522" name="Rectangle 2"/>
          <p:cNvSpPr>
            <a:spLocks noGrp="1" noChangeArrowheads="1"/>
          </p:cNvSpPr>
          <p:nvPr>
            <p:ph type="title"/>
          </p:nvPr>
        </p:nvSpPr>
        <p:spPr/>
        <p:txBody>
          <a:bodyPr/>
          <a:lstStyle/>
          <a:p>
            <a:endParaRPr lang="zh-CN" altLang="zh-CN" smtClean="0"/>
          </a:p>
        </p:txBody>
      </p:sp>
      <p:sp>
        <p:nvSpPr>
          <p:cNvPr id="107523" name="Rectangle 7"/>
          <p:cNvSpPr>
            <a:spLocks noChangeArrowheads="1"/>
          </p:cNvSpPr>
          <p:nvPr/>
        </p:nvSpPr>
        <p:spPr bwMode="auto">
          <a:xfrm>
            <a:off x="0" y="1266825"/>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7524" name="Rectangle 8"/>
          <p:cNvSpPr>
            <a:spLocks noChangeArrowheads="1"/>
          </p:cNvSpPr>
          <p:nvPr/>
        </p:nvSpPr>
        <p:spPr bwMode="auto">
          <a:xfrm>
            <a:off x="4451350" y="2705100"/>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7525" name="Rectangle 9"/>
          <p:cNvSpPr>
            <a:spLocks noChangeArrowheads="1"/>
          </p:cNvSpPr>
          <p:nvPr/>
        </p:nvSpPr>
        <p:spPr bwMode="auto">
          <a:xfrm>
            <a:off x="4451350" y="4219575"/>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7526" name="Picture 2"/>
          <p:cNvPicPr>
            <a:picLocks noChangeAspect="1" noChangeArrowheads="1"/>
          </p:cNvPicPr>
          <p:nvPr/>
        </p:nvPicPr>
        <p:blipFill>
          <a:blip r:embed="rId2"/>
          <a:srcRect/>
          <a:stretch>
            <a:fillRect/>
          </a:stretch>
        </p:blipFill>
        <p:spPr bwMode="auto">
          <a:xfrm>
            <a:off x="1295400" y="3975100"/>
            <a:ext cx="1571625" cy="1285875"/>
          </a:xfrm>
          <a:prstGeom prst="rect">
            <a:avLst/>
          </a:prstGeom>
          <a:noFill/>
          <a:ln w="9525">
            <a:noFill/>
            <a:miter lim="800000"/>
            <a:headEnd/>
            <a:tailEnd/>
          </a:ln>
        </p:spPr>
      </p:pic>
      <p:pic>
        <p:nvPicPr>
          <p:cNvPr id="107527" name="Picture 3"/>
          <p:cNvPicPr>
            <a:picLocks noChangeAspect="1" noChangeArrowheads="1"/>
          </p:cNvPicPr>
          <p:nvPr/>
        </p:nvPicPr>
        <p:blipFill>
          <a:blip r:embed="rId3"/>
          <a:srcRect/>
          <a:stretch>
            <a:fillRect/>
          </a:stretch>
        </p:blipFill>
        <p:spPr bwMode="auto">
          <a:xfrm>
            <a:off x="3698875" y="4005263"/>
            <a:ext cx="1504950" cy="1285875"/>
          </a:xfrm>
          <a:prstGeom prst="rect">
            <a:avLst/>
          </a:prstGeom>
          <a:noFill/>
          <a:ln w="9525">
            <a:noFill/>
            <a:miter lim="800000"/>
            <a:headEnd/>
            <a:tailEnd/>
          </a:ln>
        </p:spPr>
      </p:pic>
      <p:pic>
        <p:nvPicPr>
          <p:cNvPr id="107528" name="Picture 4"/>
          <p:cNvPicPr>
            <a:picLocks noChangeAspect="1" noChangeArrowheads="1"/>
          </p:cNvPicPr>
          <p:nvPr/>
        </p:nvPicPr>
        <p:blipFill>
          <a:blip r:embed="rId4"/>
          <a:srcRect/>
          <a:stretch>
            <a:fillRect/>
          </a:stretch>
        </p:blipFill>
        <p:spPr bwMode="auto">
          <a:xfrm>
            <a:off x="6156325" y="3941763"/>
            <a:ext cx="1666875" cy="12954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3"/>
          <p:cNvSpPr>
            <a:spLocks noGrp="1" noChangeArrowheads="1"/>
          </p:cNvSpPr>
          <p:nvPr>
            <p:ph idx="1"/>
          </p:nvPr>
        </p:nvSpPr>
        <p:spPr/>
        <p:txBody>
          <a:bodyPr/>
          <a:lstStyle/>
          <a:p>
            <a:pPr>
              <a:buFont typeface="Wingdings" pitchFamily="2" charset="2"/>
              <a:buNone/>
            </a:pPr>
            <a:r>
              <a:rPr lang="en-US" altLang="zh-CN" smtClean="0"/>
              <a:t>1. </a:t>
            </a:r>
            <a:r>
              <a:rPr lang="zh-CN" altLang="en-US" smtClean="0"/>
              <a:t>光照效果</a:t>
            </a:r>
          </a:p>
          <a:p>
            <a:pPr>
              <a:buFont typeface="Wingdings" pitchFamily="2" charset="2"/>
              <a:buNone/>
            </a:pPr>
            <a:r>
              <a:rPr lang="zh-CN" altLang="en-US" smtClean="0"/>
              <a:t>          打开一张图片，执行“滤镜”</a:t>
            </a:r>
            <a:r>
              <a:rPr lang="en-US" altLang="zh-CN" smtClean="0"/>
              <a:t>|“</a:t>
            </a:r>
            <a:r>
              <a:rPr lang="zh-CN" altLang="en-US" smtClean="0"/>
              <a:t>渲染”</a:t>
            </a:r>
            <a:r>
              <a:rPr lang="en-US" altLang="zh-CN" smtClean="0"/>
              <a:t>|“</a:t>
            </a:r>
            <a:r>
              <a:rPr lang="zh-CN" altLang="en-US" smtClean="0"/>
              <a:t>光照效果”命令。如图所示为原图、应用滤镜后得到的图像效果及相关参数设置。 </a:t>
            </a:r>
          </a:p>
        </p:txBody>
      </p:sp>
      <p:sp>
        <p:nvSpPr>
          <p:cNvPr id="108546" name="Rectangle 2"/>
          <p:cNvSpPr>
            <a:spLocks noGrp="1" noChangeArrowheads="1"/>
          </p:cNvSpPr>
          <p:nvPr>
            <p:ph type="title"/>
          </p:nvPr>
        </p:nvSpPr>
        <p:spPr/>
        <p:txBody>
          <a:bodyPr/>
          <a:lstStyle/>
          <a:p>
            <a:r>
              <a:rPr lang="en-US" altLang="zh-CN" sz="3500" smtClean="0"/>
              <a:t>6.7.8  </a:t>
            </a:r>
            <a:r>
              <a:rPr lang="zh-CN" altLang="en-US" sz="3500" smtClean="0"/>
              <a:t>渲染</a:t>
            </a:r>
            <a:br>
              <a:rPr lang="zh-CN" altLang="en-US" sz="3500" smtClean="0"/>
            </a:br>
            <a:endParaRPr lang="zh-CN" altLang="en-US" sz="3500" smtClean="0"/>
          </a:p>
        </p:txBody>
      </p:sp>
      <p:sp>
        <p:nvSpPr>
          <p:cNvPr id="108547" name="Rectangle 7"/>
          <p:cNvSpPr>
            <a:spLocks noChangeArrowheads="1"/>
          </p:cNvSpPr>
          <p:nvPr/>
        </p:nvSpPr>
        <p:spPr bwMode="auto">
          <a:xfrm>
            <a:off x="0" y="152876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8548" name="Rectangle 8"/>
          <p:cNvSpPr>
            <a:spLocks noChangeArrowheads="1"/>
          </p:cNvSpPr>
          <p:nvPr/>
        </p:nvSpPr>
        <p:spPr bwMode="auto">
          <a:xfrm>
            <a:off x="4451350" y="2795588"/>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8549" name="Rectangle 9"/>
          <p:cNvSpPr>
            <a:spLocks noChangeArrowheads="1"/>
          </p:cNvSpPr>
          <p:nvPr/>
        </p:nvSpPr>
        <p:spPr bwMode="auto">
          <a:xfrm>
            <a:off x="4451350" y="4138613"/>
            <a:ext cx="241300"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8550" name="图片 1"/>
          <p:cNvPicPr>
            <a:picLocks noChangeAspect="1" noChangeArrowheads="1"/>
          </p:cNvPicPr>
          <p:nvPr/>
        </p:nvPicPr>
        <p:blipFill>
          <a:blip r:embed="rId2"/>
          <a:srcRect/>
          <a:stretch>
            <a:fillRect/>
          </a:stretch>
        </p:blipFill>
        <p:spPr bwMode="auto">
          <a:xfrm>
            <a:off x="1476375" y="4467225"/>
            <a:ext cx="1943100" cy="1457325"/>
          </a:xfrm>
          <a:prstGeom prst="rect">
            <a:avLst/>
          </a:prstGeom>
          <a:noFill/>
          <a:ln w="9525">
            <a:noFill/>
            <a:miter lim="800000"/>
            <a:headEnd/>
            <a:tailEnd/>
          </a:ln>
        </p:spPr>
      </p:pic>
      <p:pic>
        <p:nvPicPr>
          <p:cNvPr id="108551" name="图片 1"/>
          <p:cNvPicPr>
            <a:picLocks noChangeAspect="1" noChangeArrowheads="1"/>
          </p:cNvPicPr>
          <p:nvPr/>
        </p:nvPicPr>
        <p:blipFill>
          <a:blip r:embed="rId3"/>
          <a:srcRect/>
          <a:stretch>
            <a:fillRect/>
          </a:stretch>
        </p:blipFill>
        <p:spPr bwMode="auto">
          <a:xfrm>
            <a:off x="4067175" y="4467225"/>
            <a:ext cx="1895475" cy="1457325"/>
          </a:xfrm>
          <a:prstGeom prst="rect">
            <a:avLst/>
          </a:prstGeom>
          <a:noFill/>
          <a:ln w="9525">
            <a:noFill/>
            <a:miter lim="800000"/>
            <a:headEnd/>
            <a:tailEnd/>
          </a:ln>
        </p:spPr>
      </p:pic>
      <p:pic>
        <p:nvPicPr>
          <p:cNvPr id="108552" name="图片 1"/>
          <p:cNvPicPr>
            <a:picLocks noChangeAspect="1" noChangeArrowheads="1"/>
          </p:cNvPicPr>
          <p:nvPr/>
        </p:nvPicPr>
        <p:blipFill>
          <a:blip r:embed="rId4"/>
          <a:srcRect/>
          <a:stretch>
            <a:fillRect/>
          </a:stretch>
        </p:blipFill>
        <p:spPr bwMode="auto">
          <a:xfrm>
            <a:off x="6588125" y="4019550"/>
            <a:ext cx="2266950" cy="23526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3"/>
          <p:cNvSpPr>
            <a:spLocks noGrp="1" noChangeArrowheads="1"/>
          </p:cNvSpPr>
          <p:nvPr>
            <p:ph idx="1"/>
          </p:nvPr>
        </p:nvSpPr>
        <p:spPr>
          <a:xfrm>
            <a:off x="868363" y="1844675"/>
            <a:ext cx="7407275" cy="2736850"/>
          </a:xfrm>
        </p:spPr>
        <p:txBody>
          <a:bodyPr/>
          <a:lstStyle/>
          <a:p>
            <a:pPr algn="just">
              <a:buFont typeface="Wingdings" pitchFamily="2" charset="2"/>
              <a:buNone/>
            </a:pPr>
            <a:r>
              <a:rPr lang="en-US" altLang="zh-CN" smtClean="0"/>
              <a:t>2. </a:t>
            </a:r>
            <a:r>
              <a:rPr lang="zh-CN" altLang="en-US" smtClean="0"/>
              <a:t>镜头光晕</a:t>
            </a:r>
          </a:p>
          <a:p>
            <a:pPr>
              <a:buFont typeface="Wingdings" pitchFamily="2" charset="2"/>
              <a:buNone/>
            </a:pPr>
            <a:r>
              <a:rPr lang="zh-CN" altLang="en-US" smtClean="0"/>
              <a:t>        该滤镜模拟亮光照射到相机镜头所产生的折射，通过单击图像缩览图的任一位置或拖移其十字线，可以指定光晕中心的位置。打开一张图片，执行“滤镜”</a:t>
            </a:r>
            <a:r>
              <a:rPr lang="en-US" altLang="zh-CN" smtClean="0"/>
              <a:t>|“</a:t>
            </a:r>
            <a:r>
              <a:rPr lang="zh-CN" altLang="en-US" smtClean="0"/>
              <a:t>渲染”</a:t>
            </a:r>
            <a:r>
              <a:rPr lang="en-US" altLang="zh-CN" smtClean="0"/>
              <a:t>|“</a:t>
            </a:r>
            <a:r>
              <a:rPr lang="zh-CN" altLang="en-US" smtClean="0"/>
              <a:t>镜头光晕”命令。如图所示为原图、应用滤镜后得到的图像效果及相关参数设置。 </a:t>
            </a:r>
          </a:p>
        </p:txBody>
      </p:sp>
      <p:sp>
        <p:nvSpPr>
          <p:cNvPr id="109570" name="Rectangle 2"/>
          <p:cNvSpPr>
            <a:spLocks noGrp="1" noChangeArrowheads="1"/>
          </p:cNvSpPr>
          <p:nvPr>
            <p:ph type="title"/>
          </p:nvPr>
        </p:nvSpPr>
        <p:spPr/>
        <p:txBody>
          <a:bodyPr/>
          <a:lstStyle/>
          <a:p>
            <a:endParaRPr lang="zh-CN" altLang="zh-CN" smtClean="0"/>
          </a:p>
        </p:txBody>
      </p:sp>
      <p:sp>
        <p:nvSpPr>
          <p:cNvPr id="109571" name="Rectangle 7"/>
          <p:cNvSpPr>
            <a:spLocks noChangeArrowheads="1"/>
          </p:cNvSpPr>
          <p:nvPr/>
        </p:nvSpPr>
        <p:spPr bwMode="auto">
          <a:xfrm>
            <a:off x="0" y="1262063"/>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sp>
        <p:nvSpPr>
          <p:cNvPr id="109572" name="Rectangle 8"/>
          <p:cNvSpPr>
            <a:spLocks noChangeArrowheads="1"/>
          </p:cNvSpPr>
          <p:nvPr/>
        </p:nvSpPr>
        <p:spPr bwMode="auto">
          <a:xfrm>
            <a:off x="4437063" y="2595563"/>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sp>
        <p:nvSpPr>
          <p:cNvPr id="109573" name="Rectangle 9"/>
          <p:cNvSpPr>
            <a:spLocks noChangeArrowheads="1"/>
          </p:cNvSpPr>
          <p:nvPr/>
        </p:nvSpPr>
        <p:spPr bwMode="auto">
          <a:xfrm>
            <a:off x="4437063" y="4005263"/>
            <a:ext cx="269875" cy="228600"/>
          </a:xfrm>
          <a:prstGeom prst="rect">
            <a:avLst/>
          </a:prstGeom>
          <a:noFill/>
          <a:ln w="9525">
            <a:noFill/>
            <a:miter lim="800000"/>
            <a:headEnd/>
            <a:tailEnd/>
          </a:ln>
        </p:spPr>
        <p:txBody>
          <a:bodyPr wrap="none" anchor="ctr">
            <a:spAutoFit/>
          </a:bodyPr>
          <a:lstStyle/>
          <a:p>
            <a:pPr algn="ctr"/>
            <a:r>
              <a:rPr lang="en-US" altLang="zh-CN" sz="900">
                <a:latin typeface="Times New Roman" pitchFamily="18" charset="0"/>
                <a:ea typeface="华文楷体"/>
                <a:cs typeface="Times New Roman" pitchFamily="18" charset="0"/>
              </a:rPr>
              <a:t>   </a:t>
            </a:r>
            <a:endParaRPr lang="en-US" altLang="zh-CN">
              <a:latin typeface="Candara" pitchFamily="34" charset="0"/>
              <a:ea typeface="华文楷体"/>
            </a:endParaRPr>
          </a:p>
        </p:txBody>
      </p:sp>
      <p:pic>
        <p:nvPicPr>
          <p:cNvPr id="109574" name="图片 1"/>
          <p:cNvPicPr>
            <a:picLocks noChangeAspect="1" noChangeArrowheads="1"/>
          </p:cNvPicPr>
          <p:nvPr/>
        </p:nvPicPr>
        <p:blipFill>
          <a:blip r:embed="rId2"/>
          <a:srcRect/>
          <a:stretch>
            <a:fillRect/>
          </a:stretch>
        </p:blipFill>
        <p:spPr bwMode="auto">
          <a:xfrm>
            <a:off x="1209675" y="4581525"/>
            <a:ext cx="1905000" cy="1438275"/>
          </a:xfrm>
          <a:prstGeom prst="rect">
            <a:avLst/>
          </a:prstGeom>
          <a:noFill/>
          <a:ln w="9525">
            <a:noFill/>
            <a:miter lim="800000"/>
            <a:headEnd/>
            <a:tailEnd/>
          </a:ln>
        </p:spPr>
      </p:pic>
      <p:pic>
        <p:nvPicPr>
          <p:cNvPr id="109575" name="图片 1"/>
          <p:cNvPicPr>
            <a:picLocks noChangeAspect="1" noChangeArrowheads="1"/>
          </p:cNvPicPr>
          <p:nvPr/>
        </p:nvPicPr>
        <p:blipFill>
          <a:blip r:embed="rId3"/>
          <a:srcRect/>
          <a:stretch>
            <a:fillRect/>
          </a:stretch>
        </p:blipFill>
        <p:spPr bwMode="auto">
          <a:xfrm>
            <a:off x="3536950" y="4616450"/>
            <a:ext cx="1800225" cy="1438275"/>
          </a:xfrm>
          <a:prstGeom prst="rect">
            <a:avLst/>
          </a:prstGeom>
          <a:noFill/>
          <a:ln w="9525">
            <a:noFill/>
            <a:miter lim="800000"/>
            <a:headEnd/>
            <a:tailEnd/>
          </a:ln>
        </p:spPr>
      </p:pic>
      <p:pic>
        <p:nvPicPr>
          <p:cNvPr id="109576" name="图片 1"/>
          <p:cNvPicPr>
            <a:picLocks noChangeAspect="1" noChangeArrowheads="1"/>
          </p:cNvPicPr>
          <p:nvPr/>
        </p:nvPicPr>
        <p:blipFill>
          <a:blip r:embed="rId4"/>
          <a:srcRect/>
          <a:stretch>
            <a:fillRect/>
          </a:stretch>
        </p:blipFill>
        <p:spPr bwMode="auto">
          <a:xfrm>
            <a:off x="6343650" y="4581525"/>
            <a:ext cx="1314450" cy="1438275"/>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内容占位符 1"/>
          <p:cNvSpPr>
            <a:spLocks noGrp="1"/>
          </p:cNvSpPr>
          <p:nvPr>
            <p:ph idx="1"/>
          </p:nvPr>
        </p:nvSpPr>
        <p:spPr/>
        <p:txBody>
          <a:bodyPr/>
          <a:lstStyle/>
          <a:p>
            <a:r>
              <a:rPr lang="zh-CN" altLang="zh-CN" smtClean="0"/>
              <a:t>动画是在一段时间内显示的一系列图像或帧，每一幅图像较前一幅都有局部的变化。连续、快速地显示这些图像就产生了运动或变化效果。</a:t>
            </a:r>
          </a:p>
          <a:p>
            <a:endParaRPr lang="zh-CN" altLang="en-US" smtClean="0"/>
          </a:p>
        </p:txBody>
      </p:sp>
      <p:sp>
        <p:nvSpPr>
          <p:cNvPr id="3" name="标题 2"/>
          <p:cNvSpPr>
            <a:spLocks noGrp="1"/>
          </p:cNvSpPr>
          <p:nvPr>
            <p:ph type="title"/>
          </p:nvPr>
        </p:nvSpPr>
        <p:spPr/>
        <p:txBody>
          <a:bodyPr rtlCol="0">
            <a:normAutofit fontScale="90000"/>
          </a:bodyPr>
          <a:lstStyle/>
          <a:p>
            <a:pPr fontAlgn="auto">
              <a:spcAft>
                <a:spcPts val="0"/>
              </a:spcAft>
              <a:defRPr/>
            </a:pPr>
            <a:r>
              <a:rPr lang="en-US" altLang="zh-CN" b="1" dirty="0">
                <a:cs typeface="+mj-cs"/>
              </a:rPr>
              <a:t>6.8  </a:t>
            </a:r>
            <a:r>
              <a:rPr lang="zh-CN" altLang="zh-CN" b="1" dirty="0">
                <a:cs typeface="+mj-cs"/>
              </a:rPr>
              <a:t>动画的制作</a:t>
            </a:r>
            <a:br>
              <a:rPr lang="zh-CN" altLang="zh-CN" b="1" dirty="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内容占位符 1"/>
          <p:cNvSpPr>
            <a:spLocks noGrp="1"/>
          </p:cNvSpPr>
          <p:nvPr>
            <p:ph idx="1"/>
          </p:nvPr>
        </p:nvSpPr>
        <p:spPr/>
        <p:txBody>
          <a:bodyPr/>
          <a:lstStyle/>
          <a:p>
            <a:r>
              <a:rPr lang="en-US" altLang="zh-CN" b="1" smtClean="0"/>
              <a:t>6.8.1  </a:t>
            </a:r>
            <a:r>
              <a:rPr lang="zh-CN" altLang="zh-CN" b="1" smtClean="0"/>
              <a:t>帧模式“动画”面板</a:t>
            </a:r>
          </a:p>
          <a:p>
            <a:r>
              <a:rPr lang="zh-CN" altLang="zh-CN" smtClean="0"/>
              <a:t>执行“窗口”</a:t>
            </a:r>
            <a:r>
              <a:rPr lang="en-US" altLang="zh-CN" smtClean="0"/>
              <a:t>|</a:t>
            </a:r>
            <a:r>
              <a:rPr lang="zh-CN" altLang="zh-CN" smtClean="0"/>
              <a:t>“动画”命令，打开“动画”面板，切换为帧模式</a:t>
            </a:r>
            <a:r>
              <a:rPr lang="zh-CN" altLang="en-US" smtClean="0"/>
              <a:t>。</a:t>
            </a:r>
            <a:r>
              <a:rPr lang="zh-CN" altLang="zh-CN" smtClean="0"/>
              <a:t>动画面板可显示动画中每帧的缩览图，使用面板底部的工具可浏览各帧，还可设置循环选项、添加和删除帧，以及预览动画。</a:t>
            </a:r>
          </a:p>
          <a:p>
            <a:endParaRPr lang="zh-CN" altLang="en-US" smtClean="0"/>
          </a:p>
        </p:txBody>
      </p:sp>
      <p:sp>
        <p:nvSpPr>
          <p:cNvPr id="111618" name="标题 2"/>
          <p:cNvSpPr>
            <a:spLocks noGrp="1"/>
          </p:cNvSpPr>
          <p:nvPr>
            <p:ph type="title"/>
          </p:nvPr>
        </p:nvSpPr>
        <p:spPr/>
        <p:txBody>
          <a:bodyPr/>
          <a:lstStyle/>
          <a:p>
            <a:endParaRPr lang="zh-CN" altLang="en-US" smtClean="0"/>
          </a:p>
        </p:txBody>
      </p:sp>
      <p:pic>
        <p:nvPicPr>
          <p:cNvPr id="111619" name="图片 1"/>
          <p:cNvPicPr>
            <a:picLocks noChangeAspect="1" noChangeArrowheads="1"/>
          </p:cNvPicPr>
          <p:nvPr/>
        </p:nvPicPr>
        <p:blipFill>
          <a:blip r:embed="rId2"/>
          <a:srcRect/>
          <a:stretch>
            <a:fillRect/>
          </a:stretch>
        </p:blipFill>
        <p:spPr bwMode="auto">
          <a:xfrm>
            <a:off x="1908175" y="4868863"/>
            <a:ext cx="4457700" cy="676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内容占位符 1"/>
          <p:cNvSpPr>
            <a:spLocks noGrp="1"/>
          </p:cNvSpPr>
          <p:nvPr>
            <p:ph idx="1"/>
          </p:nvPr>
        </p:nvSpPr>
        <p:spPr/>
        <p:txBody>
          <a:bodyPr/>
          <a:lstStyle/>
          <a:p>
            <a:r>
              <a:rPr lang="en-US" altLang="zh-CN" b="1" smtClean="0"/>
              <a:t>6.8.2  </a:t>
            </a:r>
            <a:r>
              <a:rPr lang="zh-CN" altLang="zh-CN" b="1" smtClean="0"/>
              <a:t>创建帧动画</a:t>
            </a:r>
          </a:p>
          <a:p>
            <a:endParaRPr lang="zh-CN" altLang="en-US" smtClean="0"/>
          </a:p>
        </p:txBody>
      </p:sp>
      <p:sp>
        <p:nvSpPr>
          <p:cNvPr id="112642" name="标题 2"/>
          <p:cNvSpPr>
            <a:spLocks noGrp="1"/>
          </p:cNvSpPr>
          <p:nvPr>
            <p:ph type="title"/>
          </p:nvPr>
        </p:nvSpPr>
        <p:spPr/>
        <p:txBody>
          <a:bodyPr/>
          <a:lstStyle/>
          <a:p>
            <a:endParaRPr lang="zh-CN" altLang="en-US" smtClean="0"/>
          </a:p>
        </p:txBody>
      </p:sp>
      <p:pic>
        <p:nvPicPr>
          <p:cNvPr id="112643" name="图片 1"/>
          <p:cNvPicPr>
            <a:picLocks noChangeAspect="1" noChangeArrowheads="1"/>
          </p:cNvPicPr>
          <p:nvPr/>
        </p:nvPicPr>
        <p:blipFill>
          <a:blip r:embed="rId2"/>
          <a:srcRect/>
          <a:stretch>
            <a:fillRect/>
          </a:stretch>
        </p:blipFill>
        <p:spPr bwMode="auto">
          <a:xfrm>
            <a:off x="1258888" y="3644900"/>
            <a:ext cx="2828925" cy="1266825"/>
          </a:xfrm>
          <a:prstGeom prst="rect">
            <a:avLst/>
          </a:prstGeom>
          <a:noFill/>
          <a:ln w="9525">
            <a:noFill/>
            <a:miter lim="800000"/>
            <a:headEnd/>
            <a:tailEnd/>
          </a:ln>
        </p:spPr>
      </p:pic>
      <p:pic>
        <p:nvPicPr>
          <p:cNvPr id="112644" name="图片 1"/>
          <p:cNvPicPr>
            <a:picLocks noChangeAspect="1" noChangeArrowheads="1"/>
          </p:cNvPicPr>
          <p:nvPr/>
        </p:nvPicPr>
        <p:blipFill>
          <a:blip r:embed="rId3"/>
          <a:srcRect/>
          <a:stretch>
            <a:fillRect/>
          </a:stretch>
        </p:blipFill>
        <p:spPr bwMode="auto">
          <a:xfrm>
            <a:off x="5508625" y="3394075"/>
            <a:ext cx="1590675" cy="1485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3"/>
          <p:cNvSpPr>
            <a:spLocks noGrp="1" noChangeArrowheads="1"/>
          </p:cNvSpPr>
          <p:nvPr>
            <p:ph idx="1"/>
          </p:nvPr>
        </p:nvSpPr>
        <p:spPr/>
        <p:txBody>
          <a:bodyPr/>
          <a:lstStyle/>
          <a:p>
            <a:pPr algn="just"/>
            <a:r>
              <a:rPr lang="en-US" altLang="zh-CN" smtClean="0"/>
              <a:t>6.9.1  </a:t>
            </a:r>
            <a:r>
              <a:rPr lang="zh-CN" altLang="zh-CN" smtClean="0"/>
              <a:t> 实例一</a:t>
            </a:r>
            <a:r>
              <a:rPr lang="en-US" altLang="zh-CN" smtClean="0"/>
              <a:t>  </a:t>
            </a:r>
            <a:r>
              <a:rPr lang="zh-CN" altLang="zh-CN" smtClean="0"/>
              <a:t>制作网站</a:t>
            </a:r>
            <a:r>
              <a:rPr lang="en-US" altLang="zh-CN" smtClean="0"/>
              <a:t>Logo</a:t>
            </a:r>
          </a:p>
          <a:p>
            <a:pPr algn="just"/>
            <a:r>
              <a:rPr lang="en-US" altLang="zh-CN" smtClean="0"/>
              <a:t>6.9.2  </a:t>
            </a:r>
            <a:r>
              <a:rPr lang="zh-CN" altLang="en-US" smtClean="0"/>
              <a:t>实例二  制作网页</a:t>
            </a:r>
            <a:r>
              <a:rPr lang="en-US" altLang="zh-CN" smtClean="0"/>
              <a:t>Banner</a:t>
            </a:r>
          </a:p>
          <a:p>
            <a:endParaRPr lang="en-US" altLang="zh-CN" smtClean="0"/>
          </a:p>
        </p:txBody>
      </p:sp>
      <p:sp>
        <p:nvSpPr>
          <p:cNvPr id="113666" name="Rectangle 2"/>
          <p:cNvSpPr>
            <a:spLocks noGrp="1" noChangeArrowheads="1"/>
          </p:cNvSpPr>
          <p:nvPr>
            <p:ph type="title"/>
          </p:nvPr>
        </p:nvSpPr>
        <p:spPr/>
        <p:txBody>
          <a:bodyPr/>
          <a:lstStyle/>
          <a:p>
            <a:r>
              <a:rPr lang="en-US" altLang="zh-CN" smtClean="0"/>
              <a:t>6.9 </a:t>
            </a:r>
            <a:r>
              <a:rPr lang="zh-CN" altLang="en-US" smtClean="0"/>
              <a:t>实例</a:t>
            </a:r>
          </a:p>
        </p:txBody>
      </p:sp>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175</TotalTime>
  <Words>8615</Words>
  <Application>Microsoft Office PowerPoint</Application>
  <PresentationFormat>全屏显示(4:3)</PresentationFormat>
  <Paragraphs>390</Paragraphs>
  <Slides>99</Slides>
  <Notes>0</Notes>
  <HiddenSlides>0</HiddenSlides>
  <MMClips>0</MMClips>
  <ScaleCrop>false</ScaleCrop>
  <HeadingPairs>
    <vt:vector size="6" baseType="variant">
      <vt:variant>
        <vt:lpstr>已用的字体</vt:lpstr>
      </vt:variant>
      <vt:variant>
        <vt:i4>10</vt:i4>
      </vt:variant>
      <vt:variant>
        <vt:lpstr>演示文稿设计模板</vt:lpstr>
      </vt:variant>
      <vt:variant>
        <vt:i4>8</vt:i4>
      </vt:variant>
      <vt:variant>
        <vt:lpstr>幻灯片标题</vt:lpstr>
      </vt:variant>
      <vt:variant>
        <vt:i4>99</vt:i4>
      </vt:variant>
    </vt:vector>
  </HeadingPairs>
  <TitlesOfParts>
    <vt:vector size="117" baseType="lpstr">
      <vt:lpstr>Candara</vt:lpstr>
      <vt:lpstr>华文楷体</vt:lpstr>
      <vt:lpstr>Arial</vt:lpstr>
      <vt:lpstr>华文新魏</vt:lpstr>
      <vt:lpstr>Symbol</vt:lpstr>
      <vt:lpstr>Calibri</vt:lpstr>
      <vt:lpstr>宋体</vt:lpstr>
      <vt:lpstr>华文彩云</vt:lpstr>
      <vt:lpstr>Wingdings</vt:lpstr>
      <vt:lpstr>Times New Roman</vt:lpstr>
      <vt:lpstr>波形</vt:lpstr>
      <vt:lpstr>波形</vt:lpstr>
      <vt:lpstr>波形</vt:lpstr>
      <vt:lpstr>波形</vt:lpstr>
      <vt:lpstr>波形</vt:lpstr>
      <vt:lpstr>波形</vt:lpstr>
      <vt:lpstr>波形</vt:lpstr>
      <vt:lpstr>波形</vt:lpstr>
      <vt:lpstr>第6章  Photoshop CS5图像处理</vt:lpstr>
      <vt:lpstr>目录</vt:lpstr>
      <vt:lpstr>6.1  选区的创建与编辑</vt:lpstr>
      <vt:lpstr>6.1 1 选框工具</vt:lpstr>
      <vt:lpstr>幻灯片 5</vt:lpstr>
      <vt:lpstr>幻灯片 6</vt:lpstr>
      <vt:lpstr>6.1.2 套索工具 </vt:lpstr>
      <vt:lpstr>幻灯片 8</vt:lpstr>
      <vt:lpstr>幻灯片 9</vt:lpstr>
      <vt:lpstr>幻灯片 10</vt:lpstr>
      <vt:lpstr>6.1.3 魔棒工具 </vt:lpstr>
      <vt:lpstr>6.1. 4移动和取消选区 </vt:lpstr>
      <vt:lpstr>6.1.5 修改选区 </vt:lpstr>
      <vt:lpstr>6.1.6 变换选区 </vt:lpstr>
      <vt:lpstr>6.1.7 存储和载入选区 </vt:lpstr>
      <vt:lpstr>幻灯片 16</vt:lpstr>
      <vt:lpstr>6.1.8 羽化选区 </vt:lpstr>
      <vt:lpstr>6.1.9 填充选区 </vt:lpstr>
      <vt:lpstr>6.1.10  全选和反选 </vt:lpstr>
      <vt:lpstr>6.1.11描边选区 </vt:lpstr>
      <vt:lpstr>6.2 图像绘制、修饰和编辑 </vt:lpstr>
      <vt:lpstr>6.2.1 画笔工具</vt:lpstr>
      <vt:lpstr>6.2.2 铅笔工具 </vt:lpstr>
      <vt:lpstr>6.2.3 橡皮擦工具 </vt:lpstr>
      <vt:lpstr>6.2.4 渐变工具 </vt:lpstr>
      <vt:lpstr>幻灯片 26</vt:lpstr>
      <vt:lpstr>6.2.5 油漆桶工具 </vt:lpstr>
      <vt:lpstr>6.2.6 图章工具 </vt:lpstr>
      <vt:lpstr>幻灯片 29</vt:lpstr>
      <vt:lpstr>6.2.7修复、修补和红眼工具的使用 </vt:lpstr>
      <vt:lpstr>幻灯片 31</vt:lpstr>
      <vt:lpstr>6.2.8  模糊、锐化和涂抹工具的使用 </vt:lpstr>
      <vt:lpstr>6.2.9  减淡、加深和海绵工具的使用 </vt:lpstr>
      <vt:lpstr>6.3图层的创建与应用 </vt:lpstr>
      <vt:lpstr>6.3.1 图层的基本概念</vt:lpstr>
      <vt:lpstr>幻灯片 36</vt:lpstr>
      <vt:lpstr>幻灯片 37</vt:lpstr>
      <vt:lpstr>幻灯片 38</vt:lpstr>
      <vt:lpstr>6.3.2 图层的基本操作 </vt:lpstr>
      <vt:lpstr>幻灯片 40</vt:lpstr>
      <vt:lpstr>6.3.3 编辑图层 </vt:lpstr>
      <vt:lpstr>幻灯片 42</vt:lpstr>
      <vt:lpstr>幻灯片 43</vt:lpstr>
      <vt:lpstr>幻灯片 44</vt:lpstr>
      <vt:lpstr>幻灯片 45</vt:lpstr>
      <vt:lpstr>6.3.4 图层效果和样式 </vt:lpstr>
      <vt:lpstr>6 .4 路径与文字工具 </vt:lpstr>
      <vt:lpstr>6.4.1 创建路径</vt:lpstr>
      <vt:lpstr>幻灯片 49</vt:lpstr>
      <vt:lpstr>幻灯片 50</vt:lpstr>
      <vt:lpstr>幻灯片 51</vt:lpstr>
      <vt:lpstr>幻灯片 52</vt:lpstr>
      <vt:lpstr> 6.4.2 编辑路径 </vt:lpstr>
      <vt:lpstr> 6.4.3 文字的输入 </vt:lpstr>
      <vt:lpstr>6.4.4 文字的编辑与转换 </vt:lpstr>
      <vt:lpstr>6 .5 色彩与色调的调整 </vt:lpstr>
      <vt:lpstr>6．5．1. “色阶”命令 </vt:lpstr>
      <vt:lpstr>6．5．2  “曲线”命令 </vt:lpstr>
      <vt:lpstr>6．5．3  色彩平衡调整 </vt:lpstr>
      <vt:lpstr>6.5.4  “色相/饱和度”命令 </vt:lpstr>
      <vt:lpstr>6.5.5  亮度对比度调整 </vt:lpstr>
      <vt:lpstr>6.6  通道与蒙版 </vt:lpstr>
      <vt:lpstr>6.6.1  通道控制面板 </vt:lpstr>
      <vt:lpstr>幻灯片 64</vt:lpstr>
      <vt:lpstr>6.6.2  新建、复制和删除通道 </vt:lpstr>
      <vt:lpstr>幻灯片 66</vt:lpstr>
      <vt:lpstr>6.6.3  分离与合并通道 </vt:lpstr>
      <vt:lpstr>幻灯片 68</vt:lpstr>
      <vt:lpstr>6.6.4  使用图层蒙版合成图像 </vt:lpstr>
      <vt:lpstr>幻灯片 70</vt:lpstr>
      <vt:lpstr>幻灯片 71</vt:lpstr>
      <vt:lpstr>幻灯片 72</vt:lpstr>
      <vt:lpstr>6.6.5  图像合成 </vt:lpstr>
      <vt:lpstr>6.7  滤镜 </vt:lpstr>
      <vt:lpstr>6.7.1  滤镜基础知识</vt:lpstr>
      <vt:lpstr>6.7.2  风格化滤镜 </vt:lpstr>
      <vt:lpstr>幻灯片 77</vt:lpstr>
      <vt:lpstr>幻灯片 78</vt:lpstr>
      <vt:lpstr>6.7.3  画笔描边滤镜 </vt:lpstr>
      <vt:lpstr> </vt:lpstr>
      <vt:lpstr>幻灯片 81</vt:lpstr>
      <vt:lpstr>6.7.4扭曲滤镜 </vt:lpstr>
      <vt:lpstr>幻灯片 83</vt:lpstr>
      <vt:lpstr>幻灯片 84</vt:lpstr>
      <vt:lpstr>幻灯片 85</vt:lpstr>
      <vt:lpstr>6.7.5  素描滤镜 </vt:lpstr>
      <vt:lpstr>幻灯片 87</vt:lpstr>
      <vt:lpstr>6.7.6  纹理滤镜 </vt:lpstr>
      <vt:lpstr>幻灯片 89</vt:lpstr>
      <vt:lpstr>幻灯片 90</vt:lpstr>
      <vt:lpstr>幻灯片 91</vt:lpstr>
      <vt:lpstr>6.7.7  像素化 </vt:lpstr>
      <vt:lpstr>幻灯片 93</vt:lpstr>
      <vt:lpstr>6.7.8  渲染 </vt:lpstr>
      <vt:lpstr>幻灯片 95</vt:lpstr>
      <vt:lpstr>6.8  动画的制作 </vt:lpstr>
      <vt:lpstr>幻灯片 97</vt:lpstr>
      <vt:lpstr>幻灯片 98</vt:lpstr>
      <vt:lpstr>6.9 实例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Users</cp:lastModifiedBy>
  <cp:revision>18</cp:revision>
  <dcterms:created xsi:type="dcterms:W3CDTF">2013-12-27T07:20:25Z</dcterms:created>
  <dcterms:modified xsi:type="dcterms:W3CDTF">2014-02-25T00:54:57Z</dcterms:modified>
</cp:coreProperties>
</file>