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1" r:id="rId3"/>
    <p:sldId id="257" r:id="rId4"/>
    <p:sldId id="258" r:id="rId5"/>
    <p:sldId id="259" r:id="rId6"/>
    <p:sldId id="260" r:id="rId7"/>
    <p:sldId id="262" r:id="rId8"/>
    <p:sldId id="267" r:id="rId9"/>
    <p:sldId id="268" r:id="rId10"/>
    <p:sldId id="269" r:id="rId11"/>
    <p:sldId id="270" r:id="rId12"/>
    <p:sldId id="271" r:id="rId13"/>
    <p:sldId id="272" r:id="rId14"/>
    <p:sldId id="273" r:id="rId15"/>
    <p:sldId id="274" r:id="rId16"/>
    <p:sldId id="275" r:id="rId17"/>
    <p:sldId id="278" r:id="rId18"/>
    <p:sldId id="263" r:id="rId19"/>
    <p:sldId id="276" r:id="rId20"/>
    <p:sldId id="277" r:id="rId21"/>
    <p:sldId id="280" r:id="rId22"/>
    <p:sldId id="281" r:id="rId23"/>
    <p:sldId id="279" r:id="rId24"/>
    <p:sldId id="282" r:id="rId25"/>
    <p:sldId id="283" r:id="rId26"/>
    <p:sldId id="284" r:id="rId27"/>
    <p:sldId id="285" r:id="rId28"/>
    <p:sldId id="264" r:id="rId29"/>
    <p:sldId id="286" r:id="rId30"/>
    <p:sldId id="287" r:id="rId31"/>
    <p:sldId id="288" r:id="rId32"/>
    <p:sldId id="289" r:id="rId33"/>
    <p:sldId id="290" r:id="rId34"/>
    <p:sldId id="291" r:id="rId35"/>
    <p:sldId id="292" r:id="rId36"/>
    <p:sldId id="293" r:id="rId37"/>
    <p:sldId id="265" r:id="rId38"/>
    <p:sldId id="294" r:id="rId39"/>
    <p:sldId id="295" r:id="rId40"/>
    <p:sldId id="296" r:id="rId41"/>
    <p:sldId id="297" r:id="rId42"/>
    <p:sldId id="299" r:id="rId43"/>
    <p:sldId id="300" r:id="rId44"/>
    <p:sldId id="301" r:id="rId45"/>
    <p:sldId id="303" r:id="rId46"/>
    <p:sldId id="304" r:id="rId47"/>
    <p:sldId id="305" r:id="rId48"/>
    <p:sldId id="266" r:id="rId49"/>
    <p:sldId id="307" r:id="rId50"/>
    <p:sldId id="308" r:id="rId51"/>
    <p:sldId id="309" r:id="rId52"/>
    <p:sldId id="306" r:id="rId53"/>
    <p:sldId id="310" r:id="rId54"/>
    <p:sldId id="311" r:id="rId55"/>
    <p:sldId id="312" r:id="rId56"/>
    <p:sldId id="313" r:id="rId57"/>
    <p:sldId id="314" r:id="rId58"/>
    <p:sldId id="315" r:id="rId59"/>
    <p:sldId id="316" r:id="rId60"/>
    <p:sldId id="318" r:id="rId61"/>
    <p:sldId id="319" r:id="rId62"/>
    <p:sldId id="320"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64"/>
    <p:restoredTop sz="92905"/>
  </p:normalViewPr>
  <p:slideViewPr>
    <p:cSldViewPr snapToGrid="0" snapToObjects="1">
      <p:cViewPr varScale="1">
        <p:scale>
          <a:sx n="52" d="100"/>
          <a:sy n="52" d="100"/>
        </p:scale>
        <p:origin x="-403" y="-8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14</a:t>
            </a:r>
            <a:r>
              <a:rPr lang="zh-CN" altLang="en-US" b="1" dirty="0"/>
              <a:t>章 </a:t>
            </a:r>
            <a:r>
              <a:rPr lang="zh-CN" altLang="en-US" b="1" dirty="0" smtClean="0"/>
              <a:t/>
            </a:r>
            <a:br>
              <a:rPr lang="zh-CN" altLang="en-US" b="1" dirty="0" smtClean="0"/>
            </a:br>
            <a:r>
              <a:rPr lang="en-US" b="1" dirty="0" smtClean="0"/>
              <a:t>W</a:t>
            </a:r>
            <a:r>
              <a:rPr lang="en-US" b="1" cap="none" dirty="0" smtClean="0"/>
              <a:t>indows</a:t>
            </a:r>
            <a:r>
              <a:rPr lang="zh-CN" altLang="en-US" b="1" dirty="0" smtClean="0"/>
              <a:t>系统</a:t>
            </a:r>
            <a:r>
              <a:rPr lang="zh-CN" altLang="en-US" b="1" dirty="0"/>
              <a:t>安全</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895989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14.1.2 </a:t>
            </a:r>
            <a:r>
              <a:rPr lang="zh-CN" altLang="en-US" b="1" dirty="0"/>
              <a:t>创建组帐户</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、在图</a:t>
            </a:r>
            <a:r>
              <a:rPr lang="en-US" dirty="0"/>
              <a:t>14-1</a:t>
            </a:r>
            <a:r>
              <a:rPr lang="zh-CN" altLang="en-US" dirty="0"/>
              <a:t>中右击“组”，选择“新建组”，输入组的名称， 然后点击“创建”，如图</a:t>
            </a:r>
            <a:r>
              <a:rPr lang="en-US" dirty="0"/>
              <a:t>14-3</a:t>
            </a:r>
            <a:r>
              <a:rPr lang="zh-CN" altLang="en-US" dirty="0"/>
              <a:t>所示</a:t>
            </a:r>
            <a:r>
              <a:rPr lang="en-US" dirty="0"/>
              <a:t> </a:t>
            </a:r>
            <a:endParaRPr lang="zh-CN" altLang="en-US" dirty="0" smtClean="0"/>
          </a:p>
          <a:p>
            <a:pPr marL="0" indent="0">
              <a:buNone/>
            </a:pPr>
            <a:r>
              <a:rPr lang="en-US" dirty="0"/>
              <a:t>2</a:t>
            </a:r>
            <a:r>
              <a:rPr lang="zh-CN" altLang="en-US" dirty="0"/>
              <a:t>、在创建组时可以将已经创建好的用户帐户加入该组。在图</a:t>
            </a:r>
            <a:r>
              <a:rPr lang="en-US" dirty="0"/>
              <a:t>14-3</a:t>
            </a:r>
            <a:r>
              <a:rPr lang="zh-CN" altLang="en-US" dirty="0"/>
              <a:t>中点击“添加”按钮，在 “选择用户”对话框中输入用户名，如图</a:t>
            </a:r>
            <a:r>
              <a:rPr lang="en-US" dirty="0"/>
              <a:t>14-4</a:t>
            </a:r>
            <a:r>
              <a:rPr lang="zh-CN" altLang="en-US" dirty="0"/>
              <a:t>所示。如果需要选择多个用户帐户，可以点击“高级</a:t>
            </a:r>
            <a:r>
              <a:rPr lang="zh-CN" altLang="en-US" dirty="0" smtClean="0"/>
              <a:t>”</a:t>
            </a:r>
            <a:r>
              <a:rPr lang="zh-CN" altLang="en-US" dirty="0"/>
              <a:t>－</a:t>
            </a:r>
            <a:r>
              <a:rPr lang="en-US" dirty="0" smtClean="0"/>
              <a:t>&gt;</a:t>
            </a:r>
            <a:r>
              <a:rPr lang="zh-CN" altLang="en-US" dirty="0"/>
              <a:t>“立即查找”，在下面的搜索结果中选择多个用户帐户，如图</a:t>
            </a:r>
            <a:r>
              <a:rPr lang="en-US" dirty="0"/>
              <a:t>14-5</a:t>
            </a:r>
            <a:r>
              <a:rPr lang="zh-CN" altLang="en-US" dirty="0"/>
              <a:t>所示</a:t>
            </a:r>
            <a:r>
              <a:rPr lang="en-US" dirty="0"/>
              <a:t> </a:t>
            </a:r>
            <a:endParaRPr lang="zh-CN" altLang="en-US" dirty="0" smtClean="0"/>
          </a:p>
          <a:p>
            <a:pPr marL="0" indent="0">
              <a:buNone/>
            </a:pP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620888" y="6518169"/>
            <a:ext cx="2191615" cy="369333"/>
          </a:xfrm>
          <a:prstGeom prst="rect">
            <a:avLst/>
          </a:prstGeom>
          <a:noFill/>
        </p:spPr>
        <p:txBody>
          <a:bodyPr wrap="square" rtlCol="0">
            <a:spAutoFit/>
          </a:bodyPr>
          <a:lstStyle/>
          <a:p>
            <a:pPr algn="ctr"/>
            <a:r>
              <a:rPr lang="zh-CN" altLang="en-US" b="1" dirty="0"/>
              <a:t>图</a:t>
            </a:r>
            <a:r>
              <a:rPr lang="en-US" b="1" dirty="0"/>
              <a:t>14-3 </a:t>
            </a:r>
            <a:r>
              <a:rPr lang="zh-CN" altLang="en-US" b="1" dirty="0"/>
              <a:t>新建组帐户</a:t>
            </a:r>
            <a:endParaRPr lang="en-US" dirty="0"/>
          </a:p>
        </p:txBody>
      </p:sp>
      <p:sp>
        <p:nvSpPr>
          <p:cNvPr id="9" name="TextBox 8"/>
          <p:cNvSpPr txBox="1"/>
          <p:nvPr/>
        </p:nvSpPr>
        <p:spPr>
          <a:xfrm>
            <a:off x="8641052" y="6518170"/>
            <a:ext cx="2884501" cy="369332"/>
          </a:xfrm>
          <a:prstGeom prst="rect">
            <a:avLst/>
          </a:prstGeom>
          <a:noFill/>
        </p:spPr>
        <p:txBody>
          <a:bodyPr wrap="square" rtlCol="0">
            <a:spAutoFit/>
          </a:bodyPr>
          <a:lstStyle/>
          <a:p>
            <a:r>
              <a:rPr lang="zh-CN" altLang="en-US" b="1" dirty="0"/>
              <a:t>图</a:t>
            </a:r>
            <a:r>
              <a:rPr lang="en-US" b="1" dirty="0"/>
              <a:t>14-5 </a:t>
            </a:r>
            <a:r>
              <a:rPr lang="zh-CN" altLang="en-US" b="1" dirty="0"/>
              <a:t>选择组内多个用户</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20888" y="4365486"/>
            <a:ext cx="2331365" cy="215268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57189" y="4493109"/>
            <a:ext cx="3723860" cy="202506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030655" y="4365485"/>
            <a:ext cx="2105297" cy="2152683"/>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4657189" y="6518170"/>
            <a:ext cx="3723860" cy="369332"/>
          </a:xfrm>
          <a:prstGeom prst="rect">
            <a:avLst/>
          </a:prstGeom>
          <a:noFill/>
        </p:spPr>
        <p:txBody>
          <a:bodyPr wrap="square" rtlCol="0">
            <a:spAutoFit/>
          </a:bodyPr>
          <a:lstStyle/>
          <a:p>
            <a:pPr algn="ctr"/>
            <a:r>
              <a:rPr lang="zh-CN" altLang="en-US" b="1" dirty="0"/>
              <a:t>图</a:t>
            </a:r>
            <a:r>
              <a:rPr lang="en-US" b="1" dirty="0"/>
              <a:t>14-4 </a:t>
            </a:r>
            <a:r>
              <a:rPr lang="zh-CN" altLang="en-US" b="1" dirty="0"/>
              <a:t>选择组内用户</a:t>
            </a:r>
            <a:endParaRPr lang="en-US" dirty="0"/>
          </a:p>
        </p:txBody>
      </p:sp>
    </p:spTree>
    <p:extLst>
      <p:ext uri="{BB962C8B-B14F-4D97-AF65-F5344CB8AC3E}">
        <p14:creationId xmlns:p14="http://schemas.microsoft.com/office/powerpoint/2010/main" xmlns="" val="523363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14.1.2 </a:t>
            </a:r>
            <a:r>
              <a:rPr lang="zh-CN" altLang="en-US" b="1" dirty="0"/>
              <a:t>创建组帐户</a:t>
            </a:r>
            <a:endParaRPr lang="en-US" dirty="0"/>
          </a:p>
        </p:txBody>
      </p:sp>
      <p:sp>
        <p:nvSpPr>
          <p:cNvPr id="3" name="Content Placeholder 2"/>
          <p:cNvSpPr>
            <a:spLocks noGrp="1"/>
          </p:cNvSpPr>
          <p:nvPr>
            <p:ph sz="quarter" idx="13"/>
          </p:nvPr>
        </p:nvSpPr>
        <p:spPr/>
        <p:txBody>
          <a:bodyPr/>
          <a:lstStyle/>
          <a:p>
            <a:pPr marL="0" indent="0">
              <a:buNone/>
            </a:pPr>
            <a:r>
              <a:rPr lang="en-US" dirty="0" smtClean="0"/>
              <a:t>3</a:t>
            </a:r>
            <a:r>
              <a:rPr lang="zh-CN" altLang="en-US" dirty="0"/>
              <a:t>、如果要将用户加入一个已经创建好的组中，可以右击该组的名称，选择“添加到组”，在“属性”对话框中选择“添加”按钮添加用户，如图</a:t>
            </a:r>
            <a:r>
              <a:rPr lang="en-US" dirty="0"/>
              <a:t>14-6</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5795321" y="6488668"/>
            <a:ext cx="2191615" cy="369332"/>
          </a:xfrm>
          <a:prstGeom prst="rect">
            <a:avLst/>
          </a:prstGeom>
          <a:noFill/>
        </p:spPr>
        <p:txBody>
          <a:bodyPr wrap="square" rtlCol="0">
            <a:spAutoFit/>
          </a:bodyPr>
          <a:lstStyle/>
          <a:p>
            <a:r>
              <a:rPr lang="zh-CN" altLang="en-US" b="1" dirty="0"/>
              <a:t>图</a:t>
            </a:r>
            <a:r>
              <a:rPr lang="en-US" b="1" dirty="0"/>
              <a:t>14-6 </a:t>
            </a:r>
            <a:r>
              <a:rPr lang="zh-CN" altLang="en-US" b="1" dirty="0"/>
              <a:t>组帐户属性</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267738" y="3106602"/>
            <a:ext cx="3246783" cy="33820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3343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14.1.3 </a:t>
            </a:r>
            <a:r>
              <a:rPr lang="zh-CN" altLang="en-US" b="1" dirty="0"/>
              <a:t>密码</a:t>
            </a:r>
            <a:r>
              <a:rPr lang="zh-CN" altLang="en-US" b="1" dirty="0" smtClean="0"/>
              <a:t>设置</a:t>
            </a:r>
            <a:endParaRPr lang="en-US" dirty="0"/>
          </a:p>
        </p:txBody>
      </p:sp>
      <p:sp>
        <p:nvSpPr>
          <p:cNvPr id="3" name="Content Placeholder 2"/>
          <p:cNvSpPr>
            <a:spLocks noGrp="1"/>
          </p:cNvSpPr>
          <p:nvPr>
            <p:ph sz="quarter" idx="13"/>
          </p:nvPr>
        </p:nvSpPr>
        <p:spPr/>
        <p:txBody>
          <a:bodyPr/>
          <a:lstStyle/>
          <a:p>
            <a:r>
              <a:rPr lang="zh-CN" altLang="en-US" dirty="0"/>
              <a:t>用户帐户密码可以防止未经授权的人员访问文件、程序和其它资源，</a:t>
            </a:r>
            <a:r>
              <a:rPr lang="en-US" dirty="0" smtClean="0"/>
              <a:t>W</a:t>
            </a:r>
            <a:r>
              <a:rPr lang="en-US" cap="none" dirty="0" smtClean="0"/>
              <a:t>indows </a:t>
            </a:r>
            <a:r>
              <a:rPr lang="en-US" dirty="0" smtClean="0"/>
              <a:t>7 </a:t>
            </a:r>
            <a:r>
              <a:rPr lang="zh-CN" altLang="en-US" dirty="0"/>
              <a:t>建议的强密码要求为：密码长度不低于</a:t>
            </a:r>
            <a:r>
              <a:rPr lang="en-US" dirty="0"/>
              <a:t>8</a:t>
            </a:r>
            <a:r>
              <a:rPr lang="zh-CN" altLang="en-US" dirty="0"/>
              <a:t>个字符；密码应该为四类字符的组合，包括大写字母</a:t>
            </a:r>
            <a:r>
              <a:rPr lang="en-US" dirty="0"/>
              <a:t>(A-Z)</a:t>
            </a:r>
            <a:r>
              <a:rPr lang="zh-CN" altLang="en-US" dirty="0"/>
              <a:t>、小写字母</a:t>
            </a:r>
            <a:r>
              <a:rPr lang="en-US" dirty="0"/>
              <a:t>(a-z)</a:t>
            </a:r>
            <a:r>
              <a:rPr lang="zh-CN" altLang="en-US" dirty="0"/>
              <a:t>、数字</a:t>
            </a:r>
            <a:r>
              <a:rPr lang="en-US" dirty="0"/>
              <a:t>(0-9)</a:t>
            </a:r>
            <a:r>
              <a:rPr lang="zh-CN" altLang="en-US" dirty="0"/>
              <a:t>和特殊字符；至少</a:t>
            </a:r>
            <a:r>
              <a:rPr lang="en-US" dirty="0"/>
              <a:t>90</a:t>
            </a:r>
            <a:r>
              <a:rPr lang="zh-CN" altLang="en-US" dirty="0"/>
              <a:t>天内更换一次密码，防止未被发现的攻击者继续使用该密码</a:t>
            </a:r>
            <a:r>
              <a:rPr lang="en-US" dirty="0"/>
              <a:t> </a:t>
            </a:r>
          </a:p>
        </p:txBody>
      </p:sp>
    </p:spTree>
    <p:extLst>
      <p:ext uri="{BB962C8B-B14F-4D97-AF65-F5344CB8AC3E}">
        <p14:creationId xmlns:p14="http://schemas.microsoft.com/office/powerpoint/2010/main" xmlns="" val="1699068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14.1.4 </a:t>
            </a:r>
            <a:r>
              <a:rPr lang="zh-CN" altLang="en-US" b="1" dirty="0"/>
              <a:t>帐户安全</a:t>
            </a:r>
            <a:r>
              <a:rPr lang="zh-CN" altLang="en-US" b="1" dirty="0" smtClean="0"/>
              <a:t>管理</a:t>
            </a:r>
            <a:endParaRPr lang="en-US" dirty="0"/>
          </a:p>
        </p:txBody>
      </p:sp>
      <p:sp>
        <p:nvSpPr>
          <p:cNvPr id="3" name="Content Placeholder 2"/>
          <p:cNvSpPr>
            <a:spLocks noGrp="1"/>
          </p:cNvSpPr>
          <p:nvPr>
            <p:ph sz="quarter" idx="13"/>
          </p:nvPr>
        </p:nvSpPr>
        <p:spPr/>
        <p:txBody>
          <a:bodyPr/>
          <a:lstStyle/>
          <a:p>
            <a:r>
              <a:rPr lang="en-US" cap="none" dirty="0" smtClean="0"/>
              <a:t>windows</a:t>
            </a:r>
            <a:r>
              <a:rPr lang="zh-CN" altLang="en-US" cap="none" dirty="0" smtClean="0"/>
              <a:t>系统在创建一个用户帐户时会完成以下几项工作：根据输入的用户名为该用户创建对应的配置文件，配置文件可以确保每个用户登录系统后都有自己个性化的工作环境，配置文件默认路径为：</a:t>
            </a:r>
            <a:r>
              <a:rPr lang="en-US" cap="none" dirty="0" smtClean="0"/>
              <a:t>%</a:t>
            </a:r>
            <a:r>
              <a:rPr lang="en-US" cap="none" dirty="0" err="1" smtClean="0"/>
              <a:t>systemdrive</a:t>
            </a:r>
            <a:r>
              <a:rPr lang="en-US" cap="none" dirty="0" smtClean="0"/>
              <a:t>%\Users\%username%</a:t>
            </a:r>
            <a:r>
              <a:rPr lang="zh-CN" altLang="en-US" cap="none" dirty="0" smtClean="0"/>
              <a:t>；为每个帐户生成一个唯一的</a:t>
            </a:r>
            <a:r>
              <a:rPr lang="en-US" cap="none" dirty="0" err="1" smtClean="0"/>
              <a:t>sid</a:t>
            </a:r>
            <a:r>
              <a:rPr lang="zh-CN" altLang="en-US" cap="none" dirty="0" smtClean="0"/>
              <a:t>（安全标识符），并根据帐户的类型对对应的</a:t>
            </a:r>
            <a:r>
              <a:rPr lang="en-US" cap="none" dirty="0" err="1" smtClean="0"/>
              <a:t>sid</a:t>
            </a:r>
            <a:r>
              <a:rPr lang="zh-CN" altLang="en-US" cap="none" dirty="0" smtClean="0"/>
              <a:t>指派相应的权限；将该用户帐户的访问凭据（用户名和密码）等信息加密后保存在数据库中。对于单机或工作组环境的计算机，该数据库文件为：</a:t>
            </a:r>
            <a:r>
              <a:rPr lang="en-US" cap="none" dirty="0" smtClean="0"/>
              <a:t>%</a:t>
            </a:r>
            <a:r>
              <a:rPr lang="en-US" cap="none" dirty="0" err="1" smtClean="0"/>
              <a:t>Systemroot</a:t>
            </a:r>
            <a:r>
              <a:rPr lang="en-US" cap="none" dirty="0" smtClean="0"/>
              <a:t>%\System32\</a:t>
            </a:r>
            <a:r>
              <a:rPr lang="en-US" cap="none" dirty="0" err="1" smtClean="0"/>
              <a:t>config</a:t>
            </a:r>
            <a:r>
              <a:rPr lang="en-US" cap="none" dirty="0" smtClean="0"/>
              <a:t>\</a:t>
            </a:r>
            <a:r>
              <a:rPr lang="en-US" cap="none" dirty="0" err="1" smtClean="0"/>
              <a:t>sam</a:t>
            </a:r>
            <a:r>
              <a:rPr lang="zh-CN" altLang="en-US" cap="none" dirty="0" smtClean="0"/>
              <a:t>。</a:t>
            </a:r>
            <a:r>
              <a:rPr lang="en-US" cap="none" dirty="0" smtClean="0"/>
              <a:t> </a:t>
            </a:r>
            <a:endParaRPr lang="en-US" cap="none" dirty="0"/>
          </a:p>
        </p:txBody>
      </p:sp>
    </p:spTree>
    <p:extLst>
      <p:ext uri="{BB962C8B-B14F-4D97-AF65-F5344CB8AC3E}">
        <p14:creationId xmlns:p14="http://schemas.microsoft.com/office/powerpoint/2010/main" xmlns="" val="491716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14.1.4 </a:t>
            </a:r>
            <a:r>
              <a:rPr lang="zh-CN" altLang="en-US" b="1" dirty="0"/>
              <a:t>帐户安全</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cap="none" dirty="0" smtClean="0"/>
              <a:t>1</a:t>
            </a:r>
            <a:r>
              <a:rPr lang="zh-CN" altLang="en-US" cap="none" dirty="0" smtClean="0"/>
              <a:t>、安全标识符</a:t>
            </a:r>
            <a:r>
              <a:rPr lang="en-US" cap="none" dirty="0" smtClean="0"/>
              <a:t>SID</a:t>
            </a:r>
          </a:p>
          <a:p>
            <a:pPr lvl="1"/>
            <a:r>
              <a:rPr lang="en-US" cap="none" dirty="0" smtClean="0"/>
              <a:t>windows</a:t>
            </a:r>
            <a:r>
              <a:rPr lang="zh-CN" altLang="en-US" cap="none" dirty="0" smtClean="0"/>
              <a:t>系统通过</a:t>
            </a:r>
            <a:r>
              <a:rPr lang="en-US" cap="none" dirty="0" smtClean="0"/>
              <a:t>SID</a:t>
            </a:r>
            <a:r>
              <a:rPr lang="zh-CN" altLang="en-US" cap="none" dirty="0" smtClean="0"/>
              <a:t>区分不同用户帐户，</a:t>
            </a:r>
            <a:r>
              <a:rPr lang="en-US" cap="none" dirty="0" smtClean="0"/>
              <a:t>SID</a:t>
            </a:r>
            <a:r>
              <a:rPr lang="zh-CN" altLang="en-US" cap="none" dirty="0" smtClean="0"/>
              <a:t>是一个</a:t>
            </a:r>
            <a:r>
              <a:rPr lang="en-US" cap="none" dirty="0" smtClean="0"/>
              <a:t>48</a:t>
            </a:r>
            <a:r>
              <a:rPr lang="zh-CN" altLang="en-US" cap="none" dirty="0" smtClean="0"/>
              <a:t>位字符串，如果要查看当前登录帐户的</a:t>
            </a:r>
            <a:r>
              <a:rPr lang="en-US" cap="none" dirty="0" smtClean="0"/>
              <a:t>SID</a:t>
            </a:r>
            <a:r>
              <a:rPr lang="zh-CN" altLang="en-US" cap="none" dirty="0" smtClean="0"/>
              <a:t>，可以使用管理员身份启动命令提示符窗口，然后运行“</a:t>
            </a:r>
            <a:r>
              <a:rPr lang="en-US" cap="none" dirty="0" err="1" smtClean="0"/>
              <a:t>whoami</a:t>
            </a:r>
            <a:r>
              <a:rPr lang="en-US" cap="none" dirty="0" smtClean="0"/>
              <a:t> /user</a:t>
            </a:r>
            <a:r>
              <a:rPr lang="zh-CN" altLang="en-US" cap="none" dirty="0" smtClean="0"/>
              <a:t>”命令，如图</a:t>
            </a:r>
            <a:r>
              <a:rPr lang="en-US" cap="none" dirty="0" smtClean="0"/>
              <a:t>14-9</a:t>
            </a:r>
            <a:r>
              <a:rPr lang="zh-CN" altLang="en-US" cap="none" dirty="0" smtClean="0"/>
              <a:t>所示</a:t>
            </a:r>
            <a:r>
              <a:rPr lang="en-US" cap="none" dirty="0" smtClean="0"/>
              <a:t> </a:t>
            </a:r>
            <a:endParaRPr lang="zh-CN" altLang="en-US" cap="none" dirty="0" smtClean="0"/>
          </a:p>
          <a:p>
            <a:pPr lvl="1"/>
            <a:r>
              <a:rPr lang="zh-CN" altLang="en-US" dirty="0"/>
              <a:t>如果要查看本地计算机上所有用户帐户的</a:t>
            </a:r>
            <a:r>
              <a:rPr lang="en-US" dirty="0"/>
              <a:t>SID</a:t>
            </a:r>
            <a:r>
              <a:rPr lang="zh-CN" altLang="en-US" dirty="0"/>
              <a:t>，需要使用注册表编辑工具</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87437" y="4203697"/>
            <a:ext cx="5016500" cy="1739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587437" y="5943597"/>
            <a:ext cx="5016500" cy="369332"/>
          </a:xfrm>
          <a:prstGeom prst="rect">
            <a:avLst/>
          </a:prstGeom>
          <a:noFill/>
        </p:spPr>
        <p:txBody>
          <a:bodyPr wrap="square" rtlCol="0">
            <a:spAutoFit/>
          </a:bodyPr>
          <a:lstStyle/>
          <a:p>
            <a:pPr algn="ctr"/>
            <a:r>
              <a:rPr lang="zh-CN" altLang="en-US" b="1" dirty="0"/>
              <a:t>图</a:t>
            </a:r>
            <a:r>
              <a:rPr lang="en-US" b="1" dirty="0"/>
              <a:t>14-9 </a:t>
            </a:r>
            <a:r>
              <a:rPr lang="zh-CN" altLang="en-US" b="1" dirty="0"/>
              <a:t>查看</a:t>
            </a:r>
            <a:r>
              <a:rPr lang="en-US" b="1" dirty="0"/>
              <a:t>SID</a:t>
            </a:r>
            <a:endParaRPr lang="en-US" dirty="0"/>
          </a:p>
        </p:txBody>
      </p:sp>
    </p:spTree>
    <p:extLst>
      <p:ext uri="{BB962C8B-B14F-4D97-AF65-F5344CB8AC3E}">
        <p14:creationId xmlns:p14="http://schemas.microsoft.com/office/powerpoint/2010/main" xmlns="" val="1060341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14.1.4 </a:t>
            </a:r>
            <a:r>
              <a:rPr lang="zh-CN" altLang="en-US" b="1" dirty="0"/>
              <a:t>帐户安全</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cap="none" dirty="0" smtClean="0"/>
              <a:t>1</a:t>
            </a:r>
            <a:r>
              <a:rPr lang="zh-CN" altLang="en-US" cap="none" dirty="0" smtClean="0"/>
              <a:t>、安全标识符</a:t>
            </a:r>
            <a:r>
              <a:rPr lang="en-US" cap="none" dirty="0" smtClean="0"/>
              <a:t>SID</a:t>
            </a:r>
          </a:p>
          <a:p>
            <a:pPr marL="457200" lvl="1" indent="0">
              <a:buNone/>
            </a:pPr>
            <a:r>
              <a:rPr lang="zh-CN" altLang="en-US" dirty="0"/>
              <a:t>（</a:t>
            </a:r>
            <a:r>
              <a:rPr lang="en-US" dirty="0"/>
              <a:t>1</a:t>
            </a:r>
            <a:r>
              <a:rPr lang="zh-CN" altLang="en-US" dirty="0"/>
              <a:t>）在命令提示符窗口中运行</a:t>
            </a:r>
            <a:r>
              <a:rPr lang="zh-CN" altLang="en-US" dirty="0" smtClean="0"/>
              <a:t>“</a:t>
            </a:r>
            <a:r>
              <a:rPr lang="en-US" cap="none" dirty="0" err="1" smtClean="0"/>
              <a:t>regedit</a:t>
            </a:r>
            <a:r>
              <a:rPr lang="zh-CN" altLang="en-US" dirty="0" smtClean="0"/>
              <a:t>”</a:t>
            </a:r>
            <a:r>
              <a:rPr lang="zh-CN" altLang="en-US" dirty="0"/>
              <a:t>命令，在“用户帐户控制”对话框中选择“是</a:t>
            </a:r>
            <a:r>
              <a:rPr lang="zh-CN" altLang="en-US" dirty="0" smtClean="0"/>
              <a:t>” ，</a:t>
            </a:r>
            <a:r>
              <a:rPr lang="zh-CN" altLang="en-US" dirty="0"/>
              <a:t>依次展开</a:t>
            </a:r>
            <a:r>
              <a:rPr lang="en-US" dirty="0"/>
              <a:t>HKEY_LOCAL_MACHINE\SAM\SAM</a:t>
            </a:r>
            <a:r>
              <a:rPr lang="zh-CN" altLang="en-US" dirty="0"/>
              <a:t>。因为默认安全设置，用户不能查看</a:t>
            </a:r>
            <a:r>
              <a:rPr lang="en-US" dirty="0"/>
              <a:t>SAM</a:t>
            </a:r>
            <a:r>
              <a:rPr lang="zh-CN" altLang="en-US" dirty="0"/>
              <a:t>数据库信息，需要赋予权限</a:t>
            </a:r>
            <a:r>
              <a:rPr lang="en-US" dirty="0"/>
              <a:t> </a:t>
            </a:r>
            <a:endParaRPr lang="zh-CN" altLang="en-US" dirty="0" smtClean="0"/>
          </a:p>
          <a:p>
            <a:pPr marL="457200" lvl="1" indent="0">
              <a:buNone/>
            </a:pPr>
            <a:r>
              <a:rPr lang="zh-CN" altLang="en-US" dirty="0"/>
              <a:t>（</a:t>
            </a:r>
            <a:r>
              <a:rPr lang="en-US" dirty="0"/>
              <a:t>2</a:t>
            </a:r>
            <a:r>
              <a:rPr lang="zh-CN" altLang="en-US" dirty="0"/>
              <a:t>）右击“</a:t>
            </a:r>
            <a:r>
              <a:rPr lang="en-US" dirty="0"/>
              <a:t>SAM</a:t>
            </a:r>
            <a:r>
              <a:rPr lang="zh-CN" altLang="en-US" dirty="0"/>
              <a:t>”，选择“权限”，在“</a:t>
            </a:r>
            <a:r>
              <a:rPr lang="en-US" dirty="0"/>
              <a:t>SAM</a:t>
            </a:r>
            <a:r>
              <a:rPr lang="zh-CN" altLang="en-US" dirty="0"/>
              <a:t>的权限”对话框中为</a:t>
            </a:r>
            <a:r>
              <a:rPr lang="en-US" dirty="0" smtClean="0"/>
              <a:t>A</a:t>
            </a:r>
            <a:r>
              <a:rPr lang="en-US" cap="none" dirty="0" smtClean="0"/>
              <a:t>dministrators</a:t>
            </a:r>
            <a:r>
              <a:rPr lang="zh-CN" altLang="en-US" dirty="0" smtClean="0"/>
              <a:t>组</a:t>
            </a:r>
            <a:r>
              <a:rPr lang="zh-CN" altLang="en-US" dirty="0"/>
              <a:t>赋予“完全控制权限</a:t>
            </a:r>
            <a:r>
              <a:rPr lang="zh-CN" altLang="en-US" dirty="0" smtClean="0"/>
              <a:t>”</a:t>
            </a:r>
          </a:p>
          <a:p>
            <a:pPr marL="457200" lvl="1" indent="0">
              <a:buNone/>
            </a:pPr>
            <a:r>
              <a:rPr lang="zh-CN" altLang="en-US" dirty="0" smtClean="0"/>
              <a:t> （</a:t>
            </a:r>
            <a:r>
              <a:rPr lang="en-US" dirty="0" smtClean="0"/>
              <a:t>3</a:t>
            </a:r>
            <a:r>
              <a:rPr lang="zh-CN" altLang="en-US" dirty="0"/>
              <a:t>）权限设置完成后重新打开注册表编辑器，然后依次展开</a:t>
            </a:r>
            <a:r>
              <a:rPr lang="en-US" dirty="0" smtClean="0"/>
              <a:t>HKEY_LOCAL_MACHINE\SAM\SAM\D</a:t>
            </a:r>
            <a:r>
              <a:rPr lang="en-US" cap="none" dirty="0" smtClean="0"/>
              <a:t>omains</a:t>
            </a:r>
            <a:r>
              <a:rPr lang="en-US" dirty="0" smtClean="0"/>
              <a:t>\A</a:t>
            </a:r>
            <a:r>
              <a:rPr lang="en-US" cap="none" dirty="0" smtClean="0"/>
              <a:t>ccount</a:t>
            </a:r>
            <a:r>
              <a:rPr lang="en-US" dirty="0" smtClean="0"/>
              <a:t>\U</a:t>
            </a:r>
            <a:r>
              <a:rPr lang="en-US" cap="none" dirty="0" smtClean="0"/>
              <a:t>sers</a:t>
            </a:r>
            <a:r>
              <a:rPr lang="en-US" dirty="0" smtClean="0"/>
              <a:t>\N</a:t>
            </a:r>
            <a:r>
              <a:rPr lang="en-US" cap="none" dirty="0" smtClean="0"/>
              <a:t>ames</a:t>
            </a:r>
            <a:r>
              <a:rPr lang="zh-CN" altLang="en-US" dirty="0" smtClean="0"/>
              <a:t>，上面</a:t>
            </a:r>
            <a:r>
              <a:rPr lang="zh-CN" altLang="en-US" dirty="0"/>
              <a:t>数字部分是用户帐户的</a:t>
            </a:r>
            <a:r>
              <a:rPr lang="en-US" dirty="0"/>
              <a:t>SID</a:t>
            </a:r>
            <a:r>
              <a:rPr lang="zh-CN" altLang="en-US" dirty="0"/>
              <a:t>，下面是对应的用户帐户名称</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76917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14.1.4 </a:t>
            </a:r>
            <a:r>
              <a:rPr lang="zh-CN" altLang="en-US" b="1" dirty="0"/>
              <a:t>帐户安全</a:t>
            </a:r>
            <a:r>
              <a:rPr lang="zh-CN" altLang="en-US" b="1" dirty="0" smtClean="0"/>
              <a:t>管理</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a:t>
            </a:r>
            <a:r>
              <a:rPr lang="en-US" dirty="0"/>
              <a:t>SAM</a:t>
            </a:r>
            <a:r>
              <a:rPr lang="zh-CN" altLang="en-US" dirty="0"/>
              <a:t>文件</a:t>
            </a:r>
            <a:endParaRPr lang="en-US" dirty="0"/>
          </a:p>
          <a:p>
            <a:pPr lvl="1"/>
            <a:r>
              <a:rPr lang="en-US" dirty="0"/>
              <a:t>SAM</a:t>
            </a:r>
            <a:r>
              <a:rPr lang="zh-CN" altLang="en-US" dirty="0"/>
              <a:t>文件是</a:t>
            </a:r>
            <a:r>
              <a:rPr lang="en-US" dirty="0"/>
              <a:t>Windows</a:t>
            </a:r>
            <a:r>
              <a:rPr lang="zh-CN" altLang="en-US" dirty="0"/>
              <a:t>系统用于存放用户帐户信息的一个系统文件，存放在</a:t>
            </a:r>
            <a:r>
              <a:rPr lang="en-US" dirty="0"/>
              <a:t>SAM</a:t>
            </a:r>
            <a:r>
              <a:rPr lang="zh-CN" altLang="en-US" dirty="0"/>
              <a:t>文件中的信息经过</a:t>
            </a:r>
            <a:r>
              <a:rPr lang="en-US" dirty="0"/>
              <a:t>HASH</a:t>
            </a:r>
            <a:r>
              <a:rPr lang="zh-CN" altLang="en-US" dirty="0"/>
              <a:t>算法加密，在</a:t>
            </a:r>
            <a:r>
              <a:rPr lang="en-US" dirty="0"/>
              <a:t>Windows</a:t>
            </a:r>
            <a:r>
              <a:rPr lang="zh-CN" altLang="en-US" dirty="0"/>
              <a:t>系统运行时该文件被安全锁定，无法读取。</a:t>
            </a:r>
            <a:r>
              <a:rPr lang="en-US" dirty="0"/>
              <a:t>SAM</a:t>
            </a:r>
            <a:r>
              <a:rPr lang="zh-CN" altLang="en-US" dirty="0"/>
              <a:t>文件是黑客破解帐户密码时的重点关注对象，针对</a:t>
            </a:r>
            <a:r>
              <a:rPr lang="en-US" dirty="0"/>
              <a:t>SAM</a:t>
            </a:r>
            <a:r>
              <a:rPr lang="zh-CN" altLang="en-US" dirty="0"/>
              <a:t>文件的口令破解和审核工具有</a:t>
            </a:r>
            <a:r>
              <a:rPr lang="en-US" dirty="0" smtClean="0"/>
              <a:t>L</a:t>
            </a:r>
            <a:r>
              <a:rPr lang="en-US" cap="none" dirty="0" smtClean="0"/>
              <a:t>0pht</a:t>
            </a:r>
            <a:r>
              <a:rPr lang="en-US" dirty="0" smtClean="0"/>
              <a:t>C</a:t>
            </a:r>
            <a:r>
              <a:rPr lang="en-US" cap="none" dirty="0" smtClean="0"/>
              <a:t>rack4</a:t>
            </a:r>
            <a:r>
              <a:rPr lang="zh-CN" altLang="en-US" dirty="0" smtClean="0"/>
              <a:t>、</a:t>
            </a:r>
            <a:r>
              <a:rPr lang="en-US" cap="none" dirty="0" smtClean="0"/>
              <a:t>pwdump4</a:t>
            </a:r>
            <a:r>
              <a:rPr lang="zh-CN" altLang="en-US" dirty="0" smtClean="0"/>
              <a:t>等</a:t>
            </a:r>
            <a:r>
              <a:rPr lang="zh-CN" altLang="en-US" dirty="0"/>
              <a:t>。为了保证</a:t>
            </a:r>
            <a:r>
              <a:rPr lang="en-US" dirty="0"/>
              <a:t>SAM</a:t>
            </a:r>
            <a:r>
              <a:rPr lang="zh-CN" altLang="en-US" dirty="0"/>
              <a:t>文件的安全，</a:t>
            </a:r>
            <a:r>
              <a:rPr lang="en-US" dirty="0"/>
              <a:t>Windows 7</a:t>
            </a:r>
            <a:r>
              <a:rPr lang="zh-CN" altLang="en-US" dirty="0"/>
              <a:t>提供了两种方案：</a:t>
            </a:r>
            <a:r>
              <a:rPr lang="en-US" dirty="0" err="1" smtClean="0"/>
              <a:t>S</a:t>
            </a:r>
            <a:r>
              <a:rPr lang="en-US" cap="none" dirty="0" err="1" smtClean="0"/>
              <a:t>yskey</a:t>
            </a:r>
            <a:r>
              <a:rPr lang="zh-CN" altLang="en-US" dirty="0" smtClean="0"/>
              <a:t>和</a:t>
            </a:r>
            <a:r>
              <a:rPr lang="en-US" dirty="0" smtClean="0"/>
              <a:t>B</a:t>
            </a:r>
            <a:r>
              <a:rPr lang="en-US" cap="none" dirty="0" smtClean="0"/>
              <a:t>it</a:t>
            </a:r>
            <a:r>
              <a:rPr lang="en-US" dirty="0" smtClean="0"/>
              <a:t>L</a:t>
            </a:r>
            <a:r>
              <a:rPr lang="en-US" cap="none" dirty="0" smtClean="0"/>
              <a:t>ocker</a:t>
            </a:r>
            <a:r>
              <a:rPr lang="zh-CN" altLang="en-US" dirty="0" smtClean="0"/>
              <a:t>，</a:t>
            </a:r>
            <a:r>
              <a:rPr lang="en-US" dirty="0" err="1" smtClean="0"/>
              <a:t>S</a:t>
            </a:r>
            <a:r>
              <a:rPr lang="en-US" cap="none" dirty="0" err="1" smtClean="0"/>
              <a:t>yskey</a:t>
            </a:r>
            <a:r>
              <a:rPr lang="zh-CN" altLang="en-US" dirty="0" smtClean="0"/>
              <a:t>可以</a:t>
            </a:r>
            <a:r>
              <a:rPr lang="zh-CN" altLang="en-US" dirty="0"/>
              <a:t>在所有</a:t>
            </a:r>
            <a:r>
              <a:rPr lang="en-US" dirty="0"/>
              <a:t>Windows 7</a:t>
            </a:r>
            <a:r>
              <a:rPr lang="zh-CN" altLang="en-US" dirty="0"/>
              <a:t>版本上使用，而</a:t>
            </a:r>
            <a:r>
              <a:rPr lang="en-US" dirty="0" smtClean="0"/>
              <a:t>B</a:t>
            </a:r>
            <a:r>
              <a:rPr lang="en-US" cap="none" dirty="0" smtClean="0"/>
              <a:t>it</a:t>
            </a:r>
            <a:r>
              <a:rPr lang="en-US" dirty="0" smtClean="0"/>
              <a:t>L</a:t>
            </a:r>
            <a:r>
              <a:rPr lang="en-US" cap="none" dirty="0" smtClean="0"/>
              <a:t>ocker</a:t>
            </a:r>
            <a:r>
              <a:rPr lang="zh-CN" altLang="en-US" dirty="0" smtClean="0"/>
              <a:t>只</a:t>
            </a:r>
            <a:r>
              <a:rPr lang="zh-CN" altLang="en-US" dirty="0"/>
              <a:t>能在企业版和旗舰版上使用</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2101279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 </a:t>
            </a:r>
            <a:r>
              <a:rPr lang="zh-CN" altLang="en-US" b="1" dirty="0"/>
              <a:t>安全策略</a:t>
            </a:r>
            <a:endParaRPr lang="en-US" dirty="0"/>
          </a:p>
        </p:txBody>
      </p:sp>
      <p:sp>
        <p:nvSpPr>
          <p:cNvPr id="3" name="Content Placeholder 2"/>
          <p:cNvSpPr>
            <a:spLocks noGrp="1"/>
          </p:cNvSpPr>
          <p:nvPr>
            <p:ph sz="quarter" idx="13"/>
          </p:nvPr>
        </p:nvSpPr>
        <p:spPr/>
        <p:txBody>
          <a:bodyPr/>
          <a:lstStyle/>
          <a:p>
            <a:r>
              <a:rPr lang="en-US" b="1" dirty="0"/>
              <a:t>14.2.1 </a:t>
            </a:r>
            <a:r>
              <a:rPr lang="zh-CN" altLang="en-US" b="1" dirty="0"/>
              <a:t>密码</a:t>
            </a:r>
            <a:r>
              <a:rPr lang="zh-CN" altLang="en-US" b="1" dirty="0" smtClean="0"/>
              <a:t>策略</a:t>
            </a:r>
          </a:p>
          <a:p>
            <a:r>
              <a:rPr lang="en-US" b="1" dirty="0"/>
              <a:t>14.2.2 </a:t>
            </a:r>
            <a:r>
              <a:rPr lang="zh-CN" altLang="en-US" b="1" dirty="0"/>
              <a:t>帐户锁定</a:t>
            </a:r>
            <a:r>
              <a:rPr lang="zh-CN" altLang="en-US" b="1" dirty="0" smtClean="0"/>
              <a:t>策略</a:t>
            </a:r>
          </a:p>
          <a:p>
            <a:r>
              <a:rPr lang="en-US" b="1" dirty="0"/>
              <a:t>14.2.3 </a:t>
            </a:r>
            <a:r>
              <a:rPr lang="zh-CN" altLang="en-US" b="1" dirty="0"/>
              <a:t>审核策略</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38034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 </a:t>
            </a:r>
            <a:r>
              <a:rPr lang="zh-CN" altLang="en-US" b="1" dirty="0"/>
              <a:t>安全</a:t>
            </a:r>
            <a:r>
              <a:rPr lang="zh-CN" altLang="en-US" b="1" dirty="0" smtClean="0"/>
              <a:t>策略</a:t>
            </a:r>
            <a:endParaRPr lang="en-US" dirty="0"/>
          </a:p>
        </p:txBody>
      </p:sp>
      <p:sp>
        <p:nvSpPr>
          <p:cNvPr id="3" name="Content Placeholder 2"/>
          <p:cNvSpPr>
            <a:spLocks noGrp="1"/>
          </p:cNvSpPr>
          <p:nvPr>
            <p:ph sz="quarter" idx="13"/>
          </p:nvPr>
        </p:nvSpPr>
        <p:spPr/>
        <p:txBody>
          <a:bodyPr/>
          <a:lstStyle/>
          <a:p>
            <a:r>
              <a:rPr lang="en-US" dirty="0"/>
              <a:t>Windows 7</a:t>
            </a:r>
            <a:r>
              <a:rPr lang="zh-CN" altLang="en-US" dirty="0"/>
              <a:t>中包含很多策略，包括用户环境、系统设置以及安全等，这些策略可以通过组策略编辑器进行修改。如果只是修改安全策略，可以通过本地安全策略编辑器进行修改，打开“控制面板”，选择“系统和安全</a:t>
            </a:r>
            <a:r>
              <a:rPr lang="zh-CN" altLang="en-US" dirty="0" smtClean="0"/>
              <a:t>”</a:t>
            </a:r>
            <a:r>
              <a:rPr lang="zh-CN" altLang="en-US" dirty="0"/>
              <a:t>－</a:t>
            </a:r>
            <a:r>
              <a:rPr lang="en-US" dirty="0" smtClean="0"/>
              <a:t>&gt;</a:t>
            </a:r>
            <a:r>
              <a:rPr lang="zh-CN" altLang="en-US" dirty="0"/>
              <a:t>“管理工具”，双击“本地安全策略”即可运行本地安全策略编辑器，如图</a:t>
            </a:r>
            <a:r>
              <a:rPr lang="en-US" dirty="0"/>
              <a:t>14-17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68104" y="3917786"/>
            <a:ext cx="4055165" cy="257743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075043" y="6500191"/>
            <a:ext cx="4015409" cy="369332"/>
          </a:xfrm>
          <a:prstGeom prst="rect">
            <a:avLst/>
          </a:prstGeom>
          <a:noFill/>
        </p:spPr>
        <p:txBody>
          <a:bodyPr wrap="square" rtlCol="0">
            <a:spAutoFit/>
          </a:bodyPr>
          <a:lstStyle/>
          <a:p>
            <a:pPr algn="ctr"/>
            <a:r>
              <a:rPr lang="zh-CN" altLang="en-US" b="1" dirty="0"/>
              <a:t>图</a:t>
            </a:r>
            <a:r>
              <a:rPr lang="en-US" b="1" dirty="0"/>
              <a:t>14-17 </a:t>
            </a:r>
            <a:r>
              <a:rPr lang="zh-CN" altLang="en-US" b="1" dirty="0"/>
              <a:t>本地安全策略</a:t>
            </a:r>
            <a:r>
              <a:rPr lang="zh-CN" altLang="en-US" b="1" dirty="0" smtClean="0"/>
              <a:t>编辑器</a:t>
            </a:r>
            <a:endParaRPr lang="en-US" dirty="0"/>
          </a:p>
        </p:txBody>
      </p:sp>
    </p:spTree>
    <p:extLst>
      <p:ext uri="{BB962C8B-B14F-4D97-AF65-F5344CB8AC3E}">
        <p14:creationId xmlns:p14="http://schemas.microsoft.com/office/powerpoint/2010/main" xmlns="" val="2124144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 </a:t>
            </a:r>
            <a:r>
              <a:rPr lang="zh-CN" altLang="en-US" b="1" dirty="0"/>
              <a:t>安全</a:t>
            </a:r>
            <a:r>
              <a:rPr lang="zh-CN" altLang="en-US" b="1" dirty="0" smtClean="0"/>
              <a:t>策略</a:t>
            </a:r>
            <a:endParaRPr lang="en-US" dirty="0"/>
          </a:p>
        </p:txBody>
      </p:sp>
      <p:sp>
        <p:nvSpPr>
          <p:cNvPr id="3" name="Content Placeholder 2"/>
          <p:cNvSpPr>
            <a:spLocks noGrp="1"/>
          </p:cNvSpPr>
          <p:nvPr>
            <p:ph sz="quarter" idx="13"/>
          </p:nvPr>
        </p:nvSpPr>
        <p:spPr/>
        <p:txBody>
          <a:bodyPr/>
          <a:lstStyle/>
          <a:p>
            <a:r>
              <a:rPr lang="zh-CN" altLang="en-US" dirty="0"/>
              <a:t>帐户策略包括密码策略和帐户锁定策略两大</a:t>
            </a:r>
            <a:r>
              <a:rPr lang="zh-CN" altLang="en-US" dirty="0" smtClean="0"/>
              <a:t>类：</a:t>
            </a:r>
          </a:p>
          <a:p>
            <a:pPr lvl="1"/>
            <a:r>
              <a:rPr lang="zh-CN" altLang="en-US" dirty="0" smtClean="0"/>
              <a:t>密码</a:t>
            </a:r>
            <a:r>
              <a:rPr lang="zh-CN" altLang="en-US" dirty="0"/>
              <a:t>策略控制了帐户密码的使用</a:t>
            </a:r>
            <a:r>
              <a:rPr lang="zh-CN" altLang="en-US" dirty="0" smtClean="0"/>
              <a:t>情况</a:t>
            </a:r>
          </a:p>
          <a:p>
            <a:pPr lvl="1"/>
            <a:r>
              <a:rPr lang="zh-CN" altLang="en-US" dirty="0" smtClean="0"/>
              <a:t>帐户</a:t>
            </a:r>
            <a:r>
              <a:rPr lang="zh-CN" altLang="en-US" dirty="0"/>
              <a:t>锁定策略则决定了在什么情况下锁定帐户及锁定多长时间。</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34532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14.1 </a:t>
            </a:r>
            <a:r>
              <a:rPr lang="zh-CN" altLang="en-US" b="1" dirty="0"/>
              <a:t>帐户</a:t>
            </a:r>
            <a:r>
              <a:rPr lang="zh-CN" altLang="en-US" b="1" dirty="0" smtClean="0"/>
              <a:t>管理</a:t>
            </a:r>
          </a:p>
          <a:p>
            <a:r>
              <a:rPr lang="en-US" b="1" dirty="0"/>
              <a:t>14.2 </a:t>
            </a:r>
            <a:r>
              <a:rPr lang="zh-CN" altLang="en-US" b="1" dirty="0"/>
              <a:t>安全</a:t>
            </a:r>
            <a:r>
              <a:rPr lang="zh-CN" altLang="en-US" b="1" dirty="0" smtClean="0"/>
              <a:t>策略</a:t>
            </a:r>
          </a:p>
          <a:p>
            <a:r>
              <a:rPr lang="en-US" b="1" dirty="0"/>
              <a:t>14.3 Windows</a:t>
            </a:r>
            <a:r>
              <a:rPr lang="zh-CN" altLang="en-US" b="1" dirty="0"/>
              <a:t>系统保护与数据保护</a:t>
            </a:r>
            <a:endParaRPr lang="en-US" dirty="0"/>
          </a:p>
          <a:p>
            <a:r>
              <a:rPr lang="en-US" b="1" dirty="0"/>
              <a:t>14.4 Windows</a:t>
            </a:r>
            <a:r>
              <a:rPr lang="zh-CN" altLang="en-US" b="1" dirty="0"/>
              <a:t>系统安全性分析与</a:t>
            </a:r>
            <a:r>
              <a:rPr lang="zh-CN" altLang="en-US" b="1" dirty="0" smtClean="0"/>
              <a:t>设置</a:t>
            </a:r>
          </a:p>
          <a:p>
            <a:r>
              <a:rPr lang="en-US" b="1" dirty="0"/>
              <a:t>14.5 VPN</a:t>
            </a:r>
            <a:r>
              <a:rPr lang="zh-CN" altLang="en-US" b="1" dirty="0"/>
              <a:t>的搭建与配置</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13970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14.2.1 </a:t>
            </a:r>
            <a:r>
              <a:rPr lang="zh-CN" altLang="en-US" b="1" dirty="0"/>
              <a:t>密码</a:t>
            </a:r>
            <a:r>
              <a:rPr lang="zh-CN" altLang="en-US" b="1" dirty="0" smtClean="0"/>
              <a:t>策略</a:t>
            </a:r>
            <a:endParaRPr lang="en-US" dirty="0"/>
          </a:p>
        </p:txBody>
      </p:sp>
      <p:sp>
        <p:nvSpPr>
          <p:cNvPr id="3" name="Content Placeholder 2"/>
          <p:cNvSpPr>
            <a:spLocks noGrp="1"/>
          </p:cNvSpPr>
          <p:nvPr>
            <p:ph sz="quarter" idx="13"/>
          </p:nvPr>
        </p:nvSpPr>
        <p:spPr/>
        <p:txBody>
          <a:bodyPr/>
          <a:lstStyle/>
          <a:p>
            <a:r>
              <a:rPr lang="zh-CN" altLang="en-US" dirty="0"/>
              <a:t>暴力破解和密码字典攻击是黑客常用的破击用户帐户密码的方法，管理员可以通过设置密码策略强制用户帐户的密码必须符合复杂性的要求</a:t>
            </a:r>
            <a:r>
              <a:rPr lang="en-US" dirty="0"/>
              <a:t> </a:t>
            </a:r>
            <a:endParaRPr lang="zh-CN" altLang="en-US" dirty="0" smtClean="0"/>
          </a:p>
          <a:p>
            <a:pPr marL="457200" lvl="1" indent="0">
              <a:buNone/>
            </a:pPr>
            <a:r>
              <a:rPr lang="en-US" dirty="0"/>
              <a:t>1</a:t>
            </a:r>
            <a:r>
              <a:rPr lang="zh-CN" altLang="en-US" dirty="0"/>
              <a:t>、在本地安全策略编辑器中点击“帐户策略</a:t>
            </a:r>
            <a:r>
              <a:rPr lang="zh-CN" altLang="en-US" dirty="0" smtClean="0"/>
              <a:t>”</a:t>
            </a:r>
            <a:r>
              <a:rPr lang="zh-CN" altLang="en-US" dirty="0"/>
              <a:t>－</a:t>
            </a:r>
            <a:r>
              <a:rPr lang="en-US" dirty="0" smtClean="0"/>
              <a:t>&gt;</a:t>
            </a:r>
            <a:r>
              <a:rPr lang="zh-CN" altLang="en-US" dirty="0"/>
              <a:t>“密码策略”，如图</a:t>
            </a:r>
            <a:r>
              <a:rPr lang="en-US" dirty="0"/>
              <a:t>14-18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descr="15-1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52537" y="3637721"/>
            <a:ext cx="4686300" cy="2743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52537" y="6380922"/>
            <a:ext cx="4686300" cy="369332"/>
          </a:xfrm>
          <a:prstGeom prst="rect">
            <a:avLst/>
          </a:prstGeom>
          <a:noFill/>
        </p:spPr>
        <p:txBody>
          <a:bodyPr wrap="square" rtlCol="0">
            <a:spAutoFit/>
          </a:bodyPr>
          <a:lstStyle/>
          <a:p>
            <a:pPr algn="ctr"/>
            <a:r>
              <a:rPr lang="zh-CN" altLang="en-US" b="1" dirty="0"/>
              <a:t>图</a:t>
            </a:r>
            <a:r>
              <a:rPr lang="en-US" b="1" dirty="0"/>
              <a:t>14-18 </a:t>
            </a:r>
            <a:r>
              <a:rPr lang="zh-CN" altLang="en-US" b="1" dirty="0"/>
              <a:t>密码策略</a:t>
            </a:r>
            <a:r>
              <a:rPr lang="zh-CN" altLang="en-US" b="1" dirty="0" smtClean="0"/>
              <a:t>设置</a:t>
            </a:r>
            <a:endParaRPr lang="en-US" dirty="0"/>
          </a:p>
        </p:txBody>
      </p:sp>
    </p:spTree>
    <p:extLst>
      <p:ext uri="{BB962C8B-B14F-4D97-AF65-F5344CB8AC3E}">
        <p14:creationId xmlns:p14="http://schemas.microsoft.com/office/powerpoint/2010/main" xmlns="" val="19297142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14.2.1 </a:t>
            </a:r>
            <a:r>
              <a:rPr lang="zh-CN" altLang="en-US" b="1" dirty="0"/>
              <a:t>密码</a:t>
            </a:r>
            <a:r>
              <a:rPr lang="zh-CN" altLang="en-US" b="1" dirty="0" smtClean="0"/>
              <a:t>策略</a:t>
            </a:r>
            <a:endParaRPr lang="en-US" dirty="0"/>
          </a:p>
        </p:txBody>
      </p:sp>
      <p:sp>
        <p:nvSpPr>
          <p:cNvPr id="3" name="Content Placeholder 2"/>
          <p:cNvSpPr>
            <a:spLocks noGrp="1"/>
          </p:cNvSpPr>
          <p:nvPr>
            <p:ph sz="quarter" idx="13"/>
          </p:nvPr>
        </p:nvSpPr>
        <p:spPr/>
        <p:txBody>
          <a:bodyPr/>
          <a:lstStyle/>
          <a:p>
            <a:pPr marL="457200" lvl="1" indent="0">
              <a:buNone/>
            </a:pPr>
            <a:r>
              <a:rPr lang="en-US" dirty="0"/>
              <a:t>2</a:t>
            </a:r>
            <a:r>
              <a:rPr lang="zh-CN" altLang="en-US" dirty="0"/>
              <a:t>、双击右侧的“密码必须符合复杂性要求”，选择“已启用”，然后点击“确定”，如图</a:t>
            </a:r>
            <a:r>
              <a:rPr lang="en-US" dirty="0"/>
              <a:t>14-19</a:t>
            </a:r>
            <a:r>
              <a:rPr lang="zh-CN" altLang="en-US" dirty="0"/>
              <a:t>所示。然后，将“密码长度最小值”从原先的“</a:t>
            </a:r>
            <a:r>
              <a:rPr lang="en-US" dirty="0"/>
              <a:t>0</a:t>
            </a:r>
            <a:r>
              <a:rPr lang="zh-CN" altLang="en-US" dirty="0"/>
              <a:t>个字符”修改为任意一个大于</a:t>
            </a:r>
            <a:r>
              <a:rPr lang="en-US" dirty="0"/>
              <a:t>0</a:t>
            </a:r>
            <a:r>
              <a:rPr lang="zh-CN" altLang="en-US" dirty="0"/>
              <a:t>的值，否则将允许帐户没有密码，这违反安全原则</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769761" y="6380922"/>
            <a:ext cx="2651852" cy="369332"/>
          </a:xfrm>
          <a:prstGeom prst="rect">
            <a:avLst/>
          </a:prstGeom>
          <a:noFill/>
        </p:spPr>
        <p:txBody>
          <a:bodyPr wrap="square" rtlCol="0">
            <a:spAutoFit/>
          </a:bodyPr>
          <a:lstStyle/>
          <a:p>
            <a:pPr algn="ctr"/>
            <a:r>
              <a:rPr lang="zh-CN" altLang="en-US" b="1" dirty="0"/>
              <a:t>图</a:t>
            </a:r>
            <a:r>
              <a:rPr lang="en-US" b="1" dirty="0"/>
              <a:t>14-19 </a:t>
            </a:r>
            <a:r>
              <a:rPr lang="zh-CN" altLang="en-US" b="1" dirty="0"/>
              <a:t>启用密码策略</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69761" y="3433287"/>
            <a:ext cx="2651852" cy="29476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28049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14.2.1 </a:t>
            </a:r>
            <a:r>
              <a:rPr lang="zh-CN" altLang="en-US" b="1" dirty="0"/>
              <a:t>密码</a:t>
            </a:r>
            <a:r>
              <a:rPr lang="zh-CN" altLang="en-US" b="1" dirty="0" smtClean="0"/>
              <a:t>策略</a:t>
            </a:r>
            <a:endParaRPr lang="en-US" dirty="0"/>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a:t>、打开“计算机管理”窗口，新建一个</a:t>
            </a:r>
            <a:r>
              <a:rPr lang="zh-CN" altLang="en-US" dirty="0" smtClean="0"/>
              <a:t>用户</a:t>
            </a:r>
            <a:r>
              <a:rPr lang="en-US" cap="none" dirty="0" smtClean="0"/>
              <a:t>test</a:t>
            </a:r>
            <a:r>
              <a:rPr lang="zh-CN" altLang="en-US" dirty="0" smtClean="0"/>
              <a:t>，</a:t>
            </a:r>
            <a:r>
              <a:rPr lang="zh-CN" altLang="en-US" dirty="0"/>
              <a:t>密码为</a:t>
            </a:r>
            <a:r>
              <a:rPr lang="en-US" dirty="0"/>
              <a:t>123456</a:t>
            </a:r>
            <a:r>
              <a:rPr lang="zh-CN" altLang="en-US" dirty="0"/>
              <a:t>，因为这个密码不符合复杂性要求，所以无法创建成功，系统并给出提示，如图</a:t>
            </a:r>
            <a:r>
              <a:rPr lang="en-US" dirty="0"/>
              <a:t>14-20</a:t>
            </a:r>
            <a:r>
              <a:rPr lang="zh-CN" altLang="en-US" dirty="0"/>
              <a:t>所示</a:t>
            </a:r>
            <a:r>
              <a:rPr lang="en-US" dirty="0"/>
              <a:t> </a:t>
            </a:r>
            <a:endParaRPr lang="zh-CN" altLang="en-US" dirty="0" smtClean="0"/>
          </a:p>
          <a:p>
            <a:pPr marL="457200" lvl="1" indent="0">
              <a:buNone/>
            </a:pPr>
            <a:r>
              <a:rPr lang="en-US" dirty="0"/>
              <a:t>4</a:t>
            </a:r>
            <a:r>
              <a:rPr lang="zh-CN" altLang="en-US" dirty="0"/>
              <a:t>、将密码改为</a:t>
            </a:r>
            <a:r>
              <a:rPr lang="zh-CN" altLang="en-US" dirty="0" smtClean="0"/>
              <a:t>“</a:t>
            </a:r>
            <a:r>
              <a:rPr lang="en-US" cap="none" dirty="0" smtClean="0"/>
              <a:t>123.com</a:t>
            </a:r>
            <a:r>
              <a:rPr lang="zh-CN" altLang="en-US" dirty="0" smtClean="0"/>
              <a:t>”</a:t>
            </a:r>
            <a:r>
              <a:rPr lang="zh-CN" altLang="en-US" dirty="0"/>
              <a:t>，重新输入如下命令，如图</a:t>
            </a:r>
            <a:r>
              <a:rPr lang="en-US" dirty="0"/>
              <a:t>14-21</a:t>
            </a:r>
            <a:r>
              <a:rPr lang="zh-CN" altLang="en-US" dirty="0"/>
              <a:t>所示，成功创建新用户</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657037" y="5791199"/>
            <a:ext cx="4381500" cy="369332"/>
          </a:xfrm>
          <a:prstGeom prst="rect">
            <a:avLst/>
          </a:prstGeom>
          <a:noFill/>
        </p:spPr>
        <p:txBody>
          <a:bodyPr wrap="square" rtlCol="0">
            <a:spAutoFit/>
          </a:bodyPr>
          <a:lstStyle/>
          <a:p>
            <a:pPr algn="ctr"/>
            <a:r>
              <a:rPr lang="zh-CN" altLang="en-US" b="1" dirty="0"/>
              <a:t>图</a:t>
            </a:r>
            <a:r>
              <a:rPr lang="en-US" b="1" dirty="0"/>
              <a:t>14-20</a:t>
            </a:r>
            <a:r>
              <a:rPr lang="zh-CN" altLang="en-US" b="1" dirty="0"/>
              <a:t>用户创建错误</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descr="15-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7037" y="3835399"/>
            <a:ext cx="4381500" cy="19558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7" name="Picture 3" descr="policy-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42587" y="3867149"/>
            <a:ext cx="4495800" cy="12827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6442587" y="5421867"/>
            <a:ext cx="4495800" cy="369332"/>
          </a:xfrm>
          <a:prstGeom prst="rect">
            <a:avLst/>
          </a:prstGeom>
          <a:noFill/>
        </p:spPr>
        <p:txBody>
          <a:bodyPr wrap="square" rtlCol="0">
            <a:spAutoFit/>
          </a:bodyPr>
          <a:lstStyle/>
          <a:p>
            <a:pPr algn="ctr"/>
            <a:r>
              <a:rPr lang="zh-CN" altLang="en-US" b="1" dirty="0"/>
              <a:t>图</a:t>
            </a:r>
            <a:r>
              <a:rPr lang="en-US" b="1" dirty="0"/>
              <a:t>14-21 </a:t>
            </a:r>
            <a:r>
              <a:rPr lang="zh-CN" altLang="en-US" b="1" dirty="0"/>
              <a:t>用户创建成功</a:t>
            </a:r>
            <a:endParaRPr lang="en-US" dirty="0"/>
          </a:p>
        </p:txBody>
      </p:sp>
    </p:spTree>
    <p:extLst>
      <p:ext uri="{BB962C8B-B14F-4D97-AF65-F5344CB8AC3E}">
        <p14:creationId xmlns:p14="http://schemas.microsoft.com/office/powerpoint/2010/main" xmlns="" val="2173761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14.2.2 </a:t>
            </a:r>
            <a:r>
              <a:rPr lang="zh-CN" altLang="en-US" b="1" dirty="0"/>
              <a:t>帐户锁定</a:t>
            </a:r>
            <a:r>
              <a:rPr lang="zh-CN" altLang="en-US" b="1" dirty="0" smtClean="0"/>
              <a:t>策略</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、在“本地安全策略”界面中点击“帐户策略</a:t>
            </a:r>
            <a:r>
              <a:rPr lang="zh-CN" altLang="en-US" dirty="0" smtClean="0"/>
              <a:t>”</a:t>
            </a:r>
            <a:r>
              <a:rPr lang="zh-CN" altLang="en-US" dirty="0"/>
              <a:t>－</a:t>
            </a:r>
            <a:r>
              <a:rPr lang="en-US" dirty="0" smtClean="0"/>
              <a:t>&gt;</a:t>
            </a:r>
            <a:r>
              <a:rPr lang="zh-CN" altLang="en-US" dirty="0"/>
              <a:t>“帐户锁定策略”，如图</a:t>
            </a:r>
            <a:r>
              <a:rPr lang="en-US" dirty="0"/>
              <a:t>14-22</a:t>
            </a:r>
            <a:r>
              <a:rPr lang="zh-CN" altLang="en-US" dirty="0"/>
              <a:t>所示，双击右侧的“帐户锁定阈值”，如图</a:t>
            </a:r>
            <a:r>
              <a:rPr lang="en-US" dirty="0"/>
              <a:t>14-23</a:t>
            </a:r>
            <a:r>
              <a:rPr lang="zh-CN" altLang="en-US" dirty="0"/>
              <a:t>所示，设置无效登录的次数。如果有某个用户尝试登陆的次数超过这个值，系统会自动锁定这个帐户</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62606" y="3784599"/>
            <a:ext cx="4813300" cy="20066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83293" y="3239012"/>
            <a:ext cx="2806700" cy="31115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592184" y="5981180"/>
            <a:ext cx="4783722" cy="369332"/>
          </a:xfrm>
          <a:prstGeom prst="rect">
            <a:avLst/>
          </a:prstGeom>
          <a:noFill/>
        </p:spPr>
        <p:txBody>
          <a:bodyPr wrap="square" rtlCol="0">
            <a:spAutoFit/>
          </a:bodyPr>
          <a:lstStyle/>
          <a:p>
            <a:pPr algn="ctr"/>
            <a:r>
              <a:rPr lang="zh-CN" altLang="en-US" b="1" dirty="0"/>
              <a:t>图</a:t>
            </a:r>
            <a:r>
              <a:rPr lang="en-US" b="1" dirty="0"/>
              <a:t>14-22 </a:t>
            </a:r>
            <a:r>
              <a:rPr lang="zh-CN" altLang="en-US" b="1" dirty="0"/>
              <a:t>帐户锁定策略</a:t>
            </a:r>
            <a:endParaRPr lang="en-US" dirty="0"/>
          </a:p>
        </p:txBody>
      </p:sp>
      <p:sp>
        <p:nvSpPr>
          <p:cNvPr id="9" name="TextBox 8"/>
          <p:cNvSpPr txBox="1"/>
          <p:nvPr/>
        </p:nvSpPr>
        <p:spPr>
          <a:xfrm>
            <a:off x="7147696" y="6350512"/>
            <a:ext cx="3073281" cy="369332"/>
          </a:xfrm>
          <a:prstGeom prst="rect">
            <a:avLst/>
          </a:prstGeom>
          <a:noFill/>
        </p:spPr>
        <p:txBody>
          <a:bodyPr wrap="square" rtlCol="0">
            <a:spAutoFit/>
          </a:bodyPr>
          <a:lstStyle/>
          <a:p>
            <a:pPr algn="ctr"/>
            <a:r>
              <a:rPr lang="zh-CN" altLang="en-US" b="1" dirty="0"/>
              <a:t>图</a:t>
            </a:r>
            <a:r>
              <a:rPr lang="en-US" b="1" dirty="0"/>
              <a:t>14-23 </a:t>
            </a:r>
            <a:r>
              <a:rPr lang="zh-CN" altLang="en-US" b="1" dirty="0"/>
              <a:t>帐户锁定阈值</a:t>
            </a:r>
            <a:r>
              <a:rPr lang="zh-CN" altLang="en-US" b="1" dirty="0" smtClean="0"/>
              <a:t>设定</a:t>
            </a:r>
            <a:endParaRPr lang="en-US" dirty="0"/>
          </a:p>
        </p:txBody>
      </p:sp>
    </p:spTree>
    <p:extLst>
      <p:ext uri="{BB962C8B-B14F-4D97-AF65-F5344CB8AC3E}">
        <p14:creationId xmlns:p14="http://schemas.microsoft.com/office/powerpoint/2010/main" xmlns="" val="1296264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14.2.2 </a:t>
            </a:r>
            <a:r>
              <a:rPr lang="zh-CN" altLang="en-US" b="1" dirty="0"/>
              <a:t>帐户锁定</a:t>
            </a:r>
            <a:r>
              <a:rPr lang="zh-CN" altLang="en-US" b="1" dirty="0" smtClean="0"/>
              <a:t>策略</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、使用刚刚建立</a:t>
            </a:r>
            <a:r>
              <a:rPr lang="zh-CN" altLang="en-US" dirty="0" smtClean="0"/>
              <a:t>的</a:t>
            </a:r>
            <a:r>
              <a:rPr lang="en-US" cap="none" dirty="0" smtClean="0"/>
              <a:t>test</a:t>
            </a:r>
            <a:r>
              <a:rPr lang="zh-CN" altLang="en-US" dirty="0" smtClean="0"/>
              <a:t>帐户</a:t>
            </a:r>
            <a:r>
              <a:rPr lang="zh-CN" altLang="en-US" dirty="0"/>
              <a:t>登陆系统</a:t>
            </a:r>
            <a:r>
              <a:rPr lang="en-US" dirty="0"/>
              <a:t>3</a:t>
            </a:r>
            <a:r>
              <a:rPr lang="zh-CN" altLang="en-US" dirty="0"/>
              <a:t>次（</a:t>
            </a:r>
            <a:r>
              <a:rPr lang="en-US" dirty="0"/>
              <a:t>3</a:t>
            </a:r>
            <a:r>
              <a:rPr lang="zh-CN" altLang="en-US" dirty="0"/>
              <a:t>次均输入错误密码），当第</a:t>
            </a:r>
            <a:r>
              <a:rPr lang="en-US" dirty="0"/>
              <a:t>4</a:t>
            </a:r>
            <a:r>
              <a:rPr lang="zh-CN" altLang="en-US" dirty="0"/>
              <a:t>次尝试登陆时系统登录界</a:t>
            </a:r>
            <a:r>
              <a:rPr lang="zh-CN" altLang="en-US" dirty="0" smtClean="0"/>
              <a:t>面会提示</a:t>
            </a:r>
            <a:r>
              <a:rPr lang="zh-CN" altLang="en-US" dirty="0"/>
              <a:t>帐户已经锁定</a:t>
            </a:r>
            <a:r>
              <a:rPr lang="en-US" dirty="0"/>
              <a:t> </a:t>
            </a:r>
            <a:endParaRPr lang="zh-CN" altLang="en-US" dirty="0"/>
          </a:p>
          <a:p>
            <a:pPr marL="0" indent="0">
              <a:buNone/>
            </a:pPr>
            <a:r>
              <a:rPr lang="en-US" dirty="0"/>
              <a:t>3</a:t>
            </a:r>
            <a:r>
              <a:rPr lang="zh-CN" altLang="en-US" dirty="0"/>
              <a:t>、以系统管理员帐户登陆系统，</a:t>
            </a:r>
            <a:r>
              <a:rPr lang="zh-CN" altLang="en-US" dirty="0" smtClean="0"/>
              <a:t>查看</a:t>
            </a:r>
            <a:r>
              <a:rPr lang="en-US" cap="none" dirty="0" smtClean="0"/>
              <a:t>test</a:t>
            </a:r>
            <a:r>
              <a:rPr lang="zh-CN" altLang="en-US" dirty="0" smtClean="0"/>
              <a:t>帐户</a:t>
            </a:r>
            <a:r>
              <a:rPr lang="zh-CN" altLang="en-US" dirty="0"/>
              <a:t>的属性，发现显示“帐户已锁定”，如图</a:t>
            </a:r>
            <a:r>
              <a:rPr lang="en-US" dirty="0"/>
              <a:t>14-25</a:t>
            </a:r>
            <a:r>
              <a:rPr lang="zh-CN" altLang="en-US" dirty="0"/>
              <a:t>所示</a:t>
            </a:r>
            <a:r>
              <a:rPr lang="en-US" dirty="0"/>
              <a:t> </a:t>
            </a:r>
            <a:endParaRPr lang="zh-CN" altLang="en-US" dirty="0" smtClean="0"/>
          </a:p>
          <a:p>
            <a:r>
              <a:rPr lang="zh-CN" altLang="en-US" dirty="0"/>
              <a:t>帐户被锁定后必须由系统管理员解除锁定，或者等待帐户锁定时间和复位帐户锁定计数器时间到期以后</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p:cNvSpPr txBox="1"/>
          <p:nvPr/>
        </p:nvSpPr>
        <p:spPr>
          <a:xfrm>
            <a:off x="4559046" y="6488668"/>
            <a:ext cx="3073281" cy="369332"/>
          </a:xfrm>
          <a:prstGeom prst="rect">
            <a:avLst/>
          </a:prstGeom>
          <a:noFill/>
        </p:spPr>
        <p:txBody>
          <a:bodyPr wrap="square" rtlCol="0">
            <a:spAutoFit/>
          </a:bodyPr>
          <a:lstStyle/>
          <a:p>
            <a:pPr algn="ctr"/>
            <a:r>
              <a:rPr lang="zh-CN" altLang="en-US" b="1" dirty="0"/>
              <a:t>图</a:t>
            </a:r>
            <a:r>
              <a:rPr lang="en-US" b="1" dirty="0"/>
              <a:t>14-25 </a:t>
            </a:r>
            <a:r>
              <a:rPr lang="zh-CN" altLang="en-US" b="1" dirty="0"/>
              <a:t>帐户锁定信息</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descr="15-2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99587" y="4473297"/>
            <a:ext cx="2192198" cy="20750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23081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14.2.3 </a:t>
            </a:r>
            <a:r>
              <a:rPr lang="zh-CN" altLang="en-US" b="1" dirty="0"/>
              <a:t>审核</a:t>
            </a:r>
            <a:r>
              <a:rPr lang="zh-CN" altLang="en-US" b="1" dirty="0" smtClean="0"/>
              <a:t>策略</a:t>
            </a:r>
            <a:endParaRPr lang="en-US" dirty="0"/>
          </a:p>
        </p:txBody>
      </p:sp>
      <p:sp>
        <p:nvSpPr>
          <p:cNvPr id="3" name="Content Placeholder 2"/>
          <p:cNvSpPr>
            <a:spLocks noGrp="1"/>
          </p:cNvSpPr>
          <p:nvPr>
            <p:ph sz="quarter" idx="13"/>
          </p:nvPr>
        </p:nvSpPr>
        <p:spPr/>
        <p:txBody>
          <a:bodyPr/>
          <a:lstStyle/>
          <a:p>
            <a:r>
              <a:rPr lang="zh-CN" altLang="en-US" dirty="0"/>
              <a:t>审核策略在本地策略中，在执行审核策略前必须决定要审核的事件类别</a:t>
            </a:r>
            <a:r>
              <a:rPr lang="en-US" dirty="0"/>
              <a:t> </a:t>
            </a:r>
            <a:endParaRPr lang="zh-CN" altLang="en-US" dirty="0" smtClean="0"/>
          </a:p>
          <a:p>
            <a:pPr marL="457200" lvl="1" indent="0">
              <a:buNone/>
            </a:pPr>
            <a:r>
              <a:rPr lang="en-US" dirty="0"/>
              <a:t>1</a:t>
            </a:r>
            <a:r>
              <a:rPr lang="zh-CN" altLang="en-US" dirty="0"/>
              <a:t>、在“本地安全策略”界面中选择“本地策略”</a:t>
            </a:r>
            <a:r>
              <a:rPr lang="en-US" dirty="0"/>
              <a:t>-&gt;</a:t>
            </a:r>
            <a:r>
              <a:rPr lang="zh-CN" altLang="en-US" dirty="0"/>
              <a:t>“审核策略”，双击右侧的“审核帐户登录事件”，如图</a:t>
            </a:r>
            <a:r>
              <a:rPr lang="en-US" dirty="0"/>
              <a:t>14-26</a:t>
            </a:r>
            <a:r>
              <a:rPr lang="zh-CN" altLang="en-US" dirty="0"/>
              <a:t>所示，选择“成功”是指如果帐户登录成功则系统就会记录这个事件，选择“失败”是指如果帐户登录失败则系统会记录这个事件</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descr="15-2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48963" y="3769923"/>
            <a:ext cx="2493447" cy="276491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743965" y="6534834"/>
            <a:ext cx="2703444" cy="646331"/>
          </a:xfrm>
          <a:prstGeom prst="rect">
            <a:avLst/>
          </a:prstGeom>
          <a:noFill/>
        </p:spPr>
        <p:txBody>
          <a:bodyPr wrap="square" rtlCol="0">
            <a:spAutoFit/>
          </a:bodyPr>
          <a:lstStyle/>
          <a:p>
            <a:r>
              <a:rPr lang="zh-CN" altLang="en-US" b="1" dirty="0"/>
              <a:t>图</a:t>
            </a:r>
            <a:r>
              <a:rPr lang="en-US" b="1" dirty="0"/>
              <a:t>14-26 </a:t>
            </a:r>
            <a:r>
              <a:rPr lang="zh-CN" altLang="en-US" b="1" dirty="0"/>
              <a:t>审核策略设置</a:t>
            </a:r>
            <a:endParaRPr lang="en-US" dirty="0"/>
          </a:p>
          <a:p>
            <a:endParaRPr lang="en-US" dirty="0"/>
          </a:p>
        </p:txBody>
      </p:sp>
    </p:spTree>
    <p:extLst>
      <p:ext uri="{BB962C8B-B14F-4D97-AF65-F5344CB8AC3E}">
        <p14:creationId xmlns:p14="http://schemas.microsoft.com/office/powerpoint/2010/main" xmlns="" val="864150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14.2.3 </a:t>
            </a:r>
            <a:r>
              <a:rPr lang="zh-CN" altLang="en-US" b="1" dirty="0"/>
              <a:t>审核</a:t>
            </a:r>
            <a:r>
              <a:rPr lang="zh-CN" altLang="en-US" b="1" dirty="0" smtClean="0"/>
              <a:t>策略</a:t>
            </a:r>
            <a:endParaRPr lang="en-US" dirty="0"/>
          </a:p>
        </p:txBody>
      </p:sp>
      <p:sp>
        <p:nvSpPr>
          <p:cNvPr id="3" name="Content Placeholder 2"/>
          <p:cNvSpPr>
            <a:spLocks noGrp="1"/>
          </p:cNvSpPr>
          <p:nvPr>
            <p:ph sz="quarter" idx="13"/>
          </p:nvPr>
        </p:nvSpPr>
        <p:spPr/>
        <p:txBody>
          <a:bodyPr/>
          <a:lstStyle/>
          <a:p>
            <a:pPr marL="457200" lvl="1" indent="0">
              <a:buNone/>
            </a:pPr>
            <a:r>
              <a:rPr lang="en-US" dirty="0" smtClean="0"/>
              <a:t>2</a:t>
            </a:r>
            <a:r>
              <a:rPr lang="zh-CN" altLang="en-US" dirty="0"/>
              <a:t>、用</a:t>
            </a:r>
            <a:r>
              <a:rPr lang="en-US" dirty="0"/>
              <a:t>test</a:t>
            </a:r>
            <a:r>
              <a:rPr lang="zh-CN" altLang="en-US" dirty="0"/>
              <a:t>帐户登录系统，第一次故意输入错误密码使得无法成功登录系统，第二次输入正确密码成功登录系统，然后重新以系统管理员帐户登入系统，打开“管理工具”中的“事件查看器”，选择“</a:t>
            </a:r>
            <a:r>
              <a:rPr lang="en-US" dirty="0"/>
              <a:t>Windows</a:t>
            </a:r>
            <a:r>
              <a:rPr lang="zh-CN" altLang="en-US" dirty="0"/>
              <a:t>日志”</a:t>
            </a:r>
            <a:r>
              <a:rPr lang="en-US" dirty="0"/>
              <a:t>-&gt;</a:t>
            </a:r>
            <a:r>
              <a:rPr lang="zh-CN" altLang="en-US" dirty="0"/>
              <a:t>“安全性”，如图</a:t>
            </a:r>
            <a:r>
              <a:rPr lang="en-US" dirty="0"/>
              <a:t>14-27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743965" y="6534834"/>
            <a:ext cx="2703444" cy="369332"/>
          </a:xfrm>
          <a:prstGeom prst="rect">
            <a:avLst/>
          </a:prstGeom>
          <a:noFill/>
        </p:spPr>
        <p:txBody>
          <a:bodyPr wrap="square" rtlCol="0">
            <a:spAutoFit/>
          </a:bodyPr>
          <a:lstStyle/>
          <a:p>
            <a:pPr algn="ctr"/>
            <a:r>
              <a:rPr lang="en-US" b="1" dirty="0"/>
              <a:t>14-27 </a:t>
            </a:r>
            <a:r>
              <a:rPr lang="zh-CN" altLang="en-US" b="1" dirty="0"/>
              <a:t>审核结果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descr="15-2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2935" y="3402490"/>
            <a:ext cx="4825504" cy="31323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36714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14.2.3 </a:t>
            </a:r>
            <a:r>
              <a:rPr lang="zh-CN" altLang="en-US" b="1" dirty="0"/>
              <a:t>审核</a:t>
            </a:r>
            <a:r>
              <a:rPr lang="zh-CN" altLang="en-US" b="1" dirty="0" smtClean="0"/>
              <a:t>策略</a:t>
            </a:r>
            <a:endParaRPr lang="en-US" dirty="0"/>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a:t>、双击“审核失败”，出现如图</a:t>
            </a:r>
            <a:r>
              <a:rPr lang="en-US" dirty="0"/>
              <a:t>14-28</a:t>
            </a:r>
            <a:r>
              <a:rPr lang="zh-CN" altLang="en-US" dirty="0"/>
              <a:t>所示的“事件”属性对话框，显示这是</a:t>
            </a:r>
            <a:r>
              <a:rPr lang="en-US" dirty="0"/>
              <a:t>test</a:t>
            </a:r>
            <a:r>
              <a:rPr lang="zh-CN" altLang="en-US" dirty="0"/>
              <a:t>帐户登录失败的一次事件</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50937" y="6534834"/>
            <a:ext cx="4889500" cy="369332"/>
          </a:xfrm>
          <a:prstGeom prst="rect">
            <a:avLst/>
          </a:prstGeom>
          <a:noFill/>
        </p:spPr>
        <p:txBody>
          <a:bodyPr wrap="square" rtlCol="0">
            <a:spAutoFit/>
          </a:bodyPr>
          <a:lstStyle/>
          <a:p>
            <a:pPr algn="ctr"/>
            <a:r>
              <a:rPr lang="zh-CN" altLang="en-US" b="1" dirty="0"/>
              <a:t>图</a:t>
            </a:r>
            <a:r>
              <a:rPr lang="en-US" b="1" dirty="0"/>
              <a:t>14-28 </a:t>
            </a:r>
            <a:r>
              <a:rPr lang="zh-CN" altLang="en-US" b="1" dirty="0"/>
              <a:t>审核事件的详细信息</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descr="15-2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0937" y="3080434"/>
            <a:ext cx="4889500" cy="345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02589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a:t>
            </a:r>
            <a:r>
              <a:rPr lang="zh-CN" altLang="en-US" b="1" dirty="0" smtClean="0"/>
              <a:t>保护</a:t>
            </a:r>
            <a:endParaRPr lang="en-US" dirty="0"/>
          </a:p>
        </p:txBody>
      </p:sp>
      <p:sp>
        <p:nvSpPr>
          <p:cNvPr id="3" name="Content Placeholder 2"/>
          <p:cNvSpPr>
            <a:spLocks noGrp="1"/>
          </p:cNvSpPr>
          <p:nvPr>
            <p:ph sz="quarter" idx="13"/>
          </p:nvPr>
        </p:nvSpPr>
        <p:spPr/>
        <p:txBody>
          <a:bodyPr/>
          <a:lstStyle/>
          <a:p>
            <a:r>
              <a:rPr lang="en-US" dirty="0"/>
              <a:t>Windows7</a:t>
            </a:r>
            <a:r>
              <a:rPr lang="zh-CN" altLang="en-US" dirty="0"/>
              <a:t>的数据与系统保护机制允许用户定期创建和保存计算机系统文件和设置的相关信息，它将这些文件保存在还原点中。在发生重大系统事件（例如数据被破坏、系统崩溃或遭受安全攻击）之前创建还原点，以便在需要的时候轻松迅速地还原系统。例如，不小心修改或删除了某个重要文件，可以使用系统保护功能将系统恢复到以前的还原点版本；如果系统出现问题，也可以使用系统还原功能将计算机的系统文件和设置还原到较早的时间点</a:t>
            </a:r>
            <a:r>
              <a:rPr lang="en-US" dirty="0"/>
              <a:t> </a:t>
            </a:r>
          </a:p>
        </p:txBody>
      </p:sp>
    </p:spTree>
    <p:extLst>
      <p:ext uri="{BB962C8B-B14F-4D97-AF65-F5344CB8AC3E}">
        <p14:creationId xmlns:p14="http://schemas.microsoft.com/office/powerpoint/2010/main" xmlns="" val="1276053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r>
              <a:rPr lang="zh-CN" altLang="en-US" dirty="0"/>
              <a:t>在</a:t>
            </a:r>
            <a:r>
              <a:rPr lang="en-US" dirty="0"/>
              <a:t>Windows7</a:t>
            </a:r>
            <a:r>
              <a:rPr lang="zh-CN" altLang="en-US" dirty="0"/>
              <a:t>系统中，创建与恢复系统还原点的步骤如下：</a:t>
            </a:r>
            <a:endParaRPr lang="en-US" dirty="0"/>
          </a:p>
          <a:p>
            <a:pPr marL="457200" lvl="1" indent="0">
              <a:buNone/>
            </a:pPr>
            <a:r>
              <a:rPr lang="en-US" dirty="0" smtClean="0"/>
              <a:t>1</a:t>
            </a:r>
            <a:r>
              <a:rPr lang="zh-CN" altLang="en-US" dirty="0"/>
              <a:t>、打开</a:t>
            </a:r>
            <a:r>
              <a:rPr lang="en-US" dirty="0"/>
              <a:t>Windows7</a:t>
            </a:r>
            <a:r>
              <a:rPr lang="zh-CN" altLang="en-US" dirty="0"/>
              <a:t>资源管理器，选择“计算机”，随意选择一个分区，右键单击盘符，选择“属性”</a:t>
            </a:r>
            <a:r>
              <a:rPr lang="en-US" dirty="0"/>
              <a:t>-&gt;</a:t>
            </a:r>
            <a:r>
              <a:rPr lang="zh-CN" altLang="en-US" dirty="0"/>
              <a:t>“以前的版本”，如果在这里看到显示“没有早期版本”，说明此时</a:t>
            </a:r>
            <a:r>
              <a:rPr lang="en-US" dirty="0"/>
              <a:t>Windows7</a:t>
            </a:r>
            <a:r>
              <a:rPr lang="zh-CN" altLang="en-US" dirty="0"/>
              <a:t>系统还没有开启系统保护功能，没有系统备份，如图</a:t>
            </a:r>
            <a:r>
              <a:rPr lang="en-US" dirty="0"/>
              <a:t>14-29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45710" y="3816121"/>
            <a:ext cx="2099954" cy="263477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942747" y="6450895"/>
            <a:ext cx="2305879" cy="646331"/>
          </a:xfrm>
          <a:prstGeom prst="rect">
            <a:avLst/>
          </a:prstGeom>
          <a:noFill/>
        </p:spPr>
        <p:txBody>
          <a:bodyPr wrap="square" rtlCol="0">
            <a:spAutoFit/>
          </a:bodyPr>
          <a:lstStyle/>
          <a:p>
            <a:r>
              <a:rPr lang="zh-CN" altLang="en-US" b="1" dirty="0"/>
              <a:t>图</a:t>
            </a:r>
            <a:r>
              <a:rPr lang="en-US" b="1" dirty="0"/>
              <a:t>14-29 </a:t>
            </a:r>
            <a:r>
              <a:rPr lang="zh-CN" altLang="en-US" b="1" dirty="0"/>
              <a:t>查看还原点</a:t>
            </a:r>
            <a:endParaRPr lang="en-US" dirty="0"/>
          </a:p>
          <a:p>
            <a:endParaRPr lang="en-US" dirty="0"/>
          </a:p>
        </p:txBody>
      </p:sp>
    </p:spTree>
    <p:extLst>
      <p:ext uri="{BB962C8B-B14F-4D97-AF65-F5344CB8AC3E}">
        <p14:creationId xmlns:p14="http://schemas.microsoft.com/office/powerpoint/2010/main" xmlns="" val="1072885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案例一：微软整理的十个不变的安全性法则</a:t>
            </a:r>
            <a:r>
              <a:rPr lang="en-US" dirty="0"/>
              <a:t> </a:t>
            </a:r>
          </a:p>
        </p:txBody>
      </p:sp>
      <p:sp>
        <p:nvSpPr>
          <p:cNvPr id="3" name="Content Placeholder 2"/>
          <p:cNvSpPr>
            <a:spLocks noGrp="1"/>
          </p:cNvSpPr>
          <p:nvPr>
            <p:ph sz="quarter" idx="13"/>
          </p:nvPr>
        </p:nvSpPr>
        <p:spPr>
          <a:xfrm>
            <a:off x="913774" y="2367092"/>
            <a:ext cx="10363826" cy="4272247"/>
          </a:xfrm>
        </p:spPr>
        <p:txBody>
          <a:bodyPr>
            <a:normAutofit lnSpcReduction="10000"/>
          </a:bodyPr>
          <a:lstStyle/>
          <a:p>
            <a:pPr marL="457200" lvl="1" indent="0">
              <a:buNone/>
              <a:tabLst>
                <a:tab pos="360000" algn="l"/>
              </a:tabLst>
            </a:pPr>
            <a:r>
              <a:rPr lang="zh-CN" altLang="en-US" dirty="0"/>
              <a:t>法则</a:t>
            </a:r>
            <a:r>
              <a:rPr lang="en-US" dirty="0"/>
              <a:t> 1</a:t>
            </a:r>
            <a:r>
              <a:rPr lang="zh-CN" altLang="en-US" dirty="0"/>
              <a:t>：如果动机不良的人能够说服您在自己计算机上执行他的程序，那么该计算机便不再属于您。</a:t>
            </a:r>
            <a:endParaRPr lang="en-US" dirty="0"/>
          </a:p>
          <a:p>
            <a:pPr marL="457200" lvl="1" indent="0">
              <a:buNone/>
              <a:tabLst>
                <a:tab pos="360000" algn="l"/>
              </a:tabLst>
            </a:pPr>
            <a:r>
              <a:rPr lang="zh-CN" altLang="en-US" dirty="0"/>
              <a:t>法则</a:t>
            </a:r>
            <a:r>
              <a:rPr lang="en-US" dirty="0"/>
              <a:t> 2</a:t>
            </a:r>
            <a:r>
              <a:rPr lang="zh-CN" altLang="en-US" dirty="0"/>
              <a:t>：如果动机不良的人能够在您的计算机上变更操作系统，那么该计算机便不再属于您。</a:t>
            </a:r>
            <a:endParaRPr lang="en-US" dirty="0"/>
          </a:p>
          <a:p>
            <a:pPr marL="457200" lvl="1" indent="0">
              <a:buNone/>
              <a:tabLst>
                <a:tab pos="360000" algn="l"/>
              </a:tabLst>
            </a:pPr>
            <a:r>
              <a:rPr lang="zh-CN" altLang="en-US" dirty="0"/>
              <a:t>法则</a:t>
            </a:r>
            <a:r>
              <a:rPr lang="en-US" dirty="0"/>
              <a:t> 3</a:t>
            </a:r>
            <a:r>
              <a:rPr lang="zh-CN" altLang="en-US" dirty="0"/>
              <a:t>：如果动机不良的人能够无限制地实体存取您的计算机，那么该计算机便不再属于您。</a:t>
            </a:r>
            <a:endParaRPr lang="en-US" dirty="0"/>
          </a:p>
          <a:p>
            <a:pPr marL="457200" lvl="1" indent="0">
              <a:buNone/>
              <a:tabLst>
                <a:tab pos="360000" algn="l"/>
              </a:tabLst>
            </a:pPr>
            <a:r>
              <a:rPr lang="zh-CN" altLang="en-US" dirty="0"/>
              <a:t>法则</a:t>
            </a:r>
            <a:r>
              <a:rPr lang="en-US" dirty="0"/>
              <a:t> 4</a:t>
            </a:r>
            <a:r>
              <a:rPr lang="zh-CN" altLang="en-US" dirty="0"/>
              <a:t>：如果您允许动机不良的人上载程序到您的网站，那么该网站便不再属于您。</a:t>
            </a:r>
            <a:endParaRPr lang="en-US" dirty="0"/>
          </a:p>
          <a:p>
            <a:pPr marL="457200" lvl="1" indent="0">
              <a:buNone/>
              <a:tabLst>
                <a:tab pos="360000" algn="l"/>
              </a:tabLst>
            </a:pPr>
            <a:r>
              <a:rPr lang="zh-CN" altLang="en-US" dirty="0"/>
              <a:t>法则 </a:t>
            </a:r>
            <a:r>
              <a:rPr lang="en-US" dirty="0"/>
              <a:t>5</a:t>
            </a:r>
            <a:r>
              <a:rPr lang="zh-CN" altLang="en-US" dirty="0"/>
              <a:t>：强大的安全性敌不过脆弱的密码。</a:t>
            </a:r>
            <a:endParaRPr lang="en-US" dirty="0"/>
          </a:p>
          <a:p>
            <a:pPr marL="457200" lvl="1" indent="0">
              <a:buNone/>
              <a:tabLst>
                <a:tab pos="360000" algn="l"/>
              </a:tabLst>
            </a:pPr>
            <a:r>
              <a:rPr lang="zh-CN" altLang="en-US" dirty="0"/>
              <a:t>法则</a:t>
            </a:r>
            <a:r>
              <a:rPr lang="en-US" dirty="0"/>
              <a:t> 6</a:t>
            </a:r>
            <a:r>
              <a:rPr lang="zh-CN" altLang="en-US" dirty="0"/>
              <a:t>：计算机的安全性只等同于可靠的系统管理员。</a:t>
            </a:r>
            <a:endParaRPr lang="en-US" dirty="0"/>
          </a:p>
          <a:p>
            <a:pPr marL="457200" lvl="1" indent="0">
              <a:buNone/>
              <a:tabLst>
                <a:tab pos="360000" algn="l"/>
              </a:tabLst>
            </a:pPr>
            <a:r>
              <a:rPr lang="zh-CN" altLang="en-US" dirty="0"/>
              <a:t>法则</a:t>
            </a:r>
            <a:r>
              <a:rPr lang="en-US" dirty="0"/>
              <a:t> 7</a:t>
            </a:r>
            <a:r>
              <a:rPr lang="zh-CN" altLang="en-US" dirty="0"/>
              <a:t>：加密数据的安全性只等同于解密密钥。</a:t>
            </a:r>
            <a:endParaRPr lang="en-US" dirty="0"/>
          </a:p>
          <a:p>
            <a:pPr marL="457200" lvl="1" indent="0">
              <a:buNone/>
              <a:tabLst>
                <a:tab pos="360000" algn="l"/>
              </a:tabLst>
            </a:pPr>
            <a:r>
              <a:rPr lang="zh-CN" altLang="en-US" dirty="0"/>
              <a:t>法则</a:t>
            </a:r>
            <a:r>
              <a:rPr lang="en-US" dirty="0"/>
              <a:t> 8</a:t>
            </a:r>
            <a:r>
              <a:rPr lang="zh-CN" altLang="en-US" dirty="0"/>
              <a:t>：过期的扫毒程序比起没有扫毒程序好不了多少。</a:t>
            </a:r>
            <a:endParaRPr lang="en-US" dirty="0"/>
          </a:p>
          <a:p>
            <a:pPr marL="457200" lvl="1" indent="0">
              <a:buNone/>
              <a:tabLst>
                <a:tab pos="360000" algn="l"/>
              </a:tabLst>
            </a:pPr>
            <a:r>
              <a:rPr lang="zh-CN" altLang="en-US" dirty="0"/>
              <a:t>法则</a:t>
            </a:r>
            <a:r>
              <a:rPr lang="en-US" dirty="0"/>
              <a:t> 9</a:t>
            </a:r>
            <a:r>
              <a:rPr lang="zh-CN" altLang="en-US" dirty="0"/>
              <a:t>：完全的匿名不管在现实或网络上都不实际。</a:t>
            </a:r>
            <a:endParaRPr lang="en-US" dirty="0"/>
          </a:p>
          <a:p>
            <a:pPr marL="457200" lvl="1" indent="0">
              <a:buNone/>
              <a:tabLst>
                <a:tab pos="360000" algn="l"/>
              </a:tabLst>
            </a:pPr>
            <a:r>
              <a:rPr lang="zh-CN" altLang="en-US" dirty="0"/>
              <a:t>法则</a:t>
            </a:r>
            <a:r>
              <a:rPr lang="en-US" dirty="0"/>
              <a:t> 10</a:t>
            </a:r>
            <a:r>
              <a:rPr lang="zh-CN" altLang="en-US" dirty="0"/>
              <a:t>：技术不是万能药。</a:t>
            </a:r>
            <a:endParaRPr lang="en-US" dirty="0"/>
          </a:p>
          <a:p>
            <a:pPr marL="457200" lvl="1" indent="0">
              <a:buNone/>
              <a:tabLst>
                <a:tab pos="360000" algn="l"/>
              </a:tabLst>
            </a:pPr>
            <a:endParaRPr lang="en-US" dirty="0"/>
          </a:p>
        </p:txBody>
      </p:sp>
    </p:spTree>
    <p:extLst>
      <p:ext uri="{BB962C8B-B14F-4D97-AF65-F5344CB8AC3E}">
        <p14:creationId xmlns:p14="http://schemas.microsoft.com/office/powerpoint/2010/main" xmlns="" val="7362184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2</a:t>
            </a:r>
            <a:r>
              <a:rPr lang="zh-CN" altLang="en-US" dirty="0"/>
              <a:t>、在</a:t>
            </a:r>
            <a:r>
              <a:rPr lang="en-US" dirty="0"/>
              <a:t>Windows7</a:t>
            </a:r>
            <a:r>
              <a:rPr lang="zh-CN" altLang="en-US" dirty="0"/>
              <a:t>资源管理器中选择“计算机”，点击“系统属性”， 在左边菜列表中选择“系统保护”，可以选择打开</a:t>
            </a:r>
            <a:r>
              <a:rPr lang="en-US" dirty="0"/>
              <a:t>Windows</a:t>
            </a:r>
            <a:r>
              <a:rPr lang="zh-CN" altLang="en-US" dirty="0"/>
              <a:t>系统保护功能，如图</a:t>
            </a:r>
            <a:r>
              <a:rPr lang="en-US" dirty="0"/>
              <a:t>14-30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14-30 </a:t>
            </a:r>
            <a:r>
              <a:rPr lang="zh-CN" altLang="en-US" b="1" dirty="0"/>
              <a:t>打开</a:t>
            </a:r>
            <a:r>
              <a:rPr lang="en-US" b="1" dirty="0"/>
              <a:t>Windows</a:t>
            </a:r>
            <a:r>
              <a:rPr lang="zh-CN" altLang="en-US" b="1" dirty="0"/>
              <a:t>系统保护功能</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01106" y="3021496"/>
            <a:ext cx="4589159" cy="34293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69948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a:t>、进入“系统属性”设置页面，选择“系统保护”选项卡，选好准备开启高级备份与还原功能的磁盘，比如</a:t>
            </a:r>
            <a:r>
              <a:rPr lang="en-US" dirty="0"/>
              <a:t>D</a:t>
            </a:r>
            <a:r>
              <a:rPr lang="zh-CN" altLang="en-US" dirty="0"/>
              <a:t>盘，单击“配置”按钮，如图</a:t>
            </a:r>
            <a:r>
              <a:rPr lang="en-US" dirty="0"/>
              <a:t>14-31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14-31 </a:t>
            </a:r>
            <a:r>
              <a:rPr lang="zh-CN" altLang="en-US" b="1" dirty="0"/>
              <a:t>打开</a:t>
            </a:r>
            <a:r>
              <a:rPr lang="en-US" b="1" dirty="0"/>
              <a:t>Windows</a:t>
            </a:r>
            <a:r>
              <a:rPr lang="zh-CN" altLang="en-US" b="1" dirty="0"/>
              <a:t>系统保护配置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25066" y="3124236"/>
            <a:ext cx="3141238" cy="33266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92926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4</a:t>
            </a:r>
            <a:r>
              <a:rPr lang="zh-CN" altLang="en-US" dirty="0"/>
              <a:t>、在“系统保护数据”窗口的还原设置中选择“仅还原以前版本的文件”，然后单击“确定”，如图</a:t>
            </a:r>
            <a:r>
              <a:rPr lang="en-US" dirty="0"/>
              <a:t>14-32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14-32 </a:t>
            </a:r>
            <a:r>
              <a:rPr lang="zh-CN" altLang="en-US" b="1" dirty="0"/>
              <a:t>打开</a:t>
            </a:r>
            <a:r>
              <a:rPr lang="en-US" b="1" dirty="0"/>
              <a:t>Windows</a:t>
            </a:r>
            <a:r>
              <a:rPr lang="zh-CN" altLang="en-US" b="1" dirty="0"/>
              <a:t>系统数据保护</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93646" y="2685810"/>
            <a:ext cx="3604078" cy="37650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763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5</a:t>
            </a:r>
            <a:r>
              <a:rPr lang="zh-CN" altLang="en-US" dirty="0"/>
              <a:t>、回到“系统属性”页面，选择“创建”，创建系统还原点。在“创建还原点”页面填入还原点描述，例如，“</a:t>
            </a:r>
            <a:r>
              <a:rPr lang="en-US" dirty="0"/>
              <a:t>D</a:t>
            </a:r>
            <a:r>
              <a:rPr lang="zh-CN" altLang="en-US" dirty="0"/>
              <a:t>盘还原”，然后单击“创建”，如图</a:t>
            </a:r>
            <a:r>
              <a:rPr lang="en-US" dirty="0"/>
              <a:t>14-33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14-33 </a:t>
            </a:r>
            <a:r>
              <a:rPr lang="zh-CN" altLang="en-US" b="1" dirty="0"/>
              <a:t>创建</a:t>
            </a:r>
            <a:r>
              <a:rPr lang="en-US" b="1" dirty="0"/>
              <a:t>Windows</a:t>
            </a:r>
            <a:r>
              <a:rPr lang="zh-CN" altLang="en-US" b="1" dirty="0"/>
              <a:t>系统还原点</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75004" y="3018473"/>
            <a:ext cx="2241362" cy="3452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65088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6</a:t>
            </a:r>
            <a:r>
              <a:rPr lang="zh-CN" altLang="en-US" dirty="0"/>
              <a:t>、现在可以再次查看分区属性，在</a:t>
            </a:r>
            <a:r>
              <a:rPr lang="en-US" dirty="0"/>
              <a:t>Windows7</a:t>
            </a:r>
            <a:r>
              <a:rPr lang="zh-CN" altLang="en-US" dirty="0"/>
              <a:t>资源管理器中打开“计算机”，右键单击“</a:t>
            </a:r>
            <a:r>
              <a:rPr lang="en-US" dirty="0"/>
              <a:t>G</a:t>
            </a:r>
            <a:r>
              <a:rPr lang="zh-CN" altLang="en-US" dirty="0"/>
              <a:t>盘”，选择“属性”</a:t>
            </a:r>
            <a:r>
              <a:rPr lang="en-US" dirty="0"/>
              <a:t>-&gt;</a:t>
            </a:r>
            <a:r>
              <a:rPr lang="zh-CN" altLang="en-US" dirty="0"/>
              <a:t>“以前的版本”，如图</a:t>
            </a:r>
            <a:r>
              <a:rPr lang="en-US" dirty="0"/>
              <a:t>14-34</a:t>
            </a:r>
            <a:r>
              <a:rPr lang="zh-CN" altLang="en-US" dirty="0"/>
              <a:t>所示，可以看到刚刚开启的高级备份与还原功能创建的还原点文件，它保存着当时的版本信息</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14-34 </a:t>
            </a:r>
            <a:r>
              <a:rPr lang="zh-CN" altLang="en-US" b="1" dirty="0"/>
              <a:t>查看系统还原点</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56864" y="3370684"/>
            <a:ext cx="2478215" cy="310008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40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pPr marL="457200" lvl="1" indent="0">
              <a:buNone/>
            </a:pPr>
            <a:r>
              <a:rPr lang="en-US" dirty="0"/>
              <a:t>7</a:t>
            </a:r>
            <a:r>
              <a:rPr lang="zh-CN" altLang="en-US" dirty="0"/>
              <a:t>、设置好还原点以后，如果用户在</a:t>
            </a:r>
            <a:r>
              <a:rPr lang="en-US" dirty="0"/>
              <a:t>G</a:t>
            </a:r>
            <a:r>
              <a:rPr lang="zh-CN" altLang="en-US" dirty="0"/>
              <a:t>盘中不小心误删了文件或者文件夹，只要打开“计算机”，右键单击</a:t>
            </a:r>
            <a:r>
              <a:rPr lang="en-US" dirty="0"/>
              <a:t>G</a:t>
            </a:r>
            <a:r>
              <a:rPr lang="zh-CN" altLang="en-US" dirty="0"/>
              <a:t>盘，选择“属性”</a:t>
            </a:r>
            <a:r>
              <a:rPr lang="en-US" dirty="0"/>
              <a:t>-&gt;</a:t>
            </a:r>
            <a:r>
              <a:rPr lang="zh-CN" altLang="en-US" dirty="0"/>
              <a:t>“以前的版本”，单击“</a:t>
            </a:r>
            <a:r>
              <a:rPr lang="en-US" dirty="0"/>
              <a:t>G</a:t>
            </a:r>
            <a:r>
              <a:rPr lang="zh-CN" altLang="en-US" dirty="0"/>
              <a:t>盘”，选中</a:t>
            </a:r>
            <a:r>
              <a:rPr lang="en-US" dirty="0"/>
              <a:t>Windows7</a:t>
            </a:r>
            <a:r>
              <a:rPr lang="zh-CN" altLang="en-US" dirty="0"/>
              <a:t>系统备份的以前的版本信息，然后单击“还原”，系统会提示是否要还原到以前的版本，单击“还原”，如图</a:t>
            </a:r>
            <a:r>
              <a:rPr lang="en-US" dirty="0"/>
              <a:t>14-35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01106" y="6450895"/>
            <a:ext cx="4589159" cy="369332"/>
          </a:xfrm>
          <a:prstGeom prst="rect">
            <a:avLst/>
          </a:prstGeom>
          <a:noFill/>
        </p:spPr>
        <p:txBody>
          <a:bodyPr wrap="square" rtlCol="0">
            <a:spAutoFit/>
          </a:bodyPr>
          <a:lstStyle/>
          <a:p>
            <a:pPr algn="ctr"/>
            <a:r>
              <a:rPr lang="zh-CN" altLang="en-US" b="1" dirty="0"/>
              <a:t>图</a:t>
            </a:r>
            <a:r>
              <a:rPr lang="en-US" b="1" dirty="0"/>
              <a:t>14-35 </a:t>
            </a:r>
            <a:r>
              <a:rPr lang="zh-CN" altLang="en-US" b="1" dirty="0"/>
              <a:t>还原系统</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69977" y="3391234"/>
            <a:ext cx="2451415" cy="30596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3138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14.3 Windows</a:t>
            </a:r>
            <a:r>
              <a:rPr lang="zh-CN" altLang="en-US" b="1" dirty="0"/>
              <a:t>系统保护与数据保护</a:t>
            </a:r>
            <a:endParaRPr lang="en-US" dirty="0"/>
          </a:p>
        </p:txBody>
      </p:sp>
      <p:sp>
        <p:nvSpPr>
          <p:cNvPr id="3" name="Content Placeholder 2"/>
          <p:cNvSpPr>
            <a:spLocks noGrp="1"/>
          </p:cNvSpPr>
          <p:nvPr>
            <p:ph sz="quarter" idx="13"/>
          </p:nvPr>
        </p:nvSpPr>
        <p:spPr/>
        <p:txBody>
          <a:bodyPr/>
          <a:lstStyle/>
          <a:p>
            <a:r>
              <a:rPr lang="zh-CN" altLang="en-US" dirty="0"/>
              <a:t>此时</a:t>
            </a:r>
            <a:r>
              <a:rPr lang="en-US" dirty="0"/>
              <a:t>Windows7</a:t>
            </a:r>
            <a:r>
              <a:rPr lang="zh-CN" altLang="en-US" dirty="0"/>
              <a:t>系统会马上进行以前版本的还原操作，还原所用的时间长短取决于分区存储的数据多少。等还原操作成功完成后，</a:t>
            </a:r>
            <a:r>
              <a:rPr lang="en-US" dirty="0"/>
              <a:t>Windows7</a:t>
            </a:r>
            <a:r>
              <a:rPr lang="zh-CN" altLang="en-US" dirty="0"/>
              <a:t>系统就恢复到之前时间的还原点状态，误删的文件和文件夹自然也就找回来</a:t>
            </a:r>
            <a:r>
              <a:rPr lang="zh-CN" altLang="en-US" dirty="0" smtClean="0"/>
              <a:t>了</a:t>
            </a:r>
            <a:endParaRPr lang="en-US" dirty="0"/>
          </a:p>
          <a:p>
            <a:r>
              <a:rPr lang="en-US" dirty="0" smtClean="0"/>
              <a:t>Windows7</a:t>
            </a:r>
            <a:r>
              <a:rPr lang="zh-CN" altLang="en-US" dirty="0"/>
              <a:t>系统的系统与数据保护功能为用户提供了非常方便的系统备份与还原功能，不管用户出现了任何重大系统事件，</a:t>
            </a:r>
            <a:r>
              <a:rPr lang="en-US" dirty="0"/>
              <a:t>Windows7</a:t>
            </a:r>
            <a:r>
              <a:rPr lang="zh-CN" altLang="en-US" dirty="0"/>
              <a:t>的系统保护功能都能够帮助用户轻松迅速地恢复到正常的系统状态</a:t>
            </a:r>
            <a:r>
              <a:rPr lang="en-US" dirty="0"/>
              <a:t> </a:t>
            </a:r>
          </a:p>
        </p:txBody>
      </p:sp>
    </p:spTree>
    <p:extLst>
      <p:ext uri="{BB962C8B-B14F-4D97-AF65-F5344CB8AC3E}">
        <p14:creationId xmlns:p14="http://schemas.microsoft.com/office/powerpoint/2010/main" xmlns="" val="13757950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 Windows</a:t>
            </a:r>
            <a:r>
              <a:rPr lang="zh-CN" altLang="en-US" b="1" dirty="0"/>
              <a:t>系统安全性分析与</a:t>
            </a:r>
            <a:r>
              <a:rPr lang="zh-CN" altLang="en-US" b="1" dirty="0" smtClean="0"/>
              <a:t>设置</a:t>
            </a:r>
            <a:endParaRPr lang="en-US" dirty="0"/>
          </a:p>
        </p:txBody>
      </p:sp>
      <p:sp>
        <p:nvSpPr>
          <p:cNvPr id="3" name="Content Placeholder 2"/>
          <p:cNvSpPr>
            <a:spLocks noGrp="1"/>
          </p:cNvSpPr>
          <p:nvPr>
            <p:ph sz="quarter" idx="13"/>
          </p:nvPr>
        </p:nvSpPr>
        <p:spPr/>
        <p:txBody>
          <a:bodyPr/>
          <a:lstStyle/>
          <a:p>
            <a:r>
              <a:rPr lang="en-US" b="1" dirty="0"/>
              <a:t>14.4.1 MBSA</a:t>
            </a:r>
            <a:endParaRPr lang="en-US" dirty="0"/>
          </a:p>
          <a:p>
            <a:r>
              <a:rPr lang="en-US" b="1" dirty="0"/>
              <a:t>14.4.2 </a:t>
            </a:r>
            <a:r>
              <a:rPr lang="zh-CN" altLang="en-US" b="1" dirty="0"/>
              <a:t>任务与进程</a:t>
            </a:r>
            <a:r>
              <a:rPr lang="zh-CN" altLang="en-US" b="1" dirty="0" smtClean="0"/>
              <a:t>管理器</a:t>
            </a:r>
          </a:p>
          <a:p>
            <a:r>
              <a:rPr lang="en-US" b="1" dirty="0"/>
              <a:t>14.4.3 </a:t>
            </a:r>
            <a:r>
              <a:rPr lang="zh-CN" altLang="en-US" b="1" dirty="0"/>
              <a:t>注册表</a:t>
            </a:r>
            <a:r>
              <a:rPr lang="zh-CN" altLang="en-US" b="1" dirty="0" smtClean="0"/>
              <a:t>管理器</a:t>
            </a:r>
          </a:p>
          <a:p>
            <a:r>
              <a:rPr lang="en-US" b="1" dirty="0"/>
              <a:t>14.4.4 </a:t>
            </a:r>
            <a:r>
              <a:rPr lang="zh-CN" altLang="en-US" b="1" dirty="0"/>
              <a:t>系统配置实用程序</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3942692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14.4.1 </a:t>
            </a:r>
            <a:r>
              <a:rPr lang="en-US" b="1" dirty="0" smtClean="0"/>
              <a:t>MBSA</a:t>
            </a:r>
            <a:endParaRPr lang="en-US" dirty="0"/>
          </a:p>
        </p:txBody>
      </p:sp>
      <p:sp>
        <p:nvSpPr>
          <p:cNvPr id="3" name="Content Placeholder 2"/>
          <p:cNvSpPr>
            <a:spLocks noGrp="1"/>
          </p:cNvSpPr>
          <p:nvPr>
            <p:ph sz="quarter" idx="13"/>
          </p:nvPr>
        </p:nvSpPr>
        <p:spPr/>
        <p:txBody>
          <a:bodyPr/>
          <a:lstStyle/>
          <a:p>
            <a:r>
              <a:rPr lang="en-US" dirty="0"/>
              <a:t>MBSA</a:t>
            </a:r>
            <a:r>
              <a:rPr lang="zh-CN" altLang="en-US" dirty="0"/>
              <a:t>是微软公司开发的基准安全分析器，它是针对</a:t>
            </a:r>
            <a:r>
              <a:rPr lang="en-US" dirty="0"/>
              <a:t>Windows</a:t>
            </a:r>
            <a:r>
              <a:rPr lang="zh-CN" altLang="en-US" dirty="0"/>
              <a:t>桌面和服务器系统的安全评估工具，可以扫描操作系统、</a:t>
            </a:r>
            <a:r>
              <a:rPr lang="en-US" dirty="0"/>
              <a:t>IIS</a:t>
            </a:r>
            <a:r>
              <a:rPr lang="zh-CN" altLang="en-US" dirty="0"/>
              <a:t>、</a:t>
            </a:r>
            <a:r>
              <a:rPr lang="en-US" dirty="0"/>
              <a:t>SQL S</a:t>
            </a:r>
            <a:r>
              <a:rPr lang="en-US" cap="none" dirty="0"/>
              <a:t>erver</a:t>
            </a:r>
            <a:r>
              <a:rPr lang="zh-CN" altLang="en-US" dirty="0"/>
              <a:t>和桌面应用程序以发现常见的配置错误，并检查这些产品是否缺少安全更新，它还可以扫描计算机上不安全的配置</a:t>
            </a:r>
            <a:r>
              <a:rPr lang="en-US" dirty="0"/>
              <a:t> </a:t>
            </a:r>
            <a:endParaRPr lang="zh-CN" altLang="en-US" dirty="0"/>
          </a:p>
          <a:p>
            <a:r>
              <a:rPr lang="zh-CN" altLang="en-US" dirty="0"/>
              <a:t>在</a:t>
            </a:r>
            <a:r>
              <a:rPr lang="en-US" dirty="0"/>
              <a:t>MBSA</a:t>
            </a:r>
            <a:r>
              <a:rPr lang="zh-CN" altLang="en-US" dirty="0"/>
              <a:t>主程序中有三大主要功能：</a:t>
            </a:r>
            <a:endParaRPr lang="en-US" dirty="0"/>
          </a:p>
          <a:p>
            <a:pPr marL="457200" lvl="1" indent="0">
              <a:buNone/>
            </a:pPr>
            <a:r>
              <a:rPr lang="zh-CN" altLang="en-US" dirty="0"/>
              <a:t>（</a:t>
            </a:r>
            <a:r>
              <a:rPr lang="en-US" dirty="0"/>
              <a:t>1</a:t>
            </a:r>
            <a:r>
              <a:rPr lang="zh-CN" altLang="en-US" dirty="0"/>
              <a:t>）</a:t>
            </a:r>
            <a:r>
              <a:rPr lang="en-US" dirty="0"/>
              <a:t>Scan a computer</a:t>
            </a:r>
            <a:r>
              <a:rPr lang="zh-CN" altLang="en-US" dirty="0"/>
              <a:t>：使用计算机名称或者</a:t>
            </a:r>
            <a:r>
              <a:rPr lang="en-US" dirty="0"/>
              <a:t>IP</a:t>
            </a:r>
            <a:r>
              <a:rPr lang="zh-CN" altLang="en-US" dirty="0"/>
              <a:t>地址检测单台计算机，适用于检测本机或者网络中的单台计算机。</a:t>
            </a:r>
            <a:endParaRPr lang="en-US" dirty="0"/>
          </a:p>
          <a:p>
            <a:pPr marL="457200" lvl="1" indent="0">
              <a:buNone/>
            </a:pPr>
            <a:r>
              <a:rPr lang="zh-CN" altLang="en-US" dirty="0"/>
              <a:t>（</a:t>
            </a:r>
            <a:r>
              <a:rPr lang="en-US" dirty="0"/>
              <a:t>2</a:t>
            </a:r>
            <a:r>
              <a:rPr lang="zh-CN" altLang="en-US" dirty="0"/>
              <a:t>）</a:t>
            </a:r>
            <a:r>
              <a:rPr lang="en-US" dirty="0"/>
              <a:t>Scan more than one computer</a:t>
            </a:r>
            <a:r>
              <a:rPr lang="zh-CN" altLang="en-US" dirty="0"/>
              <a:t>：使用域名或者</a:t>
            </a:r>
            <a:r>
              <a:rPr lang="en-US" dirty="0"/>
              <a:t>IP</a:t>
            </a:r>
            <a:r>
              <a:rPr lang="zh-CN" altLang="en-US" dirty="0"/>
              <a:t>地址范围检测多台计算机。</a:t>
            </a:r>
            <a:endParaRPr lang="en-US" dirty="0"/>
          </a:p>
          <a:p>
            <a:pPr marL="457200" lvl="1" indent="0">
              <a:buNone/>
            </a:pPr>
            <a:r>
              <a:rPr lang="zh-CN" altLang="en-US" dirty="0"/>
              <a:t>（</a:t>
            </a:r>
            <a:r>
              <a:rPr lang="en-US" dirty="0"/>
              <a:t>3</a:t>
            </a:r>
            <a:r>
              <a:rPr lang="zh-CN" altLang="en-US" dirty="0"/>
              <a:t>）</a:t>
            </a:r>
            <a:r>
              <a:rPr lang="en-US" dirty="0"/>
              <a:t>View existing security scan reports</a:t>
            </a:r>
            <a:r>
              <a:rPr lang="zh-CN" altLang="en-US" dirty="0"/>
              <a:t>：查看已经检测过的安全报告。</a:t>
            </a:r>
            <a:endParaRPr lang="en-US" dirty="0"/>
          </a:p>
          <a:p>
            <a:endParaRPr lang="en-US" dirty="0"/>
          </a:p>
        </p:txBody>
      </p:sp>
    </p:spTree>
    <p:extLst>
      <p:ext uri="{BB962C8B-B14F-4D97-AF65-F5344CB8AC3E}">
        <p14:creationId xmlns:p14="http://schemas.microsoft.com/office/powerpoint/2010/main" xmlns="" val="13589322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14.4.2 </a:t>
            </a:r>
            <a:r>
              <a:rPr lang="zh-CN" altLang="en-US" b="1" dirty="0"/>
              <a:t>任务与进程管理器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en-US" cap="none" dirty="0" smtClean="0"/>
              <a:t>Windows</a:t>
            </a:r>
            <a:r>
              <a:rPr lang="zh-CN" altLang="en-US" cap="none" dirty="0" smtClean="0"/>
              <a:t>任务管理器可以用来查看当前运行的程序、启动的进程、</a:t>
            </a:r>
            <a:r>
              <a:rPr lang="en-US" cap="none" dirty="0" smtClean="0"/>
              <a:t>CPU</a:t>
            </a:r>
            <a:r>
              <a:rPr lang="zh-CN" altLang="en-US" cap="none" dirty="0" smtClean="0"/>
              <a:t>及内存使用情况等非常有用的信息，这为用户进一步解决问题提供了参考与思路</a:t>
            </a:r>
          </a:p>
          <a:p>
            <a:r>
              <a:rPr lang="en-US" cap="none" dirty="0" smtClean="0"/>
              <a:t>Windows</a:t>
            </a:r>
            <a:r>
              <a:rPr lang="zh-CN" altLang="en-US" cap="none" dirty="0" smtClean="0"/>
              <a:t>任务管理器的执行文件名为</a:t>
            </a:r>
            <a:r>
              <a:rPr lang="en-US" cap="none" dirty="0" err="1" smtClean="0"/>
              <a:t>taskmgr.exe</a:t>
            </a:r>
            <a:r>
              <a:rPr lang="zh-CN" altLang="en-US" cap="none" dirty="0" smtClean="0"/>
              <a:t>，打开任务管理器的常用方法有两个：一是使用</a:t>
            </a:r>
            <a:r>
              <a:rPr lang="en-US" cap="none" dirty="0" err="1" smtClean="0"/>
              <a:t>ctrl+alt+del</a:t>
            </a:r>
            <a:r>
              <a:rPr lang="zh-CN" altLang="en-US" cap="none" dirty="0" smtClean="0"/>
              <a:t>组合键或者</a:t>
            </a:r>
            <a:r>
              <a:rPr lang="en-US" cap="none" dirty="0" err="1" smtClean="0"/>
              <a:t>ctrl+shift+esc</a:t>
            </a:r>
            <a:r>
              <a:rPr lang="zh-CN" altLang="en-US" cap="none" dirty="0" smtClean="0"/>
              <a:t>组合键，二是在</a:t>
            </a:r>
            <a:r>
              <a:rPr lang="en-US" cap="none" dirty="0" smtClean="0"/>
              <a:t>windows</a:t>
            </a:r>
            <a:r>
              <a:rPr lang="zh-CN" altLang="en-US" cap="none" dirty="0" smtClean="0"/>
              <a:t>桌面选择“开始”</a:t>
            </a:r>
            <a:r>
              <a:rPr lang="en-US" cap="none" dirty="0" smtClean="0"/>
              <a:t>-&gt;</a:t>
            </a:r>
            <a:r>
              <a:rPr lang="zh-CN" altLang="en-US" cap="none" dirty="0" smtClean="0"/>
              <a:t>“运行”，直接输入“</a:t>
            </a:r>
            <a:r>
              <a:rPr lang="en-US" cap="none" dirty="0" err="1" smtClean="0"/>
              <a:t>taskmgr</a:t>
            </a:r>
            <a:r>
              <a:rPr lang="zh-CN" altLang="en-US" cap="none" dirty="0" smtClean="0"/>
              <a:t>”命令</a:t>
            </a:r>
            <a:r>
              <a:rPr lang="en-US" cap="none" dirty="0" smtClean="0"/>
              <a:t> </a:t>
            </a:r>
            <a:endParaRPr lang="en-US" cap="none" dirty="0"/>
          </a:p>
        </p:txBody>
      </p:sp>
    </p:spTree>
    <p:extLst>
      <p:ext uri="{BB962C8B-B14F-4D97-AF65-F5344CB8AC3E}">
        <p14:creationId xmlns:p14="http://schemas.microsoft.com/office/powerpoint/2010/main" xmlns="" val="910573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案例二：盗版</a:t>
            </a:r>
            <a:r>
              <a:rPr lang="en-US" b="1" dirty="0" smtClean="0"/>
              <a:t>W</a:t>
            </a:r>
            <a:r>
              <a:rPr lang="en-US" b="1" cap="none" dirty="0" smtClean="0"/>
              <a:t>indows</a:t>
            </a:r>
            <a:r>
              <a:rPr lang="en-US" b="1" dirty="0" smtClean="0"/>
              <a:t>7</a:t>
            </a:r>
            <a:r>
              <a:rPr lang="zh-CN" altLang="en-US" b="1" dirty="0"/>
              <a:t>给用户带来什么大风险？</a:t>
            </a:r>
            <a:r>
              <a:rPr lang="en-US" dirty="0"/>
              <a:t> </a:t>
            </a:r>
          </a:p>
        </p:txBody>
      </p:sp>
      <p:sp>
        <p:nvSpPr>
          <p:cNvPr id="3" name="Content Placeholder 2"/>
          <p:cNvSpPr>
            <a:spLocks noGrp="1"/>
          </p:cNvSpPr>
          <p:nvPr>
            <p:ph sz="quarter" idx="13"/>
          </p:nvPr>
        </p:nvSpPr>
        <p:spPr>
          <a:xfrm>
            <a:off x="913774" y="2367092"/>
            <a:ext cx="10363826" cy="4490908"/>
          </a:xfrm>
        </p:spPr>
        <p:txBody>
          <a:bodyPr>
            <a:normAutofit fontScale="70000" lnSpcReduction="20000"/>
          </a:bodyPr>
          <a:lstStyle/>
          <a:p>
            <a:pPr marL="0" indent="0">
              <a:buNone/>
              <a:tabLst>
                <a:tab pos="360000" algn="l"/>
              </a:tabLst>
            </a:pPr>
            <a:r>
              <a:rPr lang="zh-CN" altLang="en-US" dirty="0" smtClean="0"/>
              <a:t>	有关</a:t>
            </a:r>
            <a:r>
              <a:rPr lang="zh-CN" altLang="en-US" dirty="0"/>
              <a:t>研究机构发布的</a:t>
            </a:r>
            <a:r>
              <a:rPr lang="en-US" altLang="zh-CN" dirty="0"/>
              <a:t>《</a:t>
            </a:r>
            <a:r>
              <a:rPr lang="zh-CN" altLang="en-US" dirty="0"/>
              <a:t>盗版</a:t>
            </a:r>
            <a:r>
              <a:rPr lang="en-US" dirty="0"/>
              <a:t>Windows</a:t>
            </a:r>
            <a:r>
              <a:rPr lang="zh-CN" altLang="en-US" dirty="0"/>
              <a:t>产品研究报告</a:t>
            </a:r>
            <a:r>
              <a:rPr lang="en-US" altLang="zh-CN" dirty="0"/>
              <a:t>》</a:t>
            </a:r>
            <a:r>
              <a:rPr lang="zh-CN" altLang="en-US" dirty="0"/>
              <a:t>告诉大家使用盗版</a:t>
            </a:r>
            <a:r>
              <a:rPr lang="en-US" dirty="0"/>
              <a:t>Windows 7</a:t>
            </a:r>
            <a:r>
              <a:rPr lang="zh-CN" altLang="en-US" dirty="0"/>
              <a:t>和其他盗版</a:t>
            </a:r>
            <a:r>
              <a:rPr lang="en-US" dirty="0"/>
              <a:t>Windows</a:t>
            </a:r>
            <a:r>
              <a:rPr lang="zh-CN" altLang="en-US" dirty="0"/>
              <a:t>会给用户带来哪些风险？</a:t>
            </a:r>
            <a:endParaRPr lang="en-US" dirty="0"/>
          </a:p>
          <a:p>
            <a:pPr marL="0" indent="0">
              <a:buNone/>
              <a:tabLst>
                <a:tab pos="360000" algn="l"/>
              </a:tabLst>
            </a:pPr>
            <a:r>
              <a:rPr lang="zh-CN" altLang="en-US" dirty="0"/>
              <a:t>　　</a:t>
            </a:r>
            <a:r>
              <a:rPr lang="en-US" dirty="0"/>
              <a:t>1</a:t>
            </a:r>
            <a:r>
              <a:rPr lang="zh-CN" altLang="en-US" dirty="0"/>
              <a:t>、技术风险</a:t>
            </a:r>
            <a:endParaRPr lang="en-US" dirty="0"/>
          </a:p>
          <a:p>
            <a:pPr marL="0" indent="0">
              <a:buNone/>
              <a:tabLst>
                <a:tab pos="360000" algn="l"/>
              </a:tabLst>
            </a:pPr>
            <a:r>
              <a:rPr lang="zh-CN" altLang="en-US" dirty="0"/>
              <a:t>　　由于盗版产品的稳定性较差，用户在使用过程中会出现各种各样的技术风险，而盗版用户无法通过正常途径获取合法的技术支持和维护服务，由此导致的损失很可能已远超过使用盗版所节约的成本，对于高度依赖信息技术的公司而言，损失可能更严重。</a:t>
            </a:r>
            <a:endParaRPr lang="en-US" dirty="0"/>
          </a:p>
          <a:p>
            <a:pPr marL="0" indent="0">
              <a:buNone/>
              <a:tabLst>
                <a:tab pos="360000" algn="l"/>
              </a:tabLst>
            </a:pPr>
            <a:r>
              <a:rPr lang="zh-CN" altLang="en-US" dirty="0"/>
              <a:t>　　另外盗版</a:t>
            </a:r>
            <a:r>
              <a:rPr lang="en-US" dirty="0"/>
              <a:t> Windows </a:t>
            </a:r>
            <a:r>
              <a:rPr lang="zh-CN" altLang="en-US" dirty="0"/>
              <a:t>在内容上也无法得到充分保证，盗版商无法对产品的完整性和可用性给出任何保证。与此同时，盗版</a:t>
            </a:r>
            <a:r>
              <a:rPr lang="en-US" dirty="0"/>
              <a:t> Windows </a:t>
            </a:r>
            <a:r>
              <a:rPr lang="zh-CN" altLang="en-US" dirty="0"/>
              <a:t>产品没有售后服务。盗版商并不提供售后服务和技术支持，因此当用户遇到问题时无法通过合理的售后服务得到解决。</a:t>
            </a:r>
            <a:endParaRPr lang="en-US" dirty="0"/>
          </a:p>
          <a:p>
            <a:pPr marL="0" indent="0">
              <a:buNone/>
              <a:tabLst>
                <a:tab pos="360000" algn="l"/>
              </a:tabLst>
            </a:pPr>
            <a:r>
              <a:rPr lang="zh-CN" altLang="en-US" dirty="0"/>
              <a:t>　　</a:t>
            </a:r>
            <a:r>
              <a:rPr lang="en-US" dirty="0"/>
              <a:t>2</a:t>
            </a:r>
            <a:r>
              <a:rPr lang="zh-CN" altLang="en-US" dirty="0"/>
              <a:t>、业务伤害</a:t>
            </a:r>
            <a:endParaRPr lang="en-US" dirty="0"/>
          </a:p>
          <a:p>
            <a:pPr marL="0" indent="0">
              <a:buNone/>
              <a:tabLst>
                <a:tab pos="360000" algn="l"/>
              </a:tabLst>
            </a:pPr>
            <a:r>
              <a:rPr lang="zh-CN" altLang="en-US" dirty="0"/>
              <a:t>　　</a:t>
            </a:r>
            <a:r>
              <a:rPr lang="en-US" dirty="0"/>
              <a:t>44.9%</a:t>
            </a:r>
            <a:r>
              <a:rPr lang="zh-CN" altLang="en-US" dirty="0"/>
              <a:t>的盗版</a:t>
            </a:r>
            <a:r>
              <a:rPr lang="en-US" dirty="0"/>
              <a:t> Windows </a:t>
            </a:r>
            <a:r>
              <a:rPr lang="zh-CN" altLang="en-US" dirty="0"/>
              <a:t>系统中含有木马病毒和恶意流氓软件；</a:t>
            </a:r>
            <a:endParaRPr lang="en-US" dirty="0"/>
          </a:p>
          <a:p>
            <a:pPr marL="0" indent="0">
              <a:buNone/>
              <a:tabLst>
                <a:tab pos="360000" algn="l"/>
              </a:tabLst>
            </a:pPr>
            <a:r>
              <a:rPr lang="zh-CN" altLang="en-US" dirty="0"/>
              <a:t>　　</a:t>
            </a:r>
            <a:r>
              <a:rPr lang="en-US" dirty="0"/>
              <a:t>78.0%</a:t>
            </a:r>
            <a:r>
              <a:rPr lang="zh-CN" altLang="en-US" dirty="0"/>
              <a:t>的盗版</a:t>
            </a:r>
            <a:r>
              <a:rPr lang="en-US" dirty="0"/>
              <a:t> Windows </a:t>
            </a:r>
            <a:r>
              <a:rPr lang="zh-CN" altLang="en-US" dirty="0"/>
              <a:t>系统开机启动项被修改，使流氓软件和病毒在开机时自动运行；</a:t>
            </a:r>
            <a:endParaRPr lang="en-US" dirty="0"/>
          </a:p>
          <a:p>
            <a:pPr marL="0" indent="0">
              <a:buNone/>
              <a:tabLst>
                <a:tab pos="360000" algn="l"/>
              </a:tabLst>
            </a:pPr>
            <a:r>
              <a:rPr lang="zh-CN" altLang="en-US" dirty="0"/>
              <a:t>　　</a:t>
            </a:r>
            <a:r>
              <a:rPr lang="en-US" dirty="0"/>
              <a:t>84.3%</a:t>
            </a:r>
            <a:r>
              <a:rPr lang="zh-CN" altLang="en-US" dirty="0"/>
              <a:t>的盗版</a:t>
            </a:r>
            <a:r>
              <a:rPr lang="en-US" dirty="0"/>
              <a:t> Windows </a:t>
            </a:r>
            <a:r>
              <a:rPr lang="zh-CN" altLang="en-US" dirty="0"/>
              <a:t>系统默认超级管理员，密码为空并且已自动打开远程桌面连接；</a:t>
            </a:r>
            <a:endParaRPr lang="en-US" dirty="0"/>
          </a:p>
          <a:p>
            <a:pPr marL="0" indent="0">
              <a:buNone/>
              <a:tabLst>
                <a:tab pos="360000" algn="l"/>
              </a:tabLst>
            </a:pPr>
            <a:r>
              <a:rPr lang="zh-CN" altLang="en-US" dirty="0"/>
              <a:t>　　</a:t>
            </a:r>
            <a:r>
              <a:rPr lang="en-US" dirty="0"/>
              <a:t>89.9%</a:t>
            </a:r>
            <a:r>
              <a:rPr lang="zh-CN" altLang="en-US" dirty="0"/>
              <a:t>的盗版</a:t>
            </a:r>
            <a:r>
              <a:rPr lang="en-US" dirty="0"/>
              <a:t> Windows </a:t>
            </a:r>
            <a:r>
              <a:rPr lang="zh-CN" altLang="en-US" dirty="0"/>
              <a:t>系统的防火墙设置被更改；</a:t>
            </a:r>
            <a:endParaRPr lang="en-US" dirty="0"/>
          </a:p>
          <a:p>
            <a:pPr marL="0" indent="0">
              <a:buNone/>
              <a:tabLst>
                <a:tab pos="360000" algn="l"/>
              </a:tabLst>
            </a:pPr>
            <a:r>
              <a:rPr lang="zh-CN" altLang="en-US" dirty="0"/>
              <a:t>　　</a:t>
            </a:r>
            <a:r>
              <a:rPr lang="en-US" dirty="0"/>
              <a:t>94.6%</a:t>
            </a:r>
            <a:r>
              <a:rPr lang="zh-CN" altLang="en-US" dirty="0"/>
              <a:t>的盗版</a:t>
            </a:r>
            <a:r>
              <a:rPr lang="en-US" dirty="0"/>
              <a:t> Windows </a:t>
            </a:r>
            <a:r>
              <a:rPr lang="zh-CN" altLang="en-US" dirty="0"/>
              <a:t>系统的</a:t>
            </a:r>
            <a:r>
              <a:rPr lang="en-US" dirty="0"/>
              <a:t> IE </a:t>
            </a:r>
            <a:r>
              <a:rPr lang="zh-CN" altLang="en-US" dirty="0"/>
              <a:t>主页和收藏夹被修改；</a:t>
            </a:r>
            <a:endParaRPr lang="en-US" dirty="0"/>
          </a:p>
          <a:p>
            <a:pPr marL="0" indent="0">
              <a:buNone/>
              <a:tabLst>
                <a:tab pos="360000" algn="l"/>
              </a:tabLst>
            </a:pPr>
            <a:r>
              <a:rPr lang="zh-CN" altLang="en-US" dirty="0"/>
              <a:t>　　</a:t>
            </a:r>
            <a:r>
              <a:rPr lang="en-US" dirty="0"/>
              <a:t>100%</a:t>
            </a:r>
            <a:r>
              <a:rPr lang="zh-CN" altLang="en-US" dirty="0"/>
              <a:t>的盗版</a:t>
            </a:r>
            <a:r>
              <a:rPr lang="en-US" dirty="0"/>
              <a:t> Windows </a:t>
            </a:r>
            <a:r>
              <a:rPr lang="zh-CN" altLang="en-US" dirty="0"/>
              <a:t>系统的文件系统被修改</a:t>
            </a:r>
            <a:r>
              <a:rPr lang="zh-CN" altLang="en-US" dirty="0" smtClean="0"/>
              <a:t>。</a:t>
            </a:r>
            <a:endParaRPr lang="en-US" dirty="0"/>
          </a:p>
        </p:txBody>
      </p:sp>
    </p:spTree>
    <p:extLst>
      <p:ext uri="{BB962C8B-B14F-4D97-AF65-F5344CB8AC3E}">
        <p14:creationId xmlns:p14="http://schemas.microsoft.com/office/powerpoint/2010/main" xmlns="" val="18591571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14.4.2 </a:t>
            </a:r>
            <a:r>
              <a:rPr lang="zh-CN" altLang="en-US" b="1" dirty="0"/>
              <a:t>任务与进程管理器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en-US" altLang="zh-CN" cap="none" dirty="0" smtClean="0"/>
              <a:t>W</a:t>
            </a:r>
            <a:r>
              <a:rPr lang="en-US" cap="none" dirty="0" smtClean="0"/>
              <a:t>indows</a:t>
            </a:r>
            <a:r>
              <a:rPr lang="zh-CN" altLang="en-US" cap="none" dirty="0" smtClean="0"/>
              <a:t>任务管理器界面如图</a:t>
            </a:r>
            <a:r>
              <a:rPr lang="en-US" cap="none" dirty="0" smtClean="0"/>
              <a:t>14-39</a:t>
            </a:r>
            <a:r>
              <a:rPr lang="zh-CN" altLang="en-US" cap="none" dirty="0" smtClean="0"/>
              <a:t>所示</a:t>
            </a:r>
          </a:p>
          <a:p>
            <a:r>
              <a:rPr lang="zh-CN" altLang="en-US" dirty="0"/>
              <a:t>任务管理器的用户界面提供了应用程序进程、性能、联网、用户等菜单项</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57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43230" y="3232913"/>
            <a:ext cx="3104912" cy="324039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215240" y="6473312"/>
            <a:ext cx="3760893" cy="646331"/>
          </a:xfrm>
          <a:prstGeom prst="rect">
            <a:avLst/>
          </a:prstGeom>
          <a:noFill/>
        </p:spPr>
        <p:txBody>
          <a:bodyPr wrap="square" rtlCol="0">
            <a:spAutoFit/>
          </a:bodyPr>
          <a:lstStyle/>
          <a:p>
            <a:pPr algn="ctr"/>
            <a:r>
              <a:rPr lang="zh-CN" altLang="en-US" b="1" dirty="0"/>
              <a:t>图</a:t>
            </a:r>
            <a:r>
              <a:rPr lang="en-US" b="1" dirty="0"/>
              <a:t>14-39 Windows</a:t>
            </a:r>
            <a:r>
              <a:rPr lang="zh-CN" altLang="en-US" b="1" dirty="0"/>
              <a:t>任务管理器界面</a:t>
            </a:r>
            <a:endParaRPr lang="en-US" dirty="0"/>
          </a:p>
          <a:p>
            <a:endParaRPr lang="en-US" dirty="0"/>
          </a:p>
        </p:txBody>
      </p:sp>
    </p:spTree>
    <p:extLst>
      <p:ext uri="{BB962C8B-B14F-4D97-AF65-F5344CB8AC3E}">
        <p14:creationId xmlns:p14="http://schemas.microsoft.com/office/powerpoint/2010/main" xmlns="" val="2111886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14.4.2 </a:t>
            </a:r>
            <a:r>
              <a:rPr lang="zh-CN" altLang="en-US" b="1" dirty="0"/>
              <a:t>任务与进程管理器</a:t>
            </a:r>
            <a:r>
              <a:rPr lang="en-US" dirty="0"/>
              <a:t/>
            </a:r>
            <a:br>
              <a:rPr lang="en-US" dirty="0"/>
            </a:br>
            <a:endParaRPr lang="en-US" dirty="0"/>
          </a:p>
        </p:txBody>
      </p:sp>
      <p:sp>
        <p:nvSpPr>
          <p:cNvPr id="3" name="Content Placeholder 2"/>
          <p:cNvSpPr>
            <a:spLocks noGrp="1"/>
          </p:cNvSpPr>
          <p:nvPr>
            <p:ph sz="quarter" idx="13"/>
          </p:nvPr>
        </p:nvSpPr>
        <p:spPr>
          <a:xfrm>
            <a:off x="914400" y="1873045"/>
            <a:ext cx="10363826" cy="4490908"/>
          </a:xfrm>
        </p:spPr>
        <p:txBody>
          <a:bodyPr>
            <a:normAutofit fontScale="77500" lnSpcReduction="20000"/>
          </a:bodyPr>
          <a:lstStyle/>
          <a:p>
            <a:pPr marL="0" indent="0">
              <a:buNone/>
            </a:pPr>
            <a:r>
              <a:rPr lang="en-US" cap="none" dirty="0" smtClean="0"/>
              <a:t>1</a:t>
            </a:r>
            <a:r>
              <a:rPr lang="zh-CN" altLang="en-US" cap="none" dirty="0" smtClean="0"/>
              <a:t>、应用程序</a:t>
            </a:r>
            <a:endParaRPr lang="en-US" cap="none" dirty="0" smtClean="0"/>
          </a:p>
          <a:p>
            <a:pPr lvl="1"/>
            <a:r>
              <a:rPr lang="zh-CN" altLang="en-US" cap="none" dirty="0" smtClean="0"/>
              <a:t>这里显示了所有当前正在运行的应用程序，点击“结束任务”按钮直接关闭某个应用程序，如果需要同时结束多个任务，可以按住</a:t>
            </a:r>
            <a:r>
              <a:rPr lang="en-US" cap="none" dirty="0" smtClean="0"/>
              <a:t>ctrl</a:t>
            </a:r>
            <a:r>
              <a:rPr lang="zh-CN" altLang="en-US" cap="none" dirty="0" smtClean="0"/>
              <a:t>键复选；点击“新任务”按钮，可以直接打开相应的程序、文件夹、文档或</a:t>
            </a:r>
            <a:r>
              <a:rPr lang="en-US" cap="none" dirty="0" smtClean="0"/>
              <a:t>internet</a:t>
            </a:r>
            <a:r>
              <a:rPr lang="zh-CN" altLang="en-US" cap="none" dirty="0" smtClean="0"/>
              <a:t>资源，如果不知道程序的名称，可以点击“浏览”按钮进行搜索</a:t>
            </a:r>
            <a:r>
              <a:rPr lang="en-US" cap="none" dirty="0" smtClean="0"/>
              <a:t> </a:t>
            </a:r>
            <a:endParaRPr lang="zh-CN" altLang="en-US" cap="none" dirty="0" smtClean="0"/>
          </a:p>
          <a:p>
            <a:pPr marL="0" indent="0">
              <a:buNone/>
            </a:pPr>
            <a:r>
              <a:rPr lang="en-US" dirty="0"/>
              <a:t>2</a:t>
            </a:r>
            <a:r>
              <a:rPr lang="zh-CN" altLang="en-US" dirty="0"/>
              <a:t>、进程</a:t>
            </a:r>
            <a:endParaRPr lang="en-US" dirty="0"/>
          </a:p>
          <a:p>
            <a:pPr lvl="1"/>
            <a:r>
              <a:rPr lang="zh-CN" altLang="en-US" dirty="0"/>
              <a:t>这里显示了所有当前正在运行的进程，包括应用程序、后台服务等</a:t>
            </a:r>
            <a:r>
              <a:rPr lang="zh-CN" altLang="en-US" dirty="0" smtClean="0"/>
              <a:t>，隐藏</a:t>
            </a:r>
            <a:r>
              <a:rPr lang="zh-CN" altLang="en-US" dirty="0"/>
              <a:t>在系统底层深处运行的病毒程序或木马程序都可以在这里找到，如果需要结束某个进程，可以直接执行右键菜单中的“结束进程”命令就可以强行终止，不过这种方式将丢失未保存的数据，如果结束的是系统服务，则系统的某些功能可能无法正常使用</a:t>
            </a:r>
            <a:r>
              <a:rPr lang="en-US" dirty="0"/>
              <a:t> </a:t>
            </a:r>
            <a:endParaRPr lang="zh-CN" altLang="en-US" dirty="0" smtClean="0"/>
          </a:p>
          <a:p>
            <a:pPr marL="0" indent="0">
              <a:buNone/>
            </a:pPr>
            <a:r>
              <a:rPr lang="en-US" dirty="0"/>
              <a:t>3</a:t>
            </a:r>
            <a:r>
              <a:rPr lang="zh-CN" altLang="en-US" dirty="0"/>
              <a:t>、性能</a:t>
            </a:r>
            <a:endParaRPr lang="en-US" sz="1800" dirty="0"/>
          </a:p>
          <a:p>
            <a:pPr lvl="1"/>
            <a:r>
              <a:rPr lang="zh-CN" altLang="en-US" dirty="0"/>
              <a:t>从任务管理器中我们可以看到计算机性能的动态概念</a:t>
            </a:r>
            <a:r>
              <a:rPr lang="zh-CN" altLang="en-US" dirty="0" smtClean="0"/>
              <a:t>，包括</a:t>
            </a:r>
            <a:r>
              <a:rPr lang="en-US" dirty="0"/>
              <a:t>CPU</a:t>
            </a:r>
            <a:r>
              <a:rPr lang="zh-CN" altLang="en-US" dirty="0"/>
              <a:t>和各种内存的使用情况</a:t>
            </a:r>
            <a:r>
              <a:rPr lang="en-US" dirty="0"/>
              <a:t> </a:t>
            </a:r>
            <a:endParaRPr lang="zh-CN" altLang="en-US" dirty="0" smtClean="0"/>
          </a:p>
          <a:p>
            <a:pPr marL="0" indent="0">
              <a:buNone/>
            </a:pPr>
            <a:r>
              <a:rPr lang="en-US" dirty="0"/>
              <a:t>4</a:t>
            </a:r>
            <a:r>
              <a:rPr lang="zh-CN" altLang="en-US" dirty="0"/>
              <a:t>、联网</a:t>
            </a:r>
            <a:endParaRPr lang="en-US" dirty="0"/>
          </a:p>
          <a:p>
            <a:pPr lvl="1"/>
            <a:r>
              <a:rPr lang="zh-CN" altLang="en-US" dirty="0"/>
              <a:t>这里显示了本地计算机所连接的网络通信量的</a:t>
            </a:r>
            <a:r>
              <a:rPr lang="zh-CN" altLang="en-US" dirty="0" smtClean="0"/>
              <a:t>指示</a:t>
            </a:r>
          </a:p>
          <a:p>
            <a:pPr marL="0" indent="0">
              <a:buNone/>
            </a:pPr>
            <a:r>
              <a:rPr lang="en-US" dirty="0"/>
              <a:t>5</a:t>
            </a:r>
            <a:r>
              <a:rPr lang="zh-CN" altLang="en-US" dirty="0"/>
              <a:t>、用户</a:t>
            </a:r>
            <a:endParaRPr lang="en-US" sz="1800" dirty="0"/>
          </a:p>
          <a:p>
            <a:pPr lvl="1"/>
            <a:r>
              <a:rPr lang="zh-CN" altLang="en-US" dirty="0"/>
              <a:t>这里显示了当前已登录和连接到本机的用户数、标识（标识该计算机上的会话的数字</a:t>
            </a:r>
            <a:r>
              <a:rPr lang="en-US" dirty="0"/>
              <a:t>ID</a:t>
            </a:r>
            <a:r>
              <a:rPr lang="zh-CN" altLang="en-US" dirty="0"/>
              <a:t>）、活动状态（正在运行、已断开）、客户端名</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605576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14.4.3 </a:t>
            </a:r>
            <a:r>
              <a:rPr lang="zh-CN" altLang="en-US" b="1" dirty="0"/>
              <a:t>注册表</a:t>
            </a:r>
            <a:r>
              <a:rPr lang="zh-CN" altLang="en-US" b="1" dirty="0" smtClean="0"/>
              <a:t>管理器</a:t>
            </a:r>
            <a:endParaRPr lang="en-US" dirty="0"/>
          </a:p>
        </p:txBody>
      </p:sp>
      <p:sp>
        <p:nvSpPr>
          <p:cNvPr id="3" name="Content Placeholder 2"/>
          <p:cNvSpPr>
            <a:spLocks noGrp="1"/>
          </p:cNvSpPr>
          <p:nvPr>
            <p:ph sz="quarter" idx="13"/>
          </p:nvPr>
        </p:nvSpPr>
        <p:spPr/>
        <p:txBody>
          <a:bodyPr/>
          <a:lstStyle/>
          <a:p>
            <a:r>
              <a:rPr lang="zh-CN" altLang="en-US" dirty="0"/>
              <a:t>注册表对</a:t>
            </a:r>
            <a:r>
              <a:rPr lang="en-US" dirty="0"/>
              <a:t>Windows</a:t>
            </a:r>
            <a:r>
              <a:rPr lang="zh-CN" altLang="en-US" dirty="0"/>
              <a:t>的系统安全有着两个方面的重要意义：</a:t>
            </a:r>
          </a:p>
          <a:p>
            <a:pPr lvl="1"/>
            <a:r>
              <a:rPr lang="zh-CN" altLang="en-US" dirty="0"/>
              <a:t>合法用户通过修改和查看注册表信息能够预防和发现大量的网络安全行为与事件</a:t>
            </a:r>
          </a:p>
          <a:p>
            <a:pPr lvl="1"/>
            <a:r>
              <a:rPr lang="zh-CN" altLang="en-US" dirty="0"/>
              <a:t>非法用户通过修改注册表信息能够实现大量的系统入侵与黑客行为，由于是直接在注册表内修改，因此许多系统异常现象往往不会直接反应在用户使用界面上，具有非常强的</a:t>
            </a:r>
            <a:r>
              <a:rPr lang="zh-CN" altLang="en-US" dirty="0" smtClean="0"/>
              <a:t>隐蔽性</a:t>
            </a:r>
          </a:p>
          <a:p>
            <a:r>
              <a:rPr lang="zh-CN" altLang="en-US" dirty="0" smtClean="0"/>
              <a:t>打开注册表管理器的方法是在</a:t>
            </a:r>
            <a:r>
              <a:rPr lang="en-US" dirty="0" smtClean="0"/>
              <a:t>Windows</a:t>
            </a:r>
            <a:r>
              <a:rPr lang="zh-CN" altLang="en-US" dirty="0" smtClean="0"/>
              <a:t>桌面点击“开始”－</a:t>
            </a:r>
            <a:r>
              <a:rPr lang="en-US" dirty="0" smtClean="0"/>
              <a:t>&gt;</a:t>
            </a:r>
            <a:r>
              <a:rPr lang="zh-CN" altLang="en-US" dirty="0" smtClean="0"/>
              <a:t>“运行”，直接输入“</a:t>
            </a:r>
            <a:r>
              <a:rPr lang="en-US" cap="none" dirty="0" err="1" smtClean="0"/>
              <a:t>regedit</a:t>
            </a:r>
            <a:r>
              <a:rPr lang="zh-CN" altLang="en-US" dirty="0" smtClean="0"/>
              <a:t>”命令。</a:t>
            </a:r>
            <a:r>
              <a:rPr lang="en-US" dirty="0" smtClean="0"/>
              <a:t>Windows</a:t>
            </a:r>
            <a:r>
              <a:rPr lang="zh-CN" altLang="en-US" dirty="0" smtClean="0"/>
              <a:t>注册表管理器界面如图</a:t>
            </a:r>
            <a:r>
              <a:rPr lang="en-US" dirty="0" smtClean="0"/>
              <a:t>14-45</a:t>
            </a:r>
            <a:r>
              <a:rPr lang="zh-CN" altLang="en-US" dirty="0" smtClean="0"/>
              <a:t>所示</a:t>
            </a:r>
            <a:r>
              <a:rPr lang="en-US" dirty="0" smtClean="0"/>
              <a:t> </a:t>
            </a:r>
            <a:endParaRPr lang="zh-CN" altLang="en-US" dirty="0" smtClean="0"/>
          </a:p>
          <a:p>
            <a:pPr marL="457200" lvl="1" indent="0">
              <a:buNone/>
            </a:pPr>
            <a:endParaRPr 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1" descr="0b46f21fbe096b63fe4552730c338744eaf81a4c510f8c8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7286" y="4799568"/>
            <a:ext cx="4876800" cy="16891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57287" y="6488668"/>
            <a:ext cx="4876800" cy="369332"/>
          </a:xfrm>
          <a:prstGeom prst="rect">
            <a:avLst/>
          </a:prstGeom>
          <a:noFill/>
        </p:spPr>
        <p:txBody>
          <a:bodyPr wrap="square" rtlCol="0">
            <a:spAutoFit/>
          </a:bodyPr>
          <a:lstStyle/>
          <a:p>
            <a:pPr algn="ctr"/>
            <a:r>
              <a:rPr lang="zh-CN" altLang="en-US" b="1" dirty="0"/>
              <a:t>图</a:t>
            </a:r>
            <a:r>
              <a:rPr lang="en-US" b="1" dirty="0"/>
              <a:t>14-45 Windows</a:t>
            </a:r>
            <a:r>
              <a:rPr lang="zh-CN" altLang="en-US" b="1" dirty="0"/>
              <a:t>注册表管理器界面</a:t>
            </a:r>
            <a:endParaRPr lang="en-US" dirty="0"/>
          </a:p>
        </p:txBody>
      </p:sp>
    </p:spTree>
    <p:extLst>
      <p:ext uri="{BB962C8B-B14F-4D97-AF65-F5344CB8AC3E}">
        <p14:creationId xmlns:p14="http://schemas.microsoft.com/office/powerpoint/2010/main" xmlns="" val="20440506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14.4.3 </a:t>
            </a:r>
            <a:r>
              <a:rPr lang="zh-CN" altLang="en-US" b="1" dirty="0"/>
              <a:t>注册表</a:t>
            </a:r>
            <a:r>
              <a:rPr lang="zh-CN" altLang="en-US" b="1" dirty="0" smtClean="0"/>
              <a:t>管理器</a:t>
            </a:r>
            <a:endParaRPr lang="en-US" dirty="0"/>
          </a:p>
        </p:txBody>
      </p:sp>
      <p:sp>
        <p:nvSpPr>
          <p:cNvPr id="3" name="Content Placeholder 2"/>
          <p:cNvSpPr>
            <a:spLocks noGrp="1"/>
          </p:cNvSpPr>
          <p:nvPr>
            <p:ph sz="quarter" idx="13"/>
          </p:nvPr>
        </p:nvSpPr>
        <p:spPr>
          <a:xfrm>
            <a:off x="914400" y="1932039"/>
            <a:ext cx="10363826" cy="4351760"/>
          </a:xfrm>
        </p:spPr>
        <p:txBody>
          <a:bodyPr>
            <a:normAutofit fontScale="92500" lnSpcReduction="10000"/>
          </a:bodyPr>
          <a:lstStyle/>
          <a:p>
            <a:pPr marL="0" indent="0">
              <a:buNone/>
            </a:pPr>
            <a:r>
              <a:rPr lang="en-US" dirty="0"/>
              <a:t>1</a:t>
            </a:r>
            <a:r>
              <a:rPr lang="zh-CN" altLang="en-US" dirty="0"/>
              <a:t>、</a:t>
            </a:r>
            <a:r>
              <a:rPr lang="en-US" dirty="0"/>
              <a:t>Windows</a:t>
            </a:r>
            <a:r>
              <a:rPr lang="zh-CN" altLang="en-US" dirty="0"/>
              <a:t>注册表结构</a:t>
            </a:r>
            <a:endParaRPr lang="en-US" dirty="0"/>
          </a:p>
          <a:p>
            <a:pPr lvl="1"/>
            <a:r>
              <a:rPr lang="zh-CN" altLang="en-US" cap="none" dirty="0" smtClean="0"/>
              <a:t>在</a:t>
            </a:r>
            <a:r>
              <a:rPr lang="en-US" cap="none" dirty="0" smtClean="0"/>
              <a:t>WINDOWS</a:t>
            </a:r>
            <a:r>
              <a:rPr lang="zh-CN" altLang="en-US" cap="none" dirty="0" smtClean="0"/>
              <a:t>中，注册表由两个文件组成：</a:t>
            </a:r>
            <a:r>
              <a:rPr lang="en-US" cap="none" dirty="0" err="1" smtClean="0"/>
              <a:t>System.dat</a:t>
            </a:r>
            <a:r>
              <a:rPr lang="zh-CN" altLang="en-US" cap="none" dirty="0" smtClean="0"/>
              <a:t>和</a:t>
            </a:r>
            <a:r>
              <a:rPr lang="en-US" cap="none" dirty="0" err="1" smtClean="0"/>
              <a:t>User.dat</a:t>
            </a:r>
            <a:r>
              <a:rPr lang="zh-CN" altLang="en-US" cap="none" dirty="0" smtClean="0"/>
              <a:t>，保存在</a:t>
            </a:r>
            <a:r>
              <a:rPr lang="en-US" cap="none" dirty="0" smtClean="0"/>
              <a:t>WINDOWS</a:t>
            </a:r>
            <a:r>
              <a:rPr lang="zh-CN" altLang="en-US" cap="none" dirty="0" smtClean="0"/>
              <a:t>所在的文件夹中，它们是由二进制数据组成。</a:t>
            </a:r>
            <a:r>
              <a:rPr lang="en-US" cap="none" dirty="0" err="1" smtClean="0"/>
              <a:t>System.dat</a:t>
            </a:r>
            <a:r>
              <a:rPr lang="zh-CN" altLang="en-US" cap="none" dirty="0" smtClean="0"/>
              <a:t>包含系统硬件和软件的设置，</a:t>
            </a:r>
            <a:r>
              <a:rPr lang="en-US" cap="none" dirty="0" err="1" smtClean="0"/>
              <a:t>User.dat</a:t>
            </a:r>
            <a:r>
              <a:rPr lang="zh-CN" altLang="en-US" cap="none" dirty="0" smtClean="0"/>
              <a:t>保存着与用户有关的信息，例如资源管理器的设置，颜色方案以及网络口令等。</a:t>
            </a:r>
            <a:endParaRPr lang="en-US" cap="none" dirty="0" smtClean="0"/>
          </a:p>
          <a:p>
            <a:pPr lvl="1"/>
            <a:r>
              <a:rPr lang="zh-CN" altLang="en-US" cap="none" dirty="0" smtClean="0"/>
              <a:t>注册表主要由五大部分组成，即最初启动注册表编辑器窗口左边的五大主键，都是以</a:t>
            </a:r>
            <a:r>
              <a:rPr lang="en-US" cap="none" dirty="0" smtClean="0"/>
              <a:t>HKEY</a:t>
            </a:r>
            <a:r>
              <a:rPr lang="zh-CN" altLang="en-US" cap="none" dirty="0" smtClean="0"/>
              <a:t>开头，每个主键包含每一特殊种类的信息。</a:t>
            </a:r>
            <a:endParaRPr lang="en-US" cap="none" dirty="0" smtClean="0"/>
          </a:p>
          <a:p>
            <a:pPr marL="914400" lvl="2" indent="0">
              <a:buNone/>
            </a:pPr>
            <a:r>
              <a:rPr lang="zh-CN" altLang="en-US" dirty="0" smtClean="0"/>
              <a:t>（</a:t>
            </a:r>
            <a:r>
              <a:rPr lang="en-US" dirty="0"/>
              <a:t>1</a:t>
            </a:r>
            <a:r>
              <a:rPr lang="zh-CN" altLang="en-US" dirty="0"/>
              <a:t>）</a:t>
            </a:r>
            <a:r>
              <a:rPr lang="en-US" dirty="0"/>
              <a:t>HKEY_CLASSES_ROOT</a:t>
            </a:r>
            <a:r>
              <a:rPr lang="zh-CN" altLang="en-US" dirty="0"/>
              <a:t>（种类</a:t>
            </a:r>
            <a:r>
              <a:rPr lang="en-US" dirty="0"/>
              <a:t>_</a:t>
            </a:r>
            <a:r>
              <a:rPr lang="zh-CN" altLang="en-US" dirty="0"/>
              <a:t>根键）：包含了所有已装载的应用程序、</a:t>
            </a:r>
            <a:r>
              <a:rPr lang="en-US" dirty="0"/>
              <a:t>OLE</a:t>
            </a:r>
            <a:r>
              <a:rPr lang="zh-CN" altLang="en-US" dirty="0"/>
              <a:t>或</a:t>
            </a:r>
            <a:r>
              <a:rPr lang="en-US" dirty="0"/>
              <a:t>DDE</a:t>
            </a:r>
            <a:r>
              <a:rPr lang="zh-CN" altLang="en-US" dirty="0"/>
              <a:t>信息，以及所有文件类型信息。</a:t>
            </a:r>
            <a:endParaRPr lang="en-US" dirty="0"/>
          </a:p>
          <a:p>
            <a:pPr marL="914400" lvl="2" indent="0">
              <a:buNone/>
            </a:pPr>
            <a:r>
              <a:rPr lang="zh-CN" altLang="en-US" dirty="0" smtClean="0"/>
              <a:t>（</a:t>
            </a:r>
            <a:r>
              <a:rPr lang="en-US" dirty="0"/>
              <a:t>2</a:t>
            </a:r>
            <a:r>
              <a:rPr lang="zh-CN" altLang="en-US" dirty="0"/>
              <a:t>）</a:t>
            </a:r>
            <a:r>
              <a:rPr lang="en-US" dirty="0"/>
              <a:t>HKEY_USERS</a:t>
            </a:r>
            <a:r>
              <a:rPr lang="zh-CN" altLang="en-US" dirty="0"/>
              <a:t>（当前</a:t>
            </a:r>
            <a:r>
              <a:rPr lang="en-US" dirty="0"/>
              <a:t>_</a:t>
            </a:r>
            <a:r>
              <a:rPr lang="zh-CN" altLang="en-US" dirty="0"/>
              <a:t>用户键）：记录了有关登记计算机网络的特定用户的设置和配置信息。</a:t>
            </a:r>
            <a:endParaRPr lang="en-US" dirty="0"/>
          </a:p>
          <a:p>
            <a:pPr marL="914400" lvl="2" indent="0">
              <a:buNone/>
            </a:pPr>
            <a:r>
              <a:rPr lang="zh-CN" altLang="en-US" dirty="0"/>
              <a:t>（</a:t>
            </a:r>
            <a:r>
              <a:rPr lang="en-US" dirty="0"/>
              <a:t>3</a:t>
            </a:r>
            <a:r>
              <a:rPr lang="zh-CN" altLang="en-US" dirty="0"/>
              <a:t>）</a:t>
            </a:r>
            <a:r>
              <a:rPr lang="en-US" dirty="0"/>
              <a:t>HKEY_LOCAL_MACHINE</a:t>
            </a:r>
            <a:r>
              <a:rPr lang="zh-CN" altLang="en-US" dirty="0"/>
              <a:t>（定位</a:t>
            </a:r>
            <a:r>
              <a:rPr lang="en-US" dirty="0"/>
              <a:t>_</a:t>
            </a:r>
            <a:r>
              <a:rPr lang="zh-CN" altLang="en-US" dirty="0"/>
              <a:t>机器键）：存储了</a:t>
            </a:r>
            <a:r>
              <a:rPr lang="en-US" dirty="0"/>
              <a:t>Windows</a:t>
            </a:r>
            <a:r>
              <a:rPr lang="zh-CN" altLang="en-US" dirty="0"/>
              <a:t>开始运行的全部信息、即插即用设备信息、设备驱动器信息等都通过应用程序存储在此键。</a:t>
            </a:r>
            <a:endParaRPr lang="en-US" dirty="0"/>
          </a:p>
          <a:p>
            <a:pPr marL="914400" lvl="2" indent="0">
              <a:buNone/>
            </a:pPr>
            <a:r>
              <a:rPr lang="zh-CN" altLang="en-US" dirty="0"/>
              <a:t>（</a:t>
            </a:r>
            <a:r>
              <a:rPr lang="en-US" dirty="0"/>
              <a:t>4</a:t>
            </a:r>
            <a:r>
              <a:rPr lang="zh-CN" altLang="en-US" dirty="0"/>
              <a:t>）</a:t>
            </a:r>
            <a:r>
              <a:rPr lang="en-US" dirty="0"/>
              <a:t>HKEY_USER</a:t>
            </a:r>
            <a:r>
              <a:rPr lang="zh-CN" altLang="en-US" dirty="0"/>
              <a:t>（用户键）：描述了所有同当前计算机联网的用户简表。如果用户独自使用该计算机，则仅</a:t>
            </a:r>
            <a:r>
              <a:rPr lang="en-US" dirty="0"/>
              <a:t>.Default</a:t>
            </a:r>
            <a:r>
              <a:rPr lang="zh-CN" altLang="en-US" dirty="0"/>
              <a:t>子键中列出了有关用户信息。</a:t>
            </a:r>
            <a:endParaRPr lang="en-US" dirty="0"/>
          </a:p>
          <a:p>
            <a:pPr marL="914400" lvl="2" indent="0">
              <a:buNone/>
            </a:pPr>
            <a:r>
              <a:rPr lang="zh-CN" altLang="en-US" dirty="0"/>
              <a:t>（</a:t>
            </a:r>
            <a:r>
              <a:rPr lang="en-US" dirty="0"/>
              <a:t>5</a:t>
            </a:r>
            <a:r>
              <a:rPr lang="zh-CN" altLang="en-US" dirty="0"/>
              <a:t>）</a:t>
            </a:r>
            <a:r>
              <a:rPr lang="en-US" dirty="0"/>
              <a:t>HKEY_CURRENT_CONFIG</a:t>
            </a:r>
            <a:r>
              <a:rPr lang="zh-CN" altLang="en-US" dirty="0"/>
              <a:t>（当前</a:t>
            </a:r>
            <a:r>
              <a:rPr lang="en-US" dirty="0"/>
              <a:t>_</a:t>
            </a:r>
            <a:r>
              <a:rPr lang="zh-CN" altLang="en-US" dirty="0"/>
              <a:t>配置键）：记录了包括字体、打印机和当前系统的有关信息。</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9467949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14.4.3 </a:t>
            </a:r>
            <a:r>
              <a:rPr lang="zh-CN" altLang="en-US" b="1" dirty="0"/>
              <a:t>注册表</a:t>
            </a:r>
            <a:r>
              <a:rPr lang="zh-CN" altLang="en-US" b="1" dirty="0" smtClean="0"/>
              <a:t>管理器</a:t>
            </a:r>
            <a:endParaRPr lang="en-US" dirty="0"/>
          </a:p>
        </p:txBody>
      </p:sp>
      <p:sp>
        <p:nvSpPr>
          <p:cNvPr id="3" name="Content Placeholder 2"/>
          <p:cNvSpPr>
            <a:spLocks noGrp="1"/>
          </p:cNvSpPr>
          <p:nvPr>
            <p:ph sz="quarter" idx="13"/>
          </p:nvPr>
        </p:nvSpPr>
        <p:spPr>
          <a:xfrm>
            <a:off x="913774" y="2367092"/>
            <a:ext cx="10363826" cy="4351760"/>
          </a:xfrm>
        </p:spPr>
        <p:txBody>
          <a:bodyPr>
            <a:normAutofit/>
          </a:bodyPr>
          <a:lstStyle/>
          <a:p>
            <a:pPr marL="0" indent="0">
              <a:buNone/>
            </a:pPr>
            <a:r>
              <a:rPr lang="en-US" dirty="0"/>
              <a:t>2</a:t>
            </a:r>
            <a:r>
              <a:rPr lang="zh-CN" altLang="en-US" dirty="0"/>
              <a:t>、注册表数据</a:t>
            </a:r>
            <a:endParaRPr lang="en-US" dirty="0"/>
          </a:p>
          <a:p>
            <a:pPr lvl="1"/>
            <a:r>
              <a:rPr lang="zh-CN" altLang="en-US" dirty="0"/>
              <a:t>注册表通过键和子键来管理各种信息，但是注册表中的所有信息都是以各种形式的键值项数据保存的。在注册表编辑器右窗格中显示的都是键值项数据，这些键值项数据可以分为三种类型：</a:t>
            </a:r>
            <a:endParaRPr lang="en-US" dirty="0"/>
          </a:p>
          <a:p>
            <a:pPr marL="914400" lvl="2" indent="0">
              <a:buNone/>
            </a:pPr>
            <a:r>
              <a:rPr lang="zh-CN" altLang="en-US" dirty="0"/>
              <a:t>（</a:t>
            </a:r>
            <a:r>
              <a:rPr lang="en-US" dirty="0"/>
              <a:t>1</a:t>
            </a:r>
            <a:r>
              <a:rPr lang="zh-CN" altLang="en-US" dirty="0"/>
              <a:t>）字符</a:t>
            </a:r>
            <a:r>
              <a:rPr lang="zh-CN" altLang="en-US" dirty="0" smtClean="0"/>
              <a:t>串值</a:t>
            </a:r>
          </a:p>
          <a:p>
            <a:pPr marL="914400" lvl="2" indent="0">
              <a:buNone/>
            </a:pPr>
            <a:r>
              <a:rPr lang="zh-CN" altLang="en-US" dirty="0"/>
              <a:t>（</a:t>
            </a:r>
            <a:r>
              <a:rPr lang="en-US" dirty="0"/>
              <a:t>2</a:t>
            </a:r>
            <a:r>
              <a:rPr lang="zh-CN" altLang="en-US" dirty="0"/>
              <a:t>）二进制值</a:t>
            </a:r>
            <a:endParaRPr lang="en-US" dirty="0"/>
          </a:p>
          <a:p>
            <a:pPr marL="914400" lvl="2" indent="0">
              <a:buNone/>
            </a:pPr>
            <a:r>
              <a:rPr lang="zh-CN" altLang="en-US" dirty="0"/>
              <a:t>（</a:t>
            </a:r>
            <a:r>
              <a:rPr lang="en-US" dirty="0"/>
              <a:t>3</a:t>
            </a:r>
            <a:r>
              <a:rPr lang="zh-CN" altLang="en-US" dirty="0"/>
              <a:t>）</a:t>
            </a:r>
            <a:r>
              <a:rPr lang="en-US" dirty="0"/>
              <a:t>DWORD</a:t>
            </a:r>
            <a:r>
              <a:rPr lang="zh-CN" altLang="en-US" dirty="0"/>
              <a:t>值</a:t>
            </a:r>
            <a:endParaRPr lang="en-US" dirty="0"/>
          </a:p>
          <a:p>
            <a:pPr marL="1371600" lvl="3" indent="0">
              <a:buNone/>
            </a:pPr>
            <a:r>
              <a:rPr lang="en-US" dirty="0"/>
              <a:t>DWORD</a:t>
            </a:r>
            <a:r>
              <a:rPr lang="zh-CN" altLang="en-US" dirty="0"/>
              <a:t>值是一个</a:t>
            </a:r>
            <a:r>
              <a:rPr lang="en-US" dirty="0"/>
              <a:t>32</a:t>
            </a:r>
            <a:r>
              <a:rPr lang="zh-CN" altLang="en-US" dirty="0"/>
              <a:t>位（</a:t>
            </a:r>
            <a:r>
              <a:rPr lang="en-US" dirty="0"/>
              <a:t>4</a:t>
            </a:r>
            <a:r>
              <a:rPr lang="zh-CN" altLang="en-US" dirty="0"/>
              <a:t>个字节）的数值。在注册表编辑器中也是以十六进制的方式表示。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7099447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14.4.3 </a:t>
            </a:r>
            <a:r>
              <a:rPr lang="zh-CN" altLang="en-US" b="1" dirty="0"/>
              <a:t>注册表</a:t>
            </a:r>
            <a:r>
              <a:rPr lang="zh-CN" altLang="en-US" b="1" dirty="0" smtClean="0"/>
              <a:t>管理器</a:t>
            </a:r>
            <a:endParaRPr lang="en-US" dirty="0"/>
          </a:p>
        </p:txBody>
      </p:sp>
      <p:sp>
        <p:nvSpPr>
          <p:cNvPr id="3" name="Content Placeholder 2"/>
          <p:cNvSpPr>
            <a:spLocks noGrp="1"/>
          </p:cNvSpPr>
          <p:nvPr>
            <p:ph sz="quarter" idx="13"/>
          </p:nvPr>
        </p:nvSpPr>
        <p:spPr>
          <a:xfrm>
            <a:off x="913774" y="2367092"/>
            <a:ext cx="10363826" cy="4292125"/>
          </a:xfrm>
        </p:spPr>
        <p:txBody>
          <a:bodyPr>
            <a:normAutofit/>
          </a:bodyPr>
          <a:lstStyle/>
          <a:p>
            <a:pPr marL="0" indent="0">
              <a:buNone/>
            </a:pPr>
            <a:r>
              <a:rPr lang="en-US" dirty="0"/>
              <a:t>3</a:t>
            </a:r>
            <a:r>
              <a:rPr lang="zh-CN" altLang="en-US" dirty="0"/>
              <a:t>、注册表信息的备份与恢复</a:t>
            </a:r>
            <a:endParaRPr lang="en-US" dirty="0"/>
          </a:p>
          <a:p>
            <a:pPr lvl="1"/>
            <a:r>
              <a:rPr lang="zh-CN" altLang="en-US" dirty="0"/>
              <a:t>如果注册表遭到破坏，</a:t>
            </a:r>
            <a:r>
              <a:rPr lang="en-US" dirty="0"/>
              <a:t>Windows</a:t>
            </a:r>
            <a:r>
              <a:rPr lang="zh-CN" altLang="en-US" dirty="0"/>
              <a:t>将不能正常运行，为了确保</a:t>
            </a:r>
            <a:r>
              <a:rPr lang="en-US" dirty="0"/>
              <a:t>Windows</a:t>
            </a:r>
            <a:r>
              <a:rPr lang="zh-CN" altLang="en-US" dirty="0"/>
              <a:t>系统安全，用户应该经常备份注册表信息。</a:t>
            </a:r>
            <a:endParaRPr lang="en-US" dirty="0"/>
          </a:p>
          <a:p>
            <a:pPr lvl="1"/>
            <a:r>
              <a:rPr lang="en-US" dirty="0"/>
              <a:t>Windows</a:t>
            </a:r>
            <a:r>
              <a:rPr lang="zh-CN" altLang="en-US" dirty="0"/>
              <a:t>每次正常启动时都会对注册表进行备份，</a:t>
            </a:r>
            <a:r>
              <a:rPr lang="en-US" dirty="0" err="1" smtClean="0"/>
              <a:t>S</a:t>
            </a:r>
            <a:r>
              <a:rPr lang="en-US" cap="none" dirty="0" err="1" smtClean="0"/>
              <a:t>ystem.dat</a:t>
            </a:r>
            <a:r>
              <a:rPr lang="zh-CN" altLang="en-US" dirty="0" smtClean="0"/>
              <a:t>备份</a:t>
            </a:r>
            <a:r>
              <a:rPr lang="zh-CN" altLang="en-US" dirty="0"/>
              <a:t>为</a:t>
            </a:r>
            <a:r>
              <a:rPr lang="en-US" dirty="0" smtClean="0"/>
              <a:t>S</a:t>
            </a:r>
            <a:r>
              <a:rPr lang="en-US" cap="none" dirty="0" smtClean="0"/>
              <a:t>ystem.da0</a:t>
            </a:r>
            <a:r>
              <a:rPr lang="zh-CN" altLang="en-US" dirty="0" smtClean="0"/>
              <a:t>，</a:t>
            </a:r>
            <a:r>
              <a:rPr lang="en-US" dirty="0" smtClean="0"/>
              <a:t> </a:t>
            </a:r>
            <a:r>
              <a:rPr lang="en-US" dirty="0" err="1" smtClean="0"/>
              <a:t>U</a:t>
            </a:r>
            <a:r>
              <a:rPr lang="en-US" cap="none" dirty="0" err="1" smtClean="0"/>
              <a:t>ser.dat</a:t>
            </a:r>
            <a:r>
              <a:rPr lang="zh-CN" altLang="en-US" dirty="0" smtClean="0"/>
              <a:t>备份</a:t>
            </a:r>
            <a:r>
              <a:rPr lang="zh-CN" altLang="en-US" dirty="0"/>
              <a:t>为</a:t>
            </a:r>
            <a:r>
              <a:rPr lang="en-US" dirty="0" smtClean="0"/>
              <a:t>U</a:t>
            </a:r>
            <a:r>
              <a:rPr lang="en-US" cap="none" dirty="0" smtClean="0"/>
              <a:t>ser.da0</a:t>
            </a:r>
            <a:r>
              <a:rPr lang="zh-CN" altLang="en-US" dirty="0" smtClean="0"/>
              <a:t>。</a:t>
            </a:r>
            <a:r>
              <a:rPr lang="zh-CN" altLang="en-US" dirty="0"/>
              <a:t>它们是存放在</a:t>
            </a:r>
            <a:r>
              <a:rPr lang="en-US" dirty="0"/>
              <a:t>Windows</a:t>
            </a:r>
            <a:r>
              <a:rPr lang="zh-CN" altLang="en-US" dirty="0"/>
              <a:t>所在的文件夹中的隐藏文件。手动备份注册表的方法如下：在注册表管理器中单击“文件”</a:t>
            </a:r>
            <a:r>
              <a:rPr lang="en-US" dirty="0"/>
              <a:t>-&gt;</a:t>
            </a:r>
            <a:r>
              <a:rPr lang="zh-CN" altLang="en-US" dirty="0"/>
              <a:t>“导出注册表文件”，选择保存的路径，保存的文件名</a:t>
            </a:r>
            <a:r>
              <a:rPr lang="zh-CN" altLang="en-US" dirty="0" smtClean="0"/>
              <a:t>为</a:t>
            </a:r>
            <a:r>
              <a:rPr lang="en-US" cap="none" dirty="0" smtClean="0"/>
              <a:t>*.</a:t>
            </a:r>
            <a:r>
              <a:rPr lang="en-US" cap="none" dirty="0" err="1" smtClean="0"/>
              <a:t>reg</a:t>
            </a:r>
            <a:r>
              <a:rPr lang="zh-CN" altLang="en-US" dirty="0" smtClean="0"/>
              <a:t>。</a:t>
            </a:r>
            <a:r>
              <a:rPr lang="zh-CN" altLang="en-US" dirty="0"/>
              <a:t>保存后</a:t>
            </a:r>
            <a:r>
              <a:rPr lang="zh-CN" altLang="en-US" dirty="0" smtClean="0"/>
              <a:t>的</a:t>
            </a:r>
            <a:r>
              <a:rPr lang="en-US" cap="none" dirty="0" smtClean="0"/>
              <a:t>.</a:t>
            </a:r>
            <a:r>
              <a:rPr lang="en-US" cap="none" dirty="0" err="1" smtClean="0"/>
              <a:t>reg</a:t>
            </a:r>
            <a:r>
              <a:rPr lang="zh-CN" altLang="en-US" dirty="0" smtClean="0"/>
              <a:t>文件</a:t>
            </a:r>
            <a:r>
              <a:rPr lang="zh-CN" altLang="en-US" dirty="0"/>
              <a:t>可以用任何文本编辑器进行编辑</a:t>
            </a:r>
            <a:r>
              <a:rPr lang="en-US" dirty="0"/>
              <a:t> </a:t>
            </a:r>
            <a:endParaRPr lang="zh-CN" altLang="en-US" dirty="0" smtClean="0"/>
          </a:p>
          <a:p>
            <a:pPr lvl="1"/>
            <a:r>
              <a:rPr lang="zh-CN" altLang="en-US" dirty="0" smtClean="0"/>
              <a:t>当</a:t>
            </a:r>
            <a:r>
              <a:rPr lang="zh-CN" altLang="en-US" dirty="0"/>
              <a:t>注册表损坏时，启动</a:t>
            </a:r>
            <a:r>
              <a:rPr lang="en-US" dirty="0"/>
              <a:t>Windows</a:t>
            </a:r>
            <a:r>
              <a:rPr lang="zh-CN" altLang="en-US" dirty="0"/>
              <a:t>会自动用</a:t>
            </a:r>
            <a:r>
              <a:rPr lang="en-US" dirty="0" err="1" smtClean="0"/>
              <a:t>S</a:t>
            </a:r>
            <a:r>
              <a:rPr lang="en-US" cap="none" dirty="0" err="1" smtClean="0"/>
              <a:t>ystem.dat</a:t>
            </a:r>
            <a:r>
              <a:rPr lang="zh-CN" altLang="en-US" dirty="0" smtClean="0"/>
              <a:t>和</a:t>
            </a:r>
            <a:r>
              <a:rPr lang="en-US" dirty="0" err="1" smtClean="0"/>
              <a:t>U</a:t>
            </a:r>
            <a:r>
              <a:rPr lang="en-US" cap="none" dirty="0" err="1" smtClean="0"/>
              <a:t>ser.dat</a:t>
            </a:r>
            <a:r>
              <a:rPr lang="zh-CN" altLang="en-US" dirty="0" smtClean="0"/>
              <a:t>的</a:t>
            </a:r>
            <a:r>
              <a:rPr lang="zh-CN" altLang="en-US" dirty="0"/>
              <a:t>备份</a:t>
            </a:r>
            <a:r>
              <a:rPr lang="en-US" dirty="0" smtClean="0"/>
              <a:t>S</a:t>
            </a:r>
            <a:r>
              <a:rPr lang="en-US" cap="none" dirty="0" smtClean="0"/>
              <a:t>ystem.da0</a:t>
            </a:r>
            <a:r>
              <a:rPr lang="zh-CN" altLang="en-US" dirty="0" smtClean="0"/>
              <a:t>和</a:t>
            </a:r>
            <a:r>
              <a:rPr lang="en-US" dirty="0" smtClean="0"/>
              <a:t>U</a:t>
            </a:r>
            <a:r>
              <a:rPr lang="en-US" cap="none" dirty="0" smtClean="0"/>
              <a:t>ser.da0</a:t>
            </a:r>
            <a:r>
              <a:rPr lang="zh-CN" altLang="en-US" dirty="0" smtClean="0"/>
              <a:t>进行</a:t>
            </a:r>
            <a:r>
              <a:rPr lang="zh-CN" altLang="en-US" dirty="0"/>
              <a:t>恢复工作，如果不能自动恢复，用户可以手动运行</a:t>
            </a:r>
            <a:r>
              <a:rPr lang="en-US" dirty="0" err="1" smtClean="0"/>
              <a:t>R</a:t>
            </a:r>
            <a:r>
              <a:rPr lang="en-US" cap="none" dirty="0" err="1" smtClean="0"/>
              <a:t>egedit.exe</a:t>
            </a:r>
            <a:r>
              <a:rPr lang="zh-CN" altLang="en-US" dirty="0" smtClean="0"/>
              <a:t>（</a:t>
            </a:r>
            <a:r>
              <a:rPr lang="zh-CN" altLang="en-US" dirty="0"/>
              <a:t>它可以运行在</a:t>
            </a:r>
            <a:r>
              <a:rPr lang="en-US" dirty="0"/>
              <a:t>Windows</a:t>
            </a:r>
            <a:r>
              <a:rPr lang="zh-CN" altLang="en-US" dirty="0"/>
              <a:t>下或</a:t>
            </a:r>
            <a:r>
              <a:rPr lang="en-US" dirty="0"/>
              <a:t>DOS</a:t>
            </a:r>
            <a:r>
              <a:rPr lang="zh-CN" altLang="en-US" dirty="0"/>
              <a:t>下），</a:t>
            </a:r>
            <a:r>
              <a:rPr lang="zh-CN" altLang="en-US" dirty="0" smtClean="0"/>
              <a:t>导入</a:t>
            </a:r>
            <a:r>
              <a:rPr lang="en-US" cap="none" dirty="0" smtClean="0"/>
              <a:t>.</a:t>
            </a:r>
            <a:r>
              <a:rPr lang="en-US" cap="none" dirty="0" err="1" smtClean="0"/>
              <a:t>reg</a:t>
            </a:r>
            <a:r>
              <a:rPr lang="zh-CN" altLang="en-US" dirty="0" smtClean="0"/>
              <a:t>备份</a:t>
            </a:r>
            <a:r>
              <a:rPr lang="zh-CN" altLang="en-US" dirty="0"/>
              <a:t>文件</a:t>
            </a:r>
            <a:r>
              <a:rPr lang="en-US" dirty="0"/>
              <a:t> </a:t>
            </a:r>
            <a:endParaRPr 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115754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14.4.4 </a:t>
            </a:r>
            <a:r>
              <a:rPr lang="zh-CN" altLang="en-US" b="1" dirty="0"/>
              <a:t>系统配置实用</a:t>
            </a:r>
            <a:r>
              <a:rPr lang="zh-CN" altLang="en-US" b="1" dirty="0" smtClean="0"/>
              <a:t>程序</a:t>
            </a:r>
            <a:endParaRPr lang="en-US" dirty="0"/>
          </a:p>
        </p:txBody>
      </p:sp>
      <p:sp>
        <p:nvSpPr>
          <p:cNvPr id="3" name="Content Placeholder 2"/>
          <p:cNvSpPr>
            <a:spLocks noGrp="1"/>
          </p:cNvSpPr>
          <p:nvPr>
            <p:ph sz="quarter" idx="13"/>
          </p:nvPr>
        </p:nvSpPr>
        <p:spPr/>
        <p:txBody>
          <a:bodyPr/>
          <a:lstStyle/>
          <a:p>
            <a:r>
              <a:rPr lang="zh-CN" altLang="en-US" dirty="0"/>
              <a:t>系统配置实用程序是微软公司</a:t>
            </a:r>
            <a:r>
              <a:rPr lang="en-US" dirty="0"/>
              <a:t>Windows</a:t>
            </a:r>
            <a:r>
              <a:rPr lang="zh-CN" altLang="en-US" dirty="0"/>
              <a:t>操作系统中的一项功能，目的是处理计算机启动过程中存在的问题，</a:t>
            </a:r>
            <a:r>
              <a:rPr lang="en-US" dirty="0"/>
              <a:t>Windows</a:t>
            </a:r>
            <a:r>
              <a:rPr lang="zh-CN" altLang="en-US" dirty="0"/>
              <a:t>用户可以利用系统配置实用程序对开机运行的程序进行调整，以及修改设定的文档等</a:t>
            </a:r>
            <a:r>
              <a:rPr lang="en-US" dirty="0"/>
              <a:t> </a:t>
            </a:r>
            <a:endParaRPr lang="zh-CN" altLang="en-US" dirty="0" smtClean="0"/>
          </a:p>
          <a:p>
            <a:r>
              <a:rPr lang="zh-CN" altLang="en-US" dirty="0"/>
              <a:t>常用的打开系统配置实用程序的方法是在</a:t>
            </a:r>
            <a:r>
              <a:rPr lang="en-US" dirty="0"/>
              <a:t>Windows</a:t>
            </a:r>
            <a:r>
              <a:rPr lang="zh-CN" altLang="en-US" dirty="0"/>
              <a:t>桌面点击“开始</a:t>
            </a:r>
            <a:r>
              <a:rPr lang="zh-CN" altLang="en-US" dirty="0" smtClean="0"/>
              <a:t>”</a:t>
            </a:r>
            <a:r>
              <a:rPr lang="zh-CN" altLang="en-US" dirty="0"/>
              <a:t>－</a:t>
            </a:r>
            <a:r>
              <a:rPr lang="en-US" dirty="0" smtClean="0"/>
              <a:t>&gt;</a:t>
            </a:r>
            <a:r>
              <a:rPr lang="zh-CN" altLang="en-US" dirty="0"/>
              <a:t>“运行”，直接输入</a:t>
            </a:r>
            <a:r>
              <a:rPr lang="zh-CN" altLang="en-US" dirty="0" smtClean="0"/>
              <a:t>“</a:t>
            </a:r>
            <a:r>
              <a:rPr lang="en-US" cap="none" dirty="0" err="1" smtClean="0"/>
              <a:t>msconfig</a:t>
            </a:r>
            <a:r>
              <a:rPr lang="zh-CN" altLang="en-US" dirty="0" smtClean="0"/>
              <a:t>”命令，</a:t>
            </a:r>
            <a:r>
              <a:rPr lang="en-US" dirty="0" smtClean="0"/>
              <a:t>Windows</a:t>
            </a:r>
            <a:r>
              <a:rPr lang="zh-CN" altLang="en-US" dirty="0"/>
              <a:t>系统配置实用程序界面如图</a:t>
            </a:r>
            <a:r>
              <a:rPr lang="en-US" dirty="0"/>
              <a:t>14-47</a:t>
            </a:r>
            <a:r>
              <a:rPr lang="zh-CN" altLang="en-US" dirty="0"/>
              <a:t>所示</a:t>
            </a:r>
            <a:r>
              <a:rPr lang="en-US" dirty="0"/>
              <a:t> </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17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85548" y="4351653"/>
            <a:ext cx="3220278" cy="212203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76217" y="6473686"/>
            <a:ext cx="3438939" cy="646331"/>
          </a:xfrm>
          <a:prstGeom prst="rect">
            <a:avLst/>
          </a:prstGeom>
          <a:noFill/>
        </p:spPr>
        <p:txBody>
          <a:bodyPr wrap="square" rtlCol="0">
            <a:spAutoFit/>
          </a:bodyPr>
          <a:lstStyle/>
          <a:p>
            <a:pPr algn="ctr"/>
            <a:r>
              <a:rPr lang="zh-CN" altLang="en-US" b="1" dirty="0"/>
              <a:t>图</a:t>
            </a:r>
            <a:r>
              <a:rPr lang="en-US" b="1" dirty="0"/>
              <a:t>14-47 </a:t>
            </a:r>
            <a:r>
              <a:rPr lang="zh-CN" altLang="en-US" b="1" dirty="0"/>
              <a:t>系统配置实用程序界面</a:t>
            </a:r>
            <a:endParaRPr lang="en-US" dirty="0"/>
          </a:p>
          <a:p>
            <a:pPr algn="ctr"/>
            <a:endParaRPr lang="en-US" dirty="0"/>
          </a:p>
        </p:txBody>
      </p:sp>
    </p:spTree>
    <p:extLst>
      <p:ext uri="{BB962C8B-B14F-4D97-AF65-F5344CB8AC3E}">
        <p14:creationId xmlns:p14="http://schemas.microsoft.com/office/powerpoint/2010/main" xmlns="" val="1287045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14.4.4 </a:t>
            </a:r>
            <a:r>
              <a:rPr lang="zh-CN" altLang="en-US" b="1" dirty="0"/>
              <a:t>系统配置实用</a:t>
            </a:r>
            <a:r>
              <a:rPr lang="zh-CN" altLang="en-US" b="1" dirty="0" smtClean="0"/>
              <a:t>程序</a:t>
            </a:r>
            <a:endParaRPr lang="en-US" dirty="0"/>
          </a:p>
        </p:txBody>
      </p:sp>
      <p:sp>
        <p:nvSpPr>
          <p:cNvPr id="3" name="Content Placeholder 2"/>
          <p:cNvSpPr>
            <a:spLocks noGrp="1"/>
          </p:cNvSpPr>
          <p:nvPr>
            <p:ph sz="quarter" idx="13"/>
          </p:nvPr>
        </p:nvSpPr>
        <p:spPr>
          <a:xfrm>
            <a:off x="913774" y="2367092"/>
            <a:ext cx="10363826" cy="4351760"/>
          </a:xfrm>
        </p:spPr>
        <p:txBody>
          <a:bodyPr>
            <a:normAutofit/>
          </a:bodyPr>
          <a:lstStyle/>
          <a:p>
            <a:r>
              <a:rPr lang="zh-CN" altLang="en-US" dirty="0"/>
              <a:t>可以</a:t>
            </a:r>
            <a:r>
              <a:rPr lang="zh-CN" altLang="en-US" dirty="0" smtClean="0"/>
              <a:t>被</a:t>
            </a:r>
            <a:r>
              <a:rPr lang="en-US" cap="none" dirty="0" err="1" smtClean="0"/>
              <a:t>msconfig</a:t>
            </a:r>
            <a:r>
              <a:rPr lang="zh-CN" altLang="en-US" dirty="0" smtClean="0"/>
              <a:t>修改</a:t>
            </a:r>
            <a:r>
              <a:rPr lang="zh-CN" altLang="en-US" dirty="0"/>
              <a:t>的文档包括</a:t>
            </a:r>
            <a:r>
              <a:rPr lang="en-US" dirty="0"/>
              <a:t>AUTOEXEC.BAT</a:t>
            </a:r>
            <a:r>
              <a:rPr lang="zh-CN" altLang="en-US" dirty="0"/>
              <a:t>、</a:t>
            </a:r>
            <a:r>
              <a:rPr lang="en-US" dirty="0"/>
              <a:t>CONFIG.SYS</a:t>
            </a:r>
            <a:r>
              <a:rPr lang="zh-CN" altLang="en-US" dirty="0"/>
              <a:t>、</a:t>
            </a:r>
            <a:r>
              <a:rPr lang="en-US" dirty="0"/>
              <a:t>WIN.INI</a:t>
            </a:r>
            <a:r>
              <a:rPr lang="zh-CN" altLang="en-US" dirty="0"/>
              <a:t>和</a:t>
            </a:r>
            <a:r>
              <a:rPr lang="en-US" dirty="0"/>
              <a:t>SYSTEM.INI</a:t>
            </a:r>
            <a:r>
              <a:rPr lang="zh-CN" altLang="en-US" dirty="0"/>
              <a:t>，利用系统配置实用程序可以对</a:t>
            </a:r>
            <a:r>
              <a:rPr lang="en-US" dirty="0"/>
              <a:t>Windows</a:t>
            </a:r>
            <a:r>
              <a:rPr lang="zh-CN" altLang="en-US" dirty="0"/>
              <a:t>设置诊断启动（加载最低数量的驱动程序、电脑程序和相关服务</a:t>
            </a:r>
            <a:r>
              <a:rPr lang="zh-CN" altLang="en-US" dirty="0" smtClean="0"/>
              <a:t>）</a:t>
            </a:r>
            <a:endParaRPr lang="zh-CN" altLang="en-US" dirty="0"/>
          </a:p>
          <a:p>
            <a:r>
              <a:rPr lang="en-US" cap="none" dirty="0" err="1" smtClean="0"/>
              <a:t>msconfig</a:t>
            </a:r>
            <a:r>
              <a:rPr lang="zh-CN" altLang="en-US" dirty="0" smtClean="0"/>
              <a:t>的</a:t>
            </a:r>
            <a:r>
              <a:rPr lang="zh-CN" altLang="en-US" dirty="0"/>
              <a:t>功能主要包括以下内容：</a:t>
            </a:r>
            <a:endParaRPr lang="en-US" dirty="0"/>
          </a:p>
          <a:p>
            <a:pPr marL="457200" lvl="1" indent="0">
              <a:buNone/>
            </a:pPr>
            <a:r>
              <a:rPr lang="en-US" dirty="0" smtClean="0"/>
              <a:t>1</a:t>
            </a:r>
            <a:r>
              <a:rPr lang="zh-CN" altLang="en-US" dirty="0"/>
              <a:t>、有选择的</a:t>
            </a:r>
            <a:r>
              <a:rPr lang="zh-CN" altLang="en-US" dirty="0" smtClean="0"/>
              <a:t>启动</a:t>
            </a:r>
          </a:p>
          <a:p>
            <a:pPr marL="457200" lvl="1" indent="0">
              <a:buNone/>
            </a:pPr>
            <a:r>
              <a:rPr lang="en-US" dirty="0"/>
              <a:t>2</a:t>
            </a:r>
            <a:r>
              <a:rPr lang="zh-CN" altLang="en-US" dirty="0"/>
              <a:t>、更改各项系统配置</a:t>
            </a:r>
            <a:r>
              <a:rPr lang="zh-CN" altLang="en-US" dirty="0" smtClean="0"/>
              <a:t>文件</a:t>
            </a:r>
          </a:p>
          <a:p>
            <a:pPr lvl="2"/>
            <a:r>
              <a:rPr lang="zh-CN" altLang="en-US" dirty="0"/>
              <a:t>如果知道每个配置文件中的不同设置，则可以启用或禁用在系统配置实用程序中具有相应选项卡的文件中的各项设置，包括“</a:t>
            </a:r>
            <a:r>
              <a:rPr lang="en-US" dirty="0"/>
              <a:t>SYSTEM.INI</a:t>
            </a:r>
            <a:r>
              <a:rPr lang="zh-CN" altLang="en-US" dirty="0"/>
              <a:t>”、“</a:t>
            </a:r>
            <a:r>
              <a:rPr lang="en-US" dirty="0"/>
              <a:t>WIN.INI</a:t>
            </a:r>
            <a:r>
              <a:rPr lang="zh-CN" altLang="en-US" dirty="0"/>
              <a:t>”、 “</a:t>
            </a:r>
            <a:r>
              <a:rPr lang="en-US" dirty="0"/>
              <a:t>BOOT.INI</a:t>
            </a:r>
            <a:r>
              <a:rPr lang="zh-CN" altLang="en-US" dirty="0"/>
              <a:t>”选项卡</a:t>
            </a:r>
            <a:endParaRPr lang="en-US" dirty="0"/>
          </a:p>
          <a:p>
            <a:pPr marL="457200" lvl="1" indent="0">
              <a:buNone/>
            </a:pPr>
            <a:r>
              <a:rPr lang="en-US" dirty="0"/>
              <a:t>3</a:t>
            </a:r>
            <a:r>
              <a:rPr lang="zh-CN" altLang="en-US" dirty="0"/>
              <a:t>、查看运行的各类服务、启动程序和系统工具</a:t>
            </a:r>
            <a:r>
              <a:rPr lang="en-US" dirty="0"/>
              <a:t> </a:t>
            </a:r>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765318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14.5 VPN</a:t>
            </a:r>
            <a:r>
              <a:rPr lang="zh-CN" altLang="en-US" b="1" dirty="0"/>
              <a:t>的搭建与</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b="1" dirty="0"/>
              <a:t>14.5.1 VPN</a:t>
            </a:r>
            <a:r>
              <a:rPr lang="zh-CN" altLang="en-US" b="1" dirty="0"/>
              <a:t>概述</a:t>
            </a:r>
            <a:endParaRPr lang="en-US" dirty="0"/>
          </a:p>
          <a:p>
            <a:r>
              <a:rPr lang="en-US" b="1" dirty="0"/>
              <a:t>14.5.2 Windows </a:t>
            </a:r>
            <a:r>
              <a:rPr lang="en-US" b="1" dirty="0" smtClean="0"/>
              <a:t>S</a:t>
            </a:r>
            <a:r>
              <a:rPr lang="en-US" b="1" cap="none" dirty="0" smtClean="0"/>
              <a:t>erver</a:t>
            </a:r>
            <a:r>
              <a:rPr lang="en-US" b="1" dirty="0" smtClean="0"/>
              <a:t> </a:t>
            </a:r>
            <a:r>
              <a:rPr lang="en-US" b="1" dirty="0"/>
              <a:t>2008</a:t>
            </a:r>
            <a:r>
              <a:rPr lang="zh-CN" altLang="en-US" b="1" dirty="0"/>
              <a:t>搭建</a:t>
            </a:r>
            <a:r>
              <a:rPr lang="en-US" b="1" dirty="0" err="1" smtClean="0"/>
              <a:t>IPS</a:t>
            </a:r>
            <a:r>
              <a:rPr lang="en-US" b="1" cap="none" dirty="0" err="1" smtClean="0"/>
              <a:t>ec</a:t>
            </a:r>
            <a:r>
              <a:rPr lang="en-US" b="1" dirty="0" smtClean="0"/>
              <a:t> </a:t>
            </a:r>
            <a:r>
              <a:rPr lang="en-US" b="1" dirty="0"/>
              <a:t>VPN</a:t>
            </a:r>
            <a:endParaRPr lang="en-US" dirty="0"/>
          </a:p>
          <a:p>
            <a:endParaRPr lang="en-US" dirty="0"/>
          </a:p>
        </p:txBody>
      </p:sp>
    </p:spTree>
    <p:extLst>
      <p:ext uri="{BB962C8B-B14F-4D97-AF65-F5344CB8AC3E}">
        <p14:creationId xmlns:p14="http://schemas.microsoft.com/office/powerpoint/2010/main" xmlns="" val="11396402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14.5.1 VPN</a:t>
            </a:r>
            <a:r>
              <a:rPr lang="zh-CN" altLang="en-US" b="1" dirty="0" smtClean="0"/>
              <a:t>概述</a:t>
            </a: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a:t>
            </a:r>
            <a:r>
              <a:rPr lang="en-US" dirty="0"/>
              <a:t>VPN</a:t>
            </a:r>
            <a:r>
              <a:rPr lang="zh-CN" altLang="en-US" dirty="0"/>
              <a:t>技术</a:t>
            </a:r>
            <a:endParaRPr lang="en-US" dirty="0"/>
          </a:p>
          <a:p>
            <a:pPr lvl="1"/>
            <a:r>
              <a:rPr lang="en-US" dirty="0"/>
              <a:t>VPN</a:t>
            </a:r>
            <a:r>
              <a:rPr lang="zh-CN" altLang="en-US" dirty="0"/>
              <a:t>（</a:t>
            </a:r>
            <a:r>
              <a:rPr lang="en-US" dirty="0"/>
              <a:t>Virtual Private Network</a:t>
            </a:r>
            <a:r>
              <a:rPr lang="zh-CN" altLang="en-US" dirty="0"/>
              <a:t>，虚拟私有网）是近年来随着</a:t>
            </a:r>
            <a:r>
              <a:rPr lang="en-US" dirty="0"/>
              <a:t>Internet</a:t>
            </a:r>
            <a:r>
              <a:rPr lang="zh-CN" altLang="en-US" dirty="0"/>
              <a:t>的发展而迅速发展起来的一种</a:t>
            </a:r>
            <a:r>
              <a:rPr lang="zh-CN" altLang="en-US" dirty="0" smtClean="0"/>
              <a:t>技术，利用</a:t>
            </a:r>
            <a:r>
              <a:rPr lang="zh-CN" altLang="en-US" dirty="0"/>
              <a:t>公共网络构建的私有专用网络称为</a:t>
            </a:r>
            <a:r>
              <a:rPr lang="en-US" dirty="0"/>
              <a:t>VPN </a:t>
            </a:r>
            <a:endParaRPr lang="zh-CN" altLang="en-US" dirty="0" smtClean="0"/>
          </a:p>
          <a:p>
            <a:pPr lvl="1"/>
            <a:r>
              <a:rPr lang="zh-CN" altLang="en-US" dirty="0" smtClean="0"/>
              <a:t>由于</a:t>
            </a:r>
            <a:r>
              <a:rPr lang="zh-CN" altLang="en-US" dirty="0"/>
              <a:t>只需要通过软件配置就可以增加、删除</a:t>
            </a:r>
            <a:r>
              <a:rPr lang="en-US" dirty="0"/>
              <a:t>VPN</a:t>
            </a:r>
            <a:r>
              <a:rPr lang="zh-CN" altLang="en-US" dirty="0"/>
              <a:t>用户，而无需改动硬件设施，所以</a:t>
            </a:r>
            <a:r>
              <a:rPr lang="en-US" dirty="0"/>
              <a:t>VPN</a:t>
            </a:r>
            <a:r>
              <a:rPr lang="zh-CN" altLang="en-US" dirty="0"/>
              <a:t>的应用具有很大的灵活性。</a:t>
            </a:r>
            <a:r>
              <a:rPr lang="en-US" dirty="0"/>
              <a:t>VPN</a:t>
            </a:r>
            <a:r>
              <a:rPr lang="zh-CN" altLang="en-US" dirty="0"/>
              <a:t>实现了用户在任何时间、任何地点接入的需求，这将满足不断增长的移动业务，如图</a:t>
            </a:r>
            <a:r>
              <a:rPr lang="en-US" dirty="0"/>
              <a:t>14-54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681472361"/>
              </p:ext>
            </p:extLst>
          </p:nvPr>
        </p:nvGraphicFramePr>
        <p:xfrm>
          <a:off x="4425480" y="4179656"/>
          <a:ext cx="3340413" cy="2360292"/>
        </p:xfrm>
        <a:graphic>
          <a:graphicData uri="http://schemas.openxmlformats.org/presentationml/2006/ole">
            <p:oleObj spid="_x0000_s33821" r:id="rId3" imgW="6814947" imgH="4798695" progId="">
              <p:embed/>
            </p:oleObj>
          </a:graphicData>
        </a:graphic>
      </p:graphicFrame>
      <p:sp>
        <p:nvSpPr>
          <p:cNvPr id="6" name="TextBox 5"/>
          <p:cNvSpPr txBox="1"/>
          <p:nvPr/>
        </p:nvSpPr>
        <p:spPr>
          <a:xfrm>
            <a:off x="4425480" y="6539948"/>
            <a:ext cx="3340413" cy="369332"/>
          </a:xfrm>
          <a:prstGeom prst="rect">
            <a:avLst/>
          </a:prstGeom>
          <a:noFill/>
        </p:spPr>
        <p:txBody>
          <a:bodyPr wrap="square" rtlCol="0">
            <a:spAutoFit/>
          </a:bodyPr>
          <a:lstStyle/>
          <a:p>
            <a:pPr algn="ctr"/>
            <a:r>
              <a:rPr lang="zh-CN" altLang="en-US" b="1" dirty="0"/>
              <a:t>图</a:t>
            </a:r>
            <a:r>
              <a:rPr lang="en-US" b="1" dirty="0"/>
              <a:t>14-54 VPN</a:t>
            </a:r>
            <a:r>
              <a:rPr lang="zh-CN" altLang="en-US" b="1" dirty="0" smtClean="0"/>
              <a:t>架构</a:t>
            </a:r>
            <a:endParaRPr lang="en-US" dirty="0"/>
          </a:p>
        </p:txBody>
      </p:sp>
    </p:spTree>
    <p:extLst>
      <p:ext uri="{BB962C8B-B14F-4D97-AF65-F5344CB8AC3E}">
        <p14:creationId xmlns:p14="http://schemas.microsoft.com/office/powerpoint/2010/main" xmlns="" val="707901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案例二：盗版</a:t>
            </a:r>
            <a:r>
              <a:rPr lang="en-US" b="1" dirty="0" smtClean="0"/>
              <a:t>W</a:t>
            </a:r>
            <a:r>
              <a:rPr lang="en-US" b="1" cap="none" dirty="0" smtClean="0"/>
              <a:t>indows</a:t>
            </a:r>
            <a:r>
              <a:rPr lang="en-US" b="1" dirty="0" smtClean="0"/>
              <a:t>7</a:t>
            </a:r>
            <a:r>
              <a:rPr lang="zh-CN" altLang="en-US" b="1" dirty="0"/>
              <a:t>给用户带来什么大风险？</a:t>
            </a:r>
            <a:r>
              <a:rPr lang="en-US" dirty="0"/>
              <a:t> </a:t>
            </a:r>
          </a:p>
        </p:txBody>
      </p:sp>
      <p:sp>
        <p:nvSpPr>
          <p:cNvPr id="3" name="Content Placeholder 2"/>
          <p:cNvSpPr>
            <a:spLocks noGrp="1"/>
          </p:cNvSpPr>
          <p:nvPr>
            <p:ph sz="quarter" idx="13"/>
          </p:nvPr>
        </p:nvSpPr>
        <p:spPr>
          <a:xfrm>
            <a:off x="914400" y="1902542"/>
            <a:ext cx="10363826" cy="4490908"/>
          </a:xfrm>
        </p:spPr>
        <p:txBody>
          <a:bodyPr>
            <a:normAutofit fontScale="62500" lnSpcReduction="20000"/>
          </a:bodyPr>
          <a:lstStyle/>
          <a:p>
            <a:pPr marL="0" indent="0">
              <a:buNone/>
            </a:pPr>
            <a:r>
              <a:rPr lang="zh-CN" altLang="en-US" dirty="0"/>
              <a:t>　　</a:t>
            </a:r>
            <a:r>
              <a:rPr lang="en-US" dirty="0"/>
              <a:t>3</a:t>
            </a:r>
            <a:r>
              <a:rPr lang="zh-CN" altLang="en-US" dirty="0"/>
              <a:t>、安全风险</a:t>
            </a:r>
            <a:endParaRPr lang="en-US" dirty="0"/>
          </a:p>
          <a:p>
            <a:pPr marL="0" indent="0">
              <a:buNone/>
            </a:pPr>
            <a:r>
              <a:rPr lang="zh-CN" altLang="en-US" dirty="0"/>
              <a:t>　　盗版系统容易遭到病毒攻击，会造成核心数据丢失等后果，可对企业的业务发展和经济利益带来严重威胁。目前市面上存在的盗版系统，其安装文件都是经过修改的。盗版制作者在制作盗版光盘的过程中，会删除</a:t>
            </a:r>
            <a:r>
              <a:rPr lang="en-US" dirty="0"/>
              <a:t>Windows </a:t>
            </a:r>
            <a:r>
              <a:rPr lang="zh-CN" altLang="en-US" dirty="0"/>
              <a:t>自带的一些文件，同时还会修改系统本身的一些安全策略和默认设置，最后进行系统封装。</a:t>
            </a:r>
            <a:endParaRPr lang="en-US" dirty="0"/>
          </a:p>
          <a:p>
            <a:pPr marL="0" indent="0">
              <a:buNone/>
            </a:pPr>
            <a:r>
              <a:rPr lang="zh-CN" altLang="en-US" dirty="0"/>
              <a:t>　　在修改的过程中，制作者会大量篡改系统信息以及添加第三方软件，由此导致操作系统的不稳定。盗版商为了非法利益，会在安装光盘中加入流氓软件、植入木马病毒、开放危险端口和服务。安装了这种盗版系统的电脑可以被黑客完全控制。</a:t>
            </a:r>
            <a:endParaRPr lang="en-US" dirty="0"/>
          </a:p>
          <a:p>
            <a:pPr marL="0" indent="0">
              <a:buNone/>
            </a:pPr>
            <a:r>
              <a:rPr lang="zh-CN" altLang="en-US" dirty="0"/>
              <a:t>　　</a:t>
            </a:r>
            <a:r>
              <a:rPr lang="en-US" dirty="0"/>
              <a:t>4</a:t>
            </a:r>
            <a:r>
              <a:rPr lang="zh-CN" altLang="en-US" dirty="0"/>
              <a:t>、经济风险</a:t>
            </a:r>
            <a:endParaRPr lang="en-US" dirty="0"/>
          </a:p>
          <a:p>
            <a:pPr marL="0" indent="0">
              <a:buNone/>
            </a:pPr>
            <a:r>
              <a:rPr lang="zh-CN" altLang="en-US" dirty="0"/>
              <a:t>　　为节省经费而使用盗版</a:t>
            </a:r>
            <a:r>
              <a:rPr lang="en-US" dirty="0"/>
              <a:t> Windows </a:t>
            </a:r>
            <a:r>
              <a:rPr lang="zh-CN" altLang="en-US" dirty="0"/>
              <a:t>系统，可能给企业带来更多开支。盗版系统不稳定和易遭受病毒攻击，由此导致</a:t>
            </a:r>
            <a:r>
              <a:rPr lang="en-US" dirty="0"/>
              <a:t> IT </a:t>
            </a:r>
            <a:r>
              <a:rPr lang="zh-CN" altLang="en-US" dirty="0"/>
              <a:t>系统故障频发。一方面影响系统的正常运行，降低企业的生产力和竞争力，另一方面会增加系统维护的开支。在整个产品生命周期中，使用盗版</a:t>
            </a:r>
            <a:r>
              <a:rPr lang="en-US" dirty="0"/>
              <a:t> Windows </a:t>
            </a:r>
            <a:r>
              <a:rPr lang="zh-CN" altLang="en-US" dirty="0"/>
              <a:t>造成的额外开支会远远大于其节省的费用。</a:t>
            </a:r>
            <a:endParaRPr lang="en-US" dirty="0"/>
          </a:p>
          <a:p>
            <a:pPr marL="0" indent="0">
              <a:buNone/>
            </a:pPr>
            <a:r>
              <a:rPr lang="zh-CN" altLang="en-US" dirty="0"/>
              <a:t>　　</a:t>
            </a:r>
            <a:r>
              <a:rPr lang="en-US" dirty="0"/>
              <a:t>5</a:t>
            </a:r>
            <a:r>
              <a:rPr lang="zh-CN" altLang="en-US" dirty="0"/>
              <a:t>、法律风险</a:t>
            </a:r>
            <a:endParaRPr lang="en-US" dirty="0"/>
          </a:p>
          <a:p>
            <a:pPr marL="0" indent="0">
              <a:buNone/>
            </a:pPr>
            <a:r>
              <a:rPr lang="zh-CN" altLang="en-US" dirty="0"/>
              <a:t>　　随着知识产权相关法律法规的不断完善，社会对软件盗版问题也愈加重视。生产、使用、传播盗版软件的行为都有可能将自己或企业带上法庭。如果企业因为使用盗版软件而受到法律的制裁，那么企业的声誉和形象必然会受到严重损害。</a:t>
            </a:r>
            <a:endParaRPr lang="en-US" dirty="0"/>
          </a:p>
          <a:p>
            <a:pPr marL="0" indent="0">
              <a:buNone/>
            </a:pPr>
            <a:r>
              <a:rPr lang="zh-CN" altLang="en-US" dirty="0"/>
              <a:t>　　</a:t>
            </a:r>
            <a:r>
              <a:rPr lang="en-US" dirty="0"/>
              <a:t>6</a:t>
            </a:r>
            <a:r>
              <a:rPr lang="zh-CN" altLang="en-US" dirty="0"/>
              <a:t>、社会风险</a:t>
            </a:r>
            <a:endParaRPr lang="en-US" dirty="0"/>
          </a:p>
          <a:p>
            <a:pPr marL="0" indent="0">
              <a:buNone/>
            </a:pPr>
            <a:r>
              <a:rPr lang="zh-CN" altLang="en-US" dirty="0"/>
              <a:t>　　盗版</a:t>
            </a:r>
            <a:r>
              <a:rPr lang="en-US" dirty="0"/>
              <a:t> Windows </a:t>
            </a:r>
            <a:r>
              <a:rPr lang="zh-CN" altLang="en-US" dirty="0"/>
              <a:t>产品对国家信息产业造成严重的消极影响，不仅破坏了软件产品的市场秩序，而且扰乱了市场的良性发展，同时也造成国家税收的巨额流失。</a:t>
            </a:r>
            <a:r>
              <a:rPr lang="en-US" dirty="0"/>
              <a:t> </a:t>
            </a:r>
          </a:p>
        </p:txBody>
      </p:sp>
    </p:spTree>
    <p:extLst>
      <p:ext uri="{BB962C8B-B14F-4D97-AF65-F5344CB8AC3E}">
        <p14:creationId xmlns:p14="http://schemas.microsoft.com/office/powerpoint/2010/main" xmlns="" val="1396991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14.5.1 VPN</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252369"/>
          </a:xfrm>
        </p:spPr>
        <p:txBody>
          <a:bodyPr>
            <a:normAutofit/>
          </a:bodyPr>
          <a:lstStyle/>
          <a:p>
            <a:pPr marL="0" indent="0">
              <a:buNone/>
            </a:pPr>
            <a:r>
              <a:rPr lang="en-US" dirty="0"/>
              <a:t>2</a:t>
            </a:r>
            <a:r>
              <a:rPr lang="zh-CN" altLang="en-US" dirty="0"/>
              <a:t>、</a:t>
            </a:r>
            <a:r>
              <a:rPr lang="en-US" dirty="0" err="1" smtClean="0"/>
              <a:t>IPS</a:t>
            </a:r>
            <a:r>
              <a:rPr lang="en-US" cap="none" dirty="0" err="1" smtClean="0"/>
              <a:t>ec</a:t>
            </a:r>
            <a:r>
              <a:rPr lang="en-US" cap="none" dirty="0" smtClean="0"/>
              <a:t> </a:t>
            </a:r>
            <a:r>
              <a:rPr lang="en-US" dirty="0" smtClean="0"/>
              <a:t>VPN</a:t>
            </a:r>
            <a:endParaRPr lang="zh-CN" altLang="en-US" dirty="0" smtClean="0"/>
          </a:p>
          <a:p>
            <a:pPr lvl="1"/>
            <a:r>
              <a:rPr lang="en-US" dirty="0" err="1" smtClean="0"/>
              <a:t>IPS</a:t>
            </a:r>
            <a:r>
              <a:rPr lang="en-US" cap="none" dirty="0" err="1" smtClean="0"/>
              <a:t>ec</a:t>
            </a:r>
            <a:r>
              <a:rPr lang="zh-CN" altLang="en-US" dirty="0" smtClean="0"/>
              <a:t>协议</a:t>
            </a:r>
            <a:r>
              <a:rPr lang="zh-CN" altLang="en-US" dirty="0"/>
              <a:t>本身定义了如何在</a:t>
            </a:r>
            <a:r>
              <a:rPr lang="en-US" dirty="0"/>
              <a:t>IP</a:t>
            </a:r>
            <a:r>
              <a:rPr lang="zh-CN" altLang="en-US" dirty="0"/>
              <a:t>数据包中增加字段来保证</a:t>
            </a:r>
            <a:r>
              <a:rPr lang="en-US" dirty="0"/>
              <a:t>IP</a:t>
            </a:r>
            <a:r>
              <a:rPr lang="zh-CN" altLang="en-US" dirty="0"/>
              <a:t>包的完整性、私有性和真实性，以及如何加密数据包</a:t>
            </a:r>
            <a:r>
              <a:rPr lang="en-US" dirty="0"/>
              <a:t> </a:t>
            </a:r>
            <a:endParaRPr lang="zh-CN" altLang="en-US" dirty="0" smtClean="0"/>
          </a:p>
          <a:p>
            <a:pPr lvl="1"/>
            <a:r>
              <a:rPr lang="en-US" dirty="0" err="1"/>
              <a:t>IPSec</a:t>
            </a:r>
            <a:r>
              <a:rPr lang="zh-CN" altLang="en-US" dirty="0"/>
              <a:t>包括报文验证头协议</a:t>
            </a:r>
            <a:r>
              <a:rPr lang="en-US" dirty="0"/>
              <a:t>AH</a:t>
            </a:r>
            <a:r>
              <a:rPr lang="zh-CN" altLang="en-US" dirty="0"/>
              <a:t>（协议号</a:t>
            </a:r>
            <a:r>
              <a:rPr lang="en-US" dirty="0"/>
              <a:t>51</a:t>
            </a:r>
            <a:r>
              <a:rPr lang="zh-CN" altLang="en-US" dirty="0"/>
              <a:t>）和封装安全载荷协议</a:t>
            </a:r>
            <a:r>
              <a:rPr lang="en-US" dirty="0"/>
              <a:t>ESP</a:t>
            </a:r>
            <a:r>
              <a:rPr lang="zh-CN" altLang="en-US" dirty="0"/>
              <a:t>（协议号</a:t>
            </a:r>
            <a:r>
              <a:rPr lang="en-US" dirty="0"/>
              <a:t>50</a:t>
            </a:r>
            <a:r>
              <a:rPr lang="zh-CN" altLang="en-US" dirty="0"/>
              <a:t>）两个安全</a:t>
            </a:r>
            <a:r>
              <a:rPr lang="zh-CN" altLang="en-US" dirty="0" smtClean="0"/>
              <a:t>协议</a:t>
            </a:r>
            <a:r>
              <a:rPr lang="en-US" dirty="0" smtClean="0"/>
              <a:t> </a:t>
            </a:r>
            <a:endParaRPr lang="zh-CN" altLang="en-US" dirty="0" smtClean="0"/>
          </a:p>
          <a:p>
            <a:pPr lvl="1"/>
            <a:r>
              <a:rPr lang="en-US" dirty="0" err="1" smtClean="0"/>
              <a:t>IPS</a:t>
            </a:r>
            <a:r>
              <a:rPr lang="en-US" cap="none" dirty="0" err="1" smtClean="0"/>
              <a:t>ec</a:t>
            </a:r>
            <a:r>
              <a:rPr lang="zh-CN" altLang="en-US" dirty="0" smtClean="0"/>
              <a:t>有</a:t>
            </a:r>
            <a:r>
              <a:rPr lang="zh-CN" altLang="en-US" dirty="0"/>
              <a:t>隧道</a:t>
            </a:r>
            <a:r>
              <a:rPr lang="en-US" dirty="0"/>
              <a:t>(Tunnel)</a:t>
            </a:r>
            <a:r>
              <a:rPr lang="zh-CN" altLang="en-US" dirty="0"/>
              <a:t>和传输</a:t>
            </a:r>
            <a:r>
              <a:rPr lang="en-US" dirty="0"/>
              <a:t>(Transport)</a:t>
            </a:r>
            <a:r>
              <a:rPr lang="zh-CN" altLang="en-US" dirty="0"/>
              <a:t>两种工作</a:t>
            </a:r>
            <a:r>
              <a:rPr lang="zh-CN" altLang="en-US" dirty="0" smtClean="0"/>
              <a:t>方式</a:t>
            </a:r>
          </a:p>
          <a:p>
            <a:pPr lvl="1"/>
            <a:r>
              <a:rPr lang="zh-CN" altLang="en-US" dirty="0" smtClean="0"/>
              <a:t>在</a:t>
            </a:r>
            <a:r>
              <a:rPr lang="zh-CN" altLang="en-US" dirty="0"/>
              <a:t>隧道方式中，用户的整个</a:t>
            </a:r>
            <a:r>
              <a:rPr lang="en-US" dirty="0"/>
              <a:t>IP</a:t>
            </a:r>
            <a:r>
              <a:rPr lang="zh-CN" altLang="en-US" dirty="0"/>
              <a:t>数据包被用来计算</a:t>
            </a:r>
            <a:r>
              <a:rPr lang="en-US" dirty="0"/>
              <a:t>AH</a:t>
            </a:r>
            <a:r>
              <a:rPr lang="zh-CN" altLang="en-US" dirty="0"/>
              <a:t>或</a:t>
            </a:r>
            <a:r>
              <a:rPr lang="en-US" dirty="0"/>
              <a:t>ESP</a:t>
            </a:r>
            <a:r>
              <a:rPr lang="zh-CN" altLang="en-US" dirty="0"/>
              <a:t>头，且被加密。</a:t>
            </a:r>
            <a:r>
              <a:rPr lang="en-US" dirty="0"/>
              <a:t>AH</a:t>
            </a:r>
            <a:r>
              <a:rPr lang="zh-CN" altLang="en-US" dirty="0"/>
              <a:t>或</a:t>
            </a:r>
            <a:r>
              <a:rPr lang="en-US" dirty="0"/>
              <a:t>ESP</a:t>
            </a:r>
            <a:r>
              <a:rPr lang="zh-CN" altLang="en-US" dirty="0"/>
              <a:t>头和加密用户数据被封装在一个新的</a:t>
            </a:r>
            <a:r>
              <a:rPr lang="en-US" dirty="0"/>
              <a:t>IP</a:t>
            </a:r>
            <a:r>
              <a:rPr lang="zh-CN" altLang="en-US" dirty="0"/>
              <a:t>数据</a:t>
            </a:r>
            <a:r>
              <a:rPr lang="zh-CN" altLang="en-US" dirty="0" smtClean="0"/>
              <a:t>包中</a:t>
            </a:r>
          </a:p>
          <a:p>
            <a:pPr lvl="1"/>
            <a:r>
              <a:rPr lang="zh-CN" altLang="en-US" dirty="0" smtClean="0"/>
              <a:t>在</a:t>
            </a:r>
            <a:r>
              <a:rPr lang="zh-CN" altLang="en-US" dirty="0"/>
              <a:t>传输方式中，只有传输层数据被用来计算</a:t>
            </a:r>
            <a:r>
              <a:rPr lang="en-US" dirty="0"/>
              <a:t>AH</a:t>
            </a:r>
            <a:r>
              <a:rPr lang="zh-CN" altLang="en-US" dirty="0"/>
              <a:t>或</a:t>
            </a:r>
            <a:r>
              <a:rPr lang="en-US" dirty="0"/>
              <a:t>ESP</a:t>
            </a:r>
            <a:r>
              <a:rPr lang="zh-CN" altLang="en-US" dirty="0"/>
              <a:t>头，</a:t>
            </a:r>
            <a:r>
              <a:rPr lang="en-US" dirty="0"/>
              <a:t>AH</a:t>
            </a:r>
            <a:r>
              <a:rPr lang="zh-CN" altLang="en-US" dirty="0"/>
              <a:t>或</a:t>
            </a:r>
            <a:r>
              <a:rPr lang="en-US" dirty="0"/>
              <a:t>ESP</a:t>
            </a:r>
            <a:r>
              <a:rPr lang="zh-CN" altLang="en-US" dirty="0"/>
              <a:t>头和被加密的传输层数据被放置在原</a:t>
            </a:r>
            <a:r>
              <a:rPr lang="en-US" dirty="0"/>
              <a:t>IP</a:t>
            </a:r>
            <a:r>
              <a:rPr lang="zh-CN" altLang="en-US" dirty="0"/>
              <a:t>包头后面</a:t>
            </a:r>
            <a:r>
              <a:rPr lang="en-US" dirty="0"/>
              <a:t> </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0829551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14.5.1 VPN</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4172856"/>
          </a:xfrm>
        </p:spPr>
        <p:txBody>
          <a:bodyPr>
            <a:normAutofit/>
          </a:bodyPr>
          <a:lstStyle/>
          <a:p>
            <a:r>
              <a:rPr lang="en-US" dirty="0"/>
              <a:t>3</a:t>
            </a:r>
            <a:r>
              <a:rPr lang="zh-CN" altLang="en-US" dirty="0"/>
              <a:t>、</a:t>
            </a:r>
            <a:r>
              <a:rPr lang="en-US" dirty="0"/>
              <a:t>SSL VPN</a:t>
            </a:r>
          </a:p>
          <a:p>
            <a:pPr lvl="1"/>
            <a:r>
              <a:rPr lang="en-US" dirty="0"/>
              <a:t>SSL</a:t>
            </a:r>
            <a:r>
              <a:rPr lang="zh-CN" altLang="en-US" dirty="0"/>
              <a:t>协议是一种在</a:t>
            </a:r>
            <a:r>
              <a:rPr lang="en-US" dirty="0"/>
              <a:t>Internet</a:t>
            </a:r>
            <a:r>
              <a:rPr lang="zh-CN" altLang="en-US" dirty="0"/>
              <a:t>上保证发送信息安全的通用协议，采用</a:t>
            </a:r>
            <a:r>
              <a:rPr lang="en-US" dirty="0"/>
              <a:t>B/S</a:t>
            </a:r>
            <a:r>
              <a:rPr lang="zh-CN" altLang="en-US" dirty="0"/>
              <a:t>结构</a:t>
            </a:r>
            <a:r>
              <a:rPr lang="en-US" dirty="0"/>
              <a:t> </a:t>
            </a:r>
            <a:endParaRPr lang="zh-CN" altLang="en-US" dirty="0" smtClean="0"/>
          </a:p>
          <a:p>
            <a:pPr lvl="1"/>
            <a:r>
              <a:rPr lang="en-US" dirty="0"/>
              <a:t>SSL</a:t>
            </a:r>
            <a:r>
              <a:rPr lang="zh-CN" altLang="en-US" dirty="0"/>
              <a:t>协议可分为两层，</a:t>
            </a:r>
            <a:r>
              <a:rPr lang="en-US" dirty="0"/>
              <a:t>SSL</a:t>
            </a:r>
            <a:r>
              <a:rPr lang="zh-CN" altLang="en-US" dirty="0"/>
              <a:t>记录协议建立在可靠的传输协议（如</a:t>
            </a:r>
            <a:r>
              <a:rPr lang="en-US" dirty="0"/>
              <a:t>TCP</a:t>
            </a:r>
            <a:r>
              <a:rPr lang="zh-CN" altLang="en-US" dirty="0"/>
              <a:t>）之上，为高层协议提供数据封装、压缩、加密等基本功能的支持；</a:t>
            </a:r>
            <a:r>
              <a:rPr lang="en-US" dirty="0"/>
              <a:t>SSL</a:t>
            </a:r>
            <a:r>
              <a:rPr lang="zh-CN" altLang="en-US" dirty="0"/>
              <a:t>握手协议建立在</a:t>
            </a:r>
            <a:r>
              <a:rPr lang="en-US" dirty="0"/>
              <a:t>SSL</a:t>
            </a:r>
            <a:r>
              <a:rPr lang="zh-CN" altLang="en-US" dirty="0"/>
              <a:t>记录协议之上，用于在实际的数据传输开始前，通讯双方进行身份认证、协商加密算法、交换加密密钥等。</a:t>
            </a:r>
            <a:endParaRPr lang="en-US" dirty="0"/>
          </a:p>
          <a:p>
            <a:pPr lvl="1"/>
            <a:r>
              <a:rPr lang="en-US" dirty="0"/>
              <a:t>SSL VPN</a:t>
            </a:r>
            <a:r>
              <a:rPr lang="zh-CN" altLang="en-US" dirty="0"/>
              <a:t>是解决远程用户访问敏感公司数据最简单最安全的技术。与复杂的</a:t>
            </a:r>
            <a:r>
              <a:rPr lang="en-US" dirty="0" err="1" smtClean="0"/>
              <a:t>IPS</a:t>
            </a:r>
            <a:r>
              <a:rPr lang="en-US" cap="none" dirty="0" err="1" smtClean="0"/>
              <a:t>ec</a:t>
            </a:r>
            <a:r>
              <a:rPr lang="en-US" dirty="0" smtClean="0"/>
              <a:t> </a:t>
            </a:r>
            <a:r>
              <a:rPr lang="en-US" dirty="0"/>
              <a:t>VPN</a:t>
            </a:r>
            <a:r>
              <a:rPr lang="zh-CN" altLang="en-US" dirty="0"/>
              <a:t>相比，</a:t>
            </a:r>
            <a:r>
              <a:rPr lang="en-US" dirty="0"/>
              <a:t>SSL</a:t>
            </a:r>
            <a:r>
              <a:rPr lang="zh-CN" altLang="en-US" dirty="0"/>
              <a:t>通过简单易用的方法实现信息远程连通。任何安装浏览器的机器都可以使用</a:t>
            </a:r>
            <a:r>
              <a:rPr lang="en-US" dirty="0"/>
              <a:t>SSL VPN</a:t>
            </a:r>
            <a:r>
              <a:rPr lang="zh-CN" altLang="en-US" dirty="0"/>
              <a:t>，这是因为</a:t>
            </a:r>
            <a:r>
              <a:rPr lang="en-US" dirty="0"/>
              <a:t>SSL </a:t>
            </a:r>
            <a:r>
              <a:rPr lang="zh-CN" altLang="en-US" dirty="0"/>
              <a:t>内嵌在浏览器中，它不需要像传统</a:t>
            </a:r>
            <a:r>
              <a:rPr lang="en-US" dirty="0" err="1" smtClean="0"/>
              <a:t>IPS</a:t>
            </a:r>
            <a:r>
              <a:rPr lang="en-US" cap="none" dirty="0" err="1" smtClean="0"/>
              <a:t>ec</a:t>
            </a:r>
            <a:r>
              <a:rPr lang="en-US" dirty="0" smtClean="0"/>
              <a:t> </a:t>
            </a:r>
            <a:r>
              <a:rPr lang="en-US" dirty="0"/>
              <a:t>VPN</a:t>
            </a:r>
            <a:r>
              <a:rPr lang="zh-CN" altLang="en-US" dirty="0"/>
              <a:t>那样必须为每一台客户机安装客户端软件。</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4045138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14.5.2 Windows S</a:t>
            </a:r>
            <a:r>
              <a:rPr lang="en-US" b="1" cap="none" dirty="0" smtClean="0"/>
              <a:t>erver</a:t>
            </a:r>
            <a:r>
              <a:rPr lang="en-US" b="1" dirty="0" smtClean="0"/>
              <a:t> 2008</a:t>
            </a:r>
            <a:r>
              <a:rPr lang="zh-CN" altLang="en-US" b="1" dirty="0" smtClean="0"/>
              <a:t>搭建</a:t>
            </a:r>
            <a:r>
              <a:rPr lang="en-US" b="1" dirty="0" err="1" smtClean="0"/>
              <a:t>IPS</a:t>
            </a:r>
            <a:r>
              <a:rPr lang="en-US" b="1" cap="none" dirty="0" err="1" smtClean="0"/>
              <a:t>ec</a:t>
            </a:r>
            <a:r>
              <a:rPr lang="en-US" b="1" dirty="0" smtClean="0"/>
              <a:t> VPN</a:t>
            </a:r>
            <a:endParaRPr lang="en-US" dirty="0"/>
          </a:p>
        </p:txBody>
      </p:sp>
      <p:sp>
        <p:nvSpPr>
          <p:cNvPr id="3" name="Content Placeholder 2"/>
          <p:cNvSpPr>
            <a:spLocks noGrp="1"/>
          </p:cNvSpPr>
          <p:nvPr>
            <p:ph sz="quarter" idx="13"/>
          </p:nvPr>
        </p:nvSpPr>
        <p:spPr/>
        <p:txBody>
          <a:bodyPr>
            <a:normAutofit/>
          </a:bodyPr>
          <a:lstStyle/>
          <a:p>
            <a:r>
              <a:rPr lang="en-US" dirty="0"/>
              <a:t>Windows S</a:t>
            </a:r>
            <a:r>
              <a:rPr lang="en-US" cap="none" dirty="0"/>
              <a:t>erver</a:t>
            </a:r>
            <a:r>
              <a:rPr lang="en-US" dirty="0"/>
              <a:t> 2008</a:t>
            </a:r>
            <a:r>
              <a:rPr lang="zh-CN" altLang="en-US" dirty="0" smtClean="0"/>
              <a:t>集成</a:t>
            </a:r>
            <a:r>
              <a:rPr lang="zh-CN" altLang="en-US" dirty="0"/>
              <a:t>了功能强大的远程访问服务器和</a:t>
            </a:r>
            <a:r>
              <a:rPr lang="en-US" dirty="0"/>
              <a:t>VPN</a:t>
            </a:r>
            <a:r>
              <a:rPr lang="zh-CN" altLang="en-US" dirty="0"/>
              <a:t>功能，为企业网络的数据通信提供灵活、廉价的技术解决方案，越来越被当前的企业网络广泛采用</a:t>
            </a:r>
            <a:r>
              <a:rPr lang="en-US" dirty="0"/>
              <a:t> </a:t>
            </a:r>
            <a:endParaRPr lang="zh-CN" altLang="en-US" dirty="0" smtClean="0"/>
          </a:p>
          <a:p>
            <a:r>
              <a:rPr lang="en-US" dirty="0"/>
              <a:t>Windows S</a:t>
            </a:r>
            <a:r>
              <a:rPr lang="en-US" cap="none" dirty="0"/>
              <a:t>erver</a:t>
            </a:r>
            <a:r>
              <a:rPr lang="en-US" dirty="0"/>
              <a:t> 2008</a:t>
            </a:r>
            <a:r>
              <a:rPr lang="zh-CN" altLang="en-US" dirty="0"/>
              <a:t>搭建</a:t>
            </a:r>
            <a:r>
              <a:rPr lang="en-US" dirty="0" err="1"/>
              <a:t>IPS</a:t>
            </a:r>
            <a:r>
              <a:rPr lang="en-US" cap="none" dirty="0" err="1"/>
              <a:t>ec</a:t>
            </a:r>
            <a:r>
              <a:rPr lang="en-US" dirty="0"/>
              <a:t> </a:t>
            </a:r>
            <a:r>
              <a:rPr lang="en-US" dirty="0" smtClean="0"/>
              <a:t>VPN</a:t>
            </a:r>
            <a:r>
              <a:rPr lang="zh-CN" altLang="en-US" dirty="0"/>
              <a:t>服务器的方法如下：</a:t>
            </a:r>
            <a:endParaRPr lang="en-US" dirty="0"/>
          </a:p>
          <a:p>
            <a:pPr marL="457200" lvl="1" indent="0">
              <a:buNone/>
            </a:pPr>
            <a:r>
              <a:rPr lang="en-US" dirty="0" smtClean="0"/>
              <a:t>1</a:t>
            </a:r>
            <a:r>
              <a:rPr lang="zh-CN" altLang="en-US" dirty="0"/>
              <a:t>、</a:t>
            </a:r>
            <a:r>
              <a:rPr lang="en-US" dirty="0" err="1"/>
              <a:t>IPSec</a:t>
            </a:r>
            <a:r>
              <a:rPr lang="en-US" dirty="0"/>
              <a:t> VPN</a:t>
            </a:r>
            <a:r>
              <a:rPr lang="zh-CN" altLang="en-US" dirty="0"/>
              <a:t>服务器</a:t>
            </a:r>
            <a:r>
              <a:rPr lang="zh-CN" altLang="en-US" dirty="0" smtClean="0"/>
              <a:t>配置</a:t>
            </a:r>
          </a:p>
          <a:p>
            <a:pPr marL="457200" lvl="1" indent="0">
              <a:buNone/>
            </a:pPr>
            <a:r>
              <a:rPr lang="en-US" dirty="0"/>
              <a:t>2</a:t>
            </a:r>
            <a:r>
              <a:rPr lang="zh-CN" altLang="en-US" dirty="0"/>
              <a:t>、</a:t>
            </a:r>
            <a:r>
              <a:rPr lang="en-US" dirty="0" err="1"/>
              <a:t>IPSec</a:t>
            </a:r>
            <a:r>
              <a:rPr lang="en-US" dirty="0"/>
              <a:t> VPN</a:t>
            </a:r>
            <a:r>
              <a:rPr lang="zh-CN" altLang="en-US" dirty="0"/>
              <a:t>客户端配置</a:t>
            </a:r>
            <a:endParaRPr lang="en-US" dirty="0"/>
          </a:p>
          <a:p>
            <a:pPr marL="457200" lvl="1"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6662580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1</a:t>
            </a:r>
            <a:r>
              <a:rPr lang="zh-CN" altLang="en-US" dirty="0"/>
              <a:t>）选择“开始”</a:t>
            </a:r>
            <a:r>
              <a:rPr lang="en-US" dirty="0"/>
              <a:t>-&gt;</a:t>
            </a:r>
            <a:r>
              <a:rPr lang="zh-CN" altLang="en-US" dirty="0"/>
              <a:t>“管理工具”</a:t>
            </a:r>
            <a:r>
              <a:rPr lang="en-US" dirty="0"/>
              <a:t>-&gt;</a:t>
            </a:r>
            <a:r>
              <a:rPr lang="zh-CN" altLang="en-US" dirty="0"/>
              <a:t>“服务器管理器”，单击“添加角色”，打开“添加角色向导</a:t>
            </a:r>
            <a:r>
              <a:rPr lang="zh-CN" altLang="en-US" dirty="0" smtClean="0"/>
              <a:t>”。</a:t>
            </a:r>
            <a:endParaRPr lang="en-US" dirty="0"/>
          </a:p>
          <a:p>
            <a:pPr marL="0" indent="0">
              <a:buNone/>
            </a:pPr>
            <a:r>
              <a:rPr lang="zh-CN" altLang="en-US" dirty="0"/>
              <a:t>（</a:t>
            </a:r>
            <a:r>
              <a:rPr lang="en-US" dirty="0"/>
              <a:t>2</a:t>
            </a:r>
            <a:r>
              <a:rPr lang="zh-CN" altLang="en-US" dirty="0"/>
              <a:t>）单击“下一步”，在出现的“选择服务器角色”对话框的角色列表中选择“网络策略与服务”，如图</a:t>
            </a:r>
            <a:r>
              <a:rPr lang="en-US" dirty="0"/>
              <a:t>14-56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68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16000" y="3637722"/>
            <a:ext cx="3759373" cy="282681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15999" y="6440557"/>
            <a:ext cx="3759373" cy="369332"/>
          </a:xfrm>
          <a:prstGeom prst="rect">
            <a:avLst/>
          </a:prstGeom>
          <a:noFill/>
        </p:spPr>
        <p:txBody>
          <a:bodyPr wrap="square" rtlCol="0">
            <a:spAutoFit/>
          </a:bodyPr>
          <a:lstStyle/>
          <a:p>
            <a:pPr algn="ctr"/>
            <a:r>
              <a:rPr lang="zh-CN" altLang="en-US" b="1" dirty="0"/>
              <a:t>图</a:t>
            </a:r>
            <a:r>
              <a:rPr lang="en-US" b="1" dirty="0"/>
              <a:t>14-56 </a:t>
            </a:r>
            <a:r>
              <a:rPr lang="zh-CN" altLang="en-US" b="1" dirty="0"/>
              <a:t>选择角色</a:t>
            </a:r>
            <a:endParaRPr lang="en-US" dirty="0"/>
          </a:p>
        </p:txBody>
      </p:sp>
    </p:spTree>
    <p:extLst>
      <p:ext uri="{BB962C8B-B14F-4D97-AF65-F5344CB8AC3E}">
        <p14:creationId xmlns:p14="http://schemas.microsoft.com/office/powerpoint/2010/main" xmlns="" val="5610566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3</a:t>
            </a:r>
            <a:r>
              <a:rPr lang="zh-CN" altLang="en-US" dirty="0"/>
              <a:t>）单击“下一步”按钮，在出现的“选择角色服务”对话框中的角色服务栏中点击选择“路由和远程访问服务”，如图</a:t>
            </a:r>
            <a:r>
              <a:rPr lang="en-US" dirty="0"/>
              <a:t>14-57</a:t>
            </a:r>
            <a:r>
              <a:rPr lang="zh-CN" altLang="en-US" dirty="0"/>
              <a:t>所示</a:t>
            </a:r>
            <a:r>
              <a:rPr lang="en-US" dirty="0"/>
              <a:t> </a:t>
            </a:r>
            <a:endParaRPr lang="zh-CN" altLang="en-US" dirty="0" smtClean="0"/>
          </a:p>
          <a:p>
            <a:pPr marL="0" indent="0">
              <a:buNone/>
            </a:pPr>
            <a:r>
              <a:rPr lang="zh-CN" altLang="en-US" dirty="0"/>
              <a:t>（</a:t>
            </a:r>
            <a:r>
              <a:rPr lang="en-US" dirty="0"/>
              <a:t>4</a:t>
            </a:r>
            <a:r>
              <a:rPr lang="zh-CN" altLang="en-US" dirty="0"/>
              <a:t>）单击“下一步”，在出现的“确认安装选择”对话框中单击“安装”按钮，出现正在安装“网络策略和访问服务”安装进度对话框，安装完毕出现如图</a:t>
            </a:r>
            <a:r>
              <a:rPr lang="en-US" dirty="0"/>
              <a:t>14-58</a:t>
            </a:r>
            <a:r>
              <a:rPr lang="zh-CN" altLang="en-US" dirty="0"/>
              <a:t>所示的安装结果对话框。</a:t>
            </a:r>
            <a:endParaRPr lang="en-US"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285685" y="6420887"/>
            <a:ext cx="3219766" cy="368295"/>
          </a:xfrm>
          <a:prstGeom prst="rect">
            <a:avLst/>
          </a:prstGeom>
          <a:noFill/>
        </p:spPr>
        <p:txBody>
          <a:bodyPr wrap="square" rtlCol="0">
            <a:spAutoFit/>
          </a:bodyPr>
          <a:lstStyle/>
          <a:p>
            <a:pPr algn="ctr"/>
            <a:r>
              <a:rPr lang="zh-CN" altLang="en-US" b="1" dirty="0"/>
              <a:t>图</a:t>
            </a:r>
            <a:r>
              <a:rPr lang="en-US" b="1" dirty="0"/>
              <a:t>14-57 </a:t>
            </a:r>
            <a:r>
              <a:rPr lang="zh-CN" altLang="en-US" b="1" dirty="0"/>
              <a:t>选择角色服务</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85685" y="3993680"/>
            <a:ext cx="3219765" cy="2427207"/>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45287" y="3947352"/>
            <a:ext cx="3292475" cy="247353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6745286" y="6419850"/>
            <a:ext cx="3292476" cy="369332"/>
          </a:xfrm>
          <a:prstGeom prst="rect">
            <a:avLst/>
          </a:prstGeom>
          <a:noFill/>
        </p:spPr>
        <p:txBody>
          <a:bodyPr wrap="square" rtlCol="0">
            <a:spAutoFit/>
          </a:bodyPr>
          <a:lstStyle/>
          <a:p>
            <a:pPr algn="ctr"/>
            <a:r>
              <a:rPr lang="zh-CN" altLang="en-US" b="1" dirty="0"/>
              <a:t>图</a:t>
            </a:r>
            <a:r>
              <a:rPr lang="en-US" b="1" dirty="0"/>
              <a:t>14-58 </a:t>
            </a:r>
            <a:r>
              <a:rPr lang="zh-CN" altLang="en-US" b="1" dirty="0"/>
              <a:t>安装结果</a:t>
            </a:r>
            <a:endParaRPr lang="en-US" dirty="0"/>
          </a:p>
        </p:txBody>
      </p:sp>
    </p:spTree>
    <p:extLst>
      <p:ext uri="{BB962C8B-B14F-4D97-AF65-F5344CB8AC3E}">
        <p14:creationId xmlns:p14="http://schemas.microsoft.com/office/powerpoint/2010/main" xmlns="" val="20187804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5</a:t>
            </a:r>
            <a:r>
              <a:rPr lang="zh-CN" altLang="en-US" dirty="0"/>
              <a:t>）单击“关闭”按钮，返回“服务器管理器”对话框，可以看到角色摘要下显示“网络策略和访问服务”已安装，然后展开“网络策略和访问服务”，如图</a:t>
            </a:r>
            <a:r>
              <a:rPr lang="en-US" dirty="0"/>
              <a:t>14-59</a:t>
            </a:r>
            <a:r>
              <a:rPr lang="zh-CN" altLang="en-US" dirty="0"/>
              <a:t>所示</a:t>
            </a:r>
            <a:r>
              <a:rPr lang="en-US" dirty="0"/>
              <a:t> </a:t>
            </a:r>
            <a:endParaRPr lang="zh-CN" altLang="en-US" dirty="0" smtClean="0"/>
          </a:p>
          <a:p>
            <a:pPr marL="0" indent="0">
              <a:buNone/>
            </a:pPr>
            <a:r>
              <a:rPr lang="zh-CN" altLang="en-US" dirty="0"/>
              <a:t>（</a:t>
            </a:r>
            <a:r>
              <a:rPr lang="en-US" dirty="0"/>
              <a:t>6</a:t>
            </a:r>
            <a:r>
              <a:rPr lang="zh-CN" altLang="en-US" dirty="0"/>
              <a:t>）右击“路由和远程访问”，在出现的菜单条中选择“配置并启用路由和远程访问”，如图</a:t>
            </a:r>
            <a:r>
              <a:rPr lang="en-US" dirty="0"/>
              <a:t>14-60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4" y="6420887"/>
            <a:ext cx="4991099" cy="369332"/>
          </a:xfrm>
          <a:prstGeom prst="rect">
            <a:avLst/>
          </a:prstGeom>
          <a:noFill/>
        </p:spPr>
        <p:txBody>
          <a:bodyPr wrap="square" rtlCol="0">
            <a:spAutoFit/>
          </a:bodyPr>
          <a:lstStyle/>
          <a:p>
            <a:pPr algn="ctr"/>
            <a:r>
              <a:rPr lang="zh-CN" altLang="en-US" b="1" dirty="0"/>
              <a:t>图</a:t>
            </a:r>
            <a:r>
              <a:rPr lang="en-US" b="1" dirty="0"/>
              <a:t>14-59 </a:t>
            </a:r>
            <a:r>
              <a:rPr lang="zh-CN" altLang="en-US" b="1" dirty="0"/>
              <a:t>展开“网络策略和访问服务”显示情况</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349999" y="6419850"/>
            <a:ext cx="4927601" cy="369332"/>
          </a:xfrm>
          <a:prstGeom prst="rect">
            <a:avLst/>
          </a:prstGeom>
          <a:noFill/>
        </p:spPr>
        <p:txBody>
          <a:bodyPr wrap="square" rtlCol="0">
            <a:spAutoFit/>
          </a:bodyPr>
          <a:lstStyle/>
          <a:p>
            <a:pPr algn="ctr"/>
            <a:r>
              <a:rPr lang="zh-CN" altLang="en-US" b="1" dirty="0"/>
              <a:t>图</a:t>
            </a:r>
            <a:r>
              <a:rPr lang="en-US" b="1" dirty="0"/>
              <a:t>14-60 </a:t>
            </a:r>
            <a:r>
              <a:rPr lang="zh-CN" altLang="en-US" b="1" dirty="0"/>
              <a:t>配置并启用路由和远程访问</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50000" y="3651250"/>
            <a:ext cx="4927600" cy="27686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13774" y="4171950"/>
            <a:ext cx="4991100" cy="2247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32300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7</a:t>
            </a:r>
            <a:r>
              <a:rPr lang="zh-CN" altLang="en-US" dirty="0"/>
              <a:t>）在出现的“路由和远程访问服务器安装向导”窗口中单击“下一步”按钮，进入服务选择窗口，这里选择第三项“虚拟专用网络（</a:t>
            </a:r>
            <a:r>
              <a:rPr lang="en-US" dirty="0"/>
              <a:t>VPN</a:t>
            </a:r>
            <a:r>
              <a:rPr lang="zh-CN" altLang="en-US" dirty="0"/>
              <a:t>）和</a:t>
            </a:r>
            <a:r>
              <a:rPr lang="en-US" dirty="0"/>
              <a:t>NAT</a:t>
            </a:r>
            <a:r>
              <a:rPr lang="zh-CN" altLang="en-US" dirty="0"/>
              <a:t>”， 如图</a:t>
            </a:r>
            <a:r>
              <a:rPr lang="en-US" dirty="0"/>
              <a:t>14-61</a:t>
            </a:r>
            <a:r>
              <a:rPr lang="zh-CN" altLang="en-US" dirty="0"/>
              <a:t>所示。然后单击“下一步”按钮</a:t>
            </a:r>
            <a:r>
              <a:rPr lang="en-US" dirty="0"/>
              <a:t> </a:t>
            </a:r>
            <a:endParaRPr lang="zh-CN" altLang="en-US" dirty="0" smtClean="0"/>
          </a:p>
          <a:p>
            <a:pPr marL="0" indent="0">
              <a:buNone/>
            </a:pPr>
            <a:r>
              <a:rPr lang="zh-CN" altLang="en-US" dirty="0"/>
              <a:t>（</a:t>
            </a:r>
            <a:r>
              <a:rPr lang="en-US" dirty="0"/>
              <a:t>8</a:t>
            </a:r>
            <a:r>
              <a:rPr lang="zh-CN" altLang="en-US" dirty="0"/>
              <a:t>）在向导弹出的窗口中选择其中一个连接，这里选择“本地连接</a:t>
            </a:r>
            <a:r>
              <a:rPr lang="en-US" dirty="0"/>
              <a:t>2</a:t>
            </a:r>
            <a:r>
              <a:rPr lang="zh-CN" altLang="en-US" dirty="0"/>
              <a:t>”，然后单击“下一步”，在出现的对话框中选择“来自一个指定的地址范围”，如图</a:t>
            </a:r>
            <a:r>
              <a:rPr lang="en-US" dirty="0"/>
              <a:t>14-62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341478" y="6488668"/>
            <a:ext cx="4267826" cy="369332"/>
          </a:xfrm>
          <a:prstGeom prst="rect">
            <a:avLst/>
          </a:prstGeom>
          <a:noFill/>
        </p:spPr>
        <p:txBody>
          <a:bodyPr wrap="square" rtlCol="0">
            <a:spAutoFit/>
          </a:bodyPr>
          <a:lstStyle/>
          <a:p>
            <a:r>
              <a:rPr lang="zh-CN" altLang="en-US" b="1" dirty="0"/>
              <a:t>图</a:t>
            </a:r>
            <a:r>
              <a:rPr lang="en-US" b="1" dirty="0"/>
              <a:t>14-61 </a:t>
            </a:r>
            <a:r>
              <a:rPr lang="zh-CN" altLang="en-US" b="1" dirty="0"/>
              <a:t>路由和远程访问服务器服务配置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5407946" y="6420886"/>
            <a:ext cx="4927601" cy="369332"/>
          </a:xfrm>
          <a:prstGeom prst="rect">
            <a:avLst/>
          </a:prstGeom>
          <a:noFill/>
        </p:spPr>
        <p:txBody>
          <a:bodyPr wrap="square" rtlCol="0">
            <a:spAutoFit/>
          </a:bodyPr>
          <a:lstStyle/>
          <a:p>
            <a:pPr algn="ctr"/>
            <a:r>
              <a:rPr lang="zh-CN" altLang="en-US" b="1" dirty="0"/>
              <a:t>图</a:t>
            </a:r>
            <a:r>
              <a:rPr lang="en-US" b="1" dirty="0"/>
              <a:t>14-62 IP</a:t>
            </a:r>
            <a:r>
              <a:rPr lang="zh-CN" altLang="en-US" b="1" dirty="0"/>
              <a:t>地址分配</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58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2774" y="4332859"/>
            <a:ext cx="2496176" cy="216285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584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39191" y="4332859"/>
            <a:ext cx="2520952" cy="21672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445769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9</a:t>
            </a:r>
            <a:r>
              <a:rPr lang="zh-CN" altLang="en-US" dirty="0"/>
              <a:t>）此处指定的</a:t>
            </a:r>
            <a:r>
              <a:rPr lang="en-US" dirty="0"/>
              <a:t>IP</a:t>
            </a:r>
            <a:r>
              <a:rPr lang="zh-CN" altLang="en-US" dirty="0"/>
              <a:t>地址范围是作为</a:t>
            </a:r>
            <a:r>
              <a:rPr lang="en-US" dirty="0"/>
              <a:t>VPN</a:t>
            </a:r>
            <a:r>
              <a:rPr lang="zh-CN" altLang="en-US" dirty="0"/>
              <a:t>客户端通过虚拟专网连接到</a:t>
            </a:r>
            <a:r>
              <a:rPr lang="en-US" dirty="0"/>
              <a:t>VPN</a:t>
            </a:r>
            <a:r>
              <a:rPr lang="zh-CN" altLang="en-US" dirty="0"/>
              <a:t>服务器时所使用的</a:t>
            </a:r>
            <a:r>
              <a:rPr lang="en-US" dirty="0"/>
              <a:t>IP</a:t>
            </a:r>
            <a:r>
              <a:rPr lang="zh-CN" altLang="en-US" dirty="0"/>
              <a:t>地址池。单击“新建”按钮，出现</a:t>
            </a:r>
            <a:r>
              <a:rPr lang="en-US" dirty="0"/>
              <a:t>IPv4</a:t>
            </a:r>
            <a:r>
              <a:rPr lang="zh-CN" altLang="en-US" dirty="0"/>
              <a:t>地址范围对话框，在起始</a:t>
            </a:r>
            <a:r>
              <a:rPr lang="en-US" dirty="0"/>
              <a:t>IP</a:t>
            </a:r>
            <a:r>
              <a:rPr lang="zh-CN" altLang="en-US" dirty="0"/>
              <a:t>地址文本框中输入“</a:t>
            </a:r>
            <a:r>
              <a:rPr lang="en-US" dirty="0"/>
              <a:t>172.16.22.11</a:t>
            </a:r>
            <a:r>
              <a:rPr lang="zh-CN" altLang="en-US" dirty="0"/>
              <a:t>”，在“结束</a:t>
            </a:r>
            <a:r>
              <a:rPr lang="en-US" dirty="0"/>
              <a:t>IP</a:t>
            </a:r>
            <a:r>
              <a:rPr lang="zh-CN" altLang="en-US" dirty="0"/>
              <a:t>地址”文本框中输入“</a:t>
            </a:r>
            <a:r>
              <a:rPr lang="en-US" dirty="0"/>
              <a:t>172.16.22.22</a:t>
            </a:r>
            <a:r>
              <a:rPr lang="zh-CN" altLang="en-US" dirty="0"/>
              <a:t>”，如图</a:t>
            </a:r>
            <a:r>
              <a:rPr lang="en-US" dirty="0"/>
              <a:t>14-63</a:t>
            </a:r>
            <a:r>
              <a:rPr lang="zh-CN" altLang="en-US" dirty="0"/>
              <a:t>所</a:t>
            </a:r>
            <a:r>
              <a:rPr lang="zh-CN" altLang="en-US" dirty="0" smtClean="0"/>
              <a:t>示</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61773" y="6542903"/>
            <a:ext cx="4267826" cy="369332"/>
          </a:xfrm>
          <a:prstGeom prst="rect">
            <a:avLst/>
          </a:prstGeom>
          <a:noFill/>
        </p:spPr>
        <p:txBody>
          <a:bodyPr wrap="square" rtlCol="0">
            <a:spAutoFit/>
          </a:bodyPr>
          <a:lstStyle/>
          <a:p>
            <a:pPr algn="ctr"/>
            <a:r>
              <a:rPr lang="zh-CN" altLang="en-US" b="1" dirty="0"/>
              <a:t>图</a:t>
            </a:r>
            <a:r>
              <a:rPr lang="en-US" b="1" dirty="0"/>
              <a:t>14-63 </a:t>
            </a:r>
            <a:r>
              <a:rPr lang="zh-CN" altLang="en-US" b="1" dirty="0"/>
              <a:t>输入起始与结束</a:t>
            </a:r>
            <a:r>
              <a:rPr lang="en-US" b="1" dirty="0"/>
              <a:t>IP</a:t>
            </a:r>
            <a:r>
              <a:rPr lang="zh-CN" altLang="en-US" b="1" dirty="0"/>
              <a:t>地址</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68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1655" y="3495412"/>
            <a:ext cx="3588063" cy="31046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2624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smtClean="0"/>
              <a:t>（</a:t>
            </a:r>
            <a:r>
              <a:rPr lang="en-US" dirty="0"/>
              <a:t>10</a:t>
            </a:r>
            <a:r>
              <a:rPr lang="zh-CN" altLang="en-US" dirty="0"/>
              <a:t>）单击“确定”按钮，可以看到已经指定了一段</a:t>
            </a:r>
            <a:r>
              <a:rPr lang="en-US" dirty="0"/>
              <a:t>IP</a:t>
            </a:r>
            <a:r>
              <a:rPr lang="zh-CN" altLang="en-US" dirty="0"/>
              <a:t>地址。然后单击“下一步”按钮，出现“管理多个远程访问服务器”对话框，在该对话框中可以指定身份验证的方法是路由和远程访问服务器还是</a:t>
            </a:r>
            <a:r>
              <a:rPr lang="en-US" dirty="0"/>
              <a:t>RADIUS</a:t>
            </a:r>
            <a:r>
              <a:rPr lang="zh-CN" altLang="en-US" dirty="0"/>
              <a:t>服务器，在此选择“否，使用路由和远程访问来对连接请求进行身份验证”复选框，如图</a:t>
            </a:r>
            <a:r>
              <a:rPr lang="en-US" dirty="0"/>
              <a:t>14-64</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3631885" y="6488668"/>
            <a:ext cx="4927601" cy="369332"/>
          </a:xfrm>
          <a:prstGeom prst="rect">
            <a:avLst/>
          </a:prstGeom>
          <a:noFill/>
        </p:spPr>
        <p:txBody>
          <a:bodyPr wrap="square" rtlCol="0">
            <a:spAutoFit/>
          </a:bodyPr>
          <a:lstStyle/>
          <a:p>
            <a:pPr algn="ctr"/>
            <a:r>
              <a:rPr lang="zh-CN" altLang="en-US" b="1" dirty="0"/>
              <a:t>图</a:t>
            </a:r>
            <a:r>
              <a:rPr lang="en-US" b="1" dirty="0"/>
              <a:t>14-64 </a:t>
            </a:r>
            <a:r>
              <a:rPr lang="zh-CN" altLang="en-US" b="1" dirty="0"/>
              <a:t>管理多个远程访问服务器</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78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52478" y="3828907"/>
            <a:ext cx="3086413" cy="26597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6983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a:t>
            </a:r>
            <a:r>
              <a:rPr lang="en-US" dirty="0"/>
              <a:t>VPN</a:t>
            </a:r>
            <a:r>
              <a:rPr lang="zh-CN" altLang="en-US" dirty="0"/>
              <a:t>服务器配置</a:t>
            </a:r>
            <a:r>
              <a:rPr lang="en-US" dirty="0"/>
              <a:t> </a:t>
            </a:r>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11</a:t>
            </a:r>
            <a:r>
              <a:rPr lang="zh-CN" altLang="en-US" dirty="0"/>
              <a:t>）单击“下一步”按钮，完成</a:t>
            </a:r>
            <a:r>
              <a:rPr lang="en-US" dirty="0"/>
              <a:t>VPN</a:t>
            </a:r>
            <a:r>
              <a:rPr lang="zh-CN" altLang="en-US" dirty="0"/>
              <a:t>配置。单击“完成”按钮，这时看到“服务器管理器”角色中“路由和远程访问”已启动（显示为向上的绿色箭头</a:t>
            </a:r>
            <a:r>
              <a:rPr lang="zh-CN" altLang="en-US" dirty="0" smtClean="0"/>
              <a:t>）</a:t>
            </a:r>
            <a:r>
              <a:rPr lang="zh-CN" altLang="en-US" dirty="0"/>
              <a:t>，</a:t>
            </a:r>
            <a:r>
              <a:rPr lang="zh-CN" altLang="en-US" dirty="0" smtClean="0"/>
              <a:t>如</a:t>
            </a:r>
            <a:r>
              <a:rPr lang="zh-CN" altLang="en-US" dirty="0"/>
              <a:t>图</a:t>
            </a:r>
            <a:r>
              <a:rPr lang="en-US" dirty="0"/>
              <a:t>14-65</a:t>
            </a:r>
            <a:r>
              <a:rPr lang="zh-CN" altLang="en-US" dirty="0"/>
              <a:t>所示。至此，</a:t>
            </a:r>
            <a:r>
              <a:rPr lang="en-US" dirty="0"/>
              <a:t>Windows </a:t>
            </a:r>
            <a:r>
              <a:rPr lang="en-US" dirty="0" smtClean="0"/>
              <a:t>S</a:t>
            </a:r>
            <a:r>
              <a:rPr lang="en-US" cap="none" dirty="0" smtClean="0"/>
              <a:t>erver</a:t>
            </a:r>
            <a:r>
              <a:rPr lang="en-US" dirty="0" smtClean="0"/>
              <a:t> </a:t>
            </a:r>
            <a:r>
              <a:rPr lang="en-US" dirty="0"/>
              <a:t>VPN</a:t>
            </a:r>
            <a:r>
              <a:rPr lang="zh-CN" altLang="en-US" dirty="0"/>
              <a:t>服务器的配置完成</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3631884" y="5606533"/>
            <a:ext cx="4927601" cy="369332"/>
          </a:xfrm>
          <a:prstGeom prst="rect">
            <a:avLst/>
          </a:prstGeom>
          <a:noFill/>
        </p:spPr>
        <p:txBody>
          <a:bodyPr wrap="square" rtlCol="0">
            <a:spAutoFit/>
          </a:bodyPr>
          <a:lstStyle/>
          <a:p>
            <a:pPr algn="ctr"/>
            <a:r>
              <a:rPr lang="zh-CN" altLang="en-US" b="1" dirty="0"/>
              <a:t>图</a:t>
            </a:r>
            <a:r>
              <a:rPr lang="en-US" b="1" dirty="0"/>
              <a:t>14-65 </a:t>
            </a:r>
            <a:r>
              <a:rPr lang="zh-CN" altLang="en-US" b="1" dirty="0"/>
              <a:t>完成</a:t>
            </a:r>
            <a:r>
              <a:rPr lang="en-US" b="1" dirty="0"/>
              <a:t>Windows Server VPN</a:t>
            </a:r>
            <a:r>
              <a:rPr lang="zh-CN" altLang="en-US" b="1" dirty="0"/>
              <a:t>服务器配置</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89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90635" y="3924300"/>
            <a:ext cx="4610100" cy="1638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75003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、检索</a:t>
            </a:r>
            <a:r>
              <a:rPr lang="en-US" dirty="0"/>
              <a:t>Internet</a:t>
            </a:r>
            <a:r>
              <a:rPr lang="zh-CN" altLang="en-US" dirty="0"/>
              <a:t>，调查现在主流的操作系统有哪些？各占多少份额？</a:t>
            </a:r>
            <a:endParaRPr lang="en-US" dirty="0"/>
          </a:p>
          <a:p>
            <a:pPr marL="0" indent="0">
              <a:buNone/>
            </a:pPr>
            <a:r>
              <a:rPr lang="en-US" dirty="0"/>
              <a:t>2</a:t>
            </a:r>
            <a:r>
              <a:rPr lang="zh-CN" altLang="en-US" dirty="0"/>
              <a:t>、请问你会使用哪个操作系统？分析这个操作系统的安全性。</a:t>
            </a:r>
            <a:endParaRPr lang="en-US" dirty="0"/>
          </a:p>
          <a:p>
            <a:pPr marL="0" indent="0">
              <a:buNone/>
            </a:pPr>
            <a:r>
              <a:rPr lang="en-US" dirty="0"/>
              <a:t>3</a:t>
            </a:r>
            <a:r>
              <a:rPr lang="zh-CN" altLang="en-US" dirty="0"/>
              <a:t>、盗版软件是如何影响个人、组织乃至整个国家的信息安全？</a:t>
            </a:r>
            <a:endParaRPr lang="en-US" dirty="0"/>
          </a:p>
          <a:p>
            <a:pPr marL="0" indent="0">
              <a:buNone/>
            </a:pPr>
            <a:endParaRPr lang="en-US" dirty="0"/>
          </a:p>
        </p:txBody>
      </p:sp>
    </p:spTree>
    <p:extLst>
      <p:ext uri="{BB962C8B-B14F-4D97-AF65-F5344CB8AC3E}">
        <p14:creationId xmlns:p14="http://schemas.microsoft.com/office/powerpoint/2010/main" xmlns="" val="3750736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VPN</a:t>
            </a:r>
            <a:r>
              <a:rPr lang="zh-CN" altLang="en-US" dirty="0" smtClean="0"/>
              <a:t>客户</a:t>
            </a:r>
            <a:r>
              <a:rPr lang="zh-CN" altLang="en-US" dirty="0"/>
              <a:t>端配置</a:t>
            </a:r>
            <a:r>
              <a:rPr lang="en-US" dirty="0"/>
              <a:t> </a:t>
            </a:r>
            <a:r>
              <a:rPr lang="en-US" dirty="0" smtClean="0"/>
              <a:t> </a:t>
            </a: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客户端配置非常得简单，只需建立一个到服务器的虚拟专用连接，然后通过该虚拟专用的连接拨号建立连接即可。下面以</a:t>
            </a:r>
            <a:r>
              <a:rPr lang="en-US" dirty="0"/>
              <a:t>Windows </a:t>
            </a:r>
            <a:r>
              <a:rPr lang="en-US" dirty="0" smtClean="0"/>
              <a:t>S</a:t>
            </a:r>
            <a:r>
              <a:rPr lang="en-US" cap="none" dirty="0" smtClean="0"/>
              <a:t>erver </a:t>
            </a:r>
            <a:r>
              <a:rPr lang="en-US" dirty="0" smtClean="0"/>
              <a:t>2003</a:t>
            </a:r>
            <a:r>
              <a:rPr lang="zh-CN" altLang="en-US" dirty="0"/>
              <a:t>客户端为例，配置步骤</a:t>
            </a:r>
            <a:r>
              <a:rPr lang="zh-CN" altLang="en-US" dirty="0" smtClean="0"/>
              <a:t>如下</a:t>
            </a:r>
          </a:p>
          <a:p>
            <a:pPr marL="0" indent="0">
              <a:buNone/>
            </a:pPr>
            <a:r>
              <a:rPr lang="zh-CN" altLang="en-US" dirty="0"/>
              <a:t>（</a:t>
            </a:r>
            <a:r>
              <a:rPr lang="en-US" dirty="0"/>
              <a:t>1</a:t>
            </a:r>
            <a:r>
              <a:rPr lang="zh-CN" altLang="en-US" dirty="0"/>
              <a:t>）右键单击桌面上的“网上邻居”图标，选择“属性”，双击“新建连接向导”打开向导窗口，单击“下一步”按钮，接着在“网络连接类型”窗口中选第二项“连接到我的工作场所的网络”，点击“下一步”，如图</a:t>
            </a:r>
            <a:r>
              <a:rPr lang="en-US" dirty="0"/>
              <a:t>14-66</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61774" y="6488668"/>
            <a:ext cx="4267826" cy="369332"/>
          </a:xfrm>
          <a:prstGeom prst="rect">
            <a:avLst/>
          </a:prstGeom>
          <a:noFill/>
        </p:spPr>
        <p:txBody>
          <a:bodyPr wrap="square" rtlCol="0">
            <a:spAutoFit/>
          </a:bodyPr>
          <a:lstStyle/>
          <a:p>
            <a:pPr algn="ctr"/>
            <a:r>
              <a:rPr lang="zh-CN" altLang="en-US" b="1" dirty="0"/>
              <a:t>图</a:t>
            </a:r>
            <a:r>
              <a:rPr lang="en-US" b="1" dirty="0"/>
              <a:t>14-66 </a:t>
            </a:r>
            <a:r>
              <a:rPr lang="zh-CN" altLang="en-US" b="1" dirty="0"/>
              <a:t>新建连接向导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28524" y="4348420"/>
            <a:ext cx="2934326" cy="22164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98477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VPN</a:t>
            </a:r>
            <a:r>
              <a:rPr lang="zh-CN" altLang="en-US" dirty="0" smtClean="0"/>
              <a:t>客户</a:t>
            </a:r>
            <a:r>
              <a:rPr lang="zh-CN" altLang="en-US" dirty="0"/>
              <a:t>端配置</a:t>
            </a:r>
            <a:r>
              <a:rPr lang="en-US" dirty="0"/>
              <a:t> </a:t>
            </a:r>
            <a:r>
              <a:rPr lang="en-US" dirty="0" smtClean="0"/>
              <a:t> </a:t>
            </a: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2</a:t>
            </a:r>
            <a:r>
              <a:rPr lang="zh-CN" altLang="en-US" dirty="0"/>
              <a:t>）在“网络连接”对话框中选择“虚拟专用网络连接”，然后单击“下一步”按钮，如图</a:t>
            </a:r>
            <a:r>
              <a:rPr lang="en-US" dirty="0"/>
              <a:t>14-67</a:t>
            </a:r>
            <a:r>
              <a:rPr lang="zh-CN" altLang="en-US" dirty="0"/>
              <a:t>所示</a:t>
            </a:r>
            <a:r>
              <a:rPr lang="zh-CN" altLang="en-US" dirty="0" smtClean="0"/>
              <a:t>的</a:t>
            </a:r>
          </a:p>
          <a:p>
            <a:pPr marL="0" indent="0">
              <a:buNone/>
            </a:pPr>
            <a:r>
              <a:rPr lang="zh-CN" altLang="en-US" dirty="0"/>
              <a:t>（</a:t>
            </a:r>
            <a:r>
              <a:rPr lang="en-US" dirty="0"/>
              <a:t>3</a:t>
            </a:r>
            <a:r>
              <a:rPr lang="zh-CN" altLang="en-US" dirty="0"/>
              <a:t>）在出现的“</a:t>
            </a:r>
            <a:r>
              <a:rPr lang="en-US" dirty="0"/>
              <a:t>VPN</a:t>
            </a:r>
            <a:r>
              <a:rPr lang="zh-CN" altLang="en-US" dirty="0"/>
              <a:t>服务器选择”对话框中的“主机名或</a:t>
            </a:r>
            <a:r>
              <a:rPr lang="en-US" dirty="0"/>
              <a:t>IP</a:t>
            </a:r>
            <a:r>
              <a:rPr lang="zh-CN" altLang="en-US" dirty="0"/>
              <a:t>地址”文本框中输入“</a:t>
            </a:r>
            <a:r>
              <a:rPr lang="en-US" dirty="0"/>
              <a:t>192.16.22.9</a:t>
            </a:r>
            <a:r>
              <a:rPr lang="zh-CN" altLang="en-US" dirty="0"/>
              <a:t>”，如图</a:t>
            </a:r>
            <a:r>
              <a:rPr lang="en-US" dirty="0"/>
              <a:t>14-68</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310052" y="6488668"/>
            <a:ext cx="4267826" cy="369332"/>
          </a:xfrm>
          <a:prstGeom prst="rect">
            <a:avLst/>
          </a:prstGeom>
          <a:noFill/>
        </p:spPr>
        <p:txBody>
          <a:bodyPr wrap="square" rtlCol="0">
            <a:spAutoFit/>
          </a:bodyPr>
          <a:lstStyle/>
          <a:p>
            <a:pPr algn="ctr"/>
            <a:r>
              <a:rPr lang="zh-CN" altLang="en-US" b="1" dirty="0"/>
              <a:t>图</a:t>
            </a:r>
            <a:r>
              <a:rPr lang="en-US" b="1" dirty="0"/>
              <a:t>14-67 </a:t>
            </a:r>
            <a:r>
              <a:rPr lang="zh-CN" altLang="en-US" b="1" dirty="0"/>
              <a:t>选择网络连接类型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349999" y="6488668"/>
            <a:ext cx="4927601" cy="369332"/>
          </a:xfrm>
          <a:prstGeom prst="rect">
            <a:avLst/>
          </a:prstGeom>
          <a:noFill/>
        </p:spPr>
        <p:txBody>
          <a:bodyPr wrap="square" rtlCol="0">
            <a:spAutoFit/>
          </a:bodyPr>
          <a:lstStyle/>
          <a:p>
            <a:pPr algn="ctr"/>
            <a:r>
              <a:rPr lang="zh-CN" altLang="en-US" b="1" dirty="0"/>
              <a:t>图</a:t>
            </a:r>
            <a:r>
              <a:rPr lang="en-US" b="1" dirty="0"/>
              <a:t>14-68 </a:t>
            </a:r>
            <a:r>
              <a:rPr lang="zh-CN" altLang="en-US" b="1" dirty="0"/>
              <a:t>输入</a:t>
            </a:r>
            <a:r>
              <a:rPr lang="en-US" b="1" dirty="0"/>
              <a:t>VPN</a:t>
            </a:r>
            <a:r>
              <a:rPr lang="zh-CN" altLang="en-US" b="1" dirty="0"/>
              <a:t>服务器</a:t>
            </a:r>
            <a:r>
              <a:rPr lang="en-US" b="1" dirty="0"/>
              <a:t>IP</a:t>
            </a:r>
            <a:r>
              <a:rPr lang="zh-CN" altLang="en-US" b="1" dirty="0"/>
              <a:t>地址</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786208" y="3987142"/>
            <a:ext cx="3315514" cy="2501526"/>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10425" y="3633222"/>
            <a:ext cx="3806748" cy="28575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53591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IPS</a:t>
            </a:r>
            <a:r>
              <a:rPr lang="en-US" cap="none" dirty="0" err="1" smtClean="0"/>
              <a:t>ec</a:t>
            </a:r>
            <a:r>
              <a:rPr lang="en-US" dirty="0" smtClean="0"/>
              <a:t> VPN</a:t>
            </a:r>
            <a:r>
              <a:rPr lang="zh-CN" altLang="en-US" dirty="0" smtClean="0"/>
              <a:t>客户</a:t>
            </a:r>
            <a:r>
              <a:rPr lang="zh-CN" altLang="en-US" dirty="0"/>
              <a:t>端配置</a:t>
            </a:r>
            <a:r>
              <a:rPr lang="en-US" dirty="0"/>
              <a:t> </a:t>
            </a:r>
            <a:r>
              <a:rPr lang="en-US" dirty="0" smtClean="0"/>
              <a:t> </a:t>
            </a: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a:t>
            </a:r>
            <a:r>
              <a:rPr lang="en-US" dirty="0"/>
              <a:t>4</a:t>
            </a:r>
            <a:r>
              <a:rPr lang="zh-CN" altLang="en-US" dirty="0"/>
              <a:t>）单击“下一步”按钮，接着出现如图</a:t>
            </a:r>
            <a:r>
              <a:rPr lang="en-US" dirty="0"/>
              <a:t>14-69</a:t>
            </a:r>
            <a:r>
              <a:rPr lang="zh-CN" altLang="en-US" dirty="0"/>
              <a:t>所示的“完成新建连接向导”对话</a:t>
            </a:r>
            <a:r>
              <a:rPr lang="zh-CN" altLang="en-US" dirty="0" smtClean="0"/>
              <a:t>框</a:t>
            </a:r>
          </a:p>
          <a:p>
            <a:pPr marL="0" indent="0">
              <a:buNone/>
            </a:pPr>
            <a:r>
              <a:rPr lang="zh-CN" altLang="en-US" dirty="0" smtClean="0"/>
              <a:t>（</a:t>
            </a:r>
            <a:r>
              <a:rPr lang="en-US" altLang="zh-CN" dirty="0"/>
              <a:t>5</a:t>
            </a:r>
            <a:r>
              <a:rPr lang="zh-CN" altLang="en-US" dirty="0" smtClean="0"/>
              <a:t>）</a:t>
            </a:r>
            <a:r>
              <a:rPr lang="zh-CN" altLang="en-US" dirty="0"/>
              <a:t>单击“完成”按钮，出现“连接”对话框，如图</a:t>
            </a:r>
            <a:r>
              <a:rPr lang="en-US" dirty="0"/>
              <a:t>14-70</a:t>
            </a:r>
            <a:r>
              <a:rPr lang="zh-CN" altLang="en-US" dirty="0"/>
              <a:t>所示。输入用户名和密码</a:t>
            </a:r>
            <a:r>
              <a:rPr lang="en-US" dirty="0"/>
              <a:t>,</a:t>
            </a:r>
            <a:r>
              <a:rPr lang="zh-CN" altLang="en-US" dirty="0"/>
              <a:t>单击“连接”按钮，经过身份验证后即可连接到</a:t>
            </a:r>
            <a:r>
              <a:rPr lang="en-US" dirty="0"/>
              <a:t>VPN</a:t>
            </a:r>
            <a:r>
              <a:rPr lang="zh-CN" altLang="en-US" dirty="0"/>
              <a:t>服务器</a:t>
            </a:r>
            <a:r>
              <a:rPr lang="en-US" dirty="0"/>
              <a:t> </a:t>
            </a:r>
            <a:r>
              <a:rPr lang="en-US" dirty="0" smtClean="0"/>
              <a:t> </a:t>
            </a:r>
            <a:endParaRPr lang="zh-CN" altLang="en-US" dirty="0" smtClean="0"/>
          </a:p>
          <a:p>
            <a:pPr marL="0" indent="0">
              <a:buNone/>
            </a:pPr>
            <a:r>
              <a:rPr lang="zh-CN" altLang="en-US" dirty="0" smtClean="0"/>
              <a:t>（</a:t>
            </a:r>
            <a:r>
              <a:rPr lang="en-US" altLang="zh-CN" dirty="0"/>
              <a:t>6</a:t>
            </a:r>
            <a:r>
              <a:rPr lang="zh-CN" altLang="en-US" dirty="0" smtClean="0"/>
              <a:t>）</a:t>
            </a:r>
            <a:r>
              <a:rPr lang="zh-CN" altLang="en-US" dirty="0"/>
              <a:t>在客户端的命令行提示符下输入</a:t>
            </a:r>
            <a:r>
              <a:rPr lang="zh-CN" altLang="en-US" dirty="0" smtClean="0"/>
              <a:t>：</a:t>
            </a:r>
            <a:r>
              <a:rPr lang="en-US" cap="none" dirty="0" err="1" smtClean="0"/>
              <a:t>ipconfig</a:t>
            </a:r>
            <a:r>
              <a:rPr lang="en-US" cap="none" dirty="0" smtClean="0"/>
              <a:t>/all</a:t>
            </a:r>
            <a:r>
              <a:rPr lang="zh-CN" altLang="en-US" dirty="0" smtClean="0"/>
              <a:t>，</a:t>
            </a:r>
            <a:r>
              <a:rPr lang="zh-CN" altLang="en-US" dirty="0"/>
              <a:t>可以看到该客户端获得的虚拟</a:t>
            </a:r>
            <a:r>
              <a:rPr lang="en-US" dirty="0"/>
              <a:t>IP</a:t>
            </a:r>
            <a:r>
              <a:rPr lang="zh-CN" altLang="en-US" dirty="0"/>
              <a:t>地址“</a:t>
            </a:r>
            <a:r>
              <a:rPr lang="en-US" dirty="0"/>
              <a:t>172.16.22.13</a:t>
            </a:r>
            <a:r>
              <a:rPr lang="zh-CN" altLang="en-US" dirty="0"/>
              <a:t>”</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2998235" y="6488668"/>
            <a:ext cx="4267826" cy="369332"/>
          </a:xfrm>
          <a:prstGeom prst="rect">
            <a:avLst/>
          </a:prstGeom>
          <a:noFill/>
        </p:spPr>
        <p:txBody>
          <a:bodyPr wrap="square" rtlCol="0">
            <a:spAutoFit/>
          </a:bodyPr>
          <a:lstStyle/>
          <a:p>
            <a:pPr algn="ctr"/>
            <a:r>
              <a:rPr lang="zh-CN" altLang="en-US" b="1" dirty="0"/>
              <a:t>图</a:t>
            </a:r>
            <a:r>
              <a:rPr lang="en-US" b="1" dirty="0"/>
              <a:t>14-69 </a:t>
            </a:r>
            <a:r>
              <a:rPr lang="zh-CN" altLang="en-US" b="1" dirty="0"/>
              <a:t>完成新建连接向导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7505700" y="6488668"/>
            <a:ext cx="3581400" cy="369332"/>
          </a:xfrm>
          <a:prstGeom prst="rect">
            <a:avLst/>
          </a:prstGeom>
          <a:noFill/>
        </p:spPr>
        <p:txBody>
          <a:bodyPr wrap="square" rtlCol="0">
            <a:spAutoFit/>
          </a:bodyPr>
          <a:lstStyle/>
          <a:p>
            <a:pPr algn="ctr"/>
            <a:r>
              <a:rPr lang="zh-CN" altLang="en-US" b="1" dirty="0"/>
              <a:t>图</a:t>
            </a:r>
            <a:r>
              <a:rPr lang="en-US" b="1" dirty="0"/>
              <a:t>14-70 </a:t>
            </a:r>
            <a:r>
              <a:rPr lang="zh-CN" altLang="en-US" b="1" dirty="0"/>
              <a:t>连接</a:t>
            </a:r>
            <a:r>
              <a:rPr lang="en-US" b="1" dirty="0"/>
              <a:t>VPN</a:t>
            </a:r>
            <a:r>
              <a:rPr lang="zh-CN" altLang="en-US" b="1" dirty="0"/>
              <a:t>服务器</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6418" y="4302816"/>
            <a:ext cx="2891460" cy="2185852"/>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159749" y="4119557"/>
            <a:ext cx="2273301" cy="23691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392699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 </a:t>
            </a:r>
            <a:r>
              <a:rPr lang="zh-CN" altLang="en-US" b="1" dirty="0"/>
              <a:t>帐户</a:t>
            </a:r>
            <a:r>
              <a:rPr lang="zh-CN" altLang="en-US" b="1" dirty="0" smtClean="0"/>
              <a:t>管理</a:t>
            </a:r>
            <a:endParaRPr lang="en-US" dirty="0"/>
          </a:p>
        </p:txBody>
      </p:sp>
      <p:sp>
        <p:nvSpPr>
          <p:cNvPr id="3" name="Content Placeholder 2"/>
          <p:cNvSpPr>
            <a:spLocks noGrp="1"/>
          </p:cNvSpPr>
          <p:nvPr>
            <p:ph sz="quarter" idx="13"/>
          </p:nvPr>
        </p:nvSpPr>
        <p:spPr/>
        <p:txBody>
          <a:bodyPr/>
          <a:lstStyle/>
          <a:p>
            <a:r>
              <a:rPr lang="en-US" b="1" dirty="0"/>
              <a:t>14.1.1 </a:t>
            </a:r>
            <a:r>
              <a:rPr lang="zh-CN" altLang="en-US" b="1" dirty="0"/>
              <a:t>创建用户</a:t>
            </a:r>
            <a:r>
              <a:rPr lang="zh-CN" altLang="en-US" b="1" dirty="0" smtClean="0"/>
              <a:t>帐户</a:t>
            </a:r>
          </a:p>
          <a:p>
            <a:r>
              <a:rPr lang="en-US" b="1" dirty="0"/>
              <a:t>14.1.2 </a:t>
            </a:r>
            <a:r>
              <a:rPr lang="zh-CN" altLang="en-US" b="1" dirty="0"/>
              <a:t>创建组</a:t>
            </a:r>
            <a:r>
              <a:rPr lang="zh-CN" altLang="en-US" b="1" dirty="0" smtClean="0"/>
              <a:t>帐户</a:t>
            </a:r>
          </a:p>
          <a:p>
            <a:r>
              <a:rPr lang="en-US" b="1" dirty="0"/>
              <a:t>14.1.3 </a:t>
            </a:r>
            <a:r>
              <a:rPr lang="zh-CN" altLang="en-US" b="1" dirty="0"/>
              <a:t>密码</a:t>
            </a:r>
            <a:r>
              <a:rPr lang="zh-CN" altLang="en-US" b="1" dirty="0" smtClean="0"/>
              <a:t>设置</a:t>
            </a:r>
          </a:p>
          <a:p>
            <a:r>
              <a:rPr lang="en-US" b="1" dirty="0"/>
              <a:t>14.1.4 </a:t>
            </a:r>
            <a:r>
              <a:rPr lang="zh-CN" altLang="en-US" b="1" dirty="0"/>
              <a:t>帐户安全管理</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628953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14.1.1 </a:t>
            </a:r>
            <a:r>
              <a:rPr lang="zh-CN" altLang="en-US" b="1" dirty="0"/>
              <a:t>创建用户</a:t>
            </a:r>
            <a:r>
              <a:rPr lang="zh-CN" altLang="en-US" b="1" dirty="0" smtClean="0"/>
              <a:t>帐户</a:t>
            </a:r>
            <a:endParaRPr lang="en-US" dirty="0"/>
          </a:p>
        </p:txBody>
      </p:sp>
      <p:sp>
        <p:nvSpPr>
          <p:cNvPr id="3" name="Content Placeholder 2"/>
          <p:cNvSpPr>
            <a:spLocks noGrp="1"/>
          </p:cNvSpPr>
          <p:nvPr>
            <p:ph sz="quarter" idx="13"/>
          </p:nvPr>
        </p:nvSpPr>
        <p:spPr/>
        <p:txBody>
          <a:bodyPr/>
          <a:lstStyle/>
          <a:p>
            <a:r>
              <a:rPr lang="en-US" cap="none" dirty="0" smtClean="0"/>
              <a:t>windows 7</a:t>
            </a:r>
            <a:r>
              <a:rPr lang="zh-CN" altLang="en-US" cap="none" dirty="0" smtClean="0"/>
              <a:t>成功安装后，会自动创建两个帐户：</a:t>
            </a:r>
            <a:r>
              <a:rPr lang="en-US" cap="none" dirty="0" smtClean="0"/>
              <a:t>administrator</a:t>
            </a:r>
            <a:r>
              <a:rPr lang="zh-CN" altLang="en-US" cap="none" dirty="0" smtClean="0"/>
              <a:t>和</a:t>
            </a:r>
            <a:r>
              <a:rPr lang="en-US" cap="none" dirty="0" smtClean="0"/>
              <a:t>guest</a:t>
            </a:r>
            <a:r>
              <a:rPr lang="zh-CN" altLang="en-US" cap="none" dirty="0" smtClean="0"/>
              <a:t>。</a:t>
            </a:r>
            <a:r>
              <a:rPr lang="en-US" cap="none" dirty="0" smtClean="0"/>
              <a:t>administrator</a:t>
            </a:r>
            <a:r>
              <a:rPr lang="zh-CN" altLang="en-US" cap="none" dirty="0" smtClean="0"/>
              <a:t>是超级管理员帐户，对系统具有完全的控制权限；</a:t>
            </a:r>
            <a:r>
              <a:rPr lang="en-US" cap="none" dirty="0" smtClean="0"/>
              <a:t>guest</a:t>
            </a:r>
            <a:r>
              <a:rPr lang="zh-CN" altLang="en-US" cap="none" dirty="0" smtClean="0"/>
              <a:t>是来宾帐户，只能对系统做一些最基本的操作，无法修改系统设置。</a:t>
            </a:r>
            <a:endParaRPr lang="en-US" cap="none" dirty="0" smtClean="0"/>
          </a:p>
          <a:p>
            <a:r>
              <a:rPr lang="zh-CN" altLang="en-US" cap="none" dirty="0" smtClean="0"/>
              <a:t>在</a:t>
            </a:r>
            <a:r>
              <a:rPr lang="en-US" cap="none" dirty="0" smtClean="0"/>
              <a:t>windows 7</a:t>
            </a:r>
            <a:r>
              <a:rPr lang="zh-CN" altLang="en-US" cap="none" dirty="0" smtClean="0"/>
              <a:t>中，</a:t>
            </a:r>
            <a:r>
              <a:rPr lang="en-US" cap="none" dirty="0" smtClean="0"/>
              <a:t>administrator</a:t>
            </a:r>
            <a:r>
              <a:rPr lang="zh-CN" altLang="en-US" cap="none" dirty="0" smtClean="0"/>
              <a:t>帐户默认是被禁用的，而且在安装过程中也不需要用户为</a:t>
            </a:r>
            <a:r>
              <a:rPr lang="en-US" cap="none" dirty="0" smtClean="0"/>
              <a:t>administrator</a:t>
            </a:r>
            <a:r>
              <a:rPr lang="zh-CN" altLang="en-US" cap="none" dirty="0" smtClean="0"/>
              <a:t>帐户设置口令，即使在安装模式中也不能使用</a:t>
            </a:r>
            <a:r>
              <a:rPr lang="en-US" cap="none" dirty="0" smtClean="0"/>
              <a:t>administrator</a:t>
            </a:r>
            <a:r>
              <a:rPr lang="zh-CN" altLang="en-US" cap="none" dirty="0" smtClean="0"/>
              <a:t>帐户登录。</a:t>
            </a:r>
            <a:r>
              <a:rPr lang="en-US" cap="none" dirty="0" smtClean="0"/>
              <a:t>windows 7</a:t>
            </a:r>
            <a:r>
              <a:rPr lang="zh-CN" altLang="en-US" cap="none" dirty="0" smtClean="0"/>
              <a:t>系统安装好后第一次启动时在欢迎界面上创建的帐户就属于管理员帐户，如果要管理系统可以使用非</a:t>
            </a:r>
            <a:r>
              <a:rPr lang="en-US" cap="none" dirty="0" smtClean="0"/>
              <a:t>administrator</a:t>
            </a:r>
            <a:r>
              <a:rPr lang="zh-CN" altLang="en-US" cap="none" dirty="0" smtClean="0"/>
              <a:t>的管理员帐户。</a:t>
            </a:r>
            <a:endParaRPr lang="en-US" cap="none" dirty="0" smtClean="0"/>
          </a:p>
          <a:p>
            <a:endParaRPr lang="en-US" cap="none" dirty="0"/>
          </a:p>
        </p:txBody>
      </p:sp>
    </p:spTree>
    <p:extLst>
      <p:ext uri="{BB962C8B-B14F-4D97-AF65-F5344CB8AC3E}">
        <p14:creationId xmlns:p14="http://schemas.microsoft.com/office/powerpoint/2010/main" xmlns="" val="1369603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14.1.1 </a:t>
            </a:r>
            <a:r>
              <a:rPr lang="zh-CN" altLang="en-US" b="1" dirty="0"/>
              <a:t>创建用户</a:t>
            </a:r>
            <a:r>
              <a:rPr lang="zh-CN" altLang="en-US" b="1" dirty="0" smtClean="0"/>
              <a:t>帐户</a:t>
            </a:r>
            <a:endParaRPr lang="en-US" dirty="0"/>
          </a:p>
        </p:txBody>
      </p:sp>
      <p:sp>
        <p:nvSpPr>
          <p:cNvPr id="3" name="Content Placeholder 2"/>
          <p:cNvSpPr>
            <a:spLocks noGrp="1"/>
          </p:cNvSpPr>
          <p:nvPr>
            <p:ph sz="quarter" idx="13"/>
          </p:nvPr>
        </p:nvSpPr>
        <p:spPr/>
        <p:txBody>
          <a:bodyPr/>
          <a:lstStyle/>
          <a:p>
            <a:pPr marL="0" indent="0">
              <a:buNone/>
            </a:pPr>
            <a:r>
              <a:rPr lang="en-US" cap="none" dirty="0" smtClean="0"/>
              <a:t>1</a:t>
            </a:r>
            <a:r>
              <a:rPr lang="zh-CN" altLang="en-US" cap="none" dirty="0" smtClean="0"/>
              <a:t>、以非</a:t>
            </a:r>
            <a:r>
              <a:rPr lang="en-US" cap="none" dirty="0" smtClean="0"/>
              <a:t>administrator</a:t>
            </a:r>
            <a:r>
              <a:rPr lang="zh-CN" altLang="en-US" cap="none" dirty="0" smtClean="0"/>
              <a:t>的管理员帐户登录系统，右击桌面上的“计算机”，选择“管理”</a:t>
            </a:r>
            <a:r>
              <a:rPr lang="en-US" cap="none" dirty="0" smtClean="0"/>
              <a:t>-&gt;</a:t>
            </a:r>
            <a:r>
              <a:rPr lang="zh-CN" altLang="en-US" cap="none" dirty="0" smtClean="0"/>
              <a:t>“本地用户和组”，如图</a:t>
            </a:r>
            <a:r>
              <a:rPr lang="en-US" cap="none" dirty="0" smtClean="0"/>
              <a:t>14-1</a:t>
            </a:r>
            <a:r>
              <a:rPr lang="zh-CN" altLang="en-US" cap="none" dirty="0" smtClean="0"/>
              <a:t>所示</a:t>
            </a:r>
            <a:r>
              <a:rPr lang="en-US" cap="none" dirty="0" smtClean="0"/>
              <a:t> </a:t>
            </a:r>
            <a:endParaRPr lang="zh-CN" altLang="en-US" cap="none" dirty="0" smtClean="0"/>
          </a:p>
          <a:p>
            <a:pPr marL="0" indent="0">
              <a:buNone/>
            </a:pPr>
            <a:r>
              <a:rPr lang="en-US" cap="none" dirty="0" smtClean="0"/>
              <a:t>2</a:t>
            </a:r>
            <a:r>
              <a:rPr lang="zh-CN" altLang="en-US" cap="none" dirty="0" smtClean="0"/>
              <a:t>、右击“用户”，选择“新用户”，然后输入用户名和密码，在“密码”和“确认密码”框中可以键入包含不超过</a:t>
            </a:r>
            <a:r>
              <a:rPr lang="en-US" cap="none" dirty="0" smtClean="0"/>
              <a:t> 127 </a:t>
            </a:r>
            <a:r>
              <a:rPr lang="zh-CN" altLang="en-US" cap="none" dirty="0" smtClean="0"/>
              <a:t>个字符的密码，如图</a:t>
            </a:r>
            <a:r>
              <a:rPr lang="en-US" cap="none" dirty="0" smtClean="0"/>
              <a:t>14-2</a:t>
            </a:r>
            <a:r>
              <a:rPr lang="zh-CN" altLang="en-US" cap="none" dirty="0" smtClean="0"/>
              <a:t>所示，然后单击“创建”。</a:t>
            </a:r>
            <a:endParaRPr lang="en-US" cap="none" dirty="0" smtClean="0"/>
          </a:p>
          <a:p>
            <a:pPr marL="0" indent="0">
              <a:buNone/>
            </a:pP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400236" y="4046238"/>
            <a:ext cx="2538894" cy="234430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00942" y="4079145"/>
            <a:ext cx="4838700" cy="23114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200942" y="6390545"/>
            <a:ext cx="4838700" cy="369332"/>
          </a:xfrm>
          <a:prstGeom prst="rect">
            <a:avLst/>
          </a:prstGeom>
          <a:noFill/>
        </p:spPr>
        <p:txBody>
          <a:bodyPr wrap="square" rtlCol="0">
            <a:spAutoFit/>
          </a:bodyPr>
          <a:lstStyle/>
          <a:p>
            <a:pPr algn="ctr"/>
            <a:r>
              <a:rPr lang="zh-CN" altLang="en-US" b="1" dirty="0"/>
              <a:t>图</a:t>
            </a:r>
            <a:r>
              <a:rPr lang="en-US" b="1" dirty="0"/>
              <a:t>14-1 </a:t>
            </a:r>
            <a:r>
              <a:rPr lang="zh-CN" altLang="en-US" b="1" dirty="0"/>
              <a:t>本地用户和</a:t>
            </a:r>
            <a:r>
              <a:rPr lang="zh-CN" altLang="en-US" b="1" dirty="0" smtClean="0"/>
              <a:t>组</a:t>
            </a:r>
            <a:endParaRPr lang="en-US" dirty="0"/>
          </a:p>
        </p:txBody>
      </p:sp>
      <p:sp>
        <p:nvSpPr>
          <p:cNvPr id="9" name="TextBox 8"/>
          <p:cNvSpPr txBox="1"/>
          <p:nvPr/>
        </p:nvSpPr>
        <p:spPr>
          <a:xfrm>
            <a:off x="7400236" y="6390545"/>
            <a:ext cx="2538894" cy="369332"/>
          </a:xfrm>
          <a:prstGeom prst="rect">
            <a:avLst/>
          </a:prstGeom>
          <a:noFill/>
        </p:spPr>
        <p:txBody>
          <a:bodyPr wrap="square" rtlCol="0">
            <a:spAutoFit/>
          </a:bodyPr>
          <a:lstStyle/>
          <a:p>
            <a:pPr algn="ctr"/>
            <a:r>
              <a:rPr lang="zh-CN" altLang="en-US" b="1" dirty="0"/>
              <a:t>图</a:t>
            </a:r>
            <a:r>
              <a:rPr lang="en-US" b="1" dirty="0"/>
              <a:t>14-2 </a:t>
            </a:r>
            <a:r>
              <a:rPr lang="zh-CN" altLang="en-US" b="1" dirty="0"/>
              <a:t>新用户设置</a:t>
            </a:r>
            <a:endParaRPr lang="en-US" dirty="0"/>
          </a:p>
        </p:txBody>
      </p:sp>
    </p:spTree>
    <p:extLst>
      <p:ext uri="{BB962C8B-B14F-4D97-AF65-F5344CB8AC3E}">
        <p14:creationId xmlns:p14="http://schemas.microsoft.com/office/powerpoint/2010/main" xmlns="" val="1231336463"/>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619</TotalTime>
  <Words>5253</Words>
  <Application>Microsoft Office PowerPoint</Application>
  <PresentationFormat>自定义</PresentationFormat>
  <Paragraphs>291</Paragraphs>
  <Slides>62</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62</vt:i4>
      </vt:variant>
    </vt:vector>
  </HeadingPairs>
  <TitlesOfParts>
    <vt:vector size="63" baseType="lpstr">
      <vt:lpstr>Droplet</vt:lpstr>
      <vt:lpstr>第14章  Windows系统安全 </vt:lpstr>
      <vt:lpstr>幻灯片 2</vt:lpstr>
      <vt:lpstr>案例一：微软整理的十个不变的安全性法则 </vt:lpstr>
      <vt:lpstr>案例二：盗版Windows7给用户带来什么大风险？ </vt:lpstr>
      <vt:lpstr>案例二：盗版Windows7给用户带来什么大风险？ </vt:lpstr>
      <vt:lpstr>思考 </vt:lpstr>
      <vt:lpstr>14.1 帐户管理</vt:lpstr>
      <vt:lpstr>14.1.1 创建用户帐户</vt:lpstr>
      <vt:lpstr>14.1.1 创建用户帐户</vt:lpstr>
      <vt:lpstr>14.1.2 创建组帐户</vt:lpstr>
      <vt:lpstr>14.1.2 创建组帐户</vt:lpstr>
      <vt:lpstr>14.1.3 密码设置</vt:lpstr>
      <vt:lpstr>14.1.4 帐户安全管理</vt:lpstr>
      <vt:lpstr>14.1.4 帐户安全管理</vt:lpstr>
      <vt:lpstr>14.1.4 帐户安全管理</vt:lpstr>
      <vt:lpstr>14.1.4 帐户安全管理</vt:lpstr>
      <vt:lpstr>14.2 安全策略</vt:lpstr>
      <vt:lpstr>14.2 安全策略</vt:lpstr>
      <vt:lpstr>14.2 安全策略</vt:lpstr>
      <vt:lpstr>14.2.1 密码策略</vt:lpstr>
      <vt:lpstr>14.2.1 密码策略</vt:lpstr>
      <vt:lpstr>14.2.1 密码策略</vt:lpstr>
      <vt:lpstr>14.2.2 帐户锁定策略</vt:lpstr>
      <vt:lpstr>14.2.2 帐户锁定策略</vt:lpstr>
      <vt:lpstr>14.2.3 审核策略</vt:lpstr>
      <vt:lpstr>14.2.3 审核策略</vt:lpstr>
      <vt:lpstr>14.2.3 审核策略</vt:lpstr>
      <vt:lpstr>14.3 Windows系统保护与数据保护</vt:lpstr>
      <vt:lpstr>14.3 Windows系统保护与数据保护</vt:lpstr>
      <vt:lpstr>14.3 Windows系统保护与数据保护</vt:lpstr>
      <vt:lpstr>14.3 Windows系统保护与数据保护</vt:lpstr>
      <vt:lpstr>14.3 Windows系统保护与数据保护</vt:lpstr>
      <vt:lpstr>14.3 Windows系统保护与数据保护</vt:lpstr>
      <vt:lpstr>14.3 Windows系统保护与数据保护</vt:lpstr>
      <vt:lpstr>14.3 Windows系统保护与数据保护</vt:lpstr>
      <vt:lpstr>14.3 Windows系统保护与数据保护</vt:lpstr>
      <vt:lpstr>14.4 Windows系统安全性分析与设置</vt:lpstr>
      <vt:lpstr>14.4.1 MBSA</vt:lpstr>
      <vt:lpstr>14.4.2 任务与进程管理器 </vt:lpstr>
      <vt:lpstr>14.4.2 任务与进程管理器 </vt:lpstr>
      <vt:lpstr>14.4.2 任务与进程管理器 </vt:lpstr>
      <vt:lpstr>14.4.3 注册表管理器</vt:lpstr>
      <vt:lpstr>14.4.3 注册表管理器</vt:lpstr>
      <vt:lpstr>14.4.3 注册表管理器</vt:lpstr>
      <vt:lpstr>14.4.3 注册表管理器</vt:lpstr>
      <vt:lpstr>14.4.4 系统配置实用程序</vt:lpstr>
      <vt:lpstr>14.4.4 系统配置实用程序</vt:lpstr>
      <vt:lpstr>14.5 VPN的搭建与配置</vt:lpstr>
      <vt:lpstr>14.5.1 VPN概述</vt:lpstr>
      <vt:lpstr>14.5.1 VPN概述</vt:lpstr>
      <vt:lpstr>14.5.1 VPN概述</vt:lpstr>
      <vt:lpstr>14.5.2 Windows Server 2008搭建IPSec VPN</vt:lpstr>
      <vt:lpstr>IPSec VPN服务器配置 </vt:lpstr>
      <vt:lpstr>IPSec VPN服务器配置 </vt:lpstr>
      <vt:lpstr>IPSec VPN服务器配置 </vt:lpstr>
      <vt:lpstr>IPSec VPN服务器配置 </vt:lpstr>
      <vt:lpstr>IPSec VPN服务器配置 </vt:lpstr>
      <vt:lpstr>IPSec VPN服务器配置 </vt:lpstr>
      <vt:lpstr>IPSec VPN服务器配置 </vt:lpstr>
      <vt:lpstr>IPSec VPN客户端配置  </vt:lpstr>
      <vt:lpstr>IPSec VPN客户端配置  </vt:lpstr>
      <vt:lpstr>IPSec VPN客户端配置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第14章  Windows系统安全 </dc:title>
  <cp:lastModifiedBy>Lenovo</cp:lastModifiedBy>
  <cp:revision>42</cp:revision>
  <dcterms:created xsi:type="dcterms:W3CDTF">2016-03-25T03:44:58Z</dcterms:created>
  <dcterms:modified xsi:type="dcterms:W3CDTF">2016-03-28T15:26:06Z</dcterms:modified>
</cp:coreProperties>
</file>