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5" r:id="rId8"/>
    <p:sldId id="266" r:id="rId9"/>
    <p:sldId id="267" r:id="rId10"/>
    <p:sldId id="261" r:id="rId11"/>
    <p:sldId id="268" r:id="rId12"/>
    <p:sldId id="269" r:id="rId13"/>
    <p:sldId id="262" r:id="rId14"/>
    <p:sldId id="272" r:id="rId15"/>
    <p:sldId id="273" r:id="rId16"/>
    <p:sldId id="270" r:id="rId17"/>
    <p:sldId id="271" r:id="rId18"/>
    <p:sldId id="263" r:id="rId19"/>
    <p:sldId id="264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2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44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8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893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043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5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97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22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33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16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19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F9051-94FD-4C61-9B04-F28CC0B46088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5A565-487C-4DB0-957B-DB2D47AE0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27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package" Target="../embeddings/Microsoft_Visio___11.vs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传感器与综合控制技术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" y="401598"/>
            <a:ext cx="6888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高等职业教育“十三五”规划教材（物联网应用技术系列）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014460" y="591121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中国水利水电出版社</a:t>
            </a:r>
            <a:endParaRPr lang="zh-CN" alt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827455"/>
            <a:ext cx="609600" cy="51435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0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软件设计继电器模块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本节在介绍设计当中</a:t>
            </a:r>
            <a:r>
              <a:rPr lang="zh-CN" altLang="zh-CN" dirty="0" smtClean="0"/>
              <a:t>，应</a:t>
            </a:r>
            <a:r>
              <a:rPr lang="zh-CN" altLang="zh-CN" dirty="0"/>
              <a:t>当重点了解的知识为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如</a:t>
            </a:r>
            <a:r>
              <a:rPr lang="zh-CN" altLang="zh-CN" dirty="0"/>
              <a:t>何进行</a:t>
            </a:r>
            <a:r>
              <a:rPr lang="zh-CN" altLang="zh-CN" b="1" dirty="0">
                <a:solidFill>
                  <a:srgbClr val="FF0000"/>
                </a:solidFill>
              </a:rPr>
              <a:t>原理图</a:t>
            </a:r>
            <a:r>
              <a:rPr lang="zh-CN" altLang="zh-CN" b="1" dirty="0" smtClean="0">
                <a:solidFill>
                  <a:srgbClr val="FF0000"/>
                </a:solidFill>
              </a:rPr>
              <a:t>库</a:t>
            </a:r>
            <a:r>
              <a:rPr lang="zh-CN" altLang="en-US" dirty="0" smtClean="0"/>
              <a:t>的设计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如何进行</a:t>
            </a:r>
            <a:r>
              <a:rPr lang="en-US" altLang="zh-CN" b="1" dirty="0">
                <a:solidFill>
                  <a:srgbClr val="FF0000"/>
                </a:solidFill>
              </a:rPr>
              <a:t>PCB</a:t>
            </a:r>
            <a:r>
              <a:rPr lang="zh-CN" altLang="zh-CN" b="1" dirty="0">
                <a:solidFill>
                  <a:srgbClr val="FF0000"/>
                </a:solidFill>
              </a:rPr>
              <a:t>库</a:t>
            </a:r>
            <a:r>
              <a:rPr lang="zh-CN" altLang="zh-CN" dirty="0"/>
              <a:t>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3639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软件设计继电器模块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6.2.1</a:t>
            </a:r>
            <a:r>
              <a:rPr lang="zh-CN" altLang="en-US" dirty="0" smtClean="0"/>
              <a:t>原理图设计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880238"/>
              </p:ext>
            </p:extLst>
          </p:nvPr>
        </p:nvGraphicFramePr>
        <p:xfrm>
          <a:off x="572880" y="2531009"/>
          <a:ext cx="4853884" cy="314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Visio" r:id="rId4" imgW="1369983" imgH="894897" progId="Visio.Drawing.15">
                  <p:embed/>
                </p:oleObj>
              </mc:Choice>
              <mc:Fallback>
                <p:oleObj name="Visio" r:id="rId4" imgW="1369983" imgH="894897" progId="Visio.Drawing.1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880" y="2531009"/>
                        <a:ext cx="4853884" cy="314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/>
          <p:nvPr/>
        </p:nvPicPr>
        <p:blipFill>
          <a:blip r:embed="rId6"/>
          <a:stretch>
            <a:fillRect/>
          </a:stretch>
        </p:blipFill>
        <p:spPr>
          <a:xfrm>
            <a:off x="6915424" y="1690688"/>
            <a:ext cx="4276035" cy="37414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0383" y="5745549"/>
            <a:ext cx="4038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理想的驱动方式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915424" y="5727208"/>
            <a:ext cx="4038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实际</a:t>
            </a:r>
            <a:r>
              <a:rPr lang="zh-CN" altLang="en-US" dirty="0" smtClean="0"/>
              <a:t>的驱动方式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80383" y="6176963"/>
            <a:ext cx="219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操作演示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36919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软件设计继电器模块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6.2.2</a:t>
            </a:r>
            <a:r>
              <a:rPr lang="zh-CN" altLang="en-US" dirty="0" smtClean="0"/>
              <a:t>电路板设计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80383" y="6176963"/>
            <a:ext cx="219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操作演示</a:t>
            </a:r>
            <a:endParaRPr lang="zh-CN" altLang="en-US" sz="2400" b="1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836504" y="4297680"/>
            <a:ext cx="3863975" cy="201422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836504" y="1433371"/>
            <a:ext cx="8229600" cy="223416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5609" y="3802476"/>
            <a:ext cx="165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反面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9823175" y="3797943"/>
            <a:ext cx="165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正</a:t>
            </a:r>
            <a:r>
              <a:rPr lang="zh-CN" altLang="en-US" dirty="0" smtClean="0"/>
              <a:t>面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055705" y="6437772"/>
            <a:ext cx="208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正</a:t>
            </a:r>
            <a:r>
              <a:rPr lang="zh-CN" altLang="en-US" dirty="0" smtClean="0"/>
              <a:t>面添加版权信息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875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6.3.1</a:t>
            </a:r>
            <a:r>
              <a:rPr lang="zh-CN" altLang="zh-CN" b="1" dirty="0"/>
              <a:t>硬件准</a:t>
            </a:r>
            <a:r>
              <a:rPr lang="zh-CN" altLang="zh-CN" b="1" dirty="0" smtClean="0"/>
              <a:t>备</a:t>
            </a:r>
            <a:r>
              <a:rPr lang="zh-CN" altLang="en-US" b="1" dirty="0" smtClean="0"/>
              <a:t>：</a:t>
            </a:r>
            <a:r>
              <a:rPr lang="zh-CN" altLang="zh-CN" dirty="0"/>
              <a:t>：万能板（俗称洞洞板）、排针、</a:t>
            </a:r>
            <a:r>
              <a:rPr lang="en-US" altLang="zh-CN" dirty="0"/>
              <a:t>1K</a:t>
            </a:r>
            <a:r>
              <a:rPr lang="zh-CN" altLang="zh-CN" dirty="0"/>
              <a:t>电阻、</a:t>
            </a:r>
            <a:r>
              <a:rPr lang="en-US" altLang="zh-CN" dirty="0"/>
              <a:t>9013</a:t>
            </a:r>
            <a:r>
              <a:rPr lang="zh-CN" altLang="zh-CN" dirty="0"/>
              <a:t>三极管、继电</a:t>
            </a:r>
            <a:r>
              <a:rPr lang="zh-CN" altLang="zh-CN" dirty="0" smtClean="0"/>
              <a:t>器</a:t>
            </a:r>
            <a:r>
              <a:rPr lang="zh-CN" altLang="en-US" dirty="0" smtClean="0"/>
              <a:t>、</a:t>
            </a:r>
            <a:r>
              <a:rPr lang="en-US" altLang="zh-CN" dirty="0" smtClean="0"/>
              <a:t>0.3/0.5mm</a:t>
            </a:r>
            <a:r>
              <a:rPr lang="zh-CN" altLang="en-US" dirty="0" smtClean="0"/>
              <a:t>实芯线</a:t>
            </a:r>
            <a:r>
              <a:rPr lang="zh-CN" altLang="zh-CN" dirty="0" smtClean="0"/>
              <a:t>等</a:t>
            </a:r>
            <a:r>
              <a:rPr lang="zh-CN" altLang="zh-CN" dirty="0"/>
              <a:t>电子元件</a:t>
            </a:r>
            <a:endParaRPr lang="zh-CN" altLang="zh-CN" b="1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93" y="3089344"/>
            <a:ext cx="2432685" cy="1597660"/>
          </a:xfrm>
          <a:prstGeom prst="rect">
            <a:avLst/>
          </a:prstGeom>
          <a:noFill/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254319" y="3025534"/>
            <a:ext cx="1746885" cy="167322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4297163" y="5109624"/>
            <a:ext cx="1610900" cy="159448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155753" y="5078633"/>
            <a:ext cx="3541603" cy="1383831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477" y="2838312"/>
            <a:ext cx="2178050" cy="1479550"/>
          </a:xfrm>
          <a:prstGeom prst="rect">
            <a:avLst/>
          </a:prstGeom>
          <a:noFill/>
        </p:spPr>
      </p:pic>
      <p:pic>
        <p:nvPicPr>
          <p:cNvPr id="9" name="图片 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337" y="5502799"/>
            <a:ext cx="3822700" cy="1120140"/>
          </a:xfrm>
          <a:prstGeom prst="rect">
            <a:avLst/>
          </a:prstGeom>
          <a:noFill/>
        </p:spPr>
      </p:pic>
      <p:pic>
        <p:nvPicPr>
          <p:cNvPr id="10" name="图片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6801" y="2685277"/>
            <a:ext cx="1920240" cy="1632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3543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关于三极管的识别问题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893" y="2667725"/>
            <a:ext cx="3911794" cy="33454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41774" y="3250096"/>
            <a:ext cx="5198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[Hint]	</a:t>
            </a:r>
            <a:r>
              <a:rPr lang="zh-CN" altLang="en-US" dirty="0"/>
              <a:t>正</a:t>
            </a:r>
            <a:r>
              <a:rPr lang="zh-CN" altLang="en-US" dirty="0" smtClean="0"/>
              <a:t>面面对三极管，有字的一面朝自己，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en-US" dirty="0"/>
              <a:t>从</a:t>
            </a:r>
            <a:r>
              <a:rPr lang="zh-CN" altLang="en-US" dirty="0" smtClean="0"/>
              <a:t>左向右数，左边第一个就是</a:t>
            </a:r>
            <a:r>
              <a:rPr lang="en-US" altLang="zh-CN" dirty="0" smtClean="0"/>
              <a:t>1</a:t>
            </a:r>
            <a:r>
              <a:rPr lang="zh-CN" altLang="en-US" dirty="0" smtClean="0"/>
              <a:t>号引脚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en-US" dirty="0"/>
              <a:t>中</a:t>
            </a:r>
            <a:r>
              <a:rPr lang="zh-CN" altLang="en-US" dirty="0" smtClean="0"/>
              <a:t>间一个是</a:t>
            </a:r>
            <a:r>
              <a:rPr lang="en-US" altLang="zh-CN" dirty="0" smtClean="0"/>
              <a:t>2</a:t>
            </a:r>
            <a:r>
              <a:rPr lang="zh-CN" altLang="en-US" dirty="0" smtClean="0"/>
              <a:t>号引脚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en-US" dirty="0"/>
              <a:t>最右</a:t>
            </a:r>
            <a:r>
              <a:rPr lang="zh-CN" altLang="en-US" dirty="0" smtClean="0"/>
              <a:t>边那个就是</a:t>
            </a:r>
            <a:r>
              <a:rPr lang="en-US" altLang="zh-CN" dirty="0" smtClean="0"/>
              <a:t>3</a:t>
            </a:r>
            <a:r>
              <a:rPr lang="zh-CN" altLang="en-US" dirty="0" smtClean="0"/>
              <a:t>号引脚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318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8809" y="1527471"/>
            <a:ext cx="10515600" cy="4351338"/>
          </a:xfrm>
        </p:spPr>
        <p:txBody>
          <a:bodyPr/>
          <a:lstStyle/>
          <a:p>
            <a:r>
              <a:rPr lang="zh-CN" altLang="en-US" dirty="0" smtClean="0"/>
              <a:t>关于继电器引脚识别的问题</a:t>
            </a:r>
            <a:endParaRPr lang="en-US" altLang="zh-CN" dirty="0" smtClean="0"/>
          </a:p>
          <a:p>
            <a:r>
              <a:rPr lang="zh-CN" altLang="en-US" dirty="0"/>
              <a:t>继电</a:t>
            </a:r>
            <a:r>
              <a:rPr lang="zh-CN" altLang="en-US" dirty="0" smtClean="0"/>
              <a:t>器型号：松乐</a:t>
            </a:r>
            <a:r>
              <a:rPr lang="en-US" altLang="zh-CN" dirty="0" smtClean="0"/>
              <a:t>SDR-12VDC-SL-C		</a:t>
            </a:r>
            <a:r>
              <a:rPr lang="zh-CN" altLang="en-US" dirty="0" smtClean="0"/>
              <a:t>（</a:t>
            </a:r>
            <a:r>
              <a:rPr lang="en-US" altLang="zh-CN" dirty="0" smtClean="0"/>
              <a:t>songle</a:t>
            </a:r>
            <a:r>
              <a:rPr lang="zh-CN" altLang="en-US" dirty="0" smtClean="0"/>
              <a:t>松乐公司）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38809" y="6370983"/>
            <a:ext cx="320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封装图与底部电路符号图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575852" y="5615609"/>
            <a:ext cx="607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[Fcous]	</a:t>
            </a:r>
            <a:r>
              <a:rPr lang="zh-CN" altLang="en-US" dirty="0" smtClean="0"/>
              <a:t>注意上图右边的底部电路符号是直接印到了元件底部，同学们照着画原理图与</a:t>
            </a:r>
            <a:r>
              <a:rPr lang="en-US" altLang="zh-CN" dirty="0" smtClean="0"/>
              <a:t>PCB</a:t>
            </a:r>
            <a:r>
              <a:rPr lang="zh-CN" altLang="en-US" dirty="0" smtClean="0"/>
              <a:t>的时候必须依照该图来设计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46813" y="2539632"/>
            <a:ext cx="4140102" cy="3893644"/>
            <a:chOff x="346813" y="2539632"/>
            <a:chExt cx="4140102" cy="38936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813" y="2539632"/>
              <a:ext cx="3748107" cy="3724234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2385391" y="4842117"/>
              <a:ext cx="2101524" cy="159115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874617" y="490745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/>
                <a:t>元件符号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86915" y="2141952"/>
            <a:ext cx="7588175" cy="3473658"/>
            <a:chOff x="4486915" y="2141952"/>
            <a:chExt cx="7588175" cy="347365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86915" y="2539632"/>
              <a:ext cx="7426323" cy="2737157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8410310" y="2141952"/>
              <a:ext cx="3664780" cy="347365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886567" y="2354965"/>
              <a:ext cx="27468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底部印刷了元</a:t>
              </a: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件符号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643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6.3.2</a:t>
            </a:r>
            <a:r>
              <a:rPr lang="zh-CN" altLang="zh-CN" b="1" dirty="0"/>
              <a:t>硬件焊接与调试</a:t>
            </a:r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9375" y="2403192"/>
            <a:ext cx="5768174" cy="1930269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6488429" y="2410205"/>
            <a:ext cx="5574196" cy="19232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92088" y="4468398"/>
            <a:ext cx="3647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电路设计与实际布局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706139" y="4468398"/>
            <a:ext cx="3647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反面                                  正面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634242" y="5253404"/>
            <a:ext cx="84283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[Hint]	</a:t>
            </a:r>
            <a:r>
              <a:rPr lang="zh-CN" altLang="en-US" dirty="0" smtClean="0"/>
              <a:t>从上面右图反面的实际焊接可见，该焊接是比较糟糕的，焊点焊接得很难看，布线也很难看，但是这是武汉软件工程职业学院、计算机学院、嵌入式系统工程专业、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级学生焊接的实物之一，作为焊接演示板；这表明了在对实物焊接与布线不熟悉的情况下，很多刚开始接触硬件的学生也不会具有很高的水平。所以请各位同学慢慢实验，慢慢完成，到了课程结束回顾整个学习过程会比较有收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5658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6.3.2</a:t>
            </a:r>
            <a:r>
              <a:rPr lang="zh-CN" altLang="zh-CN" b="1" dirty="0"/>
              <a:t>硬件焊接与调试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实物模块上电之前的测试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 rot="5400000">
            <a:off x="6257430" y="1226740"/>
            <a:ext cx="5247858" cy="442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08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继电器模块硬件焊接完成之后，首先应该对它进行硬件测试，然后进行软件测试。硬件测试是直接采用电路驱动的方式测试它的工作情况，当硬件测试其基本功能正常之后，再进行软件测试。软件测试就是编写一段代码控制继电器模块工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0815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硬件测试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9645" y="2333806"/>
            <a:ext cx="7123134" cy="427993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2022" y="2496645"/>
            <a:ext cx="37703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[Hint]</a:t>
            </a:r>
            <a:r>
              <a:rPr lang="zh-CN" altLang="en-US" sz="2400" dirty="0" smtClean="0"/>
              <a:t>注意将三极管基极的信号引脚分别触碰单片机板上的电源</a:t>
            </a:r>
            <a:r>
              <a:rPr lang="en-US" altLang="zh-CN" sz="2400" dirty="0" smtClean="0"/>
              <a:t>+5V</a:t>
            </a:r>
            <a:r>
              <a:rPr lang="zh-CN" altLang="en-US" sz="2400" dirty="0" smtClean="0"/>
              <a:t>与地线</a:t>
            </a:r>
            <a:r>
              <a:rPr lang="en-US" altLang="zh-CN" sz="2400" dirty="0" smtClean="0"/>
              <a:t>GND</a:t>
            </a:r>
            <a:r>
              <a:rPr lang="zh-CN" altLang="en-US" sz="2400" dirty="0" smtClean="0"/>
              <a:t>引脚，当触碰到</a:t>
            </a:r>
            <a:r>
              <a:rPr lang="en-US" altLang="zh-CN" sz="2400" dirty="0"/>
              <a:t>+</a:t>
            </a:r>
            <a:r>
              <a:rPr lang="en-US" altLang="zh-CN" sz="2400" dirty="0" smtClean="0"/>
              <a:t>5V</a:t>
            </a:r>
            <a:r>
              <a:rPr lang="zh-CN" altLang="en-US" sz="2400" dirty="0" smtClean="0"/>
              <a:t>引脚的时候，继电器模块会听到响声，表示继电器吸合了，说明该模块工作正常，可以将该信号线连接到单片机的某个</a:t>
            </a:r>
            <a:r>
              <a:rPr lang="en-US" altLang="zh-CN" sz="2400" dirty="0" smtClean="0"/>
              <a:t>I/O</a:t>
            </a:r>
            <a:r>
              <a:rPr lang="zh-CN" altLang="en-US" sz="2400" dirty="0" smtClean="0"/>
              <a:t>口开始软件编写工作了。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86116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550478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第六章：继电器模</a:t>
            </a:r>
            <a:r>
              <a:rPr lang="zh-CN" altLang="zh-CN" sz="3600" b="1" dirty="0" smtClean="0"/>
              <a:t>块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1324509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继电器模块的软件测</a:t>
            </a:r>
            <a:r>
              <a:rPr lang="zh-CN" altLang="zh-CN" dirty="0" smtClean="0"/>
              <a:t>试</a:t>
            </a:r>
            <a:r>
              <a:rPr lang="zh-CN" altLang="en-US" dirty="0" smtClean="0"/>
              <a:t>：测试准备工作，连接硬件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724395" y="2273525"/>
            <a:ext cx="6362822" cy="39034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67" y="2436365"/>
            <a:ext cx="5325081" cy="147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91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继电器模块的软件测试</a:t>
            </a:r>
            <a:endParaRPr lang="zh-CN" altLang="en-US" dirty="0"/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1605820" y="2711316"/>
            <a:ext cx="3705216" cy="26372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3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在无限循环中做</a:t>
            </a:r>
          </a:p>
          <a:p>
            <a:pPr indent="276225" algn="just">
              <a:spcAft>
                <a:spcPts val="0"/>
              </a:spcAft>
            </a:pPr>
            <a:r>
              <a:rPr lang="zh-CN" sz="3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打开继电器</a:t>
            </a:r>
          </a:p>
          <a:p>
            <a:pPr indent="276225" algn="just">
              <a:spcAft>
                <a:spcPts val="0"/>
              </a:spcAft>
            </a:pPr>
            <a:r>
              <a:rPr lang="zh-CN" sz="3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延时</a:t>
            </a:r>
          </a:p>
          <a:p>
            <a:pPr indent="276225" algn="just">
              <a:spcAft>
                <a:spcPts val="0"/>
              </a:spcAft>
            </a:pPr>
            <a:r>
              <a:rPr lang="zh-CN" sz="3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关闭继电器</a:t>
            </a:r>
          </a:p>
          <a:p>
            <a:pPr indent="276225" algn="just">
              <a:spcAft>
                <a:spcPts val="0"/>
              </a:spcAft>
            </a:pPr>
            <a:r>
              <a:rPr lang="zh-CN" sz="32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延时</a:t>
            </a:r>
          </a:p>
        </p:txBody>
      </p:sp>
      <p:sp>
        <p:nvSpPr>
          <p:cNvPr id="5" name="文本框 312"/>
          <p:cNvSpPr txBox="1">
            <a:spLocks noChangeArrowheads="1"/>
          </p:cNvSpPr>
          <p:nvPr/>
        </p:nvSpPr>
        <p:spPr bwMode="auto">
          <a:xfrm>
            <a:off x="5807119" y="2684144"/>
            <a:ext cx="4514328" cy="266446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while(1)</a:t>
            </a:r>
            <a:endParaRPr lang="zh-CN" sz="2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</a:t>
            </a:r>
            <a:endParaRPr lang="zh-CN" sz="2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Relay = 1</a:t>
            </a:r>
            <a:r>
              <a: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delay(3000);</a:t>
            </a:r>
            <a:endParaRPr lang="zh-CN" sz="2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Relay = 1</a:t>
            </a:r>
            <a:r>
              <a:rPr lang="zh-CN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delay(3000);</a:t>
            </a:r>
            <a:endParaRPr lang="zh-CN" sz="2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2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288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32098" y="2054908"/>
            <a:ext cx="6550730" cy="3945059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zh-CN" altLang="en-US" dirty="0" smtClean="0"/>
              <a:t>实验效果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80383" y="6176963"/>
            <a:ext cx="219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操作演示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41553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继</a:t>
            </a:r>
            <a:r>
              <a:rPr lang="zh-CN" altLang="zh-CN" dirty="0"/>
              <a:t>电器模块是本书讲解的第一个简单外部信号输出模块，其工作原理、电路设计与实现、以及软件编写均很简单。通过对这个模块的学习，使读者初步了解弱电控制强电的计算机控制方式。本章的主要顺序为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首</a:t>
            </a:r>
            <a:r>
              <a:rPr lang="zh-CN" altLang="zh-CN" dirty="0"/>
              <a:t>先直接给出继电器模块的项目规范，其中包含需要实现的具体功</a:t>
            </a:r>
            <a:r>
              <a:rPr lang="zh-CN" altLang="zh-CN" dirty="0" smtClean="0"/>
              <a:t>能</a:t>
            </a:r>
            <a:r>
              <a:rPr lang="zh-CN" altLang="en-US" dirty="0"/>
              <a:t>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二，使用计算机电路设计软件进行电路设计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三，实际制造出该模块；最后通过编写简单的代码来对该模块进行测试与使用。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1262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本章需要掌握的要点如下：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继电器模块的电路设计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·继电器模块的制作与测试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·使用</a:t>
            </a:r>
            <a:r>
              <a:rPr lang="en-US" altLang="zh-CN" dirty="0"/>
              <a:t>C</a:t>
            </a:r>
            <a:r>
              <a:rPr lang="zh-CN" altLang="zh-CN" dirty="0"/>
              <a:t>语言测量继电器模块的输入信号</a:t>
            </a:r>
          </a:p>
          <a:p>
            <a:r>
              <a:rPr lang="zh-CN" altLang="zh-CN" dirty="0"/>
              <a:t>本章需要了解的要点如下：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继电器的简单原理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继电器模块的简单项目规范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3099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继电器模块与项目规范</a:t>
            </a:r>
          </a:p>
          <a:p>
            <a:r>
              <a:rPr lang="en-US" altLang="zh-CN" b="1" dirty="0"/>
              <a:t>6.2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软件设计继电器模块</a:t>
            </a:r>
          </a:p>
          <a:p>
            <a:r>
              <a:rPr lang="en-US" altLang="zh-CN" b="1" dirty="0"/>
              <a:t>6.3</a:t>
            </a:r>
            <a:r>
              <a:rPr lang="zh-CN" altLang="zh-CN" b="1" dirty="0"/>
              <a:t>实现继电器模块</a:t>
            </a:r>
          </a:p>
          <a:p>
            <a:r>
              <a:rPr lang="en-US" altLang="zh-CN" b="1" dirty="0"/>
              <a:t>6.4 </a:t>
            </a:r>
            <a:r>
              <a:rPr lang="zh-CN" altLang="zh-CN" b="1" dirty="0"/>
              <a:t>模块测试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971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继电器模块与项目规范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6.1.1</a:t>
            </a:r>
            <a:r>
              <a:rPr lang="zh-CN" altLang="zh-CN" b="1" dirty="0"/>
              <a:t>继电器模块的简单工作原</a:t>
            </a:r>
            <a:r>
              <a:rPr lang="zh-CN" altLang="zh-CN" b="1" dirty="0" smtClean="0"/>
              <a:t>理</a:t>
            </a:r>
            <a:endParaRPr lang="en-US" altLang="zh-CN" b="1" dirty="0" smtClean="0"/>
          </a:p>
          <a:p>
            <a:r>
              <a:rPr lang="en-US" altLang="zh-CN" dirty="0" smtClean="0"/>
              <a:t>         </a:t>
            </a:r>
            <a:r>
              <a:rPr lang="zh-CN" altLang="zh-CN" dirty="0" smtClean="0"/>
              <a:t>继</a:t>
            </a:r>
            <a:r>
              <a:rPr lang="zh-CN" altLang="zh-CN" dirty="0"/>
              <a:t>电器模块主要用于控制工作，尤其适合于使用弱电控制强电的场合。例如，我们需要使用单片机控制市电（</a:t>
            </a:r>
            <a:r>
              <a:rPr lang="en-US" altLang="zh-CN" dirty="0"/>
              <a:t>220V</a:t>
            </a:r>
            <a:r>
              <a:rPr lang="zh-CN" altLang="zh-CN" dirty="0"/>
              <a:t>家用交流电）的通断，以实现控制室内的照明灯、电风扇等电器设备。由于单片机是直流</a:t>
            </a:r>
            <a:r>
              <a:rPr lang="en-US" altLang="zh-CN" dirty="0"/>
              <a:t>5V</a:t>
            </a:r>
            <a:r>
              <a:rPr lang="zh-CN" altLang="zh-CN" dirty="0"/>
              <a:t>电器系统，而市电是</a:t>
            </a:r>
            <a:r>
              <a:rPr lang="en-US" altLang="zh-CN" dirty="0"/>
              <a:t>220V</a:t>
            </a:r>
            <a:r>
              <a:rPr lang="zh-CN" altLang="zh-CN" dirty="0"/>
              <a:t>交流，在电器上是不能匹配的。并且</a:t>
            </a:r>
            <a:r>
              <a:rPr lang="en-US" altLang="zh-CN" dirty="0"/>
              <a:t>5V</a:t>
            </a:r>
            <a:r>
              <a:rPr lang="zh-CN" altLang="zh-CN" dirty="0"/>
              <a:t>直流也不能直接控制</a:t>
            </a:r>
            <a:r>
              <a:rPr lang="en-US" altLang="zh-CN" dirty="0"/>
              <a:t>220V</a:t>
            </a:r>
            <a:r>
              <a:rPr lang="zh-CN" altLang="zh-CN" dirty="0"/>
              <a:t>交流，因此需要一个转换模块，这个模块常用的就是继电器模块。</a:t>
            </a:r>
          </a:p>
          <a:p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560806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继电器模块与项目规范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6.1.1</a:t>
            </a:r>
            <a:r>
              <a:rPr lang="zh-CN" altLang="zh-CN" b="1" dirty="0" smtClean="0"/>
              <a:t>继电器模块的简单工作原理</a:t>
            </a:r>
            <a:endParaRPr lang="en-US" altLang="zh-CN" b="1" dirty="0" smtClean="0"/>
          </a:p>
          <a:p>
            <a:r>
              <a:rPr lang="zh-CN" altLang="zh-CN" dirty="0" smtClean="0"/>
              <a:t>继电器模块是由一个线圈和三个受控端组成的，其中线圈有两个端点用于控制三个受控端，三个受控端默认其中有两个处于连通状态；当</a:t>
            </a:r>
            <a:r>
              <a:rPr lang="zh-CN" altLang="zh-CN" b="1" dirty="0" smtClean="0">
                <a:solidFill>
                  <a:srgbClr val="FF0000"/>
                </a:solidFill>
              </a:rPr>
              <a:t>线圈上有电流通过</a:t>
            </a:r>
            <a:r>
              <a:rPr lang="zh-CN" altLang="zh-CN" dirty="0" smtClean="0"/>
              <a:t>则三个受控段中原来处于连通状态的两个受控端口断开，原来</a:t>
            </a:r>
            <a:r>
              <a:rPr lang="zh-CN" altLang="zh-CN" b="1" dirty="0">
                <a:solidFill>
                  <a:srgbClr val="FF0000"/>
                </a:solidFill>
              </a:rPr>
              <a:t>处于断开状态的两个受控端连接</a:t>
            </a:r>
            <a:r>
              <a:rPr lang="zh-CN" altLang="zh-CN" dirty="0" smtClean="0"/>
              <a:t>；若电流消失，则返回默认连接状态。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087" y="4530931"/>
            <a:ext cx="2873395" cy="16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1541876" y="6311900"/>
            <a:ext cx="3164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6.1a</a:t>
            </a:r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：有电流通过示意图</a:t>
            </a: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4065" y="6302513"/>
            <a:ext cx="3175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6.1b</a:t>
            </a:r>
            <a:r>
              <a:rPr lang="zh-CN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：无电流通过示意图</a:t>
            </a: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5983" y="4691270"/>
            <a:ext cx="4194313" cy="1411355"/>
            <a:chOff x="655983" y="4691270"/>
            <a:chExt cx="4194313" cy="1411355"/>
          </a:xfrm>
        </p:grpSpPr>
        <p:pic>
          <p:nvPicPr>
            <p:cNvPr id="4" name="图片 3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3642" y="4691270"/>
              <a:ext cx="3596654" cy="14113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655983" y="4691270"/>
              <a:ext cx="11728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</a:rPr>
                <a:t>电流通过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689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继电器模块与项目规范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783" y="1825624"/>
            <a:ext cx="11529391" cy="5032375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/>
              <a:t>6.1.2</a:t>
            </a:r>
            <a:r>
              <a:rPr lang="zh-CN" altLang="zh-CN" b="1" dirty="0"/>
              <a:t>继电器项目规</a:t>
            </a:r>
            <a:r>
              <a:rPr lang="zh-CN" altLang="zh-CN" b="1" dirty="0" smtClean="0"/>
              <a:t>范</a:t>
            </a:r>
            <a:endParaRPr lang="en-US" altLang="zh-CN" b="1" dirty="0" smtClean="0"/>
          </a:p>
          <a:p>
            <a:r>
              <a:rPr lang="en-US" altLang="zh-CN" dirty="0" smtClean="0"/>
              <a:t>[</a:t>
            </a:r>
            <a:r>
              <a:rPr lang="zh-CN" altLang="zh-CN" dirty="0"/>
              <a:t>任务名称</a:t>
            </a:r>
            <a:r>
              <a:rPr lang="en-US" altLang="zh-CN" dirty="0"/>
              <a:t>]</a:t>
            </a:r>
            <a:r>
              <a:rPr lang="zh-CN" altLang="zh-CN" dirty="0"/>
              <a:t>继电器模块设计要求</a:t>
            </a:r>
            <a:endParaRPr lang="zh-CN" altLang="zh-CN" sz="2000" dirty="0"/>
          </a:p>
          <a:p>
            <a:r>
              <a:rPr lang="en-US" altLang="zh-CN" dirty="0"/>
              <a:t>[</a:t>
            </a:r>
            <a:r>
              <a:rPr lang="zh-CN" altLang="zh-CN" dirty="0"/>
              <a:t>目标简述</a:t>
            </a:r>
            <a:r>
              <a:rPr lang="en-US" altLang="zh-CN" dirty="0"/>
              <a:t>]</a:t>
            </a:r>
            <a:r>
              <a:rPr lang="zh-CN" altLang="zh-CN" dirty="0"/>
              <a:t>完成继电器模块的设计与实现</a:t>
            </a:r>
            <a:endParaRPr lang="zh-CN" altLang="zh-CN" sz="2000" dirty="0"/>
          </a:p>
          <a:p>
            <a:r>
              <a:rPr lang="en-US" altLang="zh-CN" dirty="0"/>
              <a:t>[</a:t>
            </a:r>
            <a:r>
              <a:rPr lang="zh-CN" altLang="zh-CN" dirty="0"/>
              <a:t>具体功能</a:t>
            </a:r>
            <a:r>
              <a:rPr lang="en-US" altLang="zh-CN" dirty="0"/>
              <a:t>]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自</a:t>
            </a:r>
            <a:r>
              <a:rPr lang="zh-CN" altLang="zh-CN" dirty="0"/>
              <a:t>行设计继电器模块的原理图与</a:t>
            </a:r>
            <a:r>
              <a:rPr lang="en-US" altLang="zh-CN" dirty="0"/>
              <a:t>PCB</a:t>
            </a:r>
            <a:r>
              <a:rPr lang="zh-CN" altLang="zh-CN" dirty="0"/>
              <a:t>。</a:t>
            </a:r>
            <a:endParaRPr lang="zh-CN" altLang="zh-CN" sz="2000" dirty="0"/>
          </a:p>
          <a:p>
            <a:pPr lvl="1"/>
            <a:r>
              <a:rPr lang="zh-CN" altLang="zh-CN" dirty="0"/>
              <a:t>继电器元件的原理图元件需要自行设计原理图库。</a:t>
            </a:r>
            <a:endParaRPr lang="zh-CN" altLang="zh-CN" sz="1800" dirty="0"/>
          </a:p>
          <a:p>
            <a:pPr lvl="1"/>
            <a:r>
              <a:rPr lang="zh-CN" altLang="zh-CN" dirty="0"/>
              <a:t>继电器元件的</a:t>
            </a:r>
            <a:r>
              <a:rPr lang="en-US" altLang="zh-CN" dirty="0"/>
              <a:t>PCB</a:t>
            </a:r>
            <a:r>
              <a:rPr lang="zh-CN" altLang="zh-CN" dirty="0"/>
              <a:t>元件库需要自行设计元件封装库。</a:t>
            </a:r>
            <a:endParaRPr lang="zh-CN" altLang="zh-CN" sz="1800" dirty="0"/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PCB</a:t>
            </a:r>
            <a:r>
              <a:rPr lang="zh-CN" altLang="zh-CN" dirty="0"/>
              <a:t>库设计过程当中，尤其注意原理图库中的元件在封装库中找到对应的封装。</a:t>
            </a:r>
            <a:endParaRPr lang="zh-CN" altLang="zh-CN" sz="1800" dirty="0"/>
          </a:p>
          <a:p>
            <a:pPr lvl="1"/>
            <a:r>
              <a:rPr lang="zh-CN" altLang="zh-CN" dirty="0"/>
              <a:t>原理图库中元件的参数应有简单修改，以满足元件名称、值等相关含义有意义。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zh-CN" dirty="0"/>
              <a:t>、依照设计的</a:t>
            </a:r>
            <a:r>
              <a:rPr lang="en-US" altLang="zh-CN" dirty="0"/>
              <a:t>PCB</a:t>
            </a:r>
            <a:r>
              <a:rPr lang="zh-CN" altLang="zh-CN" dirty="0"/>
              <a:t>来焊接继电器电路板，并测试该电路板硬件正常，继电器模块信号线连接到</a:t>
            </a:r>
            <a:r>
              <a:rPr lang="en-US" altLang="zh-CN" dirty="0"/>
              <a:t>P0.0</a:t>
            </a:r>
            <a:r>
              <a:rPr lang="zh-CN" altLang="zh-CN" dirty="0"/>
              <a:t>口上。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zh-CN" dirty="0"/>
              <a:t>、编写简单代码测试继电器电路板，继电器模块收到信号“</a:t>
            </a:r>
            <a:r>
              <a:rPr lang="en-US" altLang="zh-CN" dirty="0"/>
              <a:t>1”</a:t>
            </a:r>
            <a:r>
              <a:rPr lang="zh-CN" altLang="zh-CN" dirty="0"/>
              <a:t>，则继电器跳（</a:t>
            </a:r>
            <a:r>
              <a:rPr lang="zh-CN" altLang="zh-CN" dirty="0" smtClean="0"/>
              <a:t>会</a:t>
            </a:r>
            <a:r>
              <a:rPr lang="zh-CN" altLang="en-US" dirty="0" smtClean="0"/>
              <a:t>听到</a:t>
            </a:r>
            <a:r>
              <a:rPr lang="zh-CN" altLang="zh-CN" dirty="0" smtClean="0"/>
              <a:t>声</a:t>
            </a:r>
            <a:r>
              <a:rPr lang="zh-CN" altLang="zh-CN" dirty="0"/>
              <a:t>音）；继电器收到“</a:t>
            </a:r>
            <a:r>
              <a:rPr lang="en-US" altLang="zh-CN" dirty="0"/>
              <a:t>0”</a:t>
            </a:r>
            <a:r>
              <a:rPr lang="zh-CN" altLang="zh-CN" dirty="0"/>
              <a:t>信号，继电器跳回原来状态；重复此循环。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dirty="0"/>
              <a:t>[</a:t>
            </a:r>
            <a:r>
              <a:rPr lang="zh-CN" altLang="zh-CN" dirty="0"/>
              <a:t>说明</a:t>
            </a:r>
            <a:r>
              <a:rPr lang="en-US" altLang="zh-CN" dirty="0"/>
              <a:t>]</a:t>
            </a:r>
            <a:r>
              <a:rPr lang="zh-CN" altLang="zh-CN" dirty="0"/>
              <a:t>电路焊接必须严格依照设计的</a:t>
            </a:r>
            <a:r>
              <a:rPr lang="en-US" altLang="zh-CN" dirty="0"/>
              <a:t>PCB</a:t>
            </a:r>
            <a:r>
              <a:rPr lang="zh-CN" altLang="zh-CN" dirty="0"/>
              <a:t>来进行焊接，在画原理图的时候尽最大可能性把线连接到电路的底面。</a:t>
            </a:r>
            <a:endParaRPr lang="zh-CN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2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继电器模块与项目规范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71590" y="2263940"/>
            <a:ext cx="592041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、讲解用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讲解用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286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、全部文档资料整理打包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文件名为：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打包文件目录列表：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算法文档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XXX.C		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3400" indent="2286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源代码需要达到如下要求：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源代码中最上面一行加一个注释，写上：序号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源代码关键位置给出注释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函数的开始处写上注释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原理图与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05" y="2147887"/>
            <a:ext cx="624508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、必须写出算法文档（中文、伪代码均可）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	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、主程序一个算法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每个子程序（函数）各自一个算法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、必须画出程序流程图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、主程序一个程序流程图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每个子程序（函数）各自一个程序流程图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源代码上交与注释规范。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Doc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、必须给出软件代码测试的测试用例表格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软件代码测试文档上交文件名为：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DOC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、必须给出实体系统功能的功能说明书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			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、原理图、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文档。原理图与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文档依照要求完成即可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、本项目完成过程中的问题文档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98783" y="1825624"/>
            <a:ext cx="11529391" cy="5032375"/>
          </a:xfrm>
        </p:spPr>
        <p:txBody>
          <a:bodyPr>
            <a:normAutofit/>
          </a:bodyPr>
          <a:lstStyle/>
          <a:p>
            <a:r>
              <a:rPr lang="en-US" altLang="zh-CN" b="1" dirty="0"/>
              <a:t>6.1.2</a:t>
            </a:r>
            <a:r>
              <a:rPr lang="zh-CN" altLang="zh-CN" b="1" dirty="0"/>
              <a:t>继电器项目规</a:t>
            </a:r>
            <a:r>
              <a:rPr lang="zh-CN" altLang="zh-CN" b="1" dirty="0" smtClean="0"/>
              <a:t>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1046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881</Words>
  <Application>Microsoft Office PowerPoint</Application>
  <PresentationFormat>自定义</PresentationFormat>
  <Paragraphs>148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Visio</vt:lpstr>
      <vt:lpstr>传感器与综合控制技术</vt:lpstr>
      <vt:lpstr>PowerPoint 演示文稿</vt:lpstr>
      <vt:lpstr>Introduction</vt:lpstr>
      <vt:lpstr>PowerPoint 演示文稿</vt:lpstr>
      <vt:lpstr>目录</vt:lpstr>
      <vt:lpstr>6.1 继电器模块与项目规范</vt:lpstr>
      <vt:lpstr>6.1 继电器模块与项目规范</vt:lpstr>
      <vt:lpstr>6.1 继电器模块与项目规范</vt:lpstr>
      <vt:lpstr>6.1 继电器模块与项目规范</vt:lpstr>
      <vt:lpstr>6.2 使用DXP软件设计继电器模块</vt:lpstr>
      <vt:lpstr>6.2 使用DXP软件设计继电器模块</vt:lpstr>
      <vt:lpstr>6.2 使用DXP软件设计继电器模块</vt:lpstr>
      <vt:lpstr>6.3实现继电器模块</vt:lpstr>
      <vt:lpstr>6.3实现继电器模块</vt:lpstr>
      <vt:lpstr>6.3实现继电器模块</vt:lpstr>
      <vt:lpstr>6.3实现继电器模块</vt:lpstr>
      <vt:lpstr>6.3实现继电器模块</vt:lpstr>
      <vt:lpstr>6.4 模块测试</vt:lpstr>
      <vt:lpstr>6.4 模块测试</vt:lpstr>
      <vt:lpstr>6.4 模块测试</vt:lpstr>
      <vt:lpstr>6.4 模块测试</vt:lpstr>
      <vt:lpstr>6.4 模块测试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传感器与综合控制技术</dc:title>
  <dc:creator>Administrator</dc:creator>
  <cp:lastModifiedBy>微软用户</cp:lastModifiedBy>
  <cp:revision>34</cp:revision>
  <dcterms:created xsi:type="dcterms:W3CDTF">2017-02-11T14:16:05Z</dcterms:created>
  <dcterms:modified xsi:type="dcterms:W3CDTF">2017-02-15T01:39:18Z</dcterms:modified>
</cp:coreProperties>
</file>