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2" r:id="rId3"/>
    <p:sldId id="257" r:id="rId4"/>
    <p:sldId id="258" r:id="rId5"/>
    <p:sldId id="259" r:id="rId6"/>
    <p:sldId id="260" r:id="rId7"/>
    <p:sldId id="261" r:id="rId8"/>
    <p:sldId id="311" r:id="rId9"/>
    <p:sldId id="320" r:id="rId10"/>
    <p:sldId id="321" r:id="rId11"/>
    <p:sldId id="312" r:id="rId12"/>
    <p:sldId id="317" r:id="rId13"/>
    <p:sldId id="318" r:id="rId14"/>
    <p:sldId id="319" r:id="rId15"/>
    <p:sldId id="313" r:id="rId16"/>
    <p:sldId id="314" r:id="rId17"/>
    <p:sldId id="315" r:id="rId18"/>
    <p:sldId id="316" r:id="rId19"/>
    <p:sldId id="263" r:id="rId20"/>
    <p:sldId id="290" r:id="rId21"/>
    <p:sldId id="292" r:id="rId22"/>
    <p:sldId id="294" r:id="rId23"/>
    <p:sldId id="295" r:id="rId24"/>
    <p:sldId id="296" r:id="rId25"/>
    <p:sldId id="297" r:id="rId26"/>
    <p:sldId id="298" r:id="rId27"/>
    <p:sldId id="299" r:id="rId28"/>
    <p:sldId id="300" r:id="rId29"/>
    <p:sldId id="302" r:id="rId30"/>
    <p:sldId id="303" r:id="rId31"/>
    <p:sldId id="304" r:id="rId32"/>
    <p:sldId id="305" r:id="rId33"/>
    <p:sldId id="307" r:id="rId34"/>
    <p:sldId id="306" r:id="rId35"/>
    <p:sldId id="308" r:id="rId36"/>
    <p:sldId id="309" r:id="rId37"/>
    <p:sldId id="291" r:id="rId38"/>
    <p:sldId id="310" r:id="rId39"/>
    <p:sldId id="264" r:id="rId40"/>
    <p:sldId id="275" r:id="rId41"/>
    <p:sldId id="277" r:id="rId42"/>
    <p:sldId id="279" r:id="rId43"/>
    <p:sldId id="278" r:id="rId44"/>
    <p:sldId id="280" r:id="rId45"/>
    <p:sldId id="281" r:id="rId46"/>
    <p:sldId id="282" r:id="rId47"/>
    <p:sldId id="283" r:id="rId48"/>
    <p:sldId id="274" r:id="rId49"/>
    <p:sldId id="284" r:id="rId50"/>
    <p:sldId id="285" r:id="rId51"/>
    <p:sldId id="286" r:id="rId52"/>
    <p:sldId id="287" r:id="rId53"/>
    <p:sldId id="288" r:id="rId54"/>
    <p:sldId id="289" r:id="rId55"/>
    <p:sldId id="265" r:id="rId56"/>
    <p:sldId id="266" r:id="rId57"/>
    <p:sldId id="268" r:id="rId58"/>
    <p:sldId id="267" r:id="rId59"/>
    <p:sldId id="269" r:id="rId60"/>
    <p:sldId id="273" r:id="rId61"/>
    <p:sldId id="272" r:id="rId62"/>
    <p:sldId id="271" r:id="rId63"/>
    <p:sldId id="270" r:id="rId6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333"/>
    <p:restoredTop sz="71828" autoAdjust="0"/>
  </p:normalViewPr>
  <p:slideViewPr>
    <p:cSldViewPr snapToGrid="0" snapToObjects="1">
      <p:cViewPr>
        <p:scale>
          <a:sx n="40" d="100"/>
          <a:sy n="40" d="100"/>
        </p:scale>
        <p:origin x="-451" y="-5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ltLang="zh-CN"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ltLang="zh-CN"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ltLang="zh-CN"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ltLang="zh-CN"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ltLang="zh-CN"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ltLang="zh-CN"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3/28/2016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b="1" dirty="0"/>
              <a:t>第</a:t>
            </a:r>
            <a:r>
              <a:rPr lang="en-US" b="1" dirty="0"/>
              <a:t>15</a:t>
            </a:r>
            <a:r>
              <a:rPr lang="zh-CN" altLang="en-US" b="1" dirty="0"/>
              <a:t>章 </a:t>
            </a:r>
            <a:r>
              <a:rPr lang="zh-CN" altLang="en-US" b="1" dirty="0" smtClean="0"/>
              <a:t/>
            </a:r>
            <a:br>
              <a:rPr lang="zh-CN" altLang="en-US" b="1" dirty="0" smtClean="0"/>
            </a:br>
            <a:r>
              <a:rPr lang="zh-CN" altLang="en-US" b="1" dirty="0" smtClean="0"/>
              <a:t>数据</a:t>
            </a:r>
            <a:r>
              <a:rPr lang="zh-CN" altLang="en-US" b="1" dirty="0"/>
              <a:t>备份与灾难恢复</a:t>
            </a:r>
            <a:r>
              <a:rPr lang="en-US" dirty="0"/>
              <a:t/>
            </a:r>
            <a:br>
              <a:rPr lang="en-US" dirty="0"/>
            </a:b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17414684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15.1.1 </a:t>
            </a:r>
            <a:r>
              <a:rPr lang="zh-CN" altLang="en-US" b="1" dirty="0"/>
              <a:t>数据备份的基本概念 </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r>
              <a:rPr lang="zh-CN" altLang="en-US" dirty="0"/>
              <a:t>文件级备份会将原来不连续的文件备份成连续存放的文件，恢复的时候也会在原来的磁盘上连续写入，所以很少造成碎片。块级备份在备份之后，原来不连续的文件在备份系统的存储介质上的存放还是不连续的，恢复的时候也只是将块的状态原样恢复，碎片数量不会减少</a:t>
            </a:r>
            <a:r>
              <a:rPr lang="en-US" dirty="0"/>
              <a:t> </a:t>
            </a:r>
          </a:p>
        </p:txBody>
      </p:sp>
    </p:spTree>
    <p:extLst>
      <p:ext uri="{BB962C8B-B14F-4D97-AF65-F5344CB8AC3E}">
        <p14:creationId xmlns:p14="http://schemas.microsoft.com/office/powerpoint/2010/main" xmlns="" val="16897708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15.1.2 </a:t>
            </a:r>
            <a:r>
              <a:rPr lang="zh-CN" altLang="en-US" b="1" dirty="0"/>
              <a:t>数据备份</a:t>
            </a:r>
            <a:r>
              <a:rPr lang="zh-CN" altLang="en-US" b="1" dirty="0" smtClean="0"/>
              <a:t>技术</a:t>
            </a:r>
            <a:endParaRPr lang="en-US" dirty="0"/>
          </a:p>
        </p:txBody>
      </p:sp>
      <p:sp>
        <p:nvSpPr>
          <p:cNvPr id="3" name="Content Placeholder 2"/>
          <p:cNvSpPr>
            <a:spLocks noGrp="1"/>
          </p:cNvSpPr>
          <p:nvPr>
            <p:ph sz="quarter" idx="13"/>
          </p:nvPr>
        </p:nvSpPr>
        <p:spPr>
          <a:xfrm>
            <a:off x="913774" y="2367092"/>
            <a:ext cx="10363826" cy="4288889"/>
          </a:xfrm>
        </p:spPr>
        <p:txBody>
          <a:bodyPr>
            <a:normAutofit/>
          </a:bodyPr>
          <a:lstStyle/>
          <a:p>
            <a:pPr marL="0" indent="0">
              <a:buNone/>
            </a:pPr>
            <a:r>
              <a:rPr lang="en-US" dirty="0"/>
              <a:t>1</a:t>
            </a:r>
            <a:r>
              <a:rPr lang="zh-CN" altLang="en-US" dirty="0"/>
              <a:t>、冷备份与热备份</a:t>
            </a:r>
            <a:endParaRPr lang="en-US" dirty="0"/>
          </a:p>
          <a:p>
            <a:pPr marL="457200" lvl="1" indent="0">
              <a:buNone/>
            </a:pPr>
            <a:r>
              <a:rPr lang="zh-CN" altLang="en-US" dirty="0" smtClean="0"/>
              <a:t>（</a:t>
            </a:r>
            <a:r>
              <a:rPr lang="en-US" dirty="0" smtClean="0"/>
              <a:t>1</a:t>
            </a:r>
            <a:r>
              <a:rPr lang="zh-CN" altLang="en-US" dirty="0"/>
              <a:t>）冷备份</a:t>
            </a:r>
            <a:endParaRPr lang="en-US" dirty="0"/>
          </a:p>
          <a:p>
            <a:pPr lvl="2"/>
            <a:r>
              <a:rPr lang="zh-CN" altLang="en-US" dirty="0"/>
              <a:t>也称离线备份，它是指当执行备份操作时，服务器将不接受来自用户和应用对数据的更新。其优点在于：很好地解决了备份选择进行时并发更新带来的数据不一致性的问题，且备份速度快；缺点在于：在实施备份的全过程中，服务器只能作备份而不能及时响应用户的需求，用户需要等待很长的时间。</a:t>
            </a:r>
            <a:endParaRPr lang="en-US" dirty="0"/>
          </a:p>
          <a:p>
            <a:pPr marL="457200" lvl="1" indent="0">
              <a:buNone/>
            </a:pPr>
            <a:r>
              <a:rPr lang="zh-CN" altLang="en-US" dirty="0"/>
              <a:t>（</a:t>
            </a:r>
            <a:r>
              <a:rPr lang="en-US" dirty="0"/>
              <a:t>2</a:t>
            </a:r>
            <a:r>
              <a:rPr lang="zh-CN" altLang="en-US" dirty="0"/>
              <a:t>）热备份</a:t>
            </a:r>
            <a:endParaRPr lang="en-US" dirty="0"/>
          </a:p>
          <a:p>
            <a:pPr lvl="2"/>
            <a:r>
              <a:rPr lang="zh-CN" altLang="en-US" dirty="0"/>
              <a:t>也称在线备份或数据复制，它是指同步数据备份，在用户和应用正在更新数据时系统也进行备份。由于是同步备份，资源占用比较多，投资较大，但是它的恢复时间非常短。热备份的技术主要有两个：写前拷贝和软件快照技术。</a:t>
            </a:r>
            <a:endParaRPr lang="en-US" dirty="0"/>
          </a:p>
          <a:p>
            <a:endParaRPr lang="en-US" dirty="0"/>
          </a:p>
        </p:txBody>
      </p:sp>
    </p:spTree>
    <p:extLst>
      <p:ext uri="{BB962C8B-B14F-4D97-AF65-F5344CB8AC3E}">
        <p14:creationId xmlns:p14="http://schemas.microsoft.com/office/powerpoint/2010/main" xmlns="" val="18521447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15.1.2 </a:t>
            </a:r>
            <a:r>
              <a:rPr lang="zh-CN" altLang="en-US" b="1" dirty="0"/>
              <a:t>数据备份</a:t>
            </a:r>
            <a:r>
              <a:rPr lang="zh-CN" altLang="en-US" b="1" dirty="0" smtClean="0"/>
              <a:t>技术</a:t>
            </a:r>
            <a:endParaRPr lang="en-US" dirty="0"/>
          </a:p>
        </p:txBody>
      </p:sp>
      <p:sp>
        <p:nvSpPr>
          <p:cNvPr id="3" name="Content Placeholder 2"/>
          <p:cNvSpPr>
            <a:spLocks noGrp="1"/>
          </p:cNvSpPr>
          <p:nvPr>
            <p:ph sz="quarter" idx="13"/>
          </p:nvPr>
        </p:nvSpPr>
        <p:spPr>
          <a:xfrm>
            <a:off x="913774" y="2367092"/>
            <a:ext cx="10363826" cy="4288889"/>
          </a:xfrm>
        </p:spPr>
        <p:txBody>
          <a:bodyPr>
            <a:normAutofit/>
          </a:bodyPr>
          <a:lstStyle/>
          <a:p>
            <a:pPr marL="0" indent="0">
              <a:buNone/>
            </a:pPr>
            <a:r>
              <a:rPr lang="en-US" dirty="0"/>
              <a:t>2</a:t>
            </a:r>
            <a:r>
              <a:rPr lang="zh-CN" altLang="en-US" dirty="0"/>
              <a:t>、镜像技术 </a:t>
            </a:r>
            <a:endParaRPr lang="en-US" dirty="0"/>
          </a:p>
          <a:p>
            <a:pPr lvl="1"/>
            <a:r>
              <a:rPr lang="zh-CN" altLang="en-US" dirty="0"/>
              <a:t>镜像是指在两个或多个磁盘或存储系统上产生同一个数据的镜像视图的一种信息存储过程，其中一个存储系统为主镜像系统，另外的存储系统都被认为是从镜像系统。按主从镜像存储系统所处的位置可以分为：本地镜像和远程镜像，远程镜像又可分为同步远程镜像和异步远程镜像以及半同步镜像。传统存储阵列中的</a:t>
            </a:r>
            <a:r>
              <a:rPr lang="en-US" dirty="0"/>
              <a:t>RAID-1</a:t>
            </a:r>
            <a:r>
              <a:rPr lang="zh-CN" altLang="en-US" dirty="0"/>
              <a:t>属于典型的本地镜像技术。</a:t>
            </a:r>
            <a:r>
              <a:rPr lang="en-US" dirty="0"/>
              <a:t> </a:t>
            </a:r>
          </a:p>
          <a:p>
            <a:endParaRPr lang="en-US" dirty="0"/>
          </a:p>
        </p:txBody>
      </p:sp>
    </p:spTree>
    <p:extLst>
      <p:ext uri="{BB962C8B-B14F-4D97-AF65-F5344CB8AC3E}">
        <p14:creationId xmlns:p14="http://schemas.microsoft.com/office/powerpoint/2010/main" xmlns="" val="20500389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15.1.2 </a:t>
            </a:r>
            <a:r>
              <a:rPr lang="zh-CN" altLang="en-US" b="1" dirty="0"/>
              <a:t>数据备份技术</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pPr marL="0" indent="0">
              <a:buNone/>
            </a:pPr>
            <a:r>
              <a:rPr lang="en-US" dirty="0"/>
              <a:t>3</a:t>
            </a:r>
            <a:r>
              <a:rPr lang="zh-CN" altLang="en-US" dirty="0"/>
              <a:t>、</a:t>
            </a:r>
            <a:r>
              <a:rPr lang="en-US" dirty="0"/>
              <a:t>RAID</a:t>
            </a:r>
            <a:r>
              <a:rPr lang="zh-CN" altLang="en-US" dirty="0"/>
              <a:t>技术 </a:t>
            </a:r>
            <a:endParaRPr lang="en-US" dirty="0"/>
          </a:p>
          <a:p>
            <a:pPr lvl="1"/>
            <a:r>
              <a:rPr lang="zh-CN" altLang="en-US" dirty="0"/>
              <a:t>磁盘阵列（</a:t>
            </a:r>
            <a:r>
              <a:rPr lang="en-US" dirty="0"/>
              <a:t>RAID</a:t>
            </a:r>
            <a:r>
              <a:rPr lang="zh-CN" altLang="en-US" dirty="0"/>
              <a:t>）的提出是保证计算机存储系统可靠性的一个重要发展。</a:t>
            </a:r>
            <a:r>
              <a:rPr lang="en-US" dirty="0"/>
              <a:t>RAID</a:t>
            </a:r>
            <a:r>
              <a:rPr lang="zh-CN" altLang="en-US" dirty="0"/>
              <a:t>是由许多台磁盘机或光盘机按一定规则分条、分块、交叉存取等方式来备份数据，以提高存储系统的可靠性。</a:t>
            </a:r>
            <a:r>
              <a:rPr lang="en-US" dirty="0"/>
              <a:t>RAID</a:t>
            </a:r>
            <a:r>
              <a:rPr lang="zh-CN" altLang="en-US" dirty="0"/>
              <a:t>技术有多种实现方式，通常采用的有</a:t>
            </a:r>
            <a:r>
              <a:rPr lang="en-US" dirty="0"/>
              <a:t>RAID 0</a:t>
            </a:r>
            <a:r>
              <a:rPr lang="zh-CN" altLang="en-US" dirty="0"/>
              <a:t>、</a:t>
            </a:r>
            <a:r>
              <a:rPr lang="en-US" dirty="0"/>
              <a:t>RAID1</a:t>
            </a:r>
            <a:r>
              <a:rPr lang="zh-CN" altLang="en-US" dirty="0"/>
              <a:t>、</a:t>
            </a:r>
            <a:r>
              <a:rPr lang="en-US" dirty="0"/>
              <a:t>RAID 5</a:t>
            </a:r>
            <a:r>
              <a:rPr lang="zh-CN" altLang="en-US" dirty="0"/>
              <a:t>、</a:t>
            </a:r>
            <a:r>
              <a:rPr lang="en-US" dirty="0"/>
              <a:t>RAID 10</a:t>
            </a:r>
            <a:r>
              <a:rPr lang="zh-CN" altLang="en-US" dirty="0"/>
              <a:t>等。</a:t>
            </a:r>
            <a:r>
              <a:rPr lang="en-US" dirty="0"/>
              <a:t> </a:t>
            </a:r>
          </a:p>
          <a:p>
            <a:pPr marL="914400" lvl="2" indent="0">
              <a:buNone/>
            </a:pPr>
            <a:r>
              <a:rPr lang="zh-CN" altLang="en-US" dirty="0"/>
              <a:t>（</a:t>
            </a:r>
            <a:r>
              <a:rPr lang="en-US" dirty="0"/>
              <a:t>1</a:t>
            </a:r>
            <a:r>
              <a:rPr lang="zh-CN" altLang="en-US" dirty="0"/>
              <a:t>）</a:t>
            </a:r>
            <a:r>
              <a:rPr lang="en-US" dirty="0"/>
              <a:t>RAID 0</a:t>
            </a:r>
            <a:r>
              <a:rPr lang="zh-CN" altLang="en-US" dirty="0"/>
              <a:t>，又称数据分块。它使用“条”技术来跨越磁盘分配数据，能将容量和传输率提高到最大，但没有容错，一旦硬盘出现故障，阵列中的所有数据将会丢失，因此这种磁盘阵列的可靠性没有提高。</a:t>
            </a:r>
            <a:endParaRPr lang="en-US" dirty="0"/>
          </a:p>
          <a:p>
            <a:pPr marL="914400" lvl="2" indent="0">
              <a:buNone/>
            </a:pPr>
            <a:r>
              <a:rPr lang="zh-CN" altLang="en-US" dirty="0"/>
              <a:t>（</a:t>
            </a:r>
            <a:r>
              <a:rPr lang="en-US" dirty="0"/>
              <a:t>2</a:t>
            </a:r>
            <a:r>
              <a:rPr lang="zh-CN" altLang="en-US" dirty="0"/>
              <a:t>）</a:t>
            </a:r>
            <a:r>
              <a:rPr lang="en-US" dirty="0"/>
              <a:t>RAID 1</a:t>
            </a:r>
            <a:r>
              <a:rPr lang="zh-CN" altLang="en-US" dirty="0"/>
              <a:t>，又称镜像法。它使用两个完全相同的盘，每次将数据同时写入这两个盘，一个作为工作盘，另一个作为镜像盘。一旦工作盘发生了致命故障，镜像盘可立即顶上，使系统工作不间断，这种盘阵列可靠性高，但有效容量将减小一半。</a:t>
            </a:r>
            <a:r>
              <a:rPr lang="en-US" dirty="0"/>
              <a:t> </a:t>
            </a:r>
          </a:p>
          <a:p>
            <a:pPr marL="914400" lvl="2" indent="0">
              <a:buNone/>
            </a:pPr>
            <a:r>
              <a:rPr lang="zh-CN" altLang="en-US" dirty="0"/>
              <a:t>（</a:t>
            </a:r>
            <a:r>
              <a:rPr lang="en-US" dirty="0"/>
              <a:t>3</a:t>
            </a:r>
            <a:r>
              <a:rPr lang="zh-CN" altLang="en-US" dirty="0"/>
              <a:t>）</a:t>
            </a:r>
            <a:r>
              <a:rPr lang="en-US" dirty="0"/>
              <a:t>RAID 5</a:t>
            </a:r>
            <a:r>
              <a:rPr lang="zh-CN" altLang="en-US" dirty="0"/>
              <a:t>是一种旋转奇偶校验独立存取阵列。它按一定规则把奇偶校验信息均匀分布在阵列中所有的盘上，为了提供冗余最少需要三个磁盘</a:t>
            </a:r>
            <a:r>
              <a:rPr lang="en-US" dirty="0"/>
              <a:t>(</a:t>
            </a:r>
            <a:r>
              <a:rPr lang="zh-CN" altLang="en-US" dirty="0"/>
              <a:t>不包括热备份盘</a:t>
            </a:r>
            <a:r>
              <a:rPr lang="en-US" dirty="0"/>
              <a:t>)</a:t>
            </a:r>
            <a:r>
              <a:rPr lang="zh-CN" altLang="en-US" dirty="0"/>
              <a:t>。</a:t>
            </a:r>
            <a:r>
              <a:rPr lang="en-US" dirty="0"/>
              <a:t>RAID 5</a:t>
            </a:r>
            <a:r>
              <a:rPr lang="zh-CN" altLang="en-US" dirty="0"/>
              <a:t>是目前使用最多的数据保护方案。</a:t>
            </a:r>
            <a:endParaRPr lang="en-US" dirty="0"/>
          </a:p>
          <a:p>
            <a:pPr marL="914400" lvl="2" indent="0">
              <a:buNone/>
            </a:pPr>
            <a:r>
              <a:rPr lang="zh-CN" altLang="en-US" dirty="0"/>
              <a:t>（</a:t>
            </a:r>
            <a:r>
              <a:rPr lang="en-US" dirty="0"/>
              <a:t>4</a:t>
            </a:r>
            <a:r>
              <a:rPr lang="zh-CN" altLang="en-US" dirty="0"/>
              <a:t>）</a:t>
            </a:r>
            <a:r>
              <a:rPr lang="en-US" dirty="0"/>
              <a:t>RAID 10</a:t>
            </a:r>
            <a:r>
              <a:rPr lang="zh-CN" altLang="en-US" dirty="0"/>
              <a:t>是</a:t>
            </a:r>
            <a:r>
              <a:rPr lang="en-US" dirty="0"/>
              <a:t>RAID 0</a:t>
            </a:r>
            <a:r>
              <a:rPr lang="zh-CN" altLang="en-US" dirty="0"/>
              <a:t>＋</a:t>
            </a:r>
            <a:r>
              <a:rPr lang="en-US" dirty="0"/>
              <a:t>RAID 1</a:t>
            </a:r>
            <a:r>
              <a:rPr lang="zh-CN" altLang="en-US" dirty="0"/>
              <a:t>。它采用分块和镜像技术，通过分块镜像集实现。采用分块技术，多个磁盘可并行读写，磁盘</a:t>
            </a:r>
            <a:r>
              <a:rPr lang="en-US" dirty="0"/>
              <a:t>I/O</a:t>
            </a:r>
            <a:r>
              <a:rPr lang="zh-CN" altLang="en-US" dirty="0"/>
              <a:t>性能很高，而采用镜像存储使得可靠性在所有磁盘阵列中最高。</a:t>
            </a:r>
            <a:r>
              <a:rPr lang="en-US" dirty="0"/>
              <a:t> </a:t>
            </a:r>
          </a:p>
        </p:txBody>
      </p:sp>
    </p:spTree>
    <p:extLst>
      <p:ext uri="{BB962C8B-B14F-4D97-AF65-F5344CB8AC3E}">
        <p14:creationId xmlns:p14="http://schemas.microsoft.com/office/powerpoint/2010/main" xmlns="" val="17434638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15.1.2 </a:t>
            </a:r>
            <a:r>
              <a:rPr lang="zh-CN" altLang="en-US" b="1" dirty="0"/>
              <a:t>数据备份技术</a:t>
            </a:r>
            <a:endParaRPr lang="en-US" dirty="0"/>
          </a:p>
        </p:txBody>
      </p:sp>
      <p:graphicFrame>
        <p:nvGraphicFramePr>
          <p:cNvPr id="6" name="Content Placeholder 5"/>
          <p:cNvGraphicFramePr>
            <a:graphicFrameLocks noGrp="1"/>
          </p:cNvGraphicFramePr>
          <p:nvPr>
            <p:ph sz="quarter" idx="13"/>
            <p:extLst>
              <p:ext uri="{D42A27DB-BD31-4B8C-83A1-F6EECF244321}">
                <p14:modId xmlns:p14="http://schemas.microsoft.com/office/powerpoint/2010/main" xmlns="" val="55399243"/>
              </p:ext>
            </p:extLst>
          </p:nvPr>
        </p:nvGraphicFramePr>
        <p:xfrm>
          <a:off x="2114711" y="3207917"/>
          <a:ext cx="7964953" cy="2649689"/>
        </p:xfrm>
        <a:graphic>
          <a:graphicData uri="http://schemas.openxmlformats.org/drawingml/2006/table">
            <a:tbl>
              <a:tblPr firstRow="1" firstCol="1" lastRow="1" lastCol="1" bandRow="1" bandCol="1"/>
              <a:tblGrid>
                <a:gridCol w="1657987"/>
                <a:gridCol w="1481874"/>
                <a:gridCol w="1516902"/>
                <a:gridCol w="1654095"/>
                <a:gridCol w="1654095"/>
              </a:tblGrid>
              <a:tr h="757054">
                <a:tc>
                  <a:txBody>
                    <a:bodyPr/>
                    <a:lstStyle/>
                    <a:p>
                      <a:pPr indent="333375" algn="just">
                        <a:lnSpc>
                          <a:spcPct val="150000"/>
                        </a:lnSpc>
                        <a:spcAft>
                          <a:spcPts val="0"/>
                        </a:spcAft>
                      </a:pPr>
                      <a:r>
                        <a:rPr lang="en-US" sz="1050">
                          <a:effectLst/>
                          <a:latin typeface="Times New Roman" charset="0"/>
                          <a:cs typeface="宋体" charset="0"/>
                        </a:rPr>
                        <a:t>RAID</a:t>
                      </a:r>
                      <a:r>
                        <a:rPr lang="zh-CN" sz="1050">
                          <a:effectLst/>
                          <a:latin typeface="Times New Roman" charset="0"/>
                          <a:cs typeface="宋体" charset="0"/>
                        </a:rPr>
                        <a:t>级别</a:t>
                      </a:r>
                      <a:endParaRPr lang="en-US" sz="1000">
                        <a:effectLst/>
                        <a:latin typeface="Times New Roman" charset="0"/>
                        <a:cs typeface="宋体" charset="0"/>
                      </a:endParaRPr>
                    </a:p>
                    <a:p>
                      <a:pPr algn="just">
                        <a:lnSpc>
                          <a:spcPct val="150000"/>
                        </a:lnSpc>
                        <a:spcAft>
                          <a:spcPts val="0"/>
                        </a:spcAft>
                      </a:pPr>
                      <a:r>
                        <a:rPr lang="zh-CN" sz="1050">
                          <a:effectLst/>
                          <a:latin typeface="Times New Roman" charset="0"/>
                          <a:cs typeface="宋体" charset="0"/>
                        </a:rPr>
                        <a:t>性能</a:t>
                      </a:r>
                      <a:endParaRPr lang="en-US" sz="1000">
                        <a:effectLst/>
                        <a:latin typeface="Times New Roman"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FF"/>
                    </a:solidFill>
                  </a:tcPr>
                </a:tc>
                <a:tc>
                  <a:txBody>
                    <a:bodyPr/>
                    <a:lstStyle/>
                    <a:p>
                      <a:pPr algn="just">
                        <a:lnSpc>
                          <a:spcPct val="150000"/>
                        </a:lnSpc>
                        <a:spcAft>
                          <a:spcPts val="0"/>
                        </a:spcAft>
                      </a:pPr>
                      <a:r>
                        <a:rPr lang="en-US" sz="1050">
                          <a:effectLst/>
                          <a:latin typeface="Times New Roman" charset="0"/>
                          <a:cs typeface="宋体" charset="0"/>
                        </a:rPr>
                        <a:t>RAID 0</a:t>
                      </a:r>
                      <a:endParaRPr lang="en-US" sz="1000">
                        <a:effectLst/>
                        <a:latin typeface="Times New Roman"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050">
                          <a:effectLst/>
                          <a:latin typeface="Times New Roman" charset="0"/>
                          <a:cs typeface="宋体" charset="0"/>
                        </a:rPr>
                        <a:t>RAID 1</a:t>
                      </a:r>
                      <a:endParaRPr lang="en-US" sz="1000">
                        <a:effectLst/>
                        <a:latin typeface="Times New Roman"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050">
                          <a:effectLst/>
                          <a:latin typeface="Times New Roman" charset="0"/>
                          <a:cs typeface="宋体" charset="0"/>
                        </a:rPr>
                        <a:t>RAID 5</a:t>
                      </a:r>
                      <a:endParaRPr lang="en-US" sz="1000">
                        <a:effectLst/>
                        <a:latin typeface="Times New Roman"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050">
                          <a:effectLst/>
                          <a:latin typeface="Times New Roman" charset="0"/>
                          <a:cs typeface="宋体" charset="0"/>
                        </a:rPr>
                        <a:t>RAID 10</a:t>
                      </a:r>
                      <a:endParaRPr lang="en-US" sz="1000">
                        <a:effectLst/>
                        <a:latin typeface="Times New Roman" charset="0"/>
                        <a:cs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78527">
                <a:tc>
                  <a:txBody>
                    <a:bodyPr/>
                    <a:lstStyle/>
                    <a:p>
                      <a:pPr algn="just">
                        <a:lnSpc>
                          <a:spcPct val="150000"/>
                        </a:lnSpc>
                        <a:spcAft>
                          <a:spcPts val="0"/>
                        </a:spcAft>
                      </a:pPr>
                      <a:r>
                        <a:rPr lang="zh-CN" sz="1050">
                          <a:effectLst/>
                          <a:latin typeface="Times New Roman" charset="0"/>
                          <a:cs typeface="宋体" charset="0"/>
                        </a:rPr>
                        <a:t>容错性</a:t>
                      </a:r>
                      <a:r>
                        <a:rPr lang="en-US" sz="1050">
                          <a:effectLst/>
                          <a:latin typeface="Times New Roman" charset="0"/>
                          <a:cs typeface="宋体" charset="0"/>
                        </a:rPr>
                        <a:t> </a:t>
                      </a:r>
                      <a:endParaRPr lang="en-US" sz="1000">
                        <a:effectLst/>
                        <a:latin typeface="Times New Roman"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a:effectLst/>
                          <a:latin typeface="Times New Roman" charset="0"/>
                          <a:cs typeface="宋体" charset="0"/>
                        </a:rPr>
                        <a:t>无</a:t>
                      </a:r>
                      <a:r>
                        <a:rPr lang="en-US" sz="1050">
                          <a:effectLst/>
                          <a:latin typeface="Times New Roman" charset="0"/>
                          <a:cs typeface="宋体" charset="0"/>
                        </a:rPr>
                        <a:t>  </a:t>
                      </a:r>
                      <a:endParaRPr lang="en-US" sz="1000">
                        <a:effectLst/>
                        <a:latin typeface="Times New Roman"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a:effectLst/>
                          <a:latin typeface="Times New Roman" charset="0"/>
                          <a:cs typeface="宋体" charset="0"/>
                        </a:rPr>
                        <a:t>有</a:t>
                      </a:r>
                      <a:r>
                        <a:rPr lang="en-US" sz="1050">
                          <a:effectLst/>
                          <a:latin typeface="Times New Roman" charset="0"/>
                          <a:cs typeface="宋体" charset="0"/>
                        </a:rPr>
                        <a:t>  </a:t>
                      </a:r>
                      <a:endParaRPr lang="en-US" sz="1000">
                        <a:effectLst/>
                        <a:latin typeface="Times New Roman"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a:effectLst/>
                          <a:latin typeface="Times New Roman" charset="0"/>
                          <a:cs typeface="宋体" charset="0"/>
                        </a:rPr>
                        <a:t>有</a:t>
                      </a:r>
                      <a:r>
                        <a:rPr lang="en-US" sz="1050">
                          <a:effectLst/>
                          <a:latin typeface="Times New Roman" charset="0"/>
                          <a:cs typeface="宋体" charset="0"/>
                        </a:rPr>
                        <a:t>  </a:t>
                      </a:r>
                      <a:endParaRPr lang="en-US" sz="1000">
                        <a:effectLst/>
                        <a:latin typeface="Times New Roman"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a:effectLst/>
                          <a:latin typeface="Times New Roman" charset="0"/>
                          <a:cs typeface="宋体" charset="0"/>
                        </a:rPr>
                        <a:t>有</a:t>
                      </a:r>
                      <a:endParaRPr lang="en-US" sz="1000">
                        <a:effectLst/>
                        <a:latin typeface="Times New Roman"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78527">
                <a:tc>
                  <a:txBody>
                    <a:bodyPr/>
                    <a:lstStyle/>
                    <a:p>
                      <a:pPr algn="just">
                        <a:lnSpc>
                          <a:spcPct val="150000"/>
                        </a:lnSpc>
                        <a:spcAft>
                          <a:spcPts val="0"/>
                        </a:spcAft>
                      </a:pPr>
                      <a:r>
                        <a:rPr lang="zh-CN" sz="1050">
                          <a:effectLst/>
                          <a:latin typeface="Times New Roman" charset="0"/>
                          <a:cs typeface="宋体" charset="0"/>
                        </a:rPr>
                        <a:t>冗余类型</a:t>
                      </a:r>
                      <a:r>
                        <a:rPr lang="en-US" sz="1050">
                          <a:effectLst/>
                          <a:latin typeface="Times New Roman" charset="0"/>
                          <a:cs typeface="宋体" charset="0"/>
                        </a:rPr>
                        <a:t> </a:t>
                      </a:r>
                      <a:endParaRPr lang="en-US" sz="1000">
                        <a:effectLst/>
                        <a:latin typeface="Times New Roman"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kern="100">
                          <a:effectLst/>
                          <a:latin typeface="Times New Roman" charset="0"/>
                          <a:ea typeface="宋体" charset="0"/>
                          <a:cs typeface="宋体" charset="0"/>
                        </a:rPr>
                        <a:t>无</a:t>
                      </a:r>
                      <a:endParaRPr lang="en-US" sz="1050" kern="100">
                        <a:effectLst/>
                        <a:latin typeface="Times New Roman" charset="0"/>
                        <a:ea typeface="宋体"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kern="100">
                          <a:effectLst/>
                          <a:latin typeface="Times New Roman" charset="0"/>
                          <a:ea typeface="宋体" charset="0"/>
                          <a:cs typeface="宋体" charset="0"/>
                        </a:rPr>
                        <a:t>复制</a:t>
                      </a:r>
                      <a:endParaRPr lang="en-US" sz="1050" kern="100">
                        <a:effectLst/>
                        <a:latin typeface="Times New Roman" charset="0"/>
                        <a:ea typeface="宋体"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kern="100">
                          <a:effectLst/>
                          <a:latin typeface="Times New Roman" charset="0"/>
                          <a:ea typeface="宋体" charset="0"/>
                          <a:cs typeface="宋体" charset="0"/>
                        </a:rPr>
                        <a:t>奇偶校验</a:t>
                      </a:r>
                      <a:endParaRPr lang="en-US" sz="1050" kern="100">
                        <a:effectLst/>
                        <a:latin typeface="Times New Roman" charset="0"/>
                        <a:ea typeface="宋体"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kern="100">
                          <a:effectLst/>
                          <a:latin typeface="Times New Roman" charset="0"/>
                          <a:ea typeface="宋体" charset="0"/>
                          <a:cs typeface="宋体" charset="0"/>
                        </a:rPr>
                        <a:t>奇偶校验</a:t>
                      </a:r>
                      <a:endParaRPr lang="en-US" sz="1050" kern="100">
                        <a:effectLst/>
                        <a:latin typeface="Times New Roman" charset="0"/>
                        <a:ea typeface="宋体"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78527">
                <a:tc>
                  <a:txBody>
                    <a:bodyPr/>
                    <a:lstStyle/>
                    <a:p>
                      <a:pPr algn="just">
                        <a:lnSpc>
                          <a:spcPct val="150000"/>
                        </a:lnSpc>
                        <a:spcAft>
                          <a:spcPts val="0"/>
                        </a:spcAft>
                      </a:pPr>
                      <a:r>
                        <a:rPr lang="zh-CN" sz="1050">
                          <a:effectLst/>
                          <a:latin typeface="Times New Roman" charset="0"/>
                          <a:cs typeface="宋体" charset="0"/>
                        </a:rPr>
                        <a:t>热备份选择</a:t>
                      </a:r>
                      <a:r>
                        <a:rPr lang="en-US" sz="1050">
                          <a:effectLst/>
                          <a:latin typeface="Times New Roman" charset="0"/>
                          <a:cs typeface="宋体" charset="0"/>
                        </a:rPr>
                        <a:t> </a:t>
                      </a:r>
                      <a:endParaRPr lang="en-US" sz="1000">
                        <a:effectLst/>
                        <a:latin typeface="Times New Roman"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a:effectLst/>
                          <a:latin typeface="Times New Roman" charset="0"/>
                          <a:cs typeface="宋体" charset="0"/>
                        </a:rPr>
                        <a:t>无</a:t>
                      </a:r>
                      <a:r>
                        <a:rPr lang="en-US" sz="1050">
                          <a:effectLst/>
                          <a:latin typeface="Times New Roman" charset="0"/>
                          <a:cs typeface="宋体" charset="0"/>
                        </a:rPr>
                        <a:t>  </a:t>
                      </a:r>
                      <a:endParaRPr lang="en-US" sz="1000">
                        <a:effectLst/>
                        <a:latin typeface="Times New Roman"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a:effectLst/>
                          <a:latin typeface="Times New Roman" charset="0"/>
                          <a:cs typeface="宋体" charset="0"/>
                        </a:rPr>
                        <a:t>有</a:t>
                      </a:r>
                      <a:r>
                        <a:rPr lang="en-US" sz="1050">
                          <a:effectLst/>
                          <a:latin typeface="Times New Roman" charset="0"/>
                          <a:cs typeface="宋体" charset="0"/>
                        </a:rPr>
                        <a:t>  </a:t>
                      </a:r>
                      <a:endParaRPr lang="en-US" sz="1000">
                        <a:effectLst/>
                        <a:latin typeface="Times New Roman"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a:effectLst/>
                          <a:latin typeface="Times New Roman" charset="0"/>
                          <a:cs typeface="宋体" charset="0"/>
                        </a:rPr>
                        <a:t>有</a:t>
                      </a:r>
                      <a:r>
                        <a:rPr lang="en-US" sz="1050">
                          <a:effectLst/>
                          <a:latin typeface="Times New Roman" charset="0"/>
                          <a:cs typeface="宋体" charset="0"/>
                        </a:rPr>
                        <a:t>  </a:t>
                      </a:r>
                      <a:endParaRPr lang="en-US" sz="1000">
                        <a:effectLst/>
                        <a:latin typeface="Times New Roman"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dirty="0">
                          <a:effectLst/>
                          <a:latin typeface="Times New Roman" charset="0"/>
                          <a:cs typeface="宋体" charset="0"/>
                        </a:rPr>
                        <a:t>有</a:t>
                      </a:r>
                      <a:endParaRPr lang="en-US" sz="1000" dirty="0">
                        <a:effectLst/>
                        <a:latin typeface="Times New Roman"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78527">
                <a:tc>
                  <a:txBody>
                    <a:bodyPr/>
                    <a:lstStyle/>
                    <a:p>
                      <a:pPr algn="just">
                        <a:lnSpc>
                          <a:spcPct val="150000"/>
                        </a:lnSpc>
                        <a:spcAft>
                          <a:spcPts val="0"/>
                        </a:spcAft>
                      </a:pPr>
                      <a:r>
                        <a:rPr lang="zh-CN" sz="1050">
                          <a:effectLst/>
                          <a:latin typeface="Times New Roman" charset="0"/>
                          <a:cs typeface="宋体" charset="0"/>
                        </a:rPr>
                        <a:t>硬盘要求</a:t>
                      </a:r>
                      <a:r>
                        <a:rPr lang="en-US" sz="1050">
                          <a:effectLst/>
                          <a:latin typeface="Times New Roman" charset="0"/>
                          <a:cs typeface="宋体" charset="0"/>
                        </a:rPr>
                        <a:t> </a:t>
                      </a:r>
                      <a:endParaRPr lang="en-US" sz="1000">
                        <a:effectLst/>
                        <a:latin typeface="Times New Roman"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kern="100">
                          <a:effectLst/>
                          <a:latin typeface="Times New Roman" charset="0"/>
                          <a:ea typeface="宋体" charset="0"/>
                          <a:cs typeface="宋体" charset="0"/>
                        </a:rPr>
                        <a:t>一个或多个</a:t>
                      </a:r>
                      <a:endParaRPr lang="en-US" sz="1050" kern="100">
                        <a:effectLst/>
                        <a:latin typeface="Times New Roman" charset="0"/>
                        <a:ea typeface="宋体"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kern="100">
                          <a:effectLst/>
                          <a:latin typeface="Times New Roman" charset="0"/>
                          <a:ea typeface="宋体" charset="0"/>
                          <a:cs typeface="宋体" charset="0"/>
                        </a:rPr>
                        <a:t>偶数个</a:t>
                      </a:r>
                      <a:endParaRPr lang="en-US" sz="1050" kern="100">
                        <a:effectLst/>
                        <a:latin typeface="Times New Roman" charset="0"/>
                        <a:ea typeface="宋体"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kern="100">
                          <a:effectLst/>
                          <a:latin typeface="Times New Roman" charset="0"/>
                          <a:ea typeface="宋体" charset="0"/>
                          <a:cs typeface="宋体" charset="0"/>
                        </a:rPr>
                        <a:t>至少三个</a:t>
                      </a:r>
                      <a:endParaRPr lang="en-US" sz="1050" kern="100">
                        <a:effectLst/>
                        <a:latin typeface="Times New Roman" charset="0"/>
                        <a:ea typeface="宋体"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kern="100">
                          <a:effectLst/>
                          <a:latin typeface="Times New Roman" charset="0"/>
                          <a:ea typeface="宋体" charset="0"/>
                          <a:cs typeface="宋体" charset="0"/>
                        </a:rPr>
                        <a:t>至少三个</a:t>
                      </a:r>
                      <a:endParaRPr lang="en-US" sz="1050" kern="100">
                        <a:effectLst/>
                        <a:latin typeface="Times New Roman" charset="0"/>
                        <a:ea typeface="宋体"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78527">
                <a:tc>
                  <a:txBody>
                    <a:bodyPr/>
                    <a:lstStyle/>
                    <a:p>
                      <a:pPr algn="just">
                        <a:lnSpc>
                          <a:spcPct val="150000"/>
                        </a:lnSpc>
                        <a:spcAft>
                          <a:spcPts val="0"/>
                        </a:spcAft>
                      </a:pPr>
                      <a:r>
                        <a:rPr lang="zh-CN" sz="1050">
                          <a:effectLst/>
                          <a:latin typeface="Times New Roman" charset="0"/>
                          <a:cs typeface="宋体" charset="0"/>
                        </a:rPr>
                        <a:t>有效硬盘容量</a:t>
                      </a:r>
                      <a:endParaRPr lang="en-US" sz="1000">
                        <a:effectLst/>
                        <a:latin typeface="Times New Roman"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kern="100">
                          <a:effectLst/>
                          <a:latin typeface="Times New Roman" charset="0"/>
                          <a:ea typeface="宋体" charset="0"/>
                          <a:cs typeface="宋体" charset="0"/>
                        </a:rPr>
                        <a:t>全部硬盘容量</a:t>
                      </a:r>
                      <a:endParaRPr lang="en-US" sz="1050" kern="100">
                        <a:effectLst/>
                        <a:latin typeface="Times New Roman" charset="0"/>
                        <a:ea typeface="宋体"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kern="100">
                          <a:effectLst/>
                          <a:latin typeface="Times New Roman" charset="0"/>
                          <a:ea typeface="宋体" charset="0"/>
                          <a:cs typeface="宋体" charset="0"/>
                        </a:rPr>
                        <a:t>硬盘容量</a:t>
                      </a:r>
                      <a:r>
                        <a:rPr lang="en-US" sz="1050" kern="100">
                          <a:effectLst/>
                          <a:latin typeface="宋体" charset="0"/>
                          <a:ea typeface="宋体" charset="0"/>
                          <a:cs typeface="宋体" charset="0"/>
                        </a:rPr>
                        <a:t>50%</a:t>
                      </a:r>
                      <a:endParaRPr lang="en-US" sz="1050" kern="100">
                        <a:effectLst/>
                        <a:latin typeface="Times New Roman" charset="0"/>
                        <a:ea typeface="宋体"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kern="100">
                          <a:effectLst/>
                          <a:latin typeface="Times New Roman" charset="0"/>
                          <a:ea typeface="宋体" charset="0"/>
                          <a:cs typeface="宋体" charset="0"/>
                        </a:rPr>
                        <a:t>硬盘容量</a:t>
                      </a:r>
                      <a:r>
                        <a:rPr lang="en-US" sz="1050" kern="100">
                          <a:effectLst/>
                          <a:latin typeface="宋体" charset="0"/>
                          <a:ea typeface="宋体" charset="0"/>
                          <a:cs typeface="宋体" charset="0"/>
                        </a:rPr>
                        <a:t>n-1/n </a:t>
                      </a:r>
                      <a:endParaRPr lang="en-US" sz="1050" kern="100">
                        <a:effectLst/>
                        <a:latin typeface="Times New Roman" charset="0"/>
                        <a:ea typeface="宋体"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zh-CN" sz="1050" kern="100" dirty="0">
                          <a:effectLst/>
                          <a:latin typeface="Times New Roman" charset="0"/>
                          <a:ea typeface="宋体" charset="0"/>
                          <a:cs typeface="宋体" charset="0"/>
                        </a:rPr>
                        <a:t>硬盘容量</a:t>
                      </a:r>
                      <a:r>
                        <a:rPr lang="en-US" sz="1050" kern="100" dirty="0">
                          <a:effectLst/>
                          <a:latin typeface="宋体" charset="0"/>
                          <a:ea typeface="宋体" charset="0"/>
                          <a:cs typeface="宋体" charset="0"/>
                        </a:rPr>
                        <a:t>n-1/n</a:t>
                      </a:r>
                      <a:endParaRPr lang="en-US" sz="1050" kern="100" dirty="0">
                        <a:effectLst/>
                        <a:latin typeface="Times New Roman" charset="0"/>
                        <a:ea typeface="宋体" charset="0"/>
                        <a:cs typeface="宋体"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7" name="TextBox 6"/>
          <p:cNvSpPr txBox="1"/>
          <p:nvPr/>
        </p:nvSpPr>
        <p:spPr>
          <a:xfrm>
            <a:off x="4928052" y="2808869"/>
            <a:ext cx="2335896" cy="369332"/>
          </a:xfrm>
          <a:prstGeom prst="rect">
            <a:avLst/>
          </a:prstGeom>
          <a:noFill/>
        </p:spPr>
        <p:txBody>
          <a:bodyPr wrap="none" rtlCol="0">
            <a:spAutoFit/>
          </a:bodyPr>
          <a:lstStyle/>
          <a:p>
            <a:r>
              <a:rPr lang="zh-CN" altLang="en-US" b="1" dirty="0"/>
              <a:t>表</a:t>
            </a:r>
            <a:r>
              <a:rPr lang="en-US" b="1" dirty="0"/>
              <a:t>15-1 RAID</a:t>
            </a:r>
            <a:r>
              <a:rPr lang="zh-CN" altLang="en-US" b="1" dirty="0"/>
              <a:t>技术</a:t>
            </a:r>
            <a:r>
              <a:rPr lang="zh-CN" altLang="en-US" b="1" dirty="0" smtClean="0"/>
              <a:t>比较</a:t>
            </a:r>
            <a:endParaRPr lang="en-US" dirty="0"/>
          </a:p>
        </p:txBody>
      </p:sp>
    </p:spTree>
    <p:extLst>
      <p:ext uri="{BB962C8B-B14F-4D97-AF65-F5344CB8AC3E}">
        <p14:creationId xmlns:p14="http://schemas.microsoft.com/office/powerpoint/2010/main" xmlns="" val="21463888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15.1.3 </a:t>
            </a:r>
            <a:r>
              <a:rPr lang="zh-CN" altLang="en-US" b="1" dirty="0"/>
              <a:t>常用数据备份</a:t>
            </a:r>
            <a:r>
              <a:rPr lang="zh-CN" altLang="en-US" b="1" dirty="0" smtClean="0"/>
              <a:t>工具</a:t>
            </a:r>
            <a:endParaRPr lang="en-US" dirty="0"/>
          </a:p>
        </p:txBody>
      </p:sp>
      <p:sp>
        <p:nvSpPr>
          <p:cNvPr id="3" name="Content Placeholder 2"/>
          <p:cNvSpPr>
            <a:spLocks noGrp="1"/>
          </p:cNvSpPr>
          <p:nvPr>
            <p:ph sz="quarter" idx="13"/>
          </p:nvPr>
        </p:nvSpPr>
        <p:spPr>
          <a:xfrm>
            <a:off x="913774" y="2367092"/>
            <a:ext cx="10363826" cy="4490908"/>
          </a:xfrm>
        </p:spPr>
        <p:txBody>
          <a:bodyPr>
            <a:normAutofit lnSpcReduction="10000"/>
          </a:bodyPr>
          <a:lstStyle/>
          <a:p>
            <a:pPr marL="0" indent="0">
              <a:buNone/>
            </a:pPr>
            <a:r>
              <a:rPr lang="en-US" dirty="0"/>
              <a:t>1</a:t>
            </a:r>
            <a:r>
              <a:rPr lang="zh-CN" altLang="en-US" dirty="0"/>
              <a:t>、</a:t>
            </a:r>
            <a:r>
              <a:rPr lang="en-US" dirty="0" smtClean="0"/>
              <a:t>S</a:t>
            </a:r>
            <a:r>
              <a:rPr lang="en-US" cap="none" dirty="0" smtClean="0"/>
              <a:t>ymantec</a:t>
            </a:r>
            <a:r>
              <a:rPr lang="en-US" dirty="0" smtClean="0"/>
              <a:t> G</a:t>
            </a:r>
            <a:r>
              <a:rPr lang="en-US" cap="none" dirty="0" smtClean="0"/>
              <a:t>host</a:t>
            </a:r>
          </a:p>
          <a:p>
            <a:pPr lvl="1"/>
            <a:r>
              <a:rPr lang="en-US" dirty="0" smtClean="0"/>
              <a:t>G</a:t>
            </a:r>
            <a:r>
              <a:rPr lang="en-US" cap="none" dirty="0" smtClean="0"/>
              <a:t>host</a:t>
            </a:r>
            <a:r>
              <a:rPr lang="zh-CN" altLang="en-US" dirty="0" smtClean="0"/>
              <a:t>是</a:t>
            </a:r>
            <a:r>
              <a:rPr lang="zh-CN" altLang="en-US" dirty="0"/>
              <a:t>目前个人用户使用最频繁的数据备份工具之一，它能够将硬盘中包括分区在内的所有信息完整地保存起来，即便是原来的分区信息已经改变，它也能全部恢复。如果原来的硬盘损坏，只要新换上的硬盘容量能容纳原先硬盘上的文件内容，也能进行恢复</a:t>
            </a:r>
            <a:r>
              <a:rPr lang="zh-CN" altLang="en-US" dirty="0" smtClean="0"/>
              <a:t>。</a:t>
            </a:r>
          </a:p>
          <a:p>
            <a:pPr lvl="1"/>
            <a:r>
              <a:rPr lang="zh-CN" altLang="en-US" dirty="0" smtClean="0"/>
              <a:t>从</a:t>
            </a:r>
            <a:r>
              <a:rPr lang="en-US" dirty="0" smtClean="0"/>
              <a:t>G</a:t>
            </a:r>
            <a:r>
              <a:rPr lang="en-US" cap="none" dirty="0" smtClean="0"/>
              <a:t>hos</a:t>
            </a:r>
            <a:r>
              <a:rPr lang="en-US" dirty="0" smtClean="0"/>
              <a:t>t</a:t>
            </a:r>
            <a:r>
              <a:rPr lang="zh-CN" altLang="en-US" dirty="0"/>
              <a:t>数据备份工具的备份媒介来看，大致可以分为三</a:t>
            </a:r>
            <a:r>
              <a:rPr lang="zh-CN" altLang="en-US" dirty="0" smtClean="0"/>
              <a:t>类：</a:t>
            </a:r>
          </a:p>
          <a:p>
            <a:pPr marL="914400" lvl="2" indent="0">
              <a:buNone/>
            </a:pPr>
            <a:r>
              <a:rPr lang="zh-CN" altLang="en-US" dirty="0" smtClean="0"/>
              <a:t>（</a:t>
            </a:r>
            <a:r>
              <a:rPr lang="en-US" dirty="0"/>
              <a:t>1</a:t>
            </a:r>
            <a:r>
              <a:rPr lang="zh-CN" altLang="en-US" dirty="0"/>
              <a:t>）网络备份是将要备份的数据用</a:t>
            </a:r>
            <a:r>
              <a:rPr lang="en-US" dirty="0"/>
              <a:t>Ghost</a:t>
            </a:r>
            <a:r>
              <a:rPr lang="zh-CN" altLang="en-US" dirty="0"/>
              <a:t>数据备份工具发送到备份计算机上。备份时，将要备份的计算机设为发送端，将备份计算机设为接收端。</a:t>
            </a:r>
            <a:endParaRPr lang="en-US" dirty="0"/>
          </a:p>
          <a:p>
            <a:pPr marL="914400" lvl="2" indent="0">
              <a:buNone/>
            </a:pPr>
            <a:r>
              <a:rPr lang="zh-CN" altLang="en-US" dirty="0" smtClean="0"/>
              <a:t>（</a:t>
            </a:r>
            <a:r>
              <a:rPr lang="en-US" dirty="0"/>
              <a:t>2</a:t>
            </a:r>
            <a:r>
              <a:rPr lang="zh-CN" altLang="en-US" dirty="0"/>
              <a:t>）硬盘备份要求同一台计算机内安装有两个以上的硬盘，将其中的一个硬盘作为备份硬盘。</a:t>
            </a:r>
            <a:endParaRPr lang="en-US" dirty="0"/>
          </a:p>
          <a:p>
            <a:pPr marL="914400" lvl="2" indent="0">
              <a:buNone/>
            </a:pPr>
            <a:r>
              <a:rPr lang="zh-CN" altLang="en-US" dirty="0"/>
              <a:t>（</a:t>
            </a:r>
            <a:r>
              <a:rPr lang="en-US" dirty="0"/>
              <a:t>3</a:t>
            </a:r>
            <a:r>
              <a:rPr lang="zh-CN" altLang="en-US" dirty="0"/>
              <a:t>）分区备份是将计算机硬盘分为多个区，用其中的一个分区作为备份分区，将要备份的分区放到备份分区中。</a:t>
            </a:r>
            <a:endParaRPr lang="en-US" dirty="0"/>
          </a:p>
          <a:p>
            <a:pPr lvl="1"/>
            <a:r>
              <a:rPr lang="en-US" dirty="0" smtClean="0"/>
              <a:t>G</a:t>
            </a:r>
            <a:r>
              <a:rPr lang="en-US" cap="none" dirty="0" smtClean="0"/>
              <a:t>host</a:t>
            </a:r>
            <a:r>
              <a:rPr lang="zh-CN" altLang="en-US" dirty="0" smtClean="0"/>
              <a:t>的</a:t>
            </a:r>
            <a:r>
              <a:rPr lang="zh-CN" altLang="en-US" dirty="0"/>
              <a:t>备份文件有完全克隆和打包备份两种形式。完全克隆是将要备份媒体中的文件以及其媒体的分区形式完全克隆到备份媒体中，打包备份则是将要备份的媒体中的文件打包成一个文件存储在备份媒体上。</a:t>
            </a:r>
            <a:endParaRPr lang="en-US" dirty="0"/>
          </a:p>
          <a:p>
            <a:endParaRPr lang="en-US" dirty="0"/>
          </a:p>
        </p:txBody>
      </p:sp>
    </p:spTree>
    <p:extLst>
      <p:ext uri="{BB962C8B-B14F-4D97-AF65-F5344CB8AC3E}">
        <p14:creationId xmlns:p14="http://schemas.microsoft.com/office/powerpoint/2010/main" xmlns="" val="10843783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15.1.3 </a:t>
            </a:r>
            <a:r>
              <a:rPr lang="zh-CN" altLang="en-US" b="1" dirty="0"/>
              <a:t>常用数据备份</a:t>
            </a:r>
            <a:r>
              <a:rPr lang="zh-CN" altLang="en-US" b="1" dirty="0" smtClean="0"/>
              <a:t>工具</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pPr marL="0" indent="0">
              <a:buNone/>
            </a:pPr>
            <a:r>
              <a:rPr lang="en-US" dirty="0"/>
              <a:t>2</a:t>
            </a:r>
            <a:r>
              <a:rPr lang="zh-CN" altLang="en-US" dirty="0"/>
              <a:t>、</a:t>
            </a:r>
            <a:r>
              <a:rPr lang="en-US" dirty="0"/>
              <a:t>VERITAS B</a:t>
            </a:r>
            <a:r>
              <a:rPr lang="en-US" cap="none" dirty="0"/>
              <a:t>ackup</a:t>
            </a:r>
            <a:r>
              <a:rPr lang="en-US" dirty="0"/>
              <a:t> E</a:t>
            </a:r>
            <a:r>
              <a:rPr lang="en-US" cap="none" dirty="0"/>
              <a:t>xec </a:t>
            </a:r>
            <a:endParaRPr lang="zh-CN" altLang="en-US" cap="none" dirty="0" smtClean="0"/>
          </a:p>
          <a:p>
            <a:pPr lvl="1"/>
            <a:r>
              <a:rPr lang="en-US" dirty="0" smtClean="0"/>
              <a:t>VERITAS</a:t>
            </a:r>
            <a:r>
              <a:rPr lang="zh-CN" altLang="en-US" dirty="0"/>
              <a:t>公司的</a:t>
            </a:r>
            <a:r>
              <a:rPr lang="en-US" dirty="0" smtClean="0"/>
              <a:t>B</a:t>
            </a:r>
            <a:r>
              <a:rPr lang="en-US" cap="none" dirty="0" smtClean="0"/>
              <a:t>ackup</a:t>
            </a:r>
            <a:r>
              <a:rPr lang="en-US" dirty="0" smtClean="0"/>
              <a:t> E</a:t>
            </a:r>
            <a:r>
              <a:rPr lang="en-US" cap="none" dirty="0" smtClean="0"/>
              <a:t>xec</a:t>
            </a:r>
            <a:r>
              <a:rPr lang="zh-CN" altLang="en-US" dirty="0" smtClean="0"/>
              <a:t>软件</a:t>
            </a:r>
            <a:r>
              <a:rPr lang="zh-CN" altLang="en-US" dirty="0"/>
              <a:t>是一种多线程、多任务的存储管理解决方案，专为在单一的或多节点的</a:t>
            </a:r>
            <a:r>
              <a:rPr lang="en-US" dirty="0"/>
              <a:t>Windows Servers</a:t>
            </a:r>
            <a:r>
              <a:rPr lang="zh-CN" altLang="en-US" dirty="0"/>
              <a:t>企业环境中进行数据备份恢复、灾难恢复而设计，适用于单机</a:t>
            </a:r>
            <a:r>
              <a:rPr lang="en-US" dirty="0"/>
              <a:t>Windows Server</a:t>
            </a:r>
            <a:r>
              <a:rPr lang="zh-CN" altLang="en-US" dirty="0"/>
              <a:t>工作站、小型局域网以及异构的企业网络。目前</a:t>
            </a:r>
            <a:r>
              <a:rPr lang="zh-CN" altLang="en-US" dirty="0" smtClean="0"/>
              <a:t>，</a:t>
            </a:r>
            <a:r>
              <a:rPr lang="en-US" dirty="0"/>
              <a:t> B</a:t>
            </a:r>
            <a:r>
              <a:rPr lang="en-US" cap="none" dirty="0"/>
              <a:t>ackup</a:t>
            </a:r>
            <a:r>
              <a:rPr lang="en-US" dirty="0"/>
              <a:t> E</a:t>
            </a:r>
            <a:r>
              <a:rPr lang="en-US" cap="none" dirty="0"/>
              <a:t>xec</a:t>
            </a:r>
            <a:r>
              <a:rPr lang="zh-CN" altLang="en-US" dirty="0" smtClean="0"/>
              <a:t>普遍</a:t>
            </a:r>
            <a:r>
              <a:rPr lang="zh-CN" altLang="en-US" dirty="0"/>
              <a:t>应用于国内外的企业中，在世界</a:t>
            </a:r>
            <a:r>
              <a:rPr lang="en-US" dirty="0"/>
              <a:t>Windows</a:t>
            </a:r>
            <a:r>
              <a:rPr lang="zh-CN" altLang="en-US" dirty="0"/>
              <a:t>平台数据备份软件市场的占有率高达</a:t>
            </a:r>
            <a:r>
              <a:rPr lang="en-US" dirty="0"/>
              <a:t>56%</a:t>
            </a:r>
            <a:r>
              <a:rPr lang="zh-CN" altLang="en-US" dirty="0"/>
              <a:t>。</a:t>
            </a:r>
            <a:endParaRPr lang="en-US" dirty="0"/>
          </a:p>
          <a:p>
            <a:endParaRPr lang="en-US" dirty="0"/>
          </a:p>
        </p:txBody>
      </p:sp>
    </p:spTree>
    <p:extLst>
      <p:ext uri="{BB962C8B-B14F-4D97-AF65-F5344CB8AC3E}">
        <p14:creationId xmlns:p14="http://schemas.microsoft.com/office/powerpoint/2010/main" xmlns="" val="19828645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15.1.3 </a:t>
            </a:r>
            <a:r>
              <a:rPr lang="zh-CN" altLang="en-US" b="1" dirty="0"/>
              <a:t>常用数据备份</a:t>
            </a:r>
            <a:r>
              <a:rPr lang="zh-CN" altLang="en-US" b="1" dirty="0" smtClean="0"/>
              <a:t>工具</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pPr marL="0" indent="0">
              <a:buNone/>
            </a:pPr>
            <a:r>
              <a:rPr lang="en-US" dirty="0" smtClean="0"/>
              <a:t>3</a:t>
            </a:r>
            <a:r>
              <a:rPr lang="zh-CN" altLang="en-US" dirty="0"/>
              <a:t>、</a:t>
            </a:r>
            <a:r>
              <a:rPr lang="en-US" dirty="0" err="1" smtClean="0"/>
              <a:t>C</a:t>
            </a:r>
            <a:r>
              <a:rPr lang="en-US" cap="none" dirty="0" err="1" smtClean="0"/>
              <a:t>omm</a:t>
            </a:r>
            <a:r>
              <a:rPr lang="en-US" dirty="0" err="1" smtClean="0"/>
              <a:t>V</a:t>
            </a:r>
            <a:r>
              <a:rPr lang="en-US" cap="none" dirty="0" err="1" smtClean="0"/>
              <a:t>ault</a:t>
            </a:r>
            <a:r>
              <a:rPr lang="en-US" cap="none" dirty="0" smtClean="0"/>
              <a:t> </a:t>
            </a:r>
            <a:r>
              <a:rPr lang="en-US" dirty="0" err="1" smtClean="0"/>
              <a:t>Q</a:t>
            </a:r>
            <a:r>
              <a:rPr lang="en-US" cap="none" dirty="0" err="1" smtClean="0"/>
              <a:t>i</a:t>
            </a:r>
            <a:r>
              <a:rPr lang="en-US" dirty="0" err="1" smtClean="0"/>
              <a:t>N</a:t>
            </a:r>
            <a:r>
              <a:rPr lang="en-US" cap="none" dirty="0" err="1" smtClean="0"/>
              <a:t>etix</a:t>
            </a:r>
            <a:endParaRPr lang="en-US" cap="none" dirty="0" smtClean="0"/>
          </a:p>
          <a:p>
            <a:pPr lvl="1"/>
            <a:r>
              <a:rPr lang="en-US" dirty="0" err="1"/>
              <a:t>C</a:t>
            </a:r>
            <a:r>
              <a:rPr lang="en-US" cap="none" dirty="0" err="1"/>
              <a:t>omm</a:t>
            </a:r>
            <a:r>
              <a:rPr lang="en-US" dirty="0" err="1"/>
              <a:t>V</a:t>
            </a:r>
            <a:r>
              <a:rPr lang="en-US" cap="none" dirty="0" err="1"/>
              <a:t>ault</a:t>
            </a:r>
            <a:r>
              <a:rPr lang="en-US" cap="none" dirty="0"/>
              <a:t> </a:t>
            </a:r>
            <a:r>
              <a:rPr lang="zh-CN" altLang="en-US" dirty="0" smtClean="0"/>
              <a:t>公司</a:t>
            </a:r>
            <a:r>
              <a:rPr lang="zh-CN" altLang="en-US" dirty="0"/>
              <a:t>创立</a:t>
            </a:r>
            <a:r>
              <a:rPr lang="zh-CN" altLang="en-US" dirty="0" smtClean="0"/>
              <a:t>的</a:t>
            </a:r>
            <a:r>
              <a:rPr lang="en-US" dirty="0" err="1" smtClean="0"/>
              <a:t>Q</a:t>
            </a:r>
            <a:r>
              <a:rPr lang="en-US" cap="none" dirty="0" err="1" smtClean="0"/>
              <a:t>i</a:t>
            </a:r>
            <a:r>
              <a:rPr lang="en-US" dirty="0" err="1" smtClean="0"/>
              <a:t>N</a:t>
            </a:r>
            <a:r>
              <a:rPr lang="en-US" cap="none" dirty="0" err="1" smtClean="0"/>
              <a:t>etix</a:t>
            </a:r>
            <a:r>
              <a:rPr lang="zh-CN" altLang="en-US" dirty="0" smtClean="0"/>
              <a:t>软件</a:t>
            </a:r>
            <a:r>
              <a:rPr lang="zh-CN" altLang="en-US" dirty="0"/>
              <a:t>平台采用了一种全新的体系结构，专为操作简单、无缝连接和可伸缩性的存储方案而设计，以应对</a:t>
            </a:r>
            <a:r>
              <a:rPr lang="en-US" dirty="0"/>
              <a:t>21</a:t>
            </a:r>
            <a:r>
              <a:rPr lang="zh-CN" altLang="en-US" dirty="0"/>
              <a:t>世纪数据存储和管理需求。通过对传统数据管理中分离功能的紧密整合进行完整的、透明的管理，以自动操作的方式提供应用数据的存取和可用性</a:t>
            </a:r>
            <a:r>
              <a:rPr lang="zh-CN" altLang="en-US" dirty="0" smtClean="0"/>
              <a:t>。</a:t>
            </a:r>
            <a:r>
              <a:rPr lang="en-US" dirty="0"/>
              <a:t> </a:t>
            </a:r>
            <a:r>
              <a:rPr lang="en-US" dirty="0" err="1"/>
              <a:t>Q</a:t>
            </a:r>
            <a:r>
              <a:rPr lang="en-US" cap="none" dirty="0" err="1"/>
              <a:t>i</a:t>
            </a:r>
            <a:r>
              <a:rPr lang="en-US" dirty="0" err="1"/>
              <a:t>N</a:t>
            </a:r>
            <a:r>
              <a:rPr lang="en-US" cap="none" dirty="0" err="1"/>
              <a:t>etix</a:t>
            </a:r>
            <a:r>
              <a:rPr lang="zh-CN" altLang="en-US" dirty="0" smtClean="0"/>
              <a:t>平台</a:t>
            </a:r>
            <a:r>
              <a:rPr lang="zh-CN" altLang="en-US" dirty="0"/>
              <a:t>是统一进行数据保护、高可用性、迁移、归档、存储资源管理、</a:t>
            </a:r>
            <a:r>
              <a:rPr lang="en-US" dirty="0"/>
              <a:t>SAN</a:t>
            </a:r>
            <a:r>
              <a:rPr lang="zh-CN" altLang="en-US" dirty="0"/>
              <a:t>管理的基础，它包含了一系列可配置的软件模块，用来组织和实施真正的数据集中策略，主要包括：数据备份和恢复、数据迁移或分级存储、应用高可用性或灾难恢复、存储资源管理、</a:t>
            </a:r>
            <a:r>
              <a:rPr lang="en-US" dirty="0"/>
              <a:t>SAN</a:t>
            </a:r>
            <a:r>
              <a:rPr lang="zh-CN" altLang="en-US" dirty="0"/>
              <a:t>网络和介质管理、集中统一管理等。</a:t>
            </a:r>
            <a:endParaRPr lang="en-US" dirty="0"/>
          </a:p>
        </p:txBody>
      </p:sp>
    </p:spTree>
    <p:extLst>
      <p:ext uri="{BB962C8B-B14F-4D97-AF65-F5344CB8AC3E}">
        <p14:creationId xmlns:p14="http://schemas.microsoft.com/office/powerpoint/2010/main" xmlns="" val="8939807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15.1.3 </a:t>
            </a:r>
            <a:r>
              <a:rPr lang="zh-CN" altLang="en-US" b="1" dirty="0"/>
              <a:t>常用数据备份</a:t>
            </a:r>
            <a:r>
              <a:rPr lang="zh-CN" altLang="en-US" b="1" dirty="0" smtClean="0"/>
              <a:t>工具</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pPr marL="0" indent="0">
              <a:buNone/>
            </a:pPr>
            <a:r>
              <a:rPr lang="en-US" dirty="0"/>
              <a:t>4</a:t>
            </a:r>
            <a:r>
              <a:rPr lang="zh-CN" altLang="en-US" dirty="0"/>
              <a:t>、</a:t>
            </a:r>
            <a:r>
              <a:rPr lang="en-US" dirty="0"/>
              <a:t>EMC </a:t>
            </a:r>
            <a:r>
              <a:rPr lang="en-US" dirty="0" smtClean="0"/>
              <a:t>L</a:t>
            </a:r>
            <a:r>
              <a:rPr lang="en-US" cap="none" dirty="0" smtClean="0"/>
              <a:t>egato</a:t>
            </a:r>
          </a:p>
          <a:p>
            <a:pPr lvl="1"/>
            <a:r>
              <a:rPr lang="en-US" dirty="0"/>
              <a:t>EMC </a:t>
            </a:r>
            <a:r>
              <a:rPr lang="en-US" dirty="0" smtClean="0"/>
              <a:t>L</a:t>
            </a:r>
            <a:r>
              <a:rPr lang="en-US" cap="none" dirty="0" smtClean="0"/>
              <a:t>egato</a:t>
            </a:r>
            <a:r>
              <a:rPr lang="zh-CN" altLang="en-US" dirty="0" smtClean="0"/>
              <a:t>软件</a:t>
            </a:r>
            <a:r>
              <a:rPr lang="zh-CN" altLang="en-US" dirty="0"/>
              <a:t>可在企业中更快地自动进行集中备份和恢复。它支持最新的磁盘备份和快照技术，作为一款开放平台的备份软件，它支持几乎所有操作系统，包括</a:t>
            </a:r>
            <a:r>
              <a:rPr lang="en-US" dirty="0"/>
              <a:t>Windows</a:t>
            </a:r>
            <a:r>
              <a:rPr lang="zh-CN" altLang="en-US" dirty="0"/>
              <a:t>、</a:t>
            </a:r>
            <a:r>
              <a:rPr lang="en-US" dirty="0"/>
              <a:t>AIX</a:t>
            </a:r>
            <a:r>
              <a:rPr lang="zh-CN" altLang="en-US" dirty="0"/>
              <a:t>、</a:t>
            </a:r>
            <a:r>
              <a:rPr lang="en-US" dirty="0"/>
              <a:t>Solaris</a:t>
            </a:r>
            <a:r>
              <a:rPr lang="zh-CN" altLang="en-US" dirty="0"/>
              <a:t>、</a:t>
            </a:r>
            <a:r>
              <a:rPr lang="en-US" dirty="0"/>
              <a:t>HP-UX</a:t>
            </a:r>
            <a:r>
              <a:rPr lang="zh-CN" altLang="en-US" dirty="0"/>
              <a:t>、</a:t>
            </a:r>
            <a:r>
              <a:rPr lang="en-US" dirty="0"/>
              <a:t>Tru64</a:t>
            </a:r>
            <a:r>
              <a:rPr lang="zh-CN" altLang="en-US" dirty="0"/>
              <a:t>、</a:t>
            </a:r>
            <a:r>
              <a:rPr lang="en-US" dirty="0"/>
              <a:t>Linux</a:t>
            </a:r>
            <a:r>
              <a:rPr lang="zh-CN" altLang="en-US" dirty="0"/>
              <a:t>、</a:t>
            </a:r>
            <a:r>
              <a:rPr lang="en-US" dirty="0"/>
              <a:t>SGI</a:t>
            </a:r>
            <a:r>
              <a:rPr lang="zh-CN" altLang="en-US" dirty="0"/>
              <a:t>、</a:t>
            </a:r>
            <a:r>
              <a:rPr lang="en-US" dirty="0" smtClean="0"/>
              <a:t>O</a:t>
            </a:r>
            <a:r>
              <a:rPr lang="en-US" cap="none" dirty="0" smtClean="0"/>
              <a:t>pen</a:t>
            </a:r>
            <a:r>
              <a:rPr lang="en-US" dirty="0" smtClean="0"/>
              <a:t>VMS</a:t>
            </a:r>
            <a:r>
              <a:rPr lang="zh-CN" altLang="en-US" dirty="0"/>
              <a:t>等，同时，支持</a:t>
            </a:r>
            <a:r>
              <a:rPr lang="en-US" dirty="0" smtClean="0"/>
              <a:t>O</a:t>
            </a:r>
            <a:r>
              <a:rPr lang="en-US" cap="none" dirty="0" smtClean="0"/>
              <a:t>racle</a:t>
            </a:r>
            <a:r>
              <a:rPr lang="zh-CN" altLang="en-US" dirty="0" smtClean="0"/>
              <a:t>、</a:t>
            </a:r>
            <a:r>
              <a:rPr lang="en-US" dirty="0" smtClean="0"/>
              <a:t>I</a:t>
            </a:r>
            <a:r>
              <a:rPr lang="en-US" cap="none" dirty="0" smtClean="0"/>
              <a:t>nformix</a:t>
            </a:r>
            <a:r>
              <a:rPr lang="zh-CN" altLang="en-US" dirty="0" smtClean="0"/>
              <a:t>、</a:t>
            </a:r>
            <a:r>
              <a:rPr lang="en-US" dirty="0" smtClean="0"/>
              <a:t>S</a:t>
            </a:r>
            <a:r>
              <a:rPr lang="en-US" cap="none" dirty="0" smtClean="0"/>
              <a:t>ybase</a:t>
            </a:r>
            <a:r>
              <a:rPr lang="zh-CN" altLang="en-US" dirty="0" smtClean="0"/>
              <a:t>、</a:t>
            </a:r>
            <a:r>
              <a:rPr lang="en-US" dirty="0"/>
              <a:t>SQL</a:t>
            </a:r>
            <a:r>
              <a:rPr lang="zh-CN" altLang="en-US" dirty="0"/>
              <a:t>、</a:t>
            </a:r>
            <a:r>
              <a:rPr lang="en-US" dirty="0" smtClean="0"/>
              <a:t>E</a:t>
            </a:r>
            <a:r>
              <a:rPr lang="en-US" cap="none" dirty="0" smtClean="0"/>
              <a:t>xchange</a:t>
            </a:r>
            <a:r>
              <a:rPr lang="zh-CN" altLang="en-US" dirty="0" smtClean="0"/>
              <a:t>、</a:t>
            </a:r>
            <a:r>
              <a:rPr lang="en-US" dirty="0"/>
              <a:t>DB2</a:t>
            </a:r>
            <a:r>
              <a:rPr lang="zh-CN" altLang="en-US" dirty="0"/>
              <a:t>、</a:t>
            </a:r>
            <a:r>
              <a:rPr lang="en-US" dirty="0" smtClean="0"/>
              <a:t>L</a:t>
            </a:r>
            <a:r>
              <a:rPr lang="en-US" cap="none" dirty="0" smtClean="0"/>
              <a:t>otus</a:t>
            </a:r>
            <a:r>
              <a:rPr lang="en-US" dirty="0"/>
              <a:t> </a:t>
            </a:r>
            <a:r>
              <a:rPr lang="en-US" dirty="0" smtClean="0"/>
              <a:t>D</a:t>
            </a:r>
            <a:r>
              <a:rPr lang="en-US" cap="none" dirty="0" smtClean="0"/>
              <a:t>omino</a:t>
            </a:r>
            <a:r>
              <a:rPr lang="zh-CN" altLang="en-US" dirty="0" smtClean="0"/>
              <a:t>等</a:t>
            </a:r>
            <a:r>
              <a:rPr lang="zh-CN" altLang="en-US" dirty="0"/>
              <a:t>所有数据库的在线备份</a:t>
            </a:r>
            <a:r>
              <a:rPr lang="en-US" dirty="0"/>
              <a:t> </a:t>
            </a:r>
          </a:p>
        </p:txBody>
      </p:sp>
    </p:spTree>
    <p:extLst>
      <p:ext uri="{BB962C8B-B14F-4D97-AF65-F5344CB8AC3E}">
        <p14:creationId xmlns:p14="http://schemas.microsoft.com/office/powerpoint/2010/main" xmlns="" val="14552995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 Windows </a:t>
            </a:r>
            <a:r>
              <a:rPr lang="en-US" b="1" dirty="0" smtClean="0"/>
              <a:t>S</a:t>
            </a:r>
            <a:r>
              <a:rPr lang="en-US" b="1" cap="none" dirty="0" smtClean="0"/>
              <a:t>erver</a:t>
            </a:r>
            <a:r>
              <a:rPr lang="en-US" b="1" dirty="0" smtClean="0"/>
              <a:t> </a:t>
            </a:r>
            <a:r>
              <a:rPr lang="en-US" b="1" dirty="0"/>
              <a:t>2008</a:t>
            </a:r>
            <a:r>
              <a:rPr lang="zh-CN" altLang="en-US" b="1" dirty="0"/>
              <a:t>备份和还原</a:t>
            </a:r>
            <a:r>
              <a:rPr lang="zh-CN" altLang="en-US" b="1" dirty="0" smtClean="0"/>
              <a:t>数据</a:t>
            </a:r>
            <a:endParaRPr lang="en-US" dirty="0"/>
          </a:p>
        </p:txBody>
      </p:sp>
      <p:sp>
        <p:nvSpPr>
          <p:cNvPr id="3" name="Content Placeholder 2"/>
          <p:cNvSpPr>
            <a:spLocks noGrp="1"/>
          </p:cNvSpPr>
          <p:nvPr>
            <p:ph sz="quarter" idx="13"/>
          </p:nvPr>
        </p:nvSpPr>
        <p:spPr/>
        <p:txBody>
          <a:bodyPr/>
          <a:lstStyle/>
          <a:p>
            <a:r>
              <a:rPr lang="en-US" b="1" dirty="0"/>
              <a:t>15.2.1 </a:t>
            </a:r>
            <a:r>
              <a:rPr lang="zh-CN" altLang="en-US" b="1" dirty="0"/>
              <a:t>备份服务器文件</a:t>
            </a:r>
            <a:r>
              <a:rPr lang="en-US" dirty="0"/>
              <a:t> </a:t>
            </a:r>
            <a:endParaRPr lang="zh-CN" altLang="en-US" b="1" dirty="0" smtClean="0"/>
          </a:p>
          <a:p>
            <a:r>
              <a:rPr lang="en-US" b="1" dirty="0" smtClean="0"/>
              <a:t>15.2.2 </a:t>
            </a:r>
            <a:r>
              <a:rPr lang="zh-CN" altLang="en-US" b="1" dirty="0"/>
              <a:t>备份还原</a:t>
            </a:r>
            <a:endParaRPr lang="en-US" dirty="0"/>
          </a:p>
          <a:p>
            <a:endParaRPr lang="en-US" dirty="0"/>
          </a:p>
        </p:txBody>
      </p:sp>
    </p:spTree>
    <p:extLst>
      <p:ext uri="{BB962C8B-B14F-4D97-AF65-F5344CB8AC3E}">
        <p14:creationId xmlns:p14="http://schemas.microsoft.com/office/powerpoint/2010/main" xmlns="" val="759717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r>
              <a:rPr lang="en-US" b="1" dirty="0"/>
              <a:t>15.1 </a:t>
            </a:r>
            <a:r>
              <a:rPr lang="zh-CN" altLang="en-US" b="1" dirty="0"/>
              <a:t>数据</a:t>
            </a:r>
            <a:r>
              <a:rPr lang="zh-CN" altLang="en-US" b="1" dirty="0" smtClean="0"/>
              <a:t>备份</a:t>
            </a:r>
          </a:p>
          <a:p>
            <a:r>
              <a:rPr lang="en-US" b="1" dirty="0"/>
              <a:t>15.2 Windows </a:t>
            </a:r>
            <a:r>
              <a:rPr lang="en-US" b="1" dirty="0" smtClean="0"/>
              <a:t>S</a:t>
            </a:r>
            <a:r>
              <a:rPr lang="en-US" b="1" cap="none" dirty="0" smtClean="0"/>
              <a:t>erver</a:t>
            </a:r>
            <a:r>
              <a:rPr lang="en-US" b="1" dirty="0" smtClean="0"/>
              <a:t> </a:t>
            </a:r>
            <a:r>
              <a:rPr lang="en-US" b="1" dirty="0"/>
              <a:t>2008</a:t>
            </a:r>
            <a:r>
              <a:rPr lang="zh-CN" altLang="en-US" b="1" dirty="0"/>
              <a:t>备份和还原</a:t>
            </a:r>
            <a:r>
              <a:rPr lang="zh-CN" altLang="en-US" b="1" dirty="0" smtClean="0"/>
              <a:t>数据</a:t>
            </a:r>
          </a:p>
          <a:p>
            <a:r>
              <a:rPr lang="en-US" b="1" dirty="0"/>
              <a:t>15.3 </a:t>
            </a:r>
            <a:r>
              <a:rPr lang="zh-CN" altLang="en-US" b="1" dirty="0"/>
              <a:t>利用</a:t>
            </a:r>
            <a:r>
              <a:rPr lang="en-US" b="1" dirty="0" smtClean="0"/>
              <a:t>G</a:t>
            </a:r>
            <a:r>
              <a:rPr lang="en-US" b="1" cap="none" dirty="0" smtClean="0"/>
              <a:t>host</a:t>
            </a:r>
            <a:r>
              <a:rPr lang="zh-CN" altLang="en-US" b="1" dirty="0" smtClean="0"/>
              <a:t>备份</a:t>
            </a:r>
            <a:r>
              <a:rPr lang="zh-CN" altLang="en-US" b="1" dirty="0"/>
              <a:t>和恢复分区</a:t>
            </a:r>
            <a:r>
              <a:rPr lang="zh-CN" altLang="en-US" b="1" dirty="0" smtClean="0"/>
              <a:t>数据</a:t>
            </a:r>
          </a:p>
          <a:p>
            <a:r>
              <a:rPr lang="en-US" b="1" dirty="0"/>
              <a:t>15.4 </a:t>
            </a:r>
            <a:r>
              <a:rPr lang="zh-CN" altLang="en-US" b="1" dirty="0"/>
              <a:t>灾难恢复</a:t>
            </a:r>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896213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p:txBody>
          <a:bodyPr/>
          <a:lstStyle/>
          <a:p>
            <a:r>
              <a:rPr lang="zh-CN" altLang="en-US" dirty="0"/>
              <a:t>为了保护服务器应该安排对所有数据进行定期备份，一般建议安排对所有数据（包括服务器的系统状态数据）进行每周普通备份。普通备份将复制选择的所有文件，并将每个文件标记为已备份，此外还应该安排进行每周差异备份，差异备份是复制自上次普通备份以来创建和更改的文件</a:t>
            </a:r>
            <a:r>
              <a:rPr lang="en-US" dirty="0"/>
              <a:t> </a:t>
            </a:r>
          </a:p>
        </p:txBody>
      </p:sp>
    </p:spTree>
    <p:extLst>
      <p:ext uri="{BB962C8B-B14F-4D97-AF65-F5344CB8AC3E}">
        <p14:creationId xmlns:p14="http://schemas.microsoft.com/office/powerpoint/2010/main" xmlns="" val="12814359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a:xfrm>
            <a:off x="913774" y="2367092"/>
            <a:ext cx="5933593" cy="4490908"/>
          </a:xfrm>
        </p:spPr>
        <p:txBody>
          <a:bodyPr>
            <a:normAutofit lnSpcReduction="10000"/>
          </a:bodyPr>
          <a:lstStyle/>
          <a:p>
            <a:pPr marL="0" indent="0">
              <a:buNone/>
            </a:pPr>
            <a:r>
              <a:rPr lang="en-US" dirty="0"/>
              <a:t>1</a:t>
            </a:r>
            <a:r>
              <a:rPr lang="zh-CN" altLang="en-US" dirty="0"/>
              <a:t>、制定每周普通备份计划</a:t>
            </a:r>
            <a:endParaRPr lang="en-US" dirty="0"/>
          </a:p>
          <a:p>
            <a:pPr marL="457200" lvl="1" indent="0">
              <a:buNone/>
            </a:pPr>
            <a:r>
              <a:rPr lang="zh-CN" altLang="en-US" dirty="0"/>
              <a:t>（</a:t>
            </a:r>
            <a:r>
              <a:rPr lang="en-US" dirty="0"/>
              <a:t>1</a:t>
            </a:r>
            <a:r>
              <a:rPr lang="zh-CN" altLang="en-US" dirty="0"/>
              <a:t>）单击“开始</a:t>
            </a:r>
            <a:r>
              <a:rPr lang="zh-CN" altLang="en-US" dirty="0" smtClean="0"/>
              <a:t>”</a:t>
            </a:r>
            <a:r>
              <a:rPr lang="zh-CN" altLang="en-US" dirty="0"/>
              <a:t>－</a:t>
            </a:r>
            <a:r>
              <a:rPr lang="en-US" dirty="0" smtClean="0"/>
              <a:t>&gt;</a:t>
            </a:r>
            <a:r>
              <a:rPr lang="zh-CN" altLang="en-US" dirty="0"/>
              <a:t>“运行”，输入</a:t>
            </a:r>
            <a:r>
              <a:rPr lang="zh-CN" altLang="en-US" dirty="0" smtClean="0"/>
              <a:t>“</a:t>
            </a:r>
            <a:r>
              <a:rPr lang="en-US" cap="none" dirty="0" err="1" smtClean="0"/>
              <a:t>ntbackup</a:t>
            </a:r>
            <a:r>
              <a:rPr lang="zh-CN" altLang="en-US" dirty="0" smtClean="0"/>
              <a:t>”</a:t>
            </a:r>
            <a:r>
              <a:rPr lang="zh-CN" altLang="en-US" dirty="0"/>
              <a:t>命令，单击“确定</a:t>
            </a:r>
            <a:r>
              <a:rPr lang="zh-CN" altLang="en-US" dirty="0" smtClean="0"/>
              <a:t>”</a:t>
            </a:r>
            <a:endParaRPr lang="en-US" dirty="0"/>
          </a:p>
          <a:p>
            <a:pPr marL="457200" lvl="1" indent="0">
              <a:buNone/>
            </a:pPr>
            <a:r>
              <a:rPr lang="zh-CN" altLang="en-US" dirty="0"/>
              <a:t>（</a:t>
            </a:r>
            <a:r>
              <a:rPr lang="en-US" dirty="0"/>
              <a:t>2</a:t>
            </a:r>
            <a:r>
              <a:rPr lang="zh-CN" altLang="en-US" dirty="0"/>
              <a:t>）显示“备份或还原向导”界面，单击“下一步</a:t>
            </a:r>
            <a:r>
              <a:rPr lang="zh-CN" altLang="en-US" dirty="0" smtClean="0"/>
              <a:t>”</a:t>
            </a:r>
            <a:endParaRPr lang="en-US" dirty="0"/>
          </a:p>
          <a:p>
            <a:pPr marL="457200" lvl="1" indent="0">
              <a:buNone/>
            </a:pPr>
            <a:r>
              <a:rPr lang="zh-CN" altLang="en-US" dirty="0"/>
              <a:t>（</a:t>
            </a:r>
            <a:r>
              <a:rPr lang="en-US" dirty="0"/>
              <a:t>3</a:t>
            </a:r>
            <a:r>
              <a:rPr lang="zh-CN" altLang="en-US" dirty="0"/>
              <a:t>）在“备份或还原向导”界面中选中“备份文件和设置”，单击“下一步</a:t>
            </a:r>
            <a:r>
              <a:rPr lang="zh-CN" altLang="en-US" dirty="0" smtClean="0"/>
              <a:t>”</a:t>
            </a:r>
            <a:endParaRPr lang="en-US" dirty="0"/>
          </a:p>
          <a:p>
            <a:pPr marL="457200" lvl="1" indent="0">
              <a:buNone/>
            </a:pPr>
            <a:r>
              <a:rPr lang="zh-CN" altLang="en-US" dirty="0"/>
              <a:t>（</a:t>
            </a:r>
            <a:r>
              <a:rPr lang="en-US" dirty="0"/>
              <a:t>4</a:t>
            </a:r>
            <a:r>
              <a:rPr lang="zh-CN" altLang="en-US" dirty="0"/>
              <a:t>）在“要备份的内容”界面中单击“让我选择要备份的内容”，单击“下一步”。如果在备份计划中备份计算机上的所有数据，则单击“这台计算机上的所有信息</a:t>
            </a:r>
            <a:r>
              <a:rPr lang="zh-CN" altLang="en-US" dirty="0" smtClean="0"/>
              <a:t>”</a:t>
            </a:r>
            <a:endParaRPr lang="en-US" dirty="0"/>
          </a:p>
          <a:p>
            <a:pPr marL="457200" lvl="1" indent="0">
              <a:buNone/>
            </a:pPr>
            <a:r>
              <a:rPr lang="zh-CN" altLang="en-US" dirty="0"/>
              <a:t>（</a:t>
            </a:r>
            <a:r>
              <a:rPr lang="en-US" dirty="0"/>
              <a:t>5</a:t>
            </a:r>
            <a:r>
              <a:rPr lang="zh-CN" altLang="en-US" dirty="0"/>
              <a:t>）在“要备份的项目”界面上单击要展开其内容的项目，选中包含定期进行备份数据的任何驱动器或文件夹的复选框，单击“下一步”，如图</a:t>
            </a:r>
            <a:r>
              <a:rPr lang="en-US" dirty="0"/>
              <a:t>15-1</a:t>
            </a:r>
            <a:r>
              <a:rPr lang="zh-CN" altLang="en-US" dirty="0"/>
              <a:t>所示。</a:t>
            </a:r>
            <a:endParaRPr lang="en-US" dirty="0"/>
          </a:p>
        </p:txBody>
      </p:sp>
      <p:pic>
        <p:nvPicPr>
          <p:cNvPr id="4" name="Picture 3" descr="045026_04_25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282368" y="2826024"/>
            <a:ext cx="4164005" cy="319200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7282368" y="6018028"/>
            <a:ext cx="4164005" cy="382772"/>
          </a:xfrm>
          <a:prstGeom prst="rect">
            <a:avLst/>
          </a:prstGeom>
          <a:noFill/>
        </p:spPr>
        <p:txBody>
          <a:bodyPr wrap="square" rtlCol="0">
            <a:spAutoFit/>
          </a:bodyPr>
          <a:lstStyle/>
          <a:p>
            <a:pPr algn="ctr"/>
            <a:r>
              <a:rPr lang="zh-CN" altLang="en-US" b="1" dirty="0"/>
              <a:t>图</a:t>
            </a:r>
            <a:r>
              <a:rPr lang="en-US" b="1" dirty="0"/>
              <a:t>15-1 </a:t>
            </a:r>
            <a:r>
              <a:rPr lang="zh-CN" altLang="en-US" b="1" dirty="0"/>
              <a:t>选择要备份的</a:t>
            </a:r>
            <a:r>
              <a:rPr lang="zh-CN" altLang="en-US" b="1" dirty="0" smtClean="0"/>
              <a:t>项目</a:t>
            </a:r>
            <a:endParaRPr lang="en-US" dirty="0"/>
          </a:p>
        </p:txBody>
      </p:sp>
    </p:spTree>
    <p:extLst>
      <p:ext uri="{BB962C8B-B14F-4D97-AF65-F5344CB8AC3E}">
        <p14:creationId xmlns:p14="http://schemas.microsoft.com/office/powerpoint/2010/main" xmlns="" val="20425312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p:txBody>
          <a:bodyPr>
            <a:normAutofit/>
          </a:bodyPr>
          <a:lstStyle/>
          <a:p>
            <a:pPr marL="0" indent="0">
              <a:buNone/>
            </a:pPr>
            <a:r>
              <a:rPr lang="en-US" dirty="0"/>
              <a:t>1</a:t>
            </a:r>
            <a:r>
              <a:rPr lang="zh-CN" altLang="en-US" dirty="0"/>
              <a:t>、制定每周普通备份</a:t>
            </a:r>
            <a:r>
              <a:rPr lang="zh-CN" altLang="en-US" dirty="0" smtClean="0"/>
              <a:t>计划</a:t>
            </a:r>
          </a:p>
          <a:p>
            <a:pPr marL="457200" lvl="1" indent="0">
              <a:buNone/>
            </a:pPr>
            <a:r>
              <a:rPr lang="zh-CN" altLang="en-US" dirty="0" smtClean="0"/>
              <a:t>（</a:t>
            </a:r>
            <a:r>
              <a:rPr lang="en-US" dirty="0"/>
              <a:t>6</a:t>
            </a:r>
            <a:r>
              <a:rPr lang="zh-CN" altLang="en-US" dirty="0"/>
              <a:t>）在“选择保存备份的位置”选项中单击下拉菜单或单击“浏览”选择保存备份的位置，在“键入这个备份的名称”中为该备份输入一个描述名称，单击“下一步”，如图</a:t>
            </a:r>
            <a:r>
              <a:rPr lang="en-US" dirty="0"/>
              <a:t>15-2</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92237" y="6453225"/>
            <a:ext cx="4406899" cy="369332"/>
          </a:xfrm>
          <a:prstGeom prst="rect">
            <a:avLst/>
          </a:prstGeom>
          <a:noFill/>
        </p:spPr>
        <p:txBody>
          <a:bodyPr wrap="square" rtlCol="0">
            <a:spAutoFit/>
          </a:bodyPr>
          <a:lstStyle/>
          <a:p>
            <a:pPr algn="ctr"/>
            <a:r>
              <a:rPr lang="zh-CN" altLang="en-US" b="1" dirty="0"/>
              <a:t>图</a:t>
            </a:r>
            <a:r>
              <a:rPr lang="en-US" b="1" dirty="0"/>
              <a:t>15-2 </a:t>
            </a:r>
            <a:r>
              <a:rPr lang="zh-CN" altLang="en-US" b="1" dirty="0"/>
              <a:t>选择备份的类型、位置和名称</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8433" name="Picture 1" descr="045027_05_23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71553" y="3498891"/>
            <a:ext cx="3848265" cy="295433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035264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p:txBody>
          <a:bodyPr>
            <a:normAutofit/>
          </a:bodyPr>
          <a:lstStyle/>
          <a:p>
            <a:pPr marL="0" indent="0">
              <a:buNone/>
            </a:pPr>
            <a:r>
              <a:rPr lang="en-US" dirty="0"/>
              <a:t>1</a:t>
            </a:r>
            <a:r>
              <a:rPr lang="zh-CN" altLang="en-US" dirty="0"/>
              <a:t>、制定每周普通备份</a:t>
            </a:r>
            <a:r>
              <a:rPr lang="zh-CN" altLang="en-US" dirty="0" smtClean="0"/>
              <a:t>计划</a:t>
            </a:r>
          </a:p>
          <a:p>
            <a:pPr marL="457200" lvl="1" indent="0">
              <a:buNone/>
            </a:pPr>
            <a:r>
              <a:rPr lang="zh-CN" altLang="en-US" dirty="0"/>
              <a:t>（</a:t>
            </a:r>
            <a:r>
              <a:rPr lang="en-US" dirty="0"/>
              <a:t>7</a:t>
            </a:r>
            <a:r>
              <a:rPr lang="zh-CN" altLang="en-US" dirty="0"/>
              <a:t>）在“正在完成备份或还原向导”界面中单击“高级</a:t>
            </a:r>
            <a:r>
              <a:rPr lang="zh-CN" altLang="en-US" dirty="0" smtClean="0"/>
              <a:t>”</a:t>
            </a:r>
            <a:endParaRPr lang="en-US" sz="2600" dirty="0"/>
          </a:p>
          <a:p>
            <a:pPr marL="457200" lvl="1" indent="0">
              <a:buNone/>
            </a:pPr>
            <a:r>
              <a:rPr lang="zh-CN" altLang="en-US" dirty="0"/>
              <a:t>（</a:t>
            </a:r>
            <a:r>
              <a:rPr lang="en-US" dirty="0"/>
              <a:t>8</a:t>
            </a:r>
            <a:r>
              <a:rPr lang="zh-CN" altLang="en-US" dirty="0"/>
              <a:t>）在“备份类型”界面中“选择要备份的类型”下拉菜单中选择“正常”，单击“下一步”，如图</a:t>
            </a:r>
            <a:r>
              <a:rPr lang="en-US" dirty="0"/>
              <a:t>15-3</a:t>
            </a:r>
            <a:r>
              <a:rPr lang="zh-CN" altLang="en-US" dirty="0"/>
              <a:t>所</a:t>
            </a:r>
            <a:r>
              <a:rPr lang="zh-CN" altLang="en-US" dirty="0" smtClean="0"/>
              <a:t>示</a:t>
            </a:r>
            <a:endParaRPr lang="en-US" sz="2600"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92237" y="6453225"/>
            <a:ext cx="4406899" cy="369332"/>
          </a:xfrm>
          <a:prstGeom prst="rect">
            <a:avLst/>
          </a:prstGeom>
          <a:noFill/>
        </p:spPr>
        <p:txBody>
          <a:bodyPr wrap="square" rtlCol="0">
            <a:spAutoFit/>
          </a:bodyPr>
          <a:lstStyle/>
          <a:p>
            <a:pPr algn="ctr"/>
            <a:r>
              <a:rPr lang="zh-CN" altLang="en-US" b="1" dirty="0"/>
              <a:t>图</a:t>
            </a:r>
            <a:r>
              <a:rPr lang="en-US" b="1" dirty="0"/>
              <a:t>15-3 </a:t>
            </a:r>
            <a:r>
              <a:rPr lang="zh-CN" altLang="en-US" b="1" dirty="0"/>
              <a:t>选择备份类型</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9457" name="Picture 1" descr="045027_06_45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26487" y="3574101"/>
            <a:ext cx="3738397" cy="28791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701400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p:txBody>
          <a:bodyPr>
            <a:normAutofit/>
          </a:bodyPr>
          <a:lstStyle/>
          <a:p>
            <a:pPr marL="0" indent="0">
              <a:buNone/>
            </a:pPr>
            <a:r>
              <a:rPr lang="en-US" dirty="0"/>
              <a:t>1</a:t>
            </a:r>
            <a:r>
              <a:rPr lang="zh-CN" altLang="en-US" dirty="0"/>
              <a:t>、制定每周普通备份</a:t>
            </a:r>
            <a:r>
              <a:rPr lang="zh-CN" altLang="en-US" dirty="0" smtClean="0"/>
              <a:t>计划</a:t>
            </a:r>
          </a:p>
          <a:p>
            <a:pPr marL="457200" lvl="1" indent="0">
              <a:buNone/>
            </a:pPr>
            <a:r>
              <a:rPr lang="zh-CN" altLang="en-US" dirty="0"/>
              <a:t>（</a:t>
            </a:r>
            <a:r>
              <a:rPr lang="en-US" dirty="0"/>
              <a:t>9</a:t>
            </a:r>
            <a:r>
              <a:rPr lang="zh-CN" altLang="en-US" dirty="0"/>
              <a:t>）在“如何备份”界面中选中“备份后验证数据”复选框，单击“下一步</a:t>
            </a:r>
            <a:r>
              <a:rPr lang="zh-CN" altLang="en-US" dirty="0" smtClean="0"/>
              <a:t>”</a:t>
            </a:r>
            <a:endParaRPr lang="en-US" sz="2600" dirty="0"/>
          </a:p>
          <a:p>
            <a:pPr marL="457200" lvl="1" indent="0">
              <a:buNone/>
            </a:pPr>
            <a:r>
              <a:rPr lang="zh-CN" altLang="en-US" dirty="0"/>
              <a:t>（</a:t>
            </a:r>
            <a:r>
              <a:rPr lang="en-US" dirty="0"/>
              <a:t>10</a:t>
            </a:r>
            <a:r>
              <a:rPr lang="zh-CN" altLang="en-US" dirty="0"/>
              <a:t>）在“备份选项”界面中选中“将这个备份附加到现有备份”选项，单击“下一步”，如图</a:t>
            </a:r>
            <a:r>
              <a:rPr lang="en-US" dirty="0"/>
              <a:t>15-4</a:t>
            </a:r>
            <a:r>
              <a:rPr lang="zh-CN" altLang="en-US" dirty="0"/>
              <a:t>所示</a:t>
            </a:r>
            <a:r>
              <a:rPr lang="en-US" dirty="0"/>
              <a:t> </a:t>
            </a:r>
            <a:endParaRPr lang="en-US" sz="5200"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92237" y="6453225"/>
            <a:ext cx="4406899" cy="369332"/>
          </a:xfrm>
          <a:prstGeom prst="rect">
            <a:avLst/>
          </a:prstGeom>
          <a:noFill/>
        </p:spPr>
        <p:txBody>
          <a:bodyPr wrap="square" rtlCol="0">
            <a:spAutoFit/>
          </a:bodyPr>
          <a:lstStyle/>
          <a:p>
            <a:pPr algn="ctr"/>
            <a:r>
              <a:rPr lang="zh-CN" altLang="en-US" b="1" dirty="0"/>
              <a:t>图</a:t>
            </a:r>
            <a:r>
              <a:rPr lang="en-US" b="1" dirty="0"/>
              <a:t>15-4 </a:t>
            </a:r>
            <a:r>
              <a:rPr lang="zh-CN" altLang="en-US" b="1" dirty="0"/>
              <a:t>选择备份选项</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81" name="Picture 1" descr="045027_07_76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03278" y="3703809"/>
            <a:ext cx="3584815" cy="274941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48459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p:txBody>
          <a:bodyPr>
            <a:normAutofit/>
          </a:bodyPr>
          <a:lstStyle/>
          <a:p>
            <a:pPr marL="0" indent="0">
              <a:buNone/>
            </a:pPr>
            <a:r>
              <a:rPr lang="en-US" dirty="0"/>
              <a:t>1</a:t>
            </a:r>
            <a:r>
              <a:rPr lang="zh-CN" altLang="en-US" dirty="0"/>
              <a:t>、制定每周普通备份</a:t>
            </a:r>
            <a:r>
              <a:rPr lang="zh-CN" altLang="en-US" dirty="0" smtClean="0"/>
              <a:t>计划</a:t>
            </a:r>
          </a:p>
          <a:p>
            <a:pPr marL="457200" lvl="1" indent="0">
              <a:buNone/>
            </a:pPr>
            <a:r>
              <a:rPr lang="zh-CN" altLang="en-US" dirty="0"/>
              <a:t>（</a:t>
            </a:r>
            <a:r>
              <a:rPr lang="en-US" dirty="0"/>
              <a:t>11</a:t>
            </a:r>
            <a:r>
              <a:rPr lang="zh-CN" altLang="en-US" dirty="0"/>
              <a:t>）在“备份时间”界面的“什么时候执行备份”选项中选择“以后”。</a:t>
            </a:r>
            <a:endParaRPr lang="en-US" sz="2600" dirty="0"/>
          </a:p>
          <a:p>
            <a:pPr marL="457200" lvl="1" indent="0">
              <a:buNone/>
            </a:pPr>
            <a:r>
              <a:rPr lang="zh-CN" altLang="en-US" dirty="0"/>
              <a:t>（</a:t>
            </a:r>
            <a:r>
              <a:rPr lang="en-US" dirty="0"/>
              <a:t>12</a:t>
            </a:r>
            <a:r>
              <a:rPr lang="zh-CN" altLang="en-US" dirty="0"/>
              <a:t>）在“计划项”选项中“作业名”文本框内输入一个描述名称，单击“设定备份计划”，如图</a:t>
            </a:r>
            <a:r>
              <a:rPr lang="en-US" dirty="0"/>
              <a:t>15-5</a:t>
            </a:r>
            <a:r>
              <a:rPr lang="zh-CN" altLang="en-US" dirty="0"/>
              <a:t>所示</a:t>
            </a:r>
            <a:r>
              <a:rPr lang="en-US" dirty="0"/>
              <a:t> </a:t>
            </a:r>
            <a:endParaRPr lang="en-US" sz="9400"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92237" y="6453225"/>
            <a:ext cx="4406899" cy="369332"/>
          </a:xfrm>
          <a:prstGeom prst="rect">
            <a:avLst/>
          </a:prstGeom>
          <a:noFill/>
        </p:spPr>
        <p:txBody>
          <a:bodyPr wrap="square" rtlCol="0">
            <a:spAutoFit/>
          </a:bodyPr>
          <a:lstStyle/>
          <a:p>
            <a:pPr algn="ctr"/>
            <a:r>
              <a:rPr lang="zh-CN" altLang="en-US" b="1" dirty="0"/>
              <a:t>图</a:t>
            </a:r>
            <a:r>
              <a:rPr lang="en-US" b="1" dirty="0"/>
              <a:t>15-5 </a:t>
            </a:r>
            <a:r>
              <a:rPr lang="zh-CN" altLang="en-US" b="1" dirty="0"/>
              <a:t>选择备份时间</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1505" name="Picture 1" descr="045028_08_89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30918" y="3580926"/>
            <a:ext cx="3729536" cy="287229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394322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a:xfrm>
            <a:off x="913774" y="2367092"/>
            <a:ext cx="5933593" cy="4490908"/>
          </a:xfrm>
        </p:spPr>
        <p:txBody>
          <a:bodyPr>
            <a:normAutofit/>
          </a:bodyPr>
          <a:lstStyle/>
          <a:p>
            <a:pPr marL="0" indent="0">
              <a:buNone/>
            </a:pPr>
            <a:r>
              <a:rPr lang="en-US" dirty="0"/>
              <a:t>1</a:t>
            </a:r>
            <a:r>
              <a:rPr lang="zh-CN" altLang="en-US" dirty="0"/>
              <a:t>、制定每周普通备份</a:t>
            </a:r>
            <a:r>
              <a:rPr lang="zh-CN" altLang="en-US" dirty="0" smtClean="0"/>
              <a:t>计划</a:t>
            </a:r>
          </a:p>
          <a:p>
            <a:pPr marL="457200" lvl="1" indent="0">
              <a:buNone/>
            </a:pPr>
            <a:r>
              <a:rPr lang="zh-CN" altLang="en-US" dirty="0"/>
              <a:t>（</a:t>
            </a:r>
            <a:r>
              <a:rPr lang="en-US" dirty="0"/>
              <a:t>13</a:t>
            </a:r>
            <a:r>
              <a:rPr lang="zh-CN" altLang="en-US" dirty="0"/>
              <a:t>）在“计划作业”对话框的“计划任务”选项中，从下拉菜单中选择“每周</a:t>
            </a:r>
            <a:r>
              <a:rPr lang="zh-CN" altLang="en-US" dirty="0" smtClean="0"/>
              <a:t>”</a:t>
            </a:r>
            <a:endParaRPr lang="en-US" sz="2600" dirty="0"/>
          </a:p>
          <a:p>
            <a:pPr marL="457200" lvl="1" indent="0">
              <a:buNone/>
            </a:pPr>
            <a:r>
              <a:rPr lang="zh-CN" altLang="en-US" dirty="0"/>
              <a:t>（</a:t>
            </a:r>
            <a:r>
              <a:rPr lang="en-US" dirty="0"/>
              <a:t>14</a:t>
            </a:r>
            <a:r>
              <a:rPr lang="zh-CN" altLang="en-US" dirty="0"/>
              <a:t>）在“开始时间”选项中，使用上下箭头选择适当的备份开始时间，单击“高级”，指定计划任务的开始日期和结束日期，或者指定计划任务是否以特定时间间隔重复</a:t>
            </a:r>
            <a:r>
              <a:rPr lang="zh-CN" altLang="en-US" dirty="0" smtClean="0"/>
              <a:t>运行</a:t>
            </a:r>
            <a:endParaRPr lang="en-US" sz="2600" dirty="0"/>
          </a:p>
          <a:p>
            <a:pPr marL="457200" lvl="1" indent="0">
              <a:buNone/>
            </a:pPr>
            <a:r>
              <a:rPr lang="zh-CN" altLang="en-US" dirty="0"/>
              <a:t>（</a:t>
            </a:r>
            <a:r>
              <a:rPr lang="en-US" dirty="0"/>
              <a:t>15</a:t>
            </a:r>
            <a:r>
              <a:rPr lang="zh-CN" altLang="en-US" dirty="0"/>
              <a:t>）在“每周计划任务”选项中，选择希望创建备份的某一天或多天，单击“确定”，如图</a:t>
            </a:r>
            <a:r>
              <a:rPr lang="en-US" dirty="0"/>
              <a:t>15-6</a:t>
            </a:r>
            <a:r>
              <a:rPr lang="zh-CN" altLang="en-US" dirty="0"/>
              <a:t>所示</a:t>
            </a:r>
            <a:r>
              <a:rPr lang="en-US" dirty="0"/>
              <a:t> </a:t>
            </a:r>
            <a:endParaRPr lang="en-US" sz="9400"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7585230" y="5895632"/>
            <a:ext cx="4406899" cy="369332"/>
          </a:xfrm>
          <a:prstGeom prst="rect">
            <a:avLst/>
          </a:prstGeom>
          <a:noFill/>
        </p:spPr>
        <p:txBody>
          <a:bodyPr wrap="square" rtlCol="0">
            <a:spAutoFit/>
          </a:bodyPr>
          <a:lstStyle/>
          <a:p>
            <a:pPr algn="ctr"/>
            <a:r>
              <a:rPr lang="zh-CN" altLang="en-US" b="1" dirty="0"/>
              <a:t>图</a:t>
            </a:r>
            <a:r>
              <a:rPr lang="en-US" b="1" dirty="0"/>
              <a:t>15-5 </a:t>
            </a:r>
            <a:r>
              <a:rPr lang="zh-CN" altLang="en-US" b="1" dirty="0"/>
              <a:t>选择备份时间</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2529" name="Picture 1" descr="045028_09_75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299135" y="2833210"/>
            <a:ext cx="2979091" cy="306242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773122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p:txBody>
          <a:bodyPr>
            <a:normAutofit/>
          </a:bodyPr>
          <a:lstStyle/>
          <a:p>
            <a:pPr marL="0" indent="0">
              <a:buNone/>
            </a:pPr>
            <a:r>
              <a:rPr lang="en-US" dirty="0"/>
              <a:t>1</a:t>
            </a:r>
            <a:r>
              <a:rPr lang="zh-CN" altLang="en-US" dirty="0"/>
              <a:t>、制定每周普通备份</a:t>
            </a:r>
            <a:r>
              <a:rPr lang="zh-CN" altLang="en-US" dirty="0" smtClean="0"/>
              <a:t>计划</a:t>
            </a:r>
          </a:p>
          <a:p>
            <a:pPr marL="457200" lvl="1" indent="0">
              <a:buNone/>
            </a:pPr>
            <a:r>
              <a:rPr lang="zh-CN" altLang="en-US" dirty="0"/>
              <a:t>（</a:t>
            </a:r>
            <a:r>
              <a:rPr lang="en-US" dirty="0"/>
              <a:t>16</a:t>
            </a:r>
            <a:r>
              <a:rPr lang="zh-CN" altLang="en-US" dirty="0"/>
              <a:t>）在“设置帐户信息”对话框的“运行方式”选项中输入授权执行备份和还原操作的帐户的域或者工作组以及用户名，使用格式为“域</a:t>
            </a:r>
            <a:r>
              <a:rPr lang="en-US" dirty="0"/>
              <a:t>\</a:t>
            </a:r>
            <a:r>
              <a:rPr lang="zh-CN" altLang="en-US" dirty="0"/>
              <a:t>用户名”或“工作组</a:t>
            </a:r>
            <a:r>
              <a:rPr lang="en-US" dirty="0"/>
              <a:t>\</a:t>
            </a:r>
            <a:r>
              <a:rPr lang="zh-CN" altLang="en-US" dirty="0"/>
              <a:t>用户名”，在“密码”框中输入用户帐户的密码，在“确认密码”框中重新输入密码，单击“确定”，如图</a:t>
            </a:r>
            <a:r>
              <a:rPr lang="en-US" dirty="0"/>
              <a:t>15-7</a:t>
            </a:r>
            <a:r>
              <a:rPr lang="zh-CN" altLang="en-US" dirty="0"/>
              <a:t>所示</a:t>
            </a:r>
            <a:r>
              <a:rPr lang="en-US" dirty="0"/>
              <a:t> </a:t>
            </a:r>
            <a:endParaRPr lang="zh-CN" altLang="en-US" sz="9400" dirty="0"/>
          </a:p>
          <a:p>
            <a:pPr lvl="1"/>
            <a:r>
              <a:rPr lang="zh-CN" altLang="en-US" dirty="0"/>
              <a:t>每当帐户的密码发生更改或者过期时都需要更新计划任务中指定的密码，从而确保备份作业按计划运行</a:t>
            </a:r>
            <a:r>
              <a:rPr lang="en-US" dirty="0"/>
              <a:t> </a:t>
            </a:r>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92235" y="6131185"/>
            <a:ext cx="4406899" cy="369332"/>
          </a:xfrm>
          <a:prstGeom prst="rect">
            <a:avLst/>
          </a:prstGeom>
          <a:noFill/>
        </p:spPr>
        <p:txBody>
          <a:bodyPr wrap="square" rtlCol="0">
            <a:spAutoFit/>
          </a:bodyPr>
          <a:lstStyle/>
          <a:p>
            <a:pPr algn="ctr"/>
            <a:r>
              <a:rPr lang="zh-CN" altLang="en-US" b="1" dirty="0"/>
              <a:t>图</a:t>
            </a:r>
            <a:r>
              <a:rPr lang="en-US" b="1" dirty="0"/>
              <a:t>15-7 </a:t>
            </a:r>
            <a:r>
              <a:rPr lang="zh-CN" altLang="en-US" b="1" dirty="0"/>
              <a:t>设置帐户信息</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3553" name="Picture 1" descr="045028_010_37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70085" y="4581785"/>
            <a:ext cx="3251200" cy="1549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2728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p:txBody>
          <a:bodyPr>
            <a:normAutofit/>
          </a:bodyPr>
          <a:lstStyle/>
          <a:p>
            <a:pPr marL="0" indent="0">
              <a:buNone/>
            </a:pPr>
            <a:r>
              <a:rPr lang="en-US" dirty="0"/>
              <a:t>1</a:t>
            </a:r>
            <a:r>
              <a:rPr lang="zh-CN" altLang="en-US" dirty="0"/>
              <a:t>、制定每周普通备份</a:t>
            </a:r>
            <a:r>
              <a:rPr lang="zh-CN" altLang="en-US" dirty="0" smtClean="0"/>
              <a:t>计划</a:t>
            </a:r>
          </a:p>
          <a:p>
            <a:pPr marL="457200" lvl="1" indent="0">
              <a:buNone/>
            </a:pPr>
            <a:r>
              <a:rPr lang="zh-CN" altLang="en-US" dirty="0"/>
              <a:t>（</a:t>
            </a:r>
            <a:r>
              <a:rPr lang="en-US" dirty="0"/>
              <a:t>17</a:t>
            </a:r>
            <a:r>
              <a:rPr lang="zh-CN" altLang="en-US" dirty="0"/>
              <a:t>）在“正在完成备份或还原向导”界面中确认这些设置，最后单击“完成</a:t>
            </a:r>
            <a:r>
              <a:rPr lang="zh-CN" altLang="en-US" dirty="0" smtClean="0"/>
              <a:t>”</a:t>
            </a:r>
            <a:endParaRPr lang="en-US" sz="2600" dirty="0"/>
          </a:p>
          <a:p>
            <a:pPr lvl="1"/>
            <a:r>
              <a:rPr lang="zh-CN" altLang="en-US" dirty="0"/>
              <a:t>如果创建摘要备份日志，当定期对日志进行查看时将帮助确保备份已成功</a:t>
            </a:r>
            <a:r>
              <a:rPr lang="zh-CN" altLang="en-US" dirty="0" smtClean="0"/>
              <a:t>完成</a:t>
            </a:r>
          </a:p>
          <a:p>
            <a:pPr lvl="1"/>
            <a:r>
              <a:rPr lang="zh-CN" altLang="en-US" dirty="0" smtClean="0"/>
              <a:t>操作</a:t>
            </a:r>
            <a:r>
              <a:rPr lang="zh-CN" altLang="en-US" dirty="0"/>
              <a:t>方法为：单击“工具</a:t>
            </a:r>
            <a:r>
              <a:rPr lang="zh-CN" altLang="en-US" dirty="0" smtClean="0"/>
              <a:t>”</a:t>
            </a:r>
            <a:r>
              <a:rPr lang="zh-CN" altLang="en-US" dirty="0"/>
              <a:t>－</a:t>
            </a:r>
            <a:r>
              <a:rPr lang="en-US" dirty="0" smtClean="0"/>
              <a:t>&gt;</a:t>
            </a:r>
            <a:r>
              <a:rPr lang="zh-CN" altLang="en-US" dirty="0"/>
              <a:t>“选项”，在“备份日志”选项上选择“摘要</a:t>
            </a:r>
            <a:r>
              <a:rPr lang="zh-CN" altLang="en-US" dirty="0" smtClean="0"/>
              <a:t>”</a:t>
            </a:r>
            <a:endParaRPr lang="en-US" sz="2600" dirty="0"/>
          </a:p>
          <a:p>
            <a:pPr lvl="1"/>
            <a:r>
              <a:rPr lang="zh-CN" altLang="en-US" dirty="0"/>
              <a:t>如果确定未发生备份，查看计划任务的状态以找出可能的</a:t>
            </a:r>
            <a:r>
              <a:rPr lang="zh-CN" altLang="en-US" dirty="0" smtClean="0"/>
              <a:t>原因</a:t>
            </a:r>
          </a:p>
          <a:p>
            <a:pPr lvl="1"/>
            <a:r>
              <a:rPr lang="zh-CN" altLang="en-US" dirty="0" smtClean="0"/>
              <a:t>操作</a:t>
            </a:r>
            <a:r>
              <a:rPr lang="zh-CN" altLang="en-US" dirty="0"/>
              <a:t>方法为：单击“开始</a:t>
            </a:r>
            <a:r>
              <a:rPr lang="zh-CN" altLang="en-US" dirty="0" smtClean="0"/>
              <a:t>”</a:t>
            </a:r>
            <a:r>
              <a:rPr lang="zh-CN" altLang="en-US" dirty="0"/>
              <a:t>－</a:t>
            </a:r>
            <a:r>
              <a:rPr lang="en-US" dirty="0" smtClean="0"/>
              <a:t>&gt;</a:t>
            </a:r>
            <a:r>
              <a:rPr lang="zh-CN" altLang="en-US" dirty="0"/>
              <a:t>“控制面板</a:t>
            </a:r>
            <a:r>
              <a:rPr lang="zh-CN" altLang="en-US" dirty="0" smtClean="0"/>
              <a:t>”</a:t>
            </a:r>
            <a:r>
              <a:rPr lang="zh-CN" altLang="en-US" dirty="0"/>
              <a:t>－</a:t>
            </a:r>
            <a:r>
              <a:rPr lang="en-US" dirty="0" smtClean="0"/>
              <a:t>&gt;</a:t>
            </a:r>
            <a:r>
              <a:rPr lang="zh-CN" altLang="en-US" dirty="0"/>
              <a:t>“任务计划”，查看计划任务</a:t>
            </a:r>
            <a:r>
              <a:rPr lang="en-US" dirty="0"/>
              <a:t> </a:t>
            </a:r>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9775200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a:xfrm>
            <a:off x="913774" y="2367092"/>
            <a:ext cx="5933593" cy="3948648"/>
          </a:xfrm>
        </p:spPr>
        <p:txBody>
          <a:bodyPr>
            <a:normAutofit lnSpcReduction="10000"/>
          </a:bodyPr>
          <a:lstStyle/>
          <a:p>
            <a:pPr marL="0" indent="0">
              <a:buNone/>
            </a:pPr>
            <a:r>
              <a:rPr lang="en-US" dirty="0"/>
              <a:t>2</a:t>
            </a:r>
            <a:r>
              <a:rPr lang="zh-CN" altLang="en-US" dirty="0"/>
              <a:t>、制定每周差异备份计划</a:t>
            </a:r>
            <a:endParaRPr lang="en-US" dirty="0"/>
          </a:p>
          <a:p>
            <a:pPr marL="457200" lvl="1" indent="0">
              <a:buNone/>
            </a:pPr>
            <a:r>
              <a:rPr lang="zh-CN" altLang="en-US" dirty="0"/>
              <a:t>（</a:t>
            </a:r>
            <a:r>
              <a:rPr lang="en-US" dirty="0"/>
              <a:t>1</a:t>
            </a:r>
            <a:r>
              <a:rPr lang="zh-CN" altLang="en-US" dirty="0"/>
              <a:t>）单击“开始</a:t>
            </a:r>
            <a:r>
              <a:rPr lang="zh-CN" altLang="en-US" dirty="0" smtClean="0"/>
              <a:t>”</a:t>
            </a:r>
            <a:r>
              <a:rPr lang="zh-CN" altLang="en-US" dirty="0"/>
              <a:t>－</a:t>
            </a:r>
            <a:r>
              <a:rPr lang="en-US" dirty="0" smtClean="0"/>
              <a:t>&gt;</a:t>
            </a:r>
            <a:r>
              <a:rPr lang="zh-CN" altLang="en-US" dirty="0"/>
              <a:t>“运行”，输入</a:t>
            </a:r>
            <a:r>
              <a:rPr lang="zh-CN" altLang="en-US" dirty="0" smtClean="0"/>
              <a:t>“</a:t>
            </a:r>
            <a:r>
              <a:rPr lang="en-US" cap="none" dirty="0" err="1" smtClean="0"/>
              <a:t>ntbackup</a:t>
            </a:r>
            <a:r>
              <a:rPr lang="zh-CN" altLang="en-US" dirty="0" smtClean="0"/>
              <a:t>”</a:t>
            </a:r>
            <a:r>
              <a:rPr lang="zh-CN" altLang="en-US" dirty="0"/>
              <a:t>，单击“确定</a:t>
            </a:r>
            <a:r>
              <a:rPr lang="zh-CN" altLang="en-US" dirty="0" smtClean="0"/>
              <a:t>”</a:t>
            </a:r>
            <a:endParaRPr lang="en-US" dirty="0"/>
          </a:p>
          <a:p>
            <a:pPr marL="457200" lvl="1" indent="0">
              <a:buNone/>
            </a:pPr>
            <a:r>
              <a:rPr lang="zh-CN" altLang="en-US" dirty="0"/>
              <a:t>（</a:t>
            </a:r>
            <a:r>
              <a:rPr lang="en-US" dirty="0"/>
              <a:t>2</a:t>
            </a:r>
            <a:r>
              <a:rPr lang="zh-CN" altLang="en-US" dirty="0"/>
              <a:t>）显示“备份或还原向导”界面，单击“下一步</a:t>
            </a:r>
            <a:r>
              <a:rPr lang="zh-CN" altLang="en-US" dirty="0" smtClean="0"/>
              <a:t>”</a:t>
            </a:r>
            <a:endParaRPr lang="en-US" dirty="0"/>
          </a:p>
          <a:p>
            <a:pPr marL="457200" lvl="1" indent="0">
              <a:buNone/>
            </a:pPr>
            <a:r>
              <a:rPr lang="zh-CN" altLang="en-US" dirty="0"/>
              <a:t>（</a:t>
            </a:r>
            <a:r>
              <a:rPr lang="en-US" dirty="0"/>
              <a:t>3</a:t>
            </a:r>
            <a:r>
              <a:rPr lang="zh-CN" altLang="en-US" dirty="0"/>
              <a:t>）在“备份或还原向导”界面中选中“备份文件和设置”，单击“下一步</a:t>
            </a:r>
            <a:r>
              <a:rPr lang="zh-CN" altLang="en-US" dirty="0" smtClean="0"/>
              <a:t>”</a:t>
            </a:r>
            <a:endParaRPr lang="en-US" dirty="0"/>
          </a:p>
          <a:p>
            <a:pPr marL="457200" lvl="1" indent="0">
              <a:buNone/>
            </a:pPr>
            <a:r>
              <a:rPr lang="zh-CN" altLang="en-US" dirty="0"/>
              <a:t>（</a:t>
            </a:r>
            <a:r>
              <a:rPr lang="en-US" dirty="0"/>
              <a:t>4</a:t>
            </a:r>
            <a:r>
              <a:rPr lang="zh-CN" altLang="en-US" dirty="0"/>
              <a:t>）在“要备份的内容”界面中单击“让我选择要备份的内容”，单击“下一步</a:t>
            </a:r>
            <a:r>
              <a:rPr lang="zh-CN" altLang="en-US" dirty="0" smtClean="0"/>
              <a:t>”</a:t>
            </a:r>
            <a:endParaRPr lang="en-US" dirty="0"/>
          </a:p>
          <a:p>
            <a:pPr marL="457200" lvl="1" indent="0">
              <a:buNone/>
            </a:pPr>
            <a:r>
              <a:rPr lang="zh-CN" altLang="en-US" dirty="0"/>
              <a:t>（</a:t>
            </a:r>
            <a:r>
              <a:rPr lang="en-US" dirty="0"/>
              <a:t>5</a:t>
            </a:r>
            <a:r>
              <a:rPr lang="zh-CN" altLang="en-US" dirty="0"/>
              <a:t>）在“要备份的项目”界面中选中包含应该定期进行备份的数据的任何驱动器或文件夹的其他复选框，单击“下一步”，如图</a:t>
            </a:r>
            <a:r>
              <a:rPr lang="en-US" dirty="0"/>
              <a:t>15-8</a:t>
            </a:r>
            <a:r>
              <a:rPr lang="zh-CN" altLang="en-US" dirty="0"/>
              <a:t>所示</a:t>
            </a:r>
            <a:r>
              <a:rPr lang="en-US" dirty="0"/>
              <a:t> </a:t>
            </a:r>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7995684" y="5818136"/>
            <a:ext cx="3809114" cy="369332"/>
          </a:xfrm>
          <a:prstGeom prst="rect">
            <a:avLst/>
          </a:prstGeom>
          <a:noFill/>
        </p:spPr>
        <p:txBody>
          <a:bodyPr wrap="square" rtlCol="0">
            <a:spAutoFit/>
          </a:bodyPr>
          <a:lstStyle/>
          <a:p>
            <a:pPr algn="ctr"/>
            <a:r>
              <a:rPr lang="zh-CN" altLang="en-US" b="1" dirty="0"/>
              <a:t>图</a:t>
            </a:r>
            <a:r>
              <a:rPr lang="en-US" b="1" dirty="0"/>
              <a:t>15-8 </a:t>
            </a:r>
            <a:r>
              <a:rPr lang="zh-CN" altLang="en-US" b="1" dirty="0"/>
              <a:t>选择要备份的项目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5603" name="Picture 3" descr="045155_01_930"/>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995684" y="2896692"/>
            <a:ext cx="3809114" cy="292144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047312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案例一：财政局重要数据服务器瘫痪</a:t>
            </a:r>
            <a:r>
              <a:rPr lang="en-US" dirty="0"/>
              <a:t> </a:t>
            </a:r>
          </a:p>
        </p:txBody>
      </p:sp>
      <p:sp>
        <p:nvSpPr>
          <p:cNvPr id="3" name="Content Placeholder 2"/>
          <p:cNvSpPr>
            <a:spLocks noGrp="1"/>
          </p:cNvSpPr>
          <p:nvPr>
            <p:ph sz="quarter" idx="13"/>
          </p:nvPr>
        </p:nvSpPr>
        <p:spPr>
          <a:xfrm>
            <a:off x="913774" y="2367092"/>
            <a:ext cx="10363826" cy="4331420"/>
          </a:xfrm>
        </p:spPr>
        <p:txBody>
          <a:bodyPr>
            <a:normAutofit fontScale="92500" lnSpcReduction="20000"/>
          </a:bodyPr>
          <a:lstStyle/>
          <a:p>
            <a:pPr marL="0" indent="0">
              <a:buNone/>
              <a:tabLst>
                <a:tab pos="360000" algn="l"/>
              </a:tabLst>
            </a:pPr>
            <a:r>
              <a:rPr lang="zh-CN" altLang="en-US" dirty="0" smtClean="0"/>
              <a:t>	</a:t>
            </a:r>
            <a:r>
              <a:rPr lang="en-US" dirty="0" smtClean="0"/>
              <a:t>2008</a:t>
            </a:r>
            <a:r>
              <a:rPr lang="zh-CN" altLang="en-US" dirty="0"/>
              <a:t>年，四川某财政局为满足信息化办公需求率先配备了一套价值一百多万元的高端服务器系统用于局里内部信息化管理。两年来，这套系统为日渐庞大的财政信息系统提供了快速、有效的信息存储环境，且从未发生过严重故障。</a:t>
            </a:r>
            <a:endParaRPr lang="en-US" dirty="0"/>
          </a:p>
          <a:p>
            <a:pPr marL="0" indent="0">
              <a:buNone/>
              <a:tabLst>
                <a:tab pos="360000" algn="l"/>
              </a:tabLst>
            </a:pPr>
            <a:r>
              <a:rPr lang="en-US" dirty="0"/>
              <a:t>    2010</a:t>
            </a:r>
            <a:r>
              <a:rPr lang="zh-CN" altLang="en-US" dirty="0"/>
              <a:t>年</a:t>
            </a:r>
            <a:r>
              <a:rPr lang="en-US" dirty="0"/>
              <a:t>12</a:t>
            </a:r>
            <a:r>
              <a:rPr lang="zh-CN" altLang="en-US" dirty="0"/>
              <a:t>月</a:t>
            </a:r>
            <a:r>
              <a:rPr lang="en-US" dirty="0"/>
              <a:t>8</a:t>
            </a:r>
            <a:r>
              <a:rPr lang="zh-CN" altLang="en-US" dirty="0"/>
              <a:t>日上午，局里信息管理主任老张像往常一样启动服务器操作时，系统突然出现蓝屏，再次重新启动后还是无法进入操作界面，而存储在服务器内的数万份财政资料则随时可能面临丢失的风险，瞬间老张及其他管理人员都乱了方向，只好求助服务器销售商</a:t>
            </a:r>
            <a:r>
              <a:rPr lang="en-US" altLang="zh-CN" dirty="0"/>
              <a:t>……</a:t>
            </a:r>
            <a:endParaRPr lang="en-US" dirty="0"/>
          </a:p>
          <a:p>
            <a:pPr marL="0" indent="0">
              <a:buNone/>
              <a:tabLst>
                <a:tab pos="360000" algn="l"/>
              </a:tabLst>
            </a:pPr>
            <a:r>
              <a:rPr lang="en-US" dirty="0"/>
              <a:t>    </a:t>
            </a:r>
            <a:r>
              <a:rPr lang="zh-CN" altLang="en-US" dirty="0"/>
              <a:t>当天下午，服务器销售商技术代表赶到财政局，经详细检测分析后，仍未找出故障原因。</a:t>
            </a:r>
            <a:endParaRPr lang="en-US" dirty="0"/>
          </a:p>
          <a:p>
            <a:pPr marL="0" indent="0">
              <a:buNone/>
              <a:tabLst>
                <a:tab pos="360000" algn="l"/>
              </a:tabLst>
            </a:pPr>
            <a:r>
              <a:rPr lang="en-US" dirty="0"/>
              <a:t>    12</a:t>
            </a:r>
            <a:r>
              <a:rPr lang="zh-CN" altLang="en-US" dirty="0"/>
              <a:t>月</a:t>
            </a:r>
            <a:r>
              <a:rPr lang="en-US" dirty="0"/>
              <a:t>9</a:t>
            </a:r>
            <a:r>
              <a:rPr lang="zh-CN" altLang="en-US" dirty="0"/>
              <a:t>号，老张与销售方技术代表将故障服务器送到当地数据恢复机构并邀请技术总工</a:t>
            </a:r>
            <a:r>
              <a:rPr lang="en-US" dirty="0" err="1"/>
              <a:t>Mr.Huang</a:t>
            </a:r>
            <a:r>
              <a:rPr lang="zh-CN" altLang="en-US" dirty="0"/>
              <a:t>对其进行故障检测</a:t>
            </a:r>
            <a:r>
              <a:rPr lang="en-US" altLang="zh-CN" dirty="0"/>
              <a:t>……</a:t>
            </a:r>
            <a:endParaRPr lang="en-US" dirty="0"/>
          </a:p>
          <a:p>
            <a:pPr marL="0" indent="0">
              <a:buNone/>
              <a:tabLst>
                <a:tab pos="360000" algn="l"/>
              </a:tabLst>
            </a:pPr>
            <a:r>
              <a:rPr lang="en-US" dirty="0"/>
              <a:t>    </a:t>
            </a:r>
            <a:r>
              <a:rPr lang="zh-CN" altLang="en-US" dirty="0"/>
              <a:t>初步查看后，</a:t>
            </a:r>
            <a:r>
              <a:rPr lang="en-US" dirty="0"/>
              <a:t>Mr. Huang</a:t>
            </a:r>
            <a:r>
              <a:rPr lang="zh-CN" altLang="en-US" dirty="0"/>
              <a:t>发现该服务器由三块</a:t>
            </a:r>
            <a:r>
              <a:rPr lang="en-US" dirty="0"/>
              <a:t>2.5</a:t>
            </a:r>
            <a:r>
              <a:rPr lang="zh-CN" altLang="en-US" dirty="0"/>
              <a:t>寸希捷</a:t>
            </a:r>
            <a:r>
              <a:rPr lang="en-US" dirty="0"/>
              <a:t>SAS</a:t>
            </a:r>
            <a:r>
              <a:rPr lang="zh-CN" altLang="en-US" dirty="0"/>
              <a:t>接口的硬盘组成，系统是</a:t>
            </a:r>
            <a:r>
              <a:rPr lang="en-US" dirty="0"/>
              <a:t>WIN2000</a:t>
            </a:r>
            <a:r>
              <a:rPr lang="zh-CN" altLang="en-US" dirty="0"/>
              <a:t>，阵列分为两组，一组是</a:t>
            </a:r>
            <a:r>
              <a:rPr lang="en-US" dirty="0"/>
              <a:t>RAID1</a:t>
            </a:r>
            <a:r>
              <a:rPr lang="zh-CN" altLang="en-US" dirty="0"/>
              <a:t>由两个硬盘组成，另一组由一块硬盘独立为</a:t>
            </a:r>
            <a:r>
              <a:rPr lang="en-US" dirty="0"/>
              <a:t>RAID0</a:t>
            </a:r>
            <a:r>
              <a:rPr lang="zh-CN" altLang="en-US" dirty="0"/>
              <a:t>阵列，但实际只有两块硬盘的容量。</a:t>
            </a:r>
            <a:r>
              <a:rPr lang="en-US" dirty="0"/>
              <a:t> </a:t>
            </a:r>
          </a:p>
        </p:txBody>
      </p:sp>
    </p:spTree>
    <p:extLst>
      <p:ext uri="{BB962C8B-B14F-4D97-AF65-F5344CB8AC3E}">
        <p14:creationId xmlns:p14="http://schemas.microsoft.com/office/powerpoint/2010/main" xmlns="" val="6293549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p:txBody>
          <a:bodyPr>
            <a:normAutofit/>
          </a:bodyPr>
          <a:lstStyle/>
          <a:p>
            <a:pPr marL="0" indent="0">
              <a:buNone/>
            </a:pPr>
            <a:r>
              <a:rPr lang="en-US" dirty="0"/>
              <a:t>2</a:t>
            </a:r>
            <a:r>
              <a:rPr lang="zh-CN" altLang="en-US" dirty="0"/>
              <a:t>、制定每周差异备份计划</a:t>
            </a:r>
            <a:endParaRPr lang="en-US" dirty="0"/>
          </a:p>
          <a:p>
            <a:pPr marL="457200" lvl="1" indent="0">
              <a:buNone/>
            </a:pPr>
            <a:r>
              <a:rPr lang="zh-CN" altLang="en-US" dirty="0"/>
              <a:t>（</a:t>
            </a:r>
            <a:r>
              <a:rPr lang="en-US" dirty="0"/>
              <a:t>6</a:t>
            </a:r>
            <a:r>
              <a:rPr lang="zh-CN" altLang="en-US" dirty="0"/>
              <a:t>）在“备份类型、目标和名称”界面的“选择保存备份的位置”选项中单击下拉菜单或 “浏览”选择保存备份的位置。 在“键入这个备份的名称”选项中为该备份键入一个描述名称，单击“下一步”，如图</a:t>
            </a:r>
            <a:r>
              <a:rPr lang="en-US" dirty="0"/>
              <a:t>15-9</a:t>
            </a:r>
            <a:r>
              <a:rPr lang="zh-CN" altLang="en-US" dirty="0"/>
              <a:t>所示</a:t>
            </a:r>
            <a:r>
              <a:rPr lang="en-US" dirty="0"/>
              <a:t> </a:t>
            </a:r>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92237" y="6488668"/>
            <a:ext cx="4406899" cy="369332"/>
          </a:xfrm>
          <a:prstGeom prst="rect">
            <a:avLst/>
          </a:prstGeom>
          <a:noFill/>
        </p:spPr>
        <p:txBody>
          <a:bodyPr wrap="square" rtlCol="0">
            <a:spAutoFit/>
          </a:bodyPr>
          <a:lstStyle/>
          <a:p>
            <a:pPr algn="ctr"/>
            <a:r>
              <a:rPr lang="zh-CN" altLang="en-US" b="1" dirty="0"/>
              <a:t>图</a:t>
            </a:r>
            <a:r>
              <a:rPr lang="en-US" b="1" dirty="0"/>
              <a:t>15-9 </a:t>
            </a:r>
            <a:r>
              <a:rPr lang="zh-CN" altLang="en-US" b="1" dirty="0"/>
              <a:t>选择备份类型、位置和名称</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6625" name="Picture 1" descr="045155_02_13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75491" y="3847663"/>
            <a:ext cx="3440390" cy="264100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94097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p:txBody>
          <a:bodyPr>
            <a:normAutofit/>
          </a:bodyPr>
          <a:lstStyle/>
          <a:p>
            <a:pPr marL="0" indent="0">
              <a:buNone/>
            </a:pPr>
            <a:r>
              <a:rPr lang="en-US" dirty="0"/>
              <a:t>2</a:t>
            </a:r>
            <a:r>
              <a:rPr lang="zh-CN" altLang="en-US" dirty="0"/>
              <a:t>、制定每周差异备份计划</a:t>
            </a:r>
            <a:endParaRPr lang="en-US" dirty="0"/>
          </a:p>
          <a:p>
            <a:pPr marL="457200" lvl="1" indent="0">
              <a:buNone/>
            </a:pPr>
            <a:r>
              <a:rPr lang="zh-CN" altLang="en-US" dirty="0"/>
              <a:t>（</a:t>
            </a:r>
            <a:r>
              <a:rPr lang="en-US" dirty="0"/>
              <a:t>7</a:t>
            </a:r>
            <a:r>
              <a:rPr lang="zh-CN" altLang="en-US" dirty="0"/>
              <a:t>）在“正在完成备份或还原向导”界面中单击“高级</a:t>
            </a:r>
            <a:r>
              <a:rPr lang="zh-CN" altLang="en-US" dirty="0" smtClean="0"/>
              <a:t>”</a:t>
            </a:r>
            <a:endParaRPr lang="en-US" sz="2600" dirty="0"/>
          </a:p>
          <a:p>
            <a:pPr marL="457200" lvl="1" indent="0">
              <a:buNone/>
            </a:pPr>
            <a:r>
              <a:rPr lang="zh-CN" altLang="en-US" dirty="0"/>
              <a:t>（</a:t>
            </a:r>
            <a:r>
              <a:rPr lang="en-US" dirty="0"/>
              <a:t>8</a:t>
            </a:r>
            <a:r>
              <a:rPr lang="zh-CN" altLang="en-US" dirty="0"/>
              <a:t>）在“备份类型”界面的“选择要备份的类型”选项中选中“差异”，单击“下一步”，如图</a:t>
            </a:r>
            <a:r>
              <a:rPr lang="en-US" dirty="0"/>
              <a:t>15-10</a:t>
            </a:r>
            <a:r>
              <a:rPr lang="zh-CN" altLang="en-US" dirty="0"/>
              <a:t>所示</a:t>
            </a:r>
            <a:r>
              <a:rPr lang="en-US" dirty="0"/>
              <a:t> </a:t>
            </a:r>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92237" y="6488668"/>
            <a:ext cx="4406899" cy="369332"/>
          </a:xfrm>
          <a:prstGeom prst="rect">
            <a:avLst/>
          </a:prstGeom>
          <a:noFill/>
        </p:spPr>
        <p:txBody>
          <a:bodyPr wrap="square" rtlCol="0">
            <a:spAutoFit/>
          </a:bodyPr>
          <a:lstStyle/>
          <a:p>
            <a:pPr algn="ctr"/>
            <a:r>
              <a:rPr lang="zh-CN" altLang="en-US" b="1" dirty="0"/>
              <a:t>图</a:t>
            </a:r>
            <a:r>
              <a:rPr lang="en-US" b="1" dirty="0"/>
              <a:t>15-10 </a:t>
            </a:r>
            <a:r>
              <a:rPr lang="zh-CN" altLang="en-US" b="1" dirty="0"/>
              <a:t>选择备份类型</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7649" name="Picture 1" descr="045155_03_430"/>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50288" y="3508000"/>
            <a:ext cx="3890796" cy="29806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42711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p:txBody>
          <a:bodyPr>
            <a:normAutofit/>
          </a:bodyPr>
          <a:lstStyle/>
          <a:p>
            <a:pPr marL="0" indent="0">
              <a:buNone/>
            </a:pPr>
            <a:r>
              <a:rPr lang="en-US" dirty="0"/>
              <a:t>2</a:t>
            </a:r>
            <a:r>
              <a:rPr lang="zh-CN" altLang="en-US" dirty="0"/>
              <a:t>、制定每周差异备份计划</a:t>
            </a:r>
            <a:endParaRPr lang="en-US" dirty="0"/>
          </a:p>
          <a:p>
            <a:pPr marL="457200" lvl="1" indent="0">
              <a:buNone/>
            </a:pPr>
            <a:r>
              <a:rPr lang="zh-CN" altLang="en-US" dirty="0"/>
              <a:t>（</a:t>
            </a:r>
            <a:r>
              <a:rPr lang="en-US" dirty="0"/>
              <a:t>9</a:t>
            </a:r>
            <a:r>
              <a:rPr lang="zh-CN" altLang="en-US" dirty="0"/>
              <a:t>）在“如何备份”界面中选中“备份后验证数据”复选框，单击“下一步”。</a:t>
            </a:r>
            <a:endParaRPr lang="en-US" sz="2600" dirty="0"/>
          </a:p>
          <a:p>
            <a:pPr marL="457200" lvl="1" indent="0">
              <a:buNone/>
            </a:pPr>
            <a:r>
              <a:rPr lang="zh-CN" altLang="en-US" dirty="0"/>
              <a:t>（</a:t>
            </a:r>
            <a:r>
              <a:rPr lang="en-US" dirty="0"/>
              <a:t>10</a:t>
            </a:r>
            <a:r>
              <a:rPr lang="zh-CN" altLang="en-US" dirty="0"/>
              <a:t>）在“备份选项”界面中选中“将这个备份附加到现有备份”选项，单击“下一步”，如图</a:t>
            </a:r>
            <a:r>
              <a:rPr lang="en-US" dirty="0"/>
              <a:t>15-11</a:t>
            </a:r>
            <a:r>
              <a:rPr lang="zh-CN" altLang="en-US" dirty="0"/>
              <a:t>所示</a:t>
            </a:r>
            <a:r>
              <a:rPr lang="en-US" dirty="0"/>
              <a:t> </a:t>
            </a:r>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92237" y="6488668"/>
            <a:ext cx="4406899" cy="369332"/>
          </a:xfrm>
          <a:prstGeom prst="rect">
            <a:avLst/>
          </a:prstGeom>
          <a:noFill/>
        </p:spPr>
        <p:txBody>
          <a:bodyPr wrap="square" rtlCol="0">
            <a:spAutoFit/>
          </a:bodyPr>
          <a:lstStyle/>
          <a:p>
            <a:pPr algn="ctr"/>
            <a:r>
              <a:rPr lang="zh-CN" altLang="en-US" b="1" dirty="0"/>
              <a:t>图</a:t>
            </a:r>
            <a:r>
              <a:rPr lang="en-US" b="1" dirty="0"/>
              <a:t>15-11 </a:t>
            </a:r>
            <a:r>
              <a:rPr lang="zh-CN" altLang="en-US" b="1" dirty="0"/>
              <a:t>选择备份选项</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8673" name="Picture 1" descr="045156_04_97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18218" y="3608776"/>
            <a:ext cx="3754936" cy="28798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94454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p:txBody>
          <a:bodyPr>
            <a:normAutofit/>
          </a:bodyPr>
          <a:lstStyle/>
          <a:p>
            <a:pPr marL="0" indent="0">
              <a:buNone/>
            </a:pPr>
            <a:r>
              <a:rPr lang="en-US" dirty="0"/>
              <a:t>2</a:t>
            </a:r>
            <a:r>
              <a:rPr lang="zh-CN" altLang="en-US" dirty="0"/>
              <a:t>、制定每周差异备份计划</a:t>
            </a:r>
            <a:endParaRPr lang="en-US" dirty="0"/>
          </a:p>
          <a:p>
            <a:pPr marL="457200" lvl="1" indent="0">
              <a:buNone/>
            </a:pPr>
            <a:r>
              <a:rPr lang="zh-CN" altLang="en-US" dirty="0"/>
              <a:t>（</a:t>
            </a:r>
            <a:r>
              <a:rPr lang="en-US" dirty="0"/>
              <a:t>11</a:t>
            </a:r>
            <a:r>
              <a:rPr lang="zh-CN" altLang="en-US" dirty="0"/>
              <a:t>）在“备份时间”界面的“什么时候执行备份”选项中选择“以后”，在“计划项”选项的“作业名”文本框内输入一个描述名称，单击“设定备份计划”，如图</a:t>
            </a:r>
            <a:r>
              <a:rPr lang="en-US" dirty="0"/>
              <a:t>15-12</a:t>
            </a:r>
            <a:r>
              <a:rPr lang="zh-CN" altLang="en-US" dirty="0"/>
              <a:t>所示</a:t>
            </a:r>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92237" y="6488668"/>
            <a:ext cx="4406899" cy="369332"/>
          </a:xfrm>
          <a:prstGeom prst="rect">
            <a:avLst/>
          </a:prstGeom>
          <a:noFill/>
        </p:spPr>
        <p:txBody>
          <a:bodyPr wrap="square" rtlCol="0">
            <a:spAutoFit/>
          </a:bodyPr>
          <a:lstStyle/>
          <a:p>
            <a:pPr algn="ctr"/>
            <a:r>
              <a:rPr lang="zh-CN" altLang="en-US" b="1" dirty="0"/>
              <a:t>图</a:t>
            </a:r>
            <a:r>
              <a:rPr lang="en-US" b="1" dirty="0"/>
              <a:t>15-12 </a:t>
            </a:r>
            <a:r>
              <a:rPr lang="zh-CN" altLang="en-US" b="1" dirty="0"/>
              <a:t>选择备份时间</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9697" name="Picture 1" descr="045156_05_47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39483" y="3641395"/>
            <a:ext cx="3712406" cy="284727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577235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a:xfrm>
            <a:off x="913773" y="2367092"/>
            <a:ext cx="5933593" cy="4288889"/>
          </a:xfrm>
        </p:spPr>
        <p:txBody>
          <a:bodyPr>
            <a:normAutofit/>
          </a:bodyPr>
          <a:lstStyle/>
          <a:p>
            <a:pPr marL="0" indent="0">
              <a:buNone/>
            </a:pPr>
            <a:r>
              <a:rPr lang="en-US" dirty="0"/>
              <a:t>2</a:t>
            </a:r>
            <a:r>
              <a:rPr lang="zh-CN" altLang="en-US" dirty="0"/>
              <a:t>、制定每周差异备份计划</a:t>
            </a:r>
            <a:endParaRPr lang="en-US" dirty="0"/>
          </a:p>
          <a:p>
            <a:pPr marL="457200" lvl="1" indent="0">
              <a:buNone/>
            </a:pPr>
            <a:r>
              <a:rPr lang="zh-CN" altLang="en-US" dirty="0"/>
              <a:t>（</a:t>
            </a:r>
            <a:r>
              <a:rPr lang="en-US" dirty="0"/>
              <a:t>12</a:t>
            </a:r>
            <a:r>
              <a:rPr lang="zh-CN" altLang="en-US" dirty="0"/>
              <a:t>）在“计划作业”对话框的“计划任务”选项中下拉菜单选择“每周”，在“开始时间”选项中使用上下箭头选择适当的备份开始时间，然后选择每周想要运行差异备份的时间。一般在未运行普通备份的某一天计划差异备份。单击“高级”，指定计划任务的开始日期和结束日期，或者指定计划任务是否以特定时间间隔重复运行。然后单击“确定”，如图</a:t>
            </a:r>
            <a:r>
              <a:rPr lang="en-US" dirty="0"/>
              <a:t>15-13</a:t>
            </a:r>
            <a:r>
              <a:rPr lang="zh-CN" altLang="en-US" dirty="0"/>
              <a:t>所示</a:t>
            </a:r>
            <a:r>
              <a:rPr lang="en-US" dirty="0"/>
              <a:t> </a:t>
            </a:r>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7747625" y="6286648"/>
            <a:ext cx="3530601" cy="369332"/>
          </a:xfrm>
          <a:prstGeom prst="rect">
            <a:avLst/>
          </a:prstGeom>
          <a:noFill/>
        </p:spPr>
        <p:txBody>
          <a:bodyPr wrap="square" rtlCol="0">
            <a:spAutoFit/>
          </a:bodyPr>
          <a:lstStyle/>
          <a:p>
            <a:pPr algn="ctr"/>
            <a:r>
              <a:rPr lang="zh-CN" altLang="en-US" b="1" dirty="0"/>
              <a:t>图</a:t>
            </a:r>
            <a:r>
              <a:rPr lang="en-US" b="1" dirty="0"/>
              <a:t>15-13 </a:t>
            </a:r>
            <a:r>
              <a:rPr lang="zh-CN" altLang="en-US" b="1" dirty="0"/>
              <a:t>选择计划作业时间</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9699" name="Picture 3" descr="045157_06_37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747626" y="2641749"/>
            <a:ext cx="3530600" cy="3644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263914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p:txBody>
          <a:bodyPr>
            <a:normAutofit/>
          </a:bodyPr>
          <a:lstStyle/>
          <a:p>
            <a:pPr marL="0" indent="0">
              <a:buNone/>
            </a:pPr>
            <a:r>
              <a:rPr lang="en-US" dirty="0"/>
              <a:t>2</a:t>
            </a:r>
            <a:r>
              <a:rPr lang="zh-CN" altLang="en-US" dirty="0"/>
              <a:t>、制定每周差异备份计划</a:t>
            </a:r>
            <a:endParaRPr lang="en-US" dirty="0"/>
          </a:p>
          <a:p>
            <a:pPr marL="457200" lvl="1" indent="0">
              <a:buNone/>
            </a:pPr>
            <a:r>
              <a:rPr lang="zh-CN" altLang="en-US" dirty="0"/>
              <a:t>（</a:t>
            </a:r>
            <a:r>
              <a:rPr lang="en-US" dirty="0"/>
              <a:t>13</a:t>
            </a:r>
            <a:r>
              <a:rPr lang="zh-CN" altLang="en-US" dirty="0"/>
              <a:t>）在“设置帐户信息”对话框的“运行方式”选项中输入授权执行备份和还原操作的帐户的域或者工作组以及用户名，使用格式“域</a:t>
            </a:r>
            <a:r>
              <a:rPr lang="en-US" dirty="0"/>
              <a:t>\</a:t>
            </a:r>
            <a:r>
              <a:rPr lang="zh-CN" altLang="en-US" dirty="0"/>
              <a:t>用户名”或“工作组</a:t>
            </a:r>
            <a:r>
              <a:rPr lang="en-US" dirty="0"/>
              <a:t>\</a:t>
            </a:r>
            <a:r>
              <a:rPr lang="zh-CN" altLang="en-US" dirty="0"/>
              <a:t>用户名”，在“密码”框中输入用户帐户的密码，在“确认密码”</a:t>
            </a:r>
            <a:r>
              <a:rPr lang="zh-CN" altLang="en-US" dirty="0" smtClean="0"/>
              <a:t>框中</a:t>
            </a:r>
            <a:r>
              <a:rPr lang="zh-CN" altLang="en-US" dirty="0"/>
              <a:t>重新输入同一个密码，单击“确定”，如图</a:t>
            </a:r>
            <a:r>
              <a:rPr lang="en-US" dirty="0"/>
              <a:t>15-14</a:t>
            </a:r>
            <a:r>
              <a:rPr lang="zh-CN" altLang="en-US" dirty="0"/>
              <a:t>所示</a:t>
            </a:r>
            <a:r>
              <a:rPr lang="en-US" dirty="0"/>
              <a:t> </a:t>
            </a:r>
            <a:endParaRPr lang="zh-CN" altLang="en-US" dirty="0" smtClean="0"/>
          </a:p>
          <a:p>
            <a:pPr lvl="1"/>
            <a:r>
              <a:rPr lang="zh-CN" altLang="en-US" dirty="0"/>
              <a:t>每当帐户的密码发生更改或者过期时都需要更新计划任务中指定的密码，从而确保备份作业按计划运行</a:t>
            </a:r>
            <a:r>
              <a:rPr lang="en-US" dirty="0"/>
              <a:t> </a:t>
            </a:r>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92236" y="6295951"/>
            <a:ext cx="4406899" cy="369332"/>
          </a:xfrm>
          <a:prstGeom prst="rect">
            <a:avLst/>
          </a:prstGeom>
          <a:noFill/>
        </p:spPr>
        <p:txBody>
          <a:bodyPr wrap="square" rtlCol="0">
            <a:spAutoFit/>
          </a:bodyPr>
          <a:lstStyle/>
          <a:p>
            <a:pPr algn="ctr"/>
            <a:r>
              <a:rPr lang="zh-CN" altLang="en-US" b="1" dirty="0"/>
              <a:t>图</a:t>
            </a:r>
            <a:r>
              <a:rPr lang="en-US" b="1" dirty="0"/>
              <a:t>15-14 </a:t>
            </a:r>
            <a:r>
              <a:rPr lang="zh-CN" altLang="en-US" b="1" dirty="0"/>
              <a:t>设置帐户信息</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1745" name="Picture 1" descr="045157_07_24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28786" y="4279899"/>
            <a:ext cx="4218462" cy="20160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382843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15.2.1 </a:t>
            </a:r>
            <a:r>
              <a:rPr lang="zh-CN" altLang="en-US" b="1" dirty="0"/>
              <a:t>备份服务器文件</a:t>
            </a:r>
            <a:r>
              <a:rPr lang="en-US" dirty="0"/>
              <a:t> </a:t>
            </a:r>
          </a:p>
        </p:txBody>
      </p:sp>
      <p:sp>
        <p:nvSpPr>
          <p:cNvPr id="3" name="Content Placeholder 2"/>
          <p:cNvSpPr>
            <a:spLocks noGrp="1"/>
          </p:cNvSpPr>
          <p:nvPr>
            <p:ph sz="quarter" idx="13"/>
          </p:nvPr>
        </p:nvSpPr>
        <p:spPr/>
        <p:txBody>
          <a:bodyPr>
            <a:normAutofit/>
          </a:bodyPr>
          <a:lstStyle/>
          <a:p>
            <a:pPr marL="0" indent="0">
              <a:buNone/>
            </a:pPr>
            <a:r>
              <a:rPr lang="en-US" dirty="0"/>
              <a:t>3</a:t>
            </a:r>
            <a:r>
              <a:rPr lang="zh-CN" altLang="en-US" dirty="0"/>
              <a:t>、备份完成后验证数据</a:t>
            </a:r>
            <a:endParaRPr lang="en-US" dirty="0"/>
          </a:p>
          <a:p>
            <a:pPr lvl="1"/>
            <a:r>
              <a:rPr lang="zh-CN" altLang="en-US" dirty="0"/>
              <a:t>备份数据时会对备份的每个文件计算校验和，并将校验和与文件本身存储在一起。当验证数据时，会从备份中读取文件，重新计算校验和，并与存储在备份中的值进行比较。如果存在大量验证错误，则用于备份数据的媒体或文件可能存在问题，需要使用其它媒体或者指派其它文件并再次运行备份</a:t>
            </a:r>
            <a:r>
              <a:rPr lang="zh-CN" altLang="en-US" dirty="0" smtClean="0"/>
              <a:t>操作</a:t>
            </a:r>
            <a:r>
              <a:rPr lang="en-US" dirty="0" smtClean="0"/>
              <a:t> </a:t>
            </a:r>
            <a:endParaRPr lang="en-US" dirty="0"/>
          </a:p>
          <a:p>
            <a:pPr lvl="1"/>
            <a:r>
              <a:rPr lang="zh-CN" altLang="en-US" dirty="0"/>
              <a:t>如要验证备份后的数据，操作方法为：在“备份或还原向导”界面中的“如何备份”页上选中“备份后验证数据”复选框</a:t>
            </a:r>
            <a:r>
              <a:rPr lang="en-US" dirty="0"/>
              <a:t> </a:t>
            </a:r>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8092014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15.2.2 </a:t>
            </a:r>
            <a:r>
              <a:rPr lang="zh-CN" altLang="en-US" b="1" dirty="0"/>
              <a:t>备份</a:t>
            </a:r>
            <a:r>
              <a:rPr lang="zh-CN" altLang="en-US" b="1" dirty="0" smtClean="0"/>
              <a:t>还原</a:t>
            </a:r>
            <a:endParaRPr lang="en-US" dirty="0"/>
          </a:p>
        </p:txBody>
      </p:sp>
      <p:sp>
        <p:nvSpPr>
          <p:cNvPr id="3" name="Content Placeholder 2"/>
          <p:cNvSpPr>
            <a:spLocks noGrp="1"/>
          </p:cNvSpPr>
          <p:nvPr>
            <p:ph sz="quarter" idx="13"/>
          </p:nvPr>
        </p:nvSpPr>
        <p:spPr>
          <a:xfrm>
            <a:off x="913774" y="2367092"/>
            <a:ext cx="5572086" cy="4490908"/>
          </a:xfrm>
        </p:spPr>
        <p:txBody>
          <a:bodyPr>
            <a:normAutofit fontScale="92500"/>
          </a:bodyPr>
          <a:lstStyle/>
          <a:p>
            <a:r>
              <a:rPr lang="zh-CN" altLang="en-US" dirty="0"/>
              <a:t>如果硬盘上的原始数据被意外删除、覆盖或者无法访问，可以从备份副本中将数据还原。如果将普通备份和差异备份组合使用，恢复文件和文件夹时需要提供最后一次的普通备份和差异备份。</a:t>
            </a:r>
            <a:endParaRPr lang="en-US" dirty="0"/>
          </a:p>
          <a:p>
            <a:pPr marL="457200" lvl="1" indent="0">
              <a:buNone/>
            </a:pPr>
            <a:r>
              <a:rPr lang="en-US" dirty="0"/>
              <a:t>1</a:t>
            </a:r>
            <a:r>
              <a:rPr lang="zh-CN" altLang="en-US" dirty="0"/>
              <a:t>、单击“开始”</a:t>
            </a:r>
            <a:r>
              <a:rPr lang="en-US" dirty="0"/>
              <a:t>-&gt;</a:t>
            </a:r>
            <a:r>
              <a:rPr lang="zh-CN" altLang="en-US" dirty="0"/>
              <a:t>“运行”，输入</a:t>
            </a:r>
            <a:r>
              <a:rPr lang="zh-CN" altLang="en-US" dirty="0" smtClean="0"/>
              <a:t>“</a:t>
            </a:r>
            <a:r>
              <a:rPr lang="en-US" cap="none" dirty="0" err="1" smtClean="0"/>
              <a:t>ntbackup</a:t>
            </a:r>
            <a:r>
              <a:rPr lang="zh-CN" altLang="en-US" dirty="0" smtClean="0"/>
              <a:t>”</a:t>
            </a:r>
            <a:r>
              <a:rPr lang="zh-CN" altLang="en-US" dirty="0"/>
              <a:t>命令，再单击“确定”。</a:t>
            </a:r>
            <a:endParaRPr lang="en-US" dirty="0"/>
          </a:p>
          <a:p>
            <a:pPr marL="457200" lvl="1" indent="0">
              <a:buNone/>
            </a:pPr>
            <a:r>
              <a:rPr lang="en-US" dirty="0"/>
              <a:t>2</a:t>
            </a:r>
            <a:r>
              <a:rPr lang="zh-CN" altLang="en-US" dirty="0"/>
              <a:t>、显示“备份或还原向导”界面，单击“下一步”。</a:t>
            </a:r>
            <a:endParaRPr lang="en-US" dirty="0"/>
          </a:p>
          <a:p>
            <a:pPr marL="457200" lvl="1" indent="0">
              <a:buNone/>
            </a:pPr>
            <a:r>
              <a:rPr lang="en-US" dirty="0" smtClean="0"/>
              <a:t>3</a:t>
            </a:r>
            <a:r>
              <a:rPr lang="zh-CN" altLang="en-US" dirty="0"/>
              <a:t>、在“备份或还原向导”界面中选中“还原文件和设置”，单击“下一步”。</a:t>
            </a:r>
            <a:endParaRPr lang="en-US" dirty="0"/>
          </a:p>
          <a:p>
            <a:pPr marL="457200" lvl="1" indent="0">
              <a:buNone/>
            </a:pPr>
            <a:r>
              <a:rPr lang="en-US" dirty="0"/>
              <a:t>4</a:t>
            </a:r>
            <a:r>
              <a:rPr lang="zh-CN" altLang="en-US" dirty="0"/>
              <a:t>、在“还原项目”界面中，单击要展开其内容的项目，选中应该被还原数据的任何驱动器或文件夹，单击“下一步”，如图</a:t>
            </a:r>
            <a:r>
              <a:rPr lang="en-US" dirty="0"/>
              <a:t>15-15</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4817" name="Picture 1" descr="045158_011_13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985626" y="2833210"/>
            <a:ext cx="4292600" cy="32893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6985626" y="6122510"/>
            <a:ext cx="4292599" cy="369332"/>
          </a:xfrm>
          <a:prstGeom prst="rect">
            <a:avLst/>
          </a:prstGeom>
          <a:noFill/>
        </p:spPr>
        <p:txBody>
          <a:bodyPr wrap="square" rtlCol="0">
            <a:spAutoFit/>
          </a:bodyPr>
          <a:lstStyle/>
          <a:p>
            <a:pPr algn="ctr"/>
            <a:r>
              <a:rPr lang="zh-CN" altLang="en-US" b="1" dirty="0"/>
              <a:t>图</a:t>
            </a:r>
            <a:r>
              <a:rPr lang="en-US" b="1" dirty="0"/>
              <a:t>15-15 </a:t>
            </a:r>
            <a:r>
              <a:rPr lang="zh-CN" altLang="en-US" b="1" dirty="0"/>
              <a:t>选择还原</a:t>
            </a:r>
            <a:r>
              <a:rPr lang="zh-CN" altLang="en-US" b="1" dirty="0" smtClean="0"/>
              <a:t>项目</a:t>
            </a:r>
            <a:endParaRPr lang="en-US" dirty="0"/>
          </a:p>
        </p:txBody>
      </p:sp>
    </p:spTree>
    <p:extLst>
      <p:ext uri="{BB962C8B-B14F-4D97-AF65-F5344CB8AC3E}">
        <p14:creationId xmlns:p14="http://schemas.microsoft.com/office/powerpoint/2010/main" xmlns="" val="18248231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15.2.2 </a:t>
            </a:r>
            <a:r>
              <a:rPr lang="zh-CN" altLang="en-US" b="1" dirty="0"/>
              <a:t>备份</a:t>
            </a:r>
            <a:r>
              <a:rPr lang="zh-CN" altLang="en-US" b="1" dirty="0" smtClean="0"/>
              <a:t>还原</a:t>
            </a:r>
            <a:endParaRPr lang="en-US" dirty="0"/>
          </a:p>
        </p:txBody>
      </p:sp>
      <p:sp>
        <p:nvSpPr>
          <p:cNvPr id="3" name="Content Placeholder 2"/>
          <p:cNvSpPr>
            <a:spLocks noGrp="1"/>
          </p:cNvSpPr>
          <p:nvPr>
            <p:ph sz="quarter" idx="13"/>
          </p:nvPr>
        </p:nvSpPr>
        <p:spPr>
          <a:xfrm>
            <a:off x="913774" y="2367092"/>
            <a:ext cx="5572086" cy="4490908"/>
          </a:xfrm>
        </p:spPr>
        <p:txBody>
          <a:bodyPr>
            <a:normAutofit fontScale="85000" lnSpcReduction="20000"/>
          </a:bodyPr>
          <a:lstStyle/>
          <a:p>
            <a:r>
              <a:rPr lang="zh-CN" altLang="en-US" dirty="0"/>
              <a:t>如果硬盘上的原始数据被意外删除、覆盖或者无法访问，可以从备份副本中将数据还原。如果将普通备份和差异备份组合使用，恢复文件和文件夹时需要提供最后一次的普通备份和差异备份。</a:t>
            </a:r>
            <a:endParaRPr lang="en-US" dirty="0"/>
          </a:p>
          <a:p>
            <a:pPr marL="457200" lvl="1" indent="0">
              <a:buNone/>
            </a:pPr>
            <a:r>
              <a:rPr lang="en-US" dirty="0"/>
              <a:t>1</a:t>
            </a:r>
            <a:r>
              <a:rPr lang="zh-CN" altLang="en-US" dirty="0"/>
              <a:t>、单击“开始”</a:t>
            </a:r>
            <a:r>
              <a:rPr lang="en-US" dirty="0"/>
              <a:t>-&gt;</a:t>
            </a:r>
            <a:r>
              <a:rPr lang="zh-CN" altLang="en-US" dirty="0"/>
              <a:t>“运行”，输入</a:t>
            </a:r>
            <a:r>
              <a:rPr lang="zh-CN" altLang="en-US" dirty="0" smtClean="0"/>
              <a:t>“</a:t>
            </a:r>
            <a:r>
              <a:rPr lang="en-US" cap="none" dirty="0" err="1" smtClean="0"/>
              <a:t>ntbackup</a:t>
            </a:r>
            <a:r>
              <a:rPr lang="zh-CN" altLang="en-US" dirty="0" smtClean="0"/>
              <a:t>”</a:t>
            </a:r>
            <a:r>
              <a:rPr lang="zh-CN" altLang="en-US" dirty="0"/>
              <a:t>命令，再单击“确定</a:t>
            </a:r>
            <a:r>
              <a:rPr lang="zh-CN" altLang="en-US" dirty="0" smtClean="0"/>
              <a:t>”</a:t>
            </a:r>
            <a:endParaRPr lang="en-US" dirty="0"/>
          </a:p>
          <a:p>
            <a:pPr marL="457200" lvl="1" indent="0">
              <a:buNone/>
            </a:pPr>
            <a:r>
              <a:rPr lang="en-US" dirty="0"/>
              <a:t>2</a:t>
            </a:r>
            <a:r>
              <a:rPr lang="zh-CN" altLang="en-US" dirty="0"/>
              <a:t>、显示“备份或还原向导”界面，单击“下一步”。</a:t>
            </a:r>
            <a:endParaRPr lang="en-US" dirty="0"/>
          </a:p>
          <a:p>
            <a:pPr marL="457200" lvl="1" indent="0">
              <a:buNone/>
            </a:pPr>
            <a:r>
              <a:rPr lang="en-US" dirty="0" smtClean="0"/>
              <a:t>3</a:t>
            </a:r>
            <a:r>
              <a:rPr lang="zh-CN" altLang="en-US" dirty="0"/>
              <a:t>、在“备份或还原向导”界面中选中“还原文件和设置”，单击“下一步</a:t>
            </a:r>
            <a:r>
              <a:rPr lang="zh-CN" altLang="en-US" dirty="0" smtClean="0"/>
              <a:t>”</a:t>
            </a:r>
            <a:endParaRPr lang="en-US" dirty="0"/>
          </a:p>
          <a:p>
            <a:pPr marL="457200" lvl="1" indent="0">
              <a:buNone/>
            </a:pPr>
            <a:r>
              <a:rPr lang="en-US" dirty="0"/>
              <a:t>4</a:t>
            </a:r>
            <a:r>
              <a:rPr lang="zh-CN" altLang="en-US" dirty="0"/>
              <a:t>、在“还原项目”界面中，单击要展开其内容的项目，选中应该被还原数据的任何驱动器或文件夹，单击“下一步”，如图</a:t>
            </a:r>
            <a:r>
              <a:rPr lang="en-US" dirty="0"/>
              <a:t>15-15</a:t>
            </a:r>
            <a:r>
              <a:rPr lang="zh-CN" altLang="en-US" dirty="0"/>
              <a:t>所示</a:t>
            </a:r>
            <a:r>
              <a:rPr lang="en-US" dirty="0"/>
              <a:t> </a:t>
            </a:r>
            <a:endParaRPr lang="zh-CN" altLang="en-US" dirty="0" smtClean="0"/>
          </a:p>
          <a:p>
            <a:pPr marL="457200" lvl="1" indent="0">
              <a:buNone/>
            </a:pPr>
            <a:r>
              <a:rPr lang="en-US" dirty="0"/>
              <a:t>5</a:t>
            </a:r>
            <a:r>
              <a:rPr lang="zh-CN" altLang="en-US" dirty="0"/>
              <a:t>、在“正在完成备份或还原向导”界面中更改任何高级还原选项（如还原安全设置和交接点数据），单击“高级”，当完成设置高级还原选项后单击“确定”，检查所有的设置是否正确，最后单击“完成”</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4817" name="Picture 1" descr="045158_011_13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985626" y="2833210"/>
            <a:ext cx="4292600" cy="32893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6985626" y="6122510"/>
            <a:ext cx="4292599" cy="369332"/>
          </a:xfrm>
          <a:prstGeom prst="rect">
            <a:avLst/>
          </a:prstGeom>
          <a:noFill/>
        </p:spPr>
        <p:txBody>
          <a:bodyPr wrap="square" rtlCol="0">
            <a:spAutoFit/>
          </a:bodyPr>
          <a:lstStyle/>
          <a:p>
            <a:pPr algn="ctr"/>
            <a:r>
              <a:rPr lang="zh-CN" altLang="en-US" b="1" dirty="0"/>
              <a:t>图</a:t>
            </a:r>
            <a:r>
              <a:rPr lang="en-US" b="1" dirty="0"/>
              <a:t>15-15 </a:t>
            </a:r>
            <a:r>
              <a:rPr lang="zh-CN" altLang="en-US" b="1" dirty="0"/>
              <a:t>选择还原</a:t>
            </a:r>
            <a:r>
              <a:rPr lang="zh-CN" altLang="en-US" b="1" dirty="0" smtClean="0"/>
              <a:t>项目</a:t>
            </a:r>
            <a:endParaRPr lang="en-US" dirty="0"/>
          </a:p>
        </p:txBody>
      </p:sp>
    </p:spTree>
    <p:extLst>
      <p:ext uri="{BB962C8B-B14F-4D97-AF65-F5344CB8AC3E}">
        <p14:creationId xmlns:p14="http://schemas.microsoft.com/office/powerpoint/2010/main" xmlns="" val="21014241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15.3 </a:t>
            </a:r>
            <a:r>
              <a:rPr lang="zh-CN" altLang="en-US" b="1" dirty="0"/>
              <a:t>利用</a:t>
            </a:r>
            <a:r>
              <a:rPr lang="en-US" b="1" dirty="0" smtClean="0"/>
              <a:t>G</a:t>
            </a:r>
            <a:r>
              <a:rPr lang="en-US" b="1" cap="none" dirty="0" smtClean="0"/>
              <a:t>host</a:t>
            </a:r>
            <a:r>
              <a:rPr lang="zh-CN" altLang="en-US" b="1" dirty="0" smtClean="0"/>
              <a:t>备份</a:t>
            </a:r>
            <a:r>
              <a:rPr lang="zh-CN" altLang="en-US" b="1" dirty="0"/>
              <a:t>和恢复分区</a:t>
            </a:r>
            <a:r>
              <a:rPr lang="zh-CN" altLang="en-US" b="1" dirty="0" smtClean="0"/>
              <a:t>数据</a:t>
            </a:r>
            <a:endParaRPr lang="en-US" dirty="0"/>
          </a:p>
        </p:txBody>
      </p:sp>
      <p:sp>
        <p:nvSpPr>
          <p:cNvPr id="3" name="Content Placeholder 2"/>
          <p:cNvSpPr>
            <a:spLocks noGrp="1"/>
          </p:cNvSpPr>
          <p:nvPr>
            <p:ph sz="quarter" idx="13"/>
          </p:nvPr>
        </p:nvSpPr>
        <p:spPr/>
        <p:txBody>
          <a:bodyPr/>
          <a:lstStyle/>
          <a:p>
            <a:r>
              <a:rPr lang="en-US" b="1" dirty="0"/>
              <a:t>15.3.1 </a:t>
            </a:r>
            <a:r>
              <a:rPr lang="en-US" b="1" dirty="0" smtClean="0"/>
              <a:t>G</a:t>
            </a:r>
            <a:r>
              <a:rPr lang="en-US" b="1" cap="none" dirty="0" smtClean="0"/>
              <a:t>host</a:t>
            </a:r>
            <a:r>
              <a:rPr lang="zh-CN" altLang="en-US" b="1" dirty="0" smtClean="0"/>
              <a:t>备份</a:t>
            </a:r>
            <a:r>
              <a:rPr lang="zh-CN" altLang="en-US" b="1" dirty="0"/>
              <a:t>分区</a:t>
            </a:r>
            <a:r>
              <a:rPr lang="zh-CN" altLang="en-US" b="1" dirty="0" smtClean="0"/>
              <a:t>数据</a:t>
            </a:r>
          </a:p>
          <a:p>
            <a:r>
              <a:rPr lang="en-US" b="1" dirty="0"/>
              <a:t>15.3.2 </a:t>
            </a:r>
            <a:r>
              <a:rPr lang="en-US" b="1" dirty="0" smtClean="0"/>
              <a:t>G</a:t>
            </a:r>
            <a:r>
              <a:rPr lang="en-US" b="1" cap="none" dirty="0" smtClean="0"/>
              <a:t>host</a:t>
            </a:r>
            <a:r>
              <a:rPr lang="zh-CN" altLang="en-US" b="1" dirty="0" smtClean="0"/>
              <a:t>恢复</a:t>
            </a:r>
            <a:r>
              <a:rPr lang="zh-CN" altLang="en-US" b="1" dirty="0"/>
              <a:t>分区数据</a:t>
            </a:r>
            <a:endParaRPr lang="en-US" dirty="0"/>
          </a:p>
          <a:p>
            <a:endParaRPr lang="en-US" dirty="0"/>
          </a:p>
          <a:p>
            <a:endParaRPr lang="zh-CN" altLang="en-US" dirty="0" smtClean="0"/>
          </a:p>
        </p:txBody>
      </p:sp>
    </p:spTree>
    <p:extLst>
      <p:ext uri="{BB962C8B-B14F-4D97-AF65-F5344CB8AC3E}">
        <p14:creationId xmlns:p14="http://schemas.microsoft.com/office/powerpoint/2010/main" xmlns="" val="9984744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案例一：财政局重要数据服务器瘫痪</a:t>
            </a:r>
            <a:r>
              <a:rPr lang="en-US" dirty="0"/>
              <a:t> </a:t>
            </a:r>
          </a:p>
        </p:txBody>
      </p:sp>
      <p:sp>
        <p:nvSpPr>
          <p:cNvPr id="3" name="Content Placeholder 2"/>
          <p:cNvSpPr>
            <a:spLocks noGrp="1"/>
          </p:cNvSpPr>
          <p:nvPr>
            <p:ph sz="quarter" idx="13"/>
          </p:nvPr>
        </p:nvSpPr>
        <p:spPr>
          <a:xfrm>
            <a:off x="913774" y="2367092"/>
            <a:ext cx="10363826" cy="4331420"/>
          </a:xfrm>
        </p:spPr>
        <p:txBody>
          <a:bodyPr>
            <a:normAutofit fontScale="85000" lnSpcReduction="20000"/>
          </a:bodyPr>
          <a:lstStyle/>
          <a:p>
            <a:pPr marL="0" indent="0">
              <a:buNone/>
              <a:tabLst>
                <a:tab pos="360000" algn="l"/>
              </a:tabLst>
            </a:pPr>
            <a:r>
              <a:rPr lang="zh-CN" altLang="en-US" dirty="0" smtClean="0"/>
              <a:t>	</a:t>
            </a:r>
            <a:r>
              <a:rPr lang="en-US" dirty="0" smtClean="0"/>
              <a:t>12</a:t>
            </a:r>
            <a:r>
              <a:rPr lang="zh-CN" altLang="en-US" dirty="0"/>
              <a:t>月</a:t>
            </a:r>
            <a:r>
              <a:rPr lang="en-US" dirty="0"/>
              <a:t>10</a:t>
            </a:r>
            <a:r>
              <a:rPr lang="zh-CN" altLang="en-US" dirty="0"/>
              <a:t>日，经过多次检测分析后了解，该服务器中的三块硬盘，其中一块</a:t>
            </a:r>
            <a:r>
              <a:rPr lang="en-US" dirty="0"/>
              <a:t>RAID1</a:t>
            </a:r>
            <a:r>
              <a:rPr lang="zh-CN" altLang="en-US" dirty="0"/>
              <a:t>硬盘可能由于使用时间过长已经存在大量坏道，而另一块</a:t>
            </a:r>
            <a:r>
              <a:rPr lang="en-US" dirty="0"/>
              <a:t>RAID0</a:t>
            </a:r>
            <a:r>
              <a:rPr lang="zh-CN" altLang="en-US" dirty="0"/>
              <a:t>硬盘也存在少量坏道，加上多次意外停电，最终促使整个服务器系统无法正常运行。</a:t>
            </a:r>
            <a:endParaRPr lang="en-US" dirty="0"/>
          </a:p>
          <a:p>
            <a:pPr marL="0" indent="0">
              <a:buNone/>
              <a:tabLst>
                <a:tab pos="360000" algn="l"/>
              </a:tabLst>
            </a:pPr>
            <a:r>
              <a:rPr lang="en-US" dirty="0"/>
              <a:t>    </a:t>
            </a:r>
            <a:r>
              <a:rPr lang="zh-CN" altLang="en-US" dirty="0"/>
              <a:t>由于服务器中两个硬盘都存在坏道，为了保证在操作过程中数据的安全性，</a:t>
            </a:r>
            <a:r>
              <a:rPr lang="en-US" dirty="0" err="1"/>
              <a:t>Mr.Huang</a:t>
            </a:r>
            <a:r>
              <a:rPr lang="zh-CN" altLang="en-US" dirty="0"/>
              <a:t>决定采用目前国际上专门针对硬盘坏道处理的</a:t>
            </a:r>
            <a:r>
              <a:rPr lang="en-US" dirty="0"/>
              <a:t>2011</a:t>
            </a:r>
            <a:r>
              <a:rPr lang="zh-CN" altLang="en-US" dirty="0"/>
              <a:t>精英版</a:t>
            </a:r>
            <a:r>
              <a:rPr lang="en-US" dirty="0"/>
              <a:t>Data Compass</a:t>
            </a:r>
            <a:r>
              <a:rPr lang="zh-CN" altLang="en-US" dirty="0"/>
              <a:t>数据恢复指南针进行数据恢复操作。</a:t>
            </a:r>
            <a:r>
              <a:rPr lang="en-US" dirty="0" err="1"/>
              <a:t>Mr.Huang</a:t>
            </a:r>
            <a:r>
              <a:rPr lang="zh-CN" altLang="en-US" dirty="0"/>
              <a:t>先分别对三个硬盘进行了物理镜像，接着进行分析并最终确定是硬盘坏道造成的</a:t>
            </a:r>
            <a:r>
              <a:rPr lang="en-US" dirty="0"/>
              <a:t>Oracle</a:t>
            </a:r>
            <a:r>
              <a:rPr lang="zh-CN" altLang="en-US" dirty="0"/>
              <a:t>文件系统问题。而客户要求保持系统原有配置的情况下将系统和数据全部还原，这样无疑加大了恢复难度。可以肯定，</a:t>
            </a:r>
            <a:r>
              <a:rPr lang="en-US" dirty="0"/>
              <a:t>WIN2000</a:t>
            </a:r>
            <a:r>
              <a:rPr lang="zh-CN" altLang="en-US" dirty="0"/>
              <a:t>系统蓝屏报错是系统文件遭到破坏造成的，而</a:t>
            </a:r>
            <a:r>
              <a:rPr lang="en-US" dirty="0"/>
              <a:t>Oracle</a:t>
            </a:r>
            <a:r>
              <a:rPr lang="zh-CN" altLang="en-US" dirty="0"/>
              <a:t>数据系统又和</a:t>
            </a:r>
            <a:r>
              <a:rPr lang="en-US" dirty="0"/>
              <a:t>WIN2000</a:t>
            </a:r>
            <a:r>
              <a:rPr lang="zh-CN" altLang="en-US" dirty="0"/>
              <a:t>系统相关联，这就不得不要求工程师必须精通两者的文件配置。“要达到要求必须先重组</a:t>
            </a:r>
            <a:r>
              <a:rPr lang="en-US" dirty="0"/>
              <a:t>RAID</a:t>
            </a:r>
            <a:r>
              <a:rPr lang="zh-CN" altLang="en-US" dirty="0"/>
              <a:t>阵列，再重新安装系统，最后剔除损坏掉的文件，再按原来的系统配置重新配置</a:t>
            </a:r>
            <a:r>
              <a:rPr lang="en-US" dirty="0"/>
              <a:t>WIN2000</a:t>
            </a:r>
            <a:r>
              <a:rPr lang="zh-CN" altLang="en-US" dirty="0"/>
              <a:t>和</a:t>
            </a:r>
            <a:r>
              <a:rPr lang="en-US" dirty="0"/>
              <a:t>Oracle</a:t>
            </a:r>
            <a:r>
              <a:rPr lang="zh-CN" altLang="en-US" dirty="0"/>
              <a:t>的文件，至此整个</a:t>
            </a:r>
            <a:r>
              <a:rPr lang="en-US" dirty="0"/>
              <a:t>Oracle</a:t>
            </a:r>
            <a:r>
              <a:rPr lang="zh-CN" altLang="en-US" dirty="0"/>
              <a:t>数据恢复结束”，</a:t>
            </a:r>
            <a:r>
              <a:rPr lang="en-US" dirty="0" err="1"/>
              <a:t>Mr.Huang</a:t>
            </a:r>
            <a:r>
              <a:rPr lang="zh-CN" altLang="en-US" dirty="0"/>
              <a:t>向老张简单介绍整个</a:t>
            </a:r>
            <a:r>
              <a:rPr lang="en-US" dirty="0"/>
              <a:t>Oracle</a:t>
            </a:r>
            <a:r>
              <a:rPr lang="zh-CN" altLang="en-US" dirty="0"/>
              <a:t>数据恢复过程。</a:t>
            </a:r>
            <a:endParaRPr lang="en-US" dirty="0"/>
          </a:p>
          <a:p>
            <a:pPr marL="0" indent="0">
              <a:buNone/>
              <a:tabLst>
                <a:tab pos="360000" algn="l"/>
              </a:tabLst>
            </a:pPr>
            <a:r>
              <a:rPr lang="zh-CN" altLang="en-US" dirty="0" smtClean="0"/>
              <a:t>	</a:t>
            </a:r>
            <a:r>
              <a:rPr lang="en-US" dirty="0" smtClean="0"/>
              <a:t>12</a:t>
            </a:r>
            <a:r>
              <a:rPr lang="zh-CN" altLang="en-US" dirty="0"/>
              <a:t>月</a:t>
            </a:r>
            <a:r>
              <a:rPr lang="en-US" dirty="0"/>
              <a:t>11</a:t>
            </a:r>
            <a:r>
              <a:rPr lang="zh-CN" altLang="en-US" dirty="0"/>
              <a:t>日，经过两天不间断的反复分析和操作，</a:t>
            </a:r>
            <a:r>
              <a:rPr lang="en-US" dirty="0"/>
              <a:t>Mr. Huang</a:t>
            </a:r>
            <a:r>
              <a:rPr lang="zh-CN" altLang="en-US" dirty="0"/>
              <a:t>终于将财政局服务器</a:t>
            </a:r>
            <a:r>
              <a:rPr lang="en-US" dirty="0"/>
              <a:t>Oracle</a:t>
            </a:r>
            <a:r>
              <a:rPr lang="zh-CN" altLang="en-US" dirty="0"/>
              <a:t>数据恢复成功。看着恢复成功后的数据资料，老张感激之余，这几天的忧虑也一扫而空，当天下午即带着服务器和恢复成功的数据资料赶回地方财政局。</a:t>
            </a:r>
            <a:endParaRPr lang="en-US" dirty="0"/>
          </a:p>
        </p:txBody>
      </p:sp>
    </p:spTree>
    <p:extLst>
      <p:ext uri="{BB962C8B-B14F-4D97-AF65-F5344CB8AC3E}">
        <p14:creationId xmlns:p14="http://schemas.microsoft.com/office/powerpoint/2010/main" xmlns="" val="17881448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15.3.1 G</a:t>
            </a:r>
            <a:r>
              <a:rPr lang="en-US" b="1" cap="none" dirty="0"/>
              <a:t>host</a:t>
            </a:r>
            <a:r>
              <a:rPr lang="zh-CN" altLang="en-US" b="1" dirty="0"/>
              <a:t>备份分区</a:t>
            </a:r>
            <a:r>
              <a:rPr lang="zh-CN" altLang="en-US" b="1" dirty="0" smtClean="0"/>
              <a:t>数据</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、启动</a:t>
            </a:r>
            <a:r>
              <a:rPr lang="en-US" dirty="0" smtClean="0"/>
              <a:t>G</a:t>
            </a:r>
            <a:r>
              <a:rPr lang="en-US" cap="none" dirty="0" smtClean="0"/>
              <a:t>host</a:t>
            </a:r>
            <a:r>
              <a:rPr lang="zh-CN" altLang="en-US" dirty="0" smtClean="0"/>
              <a:t>软件</a:t>
            </a:r>
            <a:r>
              <a:rPr lang="zh-CN" altLang="en-US" dirty="0"/>
              <a:t>，点击“</a:t>
            </a:r>
            <a:r>
              <a:rPr lang="en-US" dirty="0"/>
              <a:t>OK</a:t>
            </a:r>
            <a:r>
              <a:rPr lang="zh-CN" altLang="en-US" dirty="0"/>
              <a:t>”后进入</a:t>
            </a:r>
            <a:r>
              <a:rPr lang="en-US" dirty="0" smtClean="0"/>
              <a:t>G</a:t>
            </a:r>
            <a:r>
              <a:rPr lang="en-US" cap="none" dirty="0" smtClean="0"/>
              <a:t>host</a:t>
            </a:r>
            <a:r>
              <a:rPr lang="zh-CN" altLang="en-US" dirty="0" smtClean="0"/>
              <a:t>软件</a:t>
            </a:r>
            <a:r>
              <a:rPr lang="zh-CN" altLang="en-US" dirty="0"/>
              <a:t>主界面，如图</a:t>
            </a:r>
            <a:r>
              <a:rPr lang="en-US" dirty="0"/>
              <a:t>15-16</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01737" y="3096236"/>
            <a:ext cx="4787900" cy="30607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701737" y="6156936"/>
            <a:ext cx="4787899" cy="369332"/>
          </a:xfrm>
          <a:prstGeom prst="rect">
            <a:avLst/>
          </a:prstGeom>
          <a:noFill/>
        </p:spPr>
        <p:txBody>
          <a:bodyPr wrap="square" rtlCol="0">
            <a:spAutoFit/>
          </a:bodyPr>
          <a:lstStyle/>
          <a:p>
            <a:pPr algn="ctr"/>
            <a:r>
              <a:rPr lang="zh-CN" altLang="en-US" b="1" dirty="0"/>
              <a:t>图</a:t>
            </a:r>
            <a:r>
              <a:rPr lang="en-US" b="1" dirty="0"/>
              <a:t>15-16 Ghost</a:t>
            </a:r>
            <a:r>
              <a:rPr lang="zh-CN" altLang="en-US" b="1" dirty="0"/>
              <a:t>主界</a:t>
            </a:r>
            <a:r>
              <a:rPr lang="zh-CN" altLang="en-US" b="1" dirty="0" smtClean="0"/>
              <a:t>面</a:t>
            </a:r>
            <a:endParaRPr lang="en-US" dirty="0"/>
          </a:p>
        </p:txBody>
      </p:sp>
    </p:spTree>
    <p:extLst>
      <p:ext uri="{BB962C8B-B14F-4D97-AF65-F5344CB8AC3E}">
        <p14:creationId xmlns:p14="http://schemas.microsoft.com/office/powerpoint/2010/main" xmlns="" val="8345169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15.3.1 G</a:t>
            </a:r>
            <a:r>
              <a:rPr lang="en-US" b="1" cap="none" dirty="0"/>
              <a:t>host</a:t>
            </a:r>
            <a:r>
              <a:rPr lang="zh-CN" altLang="en-US" b="1" dirty="0"/>
              <a:t>备份分区数据</a:t>
            </a:r>
            <a:endParaRPr lang="en-US" dirty="0"/>
          </a:p>
        </p:txBody>
      </p:sp>
      <p:sp>
        <p:nvSpPr>
          <p:cNvPr id="3" name="Content Placeholder 2"/>
          <p:cNvSpPr>
            <a:spLocks noGrp="1"/>
          </p:cNvSpPr>
          <p:nvPr>
            <p:ph sz="quarter" idx="13"/>
          </p:nvPr>
        </p:nvSpPr>
        <p:spPr>
          <a:xfrm>
            <a:off x="913774" y="2367092"/>
            <a:ext cx="10363826" cy="4076238"/>
          </a:xfrm>
        </p:spPr>
        <p:txBody>
          <a:bodyPr/>
          <a:lstStyle/>
          <a:p>
            <a:r>
              <a:rPr lang="zh-CN" altLang="en-US" dirty="0"/>
              <a:t>在主菜单中有以下几项：</a:t>
            </a:r>
            <a:endParaRPr lang="en-US" dirty="0"/>
          </a:p>
          <a:p>
            <a:pPr marL="457200" lvl="1" indent="0">
              <a:buNone/>
            </a:pPr>
            <a:r>
              <a:rPr lang="zh-CN" altLang="en-US" dirty="0"/>
              <a:t>（</a:t>
            </a:r>
            <a:r>
              <a:rPr lang="en-US" dirty="0"/>
              <a:t>1</a:t>
            </a:r>
            <a:r>
              <a:rPr lang="zh-CN" altLang="en-US" dirty="0"/>
              <a:t>）</a:t>
            </a:r>
            <a:r>
              <a:rPr lang="en-US" dirty="0" smtClean="0"/>
              <a:t>L</a:t>
            </a:r>
            <a:r>
              <a:rPr lang="en-US" cap="none" dirty="0" smtClean="0"/>
              <a:t>ocal</a:t>
            </a:r>
            <a:r>
              <a:rPr lang="zh-CN" altLang="en-US" dirty="0" smtClean="0"/>
              <a:t>：</a:t>
            </a:r>
            <a:r>
              <a:rPr lang="zh-CN" altLang="en-US" dirty="0"/>
              <a:t>对本地计算机上的硬盘数据进行操作。</a:t>
            </a:r>
            <a:endParaRPr lang="en-US" dirty="0"/>
          </a:p>
          <a:p>
            <a:pPr marL="457200" lvl="1" indent="0">
              <a:buNone/>
            </a:pPr>
            <a:r>
              <a:rPr lang="zh-CN" altLang="en-US" dirty="0"/>
              <a:t>（</a:t>
            </a:r>
            <a:r>
              <a:rPr lang="en-US" dirty="0"/>
              <a:t>2</a:t>
            </a:r>
            <a:r>
              <a:rPr lang="zh-CN" altLang="en-US" dirty="0"/>
              <a:t>）</a:t>
            </a:r>
            <a:r>
              <a:rPr lang="en-US" dirty="0" smtClean="0"/>
              <a:t>P</a:t>
            </a:r>
            <a:r>
              <a:rPr lang="en-US" cap="none" dirty="0" smtClean="0"/>
              <a:t>eer to peer</a:t>
            </a:r>
            <a:r>
              <a:rPr lang="zh-CN" altLang="en-US" dirty="0" smtClean="0"/>
              <a:t>：</a:t>
            </a:r>
            <a:r>
              <a:rPr lang="zh-CN" altLang="en-US" dirty="0"/>
              <a:t>通过点对点模式对网络计算机上的硬盘进行操作。</a:t>
            </a:r>
            <a:endParaRPr lang="en-US" dirty="0"/>
          </a:p>
          <a:p>
            <a:pPr marL="457200" lvl="1" indent="0">
              <a:buNone/>
            </a:pPr>
            <a:r>
              <a:rPr lang="zh-CN" altLang="en-US" dirty="0"/>
              <a:t>（</a:t>
            </a:r>
            <a:r>
              <a:rPr lang="en-US" dirty="0"/>
              <a:t>3</a:t>
            </a:r>
            <a:r>
              <a:rPr lang="zh-CN" altLang="en-US" dirty="0"/>
              <a:t>）</a:t>
            </a:r>
            <a:r>
              <a:rPr lang="en-US" dirty="0" err="1" smtClean="0"/>
              <a:t>G</a:t>
            </a:r>
            <a:r>
              <a:rPr lang="en-US" cap="none" dirty="0" err="1" smtClean="0"/>
              <a:t>host</a:t>
            </a:r>
            <a:r>
              <a:rPr lang="en-US" dirty="0" err="1" smtClean="0"/>
              <a:t>C</a:t>
            </a:r>
            <a:r>
              <a:rPr lang="en-US" cap="none" dirty="0" err="1" smtClean="0"/>
              <a:t>ast</a:t>
            </a:r>
            <a:r>
              <a:rPr lang="zh-CN" altLang="en-US" dirty="0" smtClean="0"/>
              <a:t>：</a:t>
            </a:r>
            <a:r>
              <a:rPr lang="zh-CN" altLang="en-US" dirty="0"/>
              <a:t>通过单播</a:t>
            </a:r>
            <a:r>
              <a:rPr lang="en-US" dirty="0"/>
              <a:t>/</a:t>
            </a:r>
            <a:r>
              <a:rPr lang="zh-CN" altLang="en-US" dirty="0"/>
              <a:t>多播或者广播方式对网络计算机上的硬盘进行操作。</a:t>
            </a:r>
            <a:endParaRPr lang="en-US" dirty="0"/>
          </a:p>
          <a:p>
            <a:pPr marL="457200" lvl="1" indent="0">
              <a:buNone/>
            </a:pPr>
            <a:r>
              <a:rPr lang="zh-CN" altLang="en-US" dirty="0"/>
              <a:t>（</a:t>
            </a:r>
            <a:r>
              <a:rPr lang="en-US" dirty="0"/>
              <a:t>4</a:t>
            </a:r>
            <a:r>
              <a:rPr lang="zh-CN" altLang="en-US" dirty="0"/>
              <a:t>）</a:t>
            </a:r>
            <a:r>
              <a:rPr lang="en-US" dirty="0" smtClean="0"/>
              <a:t>O</a:t>
            </a:r>
            <a:r>
              <a:rPr lang="en-US" cap="none" dirty="0" smtClean="0"/>
              <a:t>ption</a:t>
            </a:r>
            <a:r>
              <a:rPr lang="zh-CN" altLang="en-US" dirty="0" smtClean="0"/>
              <a:t>：</a:t>
            </a:r>
            <a:r>
              <a:rPr lang="zh-CN" altLang="en-US" dirty="0"/>
              <a:t>使用</a:t>
            </a:r>
            <a:r>
              <a:rPr lang="en-US" dirty="0" err="1" smtClean="0"/>
              <a:t>G</a:t>
            </a:r>
            <a:r>
              <a:rPr lang="en-US" cap="none" dirty="0" err="1" smtClean="0"/>
              <a:t>hsot</a:t>
            </a:r>
            <a:r>
              <a:rPr lang="zh-CN" altLang="en-US" dirty="0" smtClean="0"/>
              <a:t>的</a:t>
            </a:r>
            <a:r>
              <a:rPr lang="zh-CN" altLang="en-US" dirty="0"/>
              <a:t>一些参数选项，一般使用默认设置即可。</a:t>
            </a:r>
            <a:endParaRPr lang="en-US" dirty="0"/>
          </a:p>
          <a:p>
            <a:pPr marL="457200" lvl="1" indent="0">
              <a:buNone/>
            </a:pPr>
            <a:r>
              <a:rPr lang="zh-CN" altLang="en-US" dirty="0"/>
              <a:t>（</a:t>
            </a:r>
            <a:r>
              <a:rPr lang="en-US" dirty="0"/>
              <a:t>5</a:t>
            </a:r>
            <a:r>
              <a:rPr lang="zh-CN" altLang="en-US" dirty="0"/>
              <a:t>）</a:t>
            </a:r>
            <a:r>
              <a:rPr lang="en-US" dirty="0" smtClean="0"/>
              <a:t>H</a:t>
            </a:r>
            <a:r>
              <a:rPr lang="en-US" cap="none" dirty="0" smtClean="0"/>
              <a:t>elp</a:t>
            </a:r>
            <a:r>
              <a:rPr lang="zh-CN" altLang="en-US" dirty="0" smtClean="0"/>
              <a:t>：</a:t>
            </a:r>
            <a:r>
              <a:rPr lang="zh-CN" altLang="en-US" dirty="0"/>
              <a:t>使用帮助。</a:t>
            </a:r>
            <a:endParaRPr lang="en-US" dirty="0"/>
          </a:p>
          <a:p>
            <a:pPr marL="457200" lvl="1" indent="0">
              <a:buNone/>
            </a:pPr>
            <a:r>
              <a:rPr lang="zh-CN" altLang="en-US" dirty="0"/>
              <a:t>（</a:t>
            </a:r>
            <a:r>
              <a:rPr lang="en-US" dirty="0"/>
              <a:t>6</a:t>
            </a:r>
            <a:r>
              <a:rPr lang="zh-CN" altLang="en-US" dirty="0"/>
              <a:t>）</a:t>
            </a:r>
            <a:r>
              <a:rPr lang="en-US" dirty="0" smtClean="0"/>
              <a:t>Q</a:t>
            </a:r>
            <a:r>
              <a:rPr lang="en-US" cap="none" dirty="0" smtClean="0"/>
              <a:t>uit</a:t>
            </a:r>
            <a:r>
              <a:rPr lang="zh-CN" altLang="en-US" dirty="0" smtClean="0"/>
              <a:t>：</a:t>
            </a:r>
            <a:r>
              <a:rPr lang="zh-CN" altLang="en-US" dirty="0"/>
              <a:t>退出</a:t>
            </a:r>
            <a:r>
              <a:rPr lang="en-US" dirty="0" smtClean="0"/>
              <a:t>G</a:t>
            </a:r>
            <a:r>
              <a:rPr lang="en-US" cap="none" dirty="0" smtClean="0"/>
              <a:t>host</a:t>
            </a:r>
            <a:r>
              <a:rPr lang="zh-CN" altLang="en-US" dirty="0" smtClean="0"/>
              <a:t>。</a:t>
            </a:r>
            <a:endParaRPr lang="en-US" dirty="0"/>
          </a:p>
          <a:p>
            <a:endParaRPr lang="en-US" dirty="0"/>
          </a:p>
        </p:txBody>
      </p:sp>
    </p:spTree>
    <p:extLst>
      <p:ext uri="{BB962C8B-B14F-4D97-AF65-F5344CB8AC3E}">
        <p14:creationId xmlns:p14="http://schemas.microsoft.com/office/powerpoint/2010/main" xmlns="" val="10940490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15.3.1 G</a:t>
            </a:r>
            <a:r>
              <a:rPr lang="en-US" b="1" cap="none" dirty="0"/>
              <a:t>host</a:t>
            </a:r>
            <a:r>
              <a:rPr lang="zh-CN" altLang="en-US" b="1" dirty="0"/>
              <a:t>备份分区</a:t>
            </a:r>
            <a:r>
              <a:rPr lang="zh-CN" altLang="en-US" b="1" dirty="0" smtClean="0"/>
              <a:t>数据</a:t>
            </a:r>
            <a:endParaRPr lang="en-US" dirty="0"/>
          </a:p>
        </p:txBody>
      </p:sp>
      <p:sp>
        <p:nvSpPr>
          <p:cNvPr id="3" name="Content Placeholder 2"/>
          <p:cNvSpPr>
            <a:spLocks noGrp="1"/>
          </p:cNvSpPr>
          <p:nvPr>
            <p:ph sz="quarter" idx="13"/>
          </p:nvPr>
        </p:nvSpPr>
        <p:spPr/>
        <p:txBody>
          <a:bodyPr/>
          <a:lstStyle/>
          <a:p>
            <a:pPr marL="0" indent="0">
              <a:buNone/>
            </a:pPr>
            <a:r>
              <a:rPr lang="en-US" dirty="0"/>
              <a:t> 2</a:t>
            </a:r>
            <a:r>
              <a:rPr lang="zh-CN" altLang="en-US" dirty="0"/>
              <a:t>、选择“</a:t>
            </a:r>
            <a:r>
              <a:rPr lang="en-US" dirty="0" smtClean="0"/>
              <a:t>L</a:t>
            </a:r>
            <a:r>
              <a:rPr lang="en-US" cap="none" dirty="0" smtClean="0"/>
              <a:t>ocal</a:t>
            </a:r>
            <a:r>
              <a:rPr lang="zh-CN" altLang="en-US" dirty="0" smtClean="0"/>
              <a:t>”</a:t>
            </a:r>
            <a:r>
              <a:rPr lang="zh-CN" altLang="en-US" dirty="0"/>
              <a:t>－</a:t>
            </a:r>
            <a:r>
              <a:rPr lang="en-US" dirty="0" smtClean="0"/>
              <a:t>&gt;</a:t>
            </a:r>
            <a:r>
              <a:rPr lang="zh-CN" altLang="en-US" dirty="0"/>
              <a:t>“</a:t>
            </a:r>
            <a:r>
              <a:rPr lang="en-US" dirty="0" err="1" smtClean="0"/>
              <a:t>P</a:t>
            </a:r>
            <a:r>
              <a:rPr lang="en-US" cap="none" dirty="0" err="1" smtClean="0"/>
              <a:t>ar</a:t>
            </a:r>
            <a:r>
              <a:rPr lang="en-US" altLang="zh-CN" cap="none" dirty="0" err="1" smtClean="0"/>
              <a:t>ti</a:t>
            </a:r>
            <a:r>
              <a:rPr lang="en-US" cap="none" dirty="0" err="1" smtClean="0"/>
              <a:t>on</a:t>
            </a:r>
            <a:r>
              <a:rPr lang="zh-CN" altLang="en-US" dirty="0" smtClean="0"/>
              <a:t>”</a:t>
            </a:r>
            <a:r>
              <a:rPr lang="zh-CN" altLang="en-US" dirty="0"/>
              <a:t>－</a:t>
            </a:r>
            <a:r>
              <a:rPr lang="en-US" dirty="0" smtClean="0"/>
              <a:t>&gt;</a:t>
            </a:r>
            <a:r>
              <a:rPr lang="zh-CN" altLang="en-US" dirty="0"/>
              <a:t>“</a:t>
            </a:r>
            <a:r>
              <a:rPr lang="en-US" dirty="0" smtClean="0"/>
              <a:t>T</a:t>
            </a:r>
            <a:r>
              <a:rPr lang="en-US" cap="none" dirty="0" smtClean="0"/>
              <a:t>o</a:t>
            </a:r>
            <a:r>
              <a:rPr lang="en-US" dirty="0" smtClean="0"/>
              <a:t> I</a:t>
            </a:r>
            <a:r>
              <a:rPr lang="en-US" cap="none" dirty="0" smtClean="0"/>
              <a:t>mage</a:t>
            </a:r>
            <a:r>
              <a:rPr lang="zh-CN" altLang="en-US" dirty="0" smtClean="0"/>
              <a:t>”</a:t>
            </a:r>
            <a:r>
              <a:rPr lang="zh-CN" altLang="en-US" dirty="0"/>
              <a:t>，对分区进行备份，如图</a:t>
            </a:r>
            <a:r>
              <a:rPr lang="en-US" dirty="0"/>
              <a:t>15-17</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733487" y="6106210"/>
            <a:ext cx="4724400" cy="369332"/>
          </a:xfrm>
          <a:prstGeom prst="rect">
            <a:avLst/>
          </a:prstGeom>
          <a:noFill/>
        </p:spPr>
        <p:txBody>
          <a:bodyPr wrap="square" rtlCol="0">
            <a:spAutoFit/>
          </a:bodyPr>
          <a:lstStyle/>
          <a:p>
            <a:pPr algn="ctr"/>
            <a:r>
              <a:rPr lang="zh-CN" altLang="en-US" b="1" dirty="0"/>
              <a:t>图</a:t>
            </a:r>
            <a:r>
              <a:rPr lang="en-US" b="1" dirty="0"/>
              <a:t>15-17 </a:t>
            </a:r>
            <a:r>
              <a:rPr lang="zh-CN" altLang="en-US" b="1" dirty="0"/>
              <a:t>备份分区数据到镜像文件</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33487" y="3051435"/>
            <a:ext cx="4724400" cy="30607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473418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15.3.1 G</a:t>
            </a:r>
            <a:r>
              <a:rPr lang="en-US" b="1" cap="none" dirty="0"/>
              <a:t>host</a:t>
            </a:r>
            <a:r>
              <a:rPr lang="zh-CN" altLang="en-US" b="1" dirty="0"/>
              <a:t>备份分区</a:t>
            </a:r>
            <a:r>
              <a:rPr lang="zh-CN" altLang="en-US" b="1" dirty="0" smtClean="0"/>
              <a:t>数据</a:t>
            </a: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、分区备份的流程如下：</a:t>
            </a:r>
            <a:endParaRPr lang="en-US" dirty="0"/>
          </a:p>
          <a:p>
            <a:pPr marL="457200" lvl="1" indent="0">
              <a:buNone/>
            </a:pPr>
            <a:r>
              <a:rPr lang="zh-CN" altLang="en-US" dirty="0"/>
              <a:t>（</a:t>
            </a:r>
            <a:r>
              <a:rPr lang="en-US" dirty="0"/>
              <a:t>1</a:t>
            </a:r>
            <a:r>
              <a:rPr lang="zh-CN" altLang="en-US" dirty="0"/>
              <a:t>）选择硬盘，由于计算机上只有一块物理硬盘，因此只会出现一条记录，如图</a:t>
            </a:r>
            <a:r>
              <a:rPr lang="en-US" dirty="0"/>
              <a:t>15-18</a:t>
            </a:r>
            <a:r>
              <a:rPr lang="zh-CN" altLang="en-US" dirty="0"/>
              <a:t>所示，点击“</a:t>
            </a:r>
            <a:r>
              <a:rPr lang="en-US" dirty="0"/>
              <a:t>OK</a:t>
            </a:r>
            <a:r>
              <a:rPr lang="zh-CN" altLang="en-US" dirty="0"/>
              <a:t>”继续。</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5116089" y="6488668"/>
            <a:ext cx="1959191" cy="369332"/>
          </a:xfrm>
          <a:prstGeom prst="rect">
            <a:avLst/>
          </a:prstGeom>
          <a:noFill/>
        </p:spPr>
        <p:txBody>
          <a:bodyPr wrap="none" rtlCol="0">
            <a:spAutoFit/>
          </a:bodyPr>
          <a:lstStyle/>
          <a:p>
            <a:pPr algn="ctr"/>
            <a:r>
              <a:rPr lang="zh-CN" altLang="en-US" b="1" dirty="0"/>
              <a:t>图</a:t>
            </a:r>
            <a:r>
              <a:rPr lang="en-US" b="1" dirty="0"/>
              <a:t>15-18 </a:t>
            </a:r>
            <a:r>
              <a:rPr lang="zh-CN" altLang="en-US" b="1" dirty="0"/>
              <a:t>选择硬盘</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91573" y="3506878"/>
            <a:ext cx="4608221" cy="298179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565959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15.3.1 G</a:t>
            </a:r>
            <a:r>
              <a:rPr lang="en-US" b="1" cap="none" dirty="0"/>
              <a:t>host</a:t>
            </a:r>
            <a:r>
              <a:rPr lang="zh-CN" altLang="en-US" b="1" dirty="0"/>
              <a:t>备份分区</a:t>
            </a:r>
            <a:r>
              <a:rPr lang="zh-CN" altLang="en-US" b="1" dirty="0" smtClean="0"/>
              <a:t>数据</a:t>
            </a: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、分区备份的流程如下：</a:t>
            </a:r>
            <a:endParaRPr lang="en-US" dirty="0"/>
          </a:p>
          <a:p>
            <a:pPr marL="457200" lvl="1" indent="0">
              <a:buNone/>
            </a:pPr>
            <a:r>
              <a:rPr lang="zh-CN" altLang="en-US" dirty="0"/>
              <a:t>（</a:t>
            </a:r>
            <a:r>
              <a:rPr lang="en-US" dirty="0"/>
              <a:t>2</a:t>
            </a:r>
            <a:r>
              <a:rPr lang="zh-CN" altLang="en-US" dirty="0"/>
              <a:t>）选择分区，由于目标硬盘上划分了五个区，因此显示了五条记录，选择需要备份的分区（按住</a:t>
            </a:r>
            <a:r>
              <a:rPr lang="en-US" dirty="0"/>
              <a:t>CTRL</a:t>
            </a:r>
            <a:r>
              <a:rPr lang="zh-CN" altLang="en-US" dirty="0"/>
              <a:t>键还可以同时选中多个分区），如图</a:t>
            </a:r>
            <a:r>
              <a:rPr lang="en-US" dirty="0"/>
              <a:t>15-19</a:t>
            </a:r>
            <a:r>
              <a:rPr lang="zh-CN" altLang="en-US" dirty="0"/>
              <a:t>所示，点击“</a:t>
            </a:r>
            <a:r>
              <a:rPr lang="en-US" dirty="0"/>
              <a:t>OK</a:t>
            </a:r>
            <a:r>
              <a:rPr lang="zh-CN" altLang="en-US" dirty="0"/>
              <a:t>”继续。</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5116089" y="6488668"/>
            <a:ext cx="1959191" cy="369332"/>
          </a:xfrm>
          <a:prstGeom prst="rect">
            <a:avLst/>
          </a:prstGeom>
          <a:noFill/>
        </p:spPr>
        <p:txBody>
          <a:bodyPr wrap="none" rtlCol="0">
            <a:spAutoFit/>
          </a:bodyPr>
          <a:lstStyle/>
          <a:p>
            <a:pPr algn="ctr"/>
            <a:r>
              <a:rPr lang="zh-CN" altLang="en-US" b="1" dirty="0"/>
              <a:t>图</a:t>
            </a:r>
            <a:r>
              <a:rPr lang="en-US" b="1" dirty="0"/>
              <a:t>15-19 </a:t>
            </a:r>
            <a:r>
              <a:rPr lang="zh-CN" altLang="en-US" b="1" dirty="0"/>
              <a:t>选择分区</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49816" y="3710334"/>
            <a:ext cx="4291735" cy="277833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489994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15.3.1 G</a:t>
            </a:r>
            <a:r>
              <a:rPr lang="en-US" b="1" cap="none" dirty="0"/>
              <a:t>host</a:t>
            </a:r>
            <a:r>
              <a:rPr lang="zh-CN" altLang="en-US" b="1" dirty="0"/>
              <a:t>备份分区</a:t>
            </a:r>
            <a:r>
              <a:rPr lang="zh-CN" altLang="en-US" b="1" dirty="0" smtClean="0"/>
              <a:t>数据</a:t>
            </a: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、分区备份的流程如下：</a:t>
            </a:r>
            <a:endParaRPr lang="en-US" dirty="0"/>
          </a:p>
          <a:p>
            <a:pPr marL="457200" lvl="1" indent="0">
              <a:buNone/>
            </a:pPr>
            <a:r>
              <a:rPr lang="zh-CN" altLang="en-US" dirty="0"/>
              <a:t>（</a:t>
            </a:r>
            <a:r>
              <a:rPr lang="en-US" dirty="0"/>
              <a:t>3</a:t>
            </a:r>
            <a:r>
              <a:rPr lang="zh-CN" altLang="en-US" dirty="0"/>
              <a:t>）设定镜像文件的位置，如图</a:t>
            </a:r>
            <a:r>
              <a:rPr lang="en-US" dirty="0"/>
              <a:t>15-20</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654424" y="6305697"/>
            <a:ext cx="2882520" cy="369332"/>
          </a:xfrm>
          <a:prstGeom prst="rect">
            <a:avLst/>
          </a:prstGeom>
          <a:noFill/>
        </p:spPr>
        <p:txBody>
          <a:bodyPr wrap="none" rtlCol="0">
            <a:spAutoFit/>
          </a:bodyPr>
          <a:lstStyle/>
          <a:p>
            <a:pPr algn="ctr"/>
            <a:r>
              <a:rPr lang="zh-CN" altLang="en-US" b="1" dirty="0"/>
              <a:t>图</a:t>
            </a:r>
            <a:r>
              <a:rPr lang="en-US" b="1" dirty="0"/>
              <a:t>15-20 </a:t>
            </a:r>
            <a:r>
              <a:rPr lang="zh-CN" altLang="en-US" b="1" dirty="0"/>
              <a:t>选择镜像文件位置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27134" y="3232297"/>
            <a:ext cx="4737100" cy="3073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650599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15.3.1 G</a:t>
            </a:r>
            <a:r>
              <a:rPr lang="en-US" b="1" cap="none" dirty="0"/>
              <a:t>host</a:t>
            </a:r>
            <a:r>
              <a:rPr lang="zh-CN" altLang="en-US" b="1" dirty="0"/>
              <a:t>备份分区</a:t>
            </a:r>
            <a:r>
              <a:rPr lang="zh-CN" altLang="en-US" b="1" dirty="0" smtClean="0"/>
              <a:t>数据</a:t>
            </a: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、分区备份的流程如下：</a:t>
            </a:r>
            <a:endParaRPr lang="en-US" dirty="0"/>
          </a:p>
          <a:p>
            <a:pPr marL="457200" lvl="1" indent="0">
              <a:buNone/>
            </a:pPr>
            <a:r>
              <a:rPr lang="zh-CN" altLang="en-US" dirty="0"/>
              <a:t>（</a:t>
            </a:r>
            <a:r>
              <a:rPr lang="en-US" dirty="0"/>
              <a:t>4</a:t>
            </a:r>
            <a:r>
              <a:rPr lang="zh-CN" altLang="en-US" dirty="0"/>
              <a:t>）选择是否压缩镜像文件以节省存储空间，如图</a:t>
            </a:r>
            <a:r>
              <a:rPr lang="en-US" dirty="0"/>
              <a:t>15-21</a:t>
            </a:r>
            <a:r>
              <a:rPr lang="zh-CN" altLang="en-US" dirty="0"/>
              <a:t>所示，“</a:t>
            </a:r>
            <a:r>
              <a:rPr lang="en-US" dirty="0"/>
              <a:t>No</a:t>
            </a:r>
            <a:r>
              <a:rPr lang="zh-CN" altLang="en-US" dirty="0"/>
              <a:t>”、“</a:t>
            </a:r>
            <a:r>
              <a:rPr lang="en-US" dirty="0"/>
              <a:t>Fast</a:t>
            </a:r>
            <a:r>
              <a:rPr lang="zh-CN" altLang="en-US" dirty="0"/>
              <a:t>”、“</a:t>
            </a:r>
            <a:r>
              <a:rPr lang="en-US" dirty="0"/>
              <a:t>High</a:t>
            </a:r>
            <a:r>
              <a:rPr lang="zh-CN" altLang="en-US" dirty="0"/>
              <a:t>”三个选项的压缩时间分别为最快、中等、最慢，压缩文件大小分别为最大、中等、最小。</a:t>
            </a:r>
            <a:endParaRPr lang="en-US" sz="2600"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787899" y="6488668"/>
            <a:ext cx="3344185" cy="369332"/>
          </a:xfrm>
          <a:prstGeom prst="rect">
            <a:avLst/>
          </a:prstGeom>
          <a:noFill/>
        </p:spPr>
        <p:txBody>
          <a:bodyPr wrap="none" rtlCol="0">
            <a:spAutoFit/>
          </a:bodyPr>
          <a:lstStyle/>
          <a:p>
            <a:pPr algn="ctr"/>
            <a:r>
              <a:rPr lang="zh-CN" altLang="en-US" b="1" dirty="0"/>
              <a:t>图</a:t>
            </a:r>
            <a:r>
              <a:rPr lang="en-US" b="1" dirty="0"/>
              <a:t>15-21 </a:t>
            </a:r>
            <a:r>
              <a:rPr lang="zh-CN" altLang="en-US" b="1" dirty="0"/>
              <a:t>选择镜像文件压缩比率</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95257" y="3545113"/>
            <a:ext cx="4529470" cy="294355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022365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15.3.1 G</a:t>
            </a:r>
            <a:r>
              <a:rPr lang="en-US" b="1" cap="none" dirty="0"/>
              <a:t>host</a:t>
            </a:r>
            <a:r>
              <a:rPr lang="zh-CN" altLang="en-US" b="1" dirty="0"/>
              <a:t>备份分区</a:t>
            </a:r>
            <a:r>
              <a:rPr lang="zh-CN" altLang="en-US" b="1" dirty="0" smtClean="0"/>
              <a:t>数据</a:t>
            </a:r>
            <a:endParaRPr lang="en-US" dirty="0"/>
          </a:p>
        </p:txBody>
      </p:sp>
      <p:sp>
        <p:nvSpPr>
          <p:cNvPr id="3" name="Content Placeholder 2"/>
          <p:cNvSpPr>
            <a:spLocks noGrp="1"/>
          </p:cNvSpPr>
          <p:nvPr>
            <p:ph sz="quarter" idx="13"/>
          </p:nvPr>
        </p:nvSpPr>
        <p:spPr/>
        <p:txBody>
          <a:bodyPr/>
          <a:lstStyle/>
          <a:p>
            <a:pPr marL="0" indent="0">
              <a:buNone/>
            </a:pPr>
            <a:r>
              <a:rPr lang="en-US" dirty="0"/>
              <a:t>4</a:t>
            </a:r>
            <a:r>
              <a:rPr lang="zh-CN" altLang="en-US" dirty="0"/>
              <a:t>、开始备份分区进程，如图</a:t>
            </a:r>
            <a:r>
              <a:rPr lang="en-US" dirty="0"/>
              <a:t>15-22</a:t>
            </a:r>
            <a:r>
              <a:rPr lang="zh-CN" altLang="en-US" dirty="0"/>
              <a:t>所示。备份完成后，可以在前面设定的镜像文件保存位置处找到生成的镜像</a:t>
            </a:r>
            <a:r>
              <a:rPr lang="zh-CN" altLang="en-US" dirty="0" smtClean="0"/>
              <a:t>文件</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5249563" y="6265476"/>
            <a:ext cx="2420856" cy="369332"/>
          </a:xfrm>
          <a:prstGeom prst="rect">
            <a:avLst/>
          </a:prstGeom>
          <a:noFill/>
        </p:spPr>
        <p:txBody>
          <a:bodyPr wrap="none" rtlCol="0">
            <a:spAutoFit/>
          </a:bodyPr>
          <a:lstStyle/>
          <a:p>
            <a:pPr algn="ctr"/>
            <a:r>
              <a:rPr lang="zh-CN" altLang="en-US" b="1" dirty="0"/>
              <a:t>图</a:t>
            </a:r>
            <a:r>
              <a:rPr lang="en-US" b="1" dirty="0"/>
              <a:t>15-22 </a:t>
            </a:r>
            <a:r>
              <a:rPr lang="zh-CN" altLang="en-US" b="1" dirty="0"/>
              <a:t>备份分区数据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66041" y="3153976"/>
            <a:ext cx="4787900" cy="3111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251595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15.3.2 </a:t>
            </a:r>
            <a:r>
              <a:rPr lang="en-US" b="1" dirty="0" smtClean="0"/>
              <a:t>G</a:t>
            </a:r>
            <a:r>
              <a:rPr lang="en-US" b="1" cap="none" dirty="0" smtClean="0"/>
              <a:t>host</a:t>
            </a:r>
            <a:r>
              <a:rPr lang="zh-CN" altLang="en-US" b="1" dirty="0" smtClean="0"/>
              <a:t>恢复</a:t>
            </a:r>
            <a:r>
              <a:rPr lang="zh-CN" altLang="en-US" b="1" dirty="0"/>
              <a:t>分区</a:t>
            </a:r>
            <a:r>
              <a:rPr lang="zh-CN" altLang="en-US" b="1" dirty="0" smtClean="0"/>
              <a:t>数据</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a:t>
            </a:r>
            <a:r>
              <a:rPr lang="en-US" dirty="0" smtClean="0"/>
              <a:t>G</a:t>
            </a:r>
            <a:r>
              <a:rPr lang="en-US" cap="none" dirty="0" smtClean="0"/>
              <a:t>host</a:t>
            </a:r>
            <a:r>
              <a:rPr lang="zh-CN" altLang="en-US" dirty="0" smtClean="0"/>
              <a:t>主界</a:t>
            </a:r>
            <a:r>
              <a:rPr lang="zh-CN" altLang="en-US" dirty="0"/>
              <a:t>面上选择“</a:t>
            </a:r>
            <a:r>
              <a:rPr lang="en-US" dirty="0" smtClean="0"/>
              <a:t>L</a:t>
            </a:r>
            <a:r>
              <a:rPr lang="en-US" cap="none" dirty="0" smtClean="0"/>
              <a:t>ocal</a:t>
            </a:r>
            <a:r>
              <a:rPr lang="zh-CN" altLang="en-US" dirty="0" smtClean="0"/>
              <a:t>”</a:t>
            </a:r>
            <a:r>
              <a:rPr lang="zh-CN" altLang="en-US" dirty="0"/>
              <a:t>－</a:t>
            </a:r>
            <a:r>
              <a:rPr lang="en-US" dirty="0" smtClean="0"/>
              <a:t>&gt;</a:t>
            </a:r>
            <a:r>
              <a:rPr lang="zh-CN" altLang="en-US" dirty="0"/>
              <a:t>“</a:t>
            </a:r>
            <a:r>
              <a:rPr lang="en-US" dirty="0" err="1" smtClean="0"/>
              <a:t>P</a:t>
            </a:r>
            <a:r>
              <a:rPr lang="en-US" cap="none" dirty="0" err="1" smtClean="0"/>
              <a:t>artion</a:t>
            </a:r>
            <a:r>
              <a:rPr lang="zh-CN" altLang="en-US" dirty="0" smtClean="0"/>
              <a:t>”</a:t>
            </a:r>
            <a:r>
              <a:rPr lang="zh-CN" altLang="en-US" dirty="0"/>
              <a:t>－</a:t>
            </a:r>
            <a:r>
              <a:rPr lang="en-US" dirty="0" smtClean="0"/>
              <a:t>&gt;</a:t>
            </a:r>
            <a:r>
              <a:rPr lang="zh-CN" altLang="en-US" dirty="0"/>
              <a:t>“</a:t>
            </a:r>
            <a:r>
              <a:rPr lang="en-US" dirty="0" smtClean="0"/>
              <a:t>F</a:t>
            </a:r>
            <a:r>
              <a:rPr lang="en-US" cap="none" dirty="0" smtClean="0"/>
              <a:t>rom</a:t>
            </a:r>
            <a:r>
              <a:rPr lang="en-US" dirty="0" smtClean="0"/>
              <a:t> I</a:t>
            </a:r>
            <a:r>
              <a:rPr lang="en-US" cap="none" dirty="0" smtClean="0"/>
              <a:t>mage</a:t>
            </a:r>
            <a:r>
              <a:rPr lang="zh-CN" altLang="en-US" dirty="0" smtClean="0"/>
              <a:t>”</a:t>
            </a:r>
            <a:r>
              <a:rPr lang="zh-CN" altLang="en-US" dirty="0"/>
              <a:t>，对分区进行恢复，如图</a:t>
            </a:r>
            <a:r>
              <a:rPr lang="en-US" dirty="0"/>
              <a:t>15-23</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01737" y="3189767"/>
            <a:ext cx="4787900" cy="31242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701737" y="6313967"/>
            <a:ext cx="4787900" cy="369332"/>
          </a:xfrm>
          <a:prstGeom prst="rect">
            <a:avLst/>
          </a:prstGeom>
          <a:noFill/>
        </p:spPr>
        <p:txBody>
          <a:bodyPr wrap="square" rtlCol="0">
            <a:spAutoFit/>
          </a:bodyPr>
          <a:lstStyle/>
          <a:p>
            <a:pPr algn="ctr"/>
            <a:r>
              <a:rPr lang="zh-CN" altLang="en-US" b="1" dirty="0"/>
              <a:t>图</a:t>
            </a:r>
            <a:r>
              <a:rPr lang="en-US" b="1" dirty="0"/>
              <a:t>15-23 </a:t>
            </a:r>
            <a:r>
              <a:rPr lang="zh-CN" altLang="en-US" b="1" dirty="0"/>
              <a:t>从镜像文件中恢复分区</a:t>
            </a:r>
            <a:r>
              <a:rPr lang="zh-CN" altLang="en-US" b="1" dirty="0" smtClean="0"/>
              <a:t>数据</a:t>
            </a:r>
            <a:endParaRPr lang="en-US" dirty="0"/>
          </a:p>
        </p:txBody>
      </p:sp>
    </p:spTree>
    <p:extLst>
      <p:ext uri="{BB962C8B-B14F-4D97-AF65-F5344CB8AC3E}">
        <p14:creationId xmlns:p14="http://schemas.microsoft.com/office/powerpoint/2010/main" xmlns="" val="20064407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15.3.2 </a:t>
            </a:r>
            <a:r>
              <a:rPr lang="en-US" b="1" dirty="0" smtClean="0"/>
              <a:t>G</a:t>
            </a:r>
            <a:r>
              <a:rPr lang="en-US" b="1" cap="none" dirty="0" smtClean="0"/>
              <a:t>host</a:t>
            </a:r>
            <a:r>
              <a:rPr lang="zh-CN" altLang="en-US" b="1" dirty="0" smtClean="0"/>
              <a:t>恢复</a:t>
            </a:r>
            <a:r>
              <a:rPr lang="zh-CN" altLang="en-US" b="1" dirty="0"/>
              <a:t>分区</a:t>
            </a:r>
            <a:r>
              <a:rPr lang="zh-CN" altLang="en-US" b="1" dirty="0" smtClean="0"/>
              <a:t>数据</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、分区恢复的流程如下：</a:t>
            </a:r>
            <a:endParaRPr lang="en-US" dirty="0"/>
          </a:p>
          <a:p>
            <a:pPr marL="457200" lvl="1" indent="0">
              <a:buNone/>
            </a:pPr>
            <a:r>
              <a:rPr lang="zh-CN" altLang="en-US" dirty="0"/>
              <a:t>（</a:t>
            </a:r>
            <a:r>
              <a:rPr lang="en-US" dirty="0"/>
              <a:t>1</a:t>
            </a:r>
            <a:r>
              <a:rPr lang="zh-CN" altLang="en-US" dirty="0"/>
              <a:t>）选择镜像文件，如图</a:t>
            </a:r>
            <a:r>
              <a:rPr lang="en-US" dirty="0"/>
              <a:t>15-24</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701737" y="6313967"/>
            <a:ext cx="4787900" cy="369332"/>
          </a:xfrm>
          <a:prstGeom prst="rect">
            <a:avLst/>
          </a:prstGeom>
          <a:noFill/>
        </p:spPr>
        <p:txBody>
          <a:bodyPr wrap="square" rtlCol="0">
            <a:spAutoFit/>
          </a:bodyPr>
          <a:lstStyle/>
          <a:p>
            <a:pPr algn="ctr"/>
            <a:r>
              <a:rPr lang="zh-CN" altLang="en-US" b="1" dirty="0"/>
              <a:t>图</a:t>
            </a:r>
            <a:r>
              <a:rPr lang="en-US" b="1" dirty="0"/>
              <a:t>15-24 </a:t>
            </a:r>
            <a:r>
              <a:rPr lang="zh-CN" altLang="en-US" b="1" dirty="0"/>
              <a:t>选择镜像文件</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01737" y="3215167"/>
            <a:ext cx="4787900" cy="3098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35116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案例二：</a:t>
            </a:r>
            <a:r>
              <a:rPr lang="en-US" b="1" dirty="0" smtClean="0"/>
              <a:t>M</a:t>
            </a:r>
            <a:r>
              <a:rPr lang="en-US" b="1" cap="none" dirty="0" smtClean="0"/>
              <a:t>organ</a:t>
            </a:r>
            <a:r>
              <a:rPr lang="en-US" b="1" dirty="0" smtClean="0"/>
              <a:t> S</a:t>
            </a:r>
            <a:r>
              <a:rPr lang="en-US" b="1" cap="none" dirty="0" smtClean="0"/>
              <a:t>tanley</a:t>
            </a:r>
            <a:r>
              <a:rPr lang="zh-CN" altLang="en-US" b="1" dirty="0" smtClean="0"/>
              <a:t>的</a:t>
            </a:r>
            <a:r>
              <a:rPr lang="zh-CN" altLang="en-US" b="1" dirty="0"/>
              <a:t>奇迹</a:t>
            </a:r>
            <a:r>
              <a:rPr lang="en-US" dirty="0"/>
              <a:t> </a:t>
            </a:r>
          </a:p>
        </p:txBody>
      </p:sp>
      <p:sp>
        <p:nvSpPr>
          <p:cNvPr id="3" name="Content Placeholder 2"/>
          <p:cNvSpPr>
            <a:spLocks noGrp="1"/>
          </p:cNvSpPr>
          <p:nvPr>
            <p:ph sz="quarter" idx="13"/>
          </p:nvPr>
        </p:nvSpPr>
        <p:spPr>
          <a:xfrm>
            <a:off x="913774" y="2367092"/>
            <a:ext cx="10363826" cy="4203829"/>
          </a:xfrm>
        </p:spPr>
        <p:txBody>
          <a:bodyPr>
            <a:normAutofit fontScale="92500" lnSpcReduction="20000"/>
          </a:bodyPr>
          <a:lstStyle/>
          <a:p>
            <a:pPr marL="0" indent="0">
              <a:buNone/>
              <a:tabLst>
                <a:tab pos="360000" algn="l"/>
              </a:tabLst>
            </a:pPr>
            <a:r>
              <a:rPr lang="zh-CN" altLang="en-US" dirty="0" smtClean="0"/>
              <a:t>	世贸</a:t>
            </a:r>
            <a:r>
              <a:rPr lang="zh-CN" altLang="en-US" dirty="0"/>
              <a:t>大厦的倒塌使人们清楚地看到容灾是何等重要。在废墟中深埋着</a:t>
            </a:r>
            <a:r>
              <a:rPr lang="en-US" dirty="0"/>
              <a:t>800</a:t>
            </a:r>
            <a:r>
              <a:rPr lang="zh-CN" altLang="en-US" dirty="0"/>
              <a:t>多家公司和机构的重要数据，这其中最为世人所关注的当属金融界巨头</a:t>
            </a:r>
            <a:r>
              <a:rPr lang="en-US" dirty="0"/>
              <a:t>Morgan Stanley</a:t>
            </a:r>
            <a:r>
              <a:rPr lang="zh-CN" altLang="en-US" dirty="0"/>
              <a:t>公司。这家执金融业之牛耳的公司在世贸大厦租有</a:t>
            </a:r>
            <a:r>
              <a:rPr lang="en-US" dirty="0"/>
              <a:t>25</a:t>
            </a:r>
            <a:r>
              <a:rPr lang="zh-CN" altLang="en-US" dirty="0"/>
              <a:t>层</a:t>
            </a:r>
            <a:r>
              <a:rPr lang="en-US" dirty="0"/>
              <a:t>,</a:t>
            </a:r>
            <a:r>
              <a:rPr lang="zh-CN" altLang="en-US" dirty="0"/>
              <a:t>惨剧发生时有</a:t>
            </a:r>
            <a:r>
              <a:rPr lang="en-US" dirty="0"/>
              <a:t>2000</a:t>
            </a:r>
            <a:r>
              <a:rPr lang="zh-CN" altLang="en-US" dirty="0"/>
              <a:t>多名员工正在楼内办公。随着大厦的轰然倒塌</a:t>
            </a:r>
            <a:r>
              <a:rPr lang="en-US" dirty="0"/>
              <a:t>,</a:t>
            </a:r>
            <a:r>
              <a:rPr lang="zh-CN" altLang="en-US" dirty="0"/>
              <a:t>无数人认为</a:t>
            </a:r>
            <a:r>
              <a:rPr lang="en-US" dirty="0"/>
              <a:t>Morgan Stanley</a:t>
            </a:r>
            <a:r>
              <a:rPr lang="zh-CN" altLang="en-US" dirty="0"/>
              <a:t>将成为这一恐怖事件的殉葬品之</a:t>
            </a:r>
            <a:r>
              <a:rPr lang="en-US" altLang="zh-CN" dirty="0"/>
              <a:t>—</a:t>
            </a:r>
            <a:r>
              <a:rPr lang="zh-CN" altLang="en-US" dirty="0"/>
              <a:t>。然而</a:t>
            </a:r>
            <a:r>
              <a:rPr lang="en-US" dirty="0"/>
              <a:t>,</a:t>
            </a:r>
            <a:r>
              <a:rPr lang="zh-CN" altLang="en-US" dirty="0"/>
              <a:t>正当大家为此扼腕痛惜时</a:t>
            </a:r>
            <a:r>
              <a:rPr lang="en-US" dirty="0"/>
              <a:t>,</a:t>
            </a:r>
            <a:r>
              <a:rPr lang="zh-CN" altLang="en-US" dirty="0"/>
              <a:t>该公司竟然奇迹般地宣布全球营业部第二天可以照常工作。因为先前建立的数据备份和远程容灾系统保护了重要的数据。不得不承认</a:t>
            </a:r>
            <a:r>
              <a:rPr lang="en-US" dirty="0"/>
              <a:t>,</a:t>
            </a:r>
            <a:r>
              <a:rPr lang="zh-CN" altLang="en-US" dirty="0"/>
              <a:t>数据备份和远程容灾系统在挽救了</a:t>
            </a:r>
            <a:r>
              <a:rPr lang="en-US" dirty="0"/>
              <a:t>Morgan Stanley</a:t>
            </a:r>
            <a:r>
              <a:rPr lang="zh-CN" altLang="en-US" dirty="0"/>
              <a:t>公司的同时也在一定程度上挽救了全球的金融行业。</a:t>
            </a:r>
            <a:endParaRPr lang="en-US" dirty="0"/>
          </a:p>
          <a:p>
            <a:pPr marL="0" indent="0">
              <a:buNone/>
              <a:tabLst>
                <a:tab pos="360000" algn="l"/>
              </a:tabLst>
            </a:pPr>
            <a:r>
              <a:rPr lang="zh-CN" altLang="en-US" dirty="0" smtClean="0"/>
              <a:t>	</a:t>
            </a:r>
            <a:r>
              <a:rPr lang="en-US" dirty="0" smtClean="0"/>
              <a:t>Morgan </a:t>
            </a:r>
            <a:r>
              <a:rPr lang="en-US" dirty="0"/>
              <a:t>Stanley</a:t>
            </a:r>
            <a:r>
              <a:rPr lang="zh-CN" altLang="en-US" dirty="0"/>
              <a:t>公司的主要系统中心建在世贸大厦内，同时在新泽西的</a:t>
            </a:r>
            <a:r>
              <a:rPr lang="en-US" dirty="0"/>
              <a:t>Teaneck</a:t>
            </a:r>
            <a:r>
              <a:rPr lang="zh-CN" altLang="en-US" dirty="0"/>
              <a:t>市建有一个容灾中心，其内部配备有与主系统基本一致的硬件和软件系统，与主系统一样具有强大的信息处理能力。最重要的是，该容灾系统时刻复制主系统中产生的数据，这不仅使得灾难发生后公司的关键数据不会丢失，而且还能很快接管主系统的工作任务，向全球营业部提供原来主系统所提供的服务能力。也正是这个容灾系统的出色表现把</a:t>
            </a:r>
            <a:r>
              <a:rPr lang="en-US" dirty="0"/>
              <a:t>Morgan Stanley</a:t>
            </a:r>
            <a:r>
              <a:rPr lang="zh-CN" altLang="en-US" dirty="0"/>
              <a:t>公司在这次恐怖事件中的损失降到最低，全球的正常业务也基本没有停滞。</a:t>
            </a:r>
            <a:endParaRPr lang="en-US" dirty="0"/>
          </a:p>
          <a:p>
            <a:pPr>
              <a:tabLst>
                <a:tab pos="360000" algn="l"/>
              </a:tabLst>
            </a:pPr>
            <a:endParaRPr lang="en-US" dirty="0"/>
          </a:p>
        </p:txBody>
      </p:sp>
    </p:spTree>
    <p:extLst>
      <p:ext uri="{BB962C8B-B14F-4D97-AF65-F5344CB8AC3E}">
        <p14:creationId xmlns:p14="http://schemas.microsoft.com/office/powerpoint/2010/main" xmlns="" val="2097509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15.3.2 </a:t>
            </a:r>
            <a:r>
              <a:rPr lang="en-US" b="1" dirty="0" smtClean="0"/>
              <a:t>G</a:t>
            </a:r>
            <a:r>
              <a:rPr lang="en-US" b="1" cap="none" dirty="0" smtClean="0"/>
              <a:t>host</a:t>
            </a:r>
            <a:r>
              <a:rPr lang="zh-CN" altLang="en-US" b="1" dirty="0" smtClean="0"/>
              <a:t>恢复</a:t>
            </a:r>
            <a:r>
              <a:rPr lang="zh-CN" altLang="en-US" b="1" dirty="0"/>
              <a:t>分区</a:t>
            </a:r>
            <a:r>
              <a:rPr lang="zh-CN" altLang="en-US" b="1" dirty="0" smtClean="0"/>
              <a:t>数据</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、分区恢复的流程如下：</a:t>
            </a:r>
            <a:endParaRPr lang="en-US" dirty="0"/>
          </a:p>
          <a:p>
            <a:pPr marL="457200" lvl="1" indent="0">
              <a:buNone/>
            </a:pPr>
            <a:r>
              <a:rPr lang="zh-CN" altLang="en-US" dirty="0"/>
              <a:t>（</a:t>
            </a:r>
            <a:r>
              <a:rPr lang="en-US" dirty="0"/>
              <a:t>2</a:t>
            </a:r>
            <a:r>
              <a:rPr lang="zh-CN" altLang="en-US" dirty="0"/>
              <a:t>）选择镜像文件中的分区，如图</a:t>
            </a:r>
            <a:r>
              <a:rPr lang="en-US" dirty="0"/>
              <a:t>15-25</a:t>
            </a:r>
            <a:r>
              <a:rPr lang="zh-CN" altLang="en-US" dirty="0"/>
              <a:t>所示，点击“</a:t>
            </a:r>
            <a:r>
              <a:rPr lang="en-US" dirty="0"/>
              <a:t>OK</a:t>
            </a:r>
            <a:r>
              <a:rPr lang="zh-CN" altLang="en-US" dirty="0"/>
              <a:t>”继续</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701737" y="6313967"/>
            <a:ext cx="4787900" cy="369332"/>
          </a:xfrm>
          <a:prstGeom prst="rect">
            <a:avLst/>
          </a:prstGeom>
          <a:noFill/>
        </p:spPr>
        <p:txBody>
          <a:bodyPr wrap="square" rtlCol="0">
            <a:spAutoFit/>
          </a:bodyPr>
          <a:lstStyle/>
          <a:p>
            <a:pPr algn="ctr"/>
            <a:r>
              <a:rPr lang="zh-CN" altLang="en-US" b="1" dirty="0"/>
              <a:t>图</a:t>
            </a:r>
            <a:r>
              <a:rPr lang="en-US" b="1" dirty="0"/>
              <a:t>15-25 </a:t>
            </a:r>
            <a:r>
              <a:rPr lang="zh-CN" altLang="en-US" b="1" dirty="0"/>
              <a:t>选择镜像文件中的分区</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8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01737" y="3202467"/>
            <a:ext cx="4787900" cy="3111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45755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15.3.2 </a:t>
            </a:r>
            <a:r>
              <a:rPr lang="en-US" b="1" dirty="0" smtClean="0"/>
              <a:t>G</a:t>
            </a:r>
            <a:r>
              <a:rPr lang="en-US" b="1" cap="none" dirty="0" smtClean="0"/>
              <a:t>host</a:t>
            </a:r>
            <a:r>
              <a:rPr lang="zh-CN" altLang="en-US" b="1" dirty="0" smtClean="0"/>
              <a:t>恢复</a:t>
            </a:r>
            <a:r>
              <a:rPr lang="zh-CN" altLang="en-US" b="1" dirty="0"/>
              <a:t>分区</a:t>
            </a:r>
            <a:r>
              <a:rPr lang="zh-CN" altLang="en-US" b="1" dirty="0" smtClean="0"/>
              <a:t>数据</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、分区恢复的流程如下：</a:t>
            </a:r>
            <a:endParaRPr lang="en-US" dirty="0"/>
          </a:p>
          <a:p>
            <a:pPr marL="457200" lvl="1" indent="0">
              <a:buNone/>
            </a:pPr>
            <a:r>
              <a:rPr lang="zh-CN" altLang="en-US" dirty="0"/>
              <a:t>（</a:t>
            </a:r>
            <a:r>
              <a:rPr lang="en-US" dirty="0"/>
              <a:t>3</a:t>
            </a:r>
            <a:r>
              <a:rPr lang="zh-CN" altLang="en-US" dirty="0"/>
              <a:t>）选择目标硬盘，如图</a:t>
            </a:r>
            <a:r>
              <a:rPr lang="en-US" dirty="0"/>
              <a:t>15-26</a:t>
            </a:r>
            <a:r>
              <a:rPr lang="zh-CN" altLang="en-US" dirty="0"/>
              <a:t>所示，点击“</a:t>
            </a:r>
            <a:r>
              <a:rPr lang="en-US" dirty="0"/>
              <a:t>OK</a:t>
            </a:r>
            <a:r>
              <a:rPr lang="zh-CN" altLang="en-US" dirty="0"/>
              <a:t>”继续</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701737" y="6313967"/>
            <a:ext cx="4787900" cy="369332"/>
          </a:xfrm>
          <a:prstGeom prst="rect">
            <a:avLst/>
          </a:prstGeom>
          <a:noFill/>
        </p:spPr>
        <p:txBody>
          <a:bodyPr wrap="square" rtlCol="0">
            <a:spAutoFit/>
          </a:bodyPr>
          <a:lstStyle/>
          <a:p>
            <a:pPr algn="ctr"/>
            <a:r>
              <a:rPr lang="zh-CN" altLang="en-US" b="1" dirty="0"/>
              <a:t>图</a:t>
            </a:r>
            <a:r>
              <a:rPr lang="en-US" b="1" dirty="0"/>
              <a:t>15-26 </a:t>
            </a:r>
            <a:r>
              <a:rPr lang="zh-CN" altLang="en-US" b="1" dirty="0"/>
              <a:t>选择目标硬盘</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31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01737" y="3202467"/>
            <a:ext cx="4787900" cy="3111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822496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15.3.2 </a:t>
            </a:r>
            <a:r>
              <a:rPr lang="en-US" b="1" dirty="0" smtClean="0"/>
              <a:t>G</a:t>
            </a:r>
            <a:r>
              <a:rPr lang="en-US" b="1" cap="none" dirty="0" smtClean="0"/>
              <a:t>host</a:t>
            </a:r>
            <a:r>
              <a:rPr lang="zh-CN" altLang="en-US" b="1" dirty="0" smtClean="0"/>
              <a:t>恢复</a:t>
            </a:r>
            <a:r>
              <a:rPr lang="zh-CN" altLang="en-US" b="1" dirty="0"/>
              <a:t>分区</a:t>
            </a:r>
            <a:r>
              <a:rPr lang="zh-CN" altLang="en-US" b="1" dirty="0" smtClean="0"/>
              <a:t>数据</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、分区恢复的流程如下：</a:t>
            </a:r>
            <a:endParaRPr lang="en-US" dirty="0"/>
          </a:p>
          <a:p>
            <a:pPr marL="457200" lvl="1" indent="0">
              <a:buNone/>
            </a:pPr>
            <a:r>
              <a:rPr lang="zh-CN" altLang="en-US" dirty="0"/>
              <a:t>（</a:t>
            </a:r>
            <a:r>
              <a:rPr lang="en-US" dirty="0"/>
              <a:t>4</a:t>
            </a:r>
            <a:r>
              <a:rPr lang="zh-CN" altLang="en-US" dirty="0"/>
              <a:t>）选择要恢复的目标分区，如图</a:t>
            </a:r>
            <a:r>
              <a:rPr lang="en-US" dirty="0"/>
              <a:t>15-27</a:t>
            </a:r>
            <a:r>
              <a:rPr lang="zh-CN" altLang="en-US" dirty="0"/>
              <a:t>所示，点击“</a:t>
            </a:r>
            <a:r>
              <a:rPr lang="en-US" dirty="0"/>
              <a:t>OK</a:t>
            </a:r>
            <a:r>
              <a:rPr lang="zh-CN" altLang="en-US" dirty="0"/>
              <a:t>”继续</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727137" y="6313967"/>
            <a:ext cx="4737100" cy="369332"/>
          </a:xfrm>
          <a:prstGeom prst="rect">
            <a:avLst/>
          </a:prstGeom>
          <a:noFill/>
        </p:spPr>
        <p:txBody>
          <a:bodyPr wrap="square" rtlCol="0">
            <a:spAutoFit/>
          </a:bodyPr>
          <a:lstStyle/>
          <a:p>
            <a:pPr algn="ctr"/>
            <a:r>
              <a:rPr lang="zh-CN" altLang="en-US" b="1" dirty="0"/>
              <a:t>图</a:t>
            </a:r>
            <a:r>
              <a:rPr lang="en-US" b="1" dirty="0"/>
              <a:t>15-27 </a:t>
            </a:r>
            <a:r>
              <a:rPr lang="zh-CN" altLang="en-US" b="1" dirty="0"/>
              <a:t>选择目标分区</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3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27137" y="3215167"/>
            <a:ext cx="4737100" cy="3098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510087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15.3.2 </a:t>
            </a:r>
            <a:r>
              <a:rPr lang="en-US" b="1" dirty="0" smtClean="0"/>
              <a:t>G</a:t>
            </a:r>
            <a:r>
              <a:rPr lang="en-US" b="1" cap="none" dirty="0" smtClean="0"/>
              <a:t>host</a:t>
            </a:r>
            <a:r>
              <a:rPr lang="zh-CN" altLang="en-US" b="1" dirty="0" smtClean="0"/>
              <a:t>恢复</a:t>
            </a:r>
            <a:r>
              <a:rPr lang="zh-CN" altLang="en-US" b="1" dirty="0"/>
              <a:t>分区</a:t>
            </a:r>
            <a:r>
              <a:rPr lang="zh-CN" altLang="en-US" b="1" dirty="0" smtClean="0"/>
              <a:t>数据</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、分区恢复的流程如下：</a:t>
            </a:r>
            <a:endParaRPr lang="en-US" dirty="0"/>
          </a:p>
          <a:p>
            <a:pPr marL="457200" lvl="1" indent="0">
              <a:buNone/>
            </a:pPr>
            <a:r>
              <a:rPr lang="zh-CN" altLang="en-US" dirty="0"/>
              <a:t>（</a:t>
            </a:r>
            <a:r>
              <a:rPr lang="en-US" dirty="0"/>
              <a:t>5</a:t>
            </a:r>
            <a:r>
              <a:rPr lang="zh-CN" altLang="en-US" dirty="0"/>
              <a:t>）确认恢复，点击“</a:t>
            </a:r>
            <a:r>
              <a:rPr lang="en-US" dirty="0"/>
              <a:t>Yes</a:t>
            </a:r>
            <a:r>
              <a:rPr lang="zh-CN" altLang="en-US" dirty="0"/>
              <a:t>”按钮，如图</a:t>
            </a:r>
            <a:r>
              <a:rPr lang="en-US" dirty="0"/>
              <a:t>15-28</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727137" y="6313967"/>
            <a:ext cx="4737100" cy="369332"/>
          </a:xfrm>
          <a:prstGeom prst="rect">
            <a:avLst/>
          </a:prstGeom>
          <a:noFill/>
        </p:spPr>
        <p:txBody>
          <a:bodyPr wrap="square" rtlCol="0">
            <a:spAutoFit/>
          </a:bodyPr>
          <a:lstStyle/>
          <a:p>
            <a:pPr algn="ctr"/>
            <a:r>
              <a:rPr lang="zh-CN" altLang="en-US" b="1" dirty="0"/>
              <a:t>图</a:t>
            </a:r>
            <a:r>
              <a:rPr lang="en-US" b="1" dirty="0"/>
              <a:t>15-28 </a:t>
            </a:r>
            <a:r>
              <a:rPr lang="zh-CN" altLang="en-US" b="1" dirty="0"/>
              <a:t>确认恢复</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36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27137" y="3227867"/>
            <a:ext cx="4737100" cy="30861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67649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15.3.2 </a:t>
            </a:r>
            <a:r>
              <a:rPr lang="en-US" b="1" dirty="0" smtClean="0"/>
              <a:t>G</a:t>
            </a:r>
            <a:r>
              <a:rPr lang="en-US" b="1" cap="none" dirty="0" smtClean="0"/>
              <a:t>host</a:t>
            </a:r>
            <a:r>
              <a:rPr lang="zh-CN" altLang="en-US" b="1" dirty="0" smtClean="0"/>
              <a:t>恢复</a:t>
            </a:r>
            <a:r>
              <a:rPr lang="zh-CN" altLang="en-US" b="1" dirty="0"/>
              <a:t>分区</a:t>
            </a:r>
            <a:r>
              <a:rPr lang="zh-CN" altLang="en-US" b="1" dirty="0" smtClean="0"/>
              <a:t>数据</a:t>
            </a:r>
            <a:endParaRPr lang="en-US" dirty="0"/>
          </a:p>
        </p:txBody>
      </p:sp>
      <p:sp>
        <p:nvSpPr>
          <p:cNvPr id="3" name="Content Placeholder 2"/>
          <p:cNvSpPr>
            <a:spLocks noGrp="1"/>
          </p:cNvSpPr>
          <p:nvPr>
            <p:ph sz="quarter" idx="13"/>
          </p:nvPr>
        </p:nvSpPr>
        <p:spPr/>
        <p:txBody>
          <a:bodyPr/>
          <a:lstStyle/>
          <a:p>
            <a:r>
              <a:rPr lang="zh-CN" altLang="en-US" dirty="0" smtClean="0"/>
              <a:t>分区</a:t>
            </a:r>
            <a:r>
              <a:rPr lang="zh-CN" altLang="en-US" dirty="0"/>
              <a:t>恢复操作为不可逆过程，该操作会覆盖目标分区上的所有数据，因此需要选择正确的目标硬盘与分区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4425472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15.4 </a:t>
            </a:r>
            <a:r>
              <a:rPr lang="zh-CN" altLang="en-US" b="1" dirty="0"/>
              <a:t>灾难</a:t>
            </a:r>
            <a:r>
              <a:rPr lang="zh-CN" altLang="en-US" b="1" dirty="0" smtClean="0"/>
              <a:t>恢复</a:t>
            </a:r>
            <a:endParaRPr lang="en-US" dirty="0"/>
          </a:p>
        </p:txBody>
      </p:sp>
      <p:sp>
        <p:nvSpPr>
          <p:cNvPr id="3" name="Content Placeholder 2"/>
          <p:cNvSpPr>
            <a:spLocks noGrp="1"/>
          </p:cNvSpPr>
          <p:nvPr>
            <p:ph sz="quarter" idx="13"/>
          </p:nvPr>
        </p:nvSpPr>
        <p:spPr/>
        <p:txBody>
          <a:bodyPr/>
          <a:lstStyle/>
          <a:p>
            <a:r>
              <a:rPr lang="en-US" b="1" dirty="0"/>
              <a:t>15.4.1 </a:t>
            </a:r>
            <a:r>
              <a:rPr lang="zh-CN" altLang="en-US" b="1" dirty="0"/>
              <a:t>灾难的概念与</a:t>
            </a:r>
            <a:r>
              <a:rPr lang="zh-CN" altLang="en-US" b="1" dirty="0" smtClean="0"/>
              <a:t>分类</a:t>
            </a:r>
          </a:p>
          <a:p>
            <a:r>
              <a:rPr lang="en-US" b="1" dirty="0"/>
              <a:t>15.4.2 </a:t>
            </a:r>
            <a:r>
              <a:rPr lang="zh-CN" altLang="en-US" b="1" dirty="0"/>
              <a:t>灾难恢复相关技术</a:t>
            </a:r>
            <a:r>
              <a:rPr lang="en-US" dirty="0"/>
              <a:t> </a:t>
            </a:r>
          </a:p>
          <a:p>
            <a:endParaRPr lang="en-US" dirty="0"/>
          </a:p>
        </p:txBody>
      </p:sp>
    </p:spTree>
    <p:extLst>
      <p:ext uri="{BB962C8B-B14F-4D97-AF65-F5344CB8AC3E}">
        <p14:creationId xmlns:p14="http://schemas.microsoft.com/office/powerpoint/2010/main" xmlns="" val="5992486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15.4.1 </a:t>
            </a:r>
            <a:r>
              <a:rPr lang="zh-CN" altLang="en-US" b="1" dirty="0"/>
              <a:t>灾难的概念与</a:t>
            </a:r>
            <a:r>
              <a:rPr lang="zh-CN" altLang="en-US" b="1" dirty="0" smtClean="0"/>
              <a:t>分类</a:t>
            </a:r>
            <a:endParaRPr lang="en-US" dirty="0"/>
          </a:p>
        </p:txBody>
      </p:sp>
      <p:sp>
        <p:nvSpPr>
          <p:cNvPr id="3" name="Content Placeholder 2"/>
          <p:cNvSpPr>
            <a:spLocks noGrp="1"/>
          </p:cNvSpPr>
          <p:nvPr>
            <p:ph sz="quarter" idx="13"/>
          </p:nvPr>
        </p:nvSpPr>
        <p:spPr>
          <a:xfrm>
            <a:off x="913774" y="2367092"/>
            <a:ext cx="10363826" cy="4490908"/>
          </a:xfrm>
        </p:spPr>
        <p:txBody>
          <a:bodyPr>
            <a:normAutofit fontScale="92500" lnSpcReduction="10000"/>
          </a:bodyPr>
          <a:lstStyle/>
          <a:p>
            <a:r>
              <a:rPr lang="zh-CN" altLang="en-US" dirty="0" smtClean="0"/>
              <a:t>信息</a:t>
            </a:r>
            <a:r>
              <a:rPr lang="zh-CN" altLang="en-US" dirty="0"/>
              <a:t>系统灾难是指由于信息系统的中断导致机构业务流程的非计划性中断，这个定义涵盖了信息系统的所有因素，如网络、硬件、软件和数据本身等</a:t>
            </a:r>
            <a:r>
              <a:rPr lang="en-US" dirty="0"/>
              <a:t> </a:t>
            </a:r>
            <a:endParaRPr lang="zh-CN" altLang="en-US" dirty="0" smtClean="0"/>
          </a:p>
          <a:p>
            <a:r>
              <a:rPr lang="zh-CN" altLang="en-US" dirty="0"/>
              <a:t>信息系统的灾难恢复能力是指它在发生灾难性事故的时候，能利用已备份的数据或其他手段，及时对原系统进行恢复，以保证数据的安全性及业务的连续性的能力水平。评价一个信息系统灾难恢复能力的主要定量指标是</a:t>
            </a:r>
            <a:r>
              <a:rPr lang="en-US" dirty="0"/>
              <a:t>RPO</a:t>
            </a:r>
            <a:r>
              <a:rPr lang="zh-CN" altLang="en-US" dirty="0"/>
              <a:t>和</a:t>
            </a:r>
            <a:r>
              <a:rPr lang="en-US" dirty="0"/>
              <a:t>RTO </a:t>
            </a:r>
            <a:endParaRPr lang="zh-CN" altLang="en-US" dirty="0" smtClean="0"/>
          </a:p>
          <a:p>
            <a:r>
              <a:rPr lang="en-US" dirty="0"/>
              <a:t>RPO</a:t>
            </a:r>
            <a:r>
              <a:rPr lang="zh-CN" altLang="en-US" dirty="0"/>
              <a:t>（恢复点目标）指到此必须恢复数据的时刻，即灾难发生以后机构能容忍多长时间的数据损失，如果机构每天都做一个备份则昨天做过备份的数据是一个合适的点，其</a:t>
            </a:r>
            <a:r>
              <a:rPr lang="en-US" dirty="0"/>
              <a:t>RPO</a:t>
            </a:r>
            <a:r>
              <a:rPr lang="zh-CN" altLang="en-US" dirty="0"/>
              <a:t>就是一天</a:t>
            </a:r>
            <a:r>
              <a:rPr lang="en-US" dirty="0"/>
              <a:t> </a:t>
            </a:r>
            <a:endParaRPr lang="zh-CN" altLang="en-US" dirty="0" smtClean="0"/>
          </a:p>
          <a:p>
            <a:r>
              <a:rPr lang="en-US" dirty="0"/>
              <a:t>RTO</a:t>
            </a:r>
            <a:r>
              <a:rPr lang="zh-CN" altLang="en-US" dirty="0"/>
              <a:t>（恢复时间目标）指应当在其间恢复和提供业务功能以确保机构正常运行的容许时间，较短的</a:t>
            </a:r>
            <a:r>
              <a:rPr lang="en-US" dirty="0"/>
              <a:t>RTO</a:t>
            </a:r>
            <a:r>
              <a:rPr lang="zh-CN" altLang="en-US" dirty="0"/>
              <a:t>值适合于那些依赖于较短的商业运营恢复时间并且要求它们具有较高连续性的</a:t>
            </a:r>
            <a:r>
              <a:rPr lang="zh-CN" altLang="en-US" dirty="0" smtClean="0"/>
              <a:t>公司</a:t>
            </a:r>
          </a:p>
          <a:p>
            <a:r>
              <a:rPr lang="zh-CN" altLang="en-US" dirty="0"/>
              <a:t>在机构的实际的运营中，</a:t>
            </a:r>
            <a:r>
              <a:rPr lang="en-US" dirty="0"/>
              <a:t>RPO</a:t>
            </a:r>
            <a:r>
              <a:rPr lang="zh-CN" altLang="en-US" dirty="0"/>
              <a:t>和</a:t>
            </a:r>
            <a:r>
              <a:rPr lang="en-US" dirty="0"/>
              <a:t>PTO</a:t>
            </a:r>
            <a:r>
              <a:rPr lang="zh-CN" altLang="en-US" dirty="0"/>
              <a:t>是很难直接获得的，需要从另外一些间接的方面来进行评价，如机构的灾难恢复策略的制定、维护，灾难恢复的管理机制，灾难恢复的技术及实施情况等，可以从不同的侧面反映出机构的灾难恢复能力情况</a:t>
            </a:r>
            <a:r>
              <a:rPr lang="en-US" dirty="0"/>
              <a:t> </a:t>
            </a:r>
            <a:r>
              <a:rPr lang="en-US" dirty="0" smtClean="0"/>
              <a:t> </a:t>
            </a:r>
            <a:endParaRPr lang="en-US" dirty="0"/>
          </a:p>
        </p:txBody>
      </p:sp>
    </p:spTree>
    <p:extLst>
      <p:ext uri="{BB962C8B-B14F-4D97-AF65-F5344CB8AC3E}">
        <p14:creationId xmlns:p14="http://schemas.microsoft.com/office/powerpoint/2010/main" xmlns="" val="9814548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15.4.1 </a:t>
            </a:r>
            <a:r>
              <a:rPr lang="zh-CN" altLang="en-US" b="1" dirty="0"/>
              <a:t>灾难的概念与</a:t>
            </a:r>
            <a:r>
              <a:rPr lang="zh-CN" altLang="en-US" b="1" dirty="0" smtClean="0"/>
              <a:t>分类</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r>
              <a:rPr lang="zh-CN" altLang="en-US" dirty="0" smtClean="0"/>
              <a:t>灾难类型决定了机构在应对灾难的威胁时所部署的恢复措施，分析各种灾难场景的严重性可以帮助机构制定适当的恢复措施，并准备必要的恢复资源。</a:t>
            </a:r>
            <a:endParaRPr lang="en-US" dirty="0" smtClean="0"/>
          </a:p>
          <a:p>
            <a:pPr marL="457200" lvl="1" indent="0">
              <a:buNone/>
            </a:pPr>
            <a:r>
              <a:rPr lang="zh-CN" altLang="en-US" dirty="0" smtClean="0"/>
              <a:t>（</a:t>
            </a:r>
            <a:r>
              <a:rPr lang="en-US" dirty="0" smtClean="0"/>
              <a:t>1</a:t>
            </a:r>
            <a:r>
              <a:rPr lang="zh-CN" altLang="en-US" dirty="0" smtClean="0"/>
              <a:t>）</a:t>
            </a:r>
            <a:r>
              <a:rPr lang="en-US" altLang="zh-CN" dirty="0" smtClean="0"/>
              <a:t>1</a:t>
            </a:r>
            <a:r>
              <a:rPr lang="zh-CN" altLang="en-US" dirty="0" smtClean="0"/>
              <a:t>级严重性</a:t>
            </a:r>
            <a:r>
              <a:rPr lang="en-US" dirty="0" smtClean="0"/>
              <a:t>SL1</a:t>
            </a:r>
            <a:r>
              <a:rPr lang="zh-CN" altLang="en-US" dirty="0" smtClean="0"/>
              <a:t>：灾难将使业务操作在长时间内停止，如</a:t>
            </a:r>
            <a:r>
              <a:rPr lang="en-US" dirty="0" smtClean="0"/>
              <a:t>2</a:t>
            </a:r>
            <a:r>
              <a:rPr lang="zh-CN" altLang="en-US" dirty="0" smtClean="0"/>
              <a:t>～</a:t>
            </a:r>
            <a:r>
              <a:rPr lang="en-US" dirty="0" smtClean="0"/>
              <a:t>10</a:t>
            </a:r>
            <a:r>
              <a:rPr lang="zh-CN" altLang="en-US" dirty="0" smtClean="0"/>
              <a:t>小时，严重性最低。</a:t>
            </a:r>
            <a:endParaRPr lang="en-US" dirty="0" smtClean="0"/>
          </a:p>
          <a:p>
            <a:pPr marL="457200" lvl="1" indent="0">
              <a:buNone/>
            </a:pPr>
            <a:r>
              <a:rPr lang="zh-CN" altLang="en-US" dirty="0" smtClean="0"/>
              <a:t>（</a:t>
            </a:r>
            <a:r>
              <a:rPr lang="en-US" dirty="0" smtClean="0"/>
              <a:t>2</a:t>
            </a:r>
            <a:r>
              <a:rPr lang="zh-CN" altLang="en-US" dirty="0" smtClean="0"/>
              <a:t>）</a:t>
            </a:r>
            <a:r>
              <a:rPr lang="en-US" dirty="0" smtClean="0"/>
              <a:t>2</a:t>
            </a:r>
            <a:r>
              <a:rPr lang="zh-CN" altLang="en-US" dirty="0" smtClean="0"/>
              <a:t>级严重性</a:t>
            </a:r>
            <a:r>
              <a:rPr lang="en-US" dirty="0" smtClean="0"/>
              <a:t>SL2</a:t>
            </a:r>
            <a:r>
              <a:rPr lang="zh-CN" altLang="en-US" dirty="0" smtClean="0"/>
              <a:t>：灾难导致关键资产的全部或部分损失。需要基于一些因素决定机构的关键资产，这些因素包括该机构所属的行业、对该机构至关重要的业务和支持业务所需的资产，如对于银行来说，通信链路就是关键资产。</a:t>
            </a:r>
            <a:endParaRPr lang="en-US" dirty="0" smtClean="0"/>
          </a:p>
          <a:p>
            <a:pPr marL="457200" lvl="1" indent="0">
              <a:buNone/>
            </a:pPr>
            <a:r>
              <a:rPr lang="zh-CN" altLang="en-US" dirty="0" smtClean="0"/>
              <a:t>（</a:t>
            </a:r>
            <a:r>
              <a:rPr lang="en-US" dirty="0" smtClean="0"/>
              <a:t>3</a:t>
            </a:r>
            <a:r>
              <a:rPr lang="zh-CN" altLang="en-US" dirty="0" smtClean="0"/>
              <a:t>）</a:t>
            </a:r>
            <a:r>
              <a:rPr lang="en-US" dirty="0" smtClean="0"/>
              <a:t>3</a:t>
            </a:r>
            <a:r>
              <a:rPr lang="zh-CN" altLang="en-US" dirty="0" smtClean="0"/>
              <a:t>级严重性</a:t>
            </a:r>
            <a:r>
              <a:rPr lang="en-US" dirty="0" smtClean="0"/>
              <a:t>SL3</a:t>
            </a:r>
            <a:r>
              <a:rPr lang="zh-CN" altLang="en-US" dirty="0" smtClean="0"/>
              <a:t>：灾难造成损失超出了机构的范围，这些灾难可以影响整个地理区域，因此又称为城市级灾难。自然灾害和暴乱属于</a:t>
            </a:r>
            <a:r>
              <a:rPr lang="en-US" dirty="0" smtClean="0"/>
              <a:t>SL3</a:t>
            </a:r>
            <a:r>
              <a:rPr lang="zh-CN" altLang="en-US" dirty="0" smtClean="0"/>
              <a:t>灾难。</a:t>
            </a:r>
            <a:endParaRPr lang="en-US" dirty="0"/>
          </a:p>
        </p:txBody>
      </p:sp>
    </p:spTree>
    <p:extLst>
      <p:ext uri="{BB962C8B-B14F-4D97-AF65-F5344CB8AC3E}">
        <p14:creationId xmlns:p14="http://schemas.microsoft.com/office/powerpoint/2010/main" xmlns="" val="15806055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15.4.2 </a:t>
            </a:r>
            <a:r>
              <a:rPr lang="zh-CN" altLang="en-US" b="1" dirty="0"/>
              <a:t>灾难恢复相关技术</a:t>
            </a:r>
            <a:r>
              <a:rPr lang="en-US" dirty="0"/>
              <a:t> </a:t>
            </a:r>
          </a:p>
        </p:txBody>
      </p:sp>
      <p:sp>
        <p:nvSpPr>
          <p:cNvPr id="3" name="Content Placeholder 2"/>
          <p:cNvSpPr>
            <a:spLocks noGrp="1"/>
          </p:cNvSpPr>
          <p:nvPr>
            <p:ph sz="quarter" idx="13"/>
          </p:nvPr>
        </p:nvSpPr>
        <p:spPr/>
        <p:txBody>
          <a:bodyPr/>
          <a:lstStyle/>
          <a:p>
            <a:r>
              <a:rPr lang="zh-CN" altLang="en-US" dirty="0"/>
              <a:t>一个典型的灾难恢复系统拓扑结构如图</a:t>
            </a:r>
            <a:r>
              <a:rPr lang="en-US" dirty="0"/>
              <a:t>15-29</a:t>
            </a:r>
            <a:r>
              <a:rPr lang="zh-CN" altLang="en-US" dirty="0" smtClean="0"/>
              <a:t>所示</a:t>
            </a:r>
          </a:p>
          <a:p>
            <a:r>
              <a:rPr lang="zh-CN" altLang="en-US" dirty="0" smtClean="0"/>
              <a:t>生产</a:t>
            </a:r>
            <a:r>
              <a:rPr lang="zh-CN" altLang="en-US" dirty="0"/>
              <a:t>环境与灾备环境分别部署在有一定物理距离的两个地方（可以是两座大楼、两座城市甚至是两个国家），它们具有相类似的网络设备与环境并通过广域网相连。当生产环境遭遇灾难而被迫停止服务时，灾备环境将立即顶替生产环境为前台用户提供与生产环境相同的</a:t>
            </a:r>
            <a:r>
              <a:rPr lang="en-US" dirty="0"/>
              <a:t>IT</a:t>
            </a:r>
            <a:r>
              <a:rPr lang="zh-CN" altLang="en-US" dirty="0" smtClean="0"/>
              <a:t>服务</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xmlns="" val="883767454"/>
              </p:ext>
            </p:extLst>
          </p:nvPr>
        </p:nvGraphicFramePr>
        <p:xfrm>
          <a:off x="3803337" y="4079145"/>
          <a:ext cx="4584700" cy="2273300"/>
        </p:xfrm>
        <a:graphic>
          <a:graphicData uri="http://schemas.openxmlformats.org/presentationml/2006/ole">
            <p:oleObj spid="_x0000_s1128" r:id="rId3" imgW="8526780" imgH="4223004" progId="">
              <p:embed/>
            </p:oleObj>
          </a:graphicData>
        </a:graphic>
      </p:graphicFrame>
      <p:sp>
        <p:nvSpPr>
          <p:cNvPr id="6" name="TextBox 5"/>
          <p:cNvSpPr txBox="1"/>
          <p:nvPr/>
        </p:nvSpPr>
        <p:spPr>
          <a:xfrm>
            <a:off x="4423594" y="6397783"/>
            <a:ext cx="3344185" cy="369332"/>
          </a:xfrm>
          <a:prstGeom prst="rect">
            <a:avLst/>
          </a:prstGeom>
          <a:noFill/>
        </p:spPr>
        <p:txBody>
          <a:bodyPr wrap="none" rtlCol="0">
            <a:spAutoFit/>
          </a:bodyPr>
          <a:lstStyle/>
          <a:p>
            <a:pPr algn="ctr"/>
            <a:r>
              <a:rPr lang="zh-CN" altLang="en-US" b="1" dirty="0"/>
              <a:t>图</a:t>
            </a:r>
            <a:r>
              <a:rPr lang="en-US" b="1" dirty="0"/>
              <a:t>15-29 </a:t>
            </a:r>
            <a:r>
              <a:rPr lang="zh-CN" altLang="en-US" b="1" dirty="0"/>
              <a:t>典型灾难恢复拓扑</a:t>
            </a:r>
            <a:r>
              <a:rPr lang="zh-CN" altLang="en-US" b="1" dirty="0" smtClean="0"/>
              <a:t>结构</a:t>
            </a:r>
            <a:endParaRPr lang="en-US" dirty="0"/>
          </a:p>
        </p:txBody>
      </p:sp>
    </p:spTree>
    <p:extLst>
      <p:ext uri="{BB962C8B-B14F-4D97-AF65-F5344CB8AC3E}">
        <p14:creationId xmlns:p14="http://schemas.microsoft.com/office/powerpoint/2010/main" xmlns="" val="16169299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15.4.2 </a:t>
            </a:r>
            <a:r>
              <a:rPr lang="zh-CN" altLang="en-US" b="1" dirty="0"/>
              <a:t>灾难恢复相关技术</a:t>
            </a:r>
            <a:r>
              <a:rPr lang="en-US" dirty="0"/>
              <a:t> </a:t>
            </a:r>
          </a:p>
        </p:txBody>
      </p:sp>
      <p:sp>
        <p:nvSpPr>
          <p:cNvPr id="3" name="Content Placeholder 2"/>
          <p:cNvSpPr>
            <a:spLocks noGrp="1"/>
          </p:cNvSpPr>
          <p:nvPr>
            <p:ph sz="quarter" idx="13"/>
          </p:nvPr>
        </p:nvSpPr>
        <p:spPr/>
        <p:txBody>
          <a:bodyPr/>
          <a:lstStyle/>
          <a:p>
            <a:r>
              <a:rPr lang="zh-CN" altLang="en-US" dirty="0"/>
              <a:t>常用的灾难恢复技术</a:t>
            </a:r>
            <a:r>
              <a:rPr lang="en-US" dirty="0"/>
              <a:t> </a:t>
            </a:r>
            <a:r>
              <a:rPr lang="zh-CN" altLang="en-US" dirty="0" smtClean="0"/>
              <a:t>：</a:t>
            </a:r>
          </a:p>
          <a:p>
            <a:pPr marL="457200" lvl="1" indent="0">
              <a:buNone/>
            </a:pPr>
            <a:r>
              <a:rPr lang="en-US" dirty="0"/>
              <a:t>1</a:t>
            </a:r>
            <a:r>
              <a:rPr lang="zh-CN" altLang="en-US" dirty="0"/>
              <a:t>、高可用技术</a:t>
            </a:r>
            <a:endParaRPr lang="en-US" dirty="0"/>
          </a:p>
          <a:p>
            <a:pPr marL="457200" lvl="1" indent="0">
              <a:buNone/>
            </a:pPr>
            <a:r>
              <a:rPr lang="en-US" dirty="0"/>
              <a:t>2</a:t>
            </a:r>
            <a:r>
              <a:rPr lang="zh-CN" altLang="en-US" dirty="0"/>
              <a:t>、存储管理和备份技术</a:t>
            </a:r>
            <a:endParaRPr lang="en-US" dirty="0"/>
          </a:p>
          <a:p>
            <a:pPr marL="457200" lvl="1" indent="0">
              <a:buNone/>
            </a:pPr>
            <a:r>
              <a:rPr lang="en-US" dirty="0"/>
              <a:t>3</a:t>
            </a:r>
            <a:r>
              <a:rPr lang="zh-CN" altLang="en-US" dirty="0"/>
              <a:t>、复制技术</a:t>
            </a:r>
            <a:endParaRPr lang="en-US" dirty="0"/>
          </a:p>
          <a:p>
            <a:pPr marL="457200" lvl="1" indent="0">
              <a:buNone/>
            </a:pPr>
            <a:r>
              <a:rPr lang="en-US" dirty="0"/>
              <a:t>4</a:t>
            </a:r>
            <a:r>
              <a:rPr lang="zh-CN" altLang="en-US" dirty="0"/>
              <a:t>、灾难检测和系统切换技术</a:t>
            </a:r>
            <a:endParaRPr lang="en-US" dirty="0"/>
          </a:p>
          <a:p>
            <a:endParaRPr lang="en-US" dirty="0"/>
          </a:p>
        </p:txBody>
      </p:sp>
    </p:spTree>
    <p:extLst>
      <p:ext uri="{BB962C8B-B14F-4D97-AF65-F5344CB8AC3E}">
        <p14:creationId xmlns:p14="http://schemas.microsoft.com/office/powerpoint/2010/main" xmlns="" val="2109615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思考</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、案例一中老张犯了什么错误？应从该事件中吸取什么教训？</a:t>
            </a:r>
            <a:endParaRPr lang="en-US" dirty="0"/>
          </a:p>
          <a:p>
            <a:pPr marL="0" indent="0">
              <a:buNone/>
            </a:pPr>
            <a:r>
              <a:rPr lang="en-US" dirty="0"/>
              <a:t>2</a:t>
            </a:r>
            <a:r>
              <a:rPr lang="zh-CN" altLang="en-US" dirty="0"/>
              <a:t>、</a:t>
            </a:r>
            <a:r>
              <a:rPr lang="en-US" dirty="0" smtClean="0"/>
              <a:t>M</a:t>
            </a:r>
            <a:r>
              <a:rPr lang="en-US" cap="none" dirty="0" smtClean="0"/>
              <a:t>organ</a:t>
            </a:r>
            <a:r>
              <a:rPr lang="en-US" dirty="0" smtClean="0"/>
              <a:t> S</a:t>
            </a:r>
            <a:r>
              <a:rPr lang="en-US" cap="none" dirty="0" smtClean="0"/>
              <a:t>tanley</a:t>
            </a:r>
            <a:r>
              <a:rPr lang="zh-CN" altLang="en-US" dirty="0" smtClean="0"/>
              <a:t>公司</a:t>
            </a:r>
            <a:r>
              <a:rPr lang="zh-CN" altLang="en-US" dirty="0"/>
              <a:t>在“</a:t>
            </a:r>
            <a:r>
              <a:rPr lang="en-US" dirty="0"/>
              <a:t>911</a:t>
            </a:r>
            <a:r>
              <a:rPr lang="zh-CN" altLang="en-US" dirty="0"/>
              <a:t>”的第二天恢复了其正常业务，这真的是一个奇迹吗？企业应从该事件中吸取哪些经验？</a:t>
            </a:r>
            <a:endParaRPr lang="en-US" dirty="0"/>
          </a:p>
          <a:p>
            <a:endParaRPr lang="en-US" dirty="0"/>
          </a:p>
          <a:p>
            <a:endParaRPr lang="en-US" dirty="0"/>
          </a:p>
        </p:txBody>
      </p:sp>
    </p:spTree>
    <p:extLst>
      <p:ext uri="{BB962C8B-B14F-4D97-AF65-F5344CB8AC3E}">
        <p14:creationId xmlns:p14="http://schemas.microsoft.com/office/powerpoint/2010/main" xmlns="" val="126523869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高可用技术</a:t>
            </a:r>
            <a:r>
              <a:rPr lang="en-US" dirty="0"/>
              <a:t> </a:t>
            </a:r>
          </a:p>
        </p:txBody>
      </p:sp>
      <p:sp>
        <p:nvSpPr>
          <p:cNvPr id="3" name="Content Placeholder 2"/>
          <p:cNvSpPr>
            <a:spLocks noGrp="1"/>
          </p:cNvSpPr>
          <p:nvPr>
            <p:ph sz="quarter" idx="13"/>
          </p:nvPr>
        </p:nvSpPr>
        <p:spPr/>
        <p:txBody>
          <a:bodyPr/>
          <a:lstStyle/>
          <a:p>
            <a:r>
              <a:rPr lang="zh-CN" altLang="en-US" dirty="0"/>
              <a:t>高可用性技术是利用冗余的思想，将可能失效的部件采用两个或多个作为冗余，从而避免和消除单点故障。高可用性设计一般采用硬件冗余（冗余的硬件部件包括电源适配器、风扇、存储子系统控制器、磁盘、内存、固件等等）、路径冗余（又称为多路径技术）、集群技术等。</a:t>
            </a:r>
            <a:endParaRPr lang="en-US" dirty="0"/>
          </a:p>
          <a:p>
            <a:endParaRPr lang="en-US" dirty="0"/>
          </a:p>
        </p:txBody>
      </p:sp>
    </p:spTree>
    <p:extLst>
      <p:ext uri="{BB962C8B-B14F-4D97-AF65-F5344CB8AC3E}">
        <p14:creationId xmlns:p14="http://schemas.microsoft.com/office/powerpoint/2010/main" xmlns="" val="7471731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存储管理和备份技术</a:t>
            </a:r>
            <a:r>
              <a:rPr lang="en-US" dirty="0"/>
              <a:t> </a:t>
            </a:r>
          </a:p>
        </p:txBody>
      </p:sp>
      <p:sp>
        <p:nvSpPr>
          <p:cNvPr id="3" name="Content Placeholder 2"/>
          <p:cNvSpPr>
            <a:spLocks noGrp="1"/>
          </p:cNvSpPr>
          <p:nvPr>
            <p:ph sz="quarter" idx="13"/>
          </p:nvPr>
        </p:nvSpPr>
        <p:spPr/>
        <p:txBody>
          <a:bodyPr/>
          <a:lstStyle/>
          <a:p>
            <a:r>
              <a:rPr lang="zh-CN" altLang="en-US" dirty="0"/>
              <a:t>数据存储管理是指对与计算机系统数据存储相关的一系列操作（如备份、归档、恢复、近线等）进行的统一管理，是计算机系统管理的一个重要组成部分，也是建立一个容灾系统的重要组成部分。数据备份是容灾的基石，数据备份又分为在线备份和离线备份，在线备份是对正在运行的数据库或应用进行备份，离线备份是指在数据库或应用关闭后对其数据进行备份，离线备份通常只采用全备份。</a:t>
            </a:r>
            <a:endParaRPr lang="en-US" dirty="0"/>
          </a:p>
          <a:p>
            <a:endParaRPr lang="en-US" dirty="0"/>
          </a:p>
        </p:txBody>
      </p:sp>
    </p:spTree>
    <p:extLst>
      <p:ext uri="{BB962C8B-B14F-4D97-AF65-F5344CB8AC3E}">
        <p14:creationId xmlns:p14="http://schemas.microsoft.com/office/powerpoint/2010/main" xmlns="" val="15360474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复制技术</a:t>
            </a:r>
            <a:r>
              <a:rPr lang="en-US" dirty="0"/>
              <a:t> </a:t>
            </a:r>
          </a:p>
        </p:txBody>
      </p:sp>
      <p:sp>
        <p:nvSpPr>
          <p:cNvPr id="3" name="Content Placeholder 2"/>
          <p:cNvSpPr>
            <a:spLocks noGrp="1"/>
          </p:cNvSpPr>
          <p:nvPr>
            <p:ph sz="quarter" idx="13"/>
          </p:nvPr>
        </p:nvSpPr>
        <p:spPr>
          <a:xfrm>
            <a:off x="913774" y="2367092"/>
            <a:ext cx="10363826" cy="4076238"/>
          </a:xfrm>
        </p:spPr>
        <p:txBody>
          <a:bodyPr>
            <a:normAutofit fontScale="92500"/>
          </a:bodyPr>
          <a:lstStyle/>
          <a:p>
            <a:r>
              <a:rPr lang="zh-CN" altLang="en-US" dirty="0"/>
              <a:t>容灾系统的核心技术是数据复制。数据复制一般分为同步数据复制和异步数据复制。同步数据复制是通过将本地生产数据以完全同步的方式复制到异地，每一本地</a:t>
            </a:r>
            <a:r>
              <a:rPr lang="en-US" dirty="0"/>
              <a:t>I/0</a:t>
            </a:r>
            <a:r>
              <a:rPr lang="zh-CN" altLang="en-US" dirty="0"/>
              <a:t>均需等待远程复制完成后予以释放，这种复制方式基本可以做到零数据丢失。异步数据复制指将本地生产数据以后台同步的方式复制到异地，每一本地</a:t>
            </a:r>
            <a:r>
              <a:rPr lang="en-US" dirty="0"/>
              <a:t>I/O</a:t>
            </a:r>
            <a:r>
              <a:rPr lang="zh-CN" altLang="en-US" dirty="0"/>
              <a:t>均正常释放，无需等待远程复制的完成，这种复制方式在灾难发生时会有少量数据丢失，这与网络带宽、网络延迟、</a:t>
            </a:r>
            <a:r>
              <a:rPr lang="en-US" dirty="0"/>
              <a:t>I/O</a:t>
            </a:r>
            <a:r>
              <a:rPr lang="zh-CN" altLang="en-US" dirty="0"/>
              <a:t>吞吐量相关。</a:t>
            </a:r>
            <a:endParaRPr lang="en-US" dirty="0"/>
          </a:p>
          <a:p>
            <a:r>
              <a:rPr lang="zh-CN" altLang="en-US" dirty="0"/>
              <a:t>实现数据的异地复制有软件方式和硬件方式两种途径。软件方式是通过主机端软件来实现</a:t>
            </a:r>
            <a:r>
              <a:rPr lang="en-US" dirty="0"/>
              <a:t>,</a:t>
            </a:r>
            <a:r>
              <a:rPr lang="zh-CN" altLang="en-US" dirty="0"/>
              <a:t>即在主系统和容灾系统的主机上安装专用的数据复制软件</a:t>
            </a:r>
            <a:r>
              <a:rPr lang="en-US" dirty="0"/>
              <a:t>,</a:t>
            </a:r>
            <a:r>
              <a:rPr lang="zh-CN" altLang="en-US" dirty="0"/>
              <a:t>这种方式的特点是与硬件无关，而且成本较低，但是效率较低且可管理性较差。硬件方式的数据复制是数据直接在存储设备之间传输，并不依赖主机的管理，这种方式要求在主系统和容灾系统配置上支持这种功能的专用存储设备，成本较高。根据数据复制的层次进行细化可以分为硬件级的数据复制、操作系统级的复制、数据库级的复制、业务数据流级复制四种类型。</a:t>
            </a:r>
            <a:endParaRPr lang="en-US" dirty="0"/>
          </a:p>
          <a:p>
            <a:endParaRPr lang="en-US" dirty="0"/>
          </a:p>
        </p:txBody>
      </p:sp>
    </p:spTree>
    <p:extLst>
      <p:ext uri="{BB962C8B-B14F-4D97-AF65-F5344CB8AC3E}">
        <p14:creationId xmlns:p14="http://schemas.microsoft.com/office/powerpoint/2010/main" xmlns="" val="16218792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
            </a:r>
            <a:br>
              <a:rPr lang="zh-CN" altLang="en-US" dirty="0"/>
            </a:br>
            <a:r>
              <a:rPr lang="zh-CN" altLang="en-US" dirty="0" smtClean="0"/>
              <a:t>灾难</a:t>
            </a:r>
            <a:r>
              <a:rPr lang="zh-CN" altLang="en-US" dirty="0"/>
              <a:t>检测和系统切换技术</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3863587"/>
          </a:xfrm>
        </p:spPr>
        <p:txBody>
          <a:bodyPr>
            <a:normAutofit/>
          </a:bodyPr>
          <a:lstStyle/>
          <a:p>
            <a:r>
              <a:rPr lang="zh-CN" altLang="en-US" dirty="0"/>
              <a:t>对灾难的发现方法一般是通过心跳技术和检查点技术。心跳技术是每隔一段时间都要向外广播自身的状态（通常为“存活”状态），在进行心跳检测时心跳检测的时间和时间间隔是关键问题。检查点技术又称为主动检测，是每隔一段时间周期对被检测对象进行一次检测，如果在给定的时间内被检测对象没有响应，则认为检测对象失效。</a:t>
            </a:r>
            <a:endParaRPr lang="en-US" dirty="0"/>
          </a:p>
          <a:p>
            <a:r>
              <a:rPr lang="zh-CN" altLang="en-US" dirty="0"/>
              <a:t>在发生灾难时，为了能够保证业务的连续性必须实现系统透明的迁移，即系统切换，也就是能够利用备用系统透明地代替生产系统。对于实时性要求不高的容灾系统通过</a:t>
            </a:r>
            <a:r>
              <a:rPr lang="en-US" dirty="0"/>
              <a:t>DNS</a:t>
            </a:r>
            <a:r>
              <a:rPr lang="zh-CN" altLang="en-US" dirty="0"/>
              <a:t>或者端口地址的改变来实现系统迁移，对于可靠性、实时性要求较高的系统需要使用进程迁移算法进程，迁移算法的好坏对于系统迁移的速度有很大影响，进程迁移算法在目前主要有贪婪拷贝算法、惰性拷贝算法和预拷贝算法等。</a:t>
            </a:r>
            <a:endParaRPr lang="en-US" dirty="0"/>
          </a:p>
          <a:p>
            <a:endParaRPr lang="en-US" dirty="0"/>
          </a:p>
        </p:txBody>
      </p:sp>
    </p:spTree>
    <p:extLst>
      <p:ext uri="{BB962C8B-B14F-4D97-AF65-F5344CB8AC3E}">
        <p14:creationId xmlns:p14="http://schemas.microsoft.com/office/powerpoint/2010/main" xmlns="" val="15618327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15.1 </a:t>
            </a:r>
            <a:r>
              <a:rPr lang="zh-CN" altLang="en-US" b="1" dirty="0"/>
              <a:t>数据</a:t>
            </a:r>
            <a:r>
              <a:rPr lang="zh-CN" altLang="en-US" b="1" dirty="0" smtClean="0"/>
              <a:t>备份</a:t>
            </a:r>
            <a:endParaRPr lang="en-US" dirty="0"/>
          </a:p>
        </p:txBody>
      </p:sp>
      <p:sp>
        <p:nvSpPr>
          <p:cNvPr id="3" name="Content Placeholder 2"/>
          <p:cNvSpPr>
            <a:spLocks noGrp="1"/>
          </p:cNvSpPr>
          <p:nvPr>
            <p:ph sz="quarter" idx="13"/>
          </p:nvPr>
        </p:nvSpPr>
        <p:spPr/>
        <p:txBody>
          <a:bodyPr/>
          <a:lstStyle/>
          <a:p>
            <a:r>
              <a:rPr lang="en-US" b="1" dirty="0"/>
              <a:t>15.1.1 </a:t>
            </a:r>
            <a:r>
              <a:rPr lang="zh-CN" altLang="en-US" b="1" dirty="0"/>
              <a:t>数据备份的基本概念 </a:t>
            </a:r>
            <a:endParaRPr lang="zh-CN" altLang="en-US" b="1" dirty="0" smtClean="0"/>
          </a:p>
          <a:p>
            <a:r>
              <a:rPr lang="en-US" b="1" dirty="0" smtClean="0"/>
              <a:t>15.1.2 </a:t>
            </a:r>
            <a:r>
              <a:rPr lang="zh-CN" altLang="en-US" b="1" dirty="0"/>
              <a:t>数据备份</a:t>
            </a:r>
            <a:r>
              <a:rPr lang="zh-CN" altLang="en-US" b="1" dirty="0" smtClean="0"/>
              <a:t>技术</a:t>
            </a:r>
          </a:p>
          <a:p>
            <a:r>
              <a:rPr lang="en-US" b="1" dirty="0"/>
              <a:t>15.1.3 </a:t>
            </a:r>
            <a:r>
              <a:rPr lang="zh-CN" altLang="en-US" b="1" dirty="0"/>
              <a:t>常用数据备份工具</a:t>
            </a:r>
            <a:endParaRPr lang="en-US" dirty="0"/>
          </a:p>
          <a:p>
            <a:endParaRPr lang="en-US" dirty="0"/>
          </a:p>
          <a:p>
            <a:endParaRPr lang="en-US" dirty="0"/>
          </a:p>
        </p:txBody>
      </p:sp>
    </p:spTree>
    <p:extLst>
      <p:ext uri="{BB962C8B-B14F-4D97-AF65-F5344CB8AC3E}">
        <p14:creationId xmlns:p14="http://schemas.microsoft.com/office/powerpoint/2010/main" xmlns="" val="2810649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15.1.1 </a:t>
            </a:r>
            <a:r>
              <a:rPr lang="zh-CN" altLang="en-US" b="1" dirty="0"/>
              <a:t>数据备份的基本概念 </a:t>
            </a:r>
            <a:endParaRPr lang="en-US" dirty="0"/>
          </a:p>
        </p:txBody>
      </p:sp>
      <p:sp>
        <p:nvSpPr>
          <p:cNvPr id="3" name="Content Placeholder 2"/>
          <p:cNvSpPr>
            <a:spLocks noGrp="1"/>
          </p:cNvSpPr>
          <p:nvPr>
            <p:ph sz="quarter" idx="13"/>
          </p:nvPr>
        </p:nvSpPr>
        <p:spPr>
          <a:xfrm>
            <a:off x="913774" y="2367092"/>
            <a:ext cx="10363826" cy="4225094"/>
          </a:xfrm>
        </p:spPr>
        <p:txBody>
          <a:bodyPr>
            <a:normAutofit/>
          </a:bodyPr>
          <a:lstStyle/>
          <a:p>
            <a:pPr marL="0" indent="0">
              <a:buNone/>
            </a:pPr>
            <a:r>
              <a:rPr lang="en-US" dirty="0"/>
              <a:t> 1</a:t>
            </a:r>
            <a:r>
              <a:rPr lang="zh-CN" altLang="en-US" dirty="0"/>
              <a:t>、数据备份的含义</a:t>
            </a:r>
            <a:endParaRPr lang="en-US" dirty="0"/>
          </a:p>
          <a:p>
            <a:pPr lvl="1"/>
            <a:r>
              <a:rPr lang="zh-CN" altLang="en-US" dirty="0"/>
              <a:t>数据备份是在数据复制的基础上提供对数据复制的管理，即“复制</a:t>
            </a:r>
            <a:r>
              <a:rPr lang="en-US" dirty="0"/>
              <a:t>+</a:t>
            </a:r>
            <a:r>
              <a:rPr lang="zh-CN" altLang="en-US" dirty="0"/>
              <a:t>管理”。一个完善的备份解决方案应保障数据的安全性和完整性并提供存储管理和跨平台的备份功能。管理是数据备份的重要组成部分，管理包括备份的可计划性、存储设备的自动化操作、历史记录的保存以及日志记录等等</a:t>
            </a:r>
            <a:r>
              <a:rPr lang="en-US" dirty="0"/>
              <a:t> </a:t>
            </a:r>
            <a:endParaRPr lang="zh-CN" altLang="en-US" dirty="0" smtClean="0"/>
          </a:p>
          <a:p>
            <a:pPr marL="0" indent="0">
              <a:buNone/>
            </a:pPr>
            <a:r>
              <a:rPr lang="en-US" dirty="0"/>
              <a:t>2</a:t>
            </a:r>
            <a:r>
              <a:rPr lang="zh-CN" altLang="en-US" dirty="0"/>
              <a:t>、数据备份的方式 </a:t>
            </a:r>
            <a:endParaRPr lang="en-US" dirty="0"/>
          </a:p>
          <a:p>
            <a:pPr lvl="1"/>
            <a:r>
              <a:rPr lang="zh-CN" altLang="en-US" dirty="0"/>
              <a:t>数据备份的方式有完全备份、增量备份、差量备份三种</a:t>
            </a:r>
            <a:r>
              <a:rPr lang="zh-CN" altLang="en-US" dirty="0" smtClean="0"/>
              <a:t>方式：</a:t>
            </a:r>
            <a:endParaRPr lang="en-US" dirty="0"/>
          </a:p>
          <a:p>
            <a:pPr marL="914400" lvl="2" indent="0">
              <a:buNone/>
            </a:pPr>
            <a:r>
              <a:rPr lang="zh-CN" altLang="en-US" dirty="0"/>
              <a:t>（</a:t>
            </a:r>
            <a:r>
              <a:rPr lang="en-US" dirty="0"/>
              <a:t>1</a:t>
            </a:r>
            <a:r>
              <a:rPr lang="zh-CN" altLang="en-US" dirty="0"/>
              <a:t>）完全备份</a:t>
            </a:r>
            <a:endParaRPr lang="en-US" dirty="0"/>
          </a:p>
          <a:p>
            <a:pPr marL="914400" lvl="2" indent="0">
              <a:buNone/>
            </a:pPr>
            <a:r>
              <a:rPr lang="zh-CN" altLang="en-US" dirty="0"/>
              <a:t>（</a:t>
            </a:r>
            <a:r>
              <a:rPr lang="en-US" dirty="0"/>
              <a:t>2</a:t>
            </a:r>
            <a:r>
              <a:rPr lang="zh-CN" altLang="en-US" dirty="0"/>
              <a:t>）增量备份</a:t>
            </a:r>
            <a:endParaRPr lang="en-US" dirty="0"/>
          </a:p>
          <a:p>
            <a:pPr marL="914400" lvl="2" indent="0">
              <a:buNone/>
            </a:pPr>
            <a:r>
              <a:rPr lang="zh-CN" altLang="en-US" dirty="0"/>
              <a:t>（</a:t>
            </a:r>
            <a:r>
              <a:rPr lang="en-US" dirty="0"/>
              <a:t>3</a:t>
            </a:r>
            <a:r>
              <a:rPr lang="zh-CN" altLang="en-US" dirty="0"/>
              <a:t>）差量备份</a:t>
            </a:r>
            <a:endParaRPr lang="en-US" dirty="0"/>
          </a:p>
          <a:p>
            <a:endParaRPr lang="en-US" dirty="0"/>
          </a:p>
        </p:txBody>
      </p:sp>
    </p:spTree>
    <p:extLst>
      <p:ext uri="{BB962C8B-B14F-4D97-AF65-F5344CB8AC3E}">
        <p14:creationId xmlns:p14="http://schemas.microsoft.com/office/powerpoint/2010/main" xmlns="" val="1652314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15.1.1 </a:t>
            </a:r>
            <a:r>
              <a:rPr lang="zh-CN" altLang="en-US" b="1" dirty="0"/>
              <a:t>数据备份的基本概念 </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pPr marL="0" indent="0">
              <a:buNone/>
            </a:pPr>
            <a:r>
              <a:rPr lang="en-US" dirty="0"/>
              <a:t>3</a:t>
            </a:r>
            <a:r>
              <a:rPr lang="zh-CN" altLang="en-US" dirty="0"/>
              <a:t>、数据备份的等级 </a:t>
            </a:r>
            <a:endParaRPr lang="en-US" dirty="0"/>
          </a:p>
          <a:p>
            <a:pPr marL="457200" lvl="1" indent="0">
              <a:buNone/>
            </a:pPr>
            <a:r>
              <a:rPr lang="zh-CN" altLang="en-US" dirty="0" smtClean="0"/>
              <a:t>（</a:t>
            </a:r>
            <a:r>
              <a:rPr lang="en-US" dirty="0"/>
              <a:t>1</a:t>
            </a:r>
            <a:r>
              <a:rPr lang="zh-CN" altLang="en-US" dirty="0"/>
              <a:t>）文件级备份</a:t>
            </a:r>
            <a:endParaRPr lang="en-US" dirty="0"/>
          </a:p>
          <a:p>
            <a:pPr lvl="2"/>
            <a:r>
              <a:rPr lang="zh-CN" altLang="en-US" dirty="0"/>
              <a:t>文件级备份是指备份产品只能感知到文件这一层，将磁盘上所有的文件备份到另一个介质上。文件级备份产品的基本机制是将数据以文件的形式读出，然后再将读出的文件存储在另外一个介质上。这些文件在原来的介质上存放可以是不连续的，而备份产品将这些文件备份到存储介质上后，该文件的备份数据的存放是连续的。</a:t>
            </a:r>
            <a:endParaRPr lang="en-US" dirty="0"/>
          </a:p>
          <a:p>
            <a:pPr marL="457200" lvl="1" indent="0">
              <a:buNone/>
            </a:pPr>
            <a:r>
              <a:rPr lang="zh-CN" altLang="en-US" dirty="0"/>
              <a:t>（</a:t>
            </a:r>
            <a:r>
              <a:rPr lang="en-US" dirty="0"/>
              <a:t>2</a:t>
            </a:r>
            <a:r>
              <a:rPr lang="zh-CN" altLang="en-US" dirty="0"/>
              <a:t>）块级备份</a:t>
            </a:r>
            <a:endParaRPr lang="en-US" dirty="0"/>
          </a:p>
          <a:p>
            <a:pPr lvl="2"/>
            <a:r>
              <a:rPr lang="zh-CN" altLang="en-US" dirty="0"/>
              <a:t>块级备份是指备份物理设备上的每个数据块，不管这个数据块上有没有数据，或者这个数据块上的数据属于哪个文件。块级备份不考虑文件，原设备有多少容量便备份多少容量。</a:t>
            </a:r>
            <a:endParaRPr lang="en-US" dirty="0"/>
          </a:p>
          <a:p>
            <a:pPr marL="457200" lvl="1" indent="0">
              <a:buNone/>
            </a:pPr>
            <a:r>
              <a:rPr lang="zh-CN" altLang="en-US" dirty="0"/>
              <a:t>（</a:t>
            </a:r>
            <a:r>
              <a:rPr lang="en-US" dirty="0"/>
              <a:t>3</a:t>
            </a:r>
            <a:r>
              <a:rPr lang="zh-CN" altLang="en-US" dirty="0"/>
              <a:t>）文件级备份与块级备份的比较</a:t>
            </a:r>
            <a:endParaRPr lang="en-US" dirty="0"/>
          </a:p>
          <a:p>
            <a:pPr lvl="2"/>
            <a:r>
              <a:rPr lang="zh-CN" altLang="en-US" dirty="0"/>
              <a:t>块级备份不经过操作系统的文件系统接口，而是直接通过磁盘控制器驱动接口直接读取磁盘，所以相较于文件级备份的速度有所加快。块级备份所备份的数据量相对文件级备份要多，因为块级备份会备份许多空扇区。</a:t>
            </a:r>
            <a:endParaRPr lang="en-US" dirty="0"/>
          </a:p>
        </p:txBody>
      </p:sp>
    </p:spTree>
    <p:extLst>
      <p:ext uri="{BB962C8B-B14F-4D97-AF65-F5344CB8AC3E}">
        <p14:creationId xmlns:p14="http://schemas.microsoft.com/office/powerpoint/2010/main" xmlns="" val="1618287938"/>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670</TotalTime>
  <Words>5587</Words>
  <Application>Microsoft Office PowerPoint</Application>
  <PresentationFormat>自定义</PresentationFormat>
  <Paragraphs>310</Paragraphs>
  <Slides>63</Slides>
  <Notes>0</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63</vt:i4>
      </vt:variant>
    </vt:vector>
  </HeadingPairs>
  <TitlesOfParts>
    <vt:vector size="64" baseType="lpstr">
      <vt:lpstr>Droplet</vt:lpstr>
      <vt:lpstr>第15章  数据备份与灾难恢复 </vt:lpstr>
      <vt:lpstr>幻灯片 2</vt:lpstr>
      <vt:lpstr>案例一：财政局重要数据服务器瘫痪 </vt:lpstr>
      <vt:lpstr>案例一：财政局重要数据服务器瘫痪 </vt:lpstr>
      <vt:lpstr>案例二：Morgan Stanley的奇迹 </vt:lpstr>
      <vt:lpstr>思考</vt:lpstr>
      <vt:lpstr>15.1 数据备份</vt:lpstr>
      <vt:lpstr>15.1.1 数据备份的基本概念 </vt:lpstr>
      <vt:lpstr>15.1.1 数据备份的基本概念 </vt:lpstr>
      <vt:lpstr>15.1.1 数据备份的基本概念 </vt:lpstr>
      <vt:lpstr>15.1.2 数据备份技术</vt:lpstr>
      <vt:lpstr>15.1.2 数据备份技术</vt:lpstr>
      <vt:lpstr>15.1.2 数据备份技术</vt:lpstr>
      <vt:lpstr>15.1.2 数据备份技术</vt:lpstr>
      <vt:lpstr>15.1.3 常用数据备份工具</vt:lpstr>
      <vt:lpstr>15.1.3 常用数据备份工具</vt:lpstr>
      <vt:lpstr>15.1.3 常用数据备份工具</vt:lpstr>
      <vt:lpstr>15.1.3 常用数据备份工具</vt:lpstr>
      <vt:lpstr>15.2 Windows Server 2008备份和还原数据</vt:lpstr>
      <vt:lpstr>15.2.1 备份服务器文件 </vt:lpstr>
      <vt:lpstr>15.2.1 备份服务器文件 </vt:lpstr>
      <vt:lpstr>15.2.1 备份服务器文件 </vt:lpstr>
      <vt:lpstr>15.2.1 备份服务器文件 </vt:lpstr>
      <vt:lpstr>15.2.1 备份服务器文件 </vt:lpstr>
      <vt:lpstr>15.2.1 备份服务器文件 </vt:lpstr>
      <vt:lpstr>15.2.1 备份服务器文件 </vt:lpstr>
      <vt:lpstr>15.2.1 备份服务器文件 </vt:lpstr>
      <vt:lpstr>15.2.1 备份服务器文件 </vt:lpstr>
      <vt:lpstr>15.2.1 备份服务器文件 </vt:lpstr>
      <vt:lpstr>15.2.1 备份服务器文件 </vt:lpstr>
      <vt:lpstr>15.2.1 备份服务器文件 </vt:lpstr>
      <vt:lpstr>15.2.1 备份服务器文件 </vt:lpstr>
      <vt:lpstr>15.2.1 备份服务器文件 </vt:lpstr>
      <vt:lpstr>15.2.1 备份服务器文件 </vt:lpstr>
      <vt:lpstr>15.2.1 备份服务器文件 </vt:lpstr>
      <vt:lpstr>15.2.1 备份服务器文件 </vt:lpstr>
      <vt:lpstr>15.2.2 备份还原</vt:lpstr>
      <vt:lpstr>15.2.2 备份还原</vt:lpstr>
      <vt:lpstr>15.3 利用Ghost备份和恢复分区数据</vt:lpstr>
      <vt:lpstr>15.3.1 Ghost备份分区数据</vt:lpstr>
      <vt:lpstr>15.3.1 Ghost备份分区数据</vt:lpstr>
      <vt:lpstr>15.3.1 Ghost备份分区数据</vt:lpstr>
      <vt:lpstr>15.3.1 Ghost备份分区数据</vt:lpstr>
      <vt:lpstr>15.3.1 Ghost备份分区数据</vt:lpstr>
      <vt:lpstr>15.3.1 Ghost备份分区数据</vt:lpstr>
      <vt:lpstr>15.3.1 Ghost备份分区数据</vt:lpstr>
      <vt:lpstr>15.3.1 Ghost备份分区数据</vt:lpstr>
      <vt:lpstr>15.3.2 Ghost恢复分区数据</vt:lpstr>
      <vt:lpstr>15.3.2 Ghost恢复分区数据</vt:lpstr>
      <vt:lpstr>15.3.2 Ghost恢复分区数据</vt:lpstr>
      <vt:lpstr>15.3.2 Ghost恢复分区数据</vt:lpstr>
      <vt:lpstr>15.3.2 Ghost恢复分区数据</vt:lpstr>
      <vt:lpstr>15.3.2 Ghost恢复分区数据</vt:lpstr>
      <vt:lpstr>15.3.2 Ghost恢复分区数据</vt:lpstr>
      <vt:lpstr>15.4 灾难恢复</vt:lpstr>
      <vt:lpstr>15.4.1 灾难的概念与分类</vt:lpstr>
      <vt:lpstr>15.4.1 灾难的概念与分类</vt:lpstr>
      <vt:lpstr>15.4.2 灾难恢复相关技术 </vt:lpstr>
      <vt:lpstr>15.4.2 灾难恢复相关技术 </vt:lpstr>
      <vt:lpstr>高可用技术 </vt:lpstr>
      <vt:lpstr>存储管理和备份技术 </vt:lpstr>
      <vt:lpstr>复制技术 </vt:lpstr>
      <vt:lpstr> 灾难检测和系统切换技术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第15章  数据备份与灾难恢复 </dc:title>
  <cp:lastModifiedBy>Lenovo</cp:lastModifiedBy>
  <cp:revision>57</cp:revision>
  <dcterms:created xsi:type="dcterms:W3CDTF">2016-03-27T05:18:25Z</dcterms:created>
  <dcterms:modified xsi:type="dcterms:W3CDTF">2016-03-28T15:28:36Z</dcterms:modified>
</cp:coreProperties>
</file>