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</p:sldMasterIdLst>
  <p:notesMasterIdLst>
    <p:notesMasterId r:id="rId33"/>
  </p:notesMasterIdLst>
  <p:sldIdLst>
    <p:sldId id="282" r:id="rId5"/>
    <p:sldId id="340" r:id="rId6"/>
    <p:sldId id="341" r:id="rId7"/>
    <p:sldId id="353" r:id="rId8"/>
    <p:sldId id="355" r:id="rId9"/>
    <p:sldId id="356" r:id="rId10"/>
    <p:sldId id="338" r:id="rId11"/>
    <p:sldId id="352" r:id="rId12"/>
    <p:sldId id="337" r:id="rId13"/>
    <p:sldId id="336" r:id="rId14"/>
    <p:sldId id="329" r:id="rId15"/>
    <p:sldId id="357" r:id="rId16"/>
    <p:sldId id="354" r:id="rId17"/>
    <p:sldId id="348" r:id="rId18"/>
    <p:sldId id="328" r:id="rId19"/>
    <p:sldId id="318" r:id="rId20"/>
    <p:sldId id="326" r:id="rId21"/>
    <p:sldId id="325" r:id="rId22"/>
    <p:sldId id="349" r:id="rId23"/>
    <p:sldId id="350" r:id="rId24"/>
    <p:sldId id="266" r:id="rId25"/>
    <p:sldId id="322" r:id="rId26"/>
    <p:sldId id="323" r:id="rId27"/>
    <p:sldId id="351" r:id="rId28"/>
    <p:sldId id="345" r:id="rId29"/>
    <p:sldId id="313" r:id="rId30"/>
    <p:sldId id="314" r:id="rId31"/>
    <p:sldId id="315" r:id="rId3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24" autoAdjust="0"/>
  </p:normalViewPr>
  <p:slideViewPr>
    <p:cSldViewPr>
      <p:cViewPr varScale="1">
        <p:scale>
          <a:sx n="88" d="100"/>
          <a:sy n="88" d="100"/>
        </p:scale>
        <p:origin x="816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10E91D-36C9-4F4F-AC18-6F93A320CCF0}" type="datetimeFigureOut">
              <a:rPr lang="zh-CN" altLang="en-US" smtClean="0"/>
              <a:t>2017/1/2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57A04-13E8-4420-B4BE-E09AA58B50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17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由于汽车运行工况是随机过程，因此研究时多采用统计和仿真方法。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57A04-13E8-4420-B4BE-E09AA58B50C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162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57A04-13E8-4420-B4BE-E09AA58B50C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0534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57A04-13E8-4420-B4BE-E09AA58B50C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198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有条件。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57A04-13E8-4420-B4BE-E09AA58B50C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180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运行试验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-</a:t>
            </a: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运行工况数据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-</a:t>
            </a: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数据处理</a:t>
            </a:r>
            <a:r>
              <a:rPr lang="en-US" altLang="zh-CN" sz="1200" dirty="0" smtClean="0">
                <a:latin typeface="黑体" pitchFamily="2" charset="-122"/>
                <a:ea typeface="黑体" pitchFamily="2" charset="-122"/>
              </a:rPr>
              <a:t>-</a:t>
            </a:r>
            <a:r>
              <a:rPr lang="zh-CN" altLang="en-US" sz="1200" dirty="0" smtClean="0">
                <a:latin typeface="黑体" pitchFamily="2" charset="-122"/>
                <a:ea typeface="黑体" pitchFamily="2" charset="-122"/>
              </a:rPr>
              <a:t>数据分布特征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57A04-13E8-4420-B4BE-E09AA58B50C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937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5871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794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85064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0039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67399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5217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8180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6951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0469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51705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6725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10244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7523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08312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0751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37704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17511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1084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8692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8501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06785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7567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6958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4342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594330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72012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8911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37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5590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1969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18777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8615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34782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78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423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578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6.w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4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22.wmf"/><Relationship Id="rId3" Type="http://schemas.openxmlformats.org/officeDocument/2006/relationships/image" Target="../media/image3.jpeg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20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6829444" cy="56318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任务二  </a:t>
            </a: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汽车运行工况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" name="Picture 4" descr="20050823152122_19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31590"/>
            <a:ext cx="5088566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718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1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5486"/>
            <a:ext cx="6881918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761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Rot="1" noChangeArrowheads="1"/>
          </p:cNvSpPr>
          <p:nvPr/>
        </p:nvSpPr>
        <p:spPr>
          <a:xfrm>
            <a:off x="1475656" y="1131590"/>
            <a:ext cx="6521735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数据处理与分析</a:t>
            </a:r>
          </a:p>
          <a:p>
            <a:pPr marL="0" indent="0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例：市内公共汽车速度工况分析</a:t>
            </a:r>
            <a:endParaRPr lang="zh-CN" altLang="en-US" b="1" dirty="0" smtClean="0">
              <a:latin typeface="黑体" panose="02010609060101010101" pitchFamily="49" charset="-122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75806"/>
            <a:ext cx="7025791" cy="880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554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Rot="1" noChangeArrowheads="1"/>
          </p:cNvSpPr>
          <p:nvPr/>
        </p:nvSpPr>
        <p:spPr>
          <a:xfrm>
            <a:off x="1475656" y="1131590"/>
            <a:ext cx="6264696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○采样</a:t>
            </a:r>
          </a:p>
          <a:p>
            <a:pPr marL="0" indent="0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速度曲线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V(t)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离散化、数字化　</a:t>
            </a:r>
            <a:r>
              <a:rPr lang="zh-CN" altLang="en-US" sz="2800" b="1" dirty="0" smtClean="0">
                <a:latin typeface="黑体" panose="02010609060101010101" pitchFamily="49" charset="-122"/>
              </a:rPr>
              <a:t>　</a:t>
            </a:r>
            <a:r>
              <a:rPr lang="zh-CN" altLang="en-US" b="1" dirty="0" smtClean="0">
                <a:latin typeface="黑体" panose="02010609060101010101" pitchFamily="49" charset="-122"/>
              </a:rPr>
              <a:t>　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61" y="2931790"/>
            <a:ext cx="7025791" cy="880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252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1043608" y="1635646"/>
            <a:ext cx="6912768" cy="1944216"/>
            <a:chOff x="612" y="2614"/>
            <a:chExt cx="4965" cy="1575"/>
          </a:xfrm>
        </p:grpSpPr>
        <p:grpSp>
          <p:nvGrpSpPr>
            <p:cNvPr id="6" name="Group 20"/>
            <p:cNvGrpSpPr>
              <a:grpSpLocks/>
            </p:cNvGrpSpPr>
            <p:nvPr/>
          </p:nvGrpSpPr>
          <p:grpSpPr bwMode="auto">
            <a:xfrm>
              <a:off x="612" y="2614"/>
              <a:ext cx="4965" cy="1296"/>
              <a:chOff x="612" y="2614"/>
              <a:chExt cx="4965" cy="1296"/>
            </a:xfrm>
          </p:grpSpPr>
          <p:sp>
            <p:nvSpPr>
              <p:cNvPr id="8" name="Line 11"/>
              <p:cNvSpPr>
                <a:spLocks noChangeShapeType="1"/>
              </p:cNvSpPr>
              <p:nvPr/>
            </p:nvSpPr>
            <p:spPr bwMode="auto">
              <a:xfrm>
                <a:off x="612" y="3566"/>
                <a:ext cx="49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612" y="2795"/>
                <a:ext cx="4931" cy="777"/>
              </a:xfrm>
              <a:custGeom>
                <a:avLst/>
                <a:gdLst>
                  <a:gd name="T0" fmla="*/ 53 w 4931"/>
                  <a:gd name="T1" fmla="*/ 672 h 777"/>
                  <a:gd name="T2" fmla="*/ 210 w 4931"/>
                  <a:gd name="T3" fmla="*/ 489 h 777"/>
                  <a:gd name="T4" fmla="*/ 271 w 4931"/>
                  <a:gd name="T5" fmla="*/ 367 h 777"/>
                  <a:gd name="T6" fmla="*/ 419 w 4931"/>
                  <a:gd name="T7" fmla="*/ 375 h 777"/>
                  <a:gd name="T8" fmla="*/ 506 w 4931"/>
                  <a:gd name="T9" fmla="*/ 454 h 777"/>
                  <a:gd name="T10" fmla="*/ 594 w 4931"/>
                  <a:gd name="T11" fmla="*/ 567 h 777"/>
                  <a:gd name="T12" fmla="*/ 821 w 4931"/>
                  <a:gd name="T13" fmla="*/ 463 h 777"/>
                  <a:gd name="T14" fmla="*/ 978 w 4931"/>
                  <a:gd name="T15" fmla="*/ 367 h 777"/>
                  <a:gd name="T16" fmla="*/ 1091 w 4931"/>
                  <a:gd name="T17" fmla="*/ 279 h 777"/>
                  <a:gd name="T18" fmla="*/ 1196 w 4931"/>
                  <a:gd name="T19" fmla="*/ 463 h 777"/>
                  <a:gd name="T20" fmla="*/ 1248 w 4931"/>
                  <a:gd name="T21" fmla="*/ 559 h 777"/>
                  <a:gd name="T22" fmla="*/ 1501 w 4931"/>
                  <a:gd name="T23" fmla="*/ 628 h 777"/>
                  <a:gd name="T24" fmla="*/ 1877 w 4931"/>
                  <a:gd name="T25" fmla="*/ 340 h 777"/>
                  <a:gd name="T26" fmla="*/ 1990 w 4931"/>
                  <a:gd name="T27" fmla="*/ 236 h 777"/>
                  <a:gd name="T28" fmla="*/ 2130 w 4931"/>
                  <a:gd name="T29" fmla="*/ 183 h 777"/>
                  <a:gd name="T30" fmla="*/ 2165 w 4931"/>
                  <a:gd name="T31" fmla="*/ 227 h 777"/>
                  <a:gd name="T32" fmla="*/ 2261 w 4931"/>
                  <a:gd name="T33" fmla="*/ 384 h 777"/>
                  <a:gd name="T34" fmla="*/ 2400 w 4931"/>
                  <a:gd name="T35" fmla="*/ 576 h 777"/>
                  <a:gd name="T36" fmla="*/ 2950 w 4931"/>
                  <a:gd name="T37" fmla="*/ 358 h 777"/>
                  <a:gd name="T38" fmla="*/ 3063 w 4931"/>
                  <a:gd name="T39" fmla="*/ 209 h 777"/>
                  <a:gd name="T40" fmla="*/ 3273 w 4931"/>
                  <a:gd name="T41" fmla="*/ 52 h 777"/>
                  <a:gd name="T42" fmla="*/ 3351 w 4931"/>
                  <a:gd name="T43" fmla="*/ 122 h 777"/>
                  <a:gd name="T44" fmla="*/ 3413 w 4931"/>
                  <a:gd name="T45" fmla="*/ 218 h 777"/>
                  <a:gd name="T46" fmla="*/ 3465 w 4931"/>
                  <a:gd name="T47" fmla="*/ 288 h 777"/>
                  <a:gd name="T48" fmla="*/ 3570 w 4931"/>
                  <a:gd name="T49" fmla="*/ 463 h 777"/>
                  <a:gd name="T50" fmla="*/ 3962 w 4931"/>
                  <a:gd name="T51" fmla="*/ 559 h 777"/>
                  <a:gd name="T52" fmla="*/ 4085 w 4931"/>
                  <a:gd name="T53" fmla="*/ 384 h 777"/>
                  <a:gd name="T54" fmla="*/ 4181 w 4931"/>
                  <a:gd name="T55" fmla="*/ 157 h 777"/>
                  <a:gd name="T56" fmla="*/ 4329 w 4931"/>
                  <a:gd name="T57" fmla="*/ 0 h 777"/>
                  <a:gd name="T58" fmla="*/ 4565 w 4931"/>
                  <a:gd name="T59" fmla="*/ 192 h 777"/>
                  <a:gd name="T60" fmla="*/ 4661 w 4931"/>
                  <a:gd name="T61" fmla="*/ 367 h 777"/>
                  <a:gd name="T62" fmla="*/ 4861 w 4931"/>
                  <a:gd name="T63" fmla="*/ 620 h 777"/>
                  <a:gd name="T64" fmla="*/ 4914 w 4931"/>
                  <a:gd name="T65" fmla="*/ 759 h 77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931"/>
                  <a:gd name="T100" fmla="*/ 0 h 777"/>
                  <a:gd name="T101" fmla="*/ 4931 w 4931"/>
                  <a:gd name="T102" fmla="*/ 777 h 77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931" h="777">
                    <a:moveTo>
                      <a:pt x="0" y="777"/>
                    </a:moveTo>
                    <a:cubicBezTo>
                      <a:pt x="29" y="748"/>
                      <a:pt x="33" y="707"/>
                      <a:pt x="53" y="672"/>
                    </a:cubicBezTo>
                    <a:cubicBezTo>
                      <a:pt x="79" y="626"/>
                      <a:pt x="122" y="579"/>
                      <a:pt x="166" y="550"/>
                    </a:cubicBezTo>
                    <a:cubicBezTo>
                      <a:pt x="176" y="521"/>
                      <a:pt x="188" y="510"/>
                      <a:pt x="210" y="489"/>
                    </a:cubicBezTo>
                    <a:cubicBezTo>
                      <a:pt x="231" y="422"/>
                      <a:pt x="202" y="500"/>
                      <a:pt x="236" y="445"/>
                    </a:cubicBezTo>
                    <a:cubicBezTo>
                      <a:pt x="254" y="416"/>
                      <a:pt x="245" y="391"/>
                      <a:pt x="271" y="367"/>
                    </a:cubicBezTo>
                    <a:cubicBezTo>
                      <a:pt x="274" y="358"/>
                      <a:pt x="272" y="347"/>
                      <a:pt x="279" y="340"/>
                    </a:cubicBezTo>
                    <a:cubicBezTo>
                      <a:pt x="309" y="310"/>
                      <a:pt x="388" y="366"/>
                      <a:pt x="419" y="375"/>
                    </a:cubicBezTo>
                    <a:cubicBezTo>
                      <a:pt x="443" y="391"/>
                      <a:pt x="471" y="405"/>
                      <a:pt x="489" y="428"/>
                    </a:cubicBezTo>
                    <a:cubicBezTo>
                      <a:pt x="495" y="436"/>
                      <a:pt x="498" y="448"/>
                      <a:pt x="506" y="454"/>
                    </a:cubicBezTo>
                    <a:cubicBezTo>
                      <a:pt x="513" y="460"/>
                      <a:pt x="524" y="460"/>
                      <a:pt x="533" y="463"/>
                    </a:cubicBezTo>
                    <a:cubicBezTo>
                      <a:pt x="544" y="511"/>
                      <a:pt x="551" y="540"/>
                      <a:pt x="594" y="567"/>
                    </a:cubicBezTo>
                    <a:cubicBezTo>
                      <a:pt x="710" y="552"/>
                      <a:pt x="738" y="559"/>
                      <a:pt x="812" y="489"/>
                    </a:cubicBezTo>
                    <a:cubicBezTo>
                      <a:pt x="815" y="480"/>
                      <a:pt x="815" y="469"/>
                      <a:pt x="821" y="463"/>
                    </a:cubicBezTo>
                    <a:cubicBezTo>
                      <a:pt x="827" y="457"/>
                      <a:pt x="839" y="459"/>
                      <a:pt x="847" y="454"/>
                    </a:cubicBezTo>
                    <a:cubicBezTo>
                      <a:pt x="895" y="427"/>
                      <a:pt x="928" y="391"/>
                      <a:pt x="978" y="367"/>
                    </a:cubicBezTo>
                    <a:cubicBezTo>
                      <a:pt x="1017" y="325"/>
                      <a:pt x="970" y="370"/>
                      <a:pt x="1021" y="340"/>
                    </a:cubicBezTo>
                    <a:cubicBezTo>
                      <a:pt x="1046" y="325"/>
                      <a:pt x="1071" y="299"/>
                      <a:pt x="1091" y="279"/>
                    </a:cubicBezTo>
                    <a:cubicBezTo>
                      <a:pt x="1125" y="303"/>
                      <a:pt x="1141" y="338"/>
                      <a:pt x="1170" y="367"/>
                    </a:cubicBezTo>
                    <a:cubicBezTo>
                      <a:pt x="1179" y="397"/>
                      <a:pt x="1185" y="434"/>
                      <a:pt x="1196" y="463"/>
                    </a:cubicBezTo>
                    <a:cubicBezTo>
                      <a:pt x="1200" y="473"/>
                      <a:pt x="1209" y="480"/>
                      <a:pt x="1213" y="489"/>
                    </a:cubicBezTo>
                    <a:cubicBezTo>
                      <a:pt x="1245" y="561"/>
                      <a:pt x="1213" y="522"/>
                      <a:pt x="1248" y="559"/>
                    </a:cubicBezTo>
                    <a:cubicBezTo>
                      <a:pt x="1269" y="620"/>
                      <a:pt x="1258" y="616"/>
                      <a:pt x="1318" y="637"/>
                    </a:cubicBezTo>
                    <a:cubicBezTo>
                      <a:pt x="1379" y="634"/>
                      <a:pt x="1441" y="638"/>
                      <a:pt x="1501" y="628"/>
                    </a:cubicBezTo>
                    <a:cubicBezTo>
                      <a:pt x="1558" y="618"/>
                      <a:pt x="1610" y="565"/>
                      <a:pt x="1667" y="550"/>
                    </a:cubicBezTo>
                    <a:cubicBezTo>
                      <a:pt x="1735" y="481"/>
                      <a:pt x="1804" y="401"/>
                      <a:pt x="1877" y="340"/>
                    </a:cubicBezTo>
                    <a:cubicBezTo>
                      <a:pt x="1934" y="292"/>
                      <a:pt x="1871" y="337"/>
                      <a:pt x="1929" y="279"/>
                    </a:cubicBezTo>
                    <a:cubicBezTo>
                      <a:pt x="1940" y="268"/>
                      <a:pt x="1975" y="246"/>
                      <a:pt x="1990" y="236"/>
                    </a:cubicBezTo>
                    <a:cubicBezTo>
                      <a:pt x="2015" y="196"/>
                      <a:pt x="2033" y="189"/>
                      <a:pt x="2077" y="175"/>
                    </a:cubicBezTo>
                    <a:cubicBezTo>
                      <a:pt x="2095" y="178"/>
                      <a:pt x="2114" y="174"/>
                      <a:pt x="2130" y="183"/>
                    </a:cubicBezTo>
                    <a:cubicBezTo>
                      <a:pt x="2138" y="187"/>
                      <a:pt x="2132" y="202"/>
                      <a:pt x="2138" y="209"/>
                    </a:cubicBezTo>
                    <a:cubicBezTo>
                      <a:pt x="2145" y="217"/>
                      <a:pt x="2156" y="221"/>
                      <a:pt x="2165" y="227"/>
                    </a:cubicBezTo>
                    <a:cubicBezTo>
                      <a:pt x="2193" y="269"/>
                      <a:pt x="2196" y="321"/>
                      <a:pt x="2234" y="358"/>
                    </a:cubicBezTo>
                    <a:cubicBezTo>
                      <a:pt x="2243" y="367"/>
                      <a:pt x="2253" y="374"/>
                      <a:pt x="2261" y="384"/>
                    </a:cubicBezTo>
                    <a:cubicBezTo>
                      <a:pt x="2274" y="400"/>
                      <a:pt x="2295" y="436"/>
                      <a:pt x="2295" y="436"/>
                    </a:cubicBezTo>
                    <a:cubicBezTo>
                      <a:pt x="2316" y="518"/>
                      <a:pt x="2312" y="545"/>
                      <a:pt x="2400" y="576"/>
                    </a:cubicBezTo>
                    <a:cubicBezTo>
                      <a:pt x="2677" y="569"/>
                      <a:pt x="2683" y="619"/>
                      <a:pt x="2828" y="524"/>
                    </a:cubicBezTo>
                    <a:cubicBezTo>
                      <a:pt x="2844" y="461"/>
                      <a:pt x="2904" y="404"/>
                      <a:pt x="2950" y="358"/>
                    </a:cubicBezTo>
                    <a:cubicBezTo>
                      <a:pt x="2962" y="324"/>
                      <a:pt x="2971" y="308"/>
                      <a:pt x="3002" y="288"/>
                    </a:cubicBezTo>
                    <a:cubicBezTo>
                      <a:pt x="3021" y="260"/>
                      <a:pt x="3045" y="237"/>
                      <a:pt x="3063" y="209"/>
                    </a:cubicBezTo>
                    <a:cubicBezTo>
                      <a:pt x="3108" y="139"/>
                      <a:pt x="3153" y="70"/>
                      <a:pt x="3238" y="44"/>
                    </a:cubicBezTo>
                    <a:cubicBezTo>
                      <a:pt x="3250" y="47"/>
                      <a:pt x="3262" y="47"/>
                      <a:pt x="3273" y="52"/>
                    </a:cubicBezTo>
                    <a:cubicBezTo>
                      <a:pt x="3292" y="61"/>
                      <a:pt x="3325" y="87"/>
                      <a:pt x="3325" y="87"/>
                    </a:cubicBezTo>
                    <a:cubicBezTo>
                      <a:pt x="3334" y="99"/>
                      <a:pt x="3341" y="111"/>
                      <a:pt x="3351" y="122"/>
                    </a:cubicBezTo>
                    <a:cubicBezTo>
                      <a:pt x="3365" y="138"/>
                      <a:pt x="3395" y="166"/>
                      <a:pt x="3395" y="166"/>
                    </a:cubicBezTo>
                    <a:cubicBezTo>
                      <a:pt x="3401" y="183"/>
                      <a:pt x="3407" y="201"/>
                      <a:pt x="3413" y="218"/>
                    </a:cubicBezTo>
                    <a:cubicBezTo>
                      <a:pt x="3416" y="226"/>
                      <a:pt x="3425" y="229"/>
                      <a:pt x="3430" y="236"/>
                    </a:cubicBezTo>
                    <a:cubicBezTo>
                      <a:pt x="3442" y="253"/>
                      <a:pt x="3458" y="268"/>
                      <a:pt x="3465" y="288"/>
                    </a:cubicBezTo>
                    <a:cubicBezTo>
                      <a:pt x="3478" y="326"/>
                      <a:pt x="3468" y="308"/>
                      <a:pt x="3500" y="340"/>
                    </a:cubicBezTo>
                    <a:cubicBezTo>
                      <a:pt x="3511" y="382"/>
                      <a:pt x="3539" y="432"/>
                      <a:pt x="3570" y="463"/>
                    </a:cubicBezTo>
                    <a:cubicBezTo>
                      <a:pt x="3583" y="516"/>
                      <a:pt x="3608" y="537"/>
                      <a:pt x="3657" y="550"/>
                    </a:cubicBezTo>
                    <a:cubicBezTo>
                      <a:pt x="3736" y="629"/>
                      <a:pt x="3860" y="590"/>
                      <a:pt x="3962" y="559"/>
                    </a:cubicBezTo>
                    <a:cubicBezTo>
                      <a:pt x="3990" y="541"/>
                      <a:pt x="4001" y="521"/>
                      <a:pt x="4023" y="497"/>
                    </a:cubicBezTo>
                    <a:cubicBezTo>
                      <a:pt x="4039" y="450"/>
                      <a:pt x="4041" y="412"/>
                      <a:pt x="4085" y="384"/>
                    </a:cubicBezTo>
                    <a:cubicBezTo>
                      <a:pt x="4095" y="352"/>
                      <a:pt x="4100" y="325"/>
                      <a:pt x="4119" y="297"/>
                    </a:cubicBezTo>
                    <a:cubicBezTo>
                      <a:pt x="4132" y="247"/>
                      <a:pt x="4152" y="199"/>
                      <a:pt x="4181" y="157"/>
                    </a:cubicBezTo>
                    <a:cubicBezTo>
                      <a:pt x="4192" y="110"/>
                      <a:pt x="4198" y="100"/>
                      <a:pt x="4242" y="79"/>
                    </a:cubicBezTo>
                    <a:cubicBezTo>
                      <a:pt x="4255" y="24"/>
                      <a:pt x="4282" y="16"/>
                      <a:pt x="4329" y="0"/>
                    </a:cubicBezTo>
                    <a:cubicBezTo>
                      <a:pt x="4396" y="12"/>
                      <a:pt x="4389" y="19"/>
                      <a:pt x="4434" y="61"/>
                    </a:cubicBezTo>
                    <a:cubicBezTo>
                      <a:pt x="4474" y="144"/>
                      <a:pt x="4518" y="134"/>
                      <a:pt x="4565" y="192"/>
                    </a:cubicBezTo>
                    <a:cubicBezTo>
                      <a:pt x="4591" y="224"/>
                      <a:pt x="4589" y="263"/>
                      <a:pt x="4608" y="297"/>
                    </a:cubicBezTo>
                    <a:cubicBezTo>
                      <a:pt x="4633" y="341"/>
                      <a:pt x="4634" y="340"/>
                      <a:pt x="4661" y="367"/>
                    </a:cubicBezTo>
                    <a:cubicBezTo>
                      <a:pt x="4677" y="433"/>
                      <a:pt x="4710" y="453"/>
                      <a:pt x="4757" y="497"/>
                    </a:cubicBezTo>
                    <a:cubicBezTo>
                      <a:pt x="4772" y="548"/>
                      <a:pt x="4825" y="582"/>
                      <a:pt x="4861" y="620"/>
                    </a:cubicBezTo>
                    <a:cubicBezTo>
                      <a:pt x="4870" y="630"/>
                      <a:pt x="4872" y="644"/>
                      <a:pt x="4879" y="655"/>
                    </a:cubicBezTo>
                    <a:cubicBezTo>
                      <a:pt x="4908" y="706"/>
                      <a:pt x="4894" y="705"/>
                      <a:pt x="4914" y="759"/>
                    </a:cubicBezTo>
                    <a:cubicBezTo>
                      <a:pt x="4917" y="767"/>
                      <a:pt x="4931" y="777"/>
                      <a:pt x="4931" y="777"/>
                    </a:cubicBezTo>
                  </a:path>
                </a:pathLst>
              </a:cu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Line 14"/>
              <p:cNvSpPr>
                <a:spLocks noChangeShapeType="1"/>
              </p:cNvSpPr>
              <p:nvPr/>
            </p:nvSpPr>
            <p:spPr bwMode="auto">
              <a:xfrm>
                <a:off x="793" y="3113"/>
                <a:ext cx="0" cy="544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Line 15"/>
              <p:cNvSpPr>
                <a:spLocks noChangeShapeType="1"/>
              </p:cNvSpPr>
              <p:nvPr/>
            </p:nvSpPr>
            <p:spPr bwMode="auto">
              <a:xfrm>
                <a:off x="930" y="3067"/>
                <a:ext cx="0" cy="59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Line 16"/>
              <p:cNvSpPr>
                <a:spLocks noChangeShapeType="1"/>
              </p:cNvSpPr>
              <p:nvPr/>
            </p:nvSpPr>
            <p:spPr bwMode="auto">
              <a:xfrm>
                <a:off x="1066" y="3067"/>
                <a:ext cx="0" cy="59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17"/>
              <p:cNvSpPr>
                <a:spLocks/>
              </p:cNvSpPr>
              <p:nvPr/>
            </p:nvSpPr>
            <p:spPr bwMode="auto">
              <a:xfrm>
                <a:off x="637" y="2614"/>
                <a:ext cx="352" cy="345"/>
              </a:xfrm>
              <a:custGeom>
                <a:avLst/>
                <a:gdLst>
                  <a:gd name="T0" fmla="*/ 0 w 352"/>
                  <a:gd name="T1" fmla="*/ 65 h 345"/>
                  <a:gd name="T2" fmla="*/ 52 w 352"/>
                  <a:gd name="T3" fmla="*/ 179 h 345"/>
                  <a:gd name="T4" fmla="*/ 96 w 352"/>
                  <a:gd name="T5" fmla="*/ 345 h 345"/>
                  <a:gd name="T6" fmla="*/ 271 w 352"/>
                  <a:gd name="T7" fmla="*/ 310 h 345"/>
                  <a:gd name="T8" fmla="*/ 340 w 352"/>
                  <a:gd name="T9" fmla="*/ 257 h 345"/>
                  <a:gd name="T10" fmla="*/ 332 w 352"/>
                  <a:gd name="T11" fmla="*/ 13 h 345"/>
                  <a:gd name="T12" fmla="*/ 253 w 352"/>
                  <a:gd name="T13" fmla="*/ 4 h 3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2"/>
                  <a:gd name="T22" fmla="*/ 0 h 345"/>
                  <a:gd name="T23" fmla="*/ 352 w 352"/>
                  <a:gd name="T24" fmla="*/ 345 h 34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2" h="345">
                    <a:moveTo>
                      <a:pt x="0" y="65"/>
                    </a:moveTo>
                    <a:cubicBezTo>
                      <a:pt x="107" y="32"/>
                      <a:pt x="78" y="103"/>
                      <a:pt x="52" y="179"/>
                    </a:cubicBezTo>
                    <a:cubicBezTo>
                      <a:pt x="42" y="244"/>
                      <a:pt x="23" y="320"/>
                      <a:pt x="96" y="345"/>
                    </a:cubicBezTo>
                    <a:cubicBezTo>
                      <a:pt x="152" y="325"/>
                      <a:pt x="213" y="327"/>
                      <a:pt x="271" y="310"/>
                    </a:cubicBezTo>
                    <a:cubicBezTo>
                      <a:pt x="330" y="270"/>
                      <a:pt x="309" y="290"/>
                      <a:pt x="340" y="257"/>
                    </a:cubicBezTo>
                    <a:cubicBezTo>
                      <a:pt x="352" y="210"/>
                      <a:pt x="342" y="45"/>
                      <a:pt x="332" y="13"/>
                    </a:cubicBezTo>
                    <a:cubicBezTo>
                      <a:pt x="328" y="0"/>
                      <a:pt x="254" y="4"/>
                      <a:pt x="253" y="4"/>
                    </a:cubicBezTo>
                  </a:path>
                </a:pathLst>
              </a:custGeom>
              <a:noFill/>
              <a:ln w="571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18"/>
              <p:cNvSpPr>
                <a:spLocks/>
              </p:cNvSpPr>
              <p:nvPr/>
            </p:nvSpPr>
            <p:spPr bwMode="auto">
              <a:xfrm>
                <a:off x="5132" y="3823"/>
                <a:ext cx="445" cy="87"/>
              </a:xfrm>
              <a:custGeom>
                <a:avLst/>
                <a:gdLst>
                  <a:gd name="T0" fmla="*/ 0 w 445"/>
                  <a:gd name="T1" fmla="*/ 87 h 87"/>
                  <a:gd name="T2" fmla="*/ 445 w 445"/>
                  <a:gd name="T3" fmla="*/ 0 h 87"/>
                  <a:gd name="T4" fmla="*/ 0 60000 65536"/>
                  <a:gd name="T5" fmla="*/ 0 60000 65536"/>
                  <a:gd name="T6" fmla="*/ 0 w 445"/>
                  <a:gd name="T7" fmla="*/ 0 h 87"/>
                  <a:gd name="T8" fmla="*/ 445 w 445"/>
                  <a:gd name="T9" fmla="*/ 87 h 8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45" h="87">
                    <a:moveTo>
                      <a:pt x="0" y="87"/>
                    </a:moveTo>
                    <a:cubicBezTo>
                      <a:pt x="133" y="19"/>
                      <a:pt x="298" y="0"/>
                      <a:pt x="445" y="0"/>
                    </a:cubicBez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5289" y="3735"/>
              <a:ext cx="218" cy="454"/>
            </a:xfrm>
            <a:custGeom>
              <a:avLst/>
              <a:gdLst>
                <a:gd name="T0" fmla="*/ 122 w 218"/>
                <a:gd name="T1" fmla="*/ 0 h 454"/>
                <a:gd name="T2" fmla="*/ 78 w 218"/>
                <a:gd name="T3" fmla="*/ 114 h 454"/>
                <a:gd name="T4" fmla="*/ 35 w 218"/>
                <a:gd name="T5" fmla="*/ 297 h 454"/>
                <a:gd name="T6" fmla="*/ 61 w 218"/>
                <a:gd name="T7" fmla="*/ 454 h 454"/>
                <a:gd name="T8" fmla="*/ 131 w 218"/>
                <a:gd name="T9" fmla="*/ 428 h 454"/>
                <a:gd name="T10" fmla="*/ 166 w 218"/>
                <a:gd name="T11" fmla="*/ 384 h 454"/>
                <a:gd name="T12" fmla="*/ 209 w 218"/>
                <a:gd name="T13" fmla="*/ 349 h 454"/>
                <a:gd name="T14" fmla="*/ 218 w 218"/>
                <a:gd name="T15" fmla="*/ 323 h 4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8"/>
                <a:gd name="T25" fmla="*/ 0 h 454"/>
                <a:gd name="T26" fmla="*/ 218 w 218"/>
                <a:gd name="T27" fmla="*/ 454 h 4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8" h="454">
                  <a:moveTo>
                    <a:pt x="122" y="0"/>
                  </a:moveTo>
                  <a:cubicBezTo>
                    <a:pt x="111" y="41"/>
                    <a:pt x="102" y="79"/>
                    <a:pt x="78" y="114"/>
                  </a:cubicBezTo>
                  <a:cubicBezTo>
                    <a:pt x="59" y="174"/>
                    <a:pt x="54" y="237"/>
                    <a:pt x="35" y="297"/>
                  </a:cubicBezTo>
                  <a:cubicBezTo>
                    <a:pt x="31" y="346"/>
                    <a:pt x="0" y="433"/>
                    <a:pt x="61" y="454"/>
                  </a:cubicBezTo>
                  <a:cubicBezTo>
                    <a:pt x="90" y="448"/>
                    <a:pt x="109" y="449"/>
                    <a:pt x="131" y="428"/>
                  </a:cubicBezTo>
                  <a:cubicBezTo>
                    <a:pt x="184" y="377"/>
                    <a:pt x="115" y="424"/>
                    <a:pt x="166" y="384"/>
                  </a:cubicBezTo>
                  <a:cubicBezTo>
                    <a:pt x="217" y="344"/>
                    <a:pt x="171" y="389"/>
                    <a:pt x="209" y="349"/>
                  </a:cubicBezTo>
                  <a:cubicBezTo>
                    <a:pt x="212" y="340"/>
                    <a:pt x="218" y="323"/>
                    <a:pt x="218" y="323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619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331640" y="147005"/>
            <a:ext cx="6984776" cy="493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○去野点</a:t>
            </a: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由于特殊原因使记录值出现假值，使测量值失真。可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法按最小概率事件剔除。其标准差： </a:t>
            </a: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残差：测量值与算术平均值之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差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   的测定值，概率仅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0.0026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是小概率事件，可以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不要</a:t>
            </a:r>
            <a:endParaRPr lang="zh-CN" altLang="en-US" sz="2800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5647751"/>
              </p:ext>
            </p:extLst>
          </p:nvPr>
        </p:nvGraphicFramePr>
        <p:xfrm>
          <a:off x="1979712" y="4011910"/>
          <a:ext cx="1296417" cy="4647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" name="Equation" r:id="rId5" imgW="774364" imgH="279279" progId="Equation.DSMT4">
                  <p:embed/>
                </p:oleObj>
              </mc:Choice>
              <mc:Fallback>
                <p:oleObj name="Equation" r:id="rId5" imgW="774364" imgH="279279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4011910"/>
                        <a:ext cx="1296417" cy="464724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572252"/>
              </p:ext>
            </p:extLst>
          </p:nvPr>
        </p:nvGraphicFramePr>
        <p:xfrm>
          <a:off x="3851920" y="2139702"/>
          <a:ext cx="3394757" cy="954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" name="Equation" r:id="rId7" imgW="1422400" imgH="482600" progId="Equation.DSMT4">
                  <p:embed/>
                </p:oleObj>
              </mc:Choice>
              <mc:Fallback>
                <p:oleObj name="Equation" r:id="rId7" imgW="1422400" imgH="482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2139702"/>
                        <a:ext cx="3394757" cy="95442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54536"/>
              </p:ext>
            </p:extLst>
          </p:nvPr>
        </p:nvGraphicFramePr>
        <p:xfrm>
          <a:off x="4366862" y="1376078"/>
          <a:ext cx="360363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" name="Equation" r:id="rId9" imgW="215640" imgH="177480" progId="Equation.DSMT4">
                  <p:embed/>
                </p:oleObj>
              </mc:Choice>
              <mc:Fallback>
                <p:oleObj name="Equation" r:id="rId9" imgW="21564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6862" y="1376078"/>
                        <a:ext cx="360363" cy="2952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62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1115616" y="915566"/>
            <a:ext cx="7272659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eaLnBrk="1" hangingPunct="1">
              <a:lnSpc>
                <a:spcPct val="105000"/>
              </a:lnSpc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○求均值</a:t>
            </a:r>
          </a:p>
          <a:p>
            <a:pPr marL="0" indent="0" algn="just" eaLnBrk="1" hangingPunct="1">
              <a:lnSpc>
                <a:spcPct val="105000"/>
              </a:lnSpc>
              <a:buFont typeface="Wingdings" panose="05000000000000000000" pitchFamily="2" charset="2"/>
              <a:buNone/>
            </a:pPr>
            <a:endParaRPr lang="zh-CN" altLang="en-US" kern="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672555"/>
              </p:ext>
            </p:extLst>
          </p:nvPr>
        </p:nvGraphicFramePr>
        <p:xfrm>
          <a:off x="1187624" y="1779662"/>
          <a:ext cx="4533900" cy="2497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2" name="Equation" r:id="rId4" imgW="774360" imgH="431640" progId="Equation.DSMT4">
                  <p:embed/>
                </p:oleObj>
              </mc:Choice>
              <mc:Fallback>
                <p:oleObj name="Equation" r:id="rId4" imgW="7743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779662"/>
                        <a:ext cx="4533900" cy="249713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822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1403648" y="261293"/>
            <a:ext cx="6912768" cy="4470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5000"/>
              </a:lnSpc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○求数据分布</a:t>
            </a:r>
          </a:p>
          <a:p>
            <a:pPr marL="0" indent="0" eaLnBrk="1" hangingPunct="1">
              <a:lnSpc>
                <a:spcPct val="125000"/>
              </a:lnSpc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已知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，求数据组的频率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分布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125000"/>
              </a:lnSpc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．求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内的   和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值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125000"/>
              </a:lnSpc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．求组数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越大，组数越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125000"/>
              </a:lnSpc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．定组间距</a:t>
            </a:r>
          </a:p>
          <a:p>
            <a:pPr marL="0" indent="0" eaLnBrk="1" hangingPunct="1">
              <a:lnSpc>
                <a:spcPct val="125000"/>
              </a:lnSpc>
              <a:buNone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选取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125000"/>
              </a:lnSpc>
              <a:buNone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原因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：把所有数据都包括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进去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 eaLnBrk="1" hangingPunct="1">
              <a:buFont typeface="Wingdings" panose="05000000000000000000" pitchFamily="2" charset="2"/>
              <a:buNone/>
            </a:pPr>
            <a:endParaRPr lang="zh-CN" altLang="en-US" sz="2800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7011"/>
              </p:ext>
            </p:extLst>
          </p:nvPr>
        </p:nvGraphicFramePr>
        <p:xfrm>
          <a:off x="3310912" y="1660201"/>
          <a:ext cx="468926" cy="330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" r:id="rId4" imgW="279400" imgH="228600" progId="Equation.3">
                  <p:embed/>
                </p:oleObj>
              </mc:Choice>
              <mc:Fallback>
                <p:oleObj r:id="rId4" imgW="2794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0912" y="1660201"/>
                        <a:ext cx="468926" cy="33070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902994"/>
              </p:ext>
            </p:extLst>
          </p:nvPr>
        </p:nvGraphicFramePr>
        <p:xfrm>
          <a:off x="4200713" y="1643582"/>
          <a:ext cx="443295" cy="363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5" r:id="rId6" imgW="266353" imgH="215619" progId="Equation.3">
                  <p:embed/>
                </p:oleObj>
              </mc:Choice>
              <mc:Fallback>
                <p:oleObj r:id="rId6" imgW="266353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0713" y="1643582"/>
                        <a:ext cx="443295" cy="36394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048881"/>
              </p:ext>
            </p:extLst>
          </p:nvPr>
        </p:nvGraphicFramePr>
        <p:xfrm>
          <a:off x="3545375" y="2788597"/>
          <a:ext cx="468926" cy="482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6" name="Equation" r:id="rId8" imgW="139579" imgH="164957" progId="Equation.3">
                  <p:embed/>
                </p:oleObj>
              </mc:Choice>
              <mc:Fallback>
                <p:oleObj name="Equation" r:id="rId8" imgW="139579" imgH="16495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5375" y="2788597"/>
                        <a:ext cx="468926" cy="48221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510914"/>
              </p:ext>
            </p:extLst>
          </p:nvPr>
        </p:nvGraphicFramePr>
        <p:xfrm>
          <a:off x="4499992" y="2715766"/>
          <a:ext cx="187166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" r:id="rId10" imgW="939392" imgH="393529" progId="Equation.3">
                  <p:embed/>
                </p:oleObj>
              </mc:Choice>
              <mc:Fallback>
                <p:oleObj r:id="rId10" imgW="939392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9992" y="2715766"/>
                        <a:ext cx="1871662" cy="7747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426367"/>
              </p:ext>
            </p:extLst>
          </p:nvPr>
        </p:nvGraphicFramePr>
        <p:xfrm>
          <a:off x="2304597" y="3346773"/>
          <a:ext cx="18002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" r:id="rId12" imgW="939392" imgH="393529" progId="Equation.3">
                  <p:embed/>
                </p:oleObj>
              </mc:Choice>
              <mc:Fallback>
                <p:oleObj r:id="rId12" imgW="939392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4597" y="3346773"/>
                        <a:ext cx="1800225" cy="6096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057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1475656" y="627534"/>
            <a:ext cx="6768752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确定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各组分界值</a:t>
            </a: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如此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例：</a:t>
            </a: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0.5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5.5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组界值</a:t>
            </a: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5.5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10.5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组界值</a:t>
            </a: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dirty="0">
                <a:ea typeface="黑体" panose="02010609060101010101" pitchFamily="49" charset="-122"/>
              </a:rPr>
              <a:t>…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en-US" altLang="zh-CN" sz="2800" dirty="0">
                <a:ea typeface="黑体" panose="02010609060101010101" pitchFamily="49" charset="-122"/>
              </a:rPr>
              <a:t>…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35.5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45.5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组界值</a:t>
            </a:r>
          </a:p>
          <a:p>
            <a:pPr marL="0" indent="0" eaLnBrk="1" hangingPunct="1">
              <a:lnSpc>
                <a:spcPct val="105000"/>
              </a:lnSpc>
              <a:buFont typeface="Wingdings" panose="05000000000000000000" pitchFamily="2" charset="2"/>
              <a:buNone/>
            </a:pPr>
            <a:endParaRPr lang="zh-CN" altLang="en-US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375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 bwMode="auto">
          <a:xfrm>
            <a:off x="1475656" y="699542"/>
            <a:ext cx="6912768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e.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统计落在各组内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数据：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频数</a:t>
            </a: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频率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列表：频率分布表　   </a:t>
            </a: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画图：频率分布图</a:t>
            </a: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数据的分布特征：</a:t>
            </a: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）密集位置</a:t>
            </a: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）离散情况</a:t>
            </a: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）数学特征、区间估计、分布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检验</a:t>
            </a:r>
            <a:endParaRPr lang="zh-CN" altLang="en-US" sz="1800" b="1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287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7574"/>
            <a:ext cx="7200800" cy="334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129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1115616" y="1419622"/>
            <a:ext cx="7179121" cy="2376264"/>
          </a:xfrm>
          <a:prstGeom prst="rect">
            <a:avLst/>
          </a:prstGeom>
        </p:spPr>
        <p:txBody>
          <a:bodyPr>
            <a:noAutofit/>
          </a:bodyPr>
          <a:lstStyle/>
          <a:p>
            <a:pPr indent="719138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259632" y="1395434"/>
            <a:ext cx="7632848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20725" eaLnBrk="1" hangingPunct="1">
              <a:lnSpc>
                <a:spcPct val="125000"/>
              </a:lnSpc>
              <a:defRPr/>
            </a:pPr>
            <a:r>
              <a:rPr lang="en-US" altLang="zh-CN" sz="4000" dirty="0"/>
              <a:t>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Wingdings" pitchFamily="2" charset="2"/>
              </a:rPr>
              <a:t>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汽车运行工况定义</a:t>
            </a:r>
            <a:endParaRPr lang="zh-CN" altLang="en-US" sz="2800" dirty="0">
              <a:effectLst>
                <a:outerShdw blurRad="38100" dist="38100" dir="2700000" algn="tl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725">
              <a:lnSpc>
                <a:spcPct val="125000"/>
              </a:lnSpc>
              <a:defRPr/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采用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多参数描述的汽车运行状况称之为汽车运行工况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725">
              <a:lnSpc>
                <a:spcPct val="125000"/>
              </a:lnSpc>
              <a:defRPr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为了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研究汽车与使用条件的适应性，通常采用多参数描述汽车运行状况。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0725" eaLnBrk="1" hangingPunct="1">
              <a:lnSpc>
                <a:spcPct val="125000"/>
              </a:lnSpc>
              <a:defRPr/>
            </a:pP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199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0"/>
          <a:stretch>
            <a:fillRect/>
          </a:stretch>
        </p:blipFill>
        <p:spPr bwMode="auto">
          <a:xfrm>
            <a:off x="2195736" y="123478"/>
            <a:ext cx="4680520" cy="4837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888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55576" y="843558"/>
            <a:ext cx="7848872" cy="3496342"/>
          </a:xfrm>
          <a:prstGeom prst="rect">
            <a:avLst/>
          </a:prstGeom>
          <a:ln/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19138">
              <a:lnSpc>
                <a:spcPct val="125000"/>
              </a:lnSpc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、汽车运行工况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分析目的</a:t>
            </a:r>
          </a:p>
          <a:p>
            <a:pPr indent="719138">
              <a:lnSpc>
                <a:spcPct val="125000"/>
              </a:lnSpc>
              <a:buNone/>
              <a:defRPr/>
            </a:pP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汽车常用</a:t>
            </a:r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工况：汽车在日常运行中，经常出现的</a:t>
            </a: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工况</a:t>
            </a:r>
            <a:endParaRPr lang="zh-CN" altLang="en-US" sz="2800" dirty="0">
              <a:latin typeface="黑体" pitchFamily="2" charset="-122"/>
              <a:ea typeface="黑体" pitchFamily="2" charset="-122"/>
            </a:endParaRPr>
          </a:p>
          <a:p>
            <a:pPr indent="719138">
              <a:lnSpc>
                <a:spcPct val="125000"/>
              </a:lnSpc>
              <a:buNone/>
              <a:defRPr/>
            </a:pP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汽车运行工况</a:t>
            </a:r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分析目的：</a:t>
            </a:r>
            <a:r>
              <a:rPr lang="zh-CN" altLang="en-US" sz="28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找出汽车常用工况，分析常用工况的使用合理性及影响因素，并且寻求改善汽车使用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合理程度的措施</a:t>
            </a:r>
            <a:r>
              <a:rPr lang="zh-CN" altLang="en-US" sz="28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339502"/>
            <a:ext cx="6858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>
              <a:lnSpc>
                <a:spcPct val="125000"/>
              </a:lnSpc>
              <a:spcBef>
                <a:spcPct val="0"/>
              </a:spcBef>
            </a:pPr>
            <a:r>
              <a:rPr kumimoji="1" lang="en-US" altLang="zh-CN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kumimoji="1"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车速分布统计结果</a:t>
            </a:r>
            <a:r>
              <a:rPr kumimoji="1" lang="zh-CN" altLang="en-US" sz="2800" b="1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endParaRPr kumimoji="1"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533400">
              <a:lnSpc>
                <a:spcPct val="125000"/>
              </a:lnSpc>
              <a:spcBef>
                <a:spcPct val="0"/>
              </a:spcBef>
            </a:pPr>
            <a:r>
              <a:rPr kumimoji="1"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）车速分布统计规律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市内：正态分布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公路：威布尔分布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kumimoji="1"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）常用车速偏低、动力利用率低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kumimoji="1"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）平均车速影响因素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市内：交通量、交通密度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公路：交通安全限速、动力性、平顺性</a:t>
            </a:r>
          </a:p>
        </p:txBody>
      </p:sp>
    </p:spTree>
    <p:extLst>
      <p:ext uri="{BB962C8B-B14F-4D97-AF65-F5344CB8AC3E}">
        <p14:creationId xmlns:p14="http://schemas.microsoft.com/office/powerpoint/2010/main" val="50596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1203598"/>
            <a:ext cx="6462464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</a:pPr>
            <a:r>
              <a:rPr kumimoji="1" lang="en-US" altLang="zh-CN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kumimoji="1" lang="zh-CN" altLang="en-US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挡</a:t>
            </a:r>
            <a:r>
              <a:rPr kumimoji="1" lang="zh-CN" altLang="en-US" sz="28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</a:t>
            </a:r>
            <a:r>
              <a:rPr kumimoji="1" lang="zh-CN" altLang="en-US" sz="2800" b="1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统计</a:t>
            </a:r>
            <a:r>
              <a:rPr kumimoji="1"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结果分析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kumimoji="1"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1"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）挡位利用</a:t>
            </a:r>
            <a:endParaRPr kumimoji="1"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kumimoji="1"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公路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：高挡利用率高，低挡利用率</a:t>
            </a:r>
            <a:r>
              <a:rPr kumimoji="1"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低      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市区：低挡利用率略有增加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kumimoji="1"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）影响因素：道路情况、交通流量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29068"/>
            <a:ext cx="2065412" cy="154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7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347614"/>
            <a:ext cx="8208912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  <a:spcBef>
                <a:spcPct val="0"/>
              </a:spcBef>
            </a:pPr>
            <a:r>
              <a:rPr lang="zh-CN" altLang="en-US" sz="2800" dirty="0">
                <a:latin typeface="Tahoma" panose="020B0604030504040204" pitchFamily="34" charset="0"/>
                <a:ea typeface="黑体" panose="02010609060101010101" pitchFamily="49" charset="-122"/>
              </a:rPr>
              <a:t>由此看出，为了获得良好的使用效果，就必须在汽车运行工况调查的基础上，结合汽车的结构特点及具体的使用条件，对于所处的常用工况是否合理进行认真分析，并且寻求改善汽车使用合理程度的措施。</a:t>
            </a:r>
          </a:p>
        </p:txBody>
      </p:sp>
    </p:spTree>
    <p:extLst>
      <p:ext uri="{BB962C8B-B14F-4D97-AF65-F5344CB8AC3E}">
        <p14:creationId xmlns:p14="http://schemas.microsoft.com/office/powerpoint/2010/main" val="71679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6829444" cy="56318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思考题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757873" y="1563638"/>
            <a:ext cx="6831946" cy="180020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概念：汽车运行工况、常用工况</a:t>
            </a:r>
            <a:b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汽车运行工况研究一般步骤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汽车运行工况研究的目的意义</a:t>
            </a:r>
          </a:p>
        </p:txBody>
      </p:sp>
    </p:spTree>
    <p:extLst>
      <p:ext uri="{BB962C8B-B14F-4D97-AF65-F5344CB8AC3E}">
        <p14:creationId xmlns:p14="http://schemas.microsoft.com/office/powerpoint/2010/main" val="207978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287016" y="1059582"/>
            <a:ext cx="8856984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对下列汽车运行工况统计结果的分析，你认为不正确的有哪些，并简要说明理由。</a:t>
            </a:r>
            <a:b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车速分布具有统计规律。市区运行车速分布一般具有偏态特征的近似威布尔分布的特征，公路运行车速分布多为具有正态分布。 </a:t>
            </a:r>
            <a:b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交通流密度是常用车速的分布范围和均值的重要影响因素。公路行驶的平均车速受车辆本身结构和动力性能的影响不大。市区车辆车速主要受交通安全限制，并与汽车动力性和平顺性有密切关系。</a:t>
            </a:r>
          </a:p>
        </p:txBody>
      </p:sp>
    </p:spTree>
    <p:extLst>
      <p:ext uri="{BB962C8B-B14F-4D97-AF65-F5344CB8AC3E}">
        <p14:creationId xmlns:p14="http://schemas.microsoft.com/office/powerpoint/2010/main" val="146774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467544" y="1203598"/>
            <a:ext cx="8496944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5000"/>
              </a:lnSpc>
              <a:buNone/>
              <a:tabLst>
                <a:tab pos="1348979" algn="l"/>
              </a:tabLst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常用车速偏低，反映出车辆动力利用率不高，将造成车辆使用效率下降。常用车速也是油耗量最多的行驶工况，汽车节约燃料的重点应放在努力改善常用车速下的燃料经济性。</a:t>
            </a:r>
            <a:b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按时间统计，市区运行车辆的高挡利用率高，低挡利用率很低。公路行驶，低挡利用时间略有增加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94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Rot="1" noChangeArrowheads="1"/>
          </p:cNvSpPr>
          <p:nvPr/>
        </p:nvSpPr>
        <p:spPr bwMode="auto">
          <a:xfrm>
            <a:off x="251520" y="915566"/>
            <a:ext cx="8892480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e.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公共汽车因常常起步、停车等运行方式所决定，空挡的使用时间约占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50%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，而最高挡的利用率明显低于公路行驶，其它各挡的利用率高于公路行驶。因此，城市行驶车辆的高速挡齿轮和离合器片磨损高于公路行驶车辆。由于连续起步、加速、等速、滑行，要重视改善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公共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汽车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发动机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过渡工况的燃料经济性，并注意改善驾驶操作条件和提高驾驶技术。</a:t>
            </a:r>
            <a:b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f.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汽车行驶的道路条件越好，功率利用率越高。汽车运行中，发动机转速处于不稳定工况，油耗较稳定工况低。</a:t>
            </a:r>
          </a:p>
        </p:txBody>
      </p:sp>
    </p:spTree>
    <p:extLst>
      <p:ext uri="{BB962C8B-B14F-4D97-AF65-F5344CB8AC3E}">
        <p14:creationId xmlns:p14="http://schemas.microsoft.com/office/powerpoint/2010/main" val="2945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>
          <a:xfrm>
            <a:off x="2051720" y="1410812"/>
            <a:ext cx="7274435" cy="22322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9138">
              <a:lnSpc>
                <a:spcPct val="125000"/>
              </a:lnSpc>
              <a:spcBef>
                <a:spcPts val="0"/>
              </a:spcBef>
              <a:buFont typeface="Arial" pitchFamily="34" charset="0"/>
              <a:buNone/>
              <a:defRPr/>
            </a:pPr>
            <a:endParaRPr lang="en-US" altLang="zh-CN" sz="28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331640" y="2468177"/>
            <a:ext cx="5585976" cy="480131"/>
          </a:xfrm>
          <a:prstGeom prst="rect">
            <a:avLst/>
          </a:prstGeom>
          <a:ln/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一、</a:t>
            </a:r>
            <a:r>
              <a:rPr lang="zh-CN" altLang="en-US" sz="2800" b="1" dirty="0" smtClean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汽车运行工况研究一般步骤</a:t>
            </a:r>
            <a:endParaRPr lang="zh-CN" altLang="en-US" sz="2800" b="1" dirty="0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78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>
          <a:xfrm>
            <a:off x="1115616" y="1419622"/>
            <a:ext cx="7274435" cy="22322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9138">
              <a:lnSpc>
                <a:spcPct val="125000"/>
              </a:lnSpc>
              <a:spcBef>
                <a:spcPts val="0"/>
              </a:spcBef>
              <a:buFont typeface="Arial" pitchFamily="34" charset="0"/>
              <a:buNone/>
              <a:defRPr/>
            </a:pPr>
            <a:endParaRPr lang="en-US" altLang="zh-CN" sz="28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99592" y="411510"/>
            <a:ext cx="7956376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5963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19138">
              <a:lnSpc>
                <a:spcPct val="125000"/>
              </a:lnSpc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选线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19138">
              <a:lnSpc>
                <a:spcPct val="125000"/>
              </a:lnSpc>
              <a:buNone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选择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具有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代表性路线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，并取得道路交通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资料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779662"/>
            <a:ext cx="4392488" cy="3135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59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>
          <a:xfrm>
            <a:off x="1115616" y="1419622"/>
            <a:ext cx="7274435" cy="22322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9138">
              <a:lnSpc>
                <a:spcPct val="125000"/>
              </a:lnSpc>
              <a:spcBef>
                <a:spcPts val="0"/>
              </a:spcBef>
              <a:buFont typeface="Arial" pitchFamily="34" charset="0"/>
              <a:buNone/>
              <a:defRPr/>
            </a:pPr>
            <a:endParaRPr lang="en-US" altLang="zh-CN" sz="28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99592" y="304230"/>
            <a:ext cx="7956376" cy="179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5963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19138">
              <a:lnSpc>
                <a:spcPct val="125000"/>
              </a:lnSpc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选参数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19138">
              <a:lnSpc>
                <a:spcPct val="125000"/>
              </a:lnSpc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参数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的选用应根据研究任务而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评价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汽车合理使用时，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Va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、油门开度、挡位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230253"/>
            <a:ext cx="3793033" cy="2843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44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>
          <a:xfrm>
            <a:off x="1115616" y="1419622"/>
            <a:ext cx="7274435" cy="22322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9138">
              <a:lnSpc>
                <a:spcPct val="125000"/>
              </a:lnSpc>
              <a:spcBef>
                <a:spcPts val="0"/>
              </a:spcBef>
              <a:buFont typeface="Arial" pitchFamily="34" charset="0"/>
              <a:buNone/>
              <a:defRPr/>
            </a:pPr>
            <a:endParaRPr lang="en-US" altLang="zh-CN" sz="28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74645" y="791758"/>
            <a:ext cx="7956376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5963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804863">
              <a:lnSpc>
                <a:spcPct val="125000"/>
              </a:lnSpc>
              <a:buNone/>
              <a:defRPr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选择车辆</a:t>
            </a:r>
          </a:p>
          <a:p>
            <a:pPr indent="719138">
              <a:lnSpc>
                <a:spcPct val="125000"/>
              </a:lnSpc>
              <a:buNone/>
              <a:defRPr/>
            </a:pP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典型性、代表性车辆，符合国家标准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474684"/>
            <a:ext cx="2923818" cy="1903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535746"/>
            <a:ext cx="2998033" cy="190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67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03648" y="411511"/>
            <a:ext cx="4176463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选择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试验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用仪器设备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7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63638"/>
            <a:ext cx="4131518" cy="274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888" y="1563638"/>
            <a:ext cx="2515671" cy="270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467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497360" y="1059582"/>
            <a:ext cx="6192688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选择驾驶员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有经验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的驾驶员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563638"/>
            <a:ext cx="4248472" cy="255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4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>
          <a:xfrm>
            <a:off x="971600" y="1563638"/>
            <a:ext cx="6588125" cy="539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475656" y="616816"/>
            <a:ext cx="16561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dirty="0" smtClean="0">
                <a:latin typeface="黑体" pitchFamily="2" charset="-122"/>
                <a:ea typeface="黑体" pitchFamily="2" charset="-122"/>
              </a:rPr>
              <a:t>6.</a:t>
            </a: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试验</a:t>
            </a:r>
            <a:endParaRPr lang="zh-CN" altLang="en-US" sz="2800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96" y="1347614"/>
            <a:ext cx="7367331" cy="366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31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2693</TotalTime>
  <Words>691</Words>
  <Application>Microsoft Office PowerPoint</Application>
  <PresentationFormat>全屏显示(16:9)</PresentationFormat>
  <Paragraphs>76</Paragraphs>
  <Slides>28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黑体</vt:lpstr>
      <vt:lpstr>宋体</vt:lpstr>
      <vt:lpstr>Arial</vt:lpstr>
      <vt:lpstr>Calibri</vt:lpstr>
      <vt:lpstr>Tahoma</vt:lpstr>
      <vt:lpstr>Wingdings</vt:lpstr>
      <vt:lpstr>Wingdings 2</vt:lpstr>
      <vt:lpstr>Office 主题</vt:lpstr>
      <vt:lpstr>汽车运用工程</vt:lpstr>
      <vt:lpstr>1_汽车运用工程</vt:lpstr>
      <vt:lpstr>2_汽车运用工程</vt:lpstr>
      <vt:lpstr>Equation</vt:lpstr>
      <vt:lpstr>Microsoft 公式 3.0</vt:lpstr>
      <vt:lpstr>任务二  汽车运行工况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第几节  内容名字</dc:title>
  <dc:creator>edius1</dc:creator>
  <cp:lastModifiedBy>Administrator</cp:lastModifiedBy>
  <cp:revision>112</cp:revision>
  <dcterms:created xsi:type="dcterms:W3CDTF">2014-02-17T07:50:13Z</dcterms:created>
  <dcterms:modified xsi:type="dcterms:W3CDTF">2017-01-02T07:34:13Z</dcterms:modified>
</cp:coreProperties>
</file>