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0"/>
  </p:notesMasterIdLst>
  <p:sldIdLst>
    <p:sldId id="256" r:id="rId2"/>
    <p:sldId id="257" r:id="rId3"/>
    <p:sldId id="258" r:id="rId4"/>
    <p:sldId id="259" r:id="rId5"/>
    <p:sldId id="261" r:id="rId6"/>
    <p:sldId id="260" r:id="rId7"/>
    <p:sldId id="262" r:id="rId8"/>
    <p:sldId id="264" r:id="rId9"/>
    <p:sldId id="265" r:id="rId10"/>
    <p:sldId id="263" r:id="rId11"/>
    <p:sldId id="267" r:id="rId12"/>
    <p:sldId id="268" r:id="rId13"/>
    <p:sldId id="266" r:id="rId14"/>
    <p:sldId id="269" r:id="rId15"/>
    <p:sldId id="270" r:id="rId16"/>
    <p:sldId id="271" r:id="rId17"/>
    <p:sldId id="272" r:id="rId18"/>
    <p:sldId id="273" r:id="rId19"/>
    <p:sldId id="274" r:id="rId20"/>
    <p:sldId id="275" r:id="rId21"/>
    <p:sldId id="276" r:id="rId22"/>
    <p:sldId id="277" r:id="rId23"/>
    <p:sldId id="278" r:id="rId24"/>
    <p:sldId id="280" r:id="rId25"/>
    <p:sldId id="281" r:id="rId26"/>
    <p:sldId id="282" r:id="rId27"/>
    <p:sldId id="283" r:id="rId28"/>
    <p:sldId id="286" r:id="rId29"/>
    <p:sldId id="284" r:id="rId30"/>
    <p:sldId id="285" r:id="rId31"/>
    <p:sldId id="287" r:id="rId32"/>
    <p:sldId id="288" r:id="rId33"/>
    <p:sldId id="289" r:id="rId34"/>
    <p:sldId id="290" r:id="rId35"/>
    <p:sldId id="291" r:id="rId36"/>
    <p:sldId id="292" r:id="rId37"/>
    <p:sldId id="293" r:id="rId38"/>
    <p:sldId id="294" r:id="rId39"/>
    <p:sldId id="295" r:id="rId40"/>
    <p:sldId id="279" r:id="rId41"/>
    <p:sldId id="296" r:id="rId42"/>
    <p:sldId id="297" r:id="rId43"/>
    <p:sldId id="298" r:id="rId44"/>
    <p:sldId id="299" r:id="rId45"/>
    <p:sldId id="300" r:id="rId46"/>
    <p:sldId id="301" r:id="rId47"/>
    <p:sldId id="302" r:id="rId48"/>
    <p:sldId id="303" r:id="rId49"/>
    <p:sldId id="304" r:id="rId50"/>
    <p:sldId id="305" r:id="rId51"/>
    <p:sldId id="307" r:id="rId52"/>
    <p:sldId id="306" r:id="rId53"/>
    <p:sldId id="309" r:id="rId54"/>
    <p:sldId id="310" r:id="rId55"/>
    <p:sldId id="308" r:id="rId56"/>
    <p:sldId id="311" r:id="rId57"/>
    <p:sldId id="312" r:id="rId58"/>
    <p:sldId id="313" r:id="rId59"/>
    <p:sldId id="341" r:id="rId60"/>
    <p:sldId id="342" r:id="rId61"/>
    <p:sldId id="343" r:id="rId62"/>
    <p:sldId id="315" r:id="rId63"/>
    <p:sldId id="316" r:id="rId64"/>
    <p:sldId id="317" r:id="rId65"/>
    <p:sldId id="318" r:id="rId66"/>
    <p:sldId id="319" r:id="rId67"/>
    <p:sldId id="320" r:id="rId68"/>
    <p:sldId id="321" r:id="rId69"/>
    <p:sldId id="322" r:id="rId70"/>
    <p:sldId id="323" r:id="rId71"/>
    <p:sldId id="324" r:id="rId72"/>
    <p:sldId id="325" r:id="rId73"/>
    <p:sldId id="326" r:id="rId74"/>
    <p:sldId id="327" r:id="rId75"/>
    <p:sldId id="328" r:id="rId76"/>
    <p:sldId id="329" r:id="rId77"/>
    <p:sldId id="330" r:id="rId78"/>
    <p:sldId id="331" r:id="rId79"/>
    <p:sldId id="332" r:id="rId80"/>
    <p:sldId id="333" r:id="rId81"/>
    <p:sldId id="334" r:id="rId82"/>
    <p:sldId id="335" r:id="rId83"/>
    <p:sldId id="336" r:id="rId84"/>
    <p:sldId id="337" r:id="rId85"/>
    <p:sldId id="338" r:id="rId86"/>
    <p:sldId id="339" r:id="rId87"/>
    <p:sldId id="340" r:id="rId88"/>
    <p:sldId id="344" r:id="rId8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varScale="1">
        <p:scale>
          <a:sx n="84" d="100"/>
          <a:sy n="84" d="100"/>
        </p:scale>
        <p:origin x="-1152" y="-90"/>
      </p:cViewPr>
      <p:guideLst>
        <p:guide orient="horz" pos="2160"/>
        <p:guide pos="2880"/>
      </p:guideLst>
    </p:cSldViewPr>
  </p:slideViewPr>
  <p:notesTextViewPr>
    <p:cViewPr>
      <p:scale>
        <a:sx n="1" d="1"/>
        <a:sy n="1" d="1"/>
      </p:scale>
      <p:origin x="0" y="0"/>
    </p:cViewPr>
  </p:notesTextViewPr>
  <p:sorterViewPr>
    <p:cViewPr>
      <p:scale>
        <a:sx n="100" d="100"/>
        <a:sy n="100" d="100"/>
      </p:scale>
      <p:origin x="0" y="1939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8BFBF4F-3F5C-43BE-9555-518A14FB15B0}" type="doc">
      <dgm:prSet loTypeId="urn:microsoft.com/office/officeart/2005/8/layout/vList3" loCatId="picture" qsTypeId="urn:microsoft.com/office/officeart/2005/8/quickstyle/simple1" qsCatId="simple" csTypeId="urn:microsoft.com/office/officeart/2005/8/colors/accent1_2" csCatId="accent1" phldr="1"/>
      <dgm:spPr/>
    </dgm:pt>
    <dgm:pt modelId="{8069C973-6279-4E90-9FCB-01270C2A2C29}">
      <dgm:prSet phldrT="[文本]" custT="1"/>
      <dgm:spPr/>
      <dgm:t>
        <a:bodyPr/>
        <a:lstStyle/>
        <a:p>
          <a:r>
            <a:rPr lang="en-US" altLang="en-US" sz="1800" b="1" dirty="0" smtClean="0"/>
            <a:t>1.</a:t>
          </a:r>
          <a:r>
            <a:rPr lang="zh-CN" altLang="en-US" sz="1800" b="1" dirty="0" smtClean="0"/>
            <a:t>建立并保存工作簿</a:t>
          </a:r>
          <a:endParaRPr lang="zh-CN" altLang="en-US" sz="1800" b="1" dirty="0"/>
        </a:p>
      </dgm:t>
    </dgm:pt>
    <dgm:pt modelId="{01477179-5407-4EDF-BCAB-861E94A1F1A2}" type="parTrans" cxnId="{A9A581E2-AC98-492F-AB4F-3781B236A6D9}">
      <dgm:prSet/>
      <dgm:spPr/>
      <dgm:t>
        <a:bodyPr/>
        <a:lstStyle/>
        <a:p>
          <a:endParaRPr lang="zh-CN" altLang="en-US" sz="1800" b="1"/>
        </a:p>
      </dgm:t>
    </dgm:pt>
    <dgm:pt modelId="{343B15B2-F07F-4BDF-AD7F-BEB7AA4D1294}" type="sibTrans" cxnId="{A9A581E2-AC98-492F-AB4F-3781B236A6D9}">
      <dgm:prSet/>
      <dgm:spPr/>
      <dgm:t>
        <a:bodyPr/>
        <a:lstStyle/>
        <a:p>
          <a:endParaRPr lang="zh-CN" altLang="en-US" sz="1800" b="1"/>
        </a:p>
      </dgm:t>
    </dgm:pt>
    <dgm:pt modelId="{EF6EA48B-E3BF-4A36-8E84-1C9131E82F6E}">
      <dgm:prSet phldrT="[文本]" custT="1"/>
      <dgm:spPr/>
      <dgm:t>
        <a:bodyPr/>
        <a:lstStyle/>
        <a:p>
          <a:r>
            <a:rPr lang="en-US" sz="1800" b="1" dirty="0" smtClean="0"/>
            <a:t>4</a:t>
          </a:r>
          <a:r>
            <a:rPr lang="zh-CN" sz="1800" b="1" dirty="0" smtClean="0"/>
            <a:t>．复制单元格。</a:t>
          </a:r>
          <a:endParaRPr lang="zh-CN" altLang="en-US" sz="1800" b="1" dirty="0"/>
        </a:p>
      </dgm:t>
    </dgm:pt>
    <dgm:pt modelId="{D7A03CC0-1A83-494D-B8E7-2AE9DD8A777F}" type="parTrans" cxnId="{34D825EF-CCF9-4C54-8CAE-E5B1419178E2}">
      <dgm:prSet/>
      <dgm:spPr/>
      <dgm:t>
        <a:bodyPr/>
        <a:lstStyle/>
        <a:p>
          <a:endParaRPr lang="zh-CN" altLang="en-US" sz="1800" b="1"/>
        </a:p>
      </dgm:t>
    </dgm:pt>
    <dgm:pt modelId="{BC0C5778-40DD-419F-84EC-3726DC0AC33E}" type="sibTrans" cxnId="{34D825EF-CCF9-4C54-8CAE-E5B1419178E2}">
      <dgm:prSet/>
      <dgm:spPr/>
      <dgm:t>
        <a:bodyPr/>
        <a:lstStyle/>
        <a:p>
          <a:endParaRPr lang="zh-CN" altLang="en-US" sz="1800" b="1"/>
        </a:p>
      </dgm:t>
    </dgm:pt>
    <dgm:pt modelId="{9B4B1E25-B122-4269-83CB-170A29E876C9}">
      <dgm:prSet phldrT="[文本]" custT="1"/>
      <dgm:spPr/>
      <dgm:t>
        <a:bodyPr/>
        <a:lstStyle/>
        <a:p>
          <a:r>
            <a:rPr lang="en-US" sz="1800" b="1" dirty="0" smtClean="0"/>
            <a:t>5.</a:t>
          </a:r>
          <a:r>
            <a:rPr lang="zh-CN" sz="1800" b="1" dirty="0" smtClean="0"/>
            <a:t>重命名工作表</a:t>
          </a:r>
          <a:r>
            <a:rPr lang="en-US" sz="1800" b="1" dirty="0" smtClean="0"/>
            <a:t>sheet2</a:t>
          </a:r>
          <a:endParaRPr lang="zh-CN" altLang="en-US" sz="1800" b="1" dirty="0"/>
        </a:p>
      </dgm:t>
    </dgm:pt>
    <dgm:pt modelId="{8024AADB-4AF9-4993-8A1E-428A8077B08F}" type="parTrans" cxnId="{F3B4E16B-58BD-43CF-9412-4D470B3E5B05}">
      <dgm:prSet/>
      <dgm:spPr/>
      <dgm:t>
        <a:bodyPr/>
        <a:lstStyle/>
        <a:p>
          <a:endParaRPr lang="zh-CN" altLang="en-US" sz="1800" b="1"/>
        </a:p>
      </dgm:t>
    </dgm:pt>
    <dgm:pt modelId="{5FBE88D6-288F-4AE5-B2F5-76444C3AC02A}" type="sibTrans" cxnId="{F3B4E16B-58BD-43CF-9412-4D470B3E5B05}">
      <dgm:prSet/>
      <dgm:spPr/>
      <dgm:t>
        <a:bodyPr/>
        <a:lstStyle/>
        <a:p>
          <a:endParaRPr lang="zh-CN" altLang="en-US" sz="1800" b="1"/>
        </a:p>
      </dgm:t>
    </dgm:pt>
    <dgm:pt modelId="{479ED81C-38AC-425B-8373-C3121F0E9859}">
      <dgm:prSet custT="1"/>
      <dgm:spPr/>
      <dgm:t>
        <a:bodyPr/>
        <a:lstStyle/>
        <a:p>
          <a:r>
            <a:rPr lang="en-US" sz="1800" b="1" dirty="0" smtClean="0"/>
            <a:t>6</a:t>
          </a:r>
          <a:r>
            <a:rPr lang="zh-CN" sz="1800" b="1" dirty="0" smtClean="0"/>
            <a:t>．复制工作表。</a:t>
          </a:r>
          <a:endParaRPr lang="zh-CN" altLang="en-US" sz="1800" b="1" dirty="0"/>
        </a:p>
      </dgm:t>
    </dgm:pt>
    <dgm:pt modelId="{8F53131E-E382-443B-A399-D13D74EA8126}" type="parTrans" cxnId="{822045BE-9F78-4CA4-BE1E-B7C1A26A5ABB}">
      <dgm:prSet/>
      <dgm:spPr/>
      <dgm:t>
        <a:bodyPr/>
        <a:lstStyle/>
        <a:p>
          <a:endParaRPr lang="zh-CN" altLang="en-US" sz="1800" b="1"/>
        </a:p>
      </dgm:t>
    </dgm:pt>
    <dgm:pt modelId="{D571618E-07B9-46DE-9739-A1C58410F11A}" type="sibTrans" cxnId="{822045BE-9F78-4CA4-BE1E-B7C1A26A5ABB}">
      <dgm:prSet/>
      <dgm:spPr/>
      <dgm:t>
        <a:bodyPr/>
        <a:lstStyle/>
        <a:p>
          <a:endParaRPr lang="zh-CN" altLang="en-US" sz="1800" b="1"/>
        </a:p>
      </dgm:t>
    </dgm:pt>
    <dgm:pt modelId="{E4E176B0-B278-449C-B0C8-CD0BEE2C11B2}">
      <dgm:prSet custT="1"/>
      <dgm:spPr/>
      <dgm:t>
        <a:bodyPr/>
        <a:lstStyle/>
        <a:p>
          <a:r>
            <a:rPr lang="en-US" sz="1800" b="1" dirty="0" smtClean="0"/>
            <a:t>7.</a:t>
          </a:r>
          <a:r>
            <a:rPr lang="zh-CN" sz="1800" b="1" dirty="0" smtClean="0"/>
            <a:t>重命名工作表</a:t>
          </a:r>
          <a:endParaRPr lang="zh-CN" altLang="en-US" sz="1800" b="1" dirty="0"/>
        </a:p>
      </dgm:t>
    </dgm:pt>
    <dgm:pt modelId="{A7829F62-27BB-4326-8159-215D8811B142}" type="parTrans" cxnId="{3D9B0660-E1DD-4630-B071-3371CB341C41}">
      <dgm:prSet/>
      <dgm:spPr/>
      <dgm:t>
        <a:bodyPr/>
        <a:lstStyle/>
        <a:p>
          <a:endParaRPr lang="zh-CN" altLang="en-US" sz="1800" b="1"/>
        </a:p>
      </dgm:t>
    </dgm:pt>
    <dgm:pt modelId="{66202D2A-5DAE-4AC2-A95B-895332A4135A}" type="sibTrans" cxnId="{3D9B0660-E1DD-4630-B071-3371CB341C41}">
      <dgm:prSet/>
      <dgm:spPr/>
      <dgm:t>
        <a:bodyPr/>
        <a:lstStyle/>
        <a:p>
          <a:endParaRPr lang="zh-CN" altLang="en-US" sz="1800" b="1"/>
        </a:p>
      </dgm:t>
    </dgm:pt>
    <dgm:pt modelId="{7E7D49FB-A6CB-4C4F-A529-CEAF5F79A3A7}">
      <dgm:prSet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n-US" altLang="zh-CN" sz="1800" b="1" dirty="0" smtClean="0"/>
            <a:t>2.</a:t>
          </a:r>
          <a:r>
            <a:rPr lang="zh-CN" altLang="zh-CN" sz="1800" b="1" dirty="0" smtClean="0"/>
            <a:t>重命名</a:t>
          </a:r>
          <a:r>
            <a:rPr lang="en-US" altLang="zh-CN" sz="1800" b="1" dirty="0" smtClean="0"/>
            <a:t>sheet1</a:t>
          </a:r>
          <a:r>
            <a:rPr lang="zh-CN" altLang="zh-CN" sz="1800" b="1" dirty="0" smtClean="0"/>
            <a:t>工作表</a:t>
          </a:r>
        </a:p>
        <a:p>
          <a:pPr defTabSz="977900">
            <a:lnSpc>
              <a:spcPct val="90000"/>
            </a:lnSpc>
            <a:spcBef>
              <a:spcPct val="0"/>
            </a:spcBef>
            <a:spcAft>
              <a:spcPct val="35000"/>
            </a:spcAft>
          </a:pPr>
          <a:endParaRPr lang="zh-CN" altLang="en-US" sz="1800" b="1" dirty="0"/>
        </a:p>
      </dgm:t>
    </dgm:pt>
    <dgm:pt modelId="{8EAC6F50-7746-4DC6-8810-2709838BCF9A}" type="parTrans" cxnId="{2C807B84-F5E3-42E4-BD5C-05BD800F950D}">
      <dgm:prSet/>
      <dgm:spPr/>
      <dgm:t>
        <a:bodyPr/>
        <a:lstStyle/>
        <a:p>
          <a:endParaRPr lang="zh-CN" altLang="en-US" sz="1800" b="1"/>
        </a:p>
      </dgm:t>
    </dgm:pt>
    <dgm:pt modelId="{30B6A67A-DDC3-4635-A4C5-EB4415064B42}" type="sibTrans" cxnId="{2C807B84-F5E3-42E4-BD5C-05BD800F950D}">
      <dgm:prSet/>
      <dgm:spPr/>
      <dgm:t>
        <a:bodyPr/>
        <a:lstStyle/>
        <a:p>
          <a:endParaRPr lang="zh-CN" altLang="en-US" sz="1800" b="1"/>
        </a:p>
      </dgm:t>
    </dgm:pt>
    <dgm:pt modelId="{7443D7C9-C099-47EC-B5A7-BC481722BF36}">
      <dgm:prSet custT="1"/>
      <dgm:spPr/>
      <dgm:t>
        <a:bodyPr/>
        <a:lstStyle/>
        <a:p>
          <a:r>
            <a:rPr lang="en-US" altLang="zh-CN" sz="1800" b="1" dirty="0" smtClean="0"/>
            <a:t>3.</a:t>
          </a:r>
          <a:r>
            <a:rPr lang="zh-CN" altLang="en-US" sz="1800" b="1" dirty="0" smtClean="0"/>
            <a:t>按样文输入数据。</a:t>
          </a:r>
          <a:endParaRPr lang="zh-CN" altLang="en-US" sz="1800" b="1" dirty="0"/>
        </a:p>
      </dgm:t>
    </dgm:pt>
    <dgm:pt modelId="{23572A94-5BD2-4F1C-9A88-02B69FD509DF}" type="parTrans" cxnId="{28EC5014-36D3-4F2D-8E69-F790653D722C}">
      <dgm:prSet/>
      <dgm:spPr/>
      <dgm:t>
        <a:bodyPr/>
        <a:lstStyle/>
        <a:p>
          <a:endParaRPr lang="zh-CN" altLang="en-US" sz="1800" b="1"/>
        </a:p>
      </dgm:t>
    </dgm:pt>
    <dgm:pt modelId="{883AD2AE-5E97-4035-85AB-6910E769D170}" type="sibTrans" cxnId="{28EC5014-36D3-4F2D-8E69-F790653D722C}">
      <dgm:prSet/>
      <dgm:spPr/>
      <dgm:t>
        <a:bodyPr/>
        <a:lstStyle/>
        <a:p>
          <a:endParaRPr lang="zh-CN" altLang="en-US" sz="1800" b="1"/>
        </a:p>
      </dgm:t>
    </dgm:pt>
    <dgm:pt modelId="{E7A26F36-518F-43D3-B494-B499961E7D1F}">
      <dgm:prSet custT="1"/>
      <dgm:spPr/>
      <dgm:t>
        <a:bodyPr/>
        <a:lstStyle/>
        <a:p>
          <a:r>
            <a:rPr lang="en-US" altLang="en-US" sz="1800" b="1" smtClean="0"/>
            <a:t>8.</a:t>
          </a:r>
          <a:r>
            <a:rPr lang="zh-CN" altLang="en-US" sz="1800" b="1" smtClean="0"/>
            <a:t>保存关闭文档</a:t>
          </a:r>
          <a:endParaRPr lang="zh-CN" altLang="en-US" sz="1800" b="1"/>
        </a:p>
      </dgm:t>
    </dgm:pt>
    <dgm:pt modelId="{CAA64136-7FAC-42D3-AA49-908F979C95FA}" type="parTrans" cxnId="{788E4EC1-2283-4138-9F0B-C744CAA9F818}">
      <dgm:prSet/>
      <dgm:spPr/>
      <dgm:t>
        <a:bodyPr/>
        <a:lstStyle/>
        <a:p>
          <a:endParaRPr lang="zh-CN" altLang="en-US" sz="1800" b="1"/>
        </a:p>
      </dgm:t>
    </dgm:pt>
    <dgm:pt modelId="{71E2BFAC-B9A6-4838-9864-8EB5DE3673CF}" type="sibTrans" cxnId="{788E4EC1-2283-4138-9F0B-C744CAA9F818}">
      <dgm:prSet/>
      <dgm:spPr/>
      <dgm:t>
        <a:bodyPr/>
        <a:lstStyle/>
        <a:p>
          <a:endParaRPr lang="zh-CN" altLang="en-US" sz="1800" b="1"/>
        </a:p>
      </dgm:t>
    </dgm:pt>
    <dgm:pt modelId="{9DCE37C7-0E0F-46F8-A0DE-12A7A0301DBE}" type="pres">
      <dgm:prSet presAssocID="{98BFBF4F-3F5C-43BE-9555-518A14FB15B0}" presName="linearFlow" presStyleCnt="0">
        <dgm:presLayoutVars>
          <dgm:dir/>
          <dgm:resizeHandles val="exact"/>
        </dgm:presLayoutVars>
      </dgm:prSet>
      <dgm:spPr/>
    </dgm:pt>
    <dgm:pt modelId="{E78B6DDD-B31C-4173-956F-AC152E708435}" type="pres">
      <dgm:prSet presAssocID="{8069C973-6279-4E90-9FCB-01270C2A2C29}" presName="composite" presStyleCnt="0"/>
      <dgm:spPr/>
    </dgm:pt>
    <dgm:pt modelId="{3338A742-B2D9-461F-9385-14591F7020E6}" type="pres">
      <dgm:prSet presAssocID="{8069C973-6279-4E90-9FCB-01270C2A2C29}" presName="imgShp" presStyleLbl="fgImgPlace1" presStyleIdx="0" presStyleCnt="8"/>
      <dgm:spPr/>
    </dgm:pt>
    <dgm:pt modelId="{B1200E7F-41AB-4BCB-9297-F7C6405E59A1}" type="pres">
      <dgm:prSet presAssocID="{8069C973-6279-4E90-9FCB-01270C2A2C29}" presName="txShp" presStyleLbl="node1" presStyleIdx="0" presStyleCnt="8">
        <dgm:presLayoutVars>
          <dgm:bulletEnabled val="1"/>
        </dgm:presLayoutVars>
      </dgm:prSet>
      <dgm:spPr/>
      <dgm:t>
        <a:bodyPr/>
        <a:lstStyle/>
        <a:p>
          <a:endParaRPr lang="zh-CN" altLang="en-US"/>
        </a:p>
      </dgm:t>
    </dgm:pt>
    <dgm:pt modelId="{96DE6F76-E8C1-4169-8B53-6B6DED9F0109}" type="pres">
      <dgm:prSet presAssocID="{343B15B2-F07F-4BDF-AD7F-BEB7AA4D1294}" presName="spacing" presStyleCnt="0"/>
      <dgm:spPr/>
    </dgm:pt>
    <dgm:pt modelId="{CA01A904-83A6-4490-B53C-B21071BBB0DA}" type="pres">
      <dgm:prSet presAssocID="{7E7D49FB-A6CB-4C4F-A529-CEAF5F79A3A7}" presName="composite" presStyleCnt="0"/>
      <dgm:spPr/>
    </dgm:pt>
    <dgm:pt modelId="{FE4DBE4C-58FE-4D95-BFB0-3158EE44F71C}" type="pres">
      <dgm:prSet presAssocID="{7E7D49FB-A6CB-4C4F-A529-CEAF5F79A3A7}" presName="imgShp" presStyleLbl="fgImgPlace1" presStyleIdx="1" presStyleCnt="8"/>
      <dgm:spPr/>
    </dgm:pt>
    <dgm:pt modelId="{079AEBE3-E478-4930-9032-6C76A151EA25}" type="pres">
      <dgm:prSet presAssocID="{7E7D49FB-A6CB-4C4F-A529-CEAF5F79A3A7}" presName="txShp" presStyleLbl="node1" presStyleIdx="1" presStyleCnt="8">
        <dgm:presLayoutVars>
          <dgm:bulletEnabled val="1"/>
        </dgm:presLayoutVars>
      </dgm:prSet>
      <dgm:spPr/>
      <dgm:t>
        <a:bodyPr/>
        <a:lstStyle/>
        <a:p>
          <a:endParaRPr lang="zh-CN" altLang="en-US"/>
        </a:p>
      </dgm:t>
    </dgm:pt>
    <dgm:pt modelId="{96B1A153-E021-4EC3-BB30-644AB7280C35}" type="pres">
      <dgm:prSet presAssocID="{30B6A67A-DDC3-4635-A4C5-EB4415064B42}" presName="spacing" presStyleCnt="0"/>
      <dgm:spPr/>
    </dgm:pt>
    <dgm:pt modelId="{4F04361F-C960-49CA-A159-4A6671BEF8B1}" type="pres">
      <dgm:prSet presAssocID="{7443D7C9-C099-47EC-B5A7-BC481722BF36}" presName="composite" presStyleCnt="0"/>
      <dgm:spPr/>
    </dgm:pt>
    <dgm:pt modelId="{5A3E08F4-0E75-4049-8124-BF2B6702E039}" type="pres">
      <dgm:prSet presAssocID="{7443D7C9-C099-47EC-B5A7-BC481722BF36}" presName="imgShp" presStyleLbl="fgImgPlace1" presStyleIdx="2" presStyleCnt="8"/>
      <dgm:spPr/>
    </dgm:pt>
    <dgm:pt modelId="{CC0F98A7-2A5A-4A3B-AD6F-C51A1BC74186}" type="pres">
      <dgm:prSet presAssocID="{7443D7C9-C099-47EC-B5A7-BC481722BF36}" presName="txShp" presStyleLbl="node1" presStyleIdx="2" presStyleCnt="8">
        <dgm:presLayoutVars>
          <dgm:bulletEnabled val="1"/>
        </dgm:presLayoutVars>
      </dgm:prSet>
      <dgm:spPr/>
      <dgm:t>
        <a:bodyPr/>
        <a:lstStyle/>
        <a:p>
          <a:endParaRPr lang="zh-CN" altLang="en-US"/>
        </a:p>
      </dgm:t>
    </dgm:pt>
    <dgm:pt modelId="{37E233DE-8BF7-444F-AF6F-3D5E7AAAF9E5}" type="pres">
      <dgm:prSet presAssocID="{883AD2AE-5E97-4035-85AB-6910E769D170}" presName="spacing" presStyleCnt="0"/>
      <dgm:spPr/>
    </dgm:pt>
    <dgm:pt modelId="{6E538D86-BED1-45BC-9B16-4B09F3F268E2}" type="pres">
      <dgm:prSet presAssocID="{EF6EA48B-E3BF-4A36-8E84-1C9131E82F6E}" presName="composite" presStyleCnt="0"/>
      <dgm:spPr/>
    </dgm:pt>
    <dgm:pt modelId="{0057D8ED-3E76-4751-9FE5-0A5BB4ED5D8F}" type="pres">
      <dgm:prSet presAssocID="{EF6EA48B-E3BF-4A36-8E84-1C9131E82F6E}" presName="imgShp" presStyleLbl="fgImgPlace1" presStyleIdx="3" presStyleCnt="8"/>
      <dgm:spPr/>
    </dgm:pt>
    <dgm:pt modelId="{1CC704C0-0D9C-4E3D-90F3-71775946992C}" type="pres">
      <dgm:prSet presAssocID="{EF6EA48B-E3BF-4A36-8E84-1C9131E82F6E}" presName="txShp" presStyleLbl="node1" presStyleIdx="3" presStyleCnt="8">
        <dgm:presLayoutVars>
          <dgm:bulletEnabled val="1"/>
        </dgm:presLayoutVars>
      </dgm:prSet>
      <dgm:spPr/>
      <dgm:t>
        <a:bodyPr/>
        <a:lstStyle/>
        <a:p>
          <a:endParaRPr lang="zh-CN" altLang="en-US"/>
        </a:p>
      </dgm:t>
    </dgm:pt>
    <dgm:pt modelId="{7FDF825F-F88E-4657-AADD-0453EBB8BCE8}" type="pres">
      <dgm:prSet presAssocID="{BC0C5778-40DD-419F-84EC-3726DC0AC33E}" presName="spacing" presStyleCnt="0"/>
      <dgm:spPr/>
    </dgm:pt>
    <dgm:pt modelId="{0D4FB7AB-3E84-46C9-BCE3-3B74FA2425BC}" type="pres">
      <dgm:prSet presAssocID="{9B4B1E25-B122-4269-83CB-170A29E876C9}" presName="composite" presStyleCnt="0"/>
      <dgm:spPr/>
    </dgm:pt>
    <dgm:pt modelId="{77140075-19A0-4089-BED5-9D4814FF2887}" type="pres">
      <dgm:prSet presAssocID="{9B4B1E25-B122-4269-83CB-170A29E876C9}" presName="imgShp" presStyleLbl="fgImgPlace1" presStyleIdx="4" presStyleCnt="8"/>
      <dgm:spPr/>
    </dgm:pt>
    <dgm:pt modelId="{D4BDA361-7410-4376-95DB-AC14DD3DD46D}" type="pres">
      <dgm:prSet presAssocID="{9B4B1E25-B122-4269-83CB-170A29E876C9}" presName="txShp" presStyleLbl="node1" presStyleIdx="4" presStyleCnt="8">
        <dgm:presLayoutVars>
          <dgm:bulletEnabled val="1"/>
        </dgm:presLayoutVars>
      </dgm:prSet>
      <dgm:spPr/>
      <dgm:t>
        <a:bodyPr/>
        <a:lstStyle/>
        <a:p>
          <a:endParaRPr lang="zh-CN" altLang="en-US"/>
        </a:p>
      </dgm:t>
    </dgm:pt>
    <dgm:pt modelId="{F3136825-6DAB-47BC-B761-8191C7211F6C}" type="pres">
      <dgm:prSet presAssocID="{5FBE88D6-288F-4AE5-B2F5-76444C3AC02A}" presName="spacing" presStyleCnt="0"/>
      <dgm:spPr/>
    </dgm:pt>
    <dgm:pt modelId="{27213E87-1AA9-4947-8402-5DB9D8670EB1}" type="pres">
      <dgm:prSet presAssocID="{479ED81C-38AC-425B-8373-C3121F0E9859}" presName="composite" presStyleCnt="0"/>
      <dgm:spPr/>
    </dgm:pt>
    <dgm:pt modelId="{15D027B4-2321-4F56-814C-0A184F2B21C8}" type="pres">
      <dgm:prSet presAssocID="{479ED81C-38AC-425B-8373-C3121F0E9859}" presName="imgShp" presStyleLbl="fgImgPlace1" presStyleIdx="5" presStyleCnt="8"/>
      <dgm:spPr/>
    </dgm:pt>
    <dgm:pt modelId="{B21C847E-A5F6-4EB6-A903-B71D4264EC0B}" type="pres">
      <dgm:prSet presAssocID="{479ED81C-38AC-425B-8373-C3121F0E9859}" presName="txShp" presStyleLbl="node1" presStyleIdx="5" presStyleCnt="8">
        <dgm:presLayoutVars>
          <dgm:bulletEnabled val="1"/>
        </dgm:presLayoutVars>
      </dgm:prSet>
      <dgm:spPr/>
      <dgm:t>
        <a:bodyPr/>
        <a:lstStyle/>
        <a:p>
          <a:endParaRPr lang="zh-CN" altLang="en-US"/>
        </a:p>
      </dgm:t>
    </dgm:pt>
    <dgm:pt modelId="{99B33C2C-5EDF-46EE-AFD7-08FA59634615}" type="pres">
      <dgm:prSet presAssocID="{D571618E-07B9-46DE-9739-A1C58410F11A}" presName="spacing" presStyleCnt="0"/>
      <dgm:spPr/>
    </dgm:pt>
    <dgm:pt modelId="{681BDD36-28FB-471E-B16A-F619DCA6A9FB}" type="pres">
      <dgm:prSet presAssocID="{E4E176B0-B278-449C-B0C8-CD0BEE2C11B2}" presName="composite" presStyleCnt="0"/>
      <dgm:spPr/>
    </dgm:pt>
    <dgm:pt modelId="{CC2F4017-1E1A-47E2-B7C3-24D73F5E1D7B}" type="pres">
      <dgm:prSet presAssocID="{E4E176B0-B278-449C-B0C8-CD0BEE2C11B2}" presName="imgShp" presStyleLbl="fgImgPlace1" presStyleIdx="6" presStyleCnt="8"/>
      <dgm:spPr/>
    </dgm:pt>
    <dgm:pt modelId="{789DD7C0-159E-40E8-B3A9-BBD7DC0FD23B}" type="pres">
      <dgm:prSet presAssocID="{E4E176B0-B278-449C-B0C8-CD0BEE2C11B2}" presName="txShp" presStyleLbl="node1" presStyleIdx="6" presStyleCnt="8">
        <dgm:presLayoutVars>
          <dgm:bulletEnabled val="1"/>
        </dgm:presLayoutVars>
      </dgm:prSet>
      <dgm:spPr/>
      <dgm:t>
        <a:bodyPr/>
        <a:lstStyle/>
        <a:p>
          <a:endParaRPr lang="zh-CN" altLang="en-US"/>
        </a:p>
      </dgm:t>
    </dgm:pt>
    <dgm:pt modelId="{263FACC2-31E6-4A88-896E-E4F62F94234E}" type="pres">
      <dgm:prSet presAssocID="{66202D2A-5DAE-4AC2-A95B-895332A4135A}" presName="spacing" presStyleCnt="0"/>
      <dgm:spPr/>
    </dgm:pt>
    <dgm:pt modelId="{3F24BD8E-B516-4B4B-82E8-DF417016BCC8}" type="pres">
      <dgm:prSet presAssocID="{E7A26F36-518F-43D3-B494-B499961E7D1F}" presName="composite" presStyleCnt="0"/>
      <dgm:spPr/>
    </dgm:pt>
    <dgm:pt modelId="{127096F8-B333-4326-B844-350BC43469EA}" type="pres">
      <dgm:prSet presAssocID="{E7A26F36-518F-43D3-B494-B499961E7D1F}" presName="imgShp" presStyleLbl="fgImgPlace1" presStyleIdx="7" presStyleCnt="8"/>
      <dgm:spPr/>
    </dgm:pt>
    <dgm:pt modelId="{31F33EBE-B535-4682-82FB-904F6CB068F0}" type="pres">
      <dgm:prSet presAssocID="{E7A26F36-518F-43D3-B494-B499961E7D1F}" presName="txShp" presStyleLbl="node1" presStyleIdx="7" presStyleCnt="8">
        <dgm:presLayoutVars>
          <dgm:bulletEnabled val="1"/>
        </dgm:presLayoutVars>
      </dgm:prSet>
      <dgm:spPr/>
      <dgm:t>
        <a:bodyPr/>
        <a:lstStyle/>
        <a:p>
          <a:endParaRPr lang="zh-CN" altLang="en-US"/>
        </a:p>
      </dgm:t>
    </dgm:pt>
  </dgm:ptLst>
  <dgm:cxnLst>
    <dgm:cxn modelId="{822045BE-9F78-4CA4-BE1E-B7C1A26A5ABB}" srcId="{98BFBF4F-3F5C-43BE-9555-518A14FB15B0}" destId="{479ED81C-38AC-425B-8373-C3121F0E9859}" srcOrd="5" destOrd="0" parTransId="{8F53131E-E382-443B-A399-D13D74EA8126}" sibTransId="{D571618E-07B9-46DE-9739-A1C58410F11A}"/>
    <dgm:cxn modelId="{C30A744E-28E7-48A4-AC53-F86830CACC49}" type="presOf" srcId="{7E7D49FB-A6CB-4C4F-A529-CEAF5F79A3A7}" destId="{079AEBE3-E478-4930-9032-6C76A151EA25}" srcOrd="0" destOrd="0" presId="urn:microsoft.com/office/officeart/2005/8/layout/vList3"/>
    <dgm:cxn modelId="{36FB4301-51B8-4C32-B03B-BB7E1DA97835}" type="presOf" srcId="{E7A26F36-518F-43D3-B494-B499961E7D1F}" destId="{31F33EBE-B535-4682-82FB-904F6CB068F0}" srcOrd="0" destOrd="0" presId="urn:microsoft.com/office/officeart/2005/8/layout/vList3"/>
    <dgm:cxn modelId="{A9A581E2-AC98-492F-AB4F-3781B236A6D9}" srcId="{98BFBF4F-3F5C-43BE-9555-518A14FB15B0}" destId="{8069C973-6279-4E90-9FCB-01270C2A2C29}" srcOrd="0" destOrd="0" parTransId="{01477179-5407-4EDF-BCAB-861E94A1F1A2}" sibTransId="{343B15B2-F07F-4BDF-AD7F-BEB7AA4D1294}"/>
    <dgm:cxn modelId="{3D9B0660-E1DD-4630-B071-3371CB341C41}" srcId="{98BFBF4F-3F5C-43BE-9555-518A14FB15B0}" destId="{E4E176B0-B278-449C-B0C8-CD0BEE2C11B2}" srcOrd="6" destOrd="0" parTransId="{A7829F62-27BB-4326-8159-215D8811B142}" sibTransId="{66202D2A-5DAE-4AC2-A95B-895332A4135A}"/>
    <dgm:cxn modelId="{E9263B78-59B5-4C83-BC2B-FA5F9158D5E1}" type="presOf" srcId="{EF6EA48B-E3BF-4A36-8E84-1C9131E82F6E}" destId="{1CC704C0-0D9C-4E3D-90F3-71775946992C}" srcOrd="0" destOrd="0" presId="urn:microsoft.com/office/officeart/2005/8/layout/vList3"/>
    <dgm:cxn modelId="{9CD97541-B2B6-4567-B1A5-4F4F67F1CC14}" type="presOf" srcId="{98BFBF4F-3F5C-43BE-9555-518A14FB15B0}" destId="{9DCE37C7-0E0F-46F8-A0DE-12A7A0301DBE}" srcOrd="0" destOrd="0" presId="urn:microsoft.com/office/officeart/2005/8/layout/vList3"/>
    <dgm:cxn modelId="{28EC5014-36D3-4F2D-8E69-F790653D722C}" srcId="{98BFBF4F-3F5C-43BE-9555-518A14FB15B0}" destId="{7443D7C9-C099-47EC-B5A7-BC481722BF36}" srcOrd="2" destOrd="0" parTransId="{23572A94-5BD2-4F1C-9A88-02B69FD509DF}" sibTransId="{883AD2AE-5E97-4035-85AB-6910E769D170}"/>
    <dgm:cxn modelId="{34D825EF-CCF9-4C54-8CAE-E5B1419178E2}" srcId="{98BFBF4F-3F5C-43BE-9555-518A14FB15B0}" destId="{EF6EA48B-E3BF-4A36-8E84-1C9131E82F6E}" srcOrd="3" destOrd="0" parTransId="{D7A03CC0-1A83-494D-B8E7-2AE9DD8A777F}" sibTransId="{BC0C5778-40DD-419F-84EC-3726DC0AC33E}"/>
    <dgm:cxn modelId="{491A2519-9586-4EFB-88EA-613AABC5C332}" type="presOf" srcId="{8069C973-6279-4E90-9FCB-01270C2A2C29}" destId="{B1200E7F-41AB-4BCB-9297-F7C6405E59A1}" srcOrd="0" destOrd="0" presId="urn:microsoft.com/office/officeart/2005/8/layout/vList3"/>
    <dgm:cxn modelId="{884F31AA-E456-4C2E-8421-4DD56EE5AF01}" type="presOf" srcId="{479ED81C-38AC-425B-8373-C3121F0E9859}" destId="{B21C847E-A5F6-4EB6-A903-B71D4264EC0B}" srcOrd="0" destOrd="0" presId="urn:microsoft.com/office/officeart/2005/8/layout/vList3"/>
    <dgm:cxn modelId="{CB29627A-E335-4BAC-A895-D7C22CF7F641}" type="presOf" srcId="{E4E176B0-B278-449C-B0C8-CD0BEE2C11B2}" destId="{789DD7C0-159E-40E8-B3A9-BBD7DC0FD23B}" srcOrd="0" destOrd="0" presId="urn:microsoft.com/office/officeart/2005/8/layout/vList3"/>
    <dgm:cxn modelId="{2C807B84-F5E3-42E4-BD5C-05BD800F950D}" srcId="{98BFBF4F-3F5C-43BE-9555-518A14FB15B0}" destId="{7E7D49FB-A6CB-4C4F-A529-CEAF5F79A3A7}" srcOrd="1" destOrd="0" parTransId="{8EAC6F50-7746-4DC6-8810-2709838BCF9A}" sibTransId="{30B6A67A-DDC3-4635-A4C5-EB4415064B42}"/>
    <dgm:cxn modelId="{F3B4E16B-58BD-43CF-9412-4D470B3E5B05}" srcId="{98BFBF4F-3F5C-43BE-9555-518A14FB15B0}" destId="{9B4B1E25-B122-4269-83CB-170A29E876C9}" srcOrd="4" destOrd="0" parTransId="{8024AADB-4AF9-4993-8A1E-428A8077B08F}" sibTransId="{5FBE88D6-288F-4AE5-B2F5-76444C3AC02A}"/>
    <dgm:cxn modelId="{BC1EE564-568F-4768-AC88-63EB1FF49CA3}" type="presOf" srcId="{7443D7C9-C099-47EC-B5A7-BC481722BF36}" destId="{CC0F98A7-2A5A-4A3B-AD6F-C51A1BC74186}" srcOrd="0" destOrd="0" presId="urn:microsoft.com/office/officeart/2005/8/layout/vList3"/>
    <dgm:cxn modelId="{2CE4374E-0E95-48ED-A95A-894A118D1BFF}" type="presOf" srcId="{9B4B1E25-B122-4269-83CB-170A29E876C9}" destId="{D4BDA361-7410-4376-95DB-AC14DD3DD46D}" srcOrd="0" destOrd="0" presId="urn:microsoft.com/office/officeart/2005/8/layout/vList3"/>
    <dgm:cxn modelId="{788E4EC1-2283-4138-9F0B-C744CAA9F818}" srcId="{98BFBF4F-3F5C-43BE-9555-518A14FB15B0}" destId="{E7A26F36-518F-43D3-B494-B499961E7D1F}" srcOrd="7" destOrd="0" parTransId="{CAA64136-7FAC-42D3-AA49-908F979C95FA}" sibTransId="{71E2BFAC-B9A6-4838-9864-8EB5DE3673CF}"/>
    <dgm:cxn modelId="{75831B12-4818-496A-A568-AEE57281FD36}" type="presParOf" srcId="{9DCE37C7-0E0F-46F8-A0DE-12A7A0301DBE}" destId="{E78B6DDD-B31C-4173-956F-AC152E708435}" srcOrd="0" destOrd="0" presId="urn:microsoft.com/office/officeart/2005/8/layout/vList3"/>
    <dgm:cxn modelId="{1D6A486D-9727-4C98-8ABE-CCDD769B9CBE}" type="presParOf" srcId="{E78B6DDD-B31C-4173-956F-AC152E708435}" destId="{3338A742-B2D9-461F-9385-14591F7020E6}" srcOrd="0" destOrd="0" presId="urn:microsoft.com/office/officeart/2005/8/layout/vList3"/>
    <dgm:cxn modelId="{BB78C315-BBEF-4BB2-A18D-7C6031A4467C}" type="presParOf" srcId="{E78B6DDD-B31C-4173-956F-AC152E708435}" destId="{B1200E7F-41AB-4BCB-9297-F7C6405E59A1}" srcOrd="1" destOrd="0" presId="urn:microsoft.com/office/officeart/2005/8/layout/vList3"/>
    <dgm:cxn modelId="{A738F6B0-5CFA-468F-9892-9353CB9685C0}" type="presParOf" srcId="{9DCE37C7-0E0F-46F8-A0DE-12A7A0301DBE}" destId="{96DE6F76-E8C1-4169-8B53-6B6DED9F0109}" srcOrd="1" destOrd="0" presId="urn:microsoft.com/office/officeart/2005/8/layout/vList3"/>
    <dgm:cxn modelId="{B4511146-4ADE-4E99-827A-A757C887AB22}" type="presParOf" srcId="{9DCE37C7-0E0F-46F8-A0DE-12A7A0301DBE}" destId="{CA01A904-83A6-4490-B53C-B21071BBB0DA}" srcOrd="2" destOrd="0" presId="urn:microsoft.com/office/officeart/2005/8/layout/vList3"/>
    <dgm:cxn modelId="{7FFC8169-542D-46EC-B5C0-6C6861B33689}" type="presParOf" srcId="{CA01A904-83A6-4490-B53C-B21071BBB0DA}" destId="{FE4DBE4C-58FE-4D95-BFB0-3158EE44F71C}" srcOrd="0" destOrd="0" presId="urn:microsoft.com/office/officeart/2005/8/layout/vList3"/>
    <dgm:cxn modelId="{7225FACB-8573-41BC-A428-7D65A827F3F2}" type="presParOf" srcId="{CA01A904-83A6-4490-B53C-B21071BBB0DA}" destId="{079AEBE3-E478-4930-9032-6C76A151EA25}" srcOrd="1" destOrd="0" presId="urn:microsoft.com/office/officeart/2005/8/layout/vList3"/>
    <dgm:cxn modelId="{D9D2FBAF-DD8F-4D7E-8EF4-0CD44C27B5AA}" type="presParOf" srcId="{9DCE37C7-0E0F-46F8-A0DE-12A7A0301DBE}" destId="{96B1A153-E021-4EC3-BB30-644AB7280C35}" srcOrd="3" destOrd="0" presId="urn:microsoft.com/office/officeart/2005/8/layout/vList3"/>
    <dgm:cxn modelId="{18C03CB7-6554-44EC-8690-3CB0EC5FEA61}" type="presParOf" srcId="{9DCE37C7-0E0F-46F8-A0DE-12A7A0301DBE}" destId="{4F04361F-C960-49CA-A159-4A6671BEF8B1}" srcOrd="4" destOrd="0" presId="urn:microsoft.com/office/officeart/2005/8/layout/vList3"/>
    <dgm:cxn modelId="{8A0736E7-A8BA-4AFB-B199-F13A67B22297}" type="presParOf" srcId="{4F04361F-C960-49CA-A159-4A6671BEF8B1}" destId="{5A3E08F4-0E75-4049-8124-BF2B6702E039}" srcOrd="0" destOrd="0" presId="urn:microsoft.com/office/officeart/2005/8/layout/vList3"/>
    <dgm:cxn modelId="{2EDD3143-7506-4051-9561-9AB2D912A3FA}" type="presParOf" srcId="{4F04361F-C960-49CA-A159-4A6671BEF8B1}" destId="{CC0F98A7-2A5A-4A3B-AD6F-C51A1BC74186}" srcOrd="1" destOrd="0" presId="urn:microsoft.com/office/officeart/2005/8/layout/vList3"/>
    <dgm:cxn modelId="{B2FF0F1A-08B7-465C-BE12-69E984C93211}" type="presParOf" srcId="{9DCE37C7-0E0F-46F8-A0DE-12A7A0301DBE}" destId="{37E233DE-8BF7-444F-AF6F-3D5E7AAAF9E5}" srcOrd="5" destOrd="0" presId="urn:microsoft.com/office/officeart/2005/8/layout/vList3"/>
    <dgm:cxn modelId="{95364AE7-61B7-49BD-BFDF-8A4F6457AFC9}" type="presParOf" srcId="{9DCE37C7-0E0F-46F8-A0DE-12A7A0301DBE}" destId="{6E538D86-BED1-45BC-9B16-4B09F3F268E2}" srcOrd="6" destOrd="0" presId="urn:microsoft.com/office/officeart/2005/8/layout/vList3"/>
    <dgm:cxn modelId="{F0D226B1-FC56-462B-A04C-442938C1B7AE}" type="presParOf" srcId="{6E538D86-BED1-45BC-9B16-4B09F3F268E2}" destId="{0057D8ED-3E76-4751-9FE5-0A5BB4ED5D8F}" srcOrd="0" destOrd="0" presId="urn:microsoft.com/office/officeart/2005/8/layout/vList3"/>
    <dgm:cxn modelId="{0528D918-5BE7-4520-A825-8D202DD1D794}" type="presParOf" srcId="{6E538D86-BED1-45BC-9B16-4B09F3F268E2}" destId="{1CC704C0-0D9C-4E3D-90F3-71775946992C}" srcOrd="1" destOrd="0" presId="urn:microsoft.com/office/officeart/2005/8/layout/vList3"/>
    <dgm:cxn modelId="{069EB60A-83B9-46ED-8738-E131C12A4E65}" type="presParOf" srcId="{9DCE37C7-0E0F-46F8-A0DE-12A7A0301DBE}" destId="{7FDF825F-F88E-4657-AADD-0453EBB8BCE8}" srcOrd="7" destOrd="0" presId="urn:microsoft.com/office/officeart/2005/8/layout/vList3"/>
    <dgm:cxn modelId="{AC986318-DB8E-49F7-9A1C-845750835635}" type="presParOf" srcId="{9DCE37C7-0E0F-46F8-A0DE-12A7A0301DBE}" destId="{0D4FB7AB-3E84-46C9-BCE3-3B74FA2425BC}" srcOrd="8" destOrd="0" presId="urn:microsoft.com/office/officeart/2005/8/layout/vList3"/>
    <dgm:cxn modelId="{3FBCBFCC-E22B-468F-B4B6-48D781E85EAF}" type="presParOf" srcId="{0D4FB7AB-3E84-46C9-BCE3-3B74FA2425BC}" destId="{77140075-19A0-4089-BED5-9D4814FF2887}" srcOrd="0" destOrd="0" presId="urn:microsoft.com/office/officeart/2005/8/layout/vList3"/>
    <dgm:cxn modelId="{68E5CFCF-2B94-4FAF-9697-389D72FCD6B7}" type="presParOf" srcId="{0D4FB7AB-3E84-46C9-BCE3-3B74FA2425BC}" destId="{D4BDA361-7410-4376-95DB-AC14DD3DD46D}" srcOrd="1" destOrd="0" presId="urn:microsoft.com/office/officeart/2005/8/layout/vList3"/>
    <dgm:cxn modelId="{BA5C2356-4F25-48CC-86FF-47E238F613FE}" type="presParOf" srcId="{9DCE37C7-0E0F-46F8-A0DE-12A7A0301DBE}" destId="{F3136825-6DAB-47BC-B761-8191C7211F6C}" srcOrd="9" destOrd="0" presId="urn:microsoft.com/office/officeart/2005/8/layout/vList3"/>
    <dgm:cxn modelId="{B5C5C320-12FA-447C-89E3-7A19030B0734}" type="presParOf" srcId="{9DCE37C7-0E0F-46F8-A0DE-12A7A0301DBE}" destId="{27213E87-1AA9-4947-8402-5DB9D8670EB1}" srcOrd="10" destOrd="0" presId="urn:microsoft.com/office/officeart/2005/8/layout/vList3"/>
    <dgm:cxn modelId="{3419CFBA-31C6-45FB-B6A1-2E2D27A77F31}" type="presParOf" srcId="{27213E87-1AA9-4947-8402-5DB9D8670EB1}" destId="{15D027B4-2321-4F56-814C-0A184F2B21C8}" srcOrd="0" destOrd="0" presId="urn:microsoft.com/office/officeart/2005/8/layout/vList3"/>
    <dgm:cxn modelId="{F912C8E0-444E-4E22-8B28-38976C4DB957}" type="presParOf" srcId="{27213E87-1AA9-4947-8402-5DB9D8670EB1}" destId="{B21C847E-A5F6-4EB6-A903-B71D4264EC0B}" srcOrd="1" destOrd="0" presId="urn:microsoft.com/office/officeart/2005/8/layout/vList3"/>
    <dgm:cxn modelId="{B80B7169-488D-4142-941E-4D865D59090B}" type="presParOf" srcId="{9DCE37C7-0E0F-46F8-A0DE-12A7A0301DBE}" destId="{99B33C2C-5EDF-46EE-AFD7-08FA59634615}" srcOrd="11" destOrd="0" presId="urn:microsoft.com/office/officeart/2005/8/layout/vList3"/>
    <dgm:cxn modelId="{C5F13B0F-55C0-4228-A63E-64900F8EC551}" type="presParOf" srcId="{9DCE37C7-0E0F-46F8-A0DE-12A7A0301DBE}" destId="{681BDD36-28FB-471E-B16A-F619DCA6A9FB}" srcOrd="12" destOrd="0" presId="urn:microsoft.com/office/officeart/2005/8/layout/vList3"/>
    <dgm:cxn modelId="{44D01AD5-B063-43DB-A58C-FCCF08D16BC6}" type="presParOf" srcId="{681BDD36-28FB-471E-B16A-F619DCA6A9FB}" destId="{CC2F4017-1E1A-47E2-B7C3-24D73F5E1D7B}" srcOrd="0" destOrd="0" presId="urn:microsoft.com/office/officeart/2005/8/layout/vList3"/>
    <dgm:cxn modelId="{81DA8896-BB0C-4F47-9276-5CA346C0129B}" type="presParOf" srcId="{681BDD36-28FB-471E-B16A-F619DCA6A9FB}" destId="{789DD7C0-159E-40E8-B3A9-BBD7DC0FD23B}" srcOrd="1" destOrd="0" presId="urn:microsoft.com/office/officeart/2005/8/layout/vList3"/>
    <dgm:cxn modelId="{EBB75C2B-83FD-443D-BEE0-FB14D2B32DD4}" type="presParOf" srcId="{9DCE37C7-0E0F-46F8-A0DE-12A7A0301DBE}" destId="{263FACC2-31E6-4A88-896E-E4F62F94234E}" srcOrd="13" destOrd="0" presId="urn:microsoft.com/office/officeart/2005/8/layout/vList3"/>
    <dgm:cxn modelId="{D34ECF5F-BF9C-49F5-AFAA-5F555E918465}" type="presParOf" srcId="{9DCE37C7-0E0F-46F8-A0DE-12A7A0301DBE}" destId="{3F24BD8E-B516-4B4B-82E8-DF417016BCC8}" srcOrd="14" destOrd="0" presId="urn:microsoft.com/office/officeart/2005/8/layout/vList3"/>
    <dgm:cxn modelId="{E9607882-AF03-4869-902F-DD2EFD3247F5}" type="presParOf" srcId="{3F24BD8E-B516-4B4B-82E8-DF417016BCC8}" destId="{127096F8-B333-4326-B844-350BC43469EA}" srcOrd="0" destOrd="0" presId="urn:microsoft.com/office/officeart/2005/8/layout/vList3"/>
    <dgm:cxn modelId="{1313D7BE-4677-455F-8998-203C95EB7194}" type="presParOf" srcId="{3F24BD8E-B516-4B4B-82E8-DF417016BCC8}" destId="{31F33EBE-B535-4682-82FB-904F6CB068F0}"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8BFBF4F-3F5C-43BE-9555-518A14FB15B0}" type="doc">
      <dgm:prSet loTypeId="urn:microsoft.com/office/officeart/2005/8/layout/vList3" loCatId="picture" qsTypeId="urn:microsoft.com/office/officeart/2005/8/quickstyle/simple1" qsCatId="simple" csTypeId="urn:microsoft.com/office/officeart/2005/8/colors/accent1_2" csCatId="accent1" phldr="1"/>
      <dgm:spPr/>
    </dgm:pt>
    <dgm:pt modelId="{8069C973-6279-4E90-9FCB-01270C2A2C29}">
      <dgm:prSet phldrT="[文本]" custT="1"/>
      <dgm:spPr/>
      <dgm:t>
        <a:bodyPr/>
        <a:lstStyle/>
        <a:p>
          <a:r>
            <a:rPr lang="en-US" altLang="en-US" sz="1800" b="1" dirty="0" smtClean="0"/>
            <a:t>1.</a:t>
          </a:r>
          <a:r>
            <a:rPr lang="zh-CN" altLang="en-US" sz="1800" b="1" dirty="0" smtClean="0"/>
            <a:t>启动并更名工作表</a:t>
          </a:r>
          <a:endParaRPr lang="zh-CN" altLang="en-US" sz="1800" b="1" dirty="0"/>
        </a:p>
      </dgm:t>
    </dgm:pt>
    <dgm:pt modelId="{01477179-5407-4EDF-BCAB-861E94A1F1A2}" type="parTrans" cxnId="{A9A581E2-AC98-492F-AB4F-3781B236A6D9}">
      <dgm:prSet/>
      <dgm:spPr/>
      <dgm:t>
        <a:bodyPr/>
        <a:lstStyle/>
        <a:p>
          <a:endParaRPr lang="zh-CN" altLang="en-US" sz="1800" b="1"/>
        </a:p>
      </dgm:t>
    </dgm:pt>
    <dgm:pt modelId="{343B15B2-F07F-4BDF-AD7F-BEB7AA4D1294}" type="sibTrans" cxnId="{A9A581E2-AC98-492F-AB4F-3781B236A6D9}">
      <dgm:prSet/>
      <dgm:spPr/>
      <dgm:t>
        <a:bodyPr/>
        <a:lstStyle/>
        <a:p>
          <a:endParaRPr lang="zh-CN" altLang="en-US" sz="1800" b="1"/>
        </a:p>
      </dgm:t>
    </dgm:pt>
    <dgm:pt modelId="{EF6EA48B-E3BF-4A36-8E84-1C9131E82F6E}">
      <dgm:prSet phldrT="[文本]" custT="1"/>
      <dgm:spPr/>
      <dgm:t>
        <a:bodyPr/>
        <a:lstStyle/>
        <a:p>
          <a:pPr algn="ctr"/>
          <a:r>
            <a:rPr lang="en-US" sz="1800" b="1" dirty="0" smtClean="0"/>
            <a:t>4</a:t>
          </a:r>
          <a:r>
            <a:rPr lang="zh-CN" sz="1800" b="1" dirty="0" smtClean="0"/>
            <a:t>．添加底纹。</a:t>
          </a:r>
          <a:endParaRPr lang="zh-CN" altLang="en-US" sz="1800" b="1" dirty="0"/>
        </a:p>
      </dgm:t>
    </dgm:pt>
    <dgm:pt modelId="{D7A03CC0-1A83-494D-B8E7-2AE9DD8A777F}" type="parTrans" cxnId="{34D825EF-CCF9-4C54-8CAE-E5B1419178E2}">
      <dgm:prSet/>
      <dgm:spPr/>
      <dgm:t>
        <a:bodyPr/>
        <a:lstStyle/>
        <a:p>
          <a:endParaRPr lang="zh-CN" altLang="en-US" sz="1800" b="1"/>
        </a:p>
      </dgm:t>
    </dgm:pt>
    <dgm:pt modelId="{BC0C5778-40DD-419F-84EC-3726DC0AC33E}" type="sibTrans" cxnId="{34D825EF-CCF9-4C54-8CAE-E5B1419178E2}">
      <dgm:prSet/>
      <dgm:spPr/>
      <dgm:t>
        <a:bodyPr/>
        <a:lstStyle/>
        <a:p>
          <a:endParaRPr lang="zh-CN" altLang="en-US" sz="1800" b="1"/>
        </a:p>
      </dgm:t>
    </dgm:pt>
    <dgm:pt modelId="{9B4B1E25-B122-4269-83CB-170A29E876C9}">
      <dgm:prSet phldrT="[文本]" custT="1"/>
      <dgm:spPr/>
      <dgm:t>
        <a:bodyPr/>
        <a:lstStyle/>
        <a:p>
          <a:pPr algn="ctr"/>
          <a:r>
            <a:rPr lang="en-US" sz="1800" b="1" dirty="0" smtClean="0"/>
            <a:t>5</a:t>
          </a:r>
          <a:r>
            <a:rPr lang="zh-CN" sz="1800" b="1" dirty="0" smtClean="0"/>
            <a:t>．选定</a:t>
          </a:r>
          <a:r>
            <a:rPr lang="en-US" sz="1800" b="1" dirty="0" smtClean="0"/>
            <a:t>A3:K18</a:t>
          </a:r>
          <a:r>
            <a:rPr lang="zh-CN" sz="1800" b="1" dirty="0" smtClean="0"/>
            <a:t>单元格区域。</a:t>
          </a:r>
          <a:endParaRPr lang="zh-CN" altLang="en-US" sz="1800" b="1" dirty="0"/>
        </a:p>
      </dgm:t>
    </dgm:pt>
    <dgm:pt modelId="{8024AADB-4AF9-4993-8A1E-428A8077B08F}" type="parTrans" cxnId="{F3B4E16B-58BD-43CF-9412-4D470B3E5B05}">
      <dgm:prSet/>
      <dgm:spPr/>
      <dgm:t>
        <a:bodyPr/>
        <a:lstStyle/>
        <a:p>
          <a:endParaRPr lang="zh-CN" altLang="en-US" sz="1800" b="1"/>
        </a:p>
      </dgm:t>
    </dgm:pt>
    <dgm:pt modelId="{5FBE88D6-288F-4AE5-B2F5-76444C3AC02A}" type="sibTrans" cxnId="{F3B4E16B-58BD-43CF-9412-4D470B3E5B05}">
      <dgm:prSet/>
      <dgm:spPr/>
      <dgm:t>
        <a:bodyPr/>
        <a:lstStyle/>
        <a:p>
          <a:endParaRPr lang="zh-CN" altLang="en-US" sz="1800" b="1"/>
        </a:p>
      </dgm:t>
    </dgm:pt>
    <dgm:pt modelId="{479ED81C-38AC-425B-8373-C3121F0E9859}">
      <dgm:prSet custT="1"/>
      <dgm:spPr/>
      <dgm:t>
        <a:bodyPr/>
        <a:lstStyle/>
        <a:p>
          <a:pPr algn="ctr"/>
          <a:r>
            <a:rPr lang="en-US" sz="1800" b="1" dirty="0" smtClean="0"/>
            <a:t>6</a:t>
          </a:r>
          <a:r>
            <a:rPr lang="zh-CN" sz="1800" b="1" dirty="0" smtClean="0"/>
            <a:t>．设置日期格式。</a:t>
          </a:r>
          <a:endParaRPr lang="zh-CN" altLang="en-US" sz="1800" b="1" dirty="0"/>
        </a:p>
      </dgm:t>
    </dgm:pt>
    <dgm:pt modelId="{8F53131E-E382-443B-A399-D13D74EA8126}" type="parTrans" cxnId="{822045BE-9F78-4CA4-BE1E-B7C1A26A5ABB}">
      <dgm:prSet/>
      <dgm:spPr/>
      <dgm:t>
        <a:bodyPr/>
        <a:lstStyle/>
        <a:p>
          <a:endParaRPr lang="zh-CN" altLang="en-US" sz="1800" b="1"/>
        </a:p>
      </dgm:t>
    </dgm:pt>
    <dgm:pt modelId="{D571618E-07B9-46DE-9739-A1C58410F11A}" type="sibTrans" cxnId="{822045BE-9F78-4CA4-BE1E-B7C1A26A5ABB}">
      <dgm:prSet/>
      <dgm:spPr/>
      <dgm:t>
        <a:bodyPr/>
        <a:lstStyle/>
        <a:p>
          <a:endParaRPr lang="zh-CN" altLang="en-US" sz="1800" b="1"/>
        </a:p>
      </dgm:t>
    </dgm:pt>
    <dgm:pt modelId="{E4E176B0-B278-449C-B0C8-CD0BEE2C11B2}">
      <dgm:prSet custT="1"/>
      <dgm:spPr/>
      <dgm:t>
        <a:bodyPr/>
        <a:lstStyle/>
        <a:p>
          <a:pPr algn="ctr"/>
          <a:r>
            <a:rPr lang="en-US" sz="1800" b="1" dirty="0" smtClean="0"/>
            <a:t>7</a:t>
          </a:r>
          <a:r>
            <a:rPr lang="zh-CN" sz="1800" b="1" dirty="0" smtClean="0"/>
            <a:t>．设置行高、列宽。</a:t>
          </a:r>
          <a:endParaRPr lang="zh-CN" altLang="en-US" sz="1800" b="1" dirty="0"/>
        </a:p>
      </dgm:t>
    </dgm:pt>
    <dgm:pt modelId="{A7829F62-27BB-4326-8159-215D8811B142}" type="parTrans" cxnId="{3D9B0660-E1DD-4630-B071-3371CB341C41}">
      <dgm:prSet/>
      <dgm:spPr/>
      <dgm:t>
        <a:bodyPr/>
        <a:lstStyle/>
        <a:p>
          <a:endParaRPr lang="zh-CN" altLang="en-US" sz="1800" b="1"/>
        </a:p>
      </dgm:t>
    </dgm:pt>
    <dgm:pt modelId="{66202D2A-5DAE-4AC2-A95B-895332A4135A}" type="sibTrans" cxnId="{3D9B0660-E1DD-4630-B071-3371CB341C41}">
      <dgm:prSet/>
      <dgm:spPr/>
      <dgm:t>
        <a:bodyPr/>
        <a:lstStyle/>
        <a:p>
          <a:endParaRPr lang="zh-CN" altLang="en-US" sz="1800" b="1"/>
        </a:p>
      </dgm:t>
    </dgm:pt>
    <dgm:pt modelId="{7E7D49FB-A6CB-4C4F-A529-CEAF5F79A3A7}">
      <dgm:prSet custT="1"/>
      <dgm:spPr/>
      <dgm:t>
        <a:bodyPr/>
        <a:lstStyle/>
        <a:p>
          <a:pPr marL="0" marR="0" indent="0" algn="ctr" defTabSz="914400" eaLnBrk="1" fontAlgn="auto" latinLnBrk="0" hangingPunct="1">
            <a:lnSpc>
              <a:spcPct val="100000"/>
            </a:lnSpc>
            <a:spcBef>
              <a:spcPts val="0"/>
            </a:spcBef>
            <a:spcAft>
              <a:spcPts val="0"/>
            </a:spcAft>
            <a:buClrTx/>
            <a:buSzTx/>
            <a:buFontTx/>
            <a:buNone/>
            <a:tabLst/>
            <a:defRPr/>
          </a:pPr>
          <a:r>
            <a:rPr lang="en-US" altLang="zh-CN" sz="1800" b="1" dirty="0" smtClean="0"/>
            <a:t>2.</a:t>
          </a:r>
          <a:r>
            <a:rPr lang="zh-CN" altLang="en-US" sz="1800" b="1" dirty="0" smtClean="0"/>
            <a:t>设</a:t>
          </a:r>
          <a:r>
            <a:rPr lang="zh-CN" sz="1800" b="1" dirty="0" smtClean="0"/>
            <a:t>置标题文字格式。</a:t>
          </a:r>
          <a:endParaRPr lang="zh-CN" altLang="en-US" sz="1800" b="1" dirty="0"/>
        </a:p>
      </dgm:t>
    </dgm:pt>
    <dgm:pt modelId="{8EAC6F50-7746-4DC6-8810-2709838BCF9A}" type="parTrans" cxnId="{2C807B84-F5E3-42E4-BD5C-05BD800F950D}">
      <dgm:prSet/>
      <dgm:spPr/>
      <dgm:t>
        <a:bodyPr/>
        <a:lstStyle/>
        <a:p>
          <a:endParaRPr lang="zh-CN" altLang="en-US" sz="1800" b="1"/>
        </a:p>
      </dgm:t>
    </dgm:pt>
    <dgm:pt modelId="{30B6A67A-DDC3-4635-A4C5-EB4415064B42}" type="sibTrans" cxnId="{2C807B84-F5E3-42E4-BD5C-05BD800F950D}">
      <dgm:prSet/>
      <dgm:spPr/>
      <dgm:t>
        <a:bodyPr/>
        <a:lstStyle/>
        <a:p>
          <a:endParaRPr lang="zh-CN" altLang="en-US" sz="1800" b="1"/>
        </a:p>
      </dgm:t>
    </dgm:pt>
    <dgm:pt modelId="{7443D7C9-C099-47EC-B5A7-BC481722BF36}">
      <dgm:prSet custT="1"/>
      <dgm:spPr/>
      <dgm:t>
        <a:bodyPr/>
        <a:lstStyle/>
        <a:p>
          <a:pPr algn="ctr"/>
          <a:r>
            <a:rPr lang="en-US" altLang="zh-CN" sz="1800" b="1" dirty="0" smtClean="0"/>
            <a:t>3.</a:t>
          </a:r>
          <a:r>
            <a:rPr lang="zh-CN" sz="1800" b="1" dirty="0" smtClean="0"/>
            <a:t>添加边框</a:t>
          </a:r>
          <a:endParaRPr lang="zh-CN" altLang="en-US" sz="1800" b="1" dirty="0"/>
        </a:p>
      </dgm:t>
    </dgm:pt>
    <dgm:pt modelId="{23572A94-5BD2-4F1C-9A88-02B69FD509DF}" type="parTrans" cxnId="{28EC5014-36D3-4F2D-8E69-F790653D722C}">
      <dgm:prSet/>
      <dgm:spPr/>
      <dgm:t>
        <a:bodyPr/>
        <a:lstStyle/>
        <a:p>
          <a:endParaRPr lang="zh-CN" altLang="en-US" sz="1800" b="1"/>
        </a:p>
      </dgm:t>
    </dgm:pt>
    <dgm:pt modelId="{883AD2AE-5E97-4035-85AB-6910E769D170}" type="sibTrans" cxnId="{28EC5014-36D3-4F2D-8E69-F790653D722C}">
      <dgm:prSet/>
      <dgm:spPr/>
      <dgm:t>
        <a:bodyPr/>
        <a:lstStyle/>
        <a:p>
          <a:endParaRPr lang="zh-CN" altLang="en-US" sz="1800" b="1"/>
        </a:p>
      </dgm:t>
    </dgm:pt>
    <dgm:pt modelId="{E7A26F36-518F-43D3-B494-B499961E7D1F}">
      <dgm:prSet custT="1"/>
      <dgm:spPr/>
      <dgm:t>
        <a:bodyPr/>
        <a:lstStyle/>
        <a:p>
          <a:pPr algn="ctr"/>
          <a:r>
            <a:rPr lang="en-US" sz="1800" b="1" dirty="0" smtClean="0"/>
            <a:t>8</a:t>
          </a:r>
          <a:r>
            <a:rPr lang="zh-CN" sz="1800" b="1" dirty="0" smtClean="0"/>
            <a:t>．设置条件格式</a:t>
          </a:r>
          <a:r>
            <a:rPr lang="zh-CN" altLang="en-US" sz="1800" b="1" dirty="0" smtClean="0"/>
            <a:t>，保存关闭</a:t>
          </a:r>
          <a:r>
            <a:rPr lang="zh-CN" sz="1800" b="1" dirty="0" smtClean="0"/>
            <a:t>。</a:t>
          </a:r>
          <a:endParaRPr lang="zh-CN" altLang="en-US" sz="1800" b="1" dirty="0"/>
        </a:p>
      </dgm:t>
    </dgm:pt>
    <dgm:pt modelId="{CAA64136-7FAC-42D3-AA49-908F979C95FA}" type="parTrans" cxnId="{788E4EC1-2283-4138-9F0B-C744CAA9F818}">
      <dgm:prSet/>
      <dgm:spPr/>
      <dgm:t>
        <a:bodyPr/>
        <a:lstStyle/>
        <a:p>
          <a:endParaRPr lang="zh-CN" altLang="en-US" sz="1800" b="1"/>
        </a:p>
      </dgm:t>
    </dgm:pt>
    <dgm:pt modelId="{71E2BFAC-B9A6-4838-9864-8EB5DE3673CF}" type="sibTrans" cxnId="{788E4EC1-2283-4138-9F0B-C744CAA9F818}">
      <dgm:prSet/>
      <dgm:spPr/>
      <dgm:t>
        <a:bodyPr/>
        <a:lstStyle/>
        <a:p>
          <a:endParaRPr lang="zh-CN" altLang="en-US" sz="1800" b="1"/>
        </a:p>
      </dgm:t>
    </dgm:pt>
    <dgm:pt modelId="{9DCE37C7-0E0F-46F8-A0DE-12A7A0301DBE}" type="pres">
      <dgm:prSet presAssocID="{98BFBF4F-3F5C-43BE-9555-518A14FB15B0}" presName="linearFlow" presStyleCnt="0">
        <dgm:presLayoutVars>
          <dgm:dir/>
          <dgm:resizeHandles val="exact"/>
        </dgm:presLayoutVars>
      </dgm:prSet>
      <dgm:spPr/>
    </dgm:pt>
    <dgm:pt modelId="{E78B6DDD-B31C-4173-956F-AC152E708435}" type="pres">
      <dgm:prSet presAssocID="{8069C973-6279-4E90-9FCB-01270C2A2C29}" presName="composite" presStyleCnt="0"/>
      <dgm:spPr/>
    </dgm:pt>
    <dgm:pt modelId="{3338A742-B2D9-461F-9385-14591F7020E6}" type="pres">
      <dgm:prSet presAssocID="{8069C973-6279-4E90-9FCB-01270C2A2C29}" presName="imgShp" presStyleLbl="fgImgPlace1" presStyleIdx="0" presStyleCnt="8"/>
      <dgm:spPr/>
    </dgm:pt>
    <dgm:pt modelId="{B1200E7F-41AB-4BCB-9297-F7C6405E59A1}" type="pres">
      <dgm:prSet presAssocID="{8069C973-6279-4E90-9FCB-01270C2A2C29}" presName="txShp" presStyleLbl="node1" presStyleIdx="0" presStyleCnt="8">
        <dgm:presLayoutVars>
          <dgm:bulletEnabled val="1"/>
        </dgm:presLayoutVars>
      </dgm:prSet>
      <dgm:spPr/>
      <dgm:t>
        <a:bodyPr/>
        <a:lstStyle/>
        <a:p>
          <a:endParaRPr lang="zh-CN" altLang="en-US"/>
        </a:p>
      </dgm:t>
    </dgm:pt>
    <dgm:pt modelId="{96DE6F76-E8C1-4169-8B53-6B6DED9F0109}" type="pres">
      <dgm:prSet presAssocID="{343B15B2-F07F-4BDF-AD7F-BEB7AA4D1294}" presName="spacing" presStyleCnt="0"/>
      <dgm:spPr/>
    </dgm:pt>
    <dgm:pt modelId="{CA01A904-83A6-4490-B53C-B21071BBB0DA}" type="pres">
      <dgm:prSet presAssocID="{7E7D49FB-A6CB-4C4F-A529-CEAF5F79A3A7}" presName="composite" presStyleCnt="0"/>
      <dgm:spPr/>
    </dgm:pt>
    <dgm:pt modelId="{FE4DBE4C-58FE-4D95-BFB0-3158EE44F71C}" type="pres">
      <dgm:prSet presAssocID="{7E7D49FB-A6CB-4C4F-A529-CEAF5F79A3A7}" presName="imgShp" presStyleLbl="fgImgPlace1" presStyleIdx="1" presStyleCnt="8"/>
      <dgm:spPr/>
    </dgm:pt>
    <dgm:pt modelId="{079AEBE3-E478-4930-9032-6C76A151EA25}" type="pres">
      <dgm:prSet presAssocID="{7E7D49FB-A6CB-4C4F-A529-CEAF5F79A3A7}" presName="txShp" presStyleLbl="node1" presStyleIdx="1" presStyleCnt="8">
        <dgm:presLayoutVars>
          <dgm:bulletEnabled val="1"/>
        </dgm:presLayoutVars>
      </dgm:prSet>
      <dgm:spPr/>
      <dgm:t>
        <a:bodyPr/>
        <a:lstStyle/>
        <a:p>
          <a:endParaRPr lang="zh-CN" altLang="en-US"/>
        </a:p>
      </dgm:t>
    </dgm:pt>
    <dgm:pt modelId="{96B1A153-E021-4EC3-BB30-644AB7280C35}" type="pres">
      <dgm:prSet presAssocID="{30B6A67A-DDC3-4635-A4C5-EB4415064B42}" presName="spacing" presStyleCnt="0"/>
      <dgm:spPr/>
    </dgm:pt>
    <dgm:pt modelId="{4F04361F-C960-49CA-A159-4A6671BEF8B1}" type="pres">
      <dgm:prSet presAssocID="{7443D7C9-C099-47EC-B5A7-BC481722BF36}" presName="composite" presStyleCnt="0"/>
      <dgm:spPr/>
    </dgm:pt>
    <dgm:pt modelId="{5A3E08F4-0E75-4049-8124-BF2B6702E039}" type="pres">
      <dgm:prSet presAssocID="{7443D7C9-C099-47EC-B5A7-BC481722BF36}" presName="imgShp" presStyleLbl="fgImgPlace1" presStyleIdx="2" presStyleCnt="8"/>
      <dgm:spPr/>
    </dgm:pt>
    <dgm:pt modelId="{CC0F98A7-2A5A-4A3B-AD6F-C51A1BC74186}" type="pres">
      <dgm:prSet presAssocID="{7443D7C9-C099-47EC-B5A7-BC481722BF36}" presName="txShp" presStyleLbl="node1" presStyleIdx="2" presStyleCnt="8">
        <dgm:presLayoutVars>
          <dgm:bulletEnabled val="1"/>
        </dgm:presLayoutVars>
      </dgm:prSet>
      <dgm:spPr/>
      <dgm:t>
        <a:bodyPr/>
        <a:lstStyle/>
        <a:p>
          <a:endParaRPr lang="zh-CN" altLang="en-US"/>
        </a:p>
      </dgm:t>
    </dgm:pt>
    <dgm:pt modelId="{37E233DE-8BF7-444F-AF6F-3D5E7AAAF9E5}" type="pres">
      <dgm:prSet presAssocID="{883AD2AE-5E97-4035-85AB-6910E769D170}" presName="spacing" presStyleCnt="0"/>
      <dgm:spPr/>
    </dgm:pt>
    <dgm:pt modelId="{6E538D86-BED1-45BC-9B16-4B09F3F268E2}" type="pres">
      <dgm:prSet presAssocID="{EF6EA48B-E3BF-4A36-8E84-1C9131E82F6E}" presName="composite" presStyleCnt="0"/>
      <dgm:spPr/>
    </dgm:pt>
    <dgm:pt modelId="{0057D8ED-3E76-4751-9FE5-0A5BB4ED5D8F}" type="pres">
      <dgm:prSet presAssocID="{EF6EA48B-E3BF-4A36-8E84-1C9131E82F6E}" presName="imgShp" presStyleLbl="fgImgPlace1" presStyleIdx="3" presStyleCnt="8"/>
      <dgm:spPr/>
    </dgm:pt>
    <dgm:pt modelId="{1CC704C0-0D9C-4E3D-90F3-71775946992C}" type="pres">
      <dgm:prSet presAssocID="{EF6EA48B-E3BF-4A36-8E84-1C9131E82F6E}" presName="txShp" presStyleLbl="node1" presStyleIdx="3" presStyleCnt="8">
        <dgm:presLayoutVars>
          <dgm:bulletEnabled val="1"/>
        </dgm:presLayoutVars>
      </dgm:prSet>
      <dgm:spPr/>
      <dgm:t>
        <a:bodyPr/>
        <a:lstStyle/>
        <a:p>
          <a:endParaRPr lang="zh-CN" altLang="en-US"/>
        </a:p>
      </dgm:t>
    </dgm:pt>
    <dgm:pt modelId="{7FDF825F-F88E-4657-AADD-0453EBB8BCE8}" type="pres">
      <dgm:prSet presAssocID="{BC0C5778-40DD-419F-84EC-3726DC0AC33E}" presName="spacing" presStyleCnt="0"/>
      <dgm:spPr/>
    </dgm:pt>
    <dgm:pt modelId="{0D4FB7AB-3E84-46C9-BCE3-3B74FA2425BC}" type="pres">
      <dgm:prSet presAssocID="{9B4B1E25-B122-4269-83CB-170A29E876C9}" presName="composite" presStyleCnt="0"/>
      <dgm:spPr/>
    </dgm:pt>
    <dgm:pt modelId="{77140075-19A0-4089-BED5-9D4814FF2887}" type="pres">
      <dgm:prSet presAssocID="{9B4B1E25-B122-4269-83CB-170A29E876C9}" presName="imgShp" presStyleLbl="fgImgPlace1" presStyleIdx="4" presStyleCnt="8"/>
      <dgm:spPr/>
    </dgm:pt>
    <dgm:pt modelId="{D4BDA361-7410-4376-95DB-AC14DD3DD46D}" type="pres">
      <dgm:prSet presAssocID="{9B4B1E25-B122-4269-83CB-170A29E876C9}" presName="txShp" presStyleLbl="node1" presStyleIdx="4" presStyleCnt="8">
        <dgm:presLayoutVars>
          <dgm:bulletEnabled val="1"/>
        </dgm:presLayoutVars>
      </dgm:prSet>
      <dgm:spPr/>
      <dgm:t>
        <a:bodyPr/>
        <a:lstStyle/>
        <a:p>
          <a:endParaRPr lang="zh-CN" altLang="en-US"/>
        </a:p>
      </dgm:t>
    </dgm:pt>
    <dgm:pt modelId="{F3136825-6DAB-47BC-B761-8191C7211F6C}" type="pres">
      <dgm:prSet presAssocID="{5FBE88D6-288F-4AE5-B2F5-76444C3AC02A}" presName="spacing" presStyleCnt="0"/>
      <dgm:spPr/>
    </dgm:pt>
    <dgm:pt modelId="{27213E87-1AA9-4947-8402-5DB9D8670EB1}" type="pres">
      <dgm:prSet presAssocID="{479ED81C-38AC-425B-8373-C3121F0E9859}" presName="composite" presStyleCnt="0"/>
      <dgm:spPr/>
    </dgm:pt>
    <dgm:pt modelId="{15D027B4-2321-4F56-814C-0A184F2B21C8}" type="pres">
      <dgm:prSet presAssocID="{479ED81C-38AC-425B-8373-C3121F0E9859}" presName="imgShp" presStyleLbl="fgImgPlace1" presStyleIdx="5" presStyleCnt="8"/>
      <dgm:spPr/>
    </dgm:pt>
    <dgm:pt modelId="{B21C847E-A5F6-4EB6-A903-B71D4264EC0B}" type="pres">
      <dgm:prSet presAssocID="{479ED81C-38AC-425B-8373-C3121F0E9859}" presName="txShp" presStyleLbl="node1" presStyleIdx="5" presStyleCnt="8">
        <dgm:presLayoutVars>
          <dgm:bulletEnabled val="1"/>
        </dgm:presLayoutVars>
      </dgm:prSet>
      <dgm:spPr/>
      <dgm:t>
        <a:bodyPr/>
        <a:lstStyle/>
        <a:p>
          <a:endParaRPr lang="zh-CN" altLang="en-US"/>
        </a:p>
      </dgm:t>
    </dgm:pt>
    <dgm:pt modelId="{99B33C2C-5EDF-46EE-AFD7-08FA59634615}" type="pres">
      <dgm:prSet presAssocID="{D571618E-07B9-46DE-9739-A1C58410F11A}" presName="spacing" presStyleCnt="0"/>
      <dgm:spPr/>
    </dgm:pt>
    <dgm:pt modelId="{681BDD36-28FB-471E-B16A-F619DCA6A9FB}" type="pres">
      <dgm:prSet presAssocID="{E4E176B0-B278-449C-B0C8-CD0BEE2C11B2}" presName="composite" presStyleCnt="0"/>
      <dgm:spPr/>
    </dgm:pt>
    <dgm:pt modelId="{CC2F4017-1E1A-47E2-B7C3-24D73F5E1D7B}" type="pres">
      <dgm:prSet presAssocID="{E4E176B0-B278-449C-B0C8-CD0BEE2C11B2}" presName="imgShp" presStyleLbl="fgImgPlace1" presStyleIdx="6" presStyleCnt="8"/>
      <dgm:spPr/>
    </dgm:pt>
    <dgm:pt modelId="{789DD7C0-159E-40E8-B3A9-BBD7DC0FD23B}" type="pres">
      <dgm:prSet presAssocID="{E4E176B0-B278-449C-B0C8-CD0BEE2C11B2}" presName="txShp" presStyleLbl="node1" presStyleIdx="6" presStyleCnt="8">
        <dgm:presLayoutVars>
          <dgm:bulletEnabled val="1"/>
        </dgm:presLayoutVars>
      </dgm:prSet>
      <dgm:spPr/>
      <dgm:t>
        <a:bodyPr/>
        <a:lstStyle/>
        <a:p>
          <a:endParaRPr lang="zh-CN" altLang="en-US"/>
        </a:p>
      </dgm:t>
    </dgm:pt>
    <dgm:pt modelId="{263FACC2-31E6-4A88-896E-E4F62F94234E}" type="pres">
      <dgm:prSet presAssocID="{66202D2A-5DAE-4AC2-A95B-895332A4135A}" presName="spacing" presStyleCnt="0"/>
      <dgm:spPr/>
    </dgm:pt>
    <dgm:pt modelId="{3F24BD8E-B516-4B4B-82E8-DF417016BCC8}" type="pres">
      <dgm:prSet presAssocID="{E7A26F36-518F-43D3-B494-B499961E7D1F}" presName="composite" presStyleCnt="0"/>
      <dgm:spPr/>
    </dgm:pt>
    <dgm:pt modelId="{127096F8-B333-4326-B844-350BC43469EA}" type="pres">
      <dgm:prSet presAssocID="{E7A26F36-518F-43D3-B494-B499961E7D1F}" presName="imgShp" presStyleLbl="fgImgPlace1" presStyleIdx="7" presStyleCnt="8"/>
      <dgm:spPr/>
    </dgm:pt>
    <dgm:pt modelId="{31F33EBE-B535-4682-82FB-904F6CB068F0}" type="pres">
      <dgm:prSet presAssocID="{E7A26F36-518F-43D3-B494-B499961E7D1F}" presName="txShp" presStyleLbl="node1" presStyleIdx="7" presStyleCnt="8">
        <dgm:presLayoutVars>
          <dgm:bulletEnabled val="1"/>
        </dgm:presLayoutVars>
      </dgm:prSet>
      <dgm:spPr/>
      <dgm:t>
        <a:bodyPr/>
        <a:lstStyle/>
        <a:p>
          <a:endParaRPr lang="zh-CN" altLang="en-US"/>
        </a:p>
      </dgm:t>
    </dgm:pt>
  </dgm:ptLst>
  <dgm:cxnLst>
    <dgm:cxn modelId="{822045BE-9F78-4CA4-BE1E-B7C1A26A5ABB}" srcId="{98BFBF4F-3F5C-43BE-9555-518A14FB15B0}" destId="{479ED81C-38AC-425B-8373-C3121F0E9859}" srcOrd="5" destOrd="0" parTransId="{8F53131E-E382-443B-A399-D13D74EA8126}" sibTransId="{D571618E-07B9-46DE-9739-A1C58410F11A}"/>
    <dgm:cxn modelId="{8EE73A9A-3512-442B-903B-C35B2FE39BF8}" type="presOf" srcId="{479ED81C-38AC-425B-8373-C3121F0E9859}" destId="{B21C847E-A5F6-4EB6-A903-B71D4264EC0B}" srcOrd="0" destOrd="0" presId="urn:microsoft.com/office/officeart/2005/8/layout/vList3"/>
    <dgm:cxn modelId="{95CB7CC0-5420-4418-93D1-1EB572D9FCB1}" type="presOf" srcId="{7443D7C9-C099-47EC-B5A7-BC481722BF36}" destId="{CC0F98A7-2A5A-4A3B-AD6F-C51A1BC74186}" srcOrd="0" destOrd="0" presId="urn:microsoft.com/office/officeart/2005/8/layout/vList3"/>
    <dgm:cxn modelId="{8F60A875-B717-446F-B8DD-FEC61A8CA0E5}" type="presOf" srcId="{8069C973-6279-4E90-9FCB-01270C2A2C29}" destId="{B1200E7F-41AB-4BCB-9297-F7C6405E59A1}" srcOrd="0" destOrd="0" presId="urn:microsoft.com/office/officeart/2005/8/layout/vList3"/>
    <dgm:cxn modelId="{A9A581E2-AC98-492F-AB4F-3781B236A6D9}" srcId="{98BFBF4F-3F5C-43BE-9555-518A14FB15B0}" destId="{8069C973-6279-4E90-9FCB-01270C2A2C29}" srcOrd="0" destOrd="0" parTransId="{01477179-5407-4EDF-BCAB-861E94A1F1A2}" sibTransId="{343B15B2-F07F-4BDF-AD7F-BEB7AA4D1294}"/>
    <dgm:cxn modelId="{3D9B0660-E1DD-4630-B071-3371CB341C41}" srcId="{98BFBF4F-3F5C-43BE-9555-518A14FB15B0}" destId="{E4E176B0-B278-449C-B0C8-CD0BEE2C11B2}" srcOrd="6" destOrd="0" parTransId="{A7829F62-27BB-4326-8159-215D8811B142}" sibTransId="{66202D2A-5DAE-4AC2-A95B-895332A4135A}"/>
    <dgm:cxn modelId="{34D825EF-CCF9-4C54-8CAE-E5B1419178E2}" srcId="{98BFBF4F-3F5C-43BE-9555-518A14FB15B0}" destId="{EF6EA48B-E3BF-4A36-8E84-1C9131E82F6E}" srcOrd="3" destOrd="0" parTransId="{D7A03CC0-1A83-494D-B8E7-2AE9DD8A777F}" sibTransId="{BC0C5778-40DD-419F-84EC-3726DC0AC33E}"/>
    <dgm:cxn modelId="{28EC5014-36D3-4F2D-8E69-F790653D722C}" srcId="{98BFBF4F-3F5C-43BE-9555-518A14FB15B0}" destId="{7443D7C9-C099-47EC-B5A7-BC481722BF36}" srcOrd="2" destOrd="0" parTransId="{23572A94-5BD2-4F1C-9A88-02B69FD509DF}" sibTransId="{883AD2AE-5E97-4035-85AB-6910E769D170}"/>
    <dgm:cxn modelId="{BED49169-B1AC-4A6D-BDD7-A462A9EBB6A4}" type="presOf" srcId="{7E7D49FB-A6CB-4C4F-A529-CEAF5F79A3A7}" destId="{079AEBE3-E478-4930-9032-6C76A151EA25}" srcOrd="0" destOrd="0" presId="urn:microsoft.com/office/officeart/2005/8/layout/vList3"/>
    <dgm:cxn modelId="{15893186-C856-4CE3-A2FA-7D612D17943F}" type="presOf" srcId="{EF6EA48B-E3BF-4A36-8E84-1C9131E82F6E}" destId="{1CC704C0-0D9C-4E3D-90F3-71775946992C}" srcOrd="0" destOrd="0" presId="urn:microsoft.com/office/officeart/2005/8/layout/vList3"/>
    <dgm:cxn modelId="{ED5B0AE0-DA5C-4D81-BF11-6544E9EF7AF6}" type="presOf" srcId="{E7A26F36-518F-43D3-B494-B499961E7D1F}" destId="{31F33EBE-B535-4682-82FB-904F6CB068F0}" srcOrd="0" destOrd="0" presId="urn:microsoft.com/office/officeart/2005/8/layout/vList3"/>
    <dgm:cxn modelId="{24587C21-AD23-4753-ADD1-C6ED67E0AEBF}" type="presOf" srcId="{E4E176B0-B278-449C-B0C8-CD0BEE2C11B2}" destId="{789DD7C0-159E-40E8-B3A9-BBD7DC0FD23B}" srcOrd="0" destOrd="0" presId="urn:microsoft.com/office/officeart/2005/8/layout/vList3"/>
    <dgm:cxn modelId="{2C807B84-F5E3-42E4-BD5C-05BD800F950D}" srcId="{98BFBF4F-3F5C-43BE-9555-518A14FB15B0}" destId="{7E7D49FB-A6CB-4C4F-A529-CEAF5F79A3A7}" srcOrd="1" destOrd="0" parTransId="{8EAC6F50-7746-4DC6-8810-2709838BCF9A}" sibTransId="{30B6A67A-DDC3-4635-A4C5-EB4415064B42}"/>
    <dgm:cxn modelId="{CB46F7F3-2A14-4DC2-A05B-C690E4261C56}" type="presOf" srcId="{98BFBF4F-3F5C-43BE-9555-518A14FB15B0}" destId="{9DCE37C7-0E0F-46F8-A0DE-12A7A0301DBE}" srcOrd="0" destOrd="0" presId="urn:microsoft.com/office/officeart/2005/8/layout/vList3"/>
    <dgm:cxn modelId="{F3B4E16B-58BD-43CF-9412-4D470B3E5B05}" srcId="{98BFBF4F-3F5C-43BE-9555-518A14FB15B0}" destId="{9B4B1E25-B122-4269-83CB-170A29E876C9}" srcOrd="4" destOrd="0" parTransId="{8024AADB-4AF9-4993-8A1E-428A8077B08F}" sibTransId="{5FBE88D6-288F-4AE5-B2F5-76444C3AC02A}"/>
    <dgm:cxn modelId="{9884EA23-CB4A-4228-805F-1F39FB5CBEE1}" type="presOf" srcId="{9B4B1E25-B122-4269-83CB-170A29E876C9}" destId="{D4BDA361-7410-4376-95DB-AC14DD3DD46D}" srcOrd="0" destOrd="0" presId="urn:microsoft.com/office/officeart/2005/8/layout/vList3"/>
    <dgm:cxn modelId="{788E4EC1-2283-4138-9F0B-C744CAA9F818}" srcId="{98BFBF4F-3F5C-43BE-9555-518A14FB15B0}" destId="{E7A26F36-518F-43D3-B494-B499961E7D1F}" srcOrd="7" destOrd="0" parTransId="{CAA64136-7FAC-42D3-AA49-908F979C95FA}" sibTransId="{71E2BFAC-B9A6-4838-9864-8EB5DE3673CF}"/>
    <dgm:cxn modelId="{C148446C-401C-43B0-88CD-025077DE5563}" type="presParOf" srcId="{9DCE37C7-0E0F-46F8-A0DE-12A7A0301DBE}" destId="{E78B6DDD-B31C-4173-956F-AC152E708435}" srcOrd="0" destOrd="0" presId="urn:microsoft.com/office/officeart/2005/8/layout/vList3"/>
    <dgm:cxn modelId="{987E9641-C973-4AE1-BFCF-21FBED0B24A2}" type="presParOf" srcId="{E78B6DDD-B31C-4173-956F-AC152E708435}" destId="{3338A742-B2D9-461F-9385-14591F7020E6}" srcOrd="0" destOrd="0" presId="urn:microsoft.com/office/officeart/2005/8/layout/vList3"/>
    <dgm:cxn modelId="{D8FC38DC-816E-43B2-9D60-6FBA90930C69}" type="presParOf" srcId="{E78B6DDD-B31C-4173-956F-AC152E708435}" destId="{B1200E7F-41AB-4BCB-9297-F7C6405E59A1}" srcOrd="1" destOrd="0" presId="urn:microsoft.com/office/officeart/2005/8/layout/vList3"/>
    <dgm:cxn modelId="{BC7F56C8-8F6D-459D-B6CC-0DE7664406C8}" type="presParOf" srcId="{9DCE37C7-0E0F-46F8-A0DE-12A7A0301DBE}" destId="{96DE6F76-E8C1-4169-8B53-6B6DED9F0109}" srcOrd="1" destOrd="0" presId="urn:microsoft.com/office/officeart/2005/8/layout/vList3"/>
    <dgm:cxn modelId="{F11C92C6-7064-40C9-AF69-7C95D7E3646A}" type="presParOf" srcId="{9DCE37C7-0E0F-46F8-A0DE-12A7A0301DBE}" destId="{CA01A904-83A6-4490-B53C-B21071BBB0DA}" srcOrd="2" destOrd="0" presId="urn:microsoft.com/office/officeart/2005/8/layout/vList3"/>
    <dgm:cxn modelId="{6F7C4B6C-05E0-43AD-A586-753B133632D0}" type="presParOf" srcId="{CA01A904-83A6-4490-B53C-B21071BBB0DA}" destId="{FE4DBE4C-58FE-4D95-BFB0-3158EE44F71C}" srcOrd="0" destOrd="0" presId="urn:microsoft.com/office/officeart/2005/8/layout/vList3"/>
    <dgm:cxn modelId="{7522A3EE-1C15-4E70-92DC-B87ACB34784A}" type="presParOf" srcId="{CA01A904-83A6-4490-B53C-B21071BBB0DA}" destId="{079AEBE3-E478-4930-9032-6C76A151EA25}" srcOrd="1" destOrd="0" presId="urn:microsoft.com/office/officeart/2005/8/layout/vList3"/>
    <dgm:cxn modelId="{3B66DDEC-E0BD-4D61-88F5-028DF28E1778}" type="presParOf" srcId="{9DCE37C7-0E0F-46F8-A0DE-12A7A0301DBE}" destId="{96B1A153-E021-4EC3-BB30-644AB7280C35}" srcOrd="3" destOrd="0" presId="urn:microsoft.com/office/officeart/2005/8/layout/vList3"/>
    <dgm:cxn modelId="{19925300-530F-4DC2-B45A-79981E848E1B}" type="presParOf" srcId="{9DCE37C7-0E0F-46F8-A0DE-12A7A0301DBE}" destId="{4F04361F-C960-49CA-A159-4A6671BEF8B1}" srcOrd="4" destOrd="0" presId="urn:microsoft.com/office/officeart/2005/8/layout/vList3"/>
    <dgm:cxn modelId="{016EE7CF-9AE6-4D27-851F-5146AED34303}" type="presParOf" srcId="{4F04361F-C960-49CA-A159-4A6671BEF8B1}" destId="{5A3E08F4-0E75-4049-8124-BF2B6702E039}" srcOrd="0" destOrd="0" presId="urn:microsoft.com/office/officeart/2005/8/layout/vList3"/>
    <dgm:cxn modelId="{1876F117-0DF1-4ED1-8688-423F887668AD}" type="presParOf" srcId="{4F04361F-C960-49CA-A159-4A6671BEF8B1}" destId="{CC0F98A7-2A5A-4A3B-AD6F-C51A1BC74186}" srcOrd="1" destOrd="0" presId="urn:microsoft.com/office/officeart/2005/8/layout/vList3"/>
    <dgm:cxn modelId="{D860799D-C9F0-41A7-83D9-8EBADEF93D0E}" type="presParOf" srcId="{9DCE37C7-0E0F-46F8-A0DE-12A7A0301DBE}" destId="{37E233DE-8BF7-444F-AF6F-3D5E7AAAF9E5}" srcOrd="5" destOrd="0" presId="urn:microsoft.com/office/officeart/2005/8/layout/vList3"/>
    <dgm:cxn modelId="{FCEC6F3C-E4AF-44BF-9465-3183B6AD24A4}" type="presParOf" srcId="{9DCE37C7-0E0F-46F8-A0DE-12A7A0301DBE}" destId="{6E538D86-BED1-45BC-9B16-4B09F3F268E2}" srcOrd="6" destOrd="0" presId="urn:microsoft.com/office/officeart/2005/8/layout/vList3"/>
    <dgm:cxn modelId="{50387631-0F5A-4CE8-BA83-BD4EF0A7A11B}" type="presParOf" srcId="{6E538D86-BED1-45BC-9B16-4B09F3F268E2}" destId="{0057D8ED-3E76-4751-9FE5-0A5BB4ED5D8F}" srcOrd="0" destOrd="0" presId="urn:microsoft.com/office/officeart/2005/8/layout/vList3"/>
    <dgm:cxn modelId="{34909746-72E1-43D9-8FE8-489C05FD4296}" type="presParOf" srcId="{6E538D86-BED1-45BC-9B16-4B09F3F268E2}" destId="{1CC704C0-0D9C-4E3D-90F3-71775946992C}" srcOrd="1" destOrd="0" presId="urn:microsoft.com/office/officeart/2005/8/layout/vList3"/>
    <dgm:cxn modelId="{747F7DDE-3DFA-491F-9D67-4B14D13E6D12}" type="presParOf" srcId="{9DCE37C7-0E0F-46F8-A0DE-12A7A0301DBE}" destId="{7FDF825F-F88E-4657-AADD-0453EBB8BCE8}" srcOrd="7" destOrd="0" presId="urn:microsoft.com/office/officeart/2005/8/layout/vList3"/>
    <dgm:cxn modelId="{F35E968B-F1F5-48FA-86C7-81E0114E38A0}" type="presParOf" srcId="{9DCE37C7-0E0F-46F8-A0DE-12A7A0301DBE}" destId="{0D4FB7AB-3E84-46C9-BCE3-3B74FA2425BC}" srcOrd="8" destOrd="0" presId="urn:microsoft.com/office/officeart/2005/8/layout/vList3"/>
    <dgm:cxn modelId="{B33B625F-FDE4-4B8A-ABF4-636138D45764}" type="presParOf" srcId="{0D4FB7AB-3E84-46C9-BCE3-3B74FA2425BC}" destId="{77140075-19A0-4089-BED5-9D4814FF2887}" srcOrd="0" destOrd="0" presId="urn:microsoft.com/office/officeart/2005/8/layout/vList3"/>
    <dgm:cxn modelId="{1F81C531-B2A9-4E57-89BE-513C9DF4F739}" type="presParOf" srcId="{0D4FB7AB-3E84-46C9-BCE3-3B74FA2425BC}" destId="{D4BDA361-7410-4376-95DB-AC14DD3DD46D}" srcOrd="1" destOrd="0" presId="urn:microsoft.com/office/officeart/2005/8/layout/vList3"/>
    <dgm:cxn modelId="{DF2A932E-3A0D-47F9-ACC4-EC589B916F40}" type="presParOf" srcId="{9DCE37C7-0E0F-46F8-A0DE-12A7A0301DBE}" destId="{F3136825-6DAB-47BC-B761-8191C7211F6C}" srcOrd="9" destOrd="0" presId="urn:microsoft.com/office/officeart/2005/8/layout/vList3"/>
    <dgm:cxn modelId="{2396D516-2345-45CC-AF62-1AA0200CD5E4}" type="presParOf" srcId="{9DCE37C7-0E0F-46F8-A0DE-12A7A0301DBE}" destId="{27213E87-1AA9-4947-8402-5DB9D8670EB1}" srcOrd="10" destOrd="0" presId="urn:microsoft.com/office/officeart/2005/8/layout/vList3"/>
    <dgm:cxn modelId="{DC403D33-0018-4B03-8151-604FB19E70DA}" type="presParOf" srcId="{27213E87-1AA9-4947-8402-5DB9D8670EB1}" destId="{15D027B4-2321-4F56-814C-0A184F2B21C8}" srcOrd="0" destOrd="0" presId="urn:microsoft.com/office/officeart/2005/8/layout/vList3"/>
    <dgm:cxn modelId="{CEA0402E-DF73-4C3B-B61F-75E6208686E9}" type="presParOf" srcId="{27213E87-1AA9-4947-8402-5DB9D8670EB1}" destId="{B21C847E-A5F6-4EB6-A903-B71D4264EC0B}" srcOrd="1" destOrd="0" presId="urn:microsoft.com/office/officeart/2005/8/layout/vList3"/>
    <dgm:cxn modelId="{CCAD9104-BD18-4CB5-A831-43F0B7D6DB9E}" type="presParOf" srcId="{9DCE37C7-0E0F-46F8-A0DE-12A7A0301DBE}" destId="{99B33C2C-5EDF-46EE-AFD7-08FA59634615}" srcOrd="11" destOrd="0" presId="urn:microsoft.com/office/officeart/2005/8/layout/vList3"/>
    <dgm:cxn modelId="{22A9B325-827D-4DC1-9357-4AED71852D71}" type="presParOf" srcId="{9DCE37C7-0E0F-46F8-A0DE-12A7A0301DBE}" destId="{681BDD36-28FB-471E-B16A-F619DCA6A9FB}" srcOrd="12" destOrd="0" presId="urn:microsoft.com/office/officeart/2005/8/layout/vList3"/>
    <dgm:cxn modelId="{2243B5CF-794A-4C6A-8AA7-DCDC59759F25}" type="presParOf" srcId="{681BDD36-28FB-471E-B16A-F619DCA6A9FB}" destId="{CC2F4017-1E1A-47E2-B7C3-24D73F5E1D7B}" srcOrd="0" destOrd="0" presId="urn:microsoft.com/office/officeart/2005/8/layout/vList3"/>
    <dgm:cxn modelId="{A48D087A-2E09-42D5-BACF-38B88AD46051}" type="presParOf" srcId="{681BDD36-28FB-471E-B16A-F619DCA6A9FB}" destId="{789DD7C0-159E-40E8-B3A9-BBD7DC0FD23B}" srcOrd="1" destOrd="0" presId="urn:microsoft.com/office/officeart/2005/8/layout/vList3"/>
    <dgm:cxn modelId="{D9714D56-96C9-4827-A738-D2D0E15DD42D}" type="presParOf" srcId="{9DCE37C7-0E0F-46F8-A0DE-12A7A0301DBE}" destId="{263FACC2-31E6-4A88-896E-E4F62F94234E}" srcOrd="13" destOrd="0" presId="urn:microsoft.com/office/officeart/2005/8/layout/vList3"/>
    <dgm:cxn modelId="{FA3C0F2B-C9D6-4403-8F95-69EA95DF9ADC}" type="presParOf" srcId="{9DCE37C7-0E0F-46F8-A0DE-12A7A0301DBE}" destId="{3F24BD8E-B516-4B4B-82E8-DF417016BCC8}" srcOrd="14" destOrd="0" presId="urn:microsoft.com/office/officeart/2005/8/layout/vList3"/>
    <dgm:cxn modelId="{8F4C2ADA-B33D-4FE0-AC87-2B2C5EE9656E}" type="presParOf" srcId="{3F24BD8E-B516-4B4B-82E8-DF417016BCC8}" destId="{127096F8-B333-4326-B844-350BC43469EA}" srcOrd="0" destOrd="0" presId="urn:microsoft.com/office/officeart/2005/8/layout/vList3"/>
    <dgm:cxn modelId="{6E58E3A9-4A10-4041-AE4E-551FF1B571F1}" type="presParOf" srcId="{3F24BD8E-B516-4B4B-82E8-DF417016BCC8}" destId="{31F33EBE-B535-4682-82FB-904F6CB068F0}"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33AE5A6-3ED4-45F2-AC7E-E19F7E4A1C0D}" type="doc">
      <dgm:prSet loTypeId="urn:microsoft.com/office/officeart/2005/8/layout/hList7" loCatId="list" qsTypeId="urn:microsoft.com/office/officeart/2005/8/quickstyle/simple1" qsCatId="simple" csTypeId="urn:microsoft.com/office/officeart/2005/8/colors/accent1_2" csCatId="accent1" phldr="1"/>
      <dgm:spPr/>
    </dgm:pt>
    <dgm:pt modelId="{01D301BE-5D2F-490A-88F5-72AB6E7BA4BB}">
      <dgm:prSet phldrT="[文本]" custT="1"/>
      <dgm:spPr>
        <a:solidFill>
          <a:srgbClr val="0033CC"/>
        </a:solidFill>
        <a:ln>
          <a:solidFill>
            <a:srgbClr val="FF0000"/>
          </a:solidFill>
        </a:ln>
      </dgm:spPr>
      <dgm:t>
        <a:bodyPr/>
        <a:lstStyle/>
        <a:p>
          <a:r>
            <a:rPr lang="zh-CN" altLang="en-US" sz="2000" b="1" dirty="0" smtClean="0">
              <a:solidFill>
                <a:schemeClr val="bg1"/>
              </a:solidFill>
            </a:rPr>
            <a:t>文本数据的筛选</a:t>
          </a:r>
          <a:endParaRPr lang="zh-CN" altLang="en-US" sz="2000" b="1" dirty="0">
            <a:solidFill>
              <a:schemeClr val="bg1"/>
            </a:solidFill>
          </a:endParaRPr>
        </a:p>
      </dgm:t>
    </dgm:pt>
    <dgm:pt modelId="{D64208DE-2473-4B14-8870-CB67CE39A45E}" type="parTrans" cxnId="{94340AB2-CB1A-4E3E-8749-9F167B6C98E5}">
      <dgm:prSet/>
      <dgm:spPr/>
      <dgm:t>
        <a:bodyPr/>
        <a:lstStyle/>
        <a:p>
          <a:endParaRPr lang="zh-CN" altLang="en-US"/>
        </a:p>
      </dgm:t>
    </dgm:pt>
    <dgm:pt modelId="{E717479D-E032-48A2-9DC7-B71FC81C1DAC}" type="sibTrans" cxnId="{94340AB2-CB1A-4E3E-8749-9F167B6C98E5}">
      <dgm:prSet/>
      <dgm:spPr/>
      <dgm:t>
        <a:bodyPr/>
        <a:lstStyle/>
        <a:p>
          <a:endParaRPr lang="zh-CN" altLang="en-US"/>
        </a:p>
      </dgm:t>
    </dgm:pt>
    <dgm:pt modelId="{6873A337-CBAE-487B-8434-DC14EDF1F290}">
      <dgm:prSet phldrT="[文本]" custT="1"/>
      <dgm:spPr>
        <a:solidFill>
          <a:srgbClr val="006600"/>
        </a:solidFill>
      </dgm:spPr>
      <dgm:t>
        <a:bodyPr/>
        <a:lstStyle/>
        <a:p>
          <a:r>
            <a:rPr lang="zh-CN" altLang="en-US" sz="2000" b="1" dirty="0" smtClean="0"/>
            <a:t>数值数据的筛选</a:t>
          </a:r>
          <a:endParaRPr lang="zh-CN" altLang="en-US" sz="2000" b="1" dirty="0"/>
        </a:p>
      </dgm:t>
    </dgm:pt>
    <dgm:pt modelId="{8E18C551-F3BE-4192-9D1C-DAB95BC6EBE8}" type="parTrans" cxnId="{A1D9340B-4750-445C-95B7-8F7B98208323}">
      <dgm:prSet/>
      <dgm:spPr/>
      <dgm:t>
        <a:bodyPr/>
        <a:lstStyle/>
        <a:p>
          <a:endParaRPr lang="zh-CN" altLang="en-US"/>
        </a:p>
      </dgm:t>
    </dgm:pt>
    <dgm:pt modelId="{D1A18D85-6601-4F80-8607-E1EBE985680B}" type="sibTrans" cxnId="{A1D9340B-4750-445C-95B7-8F7B98208323}">
      <dgm:prSet/>
      <dgm:spPr/>
      <dgm:t>
        <a:bodyPr/>
        <a:lstStyle/>
        <a:p>
          <a:endParaRPr lang="zh-CN" altLang="en-US"/>
        </a:p>
      </dgm:t>
    </dgm:pt>
    <dgm:pt modelId="{3DE2D8FB-2153-462E-834D-D55EAA433AC1}">
      <dgm:prSet custT="1"/>
      <dgm:spPr>
        <a:solidFill>
          <a:srgbClr val="FF0000"/>
        </a:solidFill>
      </dgm:spPr>
      <dgm:t>
        <a:bodyPr/>
        <a:lstStyle/>
        <a:p>
          <a:r>
            <a:rPr lang="zh-CN" altLang="en-US" sz="2000" b="1" dirty="0" smtClean="0"/>
            <a:t>按单元格颜色或字体颜色筛选</a:t>
          </a:r>
          <a:endParaRPr lang="zh-CN" altLang="en-US" sz="2000" b="1" dirty="0"/>
        </a:p>
      </dgm:t>
    </dgm:pt>
    <dgm:pt modelId="{B1524F87-027E-40D6-B5E9-CC1922F410C5}" type="parTrans" cxnId="{E16921F1-84CB-4ECF-9463-BEE9879DDCB8}">
      <dgm:prSet/>
      <dgm:spPr/>
      <dgm:t>
        <a:bodyPr/>
        <a:lstStyle/>
        <a:p>
          <a:endParaRPr lang="zh-CN" altLang="en-US"/>
        </a:p>
      </dgm:t>
    </dgm:pt>
    <dgm:pt modelId="{DD70010F-5185-48EE-9CD1-FF370C7F34DD}" type="sibTrans" cxnId="{E16921F1-84CB-4ECF-9463-BEE9879DDCB8}">
      <dgm:prSet/>
      <dgm:spPr/>
      <dgm:t>
        <a:bodyPr/>
        <a:lstStyle/>
        <a:p>
          <a:endParaRPr lang="zh-CN" altLang="en-US"/>
        </a:p>
      </dgm:t>
    </dgm:pt>
    <dgm:pt modelId="{DA07EED8-43AC-4266-86A7-CAA27C5D2FAB}" type="pres">
      <dgm:prSet presAssocID="{C33AE5A6-3ED4-45F2-AC7E-E19F7E4A1C0D}" presName="Name0" presStyleCnt="0">
        <dgm:presLayoutVars>
          <dgm:dir/>
          <dgm:resizeHandles val="exact"/>
        </dgm:presLayoutVars>
      </dgm:prSet>
      <dgm:spPr/>
    </dgm:pt>
    <dgm:pt modelId="{EA181D07-BAC6-4B79-B80D-B5D3C0DD0670}" type="pres">
      <dgm:prSet presAssocID="{C33AE5A6-3ED4-45F2-AC7E-E19F7E4A1C0D}" presName="fgShape" presStyleLbl="fgShp" presStyleIdx="0" presStyleCnt="1" custLinFactY="17875" custLinFactNeighborX="-3370" custLinFactNeighborY="100000"/>
      <dgm:spPr/>
    </dgm:pt>
    <dgm:pt modelId="{CF132ED4-A219-45C7-BA71-45ABD9C53181}" type="pres">
      <dgm:prSet presAssocID="{C33AE5A6-3ED4-45F2-AC7E-E19F7E4A1C0D}" presName="linComp" presStyleCnt="0"/>
      <dgm:spPr/>
    </dgm:pt>
    <dgm:pt modelId="{6E2D7C06-8044-46D2-BB76-EC33ED24E087}" type="pres">
      <dgm:prSet presAssocID="{01D301BE-5D2F-490A-88F5-72AB6E7BA4BB}" presName="compNode" presStyleCnt="0"/>
      <dgm:spPr/>
    </dgm:pt>
    <dgm:pt modelId="{3CD5B97F-224B-4103-A966-378ED83B4701}" type="pres">
      <dgm:prSet presAssocID="{01D301BE-5D2F-490A-88F5-72AB6E7BA4BB}" presName="bkgdShape" presStyleLbl="node1" presStyleIdx="0" presStyleCnt="3"/>
      <dgm:spPr/>
      <dgm:t>
        <a:bodyPr/>
        <a:lstStyle/>
        <a:p>
          <a:endParaRPr lang="zh-CN" altLang="en-US"/>
        </a:p>
      </dgm:t>
    </dgm:pt>
    <dgm:pt modelId="{BA67649E-8C9C-4B7C-BCEF-C7E5833526B2}" type="pres">
      <dgm:prSet presAssocID="{01D301BE-5D2F-490A-88F5-72AB6E7BA4BB}" presName="nodeTx" presStyleLbl="node1" presStyleIdx="0" presStyleCnt="3">
        <dgm:presLayoutVars>
          <dgm:bulletEnabled val="1"/>
        </dgm:presLayoutVars>
      </dgm:prSet>
      <dgm:spPr/>
      <dgm:t>
        <a:bodyPr/>
        <a:lstStyle/>
        <a:p>
          <a:endParaRPr lang="zh-CN" altLang="en-US"/>
        </a:p>
      </dgm:t>
    </dgm:pt>
    <dgm:pt modelId="{ED6B91A2-85CF-4485-864B-A3CDEB200E1D}" type="pres">
      <dgm:prSet presAssocID="{01D301BE-5D2F-490A-88F5-72AB6E7BA4BB}" presName="invisiNode" presStyleLbl="node1" presStyleIdx="0" presStyleCnt="3"/>
      <dgm:spPr/>
    </dgm:pt>
    <dgm:pt modelId="{B9FDE6DC-F9C9-4AD3-AE0C-F0D934E9FBDA}" type="pres">
      <dgm:prSet presAssocID="{01D301BE-5D2F-490A-88F5-72AB6E7BA4BB}" presName="imagNode" presStyleLbl="fgImgPlace1" presStyleIdx="0" presStyleCnt="3" custScaleX="38963" custScaleY="43152" custLinFactNeighborX="-2417" custLinFactNeighborY="-27055"/>
      <dgm:spPr/>
    </dgm:pt>
    <dgm:pt modelId="{F8CC2282-4DC7-4BEF-AA40-1283E8913EB7}" type="pres">
      <dgm:prSet presAssocID="{E717479D-E032-48A2-9DC7-B71FC81C1DAC}" presName="sibTrans" presStyleLbl="sibTrans2D1" presStyleIdx="0" presStyleCnt="0"/>
      <dgm:spPr/>
      <dgm:t>
        <a:bodyPr/>
        <a:lstStyle/>
        <a:p>
          <a:endParaRPr lang="zh-CN" altLang="en-US"/>
        </a:p>
      </dgm:t>
    </dgm:pt>
    <dgm:pt modelId="{0C4DCC7B-0385-40D6-8A08-C5F2F291FB29}" type="pres">
      <dgm:prSet presAssocID="{6873A337-CBAE-487B-8434-DC14EDF1F290}" presName="compNode" presStyleCnt="0"/>
      <dgm:spPr/>
    </dgm:pt>
    <dgm:pt modelId="{46830681-635F-4216-8D12-D1FE00097781}" type="pres">
      <dgm:prSet presAssocID="{6873A337-CBAE-487B-8434-DC14EDF1F290}" presName="bkgdShape" presStyleLbl="node1" presStyleIdx="1" presStyleCnt="3"/>
      <dgm:spPr/>
      <dgm:t>
        <a:bodyPr/>
        <a:lstStyle/>
        <a:p>
          <a:endParaRPr lang="zh-CN" altLang="en-US"/>
        </a:p>
      </dgm:t>
    </dgm:pt>
    <dgm:pt modelId="{0D19E2ED-9163-41F2-9348-6735CB24723A}" type="pres">
      <dgm:prSet presAssocID="{6873A337-CBAE-487B-8434-DC14EDF1F290}" presName="nodeTx" presStyleLbl="node1" presStyleIdx="1" presStyleCnt="3">
        <dgm:presLayoutVars>
          <dgm:bulletEnabled val="1"/>
        </dgm:presLayoutVars>
      </dgm:prSet>
      <dgm:spPr/>
      <dgm:t>
        <a:bodyPr/>
        <a:lstStyle/>
        <a:p>
          <a:endParaRPr lang="zh-CN" altLang="en-US"/>
        </a:p>
      </dgm:t>
    </dgm:pt>
    <dgm:pt modelId="{8DFFD121-61BA-42EE-B25D-925F5FC42E88}" type="pres">
      <dgm:prSet presAssocID="{6873A337-CBAE-487B-8434-DC14EDF1F290}" presName="invisiNode" presStyleLbl="node1" presStyleIdx="1" presStyleCnt="3"/>
      <dgm:spPr/>
    </dgm:pt>
    <dgm:pt modelId="{1AD5D4C7-D987-44F9-BC48-56F4292C9CB6}" type="pres">
      <dgm:prSet presAssocID="{6873A337-CBAE-487B-8434-DC14EDF1F290}" presName="imagNode" presStyleLbl="fgImgPlace1" presStyleIdx="1" presStyleCnt="3" custScaleX="38963" custScaleY="43152" custLinFactNeighborX="5752" custLinFactNeighborY="-21940"/>
      <dgm:spPr/>
    </dgm:pt>
    <dgm:pt modelId="{39C12292-0FDC-4EEA-970E-C6D61A8E642D}" type="pres">
      <dgm:prSet presAssocID="{D1A18D85-6601-4F80-8607-E1EBE985680B}" presName="sibTrans" presStyleLbl="sibTrans2D1" presStyleIdx="0" presStyleCnt="0"/>
      <dgm:spPr/>
      <dgm:t>
        <a:bodyPr/>
        <a:lstStyle/>
        <a:p>
          <a:endParaRPr lang="zh-CN" altLang="en-US"/>
        </a:p>
      </dgm:t>
    </dgm:pt>
    <dgm:pt modelId="{1B267C16-1307-40B1-ACF0-EECD28287D59}" type="pres">
      <dgm:prSet presAssocID="{3DE2D8FB-2153-462E-834D-D55EAA433AC1}" presName="compNode" presStyleCnt="0"/>
      <dgm:spPr/>
    </dgm:pt>
    <dgm:pt modelId="{4C5D35B9-5ED1-4407-9278-E11D6B9DA557}" type="pres">
      <dgm:prSet presAssocID="{3DE2D8FB-2153-462E-834D-D55EAA433AC1}" presName="bkgdShape" presStyleLbl="node1" presStyleIdx="2" presStyleCnt="3"/>
      <dgm:spPr/>
      <dgm:t>
        <a:bodyPr/>
        <a:lstStyle/>
        <a:p>
          <a:endParaRPr lang="zh-CN" altLang="en-US"/>
        </a:p>
      </dgm:t>
    </dgm:pt>
    <dgm:pt modelId="{808F2857-DD8A-46B4-A1EC-6B15F963B97C}" type="pres">
      <dgm:prSet presAssocID="{3DE2D8FB-2153-462E-834D-D55EAA433AC1}" presName="nodeTx" presStyleLbl="node1" presStyleIdx="2" presStyleCnt="3">
        <dgm:presLayoutVars>
          <dgm:bulletEnabled val="1"/>
        </dgm:presLayoutVars>
      </dgm:prSet>
      <dgm:spPr/>
      <dgm:t>
        <a:bodyPr/>
        <a:lstStyle/>
        <a:p>
          <a:endParaRPr lang="zh-CN" altLang="en-US"/>
        </a:p>
      </dgm:t>
    </dgm:pt>
    <dgm:pt modelId="{1027E8B6-3CF7-46DE-8880-E82D5C7C0CAA}" type="pres">
      <dgm:prSet presAssocID="{3DE2D8FB-2153-462E-834D-D55EAA433AC1}" presName="invisiNode" presStyleLbl="node1" presStyleIdx="2" presStyleCnt="3"/>
      <dgm:spPr/>
    </dgm:pt>
    <dgm:pt modelId="{5087D510-C032-4005-A3C9-86552B908A66}" type="pres">
      <dgm:prSet presAssocID="{3DE2D8FB-2153-462E-834D-D55EAA433AC1}" presName="imagNode" presStyleLbl="fgImgPlace1" presStyleIdx="2" presStyleCnt="3" custScaleX="38963" custScaleY="43152" custLinFactNeighborX="2090" custLinFactNeighborY="-21940"/>
      <dgm:spPr/>
    </dgm:pt>
  </dgm:ptLst>
  <dgm:cxnLst>
    <dgm:cxn modelId="{4A599512-7522-4D3C-8A4D-A32842378A89}" type="presOf" srcId="{01D301BE-5D2F-490A-88F5-72AB6E7BA4BB}" destId="{BA67649E-8C9C-4B7C-BCEF-C7E5833526B2}" srcOrd="1" destOrd="0" presId="urn:microsoft.com/office/officeart/2005/8/layout/hList7"/>
    <dgm:cxn modelId="{6E43E01D-9761-4FDF-BD8E-B8290F87416C}" type="presOf" srcId="{D1A18D85-6601-4F80-8607-E1EBE985680B}" destId="{39C12292-0FDC-4EEA-970E-C6D61A8E642D}" srcOrd="0" destOrd="0" presId="urn:microsoft.com/office/officeart/2005/8/layout/hList7"/>
    <dgm:cxn modelId="{A1D9340B-4750-445C-95B7-8F7B98208323}" srcId="{C33AE5A6-3ED4-45F2-AC7E-E19F7E4A1C0D}" destId="{6873A337-CBAE-487B-8434-DC14EDF1F290}" srcOrd="1" destOrd="0" parTransId="{8E18C551-F3BE-4192-9D1C-DAB95BC6EBE8}" sibTransId="{D1A18D85-6601-4F80-8607-E1EBE985680B}"/>
    <dgm:cxn modelId="{CF3EA6F2-58A0-4D3E-8394-5D816B5BDB94}" type="presOf" srcId="{01D301BE-5D2F-490A-88F5-72AB6E7BA4BB}" destId="{3CD5B97F-224B-4103-A966-378ED83B4701}" srcOrd="0" destOrd="0" presId="urn:microsoft.com/office/officeart/2005/8/layout/hList7"/>
    <dgm:cxn modelId="{D8B6FA2E-9080-49BE-B84B-46896161685C}" type="presOf" srcId="{C33AE5A6-3ED4-45F2-AC7E-E19F7E4A1C0D}" destId="{DA07EED8-43AC-4266-86A7-CAA27C5D2FAB}" srcOrd="0" destOrd="0" presId="urn:microsoft.com/office/officeart/2005/8/layout/hList7"/>
    <dgm:cxn modelId="{713DB863-230B-4E3C-9569-102EC3739A40}" type="presOf" srcId="{6873A337-CBAE-487B-8434-DC14EDF1F290}" destId="{46830681-635F-4216-8D12-D1FE00097781}" srcOrd="0" destOrd="0" presId="urn:microsoft.com/office/officeart/2005/8/layout/hList7"/>
    <dgm:cxn modelId="{7B4750EC-69FC-4E24-A01B-0AAA64F5DCF2}" type="presOf" srcId="{3DE2D8FB-2153-462E-834D-D55EAA433AC1}" destId="{4C5D35B9-5ED1-4407-9278-E11D6B9DA557}" srcOrd="0" destOrd="0" presId="urn:microsoft.com/office/officeart/2005/8/layout/hList7"/>
    <dgm:cxn modelId="{6C708061-D655-465F-A809-322510FEA345}" type="presOf" srcId="{6873A337-CBAE-487B-8434-DC14EDF1F290}" destId="{0D19E2ED-9163-41F2-9348-6735CB24723A}" srcOrd="1" destOrd="0" presId="urn:microsoft.com/office/officeart/2005/8/layout/hList7"/>
    <dgm:cxn modelId="{BB1301FC-60D9-4DE3-8E92-1ACB46D8B3CB}" type="presOf" srcId="{E717479D-E032-48A2-9DC7-B71FC81C1DAC}" destId="{F8CC2282-4DC7-4BEF-AA40-1283E8913EB7}" srcOrd="0" destOrd="0" presId="urn:microsoft.com/office/officeart/2005/8/layout/hList7"/>
    <dgm:cxn modelId="{3641941E-A6C6-4EE3-88EA-579E3ECCDB81}" type="presOf" srcId="{3DE2D8FB-2153-462E-834D-D55EAA433AC1}" destId="{808F2857-DD8A-46B4-A1EC-6B15F963B97C}" srcOrd="1" destOrd="0" presId="urn:microsoft.com/office/officeart/2005/8/layout/hList7"/>
    <dgm:cxn modelId="{94340AB2-CB1A-4E3E-8749-9F167B6C98E5}" srcId="{C33AE5A6-3ED4-45F2-AC7E-E19F7E4A1C0D}" destId="{01D301BE-5D2F-490A-88F5-72AB6E7BA4BB}" srcOrd="0" destOrd="0" parTransId="{D64208DE-2473-4B14-8870-CB67CE39A45E}" sibTransId="{E717479D-E032-48A2-9DC7-B71FC81C1DAC}"/>
    <dgm:cxn modelId="{E16921F1-84CB-4ECF-9463-BEE9879DDCB8}" srcId="{C33AE5A6-3ED4-45F2-AC7E-E19F7E4A1C0D}" destId="{3DE2D8FB-2153-462E-834D-D55EAA433AC1}" srcOrd="2" destOrd="0" parTransId="{B1524F87-027E-40D6-B5E9-CC1922F410C5}" sibTransId="{DD70010F-5185-48EE-9CD1-FF370C7F34DD}"/>
    <dgm:cxn modelId="{31423D77-789D-4E69-991A-B5EBD06D40C7}" type="presParOf" srcId="{DA07EED8-43AC-4266-86A7-CAA27C5D2FAB}" destId="{EA181D07-BAC6-4B79-B80D-B5D3C0DD0670}" srcOrd="0" destOrd="0" presId="urn:microsoft.com/office/officeart/2005/8/layout/hList7"/>
    <dgm:cxn modelId="{1DBC8F00-9404-4A55-B3B9-BF067AB4931F}" type="presParOf" srcId="{DA07EED8-43AC-4266-86A7-CAA27C5D2FAB}" destId="{CF132ED4-A219-45C7-BA71-45ABD9C53181}" srcOrd="1" destOrd="0" presId="urn:microsoft.com/office/officeart/2005/8/layout/hList7"/>
    <dgm:cxn modelId="{E4DE337E-B45A-4E0D-A05A-520093260BC0}" type="presParOf" srcId="{CF132ED4-A219-45C7-BA71-45ABD9C53181}" destId="{6E2D7C06-8044-46D2-BB76-EC33ED24E087}" srcOrd="0" destOrd="0" presId="urn:microsoft.com/office/officeart/2005/8/layout/hList7"/>
    <dgm:cxn modelId="{DE4484EE-7490-4120-9C54-3F45DFFD15A0}" type="presParOf" srcId="{6E2D7C06-8044-46D2-BB76-EC33ED24E087}" destId="{3CD5B97F-224B-4103-A966-378ED83B4701}" srcOrd="0" destOrd="0" presId="urn:microsoft.com/office/officeart/2005/8/layout/hList7"/>
    <dgm:cxn modelId="{333A64DE-9420-4000-AB73-47ACA33A6E5B}" type="presParOf" srcId="{6E2D7C06-8044-46D2-BB76-EC33ED24E087}" destId="{BA67649E-8C9C-4B7C-BCEF-C7E5833526B2}" srcOrd="1" destOrd="0" presId="urn:microsoft.com/office/officeart/2005/8/layout/hList7"/>
    <dgm:cxn modelId="{D25BB91A-7BDE-4D20-9D60-AC745D6C87F8}" type="presParOf" srcId="{6E2D7C06-8044-46D2-BB76-EC33ED24E087}" destId="{ED6B91A2-85CF-4485-864B-A3CDEB200E1D}" srcOrd="2" destOrd="0" presId="urn:microsoft.com/office/officeart/2005/8/layout/hList7"/>
    <dgm:cxn modelId="{73C7AE60-EBC0-4B11-8DF3-4AEA48E63F18}" type="presParOf" srcId="{6E2D7C06-8044-46D2-BB76-EC33ED24E087}" destId="{B9FDE6DC-F9C9-4AD3-AE0C-F0D934E9FBDA}" srcOrd="3" destOrd="0" presId="urn:microsoft.com/office/officeart/2005/8/layout/hList7"/>
    <dgm:cxn modelId="{FE87C7A6-DB78-43E2-820E-C212E39C5857}" type="presParOf" srcId="{CF132ED4-A219-45C7-BA71-45ABD9C53181}" destId="{F8CC2282-4DC7-4BEF-AA40-1283E8913EB7}" srcOrd="1" destOrd="0" presId="urn:microsoft.com/office/officeart/2005/8/layout/hList7"/>
    <dgm:cxn modelId="{93D09733-A728-477E-A5AA-CF9082972DA1}" type="presParOf" srcId="{CF132ED4-A219-45C7-BA71-45ABD9C53181}" destId="{0C4DCC7B-0385-40D6-8A08-C5F2F291FB29}" srcOrd="2" destOrd="0" presId="urn:microsoft.com/office/officeart/2005/8/layout/hList7"/>
    <dgm:cxn modelId="{D48B2C66-2C3E-4DC0-AE71-34F3EE69CDBC}" type="presParOf" srcId="{0C4DCC7B-0385-40D6-8A08-C5F2F291FB29}" destId="{46830681-635F-4216-8D12-D1FE00097781}" srcOrd="0" destOrd="0" presId="urn:microsoft.com/office/officeart/2005/8/layout/hList7"/>
    <dgm:cxn modelId="{94D8B127-EE2E-4846-AE94-7B0DDA213169}" type="presParOf" srcId="{0C4DCC7B-0385-40D6-8A08-C5F2F291FB29}" destId="{0D19E2ED-9163-41F2-9348-6735CB24723A}" srcOrd="1" destOrd="0" presId="urn:microsoft.com/office/officeart/2005/8/layout/hList7"/>
    <dgm:cxn modelId="{7FBB6643-2055-472D-A8C3-FA6689224606}" type="presParOf" srcId="{0C4DCC7B-0385-40D6-8A08-C5F2F291FB29}" destId="{8DFFD121-61BA-42EE-B25D-925F5FC42E88}" srcOrd="2" destOrd="0" presId="urn:microsoft.com/office/officeart/2005/8/layout/hList7"/>
    <dgm:cxn modelId="{565E0992-ADE9-4FA5-957E-F051D87961A7}" type="presParOf" srcId="{0C4DCC7B-0385-40D6-8A08-C5F2F291FB29}" destId="{1AD5D4C7-D987-44F9-BC48-56F4292C9CB6}" srcOrd="3" destOrd="0" presId="urn:microsoft.com/office/officeart/2005/8/layout/hList7"/>
    <dgm:cxn modelId="{86CB5D6A-484D-4A10-95A4-655CCF1CA341}" type="presParOf" srcId="{CF132ED4-A219-45C7-BA71-45ABD9C53181}" destId="{39C12292-0FDC-4EEA-970E-C6D61A8E642D}" srcOrd="3" destOrd="0" presId="urn:microsoft.com/office/officeart/2005/8/layout/hList7"/>
    <dgm:cxn modelId="{C218CA5C-8999-4710-A1CB-6E6D40A11299}" type="presParOf" srcId="{CF132ED4-A219-45C7-BA71-45ABD9C53181}" destId="{1B267C16-1307-40B1-ACF0-EECD28287D59}" srcOrd="4" destOrd="0" presId="urn:microsoft.com/office/officeart/2005/8/layout/hList7"/>
    <dgm:cxn modelId="{57A707CD-3E71-4A5C-AF04-EFFD02D5EB2E}" type="presParOf" srcId="{1B267C16-1307-40B1-ACF0-EECD28287D59}" destId="{4C5D35B9-5ED1-4407-9278-E11D6B9DA557}" srcOrd="0" destOrd="0" presId="urn:microsoft.com/office/officeart/2005/8/layout/hList7"/>
    <dgm:cxn modelId="{96E036B1-6DC0-4639-B42A-FC924C7C0390}" type="presParOf" srcId="{1B267C16-1307-40B1-ACF0-EECD28287D59}" destId="{808F2857-DD8A-46B4-A1EC-6B15F963B97C}" srcOrd="1" destOrd="0" presId="urn:microsoft.com/office/officeart/2005/8/layout/hList7"/>
    <dgm:cxn modelId="{DC4F13F5-3FE4-491D-83F2-56A259C0A64A}" type="presParOf" srcId="{1B267C16-1307-40B1-ACF0-EECD28287D59}" destId="{1027E8B6-3CF7-46DE-8880-E82D5C7C0CAA}" srcOrd="2" destOrd="0" presId="urn:microsoft.com/office/officeart/2005/8/layout/hList7"/>
    <dgm:cxn modelId="{1646E92D-18F5-4A54-89C1-9E17BE4B400B}" type="presParOf" srcId="{1B267C16-1307-40B1-ACF0-EECD28287D59}" destId="{5087D510-C032-4005-A3C9-86552B908A66}" srcOrd="3" destOrd="0" presId="urn:microsoft.com/office/officeart/2005/8/layout/hList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200E7F-41AB-4BCB-9297-F7C6405E59A1}">
      <dsp:nvSpPr>
        <dsp:cNvPr id="0" name=""/>
        <dsp:cNvSpPr/>
      </dsp:nvSpPr>
      <dsp:spPr>
        <a:xfrm rot="10800000">
          <a:off x="1455368" y="1280"/>
          <a:ext cx="5257537" cy="524404"/>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1248" tIns="68580" rIns="128016" bIns="68580" numCol="1" spcCol="1270" anchor="ctr" anchorCtr="0">
          <a:noAutofit/>
        </a:bodyPr>
        <a:lstStyle/>
        <a:p>
          <a:pPr lvl="0" algn="ctr" defTabSz="800100">
            <a:lnSpc>
              <a:spcPct val="90000"/>
            </a:lnSpc>
            <a:spcBef>
              <a:spcPct val="0"/>
            </a:spcBef>
            <a:spcAft>
              <a:spcPct val="35000"/>
            </a:spcAft>
          </a:pPr>
          <a:r>
            <a:rPr lang="en-US" altLang="en-US" sz="1800" b="1" kern="1200" dirty="0" smtClean="0"/>
            <a:t>1.</a:t>
          </a:r>
          <a:r>
            <a:rPr lang="zh-CN" altLang="en-US" sz="1800" b="1" kern="1200" dirty="0" smtClean="0"/>
            <a:t>建立并保存工作簿</a:t>
          </a:r>
          <a:endParaRPr lang="zh-CN" altLang="en-US" sz="1800" b="1" kern="1200" dirty="0"/>
        </a:p>
      </dsp:txBody>
      <dsp:txXfrm rot="10800000">
        <a:off x="1586469" y="1280"/>
        <a:ext cx="5126436" cy="524404"/>
      </dsp:txXfrm>
    </dsp:sp>
    <dsp:sp modelId="{3338A742-B2D9-461F-9385-14591F7020E6}">
      <dsp:nvSpPr>
        <dsp:cNvPr id="0" name=""/>
        <dsp:cNvSpPr/>
      </dsp:nvSpPr>
      <dsp:spPr>
        <a:xfrm>
          <a:off x="1193165" y="1280"/>
          <a:ext cx="524404" cy="524404"/>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79AEBE3-E478-4930-9032-6C76A151EA25}">
      <dsp:nvSpPr>
        <dsp:cNvPr id="0" name=""/>
        <dsp:cNvSpPr/>
      </dsp:nvSpPr>
      <dsp:spPr>
        <a:xfrm rot="10800000">
          <a:off x="1455368" y="682223"/>
          <a:ext cx="5257537" cy="524404"/>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1248" tIns="68580" rIns="128016" bIns="6858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n-US" altLang="zh-CN" sz="1800" b="1" kern="1200" dirty="0" smtClean="0"/>
            <a:t>2.</a:t>
          </a:r>
          <a:r>
            <a:rPr lang="zh-CN" altLang="zh-CN" sz="1800" b="1" kern="1200" dirty="0" smtClean="0"/>
            <a:t>重命名</a:t>
          </a:r>
          <a:r>
            <a:rPr lang="en-US" altLang="zh-CN" sz="1800" b="1" kern="1200" dirty="0" smtClean="0"/>
            <a:t>sheet1</a:t>
          </a:r>
          <a:r>
            <a:rPr lang="zh-CN" altLang="zh-CN" sz="1800" b="1" kern="1200" dirty="0" smtClean="0"/>
            <a:t>工作表</a:t>
          </a:r>
        </a:p>
        <a:p>
          <a:pPr lvl="0" algn="ctr" defTabSz="977900">
            <a:lnSpc>
              <a:spcPct val="90000"/>
            </a:lnSpc>
            <a:spcBef>
              <a:spcPct val="0"/>
            </a:spcBef>
            <a:spcAft>
              <a:spcPct val="35000"/>
            </a:spcAft>
          </a:pPr>
          <a:endParaRPr lang="zh-CN" altLang="en-US" sz="1800" b="1" kern="1200" dirty="0"/>
        </a:p>
      </dsp:txBody>
      <dsp:txXfrm rot="10800000">
        <a:off x="1586469" y="682223"/>
        <a:ext cx="5126436" cy="524404"/>
      </dsp:txXfrm>
    </dsp:sp>
    <dsp:sp modelId="{FE4DBE4C-58FE-4D95-BFB0-3158EE44F71C}">
      <dsp:nvSpPr>
        <dsp:cNvPr id="0" name=""/>
        <dsp:cNvSpPr/>
      </dsp:nvSpPr>
      <dsp:spPr>
        <a:xfrm>
          <a:off x="1193165" y="682223"/>
          <a:ext cx="524404" cy="524404"/>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C0F98A7-2A5A-4A3B-AD6F-C51A1BC74186}">
      <dsp:nvSpPr>
        <dsp:cNvPr id="0" name=""/>
        <dsp:cNvSpPr/>
      </dsp:nvSpPr>
      <dsp:spPr>
        <a:xfrm rot="10800000">
          <a:off x="1455368" y="1363166"/>
          <a:ext cx="5257537" cy="524404"/>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1248" tIns="68580" rIns="128016" bIns="68580" numCol="1" spcCol="1270" anchor="ctr" anchorCtr="0">
          <a:noAutofit/>
        </a:bodyPr>
        <a:lstStyle/>
        <a:p>
          <a:pPr lvl="0" algn="ctr" defTabSz="800100">
            <a:lnSpc>
              <a:spcPct val="90000"/>
            </a:lnSpc>
            <a:spcBef>
              <a:spcPct val="0"/>
            </a:spcBef>
            <a:spcAft>
              <a:spcPct val="35000"/>
            </a:spcAft>
          </a:pPr>
          <a:r>
            <a:rPr lang="en-US" altLang="zh-CN" sz="1800" b="1" kern="1200" dirty="0" smtClean="0"/>
            <a:t>3.</a:t>
          </a:r>
          <a:r>
            <a:rPr lang="zh-CN" altLang="en-US" sz="1800" b="1" kern="1200" dirty="0" smtClean="0"/>
            <a:t>按样文输入数据。</a:t>
          </a:r>
          <a:endParaRPr lang="zh-CN" altLang="en-US" sz="1800" b="1" kern="1200" dirty="0"/>
        </a:p>
      </dsp:txBody>
      <dsp:txXfrm rot="10800000">
        <a:off x="1586469" y="1363166"/>
        <a:ext cx="5126436" cy="524404"/>
      </dsp:txXfrm>
    </dsp:sp>
    <dsp:sp modelId="{5A3E08F4-0E75-4049-8124-BF2B6702E039}">
      <dsp:nvSpPr>
        <dsp:cNvPr id="0" name=""/>
        <dsp:cNvSpPr/>
      </dsp:nvSpPr>
      <dsp:spPr>
        <a:xfrm>
          <a:off x="1193165" y="1363166"/>
          <a:ext cx="524404" cy="524404"/>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CC704C0-0D9C-4E3D-90F3-71775946992C}">
      <dsp:nvSpPr>
        <dsp:cNvPr id="0" name=""/>
        <dsp:cNvSpPr/>
      </dsp:nvSpPr>
      <dsp:spPr>
        <a:xfrm rot="10800000">
          <a:off x="1455368" y="2044110"/>
          <a:ext cx="5257537" cy="524404"/>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1248" tIns="68580" rIns="128016" bIns="68580" numCol="1" spcCol="1270" anchor="ctr" anchorCtr="0">
          <a:noAutofit/>
        </a:bodyPr>
        <a:lstStyle/>
        <a:p>
          <a:pPr lvl="0" algn="ctr" defTabSz="800100">
            <a:lnSpc>
              <a:spcPct val="90000"/>
            </a:lnSpc>
            <a:spcBef>
              <a:spcPct val="0"/>
            </a:spcBef>
            <a:spcAft>
              <a:spcPct val="35000"/>
            </a:spcAft>
          </a:pPr>
          <a:r>
            <a:rPr lang="en-US" sz="1800" b="1" kern="1200" dirty="0" smtClean="0"/>
            <a:t>4</a:t>
          </a:r>
          <a:r>
            <a:rPr lang="zh-CN" sz="1800" b="1" kern="1200" dirty="0" smtClean="0"/>
            <a:t>．复制单元格。</a:t>
          </a:r>
          <a:endParaRPr lang="zh-CN" altLang="en-US" sz="1800" b="1" kern="1200" dirty="0"/>
        </a:p>
      </dsp:txBody>
      <dsp:txXfrm rot="10800000">
        <a:off x="1586469" y="2044110"/>
        <a:ext cx="5126436" cy="524404"/>
      </dsp:txXfrm>
    </dsp:sp>
    <dsp:sp modelId="{0057D8ED-3E76-4751-9FE5-0A5BB4ED5D8F}">
      <dsp:nvSpPr>
        <dsp:cNvPr id="0" name=""/>
        <dsp:cNvSpPr/>
      </dsp:nvSpPr>
      <dsp:spPr>
        <a:xfrm>
          <a:off x="1193165" y="2044110"/>
          <a:ext cx="524404" cy="524404"/>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4BDA361-7410-4376-95DB-AC14DD3DD46D}">
      <dsp:nvSpPr>
        <dsp:cNvPr id="0" name=""/>
        <dsp:cNvSpPr/>
      </dsp:nvSpPr>
      <dsp:spPr>
        <a:xfrm rot="10800000">
          <a:off x="1455368" y="2725053"/>
          <a:ext cx="5257537" cy="524404"/>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1248" tIns="68580" rIns="128016" bIns="68580" numCol="1" spcCol="1270" anchor="ctr" anchorCtr="0">
          <a:noAutofit/>
        </a:bodyPr>
        <a:lstStyle/>
        <a:p>
          <a:pPr lvl="0" algn="ctr" defTabSz="800100">
            <a:lnSpc>
              <a:spcPct val="90000"/>
            </a:lnSpc>
            <a:spcBef>
              <a:spcPct val="0"/>
            </a:spcBef>
            <a:spcAft>
              <a:spcPct val="35000"/>
            </a:spcAft>
          </a:pPr>
          <a:r>
            <a:rPr lang="en-US" sz="1800" b="1" kern="1200" dirty="0" smtClean="0"/>
            <a:t>5.</a:t>
          </a:r>
          <a:r>
            <a:rPr lang="zh-CN" sz="1800" b="1" kern="1200" dirty="0" smtClean="0"/>
            <a:t>重命名工作表</a:t>
          </a:r>
          <a:r>
            <a:rPr lang="en-US" sz="1800" b="1" kern="1200" dirty="0" smtClean="0"/>
            <a:t>sheet2</a:t>
          </a:r>
          <a:endParaRPr lang="zh-CN" altLang="en-US" sz="1800" b="1" kern="1200" dirty="0"/>
        </a:p>
      </dsp:txBody>
      <dsp:txXfrm rot="10800000">
        <a:off x="1586469" y="2725053"/>
        <a:ext cx="5126436" cy="524404"/>
      </dsp:txXfrm>
    </dsp:sp>
    <dsp:sp modelId="{77140075-19A0-4089-BED5-9D4814FF2887}">
      <dsp:nvSpPr>
        <dsp:cNvPr id="0" name=""/>
        <dsp:cNvSpPr/>
      </dsp:nvSpPr>
      <dsp:spPr>
        <a:xfrm>
          <a:off x="1193165" y="2725053"/>
          <a:ext cx="524404" cy="524404"/>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21C847E-A5F6-4EB6-A903-B71D4264EC0B}">
      <dsp:nvSpPr>
        <dsp:cNvPr id="0" name=""/>
        <dsp:cNvSpPr/>
      </dsp:nvSpPr>
      <dsp:spPr>
        <a:xfrm rot="10800000">
          <a:off x="1455368" y="3405996"/>
          <a:ext cx="5257537" cy="524404"/>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1248" tIns="68580" rIns="128016" bIns="68580" numCol="1" spcCol="1270" anchor="ctr" anchorCtr="0">
          <a:noAutofit/>
        </a:bodyPr>
        <a:lstStyle/>
        <a:p>
          <a:pPr lvl="0" algn="ctr" defTabSz="800100">
            <a:lnSpc>
              <a:spcPct val="90000"/>
            </a:lnSpc>
            <a:spcBef>
              <a:spcPct val="0"/>
            </a:spcBef>
            <a:spcAft>
              <a:spcPct val="35000"/>
            </a:spcAft>
          </a:pPr>
          <a:r>
            <a:rPr lang="en-US" sz="1800" b="1" kern="1200" dirty="0" smtClean="0"/>
            <a:t>6</a:t>
          </a:r>
          <a:r>
            <a:rPr lang="zh-CN" sz="1800" b="1" kern="1200" dirty="0" smtClean="0"/>
            <a:t>．复制工作表。</a:t>
          </a:r>
          <a:endParaRPr lang="zh-CN" altLang="en-US" sz="1800" b="1" kern="1200" dirty="0"/>
        </a:p>
      </dsp:txBody>
      <dsp:txXfrm rot="10800000">
        <a:off x="1586469" y="3405996"/>
        <a:ext cx="5126436" cy="524404"/>
      </dsp:txXfrm>
    </dsp:sp>
    <dsp:sp modelId="{15D027B4-2321-4F56-814C-0A184F2B21C8}">
      <dsp:nvSpPr>
        <dsp:cNvPr id="0" name=""/>
        <dsp:cNvSpPr/>
      </dsp:nvSpPr>
      <dsp:spPr>
        <a:xfrm>
          <a:off x="1193165" y="3405996"/>
          <a:ext cx="524404" cy="524404"/>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89DD7C0-159E-40E8-B3A9-BBD7DC0FD23B}">
      <dsp:nvSpPr>
        <dsp:cNvPr id="0" name=""/>
        <dsp:cNvSpPr/>
      </dsp:nvSpPr>
      <dsp:spPr>
        <a:xfrm rot="10800000">
          <a:off x="1455368" y="4086939"/>
          <a:ext cx="5257537" cy="524404"/>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1248" tIns="68580" rIns="128016" bIns="68580" numCol="1" spcCol="1270" anchor="ctr" anchorCtr="0">
          <a:noAutofit/>
        </a:bodyPr>
        <a:lstStyle/>
        <a:p>
          <a:pPr lvl="0" algn="ctr" defTabSz="800100">
            <a:lnSpc>
              <a:spcPct val="90000"/>
            </a:lnSpc>
            <a:spcBef>
              <a:spcPct val="0"/>
            </a:spcBef>
            <a:spcAft>
              <a:spcPct val="35000"/>
            </a:spcAft>
          </a:pPr>
          <a:r>
            <a:rPr lang="en-US" sz="1800" b="1" kern="1200" dirty="0" smtClean="0"/>
            <a:t>7.</a:t>
          </a:r>
          <a:r>
            <a:rPr lang="zh-CN" sz="1800" b="1" kern="1200" dirty="0" smtClean="0"/>
            <a:t>重命名工作表</a:t>
          </a:r>
          <a:endParaRPr lang="zh-CN" altLang="en-US" sz="1800" b="1" kern="1200" dirty="0"/>
        </a:p>
      </dsp:txBody>
      <dsp:txXfrm rot="10800000">
        <a:off x="1586469" y="4086939"/>
        <a:ext cx="5126436" cy="524404"/>
      </dsp:txXfrm>
    </dsp:sp>
    <dsp:sp modelId="{CC2F4017-1E1A-47E2-B7C3-24D73F5E1D7B}">
      <dsp:nvSpPr>
        <dsp:cNvPr id="0" name=""/>
        <dsp:cNvSpPr/>
      </dsp:nvSpPr>
      <dsp:spPr>
        <a:xfrm>
          <a:off x="1193165" y="4086939"/>
          <a:ext cx="524404" cy="524404"/>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1F33EBE-B535-4682-82FB-904F6CB068F0}">
      <dsp:nvSpPr>
        <dsp:cNvPr id="0" name=""/>
        <dsp:cNvSpPr/>
      </dsp:nvSpPr>
      <dsp:spPr>
        <a:xfrm rot="10800000">
          <a:off x="1455368" y="4767883"/>
          <a:ext cx="5257537" cy="524404"/>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1248" tIns="68580" rIns="128016" bIns="68580" numCol="1" spcCol="1270" anchor="ctr" anchorCtr="0">
          <a:noAutofit/>
        </a:bodyPr>
        <a:lstStyle/>
        <a:p>
          <a:pPr lvl="0" algn="ctr" defTabSz="800100">
            <a:lnSpc>
              <a:spcPct val="90000"/>
            </a:lnSpc>
            <a:spcBef>
              <a:spcPct val="0"/>
            </a:spcBef>
            <a:spcAft>
              <a:spcPct val="35000"/>
            </a:spcAft>
          </a:pPr>
          <a:r>
            <a:rPr lang="en-US" altLang="en-US" sz="1800" b="1" kern="1200" smtClean="0"/>
            <a:t>8.</a:t>
          </a:r>
          <a:r>
            <a:rPr lang="zh-CN" altLang="en-US" sz="1800" b="1" kern="1200" smtClean="0"/>
            <a:t>保存关闭文档</a:t>
          </a:r>
          <a:endParaRPr lang="zh-CN" altLang="en-US" sz="1800" b="1" kern="1200"/>
        </a:p>
      </dsp:txBody>
      <dsp:txXfrm rot="10800000">
        <a:off x="1586469" y="4767883"/>
        <a:ext cx="5126436" cy="524404"/>
      </dsp:txXfrm>
    </dsp:sp>
    <dsp:sp modelId="{127096F8-B333-4326-B844-350BC43469EA}">
      <dsp:nvSpPr>
        <dsp:cNvPr id="0" name=""/>
        <dsp:cNvSpPr/>
      </dsp:nvSpPr>
      <dsp:spPr>
        <a:xfrm>
          <a:off x="1193165" y="4767883"/>
          <a:ext cx="524404" cy="524404"/>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200E7F-41AB-4BCB-9297-F7C6405E59A1}">
      <dsp:nvSpPr>
        <dsp:cNvPr id="0" name=""/>
        <dsp:cNvSpPr/>
      </dsp:nvSpPr>
      <dsp:spPr>
        <a:xfrm rot="10800000">
          <a:off x="1455368" y="1280"/>
          <a:ext cx="5257537" cy="524404"/>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1248" tIns="68580" rIns="128016" bIns="68580" numCol="1" spcCol="1270" anchor="ctr" anchorCtr="0">
          <a:noAutofit/>
        </a:bodyPr>
        <a:lstStyle/>
        <a:p>
          <a:pPr lvl="0" algn="ctr" defTabSz="800100">
            <a:lnSpc>
              <a:spcPct val="90000"/>
            </a:lnSpc>
            <a:spcBef>
              <a:spcPct val="0"/>
            </a:spcBef>
            <a:spcAft>
              <a:spcPct val="35000"/>
            </a:spcAft>
          </a:pPr>
          <a:r>
            <a:rPr lang="en-US" altLang="en-US" sz="1800" b="1" kern="1200" dirty="0" smtClean="0"/>
            <a:t>1.</a:t>
          </a:r>
          <a:r>
            <a:rPr lang="zh-CN" altLang="en-US" sz="1800" b="1" kern="1200" dirty="0" smtClean="0"/>
            <a:t>启动并更名工作表</a:t>
          </a:r>
          <a:endParaRPr lang="zh-CN" altLang="en-US" sz="1800" b="1" kern="1200" dirty="0"/>
        </a:p>
      </dsp:txBody>
      <dsp:txXfrm rot="10800000">
        <a:off x="1586469" y="1280"/>
        <a:ext cx="5126436" cy="524404"/>
      </dsp:txXfrm>
    </dsp:sp>
    <dsp:sp modelId="{3338A742-B2D9-461F-9385-14591F7020E6}">
      <dsp:nvSpPr>
        <dsp:cNvPr id="0" name=""/>
        <dsp:cNvSpPr/>
      </dsp:nvSpPr>
      <dsp:spPr>
        <a:xfrm>
          <a:off x="1193165" y="1280"/>
          <a:ext cx="524404" cy="524404"/>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79AEBE3-E478-4930-9032-6C76A151EA25}">
      <dsp:nvSpPr>
        <dsp:cNvPr id="0" name=""/>
        <dsp:cNvSpPr/>
      </dsp:nvSpPr>
      <dsp:spPr>
        <a:xfrm rot="10800000">
          <a:off x="1455368" y="682223"/>
          <a:ext cx="5257537" cy="524404"/>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1248" tIns="68580" rIns="128016" bIns="6858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n-US" altLang="zh-CN" sz="1800" b="1" kern="1200" dirty="0" smtClean="0"/>
            <a:t>2.</a:t>
          </a:r>
          <a:r>
            <a:rPr lang="zh-CN" altLang="en-US" sz="1800" b="1" kern="1200" dirty="0" smtClean="0"/>
            <a:t>设</a:t>
          </a:r>
          <a:r>
            <a:rPr lang="zh-CN" sz="1800" b="1" kern="1200" dirty="0" smtClean="0"/>
            <a:t>置标题文字格式。</a:t>
          </a:r>
          <a:endParaRPr lang="zh-CN" altLang="en-US" sz="1800" b="1" kern="1200" dirty="0"/>
        </a:p>
      </dsp:txBody>
      <dsp:txXfrm rot="10800000">
        <a:off x="1586469" y="682223"/>
        <a:ext cx="5126436" cy="524404"/>
      </dsp:txXfrm>
    </dsp:sp>
    <dsp:sp modelId="{FE4DBE4C-58FE-4D95-BFB0-3158EE44F71C}">
      <dsp:nvSpPr>
        <dsp:cNvPr id="0" name=""/>
        <dsp:cNvSpPr/>
      </dsp:nvSpPr>
      <dsp:spPr>
        <a:xfrm>
          <a:off x="1193165" y="682223"/>
          <a:ext cx="524404" cy="524404"/>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C0F98A7-2A5A-4A3B-AD6F-C51A1BC74186}">
      <dsp:nvSpPr>
        <dsp:cNvPr id="0" name=""/>
        <dsp:cNvSpPr/>
      </dsp:nvSpPr>
      <dsp:spPr>
        <a:xfrm rot="10800000">
          <a:off x="1455368" y="1363166"/>
          <a:ext cx="5257537" cy="524404"/>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1248" tIns="68580" rIns="128016" bIns="68580" numCol="1" spcCol="1270" anchor="ctr" anchorCtr="0">
          <a:noAutofit/>
        </a:bodyPr>
        <a:lstStyle/>
        <a:p>
          <a:pPr lvl="0" algn="ctr" defTabSz="800100">
            <a:lnSpc>
              <a:spcPct val="90000"/>
            </a:lnSpc>
            <a:spcBef>
              <a:spcPct val="0"/>
            </a:spcBef>
            <a:spcAft>
              <a:spcPct val="35000"/>
            </a:spcAft>
          </a:pPr>
          <a:r>
            <a:rPr lang="en-US" altLang="zh-CN" sz="1800" b="1" kern="1200" dirty="0" smtClean="0"/>
            <a:t>3.</a:t>
          </a:r>
          <a:r>
            <a:rPr lang="zh-CN" sz="1800" b="1" kern="1200" dirty="0" smtClean="0"/>
            <a:t>添加边框</a:t>
          </a:r>
          <a:endParaRPr lang="zh-CN" altLang="en-US" sz="1800" b="1" kern="1200" dirty="0"/>
        </a:p>
      </dsp:txBody>
      <dsp:txXfrm rot="10800000">
        <a:off x="1586469" y="1363166"/>
        <a:ext cx="5126436" cy="524404"/>
      </dsp:txXfrm>
    </dsp:sp>
    <dsp:sp modelId="{5A3E08F4-0E75-4049-8124-BF2B6702E039}">
      <dsp:nvSpPr>
        <dsp:cNvPr id="0" name=""/>
        <dsp:cNvSpPr/>
      </dsp:nvSpPr>
      <dsp:spPr>
        <a:xfrm>
          <a:off x="1193165" y="1363166"/>
          <a:ext cx="524404" cy="524404"/>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CC704C0-0D9C-4E3D-90F3-71775946992C}">
      <dsp:nvSpPr>
        <dsp:cNvPr id="0" name=""/>
        <dsp:cNvSpPr/>
      </dsp:nvSpPr>
      <dsp:spPr>
        <a:xfrm rot="10800000">
          <a:off x="1455368" y="2044110"/>
          <a:ext cx="5257537" cy="524404"/>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1248" tIns="68580" rIns="128016" bIns="68580" numCol="1" spcCol="1270" anchor="ctr" anchorCtr="0">
          <a:noAutofit/>
        </a:bodyPr>
        <a:lstStyle/>
        <a:p>
          <a:pPr lvl="0" algn="ctr" defTabSz="800100">
            <a:lnSpc>
              <a:spcPct val="90000"/>
            </a:lnSpc>
            <a:spcBef>
              <a:spcPct val="0"/>
            </a:spcBef>
            <a:spcAft>
              <a:spcPct val="35000"/>
            </a:spcAft>
          </a:pPr>
          <a:r>
            <a:rPr lang="en-US" sz="1800" b="1" kern="1200" dirty="0" smtClean="0"/>
            <a:t>4</a:t>
          </a:r>
          <a:r>
            <a:rPr lang="zh-CN" sz="1800" b="1" kern="1200" dirty="0" smtClean="0"/>
            <a:t>．添加底纹。</a:t>
          </a:r>
          <a:endParaRPr lang="zh-CN" altLang="en-US" sz="1800" b="1" kern="1200" dirty="0"/>
        </a:p>
      </dsp:txBody>
      <dsp:txXfrm rot="10800000">
        <a:off x="1586469" y="2044110"/>
        <a:ext cx="5126436" cy="524404"/>
      </dsp:txXfrm>
    </dsp:sp>
    <dsp:sp modelId="{0057D8ED-3E76-4751-9FE5-0A5BB4ED5D8F}">
      <dsp:nvSpPr>
        <dsp:cNvPr id="0" name=""/>
        <dsp:cNvSpPr/>
      </dsp:nvSpPr>
      <dsp:spPr>
        <a:xfrm>
          <a:off x="1193165" y="2044110"/>
          <a:ext cx="524404" cy="524404"/>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4BDA361-7410-4376-95DB-AC14DD3DD46D}">
      <dsp:nvSpPr>
        <dsp:cNvPr id="0" name=""/>
        <dsp:cNvSpPr/>
      </dsp:nvSpPr>
      <dsp:spPr>
        <a:xfrm rot="10800000">
          <a:off x="1455368" y="2725053"/>
          <a:ext cx="5257537" cy="524404"/>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1248" tIns="68580" rIns="128016" bIns="68580" numCol="1" spcCol="1270" anchor="ctr" anchorCtr="0">
          <a:noAutofit/>
        </a:bodyPr>
        <a:lstStyle/>
        <a:p>
          <a:pPr lvl="0" algn="ctr" defTabSz="800100">
            <a:lnSpc>
              <a:spcPct val="90000"/>
            </a:lnSpc>
            <a:spcBef>
              <a:spcPct val="0"/>
            </a:spcBef>
            <a:spcAft>
              <a:spcPct val="35000"/>
            </a:spcAft>
          </a:pPr>
          <a:r>
            <a:rPr lang="en-US" sz="1800" b="1" kern="1200" dirty="0" smtClean="0"/>
            <a:t>5</a:t>
          </a:r>
          <a:r>
            <a:rPr lang="zh-CN" sz="1800" b="1" kern="1200" dirty="0" smtClean="0"/>
            <a:t>．选定</a:t>
          </a:r>
          <a:r>
            <a:rPr lang="en-US" sz="1800" b="1" kern="1200" dirty="0" smtClean="0"/>
            <a:t>A3:K18</a:t>
          </a:r>
          <a:r>
            <a:rPr lang="zh-CN" sz="1800" b="1" kern="1200" dirty="0" smtClean="0"/>
            <a:t>单元格区域。</a:t>
          </a:r>
          <a:endParaRPr lang="zh-CN" altLang="en-US" sz="1800" b="1" kern="1200" dirty="0"/>
        </a:p>
      </dsp:txBody>
      <dsp:txXfrm rot="10800000">
        <a:off x="1586469" y="2725053"/>
        <a:ext cx="5126436" cy="524404"/>
      </dsp:txXfrm>
    </dsp:sp>
    <dsp:sp modelId="{77140075-19A0-4089-BED5-9D4814FF2887}">
      <dsp:nvSpPr>
        <dsp:cNvPr id="0" name=""/>
        <dsp:cNvSpPr/>
      </dsp:nvSpPr>
      <dsp:spPr>
        <a:xfrm>
          <a:off x="1193165" y="2725053"/>
          <a:ext cx="524404" cy="524404"/>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21C847E-A5F6-4EB6-A903-B71D4264EC0B}">
      <dsp:nvSpPr>
        <dsp:cNvPr id="0" name=""/>
        <dsp:cNvSpPr/>
      </dsp:nvSpPr>
      <dsp:spPr>
        <a:xfrm rot="10800000">
          <a:off x="1455368" y="3405996"/>
          <a:ext cx="5257537" cy="524404"/>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1248" tIns="68580" rIns="128016" bIns="68580" numCol="1" spcCol="1270" anchor="ctr" anchorCtr="0">
          <a:noAutofit/>
        </a:bodyPr>
        <a:lstStyle/>
        <a:p>
          <a:pPr lvl="0" algn="ctr" defTabSz="800100">
            <a:lnSpc>
              <a:spcPct val="90000"/>
            </a:lnSpc>
            <a:spcBef>
              <a:spcPct val="0"/>
            </a:spcBef>
            <a:spcAft>
              <a:spcPct val="35000"/>
            </a:spcAft>
          </a:pPr>
          <a:r>
            <a:rPr lang="en-US" sz="1800" b="1" kern="1200" dirty="0" smtClean="0"/>
            <a:t>6</a:t>
          </a:r>
          <a:r>
            <a:rPr lang="zh-CN" sz="1800" b="1" kern="1200" dirty="0" smtClean="0"/>
            <a:t>．设置日期格式。</a:t>
          </a:r>
          <a:endParaRPr lang="zh-CN" altLang="en-US" sz="1800" b="1" kern="1200" dirty="0"/>
        </a:p>
      </dsp:txBody>
      <dsp:txXfrm rot="10800000">
        <a:off x="1586469" y="3405996"/>
        <a:ext cx="5126436" cy="524404"/>
      </dsp:txXfrm>
    </dsp:sp>
    <dsp:sp modelId="{15D027B4-2321-4F56-814C-0A184F2B21C8}">
      <dsp:nvSpPr>
        <dsp:cNvPr id="0" name=""/>
        <dsp:cNvSpPr/>
      </dsp:nvSpPr>
      <dsp:spPr>
        <a:xfrm>
          <a:off x="1193165" y="3405996"/>
          <a:ext cx="524404" cy="524404"/>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89DD7C0-159E-40E8-B3A9-BBD7DC0FD23B}">
      <dsp:nvSpPr>
        <dsp:cNvPr id="0" name=""/>
        <dsp:cNvSpPr/>
      </dsp:nvSpPr>
      <dsp:spPr>
        <a:xfrm rot="10800000">
          <a:off x="1455368" y="4086939"/>
          <a:ext cx="5257537" cy="524404"/>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1248" tIns="68580" rIns="128016" bIns="68580" numCol="1" spcCol="1270" anchor="ctr" anchorCtr="0">
          <a:noAutofit/>
        </a:bodyPr>
        <a:lstStyle/>
        <a:p>
          <a:pPr lvl="0" algn="ctr" defTabSz="800100">
            <a:lnSpc>
              <a:spcPct val="90000"/>
            </a:lnSpc>
            <a:spcBef>
              <a:spcPct val="0"/>
            </a:spcBef>
            <a:spcAft>
              <a:spcPct val="35000"/>
            </a:spcAft>
          </a:pPr>
          <a:r>
            <a:rPr lang="en-US" sz="1800" b="1" kern="1200" dirty="0" smtClean="0"/>
            <a:t>7</a:t>
          </a:r>
          <a:r>
            <a:rPr lang="zh-CN" sz="1800" b="1" kern="1200" dirty="0" smtClean="0"/>
            <a:t>．设置行高、列宽。</a:t>
          </a:r>
          <a:endParaRPr lang="zh-CN" altLang="en-US" sz="1800" b="1" kern="1200" dirty="0"/>
        </a:p>
      </dsp:txBody>
      <dsp:txXfrm rot="10800000">
        <a:off x="1586469" y="4086939"/>
        <a:ext cx="5126436" cy="524404"/>
      </dsp:txXfrm>
    </dsp:sp>
    <dsp:sp modelId="{CC2F4017-1E1A-47E2-B7C3-24D73F5E1D7B}">
      <dsp:nvSpPr>
        <dsp:cNvPr id="0" name=""/>
        <dsp:cNvSpPr/>
      </dsp:nvSpPr>
      <dsp:spPr>
        <a:xfrm>
          <a:off x="1193165" y="4086939"/>
          <a:ext cx="524404" cy="524404"/>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1F33EBE-B535-4682-82FB-904F6CB068F0}">
      <dsp:nvSpPr>
        <dsp:cNvPr id="0" name=""/>
        <dsp:cNvSpPr/>
      </dsp:nvSpPr>
      <dsp:spPr>
        <a:xfrm rot="10800000">
          <a:off x="1455368" y="4767883"/>
          <a:ext cx="5257537" cy="524404"/>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1248" tIns="68580" rIns="128016" bIns="68580" numCol="1" spcCol="1270" anchor="ctr" anchorCtr="0">
          <a:noAutofit/>
        </a:bodyPr>
        <a:lstStyle/>
        <a:p>
          <a:pPr lvl="0" algn="ctr" defTabSz="800100">
            <a:lnSpc>
              <a:spcPct val="90000"/>
            </a:lnSpc>
            <a:spcBef>
              <a:spcPct val="0"/>
            </a:spcBef>
            <a:spcAft>
              <a:spcPct val="35000"/>
            </a:spcAft>
          </a:pPr>
          <a:r>
            <a:rPr lang="en-US" sz="1800" b="1" kern="1200" dirty="0" smtClean="0"/>
            <a:t>8</a:t>
          </a:r>
          <a:r>
            <a:rPr lang="zh-CN" sz="1800" b="1" kern="1200" dirty="0" smtClean="0"/>
            <a:t>．设置条件格式</a:t>
          </a:r>
          <a:r>
            <a:rPr lang="zh-CN" altLang="en-US" sz="1800" b="1" kern="1200" dirty="0" smtClean="0"/>
            <a:t>，保存关闭</a:t>
          </a:r>
          <a:r>
            <a:rPr lang="zh-CN" sz="1800" b="1" kern="1200" dirty="0" smtClean="0"/>
            <a:t>。</a:t>
          </a:r>
          <a:endParaRPr lang="zh-CN" altLang="en-US" sz="1800" b="1" kern="1200" dirty="0"/>
        </a:p>
      </dsp:txBody>
      <dsp:txXfrm rot="10800000">
        <a:off x="1586469" y="4767883"/>
        <a:ext cx="5126436" cy="524404"/>
      </dsp:txXfrm>
    </dsp:sp>
    <dsp:sp modelId="{127096F8-B333-4326-B844-350BC43469EA}">
      <dsp:nvSpPr>
        <dsp:cNvPr id="0" name=""/>
        <dsp:cNvSpPr/>
      </dsp:nvSpPr>
      <dsp:spPr>
        <a:xfrm>
          <a:off x="1193165" y="4767883"/>
          <a:ext cx="524404" cy="524404"/>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D5B97F-224B-4103-A966-378ED83B4701}">
      <dsp:nvSpPr>
        <dsp:cNvPr id="0" name=""/>
        <dsp:cNvSpPr/>
      </dsp:nvSpPr>
      <dsp:spPr>
        <a:xfrm>
          <a:off x="569" y="0"/>
          <a:ext cx="885945" cy="2464048"/>
        </a:xfrm>
        <a:prstGeom prst="roundRect">
          <a:avLst>
            <a:gd name="adj" fmla="val 10000"/>
          </a:avLst>
        </a:prstGeom>
        <a:solidFill>
          <a:srgbClr val="0033CC"/>
        </a:solidFill>
        <a:ln w="12700" cap="flat" cmpd="sng" algn="ctr">
          <a:solidFill>
            <a:srgbClr val="FF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zh-CN" altLang="en-US" sz="2000" b="1" kern="1200" dirty="0" smtClean="0">
              <a:solidFill>
                <a:schemeClr val="bg1"/>
              </a:solidFill>
            </a:rPr>
            <a:t>文本数据的筛选</a:t>
          </a:r>
          <a:endParaRPr lang="zh-CN" altLang="en-US" sz="2000" b="1" kern="1200" dirty="0">
            <a:solidFill>
              <a:schemeClr val="bg1"/>
            </a:solidFill>
          </a:endParaRPr>
        </a:p>
      </dsp:txBody>
      <dsp:txXfrm>
        <a:off x="569" y="985619"/>
        <a:ext cx="885945" cy="985619"/>
      </dsp:txXfrm>
    </dsp:sp>
    <dsp:sp modelId="{B9FDE6DC-F9C9-4AD3-AE0C-F0D934E9FBDA}">
      <dsp:nvSpPr>
        <dsp:cNvPr id="0" name=""/>
        <dsp:cNvSpPr/>
      </dsp:nvSpPr>
      <dsp:spPr>
        <a:xfrm>
          <a:off x="263858" y="159075"/>
          <a:ext cx="319702" cy="354074"/>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6830681-635F-4216-8D12-D1FE00097781}">
      <dsp:nvSpPr>
        <dsp:cNvPr id="0" name=""/>
        <dsp:cNvSpPr/>
      </dsp:nvSpPr>
      <dsp:spPr>
        <a:xfrm>
          <a:off x="913093" y="0"/>
          <a:ext cx="885945" cy="2464048"/>
        </a:xfrm>
        <a:prstGeom prst="roundRect">
          <a:avLst>
            <a:gd name="adj" fmla="val 10000"/>
          </a:avLst>
        </a:prstGeom>
        <a:solidFill>
          <a:srgbClr val="006600"/>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zh-CN" altLang="en-US" sz="2000" b="1" kern="1200" dirty="0" smtClean="0"/>
            <a:t>数值数据的筛选</a:t>
          </a:r>
          <a:endParaRPr lang="zh-CN" altLang="en-US" sz="2000" b="1" kern="1200" dirty="0"/>
        </a:p>
      </dsp:txBody>
      <dsp:txXfrm>
        <a:off x="913093" y="985619"/>
        <a:ext cx="885945" cy="985619"/>
      </dsp:txXfrm>
    </dsp:sp>
    <dsp:sp modelId="{1AD5D4C7-D987-44F9-BC48-56F4292C9CB6}">
      <dsp:nvSpPr>
        <dsp:cNvPr id="0" name=""/>
        <dsp:cNvSpPr/>
      </dsp:nvSpPr>
      <dsp:spPr>
        <a:xfrm>
          <a:off x="1243411" y="201045"/>
          <a:ext cx="319702" cy="354074"/>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C5D35B9-5ED1-4407-9278-E11D6B9DA557}">
      <dsp:nvSpPr>
        <dsp:cNvPr id="0" name=""/>
        <dsp:cNvSpPr/>
      </dsp:nvSpPr>
      <dsp:spPr>
        <a:xfrm>
          <a:off x="1825617" y="0"/>
          <a:ext cx="885945" cy="2464048"/>
        </a:xfrm>
        <a:prstGeom prst="roundRect">
          <a:avLst>
            <a:gd name="adj" fmla="val 10000"/>
          </a:avLst>
        </a:prstGeom>
        <a:solidFill>
          <a:srgbClr val="FF0000"/>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zh-CN" altLang="en-US" sz="2000" b="1" kern="1200" dirty="0" smtClean="0"/>
            <a:t>按单元格颜色或字体颜色筛选</a:t>
          </a:r>
          <a:endParaRPr lang="zh-CN" altLang="en-US" sz="2000" b="1" kern="1200" dirty="0"/>
        </a:p>
      </dsp:txBody>
      <dsp:txXfrm>
        <a:off x="1825617" y="985619"/>
        <a:ext cx="885945" cy="985619"/>
      </dsp:txXfrm>
    </dsp:sp>
    <dsp:sp modelId="{5087D510-C032-4005-A3C9-86552B908A66}">
      <dsp:nvSpPr>
        <dsp:cNvPr id="0" name=""/>
        <dsp:cNvSpPr/>
      </dsp:nvSpPr>
      <dsp:spPr>
        <a:xfrm>
          <a:off x="2125887" y="201045"/>
          <a:ext cx="319702" cy="354074"/>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A181D07-BAC6-4B79-B80D-B5D3C0DD0670}">
      <dsp:nvSpPr>
        <dsp:cNvPr id="0" name=""/>
        <dsp:cNvSpPr/>
      </dsp:nvSpPr>
      <dsp:spPr>
        <a:xfrm>
          <a:off x="24398" y="2094440"/>
          <a:ext cx="2495161" cy="369607"/>
        </a:xfrm>
        <a:prstGeom prst="leftRightArrow">
          <a:avLst/>
        </a:prstGeom>
        <a:solidFill>
          <a:schemeClr val="accent1">
            <a:tint val="6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5321076-4667-43BB-8760-2AA64C5E5648}" type="datetimeFigureOut">
              <a:rPr lang="zh-CN" altLang="en-US" smtClean="0"/>
              <a:t>2014/7/9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592242B-5508-44AC-8379-D842CC658DBD}" type="slidenum">
              <a:rPr lang="zh-CN" altLang="en-US" smtClean="0"/>
              <a:t>‹#›</a:t>
            </a:fld>
            <a:endParaRPr lang="zh-CN" altLang="en-US"/>
          </a:p>
        </p:txBody>
      </p:sp>
    </p:spTree>
    <p:extLst>
      <p:ext uri="{BB962C8B-B14F-4D97-AF65-F5344CB8AC3E}">
        <p14:creationId xmlns:p14="http://schemas.microsoft.com/office/powerpoint/2010/main" val="40252582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592242B-5508-44AC-8379-D842CC658DBD}" type="slidenum">
              <a:rPr lang="zh-CN" altLang="en-US" smtClean="0"/>
              <a:t>6</a:t>
            </a:fld>
            <a:endParaRPr lang="zh-CN" altLang="en-US"/>
          </a:p>
        </p:txBody>
      </p:sp>
    </p:spTree>
    <p:extLst>
      <p:ext uri="{BB962C8B-B14F-4D97-AF65-F5344CB8AC3E}">
        <p14:creationId xmlns:p14="http://schemas.microsoft.com/office/powerpoint/2010/main" val="21291097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592242B-5508-44AC-8379-D842CC658DBD}" type="slidenum">
              <a:rPr lang="zh-CN" altLang="en-US" smtClean="0"/>
              <a:t>48</a:t>
            </a:fld>
            <a:endParaRPr lang="zh-CN" altLang="en-US"/>
          </a:p>
        </p:txBody>
      </p:sp>
    </p:spTree>
    <p:extLst>
      <p:ext uri="{BB962C8B-B14F-4D97-AF65-F5344CB8AC3E}">
        <p14:creationId xmlns:p14="http://schemas.microsoft.com/office/powerpoint/2010/main" val="39214751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592242B-5508-44AC-8379-D842CC658DBD}" type="slidenum">
              <a:rPr lang="zh-CN" altLang="en-US" smtClean="0"/>
              <a:t>52</a:t>
            </a:fld>
            <a:endParaRPr lang="zh-CN" altLang="en-US"/>
          </a:p>
        </p:txBody>
      </p:sp>
    </p:spTree>
    <p:extLst>
      <p:ext uri="{BB962C8B-B14F-4D97-AF65-F5344CB8AC3E}">
        <p14:creationId xmlns:p14="http://schemas.microsoft.com/office/powerpoint/2010/main" val="40363211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592242B-5508-44AC-8379-D842CC658DBD}" type="slidenum">
              <a:rPr lang="zh-CN" altLang="en-US" smtClean="0"/>
              <a:t>53</a:t>
            </a:fld>
            <a:endParaRPr lang="zh-CN" altLang="en-US"/>
          </a:p>
        </p:txBody>
      </p:sp>
    </p:spTree>
    <p:extLst>
      <p:ext uri="{BB962C8B-B14F-4D97-AF65-F5344CB8AC3E}">
        <p14:creationId xmlns:p14="http://schemas.microsoft.com/office/powerpoint/2010/main" val="40363211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592242B-5508-44AC-8379-D842CC658DBD}" type="slidenum">
              <a:rPr lang="zh-CN" altLang="en-US" smtClean="0"/>
              <a:t>54</a:t>
            </a:fld>
            <a:endParaRPr lang="zh-CN" altLang="en-US"/>
          </a:p>
        </p:txBody>
      </p:sp>
    </p:spTree>
    <p:extLst>
      <p:ext uri="{BB962C8B-B14F-4D97-AF65-F5344CB8AC3E}">
        <p14:creationId xmlns:p14="http://schemas.microsoft.com/office/powerpoint/2010/main" val="40363211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3">
        <a:schemeClr val="bg1"/>
      </p:bgRef>
    </p:bg>
    <p:spTree>
      <p:nvGrpSpPr>
        <p:cNvPr id="1" name=""/>
        <p:cNvGrpSpPr/>
        <p:nvPr/>
      </p:nvGrpSpPr>
      <p:grpSpPr>
        <a:xfrm>
          <a:off x="0" y="0"/>
          <a:ext cx="0" cy="0"/>
          <a:chOff x="0" y="0"/>
          <a:chExt cx="0" cy="0"/>
        </a:xfrm>
      </p:grpSpPr>
      <p:sp>
        <p:nvSpPr>
          <p:cNvPr id="12" name="矩形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圆角矩形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副标题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p:txBody>
          <a:bodyPr/>
          <a:lstStyle/>
          <a:p>
            <a:fld id="{B2813078-7072-4022-9816-470B4B8A459C}" type="datetimeFigureOut">
              <a:rPr lang="zh-CN" altLang="en-US" smtClean="0"/>
              <a:t>2014/7/9</a:t>
            </a:fld>
            <a:endParaRPr lang="zh-CN" altLang="en-US"/>
          </a:p>
        </p:txBody>
      </p:sp>
      <p:sp>
        <p:nvSpPr>
          <p:cNvPr id="17" name="页脚占位符 16"/>
          <p:cNvSpPr>
            <a:spLocks noGrp="1"/>
          </p:cNvSpPr>
          <p:nvPr>
            <p:ph type="ftr" sz="quarter" idx="11"/>
          </p:nvPr>
        </p:nvSpPr>
        <p:spPr/>
        <p:txBody>
          <a:bodyPr/>
          <a:lstStyle/>
          <a:p>
            <a:endParaRPr lang="zh-CN" altLang="en-US"/>
          </a:p>
        </p:txBody>
      </p:sp>
      <p:sp>
        <p:nvSpPr>
          <p:cNvPr id="29" name="灯片编号占位符 28"/>
          <p:cNvSpPr>
            <a:spLocks noGrp="1"/>
          </p:cNvSpPr>
          <p:nvPr>
            <p:ph type="sldNum" sz="quarter" idx="12"/>
          </p:nvPr>
        </p:nvSpPr>
        <p:spPr/>
        <p:txBody>
          <a:bodyPr lIns="0" tIns="0" rIns="0" bIns="0">
            <a:noAutofit/>
          </a:bodyPr>
          <a:lstStyle>
            <a:lvl1pPr>
              <a:defRPr sz="1400">
                <a:solidFill>
                  <a:srgbClr val="FFFFFF"/>
                </a:solidFill>
              </a:defRPr>
            </a:lvl1pPr>
          </a:lstStyle>
          <a:p>
            <a:fld id="{14432C26-7EF2-4B06-B627-A8A92B55F8AA}" type="slidenum">
              <a:rPr lang="zh-CN" altLang="en-US" smtClean="0"/>
              <a:t>‹#›</a:t>
            </a:fld>
            <a:endParaRPr lang="zh-CN" altLang="en-US"/>
          </a:p>
        </p:txBody>
      </p:sp>
      <p:sp>
        <p:nvSpPr>
          <p:cNvPr id="7" name="矩形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矩形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标题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zh-CN" altLang="en-US" smtClean="0"/>
              <a:t>单击此处编辑母版标题样式</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B2813078-7072-4022-9816-470B4B8A459C}" type="datetimeFigureOut">
              <a:rPr lang="zh-CN" altLang="en-US" smtClean="0"/>
              <a:t>2014/7/9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4432C26-7EF2-4B06-B627-A8A92B55F8AA}"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1"/>
            <a:ext cx="201168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914400" y="274640"/>
            <a:ext cx="55626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B2813078-7072-4022-9816-470B4B8A459C}" type="datetimeFigureOut">
              <a:rPr lang="zh-CN" altLang="en-US" smtClean="0"/>
              <a:t>2014/7/9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4432C26-7EF2-4B06-B627-A8A92B55F8AA}"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4" name="日期占位符 3"/>
          <p:cNvSpPr>
            <a:spLocks noGrp="1"/>
          </p:cNvSpPr>
          <p:nvPr>
            <p:ph type="dt" sz="half" idx="10"/>
          </p:nvPr>
        </p:nvSpPr>
        <p:spPr/>
        <p:txBody>
          <a:bodyPr/>
          <a:lstStyle/>
          <a:p>
            <a:fld id="{B2813078-7072-4022-9816-470B4B8A459C}" type="datetimeFigureOut">
              <a:rPr lang="zh-CN" altLang="en-US" smtClean="0"/>
              <a:t>2014/7/9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4432C26-7EF2-4B06-B627-A8A92B55F8AA}" type="slidenum">
              <a:rPr lang="zh-CN" altLang="en-US" smtClean="0"/>
              <a:t>‹#›</a:t>
            </a:fld>
            <a:endParaRPr lang="zh-CN" altLang="en-US"/>
          </a:p>
        </p:txBody>
      </p:sp>
      <p:sp>
        <p:nvSpPr>
          <p:cNvPr id="8" name="内容占位符 7"/>
          <p:cNvSpPr>
            <a:spLocks noGrp="1"/>
          </p:cNvSpPr>
          <p:nvPr>
            <p:ph sz="quarter" idx="1"/>
          </p:nvPr>
        </p:nvSpPr>
        <p:spPr>
          <a:xfrm>
            <a:off x="914400" y="1447800"/>
            <a:ext cx="7772400" cy="45720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3">
        <a:schemeClr val="bg1"/>
      </p:bgRef>
    </p:bg>
    <p:spTree>
      <p:nvGrpSpPr>
        <p:cNvPr id="1" name=""/>
        <p:cNvGrpSpPr/>
        <p:nvPr/>
      </p:nvGrpSpPr>
      <p:grpSpPr>
        <a:xfrm>
          <a:off x="0" y="0"/>
          <a:ext cx="0" cy="0"/>
          <a:chOff x="0" y="0"/>
          <a:chExt cx="0" cy="0"/>
        </a:xfrm>
      </p:grpSpPr>
      <p:sp>
        <p:nvSpPr>
          <p:cNvPr id="11" name="矩形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圆角矩形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标题 1"/>
          <p:cNvSpPr>
            <a:spLocks noGrp="1"/>
          </p:cNvSpPr>
          <p:nvPr>
            <p:ph type="title"/>
          </p:nvPr>
        </p:nvSpPr>
        <p:spPr>
          <a:xfrm>
            <a:off x="722313" y="952500"/>
            <a:ext cx="7772400" cy="1362075"/>
          </a:xfrm>
        </p:spPr>
        <p:txBody>
          <a:bodyPr anchor="b" anchorCtr="0"/>
          <a:lstStyle>
            <a:lvl1pPr algn="l">
              <a:buNone/>
              <a:defRPr sz="4000" b="0" cap="none"/>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B2813078-7072-4022-9816-470B4B8A459C}" type="datetimeFigureOut">
              <a:rPr lang="zh-CN" altLang="en-US" smtClean="0"/>
              <a:t>2014/7/9</a:t>
            </a:fld>
            <a:endParaRPr lang="zh-CN" altLang="en-US"/>
          </a:p>
        </p:txBody>
      </p:sp>
      <p:sp>
        <p:nvSpPr>
          <p:cNvPr id="5" name="页脚占位符 4"/>
          <p:cNvSpPr>
            <a:spLocks noGrp="1"/>
          </p:cNvSpPr>
          <p:nvPr>
            <p:ph type="ftr" sz="quarter" idx="11"/>
          </p:nvPr>
        </p:nvSpPr>
        <p:spPr>
          <a:xfrm>
            <a:off x="800100" y="6172200"/>
            <a:ext cx="4000500" cy="457200"/>
          </a:xfrm>
        </p:spPr>
        <p:txBody>
          <a:bodyPr/>
          <a:lstStyle/>
          <a:p>
            <a:endParaRPr lang="zh-CN" altLang="en-US"/>
          </a:p>
        </p:txBody>
      </p:sp>
      <p:sp>
        <p:nvSpPr>
          <p:cNvPr id="7" name="矩形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矩形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矩形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灯片编号占位符 5"/>
          <p:cNvSpPr>
            <a:spLocks noGrp="1"/>
          </p:cNvSpPr>
          <p:nvPr>
            <p:ph type="sldNum" sz="quarter" idx="12"/>
          </p:nvPr>
        </p:nvSpPr>
        <p:spPr>
          <a:xfrm>
            <a:off x="146304" y="6208776"/>
            <a:ext cx="457200" cy="457200"/>
          </a:xfrm>
        </p:spPr>
        <p:txBody>
          <a:bodyPr/>
          <a:lstStyle/>
          <a:p>
            <a:fld id="{14432C26-7EF2-4B06-B627-A8A92B55F8AA}"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B2813078-7072-4022-9816-470B4B8A459C}" type="datetimeFigureOut">
              <a:rPr lang="zh-CN" altLang="en-US" smtClean="0"/>
              <a:t>2014/7/9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4432C26-7EF2-4B06-B627-A8A92B55F8AA}" type="slidenum">
              <a:rPr lang="zh-CN" altLang="en-US" smtClean="0"/>
              <a:t>‹#›</a:t>
            </a:fld>
            <a:endParaRPr lang="zh-CN" altLang="en-US"/>
          </a:p>
        </p:txBody>
      </p:sp>
      <p:sp>
        <p:nvSpPr>
          <p:cNvPr id="9" name="内容占位符 8"/>
          <p:cNvSpPr>
            <a:spLocks noGrp="1"/>
          </p:cNvSpPr>
          <p:nvPr>
            <p:ph sz="quarter" idx="1"/>
          </p:nvPr>
        </p:nvSpPr>
        <p:spPr>
          <a:xfrm>
            <a:off x="914400" y="1447800"/>
            <a:ext cx="3749040" cy="45720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933950" y="1447800"/>
            <a:ext cx="3749040" cy="45720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914400" y="273050"/>
            <a:ext cx="7772400" cy="1143000"/>
          </a:xfrm>
        </p:spPr>
        <p:txBody>
          <a:bodyPr anchor="b" anchorCtr="0"/>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7" name="日期占位符 6"/>
          <p:cNvSpPr>
            <a:spLocks noGrp="1"/>
          </p:cNvSpPr>
          <p:nvPr>
            <p:ph type="dt" sz="half" idx="10"/>
          </p:nvPr>
        </p:nvSpPr>
        <p:spPr/>
        <p:txBody>
          <a:bodyPr/>
          <a:lstStyle/>
          <a:p>
            <a:fld id="{B2813078-7072-4022-9816-470B4B8A459C}" type="datetimeFigureOut">
              <a:rPr lang="zh-CN" altLang="en-US" smtClean="0"/>
              <a:t>2014/7/9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4432C26-7EF2-4B06-B627-A8A92B55F8AA}" type="slidenum">
              <a:rPr lang="zh-CN" altLang="en-US" smtClean="0"/>
              <a:t>‹#›</a:t>
            </a:fld>
            <a:endParaRPr lang="zh-CN" altLang="en-US"/>
          </a:p>
        </p:txBody>
      </p:sp>
      <p:sp>
        <p:nvSpPr>
          <p:cNvPr id="11" name="内容占位符 10"/>
          <p:cNvSpPr>
            <a:spLocks noGrp="1"/>
          </p:cNvSpPr>
          <p:nvPr>
            <p:ph sz="half" idx="2"/>
          </p:nvPr>
        </p:nvSpPr>
        <p:spPr>
          <a:xfrm>
            <a:off x="914400" y="2247900"/>
            <a:ext cx="3733800" cy="38862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half" idx="4"/>
          </p:nvPr>
        </p:nvSpPr>
        <p:spPr>
          <a:xfrm>
            <a:off x="4953000" y="2247900"/>
            <a:ext cx="3733800" cy="38862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B2813078-7072-4022-9816-470B4B8A459C}" type="datetimeFigureOut">
              <a:rPr lang="zh-CN" altLang="en-US" smtClean="0"/>
              <a:t>2014/7/9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4432C26-7EF2-4B06-B627-A8A92B55F8AA}"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2813078-7072-4022-9816-470B4B8A459C}" type="datetimeFigureOut">
              <a:rPr lang="zh-CN" altLang="en-US" smtClean="0"/>
              <a:t>2014/7/9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4432C26-7EF2-4B06-B627-A8A92B55F8AA}"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圆角矩形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标题 1"/>
          <p:cNvSpPr>
            <a:spLocks noGrp="1"/>
          </p:cNvSpPr>
          <p:nvPr>
            <p:ph type="title"/>
          </p:nvPr>
        </p:nvSpPr>
        <p:spPr>
          <a:xfrm>
            <a:off x="914400" y="273050"/>
            <a:ext cx="7772400" cy="1143000"/>
          </a:xfrm>
        </p:spPr>
        <p:txBody>
          <a:bodyPr anchor="b" anchorCtr="0"/>
          <a:lstStyle>
            <a:lvl1pPr algn="l">
              <a:buNone/>
              <a:defRPr sz="4000" b="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B2813078-7072-4022-9816-470B4B8A459C}" type="datetimeFigureOut">
              <a:rPr lang="zh-CN" altLang="en-US" smtClean="0"/>
              <a:t>2014/7/9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4432C26-7EF2-4B06-B627-A8A92B55F8AA}" type="slidenum">
              <a:rPr lang="zh-CN" altLang="en-US" smtClean="0"/>
              <a:t>‹#›</a:t>
            </a:fld>
            <a:endParaRPr lang="zh-CN" altLang="en-US"/>
          </a:p>
        </p:txBody>
      </p:sp>
      <p:sp>
        <p:nvSpPr>
          <p:cNvPr id="11" name="内容占位符 10"/>
          <p:cNvSpPr>
            <a:spLocks noGrp="1"/>
          </p:cNvSpPr>
          <p:nvPr>
            <p:ph sz="quarter" idx="1"/>
          </p:nvPr>
        </p:nvSpPr>
        <p:spPr>
          <a:xfrm>
            <a:off x="2971800" y="1600200"/>
            <a:ext cx="5715000" cy="44958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zh-CN" altLang="en-US" smtClean="0"/>
              <a:t>单击此处编辑母版标题样式</a:t>
            </a:r>
            <a:endParaRPr kumimoji="0" lang="en-US"/>
          </a:p>
        </p:txBody>
      </p:sp>
      <p:sp>
        <p:nvSpPr>
          <p:cNvPr id="4" name="文本占位符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B2813078-7072-4022-9816-470B4B8A459C}" type="datetimeFigureOut">
              <a:rPr lang="zh-CN" altLang="en-US" smtClean="0"/>
              <a:t>2014/7/9</a:t>
            </a:fld>
            <a:endParaRPr lang="zh-CN" altLang="en-US"/>
          </a:p>
        </p:txBody>
      </p:sp>
      <p:sp>
        <p:nvSpPr>
          <p:cNvPr id="6" name="页脚占位符 5"/>
          <p:cNvSpPr>
            <a:spLocks noGrp="1"/>
          </p:cNvSpPr>
          <p:nvPr>
            <p:ph type="ftr" sz="quarter" idx="11"/>
          </p:nvPr>
        </p:nvSpPr>
        <p:spPr>
          <a:xfrm>
            <a:off x="914400" y="6172200"/>
            <a:ext cx="3886200" cy="457200"/>
          </a:xfrm>
        </p:spPr>
        <p:txBody>
          <a:bodyPr/>
          <a:lstStyle/>
          <a:p>
            <a:endParaRPr lang="zh-CN" altLang="en-US"/>
          </a:p>
        </p:txBody>
      </p:sp>
      <p:sp>
        <p:nvSpPr>
          <p:cNvPr id="7" name="灯片编号占位符 6"/>
          <p:cNvSpPr>
            <a:spLocks noGrp="1"/>
          </p:cNvSpPr>
          <p:nvPr>
            <p:ph type="sldNum" sz="quarter" idx="12"/>
          </p:nvPr>
        </p:nvSpPr>
        <p:spPr>
          <a:xfrm>
            <a:off x="146304" y="6208776"/>
            <a:ext cx="457200" cy="457200"/>
          </a:xfrm>
        </p:spPr>
        <p:txBody>
          <a:bodyPr/>
          <a:lstStyle/>
          <a:p>
            <a:fld id="{14432C26-7EF2-4B06-B627-A8A92B55F8AA}" type="slidenum">
              <a:rPr lang="zh-CN" altLang="en-US" smtClean="0"/>
              <a:t>‹#›</a:t>
            </a:fld>
            <a:endParaRPr lang="zh-CN" altLang="en-US"/>
          </a:p>
        </p:txBody>
      </p:sp>
      <p:sp>
        <p:nvSpPr>
          <p:cNvPr id="11" name="矩形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矩形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图片占位符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zh-CN" altLang="en-US" smtClean="0"/>
              <a:t>单击图标添加图片</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矩形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圆角矩形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标题占位符 21"/>
          <p:cNvSpPr>
            <a:spLocks noGrp="1"/>
          </p:cNvSpPr>
          <p:nvPr>
            <p:ph type="title"/>
          </p:nvPr>
        </p:nvSpPr>
        <p:spPr>
          <a:xfrm>
            <a:off x="914400" y="274638"/>
            <a:ext cx="7772400" cy="1143000"/>
          </a:xfrm>
          <a:prstGeom prst="rect">
            <a:avLst/>
          </a:prstGeom>
        </p:spPr>
        <p:txBody>
          <a:bodyPr bIns="91440" anchor="b" anchorCtr="0">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B2813078-7072-4022-9816-470B4B8A459C}" type="datetimeFigureOut">
              <a:rPr lang="zh-CN" altLang="en-US" smtClean="0"/>
              <a:t>2014/7/9</a:t>
            </a:fld>
            <a:endParaRPr lang="zh-CN" altLang="en-US"/>
          </a:p>
        </p:txBody>
      </p:sp>
      <p:sp>
        <p:nvSpPr>
          <p:cNvPr id="3" name="页脚占位符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zh-CN" altLang="en-US"/>
          </a:p>
        </p:txBody>
      </p:sp>
      <p:sp>
        <p:nvSpPr>
          <p:cNvPr id="23" name="灯片编号占位符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14432C26-7EF2-4B06-B627-A8A92B55F8AA}"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p:txBody>
          <a:bodyPr/>
          <a:lstStyle/>
          <a:p>
            <a:endParaRPr lang="zh-CN" altLang="en-US" dirty="0"/>
          </a:p>
        </p:txBody>
      </p:sp>
      <p:sp>
        <p:nvSpPr>
          <p:cNvPr id="2" name="标题 1"/>
          <p:cNvSpPr>
            <a:spLocks noGrp="1"/>
          </p:cNvSpPr>
          <p:nvPr>
            <p:ph type="ctrTitle"/>
          </p:nvPr>
        </p:nvSpPr>
        <p:spPr/>
        <p:txBody>
          <a:bodyPr/>
          <a:lstStyle/>
          <a:p>
            <a:r>
              <a:rPr lang="zh-CN" altLang="en-US" dirty="0" smtClean="0"/>
              <a:t>第四章 数据处理软件</a:t>
            </a:r>
            <a:r>
              <a:rPr lang="en-US" altLang="zh-CN" dirty="0" smtClean="0"/>
              <a:t>Excel 2010</a:t>
            </a:r>
            <a:endParaRPr lang="zh-CN" altLang="en-US" dirty="0"/>
          </a:p>
        </p:txBody>
      </p:sp>
    </p:spTree>
    <p:extLst>
      <p:ext uri="{BB962C8B-B14F-4D97-AF65-F5344CB8AC3E}">
        <p14:creationId xmlns:p14="http://schemas.microsoft.com/office/powerpoint/2010/main" val="39164474"/>
      </p:ext>
    </p:extLst>
  </p:cSld>
  <p:clrMapOvr>
    <a:masterClrMapping/>
  </p:clrMapOvr>
  <p:transition spd="slow">
    <p:wheel spokes="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 Excel 2010</a:t>
            </a:r>
            <a:r>
              <a:rPr lang="zh-CN" altLang="zh-CN" dirty="0"/>
              <a:t>入门</a:t>
            </a:r>
            <a:endParaRPr lang="zh-CN" altLang="en-US" dirty="0"/>
          </a:p>
        </p:txBody>
      </p:sp>
      <p:sp>
        <p:nvSpPr>
          <p:cNvPr id="3" name="内容占位符 2"/>
          <p:cNvSpPr>
            <a:spLocks noGrp="1"/>
          </p:cNvSpPr>
          <p:nvPr>
            <p:ph sz="quarter" idx="1"/>
          </p:nvPr>
        </p:nvSpPr>
        <p:spPr/>
        <p:txBody>
          <a:bodyPr/>
          <a:lstStyle/>
          <a:p>
            <a:r>
              <a:rPr lang="en-US" altLang="zh-CN" b="1" dirty="0"/>
              <a:t>4.1.4 Excel 2010</a:t>
            </a:r>
            <a:r>
              <a:rPr lang="zh-CN" altLang="zh-CN" b="1" dirty="0"/>
              <a:t>中的基本</a:t>
            </a:r>
            <a:r>
              <a:rPr lang="zh-CN" altLang="zh-CN" b="1" dirty="0" smtClean="0"/>
              <a:t>概念</a:t>
            </a:r>
            <a:endParaRPr lang="en-US" altLang="zh-CN" b="1" dirty="0" smtClean="0"/>
          </a:p>
          <a:p>
            <a:r>
              <a:rPr lang="en-US" altLang="zh-CN" dirty="0"/>
              <a:t>1. </a:t>
            </a:r>
            <a:r>
              <a:rPr lang="zh-CN" altLang="zh-CN" dirty="0"/>
              <a:t>工作簿</a:t>
            </a:r>
          </a:p>
          <a:p>
            <a:endParaRPr lang="zh-CN" altLang="zh-CN" b="1" dirty="0"/>
          </a:p>
          <a:p>
            <a:endParaRPr lang="zh-CN" altLang="en-US" dirty="0"/>
          </a:p>
        </p:txBody>
      </p:sp>
      <p:sp>
        <p:nvSpPr>
          <p:cNvPr id="4" name="剪去同侧角的矩形 3"/>
          <p:cNvSpPr/>
          <p:nvPr/>
        </p:nvSpPr>
        <p:spPr>
          <a:xfrm>
            <a:off x="971600" y="2564904"/>
            <a:ext cx="7128792" cy="3744416"/>
          </a:xfrm>
          <a:prstGeom prst="snip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2000" b="1" dirty="0"/>
              <a:t>Excel</a:t>
            </a:r>
            <a:r>
              <a:rPr lang="zh-CN" altLang="zh-CN" sz="2000" b="1" dirty="0"/>
              <a:t>创建的文件称为“工作簿”。打开</a:t>
            </a:r>
            <a:r>
              <a:rPr lang="en-US" altLang="zh-CN" sz="2000" b="1" dirty="0"/>
              <a:t>Excel 2010</a:t>
            </a:r>
            <a:r>
              <a:rPr lang="zh-CN" altLang="zh-CN" sz="2000" b="1" dirty="0"/>
              <a:t>时，默认创建并打开一个名为“工作簿</a:t>
            </a:r>
            <a:r>
              <a:rPr lang="en-US" altLang="zh-CN" sz="2000" b="1" dirty="0"/>
              <a:t>1</a:t>
            </a:r>
            <a:r>
              <a:rPr lang="zh-CN" altLang="zh-CN" sz="2000" b="1" dirty="0"/>
              <a:t>”，扩展名默认为“</a:t>
            </a:r>
            <a:r>
              <a:rPr lang="en-US" altLang="zh-CN" sz="2000" b="1" dirty="0" err="1"/>
              <a:t>xlsx</a:t>
            </a:r>
            <a:r>
              <a:rPr lang="zh-CN" altLang="zh-CN" sz="2000" b="1" dirty="0"/>
              <a:t>”的工作簿。实际上，</a:t>
            </a:r>
            <a:r>
              <a:rPr lang="en-US" altLang="zh-CN" sz="2000" b="1" dirty="0"/>
              <a:t>Excel 2010</a:t>
            </a:r>
            <a:r>
              <a:rPr lang="zh-CN" altLang="zh-CN" sz="2000" b="1" dirty="0"/>
              <a:t>工作簿文挡主要有</a:t>
            </a:r>
            <a:r>
              <a:rPr lang="en-US" altLang="zh-CN" sz="2000" b="1" dirty="0"/>
              <a:t>4</a:t>
            </a:r>
            <a:r>
              <a:rPr lang="zh-CN" altLang="zh-CN" sz="2000" b="1" dirty="0"/>
              <a:t>种类型，除了上述工作簿类型，还包括</a:t>
            </a:r>
            <a:r>
              <a:rPr lang="en-US" altLang="zh-CN" sz="2000" b="1" dirty="0"/>
              <a:t>Excel</a:t>
            </a:r>
            <a:r>
              <a:rPr lang="zh-CN" altLang="zh-CN" sz="2000" b="1" dirty="0"/>
              <a:t>模板类型（扩展名</a:t>
            </a:r>
            <a:r>
              <a:rPr lang="en-US" altLang="zh-CN" sz="2000" b="1" dirty="0"/>
              <a:t>.</a:t>
            </a:r>
            <a:r>
              <a:rPr lang="en-US" altLang="zh-CN" sz="2000" b="1" dirty="0" err="1"/>
              <a:t>xltx</a:t>
            </a:r>
            <a:r>
              <a:rPr lang="zh-CN" altLang="zh-CN" sz="2000" b="1" dirty="0"/>
              <a:t>）、</a:t>
            </a:r>
            <a:r>
              <a:rPr lang="en-US" altLang="zh-CN" sz="2000" b="1" dirty="0"/>
              <a:t>Excel</a:t>
            </a:r>
            <a:r>
              <a:rPr lang="zh-CN" altLang="zh-CN" sz="2000" b="1" dirty="0"/>
              <a:t>启用宏的工作簿（扩展名</a:t>
            </a:r>
            <a:r>
              <a:rPr lang="en-US" altLang="zh-CN" sz="2000" b="1" dirty="0"/>
              <a:t>.</a:t>
            </a:r>
            <a:r>
              <a:rPr lang="en-US" altLang="zh-CN" sz="2000" b="1" dirty="0" err="1"/>
              <a:t>xlsm</a:t>
            </a:r>
            <a:r>
              <a:rPr lang="zh-CN" altLang="zh-CN" sz="2000" b="1" dirty="0"/>
              <a:t>）和</a:t>
            </a:r>
            <a:r>
              <a:rPr lang="en-US" altLang="zh-CN" sz="2000" b="1" dirty="0"/>
              <a:t>Excel</a:t>
            </a:r>
            <a:r>
              <a:rPr lang="zh-CN" altLang="zh-CN" sz="2000" b="1" dirty="0"/>
              <a:t>启用宏的模板（扩展名</a:t>
            </a:r>
            <a:r>
              <a:rPr lang="en-US" altLang="zh-CN" sz="2000" b="1" dirty="0"/>
              <a:t>.</a:t>
            </a:r>
            <a:r>
              <a:rPr lang="en-US" altLang="zh-CN" sz="2000" b="1" dirty="0" err="1"/>
              <a:t>xltm</a:t>
            </a:r>
            <a:r>
              <a:rPr lang="zh-CN" altLang="zh-CN" sz="2000" b="1" dirty="0"/>
              <a:t>），用户可以根据需要选择创建和保存不同的类型的工作簿。</a:t>
            </a:r>
          </a:p>
        </p:txBody>
      </p:sp>
    </p:spTree>
    <p:extLst>
      <p:ext uri="{BB962C8B-B14F-4D97-AF65-F5344CB8AC3E}">
        <p14:creationId xmlns:p14="http://schemas.microsoft.com/office/powerpoint/2010/main" val="3685362409"/>
      </p:ext>
    </p:extLst>
  </p:cSld>
  <p:clrMapOvr>
    <a:masterClrMapping/>
  </p:clrMapOvr>
  <p:transition spd="slow">
    <p:wheel spokes="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 Excel 2010</a:t>
            </a:r>
            <a:r>
              <a:rPr lang="zh-CN" altLang="zh-CN" dirty="0"/>
              <a:t>入门</a:t>
            </a:r>
            <a:endParaRPr lang="zh-CN" altLang="en-US" dirty="0"/>
          </a:p>
        </p:txBody>
      </p:sp>
      <p:sp>
        <p:nvSpPr>
          <p:cNvPr id="3" name="内容占位符 2"/>
          <p:cNvSpPr>
            <a:spLocks noGrp="1"/>
          </p:cNvSpPr>
          <p:nvPr>
            <p:ph sz="quarter" idx="1"/>
          </p:nvPr>
        </p:nvSpPr>
        <p:spPr/>
        <p:txBody>
          <a:bodyPr/>
          <a:lstStyle/>
          <a:p>
            <a:r>
              <a:rPr lang="en-US" altLang="zh-CN" b="1" dirty="0"/>
              <a:t>4.1.4 Excel 2010</a:t>
            </a:r>
            <a:r>
              <a:rPr lang="zh-CN" altLang="zh-CN" b="1" dirty="0"/>
              <a:t>中的基本</a:t>
            </a:r>
            <a:r>
              <a:rPr lang="zh-CN" altLang="zh-CN" b="1" dirty="0" smtClean="0"/>
              <a:t>概念</a:t>
            </a:r>
            <a:endParaRPr lang="en-US" altLang="zh-CN" b="1" dirty="0" smtClean="0"/>
          </a:p>
          <a:p>
            <a:r>
              <a:rPr lang="en-US" altLang="zh-CN" dirty="0"/>
              <a:t>2. </a:t>
            </a:r>
            <a:r>
              <a:rPr lang="zh-CN" altLang="zh-CN" dirty="0"/>
              <a:t>工作表</a:t>
            </a:r>
          </a:p>
          <a:p>
            <a:endParaRPr lang="zh-CN" altLang="zh-CN" b="1" dirty="0"/>
          </a:p>
          <a:p>
            <a:endParaRPr lang="zh-CN" altLang="en-US" dirty="0"/>
          </a:p>
        </p:txBody>
      </p:sp>
      <p:sp>
        <p:nvSpPr>
          <p:cNvPr id="4" name="剪去同侧角的矩形 3"/>
          <p:cNvSpPr/>
          <p:nvPr/>
        </p:nvSpPr>
        <p:spPr>
          <a:xfrm>
            <a:off x="971600" y="2348880"/>
            <a:ext cx="7128792" cy="3960440"/>
          </a:xfrm>
          <a:prstGeom prst="snip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2000" b="1" dirty="0"/>
              <a:t>在</a:t>
            </a:r>
            <a:r>
              <a:rPr lang="en-US" altLang="zh-CN" sz="2000" b="1" dirty="0"/>
              <a:t>Excel </a:t>
            </a:r>
            <a:r>
              <a:rPr lang="zh-CN" altLang="zh-CN" sz="2000" b="1" dirty="0"/>
              <a:t>中，工作表是用于存储和处理数据的主要文档，也称为电子表格</a:t>
            </a:r>
            <a:r>
              <a:rPr lang="zh-CN" altLang="zh-CN" sz="2000" b="1" dirty="0" smtClean="0"/>
              <a:t>。</a:t>
            </a:r>
            <a:endParaRPr lang="en-US" altLang="zh-CN" sz="2000" b="1" dirty="0" smtClean="0"/>
          </a:p>
          <a:p>
            <a:pPr>
              <a:lnSpc>
                <a:spcPct val="150000"/>
              </a:lnSpc>
            </a:pPr>
            <a:r>
              <a:rPr lang="zh-CN" altLang="zh-CN" sz="2000" b="1" dirty="0" smtClean="0"/>
              <a:t>一</a:t>
            </a:r>
            <a:r>
              <a:rPr lang="zh-CN" altLang="zh-CN" sz="2000" b="1" dirty="0"/>
              <a:t>个新的工作簿中默认有</a:t>
            </a:r>
            <a:r>
              <a:rPr lang="en-US" altLang="zh-CN" sz="2000" b="1" dirty="0"/>
              <a:t>3</a:t>
            </a:r>
            <a:r>
              <a:rPr lang="zh-CN" altLang="zh-CN" sz="2000" b="1" dirty="0"/>
              <a:t>张工作表，分别是</a:t>
            </a:r>
            <a:r>
              <a:rPr lang="en-US" altLang="zh-CN" sz="2000" b="1" dirty="0"/>
              <a:t>Sheet1</a:t>
            </a:r>
            <a:r>
              <a:rPr lang="zh-CN" altLang="zh-CN" sz="2000" b="1" dirty="0"/>
              <a:t>、</a:t>
            </a:r>
            <a:r>
              <a:rPr lang="en-US" altLang="zh-CN" sz="2000" b="1" dirty="0"/>
              <a:t>Sheet2</a:t>
            </a:r>
            <a:r>
              <a:rPr lang="zh-CN" altLang="zh-CN" sz="2000" b="1" dirty="0"/>
              <a:t>、</a:t>
            </a:r>
            <a:r>
              <a:rPr lang="en-US" altLang="zh-CN" sz="2000" b="1" dirty="0"/>
              <a:t>Sheet3</a:t>
            </a:r>
            <a:r>
              <a:rPr lang="zh-CN" altLang="zh-CN" sz="2000" b="1" dirty="0"/>
              <a:t>（工作表标签）</a:t>
            </a:r>
            <a:r>
              <a:rPr lang="zh-CN" altLang="zh-CN" sz="2000" b="1" dirty="0" smtClean="0"/>
              <a:t>。</a:t>
            </a:r>
            <a:endParaRPr lang="en-US" altLang="zh-CN" sz="2000" b="1" dirty="0" smtClean="0"/>
          </a:p>
          <a:p>
            <a:pPr>
              <a:lnSpc>
                <a:spcPct val="150000"/>
              </a:lnSpc>
            </a:pPr>
            <a:r>
              <a:rPr lang="zh-CN" altLang="zh-CN" sz="2000" b="1" dirty="0" smtClean="0"/>
              <a:t>用户</a:t>
            </a:r>
            <a:r>
              <a:rPr lang="zh-CN" altLang="zh-CN" sz="2000" b="1" dirty="0"/>
              <a:t>可以插入新工作表，一个工作簿中最多可以包含</a:t>
            </a:r>
            <a:r>
              <a:rPr lang="en-US" altLang="zh-CN" sz="2000" b="1" dirty="0"/>
              <a:t>255</a:t>
            </a:r>
            <a:r>
              <a:rPr lang="zh-CN" altLang="zh-CN" sz="2000" b="1" dirty="0"/>
              <a:t>个工作表。</a:t>
            </a:r>
          </a:p>
        </p:txBody>
      </p:sp>
    </p:spTree>
    <p:extLst>
      <p:ext uri="{BB962C8B-B14F-4D97-AF65-F5344CB8AC3E}">
        <p14:creationId xmlns:p14="http://schemas.microsoft.com/office/powerpoint/2010/main" val="3048152733"/>
      </p:ext>
    </p:extLst>
  </p:cSld>
  <p:clrMapOvr>
    <a:masterClrMapping/>
  </p:clrMapOvr>
  <p:transition spd="slow">
    <p:wheel spokes="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 Excel 2010</a:t>
            </a:r>
            <a:r>
              <a:rPr lang="zh-CN" altLang="zh-CN" dirty="0"/>
              <a:t>入门</a:t>
            </a:r>
            <a:endParaRPr lang="zh-CN" altLang="en-US" dirty="0"/>
          </a:p>
        </p:txBody>
      </p:sp>
      <p:sp>
        <p:nvSpPr>
          <p:cNvPr id="3" name="内容占位符 2"/>
          <p:cNvSpPr>
            <a:spLocks noGrp="1"/>
          </p:cNvSpPr>
          <p:nvPr>
            <p:ph sz="quarter" idx="1"/>
          </p:nvPr>
        </p:nvSpPr>
        <p:spPr/>
        <p:txBody>
          <a:bodyPr/>
          <a:lstStyle/>
          <a:p>
            <a:r>
              <a:rPr lang="en-US" altLang="zh-CN" b="1" dirty="0"/>
              <a:t>4.1.4 Excel 2010</a:t>
            </a:r>
            <a:r>
              <a:rPr lang="zh-CN" altLang="zh-CN" b="1" dirty="0"/>
              <a:t>中的基本</a:t>
            </a:r>
            <a:r>
              <a:rPr lang="zh-CN" altLang="zh-CN" b="1" dirty="0" smtClean="0"/>
              <a:t>概念</a:t>
            </a:r>
            <a:endParaRPr lang="en-US" altLang="zh-CN" b="1" dirty="0" smtClean="0"/>
          </a:p>
          <a:p>
            <a:r>
              <a:rPr lang="en-US" altLang="zh-CN" dirty="0"/>
              <a:t>3. </a:t>
            </a:r>
            <a:r>
              <a:rPr lang="zh-CN" altLang="zh-CN" dirty="0"/>
              <a:t>单元格</a:t>
            </a:r>
          </a:p>
          <a:p>
            <a:endParaRPr lang="zh-CN" altLang="zh-CN" b="1" dirty="0"/>
          </a:p>
          <a:p>
            <a:endParaRPr lang="zh-CN" altLang="en-US" dirty="0"/>
          </a:p>
        </p:txBody>
      </p:sp>
      <p:sp>
        <p:nvSpPr>
          <p:cNvPr id="4" name="剪去同侧角的矩形 3"/>
          <p:cNvSpPr/>
          <p:nvPr/>
        </p:nvSpPr>
        <p:spPr>
          <a:xfrm>
            <a:off x="971600" y="2348880"/>
            <a:ext cx="7632848" cy="3888432"/>
          </a:xfrm>
          <a:prstGeom prst="snip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lnSpc>
                <a:spcPts val="3200"/>
              </a:lnSpc>
              <a:buFont typeface="+mj-ea"/>
              <a:buAutoNum type="circleNumDbPlain"/>
            </a:pPr>
            <a:r>
              <a:rPr lang="zh-CN" altLang="zh-CN" sz="2000" b="1" dirty="0"/>
              <a:t>工作表中任意一行和任意一列交叉的位置构成一个单元格，单元格是在</a:t>
            </a:r>
            <a:r>
              <a:rPr lang="en-US" altLang="zh-CN" sz="2000" b="1" dirty="0"/>
              <a:t>Excel</a:t>
            </a:r>
            <a:r>
              <a:rPr lang="zh-CN" altLang="zh-CN" sz="2000" b="1" dirty="0"/>
              <a:t>中输入数据的基本单位</a:t>
            </a:r>
            <a:r>
              <a:rPr lang="zh-CN" altLang="zh-CN" sz="2000" b="1" dirty="0" smtClean="0"/>
              <a:t>。</a:t>
            </a:r>
            <a:endParaRPr lang="en-US" altLang="zh-CN" sz="2000" b="1" dirty="0" smtClean="0"/>
          </a:p>
          <a:p>
            <a:pPr marL="457200" indent="-457200">
              <a:lnSpc>
                <a:spcPts val="3200"/>
              </a:lnSpc>
              <a:buFont typeface="+mj-ea"/>
              <a:buAutoNum type="circleNumDbPlain"/>
            </a:pPr>
            <a:r>
              <a:rPr lang="zh-CN" altLang="zh-CN" sz="2000" b="1" dirty="0" smtClean="0"/>
              <a:t>每</a:t>
            </a:r>
            <a:r>
              <a:rPr lang="zh-CN" altLang="zh-CN" sz="2000" b="1" dirty="0"/>
              <a:t>一个单元格都有一个单元格名称，是用所在列的列标和所在行的行号组成的，如</a:t>
            </a:r>
            <a:r>
              <a:rPr lang="en-US" altLang="zh-CN" sz="2000" b="1" dirty="0"/>
              <a:t>B3</a:t>
            </a:r>
            <a:r>
              <a:rPr lang="zh-CN" altLang="zh-CN" sz="2000" b="1" dirty="0"/>
              <a:t>表示第</a:t>
            </a:r>
            <a:r>
              <a:rPr lang="en-US" altLang="zh-CN" sz="2000" b="1" dirty="0"/>
              <a:t>2</a:t>
            </a:r>
            <a:r>
              <a:rPr lang="zh-CN" altLang="zh-CN" sz="2000" b="1" dirty="0"/>
              <a:t>列第</a:t>
            </a:r>
            <a:r>
              <a:rPr lang="en-US" altLang="zh-CN" sz="2000" b="1" dirty="0"/>
              <a:t>3</a:t>
            </a:r>
            <a:r>
              <a:rPr lang="zh-CN" altLang="zh-CN" sz="2000" b="1" dirty="0"/>
              <a:t>行的单元格</a:t>
            </a:r>
            <a:r>
              <a:rPr lang="zh-CN" altLang="zh-CN" sz="2000" b="1" dirty="0" smtClean="0"/>
              <a:t>。</a:t>
            </a:r>
            <a:endParaRPr lang="en-US" altLang="zh-CN" sz="2000" b="1" dirty="0" smtClean="0"/>
          </a:p>
          <a:p>
            <a:pPr marL="457200" indent="-457200">
              <a:lnSpc>
                <a:spcPts val="3200"/>
              </a:lnSpc>
              <a:buFont typeface="+mj-ea"/>
              <a:buAutoNum type="circleNumDbPlain"/>
            </a:pPr>
            <a:r>
              <a:rPr lang="zh-CN" altLang="zh-CN" sz="2000" b="1" dirty="0"/>
              <a:t>单击某个单元格，其周围出现粗框，该单元格被称为“当前单元格”或“活动单元格”</a:t>
            </a:r>
            <a:r>
              <a:rPr lang="zh-CN" altLang="zh-CN" sz="2000" b="1" dirty="0" smtClean="0"/>
              <a:t>。</a:t>
            </a:r>
            <a:endParaRPr lang="en-US" altLang="zh-CN" sz="2000" b="1" dirty="0" smtClean="0"/>
          </a:p>
          <a:p>
            <a:pPr marL="457200" indent="-457200">
              <a:lnSpc>
                <a:spcPts val="3200"/>
              </a:lnSpc>
              <a:buFont typeface="+mj-ea"/>
              <a:buAutoNum type="circleNumDbPlain"/>
            </a:pPr>
            <a:r>
              <a:rPr lang="zh-CN" altLang="zh-CN" sz="2000" b="1" dirty="0"/>
              <a:t>一个工作表包含</a:t>
            </a:r>
            <a:r>
              <a:rPr lang="en-US" altLang="zh-CN" sz="2000" b="1" dirty="0"/>
              <a:t>1048576</a:t>
            </a:r>
            <a:r>
              <a:rPr lang="zh-CN" altLang="zh-CN" sz="2000" b="1" dirty="0"/>
              <a:t>行（用</a:t>
            </a:r>
            <a:r>
              <a:rPr lang="en-US" altLang="zh-CN" sz="2000" b="1" dirty="0"/>
              <a:t>1~1048576</a:t>
            </a:r>
            <a:r>
              <a:rPr lang="zh-CN" altLang="zh-CN" sz="2000" b="1" dirty="0"/>
              <a:t>行号表示，显示在行的左侧）、</a:t>
            </a:r>
            <a:r>
              <a:rPr lang="en-US" altLang="zh-CN" sz="2000" b="1" dirty="0"/>
              <a:t>16384</a:t>
            </a:r>
            <a:r>
              <a:rPr lang="zh-CN" altLang="zh-CN" sz="2000" b="1" dirty="0"/>
              <a:t>列（用</a:t>
            </a:r>
            <a:r>
              <a:rPr lang="en-US" altLang="zh-CN" sz="2000" b="1" dirty="0"/>
              <a:t>A~XFD</a:t>
            </a:r>
            <a:r>
              <a:rPr lang="zh-CN" altLang="zh-CN" sz="2000" b="1" dirty="0"/>
              <a:t>列标表示</a:t>
            </a:r>
            <a:r>
              <a:rPr lang="en-US" altLang="zh-CN" sz="2000" b="1" dirty="0"/>
              <a:t>,x</a:t>
            </a:r>
            <a:r>
              <a:rPr lang="zh-CN" altLang="zh-CN" sz="2000" b="1" dirty="0"/>
              <a:t>显示在列的上方）。</a:t>
            </a:r>
          </a:p>
        </p:txBody>
      </p:sp>
    </p:spTree>
    <p:extLst>
      <p:ext uri="{BB962C8B-B14F-4D97-AF65-F5344CB8AC3E}">
        <p14:creationId xmlns:p14="http://schemas.microsoft.com/office/powerpoint/2010/main" val="2832688002"/>
      </p:ext>
    </p:extLst>
  </p:cSld>
  <p:clrMapOvr>
    <a:masterClrMapping/>
  </p:clrMapOvr>
  <p:transition spd="slow">
    <p:wheel spokes="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4.2</a:t>
            </a:r>
            <a:r>
              <a:rPr lang="zh-CN" altLang="zh-CN" b="1" dirty="0"/>
              <a:t>工作簿的</a:t>
            </a:r>
            <a:r>
              <a:rPr lang="zh-CN" altLang="zh-CN" b="1" dirty="0" smtClean="0"/>
              <a:t>管理</a:t>
            </a:r>
            <a:endParaRPr lang="zh-CN" altLang="en-US" dirty="0"/>
          </a:p>
        </p:txBody>
      </p:sp>
      <p:sp>
        <p:nvSpPr>
          <p:cNvPr id="3" name="内容占位符 2"/>
          <p:cNvSpPr>
            <a:spLocks noGrp="1"/>
          </p:cNvSpPr>
          <p:nvPr>
            <p:ph sz="quarter" idx="1"/>
          </p:nvPr>
        </p:nvSpPr>
        <p:spPr/>
        <p:txBody>
          <a:bodyPr/>
          <a:lstStyle/>
          <a:p>
            <a:r>
              <a:rPr lang="en-US" altLang="zh-CN" b="1" dirty="0"/>
              <a:t>4.2.1 </a:t>
            </a:r>
            <a:r>
              <a:rPr lang="zh-CN" altLang="zh-CN" b="1" dirty="0"/>
              <a:t>工作簿的基本操作</a:t>
            </a:r>
          </a:p>
          <a:p>
            <a:r>
              <a:rPr lang="en-US" altLang="zh-CN" dirty="0"/>
              <a:t>1.</a:t>
            </a:r>
            <a:r>
              <a:rPr lang="zh-CN" altLang="zh-CN" dirty="0"/>
              <a:t>新建</a:t>
            </a:r>
            <a:r>
              <a:rPr lang="zh-CN" altLang="zh-CN" dirty="0" smtClean="0"/>
              <a:t>工作簿</a:t>
            </a:r>
            <a:endParaRPr lang="en-US" altLang="zh-CN" dirty="0" smtClean="0"/>
          </a:p>
          <a:p>
            <a:endParaRPr lang="en-US" altLang="zh-CN" dirty="0"/>
          </a:p>
          <a:p>
            <a:endParaRPr lang="en-US" altLang="zh-CN" dirty="0" smtClean="0"/>
          </a:p>
          <a:p>
            <a:endParaRPr lang="en-US" altLang="zh-CN" dirty="0"/>
          </a:p>
          <a:p>
            <a:r>
              <a:rPr lang="en-US" altLang="zh-CN" dirty="0"/>
              <a:t>2.</a:t>
            </a:r>
            <a:r>
              <a:rPr lang="zh-CN" altLang="zh-CN" dirty="0"/>
              <a:t>保存工作簿</a:t>
            </a:r>
          </a:p>
          <a:p>
            <a:endParaRPr lang="zh-CN" altLang="zh-CN" dirty="0"/>
          </a:p>
          <a:p>
            <a:endParaRPr lang="zh-CN" altLang="en-US" dirty="0"/>
          </a:p>
        </p:txBody>
      </p:sp>
      <p:sp>
        <p:nvSpPr>
          <p:cNvPr id="4" name="圆角矩形 3"/>
          <p:cNvSpPr/>
          <p:nvPr/>
        </p:nvSpPr>
        <p:spPr>
          <a:xfrm>
            <a:off x="1859242" y="2492896"/>
            <a:ext cx="5184576" cy="504056"/>
          </a:xfrm>
          <a:prstGeom prst="roundRect">
            <a:avLst/>
          </a:prstGeom>
          <a:gradFill>
            <a:gsLst>
              <a:gs pos="0">
                <a:schemeClr val="accent1">
                  <a:tint val="66000"/>
                  <a:satMod val="160000"/>
                </a:schemeClr>
              </a:gs>
              <a:gs pos="100000">
                <a:schemeClr val="accent1">
                  <a:tint val="44500"/>
                  <a:satMod val="160000"/>
                </a:schemeClr>
              </a:gs>
              <a:gs pos="4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lIns="720000" rtlCol="0" anchor="ctr"/>
          <a:lstStyle/>
          <a:p>
            <a:r>
              <a:rPr lang="en-US" altLang="zh-CN" sz="2400" b="1" dirty="0">
                <a:solidFill>
                  <a:srgbClr val="0033CC"/>
                </a:solidFill>
              </a:rPr>
              <a:t>(1) </a:t>
            </a:r>
            <a:r>
              <a:rPr lang="zh-CN" altLang="zh-CN" sz="2400" b="1" dirty="0">
                <a:solidFill>
                  <a:srgbClr val="0033CC"/>
                </a:solidFill>
              </a:rPr>
              <a:t>创建空白工作簿</a:t>
            </a:r>
          </a:p>
        </p:txBody>
      </p:sp>
      <p:sp>
        <p:nvSpPr>
          <p:cNvPr id="5" name="圆角矩形 4"/>
          <p:cNvSpPr/>
          <p:nvPr/>
        </p:nvSpPr>
        <p:spPr>
          <a:xfrm>
            <a:off x="1859242" y="3068960"/>
            <a:ext cx="5184576" cy="504056"/>
          </a:xfrm>
          <a:prstGeom prst="roundRect">
            <a:avLst/>
          </a:prstGeom>
          <a:gradFill>
            <a:gsLst>
              <a:gs pos="0">
                <a:schemeClr val="accent1">
                  <a:tint val="66000"/>
                  <a:satMod val="160000"/>
                </a:schemeClr>
              </a:gs>
              <a:gs pos="100000">
                <a:schemeClr val="accent1">
                  <a:tint val="44500"/>
                  <a:satMod val="160000"/>
                </a:schemeClr>
              </a:gs>
              <a:gs pos="4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lIns="720000" rtlCol="0" anchor="ctr"/>
          <a:lstStyle/>
          <a:p>
            <a:r>
              <a:rPr lang="en-US" altLang="zh-CN" sz="2400" b="1" dirty="0">
                <a:solidFill>
                  <a:srgbClr val="0033CC"/>
                </a:solidFill>
              </a:rPr>
              <a:t>(2) </a:t>
            </a:r>
            <a:r>
              <a:rPr lang="zh-CN" altLang="zh-CN" sz="2400" b="1" dirty="0">
                <a:solidFill>
                  <a:srgbClr val="0033CC"/>
                </a:solidFill>
              </a:rPr>
              <a:t>利用模板新建工作簿</a:t>
            </a:r>
          </a:p>
        </p:txBody>
      </p:sp>
      <p:sp>
        <p:nvSpPr>
          <p:cNvPr id="7" name="圆角矩形 6"/>
          <p:cNvSpPr/>
          <p:nvPr/>
        </p:nvSpPr>
        <p:spPr>
          <a:xfrm>
            <a:off x="1835696" y="4221088"/>
            <a:ext cx="5184576" cy="504056"/>
          </a:xfrm>
          <a:prstGeom prst="roundRect">
            <a:avLst/>
          </a:prstGeom>
          <a:gradFill>
            <a:gsLst>
              <a:gs pos="0">
                <a:schemeClr val="accent1">
                  <a:tint val="66000"/>
                  <a:satMod val="160000"/>
                </a:schemeClr>
              </a:gs>
              <a:gs pos="100000">
                <a:schemeClr val="accent1">
                  <a:tint val="44500"/>
                  <a:satMod val="160000"/>
                </a:schemeClr>
              </a:gs>
              <a:gs pos="4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lIns="720000" rtlCol="0" anchor="ctr"/>
          <a:lstStyle/>
          <a:p>
            <a:r>
              <a:rPr lang="zh-CN" altLang="zh-CN" sz="2400" b="1" dirty="0">
                <a:solidFill>
                  <a:srgbClr val="0033CC"/>
                </a:solidFill>
              </a:rPr>
              <a:t>（</a:t>
            </a:r>
            <a:r>
              <a:rPr lang="en-US" altLang="zh-CN" sz="2400" b="1" dirty="0">
                <a:solidFill>
                  <a:srgbClr val="0033CC"/>
                </a:solidFill>
              </a:rPr>
              <a:t>1</a:t>
            </a:r>
            <a:r>
              <a:rPr lang="zh-CN" altLang="zh-CN" sz="2400" b="1" dirty="0">
                <a:solidFill>
                  <a:srgbClr val="0033CC"/>
                </a:solidFill>
              </a:rPr>
              <a:t>）新工作簿保存</a:t>
            </a:r>
          </a:p>
        </p:txBody>
      </p:sp>
      <p:sp>
        <p:nvSpPr>
          <p:cNvPr id="8" name="圆角矩形 7"/>
          <p:cNvSpPr/>
          <p:nvPr/>
        </p:nvSpPr>
        <p:spPr>
          <a:xfrm>
            <a:off x="1809174" y="4869160"/>
            <a:ext cx="5184576" cy="504056"/>
          </a:xfrm>
          <a:prstGeom prst="roundRect">
            <a:avLst/>
          </a:prstGeom>
          <a:gradFill>
            <a:gsLst>
              <a:gs pos="0">
                <a:schemeClr val="accent1">
                  <a:tint val="66000"/>
                  <a:satMod val="160000"/>
                </a:schemeClr>
              </a:gs>
              <a:gs pos="100000">
                <a:schemeClr val="accent1">
                  <a:tint val="44500"/>
                  <a:satMod val="160000"/>
                </a:schemeClr>
              </a:gs>
              <a:gs pos="4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lIns="720000" rtlCol="0" anchor="ctr"/>
          <a:lstStyle/>
          <a:p>
            <a:r>
              <a:rPr lang="zh-CN" altLang="zh-CN" sz="2400" b="1" dirty="0">
                <a:solidFill>
                  <a:srgbClr val="0033CC"/>
                </a:solidFill>
              </a:rPr>
              <a:t>（</a:t>
            </a:r>
            <a:r>
              <a:rPr lang="en-US" altLang="zh-CN" sz="2400" b="1" dirty="0">
                <a:solidFill>
                  <a:srgbClr val="0033CC"/>
                </a:solidFill>
              </a:rPr>
              <a:t>2</a:t>
            </a:r>
            <a:r>
              <a:rPr lang="zh-CN" altLang="zh-CN" sz="2400" b="1" dirty="0">
                <a:solidFill>
                  <a:srgbClr val="0033CC"/>
                </a:solidFill>
              </a:rPr>
              <a:t>）现名保存</a:t>
            </a:r>
          </a:p>
        </p:txBody>
      </p:sp>
      <p:sp>
        <p:nvSpPr>
          <p:cNvPr id="9" name="圆角矩形 8"/>
          <p:cNvSpPr/>
          <p:nvPr/>
        </p:nvSpPr>
        <p:spPr>
          <a:xfrm>
            <a:off x="1801829" y="5448271"/>
            <a:ext cx="5184576" cy="504056"/>
          </a:xfrm>
          <a:prstGeom prst="roundRect">
            <a:avLst/>
          </a:prstGeom>
          <a:gradFill>
            <a:gsLst>
              <a:gs pos="0">
                <a:schemeClr val="accent1">
                  <a:tint val="66000"/>
                  <a:satMod val="160000"/>
                </a:schemeClr>
              </a:gs>
              <a:gs pos="100000">
                <a:schemeClr val="accent1">
                  <a:tint val="44500"/>
                  <a:satMod val="160000"/>
                </a:schemeClr>
              </a:gs>
              <a:gs pos="4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lIns="720000" rtlCol="0" anchor="ctr"/>
          <a:lstStyle/>
          <a:p>
            <a:r>
              <a:rPr lang="zh-CN" altLang="zh-CN" sz="2400" b="1" dirty="0">
                <a:solidFill>
                  <a:srgbClr val="0033CC"/>
                </a:solidFill>
              </a:rPr>
              <a:t>（</a:t>
            </a:r>
            <a:r>
              <a:rPr lang="en-US" altLang="zh-CN" sz="2400" b="1" dirty="0">
                <a:solidFill>
                  <a:srgbClr val="0033CC"/>
                </a:solidFill>
              </a:rPr>
              <a:t>3</a:t>
            </a:r>
            <a:r>
              <a:rPr lang="zh-CN" altLang="zh-CN" sz="2400" b="1" dirty="0">
                <a:solidFill>
                  <a:srgbClr val="0033CC"/>
                </a:solidFill>
              </a:rPr>
              <a:t>）换名保存</a:t>
            </a:r>
          </a:p>
        </p:txBody>
      </p:sp>
      <p:sp>
        <p:nvSpPr>
          <p:cNvPr id="10" name="圆角矩形 9"/>
          <p:cNvSpPr/>
          <p:nvPr/>
        </p:nvSpPr>
        <p:spPr>
          <a:xfrm>
            <a:off x="1775307" y="6096343"/>
            <a:ext cx="5184576" cy="504056"/>
          </a:xfrm>
          <a:prstGeom prst="roundRect">
            <a:avLst/>
          </a:prstGeom>
          <a:gradFill>
            <a:gsLst>
              <a:gs pos="0">
                <a:schemeClr val="accent1">
                  <a:tint val="66000"/>
                  <a:satMod val="160000"/>
                </a:schemeClr>
              </a:gs>
              <a:gs pos="100000">
                <a:schemeClr val="accent1">
                  <a:tint val="44500"/>
                  <a:satMod val="160000"/>
                </a:schemeClr>
              </a:gs>
              <a:gs pos="4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lIns="720000" rtlCol="0" anchor="ctr"/>
          <a:lstStyle/>
          <a:p>
            <a:r>
              <a:rPr lang="zh-CN" altLang="zh-CN" sz="2400" b="1" dirty="0">
                <a:solidFill>
                  <a:srgbClr val="0033CC"/>
                </a:solidFill>
              </a:rPr>
              <a:t>（</a:t>
            </a:r>
            <a:r>
              <a:rPr lang="en-US" altLang="zh-CN" sz="2400" b="1" dirty="0">
                <a:solidFill>
                  <a:srgbClr val="0033CC"/>
                </a:solidFill>
              </a:rPr>
              <a:t>4</a:t>
            </a:r>
            <a:r>
              <a:rPr lang="zh-CN" altLang="zh-CN" sz="2400" b="1" dirty="0">
                <a:solidFill>
                  <a:srgbClr val="0033CC"/>
                </a:solidFill>
              </a:rPr>
              <a:t>）将文档保存为模板</a:t>
            </a:r>
          </a:p>
        </p:txBody>
      </p:sp>
    </p:spTree>
    <p:extLst>
      <p:ext uri="{BB962C8B-B14F-4D97-AF65-F5344CB8AC3E}">
        <p14:creationId xmlns:p14="http://schemas.microsoft.com/office/powerpoint/2010/main" val="3286987412"/>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arn(inVertic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arn(inVertical)">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8" grpId="0" animBg="1"/>
      <p:bldP spid="9" grpId="0" animBg="1"/>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4.2</a:t>
            </a:r>
            <a:r>
              <a:rPr lang="zh-CN" altLang="zh-CN" b="1" dirty="0"/>
              <a:t>工作簿的</a:t>
            </a:r>
            <a:r>
              <a:rPr lang="zh-CN" altLang="zh-CN" b="1" dirty="0" smtClean="0"/>
              <a:t>管理</a:t>
            </a:r>
            <a:endParaRPr lang="zh-CN" altLang="en-US" dirty="0"/>
          </a:p>
        </p:txBody>
      </p:sp>
      <p:sp>
        <p:nvSpPr>
          <p:cNvPr id="3" name="内容占位符 2"/>
          <p:cNvSpPr>
            <a:spLocks noGrp="1"/>
          </p:cNvSpPr>
          <p:nvPr>
            <p:ph sz="quarter" idx="1"/>
          </p:nvPr>
        </p:nvSpPr>
        <p:spPr/>
        <p:txBody>
          <a:bodyPr>
            <a:normAutofit lnSpcReduction="10000"/>
          </a:bodyPr>
          <a:lstStyle/>
          <a:p>
            <a:r>
              <a:rPr lang="en-US" altLang="zh-CN" b="1" dirty="0"/>
              <a:t>4.2.1 </a:t>
            </a:r>
            <a:r>
              <a:rPr lang="zh-CN" altLang="zh-CN" b="1" dirty="0"/>
              <a:t>工作簿的基本操作</a:t>
            </a:r>
          </a:p>
          <a:p>
            <a:r>
              <a:rPr lang="en-US" altLang="zh-CN" dirty="0"/>
              <a:t>3.</a:t>
            </a:r>
            <a:r>
              <a:rPr lang="zh-CN" altLang="zh-CN" dirty="0"/>
              <a:t>关闭</a:t>
            </a:r>
            <a:r>
              <a:rPr lang="zh-CN" altLang="zh-CN" dirty="0" smtClean="0"/>
              <a:t>工作簿</a:t>
            </a:r>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smtClean="0"/>
          </a:p>
          <a:p>
            <a:r>
              <a:rPr lang="en-US" altLang="zh-CN" dirty="0" smtClean="0"/>
              <a:t>4</a:t>
            </a:r>
            <a:r>
              <a:rPr lang="en-US" altLang="zh-CN" dirty="0"/>
              <a:t>.</a:t>
            </a:r>
            <a:r>
              <a:rPr lang="zh-CN" altLang="zh-CN" dirty="0"/>
              <a:t>打开工作簿</a:t>
            </a:r>
          </a:p>
          <a:p>
            <a:endParaRPr lang="zh-CN" altLang="zh-CN" dirty="0"/>
          </a:p>
          <a:p>
            <a:endParaRPr lang="en-US" altLang="zh-CN" dirty="0"/>
          </a:p>
          <a:p>
            <a:endParaRPr lang="en-US" altLang="zh-CN" dirty="0" smtClean="0"/>
          </a:p>
          <a:p>
            <a:endParaRPr lang="en-US" altLang="zh-CN" dirty="0"/>
          </a:p>
          <a:p>
            <a:endParaRPr lang="zh-CN" altLang="zh-CN" dirty="0"/>
          </a:p>
          <a:p>
            <a:endParaRPr lang="zh-CN" altLang="en-US" dirty="0"/>
          </a:p>
        </p:txBody>
      </p:sp>
      <p:sp>
        <p:nvSpPr>
          <p:cNvPr id="4" name="圆角矩形 3"/>
          <p:cNvSpPr/>
          <p:nvPr/>
        </p:nvSpPr>
        <p:spPr>
          <a:xfrm>
            <a:off x="1859242" y="2492896"/>
            <a:ext cx="5832648" cy="504056"/>
          </a:xfrm>
          <a:prstGeom prst="roundRect">
            <a:avLst/>
          </a:prstGeom>
          <a:gradFill>
            <a:gsLst>
              <a:gs pos="0">
                <a:schemeClr val="accent1">
                  <a:tint val="66000"/>
                  <a:satMod val="160000"/>
                </a:schemeClr>
              </a:gs>
              <a:gs pos="100000">
                <a:schemeClr val="accent1">
                  <a:tint val="44500"/>
                  <a:satMod val="160000"/>
                </a:schemeClr>
              </a:gs>
              <a:gs pos="4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lIns="720000" rtlCol="0" anchor="ctr"/>
          <a:lstStyle/>
          <a:p>
            <a:r>
              <a:rPr lang="zh-CN" altLang="en-US" sz="2400" b="1" dirty="0">
                <a:solidFill>
                  <a:srgbClr val="0033CC"/>
                </a:solidFill>
              </a:rPr>
              <a:t>（</a:t>
            </a:r>
            <a:r>
              <a:rPr lang="en-US" altLang="zh-CN" sz="2400" b="1" dirty="0" smtClean="0">
                <a:solidFill>
                  <a:srgbClr val="0033CC"/>
                </a:solidFill>
              </a:rPr>
              <a:t>1</a:t>
            </a:r>
            <a:r>
              <a:rPr lang="zh-CN" altLang="en-US" sz="2400" b="1" dirty="0">
                <a:solidFill>
                  <a:srgbClr val="0033CC"/>
                </a:solidFill>
              </a:rPr>
              <a:t>）</a:t>
            </a:r>
            <a:r>
              <a:rPr lang="zh-CN" altLang="zh-CN" sz="2400" b="1" dirty="0" smtClean="0">
                <a:solidFill>
                  <a:srgbClr val="0033CC"/>
                </a:solidFill>
              </a:rPr>
              <a:t>“文件” →</a:t>
            </a:r>
            <a:r>
              <a:rPr lang="zh-CN" altLang="zh-CN" sz="2400" b="1" dirty="0">
                <a:solidFill>
                  <a:srgbClr val="0033CC"/>
                </a:solidFill>
              </a:rPr>
              <a:t>“关闭”</a:t>
            </a:r>
            <a:r>
              <a:rPr lang="zh-CN" altLang="zh-CN" sz="2400" b="1" dirty="0" smtClean="0">
                <a:solidFill>
                  <a:srgbClr val="0033CC"/>
                </a:solidFill>
              </a:rPr>
              <a:t>命令</a:t>
            </a:r>
            <a:endParaRPr lang="zh-CN" altLang="zh-CN" sz="2400" b="1" dirty="0">
              <a:solidFill>
                <a:srgbClr val="0033CC"/>
              </a:solidFill>
            </a:endParaRPr>
          </a:p>
        </p:txBody>
      </p:sp>
      <p:sp>
        <p:nvSpPr>
          <p:cNvPr id="5" name="圆角矩形 4"/>
          <p:cNvSpPr/>
          <p:nvPr/>
        </p:nvSpPr>
        <p:spPr>
          <a:xfrm>
            <a:off x="1859242" y="3068960"/>
            <a:ext cx="5832648" cy="504056"/>
          </a:xfrm>
          <a:prstGeom prst="roundRect">
            <a:avLst/>
          </a:prstGeom>
          <a:gradFill>
            <a:gsLst>
              <a:gs pos="0">
                <a:schemeClr val="accent1">
                  <a:tint val="66000"/>
                  <a:satMod val="160000"/>
                </a:schemeClr>
              </a:gs>
              <a:gs pos="100000">
                <a:schemeClr val="accent1">
                  <a:tint val="44500"/>
                  <a:satMod val="160000"/>
                </a:schemeClr>
              </a:gs>
              <a:gs pos="4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lIns="720000" rtlCol="0" anchor="ctr"/>
          <a:lstStyle/>
          <a:p>
            <a:r>
              <a:rPr lang="zh-CN" altLang="en-US" sz="2400" b="1" dirty="0">
                <a:solidFill>
                  <a:srgbClr val="0033CC"/>
                </a:solidFill>
              </a:rPr>
              <a:t>（</a:t>
            </a:r>
            <a:r>
              <a:rPr lang="en-US" altLang="zh-CN" sz="2400" b="1" dirty="0" smtClean="0">
                <a:solidFill>
                  <a:srgbClr val="0033CC"/>
                </a:solidFill>
              </a:rPr>
              <a:t>2</a:t>
            </a:r>
            <a:r>
              <a:rPr lang="zh-CN" altLang="en-US" sz="2400" b="1" dirty="0" smtClean="0">
                <a:solidFill>
                  <a:srgbClr val="0033CC"/>
                </a:solidFill>
              </a:rPr>
              <a:t>）</a:t>
            </a:r>
            <a:r>
              <a:rPr lang="zh-CN" altLang="zh-CN" sz="2400" b="1" dirty="0" smtClean="0">
                <a:solidFill>
                  <a:srgbClr val="0033CC"/>
                </a:solidFill>
              </a:rPr>
              <a:t>快捷键</a:t>
            </a:r>
            <a:r>
              <a:rPr lang="en-US" altLang="zh-CN" sz="2400" b="1" dirty="0">
                <a:solidFill>
                  <a:srgbClr val="0033CC"/>
                </a:solidFill>
              </a:rPr>
              <a:t>Ctrl+F4</a:t>
            </a:r>
            <a:r>
              <a:rPr lang="zh-CN" altLang="zh-CN" sz="2400" b="1" dirty="0">
                <a:solidFill>
                  <a:srgbClr val="0033CC"/>
                </a:solidFill>
              </a:rPr>
              <a:t>。</a:t>
            </a:r>
          </a:p>
        </p:txBody>
      </p:sp>
      <p:sp>
        <p:nvSpPr>
          <p:cNvPr id="7" name="圆角矩形 6"/>
          <p:cNvSpPr/>
          <p:nvPr/>
        </p:nvSpPr>
        <p:spPr>
          <a:xfrm>
            <a:off x="1835696" y="4221088"/>
            <a:ext cx="5832648" cy="504056"/>
          </a:xfrm>
          <a:prstGeom prst="roundRect">
            <a:avLst/>
          </a:prstGeom>
          <a:gradFill>
            <a:gsLst>
              <a:gs pos="0">
                <a:schemeClr val="accent1">
                  <a:tint val="66000"/>
                  <a:satMod val="160000"/>
                </a:schemeClr>
              </a:gs>
              <a:gs pos="100000">
                <a:schemeClr val="accent1">
                  <a:tint val="44500"/>
                  <a:satMod val="160000"/>
                </a:schemeClr>
              </a:gs>
              <a:gs pos="4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lIns="720000" rtlCol="0" anchor="ctr"/>
          <a:lstStyle/>
          <a:p>
            <a:r>
              <a:rPr lang="zh-CN" altLang="zh-CN" sz="2400" b="1" dirty="0">
                <a:solidFill>
                  <a:srgbClr val="0033CC"/>
                </a:solidFill>
              </a:rPr>
              <a:t>（</a:t>
            </a:r>
            <a:r>
              <a:rPr lang="en-US" altLang="zh-CN" sz="2400" b="1" dirty="0">
                <a:solidFill>
                  <a:srgbClr val="0033CC"/>
                </a:solidFill>
              </a:rPr>
              <a:t>4</a:t>
            </a:r>
            <a:r>
              <a:rPr lang="zh-CN" altLang="zh-CN" sz="2400" b="1" dirty="0" smtClean="0">
                <a:solidFill>
                  <a:srgbClr val="0033CC"/>
                </a:solidFill>
              </a:rPr>
              <a:t>）双击窗口</a:t>
            </a:r>
            <a:r>
              <a:rPr lang="zh-CN" altLang="zh-CN" sz="2400" b="1" dirty="0">
                <a:solidFill>
                  <a:srgbClr val="0033CC"/>
                </a:solidFill>
              </a:rPr>
              <a:t>控制菜单</a:t>
            </a:r>
            <a:r>
              <a:rPr lang="zh-CN" altLang="zh-CN" sz="2400" b="1" dirty="0" smtClean="0">
                <a:solidFill>
                  <a:srgbClr val="0033CC"/>
                </a:solidFill>
              </a:rPr>
              <a:t>图</a:t>
            </a:r>
            <a:r>
              <a:rPr lang="zh-CN" altLang="en-US" sz="2400" b="1" dirty="0">
                <a:solidFill>
                  <a:srgbClr val="0033CC"/>
                </a:solidFill>
              </a:rPr>
              <a:t>标</a:t>
            </a:r>
            <a:endParaRPr lang="zh-CN" altLang="zh-CN" sz="2400" b="1" dirty="0">
              <a:solidFill>
                <a:srgbClr val="0033CC"/>
              </a:solidFill>
            </a:endParaRPr>
          </a:p>
        </p:txBody>
      </p:sp>
      <p:sp>
        <p:nvSpPr>
          <p:cNvPr id="8" name="圆角矩形 7"/>
          <p:cNvSpPr/>
          <p:nvPr/>
        </p:nvSpPr>
        <p:spPr>
          <a:xfrm>
            <a:off x="1809174" y="4869160"/>
            <a:ext cx="5832648" cy="504056"/>
          </a:xfrm>
          <a:prstGeom prst="roundRect">
            <a:avLst/>
          </a:prstGeom>
          <a:gradFill>
            <a:gsLst>
              <a:gs pos="0">
                <a:schemeClr val="accent1">
                  <a:tint val="66000"/>
                  <a:satMod val="160000"/>
                </a:schemeClr>
              </a:gs>
              <a:gs pos="100000">
                <a:schemeClr val="accent1">
                  <a:tint val="44500"/>
                  <a:satMod val="160000"/>
                </a:schemeClr>
              </a:gs>
              <a:gs pos="4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lIns="720000" rtlCol="0" anchor="ctr"/>
          <a:lstStyle/>
          <a:p>
            <a:r>
              <a:rPr lang="zh-CN" altLang="en-US" sz="2400" b="1" dirty="0" smtClean="0">
                <a:solidFill>
                  <a:srgbClr val="0033CC"/>
                </a:solidFill>
              </a:rPr>
              <a:t>（</a:t>
            </a:r>
            <a:r>
              <a:rPr lang="en-US" altLang="zh-CN" sz="2400" b="1" dirty="0" smtClean="0">
                <a:solidFill>
                  <a:srgbClr val="0033CC"/>
                </a:solidFill>
              </a:rPr>
              <a:t>5</a:t>
            </a:r>
            <a:r>
              <a:rPr lang="zh-CN" altLang="en-US" sz="2400" b="1" dirty="0" smtClean="0">
                <a:solidFill>
                  <a:srgbClr val="0033CC"/>
                </a:solidFill>
              </a:rPr>
              <a:t>）</a:t>
            </a:r>
            <a:r>
              <a:rPr lang="zh-CN" altLang="zh-CN" sz="2400" b="1" dirty="0" smtClean="0">
                <a:solidFill>
                  <a:srgbClr val="0033CC"/>
                </a:solidFill>
              </a:rPr>
              <a:t>控制菜单中</a:t>
            </a:r>
            <a:r>
              <a:rPr lang="zh-CN" altLang="zh-CN" sz="2400" b="1" dirty="0">
                <a:solidFill>
                  <a:srgbClr val="0033CC"/>
                </a:solidFill>
              </a:rPr>
              <a:t>选择“关闭”命令</a:t>
            </a:r>
          </a:p>
        </p:txBody>
      </p:sp>
      <p:sp>
        <p:nvSpPr>
          <p:cNvPr id="10" name="圆角矩形 9"/>
          <p:cNvSpPr/>
          <p:nvPr/>
        </p:nvSpPr>
        <p:spPr>
          <a:xfrm>
            <a:off x="1830524" y="3645024"/>
            <a:ext cx="5832648" cy="504056"/>
          </a:xfrm>
          <a:prstGeom prst="roundRect">
            <a:avLst/>
          </a:prstGeom>
          <a:gradFill>
            <a:gsLst>
              <a:gs pos="0">
                <a:schemeClr val="accent1">
                  <a:tint val="66000"/>
                  <a:satMod val="160000"/>
                </a:schemeClr>
              </a:gs>
              <a:gs pos="100000">
                <a:schemeClr val="accent1">
                  <a:tint val="44500"/>
                  <a:satMod val="160000"/>
                </a:schemeClr>
              </a:gs>
              <a:gs pos="4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lIns="720000" rtlCol="0" anchor="ctr"/>
          <a:lstStyle/>
          <a:p>
            <a:r>
              <a:rPr lang="zh-CN" altLang="zh-CN" sz="2400" b="1" dirty="0">
                <a:solidFill>
                  <a:srgbClr val="0033CC"/>
                </a:solidFill>
              </a:rPr>
              <a:t>（</a:t>
            </a:r>
            <a:r>
              <a:rPr lang="en-US" altLang="zh-CN" sz="2400" b="1" dirty="0">
                <a:solidFill>
                  <a:srgbClr val="0033CC"/>
                </a:solidFill>
              </a:rPr>
              <a:t>3</a:t>
            </a:r>
            <a:r>
              <a:rPr lang="zh-CN" altLang="zh-CN" sz="2400" b="1" dirty="0">
                <a:solidFill>
                  <a:srgbClr val="0033CC"/>
                </a:solidFill>
              </a:rPr>
              <a:t>）</a:t>
            </a:r>
            <a:r>
              <a:rPr lang="zh-CN" altLang="zh-CN" sz="2400" b="1" dirty="0" smtClean="0">
                <a:solidFill>
                  <a:srgbClr val="0033CC"/>
                </a:solidFill>
              </a:rPr>
              <a:t>单击“关闭窗口”</a:t>
            </a:r>
            <a:r>
              <a:rPr lang="zh-CN" altLang="zh-CN" sz="2400" b="1" dirty="0">
                <a:solidFill>
                  <a:srgbClr val="0033CC"/>
                </a:solidFill>
              </a:rPr>
              <a:t>按钮</a:t>
            </a:r>
          </a:p>
        </p:txBody>
      </p:sp>
    </p:spTree>
    <p:extLst>
      <p:ext uri="{BB962C8B-B14F-4D97-AF65-F5344CB8AC3E}">
        <p14:creationId xmlns:p14="http://schemas.microsoft.com/office/powerpoint/2010/main" val="563529830"/>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arn(inVertic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arn(inVertical)">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7" grpId="0" animBg="1"/>
      <p:bldP spid="8" grpId="0" animBg="1"/>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4.2</a:t>
            </a:r>
            <a:r>
              <a:rPr lang="zh-CN" altLang="zh-CN" b="1" dirty="0"/>
              <a:t>工作簿的管理</a:t>
            </a:r>
            <a:endParaRPr lang="zh-CN" altLang="en-US" dirty="0"/>
          </a:p>
        </p:txBody>
      </p:sp>
      <p:sp>
        <p:nvSpPr>
          <p:cNvPr id="3" name="内容占位符 2"/>
          <p:cNvSpPr>
            <a:spLocks noGrp="1"/>
          </p:cNvSpPr>
          <p:nvPr>
            <p:ph sz="quarter" idx="1"/>
          </p:nvPr>
        </p:nvSpPr>
        <p:spPr/>
        <p:txBody>
          <a:bodyPr>
            <a:normAutofit fontScale="92500" lnSpcReduction="10000"/>
          </a:bodyPr>
          <a:lstStyle/>
          <a:p>
            <a:r>
              <a:rPr lang="en-US" altLang="zh-CN" b="1" dirty="0"/>
              <a:t>4.2.2</a:t>
            </a:r>
            <a:r>
              <a:rPr lang="zh-CN" altLang="zh-CN" b="1" dirty="0"/>
              <a:t>工作簿的管理与保护</a:t>
            </a:r>
          </a:p>
          <a:p>
            <a:r>
              <a:rPr lang="en-US" altLang="zh-CN" dirty="0"/>
              <a:t>1.</a:t>
            </a:r>
            <a:r>
              <a:rPr lang="zh-CN" altLang="zh-CN" dirty="0"/>
              <a:t>工作簿窗口的隐藏和</a:t>
            </a:r>
            <a:r>
              <a:rPr lang="zh-CN" altLang="zh-CN" dirty="0" smtClean="0"/>
              <a:t>显示</a:t>
            </a:r>
            <a:endParaRPr lang="en-US" altLang="zh-CN" dirty="0" smtClean="0"/>
          </a:p>
          <a:p>
            <a:r>
              <a:rPr lang="zh-CN" altLang="zh-CN" dirty="0"/>
              <a:t>（</a:t>
            </a:r>
            <a:r>
              <a:rPr lang="en-US" altLang="zh-CN" dirty="0"/>
              <a:t>1</a:t>
            </a:r>
            <a:r>
              <a:rPr lang="zh-CN" altLang="zh-CN" dirty="0"/>
              <a:t>）隐藏工作簿窗口</a:t>
            </a:r>
          </a:p>
          <a:p>
            <a:r>
              <a:rPr lang="zh-CN" altLang="zh-CN" dirty="0"/>
              <a:t>打开需要隐藏的工作簿文档，切换到“视图”选项卡，单击“窗口”组中的“隐藏”</a:t>
            </a:r>
            <a:r>
              <a:rPr lang="zh-CN" altLang="zh-CN" dirty="0" smtClean="0"/>
              <a:t>按钮，</a:t>
            </a:r>
            <a:r>
              <a:rPr lang="zh-CN" altLang="zh-CN" dirty="0"/>
              <a:t>即可隐藏工作簿文档</a:t>
            </a:r>
            <a:r>
              <a:rPr lang="zh-CN" altLang="zh-CN" dirty="0" smtClean="0"/>
              <a:t>，工作簿</a:t>
            </a:r>
            <a:r>
              <a:rPr lang="zh-CN" altLang="zh-CN" dirty="0"/>
              <a:t>窗口区变成灰色，“隐藏”按钮自动变成“取消隐藏”</a:t>
            </a:r>
            <a:r>
              <a:rPr lang="zh-CN" altLang="zh-CN" dirty="0" smtClean="0"/>
              <a:t>。</a:t>
            </a:r>
            <a:endParaRPr lang="en-US" altLang="zh-CN" dirty="0" smtClean="0"/>
          </a:p>
          <a:p>
            <a:r>
              <a:rPr lang="zh-CN" altLang="zh-CN" dirty="0"/>
              <a:t>（</a:t>
            </a:r>
            <a:r>
              <a:rPr lang="en-US" altLang="zh-CN" dirty="0"/>
              <a:t>2</a:t>
            </a:r>
            <a:r>
              <a:rPr lang="zh-CN" altLang="zh-CN" dirty="0"/>
              <a:t>）取消隐藏的窗口</a:t>
            </a:r>
          </a:p>
          <a:p>
            <a:r>
              <a:rPr lang="zh-CN" altLang="zh-CN" dirty="0"/>
              <a:t>打开被隐藏的工作簿文档，切换到“视图”选项卡，单击“窗口”组中的“取消隐藏”按钮，打开“取消隐藏”对话框，选中需要取消隐藏的工作簿文档名称，单击“确定”即可。</a:t>
            </a:r>
          </a:p>
          <a:p>
            <a:endParaRPr lang="zh-CN" altLang="zh-CN" dirty="0"/>
          </a:p>
          <a:p>
            <a:endParaRPr lang="zh-CN" altLang="zh-CN" dirty="0"/>
          </a:p>
          <a:p>
            <a:endParaRPr lang="zh-CN" altLang="en-US" dirty="0"/>
          </a:p>
        </p:txBody>
      </p:sp>
    </p:spTree>
    <p:extLst>
      <p:ext uri="{BB962C8B-B14F-4D97-AF65-F5344CB8AC3E}">
        <p14:creationId xmlns:p14="http://schemas.microsoft.com/office/powerpoint/2010/main" val="1404851274"/>
      </p:ext>
    </p:extLst>
  </p:cSld>
  <p:clrMapOvr>
    <a:masterClrMapping/>
  </p:clrMapOvr>
  <p:transition spd="slow">
    <p:wheel spokes="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4.2</a:t>
            </a:r>
            <a:r>
              <a:rPr lang="zh-CN" altLang="zh-CN" b="1" dirty="0"/>
              <a:t>工作簿的管理</a:t>
            </a:r>
            <a:endParaRPr lang="zh-CN" altLang="en-US" dirty="0"/>
          </a:p>
        </p:txBody>
      </p:sp>
      <p:sp>
        <p:nvSpPr>
          <p:cNvPr id="3" name="内容占位符 2"/>
          <p:cNvSpPr>
            <a:spLocks noGrp="1"/>
          </p:cNvSpPr>
          <p:nvPr>
            <p:ph sz="quarter" idx="1"/>
          </p:nvPr>
        </p:nvSpPr>
        <p:spPr/>
        <p:txBody>
          <a:bodyPr/>
          <a:lstStyle/>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zh-CN" altLang="en-US" dirty="0"/>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755576" y="1679823"/>
            <a:ext cx="5267325" cy="2181225"/>
          </a:xfrm>
          <a:prstGeom prst="rect">
            <a:avLst/>
          </a:prstGeom>
          <a:noFill/>
          <a:ln>
            <a:noFill/>
          </a:ln>
        </p:spPr>
      </p:pic>
      <p:pic>
        <p:nvPicPr>
          <p:cNvPr id="5" name="图片 4"/>
          <p:cNvPicPr/>
          <p:nvPr/>
        </p:nvPicPr>
        <p:blipFill>
          <a:blip r:embed="rId3"/>
          <a:stretch>
            <a:fillRect/>
          </a:stretch>
        </p:blipFill>
        <p:spPr>
          <a:xfrm>
            <a:off x="3059832" y="4077072"/>
            <a:ext cx="5274310" cy="2362200"/>
          </a:xfrm>
          <a:prstGeom prst="rect">
            <a:avLst/>
          </a:prstGeom>
        </p:spPr>
      </p:pic>
      <p:sp>
        <p:nvSpPr>
          <p:cNvPr id="6" name="矩形 5"/>
          <p:cNvSpPr/>
          <p:nvPr/>
        </p:nvSpPr>
        <p:spPr>
          <a:xfrm>
            <a:off x="4860032" y="6439272"/>
            <a:ext cx="2520280" cy="302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隐藏工作簿效果</a:t>
            </a:r>
            <a:endParaRPr lang="zh-CN" altLang="en-US" dirty="0"/>
          </a:p>
        </p:txBody>
      </p:sp>
    </p:spTree>
    <p:extLst>
      <p:ext uri="{BB962C8B-B14F-4D97-AF65-F5344CB8AC3E}">
        <p14:creationId xmlns:p14="http://schemas.microsoft.com/office/powerpoint/2010/main" val="3935889044"/>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4.2</a:t>
            </a:r>
            <a:r>
              <a:rPr lang="zh-CN" altLang="zh-CN" b="1" dirty="0"/>
              <a:t>工作簿的管理</a:t>
            </a:r>
            <a:endParaRPr lang="zh-CN" altLang="en-US" dirty="0"/>
          </a:p>
        </p:txBody>
      </p:sp>
      <p:sp>
        <p:nvSpPr>
          <p:cNvPr id="3" name="内容占位符 2"/>
          <p:cNvSpPr>
            <a:spLocks noGrp="1"/>
          </p:cNvSpPr>
          <p:nvPr>
            <p:ph sz="quarter" idx="1"/>
          </p:nvPr>
        </p:nvSpPr>
        <p:spPr/>
        <p:txBody>
          <a:bodyPr/>
          <a:lstStyle/>
          <a:p>
            <a:r>
              <a:rPr lang="en-US" altLang="zh-CN" dirty="0"/>
              <a:t>2.</a:t>
            </a:r>
            <a:r>
              <a:rPr lang="zh-CN" altLang="zh-CN" dirty="0"/>
              <a:t>工作簿的加密与解密</a:t>
            </a:r>
          </a:p>
          <a:p>
            <a:r>
              <a:rPr lang="zh-CN" altLang="zh-CN" dirty="0"/>
              <a:t>通过设置密码，要求用户输入正确的密码才能打开或编辑工作簿文档中的工作表，也可以对工作簿起到保护作用。</a:t>
            </a:r>
          </a:p>
          <a:p>
            <a:endParaRPr lang="zh-CN" altLang="en-US" dirty="0"/>
          </a:p>
        </p:txBody>
      </p:sp>
      <p:sp>
        <p:nvSpPr>
          <p:cNvPr id="4" name="圆角矩形 3"/>
          <p:cNvSpPr/>
          <p:nvPr/>
        </p:nvSpPr>
        <p:spPr>
          <a:xfrm>
            <a:off x="1859242" y="3501008"/>
            <a:ext cx="5832648" cy="504056"/>
          </a:xfrm>
          <a:prstGeom prst="roundRect">
            <a:avLst/>
          </a:prstGeom>
          <a:solidFill>
            <a:schemeClr val="accent2"/>
          </a:solidFill>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lIns="720000" rtlCol="0" anchor="ctr"/>
          <a:lstStyle/>
          <a:p>
            <a:r>
              <a:rPr lang="zh-CN" altLang="zh-CN" sz="2400" b="1" dirty="0"/>
              <a:t>（</a:t>
            </a:r>
            <a:r>
              <a:rPr lang="en-US" altLang="zh-CN" sz="2400" b="1" dirty="0"/>
              <a:t>1</a:t>
            </a:r>
            <a:r>
              <a:rPr lang="zh-CN" altLang="zh-CN" sz="2400" b="1" dirty="0"/>
              <a:t>）为工作簿设置密码</a:t>
            </a:r>
          </a:p>
        </p:txBody>
      </p:sp>
      <p:sp>
        <p:nvSpPr>
          <p:cNvPr id="5" name="圆角矩形 4"/>
          <p:cNvSpPr/>
          <p:nvPr/>
        </p:nvSpPr>
        <p:spPr>
          <a:xfrm>
            <a:off x="1859242" y="4077072"/>
            <a:ext cx="5832648" cy="504056"/>
          </a:xfrm>
          <a:prstGeom prst="roundRect">
            <a:avLst/>
          </a:prstGeom>
          <a:solidFill>
            <a:schemeClr val="accent2"/>
          </a:solidFill>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lIns="720000" rtlCol="0" anchor="ctr"/>
          <a:lstStyle/>
          <a:p>
            <a:r>
              <a:rPr lang="zh-CN" altLang="zh-CN" sz="2400" b="1" dirty="0"/>
              <a:t>（</a:t>
            </a:r>
            <a:r>
              <a:rPr lang="en-US" altLang="zh-CN" sz="2400" b="1" dirty="0"/>
              <a:t>2</a:t>
            </a:r>
            <a:r>
              <a:rPr lang="zh-CN" altLang="zh-CN" sz="2400" b="1" dirty="0"/>
              <a:t>）打开加密的工作簿文档</a:t>
            </a:r>
          </a:p>
        </p:txBody>
      </p:sp>
      <p:sp>
        <p:nvSpPr>
          <p:cNvPr id="6" name="圆角矩形 5"/>
          <p:cNvSpPr/>
          <p:nvPr/>
        </p:nvSpPr>
        <p:spPr>
          <a:xfrm>
            <a:off x="1830524" y="4653136"/>
            <a:ext cx="5832648" cy="504056"/>
          </a:xfrm>
          <a:prstGeom prst="roundRect">
            <a:avLst/>
          </a:prstGeom>
          <a:solidFill>
            <a:schemeClr val="accent2"/>
          </a:solidFill>
          <a:scene3d>
            <a:camera prst="orthographicFront"/>
            <a:lightRig rig="threeP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lIns="720000" rtlCol="0" anchor="ctr"/>
          <a:lstStyle/>
          <a:p>
            <a:r>
              <a:rPr lang="zh-CN" altLang="zh-CN" sz="2400" b="1" dirty="0"/>
              <a:t>（</a:t>
            </a:r>
            <a:r>
              <a:rPr lang="en-US" altLang="zh-CN" sz="2400" b="1" dirty="0"/>
              <a:t>3</a:t>
            </a:r>
            <a:r>
              <a:rPr lang="zh-CN" altLang="zh-CN" sz="2400" b="1" dirty="0"/>
              <a:t>）清除密码</a:t>
            </a:r>
          </a:p>
        </p:txBody>
      </p:sp>
    </p:spTree>
    <p:extLst>
      <p:ext uri="{BB962C8B-B14F-4D97-AF65-F5344CB8AC3E}">
        <p14:creationId xmlns:p14="http://schemas.microsoft.com/office/powerpoint/2010/main" val="3806459971"/>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4.2</a:t>
            </a:r>
            <a:r>
              <a:rPr lang="zh-CN" altLang="zh-CN" b="1" dirty="0"/>
              <a:t>工作簿的管理</a:t>
            </a:r>
            <a:endParaRPr lang="zh-CN" altLang="en-US" dirty="0"/>
          </a:p>
        </p:txBody>
      </p:sp>
      <p:sp>
        <p:nvSpPr>
          <p:cNvPr id="3" name="内容占位符 2"/>
          <p:cNvSpPr>
            <a:spLocks noGrp="1"/>
          </p:cNvSpPr>
          <p:nvPr>
            <p:ph sz="quarter" idx="1"/>
          </p:nvPr>
        </p:nvSpPr>
        <p:spPr/>
        <p:txBody>
          <a:bodyPr/>
          <a:lstStyle/>
          <a:p>
            <a:r>
              <a:rPr lang="en-US" altLang="zh-CN" dirty="0"/>
              <a:t>3.</a:t>
            </a:r>
            <a:r>
              <a:rPr lang="zh-CN" altLang="zh-CN" dirty="0"/>
              <a:t>工作簿的保护</a:t>
            </a:r>
          </a:p>
          <a:p>
            <a:endParaRPr lang="zh-CN" altLang="en-US" dirty="0"/>
          </a:p>
        </p:txBody>
      </p:sp>
      <p:sp>
        <p:nvSpPr>
          <p:cNvPr id="4" name="圆角矩形 3"/>
          <p:cNvSpPr/>
          <p:nvPr/>
        </p:nvSpPr>
        <p:spPr>
          <a:xfrm>
            <a:off x="361389" y="1988840"/>
            <a:ext cx="4104456" cy="504056"/>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lIns="720000" rtlCol="0" anchor="ctr"/>
          <a:lstStyle/>
          <a:p>
            <a:r>
              <a:rPr lang="zh-CN" altLang="zh-CN" sz="2400" dirty="0"/>
              <a:t>（</a:t>
            </a:r>
            <a:r>
              <a:rPr lang="en-US" altLang="zh-CN" sz="2400" dirty="0"/>
              <a:t>1</a:t>
            </a:r>
            <a:r>
              <a:rPr lang="zh-CN" altLang="zh-CN" sz="2400" dirty="0"/>
              <a:t>）保护工作簿</a:t>
            </a:r>
          </a:p>
        </p:txBody>
      </p:sp>
      <p:sp>
        <p:nvSpPr>
          <p:cNvPr id="5" name="圆角矩形 4"/>
          <p:cNvSpPr/>
          <p:nvPr/>
        </p:nvSpPr>
        <p:spPr>
          <a:xfrm>
            <a:off x="4788024" y="1988840"/>
            <a:ext cx="4104456" cy="504056"/>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lIns="720000" rtlCol="0" anchor="ctr"/>
          <a:lstStyle/>
          <a:p>
            <a:r>
              <a:rPr lang="zh-CN" altLang="zh-CN" sz="2400" dirty="0"/>
              <a:t>（</a:t>
            </a:r>
            <a:r>
              <a:rPr lang="en-US" altLang="zh-CN" sz="2400" dirty="0"/>
              <a:t>2</a:t>
            </a:r>
            <a:r>
              <a:rPr lang="zh-CN" altLang="zh-CN" sz="2400" dirty="0"/>
              <a:t>）取消工作簿保护</a:t>
            </a: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11778" b="37794"/>
          <a:stretch/>
        </p:blipFill>
        <p:spPr bwMode="auto">
          <a:xfrm>
            <a:off x="179512" y="2924944"/>
            <a:ext cx="6461649" cy="15583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89086" y="4869160"/>
            <a:ext cx="2057400" cy="1581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下箭头 7"/>
          <p:cNvSpPr/>
          <p:nvPr/>
        </p:nvSpPr>
        <p:spPr>
          <a:xfrm>
            <a:off x="3203848" y="2492896"/>
            <a:ext cx="864096" cy="43204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下箭头 10"/>
          <p:cNvSpPr/>
          <p:nvPr/>
        </p:nvSpPr>
        <p:spPr>
          <a:xfrm>
            <a:off x="6084168" y="4380254"/>
            <a:ext cx="864096" cy="43204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15433414"/>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026"/>
                                        </p:tgtEl>
                                        <p:attrNameLst>
                                          <p:attrName>style.visibility</p:attrName>
                                        </p:attrNameLst>
                                      </p:cBhvr>
                                      <p:to>
                                        <p:strVal val="visible"/>
                                      </p:to>
                                    </p:set>
                                    <p:animEffect transition="in" filter="barn(inVertical)">
                                      <p:cBhvr>
                                        <p:cTn id="17" dur="500"/>
                                        <p:tgtEl>
                                          <p:spTgt spid="102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inVertic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027"/>
                                        </p:tgtEl>
                                        <p:attrNameLst>
                                          <p:attrName>style.visibility</p:attrName>
                                        </p:attrNameLst>
                                      </p:cBhvr>
                                      <p:to>
                                        <p:strVal val="visible"/>
                                      </p:to>
                                    </p:set>
                                    <p:animEffect transition="in" filter="barn(inVertical)">
                                      <p:cBhvr>
                                        <p:cTn id="27" dur="500"/>
                                        <p:tgtEl>
                                          <p:spTgt spid="1027"/>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barn(inVertical)">
                                      <p:cBhvr>
                                        <p:cTn id="3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4.2</a:t>
            </a:r>
            <a:r>
              <a:rPr lang="zh-CN" altLang="zh-CN" b="1" dirty="0"/>
              <a:t>工作簿的管理</a:t>
            </a:r>
            <a:endParaRPr lang="zh-CN" altLang="en-US" dirty="0"/>
          </a:p>
        </p:txBody>
      </p:sp>
      <p:sp>
        <p:nvSpPr>
          <p:cNvPr id="3" name="内容占位符 2"/>
          <p:cNvSpPr>
            <a:spLocks noGrp="1"/>
          </p:cNvSpPr>
          <p:nvPr>
            <p:ph sz="quarter" idx="1"/>
          </p:nvPr>
        </p:nvSpPr>
        <p:spPr/>
        <p:txBody>
          <a:bodyPr>
            <a:normAutofit/>
          </a:bodyPr>
          <a:lstStyle/>
          <a:p>
            <a:r>
              <a:rPr lang="en-US" altLang="zh-CN" sz="2400" b="1" dirty="0"/>
              <a:t>4.2.3</a:t>
            </a:r>
            <a:r>
              <a:rPr lang="zh-CN" altLang="zh-CN" sz="2400" b="1" dirty="0"/>
              <a:t>工作簿的共享</a:t>
            </a:r>
          </a:p>
          <a:p>
            <a:r>
              <a:rPr lang="zh-CN" altLang="zh-CN" sz="2400" dirty="0"/>
              <a:t>如果需要多个用户在同一时间段使用同一个工作簿文档，需要将工作簿文档设置成共享状态。</a:t>
            </a:r>
          </a:p>
          <a:p>
            <a:r>
              <a:rPr lang="en-US" altLang="zh-CN" sz="2400" dirty="0"/>
              <a:t>1.</a:t>
            </a:r>
            <a:r>
              <a:rPr lang="zh-CN" altLang="zh-CN" sz="2400" dirty="0"/>
              <a:t>工作簿的</a:t>
            </a:r>
            <a:r>
              <a:rPr lang="zh-CN" altLang="zh-CN" sz="2400" dirty="0" smtClean="0"/>
              <a:t>共享</a:t>
            </a:r>
            <a:endParaRPr lang="zh-CN" altLang="zh-CN" sz="2400" dirty="0"/>
          </a:p>
        </p:txBody>
      </p:sp>
      <p:sp>
        <p:nvSpPr>
          <p:cNvPr id="4" name="对角圆角矩形 3"/>
          <p:cNvSpPr/>
          <p:nvPr/>
        </p:nvSpPr>
        <p:spPr>
          <a:xfrm>
            <a:off x="899592" y="3140968"/>
            <a:ext cx="7560840" cy="3024336"/>
          </a:xfrm>
          <a:prstGeom prst="round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2400" b="1" dirty="0"/>
              <a:t>在</a:t>
            </a:r>
            <a:r>
              <a:rPr lang="zh-CN" altLang="zh-CN" sz="2400" b="1" dirty="0"/>
              <a:t>“审阅”功能选项卡，单击“更改”中的“共享工作簿”按钮，打开“共享工作簿”对话框，在编辑标签中选中“允许多用户同时编辑，同时允许工作簿合并”选项。在切换到“高级”选项卡中，根据实际需要设置好相关选项的参数，如图所示。</a:t>
            </a:r>
            <a:endParaRPr lang="zh-CN" altLang="en-US" sz="2400" b="1" dirty="0"/>
          </a:p>
        </p:txBody>
      </p:sp>
    </p:spTree>
    <p:extLst>
      <p:ext uri="{BB962C8B-B14F-4D97-AF65-F5344CB8AC3E}">
        <p14:creationId xmlns:p14="http://schemas.microsoft.com/office/powerpoint/2010/main" val="3586473762"/>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dirty="0" smtClean="0"/>
              <a:t>目   录</a:t>
            </a:r>
            <a:endParaRPr lang="zh-CN" altLang="en-US" dirty="0"/>
          </a:p>
        </p:txBody>
      </p:sp>
      <p:sp>
        <p:nvSpPr>
          <p:cNvPr id="4" name="圆角矩形 3"/>
          <p:cNvSpPr/>
          <p:nvPr/>
        </p:nvSpPr>
        <p:spPr>
          <a:xfrm>
            <a:off x="2261816" y="1412776"/>
            <a:ext cx="5184576" cy="504056"/>
          </a:xfrm>
          <a:prstGeom prst="roundRect">
            <a:avLst/>
          </a:prstGeom>
          <a:gradFill>
            <a:gsLst>
              <a:gs pos="0">
                <a:schemeClr val="accent1">
                  <a:tint val="66000"/>
                  <a:satMod val="160000"/>
                </a:schemeClr>
              </a:gs>
              <a:gs pos="100000">
                <a:schemeClr val="accent1">
                  <a:tint val="44500"/>
                  <a:satMod val="160000"/>
                </a:schemeClr>
              </a:gs>
              <a:gs pos="4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lIns="720000" rtlCol="0" anchor="ctr"/>
          <a:lstStyle/>
          <a:p>
            <a:r>
              <a:rPr lang="en-US" altLang="zh-CN" sz="2400" b="1" dirty="0" smtClean="0">
                <a:solidFill>
                  <a:srgbClr val="002060"/>
                </a:solidFill>
              </a:rPr>
              <a:t>4.1 Excel</a:t>
            </a:r>
            <a:r>
              <a:rPr lang="zh-CN" altLang="en-US" sz="2400" b="1" dirty="0">
                <a:solidFill>
                  <a:srgbClr val="002060"/>
                </a:solidFill>
              </a:rPr>
              <a:t> </a:t>
            </a:r>
            <a:r>
              <a:rPr lang="en-US" altLang="zh-CN" sz="2400" b="1" dirty="0" smtClean="0">
                <a:solidFill>
                  <a:srgbClr val="002060"/>
                </a:solidFill>
              </a:rPr>
              <a:t>2010</a:t>
            </a:r>
            <a:r>
              <a:rPr lang="zh-CN" altLang="en-US" sz="2400" b="1" dirty="0" smtClean="0">
                <a:solidFill>
                  <a:srgbClr val="002060"/>
                </a:solidFill>
              </a:rPr>
              <a:t>入门</a:t>
            </a:r>
            <a:endParaRPr lang="zh-CN" altLang="en-US" sz="2400" b="1" dirty="0">
              <a:solidFill>
                <a:srgbClr val="002060"/>
              </a:solidFill>
            </a:endParaRPr>
          </a:p>
        </p:txBody>
      </p:sp>
      <p:sp>
        <p:nvSpPr>
          <p:cNvPr id="5" name="圆角矩形 4"/>
          <p:cNvSpPr/>
          <p:nvPr/>
        </p:nvSpPr>
        <p:spPr>
          <a:xfrm>
            <a:off x="2261816" y="1988840"/>
            <a:ext cx="5184576" cy="504056"/>
          </a:xfrm>
          <a:prstGeom prst="roundRect">
            <a:avLst/>
          </a:prstGeom>
          <a:gradFill>
            <a:gsLst>
              <a:gs pos="0">
                <a:schemeClr val="accent1">
                  <a:tint val="66000"/>
                  <a:satMod val="160000"/>
                </a:schemeClr>
              </a:gs>
              <a:gs pos="100000">
                <a:schemeClr val="accent1">
                  <a:tint val="44500"/>
                  <a:satMod val="160000"/>
                </a:schemeClr>
              </a:gs>
              <a:gs pos="4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lIns="720000" rtlCol="0" anchor="ctr"/>
          <a:lstStyle/>
          <a:p>
            <a:r>
              <a:rPr lang="en-US" altLang="zh-CN" sz="2400" b="1" dirty="0" smtClean="0">
                <a:solidFill>
                  <a:srgbClr val="002060"/>
                </a:solidFill>
              </a:rPr>
              <a:t>4.2 </a:t>
            </a:r>
            <a:r>
              <a:rPr lang="zh-CN" altLang="en-US" sz="2400" b="1" dirty="0" smtClean="0">
                <a:solidFill>
                  <a:srgbClr val="002060"/>
                </a:solidFill>
              </a:rPr>
              <a:t>工作簿的管理</a:t>
            </a:r>
            <a:endParaRPr lang="zh-CN" altLang="en-US" sz="2400" b="1" dirty="0">
              <a:solidFill>
                <a:srgbClr val="002060"/>
              </a:solidFill>
            </a:endParaRPr>
          </a:p>
        </p:txBody>
      </p:sp>
      <p:sp>
        <p:nvSpPr>
          <p:cNvPr id="6" name="圆角矩形 5"/>
          <p:cNvSpPr/>
          <p:nvPr/>
        </p:nvSpPr>
        <p:spPr>
          <a:xfrm>
            <a:off x="2261816" y="2564904"/>
            <a:ext cx="5184576" cy="504056"/>
          </a:xfrm>
          <a:prstGeom prst="roundRect">
            <a:avLst/>
          </a:prstGeom>
          <a:gradFill>
            <a:gsLst>
              <a:gs pos="0">
                <a:schemeClr val="accent1">
                  <a:tint val="66000"/>
                  <a:satMod val="160000"/>
                </a:schemeClr>
              </a:gs>
              <a:gs pos="100000">
                <a:schemeClr val="accent1">
                  <a:tint val="44500"/>
                  <a:satMod val="160000"/>
                </a:schemeClr>
              </a:gs>
              <a:gs pos="4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lIns="720000" rtlCol="0" anchor="ctr"/>
          <a:lstStyle/>
          <a:p>
            <a:r>
              <a:rPr lang="en-US" altLang="zh-CN" sz="2400" b="1" dirty="0" smtClean="0">
                <a:solidFill>
                  <a:srgbClr val="002060"/>
                </a:solidFill>
              </a:rPr>
              <a:t>4.3 </a:t>
            </a:r>
            <a:r>
              <a:rPr lang="zh-CN" altLang="en-US" sz="2400" b="1" dirty="0" smtClean="0">
                <a:solidFill>
                  <a:srgbClr val="002060"/>
                </a:solidFill>
              </a:rPr>
              <a:t>数据的录入与修改</a:t>
            </a:r>
            <a:endParaRPr lang="zh-CN" altLang="en-US" sz="2400" b="1" dirty="0">
              <a:solidFill>
                <a:srgbClr val="002060"/>
              </a:solidFill>
            </a:endParaRPr>
          </a:p>
        </p:txBody>
      </p:sp>
      <p:sp>
        <p:nvSpPr>
          <p:cNvPr id="7" name="圆角矩形 6"/>
          <p:cNvSpPr/>
          <p:nvPr/>
        </p:nvSpPr>
        <p:spPr>
          <a:xfrm>
            <a:off x="2267744" y="3140968"/>
            <a:ext cx="5184576" cy="504056"/>
          </a:xfrm>
          <a:prstGeom prst="roundRect">
            <a:avLst/>
          </a:prstGeom>
          <a:gradFill>
            <a:gsLst>
              <a:gs pos="0">
                <a:schemeClr val="accent1">
                  <a:tint val="66000"/>
                  <a:satMod val="160000"/>
                </a:schemeClr>
              </a:gs>
              <a:gs pos="100000">
                <a:schemeClr val="accent1">
                  <a:tint val="44500"/>
                  <a:satMod val="160000"/>
                </a:schemeClr>
              </a:gs>
              <a:gs pos="4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lIns="720000" rtlCol="0" anchor="ctr"/>
          <a:lstStyle/>
          <a:p>
            <a:r>
              <a:rPr lang="en-US" altLang="zh-CN" sz="2400" b="1" dirty="0" smtClean="0">
                <a:solidFill>
                  <a:srgbClr val="002060"/>
                </a:solidFill>
              </a:rPr>
              <a:t>4.4 </a:t>
            </a:r>
            <a:r>
              <a:rPr lang="zh-CN" altLang="en-US" sz="2400" b="1" dirty="0" smtClean="0">
                <a:solidFill>
                  <a:srgbClr val="002060"/>
                </a:solidFill>
              </a:rPr>
              <a:t>工作表格式化</a:t>
            </a:r>
            <a:endParaRPr lang="zh-CN" altLang="en-US" sz="2400" b="1" dirty="0">
              <a:solidFill>
                <a:srgbClr val="002060"/>
              </a:solidFill>
            </a:endParaRPr>
          </a:p>
        </p:txBody>
      </p:sp>
      <p:sp>
        <p:nvSpPr>
          <p:cNvPr id="8" name="圆角矩形 7"/>
          <p:cNvSpPr/>
          <p:nvPr/>
        </p:nvSpPr>
        <p:spPr>
          <a:xfrm>
            <a:off x="2261816" y="3717032"/>
            <a:ext cx="5184576" cy="504056"/>
          </a:xfrm>
          <a:prstGeom prst="roundRect">
            <a:avLst/>
          </a:prstGeom>
          <a:gradFill>
            <a:gsLst>
              <a:gs pos="0">
                <a:schemeClr val="accent1">
                  <a:tint val="66000"/>
                  <a:satMod val="160000"/>
                </a:schemeClr>
              </a:gs>
              <a:gs pos="100000">
                <a:schemeClr val="accent1">
                  <a:tint val="44500"/>
                  <a:satMod val="160000"/>
                </a:schemeClr>
              </a:gs>
              <a:gs pos="4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lIns="720000" rtlCol="0" anchor="ctr"/>
          <a:lstStyle/>
          <a:p>
            <a:r>
              <a:rPr lang="en-US" altLang="zh-CN" sz="2400" b="1" dirty="0" smtClean="0">
                <a:solidFill>
                  <a:srgbClr val="002060"/>
                </a:solidFill>
              </a:rPr>
              <a:t>4.5 </a:t>
            </a:r>
            <a:r>
              <a:rPr lang="zh-CN" altLang="en-US" sz="2400" b="1" dirty="0" smtClean="0">
                <a:solidFill>
                  <a:srgbClr val="002060"/>
                </a:solidFill>
              </a:rPr>
              <a:t>函数和公式</a:t>
            </a:r>
            <a:endParaRPr lang="zh-CN" altLang="en-US" sz="2400" b="1" dirty="0">
              <a:solidFill>
                <a:srgbClr val="002060"/>
              </a:solidFill>
            </a:endParaRPr>
          </a:p>
        </p:txBody>
      </p:sp>
      <p:sp>
        <p:nvSpPr>
          <p:cNvPr id="9" name="圆角矩形 8"/>
          <p:cNvSpPr/>
          <p:nvPr/>
        </p:nvSpPr>
        <p:spPr>
          <a:xfrm>
            <a:off x="2261816" y="4293096"/>
            <a:ext cx="5184576" cy="504056"/>
          </a:xfrm>
          <a:prstGeom prst="roundRect">
            <a:avLst/>
          </a:prstGeom>
          <a:gradFill>
            <a:gsLst>
              <a:gs pos="0">
                <a:schemeClr val="accent1">
                  <a:tint val="66000"/>
                  <a:satMod val="160000"/>
                </a:schemeClr>
              </a:gs>
              <a:gs pos="100000">
                <a:schemeClr val="accent1">
                  <a:tint val="44500"/>
                  <a:satMod val="160000"/>
                </a:schemeClr>
              </a:gs>
              <a:gs pos="4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lIns="720000" rtlCol="0" anchor="ctr"/>
          <a:lstStyle/>
          <a:p>
            <a:r>
              <a:rPr lang="en-US" altLang="zh-CN" sz="2400" b="1" dirty="0" smtClean="0">
                <a:solidFill>
                  <a:srgbClr val="002060"/>
                </a:solidFill>
              </a:rPr>
              <a:t>4.6 </a:t>
            </a:r>
            <a:r>
              <a:rPr lang="zh-CN" altLang="en-US" sz="2400" b="1" dirty="0" smtClean="0">
                <a:solidFill>
                  <a:srgbClr val="002060"/>
                </a:solidFill>
              </a:rPr>
              <a:t>数据统计和分析</a:t>
            </a:r>
            <a:endParaRPr lang="zh-CN" altLang="en-US" sz="2400" b="1" dirty="0">
              <a:solidFill>
                <a:srgbClr val="002060"/>
              </a:solidFill>
            </a:endParaRPr>
          </a:p>
        </p:txBody>
      </p:sp>
      <p:sp>
        <p:nvSpPr>
          <p:cNvPr id="10" name="圆角矩形 9"/>
          <p:cNvSpPr/>
          <p:nvPr/>
        </p:nvSpPr>
        <p:spPr>
          <a:xfrm>
            <a:off x="2261816" y="4869160"/>
            <a:ext cx="5184576" cy="504056"/>
          </a:xfrm>
          <a:prstGeom prst="roundRect">
            <a:avLst/>
          </a:prstGeom>
          <a:gradFill>
            <a:gsLst>
              <a:gs pos="0">
                <a:schemeClr val="accent1">
                  <a:tint val="66000"/>
                  <a:satMod val="160000"/>
                </a:schemeClr>
              </a:gs>
              <a:gs pos="100000">
                <a:schemeClr val="accent1">
                  <a:tint val="44500"/>
                  <a:satMod val="160000"/>
                </a:schemeClr>
              </a:gs>
              <a:gs pos="4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lIns="720000" rtlCol="0" anchor="ctr"/>
          <a:lstStyle/>
          <a:p>
            <a:r>
              <a:rPr lang="en-US" altLang="zh-CN" sz="2400" b="1" dirty="0" smtClean="0">
                <a:solidFill>
                  <a:srgbClr val="002060"/>
                </a:solidFill>
              </a:rPr>
              <a:t>4.7 </a:t>
            </a:r>
            <a:r>
              <a:rPr lang="zh-CN" altLang="en-US" sz="2400" b="1" dirty="0" smtClean="0">
                <a:solidFill>
                  <a:srgbClr val="002060"/>
                </a:solidFill>
              </a:rPr>
              <a:t>图表</a:t>
            </a:r>
            <a:endParaRPr lang="zh-CN" altLang="en-US" sz="2400" b="1" dirty="0">
              <a:solidFill>
                <a:srgbClr val="002060"/>
              </a:solidFill>
            </a:endParaRPr>
          </a:p>
        </p:txBody>
      </p:sp>
      <p:sp>
        <p:nvSpPr>
          <p:cNvPr id="11" name="圆角矩形 10"/>
          <p:cNvSpPr/>
          <p:nvPr/>
        </p:nvSpPr>
        <p:spPr>
          <a:xfrm>
            <a:off x="2238270" y="5445224"/>
            <a:ext cx="5184576" cy="504056"/>
          </a:xfrm>
          <a:prstGeom prst="roundRect">
            <a:avLst/>
          </a:prstGeom>
          <a:gradFill>
            <a:gsLst>
              <a:gs pos="0">
                <a:schemeClr val="accent1">
                  <a:tint val="66000"/>
                  <a:satMod val="160000"/>
                </a:schemeClr>
              </a:gs>
              <a:gs pos="100000">
                <a:schemeClr val="accent1">
                  <a:tint val="44500"/>
                  <a:satMod val="160000"/>
                </a:schemeClr>
              </a:gs>
              <a:gs pos="4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lIns="720000" rtlCol="0" anchor="ctr"/>
          <a:lstStyle/>
          <a:p>
            <a:r>
              <a:rPr lang="en-US" altLang="zh-CN" sz="2400" b="1" dirty="0" smtClean="0">
                <a:solidFill>
                  <a:srgbClr val="002060"/>
                </a:solidFill>
              </a:rPr>
              <a:t>4.8 Excel</a:t>
            </a:r>
            <a:r>
              <a:rPr lang="zh-CN" altLang="en-US" sz="2400" b="1" dirty="0" smtClean="0">
                <a:solidFill>
                  <a:srgbClr val="002060"/>
                </a:solidFill>
              </a:rPr>
              <a:t> 宏的简单应用</a:t>
            </a:r>
            <a:endParaRPr lang="zh-CN" altLang="en-US" sz="2400" b="1" dirty="0">
              <a:solidFill>
                <a:srgbClr val="002060"/>
              </a:solidFill>
            </a:endParaRPr>
          </a:p>
        </p:txBody>
      </p:sp>
      <p:sp>
        <p:nvSpPr>
          <p:cNvPr id="12" name="圆角矩形 11"/>
          <p:cNvSpPr/>
          <p:nvPr/>
        </p:nvSpPr>
        <p:spPr>
          <a:xfrm>
            <a:off x="2238270" y="6021288"/>
            <a:ext cx="5184576" cy="504056"/>
          </a:xfrm>
          <a:prstGeom prst="roundRect">
            <a:avLst/>
          </a:prstGeom>
          <a:gradFill>
            <a:gsLst>
              <a:gs pos="0">
                <a:schemeClr val="accent1">
                  <a:tint val="66000"/>
                  <a:satMod val="160000"/>
                </a:schemeClr>
              </a:gs>
              <a:gs pos="100000">
                <a:schemeClr val="accent1">
                  <a:tint val="44500"/>
                  <a:satMod val="160000"/>
                </a:schemeClr>
              </a:gs>
              <a:gs pos="4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lIns="720000" rtlCol="0" anchor="ctr"/>
          <a:lstStyle/>
          <a:p>
            <a:r>
              <a:rPr lang="en-US" altLang="zh-CN" sz="2400" b="1" dirty="0" smtClean="0">
                <a:solidFill>
                  <a:srgbClr val="002060"/>
                </a:solidFill>
              </a:rPr>
              <a:t>4.9 </a:t>
            </a:r>
            <a:r>
              <a:rPr lang="zh-CN" altLang="en-US" sz="2400" b="1" dirty="0" smtClean="0">
                <a:solidFill>
                  <a:srgbClr val="002060"/>
                </a:solidFill>
              </a:rPr>
              <a:t>页面设置与打印</a:t>
            </a:r>
            <a:endParaRPr lang="zh-CN" altLang="en-US" sz="2400" b="1" dirty="0">
              <a:solidFill>
                <a:srgbClr val="002060"/>
              </a:solidFill>
            </a:endParaRPr>
          </a:p>
        </p:txBody>
      </p:sp>
    </p:spTree>
    <p:extLst>
      <p:ext uri="{BB962C8B-B14F-4D97-AF65-F5344CB8AC3E}">
        <p14:creationId xmlns:p14="http://schemas.microsoft.com/office/powerpoint/2010/main" val="48897844"/>
      </p:ext>
    </p:extLst>
  </p:cSld>
  <p:clrMapOvr>
    <a:masterClrMapping/>
  </p:clrMapOvr>
  <p:transition spd="slow">
    <p:wheel spokes="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4.2</a:t>
            </a:r>
            <a:r>
              <a:rPr lang="zh-CN" altLang="zh-CN" b="1" dirty="0"/>
              <a:t>工作簿的</a:t>
            </a:r>
            <a:r>
              <a:rPr lang="zh-CN" altLang="zh-CN" b="1" dirty="0" smtClean="0"/>
              <a:t>管理</a:t>
            </a:r>
            <a:endParaRPr lang="zh-CN" altLang="en-US" dirty="0"/>
          </a:p>
        </p:txBody>
      </p:sp>
      <p:sp>
        <p:nvSpPr>
          <p:cNvPr id="5" name="文本占位符 4"/>
          <p:cNvSpPr>
            <a:spLocks noGrp="1"/>
          </p:cNvSpPr>
          <p:nvPr>
            <p:ph type="body" idx="1"/>
          </p:nvPr>
        </p:nvSpPr>
        <p:spPr/>
        <p:txBody>
          <a:bodyPr/>
          <a:lstStyle/>
          <a:p>
            <a:r>
              <a:rPr lang="en-US" altLang="zh-CN" dirty="0" smtClean="0"/>
              <a:t>1.</a:t>
            </a:r>
            <a:r>
              <a:rPr lang="zh-CN" altLang="en-US" dirty="0" smtClean="0"/>
              <a:t>共享工作簿</a:t>
            </a:r>
            <a:endParaRPr lang="zh-CN" altLang="en-US" dirty="0"/>
          </a:p>
        </p:txBody>
      </p:sp>
      <p:sp>
        <p:nvSpPr>
          <p:cNvPr id="6" name="文本占位符 5"/>
          <p:cNvSpPr>
            <a:spLocks noGrp="1"/>
          </p:cNvSpPr>
          <p:nvPr>
            <p:ph type="body" sz="half" idx="3"/>
          </p:nvPr>
        </p:nvSpPr>
        <p:spPr>
          <a:xfrm>
            <a:off x="5724128" y="1447800"/>
            <a:ext cx="2962672" cy="762000"/>
          </a:xfrm>
        </p:spPr>
        <p:txBody>
          <a:bodyPr/>
          <a:lstStyle/>
          <a:p>
            <a:r>
              <a:rPr lang="en-US" altLang="zh-CN" dirty="0"/>
              <a:t>2.</a:t>
            </a:r>
            <a:r>
              <a:rPr lang="zh-CN" altLang="zh-CN" dirty="0"/>
              <a:t>取消工作簿的</a:t>
            </a:r>
            <a:r>
              <a:rPr lang="zh-CN" altLang="zh-CN" dirty="0" smtClean="0"/>
              <a:t>共享</a:t>
            </a:r>
            <a:endParaRPr lang="zh-CN" altLang="en-US" dirty="0"/>
          </a:p>
        </p:txBody>
      </p:sp>
      <p:sp>
        <p:nvSpPr>
          <p:cNvPr id="3" name="内容占位符 2"/>
          <p:cNvSpPr>
            <a:spLocks noGrp="1"/>
          </p:cNvSpPr>
          <p:nvPr>
            <p:ph sz="half" idx="2"/>
          </p:nvPr>
        </p:nvSpPr>
        <p:spPr>
          <a:xfrm>
            <a:off x="914400" y="2247900"/>
            <a:ext cx="3733800" cy="4133428"/>
          </a:xfrm>
        </p:spPr>
        <p:txBody>
          <a:bodyPr>
            <a:normAutofit lnSpcReduction="10000"/>
          </a:bodyPr>
          <a:lstStyle/>
          <a:p>
            <a:endParaRPr lang="en-US" altLang="zh-CN" sz="2000" dirty="0" smtClean="0"/>
          </a:p>
          <a:p>
            <a:endParaRPr lang="en-US" altLang="zh-CN" sz="2000" dirty="0"/>
          </a:p>
          <a:p>
            <a:endParaRPr lang="en-US" altLang="zh-CN" sz="2000" dirty="0" smtClean="0"/>
          </a:p>
          <a:p>
            <a:endParaRPr lang="en-US" altLang="zh-CN" sz="2000" dirty="0" smtClean="0"/>
          </a:p>
          <a:p>
            <a:endParaRPr lang="en-US" altLang="zh-CN" sz="2000" dirty="0"/>
          </a:p>
          <a:p>
            <a:endParaRPr lang="en-US" altLang="zh-CN" sz="2000" dirty="0" smtClean="0"/>
          </a:p>
          <a:p>
            <a:endParaRPr lang="en-US" altLang="zh-CN" sz="2000" dirty="0"/>
          </a:p>
          <a:p>
            <a:endParaRPr lang="en-US" altLang="zh-CN" sz="2000" dirty="0" smtClean="0"/>
          </a:p>
          <a:p>
            <a:endParaRPr lang="en-US" altLang="zh-CN" sz="2000" dirty="0"/>
          </a:p>
          <a:p>
            <a:endParaRPr lang="en-US" altLang="zh-CN" sz="2000" dirty="0" smtClean="0"/>
          </a:p>
          <a:p>
            <a:pPr marL="0" indent="0" algn="ctr">
              <a:buNone/>
            </a:pPr>
            <a:r>
              <a:rPr lang="zh-CN" altLang="zh-CN" sz="2000" dirty="0" smtClean="0"/>
              <a:t>“共享工作簿”</a:t>
            </a:r>
            <a:r>
              <a:rPr lang="zh-CN" altLang="zh-CN" sz="2000" dirty="0"/>
              <a:t>对话框</a:t>
            </a:r>
          </a:p>
          <a:p>
            <a:endParaRPr lang="zh-CN" altLang="en-US" sz="2000" dirty="0"/>
          </a:p>
        </p:txBody>
      </p:sp>
      <p:sp>
        <p:nvSpPr>
          <p:cNvPr id="7" name="内容占位符 6"/>
          <p:cNvSpPr>
            <a:spLocks noGrp="1"/>
          </p:cNvSpPr>
          <p:nvPr>
            <p:ph sz="half" idx="4"/>
          </p:nvPr>
        </p:nvSpPr>
        <p:spPr>
          <a:xfrm>
            <a:off x="5868144" y="2247900"/>
            <a:ext cx="2818656" cy="3886200"/>
          </a:xfrm>
        </p:spPr>
        <p:txBody>
          <a:bodyPr>
            <a:normAutofit fontScale="92500" lnSpcReduction="10000"/>
          </a:bodyPr>
          <a:lstStyle/>
          <a:p>
            <a:r>
              <a:rPr lang="zh-CN" altLang="en-US" dirty="0" smtClean="0"/>
              <a:t>在</a:t>
            </a:r>
            <a:r>
              <a:rPr lang="zh-CN" altLang="zh-CN" dirty="0" smtClean="0"/>
              <a:t>“工作簿共享”</a:t>
            </a:r>
            <a:r>
              <a:rPr lang="zh-CN" altLang="zh-CN" dirty="0"/>
              <a:t>对话框</a:t>
            </a:r>
            <a:r>
              <a:rPr lang="zh-CN" altLang="zh-CN" dirty="0" smtClean="0"/>
              <a:t>，清除</a:t>
            </a:r>
            <a:r>
              <a:rPr lang="zh-CN" altLang="zh-CN" dirty="0"/>
              <a:t>“允许多用户同时编辑，同时允许工作簿合并”选项前面的复选框，单击“确定”按钮，在接着弹出的对话框中单击“是（</a:t>
            </a:r>
            <a:r>
              <a:rPr lang="en-US" altLang="zh-CN" dirty="0"/>
              <a:t>Y</a:t>
            </a:r>
            <a:r>
              <a:rPr lang="zh-CN" altLang="zh-CN" dirty="0"/>
              <a:t>）”按钮即可。</a:t>
            </a:r>
            <a:endParaRPr lang="zh-CN" altLang="en-US" dirty="0"/>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323528" y="2420887"/>
            <a:ext cx="5267325" cy="3228975"/>
          </a:xfrm>
          <a:prstGeom prst="rect">
            <a:avLst/>
          </a:prstGeom>
          <a:noFill/>
          <a:ln>
            <a:noFill/>
          </a:ln>
        </p:spPr>
      </p:pic>
    </p:spTree>
    <p:extLst>
      <p:ext uri="{BB962C8B-B14F-4D97-AF65-F5344CB8AC3E}">
        <p14:creationId xmlns:p14="http://schemas.microsoft.com/office/powerpoint/2010/main" val="3303498060"/>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4.2</a:t>
            </a:r>
            <a:r>
              <a:rPr lang="zh-CN" altLang="zh-CN" b="1" dirty="0"/>
              <a:t>工作簿的管理</a:t>
            </a:r>
            <a:endParaRPr lang="zh-CN" altLang="en-US" dirty="0"/>
          </a:p>
        </p:txBody>
      </p:sp>
      <p:sp>
        <p:nvSpPr>
          <p:cNvPr id="3" name="内容占位符 2"/>
          <p:cNvSpPr>
            <a:spLocks noGrp="1"/>
          </p:cNvSpPr>
          <p:nvPr>
            <p:ph sz="quarter" idx="1"/>
          </p:nvPr>
        </p:nvSpPr>
        <p:spPr>
          <a:xfrm>
            <a:off x="914400" y="1447800"/>
            <a:ext cx="7772400" cy="1189112"/>
          </a:xfrm>
        </p:spPr>
        <p:txBody>
          <a:bodyPr/>
          <a:lstStyle/>
          <a:p>
            <a:r>
              <a:rPr lang="en-US" altLang="zh-CN" b="1" dirty="0"/>
              <a:t>4.2.4</a:t>
            </a:r>
            <a:r>
              <a:rPr lang="zh-CN" altLang="zh-CN" b="1" dirty="0"/>
              <a:t>工作表的编辑与保护</a:t>
            </a:r>
          </a:p>
          <a:p>
            <a:r>
              <a:rPr lang="en-US" altLang="zh-CN" dirty="0"/>
              <a:t>1.</a:t>
            </a:r>
            <a:r>
              <a:rPr lang="zh-CN" altLang="zh-CN" dirty="0"/>
              <a:t>选定工作表</a:t>
            </a:r>
          </a:p>
          <a:p>
            <a:endParaRPr lang="zh-CN" altLang="en-US" dirty="0"/>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8481" t="53148" r="23544" b="28080"/>
          <a:stretch/>
        </p:blipFill>
        <p:spPr bwMode="auto">
          <a:xfrm>
            <a:off x="292944" y="2924944"/>
            <a:ext cx="8623611" cy="26642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59886380"/>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arn(inVertical)">
                                      <p:cBhvr>
                                        <p:cTn id="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4.2</a:t>
            </a:r>
            <a:r>
              <a:rPr lang="zh-CN" altLang="zh-CN" b="1" dirty="0"/>
              <a:t>工作簿的管理</a:t>
            </a:r>
            <a:endParaRPr lang="zh-CN" altLang="en-US" dirty="0"/>
          </a:p>
        </p:txBody>
      </p:sp>
      <p:sp>
        <p:nvSpPr>
          <p:cNvPr id="3" name="内容占位符 2"/>
          <p:cNvSpPr>
            <a:spLocks noGrp="1"/>
          </p:cNvSpPr>
          <p:nvPr>
            <p:ph sz="quarter" idx="1"/>
          </p:nvPr>
        </p:nvSpPr>
        <p:spPr/>
        <p:txBody>
          <a:bodyPr/>
          <a:lstStyle/>
          <a:p>
            <a:r>
              <a:rPr lang="en-US" altLang="zh-CN" b="1" dirty="0"/>
              <a:t>4.2.4</a:t>
            </a:r>
            <a:r>
              <a:rPr lang="zh-CN" altLang="zh-CN" b="1" dirty="0"/>
              <a:t>工作表的编辑与保护</a:t>
            </a:r>
          </a:p>
          <a:p>
            <a:endParaRPr lang="zh-CN" altLang="en-US" dirty="0"/>
          </a:p>
        </p:txBody>
      </p:sp>
      <p:sp>
        <p:nvSpPr>
          <p:cNvPr id="4" name="对角圆角矩形 3"/>
          <p:cNvSpPr/>
          <p:nvPr/>
        </p:nvSpPr>
        <p:spPr>
          <a:xfrm>
            <a:off x="683568" y="1988840"/>
            <a:ext cx="4248472" cy="612068"/>
          </a:xfrm>
          <a:prstGeom prst="round2DiagRect">
            <a:avLst>
              <a:gd name="adj1" fmla="val 50000"/>
              <a:gd name="adj2" fmla="val 0"/>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t>2.</a:t>
            </a:r>
            <a:r>
              <a:rPr lang="zh-CN" altLang="zh-CN" sz="2400" b="1" dirty="0"/>
              <a:t>重命名工作表</a:t>
            </a:r>
          </a:p>
        </p:txBody>
      </p:sp>
      <p:sp>
        <p:nvSpPr>
          <p:cNvPr id="5" name="对角圆角矩形 4"/>
          <p:cNvSpPr/>
          <p:nvPr/>
        </p:nvSpPr>
        <p:spPr>
          <a:xfrm>
            <a:off x="1043608" y="2708920"/>
            <a:ext cx="4248472" cy="612068"/>
          </a:xfrm>
          <a:prstGeom prst="round2DiagRect">
            <a:avLst>
              <a:gd name="adj1" fmla="val 50000"/>
              <a:gd name="adj2" fmla="val 0"/>
            </a:avLst>
          </a:prstGeom>
          <a:solidFill>
            <a:srgbClr val="0033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t>3.</a:t>
            </a:r>
            <a:r>
              <a:rPr lang="zh-CN" altLang="en-US" sz="2400" b="1" dirty="0" smtClean="0"/>
              <a:t>插入</a:t>
            </a:r>
            <a:r>
              <a:rPr lang="zh-CN" altLang="zh-CN" sz="2400" b="1" dirty="0" smtClean="0"/>
              <a:t> 工作</a:t>
            </a:r>
            <a:r>
              <a:rPr lang="zh-CN" altLang="zh-CN" sz="2400" b="1" dirty="0"/>
              <a:t>表</a:t>
            </a:r>
          </a:p>
        </p:txBody>
      </p:sp>
      <p:sp>
        <p:nvSpPr>
          <p:cNvPr id="6" name="对角圆角矩形 5"/>
          <p:cNvSpPr/>
          <p:nvPr/>
        </p:nvSpPr>
        <p:spPr>
          <a:xfrm>
            <a:off x="1331640" y="3392996"/>
            <a:ext cx="4248472" cy="612068"/>
          </a:xfrm>
          <a:prstGeom prst="round2DiagRect">
            <a:avLst>
              <a:gd name="adj1" fmla="val 50000"/>
              <a:gd name="adj2" fmla="val 0"/>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t>4</a:t>
            </a:r>
            <a:r>
              <a:rPr lang="zh-CN" altLang="zh-CN" sz="2400" b="1" dirty="0"/>
              <a:t>．删除工作表</a:t>
            </a:r>
          </a:p>
        </p:txBody>
      </p:sp>
      <p:sp>
        <p:nvSpPr>
          <p:cNvPr id="7" name="对角圆角矩形 6"/>
          <p:cNvSpPr/>
          <p:nvPr/>
        </p:nvSpPr>
        <p:spPr>
          <a:xfrm>
            <a:off x="1691680" y="4077072"/>
            <a:ext cx="4248472" cy="612068"/>
          </a:xfrm>
          <a:prstGeom prst="round2DiagRect">
            <a:avLst>
              <a:gd name="adj1" fmla="val 50000"/>
              <a:gd name="adj2" fmla="val 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t>5</a:t>
            </a:r>
            <a:r>
              <a:rPr lang="zh-CN" altLang="zh-CN" sz="2400" b="1" dirty="0"/>
              <a:t>．移动或复制工作表</a:t>
            </a:r>
          </a:p>
        </p:txBody>
      </p:sp>
      <p:sp>
        <p:nvSpPr>
          <p:cNvPr id="8" name="对角圆角矩形 7"/>
          <p:cNvSpPr/>
          <p:nvPr/>
        </p:nvSpPr>
        <p:spPr>
          <a:xfrm>
            <a:off x="2195736" y="4797152"/>
            <a:ext cx="4248472" cy="612068"/>
          </a:xfrm>
          <a:prstGeom prst="round2DiagRect">
            <a:avLst>
              <a:gd name="adj1" fmla="val 50000"/>
              <a:gd name="adj2" fmla="val 0"/>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t>6.</a:t>
            </a:r>
            <a:r>
              <a:rPr lang="zh-CN" altLang="zh-CN" sz="2400" b="1" dirty="0"/>
              <a:t>显示和隐藏工作表</a:t>
            </a:r>
          </a:p>
        </p:txBody>
      </p:sp>
      <p:sp>
        <p:nvSpPr>
          <p:cNvPr id="9" name="对角圆角矩形 8"/>
          <p:cNvSpPr/>
          <p:nvPr/>
        </p:nvSpPr>
        <p:spPr>
          <a:xfrm>
            <a:off x="3092223" y="5481228"/>
            <a:ext cx="4248472" cy="612068"/>
          </a:xfrm>
          <a:prstGeom prst="round2DiagRect">
            <a:avLst>
              <a:gd name="adj1" fmla="val 50000"/>
              <a:gd name="adj2" fmla="val 0"/>
            </a:avLst>
          </a:prstGeom>
          <a:solidFill>
            <a:srgbClr val="C00000"/>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t>7.</a:t>
            </a:r>
            <a:r>
              <a:rPr lang="zh-CN" altLang="zh-CN" sz="2400" b="1" dirty="0"/>
              <a:t>拆分工作表窗口</a:t>
            </a:r>
          </a:p>
        </p:txBody>
      </p:sp>
      <p:sp>
        <p:nvSpPr>
          <p:cNvPr id="10" name="对角圆角矩形 9"/>
          <p:cNvSpPr/>
          <p:nvPr/>
        </p:nvSpPr>
        <p:spPr>
          <a:xfrm>
            <a:off x="3995936" y="6165304"/>
            <a:ext cx="4248472" cy="612068"/>
          </a:xfrm>
          <a:prstGeom prst="round2DiagRect">
            <a:avLst>
              <a:gd name="adj1" fmla="val 50000"/>
              <a:gd name="adj2" fmla="val 0"/>
            </a:avLst>
          </a:prstGeom>
          <a:solidFill>
            <a:srgbClr val="002060"/>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t>8.</a:t>
            </a:r>
            <a:r>
              <a:rPr lang="zh-CN" altLang="en-US" sz="2400" b="1" dirty="0" smtClean="0"/>
              <a:t>保护工作表</a:t>
            </a:r>
            <a:endParaRPr lang="zh-CN" altLang="zh-CN" sz="2400" b="1" dirty="0"/>
          </a:p>
        </p:txBody>
      </p:sp>
    </p:spTree>
    <p:extLst>
      <p:ext uri="{BB962C8B-B14F-4D97-AF65-F5344CB8AC3E}">
        <p14:creationId xmlns:p14="http://schemas.microsoft.com/office/powerpoint/2010/main" val="3965229565"/>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arn(inVertic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arn(inVertic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arn(inVertical)">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4.3</a:t>
            </a:r>
            <a:r>
              <a:rPr lang="zh-CN" altLang="zh-CN" b="1" dirty="0"/>
              <a:t>数据的录入与</a:t>
            </a:r>
            <a:r>
              <a:rPr lang="zh-CN" altLang="zh-CN" b="1" dirty="0" smtClean="0"/>
              <a:t>修改</a:t>
            </a:r>
            <a:endParaRPr lang="zh-CN" altLang="en-US" dirty="0"/>
          </a:p>
        </p:txBody>
      </p:sp>
      <p:sp>
        <p:nvSpPr>
          <p:cNvPr id="3" name="内容占位符 2"/>
          <p:cNvSpPr>
            <a:spLocks noGrp="1"/>
          </p:cNvSpPr>
          <p:nvPr>
            <p:ph sz="quarter" idx="1"/>
          </p:nvPr>
        </p:nvSpPr>
        <p:spPr/>
        <p:txBody>
          <a:bodyPr/>
          <a:lstStyle/>
          <a:p>
            <a:r>
              <a:rPr lang="en-US" altLang="zh-CN" b="1" dirty="0"/>
              <a:t>4.3.1 </a:t>
            </a:r>
            <a:r>
              <a:rPr lang="zh-CN" altLang="zh-CN" b="1" dirty="0"/>
              <a:t>单元格、行、列的选择</a:t>
            </a:r>
          </a:p>
          <a:p>
            <a:r>
              <a:rPr lang="en-US" altLang="zh-CN" dirty="0"/>
              <a:t>1.</a:t>
            </a:r>
            <a:r>
              <a:rPr lang="zh-CN" altLang="zh-CN" dirty="0"/>
              <a:t>单元格的选择</a:t>
            </a:r>
          </a:p>
          <a:p>
            <a:endParaRPr lang="zh-CN" altLang="en-US" dirty="0"/>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4219" t="29300" r="12236" b="41671"/>
          <a:stretch/>
        </p:blipFill>
        <p:spPr bwMode="auto">
          <a:xfrm>
            <a:off x="899592" y="2607025"/>
            <a:ext cx="7704856" cy="32103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51787378"/>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arn(inVertical)">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4.3</a:t>
            </a:r>
            <a:r>
              <a:rPr lang="zh-CN" altLang="zh-CN" b="1" dirty="0"/>
              <a:t>数据的录入与</a:t>
            </a:r>
            <a:r>
              <a:rPr lang="zh-CN" altLang="zh-CN" b="1" dirty="0" smtClean="0"/>
              <a:t>修改</a:t>
            </a:r>
            <a:endParaRPr lang="zh-CN" altLang="en-US" dirty="0"/>
          </a:p>
        </p:txBody>
      </p:sp>
      <p:sp>
        <p:nvSpPr>
          <p:cNvPr id="3" name="内容占位符 2"/>
          <p:cNvSpPr>
            <a:spLocks noGrp="1"/>
          </p:cNvSpPr>
          <p:nvPr>
            <p:ph sz="quarter" idx="1"/>
          </p:nvPr>
        </p:nvSpPr>
        <p:spPr/>
        <p:txBody>
          <a:bodyPr/>
          <a:lstStyle/>
          <a:p>
            <a:r>
              <a:rPr lang="en-US" altLang="zh-CN" b="1" dirty="0"/>
              <a:t>4.3.1 </a:t>
            </a:r>
            <a:r>
              <a:rPr lang="zh-CN" altLang="zh-CN" b="1" dirty="0"/>
              <a:t>单元格、行、列的选择</a:t>
            </a:r>
          </a:p>
          <a:p>
            <a:r>
              <a:rPr lang="en-US" altLang="zh-CN" dirty="0" smtClean="0"/>
              <a:t>2.</a:t>
            </a:r>
            <a:r>
              <a:rPr lang="zh-CN" altLang="en-US" dirty="0" smtClean="0"/>
              <a:t>行</a:t>
            </a:r>
            <a:r>
              <a:rPr lang="zh-CN" altLang="zh-CN" dirty="0" smtClean="0"/>
              <a:t>的</a:t>
            </a:r>
            <a:r>
              <a:rPr lang="zh-CN" altLang="zh-CN" dirty="0"/>
              <a:t>选择</a:t>
            </a:r>
          </a:p>
          <a:p>
            <a:endParaRPr lang="zh-CN" altLang="en-US" dirty="0"/>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3840" t="29030" r="12321" b="46172"/>
          <a:stretch/>
        </p:blipFill>
        <p:spPr bwMode="auto">
          <a:xfrm>
            <a:off x="683568" y="2708920"/>
            <a:ext cx="8147306" cy="2880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83917754"/>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arn(inVertical)">
                                      <p:cBhvr>
                                        <p:cTn id="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4.3</a:t>
            </a:r>
            <a:r>
              <a:rPr lang="zh-CN" altLang="zh-CN" b="1" dirty="0"/>
              <a:t>数据的录入与</a:t>
            </a:r>
            <a:r>
              <a:rPr lang="zh-CN" altLang="zh-CN" b="1" dirty="0" smtClean="0"/>
              <a:t>修改</a:t>
            </a:r>
            <a:endParaRPr lang="zh-CN" altLang="en-US" dirty="0"/>
          </a:p>
        </p:txBody>
      </p:sp>
      <p:sp>
        <p:nvSpPr>
          <p:cNvPr id="3" name="内容占位符 2"/>
          <p:cNvSpPr>
            <a:spLocks noGrp="1"/>
          </p:cNvSpPr>
          <p:nvPr>
            <p:ph sz="quarter" idx="1"/>
          </p:nvPr>
        </p:nvSpPr>
        <p:spPr/>
        <p:txBody>
          <a:bodyPr/>
          <a:lstStyle/>
          <a:p>
            <a:r>
              <a:rPr lang="en-US" altLang="zh-CN" b="1" dirty="0"/>
              <a:t>4.3.1 </a:t>
            </a:r>
            <a:r>
              <a:rPr lang="zh-CN" altLang="zh-CN" b="1" dirty="0"/>
              <a:t>单元格、行、列的选择</a:t>
            </a:r>
          </a:p>
          <a:p>
            <a:r>
              <a:rPr lang="en-US" altLang="zh-CN" dirty="0" smtClean="0"/>
              <a:t>2.</a:t>
            </a:r>
            <a:r>
              <a:rPr lang="zh-CN" altLang="en-US" dirty="0" smtClean="0"/>
              <a:t>行</a:t>
            </a:r>
            <a:r>
              <a:rPr lang="zh-CN" altLang="zh-CN" dirty="0" smtClean="0"/>
              <a:t>的</a:t>
            </a:r>
            <a:r>
              <a:rPr lang="zh-CN" altLang="zh-CN" dirty="0"/>
              <a:t>选择</a:t>
            </a:r>
          </a:p>
          <a:p>
            <a:endParaRPr lang="zh-CN" altLang="en-US" dirty="0"/>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3840" t="29030" r="12321" b="46172"/>
          <a:stretch/>
        </p:blipFill>
        <p:spPr bwMode="auto">
          <a:xfrm>
            <a:off x="683568" y="2708920"/>
            <a:ext cx="8147306" cy="2880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95038171"/>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arn(inVertical)">
                                      <p:cBhvr>
                                        <p:cTn id="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4.3</a:t>
            </a:r>
            <a:r>
              <a:rPr lang="zh-CN" altLang="zh-CN" b="1" dirty="0"/>
              <a:t>数据的录入与</a:t>
            </a:r>
            <a:r>
              <a:rPr lang="zh-CN" altLang="zh-CN" b="1" dirty="0" smtClean="0"/>
              <a:t>修改</a:t>
            </a:r>
            <a:endParaRPr lang="zh-CN" altLang="en-US" dirty="0"/>
          </a:p>
        </p:txBody>
      </p:sp>
      <p:sp>
        <p:nvSpPr>
          <p:cNvPr id="3" name="内容占位符 2"/>
          <p:cNvSpPr>
            <a:spLocks noGrp="1"/>
          </p:cNvSpPr>
          <p:nvPr>
            <p:ph sz="quarter" idx="1"/>
          </p:nvPr>
        </p:nvSpPr>
        <p:spPr/>
        <p:txBody>
          <a:bodyPr/>
          <a:lstStyle/>
          <a:p>
            <a:r>
              <a:rPr lang="en-US" altLang="zh-CN" b="1" dirty="0"/>
              <a:t>4.3.1 </a:t>
            </a:r>
            <a:r>
              <a:rPr lang="zh-CN" altLang="zh-CN" b="1" dirty="0"/>
              <a:t>单元格、行、列的选择</a:t>
            </a:r>
          </a:p>
          <a:p>
            <a:r>
              <a:rPr lang="en-US" altLang="zh-CN" dirty="0" smtClean="0"/>
              <a:t>2.</a:t>
            </a:r>
            <a:r>
              <a:rPr lang="zh-CN" altLang="en-US" dirty="0" smtClean="0"/>
              <a:t>列</a:t>
            </a:r>
            <a:r>
              <a:rPr lang="zh-CN" altLang="zh-CN" dirty="0" smtClean="0"/>
              <a:t>的</a:t>
            </a:r>
            <a:r>
              <a:rPr lang="zh-CN" altLang="zh-CN" dirty="0"/>
              <a:t>选择</a:t>
            </a:r>
          </a:p>
          <a:p>
            <a:endParaRPr lang="zh-CN" altLang="en-US" dirty="0"/>
          </a:p>
        </p:txBody>
      </p:sp>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3882" t="25789" r="12236" b="48152"/>
          <a:stretch/>
        </p:blipFill>
        <p:spPr bwMode="auto">
          <a:xfrm>
            <a:off x="1043608" y="2708920"/>
            <a:ext cx="7372427" cy="27363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18344886"/>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arn(inVertical)">
                                      <p:cBhvr>
                                        <p:cTn id="7"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4.3</a:t>
            </a:r>
            <a:r>
              <a:rPr lang="zh-CN" altLang="zh-CN" b="1" dirty="0"/>
              <a:t>数据的录入与</a:t>
            </a:r>
            <a:r>
              <a:rPr lang="zh-CN" altLang="zh-CN" b="1" dirty="0" smtClean="0"/>
              <a:t>修改</a:t>
            </a:r>
            <a:endParaRPr lang="zh-CN" altLang="en-US" dirty="0"/>
          </a:p>
        </p:txBody>
      </p:sp>
      <p:sp>
        <p:nvSpPr>
          <p:cNvPr id="3" name="内容占位符 2"/>
          <p:cNvSpPr>
            <a:spLocks noGrp="1"/>
          </p:cNvSpPr>
          <p:nvPr>
            <p:ph sz="quarter" idx="1"/>
          </p:nvPr>
        </p:nvSpPr>
        <p:spPr/>
        <p:txBody>
          <a:bodyPr/>
          <a:lstStyle/>
          <a:p>
            <a:r>
              <a:rPr lang="en-US" altLang="zh-CN" b="1" dirty="0" smtClean="0"/>
              <a:t>4.3.2</a:t>
            </a:r>
            <a:r>
              <a:rPr lang="zh-CN" altLang="en-US" b="1" dirty="0" smtClean="0"/>
              <a:t>数据的录入与编辑</a:t>
            </a:r>
            <a:endParaRPr lang="en-US" altLang="zh-CN" b="1" dirty="0" smtClean="0"/>
          </a:p>
          <a:p>
            <a:r>
              <a:rPr lang="en-US" altLang="zh-CN" dirty="0"/>
              <a:t>1.</a:t>
            </a:r>
            <a:r>
              <a:rPr lang="zh-CN" altLang="zh-CN" dirty="0"/>
              <a:t>单元格数据的录入</a:t>
            </a:r>
          </a:p>
          <a:p>
            <a:endParaRPr lang="zh-CN" altLang="en-US" dirty="0"/>
          </a:p>
        </p:txBody>
      </p:sp>
      <p:sp>
        <p:nvSpPr>
          <p:cNvPr id="5" name="五边形 4"/>
          <p:cNvSpPr/>
          <p:nvPr/>
        </p:nvSpPr>
        <p:spPr>
          <a:xfrm>
            <a:off x="467544" y="2492896"/>
            <a:ext cx="2808312" cy="504056"/>
          </a:xfrm>
          <a:prstGeom prst="homePlate">
            <a:avLst>
              <a:gd name="adj" fmla="val 129338"/>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t>（</a:t>
            </a:r>
            <a:r>
              <a:rPr lang="en-US" altLang="zh-CN" sz="2400" b="1" dirty="0" smtClean="0"/>
              <a:t>1</a:t>
            </a:r>
            <a:r>
              <a:rPr lang="zh-CN" altLang="en-US" sz="2400" b="1" dirty="0" smtClean="0"/>
              <a:t>）录入文本</a:t>
            </a:r>
            <a:endParaRPr lang="zh-CN" altLang="en-US" sz="2400" b="1" dirty="0"/>
          </a:p>
        </p:txBody>
      </p:sp>
      <p:sp>
        <p:nvSpPr>
          <p:cNvPr id="6" name="圆角矩形标注 5"/>
          <p:cNvSpPr/>
          <p:nvPr/>
        </p:nvSpPr>
        <p:spPr>
          <a:xfrm>
            <a:off x="4067944" y="2348880"/>
            <a:ext cx="4176464" cy="2160240"/>
          </a:xfrm>
          <a:prstGeom prst="wedgeRoundRectCallout">
            <a:avLst>
              <a:gd name="adj1" fmla="val -67121"/>
              <a:gd name="adj2" fmla="val -29516"/>
              <a:gd name="adj3" fmla="val 16667"/>
            </a:avLst>
          </a:prstGeom>
          <a:gradFill flip="none" rotWithShape="1">
            <a:gsLst>
              <a:gs pos="25000">
                <a:srgbClr val="000082"/>
              </a:gs>
              <a:gs pos="45000">
                <a:srgbClr val="66008F"/>
              </a:gs>
              <a:gs pos="73000">
                <a:srgbClr val="BA0066"/>
              </a:gs>
              <a:gs pos="96000">
                <a:srgbClr val="FF0000"/>
              </a:gs>
              <a:gs pos="100000">
                <a:srgbClr val="FF8200"/>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a:solidFill>
                  <a:srgbClr val="FFFF00"/>
                </a:solidFill>
              </a:rPr>
              <a:t>①普通文本的录入</a:t>
            </a:r>
          </a:p>
          <a:p>
            <a:r>
              <a:rPr lang="zh-CN" altLang="en-US" sz="2000" b="1" dirty="0"/>
              <a:t>单击某单元格，输入文本内容，按</a:t>
            </a:r>
            <a:r>
              <a:rPr lang="en-US" altLang="zh-CN" sz="2000" b="1" dirty="0"/>
              <a:t>Enter</a:t>
            </a:r>
            <a:r>
              <a:rPr lang="zh-CN" altLang="en-US" sz="2000" b="1" dirty="0"/>
              <a:t>键，或者单击名称框与编辑栏之间的“输入”按钮 </a:t>
            </a:r>
            <a:r>
              <a:rPr lang="zh-CN" altLang="en-US" sz="2000" b="1" dirty="0" smtClean="0"/>
              <a:t>。</a:t>
            </a:r>
            <a:endParaRPr lang="zh-CN" altLang="en-US" sz="2000" b="1" dirty="0"/>
          </a:p>
        </p:txBody>
      </p:sp>
    </p:spTree>
    <p:extLst>
      <p:ext uri="{BB962C8B-B14F-4D97-AF65-F5344CB8AC3E}">
        <p14:creationId xmlns:p14="http://schemas.microsoft.com/office/powerpoint/2010/main" val="2154463742"/>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4.3</a:t>
            </a:r>
            <a:r>
              <a:rPr lang="zh-CN" altLang="zh-CN" b="1" dirty="0"/>
              <a:t>数据的录入与</a:t>
            </a:r>
            <a:r>
              <a:rPr lang="zh-CN" altLang="zh-CN" b="1" dirty="0" smtClean="0"/>
              <a:t>修改</a:t>
            </a:r>
            <a:endParaRPr lang="zh-CN" altLang="en-US" dirty="0"/>
          </a:p>
        </p:txBody>
      </p:sp>
      <p:sp>
        <p:nvSpPr>
          <p:cNvPr id="3" name="内容占位符 2"/>
          <p:cNvSpPr>
            <a:spLocks noGrp="1"/>
          </p:cNvSpPr>
          <p:nvPr>
            <p:ph sz="quarter" idx="1"/>
          </p:nvPr>
        </p:nvSpPr>
        <p:spPr/>
        <p:txBody>
          <a:bodyPr/>
          <a:lstStyle/>
          <a:p>
            <a:r>
              <a:rPr lang="en-US" altLang="zh-CN" b="1" dirty="0" smtClean="0"/>
              <a:t>4.3.2</a:t>
            </a:r>
            <a:r>
              <a:rPr lang="zh-CN" altLang="en-US" b="1" dirty="0" smtClean="0"/>
              <a:t>数据的录入与编辑</a:t>
            </a:r>
            <a:endParaRPr lang="en-US" altLang="zh-CN" b="1" dirty="0" smtClean="0"/>
          </a:p>
          <a:p>
            <a:r>
              <a:rPr lang="en-US" altLang="zh-CN" dirty="0"/>
              <a:t>1.</a:t>
            </a:r>
            <a:r>
              <a:rPr lang="zh-CN" altLang="zh-CN" dirty="0"/>
              <a:t>单元格数据的录入</a:t>
            </a:r>
          </a:p>
          <a:p>
            <a:endParaRPr lang="zh-CN" altLang="en-US" dirty="0"/>
          </a:p>
        </p:txBody>
      </p:sp>
      <p:sp>
        <p:nvSpPr>
          <p:cNvPr id="5" name="五边形 4"/>
          <p:cNvSpPr/>
          <p:nvPr/>
        </p:nvSpPr>
        <p:spPr>
          <a:xfrm>
            <a:off x="467544" y="2492896"/>
            <a:ext cx="2808312" cy="504056"/>
          </a:xfrm>
          <a:prstGeom prst="homePlate">
            <a:avLst>
              <a:gd name="adj" fmla="val 129338"/>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t>（</a:t>
            </a:r>
            <a:r>
              <a:rPr lang="en-US" altLang="zh-CN" sz="2400" b="1" dirty="0" smtClean="0"/>
              <a:t>1</a:t>
            </a:r>
            <a:r>
              <a:rPr lang="zh-CN" altLang="en-US" sz="2400" b="1" dirty="0" smtClean="0"/>
              <a:t>）录入文本</a:t>
            </a:r>
            <a:endParaRPr lang="zh-CN" altLang="en-US" sz="2400" b="1" dirty="0"/>
          </a:p>
        </p:txBody>
      </p:sp>
      <p:sp>
        <p:nvSpPr>
          <p:cNvPr id="6" name="圆角矩形标注 5"/>
          <p:cNvSpPr/>
          <p:nvPr/>
        </p:nvSpPr>
        <p:spPr>
          <a:xfrm>
            <a:off x="3923928" y="2060848"/>
            <a:ext cx="4752528" cy="3672408"/>
          </a:xfrm>
          <a:prstGeom prst="wedgeRoundRectCallout">
            <a:avLst>
              <a:gd name="adj1" fmla="val -67121"/>
              <a:gd name="adj2" fmla="val -29516"/>
              <a:gd name="adj3" fmla="val 16667"/>
            </a:avLst>
          </a:prstGeom>
          <a:gradFill flip="none" rotWithShape="1">
            <a:gsLst>
              <a:gs pos="25000">
                <a:srgbClr val="000082"/>
              </a:gs>
              <a:gs pos="45000">
                <a:srgbClr val="66008F"/>
              </a:gs>
              <a:gs pos="73000">
                <a:srgbClr val="BA0066"/>
              </a:gs>
              <a:gs pos="96000">
                <a:srgbClr val="FF0000"/>
              </a:gs>
              <a:gs pos="100000">
                <a:srgbClr val="FF8200"/>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smtClean="0">
                <a:solidFill>
                  <a:srgbClr val="FFFF00"/>
                </a:solidFill>
              </a:rPr>
              <a:t>②数字</a:t>
            </a:r>
            <a:r>
              <a:rPr lang="zh-CN" altLang="en-US" sz="2000" b="1" dirty="0">
                <a:solidFill>
                  <a:srgbClr val="FFFF00"/>
                </a:solidFill>
              </a:rPr>
              <a:t>文本的录入</a:t>
            </a:r>
          </a:p>
          <a:p>
            <a:r>
              <a:rPr lang="zh-CN" altLang="en-US" sz="2000" b="1" dirty="0"/>
              <a:t>数字文本没有量的意义，不能参加运算，如学号、编号、邮编等数据可以作为数字文本进行输入。数字文本在输入时，要先键入一个英文半角状态的单引号“</a:t>
            </a:r>
            <a:r>
              <a:rPr lang="en-US" altLang="zh-CN" sz="2000" b="1" dirty="0"/>
              <a:t>′”</a:t>
            </a:r>
            <a:r>
              <a:rPr lang="zh-CN" altLang="en-US" sz="2000" b="1" dirty="0"/>
              <a:t>。如输入学号</a:t>
            </a:r>
            <a:r>
              <a:rPr lang="en-US" altLang="zh-CN" sz="2000" b="1" dirty="0"/>
              <a:t>0301001</a:t>
            </a:r>
            <a:r>
              <a:rPr lang="zh-CN" altLang="en-US" sz="2000" b="1" dirty="0"/>
              <a:t>，正确的输入方法是“’</a:t>
            </a:r>
            <a:r>
              <a:rPr lang="en-US" altLang="zh-CN" sz="2000" b="1" dirty="0"/>
              <a:t>0301001”</a:t>
            </a:r>
            <a:r>
              <a:rPr lang="zh-CN" altLang="en-US" sz="2000" b="1" dirty="0"/>
              <a:t>；输入身份证号“</a:t>
            </a:r>
            <a:r>
              <a:rPr lang="en-US" altLang="zh-CN" sz="2000" b="1" dirty="0"/>
              <a:t>220342197011094322”</a:t>
            </a:r>
            <a:r>
              <a:rPr lang="zh-CN" altLang="en-US" sz="2000" b="1" dirty="0"/>
              <a:t>，正确的方法为“’</a:t>
            </a:r>
            <a:r>
              <a:rPr lang="en-US" altLang="zh-CN" sz="2000" b="1" dirty="0"/>
              <a:t>220342197011094322”</a:t>
            </a:r>
            <a:r>
              <a:rPr lang="zh-CN" altLang="en-US" sz="2000" b="1" dirty="0"/>
              <a:t>。</a:t>
            </a:r>
          </a:p>
        </p:txBody>
      </p:sp>
    </p:spTree>
    <p:extLst>
      <p:ext uri="{BB962C8B-B14F-4D97-AF65-F5344CB8AC3E}">
        <p14:creationId xmlns:p14="http://schemas.microsoft.com/office/powerpoint/2010/main" val="947932327"/>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4.3</a:t>
            </a:r>
            <a:r>
              <a:rPr lang="zh-CN" altLang="zh-CN" b="1" dirty="0"/>
              <a:t>数据的录入与</a:t>
            </a:r>
            <a:r>
              <a:rPr lang="zh-CN" altLang="zh-CN" b="1" dirty="0" smtClean="0"/>
              <a:t>修改</a:t>
            </a:r>
            <a:endParaRPr lang="zh-CN" altLang="en-US" dirty="0"/>
          </a:p>
        </p:txBody>
      </p:sp>
      <p:sp>
        <p:nvSpPr>
          <p:cNvPr id="3" name="内容占位符 2"/>
          <p:cNvSpPr>
            <a:spLocks noGrp="1"/>
          </p:cNvSpPr>
          <p:nvPr>
            <p:ph sz="quarter" idx="1"/>
          </p:nvPr>
        </p:nvSpPr>
        <p:spPr/>
        <p:txBody>
          <a:bodyPr/>
          <a:lstStyle/>
          <a:p>
            <a:r>
              <a:rPr lang="en-US" altLang="zh-CN" b="1" dirty="0" smtClean="0"/>
              <a:t>4.3.2</a:t>
            </a:r>
            <a:r>
              <a:rPr lang="zh-CN" altLang="en-US" b="1" dirty="0" smtClean="0"/>
              <a:t>数据的录入与编辑</a:t>
            </a:r>
            <a:endParaRPr lang="en-US" altLang="zh-CN" b="1" dirty="0" smtClean="0"/>
          </a:p>
          <a:p>
            <a:r>
              <a:rPr lang="en-US" altLang="zh-CN" dirty="0"/>
              <a:t>1.</a:t>
            </a:r>
            <a:r>
              <a:rPr lang="zh-CN" altLang="zh-CN" dirty="0"/>
              <a:t>单元格数据的录入</a:t>
            </a:r>
          </a:p>
          <a:p>
            <a:endParaRPr lang="zh-CN" altLang="en-US" dirty="0"/>
          </a:p>
        </p:txBody>
      </p:sp>
      <p:sp>
        <p:nvSpPr>
          <p:cNvPr id="5" name="五边形 4"/>
          <p:cNvSpPr/>
          <p:nvPr/>
        </p:nvSpPr>
        <p:spPr>
          <a:xfrm>
            <a:off x="467544" y="2492896"/>
            <a:ext cx="3528392" cy="504056"/>
          </a:xfrm>
          <a:prstGeom prst="homePlate">
            <a:avLst>
              <a:gd name="adj" fmla="val 129338"/>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400" b="1" dirty="0"/>
              <a:t>（</a:t>
            </a:r>
            <a:r>
              <a:rPr lang="en-US" altLang="zh-CN" sz="2400" b="1" dirty="0"/>
              <a:t>2</a:t>
            </a:r>
            <a:r>
              <a:rPr lang="zh-CN" altLang="zh-CN" sz="2400" b="1" dirty="0"/>
              <a:t>）录入数值型数据</a:t>
            </a:r>
          </a:p>
        </p:txBody>
      </p:sp>
      <p:sp>
        <p:nvSpPr>
          <p:cNvPr id="6" name="圆角矩形标注 5"/>
          <p:cNvSpPr/>
          <p:nvPr/>
        </p:nvSpPr>
        <p:spPr>
          <a:xfrm>
            <a:off x="1259632" y="3645024"/>
            <a:ext cx="6912768" cy="2304256"/>
          </a:xfrm>
          <a:prstGeom prst="wedgeRoundRectCallout">
            <a:avLst>
              <a:gd name="adj1" fmla="val -20416"/>
              <a:gd name="adj2" fmla="val -77143"/>
              <a:gd name="adj3" fmla="val 16667"/>
            </a:avLst>
          </a:prstGeom>
          <a:gradFill flip="none" rotWithShape="1">
            <a:gsLst>
              <a:gs pos="25000">
                <a:srgbClr val="000082"/>
              </a:gs>
              <a:gs pos="45000">
                <a:srgbClr val="66008F"/>
              </a:gs>
              <a:gs pos="73000">
                <a:srgbClr val="BA0066"/>
              </a:gs>
              <a:gs pos="96000">
                <a:srgbClr val="FF0000"/>
              </a:gs>
              <a:gs pos="100000">
                <a:srgbClr val="FF8200"/>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a:t>①普通整数或小数的输入</a:t>
            </a:r>
          </a:p>
          <a:p>
            <a:r>
              <a:rPr lang="zh-CN" altLang="en-US" sz="2000" b="1" dirty="0"/>
              <a:t>选中某单元格，输入数值内容，按</a:t>
            </a:r>
            <a:r>
              <a:rPr lang="en-US" altLang="zh-CN" sz="2000" b="1" dirty="0"/>
              <a:t>Enter</a:t>
            </a:r>
            <a:r>
              <a:rPr lang="zh-CN" altLang="en-US" sz="2000" b="1" dirty="0"/>
              <a:t>键，或者单击名称框与编辑栏之间的“输入”按钮 。小数或整数形式的数值型数据，长度超过单元格列宽时，系统自动将其转换成指数形式，若其指数形式的数据长度也超过列宽时，单元格中将显示若干个</a:t>
            </a:r>
            <a:r>
              <a:rPr lang="en-US" altLang="zh-CN" sz="2000" b="1" dirty="0"/>
              <a:t>#</a:t>
            </a:r>
            <a:r>
              <a:rPr lang="zh-CN" altLang="en-US" sz="2000" b="1" dirty="0"/>
              <a:t>号。</a:t>
            </a:r>
          </a:p>
        </p:txBody>
      </p:sp>
    </p:spTree>
    <p:extLst>
      <p:ext uri="{BB962C8B-B14F-4D97-AF65-F5344CB8AC3E}">
        <p14:creationId xmlns:p14="http://schemas.microsoft.com/office/powerpoint/2010/main" val="683771735"/>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normAutofit/>
          </a:bodyPr>
          <a:lstStyle/>
          <a:p>
            <a:pPr algn="ctr"/>
            <a:r>
              <a:rPr lang="zh-CN" altLang="zh-CN" b="1" dirty="0"/>
              <a:t>本章学习</a:t>
            </a:r>
            <a:r>
              <a:rPr lang="zh-CN" altLang="zh-CN" b="1" dirty="0" smtClean="0"/>
              <a:t>要求</a:t>
            </a:r>
            <a:endParaRPr lang="zh-CN" altLang="en-US" dirty="0"/>
          </a:p>
        </p:txBody>
      </p:sp>
      <p:sp>
        <p:nvSpPr>
          <p:cNvPr id="6" name="内容占位符 5"/>
          <p:cNvSpPr>
            <a:spLocks noGrp="1"/>
          </p:cNvSpPr>
          <p:nvPr>
            <p:ph sz="quarter" idx="1"/>
          </p:nvPr>
        </p:nvSpPr>
        <p:spPr>
          <a:xfrm>
            <a:off x="755576" y="1628800"/>
            <a:ext cx="7772400" cy="4572000"/>
          </a:xfrm>
        </p:spPr>
        <p:txBody>
          <a:bodyPr>
            <a:normAutofit fontScale="92500" lnSpcReduction="10000"/>
          </a:bodyPr>
          <a:lstStyle/>
          <a:p>
            <a:pPr marL="514350" lvl="0" indent="-514350">
              <a:buFont typeface="+mj-lt"/>
              <a:buAutoNum type="arabicPeriod"/>
            </a:pPr>
            <a:r>
              <a:rPr lang="zh-CN" altLang="zh-CN" dirty="0" smtClean="0"/>
              <a:t>了解</a:t>
            </a:r>
            <a:r>
              <a:rPr lang="en-US" altLang="zh-CN" dirty="0"/>
              <a:t>Excel</a:t>
            </a:r>
            <a:r>
              <a:rPr lang="zh-CN" altLang="zh-CN" dirty="0"/>
              <a:t>工作簿的创建、打开、保存、关闭、共享等方法。</a:t>
            </a:r>
          </a:p>
          <a:p>
            <a:pPr marL="514350" lvl="0" indent="-514350">
              <a:buFont typeface="+mj-lt"/>
              <a:buAutoNum type="arabicPeriod"/>
            </a:pPr>
            <a:r>
              <a:rPr lang="zh-CN" altLang="zh-CN" dirty="0"/>
              <a:t>掌握工作表的新建、删除、重命名、复制和移动、保护等操作方法。</a:t>
            </a:r>
          </a:p>
          <a:p>
            <a:pPr marL="514350" lvl="0" indent="-514350">
              <a:buFont typeface="+mj-lt"/>
              <a:buAutoNum type="arabicPeriod"/>
            </a:pPr>
            <a:r>
              <a:rPr lang="zh-CN" altLang="zh-CN" dirty="0"/>
              <a:t>掌握单元格数据录入及格式设置方法。</a:t>
            </a:r>
          </a:p>
          <a:p>
            <a:pPr marL="514350" lvl="0" indent="-514350">
              <a:buFont typeface="+mj-lt"/>
              <a:buAutoNum type="arabicPeriod"/>
            </a:pPr>
            <a:r>
              <a:rPr lang="zh-CN" altLang="zh-CN" dirty="0"/>
              <a:t>熟练掌握公式和常用函数的使用方法。</a:t>
            </a:r>
          </a:p>
          <a:p>
            <a:pPr marL="514350" lvl="0" indent="-514350">
              <a:buFont typeface="+mj-lt"/>
              <a:buAutoNum type="arabicPeriod"/>
            </a:pPr>
            <a:r>
              <a:rPr lang="zh-CN" altLang="zh-CN" dirty="0"/>
              <a:t>熟练掌握图表的创建与修改方法。</a:t>
            </a:r>
          </a:p>
          <a:p>
            <a:pPr marL="514350" lvl="0" indent="-514350">
              <a:buFont typeface="+mj-lt"/>
              <a:buAutoNum type="arabicPeriod"/>
            </a:pPr>
            <a:r>
              <a:rPr lang="zh-CN" altLang="zh-CN" dirty="0"/>
              <a:t>熟练掌握数据表的排序、筛选、分类汇总、合并计算、模拟分析等操作。</a:t>
            </a:r>
          </a:p>
          <a:p>
            <a:pPr marL="514350" lvl="0" indent="-514350">
              <a:buFont typeface="+mj-lt"/>
              <a:buAutoNum type="arabicPeriod"/>
            </a:pPr>
            <a:r>
              <a:rPr lang="zh-CN" altLang="zh-CN" dirty="0"/>
              <a:t>掌握工作表的页面设置与打印方法。</a:t>
            </a:r>
          </a:p>
          <a:p>
            <a:pPr marL="514350" lvl="0" indent="-514350">
              <a:buFont typeface="+mj-lt"/>
              <a:buAutoNum type="arabicPeriod"/>
            </a:pPr>
            <a:r>
              <a:rPr lang="zh-CN" altLang="zh-CN" dirty="0"/>
              <a:t>了解</a:t>
            </a:r>
            <a:r>
              <a:rPr lang="en-US" altLang="zh-CN" dirty="0"/>
              <a:t>Excel 2010</a:t>
            </a:r>
            <a:r>
              <a:rPr lang="zh-CN" altLang="zh-CN" dirty="0"/>
              <a:t>中宏的简单应用。</a:t>
            </a:r>
          </a:p>
          <a:p>
            <a:endParaRPr lang="zh-CN" altLang="en-US" dirty="0"/>
          </a:p>
        </p:txBody>
      </p:sp>
      <p:pic>
        <p:nvPicPr>
          <p:cNvPr id="1026" name="Picture 2" descr="C:\Program Files\Microsoft Office\MEDIA\CAGCAT10\j0195384.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36296" y="4941168"/>
            <a:ext cx="1795882" cy="18333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2579078"/>
      </p:ext>
    </p:extLst>
  </p:cSld>
  <p:clrMapOvr>
    <a:masterClrMapping/>
  </p:clrMapOvr>
  <p:transition spd="slow">
    <p:wheel spokes="1"/>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4.3</a:t>
            </a:r>
            <a:r>
              <a:rPr lang="zh-CN" altLang="zh-CN" b="1" dirty="0"/>
              <a:t>数据的录入与</a:t>
            </a:r>
            <a:r>
              <a:rPr lang="zh-CN" altLang="zh-CN" b="1" dirty="0" smtClean="0"/>
              <a:t>修改</a:t>
            </a:r>
            <a:endParaRPr lang="zh-CN" altLang="en-US" dirty="0"/>
          </a:p>
        </p:txBody>
      </p:sp>
      <p:sp>
        <p:nvSpPr>
          <p:cNvPr id="3" name="内容占位符 2"/>
          <p:cNvSpPr>
            <a:spLocks noGrp="1"/>
          </p:cNvSpPr>
          <p:nvPr>
            <p:ph sz="quarter" idx="1"/>
          </p:nvPr>
        </p:nvSpPr>
        <p:spPr/>
        <p:txBody>
          <a:bodyPr/>
          <a:lstStyle/>
          <a:p>
            <a:r>
              <a:rPr lang="en-US" altLang="zh-CN" b="1" dirty="0" smtClean="0"/>
              <a:t>4.3.2</a:t>
            </a:r>
            <a:r>
              <a:rPr lang="zh-CN" altLang="en-US" b="1" dirty="0" smtClean="0"/>
              <a:t>数据的录入与编辑</a:t>
            </a:r>
            <a:endParaRPr lang="en-US" altLang="zh-CN" b="1" dirty="0" smtClean="0"/>
          </a:p>
          <a:p>
            <a:r>
              <a:rPr lang="en-US" altLang="zh-CN" dirty="0"/>
              <a:t>1.</a:t>
            </a:r>
            <a:r>
              <a:rPr lang="zh-CN" altLang="zh-CN" dirty="0"/>
              <a:t>单元格数据的录入</a:t>
            </a:r>
          </a:p>
          <a:p>
            <a:endParaRPr lang="zh-CN" altLang="en-US" dirty="0"/>
          </a:p>
        </p:txBody>
      </p:sp>
      <p:sp>
        <p:nvSpPr>
          <p:cNvPr id="5" name="五边形 4"/>
          <p:cNvSpPr/>
          <p:nvPr/>
        </p:nvSpPr>
        <p:spPr>
          <a:xfrm>
            <a:off x="467544" y="2492896"/>
            <a:ext cx="3528392" cy="504056"/>
          </a:xfrm>
          <a:prstGeom prst="homePlate">
            <a:avLst>
              <a:gd name="adj" fmla="val 129338"/>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400" b="1" dirty="0"/>
              <a:t>（</a:t>
            </a:r>
            <a:r>
              <a:rPr lang="en-US" altLang="zh-CN" sz="2400" b="1" dirty="0"/>
              <a:t>2</a:t>
            </a:r>
            <a:r>
              <a:rPr lang="zh-CN" altLang="zh-CN" sz="2400" b="1" dirty="0"/>
              <a:t>）录入数值型数据</a:t>
            </a:r>
          </a:p>
        </p:txBody>
      </p:sp>
      <p:sp>
        <p:nvSpPr>
          <p:cNvPr id="6" name="圆角矩形标注 5"/>
          <p:cNvSpPr/>
          <p:nvPr/>
        </p:nvSpPr>
        <p:spPr>
          <a:xfrm>
            <a:off x="1259632" y="3645024"/>
            <a:ext cx="6912768" cy="2304256"/>
          </a:xfrm>
          <a:prstGeom prst="wedgeRoundRectCallout">
            <a:avLst>
              <a:gd name="adj1" fmla="val -20416"/>
              <a:gd name="adj2" fmla="val -77143"/>
              <a:gd name="adj3" fmla="val 16667"/>
            </a:avLst>
          </a:prstGeom>
          <a:gradFill flip="none" rotWithShape="1">
            <a:gsLst>
              <a:gs pos="25000">
                <a:srgbClr val="000082"/>
              </a:gs>
              <a:gs pos="45000">
                <a:srgbClr val="66008F"/>
              </a:gs>
              <a:gs pos="73000">
                <a:srgbClr val="BA0066"/>
              </a:gs>
              <a:gs pos="96000">
                <a:srgbClr val="FF0000"/>
              </a:gs>
              <a:gs pos="100000">
                <a:srgbClr val="FF8200"/>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000" b="1" dirty="0"/>
              <a:t>②指数形式数值的输入</a:t>
            </a:r>
          </a:p>
          <a:p>
            <a:r>
              <a:rPr lang="zh-CN" altLang="zh-CN" sz="2000" b="1" dirty="0"/>
              <a:t>指数形式数值的输入格式：</a:t>
            </a:r>
            <a:r>
              <a:rPr lang="en-US" altLang="zh-CN" sz="2000" b="1" dirty="0"/>
              <a:t>&lt;</a:t>
            </a:r>
            <a:r>
              <a:rPr lang="zh-CN" altLang="zh-CN" sz="2000" b="1" dirty="0"/>
              <a:t>系数</a:t>
            </a:r>
            <a:r>
              <a:rPr lang="en-US" altLang="zh-CN" sz="2000" b="1" dirty="0"/>
              <a:t>&gt;E</a:t>
            </a:r>
            <a:r>
              <a:rPr lang="zh-CN" altLang="zh-CN" sz="2000" b="1" dirty="0"/>
              <a:t>±</a:t>
            </a:r>
            <a:r>
              <a:rPr lang="en-US" altLang="zh-CN" sz="2000" b="1" dirty="0"/>
              <a:t>&lt;</a:t>
            </a:r>
            <a:r>
              <a:rPr lang="zh-CN" altLang="zh-CN" sz="2000" b="1" dirty="0"/>
              <a:t>指数</a:t>
            </a:r>
            <a:r>
              <a:rPr lang="en-US" altLang="zh-CN" sz="2000" b="1" dirty="0"/>
              <a:t>&gt;</a:t>
            </a:r>
            <a:r>
              <a:rPr lang="zh-CN" altLang="zh-CN" sz="2000" b="1" dirty="0"/>
              <a:t>，系数可以是小数也可以是整数；指数必须为整数；指数符号可以是</a:t>
            </a:r>
            <a:r>
              <a:rPr lang="en-US" altLang="zh-CN" sz="2000" b="1" dirty="0"/>
              <a:t>E</a:t>
            </a:r>
            <a:r>
              <a:rPr lang="zh-CN" altLang="zh-CN" sz="2000" b="1" dirty="0"/>
              <a:t>或</a:t>
            </a:r>
            <a:r>
              <a:rPr lang="en-US" altLang="zh-CN" sz="2000" b="1" dirty="0"/>
              <a:t>e</a:t>
            </a:r>
            <a:r>
              <a:rPr lang="zh-CN" altLang="zh-CN" sz="2000" b="1" dirty="0"/>
              <a:t>。例如，要在</a:t>
            </a:r>
            <a:r>
              <a:rPr lang="en-US" altLang="zh-CN" sz="2000" b="1" dirty="0"/>
              <a:t>A2</a:t>
            </a:r>
            <a:r>
              <a:rPr lang="zh-CN" altLang="zh-CN" sz="2000" b="1" dirty="0"/>
              <a:t>单元格中，输入数学式</a:t>
            </a:r>
            <a:r>
              <a:rPr lang="en-US" altLang="zh-CN" sz="2000" b="1" dirty="0"/>
              <a:t>6</a:t>
            </a:r>
            <a:r>
              <a:rPr lang="zh-CN" altLang="zh-CN" sz="2000" b="1" dirty="0"/>
              <a:t>×</a:t>
            </a:r>
            <a:r>
              <a:rPr lang="en-US" altLang="zh-CN" sz="2000" b="1" dirty="0"/>
              <a:t>10</a:t>
            </a:r>
            <a:r>
              <a:rPr lang="en-US" altLang="zh-CN" sz="2000" b="1" baseline="30000" dirty="0"/>
              <a:t>2</a:t>
            </a:r>
            <a:r>
              <a:rPr lang="en-US" altLang="zh-CN" sz="2000" b="1" dirty="0"/>
              <a:t> </a:t>
            </a:r>
            <a:r>
              <a:rPr lang="zh-CN" altLang="zh-CN" sz="2000" b="1" dirty="0"/>
              <a:t>。正确的方法是：单击</a:t>
            </a:r>
            <a:r>
              <a:rPr lang="en-US" altLang="zh-CN" sz="2000" b="1" dirty="0"/>
              <a:t>A2</a:t>
            </a:r>
            <a:r>
              <a:rPr lang="zh-CN" altLang="zh-CN" sz="2000" b="1" dirty="0"/>
              <a:t>单元格，输入</a:t>
            </a:r>
            <a:r>
              <a:rPr lang="en-US" altLang="zh-CN" sz="2000" b="1" dirty="0"/>
              <a:t>6e2</a:t>
            </a:r>
            <a:r>
              <a:rPr lang="zh-CN" altLang="zh-CN" sz="2000" b="1" dirty="0"/>
              <a:t>，按</a:t>
            </a:r>
            <a:r>
              <a:rPr lang="en-US" altLang="zh-CN" sz="2000" b="1" dirty="0"/>
              <a:t>Enter</a:t>
            </a:r>
            <a:r>
              <a:rPr lang="zh-CN" altLang="zh-CN" sz="2000" b="1" dirty="0"/>
              <a:t>键。</a:t>
            </a:r>
            <a:r>
              <a:rPr lang="en-US" altLang="zh-CN" sz="2000" b="1" dirty="0"/>
              <a:t>A2</a:t>
            </a:r>
            <a:r>
              <a:rPr lang="zh-CN" altLang="zh-CN" sz="2000" b="1" dirty="0"/>
              <a:t>单元格显示</a:t>
            </a:r>
            <a:r>
              <a:rPr lang="en-US" altLang="zh-CN" sz="2000" b="1" dirty="0"/>
              <a:t>6.00E+02</a:t>
            </a:r>
            <a:r>
              <a:rPr lang="zh-CN" altLang="zh-CN" sz="2000" b="1" dirty="0"/>
              <a:t>。</a:t>
            </a:r>
          </a:p>
        </p:txBody>
      </p:sp>
    </p:spTree>
    <p:extLst>
      <p:ext uri="{BB962C8B-B14F-4D97-AF65-F5344CB8AC3E}">
        <p14:creationId xmlns:p14="http://schemas.microsoft.com/office/powerpoint/2010/main" val="615020598"/>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4.3</a:t>
            </a:r>
            <a:r>
              <a:rPr lang="zh-CN" altLang="zh-CN" b="1" dirty="0"/>
              <a:t>数据的录入与</a:t>
            </a:r>
            <a:r>
              <a:rPr lang="zh-CN" altLang="zh-CN" b="1" dirty="0" smtClean="0"/>
              <a:t>修改</a:t>
            </a:r>
            <a:endParaRPr lang="zh-CN" altLang="en-US" dirty="0"/>
          </a:p>
        </p:txBody>
      </p:sp>
      <p:sp>
        <p:nvSpPr>
          <p:cNvPr id="3" name="内容占位符 2"/>
          <p:cNvSpPr>
            <a:spLocks noGrp="1"/>
          </p:cNvSpPr>
          <p:nvPr>
            <p:ph sz="quarter" idx="1"/>
          </p:nvPr>
        </p:nvSpPr>
        <p:spPr/>
        <p:txBody>
          <a:bodyPr/>
          <a:lstStyle/>
          <a:p>
            <a:r>
              <a:rPr lang="en-US" altLang="zh-CN" b="1" dirty="0" smtClean="0"/>
              <a:t>4.3.2</a:t>
            </a:r>
            <a:r>
              <a:rPr lang="zh-CN" altLang="en-US" b="1" dirty="0" smtClean="0"/>
              <a:t>数据的录入与编辑</a:t>
            </a:r>
            <a:endParaRPr lang="en-US" altLang="zh-CN" b="1" dirty="0" smtClean="0"/>
          </a:p>
          <a:p>
            <a:r>
              <a:rPr lang="en-US" altLang="zh-CN" dirty="0"/>
              <a:t>1.</a:t>
            </a:r>
            <a:r>
              <a:rPr lang="zh-CN" altLang="zh-CN" dirty="0"/>
              <a:t>单元格数据的录入</a:t>
            </a:r>
          </a:p>
          <a:p>
            <a:endParaRPr lang="zh-CN" altLang="en-US" dirty="0"/>
          </a:p>
        </p:txBody>
      </p:sp>
      <p:sp>
        <p:nvSpPr>
          <p:cNvPr id="5" name="五边形 4"/>
          <p:cNvSpPr/>
          <p:nvPr/>
        </p:nvSpPr>
        <p:spPr>
          <a:xfrm>
            <a:off x="467544" y="2492896"/>
            <a:ext cx="3528392" cy="504056"/>
          </a:xfrm>
          <a:prstGeom prst="homePlate">
            <a:avLst>
              <a:gd name="adj" fmla="val 129338"/>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t>（</a:t>
            </a:r>
            <a:r>
              <a:rPr lang="en-US" altLang="zh-CN" sz="2400" b="1" dirty="0" smtClean="0"/>
              <a:t>3</a:t>
            </a:r>
            <a:r>
              <a:rPr lang="zh-CN" altLang="zh-CN" sz="2400" b="1" dirty="0" smtClean="0"/>
              <a:t>）</a:t>
            </a:r>
            <a:r>
              <a:rPr lang="zh-CN" altLang="zh-CN" sz="2400" b="1" dirty="0"/>
              <a:t>分数的输入</a:t>
            </a:r>
          </a:p>
        </p:txBody>
      </p:sp>
      <p:sp>
        <p:nvSpPr>
          <p:cNvPr id="6" name="圆角矩形标注 5"/>
          <p:cNvSpPr/>
          <p:nvPr/>
        </p:nvSpPr>
        <p:spPr>
          <a:xfrm>
            <a:off x="1259632" y="3645024"/>
            <a:ext cx="6912768" cy="2304256"/>
          </a:xfrm>
          <a:prstGeom prst="wedgeRoundRectCallout">
            <a:avLst>
              <a:gd name="adj1" fmla="val -20416"/>
              <a:gd name="adj2" fmla="val -77143"/>
              <a:gd name="adj3" fmla="val 16667"/>
            </a:avLst>
          </a:prstGeom>
          <a:gradFill flip="none" rotWithShape="1">
            <a:gsLst>
              <a:gs pos="25000">
                <a:srgbClr val="000082"/>
              </a:gs>
              <a:gs pos="45000">
                <a:srgbClr val="66008F"/>
              </a:gs>
              <a:gs pos="73000">
                <a:srgbClr val="BA0066"/>
              </a:gs>
              <a:gs pos="96000">
                <a:srgbClr val="FF0000"/>
              </a:gs>
              <a:gs pos="100000">
                <a:srgbClr val="FF8200"/>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000" b="1" dirty="0"/>
              <a:t>分数的输入格式：</a:t>
            </a:r>
            <a:r>
              <a:rPr lang="en-US" altLang="zh-CN" sz="2000" b="1" dirty="0"/>
              <a:t>&lt;</a:t>
            </a:r>
            <a:r>
              <a:rPr lang="zh-CN" altLang="zh-CN" sz="2000" b="1" dirty="0"/>
              <a:t>整数</a:t>
            </a:r>
            <a:r>
              <a:rPr lang="en-US" altLang="zh-CN" sz="2000" b="1" dirty="0"/>
              <a:t>&gt;</a:t>
            </a:r>
            <a:r>
              <a:rPr lang="zh-CN" altLang="zh-CN" sz="2000" b="1" dirty="0"/>
              <a:t>空格</a:t>
            </a:r>
            <a:r>
              <a:rPr lang="en-US" altLang="zh-CN" sz="2000" b="1" dirty="0"/>
              <a:t>&lt;</a:t>
            </a:r>
            <a:r>
              <a:rPr lang="zh-CN" altLang="zh-CN" sz="2000" b="1" dirty="0"/>
              <a:t>分子</a:t>
            </a:r>
            <a:r>
              <a:rPr lang="en-US" altLang="zh-CN" sz="2000" b="1" dirty="0"/>
              <a:t>&gt; /&lt;</a:t>
            </a:r>
            <a:r>
              <a:rPr lang="zh-CN" altLang="zh-CN" sz="2000" b="1" dirty="0"/>
              <a:t>分母</a:t>
            </a:r>
            <a:r>
              <a:rPr lang="en-US" altLang="zh-CN" sz="2000" b="1" dirty="0"/>
              <a:t>&gt;</a:t>
            </a:r>
            <a:r>
              <a:rPr lang="zh-CN" altLang="zh-CN" sz="2000" b="1" dirty="0" smtClean="0"/>
              <a:t>。</a:t>
            </a:r>
            <a:endParaRPr lang="en-US" altLang="zh-CN" sz="2000" b="1" dirty="0" smtClean="0"/>
          </a:p>
          <a:p>
            <a:r>
              <a:rPr lang="zh-CN" altLang="zh-CN" sz="2000" b="1" dirty="0" smtClean="0"/>
              <a:t>在</a:t>
            </a:r>
            <a:r>
              <a:rPr lang="en-US" altLang="zh-CN" sz="2000" b="1" dirty="0"/>
              <a:t>A3</a:t>
            </a:r>
            <a:r>
              <a:rPr lang="zh-CN" altLang="zh-CN" sz="2000" b="1" dirty="0"/>
              <a:t>单元格中，输入分数“四分之三”的正确方法是：单击</a:t>
            </a:r>
            <a:r>
              <a:rPr lang="en-US" altLang="zh-CN" sz="2000" b="1" dirty="0"/>
              <a:t>A3</a:t>
            </a:r>
            <a:r>
              <a:rPr lang="zh-CN" altLang="zh-CN" sz="2000" b="1" dirty="0"/>
              <a:t>单元格，输入“</a:t>
            </a:r>
            <a:r>
              <a:rPr lang="en-US" altLang="zh-CN" sz="2000" b="1" dirty="0"/>
              <a:t>0 3/4</a:t>
            </a:r>
            <a:r>
              <a:rPr lang="zh-CN" altLang="zh-CN" sz="2000" b="1" dirty="0"/>
              <a:t>”，按</a:t>
            </a:r>
            <a:r>
              <a:rPr lang="en-US" altLang="zh-CN" sz="2000" b="1" dirty="0"/>
              <a:t>Enter</a:t>
            </a:r>
            <a:r>
              <a:rPr lang="zh-CN" altLang="zh-CN" sz="2000" b="1" dirty="0"/>
              <a:t>键。</a:t>
            </a:r>
            <a:r>
              <a:rPr lang="en-US" altLang="zh-CN" sz="2000" b="1" dirty="0"/>
              <a:t>A3</a:t>
            </a:r>
            <a:r>
              <a:rPr lang="zh-CN" altLang="zh-CN" sz="2000" b="1" dirty="0"/>
              <a:t>单元格显示</a:t>
            </a:r>
            <a:r>
              <a:rPr lang="en-US" altLang="zh-CN" sz="2000" b="1" dirty="0"/>
              <a:t>3/4</a:t>
            </a:r>
            <a:r>
              <a:rPr lang="zh-CN" altLang="zh-CN" sz="2000" b="1" dirty="0"/>
              <a:t>，编辑栏中显示</a:t>
            </a:r>
            <a:r>
              <a:rPr lang="en-US" altLang="zh-CN" sz="2000" b="1" dirty="0"/>
              <a:t>0.75</a:t>
            </a:r>
            <a:r>
              <a:rPr lang="zh-CN" altLang="zh-CN" sz="2000" b="1" dirty="0"/>
              <a:t>；在</a:t>
            </a:r>
            <a:r>
              <a:rPr lang="en-US" altLang="zh-CN" sz="2000" b="1" dirty="0"/>
              <a:t>A4</a:t>
            </a:r>
            <a:r>
              <a:rPr lang="zh-CN" altLang="zh-CN" sz="2000" b="1" dirty="0"/>
              <a:t>单元格中，输入分数“二又四分之三”的实现方法是：单击</a:t>
            </a:r>
            <a:r>
              <a:rPr lang="en-US" altLang="zh-CN" sz="2000" b="1" dirty="0"/>
              <a:t>A4</a:t>
            </a:r>
            <a:r>
              <a:rPr lang="zh-CN" altLang="zh-CN" sz="2000" b="1" dirty="0"/>
              <a:t>单元格，输入“</a:t>
            </a:r>
            <a:r>
              <a:rPr lang="en-US" altLang="zh-CN" sz="2000" b="1" dirty="0"/>
              <a:t>2 3/4</a:t>
            </a:r>
            <a:r>
              <a:rPr lang="zh-CN" altLang="zh-CN" sz="2000" b="1" dirty="0"/>
              <a:t>”，按</a:t>
            </a:r>
            <a:r>
              <a:rPr lang="en-US" altLang="zh-CN" sz="2000" b="1" dirty="0"/>
              <a:t>Enter</a:t>
            </a:r>
            <a:r>
              <a:rPr lang="zh-CN" altLang="zh-CN" sz="2000" b="1" dirty="0"/>
              <a:t>键。</a:t>
            </a:r>
            <a:r>
              <a:rPr lang="en-US" altLang="zh-CN" sz="2000" b="1" dirty="0"/>
              <a:t>A4</a:t>
            </a:r>
            <a:r>
              <a:rPr lang="zh-CN" altLang="zh-CN" sz="2000" b="1" dirty="0"/>
              <a:t>单元格显示“</a:t>
            </a:r>
            <a:r>
              <a:rPr lang="en-US" altLang="zh-CN" sz="2000" b="1" dirty="0"/>
              <a:t>2 3/4</a:t>
            </a:r>
            <a:r>
              <a:rPr lang="zh-CN" altLang="zh-CN" sz="2000" b="1" dirty="0"/>
              <a:t>”，编辑栏中显示</a:t>
            </a:r>
            <a:r>
              <a:rPr lang="en-US" altLang="zh-CN" sz="2000" b="1" dirty="0"/>
              <a:t>2.75</a:t>
            </a:r>
            <a:r>
              <a:rPr lang="zh-CN" altLang="zh-CN" sz="2000" b="1" dirty="0"/>
              <a:t>。</a:t>
            </a:r>
          </a:p>
        </p:txBody>
      </p:sp>
    </p:spTree>
    <p:extLst>
      <p:ext uri="{BB962C8B-B14F-4D97-AF65-F5344CB8AC3E}">
        <p14:creationId xmlns:p14="http://schemas.microsoft.com/office/powerpoint/2010/main" val="1981122412"/>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4.3</a:t>
            </a:r>
            <a:r>
              <a:rPr lang="zh-CN" altLang="zh-CN" b="1" dirty="0"/>
              <a:t>数据的录入与</a:t>
            </a:r>
            <a:r>
              <a:rPr lang="zh-CN" altLang="zh-CN" b="1" dirty="0" smtClean="0"/>
              <a:t>修改</a:t>
            </a:r>
            <a:endParaRPr lang="zh-CN" altLang="en-US" dirty="0"/>
          </a:p>
        </p:txBody>
      </p:sp>
      <p:sp>
        <p:nvSpPr>
          <p:cNvPr id="3" name="内容占位符 2"/>
          <p:cNvSpPr>
            <a:spLocks noGrp="1"/>
          </p:cNvSpPr>
          <p:nvPr>
            <p:ph sz="quarter" idx="1"/>
          </p:nvPr>
        </p:nvSpPr>
        <p:spPr/>
        <p:txBody>
          <a:bodyPr/>
          <a:lstStyle/>
          <a:p>
            <a:r>
              <a:rPr lang="en-US" altLang="zh-CN" b="1" dirty="0" smtClean="0"/>
              <a:t>4.3.2</a:t>
            </a:r>
            <a:r>
              <a:rPr lang="zh-CN" altLang="en-US" b="1" dirty="0" smtClean="0"/>
              <a:t>数据的录入与编辑</a:t>
            </a:r>
            <a:endParaRPr lang="en-US" altLang="zh-CN" b="1" dirty="0" smtClean="0"/>
          </a:p>
          <a:p>
            <a:r>
              <a:rPr lang="en-US" altLang="zh-CN" dirty="0"/>
              <a:t>1.</a:t>
            </a:r>
            <a:r>
              <a:rPr lang="zh-CN" altLang="zh-CN" dirty="0"/>
              <a:t>单元格数据的录入</a:t>
            </a:r>
          </a:p>
          <a:p>
            <a:endParaRPr lang="zh-CN" altLang="en-US" dirty="0"/>
          </a:p>
        </p:txBody>
      </p:sp>
      <p:sp>
        <p:nvSpPr>
          <p:cNvPr id="5" name="五边形 4"/>
          <p:cNvSpPr/>
          <p:nvPr/>
        </p:nvSpPr>
        <p:spPr>
          <a:xfrm>
            <a:off x="467544" y="2492896"/>
            <a:ext cx="3528392" cy="504056"/>
          </a:xfrm>
          <a:prstGeom prst="homePlate">
            <a:avLst>
              <a:gd name="adj" fmla="val 129338"/>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t>（</a:t>
            </a:r>
            <a:r>
              <a:rPr lang="en-US" altLang="zh-CN" sz="2400" b="1" dirty="0" smtClean="0"/>
              <a:t>4</a:t>
            </a:r>
            <a:r>
              <a:rPr lang="zh-CN" altLang="zh-CN" sz="2400" b="1" dirty="0" smtClean="0"/>
              <a:t>）录入</a:t>
            </a:r>
            <a:r>
              <a:rPr lang="zh-CN" altLang="zh-CN" sz="2400" b="1" dirty="0"/>
              <a:t>逻辑值</a:t>
            </a:r>
          </a:p>
        </p:txBody>
      </p:sp>
      <p:sp>
        <p:nvSpPr>
          <p:cNvPr id="6" name="圆角矩形标注 5"/>
          <p:cNvSpPr/>
          <p:nvPr/>
        </p:nvSpPr>
        <p:spPr>
          <a:xfrm>
            <a:off x="1259632" y="3645024"/>
            <a:ext cx="6912768" cy="2448272"/>
          </a:xfrm>
          <a:prstGeom prst="wedgeRoundRectCallout">
            <a:avLst>
              <a:gd name="adj1" fmla="val -20416"/>
              <a:gd name="adj2" fmla="val -77143"/>
              <a:gd name="adj3" fmla="val 16667"/>
            </a:avLst>
          </a:prstGeom>
          <a:gradFill flip="none" rotWithShape="1">
            <a:gsLst>
              <a:gs pos="25000">
                <a:srgbClr val="000082"/>
              </a:gs>
              <a:gs pos="45000">
                <a:srgbClr val="66008F"/>
              </a:gs>
              <a:gs pos="73000">
                <a:srgbClr val="BA0066"/>
              </a:gs>
              <a:gs pos="96000">
                <a:srgbClr val="FF0000"/>
              </a:gs>
              <a:gs pos="100000">
                <a:srgbClr val="FF8200"/>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Font typeface="+mj-lt"/>
              <a:buAutoNum type="arabicPeriod"/>
            </a:pPr>
            <a:r>
              <a:rPr lang="en-US" altLang="zh-CN" sz="2000" b="1" dirty="0"/>
              <a:t>Excel</a:t>
            </a:r>
            <a:r>
              <a:rPr lang="zh-CN" altLang="zh-CN" sz="2000" b="1" dirty="0"/>
              <a:t>中逻辑型数据有两个：</a:t>
            </a:r>
            <a:r>
              <a:rPr lang="en-US" altLang="zh-CN" sz="2000" b="1" dirty="0"/>
              <a:t>TRUE</a:t>
            </a:r>
            <a:r>
              <a:rPr lang="zh-CN" altLang="zh-CN" sz="2000" b="1" dirty="0"/>
              <a:t>和</a:t>
            </a:r>
            <a:r>
              <a:rPr lang="en-US" altLang="zh-CN" sz="2000" b="1" dirty="0"/>
              <a:t>FALSE</a:t>
            </a:r>
            <a:r>
              <a:rPr lang="zh-CN" altLang="zh-CN" sz="2000" b="1" dirty="0"/>
              <a:t>。</a:t>
            </a:r>
            <a:r>
              <a:rPr lang="en-US" altLang="zh-CN" sz="2000" b="1" dirty="0"/>
              <a:t>TRUE</a:t>
            </a:r>
            <a:r>
              <a:rPr lang="zh-CN" altLang="zh-CN" sz="2000" b="1" dirty="0"/>
              <a:t>表示逻辑真，</a:t>
            </a:r>
            <a:r>
              <a:rPr lang="en-US" altLang="zh-CN" sz="2000" b="1" dirty="0"/>
              <a:t>FALSE</a:t>
            </a:r>
            <a:r>
              <a:rPr lang="zh-CN" altLang="zh-CN" sz="2000" b="1" dirty="0"/>
              <a:t>表示逻辑假。可以在当前单元格直接输入</a:t>
            </a:r>
            <a:r>
              <a:rPr lang="en-US" altLang="zh-CN" sz="2000" b="1" dirty="0"/>
              <a:t>true</a:t>
            </a:r>
            <a:r>
              <a:rPr lang="zh-CN" altLang="zh-CN" sz="2000" b="1" dirty="0"/>
              <a:t>或</a:t>
            </a:r>
            <a:r>
              <a:rPr lang="en-US" altLang="zh-CN" sz="2000" b="1" dirty="0"/>
              <a:t>TRUE</a:t>
            </a:r>
            <a:r>
              <a:rPr lang="zh-CN" altLang="zh-CN" sz="2000" b="1" dirty="0"/>
              <a:t>、</a:t>
            </a:r>
            <a:r>
              <a:rPr lang="en-US" altLang="zh-CN" sz="2000" b="1" dirty="0"/>
              <a:t>false</a:t>
            </a:r>
            <a:r>
              <a:rPr lang="zh-CN" altLang="zh-CN" sz="2000" b="1" dirty="0"/>
              <a:t>或</a:t>
            </a:r>
            <a:r>
              <a:rPr lang="en-US" altLang="zh-CN" sz="2000" b="1" dirty="0"/>
              <a:t>FALSE</a:t>
            </a:r>
            <a:r>
              <a:rPr lang="zh-CN" altLang="zh-CN" sz="2000" b="1" dirty="0"/>
              <a:t>，按</a:t>
            </a:r>
            <a:r>
              <a:rPr lang="en-US" altLang="zh-CN" sz="2000" b="1" dirty="0"/>
              <a:t>Enter</a:t>
            </a:r>
            <a:r>
              <a:rPr lang="zh-CN" altLang="zh-CN" sz="2000" b="1" dirty="0"/>
              <a:t>键后，单元格都会显示大写字母表示的</a:t>
            </a:r>
            <a:r>
              <a:rPr lang="en-US" altLang="zh-CN" sz="2000" b="1" dirty="0"/>
              <a:t>TRUE</a:t>
            </a:r>
            <a:r>
              <a:rPr lang="zh-CN" altLang="zh-CN" sz="2000" b="1" dirty="0"/>
              <a:t>或</a:t>
            </a:r>
            <a:r>
              <a:rPr lang="en-US" altLang="zh-CN" sz="2000" b="1" dirty="0"/>
              <a:t>FALSE</a:t>
            </a:r>
            <a:r>
              <a:rPr lang="zh-CN" altLang="zh-CN" sz="2000" b="1" dirty="0" smtClean="0"/>
              <a:t>。</a:t>
            </a:r>
            <a:endParaRPr lang="en-US" altLang="zh-CN" sz="2000" b="1" dirty="0" smtClean="0"/>
          </a:p>
          <a:p>
            <a:pPr marL="457200" indent="-457200">
              <a:buFont typeface="+mj-lt"/>
              <a:buAutoNum type="arabicPeriod"/>
            </a:pPr>
            <a:r>
              <a:rPr lang="zh-CN" altLang="zh-CN" sz="2000" b="1" dirty="0"/>
              <a:t>元格中显示的逻辑值也可以是公式的计算结果。例如：计算</a:t>
            </a:r>
            <a:r>
              <a:rPr lang="en-US" altLang="zh-CN" sz="2000" b="1" dirty="0"/>
              <a:t>5&lt;3</a:t>
            </a:r>
            <a:r>
              <a:rPr lang="zh-CN" altLang="zh-CN" sz="2000" b="1" dirty="0"/>
              <a:t>的值，实现方法为：在当前单元格中输入“</a:t>
            </a:r>
            <a:r>
              <a:rPr lang="en-US" altLang="zh-CN" sz="2000" b="1" dirty="0"/>
              <a:t>=5&lt;3</a:t>
            </a:r>
            <a:r>
              <a:rPr lang="zh-CN" altLang="zh-CN" sz="2000" b="1" dirty="0"/>
              <a:t>”，按</a:t>
            </a:r>
            <a:r>
              <a:rPr lang="en-US" altLang="zh-CN" sz="2000" b="1" dirty="0"/>
              <a:t>Enter</a:t>
            </a:r>
            <a:r>
              <a:rPr lang="zh-CN" altLang="zh-CN" sz="2000" b="1" dirty="0"/>
              <a:t>键，单元格中显示计算结果</a:t>
            </a:r>
            <a:r>
              <a:rPr lang="en-US" altLang="zh-CN" sz="2000" b="1" dirty="0"/>
              <a:t>FALSE</a:t>
            </a:r>
            <a:endParaRPr lang="zh-CN" altLang="zh-CN" sz="2000" b="1" dirty="0"/>
          </a:p>
        </p:txBody>
      </p:sp>
    </p:spTree>
    <p:extLst>
      <p:ext uri="{BB962C8B-B14F-4D97-AF65-F5344CB8AC3E}">
        <p14:creationId xmlns:p14="http://schemas.microsoft.com/office/powerpoint/2010/main" val="1855640044"/>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4.3</a:t>
            </a:r>
            <a:r>
              <a:rPr lang="zh-CN" altLang="zh-CN" b="1" dirty="0"/>
              <a:t>数据的录入与</a:t>
            </a:r>
            <a:r>
              <a:rPr lang="zh-CN" altLang="zh-CN" b="1" dirty="0" smtClean="0"/>
              <a:t>修改</a:t>
            </a:r>
            <a:endParaRPr lang="zh-CN" altLang="en-US" dirty="0"/>
          </a:p>
        </p:txBody>
      </p:sp>
      <p:sp>
        <p:nvSpPr>
          <p:cNvPr id="3" name="内容占位符 2"/>
          <p:cNvSpPr>
            <a:spLocks noGrp="1"/>
          </p:cNvSpPr>
          <p:nvPr>
            <p:ph sz="quarter" idx="1"/>
          </p:nvPr>
        </p:nvSpPr>
        <p:spPr/>
        <p:txBody>
          <a:bodyPr/>
          <a:lstStyle/>
          <a:p>
            <a:r>
              <a:rPr lang="en-US" altLang="zh-CN" b="1" dirty="0" smtClean="0"/>
              <a:t>4.3.2</a:t>
            </a:r>
            <a:r>
              <a:rPr lang="zh-CN" altLang="en-US" b="1" dirty="0" smtClean="0"/>
              <a:t>数据的录入与编辑</a:t>
            </a:r>
            <a:endParaRPr lang="en-US" altLang="zh-CN" b="1" dirty="0" smtClean="0"/>
          </a:p>
          <a:p>
            <a:r>
              <a:rPr lang="en-US" altLang="zh-CN" dirty="0"/>
              <a:t>1.</a:t>
            </a:r>
            <a:r>
              <a:rPr lang="zh-CN" altLang="zh-CN" dirty="0"/>
              <a:t>单元格数据的录入</a:t>
            </a:r>
          </a:p>
          <a:p>
            <a:endParaRPr lang="zh-CN" altLang="en-US" dirty="0"/>
          </a:p>
        </p:txBody>
      </p:sp>
      <p:sp>
        <p:nvSpPr>
          <p:cNvPr id="5" name="五边形 4"/>
          <p:cNvSpPr/>
          <p:nvPr/>
        </p:nvSpPr>
        <p:spPr>
          <a:xfrm>
            <a:off x="467544" y="2492896"/>
            <a:ext cx="3528392" cy="504056"/>
          </a:xfrm>
          <a:prstGeom prst="homePlate">
            <a:avLst>
              <a:gd name="adj" fmla="val 129338"/>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400" b="1" dirty="0" smtClean="0"/>
              <a:t>（</a:t>
            </a:r>
            <a:r>
              <a:rPr lang="en-US" altLang="zh-CN" sz="2400" b="1" dirty="0" smtClean="0"/>
              <a:t>5</a:t>
            </a:r>
            <a:r>
              <a:rPr lang="zh-CN" altLang="zh-CN" sz="2400" b="1" dirty="0" smtClean="0"/>
              <a:t>）</a:t>
            </a:r>
            <a:r>
              <a:rPr lang="zh-CN" altLang="zh-CN" sz="2400" b="1" dirty="0"/>
              <a:t>录入日期和时间</a:t>
            </a:r>
          </a:p>
        </p:txBody>
      </p:sp>
      <p:sp>
        <p:nvSpPr>
          <p:cNvPr id="6" name="圆角矩形标注 5"/>
          <p:cNvSpPr/>
          <p:nvPr/>
        </p:nvSpPr>
        <p:spPr>
          <a:xfrm>
            <a:off x="1259632" y="3645024"/>
            <a:ext cx="6912768" cy="2448272"/>
          </a:xfrm>
          <a:prstGeom prst="wedgeRoundRectCallout">
            <a:avLst>
              <a:gd name="adj1" fmla="val -20416"/>
              <a:gd name="adj2" fmla="val -77143"/>
              <a:gd name="adj3" fmla="val 16667"/>
            </a:avLst>
          </a:prstGeom>
          <a:gradFill flip="none" rotWithShape="1">
            <a:gsLst>
              <a:gs pos="25000">
                <a:srgbClr val="000082"/>
              </a:gs>
              <a:gs pos="45000">
                <a:srgbClr val="66008F"/>
              </a:gs>
              <a:gs pos="73000">
                <a:srgbClr val="BA0066"/>
              </a:gs>
              <a:gs pos="96000">
                <a:srgbClr val="FF0000"/>
              </a:gs>
              <a:gs pos="100000">
                <a:srgbClr val="FF8200"/>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400" b="1" dirty="0"/>
              <a:t>①录入日期</a:t>
            </a:r>
          </a:p>
          <a:p>
            <a:r>
              <a:rPr lang="zh-CN" altLang="zh-CN" sz="2400" b="1" dirty="0"/>
              <a:t>日期型数据的输入格式：“年</a:t>
            </a:r>
            <a:r>
              <a:rPr lang="en-US" altLang="zh-CN" sz="2400" b="1" dirty="0"/>
              <a:t>-</a:t>
            </a:r>
            <a:r>
              <a:rPr lang="zh-CN" altLang="zh-CN" sz="2400" b="1" dirty="0"/>
              <a:t>月</a:t>
            </a:r>
            <a:r>
              <a:rPr lang="en-US" altLang="zh-CN" sz="2400" b="1" dirty="0"/>
              <a:t>-</a:t>
            </a:r>
            <a:r>
              <a:rPr lang="zh-CN" altLang="zh-CN" sz="2400" b="1" dirty="0"/>
              <a:t>日”或“年</a:t>
            </a:r>
            <a:r>
              <a:rPr lang="en-US" altLang="zh-CN" sz="2400" b="1" dirty="0"/>
              <a:t>/</a:t>
            </a:r>
            <a:r>
              <a:rPr lang="zh-CN" altLang="zh-CN" sz="2400" b="1" dirty="0"/>
              <a:t>月</a:t>
            </a:r>
            <a:r>
              <a:rPr lang="en-US" altLang="zh-CN" sz="2400" b="1" dirty="0"/>
              <a:t>/</a:t>
            </a:r>
            <a:r>
              <a:rPr lang="zh-CN" altLang="zh-CN" sz="2400" b="1" dirty="0"/>
              <a:t>日”。如输入</a:t>
            </a:r>
            <a:r>
              <a:rPr lang="en-US" altLang="zh-CN" sz="2400" b="1" dirty="0"/>
              <a:t>2014-5-20</a:t>
            </a:r>
            <a:r>
              <a:rPr lang="zh-CN" altLang="zh-CN" sz="2400" b="1" dirty="0"/>
              <a:t>或</a:t>
            </a:r>
            <a:r>
              <a:rPr lang="en-US" altLang="zh-CN" sz="2400" b="1" dirty="0"/>
              <a:t>2014/5/20</a:t>
            </a:r>
            <a:r>
              <a:rPr lang="zh-CN" altLang="zh-CN" sz="2400" b="1" dirty="0"/>
              <a:t>都能在单元格中显示</a:t>
            </a:r>
            <a:r>
              <a:rPr lang="en-US" altLang="zh-CN" sz="2400" b="1" dirty="0"/>
              <a:t>2014/5/20</a:t>
            </a:r>
            <a:r>
              <a:rPr lang="zh-CN" altLang="zh-CN" sz="2400" b="1" dirty="0"/>
              <a:t>。如果年份省略，则输入的日期默认是当年的年份。</a:t>
            </a:r>
          </a:p>
        </p:txBody>
      </p:sp>
    </p:spTree>
    <p:extLst>
      <p:ext uri="{BB962C8B-B14F-4D97-AF65-F5344CB8AC3E}">
        <p14:creationId xmlns:p14="http://schemas.microsoft.com/office/powerpoint/2010/main" val="926900896"/>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4.3</a:t>
            </a:r>
            <a:r>
              <a:rPr lang="zh-CN" altLang="zh-CN" b="1" dirty="0"/>
              <a:t>数据的录入与</a:t>
            </a:r>
            <a:r>
              <a:rPr lang="zh-CN" altLang="zh-CN" b="1" dirty="0" smtClean="0"/>
              <a:t>修改</a:t>
            </a:r>
            <a:endParaRPr lang="zh-CN" altLang="en-US" dirty="0"/>
          </a:p>
        </p:txBody>
      </p:sp>
      <p:sp>
        <p:nvSpPr>
          <p:cNvPr id="3" name="内容占位符 2"/>
          <p:cNvSpPr>
            <a:spLocks noGrp="1"/>
          </p:cNvSpPr>
          <p:nvPr>
            <p:ph sz="quarter" idx="1"/>
          </p:nvPr>
        </p:nvSpPr>
        <p:spPr/>
        <p:txBody>
          <a:bodyPr/>
          <a:lstStyle/>
          <a:p>
            <a:r>
              <a:rPr lang="en-US" altLang="zh-CN" b="1" dirty="0" smtClean="0"/>
              <a:t>4.3.2</a:t>
            </a:r>
            <a:r>
              <a:rPr lang="zh-CN" altLang="en-US" b="1" dirty="0" smtClean="0"/>
              <a:t>数据的录入与编辑</a:t>
            </a:r>
            <a:endParaRPr lang="en-US" altLang="zh-CN" b="1" dirty="0" smtClean="0"/>
          </a:p>
          <a:p>
            <a:r>
              <a:rPr lang="en-US" altLang="zh-CN" dirty="0"/>
              <a:t>1.</a:t>
            </a:r>
            <a:r>
              <a:rPr lang="zh-CN" altLang="zh-CN" dirty="0"/>
              <a:t>单元格数据的录入</a:t>
            </a:r>
          </a:p>
          <a:p>
            <a:endParaRPr lang="zh-CN" altLang="en-US" dirty="0"/>
          </a:p>
        </p:txBody>
      </p:sp>
      <p:sp>
        <p:nvSpPr>
          <p:cNvPr id="5" name="五边形 4"/>
          <p:cNvSpPr/>
          <p:nvPr/>
        </p:nvSpPr>
        <p:spPr>
          <a:xfrm>
            <a:off x="467544" y="2492896"/>
            <a:ext cx="3528392" cy="504056"/>
          </a:xfrm>
          <a:prstGeom prst="homePlate">
            <a:avLst>
              <a:gd name="adj" fmla="val 129338"/>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400" b="1" dirty="0" smtClean="0"/>
              <a:t>（</a:t>
            </a:r>
            <a:r>
              <a:rPr lang="en-US" altLang="zh-CN" sz="2400" b="1" dirty="0" smtClean="0"/>
              <a:t>5</a:t>
            </a:r>
            <a:r>
              <a:rPr lang="zh-CN" altLang="zh-CN" sz="2400" b="1" dirty="0" smtClean="0"/>
              <a:t>）</a:t>
            </a:r>
            <a:r>
              <a:rPr lang="zh-CN" altLang="zh-CN" sz="2400" b="1" dirty="0"/>
              <a:t>录入日期和时间</a:t>
            </a:r>
          </a:p>
        </p:txBody>
      </p:sp>
      <p:sp>
        <p:nvSpPr>
          <p:cNvPr id="6" name="圆角矩形标注 5"/>
          <p:cNvSpPr/>
          <p:nvPr/>
        </p:nvSpPr>
        <p:spPr>
          <a:xfrm>
            <a:off x="1259632" y="3645024"/>
            <a:ext cx="6912768" cy="2448272"/>
          </a:xfrm>
          <a:prstGeom prst="wedgeRoundRectCallout">
            <a:avLst>
              <a:gd name="adj1" fmla="val -20416"/>
              <a:gd name="adj2" fmla="val -77143"/>
              <a:gd name="adj3" fmla="val 16667"/>
            </a:avLst>
          </a:prstGeom>
          <a:gradFill flip="none" rotWithShape="1">
            <a:gsLst>
              <a:gs pos="25000">
                <a:srgbClr val="000082"/>
              </a:gs>
              <a:gs pos="45000">
                <a:srgbClr val="66008F"/>
              </a:gs>
              <a:gs pos="73000">
                <a:srgbClr val="BA0066"/>
              </a:gs>
              <a:gs pos="96000">
                <a:srgbClr val="FF0000"/>
              </a:gs>
              <a:gs pos="100000">
                <a:srgbClr val="FF8200"/>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400" b="1" dirty="0" smtClean="0"/>
              <a:t>②</a:t>
            </a:r>
            <a:r>
              <a:rPr lang="zh-CN" altLang="zh-CN" sz="2400" b="1" dirty="0"/>
              <a:t>录入时间</a:t>
            </a:r>
          </a:p>
          <a:p>
            <a:r>
              <a:rPr lang="zh-CN" altLang="zh-CN" sz="2400" b="1" dirty="0"/>
              <a:t>时间型数据的输入格式：“时</a:t>
            </a:r>
            <a:r>
              <a:rPr lang="en-US" altLang="zh-CN" sz="2400" b="1" dirty="0"/>
              <a:t>:</a:t>
            </a:r>
            <a:r>
              <a:rPr lang="zh-CN" altLang="zh-CN" sz="2400" b="1" dirty="0"/>
              <a:t>分</a:t>
            </a:r>
            <a:r>
              <a:rPr lang="en-US" altLang="zh-CN" sz="2400" b="1" dirty="0"/>
              <a:t>:</a:t>
            </a:r>
            <a:r>
              <a:rPr lang="zh-CN" altLang="zh-CN" sz="2400" b="1" dirty="0"/>
              <a:t>秒”或“时</a:t>
            </a:r>
            <a:r>
              <a:rPr lang="en-US" altLang="zh-CN" sz="2400" b="1" dirty="0"/>
              <a:t>:</a:t>
            </a:r>
            <a:r>
              <a:rPr lang="zh-CN" altLang="zh-CN" sz="2400" b="1" dirty="0"/>
              <a:t>分</a:t>
            </a:r>
            <a:r>
              <a:rPr lang="en-US" altLang="zh-CN" sz="2400" b="1" dirty="0"/>
              <a:t>:</a:t>
            </a:r>
            <a:r>
              <a:rPr lang="zh-CN" altLang="zh-CN" sz="2400" b="1" dirty="0"/>
              <a:t>秒</a:t>
            </a:r>
            <a:r>
              <a:rPr lang="en-US" altLang="zh-CN" sz="2400" b="1" dirty="0"/>
              <a:t> PM/AM</a:t>
            </a:r>
            <a:r>
              <a:rPr lang="zh-CN" altLang="zh-CN" sz="2400" b="1" dirty="0"/>
              <a:t>”。如输入“</a:t>
            </a:r>
            <a:r>
              <a:rPr lang="en-US" altLang="zh-CN" sz="2400" b="1" dirty="0"/>
              <a:t>13:20</a:t>
            </a:r>
            <a:r>
              <a:rPr lang="zh-CN" altLang="zh-CN" sz="2400" b="1" dirty="0"/>
              <a:t>”，或者输入“</a:t>
            </a:r>
            <a:r>
              <a:rPr lang="en-US" altLang="zh-CN" sz="2400" b="1" dirty="0"/>
              <a:t>1:20 PM</a:t>
            </a:r>
            <a:r>
              <a:rPr lang="zh-CN" altLang="zh-CN" sz="2400" b="1" dirty="0"/>
              <a:t>”。注意</a:t>
            </a:r>
            <a:r>
              <a:rPr lang="en-US" altLang="zh-CN" sz="2400" b="1" dirty="0"/>
              <a:t>PM</a:t>
            </a:r>
            <a:r>
              <a:rPr lang="zh-CN" altLang="zh-CN" sz="2400" b="1" dirty="0"/>
              <a:t>前必须有空格。</a:t>
            </a:r>
          </a:p>
        </p:txBody>
      </p:sp>
    </p:spTree>
    <p:extLst>
      <p:ext uri="{BB962C8B-B14F-4D97-AF65-F5344CB8AC3E}">
        <p14:creationId xmlns:p14="http://schemas.microsoft.com/office/powerpoint/2010/main" val="3344936871"/>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4.3</a:t>
            </a:r>
            <a:r>
              <a:rPr lang="zh-CN" altLang="zh-CN" b="1" dirty="0"/>
              <a:t>数据的录入与</a:t>
            </a:r>
            <a:r>
              <a:rPr lang="zh-CN" altLang="zh-CN" b="1" dirty="0" smtClean="0"/>
              <a:t>修改</a:t>
            </a:r>
            <a:endParaRPr lang="zh-CN" altLang="en-US" dirty="0"/>
          </a:p>
        </p:txBody>
      </p:sp>
      <p:sp>
        <p:nvSpPr>
          <p:cNvPr id="3" name="内容占位符 2"/>
          <p:cNvSpPr>
            <a:spLocks noGrp="1"/>
          </p:cNvSpPr>
          <p:nvPr>
            <p:ph sz="quarter" idx="1"/>
          </p:nvPr>
        </p:nvSpPr>
        <p:spPr/>
        <p:txBody>
          <a:bodyPr/>
          <a:lstStyle/>
          <a:p>
            <a:r>
              <a:rPr lang="en-US" altLang="zh-CN" b="1" dirty="0" smtClean="0"/>
              <a:t>4.3.2</a:t>
            </a:r>
            <a:r>
              <a:rPr lang="zh-CN" altLang="en-US" b="1" dirty="0" smtClean="0"/>
              <a:t>数据的录入与编辑</a:t>
            </a:r>
            <a:endParaRPr lang="en-US" altLang="zh-CN" b="1" dirty="0" smtClean="0"/>
          </a:p>
          <a:p>
            <a:r>
              <a:rPr lang="en-US" altLang="zh-CN" dirty="0"/>
              <a:t>1.</a:t>
            </a:r>
            <a:r>
              <a:rPr lang="zh-CN" altLang="zh-CN" dirty="0"/>
              <a:t>单元格数据的录入</a:t>
            </a:r>
          </a:p>
          <a:p>
            <a:endParaRPr lang="zh-CN" altLang="en-US" dirty="0"/>
          </a:p>
        </p:txBody>
      </p:sp>
      <p:sp>
        <p:nvSpPr>
          <p:cNvPr id="5" name="五边形 4"/>
          <p:cNvSpPr/>
          <p:nvPr/>
        </p:nvSpPr>
        <p:spPr>
          <a:xfrm>
            <a:off x="467544" y="2492896"/>
            <a:ext cx="3528392" cy="504056"/>
          </a:xfrm>
          <a:prstGeom prst="homePlate">
            <a:avLst>
              <a:gd name="adj" fmla="val 129338"/>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400" b="1" dirty="0" smtClean="0"/>
              <a:t>（</a:t>
            </a:r>
            <a:r>
              <a:rPr lang="en-US" altLang="zh-CN" sz="2400" b="1" dirty="0" smtClean="0"/>
              <a:t>5</a:t>
            </a:r>
            <a:r>
              <a:rPr lang="zh-CN" altLang="zh-CN" sz="2400" b="1" dirty="0" smtClean="0"/>
              <a:t>）</a:t>
            </a:r>
            <a:r>
              <a:rPr lang="zh-CN" altLang="zh-CN" sz="2400" b="1" dirty="0"/>
              <a:t>录入日期和时间</a:t>
            </a:r>
          </a:p>
        </p:txBody>
      </p:sp>
      <p:sp>
        <p:nvSpPr>
          <p:cNvPr id="6" name="圆角矩形标注 5"/>
          <p:cNvSpPr/>
          <p:nvPr/>
        </p:nvSpPr>
        <p:spPr>
          <a:xfrm>
            <a:off x="1259632" y="3645024"/>
            <a:ext cx="6912768" cy="2448272"/>
          </a:xfrm>
          <a:prstGeom prst="wedgeRoundRectCallout">
            <a:avLst>
              <a:gd name="adj1" fmla="val -20416"/>
              <a:gd name="adj2" fmla="val -77143"/>
              <a:gd name="adj3" fmla="val 16667"/>
            </a:avLst>
          </a:prstGeom>
          <a:gradFill flip="none" rotWithShape="1">
            <a:gsLst>
              <a:gs pos="25000">
                <a:srgbClr val="000082"/>
              </a:gs>
              <a:gs pos="45000">
                <a:srgbClr val="66008F"/>
              </a:gs>
              <a:gs pos="73000">
                <a:srgbClr val="BA0066"/>
              </a:gs>
              <a:gs pos="96000">
                <a:srgbClr val="FF0000"/>
              </a:gs>
              <a:gs pos="100000">
                <a:srgbClr val="FF8200"/>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400" b="1" dirty="0"/>
              <a:t>③录入日期和时间</a:t>
            </a:r>
          </a:p>
          <a:p>
            <a:r>
              <a:rPr lang="zh-CN" altLang="zh-CN" sz="2400" b="1" dirty="0"/>
              <a:t>日期和时间型数据输入格式：</a:t>
            </a:r>
            <a:r>
              <a:rPr lang="en-US" altLang="zh-CN" sz="2400" b="1" dirty="0"/>
              <a:t>&lt;</a:t>
            </a:r>
            <a:r>
              <a:rPr lang="zh-CN" altLang="zh-CN" sz="2400" b="1" dirty="0"/>
              <a:t>日期</a:t>
            </a:r>
            <a:r>
              <a:rPr lang="en-US" altLang="zh-CN" sz="2400" b="1" dirty="0"/>
              <a:t>&gt;</a:t>
            </a:r>
            <a:r>
              <a:rPr lang="zh-CN" altLang="zh-CN" sz="2400" b="1" dirty="0"/>
              <a:t>空格</a:t>
            </a:r>
            <a:r>
              <a:rPr lang="en-US" altLang="zh-CN" sz="2400" b="1" dirty="0"/>
              <a:t>&lt;</a:t>
            </a:r>
            <a:r>
              <a:rPr lang="zh-CN" altLang="zh-CN" sz="2400" b="1" dirty="0"/>
              <a:t>时间</a:t>
            </a:r>
            <a:r>
              <a:rPr lang="en-US" altLang="zh-CN" sz="2400" b="1" dirty="0"/>
              <a:t>&gt;</a:t>
            </a:r>
            <a:r>
              <a:rPr lang="zh-CN" altLang="zh-CN" sz="2400" b="1" dirty="0"/>
              <a:t>。例如：输入日期时间型数据“</a:t>
            </a:r>
            <a:r>
              <a:rPr lang="en-US" altLang="zh-CN" sz="2400" b="1" dirty="0"/>
              <a:t>2015</a:t>
            </a:r>
            <a:r>
              <a:rPr lang="zh-CN" altLang="zh-CN" sz="2400" b="1" dirty="0"/>
              <a:t>年</a:t>
            </a:r>
            <a:r>
              <a:rPr lang="en-US" altLang="zh-CN" sz="2400" b="1" dirty="0"/>
              <a:t>1</a:t>
            </a:r>
            <a:r>
              <a:rPr lang="zh-CN" altLang="zh-CN" sz="2400" b="1" dirty="0"/>
              <a:t>月</a:t>
            </a:r>
            <a:r>
              <a:rPr lang="en-US" altLang="zh-CN" sz="2400" b="1" dirty="0"/>
              <a:t>1</a:t>
            </a:r>
            <a:r>
              <a:rPr lang="zh-CN" altLang="zh-CN" sz="2400" b="1" dirty="0"/>
              <a:t>日</a:t>
            </a:r>
            <a:r>
              <a:rPr lang="en-US" altLang="zh-CN" sz="2400" b="1" dirty="0"/>
              <a:t>11</a:t>
            </a:r>
            <a:r>
              <a:rPr lang="zh-CN" altLang="zh-CN" sz="2400" b="1" dirty="0"/>
              <a:t>时</a:t>
            </a:r>
            <a:r>
              <a:rPr lang="en-US" altLang="zh-CN" sz="2400" b="1" dirty="0"/>
              <a:t>30</a:t>
            </a:r>
            <a:r>
              <a:rPr lang="zh-CN" altLang="zh-CN" sz="2400" b="1" dirty="0"/>
              <a:t>分”，实现方法为：输入“</a:t>
            </a:r>
            <a:r>
              <a:rPr lang="en-US" altLang="zh-CN" sz="2400" b="1" dirty="0"/>
              <a:t>2015/1/1  11:30</a:t>
            </a:r>
            <a:r>
              <a:rPr lang="zh-CN" altLang="zh-CN" sz="2400" b="1" dirty="0"/>
              <a:t>”。</a:t>
            </a:r>
          </a:p>
        </p:txBody>
      </p:sp>
    </p:spTree>
    <p:extLst>
      <p:ext uri="{BB962C8B-B14F-4D97-AF65-F5344CB8AC3E}">
        <p14:creationId xmlns:p14="http://schemas.microsoft.com/office/powerpoint/2010/main" val="2428665124"/>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4.3</a:t>
            </a:r>
            <a:r>
              <a:rPr lang="zh-CN" altLang="zh-CN" b="1" dirty="0"/>
              <a:t>数据的录入与</a:t>
            </a:r>
            <a:r>
              <a:rPr lang="zh-CN" altLang="zh-CN" b="1" dirty="0" smtClean="0"/>
              <a:t>修改</a:t>
            </a:r>
            <a:endParaRPr lang="zh-CN" altLang="en-US" dirty="0"/>
          </a:p>
        </p:txBody>
      </p:sp>
      <p:sp>
        <p:nvSpPr>
          <p:cNvPr id="3" name="内容占位符 2"/>
          <p:cNvSpPr>
            <a:spLocks noGrp="1"/>
          </p:cNvSpPr>
          <p:nvPr>
            <p:ph sz="quarter" idx="1"/>
          </p:nvPr>
        </p:nvSpPr>
        <p:spPr/>
        <p:txBody>
          <a:bodyPr/>
          <a:lstStyle/>
          <a:p>
            <a:r>
              <a:rPr lang="en-US" altLang="zh-CN" b="1" dirty="0" smtClean="0"/>
              <a:t>4.3.2</a:t>
            </a:r>
            <a:r>
              <a:rPr lang="zh-CN" altLang="en-US" b="1" dirty="0" smtClean="0"/>
              <a:t>数据的录入与编辑</a:t>
            </a:r>
            <a:endParaRPr lang="en-US" altLang="zh-CN" b="1" dirty="0" smtClean="0"/>
          </a:p>
          <a:p>
            <a:r>
              <a:rPr lang="en-US" altLang="zh-CN" dirty="0"/>
              <a:t>1.</a:t>
            </a:r>
            <a:r>
              <a:rPr lang="zh-CN" altLang="zh-CN" dirty="0"/>
              <a:t>单元格数据的录入</a:t>
            </a:r>
          </a:p>
          <a:p>
            <a:endParaRPr lang="zh-CN" altLang="en-US" dirty="0"/>
          </a:p>
        </p:txBody>
      </p:sp>
      <p:sp>
        <p:nvSpPr>
          <p:cNvPr id="5" name="五边形 4"/>
          <p:cNvSpPr/>
          <p:nvPr/>
        </p:nvSpPr>
        <p:spPr>
          <a:xfrm>
            <a:off x="467544" y="2492896"/>
            <a:ext cx="3528392" cy="504056"/>
          </a:xfrm>
          <a:prstGeom prst="homePlate">
            <a:avLst>
              <a:gd name="adj" fmla="val 129338"/>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400" b="1" dirty="0" smtClean="0"/>
              <a:t>（</a:t>
            </a:r>
            <a:r>
              <a:rPr lang="en-US" altLang="zh-CN" sz="2400" b="1" dirty="0" smtClean="0"/>
              <a:t>6</a:t>
            </a:r>
            <a:r>
              <a:rPr lang="zh-CN" altLang="zh-CN" sz="2400" b="1" dirty="0" smtClean="0"/>
              <a:t>）</a:t>
            </a:r>
            <a:r>
              <a:rPr lang="zh-CN" altLang="en-US" sz="2400" b="1" dirty="0" smtClean="0"/>
              <a:t>填充序列</a:t>
            </a:r>
            <a:endParaRPr lang="zh-CN" altLang="zh-CN" sz="2400" b="1" dirty="0"/>
          </a:p>
        </p:txBody>
      </p:sp>
      <p:sp>
        <p:nvSpPr>
          <p:cNvPr id="6" name="圆角矩形标注 5"/>
          <p:cNvSpPr/>
          <p:nvPr/>
        </p:nvSpPr>
        <p:spPr>
          <a:xfrm>
            <a:off x="899592" y="3284984"/>
            <a:ext cx="7704856" cy="3240360"/>
          </a:xfrm>
          <a:prstGeom prst="wedgeRoundRectCallout">
            <a:avLst>
              <a:gd name="adj1" fmla="val -37400"/>
              <a:gd name="adj2" fmla="val -58680"/>
              <a:gd name="adj3" fmla="val 16667"/>
            </a:avLst>
          </a:prstGeom>
          <a:gradFill flip="none" rotWithShape="1">
            <a:gsLst>
              <a:gs pos="25000">
                <a:srgbClr val="000082"/>
              </a:gs>
              <a:gs pos="45000">
                <a:srgbClr val="66008F"/>
              </a:gs>
              <a:gs pos="73000">
                <a:srgbClr val="BA0066"/>
              </a:gs>
              <a:gs pos="96000">
                <a:srgbClr val="FF0000"/>
              </a:gs>
              <a:gs pos="100000">
                <a:srgbClr val="FF8200"/>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000" b="1" dirty="0"/>
              <a:t>填充序列一般使用两种方法：拖动填充柄和使用“序列”对话框</a:t>
            </a:r>
            <a:r>
              <a:rPr lang="zh-CN" altLang="zh-CN" sz="2000" b="1" dirty="0" smtClean="0"/>
              <a:t>。</a:t>
            </a:r>
            <a:endParaRPr lang="en-US" altLang="zh-CN" sz="2000" b="1" dirty="0" smtClean="0"/>
          </a:p>
          <a:p>
            <a:r>
              <a:rPr lang="zh-CN" altLang="zh-CN" sz="2000" b="1" dirty="0"/>
              <a:t>【例⒋</a:t>
            </a:r>
            <a:r>
              <a:rPr lang="en-US" altLang="zh-CN" sz="2000" b="1" dirty="0"/>
              <a:t>1</a:t>
            </a:r>
            <a:r>
              <a:rPr lang="zh-CN" altLang="zh-CN" sz="2000" b="1" dirty="0"/>
              <a:t>】在</a:t>
            </a:r>
            <a:r>
              <a:rPr lang="en-US" altLang="zh-CN" sz="2000" b="1" dirty="0"/>
              <a:t>A2:A6</a:t>
            </a:r>
            <a:r>
              <a:rPr lang="zh-CN" altLang="zh-CN" sz="2000" b="1" dirty="0"/>
              <a:t>单元格区域，填充一个“学号”序列，学号起始值为“</a:t>
            </a:r>
            <a:r>
              <a:rPr lang="en-US" altLang="zh-CN" sz="2000" b="1" dirty="0"/>
              <a:t>200101001</a:t>
            </a:r>
            <a:r>
              <a:rPr lang="zh-CN" altLang="zh-CN" sz="2000" b="1" dirty="0"/>
              <a:t>”。</a:t>
            </a:r>
          </a:p>
          <a:p>
            <a:r>
              <a:rPr lang="zh-CN" altLang="zh-CN" sz="2000" b="1" dirty="0"/>
              <a:t>【操作步骤】</a:t>
            </a:r>
          </a:p>
          <a:p>
            <a:r>
              <a:rPr lang="en-US" altLang="zh-CN" sz="2000" b="1" dirty="0"/>
              <a:t>Step1</a:t>
            </a:r>
            <a:r>
              <a:rPr lang="zh-CN" altLang="zh-CN" sz="2000" b="1" dirty="0"/>
              <a:t>：单击序列开始单元格</a:t>
            </a:r>
            <a:r>
              <a:rPr lang="en-US" altLang="zh-CN" sz="2000" b="1" dirty="0"/>
              <a:t>A2</a:t>
            </a:r>
            <a:r>
              <a:rPr lang="zh-CN" altLang="zh-CN" sz="2000" b="1" dirty="0"/>
              <a:t>，输入数字文本</a:t>
            </a:r>
            <a:r>
              <a:rPr lang="en-US" altLang="zh-CN" sz="2000" b="1" dirty="0"/>
              <a:t>′0804130101</a:t>
            </a:r>
            <a:r>
              <a:rPr lang="zh-CN" altLang="zh-CN" sz="2000" b="1" dirty="0"/>
              <a:t>，按</a:t>
            </a:r>
            <a:r>
              <a:rPr lang="en-US" altLang="zh-CN" sz="2000" b="1" dirty="0"/>
              <a:t>Enter</a:t>
            </a:r>
            <a:r>
              <a:rPr lang="zh-CN" altLang="zh-CN" sz="2000" b="1" dirty="0"/>
              <a:t>键。</a:t>
            </a:r>
          </a:p>
          <a:p>
            <a:r>
              <a:rPr lang="en-US" altLang="zh-CN" sz="2000" b="1" dirty="0"/>
              <a:t>Step2</a:t>
            </a:r>
            <a:r>
              <a:rPr lang="zh-CN" altLang="zh-CN" sz="2000" b="1" dirty="0"/>
              <a:t>：拖动单元格</a:t>
            </a:r>
            <a:r>
              <a:rPr lang="en-US" altLang="zh-CN" sz="2000" b="1" dirty="0"/>
              <a:t>A2</a:t>
            </a:r>
            <a:r>
              <a:rPr lang="zh-CN" altLang="zh-CN" sz="2000" b="1" dirty="0"/>
              <a:t>的填充柄到</a:t>
            </a:r>
            <a:r>
              <a:rPr lang="en-US" altLang="zh-CN" sz="2000" b="1" dirty="0"/>
              <a:t>A6</a:t>
            </a:r>
            <a:r>
              <a:rPr lang="zh-CN" altLang="zh-CN" sz="2000" b="1" dirty="0"/>
              <a:t>。则在</a:t>
            </a:r>
            <a:r>
              <a:rPr lang="en-US" altLang="zh-CN" sz="2000" b="1" dirty="0"/>
              <a:t>A2</a:t>
            </a:r>
            <a:r>
              <a:rPr lang="zh-CN" altLang="zh-CN" sz="2000" b="1" dirty="0"/>
              <a:t>到</a:t>
            </a:r>
            <a:r>
              <a:rPr lang="en-US" altLang="zh-CN" sz="2000" b="1" dirty="0"/>
              <a:t>A6</a:t>
            </a:r>
            <a:r>
              <a:rPr lang="zh-CN" altLang="zh-CN" sz="2000" b="1" dirty="0"/>
              <a:t>单元格区域内，填充了一个数字文本序列，如</a:t>
            </a:r>
            <a:r>
              <a:rPr lang="zh-CN" altLang="zh-CN" sz="2000" b="1" dirty="0" smtClean="0"/>
              <a:t>图所</a:t>
            </a:r>
            <a:r>
              <a:rPr lang="zh-CN" altLang="zh-CN" sz="2000" b="1" dirty="0"/>
              <a:t>示。</a:t>
            </a:r>
          </a:p>
          <a:p>
            <a:endParaRPr lang="zh-CN" altLang="zh-CN" sz="2000" b="1"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0789" y="4437112"/>
            <a:ext cx="5292225" cy="1584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50998860"/>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146"/>
                                        </p:tgtEl>
                                        <p:attrNameLst>
                                          <p:attrName>style.visibility</p:attrName>
                                        </p:attrNameLst>
                                      </p:cBhvr>
                                      <p:to>
                                        <p:strVal val="visible"/>
                                      </p:to>
                                    </p:set>
                                    <p:animEffect transition="in" filter="barn(inVertical)">
                                      <p:cBhvr>
                                        <p:cTn id="17"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4.3</a:t>
            </a:r>
            <a:r>
              <a:rPr lang="zh-CN" altLang="zh-CN" b="1" dirty="0"/>
              <a:t>数据的录入与</a:t>
            </a:r>
            <a:r>
              <a:rPr lang="zh-CN" altLang="zh-CN" b="1" dirty="0" smtClean="0"/>
              <a:t>修改</a:t>
            </a:r>
            <a:endParaRPr lang="zh-CN" altLang="en-US" dirty="0"/>
          </a:p>
        </p:txBody>
      </p:sp>
      <p:sp>
        <p:nvSpPr>
          <p:cNvPr id="3" name="内容占位符 2"/>
          <p:cNvSpPr>
            <a:spLocks noGrp="1"/>
          </p:cNvSpPr>
          <p:nvPr>
            <p:ph sz="quarter" idx="1"/>
          </p:nvPr>
        </p:nvSpPr>
        <p:spPr/>
        <p:txBody>
          <a:bodyPr/>
          <a:lstStyle/>
          <a:p>
            <a:r>
              <a:rPr lang="en-US" altLang="zh-CN" b="1" dirty="0" smtClean="0"/>
              <a:t>4.3.2</a:t>
            </a:r>
            <a:r>
              <a:rPr lang="zh-CN" altLang="en-US" b="1" dirty="0" smtClean="0"/>
              <a:t>数据的录入与编辑</a:t>
            </a:r>
            <a:endParaRPr lang="en-US" altLang="zh-CN" b="1" dirty="0" smtClean="0"/>
          </a:p>
          <a:p>
            <a:r>
              <a:rPr lang="en-US" altLang="zh-CN" dirty="0"/>
              <a:t>1.</a:t>
            </a:r>
            <a:r>
              <a:rPr lang="zh-CN" altLang="zh-CN" dirty="0"/>
              <a:t>单元格数据的录入</a:t>
            </a:r>
          </a:p>
          <a:p>
            <a:endParaRPr lang="zh-CN" altLang="en-US" dirty="0"/>
          </a:p>
        </p:txBody>
      </p:sp>
      <p:sp>
        <p:nvSpPr>
          <p:cNvPr id="5" name="五边形 4"/>
          <p:cNvSpPr/>
          <p:nvPr/>
        </p:nvSpPr>
        <p:spPr>
          <a:xfrm>
            <a:off x="467544" y="2492896"/>
            <a:ext cx="3528392" cy="504056"/>
          </a:xfrm>
          <a:prstGeom prst="homePlate">
            <a:avLst>
              <a:gd name="adj" fmla="val 129338"/>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400" b="1" dirty="0" smtClean="0"/>
              <a:t>（</a:t>
            </a:r>
            <a:r>
              <a:rPr lang="en-US" altLang="zh-CN" sz="2400" b="1" dirty="0" smtClean="0"/>
              <a:t>6</a:t>
            </a:r>
            <a:r>
              <a:rPr lang="zh-CN" altLang="zh-CN" sz="2400" b="1" dirty="0" smtClean="0"/>
              <a:t>）</a:t>
            </a:r>
            <a:r>
              <a:rPr lang="zh-CN" altLang="en-US" sz="2400" b="1" dirty="0" smtClean="0"/>
              <a:t>填充序列</a:t>
            </a:r>
            <a:endParaRPr lang="zh-CN" altLang="zh-CN" sz="2400" b="1" dirty="0"/>
          </a:p>
        </p:txBody>
      </p:sp>
      <p:sp>
        <p:nvSpPr>
          <p:cNvPr id="6" name="圆角矩形标注 5"/>
          <p:cNvSpPr/>
          <p:nvPr/>
        </p:nvSpPr>
        <p:spPr>
          <a:xfrm>
            <a:off x="899592" y="3284984"/>
            <a:ext cx="7704856" cy="3240360"/>
          </a:xfrm>
          <a:prstGeom prst="wedgeRoundRectCallout">
            <a:avLst>
              <a:gd name="adj1" fmla="val -37400"/>
              <a:gd name="adj2" fmla="val -58680"/>
              <a:gd name="adj3" fmla="val 16667"/>
            </a:avLst>
          </a:prstGeom>
          <a:gradFill flip="none" rotWithShape="1">
            <a:gsLst>
              <a:gs pos="25000">
                <a:srgbClr val="000082"/>
              </a:gs>
              <a:gs pos="45000">
                <a:srgbClr val="66008F"/>
              </a:gs>
              <a:gs pos="73000">
                <a:srgbClr val="BA0066"/>
              </a:gs>
              <a:gs pos="96000">
                <a:srgbClr val="FF0000"/>
              </a:gs>
              <a:gs pos="100000">
                <a:srgbClr val="FF8200"/>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000" b="1" dirty="0"/>
              <a:t>【例</a:t>
            </a:r>
            <a:r>
              <a:rPr lang="en-US" altLang="zh-CN" sz="2000" b="1" dirty="0"/>
              <a:t>4.2</a:t>
            </a:r>
            <a:r>
              <a:rPr lang="zh-CN" altLang="zh-CN" sz="2000" b="1" dirty="0"/>
              <a:t>】实现等比序列的填充。</a:t>
            </a:r>
          </a:p>
          <a:p>
            <a:r>
              <a:rPr lang="zh-CN" altLang="zh-CN" sz="2000" b="1" dirty="0"/>
              <a:t>【操作步骤】</a:t>
            </a:r>
          </a:p>
          <a:p>
            <a:r>
              <a:rPr lang="en-US" altLang="zh-CN" sz="2000" b="1" dirty="0"/>
              <a:t>Step1</a:t>
            </a:r>
            <a:r>
              <a:rPr lang="zh-CN" altLang="zh-CN" sz="2000" b="1" dirty="0"/>
              <a:t>：在起始单元格中输入初始数值（如</a:t>
            </a:r>
            <a:r>
              <a:rPr lang="en-US" altLang="zh-CN" sz="2000" b="1" dirty="0"/>
              <a:t>2</a:t>
            </a:r>
            <a:r>
              <a:rPr lang="zh-CN" altLang="zh-CN" sz="2000" b="1" dirty="0"/>
              <a:t>），按</a:t>
            </a:r>
            <a:r>
              <a:rPr lang="en-US" altLang="zh-CN" sz="2000" b="1" dirty="0"/>
              <a:t>Enter</a:t>
            </a:r>
            <a:r>
              <a:rPr lang="zh-CN" altLang="zh-CN" sz="2000" b="1" dirty="0"/>
              <a:t>键后，再单击该单元格。</a:t>
            </a:r>
          </a:p>
          <a:p>
            <a:r>
              <a:rPr lang="en-US" altLang="zh-CN" sz="2000" b="1" dirty="0"/>
              <a:t>Step2</a:t>
            </a:r>
            <a:r>
              <a:rPr lang="zh-CN" altLang="zh-CN" sz="2000" b="1" dirty="0"/>
              <a:t>：选择“开始”选项卡→“编辑”→“填充”按钮→“系列”，弹出“序列”对话框。</a:t>
            </a:r>
          </a:p>
          <a:p>
            <a:r>
              <a:rPr lang="en-US" altLang="zh-CN" sz="2000" b="1" dirty="0"/>
              <a:t>Step3</a:t>
            </a:r>
            <a:r>
              <a:rPr lang="zh-CN" altLang="zh-CN" sz="2000" b="1" dirty="0"/>
              <a:t>：选择选序列产生在“列”、类型为“等比序列”，输入步长值（例如</a:t>
            </a:r>
            <a:r>
              <a:rPr lang="en-US" altLang="zh-CN" sz="2000" b="1" dirty="0"/>
              <a:t>2</a:t>
            </a:r>
            <a:r>
              <a:rPr lang="zh-CN" altLang="zh-CN" sz="2000" b="1" dirty="0"/>
              <a:t>）和终止值（例如</a:t>
            </a:r>
            <a:r>
              <a:rPr lang="en-US" altLang="zh-CN" sz="2000" b="1" dirty="0"/>
              <a:t>32</a:t>
            </a:r>
            <a:r>
              <a:rPr lang="zh-CN" altLang="zh-CN" sz="2000" b="1" dirty="0"/>
              <a:t>）。在输入序列首元素后，如果选定要生成序列的单元格区域，那么在“序列”对话框中不必给定“终止值”。 </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0152" y="692696"/>
            <a:ext cx="2817278" cy="1944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82091796"/>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7170"/>
                                        </p:tgtEl>
                                        <p:attrNameLst>
                                          <p:attrName>style.visibility</p:attrName>
                                        </p:attrNameLst>
                                      </p:cBhvr>
                                      <p:to>
                                        <p:strVal val="visible"/>
                                      </p:to>
                                    </p:set>
                                    <p:animEffect transition="in" filter="barn(inVertical)">
                                      <p:cBhvr>
                                        <p:cTn id="17"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4.3</a:t>
            </a:r>
            <a:r>
              <a:rPr lang="zh-CN" altLang="zh-CN" b="1" dirty="0"/>
              <a:t>数据的录入与</a:t>
            </a:r>
            <a:r>
              <a:rPr lang="zh-CN" altLang="zh-CN" b="1" dirty="0" smtClean="0"/>
              <a:t>修改</a:t>
            </a:r>
            <a:endParaRPr lang="zh-CN" altLang="en-US" dirty="0"/>
          </a:p>
        </p:txBody>
      </p:sp>
      <p:sp>
        <p:nvSpPr>
          <p:cNvPr id="3" name="内容占位符 2"/>
          <p:cNvSpPr>
            <a:spLocks noGrp="1"/>
          </p:cNvSpPr>
          <p:nvPr>
            <p:ph sz="quarter" idx="1"/>
          </p:nvPr>
        </p:nvSpPr>
        <p:spPr/>
        <p:txBody>
          <a:bodyPr/>
          <a:lstStyle/>
          <a:p>
            <a:r>
              <a:rPr lang="en-US" altLang="zh-CN" b="1" dirty="0" smtClean="0"/>
              <a:t>4.3.2</a:t>
            </a:r>
            <a:r>
              <a:rPr lang="zh-CN" altLang="en-US" b="1" dirty="0" smtClean="0"/>
              <a:t>数据的录入与编辑</a:t>
            </a:r>
            <a:endParaRPr lang="en-US" altLang="zh-CN" b="1" dirty="0" smtClean="0"/>
          </a:p>
          <a:p>
            <a:endParaRPr lang="zh-CN" altLang="en-US" dirty="0"/>
          </a:p>
        </p:txBody>
      </p:sp>
      <p:sp>
        <p:nvSpPr>
          <p:cNvPr id="7" name="对角圆角矩形 6"/>
          <p:cNvSpPr/>
          <p:nvPr/>
        </p:nvSpPr>
        <p:spPr>
          <a:xfrm>
            <a:off x="683568" y="1916832"/>
            <a:ext cx="4248472" cy="612068"/>
          </a:xfrm>
          <a:prstGeom prst="round2DiagRect">
            <a:avLst>
              <a:gd name="adj1" fmla="val 50000"/>
              <a:gd name="adj2" fmla="val 0"/>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t>2</a:t>
            </a:r>
            <a:r>
              <a:rPr lang="zh-CN" altLang="zh-CN" sz="2400" b="1" dirty="0"/>
              <a:t>．单元格内容的修改</a:t>
            </a:r>
          </a:p>
        </p:txBody>
      </p:sp>
      <p:sp>
        <p:nvSpPr>
          <p:cNvPr id="8" name="对角圆角矩形 7"/>
          <p:cNvSpPr/>
          <p:nvPr/>
        </p:nvSpPr>
        <p:spPr>
          <a:xfrm>
            <a:off x="1115616" y="2564904"/>
            <a:ext cx="4248472" cy="612068"/>
          </a:xfrm>
          <a:prstGeom prst="round2DiagRect">
            <a:avLst>
              <a:gd name="adj1" fmla="val 50000"/>
              <a:gd name="adj2" fmla="val 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t>3</a:t>
            </a:r>
            <a:r>
              <a:rPr lang="zh-CN" altLang="zh-CN" sz="2400" b="1" dirty="0"/>
              <a:t>．单元格内容的删除</a:t>
            </a:r>
          </a:p>
        </p:txBody>
      </p:sp>
      <p:sp>
        <p:nvSpPr>
          <p:cNvPr id="9" name="对角圆角矩形 8"/>
          <p:cNvSpPr/>
          <p:nvPr/>
        </p:nvSpPr>
        <p:spPr>
          <a:xfrm>
            <a:off x="1547664" y="3212976"/>
            <a:ext cx="4248472" cy="612068"/>
          </a:xfrm>
          <a:prstGeom prst="round2DiagRect">
            <a:avLst>
              <a:gd name="adj1" fmla="val 50000"/>
              <a:gd name="adj2" fmla="val 0"/>
            </a:avLst>
          </a:prstGeom>
          <a:solidFill>
            <a:srgbClr val="0033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t>4</a:t>
            </a:r>
            <a:r>
              <a:rPr lang="zh-CN" altLang="zh-CN" sz="2400" b="1" dirty="0"/>
              <a:t>．单元格的复制</a:t>
            </a:r>
            <a:r>
              <a:rPr lang="en-US" altLang="zh-CN" sz="2400" b="1" dirty="0"/>
              <a:t>/</a:t>
            </a:r>
            <a:r>
              <a:rPr lang="zh-CN" altLang="zh-CN" sz="2400" b="1" dirty="0"/>
              <a:t>移动</a:t>
            </a:r>
          </a:p>
        </p:txBody>
      </p:sp>
      <p:pic>
        <p:nvPicPr>
          <p:cNvPr id="819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4009" t="46930" r="11983" b="23848"/>
          <a:stretch/>
        </p:blipFill>
        <p:spPr bwMode="auto">
          <a:xfrm>
            <a:off x="1115616" y="3897052"/>
            <a:ext cx="7056784" cy="29286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26454167"/>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8194"/>
                                        </p:tgtEl>
                                        <p:attrNameLst>
                                          <p:attrName>style.visibility</p:attrName>
                                        </p:attrNameLst>
                                      </p:cBhvr>
                                      <p:to>
                                        <p:strVal val="visible"/>
                                      </p:to>
                                    </p:set>
                                    <p:animEffect transition="in" filter="barn(inVertical)">
                                      <p:cBhvr>
                                        <p:cTn id="22"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4.3</a:t>
            </a:r>
            <a:r>
              <a:rPr lang="zh-CN" altLang="zh-CN" b="1" dirty="0"/>
              <a:t>数据的录入与修改</a:t>
            </a:r>
            <a:endParaRPr lang="zh-CN" altLang="en-US" dirty="0"/>
          </a:p>
        </p:txBody>
      </p:sp>
      <p:sp>
        <p:nvSpPr>
          <p:cNvPr id="3" name="内容占位符 2"/>
          <p:cNvSpPr>
            <a:spLocks noGrp="1"/>
          </p:cNvSpPr>
          <p:nvPr>
            <p:ph sz="quarter" idx="1"/>
          </p:nvPr>
        </p:nvSpPr>
        <p:spPr/>
        <p:txBody>
          <a:bodyPr/>
          <a:lstStyle/>
          <a:p>
            <a:r>
              <a:rPr lang="en-US" altLang="zh-CN" b="1" dirty="0"/>
              <a:t>4.3.4 </a:t>
            </a:r>
            <a:r>
              <a:rPr lang="zh-CN" altLang="zh-CN" b="1" dirty="0"/>
              <a:t>实战演练——建立员工信息表</a:t>
            </a:r>
          </a:p>
          <a:p>
            <a:endParaRPr lang="zh-CN" altLang="en-US" dirty="0"/>
          </a:p>
        </p:txBody>
      </p:sp>
      <p:sp>
        <p:nvSpPr>
          <p:cNvPr id="4" name="梯形 3"/>
          <p:cNvSpPr/>
          <p:nvPr/>
        </p:nvSpPr>
        <p:spPr>
          <a:xfrm>
            <a:off x="539552" y="1916832"/>
            <a:ext cx="8496944" cy="2016224"/>
          </a:xfrm>
          <a:prstGeom prst="trapezoid">
            <a:avLst>
              <a:gd name="adj" fmla="val 57474"/>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t>【</a:t>
            </a:r>
            <a:r>
              <a:rPr lang="zh-CN" altLang="en-US" sz="2000" b="1" dirty="0"/>
              <a:t>实验目的</a:t>
            </a:r>
            <a:r>
              <a:rPr lang="en-US" altLang="zh-CN" sz="2000" b="1" dirty="0"/>
              <a:t>】</a:t>
            </a:r>
          </a:p>
          <a:p>
            <a:r>
              <a:rPr lang="en-US" altLang="zh-CN" sz="2000" b="1" dirty="0"/>
              <a:t>1</a:t>
            </a:r>
            <a:r>
              <a:rPr lang="zh-CN" altLang="en-US" sz="2000" b="1" dirty="0"/>
              <a:t>．掌握各种数据的输入方法。</a:t>
            </a:r>
          </a:p>
          <a:p>
            <a:pPr algn="ctr"/>
            <a:r>
              <a:rPr lang="en-US" altLang="zh-CN" sz="2000" b="1" dirty="0"/>
              <a:t>2</a:t>
            </a:r>
            <a:r>
              <a:rPr lang="zh-CN" altLang="en-US" sz="2000" b="1" dirty="0"/>
              <a:t>．掌握单元格的选定、复制、移动、清除内容等操作。</a:t>
            </a:r>
          </a:p>
          <a:p>
            <a:pPr algn="ctr"/>
            <a:r>
              <a:rPr lang="en-US" altLang="zh-CN" sz="2000" b="1" dirty="0"/>
              <a:t>3</a:t>
            </a:r>
            <a:r>
              <a:rPr lang="zh-CN" altLang="en-US" sz="2000" b="1" dirty="0"/>
              <a:t>．掌握工作表的插入、删除、复制、移动、重命名等操作</a:t>
            </a:r>
            <a:r>
              <a:rPr lang="zh-CN" altLang="en-US" sz="2000" b="1" dirty="0" smtClean="0"/>
              <a:t>。</a:t>
            </a:r>
            <a:endParaRPr lang="en-US" altLang="zh-CN" sz="2000" b="1" dirty="0" smtClean="0"/>
          </a:p>
          <a:p>
            <a:pPr algn="ctr"/>
            <a:endParaRPr lang="zh-CN" altLang="en-US" sz="2000" b="1" dirty="0"/>
          </a:p>
        </p:txBody>
      </p:sp>
      <p:sp>
        <p:nvSpPr>
          <p:cNvPr id="5" name="梯形 4"/>
          <p:cNvSpPr/>
          <p:nvPr/>
        </p:nvSpPr>
        <p:spPr>
          <a:xfrm>
            <a:off x="395536" y="3933056"/>
            <a:ext cx="8640960" cy="2736304"/>
          </a:xfrm>
          <a:prstGeom prst="trapezoid">
            <a:avLst>
              <a:gd name="adj" fmla="val 38908"/>
            </a:avLst>
          </a:prstGeom>
          <a:solidFill>
            <a:srgbClr val="0033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000" b="1" dirty="0" smtClean="0"/>
              <a:t>【实验内容】</a:t>
            </a:r>
            <a:endParaRPr lang="zh-CN" altLang="zh-CN" sz="2000" b="1" dirty="0"/>
          </a:p>
          <a:p>
            <a:r>
              <a:rPr lang="en-US" altLang="zh-CN" sz="2000" b="1" dirty="0" smtClean="0"/>
              <a:t>   1</a:t>
            </a:r>
            <a:r>
              <a:rPr lang="zh-CN" altLang="zh-CN" sz="2000" b="1" dirty="0"/>
              <a:t>．新建工作簿“员工信息</a:t>
            </a:r>
            <a:r>
              <a:rPr lang="en-US" altLang="zh-CN" sz="2000" b="1" dirty="0"/>
              <a:t>.</a:t>
            </a:r>
            <a:r>
              <a:rPr lang="en-US" altLang="zh-CN" sz="2000" b="1" dirty="0" err="1"/>
              <a:t>xlsx</a:t>
            </a:r>
            <a:r>
              <a:rPr lang="zh-CN" altLang="zh-CN" sz="2000" b="1" dirty="0"/>
              <a:t>”，将</a:t>
            </a:r>
            <a:r>
              <a:rPr lang="en-US" altLang="zh-CN" sz="2000" b="1" dirty="0"/>
              <a:t>Sheet1</a:t>
            </a:r>
            <a:r>
              <a:rPr lang="zh-CN" altLang="zh-CN" sz="2000" b="1" dirty="0"/>
              <a:t>工作表改名为“档案管理表”。</a:t>
            </a:r>
          </a:p>
          <a:p>
            <a:r>
              <a:rPr lang="en-US" altLang="zh-CN" sz="2000" b="1" dirty="0"/>
              <a:t>2</a:t>
            </a:r>
            <a:r>
              <a:rPr lang="zh-CN" altLang="zh-CN" sz="2000" b="1" dirty="0"/>
              <a:t>．按样文</a:t>
            </a:r>
            <a:r>
              <a:rPr lang="zh-CN" altLang="zh-CN" sz="2000" b="1" dirty="0" smtClean="0"/>
              <a:t>输入数据</a:t>
            </a:r>
            <a:endParaRPr lang="en-US" altLang="zh-CN" sz="2000" b="1" dirty="0" smtClean="0"/>
          </a:p>
          <a:p>
            <a:r>
              <a:rPr lang="en-US" altLang="zh-CN" sz="2000" b="1" dirty="0"/>
              <a:t>3</a:t>
            </a:r>
            <a:r>
              <a:rPr lang="zh-CN" altLang="zh-CN" sz="2000" b="1" dirty="0"/>
              <a:t>．复制“档案管理表”前</a:t>
            </a:r>
            <a:r>
              <a:rPr lang="en-US" altLang="zh-CN" sz="2000" b="1" dirty="0"/>
              <a:t>A</a:t>
            </a:r>
            <a:r>
              <a:rPr lang="zh-CN" altLang="zh-CN" sz="2000" b="1" dirty="0"/>
              <a:t>列、</a:t>
            </a:r>
            <a:r>
              <a:rPr lang="en-US" altLang="zh-CN" sz="2000" b="1" dirty="0"/>
              <a:t>B</a:t>
            </a:r>
            <a:r>
              <a:rPr lang="zh-CN" altLang="zh-CN" sz="2000" b="1" dirty="0"/>
              <a:t>列、</a:t>
            </a:r>
            <a:r>
              <a:rPr lang="en-US" altLang="zh-CN" sz="2000" b="1" dirty="0"/>
              <a:t>C</a:t>
            </a:r>
            <a:r>
              <a:rPr lang="zh-CN" altLang="zh-CN" sz="2000" b="1" dirty="0"/>
              <a:t>列、</a:t>
            </a:r>
            <a:r>
              <a:rPr lang="en-US" altLang="zh-CN" sz="2000" b="1" dirty="0"/>
              <a:t>K</a:t>
            </a:r>
            <a:r>
              <a:rPr lang="zh-CN" altLang="zh-CN" sz="2000" b="1" dirty="0"/>
              <a:t>列复制到工作表</a:t>
            </a:r>
            <a:r>
              <a:rPr lang="en-US" altLang="zh-CN" sz="2000" b="1" dirty="0"/>
              <a:t>Sheet2</a:t>
            </a:r>
            <a:r>
              <a:rPr lang="zh-CN" altLang="zh-CN" sz="2000" b="1" dirty="0"/>
              <a:t>中，并将工作表</a:t>
            </a:r>
            <a:r>
              <a:rPr lang="en-US" altLang="zh-CN" sz="2000" b="1" dirty="0"/>
              <a:t>Sheet2</a:t>
            </a:r>
            <a:r>
              <a:rPr lang="zh-CN" altLang="zh-CN" sz="2000" b="1" dirty="0"/>
              <a:t>改名为“基本信息表”。</a:t>
            </a:r>
          </a:p>
          <a:p>
            <a:r>
              <a:rPr lang="en-US" altLang="zh-CN" sz="2000" b="1" dirty="0"/>
              <a:t>4</a:t>
            </a:r>
            <a:r>
              <a:rPr lang="zh-CN" altLang="zh-CN" sz="2000" b="1" dirty="0"/>
              <a:t>．复制“档案管理”工作表，并将其复制的副本改名为“档案备份”。</a:t>
            </a:r>
          </a:p>
          <a:p>
            <a:endParaRPr lang="zh-CN" altLang="en-US" sz="2000" b="1" dirty="0"/>
          </a:p>
        </p:txBody>
      </p:sp>
    </p:spTree>
    <p:extLst>
      <p:ext uri="{BB962C8B-B14F-4D97-AF65-F5344CB8AC3E}">
        <p14:creationId xmlns:p14="http://schemas.microsoft.com/office/powerpoint/2010/main" val="36774925"/>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dirty="0"/>
              <a:t>4.1 Excel 2010</a:t>
            </a:r>
            <a:r>
              <a:rPr lang="zh-CN" altLang="zh-CN" dirty="0"/>
              <a:t>入门</a:t>
            </a:r>
            <a:endParaRPr lang="zh-CN" altLang="en-US" dirty="0"/>
          </a:p>
        </p:txBody>
      </p:sp>
      <p:sp>
        <p:nvSpPr>
          <p:cNvPr id="3" name="内容占位符 2"/>
          <p:cNvSpPr>
            <a:spLocks noGrp="1"/>
          </p:cNvSpPr>
          <p:nvPr>
            <p:ph sz="quarter" idx="1"/>
          </p:nvPr>
        </p:nvSpPr>
        <p:spPr/>
        <p:txBody>
          <a:bodyPr/>
          <a:lstStyle/>
          <a:p>
            <a:r>
              <a:rPr lang="en-US" altLang="zh-CN" b="1" dirty="0"/>
              <a:t>4.1.1 Excel 2010</a:t>
            </a:r>
            <a:r>
              <a:rPr lang="zh-CN" altLang="zh-CN" b="1" dirty="0" smtClean="0"/>
              <a:t>概述</a:t>
            </a:r>
            <a:endParaRPr lang="zh-CN" altLang="zh-CN" b="1" dirty="0"/>
          </a:p>
        </p:txBody>
      </p:sp>
      <p:sp>
        <p:nvSpPr>
          <p:cNvPr id="4" name="对角圆角矩形 3"/>
          <p:cNvSpPr/>
          <p:nvPr/>
        </p:nvSpPr>
        <p:spPr>
          <a:xfrm>
            <a:off x="1115616" y="2060848"/>
            <a:ext cx="6336704" cy="3240360"/>
          </a:xfrm>
          <a:prstGeom prst="round2DiagRect">
            <a:avLst>
              <a:gd name="adj1" fmla="val 20848"/>
              <a:gd name="adj2" fmla="val 0"/>
            </a:avLst>
          </a:prstGeom>
          <a:ln w="508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400" b="1" dirty="0"/>
              <a:t>电子表格处理软件</a:t>
            </a:r>
            <a:r>
              <a:rPr lang="en-US" altLang="zh-CN" sz="2400" b="1" dirty="0"/>
              <a:t>Excel 2010</a:t>
            </a:r>
            <a:r>
              <a:rPr lang="zh-CN" altLang="zh-CN" sz="2400" b="1" dirty="0"/>
              <a:t>是</a:t>
            </a:r>
            <a:r>
              <a:rPr lang="en-US" altLang="zh-CN" sz="2400" b="1" dirty="0"/>
              <a:t>Microsoft Office 2010</a:t>
            </a:r>
            <a:r>
              <a:rPr lang="zh-CN" altLang="zh-CN" sz="2400" b="1" dirty="0"/>
              <a:t>中的一个重要组件，具有强大的表格处理能力，可以制作表格，利用公式和函数进行计算，创建各种图表，还可以对表格中数据进行排序、分类汇总、筛选等操作。</a:t>
            </a:r>
            <a:endParaRPr lang="zh-CN" altLang="en-US" sz="2400" b="1" dirty="0"/>
          </a:p>
          <a:p>
            <a:endParaRPr lang="zh-CN" altLang="en-US" sz="2400" b="1" dirty="0"/>
          </a:p>
        </p:txBody>
      </p:sp>
    </p:spTree>
    <p:extLst>
      <p:ext uri="{BB962C8B-B14F-4D97-AF65-F5344CB8AC3E}">
        <p14:creationId xmlns:p14="http://schemas.microsoft.com/office/powerpoint/2010/main" val="793049375"/>
      </p:ext>
    </p:extLst>
  </p:cSld>
  <p:clrMapOvr>
    <a:masterClrMapping/>
  </p:clrMapOvr>
  <p:transition spd="slow">
    <p:wheel spokes="1"/>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4.3</a:t>
            </a:r>
            <a:r>
              <a:rPr lang="zh-CN" altLang="zh-CN" b="1" dirty="0"/>
              <a:t>数据的录入与修改</a:t>
            </a:r>
            <a:endParaRPr lang="zh-CN" altLang="en-US" dirty="0"/>
          </a:p>
        </p:txBody>
      </p:sp>
      <p:sp>
        <p:nvSpPr>
          <p:cNvPr id="3" name="内容占位符 2"/>
          <p:cNvSpPr>
            <a:spLocks noGrp="1"/>
          </p:cNvSpPr>
          <p:nvPr>
            <p:ph sz="quarter" idx="1"/>
          </p:nvPr>
        </p:nvSpPr>
        <p:spPr/>
        <p:txBody>
          <a:bodyPr/>
          <a:lstStyle/>
          <a:p>
            <a:r>
              <a:rPr lang="en-US" altLang="zh-CN" b="1" dirty="0"/>
              <a:t>4.3.4 </a:t>
            </a:r>
            <a:r>
              <a:rPr lang="zh-CN" altLang="zh-CN" b="1" dirty="0"/>
              <a:t>实战演练——建立员工信息表</a:t>
            </a:r>
          </a:p>
          <a:p>
            <a:endParaRPr lang="zh-CN" altLang="en-US"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060848"/>
            <a:ext cx="8510842" cy="3960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62038713"/>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barn(inVertical)">
                                      <p:cBhvr>
                                        <p:cTn id="7"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4.3</a:t>
            </a:r>
            <a:r>
              <a:rPr lang="zh-CN" altLang="zh-CN" b="1" dirty="0"/>
              <a:t>数据的录入与修改</a:t>
            </a:r>
            <a:endParaRPr lang="zh-CN" altLang="en-US" dirty="0"/>
          </a:p>
        </p:txBody>
      </p:sp>
      <p:graphicFrame>
        <p:nvGraphicFramePr>
          <p:cNvPr id="5" name="内容占位符 4"/>
          <p:cNvGraphicFramePr>
            <a:graphicFrameLocks noGrp="1"/>
          </p:cNvGraphicFramePr>
          <p:nvPr>
            <p:ph sz="quarter" idx="1"/>
            <p:extLst>
              <p:ext uri="{D42A27DB-BD31-4B8C-83A1-F6EECF244321}">
                <p14:modId xmlns:p14="http://schemas.microsoft.com/office/powerpoint/2010/main" val="3423695119"/>
              </p:ext>
            </p:extLst>
          </p:nvPr>
        </p:nvGraphicFramePr>
        <p:xfrm>
          <a:off x="914400" y="1447800"/>
          <a:ext cx="7906072" cy="52935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下箭头 6"/>
          <p:cNvSpPr/>
          <p:nvPr/>
        </p:nvSpPr>
        <p:spPr>
          <a:xfrm>
            <a:off x="683568" y="1700808"/>
            <a:ext cx="936104" cy="4104456"/>
          </a:xfrm>
          <a:prstGeom prst="downArrow">
            <a:avLst/>
          </a:prstGeom>
          <a:solidFill>
            <a:srgbClr val="0033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t>操作步骤</a:t>
            </a:r>
            <a:endParaRPr lang="zh-CN" altLang="en-US" sz="2400" b="1" dirty="0"/>
          </a:p>
        </p:txBody>
      </p:sp>
    </p:spTree>
    <p:extLst>
      <p:ext uri="{BB962C8B-B14F-4D97-AF65-F5344CB8AC3E}">
        <p14:creationId xmlns:p14="http://schemas.microsoft.com/office/powerpoint/2010/main" val="339639940"/>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4.4</a:t>
            </a:r>
            <a:r>
              <a:rPr lang="zh-CN" altLang="zh-CN" b="1" dirty="0"/>
              <a:t>工作表</a:t>
            </a:r>
            <a:r>
              <a:rPr lang="zh-CN" altLang="zh-CN" b="1" dirty="0" smtClean="0"/>
              <a:t>格式化</a:t>
            </a:r>
            <a:endParaRPr lang="zh-CN" altLang="en-US" dirty="0"/>
          </a:p>
        </p:txBody>
      </p:sp>
      <p:sp>
        <p:nvSpPr>
          <p:cNvPr id="3" name="内容占位符 2"/>
          <p:cNvSpPr>
            <a:spLocks noGrp="1"/>
          </p:cNvSpPr>
          <p:nvPr>
            <p:ph sz="quarter" idx="1"/>
          </p:nvPr>
        </p:nvSpPr>
        <p:spPr/>
        <p:txBody>
          <a:bodyPr/>
          <a:lstStyle/>
          <a:p>
            <a:r>
              <a:rPr lang="zh-CN" altLang="en-US" sz="2400" dirty="0" smtClean="0"/>
              <a:t>工作</a:t>
            </a:r>
            <a:r>
              <a:rPr lang="zh-CN" altLang="en-US" sz="2400" dirty="0"/>
              <a:t>表中单元格不仅可以存储数值、公式，还可以存储格式。工作表的格式化，就是对表中数据所在的单元格区域设置各种格式，为单元格设置边框与底纹等</a:t>
            </a:r>
            <a:r>
              <a:rPr lang="zh-CN" altLang="en-US" dirty="0" smtClean="0"/>
              <a:t>。</a:t>
            </a:r>
            <a:endParaRPr lang="en-US" altLang="zh-CN" dirty="0" smtClean="0"/>
          </a:p>
          <a:p>
            <a:r>
              <a:rPr lang="en-US" altLang="zh-CN" b="1" dirty="0"/>
              <a:t>4.4.1 </a:t>
            </a:r>
            <a:r>
              <a:rPr lang="zh-CN" altLang="zh-CN" b="1" dirty="0"/>
              <a:t>“单元格”格式设置</a:t>
            </a:r>
            <a:endParaRPr lang="en-US" altLang="zh-CN" b="1" dirty="0"/>
          </a:p>
          <a:p>
            <a:endParaRPr lang="zh-CN" altLang="en-US" dirty="0"/>
          </a:p>
          <a:p>
            <a:endParaRPr lang="zh-CN" altLang="zh-CN" b="1" dirty="0"/>
          </a:p>
          <a:p>
            <a:endParaRPr lang="zh-CN" altLang="en-US" dirty="0"/>
          </a:p>
        </p:txBody>
      </p:sp>
      <p:sp>
        <p:nvSpPr>
          <p:cNvPr id="8" name="对角圆角矩形 7"/>
          <p:cNvSpPr/>
          <p:nvPr/>
        </p:nvSpPr>
        <p:spPr>
          <a:xfrm>
            <a:off x="723516" y="3212976"/>
            <a:ext cx="3240360" cy="612068"/>
          </a:xfrm>
          <a:prstGeom prst="round2DiagRect">
            <a:avLst>
              <a:gd name="adj1" fmla="val 50000"/>
              <a:gd name="adj2" fmla="val 0"/>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t>1.</a:t>
            </a:r>
            <a:r>
              <a:rPr lang="zh-CN" altLang="en-US" sz="2400" b="1" dirty="0" smtClean="0"/>
              <a:t>字体设置</a:t>
            </a:r>
            <a:endParaRPr lang="zh-CN" altLang="zh-CN" sz="2400" b="1" dirty="0"/>
          </a:p>
        </p:txBody>
      </p:sp>
      <p:sp>
        <p:nvSpPr>
          <p:cNvPr id="9" name="对角圆角矩形 8"/>
          <p:cNvSpPr/>
          <p:nvPr/>
        </p:nvSpPr>
        <p:spPr>
          <a:xfrm>
            <a:off x="1691680" y="4653136"/>
            <a:ext cx="3240360" cy="612068"/>
          </a:xfrm>
          <a:prstGeom prst="round2DiagRect">
            <a:avLst>
              <a:gd name="adj1" fmla="val 50000"/>
              <a:gd name="adj2" fmla="val 0"/>
            </a:avLst>
          </a:prstGeom>
          <a:solidFill>
            <a:srgbClr val="0033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t>3.</a:t>
            </a:r>
            <a:r>
              <a:rPr lang="zh-CN" altLang="zh-CN" sz="2400" b="1" dirty="0"/>
              <a:t>添加底纹</a:t>
            </a:r>
          </a:p>
        </p:txBody>
      </p:sp>
      <p:sp>
        <p:nvSpPr>
          <p:cNvPr id="10" name="对角圆角矩形 9"/>
          <p:cNvSpPr/>
          <p:nvPr/>
        </p:nvSpPr>
        <p:spPr>
          <a:xfrm>
            <a:off x="2843808" y="6093296"/>
            <a:ext cx="3240360" cy="612068"/>
          </a:xfrm>
          <a:prstGeom prst="round2DiagRect">
            <a:avLst>
              <a:gd name="adj1" fmla="val 50000"/>
              <a:gd name="adj2" fmla="val 0"/>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b="1" dirty="0"/>
              <a:t>5.</a:t>
            </a:r>
            <a:r>
              <a:rPr lang="zh-CN" altLang="zh-CN" sz="2400" b="1" dirty="0"/>
              <a:t>“数字”格式设置</a:t>
            </a:r>
          </a:p>
        </p:txBody>
      </p:sp>
      <p:sp>
        <p:nvSpPr>
          <p:cNvPr id="12" name="对角圆角矩形 11"/>
          <p:cNvSpPr/>
          <p:nvPr/>
        </p:nvSpPr>
        <p:spPr>
          <a:xfrm>
            <a:off x="1115616" y="3933056"/>
            <a:ext cx="3240360" cy="612068"/>
          </a:xfrm>
          <a:prstGeom prst="round2DiagRect">
            <a:avLst>
              <a:gd name="adj1" fmla="val 50000"/>
              <a:gd name="adj2" fmla="val 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t>2.</a:t>
            </a:r>
            <a:r>
              <a:rPr lang="zh-CN" altLang="zh-CN" sz="2400" b="1" dirty="0"/>
              <a:t>添加边框</a:t>
            </a:r>
          </a:p>
        </p:txBody>
      </p:sp>
      <p:sp>
        <p:nvSpPr>
          <p:cNvPr id="17" name="对角圆角矩形 16"/>
          <p:cNvSpPr/>
          <p:nvPr/>
        </p:nvSpPr>
        <p:spPr>
          <a:xfrm>
            <a:off x="2339752" y="5373216"/>
            <a:ext cx="3240360" cy="612068"/>
          </a:xfrm>
          <a:prstGeom prst="round2DiagRect">
            <a:avLst>
              <a:gd name="adj1" fmla="val 50000"/>
              <a:gd name="adj2" fmla="val 0"/>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b="1" dirty="0"/>
              <a:t>4.</a:t>
            </a:r>
            <a:r>
              <a:rPr lang="zh-CN" altLang="zh-CN" sz="2400" b="1" dirty="0"/>
              <a:t>“对齐方式”设置</a:t>
            </a:r>
          </a:p>
        </p:txBody>
      </p:sp>
    </p:spTree>
    <p:extLst>
      <p:ext uri="{BB962C8B-B14F-4D97-AF65-F5344CB8AC3E}">
        <p14:creationId xmlns:p14="http://schemas.microsoft.com/office/powerpoint/2010/main" val="1337745876"/>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0-#ppt_w/2"/>
                                          </p:val>
                                        </p:tav>
                                        <p:tav tm="100000">
                                          <p:val>
                                            <p:strVal val="#ppt_x"/>
                                          </p:val>
                                        </p:tav>
                                      </p:tavLst>
                                    </p:anim>
                                    <p:anim calcmode="lin" valueType="num">
                                      <p:cBhvr additive="base">
                                        <p:cTn id="20"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9"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0-#ppt_w/2"/>
                                          </p:val>
                                        </p:tav>
                                        <p:tav tm="100000">
                                          <p:val>
                                            <p:strVal val="#ppt_x"/>
                                          </p:val>
                                        </p:tav>
                                      </p:tavLst>
                                    </p:anim>
                                    <p:anim calcmode="lin" valueType="num">
                                      <p:cBhvr additive="base">
                                        <p:cTn id="26"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9"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0-#ppt_w/2"/>
                                          </p:val>
                                        </p:tav>
                                        <p:tav tm="100000">
                                          <p:val>
                                            <p:strVal val="#ppt_x"/>
                                          </p:val>
                                        </p:tav>
                                      </p:tavLst>
                                    </p:anim>
                                    <p:anim calcmode="lin" valueType="num">
                                      <p:cBhvr additive="base">
                                        <p:cTn id="32"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2" grpId="0" animBg="1"/>
      <p:bldP spid="17"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4.4</a:t>
            </a:r>
            <a:r>
              <a:rPr lang="zh-CN" altLang="zh-CN" b="1" dirty="0"/>
              <a:t>工作表格式化</a:t>
            </a:r>
            <a:endParaRPr lang="zh-CN" altLang="en-US" dirty="0"/>
          </a:p>
        </p:txBody>
      </p:sp>
      <p:sp>
        <p:nvSpPr>
          <p:cNvPr id="3" name="内容占位符 2"/>
          <p:cNvSpPr>
            <a:spLocks noGrp="1"/>
          </p:cNvSpPr>
          <p:nvPr>
            <p:ph sz="quarter" idx="1"/>
          </p:nvPr>
        </p:nvSpPr>
        <p:spPr/>
        <p:txBody>
          <a:bodyPr/>
          <a:lstStyle/>
          <a:p>
            <a:r>
              <a:rPr lang="en-US" altLang="zh-CN" b="1" dirty="0"/>
              <a:t>4.4.2</a:t>
            </a:r>
            <a:r>
              <a:rPr lang="zh-CN" altLang="zh-CN" b="1" dirty="0"/>
              <a:t>样式设置</a:t>
            </a:r>
          </a:p>
          <a:p>
            <a:r>
              <a:rPr lang="en-US" altLang="zh-CN" dirty="0"/>
              <a:t>1.</a:t>
            </a:r>
            <a:r>
              <a:rPr lang="zh-CN" altLang="zh-CN" dirty="0"/>
              <a:t>条件格式</a:t>
            </a:r>
          </a:p>
          <a:p>
            <a:endParaRPr lang="zh-CN" altLang="en-US" dirty="0"/>
          </a:p>
        </p:txBody>
      </p:sp>
      <p:sp>
        <p:nvSpPr>
          <p:cNvPr id="4" name="折角形 3"/>
          <p:cNvSpPr/>
          <p:nvPr/>
        </p:nvSpPr>
        <p:spPr>
          <a:xfrm>
            <a:off x="1043608" y="2492896"/>
            <a:ext cx="6912768" cy="3600400"/>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t>条件格式是对含有数值或公式的单元格进行有条件的格式设定，当符合条件时，将以数据条、色阶、图标集等形式突出显示单元格，达到强调异常值、实现数据的可视化效果。</a:t>
            </a:r>
          </a:p>
          <a:p>
            <a:r>
              <a:rPr lang="en-US" altLang="zh-CN" sz="2400" b="1" dirty="0"/>
              <a:t>【</a:t>
            </a:r>
            <a:r>
              <a:rPr lang="zh-CN" altLang="en-US" sz="2400" b="1" dirty="0"/>
              <a:t>例</a:t>
            </a:r>
            <a:r>
              <a:rPr lang="en-US" altLang="zh-CN" sz="2400" b="1" dirty="0"/>
              <a:t>4.3】</a:t>
            </a:r>
            <a:r>
              <a:rPr lang="zh-CN" altLang="en-US" sz="2400" b="1" dirty="0"/>
              <a:t>在</a:t>
            </a:r>
            <a:r>
              <a:rPr lang="en-US" altLang="zh-CN" sz="2400" b="1" dirty="0"/>
              <a:t>C3</a:t>
            </a:r>
            <a:r>
              <a:rPr lang="zh-CN" altLang="en-US" sz="2400" b="1" dirty="0"/>
              <a:t>：</a:t>
            </a:r>
            <a:r>
              <a:rPr lang="en-US" altLang="zh-CN" sz="2400" b="1" dirty="0"/>
              <a:t>C8</a:t>
            </a:r>
            <a:r>
              <a:rPr lang="zh-CN" altLang="en-US" sz="2400" b="1" dirty="0"/>
              <a:t>单元格中，为大于</a:t>
            </a:r>
            <a:r>
              <a:rPr lang="en-US" altLang="zh-CN" sz="2400" b="1" dirty="0"/>
              <a:t>6000</a:t>
            </a:r>
            <a:r>
              <a:rPr lang="zh-CN" altLang="en-US" sz="2400" b="1" dirty="0"/>
              <a:t>的单元格设置条件格式：字形“加粗”、“倾斜”，小于</a:t>
            </a:r>
            <a:r>
              <a:rPr lang="en-US" altLang="zh-CN" sz="2400" b="1" dirty="0"/>
              <a:t>500</a:t>
            </a:r>
            <a:r>
              <a:rPr lang="zh-CN" altLang="en-US" sz="2400" b="1" dirty="0"/>
              <a:t>的单元格设置“浅红填充色深红色文本”。</a:t>
            </a:r>
          </a:p>
        </p:txBody>
      </p:sp>
    </p:spTree>
    <p:extLst>
      <p:ext uri="{BB962C8B-B14F-4D97-AF65-F5344CB8AC3E}">
        <p14:creationId xmlns:p14="http://schemas.microsoft.com/office/powerpoint/2010/main" val="1482313137"/>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4.4</a:t>
            </a:r>
            <a:r>
              <a:rPr lang="zh-CN" altLang="zh-CN" b="1" dirty="0"/>
              <a:t>工作表格式化</a:t>
            </a:r>
            <a:endParaRPr lang="zh-CN" altLang="en-US" dirty="0"/>
          </a:p>
        </p:txBody>
      </p:sp>
      <p:sp>
        <p:nvSpPr>
          <p:cNvPr id="4" name="文本占位符 3"/>
          <p:cNvSpPr>
            <a:spLocks noGrp="1"/>
          </p:cNvSpPr>
          <p:nvPr>
            <p:ph type="body" idx="1"/>
          </p:nvPr>
        </p:nvSpPr>
        <p:spPr/>
        <p:txBody>
          <a:bodyPr/>
          <a:lstStyle/>
          <a:p>
            <a:r>
              <a:rPr lang="en-US" altLang="zh-CN" dirty="0"/>
              <a:t>4.4.2</a:t>
            </a:r>
            <a:r>
              <a:rPr lang="zh-CN" altLang="zh-CN" dirty="0"/>
              <a:t>样式</a:t>
            </a:r>
            <a:r>
              <a:rPr lang="zh-CN" altLang="zh-CN" dirty="0" smtClean="0"/>
              <a:t>设置</a:t>
            </a:r>
            <a:endParaRPr lang="zh-CN" altLang="en-US" dirty="0"/>
          </a:p>
        </p:txBody>
      </p:sp>
      <p:sp>
        <p:nvSpPr>
          <p:cNvPr id="3" name="内容占位符 2"/>
          <p:cNvSpPr>
            <a:spLocks noGrp="1"/>
          </p:cNvSpPr>
          <p:nvPr>
            <p:ph sz="half" idx="2"/>
          </p:nvPr>
        </p:nvSpPr>
        <p:spPr/>
        <p:txBody>
          <a:bodyPr>
            <a:normAutofit fontScale="92500" lnSpcReduction="10000"/>
          </a:bodyPr>
          <a:lstStyle/>
          <a:p>
            <a:pPr marL="0" indent="0">
              <a:buNone/>
            </a:pPr>
            <a:r>
              <a:rPr lang="en-US" altLang="zh-CN" dirty="0" smtClean="0"/>
              <a:t>2</a:t>
            </a:r>
            <a:r>
              <a:rPr lang="en-US" altLang="zh-CN" dirty="0"/>
              <a:t>.</a:t>
            </a:r>
            <a:r>
              <a:rPr lang="zh-CN" altLang="zh-CN" dirty="0"/>
              <a:t>套用表格</a:t>
            </a:r>
            <a:r>
              <a:rPr lang="zh-CN" altLang="zh-CN" dirty="0" smtClean="0"/>
              <a:t>格式</a:t>
            </a:r>
            <a:endParaRPr lang="en-US" altLang="zh-CN" dirty="0" smtClean="0"/>
          </a:p>
          <a:p>
            <a:pPr marL="457200" indent="-457200">
              <a:buFont typeface="+mj-ea"/>
              <a:buAutoNum type="circleNumDbPlain"/>
            </a:pPr>
            <a:r>
              <a:rPr lang="zh-CN" altLang="zh-CN" sz="2400" dirty="0" smtClean="0"/>
              <a:t>选定</a:t>
            </a:r>
            <a:r>
              <a:rPr lang="zh-CN" altLang="zh-CN" sz="2400" dirty="0"/>
              <a:t>需要设置格式的单元格</a:t>
            </a:r>
            <a:r>
              <a:rPr lang="zh-CN" altLang="zh-CN" sz="2400" dirty="0" smtClean="0"/>
              <a:t>区域</a:t>
            </a:r>
            <a:endParaRPr lang="en-US" altLang="zh-CN" sz="2400" dirty="0" smtClean="0"/>
          </a:p>
          <a:p>
            <a:pPr marL="457200" indent="-457200">
              <a:buFont typeface="+mj-ea"/>
              <a:buAutoNum type="circleNumDbPlain"/>
            </a:pPr>
            <a:r>
              <a:rPr lang="zh-CN" altLang="zh-CN" sz="2400" dirty="0" smtClean="0"/>
              <a:t>选择</a:t>
            </a:r>
            <a:r>
              <a:rPr lang="zh-CN" altLang="zh-CN" sz="2400" dirty="0"/>
              <a:t>“开始”选项卡→“样式”组→“套用表格格式”下拉按钮，弹出“套用表格格式”下拉</a:t>
            </a:r>
            <a:r>
              <a:rPr lang="zh-CN" altLang="zh-CN" sz="2400" dirty="0" smtClean="0"/>
              <a:t>列表</a:t>
            </a:r>
            <a:endParaRPr lang="en-US" altLang="zh-CN" sz="2400" dirty="0"/>
          </a:p>
          <a:p>
            <a:pPr marL="457200" indent="-457200">
              <a:buFont typeface="+mj-ea"/>
              <a:buAutoNum type="circleNumDbPlain"/>
            </a:pPr>
            <a:r>
              <a:rPr lang="zh-CN" altLang="zh-CN" sz="2400" dirty="0" smtClean="0"/>
              <a:t>在</a:t>
            </a:r>
            <a:r>
              <a:rPr lang="zh-CN" altLang="zh-CN" sz="2400" dirty="0"/>
              <a:t>列表中选择需要的格式选项即可</a:t>
            </a:r>
            <a:r>
              <a:rPr lang="zh-CN" altLang="zh-CN" sz="2400" dirty="0" smtClean="0"/>
              <a:t>。</a:t>
            </a:r>
            <a:endParaRPr lang="en-US" altLang="zh-CN" sz="2400" dirty="0" smtClean="0"/>
          </a:p>
          <a:p>
            <a:pPr marL="0" indent="0">
              <a:buNone/>
            </a:pPr>
            <a:r>
              <a:rPr lang="en-US" altLang="zh-CN" sz="2400" dirty="0"/>
              <a:t>3.</a:t>
            </a:r>
            <a:r>
              <a:rPr lang="zh-CN" altLang="zh-CN" sz="2400" dirty="0"/>
              <a:t>单元格样式</a:t>
            </a:r>
          </a:p>
          <a:p>
            <a:pPr marL="0" indent="0">
              <a:buNone/>
            </a:pPr>
            <a:endParaRPr lang="zh-CN" altLang="zh-CN" sz="2400" dirty="0"/>
          </a:p>
          <a:p>
            <a:pPr marL="0" indent="0">
              <a:buNone/>
            </a:pPr>
            <a:endParaRPr lang="zh-CN" altLang="zh-CN" dirty="0"/>
          </a:p>
          <a:p>
            <a:pPr marL="0" indent="0">
              <a:buNone/>
            </a:pPr>
            <a:endParaRPr lang="zh-CN" altLang="en-US"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2040" y="1268760"/>
            <a:ext cx="4011123" cy="51125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33886642"/>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barn(inVertical)">
                                      <p:cBhvr>
                                        <p:cTn id="7" dur="5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4.4</a:t>
            </a:r>
            <a:r>
              <a:rPr lang="zh-CN" altLang="zh-CN" b="1" dirty="0"/>
              <a:t>工作表格式化</a:t>
            </a:r>
            <a:endParaRPr lang="zh-CN" altLang="en-US" dirty="0"/>
          </a:p>
        </p:txBody>
      </p:sp>
      <p:sp>
        <p:nvSpPr>
          <p:cNvPr id="3" name="内容占位符 2"/>
          <p:cNvSpPr>
            <a:spLocks noGrp="1"/>
          </p:cNvSpPr>
          <p:nvPr>
            <p:ph sz="quarter" idx="1"/>
          </p:nvPr>
        </p:nvSpPr>
        <p:spPr/>
        <p:txBody>
          <a:bodyPr/>
          <a:lstStyle/>
          <a:p>
            <a:r>
              <a:rPr lang="en-US" altLang="zh-CN" b="1" dirty="0"/>
              <a:t>4.4.3</a:t>
            </a:r>
            <a:r>
              <a:rPr lang="zh-CN" altLang="zh-CN" b="1" dirty="0"/>
              <a:t>单元格</a:t>
            </a:r>
            <a:r>
              <a:rPr lang="zh-CN" altLang="zh-CN" b="1" dirty="0" smtClean="0"/>
              <a:t>设置</a:t>
            </a:r>
            <a:endParaRPr lang="en-US" altLang="zh-CN" b="1" dirty="0" smtClean="0"/>
          </a:p>
          <a:p>
            <a:r>
              <a:rPr lang="en-US" altLang="zh-CN" dirty="0"/>
              <a:t>1.</a:t>
            </a:r>
            <a:r>
              <a:rPr lang="zh-CN" altLang="zh-CN" dirty="0"/>
              <a:t>单元格、行、列的插入</a:t>
            </a:r>
          </a:p>
          <a:p>
            <a:endParaRPr lang="zh-CN" altLang="zh-CN" b="1" dirty="0"/>
          </a:p>
          <a:p>
            <a:endParaRPr lang="zh-CN" altLang="en-US" dirty="0"/>
          </a:p>
        </p:txBody>
      </p:sp>
      <p:sp>
        <p:nvSpPr>
          <p:cNvPr id="5" name="对角圆角矩形 4"/>
          <p:cNvSpPr/>
          <p:nvPr/>
        </p:nvSpPr>
        <p:spPr>
          <a:xfrm>
            <a:off x="1187624" y="2584517"/>
            <a:ext cx="3096344" cy="998305"/>
          </a:xfrm>
          <a:prstGeom prst="round2DiagRect">
            <a:avLst>
              <a:gd name="adj1" fmla="val 50000"/>
              <a:gd name="adj2" fmla="val 0"/>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400" b="1" dirty="0"/>
              <a:t>（</a:t>
            </a:r>
            <a:r>
              <a:rPr lang="en-US" altLang="zh-CN" sz="2400" b="1" dirty="0"/>
              <a:t>1</a:t>
            </a:r>
            <a:r>
              <a:rPr lang="zh-CN" altLang="zh-CN" sz="2400" b="1" dirty="0"/>
              <a:t>）插入单元格</a:t>
            </a:r>
          </a:p>
        </p:txBody>
      </p:sp>
      <p:sp>
        <p:nvSpPr>
          <p:cNvPr id="7" name="对角圆角矩形 6"/>
          <p:cNvSpPr/>
          <p:nvPr/>
        </p:nvSpPr>
        <p:spPr>
          <a:xfrm>
            <a:off x="2267744" y="3726839"/>
            <a:ext cx="3240360" cy="998305"/>
          </a:xfrm>
          <a:prstGeom prst="round2DiagRect">
            <a:avLst>
              <a:gd name="adj1" fmla="val 50000"/>
              <a:gd name="adj2" fmla="val 0"/>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400" b="1" dirty="0"/>
              <a:t>（</a:t>
            </a:r>
            <a:r>
              <a:rPr lang="en-US" altLang="zh-CN" sz="2400" b="1" dirty="0"/>
              <a:t>2</a:t>
            </a:r>
            <a:r>
              <a:rPr lang="zh-CN" altLang="zh-CN" sz="2400" b="1" dirty="0"/>
              <a:t>）插入行</a:t>
            </a:r>
          </a:p>
        </p:txBody>
      </p:sp>
      <p:sp>
        <p:nvSpPr>
          <p:cNvPr id="8" name="对角圆角矩形 7"/>
          <p:cNvSpPr/>
          <p:nvPr/>
        </p:nvSpPr>
        <p:spPr>
          <a:xfrm>
            <a:off x="3519334" y="4878967"/>
            <a:ext cx="3284913" cy="998305"/>
          </a:xfrm>
          <a:prstGeom prst="round2DiagRect">
            <a:avLst>
              <a:gd name="adj1" fmla="val 50000"/>
              <a:gd name="adj2" fmla="val 0"/>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400" b="1" dirty="0"/>
              <a:t>（</a:t>
            </a:r>
            <a:r>
              <a:rPr lang="en-US" altLang="zh-CN" sz="2400" b="1" dirty="0"/>
              <a:t>3</a:t>
            </a:r>
            <a:r>
              <a:rPr lang="zh-CN" altLang="zh-CN" sz="2400" b="1" dirty="0"/>
              <a:t>）插入列</a:t>
            </a:r>
          </a:p>
        </p:txBody>
      </p:sp>
    </p:spTree>
    <p:extLst>
      <p:ext uri="{BB962C8B-B14F-4D97-AF65-F5344CB8AC3E}">
        <p14:creationId xmlns:p14="http://schemas.microsoft.com/office/powerpoint/2010/main" val="2833886642"/>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0-#ppt_w/2"/>
                                          </p:val>
                                        </p:tav>
                                        <p:tav tm="100000">
                                          <p:val>
                                            <p:strVal val="#ppt_x"/>
                                          </p:val>
                                        </p:tav>
                                      </p:tavLst>
                                    </p:anim>
                                    <p:anim calcmode="lin" valueType="num">
                                      <p:cBhvr additive="base">
                                        <p:cTn id="14"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0-#ppt_w/2"/>
                                          </p:val>
                                        </p:tav>
                                        <p:tav tm="100000">
                                          <p:val>
                                            <p:strVal val="#ppt_x"/>
                                          </p:val>
                                        </p:tav>
                                      </p:tavLst>
                                    </p:anim>
                                    <p:anim calcmode="lin" valueType="num">
                                      <p:cBhvr additive="base">
                                        <p:cTn id="20"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4.4</a:t>
            </a:r>
            <a:r>
              <a:rPr lang="zh-CN" altLang="zh-CN" b="1" dirty="0"/>
              <a:t>工作表格式化</a:t>
            </a:r>
            <a:endParaRPr lang="zh-CN" altLang="en-US" dirty="0"/>
          </a:p>
        </p:txBody>
      </p:sp>
      <p:sp>
        <p:nvSpPr>
          <p:cNvPr id="3" name="内容占位符 2"/>
          <p:cNvSpPr>
            <a:spLocks noGrp="1"/>
          </p:cNvSpPr>
          <p:nvPr>
            <p:ph sz="quarter" idx="1"/>
          </p:nvPr>
        </p:nvSpPr>
        <p:spPr/>
        <p:txBody>
          <a:bodyPr/>
          <a:lstStyle/>
          <a:p>
            <a:r>
              <a:rPr lang="en-US" altLang="zh-CN" b="1" dirty="0"/>
              <a:t>4.4.3</a:t>
            </a:r>
            <a:r>
              <a:rPr lang="zh-CN" altLang="zh-CN" b="1" dirty="0"/>
              <a:t>单元格</a:t>
            </a:r>
            <a:r>
              <a:rPr lang="zh-CN" altLang="zh-CN" b="1" dirty="0" smtClean="0"/>
              <a:t>设置</a:t>
            </a:r>
            <a:endParaRPr lang="en-US" altLang="zh-CN" b="1" dirty="0" smtClean="0"/>
          </a:p>
          <a:p>
            <a:r>
              <a:rPr lang="en-US" altLang="zh-CN" dirty="0"/>
              <a:t>2</a:t>
            </a:r>
            <a:r>
              <a:rPr lang="zh-CN" altLang="zh-CN" dirty="0"/>
              <a:t>单元格、行、列的删除</a:t>
            </a:r>
          </a:p>
          <a:p>
            <a:endParaRPr lang="zh-CN" altLang="zh-CN" b="1" dirty="0"/>
          </a:p>
          <a:p>
            <a:endParaRPr lang="zh-CN" altLang="en-US" dirty="0"/>
          </a:p>
        </p:txBody>
      </p:sp>
      <p:sp>
        <p:nvSpPr>
          <p:cNvPr id="5" name="对角圆角矩形 4"/>
          <p:cNvSpPr/>
          <p:nvPr/>
        </p:nvSpPr>
        <p:spPr>
          <a:xfrm>
            <a:off x="1187624" y="2584517"/>
            <a:ext cx="3096344" cy="998305"/>
          </a:xfrm>
          <a:prstGeom prst="round2DiagRect">
            <a:avLst>
              <a:gd name="adj1" fmla="val 50000"/>
              <a:gd name="adj2" fmla="val 0"/>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400" dirty="0"/>
              <a:t>（</a:t>
            </a:r>
            <a:r>
              <a:rPr lang="en-US" altLang="zh-CN" sz="2400" dirty="0"/>
              <a:t>1</a:t>
            </a:r>
            <a:r>
              <a:rPr lang="zh-CN" altLang="zh-CN" sz="2400" dirty="0"/>
              <a:t>）删除单元格</a:t>
            </a:r>
          </a:p>
        </p:txBody>
      </p:sp>
      <p:sp>
        <p:nvSpPr>
          <p:cNvPr id="7" name="对角圆角矩形 6"/>
          <p:cNvSpPr/>
          <p:nvPr/>
        </p:nvSpPr>
        <p:spPr>
          <a:xfrm>
            <a:off x="2267744" y="3726839"/>
            <a:ext cx="3240360" cy="998305"/>
          </a:xfrm>
          <a:prstGeom prst="round2DiagRect">
            <a:avLst>
              <a:gd name="adj1" fmla="val 50000"/>
              <a:gd name="adj2" fmla="val 0"/>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400" b="1" dirty="0"/>
              <a:t>（</a:t>
            </a:r>
            <a:r>
              <a:rPr lang="en-US" altLang="zh-CN" sz="2400" b="1" dirty="0"/>
              <a:t>2</a:t>
            </a:r>
            <a:r>
              <a:rPr lang="zh-CN" altLang="zh-CN" sz="2400" b="1" dirty="0" smtClean="0"/>
              <a:t>）</a:t>
            </a:r>
            <a:r>
              <a:rPr lang="zh-CN" altLang="en-US" sz="2400" b="1" dirty="0" smtClean="0"/>
              <a:t>删除</a:t>
            </a:r>
            <a:r>
              <a:rPr lang="zh-CN" altLang="zh-CN" sz="2400" b="1" dirty="0" smtClean="0"/>
              <a:t>行</a:t>
            </a:r>
            <a:endParaRPr lang="zh-CN" altLang="zh-CN" sz="2400" b="1" dirty="0"/>
          </a:p>
        </p:txBody>
      </p:sp>
      <p:sp>
        <p:nvSpPr>
          <p:cNvPr id="8" name="对角圆角矩形 7"/>
          <p:cNvSpPr/>
          <p:nvPr/>
        </p:nvSpPr>
        <p:spPr>
          <a:xfrm>
            <a:off x="3519334" y="4878967"/>
            <a:ext cx="3284913" cy="998305"/>
          </a:xfrm>
          <a:prstGeom prst="round2DiagRect">
            <a:avLst>
              <a:gd name="adj1" fmla="val 50000"/>
              <a:gd name="adj2" fmla="val 0"/>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400" b="1" dirty="0"/>
              <a:t>（</a:t>
            </a:r>
            <a:r>
              <a:rPr lang="en-US" altLang="zh-CN" sz="2400" b="1" dirty="0"/>
              <a:t>3</a:t>
            </a:r>
            <a:r>
              <a:rPr lang="zh-CN" altLang="zh-CN" sz="2400" b="1" dirty="0" smtClean="0"/>
              <a:t>）</a:t>
            </a:r>
            <a:r>
              <a:rPr lang="zh-CN" altLang="en-US" sz="2400" b="1" dirty="0" smtClean="0"/>
              <a:t>删除</a:t>
            </a:r>
            <a:r>
              <a:rPr lang="zh-CN" altLang="zh-CN" sz="2400" b="1" dirty="0" smtClean="0"/>
              <a:t>列</a:t>
            </a:r>
            <a:endParaRPr lang="zh-CN" altLang="zh-CN" sz="2400" b="1" dirty="0"/>
          </a:p>
        </p:txBody>
      </p:sp>
    </p:spTree>
    <p:extLst>
      <p:ext uri="{BB962C8B-B14F-4D97-AF65-F5344CB8AC3E}">
        <p14:creationId xmlns:p14="http://schemas.microsoft.com/office/powerpoint/2010/main" val="2540809735"/>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0-#ppt_w/2"/>
                                          </p:val>
                                        </p:tav>
                                        <p:tav tm="100000">
                                          <p:val>
                                            <p:strVal val="#ppt_x"/>
                                          </p:val>
                                        </p:tav>
                                      </p:tavLst>
                                    </p:anim>
                                    <p:anim calcmode="lin" valueType="num">
                                      <p:cBhvr additive="base">
                                        <p:cTn id="14"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0-#ppt_w/2"/>
                                          </p:val>
                                        </p:tav>
                                        <p:tav tm="100000">
                                          <p:val>
                                            <p:strVal val="#ppt_x"/>
                                          </p:val>
                                        </p:tav>
                                      </p:tavLst>
                                    </p:anim>
                                    <p:anim calcmode="lin" valueType="num">
                                      <p:cBhvr additive="base">
                                        <p:cTn id="20"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4.4</a:t>
            </a:r>
            <a:r>
              <a:rPr lang="zh-CN" altLang="zh-CN" b="1" dirty="0"/>
              <a:t>工作表格式化</a:t>
            </a:r>
            <a:endParaRPr lang="zh-CN" altLang="en-US" dirty="0"/>
          </a:p>
        </p:txBody>
      </p:sp>
      <p:sp>
        <p:nvSpPr>
          <p:cNvPr id="3" name="内容占位符 2"/>
          <p:cNvSpPr>
            <a:spLocks noGrp="1"/>
          </p:cNvSpPr>
          <p:nvPr>
            <p:ph sz="quarter" idx="1"/>
          </p:nvPr>
        </p:nvSpPr>
        <p:spPr/>
        <p:txBody>
          <a:bodyPr/>
          <a:lstStyle/>
          <a:p>
            <a:r>
              <a:rPr lang="en-US" altLang="zh-CN" b="1" dirty="0"/>
              <a:t>4.4.3</a:t>
            </a:r>
            <a:r>
              <a:rPr lang="zh-CN" altLang="zh-CN" b="1" dirty="0"/>
              <a:t>单元格</a:t>
            </a:r>
            <a:r>
              <a:rPr lang="zh-CN" altLang="zh-CN" b="1" dirty="0" smtClean="0"/>
              <a:t>设置</a:t>
            </a:r>
            <a:endParaRPr lang="en-US" altLang="zh-CN" b="1" dirty="0" smtClean="0"/>
          </a:p>
          <a:p>
            <a:r>
              <a:rPr lang="en-US" altLang="zh-CN" dirty="0"/>
              <a:t>3.</a:t>
            </a:r>
            <a:r>
              <a:rPr lang="zh-CN" altLang="zh-CN" dirty="0"/>
              <a:t>设置行高和列宽</a:t>
            </a:r>
          </a:p>
          <a:p>
            <a:endParaRPr lang="zh-CN" altLang="zh-CN" b="1" dirty="0"/>
          </a:p>
          <a:p>
            <a:endParaRPr lang="zh-CN" altLang="en-US" dirty="0"/>
          </a:p>
        </p:txBody>
      </p:sp>
      <p:pic>
        <p:nvPicPr>
          <p:cNvPr id="1126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4218" t="38751" r="12153" b="37620"/>
          <a:stretch/>
        </p:blipFill>
        <p:spPr bwMode="auto">
          <a:xfrm>
            <a:off x="539552" y="2564904"/>
            <a:ext cx="8296555" cy="28083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39294690"/>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barn(inVertical)">
                                      <p:cBhvr>
                                        <p:cTn id="7"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4.4</a:t>
            </a:r>
            <a:r>
              <a:rPr lang="zh-CN" altLang="zh-CN" b="1" dirty="0"/>
              <a:t>工作表格式化</a:t>
            </a:r>
            <a:endParaRPr lang="zh-CN" altLang="en-US" dirty="0"/>
          </a:p>
        </p:txBody>
      </p:sp>
      <p:sp>
        <p:nvSpPr>
          <p:cNvPr id="3" name="内容占位符 2"/>
          <p:cNvSpPr>
            <a:spLocks noGrp="1"/>
          </p:cNvSpPr>
          <p:nvPr>
            <p:ph sz="quarter" idx="1"/>
          </p:nvPr>
        </p:nvSpPr>
        <p:spPr/>
        <p:txBody>
          <a:bodyPr/>
          <a:lstStyle/>
          <a:p>
            <a:r>
              <a:rPr lang="en-US" altLang="zh-CN" b="1" dirty="0"/>
              <a:t>4.4.4</a:t>
            </a:r>
            <a:r>
              <a:rPr lang="zh-CN" altLang="zh-CN" b="1" dirty="0"/>
              <a:t>清除单元格的</a:t>
            </a:r>
            <a:r>
              <a:rPr lang="zh-CN" altLang="zh-CN" b="1" dirty="0" smtClean="0"/>
              <a:t>格式</a:t>
            </a:r>
            <a:endParaRPr lang="zh-CN" altLang="zh-CN" b="1" dirty="0"/>
          </a:p>
          <a:p>
            <a:endParaRPr lang="en-US" altLang="zh-CN" dirty="0" smtClean="0"/>
          </a:p>
          <a:p>
            <a:endParaRPr lang="en-US" altLang="zh-CN" dirty="0"/>
          </a:p>
          <a:p>
            <a:endParaRPr lang="en-US" altLang="zh-CN" dirty="0" smtClean="0"/>
          </a:p>
          <a:p>
            <a:endParaRPr lang="en-US" altLang="zh-CN" dirty="0"/>
          </a:p>
          <a:p>
            <a:r>
              <a:rPr lang="en-US" altLang="zh-CN" b="1" dirty="0" smtClean="0"/>
              <a:t>4.4.5</a:t>
            </a:r>
            <a:r>
              <a:rPr lang="zh-CN" altLang="zh-CN" b="1" dirty="0"/>
              <a:t>网格线的隐藏和</a:t>
            </a:r>
            <a:r>
              <a:rPr lang="zh-CN" altLang="zh-CN" b="1" dirty="0" smtClean="0"/>
              <a:t>调色</a:t>
            </a:r>
            <a:endParaRPr lang="en-US" altLang="zh-CN" b="1" dirty="0" smtClean="0"/>
          </a:p>
          <a:p>
            <a:endParaRPr lang="en-US" altLang="zh-CN" b="1" dirty="0"/>
          </a:p>
          <a:p>
            <a:endParaRPr lang="en-US" altLang="zh-CN" b="1" dirty="0" smtClean="0"/>
          </a:p>
          <a:p>
            <a:r>
              <a:rPr lang="en-US" altLang="zh-CN" b="1" dirty="0"/>
              <a:t>4.4.6</a:t>
            </a:r>
            <a:r>
              <a:rPr lang="zh-CN" altLang="zh-CN" b="1" dirty="0"/>
              <a:t>工作表背景设置</a:t>
            </a:r>
          </a:p>
          <a:p>
            <a:endParaRPr lang="zh-CN" altLang="zh-CN" b="1" dirty="0"/>
          </a:p>
          <a:p>
            <a:endParaRPr lang="zh-CN" altLang="en-US" dirty="0"/>
          </a:p>
        </p:txBody>
      </p:sp>
      <p:sp>
        <p:nvSpPr>
          <p:cNvPr id="4" name="剪去同侧角的矩形 3"/>
          <p:cNvSpPr/>
          <p:nvPr/>
        </p:nvSpPr>
        <p:spPr>
          <a:xfrm>
            <a:off x="1043608" y="1916832"/>
            <a:ext cx="6984776" cy="1632815"/>
          </a:xfrm>
          <a:prstGeom prst="snip2SameRect">
            <a:avLst/>
          </a:prstGeom>
          <a:ln w="508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t>          选定</a:t>
            </a:r>
            <a:r>
              <a:rPr lang="zh-CN" altLang="en-US" sz="2400" b="1" dirty="0"/>
              <a:t>要清除格式的单元格，选择“开始”选项卡→“编辑”组→“清除”下拉按钮→“清除格式”，可以在保留单元格数据的同时，清除单元格的所有格式</a:t>
            </a:r>
          </a:p>
        </p:txBody>
      </p:sp>
      <p:sp>
        <p:nvSpPr>
          <p:cNvPr id="5" name="对角圆角矩形 4"/>
          <p:cNvSpPr/>
          <p:nvPr/>
        </p:nvSpPr>
        <p:spPr>
          <a:xfrm>
            <a:off x="611560" y="4355298"/>
            <a:ext cx="3533540" cy="864096"/>
          </a:xfrm>
          <a:prstGeom prst="round2DiagRect">
            <a:avLst>
              <a:gd name="adj1" fmla="val 50000"/>
              <a:gd name="adj2" fmla="val 0"/>
            </a:avLst>
          </a:prstGeom>
          <a:solidFill>
            <a:srgbClr val="7030A0"/>
          </a:solidFill>
          <a:ln w="508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400" b="1" dirty="0"/>
              <a:t>（</a:t>
            </a:r>
            <a:r>
              <a:rPr lang="en-US" altLang="zh-CN" sz="2400" b="1" dirty="0"/>
              <a:t>1</a:t>
            </a:r>
            <a:r>
              <a:rPr lang="zh-CN" altLang="zh-CN" sz="2400" b="1" dirty="0" smtClean="0"/>
              <a:t>）</a:t>
            </a:r>
            <a:r>
              <a:rPr lang="zh-CN" altLang="en-US" sz="2400" b="1" dirty="0" smtClean="0"/>
              <a:t>隐藏网格线</a:t>
            </a:r>
            <a:endParaRPr lang="zh-CN" altLang="zh-CN" sz="2400" b="1" dirty="0"/>
          </a:p>
        </p:txBody>
      </p:sp>
      <p:sp>
        <p:nvSpPr>
          <p:cNvPr id="6" name="对角圆角矩形 5"/>
          <p:cNvSpPr/>
          <p:nvPr/>
        </p:nvSpPr>
        <p:spPr>
          <a:xfrm>
            <a:off x="4549694" y="4293097"/>
            <a:ext cx="3478690" cy="864096"/>
          </a:xfrm>
          <a:prstGeom prst="round2DiagRect">
            <a:avLst>
              <a:gd name="adj1" fmla="val 50000"/>
              <a:gd name="adj2" fmla="val 0"/>
            </a:avLst>
          </a:prstGeom>
          <a:solidFill>
            <a:srgbClr val="7030A0"/>
          </a:solidFill>
          <a:ln w="508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400" b="1" dirty="0"/>
              <a:t>（</a:t>
            </a:r>
            <a:r>
              <a:rPr lang="en-US" altLang="zh-CN" sz="2400" b="1" dirty="0"/>
              <a:t>1</a:t>
            </a:r>
            <a:r>
              <a:rPr lang="zh-CN" altLang="zh-CN" sz="2400" b="1" dirty="0" smtClean="0"/>
              <a:t>）</a:t>
            </a:r>
            <a:r>
              <a:rPr lang="zh-CN" altLang="en-US" sz="2400" b="1" dirty="0" smtClean="0"/>
              <a:t>调配网格线颜色</a:t>
            </a:r>
            <a:endParaRPr lang="zh-CN" altLang="zh-CN" sz="2400" b="1" dirty="0"/>
          </a:p>
        </p:txBody>
      </p:sp>
      <p:sp>
        <p:nvSpPr>
          <p:cNvPr id="7" name="对角圆角矩形 6"/>
          <p:cNvSpPr/>
          <p:nvPr/>
        </p:nvSpPr>
        <p:spPr>
          <a:xfrm>
            <a:off x="611560" y="5743063"/>
            <a:ext cx="4032448" cy="782281"/>
          </a:xfrm>
          <a:prstGeom prst="round2DiagRect">
            <a:avLst>
              <a:gd name="adj1" fmla="val 50000"/>
              <a:gd name="adj2" fmla="val 0"/>
            </a:avLst>
          </a:prstGeom>
          <a:solidFill>
            <a:srgbClr val="7030A0"/>
          </a:solidFill>
          <a:ln w="508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b="1" dirty="0"/>
              <a:t>1.</a:t>
            </a:r>
            <a:r>
              <a:rPr lang="zh-CN" altLang="zh-CN" sz="2400" b="1" dirty="0"/>
              <a:t>为工作表添加图片背景</a:t>
            </a:r>
          </a:p>
        </p:txBody>
      </p:sp>
      <p:sp>
        <p:nvSpPr>
          <p:cNvPr id="8" name="对角圆角矩形 7"/>
          <p:cNvSpPr/>
          <p:nvPr/>
        </p:nvSpPr>
        <p:spPr>
          <a:xfrm>
            <a:off x="5004048" y="5680862"/>
            <a:ext cx="3960440" cy="782281"/>
          </a:xfrm>
          <a:prstGeom prst="round2DiagRect">
            <a:avLst>
              <a:gd name="adj1" fmla="val 50000"/>
              <a:gd name="adj2" fmla="val 0"/>
            </a:avLst>
          </a:prstGeom>
          <a:solidFill>
            <a:srgbClr val="7030A0"/>
          </a:solidFill>
          <a:ln w="508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b="1" dirty="0"/>
              <a:t>2.</a:t>
            </a:r>
            <a:r>
              <a:rPr lang="zh-CN" altLang="zh-CN" sz="2400" b="1" dirty="0"/>
              <a:t>删除工作表的图片背景</a:t>
            </a:r>
          </a:p>
        </p:txBody>
      </p:sp>
    </p:spTree>
    <p:extLst>
      <p:ext uri="{BB962C8B-B14F-4D97-AF65-F5344CB8AC3E}">
        <p14:creationId xmlns:p14="http://schemas.microsoft.com/office/powerpoint/2010/main" val="2673983468"/>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5" end="5"/>
                                            </p:txEl>
                                          </p:spTgt>
                                        </p:tgtEl>
                                        <p:attrNameLst>
                                          <p:attrName>style.visibility</p:attrName>
                                        </p:attrNameLst>
                                      </p:cBhvr>
                                      <p:to>
                                        <p:strVal val="visible"/>
                                      </p:to>
                                    </p:set>
                                    <p:animEffect transition="in" filter="fade">
                                      <p:cBhvr>
                                        <p:cTn id="14" dur="1000"/>
                                        <p:tgtEl>
                                          <p:spTgt spid="3">
                                            <p:txEl>
                                              <p:pRg st="5" end="5"/>
                                            </p:txEl>
                                          </p:spTgt>
                                        </p:tgtEl>
                                      </p:cBhvr>
                                    </p:animEffect>
                                    <p:anim calcmode="lin" valueType="num">
                                      <p:cBhvr>
                                        <p:cTn id="15"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animEffect transition="in" filter="fade">
                                      <p:cBhvr>
                                        <p:cTn id="21" dur="1000"/>
                                        <p:tgtEl>
                                          <p:spTgt spid="3">
                                            <p:txEl>
                                              <p:pRg st="8" end="8"/>
                                            </p:txEl>
                                          </p:spTgt>
                                        </p:tgtEl>
                                      </p:cBhvr>
                                    </p:animEffect>
                                    <p:anim calcmode="lin" valueType="num">
                                      <p:cBhvr>
                                        <p:cTn id="22"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up)">
                                      <p:cBhvr>
                                        <p:cTn id="28" dur="500"/>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1000" fill="hold"/>
                                        <p:tgtEl>
                                          <p:spTgt spid="5"/>
                                        </p:tgtEl>
                                        <p:attrNameLst>
                                          <p:attrName>ppt_w</p:attrName>
                                        </p:attrNameLst>
                                      </p:cBhvr>
                                      <p:tavLst>
                                        <p:tav tm="0">
                                          <p:val>
                                            <p:fltVal val="0"/>
                                          </p:val>
                                        </p:tav>
                                        <p:tav tm="100000">
                                          <p:val>
                                            <p:strVal val="#ppt_w"/>
                                          </p:val>
                                        </p:tav>
                                      </p:tavLst>
                                    </p:anim>
                                    <p:anim calcmode="lin" valueType="num">
                                      <p:cBhvr>
                                        <p:cTn id="34" dur="1000" fill="hold"/>
                                        <p:tgtEl>
                                          <p:spTgt spid="5"/>
                                        </p:tgtEl>
                                        <p:attrNameLst>
                                          <p:attrName>ppt_h</p:attrName>
                                        </p:attrNameLst>
                                      </p:cBhvr>
                                      <p:tavLst>
                                        <p:tav tm="0">
                                          <p:val>
                                            <p:fltVal val="0"/>
                                          </p:val>
                                        </p:tav>
                                        <p:tav tm="100000">
                                          <p:val>
                                            <p:strVal val="#ppt_h"/>
                                          </p:val>
                                        </p:tav>
                                      </p:tavLst>
                                    </p:anim>
                                    <p:anim calcmode="lin" valueType="num">
                                      <p:cBhvr>
                                        <p:cTn id="35" dur="1000" fill="hold"/>
                                        <p:tgtEl>
                                          <p:spTgt spid="5"/>
                                        </p:tgtEl>
                                        <p:attrNameLst>
                                          <p:attrName>style.rotation</p:attrName>
                                        </p:attrNameLst>
                                      </p:cBhvr>
                                      <p:tavLst>
                                        <p:tav tm="0">
                                          <p:val>
                                            <p:fltVal val="90"/>
                                          </p:val>
                                        </p:tav>
                                        <p:tav tm="100000">
                                          <p:val>
                                            <p:fltVal val="0"/>
                                          </p:val>
                                        </p:tav>
                                      </p:tavLst>
                                    </p:anim>
                                    <p:animEffect transition="in" filter="fade">
                                      <p:cBhvr>
                                        <p:cTn id="36" dur="1000"/>
                                        <p:tgtEl>
                                          <p:spTgt spid="5"/>
                                        </p:tgtEl>
                                      </p:cBhvr>
                                    </p:animEffect>
                                  </p:childTnLst>
                                </p:cTn>
                              </p:par>
                            </p:childTnLst>
                          </p:cTn>
                        </p:par>
                      </p:childTnLst>
                    </p:cTn>
                  </p:par>
                  <p:par>
                    <p:cTn id="37" fill="hold">
                      <p:stCondLst>
                        <p:cond delay="indefinite"/>
                      </p:stCondLst>
                      <p:childTnLst>
                        <p:par>
                          <p:cTn id="38" fill="hold">
                            <p:stCondLst>
                              <p:cond delay="0"/>
                            </p:stCondLst>
                            <p:childTnLst>
                              <p:par>
                                <p:cTn id="39" presetID="31" presetClass="entr" presetSubtype="0"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p:cTn id="41" dur="1000" fill="hold"/>
                                        <p:tgtEl>
                                          <p:spTgt spid="6"/>
                                        </p:tgtEl>
                                        <p:attrNameLst>
                                          <p:attrName>ppt_w</p:attrName>
                                        </p:attrNameLst>
                                      </p:cBhvr>
                                      <p:tavLst>
                                        <p:tav tm="0">
                                          <p:val>
                                            <p:fltVal val="0"/>
                                          </p:val>
                                        </p:tav>
                                        <p:tav tm="100000">
                                          <p:val>
                                            <p:strVal val="#ppt_w"/>
                                          </p:val>
                                        </p:tav>
                                      </p:tavLst>
                                    </p:anim>
                                    <p:anim calcmode="lin" valueType="num">
                                      <p:cBhvr>
                                        <p:cTn id="42" dur="1000" fill="hold"/>
                                        <p:tgtEl>
                                          <p:spTgt spid="6"/>
                                        </p:tgtEl>
                                        <p:attrNameLst>
                                          <p:attrName>ppt_h</p:attrName>
                                        </p:attrNameLst>
                                      </p:cBhvr>
                                      <p:tavLst>
                                        <p:tav tm="0">
                                          <p:val>
                                            <p:fltVal val="0"/>
                                          </p:val>
                                        </p:tav>
                                        <p:tav tm="100000">
                                          <p:val>
                                            <p:strVal val="#ppt_h"/>
                                          </p:val>
                                        </p:tav>
                                      </p:tavLst>
                                    </p:anim>
                                    <p:anim calcmode="lin" valueType="num">
                                      <p:cBhvr>
                                        <p:cTn id="43" dur="1000" fill="hold"/>
                                        <p:tgtEl>
                                          <p:spTgt spid="6"/>
                                        </p:tgtEl>
                                        <p:attrNameLst>
                                          <p:attrName>style.rotation</p:attrName>
                                        </p:attrNameLst>
                                      </p:cBhvr>
                                      <p:tavLst>
                                        <p:tav tm="0">
                                          <p:val>
                                            <p:fltVal val="90"/>
                                          </p:val>
                                        </p:tav>
                                        <p:tav tm="100000">
                                          <p:val>
                                            <p:fltVal val="0"/>
                                          </p:val>
                                        </p:tav>
                                      </p:tavLst>
                                    </p:anim>
                                    <p:animEffect transition="in" filter="fade">
                                      <p:cBhvr>
                                        <p:cTn id="44" dur="1000"/>
                                        <p:tgtEl>
                                          <p:spTgt spid="6"/>
                                        </p:tgtEl>
                                      </p:cBhvr>
                                    </p:animEffect>
                                  </p:childTnLst>
                                </p:cTn>
                              </p:par>
                            </p:childTnLst>
                          </p:cTn>
                        </p:par>
                      </p:childTnLst>
                    </p:cTn>
                  </p:par>
                  <p:par>
                    <p:cTn id="45" fill="hold">
                      <p:stCondLst>
                        <p:cond delay="indefinite"/>
                      </p:stCondLst>
                      <p:childTnLst>
                        <p:par>
                          <p:cTn id="46" fill="hold">
                            <p:stCondLst>
                              <p:cond delay="0"/>
                            </p:stCondLst>
                            <p:childTnLst>
                              <p:par>
                                <p:cTn id="47" presetID="31" presetClass="entr" presetSubtype="0" fill="hold" grpId="0" nodeType="click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p:cTn id="49" dur="1000" fill="hold"/>
                                        <p:tgtEl>
                                          <p:spTgt spid="7"/>
                                        </p:tgtEl>
                                        <p:attrNameLst>
                                          <p:attrName>ppt_w</p:attrName>
                                        </p:attrNameLst>
                                      </p:cBhvr>
                                      <p:tavLst>
                                        <p:tav tm="0">
                                          <p:val>
                                            <p:fltVal val="0"/>
                                          </p:val>
                                        </p:tav>
                                        <p:tav tm="100000">
                                          <p:val>
                                            <p:strVal val="#ppt_w"/>
                                          </p:val>
                                        </p:tav>
                                      </p:tavLst>
                                    </p:anim>
                                    <p:anim calcmode="lin" valueType="num">
                                      <p:cBhvr>
                                        <p:cTn id="50" dur="1000" fill="hold"/>
                                        <p:tgtEl>
                                          <p:spTgt spid="7"/>
                                        </p:tgtEl>
                                        <p:attrNameLst>
                                          <p:attrName>ppt_h</p:attrName>
                                        </p:attrNameLst>
                                      </p:cBhvr>
                                      <p:tavLst>
                                        <p:tav tm="0">
                                          <p:val>
                                            <p:fltVal val="0"/>
                                          </p:val>
                                        </p:tav>
                                        <p:tav tm="100000">
                                          <p:val>
                                            <p:strVal val="#ppt_h"/>
                                          </p:val>
                                        </p:tav>
                                      </p:tavLst>
                                    </p:anim>
                                    <p:anim calcmode="lin" valueType="num">
                                      <p:cBhvr>
                                        <p:cTn id="51" dur="1000" fill="hold"/>
                                        <p:tgtEl>
                                          <p:spTgt spid="7"/>
                                        </p:tgtEl>
                                        <p:attrNameLst>
                                          <p:attrName>style.rotation</p:attrName>
                                        </p:attrNameLst>
                                      </p:cBhvr>
                                      <p:tavLst>
                                        <p:tav tm="0">
                                          <p:val>
                                            <p:fltVal val="90"/>
                                          </p:val>
                                        </p:tav>
                                        <p:tav tm="100000">
                                          <p:val>
                                            <p:fltVal val="0"/>
                                          </p:val>
                                        </p:tav>
                                      </p:tavLst>
                                    </p:anim>
                                    <p:animEffect transition="in" filter="fade">
                                      <p:cBhvr>
                                        <p:cTn id="52" dur="1000"/>
                                        <p:tgtEl>
                                          <p:spTgt spid="7"/>
                                        </p:tgtEl>
                                      </p:cBhvr>
                                    </p:animEffect>
                                  </p:childTnLst>
                                </p:cTn>
                              </p:par>
                            </p:childTnLst>
                          </p:cTn>
                        </p:par>
                      </p:childTnLst>
                    </p:cTn>
                  </p:par>
                  <p:par>
                    <p:cTn id="53" fill="hold">
                      <p:stCondLst>
                        <p:cond delay="indefinite"/>
                      </p:stCondLst>
                      <p:childTnLst>
                        <p:par>
                          <p:cTn id="54" fill="hold">
                            <p:stCondLst>
                              <p:cond delay="0"/>
                            </p:stCondLst>
                            <p:childTnLst>
                              <p:par>
                                <p:cTn id="55" presetID="31" presetClass="entr" presetSubtype="0" fill="hold" grpId="0" nodeType="click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p:cTn id="57" dur="1000" fill="hold"/>
                                        <p:tgtEl>
                                          <p:spTgt spid="8"/>
                                        </p:tgtEl>
                                        <p:attrNameLst>
                                          <p:attrName>ppt_w</p:attrName>
                                        </p:attrNameLst>
                                      </p:cBhvr>
                                      <p:tavLst>
                                        <p:tav tm="0">
                                          <p:val>
                                            <p:fltVal val="0"/>
                                          </p:val>
                                        </p:tav>
                                        <p:tav tm="100000">
                                          <p:val>
                                            <p:strVal val="#ppt_w"/>
                                          </p:val>
                                        </p:tav>
                                      </p:tavLst>
                                    </p:anim>
                                    <p:anim calcmode="lin" valueType="num">
                                      <p:cBhvr>
                                        <p:cTn id="58" dur="1000" fill="hold"/>
                                        <p:tgtEl>
                                          <p:spTgt spid="8"/>
                                        </p:tgtEl>
                                        <p:attrNameLst>
                                          <p:attrName>ppt_h</p:attrName>
                                        </p:attrNameLst>
                                      </p:cBhvr>
                                      <p:tavLst>
                                        <p:tav tm="0">
                                          <p:val>
                                            <p:fltVal val="0"/>
                                          </p:val>
                                        </p:tav>
                                        <p:tav tm="100000">
                                          <p:val>
                                            <p:strVal val="#ppt_h"/>
                                          </p:val>
                                        </p:tav>
                                      </p:tavLst>
                                    </p:anim>
                                    <p:anim calcmode="lin" valueType="num">
                                      <p:cBhvr>
                                        <p:cTn id="59" dur="1000" fill="hold"/>
                                        <p:tgtEl>
                                          <p:spTgt spid="8"/>
                                        </p:tgtEl>
                                        <p:attrNameLst>
                                          <p:attrName>style.rotation</p:attrName>
                                        </p:attrNameLst>
                                      </p:cBhvr>
                                      <p:tavLst>
                                        <p:tav tm="0">
                                          <p:val>
                                            <p:fltVal val="90"/>
                                          </p:val>
                                        </p:tav>
                                        <p:tav tm="100000">
                                          <p:val>
                                            <p:fltVal val="0"/>
                                          </p:val>
                                        </p:tav>
                                      </p:tavLst>
                                    </p:anim>
                                    <p:animEffect transition="in" filter="fade">
                                      <p:cBhvr>
                                        <p:cTn id="6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P spid="5" grpId="0" animBg="1"/>
      <p:bldP spid="6" grpId="0" animBg="1"/>
      <p:bldP spid="7" grpId="0" animBg="1"/>
      <p:bldP spid="8"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4.4</a:t>
            </a:r>
            <a:r>
              <a:rPr lang="zh-CN" altLang="zh-CN" b="1" dirty="0"/>
              <a:t>工作表格式化</a:t>
            </a:r>
            <a:endParaRPr lang="zh-CN" altLang="en-US" dirty="0"/>
          </a:p>
        </p:txBody>
      </p:sp>
      <p:sp>
        <p:nvSpPr>
          <p:cNvPr id="3" name="内容占位符 2"/>
          <p:cNvSpPr>
            <a:spLocks noGrp="1"/>
          </p:cNvSpPr>
          <p:nvPr>
            <p:ph sz="quarter" idx="1"/>
          </p:nvPr>
        </p:nvSpPr>
        <p:spPr/>
        <p:txBody>
          <a:bodyPr/>
          <a:lstStyle/>
          <a:p>
            <a:r>
              <a:rPr lang="en-US" altLang="zh-CN" b="1" dirty="0"/>
              <a:t>4.4.7</a:t>
            </a:r>
            <a:r>
              <a:rPr lang="zh-CN" altLang="zh-CN" b="1" dirty="0"/>
              <a:t>实战演练——美化员工信息表</a:t>
            </a:r>
          </a:p>
          <a:p>
            <a:endParaRPr lang="zh-CN" altLang="en-US" dirty="0"/>
          </a:p>
        </p:txBody>
      </p:sp>
      <p:sp>
        <p:nvSpPr>
          <p:cNvPr id="7" name="梯形 6"/>
          <p:cNvSpPr/>
          <p:nvPr/>
        </p:nvSpPr>
        <p:spPr>
          <a:xfrm>
            <a:off x="1259632" y="1907539"/>
            <a:ext cx="6624736" cy="1584176"/>
          </a:xfrm>
          <a:prstGeom prst="trapezoid">
            <a:avLst>
              <a:gd name="adj" fmla="val 57474"/>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t>【</a:t>
            </a:r>
            <a:r>
              <a:rPr lang="zh-CN" altLang="en-US" sz="2000" b="1" dirty="0"/>
              <a:t>实验目的</a:t>
            </a:r>
            <a:r>
              <a:rPr lang="en-US" altLang="zh-CN" sz="2000" b="1" dirty="0"/>
              <a:t>】</a:t>
            </a:r>
          </a:p>
          <a:p>
            <a:pPr algn="ctr"/>
            <a:r>
              <a:rPr lang="en-US" altLang="zh-CN" sz="2000" b="1" dirty="0" smtClean="0"/>
              <a:t>1</a:t>
            </a:r>
            <a:r>
              <a:rPr lang="zh-CN" altLang="zh-CN" sz="2000" b="1" dirty="0" smtClean="0"/>
              <a:t>．</a:t>
            </a:r>
            <a:r>
              <a:rPr lang="zh-CN" altLang="zh-CN" sz="2000" b="1" dirty="0"/>
              <a:t>掌握条件格式的设置方法。</a:t>
            </a:r>
          </a:p>
          <a:p>
            <a:pPr algn="ctr"/>
            <a:r>
              <a:rPr lang="en-US" altLang="zh-CN" sz="2000" b="1" dirty="0" smtClean="0"/>
              <a:t>2</a:t>
            </a:r>
            <a:r>
              <a:rPr lang="zh-CN" altLang="zh-CN" sz="2000" b="1" dirty="0"/>
              <a:t>．掌握套用表格格式的方法。</a:t>
            </a:r>
          </a:p>
          <a:p>
            <a:pPr algn="ctr"/>
            <a:r>
              <a:rPr lang="en-US" altLang="zh-CN" sz="2000" b="1" dirty="0"/>
              <a:t>3</a:t>
            </a:r>
            <a:r>
              <a:rPr lang="zh-CN" altLang="zh-CN" sz="2000" b="1" dirty="0" smtClean="0"/>
              <a:t>．</a:t>
            </a:r>
            <a:r>
              <a:rPr lang="zh-CN" altLang="zh-CN" sz="2000" b="1" dirty="0"/>
              <a:t>掌握单元格格式的设置方法。</a:t>
            </a:r>
          </a:p>
          <a:p>
            <a:pPr algn="ctr"/>
            <a:endParaRPr lang="zh-CN" altLang="en-US" sz="2000" b="1" dirty="0"/>
          </a:p>
        </p:txBody>
      </p:sp>
      <p:sp>
        <p:nvSpPr>
          <p:cNvPr id="8" name="梯形 7"/>
          <p:cNvSpPr/>
          <p:nvPr/>
        </p:nvSpPr>
        <p:spPr>
          <a:xfrm>
            <a:off x="899592" y="3491715"/>
            <a:ext cx="7128792" cy="2385557"/>
          </a:xfrm>
          <a:prstGeom prst="trapezoid">
            <a:avLst>
              <a:gd name="adj" fmla="val 38908"/>
            </a:avLst>
          </a:prstGeom>
          <a:solidFill>
            <a:srgbClr val="0033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000" b="1" dirty="0" smtClean="0"/>
              <a:t>【实验内容】</a:t>
            </a:r>
            <a:endParaRPr lang="zh-CN" altLang="zh-CN" sz="2000" b="1" dirty="0"/>
          </a:p>
          <a:p>
            <a:r>
              <a:rPr lang="zh-CN" altLang="zh-CN" sz="2000" dirty="0"/>
              <a:t>打开工作簿“员工信息</a:t>
            </a:r>
            <a:r>
              <a:rPr lang="en-US" altLang="zh-CN" sz="2000" b="1" dirty="0"/>
              <a:t>.</a:t>
            </a:r>
            <a:r>
              <a:rPr lang="en-US" altLang="zh-CN" sz="2000" dirty="0" err="1"/>
              <a:t>xlsx</a:t>
            </a:r>
            <a:r>
              <a:rPr lang="zh-CN" altLang="zh-CN" sz="2000" dirty="0"/>
              <a:t>”，复制工作表“档案管理表”，将复制副本改名为“格式化档案管理表”。按如下的要求对“格式化档案管理表”进行</a:t>
            </a:r>
            <a:r>
              <a:rPr lang="zh-CN" altLang="zh-CN" sz="2000" dirty="0" smtClean="0"/>
              <a:t>格式化</a:t>
            </a:r>
            <a:r>
              <a:rPr lang="zh-CN" altLang="en-US" sz="2000" dirty="0" smtClean="0"/>
              <a:t>。</a:t>
            </a:r>
            <a:endParaRPr lang="en-US" altLang="zh-CN" sz="2000" dirty="0" smtClean="0"/>
          </a:p>
          <a:p>
            <a:endParaRPr lang="zh-CN" altLang="en-US" sz="2000" b="1" dirty="0"/>
          </a:p>
        </p:txBody>
      </p:sp>
    </p:spTree>
    <p:extLst>
      <p:ext uri="{BB962C8B-B14F-4D97-AF65-F5344CB8AC3E}">
        <p14:creationId xmlns:p14="http://schemas.microsoft.com/office/powerpoint/2010/main" val="300361000"/>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dirty="0"/>
              <a:t>4.1 Excel 2010</a:t>
            </a:r>
            <a:r>
              <a:rPr lang="zh-CN" altLang="zh-CN" dirty="0"/>
              <a:t>入门</a:t>
            </a:r>
            <a:endParaRPr lang="zh-CN" altLang="en-US" dirty="0"/>
          </a:p>
        </p:txBody>
      </p:sp>
      <p:sp>
        <p:nvSpPr>
          <p:cNvPr id="3" name="内容占位符 2"/>
          <p:cNvSpPr>
            <a:spLocks noGrp="1"/>
          </p:cNvSpPr>
          <p:nvPr>
            <p:ph sz="quarter" idx="1"/>
          </p:nvPr>
        </p:nvSpPr>
        <p:spPr/>
        <p:txBody>
          <a:bodyPr/>
          <a:lstStyle/>
          <a:p>
            <a:r>
              <a:rPr lang="en-US" altLang="zh-CN" b="1" dirty="0"/>
              <a:t>4.1.1 Excel 2010</a:t>
            </a:r>
            <a:r>
              <a:rPr lang="zh-CN" altLang="zh-CN" b="1" dirty="0" smtClean="0"/>
              <a:t>概述</a:t>
            </a:r>
            <a:endParaRPr lang="en-US" altLang="zh-CN" b="1" dirty="0" smtClean="0"/>
          </a:p>
          <a:p>
            <a:r>
              <a:rPr lang="en-US" altLang="zh-CN" dirty="0"/>
              <a:t>Excel </a:t>
            </a:r>
            <a:r>
              <a:rPr lang="en-US" altLang="zh-CN" dirty="0" smtClean="0"/>
              <a:t>2010</a:t>
            </a:r>
            <a:r>
              <a:rPr lang="zh-CN" altLang="en-US" dirty="0" smtClean="0"/>
              <a:t>新</a:t>
            </a:r>
            <a:r>
              <a:rPr lang="zh-CN" altLang="zh-CN" dirty="0" smtClean="0"/>
              <a:t>增加主要</a:t>
            </a:r>
            <a:r>
              <a:rPr lang="zh-CN" altLang="zh-CN" dirty="0"/>
              <a:t>体现在以下几个</a:t>
            </a:r>
            <a:r>
              <a:rPr lang="zh-CN" altLang="zh-CN" dirty="0" smtClean="0"/>
              <a:t>方面</a:t>
            </a:r>
            <a:r>
              <a:rPr lang="zh-CN" altLang="en-US" dirty="0" smtClean="0"/>
              <a:t>：</a:t>
            </a:r>
            <a:endParaRPr lang="zh-CN" altLang="zh-CN" b="1" dirty="0"/>
          </a:p>
        </p:txBody>
      </p:sp>
      <p:sp>
        <p:nvSpPr>
          <p:cNvPr id="4" name="圆角矩形 3"/>
          <p:cNvSpPr/>
          <p:nvPr/>
        </p:nvSpPr>
        <p:spPr>
          <a:xfrm>
            <a:off x="1859242" y="2492896"/>
            <a:ext cx="5184576" cy="504056"/>
          </a:xfrm>
          <a:prstGeom prst="roundRect">
            <a:avLst/>
          </a:prstGeom>
          <a:gradFill>
            <a:gsLst>
              <a:gs pos="0">
                <a:schemeClr val="accent1">
                  <a:tint val="66000"/>
                  <a:satMod val="160000"/>
                </a:schemeClr>
              </a:gs>
              <a:gs pos="100000">
                <a:schemeClr val="accent1">
                  <a:tint val="44500"/>
                  <a:satMod val="160000"/>
                </a:schemeClr>
              </a:gs>
              <a:gs pos="4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lIns="720000" rtlCol="0" anchor="ctr"/>
          <a:lstStyle/>
          <a:p>
            <a:r>
              <a:rPr lang="en-US" altLang="zh-CN" sz="2400" b="1" dirty="0">
                <a:solidFill>
                  <a:srgbClr val="002060"/>
                </a:solidFill>
              </a:rPr>
              <a:t>1.</a:t>
            </a:r>
            <a:r>
              <a:rPr lang="zh-CN" altLang="zh-CN" sz="2400" b="1" dirty="0">
                <a:solidFill>
                  <a:srgbClr val="002060"/>
                </a:solidFill>
              </a:rPr>
              <a:t>方便快捷的电子表格功能</a:t>
            </a:r>
          </a:p>
        </p:txBody>
      </p:sp>
      <p:sp>
        <p:nvSpPr>
          <p:cNvPr id="5" name="圆角矩形 4"/>
          <p:cNvSpPr/>
          <p:nvPr/>
        </p:nvSpPr>
        <p:spPr>
          <a:xfrm>
            <a:off x="1859242" y="3068960"/>
            <a:ext cx="5184576" cy="504056"/>
          </a:xfrm>
          <a:prstGeom prst="roundRect">
            <a:avLst/>
          </a:prstGeom>
          <a:gradFill>
            <a:gsLst>
              <a:gs pos="0">
                <a:schemeClr val="accent1">
                  <a:tint val="66000"/>
                  <a:satMod val="160000"/>
                </a:schemeClr>
              </a:gs>
              <a:gs pos="100000">
                <a:schemeClr val="accent1">
                  <a:tint val="44500"/>
                  <a:satMod val="160000"/>
                </a:schemeClr>
              </a:gs>
              <a:gs pos="4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lIns="720000" rtlCol="0" anchor="ctr"/>
          <a:lstStyle/>
          <a:p>
            <a:r>
              <a:rPr lang="en-US" altLang="zh-CN" sz="2400" b="1" dirty="0">
                <a:solidFill>
                  <a:srgbClr val="002060"/>
                </a:solidFill>
              </a:rPr>
              <a:t>2.</a:t>
            </a:r>
            <a:r>
              <a:rPr lang="zh-CN" altLang="zh-CN" sz="2400" b="1" dirty="0">
                <a:solidFill>
                  <a:srgbClr val="002060"/>
                </a:solidFill>
              </a:rPr>
              <a:t>丰富强大的函数统计功能</a:t>
            </a:r>
          </a:p>
        </p:txBody>
      </p:sp>
      <p:sp>
        <p:nvSpPr>
          <p:cNvPr id="6" name="圆角矩形 5"/>
          <p:cNvSpPr/>
          <p:nvPr/>
        </p:nvSpPr>
        <p:spPr>
          <a:xfrm>
            <a:off x="1859242" y="3645024"/>
            <a:ext cx="5184576" cy="504056"/>
          </a:xfrm>
          <a:prstGeom prst="roundRect">
            <a:avLst/>
          </a:prstGeom>
          <a:gradFill>
            <a:gsLst>
              <a:gs pos="0">
                <a:schemeClr val="accent1">
                  <a:tint val="66000"/>
                  <a:satMod val="160000"/>
                </a:schemeClr>
              </a:gs>
              <a:gs pos="100000">
                <a:schemeClr val="accent1">
                  <a:tint val="44500"/>
                  <a:satMod val="160000"/>
                </a:schemeClr>
              </a:gs>
              <a:gs pos="4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lIns="720000" rtlCol="0" anchor="ctr"/>
          <a:lstStyle/>
          <a:p>
            <a:r>
              <a:rPr lang="en-US" altLang="zh-CN" sz="2400" b="1" dirty="0">
                <a:solidFill>
                  <a:srgbClr val="002060"/>
                </a:solidFill>
              </a:rPr>
              <a:t>3.</a:t>
            </a:r>
            <a:r>
              <a:rPr lang="zh-CN" altLang="zh-CN" sz="2400" b="1" dirty="0">
                <a:solidFill>
                  <a:srgbClr val="002060"/>
                </a:solidFill>
              </a:rPr>
              <a:t>直观形象的图表分析功能</a:t>
            </a:r>
          </a:p>
        </p:txBody>
      </p:sp>
      <p:sp>
        <p:nvSpPr>
          <p:cNvPr id="7" name="圆角矩形 6"/>
          <p:cNvSpPr/>
          <p:nvPr/>
        </p:nvSpPr>
        <p:spPr>
          <a:xfrm>
            <a:off x="1835696" y="4221088"/>
            <a:ext cx="5184576" cy="504056"/>
          </a:xfrm>
          <a:prstGeom prst="roundRect">
            <a:avLst/>
          </a:prstGeom>
          <a:gradFill>
            <a:gsLst>
              <a:gs pos="0">
                <a:schemeClr val="accent1">
                  <a:tint val="66000"/>
                  <a:satMod val="160000"/>
                </a:schemeClr>
              </a:gs>
              <a:gs pos="100000">
                <a:schemeClr val="accent1">
                  <a:tint val="44500"/>
                  <a:satMod val="160000"/>
                </a:schemeClr>
              </a:gs>
              <a:gs pos="4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lIns="720000" rtlCol="0" anchor="ctr"/>
          <a:lstStyle/>
          <a:p>
            <a:r>
              <a:rPr lang="en-US" altLang="zh-CN" sz="2400" b="1" dirty="0">
                <a:solidFill>
                  <a:srgbClr val="002060"/>
                </a:solidFill>
              </a:rPr>
              <a:t>4.</a:t>
            </a:r>
            <a:r>
              <a:rPr lang="zh-CN" altLang="zh-CN" sz="2400" b="1" dirty="0">
                <a:solidFill>
                  <a:srgbClr val="002060"/>
                </a:solidFill>
              </a:rPr>
              <a:t>渠道众多的数据共享功能</a:t>
            </a:r>
          </a:p>
        </p:txBody>
      </p:sp>
      <p:sp>
        <p:nvSpPr>
          <p:cNvPr id="8" name="圆角矩形 7"/>
          <p:cNvSpPr/>
          <p:nvPr/>
        </p:nvSpPr>
        <p:spPr>
          <a:xfrm>
            <a:off x="1809174" y="4869160"/>
            <a:ext cx="5184576" cy="504056"/>
          </a:xfrm>
          <a:prstGeom prst="roundRect">
            <a:avLst/>
          </a:prstGeom>
          <a:gradFill>
            <a:gsLst>
              <a:gs pos="0">
                <a:schemeClr val="accent1">
                  <a:tint val="66000"/>
                  <a:satMod val="160000"/>
                </a:schemeClr>
              </a:gs>
              <a:gs pos="100000">
                <a:schemeClr val="accent1">
                  <a:tint val="44500"/>
                  <a:satMod val="160000"/>
                </a:schemeClr>
              </a:gs>
              <a:gs pos="4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lIns="720000" rtlCol="0" anchor="ctr"/>
          <a:lstStyle/>
          <a:p>
            <a:r>
              <a:rPr lang="en-US" altLang="zh-CN" sz="2400" b="1" dirty="0">
                <a:solidFill>
                  <a:srgbClr val="002060"/>
                </a:solidFill>
              </a:rPr>
              <a:t>5.</a:t>
            </a:r>
            <a:r>
              <a:rPr lang="zh-CN" altLang="zh-CN" sz="2400" b="1" dirty="0">
                <a:solidFill>
                  <a:srgbClr val="002060"/>
                </a:solidFill>
              </a:rPr>
              <a:t>开放交互的程序开发功能</a:t>
            </a:r>
          </a:p>
        </p:txBody>
      </p:sp>
    </p:spTree>
    <p:extLst>
      <p:ext uri="{BB962C8B-B14F-4D97-AF65-F5344CB8AC3E}">
        <p14:creationId xmlns:p14="http://schemas.microsoft.com/office/powerpoint/2010/main" val="645212801"/>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4.4</a:t>
            </a:r>
            <a:r>
              <a:rPr lang="zh-CN" altLang="zh-CN" b="1" dirty="0"/>
              <a:t>工作表格式化</a:t>
            </a:r>
            <a:endParaRPr lang="zh-CN" altLang="en-US" dirty="0"/>
          </a:p>
        </p:txBody>
      </p:sp>
      <p:sp>
        <p:nvSpPr>
          <p:cNvPr id="6" name="内容占位符 5"/>
          <p:cNvSpPr>
            <a:spLocks noGrp="1"/>
          </p:cNvSpPr>
          <p:nvPr>
            <p:ph sz="quarter" idx="1"/>
          </p:nvPr>
        </p:nvSpPr>
        <p:spPr/>
        <p:style>
          <a:lnRef idx="0">
            <a:scrgbClr r="0" g="0" b="0"/>
          </a:lnRef>
          <a:fillRef idx="1002">
            <a:schemeClr val="lt1"/>
          </a:fillRef>
          <a:effectRef idx="0">
            <a:scrgbClr r="0" g="0" b="0"/>
          </a:effectRef>
          <a:fontRef idx="major"/>
        </p:style>
        <p:txBody>
          <a:bodyPr>
            <a:normAutofit fontScale="92500" lnSpcReduction="20000"/>
          </a:bodyPr>
          <a:lstStyle/>
          <a:p>
            <a:pPr marL="0" indent="0">
              <a:buNone/>
            </a:pPr>
            <a:r>
              <a:rPr lang="en-US" altLang="zh-CN" b="1" dirty="0"/>
              <a:t>4.4.7</a:t>
            </a:r>
            <a:r>
              <a:rPr lang="zh-CN" altLang="zh-CN" b="1" dirty="0"/>
              <a:t>实战演练——美化员工信息表</a:t>
            </a:r>
          </a:p>
          <a:p>
            <a:pPr marL="0" indent="0">
              <a:buNone/>
            </a:pPr>
            <a:r>
              <a:rPr lang="en-US" altLang="zh-CN" dirty="0" smtClean="0"/>
              <a:t>1</a:t>
            </a:r>
            <a:r>
              <a:rPr lang="zh-CN" altLang="en-US" dirty="0"/>
              <a:t>．标题设置：合并单元格且水平居中，设置华文彩云、红色、</a:t>
            </a:r>
            <a:r>
              <a:rPr lang="en-US" altLang="zh-CN" dirty="0"/>
              <a:t>20</a:t>
            </a:r>
            <a:r>
              <a:rPr lang="zh-CN" altLang="en-US" dirty="0"/>
              <a:t>磅。</a:t>
            </a:r>
          </a:p>
          <a:p>
            <a:pPr marL="0" indent="0">
              <a:buNone/>
            </a:pPr>
            <a:r>
              <a:rPr lang="en-US" altLang="zh-CN" dirty="0"/>
              <a:t>2</a:t>
            </a:r>
            <a:r>
              <a:rPr lang="zh-CN" altLang="en-US" dirty="0"/>
              <a:t>．将</a:t>
            </a:r>
            <a:r>
              <a:rPr lang="en-US" altLang="zh-CN" dirty="0"/>
              <a:t>A1</a:t>
            </a:r>
            <a:r>
              <a:rPr lang="zh-CN" altLang="en-US" dirty="0"/>
              <a:t>：</a:t>
            </a:r>
            <a:r>
              <a:rPr lang="en-US" altLang="zh-CN" dirty="0"/>
              <a:t>K18</a:t>
            </a:r>
            <a:r>
              <a:rPr lang="zh-CN" altLang="en-US" dirty="0"/>
              <a:t>单元格区域设置表格外边框为蓝色粗实线，内边框为绿色单实线。</a:t>
            </a:r>
          </a:p>
          <a:p>
            <a:pPr marL="0" indent="0">
              <a:buNone/>
            </a:pPr>
            <a:r>
              <a:rPr lang="en-US" altLang="zh-CN" dirty="0"/>
              <a:t>3</a:t>
            </a:r>
            <a:r>
              <a:rPr lang="zh-CN" altLang="en-US" dirty="0"/>
              <a:t>．将</a:t>
            </a:r>
            <a:r>
              <a:rPr lang="en-US" altLang="zh-CN" dirty="0"/>
              <a:t>A2:K2</a:t>
            </a:r>
            <a:r>
              <a:rPr lang="zh-CN" altLang="en-US" dirty="0"/>
              <a:t>单元格区域设置隶书、</a:t>
            </a:r>
            <a:r>
              <a:rPr lang="en-US" altLang="zh-CN" dirty="0"/>
              <a:t>16</a:t>
            </a:r>
            <a:r>
              <a:rPr lang="zh-CN" altLang="en-US" dirty="0"/>
              <a:t>磅、黄色底纹、水平居中。</a:t>
            </a:r>
          </a:p>
          <a:p>
            <a:pPr marL="0" indent="0">
              <a:buNone/>
            </a:pPr>
            <a:r>
              <a:rPr lang="en-US" altLang="zh-CN" dirty="0"/>
              <a:t>4</a:t>
            </a:r>
            <a:r>
              <a:rPr lang="zh-CN" altLang="en-US" dirty="0"/>
              <a:t>．将</a:t>
            </a:r>
            <a:r>
              <a:rPr lang="en-US" altLang="zh-CN" dirty="0"/>
              <a:t>A3:K18</a:t>
            </a:r>
            <a:r>
              <a:rPr lang="zh-CN" altLang="en-US" dirty="0"/>
              <a:t>单元格区域设置宋体、</a:t>
            </a:r>
            <a:r>
              <a:rPr lang="en-US" altLang="zh-CN" dirty="0"/>
              <a:t>12</a:t>
            </a:r>
            <a:r>
              <a:rPr lang="zh-CN" altLang="en-US" dirty="0"/>
              <a:t>磅、水平居中。</a:t>
            </a:r>
          </a:p>
          <a:p>
            <a:pPr marL="0" indent="0">
              <a:buNone/>
            </a:pPr>
            <a:r>
              <a:rPr lang="en-US" altLang="zh-CN" dirty="0"/>
              <a:t>5</a:t>
            </a:r>
            <a:r>
              <a:rPr lang="zh-CN" altLang="en-US" dirty="0"/>
              <a:t>．将</a:t>
            </a:r>
            <a:r>
              <a:rPr lang="en-US" altLang="zh-CN" dirty="0"/>
              <a:t>K3:K18</a:t>
            </a:r>
            <a:r>
              <a:rPr lang="zh-CN" altLang="en-US" dirty="0"/>
              <a:t>单元格区域设置“****年**月**日”显示格式。</a:t>
            </a:r>
          </a:p>
          <a:p>
            <a:pPr marL="0" indent="0">
              <a:buNone/>
            </a:pPr>
            <a:r>
              <a:rPr lang="en-US" altLang="zh-CN" dirty="0"/>
              <a:t>6</a:t>
            </a:r>
            <a:r>
              <a:rPr lang="zh-CN" altLang="en-US" dirty="0"/>
              <a:t>．将</a:t>
            </a:r>
            <a:r>
              <a:rPr lang="en-US" altLang="zh-CN" dirty="0"/>
              <a:t>A2:K18</a:t>
            </a:r>
            <a:r>
              <a:rPr lang="zh-CN" altLang="en-US" dirty="0"/>
              <a:t>单元格区域设置自动调整的行高和列宽。</a:t>
            </a:r>
          </a:p>
          <a:p>
            <a:pPr marL="0" indent="0">
              <a:buNone/>
            </a:pPr>
            <a:r>
              <a:rPr lang="en-US" altLang="zh-CN" dirty="0"/>
              <a:t>7</a:t>
            </a:r>
            <a:r>
              <a:rPr lang="zh-CN" altLang="en-US" dirty="0"/>
              <a:t>．将</a:t>
            </a:r>
            <a:r>
              <a:rPr lang="en-US" altLang="zh-CN" dirty="0"/>
              <a:t>E3:E18</a:t>
            </a:r>
            <a:r>
              <a:rPr lang="zh-CN" altLang="en-US" dirty="0"/>
              <a:t>单元格区域设置条件格式，本科单元格设置为“浅红填充色深红色文本”。</a:t>
            </a:r>
          </a:p>
          <a:p>
            <a:pPr marL="0" indent="0">
              <a:buNone/>
            </a:pPr>
            <a:endParaRPr lang="zh-CN" altLang="en-US" dirty="0"/>
          </a:p>
        </p:txBody>
      </p:sp>
    </p:spTree>
    <p:extLst>
      <p:ext uri="{BB962C8B-B14F-4D97-AF65-F5344CB8AC3E}">
        <p14:creationId xmlns:p14="http://schemas.microsoft.com/office/powerpoint/2010/main" val="2883421373"/>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4.3</a:t>
            </a:r>
            <a:r>
              <a:rPr lang="zh-CN" altLang="zh-CN" b="1" dirty="0"/>
              <a:t>数据的录入与修改</a:t>
            </a:r>
            <a:endParaRPr lang="zh-CN" altLang="en-US" dirty="0"/>
          </a:p>
        </p:txBody>
      </p:sp>
      <p:graphicFrame>
        <p:nvGraphicFramePr>
          <p:cNvPr id="5" name="内容占位符 4"/>
          <p:cNvGraphicFramePr>
            <a:graphicFrameLocks noGrp="1"/>
          </p:cNvGraphicFramePr>
          <p:nvPr>
            <p:ph sz="quarter" idx="1"/>
            <p:extLst>
              <p:ext uri="{D42A27DB-BD31-4B8C-83A1-F6EECF244321}">
                <p14:modId xmlns:p14="http://schemas.microsoft.com/office/powerpoint/2010/main" val="32644674"/>
              </p:ext>
            </p:extLst>
          </p:nvPr>
        </p:nvGraphicFramePr>
        <p:xfrm>
          <a:off x="914400" y="1447800"/>
          <a:ext cx="7906072" cy="52935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下箭头 6"/>
          <p:cNvSpPr/>
          <p:nvPr/>
        </p:nvSpPr>
        <p:spPr>
          <a:xfrm>
            <a:off x="683568" y="1700808"/>
            <a:ext cx="936104" cy="4104456"/>
          </a:xfrm>
          <a:prstGeom prst="downArrow">
            <a:avLst/>
          </a:prstGeom>
          <a:solidFill>
            <a:srgbClr val="0033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t>操作步骤</a:t>
            </a:r>
            <a:endParaRPr lang="zh-CN" altLang="en-US" sz="2400" b="1" dirty="0"/>
          </a:p>
        </p:txBody>
      </p:sp>
    </p:spTree>
    <p:extLst>
      <p:ext uri="{BB962C8B-B14F-4D97-AF65-F5344CB8AC3E}">
        <p14:creationId xmlns:p14="http://schemas.microsoft.com/office/powerpoint/2010/main" val="1984381060"/>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4.5</a:t>
            </a:r>
            <a:r>
              <a:rPr lang="zh-CN" altLang="zh-CN" b="1" dirty="0"/>
              <a:t>函数和</a:t>
            </a:r>
            <a:r>
              <a:rPr lang="zh-CN" altLang="zh-CN" b="1" dirty="0" smtClean="0"/>
              <a:t>公式</a:t>
            </a:r>
            <a:endParaRPr lang="zh-CN" altLang="en-US" dirty="0"/>
          </a:p>
        </p:txBody>
      </p:sp>
      <p:sp>
        <p:nvSpPr>
          <p:cNvPr id="3" name="内容占位符 2"/>
          <p:cNvSpPr>
            <a:spLocks noGrp="1"/>
          </p:cNvSpPr>
          <p:nvPr>
            <p:ph sz="quarter" idx="1"/>
          </p:nvPr>
        </p:nvSpPr>
        <p:spPr/>
        <p:txBody>
          <a:bodyPr/>
          <a:lstStyle/>
          <a:p>
            <a:r>
              <a:rPr lang="en-US" altLang="zh-CN" b="1" dirty="0"/>
              <a:t>4.5.1 </a:t>
            </a:r>
            <a:r>
              <a:rPr lang="zh-CN" altLang="zh-CN" b="1" dirty="0" smtClean="0"/>
              <a:t>函数</a:t>
            </a:r>
            <a:endParaRPr lang="en-US" altLang="zh-CN" b="1" dirty="0" smtClean="0"/>
          </a:p>
          <a:p>
            <a:endParaRPr lang="en-US" altLang="zh-CN" b="1" dirty="0"/>
          </a:p>
          <a:p>
            <a:endParaRPr lang="en-US" altLang="zh-CN" b="1" dirty="0" smtClean="0"/>
          </a:p>
          <a:p>
            <a:endParaRPr lang="en-US" altLang="zh-CN" b="1" dirty="0"/>
          </a:p>
          <a:p>
            <a:endParaRPr lang="en-US" altLang="zh-CN" b="1" dirty="0" smtClean="0"/>
          </a:p>
          <a:p>
            <a:r>
              <a:rPr lang="en-US" altLang="zh-CN" b="1" dirty="0" smtClean="0"/>
              <a:t>1.</a:t>
            </a:r>
            <a:r>
              <a:rPr lang="zh-CN" altLang="en-US" b="1" dirty="0" smtClean="0"/>
              <a:t>函数的构成</a:t>
            </a:r>
            <a:endParaRPr lang="zh-CN" altLang="zh-CN" b="1" dirty="0"/>
          </a:p>
          <a:p>
            <a:endParaRPr lang="zh-CN" altLang="en-US" dirty="0"/>
          </a:p>
        </p:txBody>
      </p:sp>
      <p:sp>
        <p:nvSpPr>
          <p:cNvPr id="4" name="剪去对角的矩形 3"/>
          <p:cNvSpPr/>
          <p:nvPr/>
        </p:nvSpPr>
        <p:spPr>
          <a:xfrm>
            <a:off x="1187624" y="1844824"/>
            <a:ext cx="7056784" cy="1944216"/>
          </a:xfrm>
          <a:prstGeom prst="snip2DiagRect">
            <a:avLst>
              <a:gd name="adj1" fmla="val 11613"/>
              <a:gd name="adj2" fmla="val 16667"/>
            </a:avLst>
          </a:prstGeom>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t>Excel</a:t>
            </a:r>
            <a:r>
              <a:rPr lang="zh-CN" altLang="en-US" sz="2000" b="1" dirty="0"/>
              <a:t>中所谓的函数，就是根据数据统计、处理和分析的实际需要，事先在</a:t>
            </a:r>
            <a:r>
              <a:rPr lang="en-US" altLang="zh-CN" sz="2000" b="1" dirty="0"/>
              <a:t>Excel</a:t>
            </a:r>
            <a:r>
              <a:rPr lang="zh-CN" altLang="en-US" sz="2000" b="1" dirty="0"/>
              <a:t>软件内部定制的一段运算程序，然后以简单的形式面向用户，简化用户操作过程，采取后台运算的方式，解决用户的一些复杂的运算工作。</a:t>
            </a:r>
          </a:p>
        </p:txBody>
      </p:sp>
      <p:sp>
        <p:nvSpPr>
          <p:cNvPr id="5" name="剪去对角的矩形 4"/>
          <p:cNvSpPr/>
          <p:nvPr/>
        </p:nvSpPr>
        <p:spPr>
          <a:xfrm>
            <a:off x="1166581" y="4293096"/>
            <a:ext cx="7056784" cy="2304256"/>
          </a:xfrm>
          <a:prstGeom prst="snip2DiagRect">
            <a:avLst>
              <a:gd name="adj1" fmla="val 11613"/>
              <a:gd name="adj2" fmla="val 16667"/>
            </a:avLst>
          </a:prstGeom>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000" b="1" dirty="0"/>
              <a:t>函数格式：函数名（参数表）</a:t>
            </a:r>
          </a:p>
          <a:p>
            <a:pPr algn="ctr"/>
            <a:r>
              <a:rPr lang="zh-CN" altLang="zh-CN" sz="2000" b="1" dirty="0" smtClean="0">
                <a:solidFill>
                  <a:srgbClr val="FFFF00"/>
                </a:solidFill>
              </a:rPr>
              <a:t>如</a:t>
            </a:r>
            <a:r>
              <a:rPr lang="en-US" altLang="zh-CN" sz="2000" b="1" dirty="0">
                <a:solidFill>
                  <a:srgbClr val="FFFF00"/>
                </a:solidFill>
              </a:rPr>
              <a:t>SUM(A1,B1,C1)</a:t>
            </a:r>
            <a:endParaRPr lang="zh-CN" altLang="zh-CN" sz="2000" b="1" dirty="0">
              <a:solidFill>
                <a:srgbClr val="FFFF00"/>
              </a:solidFill>
            </a:endParaRPr>
          </a:p>
          <a:p>
            <a:pPr algn="ctr"/>
            <a:r>
              <a:rPr lang="zh-CN" altLang="zh-CN" sz="2000" b="1" dirty="0"/>
              <a:t>函数名中的大小写字母等价，参数表是由英文逗号分隔的若干个参数组成的，参数可以是常数、单元格名称、单元格区域、还可以是函数值。</a:t>
            </a:r>
          </a:p>
        </p:txBody>
      </p:sp>
    </p:spTree>
    <p:extLst>
      <p:ext uri="{BB962C8B-B14F-4D97-AF65-F5344CB8AC3E}">
        <p14:creationId xmlns:p14="http://schemas.microsoft.com/office/powerpoint/2010/main" val="250882067"/>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4.5</a:t>
            </a:r>
            <a:r>
              <a:rPr lang="zh-CN" altLang="zh-CN" b="1" dirty="0"/>
              <a:t>函数和</a:t>
            </a:r>
            <a:r>
              <a:rPr lang="zh-CN" altLang="zh-CN" b="1" dirty="0" smtClean="0"/>
              <a:t>公式</a:t>
            </a:r>
            <a:endParaRPr lang="zh-CN" altLang="en-US" dirty="0"/>
          </a:p>
        </p:txBody>
      </p:sp>
      <p:sp>
        <p:nvSpPr>
          <p:cNvPr id="3" name="内容占位符 2"/>
          <p:cNvSpPr>
            <a:spLocks noGrp="1"/>
          </p:cNvSpPr>
          <p:nvPr>
            <p:ph sz="quarter" idx="1"/>
          </p:nvPr>
        </p:nvSpPr>
        <p:spPr>
          <a:xfrm>
            <a:off x="544913" y="1447800"/>
            <a:ext cx="8141887" cy="4572000"/>
          </a:xfrm>
        </p:spPr>
        <p:txBody>
          <a:bodyPr/>
          <a:lstStyle/>
          <a:p>
            <a:r>
              <a:rPr lang="en-US" altLang="zh-CN" b="1" dirty="0"/>
              <a:t>4.5.1 </a:t>
            </a:r>
            <a:r>
              <a:rPr lang="zh-CN" altLang="zh-CN" b="1" dirty="0" smtClean="0"/>
              <a:t>函数</a:t>
            </a:r>
            <a:endParaRPr lang="en-US" altLang="zh-CN" b="1" dirty="0" smtClean="0"/>
          </a:p>
          <a:p>
            <a:r>
              <a:rPr lang="en-US" altLang="zh-CN" b="1" dirty="0" smtClean="0"/>
              <a:t>2.</a:t>
            </a:r>
            <a:r>
              <a:rPr lang="zh-CN" altLang="en-US" b="1" dirty="0" smtClean="0"/>
              <a:t>单元格的引用</a:t>
            </a:r>
            <a:endParaRPr lang="en-US" altLang="zh-CN" b="1" dirty="0" smtClean="0"/>
          </a:p>
          <a:p>
            <a:r>
              <a:rPr lang="zh-CN" altLang="zh-CN" sz="2400" dirty="0"/>
              <a:t>使用单元格名称来标识单元格或单元格区域中数据的方法做单元格的引用，此时单元格相当于一个变量，只要单元格的数据发生变化，函数就会自动重新计算。</a:t>
            </a:r>
            <a:endParaRPr lang="zh-CN" altLang="zh-CN" sz="2400" b="1" dirty="0"/>
          </a:p>
          <a:p>
            <a:endParaRPr lang="zh-CN" altLang="zh-CN" b="1" dirty="0"/>
          </a:p>
          <a:p>
            <a:endParaRPr lang="zh-CN" altLang="en-US" dirty="0"/>
          </a:p>
        </p:txBody>
      </p:sp>
      <p:sp>
        <p:nvSpPr>
          <p:cNvPr id="7" name="圆角矩形标注 6"/>
          <p:cNvSpPr/>
          <p:nvPr/>
        </p:nvSpPr>
        <p:spPr>
          <a:xfrm>
            <a:off x="2843808" y="3933056"/>
            <a:ext cx="5976664" cy="2808312"/>
          </a:xfrm>
          <a:prstGeom prst="wedgeRoundRectCallout">
            <a:avLst>
              <a:gd name="adj1" fmla="val -52321"/>
              <a:gd name="adj2" fmla="val -45956"/>
              <a:gd name="adj3" fmla="val 16667"/>
            </a:avLst>
          </a:prstGeom>
          <a:gradFill flip="none" rotWithShape="1">
            <a:gsLst>
              <a:gs pos="25000">
                <a:srgbClr val="000082"/>
              </a:gs>
              <a:gs pos="45000">
                <a:srgbClr val="66008F"/>
              </a:gs>
              <a:gs pos="73000">
                <a:srgbClr val="BA0066"/>
              </a:gs>
              <a:gs pos="96000">
                <a:srgbClr val="FF0000"/>
              </a:gs>
              <a:gs pos="100000">
                <a:srgbClr val="FF8200"/>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000" b="1" dirty="0"/>
              <a:t>①相对引用</a:t>
            </a:r>
          </a:p>
          <a:p>
            <a:r>
              <a:rPr lang="zh-CN" altLang="zh-CN" sz="2000" b="1" dirty="0"/>
              <a:t>直接用引用的单元格（区域）地址（如</a:t>
            </a:r>
            <a:r>
              <a:rPr lang="en-US" altLang="zh-CN" sz="2000" b="1" dirty="0"/>
              <a:t>A8</a:t>
            </a:r>
            <a:r>
              <a:rPr lang="zh-CN" altLang="zh-CN" sz="2000" b="1" dirty="0"/>
              <a:t>，</a:t>
            </a:r>
            <a:r>
              <a:rPr lang="en-US" altLang="zh-CN" sz="2000" b="1" dirty="0"/>
              <a:t>A8</a:t>
            </a:r>
            <a:r>
              <a:rPr lang="zh-CN" altLang="zh-CN" sz="2000" b="1" dirty="0"/>
              <a:t>：</a:t>
            </a:r>
            <a:r>
              <a:rPr lang="en-US" altLang="zh-CN" sz="2000" b="1" dirty="0"/>
              <a:t>A18</a:t>
            </a:r>
            <a:r>
              <a:rPr lang="zh-CN" altLang="zh-CN" sz="2000" b="1" dirty="0"/>
              <a:t>）作为函数式的参数称之为单元格的“相对引用”。使用了“相对引用”单元格的函数式，如果复制到其他单元格中，其中引用的单元格的地址也会随着函数式单元格位置的变化，而自动生相对发变化。</a:t>
            </a:r>
          </a:p>
        </p:txBody>
      </p:sp>
      <p:sp>
        <p:nvSpPr>
          <p:cNvPr id="9" name="右箭头 8"/>
          <p:cNvSpPr/>
          <p:nvPr/>
        </p:nvSpPr>
        <p:spPr>
          <a:xfrm>
            <a:off x="544913" y="3429000"/>
            <a:ext cx="2592288" cy="7200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a:t>
            </a:r>
            <a:r>
              <a:rPr lang="en-US" altLang="zh-CN" b="1" dirty="0" smtClean="0"/>
              <a:t>1</a:t>
            </a:r>
            <a:r>
              <a:rPr lang="zh-CN" altLang="en-US" b="1" dirty="0" smtClean="0"/>
              <a:t>）单元格引用类型</a:t>
            </a:r>
            <a:endParaRPr lang="zh-CN" altLang="en-US" b="1" dirty="0"/>
          </a:p>
        </p:txBody>
      </p:sp>
      <p:sp>
        <p:nvSpPr>
          <p:cNvPr id="10" name="圆角矩形标注 9"/>
          <p:cNvSpPr/>
          <p:nvPr/>
        </p:nvSpPr>
        <p:spPr>
          <a:xfrm>
            <a:off x="2483768" y="3975188"/>
            <a:ext cx="5976664" cy="2808312"/>
          </a:xfrm>
          <a:prstGeom prst="wedgeRoundRectCallout">
            <a:avLst>
              <a:gd name="adj1" fmla="val -52321"/>
              <a:gd name="adj2" fmla="val -45956"/>
              <a:gd name="adj3" fmla="val 16667"/>
            </a:avLst>
          </a:prstGeom>
          <a:gradFill flip="none" rotWithShape="1">
            <a:gsLst>
              <a:gs pos="25000">
                <a:srgbClr val="000082"/>
              </a:gs>
              <a:gs pos="45000">
                <a:srgbClr val="66008F"/>
              </a:gs>
              <a:gs pos="73000">
                <a:srgbClr val="BA0066"/>
              </a:gs>
              <a:gs pos="96000">
                <a:srgbClr val="FF0000"/>
              </a:gs>
              <a:gs pos="100000">
                <a:srgbClr val="FF8200"/>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000" b="1" dirty="0"/>
              <a:t>②绝对</a:t>
            </a:r>
            <a:r>
              <a:rPr lang="zh-CN" altLang="zh-CN" sz="2000" b="1" dirty="0" smtClean="0"/>
              <a:t>引用</a:t>
            </a:r>
            <a:endParaRPr lang="zh-CN" altLang="zh-CN" sz="2000" b="1" dirty="0"/>
          </a:p>
          <a:p>
            <a:r>
              <a:rPr lang="zh-CN" altLang="zh-CN" sz="2000" b="1" dirty="0"/>
              <a:t>在引用单元格的地址行和列号前面加上一个“</a:t>
            </a:r>
            <a:r>
              <a:rPr lang="en-US" altLang="zh-CN" sz="2000" b="1" dirty="0"/>
              <a:t>$</a:t>
            </a:r>
            <a:r>
              <a:rPr lang="zh-CN" altLang="zh-CN" sz="2000" b="1" dirty="0"/>
              <a:t>”符号，例如</a:t>
            </a:r>
            <a:r>
              <a:rPr lang="en-US" altLang="zh-CN" sz="2000" b="1" dirty="0"/>
              <a:t>$A$8</a:t>
            </a:r>
            <a:r>
              <a:rPr lang="zh-CN" altLang="zh-CN" sz="2000" b="1" dirty="0"/>
              <a:t>，</a:t>
            </a:r>
            <a:r>
              <a:rPr lang="en-US" altLang="zh-CN" sz="2000" b="1" dirty="0"/>
              <a:t>$A$8</a:t>
            </a:r>
            <a:r>
              <a:rPr lang="zh-CN" altLang="zh-CN" sz="2000" b="1" dirty="0"/>
              <a:t>：</a:t>
            </a:r>
            <a:r>
              <a:rPr lang="en-US" altLang="zh-CN" sz="2000" b="1" dirty="0"/>
              <a:t>$A$18</a:t>
            </a:r>
            <a:r>
              <a:rPr lang="zh-CN" altLang="zh-CN" sz="2000" b="1" dirty="0"/>
              <a:t>等，这样的引用称为单元格的“绝对引用”。使用了“绝对引用”单元格的函数式，无论移动和复制到任何单元格，引用的单元格地址都不会随着函数式单元格位置的改变而改变。</a:t>
            </a:r>
          </a:p>
        </p:txBody>
      </p:sp>
      <p:sp>
        <p:nvSpPr>
          <p:cNvPr id="11" name="圆角矩形标注 10"/>
          <p:cNvSpPr/>
          <p:nvPr/>
        </p:nvSpPr>
        <p:spPr>
          <a:xfrm>
            <a:off x="2195736" y="3975188"/>
            <a:ext cx="5976664" cy="2808312"/>
          </a:xfrm>
          <a:prstGeom prst="wedgeRoundRectCallout">
            <a:avLst>
              <a:gd name="adj1" fmla="val -52321"/>
              <a:gd name="adj2" fmla="val -45956"/>
              <a:gd name="adj3" fmla="val 16667"/>
            </a:avLst>
          </a:prstGeom>
          <a:gradFill flip="none" rotWithShape="1">
            <a:gsLst>
              <a:gs pos="25000">
                <a:srgbClr val="000082"/>
              </a:gs>
              <a:gs pos="45000">
                <a:srgbClr val="66008F"/>
              </a:gs>
              <a:gs pos="73000">
                <a:srgbClr val="BA0066"/>
              </a:gs>
              <a:gs pos="96000">
                <a:srgbClr val="FF0000"/>
              </a:gs>
              <a:gs pos="100000">
                <a:srgbClr val="FF8200"/>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000" b="1" dirty="0"/>
              <a:t>③混合引用</a:t>
            </a:r>
          </a:p>
          <a:p>
            <a:r>
              <a:rPr lang="zh-CN" altLang="zh-CN" sz="2000" b="1" dirty="0"/>
              <a:t>如果引用单元格的地址，有些是相对引用的，有些是绝对引用的，则称为“混合引用”。例如</a:t>
            </a:r>
            <a:r>
              <a:rPr lang="en-US" altLang="zh-CN" sz="2000" b="1" dirty="0"/>
              <a:t>A$8</a:t>
            </a:r>
            <a:r>
              <a:rPr lang="zh-CN" altLang="zh-CN" sz="2000" b="1" dirty="0"/>
              <a:t>，</a:t>
            </a:r>
            <a:r>
              <a:rPr lang="en-US" altLang="zh-CN" sz="2000" b="1" dirty="0"/>
              <a:t>$A8</a:t>
            </a:r>
            <a:r>
              <a:rPr lang="zh-CN" altLang="zh-CN" sz="2000" b="1" dirty="0"/>
              <a:t>：</a:t>
            </a:r>
            <a:r>
              <a:rPr lang="en-US" altLang="zh-CN" sz="2000" b="1" dirty="0"/>
              <a:t>$A18</a:t>
            </a:r>
            <a:r>
              <a:rPr lang="zh-CN" altLang="zh-CN" sz="2000" b="1" dirty="0"/>
              <a:t>等。使用了“混合引用”单元格的函数式，移动或复制到其他单元格中后，绝对引用的地址不会改变，而相对引用的地址会随着函数式单元格位置的改变自动相对调整。</a:t>
            </a:r>
          </a:p>
        </p:txBody>
      </p:sp>
    </p:spTree>
    <p:extLst>
      <p:ext uri="{BB962C8B-B14F-4D97-AF65-F5344CB8AC3E}">
        <p14:creationId xmlns:p14="http://schemas.microsoft.com/office/powerpoint/2010/main" val="1315448208"/>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up)">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up)">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up)">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4.5</a:t>
            </a:r>
            <a:r>
              <a:rPr lang="zh-CN" altLang="zh-CN" b="1" dirty="0"/>
              <a:t>函数和</a:t>
            </a:r>
            <a:r>
              <a:rPr lang="zh-CN" altLang="zh-CN" b="1" dirty="0" smtClean="0"/>
              <a:t>公式</a:t>
            </a:r>
            <a:endParaRPr lang="zh-CN" altLang="en-US" dirty="0"/>
          </a:p>
        </p:txBody>
      </p:sp>
      <p:sp>
        <p:nvSpPr>
          <p:cNvPr id="3" name="内容占位符 2"/>
          <p:cNvSpPr>
            <a:spLocks noGrp="1"/>
          </p:cNvSpPr>
          <p:nvPr>
            <p:ph sz="quarter" idx="1"/>
          </p:nvPr>
        </p:nvSpPr>
        <p:spPr>
          <a:xfrm>
            <a:off x="544913" y="1447800"/>
            <a:ext cx="8141887" cy="4572000"/>
          </a:xfrm>
        </p:spPr>
        <p:txBody>
          <a:bodyPr/>
          <a:lstStyle/>
          <a:p>
            <a:r>
              <a:rPr lang="en-US" altLang="zh-CN" b="1" dirty="0"/>
              <a:t>4.5.1 </a:t>
            </a:r>
            <a:r>
              <a:rPr lang="zh-CN" altLang="zh-CN" b="1" dirty="0" smtClean="0"/>
              <a:t>函数</a:t>
            </a:r>
            <a:endParaRPr lang="en-US" altLang="zh-CN" b="1" dirty="0" smtClean="0"/>
          </a:p>
          <a:p>
            <a:r>
              <a:rPr lang="en-US" altLang="zh-CN" b="1" dirty="0" smtClean="0"/>
              <a:t>2.</a:t>
            </a:r>
            <a:r>
              <a:rPr lang="zh-CN" altLang="en-US" b="1" dirty="0" smtClean="0"/>
              <a:t>单元格的引用</a:t>
            </a:r>
            <a:endParaRPr lang="en-US" altLang="zh-CN" b="1" dirty="0" smtClean="0"/>
          </a:p>
          <a:p>
            <a:endParaRPr lang="zh-CN" altLang="zh-CN" b="1" dirty="0"/>
          </a:p>
          <a:p>
            <a:endParaRPr lang="zh-CN" altLang="en-US" dirty="0"/>
          </a:p>
        </p:txBody>
      </p:sp>
      <p:sp>
        <p:nvSpPr>
          <p:cNvPr id="9" name="右箭头 8"/>
          <p:cNvSpPr/>
          <p:nvPr/>
        </p:nvSpPr>
        <p:spPr>
          <a:xfrm>
            <a:off x="557170" y="2060848"/>
            <a:ext cx="4374870" cy="12202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000" b="1" dirty="0"/>
              <a:t>（</a:t>
            </a:r>
            <a:r>
              <a:rPr lang="en-US" altLang="zh-CN" sz="2000" b="1" dirty="0"/>
              <a:t>2</a:t>
            </a:r>
            <a:r>
              <a:rPr lang="zh-CN" altLang="zh-CN" sz="2000" b="1" dirty="0"/>
              <a:t>）不同工作表中单元格的引用</a:t>
            </a:r>
            <a:endParaRPr lang="zh-CN" altLang="en-US" sz="2000" b="1" dirty="0"/>
          </a:p>
        </p:txBody>
      </p:sp>
      <p:sp>
        <p:nvSpPr>
          <p:cNvPr id="8" name="右箭头 7"/>
          <p:cNvSpPr/>
          <p:nvPr/>
        </p:nvSpPr>
        <p:spPr>
          <a:xfrm>
            <a:off x="507338" y="3140968"/>
            <a:ext cx="4374870" cy="12202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000" b="1" dirty="0"/>
              <a:t>（</a:t>
            </a:r>
            <a:r>
              <a:rPr lang="en-US" altLang="zh-CN" sz="2000" b="1" dirty="0"/>
              <a:t>3</a:t>
            </a:r>
            <a:r>
              <a:rPr lang="zh-CN" altLang="zh-CN" sz="2000" b="1" dirty="0"/>
              <a:t>）不同工作簿中单元格的引用</a:t>
            </a:r>
          </a:p>
        </p:txBody>
      </p:sp>
      <p:sp>
        <p:nvSpPr>
          <p:cNvPr id="7" name="圆角矩形标注 6"/>
          <p:cNvSpPr/>
          <p:nvPr/>
        </p:nvSpPr>
        <p:spPr>
          <a:xfrm>
            <a:off x="4716016" y="2348880"/>
            <a:ext cx="4320480" cy="2592288"/>
          </a:xfrm>
          <a:prstGeom prst="wedgeRoundRectCallout">
            <a:avLst>
              <a:gd name="adj1" fmla="val -54980"/>
              <a:gd name="adj2" fmla="val -40292"/>
              <a:gd name="adj3" fmla="val 16667"/>
            </a:avLst>
          </a:prstGeom>
          <a:gradFill flip="none" rotWithShape="1">
            <a:gsLst>
              <a:gs pos="25000">
                <a:srgbClr val="000082"/>
              </a:gs>
              <a:gs pos="45000">
                <a:srgbClr val="66008F"/>
              </a:gs>
              <a:gs pos="73000">
                <a:srgbClr val="BA0066"/>
              </a:gs>
              <a:gs pos="96000">
                <a:srgbClr val="FF0000"/>
              </a:gs>
              <a:gs pos="100000">
                <a:srgbClr val="FF8200"/>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000" b="1" dirty="0"/>
              <a:t>在函数中，可以引用同一工作簿不同工作表内的单元格，其表示方法为“工作表名称！单元格名称”，如</a:t>
            </a:r>
            <a:r>
              <a:rPr lang="en-US" altLang="zh-CN" sz="2000" b="1" dirty="0"/>
              <a:t>sheet1</a:t>
            </a:r>
            <a:r>
              <a:rPr lang="zh-CN" altLang="zh-CN" sz="2000" b="1" dirty="0"/>
              <a:t>！</a:t>
            </a:r>
            <a:r>
              <a:rPr lang="en-US" altLang="zh-CN" sz="2000" b="1" dirty="0"/>
              <a:t>A1</a:t>
            </a:r>
            <a:r>
              <a:rPr lang="zh-CN" altLang="zh-CN" sz="2000" b="1" dirty="0"/>
              <a:t>表示对</a:t>
            </a:r>
            <a:r>
              <a:rPr lang="en-US" altLang="zh-CN" sz="2000" b="1" dirty="0"/>
              <a:t>sheet1</a:t>
            </a:r>
            <a:r>
              <a:rPr lang="zh-CN" altLang="zh-CN" sz="2000" b="1" dirty="0"/>
              <a:t>工作表中的</a:t>
            </a:r>
            <a:r>
              <a:rPr lang="en-US" altLang="zh-CN" sz="2000" b="1" dirty="0"/>
              <a:t>A</a:t>
            </a:r>
            <a:r>
              <a:rPr lang="zh-CN" altLang="zh-CN" sz="2000" b="1" dirty="0"/>
              <a:t>列</a:t>
            </a:r>
            <a:r>
              <a:rPr lang="en-US" altLang="zh-CN" sz="2000" b="1" dirty="0"/>
              <a:t>1</a:t>
            </a:r>
            <a:r>
              <a:rPr lang="zh-CN" altLang="zh-CN" sz="2000" b="1" dirty="0"/>
              <a:t>行交叉的单元格的引用。</a:t>
            </a:r>
          </a:p>
        </p:txBody>
      </p:sp>
      <p:sp>
        <p:nvSpPr>
          <p:cNvPr id="12" name="圆角矩形标注 11"/>
          <p:cNvSpPr/>
          <p:nvPr/>
        </p:nvSpPr>
        <p:spPr>
          <a:xfrm>
            <a:off x="4716016" y="3501008"/>
            <a:ext cx="4320480" cy="3240360"/>
          </a:xfrm>
          <a:prstGeom prst="wedgeRoundRectCallout">
            <a:avLst>
              <a:gd name="adj1" fmla="val -54980"/>
              <a:gd name="adj2" fmla="val -40292"/>
              <a:gd name="adj3" fmla="val 16667"/>
            </a:avLst>
          </a:prstGeom>
          <a:gradFill flip="none" rotWithShape="1">
            <a:gsLst>
              <a:gs pos="0">
                <a:srgbClr val="000000"/>
              </a:gs>
              <a:gs pos="20000">
                <a:srgbClr val="000040"/>
              </a:gs>
              <a:gs pos="50000">
                <a:srgbClr val="400040"/>
              </a:gs>
              <a:gs pos="75000">
                <a:srgbClr val="8F0040"/>
              </a:gs>
              <a:gs pos="89999">
                <a:srgbClr val="F27300"/>
              </a:gs>
              <a:gs pos="100000">
                <a:srgbClr val="FFBF00"/>
              </a:gs>
            </a:gsLst>
            <a:lin ang="5400000" scaled="0"/>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000" b="1" dirty="0"/>
              <a:t>引用不同工作簿中的其他工作表中的单元格，其表示方法为“</a:t>
            </a:r>
            <a:r>
              <a:rPr lang="en-US" altLang="zh-CN" sz="2000" b="1" dirty="0"/>
              <a:t>[</a:t>
            </a:r>
            <a:r>
              <a:rPr lang="zh-CN" altLang="zh-CN" sz="2000" b="1" dirty="0"/>
              <a:t>工作簿名</a:t>
            </a:r>
            <a:r>
              <a:rPr lang="en-US" altLang="zh-CN" sz="2000" b="1" dirty="0"/>
              <a:t>]</a:t>
            </a:r>
            <a:r>
              <a:rPr lang="zh-CN" altLang="zh-CN" sz="2000" b="1" dirty="0"/>
              <a:t>工作表名称！单元格名称”。格式中的“</a:t>
            </a:r>
            <a:r>
              <a:rPr lang="en-US" altLang="zh-CN" sz="2000" b="1" dirty="0"/>
              <a:t>[ ]</a:t>
            </a:r>
            <a:r>
              <a:rPr lang="zh-CN" altLang="zh-CN" sz="2000" b="1" dirty="0"/>
              <a:t>”是工作簿与工作表之间的分隔符，省略工作簿表明单元格来自当前工作簿；“！”是工作表与单元格之间的分隔符，省略工作表名表明单元格来自当前工作表。</a:t>
            </a:r>
          </a:p>
        </p:txBody>
      </p:sp>
    </p:spTree>
    <p:extLst>
      <p:ext uri="{BB962C8B-B14F-4D97-AF65-F5344CB8AC3E}">
        <p14:creationId xmlns:p14="http://schemas.microsoft.com/office/powerpoint/2010/main" val="2286614844"/>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0-#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up)">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P spid="7" grpId="0" animBg="1"/>
      <p:bldP spid="12"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4.5</a:t>
            </a:r>
            <a:r>
              <a:rPr lang="zh-CN" altLang="zh-CN" b="1" dirty="0"/>
              <a:t>函数和公式</a:t>
            </a:r>
            <a:endParaRPr lang="zh-CN" altLang="en-US" dirty="0"/>
          </a:p>
        </p:txBody>
      </p:sp>
      <p:sp>
        <p:nvSpPr>
          <p:cNvPr id="3" name="内容占位符 2"/>
          <p:cNvSpPr>
            <a:spLocks noGrp="1"/>
          </p:cNvSpPr>
          <p:nvPr>
            <p:ph sz="quarter" idx="1"/>
          </p:nvPr>
        </p:nvSpPr>
        <p:spPr/>
        <p:txBody>
          <a:bodyPr/>
          <a:lstStyle/>
          <a:p>
            <a:r>
              <a:rPr lang="en-US" altLang="zh-CN" b="1" dirty="0"/>
              <a:t>4.5.1 </a:t>
            </a:r>
            <a:r>
              <a:rPr lang="zh-CN" altLang="zh-CN" b="1" dirty="0"/>
              <a:t>函数</a:t>
            </a:r>
            <a:endParaRPr lang="en-US" altLang="zh-CN" b="1" dirty="0"/>
          </a:p>
          <a:p>
            <a:r>
              <a:rPr lang="en-US" altLang="zh-CN" dirty="0" smtClean="0"/>
              <a:t>3</a:t>
            </a:r>
            <a:r>
              <a:rPr lang="zh-CN" altLang="zh-CN" dirty="0"/>
              <a:t>．常用函数</a:t>
            </a:r>
          </a:p>
          <a:p>
            <a:endParaRPr lang="zh-CN" altLang="en-US" dirty="0"/>
          </a:p>
        </p:txBody>
      </p:sp>
      <p:pic>
        <p:nvPicPr>
          <p:cNvPr id="1229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4051" t="30110" r="11645" b="34945"/>
          <a:stretch/>
        </p:blipFill>
        <p:spPr bwMode="auto">
          <a:xfrm>
            <a:off x="827584" y="2204864"/>
            <a:ext cx="7595532" cy="37444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41945997"/>
      </p:ext>
    </p:extLst>
  </p:cSld>
  <p:clrMapOvr>
    <a:masterClrMapping/>
  </p:clrMapOvr>
  <p:transition spd="slow">
    <p:wheel spokes="1"/>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4.5</a:t>
            </a:r>
            <a:r>
              <a:rPr lang="zh-CN" altLang="zh-CN" b="1" dirty="0"/>
              <a:t>函数和公式</a:t>
            </a:r>
            <a:endParaRPr lang="zh-CN" altLang="en-US" dirty="0"/>
          </a:p>
        </p:txBody>
      </p:sp>
      <p:sp>
        <p:nvSpPr>
          <p:cNvPr id="3" name="内容占位符 2"/>
          <p:cNvSpPr>
            <a:spLocks noGrp="1"/>
          </p:cNvSpPr>
          <p:nvPr>
            <p:ph sz="quarter" idx="1"/>
          </p:nvPr>
        </p:nvSpPr>
        <p:spPr/>
        <p:txBody>
          <a:bodyPr/>
          <a:lstStyle/>
          <a:p>
            <a:r>
              <a:rPr lang="en-US" altLang="zh-CN" b="1" dirty="0"/>
              <a:t>4.5.1 </a:t>
            </a:r>
            <a:r>
              <a:rPr lang="zh-CN" altLang="zh-CN" b="1" dirty="0"/>
              <a:t>函数</a:t>
            </a:r>
            <a:endParaRPr lang="en-US" altLang="zh-CN" b="1" dirty="0"/>
          </a:p>
          <a:p>
            <a:r>
              <a:rPr lang="en-US" altLang="zh-CN" dirty="0" smtClean="0"/>
              <a:t>3</a:t>
            </a:r>
            <a:r>
              <a:rPr lang="en-US" altLang="zh-CN" dirty="0" smtClean="0"/>
              <a:t>.</a:t>
            </a:r>
            <a:r>
              <a:rPr lang="zh-CN" altLang="en-US" dirty="0" smtClean="0"/>
              <a:t>常用函数</a:t>
            </a:r>
            <a:endParaRPr lang="zh-CN" altLang="en-US" dirty="0"/>
          </a:p>
        </p:txBody>
      </p:sp>
      <p:pic>
        <p:nvPicPr>
          <p:cNvPr id="1331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1603" t="35241" r="11815" b="11695"/>
          <a:stretch/>
        </p:blipFill>
        <p:spPr bwMode="auto">
          <a:xfrm>
            <a:off x="1187624" y="2276872"/>
            <a:ext cx="6840760" cy="41502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06844800"/>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barn(inVertical)">
                                      <p:cBhvr>
                                        <p:cTn id="7" dur="5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4.5</a:t>
            </a:r>
            <a:r>
              <a:rPr lang="zh-CN" altLang="zh-CN" b="1" dirty="0"/>
              <a:t>函数和公式</a:t>
            </a:r>
            <a:endParaRPr lang="zh-CN" altLang="en-US" dirty="0"/>
          </a:p>
        </p:txBody>
      </p:sp>
      <p:sp>
        <p:nvSpPr>
          <p:cNvPr id="3" name="内容占位符 2"/>
          <p:cNvSpPr>
            <a:spLocks noGrp="1"/>
          </p:cNvSpPr>
          <p:nvPr>
            <p:ph sz="quarter" idx="1"/>
          </p:nvPr>
        </p:nvSpPr>
        <p:spPr/>
        <p:txBody>
          <a:bodyPr/>
          <a:lstStyle/>
          <a:p>
            <a:r>
              <a:rPr lang="en-US" altLang="zh-CN" b="1" dirty="0"/>
              <a:t>4.5.1 </a:t>
            </a:r>
            <a:r>
              <a:rPr lang="zh-CN" altLang="zh-CN" b="1" dirty="0"/>
              <a:t>函数</a:t>
            </a:r>
            <a:endParaRPr lang="en-US" altLang="zh-CN" b="1" dirty="0"/>
          </a:p>
          <a:p>
            <a:endParaRPr lang="zh-CN" altLang="en-US" dirty="0"/>
          </a:p>
        </p:txBody>
      </p:sp>
      <p:pic>
        <p:nvPicPr>
          <p:cNvPr id="1433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3459" t="22009" r="10971" b="46171"/>
          <a:stretch/>
        </p:blipFill>
        <p:spPr bwMode="auto">
          <a:xfrm>
            <a:off x="971600" y="1885098"/>
            <a:ext cx="7497692" cy="32720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61715727"/>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barn(inVertical)">
                                      <p:cBhvr>
                                        <p:cTn id="7" dur="5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4.5</a:t>
            </a:r>
            <a:r>
              <a:rPr lang="zh-CN" altLang="zh-CN" b="1" dirty="0"/>
              <a:t>函数和公式</a:t>
            </a:r>
            <a:endParaRPr lang="zh-CN" altLang="en-US" dirty="0"/>
          </a:p>
        </p:txBody>
      </p:sp>
      <p:sp>
        <p:nvSpPr>
          <p:cNvPr id="3" name="内容占位符 2"/>
          <p:cNvSpPr>
            <a:spLocks noGrp="1"/>
          </p:cNvSpPr>
          <p:nvPr>
            <p:ph sz="quarter" idx="1"/>
          </p:nvPr>
        </p:nvSpPr>
        <p:spPr/>
        <p:txBody>
          <a:bodyPr/>
          <a:lstStyle/>
          <a:p>
            <a:endParaRPr lang="zh-CN" altLang="en-US"/>
          </a:p>
        </p:txBody>
      </p:sp>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3459" t="53558" r="10971" b="21958"/>
          <a:stretch/>
        </p:blipFill>
        <p:spPr bwMode="auto">
          <a:xfrm>
            <a:off x="947486" y="1412775"/>
            <a:ext cx="7728969" cy="25954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44135" t="38751" r="11477" b="42106"/>
          <a:stretch/>
        </p:blipFill>
        <p:spPr bwMode="auto">
          <a:xfrm>
            <a:off x="974339" y="4365104"/>
            <a:ext cx="7702117" cy="20760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3063094"/>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barn(inVertical)">
                                      <p:cBhvr>
                                        <p:cTn id="12"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4.5</a:t>
            </a:r>
            <a:r>
              <a:rPr lang="zh-CN" altLang="en-US" dirty="0"/>
              <a:t>函数和公式</a:t>
            </a:r>
          </a:p>
        </p:txBody>
      </p:sp>
      <p:sp>
        <p:nvSpPr>
          <p:cNvPr id="3" name="内容占位符 2"/>
          <p:cNvSpPr>
            <a:spLocks noGrp="1"/>
          </p:cNvSpPr>
          <p:nvPr>
            <p:ph sz="quarter" idx="1"/>
          </p:nvPr>
        </p:nvSpPr>
        <p:spPr/>
        <p:txBody>
          <a:bodyPr>
            <a:normAutofit/>
          </a:bodyPr>
          <a:lstStyle/>
          <a:p>
            <a:r>
              <a:rPr lang="en-US" altLang="zh-CN" sz="2400" b="1" dirty="0"/>
              <a:t>4.5.1 </a:t>
            </a:r>
            <a:r>
              <a:rPr lang="zh-CN" altLang="zh-CN" sz="2400" b="1" dirty="0"/>
              <a:t>函数</a:t>
            </a:r>
            <a:endParaRPr lang="en-US" altLang="zh-CN" sz="2400" b="1" dirty="0"/>
          </a:p>
          <a:p>
            <a:r>
              <a:rPr lang="zh-CN" altLang="zh-CN" sz="2400" dirty="0" smtClean="0"/>
              <a:t>【</a:t>
            </a:r>
            <a:r>
              <a:rPr lang="zh-CN" altLang="zh-CN" sz="2400" dirty="0"/>
              <a:t>例</a:t>
            </a:r>
            <a:r>
              <a:rPr lang="en-US" altLang="zh-CN" sz="2400" dirty="0"/>
              <a:t>4.4</a:t>
            </a:r>
            <a:r>
              <a:rPr lang="zh-CN" altLang="zh-CN" sz="2400" dirty="0"/>
              <a:t>】计算“商品销售情况表”中的“合计”列和“总计”行。</a:t>
            </a:r>
            <a:endParaRPr lang="zh-CN" altLang="en-US" sz="24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1840" y="2276872"/>
            <a:ext cx="4324101" cy="1584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对角圆角矩形 3"/>
          <p:cNvSpPr/>
          <p:nvPr/>
        </p:nvSpPr>
        <p:spPr>
          <a:xfrm>
            <a:off x="1873509" y="3861048"/>
            <a:ext cx="5290779" cy="648072"/>
          </a:xfrm>
          <a:prstGeom prst="round2DiagRect">
            <a:avLst>
              <a:gd name="adj1" fmla="val 16667"/>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b="1" dirty="0"/>
              <a:t>方法</a:t>
            </a:r>
            <a:r>
              <a:rPr lang="en-US" altLang="zh-CN" b="1" dirty="0"/>
              <a:t>1</a:t>
            </a:r>
            <a:r>
              <a:rPr lang="zh-CN" altLang="zh-CN" b="1" dirty="0"/>
              <a:t>：直接输入法计算“合计”。</a:t>
            </a:r>
          </a:p>
        </p:txBody>
      </p:sp>
      <p:sp>
        <p:nvSpPr>
          <p:cNvPr id="7" name="对角圆角矩形 6"/>
          <p:cNvSpPr/>
          <p:nvPr/>
        </p:nvSpPr>
        <p:spPr>
          <a:xfrm>
            <a:off x="1842713" y="4581128"/>
            <a:ext cx="5290779" cy="648072"/>
          </a:xfrm>
          <a:prstGeom prst="round2DiagRect">
            <a:avLst>
              <a:gd name="adj1" fmla="val 16667"/>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b="1" dirty="0"/>
              <a:t>方法</a:t>
            </a:r>
            <a:r>
              <a:rPr lang="en-US" altLang="zh-CN" b="1" dirty="0"/>
              <a:t>2</a:t>
            </a:r>
            <a:r>
              <a:rPr lang="zh-CN" altLang="zh-CN" b="1" dirty="0"/>
              <a:t>：</a:t>
            </a:r>
            <a:r>
              <a:rPr lang="zh-CN" altLang="zh-CN" b="1" dirty="0" smtClean="0"/>
              <a:t>利用 “自动求和”</a:t>
            </a:r>
            <a:r>
              <a:rPr lang="zh-CN" altLang="zh-CN" b="1" dirty="0"/>
              <a:t>按钮，计算“合计”。</a:t>
            </a:r>
          </a:p>
        </p:txBody>
      </p:sp>
      <p:sp>
        <p:nvSpPr>
          <p:cNvPr id="8" name="对角圆角矩形 7"/>
          <p:cNvSpPr/>
          <p:nvPr/>
        </p:nvSpPr>
        <p:spPr>
          <a:xfrm>
            <a:off x="1873509" y="5301208"/>
            <a:ext cx="5290779" cy="648072"/>
          </a:xfrm>
          <a:prstGeom prst="round2DiagRect">
            <a:avLst>
              <a:gd name="adj1" fmla="val 16667"/>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b="1" dirty="0"/>
              <a:t>方法</a:t>
            </a:r>
            <a:r>
              <a:rPr lang="en-US" altLang="zh-CN" b="1" dirty="0"/>
              <a:t>3</a:t>
            </a:r>
            <a:r>
              <a:rPr lang="zh-CN" altLang="zh-CN" b="1" dirty="0"/>
              <a:t>：利用</a:t>
            </a:r>
            <a:r>
              <a:rPr lang="zh-CN" altLang="zh-CN" b="1" dirty="0" smtClean="0"/>
              <a:t>“插入函数” 计算</a:t>
            </a:r>
            <a:r>
              <a:rPr lang="zh-CN" altLang="zh-CN" b="1" dirty="0"/>
              <a:t>“总计”。</a:t>
            </a:r>
          </a:p>
        </p:txBody>
      </p:sp>
      <p:sp>
        <p:nvSpPr>
          <p:cNvPr id="9" name="对角圆角矩形 8"/>
          <p:cNvSpPr/>
          <p:nvPr/>
        </p:nvSpPr>
        <p:spPr>
          <a:xfrm>
            <a:off x="1928419" y="6036887"/>
            <a:ext cx="5290779" cy="648072"/>
          </a:xfrm>
          <a:prstGeom prst="round2DiagRect">
            <a:avLst>
              <a:gd name="adj1" fmla="val 16667"/>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b="1" dirty="0"/>
              <a:t>方法</a:t>
            </a:r>
            <a:r>
              <a:rPr lang="en-US" altLang="zh-CN" b="1" dirty="0"/>
              <a:t>4</a:t>
            </a:r>
            <a:r>
              <a:rPr lang="zh-CN" altLang="zh-CN" b="1" dirty="0"/>
              <a:t>：</a:t>
            </a:r>
            <a:r>
              <a:rPr lang="zh-CN" altLang="zh-CN" b="1" dirty="0" smtClean="0"/>
              <a:t>利用 “函数库”</a:t>
            </a:r>
            <a:r>
              <a:rPr lang="zh-CN" altLang="zh-CN" b="1" dirty="0"/>
              <a:t>，计算“总计”。</a:t>
            </a:r>
          </a:p>
        </p:txBody>
      </p:sp>
    </p:spTree>
    <p:extLst>
      <p:ext uri="{BB962C8B-B14F-4D97-AF65-F5344CB8AC3E}">
        <p14:creationId xmlns:p14="http://schemas.microsoft.com/office/powerpoint/2010/main" val="3173625735"/>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lstStyle/>
          <a:p>
            <a:pPr algn="ctr"/>
            <a:r>
              <a:rPr lang="en-US" altLang="zh-CN" dirty="0"/>
              <a:t>4.1 Excel 2010</a:t>
            </a:r>
            <a:r>
              <a:rPr lang="zh-CN" altLang="zh-CN" dirty="0"/>
              <a:t>入门</a:t>
            </a:r>
            <a:endParaRPr lang="zh-CN" altLang="en-US" dirty="0"/>
          </a:p>
        </p:txBody>
      </p:sp>
      <p:sp>
        <p:nvSpPr>
          <p:cNvPr id="3" name="内容占位符 2"/>
          <p:cNvSpPr>
            <a:spLocks noGrp="1"/>
          </p:cNvSpPr>
          <p:nvPr>
            <p:ph sz="quarter" idx="1"/>
          </p:nvPr>
        </p:nvSpPr>
        <p:spPr>
          <a:xfrm>
            <a:off x="1070400" y="1411489"/>
            <a:ext cx="7772400" cy="433335"/>
          </a:xfrm>
        </p:spPr>
        <p:txBody>
          <a:bodyPr>
            <a:normAutofit fontScale="92500" lnSpcReduction="10000"/>
          </a:bodyPr>
          <a:lstStyle/>
          <a:p>
            <a:r>
              <a:rPr lang="en-US" altLang="zh-CN" b="1" dirty="0"/>
              <a:t>4.1.2 Excel 2010</a:t>
            </a:r>
            <a:r>
              <a:rPr lang="zh-CN" altLang="zh-CN" b="1" dirty="0"/>
              <a:t>的启动与退出</a:t>
            </a:r>
          </a:p>
          <a:p>
            <a:endParaRPr lang="zh-CN" altLang="en-US" dirty="0"/>
          </a:p>
        </p:txBody>
      </p:sp>
      <p:grpSp>
        <p:nvGrpSpPr>
          <p:cNvPr id="19" name="组合 18"/>
          <p:cNvGrpSpPr/>
          <p:nvPr/>
        </p:nvGrpSpPr>
        <p:grpSpPr>
          <a:xfrm>
            <a:off x="1061189" y="2690121"/>
            <a:ext cx="2718722" cy="2448272"/>
            <a:chOff x="1061189" y="2690121"/>
            <a:chExt cx="2718722" cy="2448272"/>
          </a:xfrm>
        </p:grpSpPr>
        <p:sp>
          <p:nvSpPr>
            <p:cNvPr id="7" name="波形 6"/>
            <p:cNvSpPr/>
            <p:nvPr/>
          </p:nvSpPr>
          <p:spPr>
            <a:xfrm>
              <a:off x="1070400" y="2690121"/>
              <a:ext cx="2709511" cy="1008112"/>
            </a:xfrm>
            <a:prstGeom prst="wav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002060"/>
                  </a:solidFill>
                </a:rPr>
                <a:t>开始菜单启动</a:t>
              </a:r>
              <a:endParaRPr lang="zh-CN" altLang="en-US" b="1" dirty="0">
                <a:solidFill>
                  <a:srgbClr val="002060"/>
                </a:solidFill>
              </a:endParaRPr>
            </a:p>
          </p:txBody>
        </p:sp>
        <p:sp>
          <p:nvSpPr>
            <p:cNvPr id="8" name="波形 7"/>
            <p:cNvSpPr/>
            <p:nvPr/>
          </p:nvSpPr>
          <p:spPr>
            <a:xfrm>
              <a:off x="1070400" y="3410201"/>
              <a:ext cx="2709511" cy="1008112"/>
            </a:xfrm>
            <a:prstGeom prst="wav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002060"/>
                  </a:solidFill>
                </a:rPr>
                <a:t>双击快捷方式启动</a:t>
              </a:r>
              <a:endParaRPr lang="zh-CN" altLang="en-US" b="1" dirty="0">
                <a:solidFill>
                  <a:srgbClr val="002060"/>
                </a:solidFill>
              </a:endParaRPr>
            </a:p>
          </p:txBody>
        </p:sp>
        <p:sp>
          <p:nvSpPr>
            <p:cNvPr id="9" name="波形 8"/>
            <p:cNvSpPr/>
            <p:nvPr/>
          </p:nvSpPr>
          <p:spPr>
            <a:xfrm>
              <a:off x="1061189" y="4130281"/>
              <a:ext cx="2709511" cy="1008112"/>
            </a:xfrm>
            <a:prstGeom prst="wav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002060"/>
                  </a:solidFill>
                </a:rPr>
                <a:t>打开</a:t>
              </a:r>
              <a:r>
                <a:rPr lang="en-US" altLang="zh-CN" b="1" dirty="0" smtClean="0">
                  <a:solidFill>
                    <a:srgbClr val="002060"/>
                  </a:solidFill>
                </a:rPr>
                <a:t>Excel</a:t>
              </a:r>
              <a:r>
                <a:rPr lang="zh-CN" altLang="en-US" b="1" dirty="0" smtClean="0">
                  <a:solidFill>
                    <a:srgbClr val="002060"/>
                  </a:solidFill>
                </a:rPr>
                <a:t>文件启动</a:t>
              </a:r>
              <a:endParaRPr lang="zh-CN" altLang="en-US" b="1" dirty="0">
                <a:solidFill>
                  <a:srgbClr val="002060"/>
                </a:solidFill>
              </a:endParaRPr>
            </a:p>
          </p:txBody>
        </p:sp>
      </p:grpSp>
      <p:grpSp>
        <p:nvGrpSpPr>
          <p:cNvPr id="20" name="组合 19"/>
          <p:cNvGrpSpPr/>
          <p:nvPr/>
        </p:nvGrpSpPr>
        <p:grpSpPr>
          <a:xfrm>
            <a:off x="5275641" y="2420888"/>
            <a:ext cx="2725950" cy="3960440"/>
            <a:chOff x="5275641" y="2420888"/>
            <a:chExt cx="2725950" cy="3960440"/>
          </a:xfrm>
        </p:grpSpPr>
        <p:sp>
          <p:nvSpPr>
            <p:cNvPr id="10" name="波形 9"/>
            <p:cNvSpPr/>
            <p:nvPr/>
          </p:nvSpPr>
          <p:spPr>
            <a:xfrm>
              <a:off x="5292080" y="2420888"/>
              <a:ext cx="2709511" cy="1008112"/>
            </a:xfrm>
            <a:prstGeom prst="wav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b="1" dirty="0" smtClean="0">
                  <a:solidFill>
                    <a:srgbClr val="002060"/>
                  </a:solidFill>
                </a:rPr>
                <a:t>文件→退出命令</a:t>
              </a:r>
              <a:endParaRPr lang="zh-CN" altLang="zh-CN" b="1" dirty="0">
                <a:solidFill>
                  <a:srgbClr val="002060"/>
                </a:solidFill>
              </a:endParaRPr>
            </a:p>
          </p:txBody>
        </p:sp>
        <p:sp>
          <p:nvSpPr>
            <p:cNvPr id="11" name="波形 10"/>
            <p:cNvSpPr/>
            <p:nvPr/>
          </p:nvSpPr>
          <p:spPr>
            <a:xfrm>
              <a:off x="5292080" y="3140968"/>
              <a:ext cx="2709511" cy="1008112"/>
            </a:xfrm>
            <a:prstGeom prst="wav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b="1" dirty="0">
                  <a:solidFill>
                    <a:srgbClr val="002060"/>
                  </a:solidFill>
                </a:rPr>
                <a:t>快捷键</a:t>
              </a:r>
              <a:r>
                <a:rPr lang="en-US" altLang="zh-CN" b="1" dirty="0">
                  <a:solidFill>
                    <a:srgbClr val="002060"/>
                  </a:solidFill>
                </a:rPr>
                <a:t>Alt+F4</a:t>
              </a:r>
              <a:endParaRPr lang="zh-CN" altLang="en-US" b="1" dirty="0">
                <a:solidFill>
                  <a:srgbClr val="002060"/>
                </a:solidFill>
              </a:endParaRPr>
            </a:p>
          </p:txBody>
        </p:sp>
        <p:sp>
          <p:nvSpPr>
            <p:cNvPr id="12" name="波形 11"/>
            <p:cNvSpPr/>
            <p:nvPr/>
          </p:nvSpPr>
          <p:spPr>
            <a:xfrm>
              <a:off x="5282869" y="3861048"/>
              <a:ext cx="2709511" cy="1008112"/>
            </a:xfrm>
            <a:prstGeom prst="wav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b="1" dirty="0" smtClean="0">
                  <a:solidFill>
                    <a:srgbClr val="002060"/>
                  </a:solidFill>
                </a:rPr>
                <a:t>单击关闭</a:t>
              </a:r>
              <a:r>
                <a:rPr lang="zh-CN" altLang="zh-CN" b="1" dirty="0">
                  <a:solidFill>
                    <a:srgbClr val="002060"/>
                  </a:solidFill>
                </a:rPr>
                <a:t>按钮</a:t>
              </a:r>
              <a:endParaRPr lang="zh-CN" altLang="en-US" b="1" dirty="0">
                <a:solidFill>
                  <a:srgbClr val="002060"/>
                </a:solidFill>
              </a:endParaRPr>
            </a:p>
          </p:txBody>
        </p:sp>
        <p:sp>
          <p:nvSpPr>
            <p:cNvPr id="15" name="波形 14"/>
            <p:cNvSpPr/>
            <p:nvPr/>
          </p:nvSpPr>
          <p:spPr>
            <a:xfrm>
              <a:off x="5275642" y="4626531"/>
              <a:ext cx="2709511" cy="1008112"/>
            </a:xfrm>
            <a:prstGeom prst="wav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b="1" dirty="0" smtClean="0">
                  <a:solidFill>
                    <a:srgbClr val="002060"/>
                  </a:solidFill>
                </a:rPr>
                <a:t>双击控制</a:t>
              </a:r>
              <a:r>
                <a:rPr lang="zh-CN" altLang="zh-CN" b="1" dirty="0">
                  <a:solidFill>
                    <a:srgbClr val="002060"/>
                  </a:solidFill>
                </a:rPr>
                <a:t>菜单图标</a:t>
              </a:r>
            </a:p>
          </p:txBody>
        </p:sp>
        <p:sp>
          <p:nvSpPr>
            <p:cNvPr id="16" name="波形 15"/>
            <p:cNvSpPr/>
            <p:nvPr/>
          </p:nvSpPr>
          <p:spPr>
            <a:xfrm>
              <a:off x="5275641" y="5373216"/>
              <a:ext cx="2709511" cy="1008112"/>
            </a:xfrm>
            <a:prstGeom prst="wav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002060"/>
                  </a:solidFill>
                </a:rPr>
                <a:t>在控制菜单中选关闭</a:t>
              </a:r>
              <a:endParaRPr lang="zh-CN" altLang="en-US" b="1" dirty="0">
                <a:solidFill>
                  <a:srgbClr val="002060"/>
                </a:solidFill>
              </a:endParaRPr>
            </a:p>
          </p:txBody>
        </p:sp>
      </p:grpSp>
      <p:sp>
        <p:nvSpPr>
          <p:cNvPr id="17" name="矩形 16"/>
          <p:cNvSpPr/>
          <p:nvPr/>
        </p:nvSpPr>
        <p:spPr>
          <a:xfrm>
            <a:off x="971600" y="2076560"/>
            <a:ext cx="2660215" cy="461665"/>
          </a:xfrm>
          <a:prstGeom prst="rect">
            <a:avLst/>
          </a:prstGeom>
        </p:spPr>
        <p:txBody>
          <a:bodyPr wrap="none">
            <a:spAutoFit/>
          </a:bodyPr>
          <a:lstStyle/>
          <a:p>
            <a:r>
              <a:rPr lang="en-US" altLang="zh-CN" sz="2400" b="1" dirty="0"/>
              <a:t>1. Excel2010</a:t>
            </a:r>
            <a:r>
              <a:rPr lang="zh-CN" altLang="zh-CN" sz="2400" b="1" dirty="0"/>
              <a:t>的启动</a:t>
            </a:r>
          </a:p>
        </p:txBody>
      </p:sp>
      <p:sp>
        <p:nvSpPr>
          <p:cNvPr id="18" name="矩形 17"/>
          <p:cNvSpPr/>
          <p:nvPr/>
        </p:nvSpPr>
        <p:spPr>
          <a:xfrm>
            <a:off x="5275641" y="2051556"/>
            <a:ext cx="2729145" cy="461665"/>
          </a:xfrm>
          <a:prstGeom prst="rect">
            <a:avLst/>
          </a:prstGeom>
        </p:spPr>
        <p:txBody>
          <a:bodyPr wrap="none">
            <a:spAutoFit/>
          </a:bodyPr>
          <a:lstStyle/>
          <a:p>
            <a:r>
              <a:rPr lang="en-US" altLang="zh-CN" sz="2400" b="1" dirty="0"/>
              <a:t>2. Excel 2010</a:t>
            </a:r>
            <a:r>
              <a:rPr lang="zh-CN" altLang="zh-CN" sz="2400" b="1" dirty="0"/>
              <a:t>的退出</a:t>
            </a:r>
          </a:p>
        </p:txBody>
      </p:sp>
    </p:spTree>
    <p:extLst>
      <p:ext uri="{BB962C8B-B14F-4D97-AF65-F5344CB8AC3E}">
        <p14:creationId xmlns:p14="http://schemas.microsoft.com/office/powerpoint/2010/main" val="3853259382"/>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circle(in)">
                                      <p:cBhvr>
                                        <p:cTn id="14"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4.5</a:t>
            </a:r>
            <a:r>
              <a:rPr lang="zh-CN" altLang="en-US" dirty="0"/>
              <a:t>函数和公式</a:t>
            </a:r>
          </a:p>
        </p:txBody>
      </p:sp>
      <p:sp>
        <p:nvSpPr>
          <p:cNvPr id="3" name="内容占位符 2"/>
          <p:cNvSpPr>
            <a:spLocks noGrp="1"/>
          </p:cNvSpPr>
          <p:nvPr>
            <p:ph sz="quarter" idx="1"/>
          </p:nvPr>
        </p:nvSpPr>
        <p:spPr/>
        <p:txBody>
          <a:bodyPr/>
          <a:lstStyle/>
          <a:p>
            <a:r>
              <a:rPr lang="en-US" altLang="zh-CN" b="1" dirty="0"/>
              <a:t>4.5.1 </a:t>
            </a:r>
            <a:r>
              <a:rPr lang="zh-CN" altLang="zh-CN" b="1" dirty="0"/>
              <a:t>函数</a:t>
            </a:r>
            <a:endParaRPr lang="en-US" altLang="zh-CN" b="1" dirty="0"/>
          </a:p>
          <a:p>
            <a:r>
              <a:rPr lang="en-US" altLang="zh-CN" dirty="0" smtClean="0"/>
              <a:t>5</a:t>
            </a:r>
            <a:r>
              <a:rPr lang="en-US" altLang="zh-CN" dirty="0"/>
              <a:t>.</a:t>
            </a:r>
            <a:r>
              <a:rPr lang="zh-CN" altLang="en-US" dirty="0"/>
              <a:t>出错信息</a:t>
            </a:r>
          </a:p>
        </p:txBody>
      </p:sp>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4304" t="33755" r="12237" b="34245"/>
          <a:stretch/>
        </p:blipFill>
        <p:spPr bwMode="auto">
          <a:xfrm>
            <a:off x="862867" y="2420888"/>
            <a:ext cx="7823652" cy="3600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81851679"/>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arn(inVertical)">
                                      <p:cBhvr>
                                        <p:cTn id="7"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4.5</a:t>
            </a:r>
            <a:r>
              <a:rPr lang="zh-CN" altLang="en-US" dirty="0"/>
              <a:t>函数和公式</a:t>
            </a:r>
          </a:p>
        </p:txBody>
      </p:sp>
      <p:sp>
        <p:nvSpPr>
          <p:cNvPr id="3" name="内容占位符 2"/>
          <p:cNvSpPr>
            <a:spLocks noGrp="1"/>
          </p:cNvSpPr>
          <p:nvPr>
            <p:ph sz="quarter" idx="1"/>
          </p:nvPr>
        </p:nvSpPr>
        <p:spPr/>
        <p:txBody>
          <a:bodyPr/>
          <a:lstStyle/>
          <a:p>
            <a:r>
              <a:rPr lang="en-US" altLang="zh-CN" b="1" dirty="0"/>
              <a:t>4.5.1 </a:t>
            </a:r>
            <a:r>
              <a:rPr lang="zh-CN" altLang="zh-CN" b="1" dirty="0"/>
              <a:t>函数</a:t>
            </a:r>
            <a:endParaRPr lang="en-US" altLang="zh-CN" b="1" dirty="0"/>
          </a:p>
          <a:p>
            <a:r>
              <a:rPr lang="en-US" altLang="zh-CN" dirty="0" smtClean="0"/>
              <a:t>6</a:t>
            </a:r>
            <a:r>
              <a:rPr lang="en-US" altLang="zh-CN" dirty="0"/>
              <a:t>.</a:t>
            </a:r>
            <a:r>
              <a:rPr lang="zh-CN" altLang="en-US" dirty="0"/>
              <a:t>函数式的复制与</a:t>
            </a:r>
            <a:r>
              <a:rPr lang="zh-CN" altLang="en-US" dirty="0" smtClean="0"/>
              <a:t>填充</a:t>
            </a:r>
            <a:endParaRPr lang="en-US" altLang="zh-CN" dirty="0" smtClean="0"/>
          </a:p>
          <a:p>
            <a:endParaRPr lang="zh-CN" altLang="en-US" dirty="0"/>
          </a:p>
        </p:txBody>
      </p:sp>
      <p:sp>
        <p:nvSpPr>
          <p:cNvPr id="4" name="对角圆角矩形 3"/>
          <p:cNvSpPr/>
          <p:nvPr/>
        </p:nvSpPr>
        <p:spPr>
          <a:xfrm>
            <a:off x="1475656" y="2636912"/>
            <a:ext cx="4608512" cy="864096"/>
          </a:xfrm>
          <a:prstGeom prst="round2DiagRect">
            <a:avLst>
              <a:gd name="adj1" fmla="val 50000"/>
              <a:gd name="adj2" fmla="val 0"/>
            </a:avLst>
          </a:prstGeom>
          <a:solidFill>
            <a:srgbClr val="7030A0"/>
          </a:solidFill>
          <a:ln w="508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400" b="1" dirty="0"/>
              <a:t>（</a:t>
            </a:r>
            <a:r>
              <a:rPr lang="en-US" altLang="zh-CN" sz="2400" b="1" dirty="0"/>
              <a:t>1</a:t>
            </a:r>
            <a:r>
              <a:rPr lang="zh-CN" altLang="zh-CN" sz="2400" b="1" dirty="0" smtClean="0"/>
              <a:t>）</a:t>
            </a:r>
            <a:r>
              <a:rPr lang="zh-CN" altLang="en-US" sz="2400" b="1" dirty="0" smtClean="0"/>
              <a:t>函数式的填充</a:t>
            </a:r>
            <a:endParaRPr lang="zh-CN" altLang="zh-CN" sz="2400" b="1" dirty="0"/>
          </a:p>
        </p:txBody>
      </p:sp>
      <p:sp>
        <p:nvSpPr>
          <p:cNvPr id="5" name="对角圆角矩形 4"/>
          <p:cNvSpPr/>
          <p:nvPr/>
        </p:nvSpPr>
        <p:spPr>
          <a:xfrm>
            <a:off x="1501847" y="3717032"/>
            <a:ext cx="4608512" cy="782281"/>
          </a:xfrm>
          <a:prstGeom prst="round2DiagRect">
            <a:avLst>
              <a:gd name="adj1" fmla="val 50000"/>
              <a:gd name="adj2" fmla="val 0"/>
            </a:avLst>
          </a:prstGeom>
          <a:solidFill>
            <a:srgbClr val="7030A0"/>
          </a:solidFill>
          <a:ln w="508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t>（</a:t>
            </a:r>
            <a:r>
              <a:rPr lang="en-US" altLang="zh-CN" sz="2400" b="1" dirty="0" smtClean="0"/>
              <a:t>2</a:t>
            </a:r>
            <a:r>
              <a:rPr lang="zh-CN" altLang="en-US" sz="2400" b="1" dirty="0" smtClean="0"/>
              <a:t>）将结果转换为普通值填充</a:t>
            </a:r>
            <a:endParaRPr lang="zh-CN" altLang="zh-CN" sz="2400" b="1" dirty="0"/>
          </a:p>
        </p:txBody>
      </p:sp>
    </p:spTree>
    <p:extLst>
      <p:ext uri="{BB962C8B-B14F-4D97-AF65-F5344CB8AC3E}">
        <p14:creationId xmlns:p14="http://schemas.microsoft.com/office/powerpoint/2010/main" val="1804981325"/>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fltVal val="0"/>
                                          </p:val>
                                        </p:tav>
                                        <p:tav tm="100000">
                                          <p:val>
                                            <p:strVal val="#ppt_w"/>
                                          </p:val>
                                        </p:tav>
                                      </p:tavLst>
                                    </p:anim>
                                    <p:anim calcmode="lin" valueType="num">
                                      <p:cBhvr>
                                        <p:cTn id="16" dur="1000" fill="hold"/>
                                        <p:tgtEl>
                                          <p:spTgt spid="5"/>
                                        </p:tgtEl>
                                        <p:attrNameLst>
                                          <p:attrName>ppt_h</p:attrName>
                                        </p:attrNameLst>
                                      </p:cBhvr>
                                      <p:tavLst>
                                        <p:tav tm="0">
                                          <p:val>
                                            <p:fltVal val="0"/>
                                          </p:val>
                                        </p:tav>
                                        <p:tav tm="100000">
                                          <p:val>
                                            <p:strVal val="#ppt_h"/>
                                          </p:val>
                                        </p:tav>
                                      </p:tavLst>
                                    </p:anim>
                                    <p:anim calcmode="lin" valueType="num">
                                      <p:cBhvr>
                                        <p:cTn id="17" dur="1000" fill="hold"/>
                                        <p:tgtEl>
                                          <p:spTgt spid="5"/>
                                        </p:tgtEl>
                                        <p:attrNameLst>
                                          <p:attrName>style.rotation</p:attrName>
                                        </p:attrNameLst>
                                      </p:cBhvr>
                                      <p:tavLst>
                                        <p:tav tm="0">
                                          <p:val>
                                            <p:fltVal val="90"/>
                                          </p:val>
                                        </p:tav>
                                        <p:tav tm="100000">
                                          <p:val>
                                            <p:fltVal val="0"/>
                                          </p:val>
                                        </p:tav>
                                      </p:tavLst>
                                    </p:anim>
                                    <p:animEffect transition="in" filter="fade">
                                      <p:cBhvr>
                                        <p:cTn id="1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4.5</a:t>
            </a:r>
            <a:r>
              <a:rPr lang="zh-CN" altLang="en-US" dirty="0" smtClean="0"/>
              <a:t>函数和公式</a:t>
            </a:r>
            <a:endParaRPr lang="zh-CN" altLang="en-US" dirty="0"/>
          </a:p>
        </p:txBody>
      </p:sp>
      <p:sp>
        <p:nvSpPr>
          <p:cNvPr id="3" name="内容占位符 2"/>
          <p:cNvSpPr>
            <a:spLocks noGrp="1"/>
          </p:cNvSpPr>
          <p:nvPr>
            <p:ph sz="quarter" idx="1"/>
          </p:nvPr>
        </p:nvSpPr>
        <p:spPr/>
        <p:txBody>
          <a:bodyPr/>
          <a:lstStyle/>
          <a:p>
            <a:r>
              <a:rPr lang="en-US" altLang="zh-CN" b="1" dirty="0"/>
              <a:t>4.5.2 </a:t>
            </a:r>
            <a:r>
              <a:rPr lang="zh-CN" altLang="zh-CN" b="1" dirty="0"/>
              <a:t>公式</a:t>
            </a:r>
          </a:p>
          <a:p>
            <a:r>
              <a:rPr lang="en-US" altLang="zh-CN" sz="2400" dirty="0"/>
              <a:t>1.</a:t>
            </a:r>
            <a:r>
              <a:rPr lang="zh-CN" altLang="zh-CN" sz="2400" dirty="0"/>
              <a:t>公式</a:t>
            </a:r>
            <a:r>
              <a:rPr lang="zh-CN" altLang="zh-CN" sz="2400" dirty="0" smtClean="0"/>
              <a:t>概述</a:t>
            </a:r>
            <a:endParaRPr lang="en-US" altLang="zh-CN" sz="2400" dirty="0" smtClean="0"/>
          </a:p>
          <a:p>
            <a:endParaRPr lang="en-US" altLang="zh-CN" dirty="0"/>
          </a:p>
          <a:p>
            <a:endParaRPr lang="en-US" altLang="zh-CN" dirty="0" smtClean="0"/>
          </a:p>
          <a:p>
            <a:endParaRPr lang="en-US" altLang="zh-CN" dirty="0"/>
          </a:p>
          <a:p>
            <a:endParaRPr lang="zh-CN" altLang="zh-CN" dirty="0"/>
          </a:p>
          <a:p>
            <a:endParaRPr lang="zh-CN" altLang="en-US" dirty="0"/>
          </a:p>
        </p:txBody>
      </p:sp>
      <p:sp>
        <p:nvSpPr>
          <p:cNvPr id="4" name="对角圆角矩形 3"/>
          <p:cNvSpPr/>
          <p:nvPr/>
        </p:nvSpPr>
        <p:spPr>
          <a:xfrm>
            <a:off x="683568" y="2348880"/>
            <a:ext cx="7776864" cy="1440160"/>
          </a:xfrm>
          <a:prstGeom prst="round2DiagRect">
            <a:avLst>
              <a:gd name="adj1" fmla="val 44439"/>
              <a:gd name="adj2" fmla="val 0"/>
            </a:avLst>
          </a:prstGeom>
          <a:ln w="3810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b="1" dirty="0"/>
              <a:t>Excel</a:t>
            </a:r>
            <a:r>
              <a:rPr lang="zh-CN" altLang="en-US" sz="2400" b="1" dirty="0"/>
              <a:t>公式是指在单元格中实现计算功能的等式，所有的公式都必须以“</a:t>
            </a:r>
            <a:r>
              <a:rPr lang="en-US" altLang="zh-CN" sz="2400" b="1" dirty="0"/>
              <a:t>=”</a:t>
            </a:r>
            <a:r>
              <a:rPr lang="zh-CN" altLang="en-US" sz="2400" b="1" dirty="0"/>
              <a:t>号开头，后面是由运算符和操作数构成的表达式。其一般形式为：</a:t>
            </a:r>
            <a:r>
              <a:rPr lang="en-US" altLang="zh-CN" sz="2400" b="1" dirty="0"/>
              <a:t>=&lt;</a:t>
            </a:r>
            <a:r>
              <a:rPr lang="zh-CN" altLang="en-US" sz="2400" b="1" dirty="0"/>
              <a:t>表达式</a:t>
            </a:r>
            <a:r>
              <a:rPr lang="en-US" altLang="zh-CN" sz="2400" b="1" dirty="0"/>
              <a:t>&gt;</a:t>
            </a:r>
            <a:r>
              <a:rPr lang="zh-CN" altLang="en-US" sz="2400" b="1" dirty="0"/>
              <a:t>。</a:t>
            </a:r>
          </a:p>
        </p:txBody>
      </p:sp>
      <p:sp>
        <p:nvSpPr>
          <p:cNvPr id="5" name="对角圆角矩形 4"/>
          <p:cNvSpPr/>
          <p:nvPr/>
        </p:nvSpPr>
        <p:spPr>
          <a:xfrm>
            <a:off x="683568" y="3933056"/>
            <a:ext cx="7776864" cy="1440160"/>
          </a:xfrm>
          <a:prstGeom prst="round2DiagRect">
            <a:avLst>
              <a:gd name="adj1" fmla="val 44439"/>
              <a:gd name="adj2" fmla="val 0"/>
            </a:avLst>
          </a:prstGeom>
          <a:solidFill>
            <a:srgbClr val="00B050"/>
          </a:solidFill>
          <a:ln w="3810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400" b="1" dirty="0"/>
              <a:t>（</a:t>
            </a:r>
            <a:r>
              <a:rPr lang="en-US" altLang="zh-CN" sz="2400" b="1" dirty="0"/>
              <a:t>1</a:t>
            </a:r>
            <a:r>
              <a:rPr lang="zh-CN" altLang="zh-CN" sz="2400" b="1" dirty="0"/>
              <a:t>）运算符类型</a:t>
            </a:r>
          </a:p>
          <a:p>
            <a:r>
              <a:rPr lang="zh-CN" altLang="zh-CN" sz="2400" b="1" dirty="0" smtClean="0"/>
              <a:t>运算符</a:t>
            </a:r>
            <a:r>
              <a:rPr lang="zh-CN" altLang="zh-CN" sz="2400" b="1" dirty="0"/>
              <a:t>分为算术运算符、比较运算符、文本连接运算符和引用运算符</a:t>
            </a:r>
            <a:r>
              <a:rPr lang="en-US" altLang="zh-CN" sz="2400" b="1" dirty="0"/>
              <a:t>4</a:t>
            </a:r>
            <a:r>
              <a:rPr lang="zh-CN" altLang="zh-CN" sz="2400" b="1" dirty="0"/>
              <a:t>种不同类型</a:t>
            </a:r>
            <a:r>
              <a:rPr lang="zh-CN" altLang="zh-CN" sz="2400" b="1" dirty="0" smtClean="0"/>
              <a:t>。</a:t>
            </a:r>
            <a:endParaRPr lang="zh-CN" altLang="zh-CN" sz="2400" b="1" dirty="0"/>
          </a:p>
        </p:txBody>
      </p:sp>
    </p:spTree>
    <p:extLst>
      <p:ext uri="{BB962C8B-B14F-4D97-AF65-F5344CB8AC3E}">
        <p14:creationId xmlns:p14="http://schemas.microsoft.com/office/powerpoint/2010/main" val="2402648201"/>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4.5</a:t>
            </a:r>
            <a:r>
              <a:rPr lang="zh-CN" altLang="en-US" dirty="0"/>
              <a:t>函数和公式</a:t>
            </a:r>
          </a:p>
        </p:txBody>
      </p:sp>
      <p:sp>
        <p:nvSpPr>
          <p:cNvPr id="3" name="内容占位符 2"/>
          <p:cNvSpPr>
            <a:spLocks noGrp="1"/>
          </p:cNvSpPr>
          <p:nvPr>
            <p:ph sz="quarter" idx="1"/>
          </p:nvPr>
        </p:nvSpPr>
        <p:spPr/>
        <p:txBody>
          <a:bodyPr>
            <a:normAutofit/>
          </a:bodyPr>
          <a:lstStyle/>
          <a:p>
            <a:r>
              <a:rPr lang="zh-CN" altLang="en-US" sz="2400" dirty="0"/>
              <a:t>①	算术运算符</a:t>
            </a: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3111" t="51852" r="22889" b="22074"/>
          <a:stretch/>
        </p:blipFill>
        <p:spPr bwMode="auto">
          <a:xfrm>
            <a:off x="1043608" y="1772816"/>
            <a:ext cx="7416824" cy="26859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平行四边形 3"/>
          <p:cNvSpPr/>
          <p:nvPr/>
        </p:nvSpPr>
        <p:spPr>
          <a:xfrm>
            <a:off x="755576" y="4458744"/>
            <a:ext cx="7920880" cy="1850576"/>
          </a:xfrm>
          <a:prstGeom prst="parallelogram">
            <a:avLst>
              <a:gd name="adj" fmla="val 37584"/>
            </a:avLst>
          </a:prstGeom>
          <a:solidFill>
            <a:srgbClr val="FF000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b="1" dirty="0"/>
              <a:t>【</a:t>
            </a:r>
            <a:r>
              <a:rPr lang="zh-CN" altLang="en-US" sz="2400" b="1" dirty="0"/>
              <a:t>例</a:t>
            </a:r>
            <a:r>
              <a:rPr lang="en-US" altLang="zh-CN" sz="2400" b="1" dirty="0"/>
              <a:t>4.5】</a:t>
            </a:r>
            <a:r>
              <a:rPr lang="zh-CN" altLang="en-US" sz="2400" b="1" dirty="0"/>
              <a:t>数学式</a:t>
            </a:r>
            <a:r>
              <a:rPr lang="en-US" altLang="zh-CN" sz="2400" b="1" dirty="0"/>
              <a:t>3×6÷3+5</a:t>
            </a:r>
            <a:r>
              <a:rPr lang="zh-CN" altLang="en-US" sz="2400" b="1" dirty="0"/>
              <a:t>，</a:t>
            </a:r>
            <a:r>
              <a:rPr lang="en-US" altLang="zh-CN" sz="2400" b="1" dirty="0"/>
              <a:t>Excel</a:t>
            </a:r>
            <a:r>
              <a:rPr lang="zh-CN" altLang="en-US" sz="2400" b="1" dirty="0"/>
              <a:t>中的表示方法为</a:t>
            </a:r>
            <a:r>
              <a:rPr lang="zh-CN" altLang="en-US" sz="2400" b="1" dirty="0" smtClean="0"/>
              <a:t>：</a:t>
            </a:r>
            <a:endParaRPr lang="en-US" altLang="zh-CN" sz="2400" b="1" dirty="0" smtClean="0"/>
          </a:p>
          <a:p>
            <a:r>
              <a:rPr lang="zh-CN" altLang="en-US" sz="2400" b="1" dirty="0" smtClean="0"/>
              <a:t>击</a:t>
            </a:r>
            <a:r>
              <a:rPr lang="zh-CN" altLang="en-US" sz="2400" b="1" dirty="0"/>
              <a:t>任一单元格，输入</a:t>
            </a:r>
            <a:r>
              <a:rPr lang="en-US" altLang="zh-CN" sz="2400" b="1" dirty="0"/>
              <a:t>=3*6/3+5</a:t>
            </a:r>
            <a:r>
              <a:rPr lang="zh-CN" altLang="en-US" sz="2400" b="1" dirty="0"/>
              <a:t>，按</a:t>
            </a:r>
            <a:r>
              <a:rPr lang="en-US" altLang="zh-CN" sz="2400" b="1" dirty="0"/>
              <a:t>Enter</a:t>
            </a:r>
            <a:r>
              <a:rPr lang="zh-CN" altLang="en-US" sz="2400" b="1" dirty="0"/>
              <a:t>键，单元格计算结果为</a:t>
            </a:r>
            <a:r>
              <a:rPr lang="en-US" altLang="zh-CN" sz="2400" b="1" dirty="0"/>
              <a:t>11</a:t>
            </a:r>
            <a:r>
              <a:rPr lang="zh-CN" altLang="en-US" sz="2400" b="1" dirty="0"/>
              <a:t>。</a:t>
            </a:r>
          </a:p>
        </p:txBody>
      </p:sp>
    </p:spTree>
    <p:extLst>
      <p:ext uri="{BB962C8B-B14F-4D97-AF65-F5344CB8AC3E}">
        <p14:creationId xmlns:p14="http://schemas.microsoft.com/office/powerpoint/2010/main" val="3822654023"/>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arn(inVertical)">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4.5</a:t>
            </a:r>
            <a:r>
              <a:rPr lang="zh-CN" altLang="en-US" dirty="0"/>
              <a:t>函数和公式</a:t>
            </a:r>
          </a:p>
        </p:txBody>
      </p:sp>
      <p:sp>
        <p:nvSpPr>
          <p:cNvPr id="3" name="内容占位符 2"/>
          <p:cNvSpPr>
            <a:spLocks noGrp="1"/>
          </p:cNvSpPr>
          <p:nvPr>
            <p:ph sz="quarter" idx="1"/>
          </p:nvPr>
        </p:nvSpPr>
        <p:spPr/>
        <p:txBody>
          <a:bodyPr/>
          <a:lstStyle/>
          <a:p>
            <a:r>
              <a:rPr lang="zh-CN" altLang="en-US" dirty="0"/>
              <a:t>②	比较运算符：</a:t>
            </a:r>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2778" t="24592" r="22556" b="49482"/>
          <a:stretch/>
        </p:blipFill>
        <p:spPr bwMode="auto">
          <a:xfrm>
            <a:off x="901298" y="1844824"/>
            <a:ext cx="7344816" cy="2612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平行四边形 4"/>
          <p:cNvSpPr/>
          <p:nvPr/>
        </p:nvSpPr>
        <p:spPr>
          <a:xfrm>
            <a:off x="755576" y="4458744"/>
            <a:ext cx="7920880" cy="1850576"/>
          </a:xfrm>
          <a:prstGeom prst="parallelogram">
            <a:avLst>
              <a:gd name="adj" fmla="val 37584"/>
            </a:avLst>
          </a:prstGeom>
          <a:solidFill>
            <a:srgbClr val="FF000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400" b="1" dirty="0"/>
              <a:t>【例</a:t>
            </a:r>
            <a:r>
              <a:rPr lang="en-US" altLang="zh-CN" sz="2400" b="1" dirty="0"/>
              <a:t>4.6</a:t>
            </a:r>
            <a:r>
              <a:rPr lang="zh-CN" altLang="zh-CN" sz="2400" b="1" dirty="0"/>
              <a:t>】数学式</a:t>
            </a:r>
            <a:r>
              <a:rPr lang="en-US" altLang="zh-CN" sz="2400" b="1" dirty="0"/>
              <a:t>3</a:t>
            </a:r>
            <a:r>
              <a:rPr lang="zh-CN" altLang="zh-CN" sz="2400" b="1" dirty="0"/>
              <a:t>≥</a:t>
            </a:r>
            <a:r>
              <a:rPr lang="en-US" altLang="zh-CN" sz="2400" b="1" dirty="0"/>
              <a:t>6</a:t>
            </a:r>
            <a:r>
              <a:rPr lang="zh-CN" altLang="zh-CN" sz="2400" b="1" dirty="0"/>
              <a:t>，</a:t>
            </a:r>
            <a:r>
              <a:rPr lang="en-US" altLang="zh-CN" sz="2400" b="1" dirty="0"/>
              <a:t>Excel</a:t>
            </a:r>
            <a:r>
              <a:rPr lang="zh-CN" altLang="zh-CN" sz="2400" b="1" dirty="0"/>
              <a:t>中计算方法为：在目标单元格中输入“</a:t>
            </a:r>
            <a:r>
              <a:rPr lang="en-US" altLang="zh-CN" sz="2400" b="1" dirty="0"/>
              <a:t>=3&gt;=6</a:t>
            </a:r>
            <a:r>
              <a:rPr lang="zh-CN" altLang="zh-CN" sz="2400" b="1" dirty="0"/>
              <a:t>”按</a:t>
            </a:r>
            <a:r>
              <a:rPr lang="en-US" altLang="zh-CN" sz="2400" b="1" dirty="0"/>
              <a:t>Enter</a:t>
            </a:r>
            <a:r>
              <a:rPr lang="zh-CN" altLang="zh-CN" sz="2400" b="1" dirty="0"/>
              <a:t>键，显示计算结果为</a:t>
            </a:r>
            <a:r>
              <a:rPr lang="en-US" altLang="zh-CN" sz="2400" b="1" dirty="0"/>
              <a:t>FALSE</a:t>
            </a:r>
            <a:r>
              <a:rPr lang="zh-CN" altLang="zh-CN" sz="2400" b="1" dirty="0"/>
              <a:t>。</a:t>
            </a:r>
          </a:p>
        </p:txBody>
      </p:sp>
    </p:spTree>
    <p:extLst>
      <p:ext uri="{BB962C8B-B14F-4D97-AF65-F5344CB8AC3E}">
        <p14:creationId xmlns:p14="http://schemas.microsoft.com/office/powerpoint/2010/main" val="3071833702"/>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arn(inVertical)">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4.5</a:t>
            </a:r>
            <a:r>
              <a:rPr lang="zh-CN" altLang="en-US" dirty="0"/>
              <a:t>函数和公式</a:t>
            </a:r>
          </a:p>
        </p:txBody>
      </p:sp>
      <p:sp>
        <p:nvSpPr>
          <p:cNvPr id="3" name="内容占位符 2"/>
          <p:cNvSpPr>
            <a:spLocks noGrp="1"/>
          </p:cNvSpPr>
          <p:nvPr>
            <p:ph sz="quarter" idx="1"/>
          </p:nvPr>
        </p:nvSpPr>
        <p:spPr/>
        <p:txBody>
          <a:bodyPr>
            <a:normAutofit/>
          </a:bodyPr>
          <a:lstStyle/>
          <a:p>
            <a:pPr marL="0" indent="0">
              <a:buNone/>
            </a:pPr>
            <a:r>
              <a:rPr lang="zh-CN" altLang="en-US" sz="2400" b="1" dirty="0" smtClean="0"/>
              <a:t>③文本</a:t>
            </a:r>
            <a:r>
              <a:rPr lang="zh-CN" altLang="en-US" sz="2400" b="1" dirty="0"/>
              <a:t>连接运算符</a:t>
            </a:r>
            <a:r>
              <a:rPr lang="zh-CN" altLang="en-US" sz="2400" b="1" dirty="0" smtClean="0"/>
              <a:t>：</a:t>
            </a:r>
            <a:endParaRPr lang="en-US" altLang="zh-CN" sz="2400" b="1" dirty="0" smtClean="0"/>
          </a:p>
          <a:p>
            <a:pPr marL="0" indent="0">
              <a:buNone/>
            </a:pPr>
            <a:r>
              <a:rPr lang="zh-CN" altLang="zh-CN" sz="2400" dirty="0"/>
              <a:t>使用</a:t>
            </a:r>
            <a:r>
              <a:rPr lang="en-US" altLang="zh-CN" sz="2400" dirty="0"/>
              <a:t>&amp;</a:t>
            </a:r>
            <a:r>
              <a:rPr lang="zh-CN" altLang="zh-CN" sz="2400" dirty="0"/>
              <a:t>连接一个或多个文本字符串以生成一段文本。如“</a:t>
            </a:r>
            <a:r>
              <a:rPr lang="en-US" altLang="zh-CN" sz="2400" dirty="0"/>
              <a:t>='North' &amp;'wind'</a:t>
            </a:r>
            <a:r>
              <a:rPr lang="zh-CN" altLang="zh-CN" sz="2400" dirty="0"/>
              <a:t>”，结果为“</a:t>
            </a:r>
            <a:r>
              <a:rPr lang="en-US" altLang="zh-CN" sz="2400" dirty="0"/>
              <a:t>'</a:t>
            </a:r>
            <a:r>
              <a:rPr lang="en-US" altLang="zh-CN" sz="2400" dirty="0" err="1"/>
              <a:t>Northwind</a:t>
            </a:r>
            <a:r>
              <a:rPr lang="en-US" altLang="zh-CN" sz="2400" dirty="0"/>
              <a:t>'</a:t>
            </a:r>
            <a:r>
              <a:rPr lang="zh-CN" altLang="zh-CN" sz="2400" dirty="0"/>
              <a:t>”</a:t>
            </a:r>
            <a:r>
              <a:rPr lang="zh-CN" altLang="zh-CN" sz="2400" dirty="0" smtClean="0"/>
              <a:t>。</a:t>
            </a:r>
            <a:endParaRPr lang="en-US" altLang="zh-CN" sz="2400" dirty="0" smtClean="0"/>
          </a:p>
          <a:p>
            <a:pPr marL="0" indent="0">
              <a:buNone/>
            </a:pPr>
            <a:r>
              <a:rPr lang="zh-CN" altLang="zh-CN" sz="2400" b="1" dirty="0"/>
              <a:t>④引用运算符：</a:t>
            </a:r>
            <a:endParaRPr lang="zh-CN" altLang="en-US" sz="2400" b="1" dirty="0"/>
          </a:p>
        </p:txBody>
      </p:sp>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2666" t="38815" r="22333" b="44148"/>
          <a:stretch/>
        </p:blipFill>
        <p:spPr bwMode="auto">
          <a:xfrm>
            <a:off x="899592" y="3429000"/>
            <a:ext cx="7128790" cy="18722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59213135"/>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1000"/>
                                        <p:tgtEl>
                                          <p:spTgt spid="3074"/>
                                        </p:tgtEl>
                                      </p:cBhvr>
                                    </p:animEffect>
                                    <p:anim calcmode="lin" valueType="num">
                                      <p:cBhvr>
                                        <p:cTn id="8" dur="1000" fill="hold"/>
                                        <p:tgtEl>
                                          <p:spTgt spid="3074"/>
                                        </p:tgtEl>
                                        <p:attrNameLst>
                                          <p:attrName>ppt_x</p:attrName>
                                        </p:attrNameLst>
                                      </p:cBhvr>
                                      <p:tavLst>
                                        <p:tav tm="0">
                                          <p:val>
                                            <p:strVal val="#ppt_x"/>
                                          </p:val>
                                        </p:tav>
                                        <p:tav tm="100000">
                                          <p:val>
                                            <p:strVal val="#ppt_x"/>
                                          </p:val>
                                        </p:tav>
                                      </p:tavLst>
                                    </p:anim>
                                    <p:anim calcmode="lin" valueType="num">
                                      <p:cBhvr>
                                        <p:cTn id="9"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4.5</a:t>
            </a:r>
            <a:r>
              <a:rPr lang="zh-CN" altLang="en-US" dirty="0"/>
              <a:t>函数和公式</a:t>
            </a:r>
          </a:p>
        </p:txBody>
      </p:sp>
      <p:sp>
        <p:nvSpPr>
          <p:cNvPr id="3" name="内容占位符 2"/>
          <p:cNvSpPr>
            <a:spLocks noGrp="1"/>
          </p:cNvSpPr>
          <p:nvPr>
            <p:ph sz="quarter" idx="1"/>
          </p:nvPr>
        </p:nvSpPr>
        <p:spPr/>
        <p:txBody>
          <a:bodyPr>
            <a:normAutofit/>
          </a:bodyPr>
          <a:lstStyle/>
          <a:p>
            <a:r>
              <a:rPr lang="zh-CN" altLang="zh-CN" sz="2400" b="1" dirty="0"/>
              <a:t>（</a:t>
            </a:r>
            <a:r>
              <a:rPr lang="en-US" altLang="zh-CN" sz="2400" b="1" dirty="0"/>
              <a:t>2</a:t>
            </a:r>
            <a:r>
              <a:rPr lang="zh-CN" altLang="zh-CN" sz="2400" b="1" dirty="0"/>
              <a:t>）运算符优先</a:t>
            </a:r>
            <a:r>
              <a:rPr lang="zh-CN" altLang="zh-CN" sz="2400" b="1" dirty="0" smtClean="0"/>
              <a:t>级别</a:t>
            </a:r>
            <a:endParaRPr lang="en-US" altLang="zh-CN" sz="2400" b="1" dirty="0" smtClean="0"/>
          </a:p>
          <a:p>
            <a:r>
              <a:rPr lang="zh-CN" altLang="zh-CN" sz="2400" dirty="0"/>
              <a:t>在一个公式中，如果含有不优先级的运算符，先执行优先级高的运算，再执行优先级低的运算，同一等级的运算符，通常按从左到右的顺序进行计算。四类运算符的优先级：引用运算符</a:t>
            </a:r>
            <a:r>
              <a:rPr lang="en-US" altLang="zh-CN" sz="2400" dirty="0"/>
              <a:t>&gt;</a:t>
            </a:r>
            <a:r>
              <a:rPr lang="zh-CN" altLang="zh-CN" sz="2400" dirty="0"/>
              <a:t>算术运算符</a:t>
            </a:r>
            <a:r>
              <a:rPr lang="en-US" altLang="zh-CN" sz="2400" dirty="0"/>
              <a:t>&gt;</a:t>
            </a:r>
            <a:r>
              <a:rPr lang="zh-CN" altLang="zh-CN" sz="2400" dirty="0"/>
              <a:t>字符串连接运算符</a:t>
            </a:r>
            <a:r>
              <a:rPr lang="en-US" altLang="zh-CN" sz="2400" dirty="0"/>
              <a:t>&gt;</a:t>
            </a:r>
            <a:r>
              <a:rPr lang="zh-CN" altLang="zh-CN" sz="2400" dirty="0"/>
              <a:t>关系运算符。</a:t>
            </a:r>
            <a:endParaRPr lang="zh-CN" altLang="en-US" sz="2400" dirty="0"/>
          </a:p>
        </p:txBody>
      </p:sp>
      <p:sp>
        <p:nvSpPr>
          <p:cNvPr id="4" name="内容占位符 3"/>
          <p:cNvSpPr>
            <a:spLocks noGrp="1"/>
          </p:cNvSpPr>
          <p:nvPr>
            <p:ph sz="quarter" idx="2"/>
          </p:nvPr>
        </p:nvSpPr>
        <p:spPr/>
        <p:txBody>
          <a:bodyPr/>
          <a:lstStyle/>
          <a:p>
            <a:r>
              <a:rPr lang="zh-CN" altLang="en-US" dirty="0" smtClean="0"/>
              <a:t>运算符优先级表</a:t>
            </a:r>
            <a:endParaRPr lang="zh-CN" altLang="en-US" dirty="0"/>
          </a:p>
        </p:txBody>
      </p:sp>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5770" t="50629" r="46674" b="21412"/>
          <a:stretch/>
        </p:blipFill>
        <p:spPr bwMode="auto">
          <a:xfrm>
            <a:off x="4932040" y="1988840"/>
            <a:ext cx="3571597" cy="34945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99336498"/>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8"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15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8" dur="15000" fill="hold"/>
                                        <p:tgtEl>
                                          <p:spTgt spid="3">
                                            <p:txEl>
                                              <p:pRg st="1" end="1"/>
                                            </p:txEl>
                                          </p:spTgt>
                                        </p:tgtEl>
                                        <p:attrNameLst>
                                          <p:attrName>ppt_y</p:attrName>
                                        </p:attrNameLst>
                                      </p:cBhvr>
                                      <p:tavLst>
                                        <p:tav tm="0">
                                          <p:val>
                                            <p:strVal val="#ppt_y+1"/>
                                          </p:val>
                                        </p:tav>
                                        <p:tav tm="100000">
                                          <p:val>
                                            <p:strVal val="#ppt_y-1"/>
                                          </p:val>
                                        </p:tav>
                                      </p:tavLst>
                                    </p:anim>
                                  </p:childTnLst>
                                </p:cTn>
                              </p:par>
                            </p:childTnLst>
                          </p:cTn>
                        </p:par>
                      </p:childTnLst>
                    </p:cTn>
                  </p:par>
                  <p:par>
                    <p:cTn id="9" fill="hold">
                      <p:stCondLst>
                        <p:cond delay="indefinite"/>
                      </p:stCondLst>
                      <p:childTnLst>
                        <p:par>
                          <p:cTn id="10" fill="hold">
                            <p:stCondLst>
                              <p:cond delay="0"/>
                            </p:stCondLst>
                            <p:childTnLst>
                              <p:par>
                                <p:cTn id="11" presetID="47" presetClass="entr" presetSubtype="0" fill="hold" nodeType="clickEffect">
                                  <p:stCondLst>
                                    <p:cond delay="0"/>
                                  </p:stCondLst>
                                  <p:childTnLst>
                                    <p:set>
                                      <p:cBhvr>
                                        <p:cTn id="12" dur="1" fill="hold">
                                          <p:stCondLst>
                                            <p:cond delay="0"/>
                                          </p:stCondLst>
                                        </p:cTn>
                                        <p:tgtEl>
                                          <p:spTgt spid="4098"/>
                                        </p:tgtEl>
                                        <p:attrNameLst>
                                          <p:attrName>style.visibility</p:attrName>
                                        </p:attrNameLst>
                                      </p:cBhvr>
                                      <p:to>
                                        <p:strVal val="visible"/>
                                      </p:to>
                                    </p:set>
                                    <p:animEffect transition="in" filter="fade">
                                      <p:cBhvr>
                                        <p:cTn id="13" dur="1000"/>
                                        <p:tgtEl>
                                          <p:spTgt spid="4098"/>
                                        </p:tgtEl>
                                      </p:cBhvr>
                                    </p:animEffect>
                                    <p:anim calcmode="lin" valueType="num">
                                      <p:cBhvr>
                                        <p:cTn id="14" dur="1000" fill="hold"/>
                                        <p:tgtEl>
                                          <p:spTgt spid="4098"/>
                                        </p:tgtEl>
                                        <p:attrNameLst>
                                          <p:attrName>ppt_x</p:attrName>
                                        </p:attrNameLst>
                                      </p:cBhvr>
                                      <p:tavLst>
                                        <p:tav tm="0">
                                          <p:val>
                                            <p:strVal val="#ppt_x"/>
                                          </p:val>
                                        </p:tav>
                                        <p:tav tm="100000">
                                          <p:val>
                                            <p:strVal val="#ppt_x"/>
                                          </p:val>
                                        </p:tav>
                                      </p:tavLst>
                                    </p:anim>
                                    <p:anim calcmode="lin" valueType="num">
                                      <p:cBhvr>
                                        <p:cTn id="15"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a:t>4.5</a:t>
            </a:r>
            <a:r>
              <a:rPr lang="zh-CN" altLang="en-US" dirty="0"/>
              <a:t>函数和公式</a:t>
            </a:r>
          </a:p>
        </p:txBody>
      </p:sp>
      <p:sp>
        <p:nvSpPr>
          <p:cNvPr id="6" name="内容占位符 5"/>
          <p:cNvSpPr>
            <a:spLocks noGrp="1"/>
          </p:cNvSpPr>
          <p:nvPr>
            <p:ph sz="quarter" idx="1"/>
          </p:nvPr>
        </p:nvSpPr>
        <p:spPr/>
        <p:txBody>
          <a:bodyPr/>
          <a:lstStyle/>
          <a:p>
            <a:r>
              <a:rPr lang="en-US" altLang="zh-CN" dirty="0"/>
              <a:t>2.</a:t>
            </a:r>
            <a:r>
              <a:rPr lang="zh-CN" altLang="en-US" dirty="0"/>
              <a:t>公式的建立</a:t>
            </a:r>
          </a:p>
        </p:txBody>
      </p:sp>
      <p:sp>
        <p:nvSpPr>
          <p:cNvPr id="7" name="对角圆角矩形 6"/>
          <p:cNvSpPr/>
          <p:nvPr/>
        </p:nvSpPr>
        <p:spPr>
          <a:xfrm>
            <a:off x="1187624" y="1916832"/>
            <a:ext cx="6768752" cy="2952328"/>
          </a:xfrm>
          <a:prstGeom prst="round2DiagRect">
            <a:avLst>
              <a:gd name="adj1" fmla="val 28976"/>
              <a:gd name="adj2" fmla="val 0"/>
            </a:avLst>
          </a:prstGeom>
          <a:ln w="3810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单击要放置公式的单元格，在单元格或在编辑栏中输入公式。公式输入后按</a:t>
            </a:r>
            <a:r>
              <a:rPr lang="en-US" altLang="zh-CN" sz="2400" b="1" dirty="0"/>
              <a:t>Enter</a:t>
            </a:r>
            <a:r>
              <a:rPr lang="zh-CN" altLang="en-US" sz="2400" b="1" dirty="0"/>
              <a:t>键，或者单击“名称框”与“编辑栏”之间的 按钮，则在单元格中显示公式的计算结果，编辑栏中显示公式。</a:t>
            </a:r>
          </a:p>
          <a:p>
            <a:pPr algn="ctr"/>
            <a:r>
              <a:rPr lang="en-US" altLang="zh-CN" sz="2400" b="1" dirty="0"/>
              <a:t>【</a:t>
            </a:r>
            <a:r>
              <a:rPr lang="zh-CN" altLang="en-US" sz="2400" b="1" dirty="0"/>
              <a:t>例</a:t>
            </a:r>
            <a:r>
              <a:rPr lang="en-US" altLang="zh-CN" sz="2400" b="1" dirty="0"/>
              <a:t>4.7】</a:t>
            </a:r>
            <a:r>
              <a:rPr lang="zh-CN" altLang="en-US" sz="2400" b="1" dirty="0"/>
              <a:t>利用公式计算学生总分</a:t>
            </a:r>
          </a:p>
        </p:txBody>
      </p:sp>
    </p:spTree>
    <p:extLst>
      <p:ext uri="{BB962C8B-B14F-4D97-AF65-F5344CB8AC3E}">
        <p14:creationId xmlns:p14="http://schemas.microsoft.com/office/powerpoint/2010/main" val="3782175437"/>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4.5</a:t>
            </a:r>
            <a:r>
              <a:rPr lang="zh-CN" altLang="en-US" dirty="0"/>
              <a:t>函数和公式</a:t>
            </a:r>
          </a:p>
        </p:txBody>
      </p:sp>
      <p:sp>
        <p:nvSpPr>
          <p:cNvPr id="3" name="内容占位符 2"/>
          <p:cNvSpPr>
            <a:spLocks noGrp="1"/>
          </p:cNvSpPr>
          <p:nvPr>
            <p:ph sz="quarter" idx="1"/>
          </p:nvPr>
        </p:nvSpPr>
        <p:spPr/>
        <p:txBody>
          <a:bodyPr/>
          <a:lstStyle/>
          <a:p>
            <a:r>
              <a:rPr lang="en-US" altLang="zh-CN" b="1" dirty="0"/>
              <a:t>4.5.3 </a:t>
            </a:r>
            <a:r>
              <a:rPr lang="zh-CN" altLang="zh-CN" b="1" dirty="0"/>
              <a:t>实战演练——员工工资</a:t>
            </a:r>
            <a:r>
              <a:rPr lang="zh-CN" altLang="zh-CN" b="1" dirty="0" smtClean="0"/>
              <a:t>核算</a:t>
            </a:r>
            <a:endParaRPr lang="en-US" altLang="zh-CN" b="1" dirty="0" smtClean="0"/>
          </a:p>
          <a:p>
            <a:r>
              <a:rPr lang="en-US" altLang="zh-CN" sz="2400" dirty="0"/>
              <a:t>1.</a:t>
            </a:r>
            <a:r>
              <a:rPr lang="zh-CN" altLang="zh-CN" sz="2400" dirty="0"/>
              <a:t>创建员工基本工资管理表</a:t>
            </a:r>
          </a:p>
          <a:p>
            <a:r>
              <a:rPr lang="zh-CN" altLang="zh-CN" sz="2400" dirty="0"/>
              <a:t>（</a:t>
            </a:r>
            <a:r>
              <a:rPr lang="en-US" altLang="zh-CN" sz="2400" dirty="0"/>
              <a:t>1</a:t>
            </a:r>
            <a:r>
              <a:rPr lang="zh-CN" altLang="zh-CN" sz="2400" dirty="0"/>
              <a:t>）打开“员工工资核算表”工作表</a:t>
            </a:r>
            <a:r>
              <a:rPr lang="en-US" altLang="zh-CN" sz="2400" dirty="0">
                <a:sym typeface="Wingdings"/>
              </a:rPr>
              <a:t></a:t>
            </a:r>
            <a:r>
              <a:rPr lang="zh-CN" altLang="zh-CN" sz="2400" dirty="0"/>
              <a:t>“基本工资表”工作表，如图</a:t>
            </a:r>
            <a:r>
              <a:rPr lang="en-US" altLang="zh-CN" sz="2400" dirty="0"/>
              <a:t>4-45</a:t>
            </a:r>
            <a:r>
              <a:rPr lang="zh-CN" altLang="zh-CN" sz="2400" dirty="0"/>
              <a:t>所示。</a:t>
            </a:r>
          </a:p>
          <a:p>
            <a:endParaRPr lang="zh-CN" altLang="zh-CN" b="1" dirty="0"/>
          </a:p>
          <a:p>
            <a:endParaRPr lang="zh-CN" alt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3068960"/>
            <a:ext cx="5833696" cy="3573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46833493"/>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wipe(down)">
                                      <p:cBhvr>
                                        <p:cTn id="7"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4.5</a:t>
            </a:r>
            <a:r>
              <a:rPr lang="zh-CN" altLang="en-US" dirty="0"/>
              <a:t>函数和公式</a:t>
            </a:r>
          </a:p>
        </p:txBody>
      </p:sp>
      <p:sp>
        <p:nvSpPr>
          <p:cNvPr id="3" name="内容占位符 2"/>
          <p:cNvSpPr>
            <a:spLocks noGrp="1"/>
          </p:cNvSpPr>
          <p:nvPr>
            <p:ph sz="quarter" idx="1"/>
          </p:nvPr>
        </p:nvSpPr>
        <p:spPr/>
        <p:txBody>
          <a:bodyPr/>
          <a:lstStyle/>
          <a:p>
            <a:r>
              <a:rPr lang="zh-CN" altLang="en-US" sz="2400" dirty="0"/>
              <a:t>（</a:t>
            </a:r>
            <a:r>
              <a:rPr lang="en-US" altLang="zh-CN" sz="2400" dirty="0"/>
              <a:t>2</a:t>
            </a:r>
            <a:r>
              <a:rPr lang="zh-CN" altLang="en-US" sz="2400" dirty="0"/>
              <a:t>）计算工龄</a:t>
            </a:r>
          </a:p>
          <a:p>
            <a:r>
              <a:rPr lang="zh-CN" altLang="en-US" sz="2400" dirty="0"/>
              <a:t>①选中</a:t>
            </a:r>
            <a:r>
              <a:rPr lang="en-US" altLang="zh-CN" sz="2400" dirty="0"/>
              <a:t>F3</a:t>
            </a:r>
            <a:r>
              <a:rPr lang="zh-CN" altLang="en-US" sz="2400" dirty="0"/>
              <a:t>单元格，在公式编辑栏中输入公式：</a:t>
            </a:r>
            <a:r>
              <a:rPr lang="en-US" altLang="zh-CN" sz="2400" dirty="0"/>
              <a:t>=YEAR(TODAY())-YEAR(E3),</a:t>
            </a:r>
            <a:r>
              <a:rPr lang="zh-CN" altLang="en-US" sz="2400" dirty="0"/>
              <a:t>按</a:t>
            </a:r>
            <a:r>
              <a:rPr lang="en-US" altLang="zh-CN" sz="2400" dirty="0"/>
              <a:t>Enter</a:t>
            </a:r>
            <a:r>
              <a:rPr lang="zh-CN" altLang="en-US" sz="2400" dirty="0"/>
              <a:t>键返回日期值</a:t>
            </a:r>
            <a:r>
              <a:rPr lang="en-US" altLang="zh-CN" sz="2400" dirty="0"/>
              <a:t>,</a:t>
            </a:r>
            <a:r>
              <a:rPr lang="zh-CN" altLang="en-US" sz="2400" dirty="0"/>
              <a:t>如图</a:t>
            </a:r>
            <a:r>
              <a:rPr lang="en-US" altLang="zh-CN" sz="2400" dirty="0"/>
              <a:t>4-46</a:t>
            </a:r>
            <a:r>
              <a:rPr lang="zh-CN" altLang="en-US" sz="2400" dirty="0"/>
              <a:t>所示。选中</a:t>
            </a:r>
            <a:r>
              <a:rPr lang="en-US" altLang="zh-CN" sz="2400" dirty="0"/>
              <a:t>F3</a:t>
            </a:r>
            <a:r>
              <a:rPr lang="zh-CN" altLang="en-US" sz="2400" dirty="0"/>
              <a:t>单元格，在“开始”标签下的“数字”选项组中设置单元格格式为“常规”，即可显示出工龄，如图</a:t>
            </a:r>
            <a:r>
              <a:rPr lang="en-US" altLang="zh-CN" sz="2400" dirty="0"/>
              <a:t>4-47</a:t>
            </a:r>
            <a:r>
              <a:rPr lang="zh-CN" altLang="en-US" sz="2400" dirty="0"/>
              <a:t>所示。</a:t>
            </a:r>
          </a:p>
          <a:p>
            <a:endParaRPr lang="zh-CN" alt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50297" y="3789040"/>
            <a:ext cx="6982486" cy="1656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0297" y="4382600"/>
            <a:ext cx="6982486" cy="2560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41153441"/>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additive="base">
                                        <p:cTn id="7" dur="500" fill="hold"/>
                                        <p:tgtEl>
                                          <p:spTgt spid="6146"/>
                                        </p:tgtEl>
                                        <p:attrNameLst>
                                          <p:attrName>ppt_x</p:attrName>
                                        </p:attrNameLst>
                                      </p:cBhvr>
                                      <p:tavLst>
                                        <p:tav tm="0">
                                          <p:val>
                                            <p:strVal val="#ppt_x"/>
                                          </p:val>
                                        </p:tav>
                                        <p:tav tm="100000">
                                          <p:val>
                                            <p:strVal val="#ppt_x"/>
                                          </p:val>
                                        </p:tav>
                                      </p:tavLst>
                                    </p:anim>
                                    <p:anim calcmode="lin" valueType="num">
                                      <p:cBhvr additive="base">
                                        <p:cTn id="8"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147"/>
                                        </p:tgtEl>
                                        <p:attrNameLst>
                                          <p:attrName>style.visibility</p:attrName>
                                        </p:attrNameLst>
                                      </p:cBhvr>
                                      <p:to>
                                        <p:strVal val="visible"/>
                                      </p:to>
                                    </p:set>
                                    <p:anim calcmode="lin" valueType="num">
                                      <p:cBhvr additive="base">
                                        <p:cTn id="13" dur="500" fill="hold"/>
                                        <p:tgtEl>
                                          <p:spTgt spid="6147"/>
                                        </p:tgtEl>
                                        <p:attrNameLst>
                                          <p:attrName>ppt_x</p:attrName>
                                        </p:attrNameLst>
                                      </p:cBhvr>
                                      <p:tavLst>
                                        <p:tav tm="0">
                                          <p:val>
                                            <p:strVal val="#ppt_x"/>
                                          </p:val>
                                        </p:tav>
                                        <p:tav tm="100000">
                                          <p:val>
                                            <p:strVal val="#ppt_x"/>
                                          </p:val>
                                        </p:tav>
                                      </p:tavLst>
                                    </p:anim>
                                    <p:anim calcmode="lin" valueType="num">
                                      <p:cBhvr additive="base">
                                        <p:cTn id="14" dur="500" fill="hold"/>
                                        <p:tgtEl>
                                          <p:spTgt spid="61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dirty="0"/>
              <a:t>4.1 Excel 2010</a:t>
            </a:r>
            <a:r>
              <a:rPr lang="zh-CN" altLang="zh-CN" dirty="0"/>
              <a:t>入门</a:t>
            </a:r>
            <a:endParaRPr lang="zh-CN" altLang="en-US" dirty="0"/>
          </a:p>
        </p:txBody>
      </p:sp>
      <p:sp>
        <p:nvSpPr>
          <p:cNvPr id="3" name="内容占位符 2"/>
          <p:cNvSpPr>
            <a:spLocks noGrp="1"/>
          </p:cNvSpPr>
          <p:nvPr>
            <p:ph sz="quarter" idx="1"/>
          </p:nvPr>
        </p:nvSpPr>
        <p:spPr>
          <a:xfrm>
            <a:off x="914400" y="1447800"/>
            <a:ext cx="7772400" cy="469032"/>
          </a:xfrm>
        </p:spPr>
        <p:txBody>
          <a:bodyPr>
            <a:normAutofit lnSpcReduction="10000"/>
          </a:bodyPr>
          <a:lstStyle/>
          <a:p>
            <a:r>
              <a:rPr lang="en-US" altLang="zh-CN" b="1" dirty="0"/>
              <a:t>4.1.3 Excel 2010</a:t>
            </a:r>
            <a:r>
              <a:rPr lang="zh-CN" altLang="zh-CN" b="1" dirty="0"/>
              <a:t>的工作界面</a:t>
            </a:r>
          </a:p>
          <a:p>
            <a:endParaRPr lang="zh-CN" altLang="en-US" dirty="0"/>
          </a:p>
        </p:txBody>
      </p:sp>
      <p:grpSp>
        <p:nvGrpSpPr>
          <p:cNvPr id="4" name="组合 3"/>
          <p:cNvGrpSpPr/>
          <p:nvPr/>
        </p:nvGrpSpPr>
        <p:grpSpPr>
          <a:xfrm>
            <a:off x="1079718" y="1776455"/>
            <a:ext cx="7292279" cy="4972482"/>
            <a:chOff x="0" y="0"/>
            <a:chExt cx="5229225" cy="3126740"/>
          </a:xfrm>
        </p:grpSpPr>
        <p:sp>
          <p:nvSpPr>
            <p:cNvPr id="5" name="左中括号 4"/>
            <p:cNvSpPr/>
            <p:nvPr/>
          </p:nvSpPr>
          <p:spPr>
            <a:xfrm>
              <a:off x="447675" y="581025"/>
              <a:ext cx="45719" cy="736600"/>
            </a:xfrm>
            <a:prstGeom prst="leftBracket">
              <a:avLst/>
            </a:prstGeom>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3875" y="361950"/>
              <a:ext cx="4705350" cy="2524125"/>
            </a:xfrm>
            <a:prstGeom prst="rect">
              <a:avLst/>
            </a:prstGeom>
          </p:spPr>
        </p:pic>
        <p:sp>
          <p:nvSpPr>
            <p:cNvPr id="7" name="文本框 3312"/>
            <p:cNvSpPr txBox="1"/>
            <p:nvPr/>
          </p:nvSpPr>
          <p:spPr>
            <a:xfrm>
              <a:off x="47625" y="381000"/>
              <a:ext cx="400052" cy="19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horz" wrap="square" lIns="0" tIns="0" rIns="0" bIns="0" numCol="1" spcCol="0" rtlCol="0" fromWordArt="0" anchor="t" anchorCtr="0" forceAA="0" upright="1" compatLnSpc="1">
              <a:prstTxWarp prst="textNoShape">
                <a:avLst/>
              </a:prstTxWarp>
              <a:noAutofit/>
            </a:bodyPr>
            <a:lstStyle/>
            <a:p>
              <a:pPr algn="l">
                <a:spcAft>
                  <a:spcPts val="0"/>
                </a:spcAft>
              </a:pPr>
              <a:r>
                <a:rPr lang="zh-CN" sz="900" kern="100">
                  <a:effectLst/>
                  <a:latin typeface="Calibri"/>
                  <a:ea typeface="宋体"/>
                  <a:cs typeface="Times New Roman"/>
                </a:rPr>
                <a:t>标题栏</a:t>
              </a:r>
              <a:endParaRPr lang="zh-CN" sz="1050" kern="100">
                <a:effectLst/>
                <a:latin typeface="Calibri"/>
                <a:ea typeface="宋体"/>
                <a:cs typeface="Times New Roman"/>
              </a:endParaRPr>
            </a:p>
          </p:txBody>
        </p:sp>
        <p:sp>
          <p:nvSpPr>
            <p:cNvPr id="8" name="文本框 3314"/>
            <p:cNvSpPr txBox="1"/>
            <p:nvPr/>
          </p:nvSpPr>
          <p:spPr>
            <a:xfrm>
              <a:off x="0" y="2638425"/>
              <a:ext cx="390525" cy="207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horz" wrap="square" lIns="0" tIns="0" rIns="0" bIns="0" numCol="1" spcCol="0" rtlCol="0" fromWordArt="0" anchor="t" anchorCtr="0" forceAA="0" upright="1" compatLnSpc="1">
              <a:prstTxWarp prst="textNoShape">
                <a:avLst/>
              </a:prstTxWarp>
              <a:noAutofit/>
            </a:bodyPr>
            <a:lstStyle/>
            <a:p>
              <a:pPr algn="just">
                <a:spcAft>
                  <a:spcPts val="0"/>
                </a:spcAft>
              </a:pPr>
              <a:r>
                <a:rPr lang="zh-CN" sz="900" kern="100">
                  <a:effectLst/>
                  <a:latin typeface="Calibri"/>
                  <a:ea typeface="宋体"/>
                  <a:cs typeface="Times New Roman"/>
                </a:rPr>
                <a:t>状态栏</a:t>
              </a:r>
              <a:endParaRPr lang="zh-CN" sz="1050" kern="100">
                <a:effectLst/>
                <a:latin typeface="Calibri"/>
                <a:ea typeface="宋体"/>
                <a:cs typeface="Times New Roman"/>
              </a:endParaRPr>
            </a:p>
          </p:txBody>
        </p:sp>
        <p:sp>
          <p:nvSpPr>
            <p:cNvPr id="9" name="文本框 3315"/>
            <p:cNvSpPr txBox="1"/>
            <p:nvPr/>
          </p:nvSpPr>
          <p:spPr>
            <a:xfrm>
              <a:off x="28575" y="809625"/>
              <a:ext cx="408940" cy="151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horz" wrap="square" lIns="0" tIns="0" rIns="0" bIns="0" numCol="1" spcCol="0" rtlCol="0" fromWordArt="0" anchor="t" anchorCtr="0" forceAA="0" upright="1" compatLnSpc="1">
              <a:prstTxWarp prst="textNoShape">
                <a:avLst/>
              </a:prstTxWarp>
              <a:noAutofit/>
            </a:bodyPr>
            <a:lstStyle/>
            <a:p>
              <a:pPr algn="l">
                <a:spcAft>
                  <a:spcPts val="0"/>
                </a:spcAft>
              </a:pPr>
              <a:r>
                <a:rPr lang="zh-CN" sz="900" kern="100">
                  <a:effectLst/>
                  <a:latin typeface="Calibri"/>
                  <a:ea typeface="宋体"/>
                  <a:cs typeface="Times New Roman"/>
                </a:rPr>
                <a:t>功能区</a:t>
              </a:r>
              <a:endParaRPr lang="zh-CN" sz="1050" kern="100">
                <a:effectLst/>
                <a:latin typeface="Calibri"/>
                <a:ea typeface="宋体"/>
                <a:cs typeface="Times New Roman"/>
              </a:endParaRPr>
            </a:p>
          </p:txBody>
        </p:sp>
        <p:sp>
          <p:nvSpPr>
            <p:cNvPr id="10" name="文本框 3316"/>
            <p:cNvSpPr txBox="1"/>
            <p:nvPr/>
          </p:nvSpPr>
          <p:spPr>
            <a:xfrm>
              <a:off x="4362450" y="1762125"/>
              <a:ext cx="619125" cy="20891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algn="just">
                <a:spcAft>
                  <a:spcPts val="0"/>
                </a:spcAft>
              </a:pPr>
              <a:r>
                <a:rPr lang="zh-CN" sz="900" kern="100">
                  <a:effectLst/>
                  <a:ea typeface="宋体"/>
                  <a:cs typeface="Times New Roman"/>
                </a:rPr>
                <a:t>垂直滚动条</a:t>
              </a:r>
              <a:endParaRPr lang="zh-CN" sz="1050" kern="100">
                <a:effectLst/>
                <a:ea typeface="宋体"/>
                <a:cs typeface="Times New Roman"/>
              </a:endParaRPr>
            </a:p>
          </p:txBody>
        </p:sp>
        <p:cxnSp>
          <p:nvCxnSpPr>
            <p:cNvPr id="11" name="直接连接符 10"/>
            <p:cNvCxnSpPr/>
            <p:nvPr/>
          </p:nvCxnSpPr>
          <p:spPr>
            <a:xfrm>
              <a:off x="4933950" y="1895475"/>
              <a:ext cx="170815"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文本框 161"/>
            <p:cNvSpPr txBox="1"/>
            <p:nvPr/>
          </p:nvSpPr>
          <p:spPr>
            <a:xfrm>
              <a:off x="3267075" y="2209800"/>
              <a:ext cx="41973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horz" wrap="square" lIns="0" tIns="0" rIns="0" bIns="0" numCol="1" spcCol="0" rtlCol="0" fromWordArt="0" anchor="t" anchorCtr="0" forceAA="0" upright="1" compatLnSpc="1">
              <a:prstTxWarp prst="textNoShape">
                <a:avLst/>
              </a:prstTxWarp>
              <a:noAutofit/>
            </a:bodyPr>
            <a:lstStyle/>
            <a:p>
              <a:pPr algn="just">
                <a:spcAft>
                  <a:spcPts val="0"/>
                </a:spcAft>
              </a:pPr>
              <a:r>
                <a:rPr lang="zh-CN" sz="900" kern="100">
                  <a:effectLst/>
                  <a:latin typeface="Calibri"/>
                  <a:ea typeface="宋体"/>
                  <a:cs typeface="Times New Roman"/>
                </a:rPr>
                <a:t>填充柄</a:t>
              </a:r>
              <a:endParaRPr lang="zh-CN" sz="1050" kern="100">
                <a:effectLst/>
                <a:latin typeface="Calibri"/>
                <a:ea typeface="宋体"/>
                <a:cs typeface="Times New Roman"/>
              </a:endParaRPr>
            </a:p>
          </p:txBody>
        </p:sp>
        <p:cxnSp>
          <p:nvCxnSpPr>
            <p:cNvPr id="13" name="直接连接符 12"/>
            <p:cNvCxnSpPr/>
            <p:nvPr/>
          </p:nvCxnSpPr>
          <p:spPr>
            <a:xfrm>
              <a:off x="3019425" y="2190750"/>
              <a:ext cx="248285" cy="9398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4" name="文本框 169"/>
            <p:cNvSpPr txBox="1"/>
            <p:nvPr/>
          </p:nvSpPr>
          <p:spPr>
            <a:xfrm>
              <a:off x="523875" y="0"/>
              <a:ext cx="1084580" cy="252730"/>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zh-CN" sz="900" kern="100">
                  <a:effectLst/>
                  <a:ea typeface="宋体"/>
                  <a:cs typeface="Times New Roman"/>
                </a:rPr>
                <a:t> 快速访问工具栏</a:t>
              </a:r>
              <a:endParaRPr lang="zh-CN" sz="1050" kern="100">
                <a:effectLst/>
                <a:ea typeface="宋体"/>
                <a:cs typeface="Times New Roman"/>
              </a:endParaRPr>
            </a:p>
          </p:txBody>
        </p:sp>
        <p:sp>
          <p:nvSpPr>
            <p:cNvPr id="15" name="文本框 174"/>
            <p:cNvSpPr txBox="1"/>
            <p:nvPr/>
          </p:nvSpPr>
          <p:spPr>
            <a:xfrm>
              <a:off x="4362450" y="2914650"/>
              <a:ext cx="580390" cy="193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horz" wrap="square" lIns="0" tIns="0" rIns="0" bIns="0" numCol="1" spcCol="0" rtlCol="0" fromWordArt="0" anchor="t" anchorCtr="0" forceAA="0" upright="1" compatLnSpc="1">
              <a:prstTxWarp prst="textNoShape">
                <a:avLst/>
              </a:prstTxWarp>
              <a:noAutofit/>
            </a:bodyPr>
            <a:lstStyle/>
            <a:p>
              <a:pPr algn="just">
                <a:spcAft>
                  <a:spcPts val="0"/>
                </a:spcAft>
              </a:pPr>
              <a:r>
                <a:rPr lang="zh-CN" sz="900" kern="100">
                  <a:effectLst/>
                  <a:latin typeface="Calibri"/>
                  <a:ea typeface="宋体"/>
                  <a:cs typeface="Times New Roman"/>
                </a:rPr>
                <a:t>显示比例</a:t>
              </a:r>
              <a:endParaRPr lang="zh-CN" sz="1050" kern="100">
                <a:effectLst/>
                <a:latin typeface="Calibri"/>
                <a:ea typeface="宋体"/>
                <a:cs typeface="Times New Roman"/>
              </a:endParaRPr>
            </a:p>
          </p:txBody>
        </p:sp>
        <p:sp>
          <p:nvSpPr>
            <p:cNvPr id="16" name="文本框 175"/>
            <p:cNvSpPr txBox="1"/>
            <p:nvPr/>
          </p:nvSpPr>
          <p:spPr>
            <a:xfrm>
              <a:off x="3362325" y="2933700"/>
              <a:ext cx="695325" cy="193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horz" wrap="square" lIns="0" tIns="0" rIns="0" bIns="0" numCol="1" spcCol="0" rtlCol="0" fromWordArt="0" anchor="t" anchorCtr="0" forceAA="0" upright="1" compatLnSpc="1">
              <a:prstTxWarp prst="textNoShape">
                <a:avLst/>
              </a:prstTxWarp>
              <a:noAutofit/>
            </a:bodyPr>
            <a:lstStyle/>
            <a:p>
              <a:pPr algn="l">
                <a:spcAft>
                  <a:spcPts val="0"/>
                </a:spcAft>
              </a:pPr>
              <a:r>
                <a:rPr lang="zh-CN" sz="900" kern="100">
                  <a:effectLst/>
                  <a:latin typeface="Calibri"/>
                  <a:ea typeface="宋体"/>
                  <a:cs typeface="Times New Roman"/>
                </a:rPr>
                <a:t>视图切换按钮</a:t>
              </a:r>
              <a:endParaRPr lang="zh-CN" sz="1050" kern="100">
                <a:effectLst/>
                <a:latin typeface="Calibri"/>
                <a:ea typeface="宋体"/>
                <a:cs typeface="Times New Roman"/>
              </a:endParaRPr>
            </a:p>
          </p:txBody>
        </p:sp>
        <p:cxnSp>
          <p:nvCxnSpPr>
            <p:cNvPr id="17" name="直接连接符 16"/>
            <p:cNvCxnSpPr/>
            <p:nvPr/>
          </p:nvCxnSpPr>
          <p:spPr>
            <a:xfrm flipH="1">
              <a:off x="352425" y="2724150"/>
              <a:ext cx="19939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409575" y="495300"/>
              <a:ext cx="123801"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Text Box 2909"/>
            <p:cNvSpPr txBox="1">
              <a:spLocks noChangeArrowheads="1"/>
            </p:cNvSpPr>
            <p:nvPr/>
          </p:nvSpPr>
          <p:spPr bwMode="auto">
            <a:xfrm>
              <a:off x="923925" y="2286000"/>
              <a:ext cx="599440" cy="208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l">
                <a:spcAft>
                  <a:spcPts val="0"/>
                </a:spcAft>
              </a:pPr>
              <a:r>
                <a:rPr lang="zh-CN" sz="900" kern="100">
                  <a:effectLst/>
                  <a:latin typeface="Calibri"/>
                  <a:ea typeface="宋体"/>
                  <a:cs typeface="Times New Roman"/>
                </a:rPr>
                <a:t>工作表标签</a:t>
              </a:r>
              <a:endParaRPr lang="zh-CN" sz="1050" kern="100">
                <a:effectLst/>
                <a:latin typeface="Calibri"/>
                <a:ea typeface="宋体"/>
                <a:cs typeface="Times New Roman"/>
              </a:endParaRPr>
            </a:p>
          </p:txBody>
        </p:sp>
        <p:cxnSp>
          <p:nvCxnSpPr>
            <p:cNvPr id="20" name="Line 2917"/>
            <p:cNvCxnSpPr/>
            <p:nvPr/>
          </p:nvCxnSpPr>
          <p:spPr bwMode="auto">
            <a:xfrm>
              <a:off x="1162050" y="2476500"/>
              <a:ext cx="0" cy="121920"/>
            </a:xfrm>
            <a:prstGeom prst="line">
              <a:avLst/>
            </a:prstGeom>
            <a:ln>
              <a:headEnd/>
              <a:tailEnd/>
            </a:ln>
            <a:extLst/>
          </p:spPr>
          <p:style>
            <a:lnRef idx="1">
              <a:schemeClr val="accent1"/>
            </a:lnRef>
            <a:fillRef idx="0">
              <a:schemeClr val="accent1"/>
            </a:fillRef>
            <a:effectRef idx="0">
              <a:schemeClr val="accent1"/>
            </a:effectRef>
            <a:fontRef idx="minor">
              <a:schemeClr val="tx1"/>
            </a:fontRef>
          </p:style>
        </p:cxnSp>
        <p:sp>
          <p:nvSpPr>
            <p:cNvPr id="21" name="Text Box 2905"/>
            <p:cNvSpPr txBox="1">
              <a:spLocks noChangeArrowheads="1"/>
            </p:cNvSpPr>
            <p:nvPr/>
          </p:nvSpPr>
          <p:spPr bwMode="auto">
            <a:xfrm>
              <a:off x="2724150" y="1762125"/>
              <a:ext cx="295275" cy="237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just">
                <a:spcAft>
                  <a:spcPts val="0"/>
                </a:spcAft>
              </a:pPr>
              <a:r>
                <a:rPr lang="zh-CN" sz="900" kern="100">
                  <a:effectLst/>
                  <a:latin typeface="Calibri"/>
                  <a:ea typeface="宋体"/>
                  <a:cs typeface="Times New Roman"/>
                </a:rPr>
                <a:t>列标</a:t>
              </a:r>
              <a:endParaRPr lang="zh-CN" sz="1050" kern="100">
                <a:effectLst/>
                <a:latin typeface="Calibri"/>
                <a:ea typeface="宋体"/>
                <a:cs typeface="Times New Roman"/>
              </a:endParaRPr>
            </a:p>
          </p:txBody>
        </p:sp>
        <p:sp>
          <p:nvSpPr>
            <p:cNvPr id="22" name="Text Box 2945"/>
            <p:cNvSpPr txBox="1">
              <a:spLocks noChangeArrowheads="1"/>
            </p:cNvSpPr>
            <p:nvPr/>
          </p:nvSpPr>
          <p:spPr bwMode="auto">
            <a:xfrm>
              <a:off x="847725" y="1685925"/>
              <a:ext cx="495300" cy="210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just">
                <a:spcAft>
                  <a:spcPts val="0"/>
                </a:spcAft>
              </a:pPr>
              <a:r>
                <a:rPr lang="zh-CN" sz="900" kern="100">
                  <a:effectLst/>
                  <a:latin typeface="Calibri"/>
                  <a:ea typeface="宋体"/>
                  <a:cs typeface="Times New Roman"/>
                </a:rPr>
                <a:t>全选按钮</a:t>
              </a:r>
              <a:endParaRPr lang="zh-CN" sz="1050" kern="100">
                <a:effectLst/>
                <a:latin typeface="Calibri"/>
                <a:ea typeface="宋体"/>
                <a:cs typeface="Times New Roman"/>
              </a:endParaRPr>
            </a:p>
          </p:txBody>
        </p:sp>
        <p:cxnSp>
          <p:nvCxnSpPr>
            <p:cNvPr id="23" name="Line 2948"/>
            <p:cNvCxnSpPr/>
            <p:nvPr/>
          </p:nvCxnSpPr>
          <p:spPr bwMode="auto">
            <a:xfrm>
              <a:off x="752475" y="1609725"/>
              <a:ext cx="266065" cy="104140"/>
            </a:xfrm>
            <a:prstGeom prst="line">
              <a:avLst/>
            </a:prstGeom>
            <a:ln>
              <a:headEnd/>
              <a:tailEnd/>
            </a:ln>
            <a:extLst/>
          </p:spPr>
          <p:style>
            <a:lnRef idx="1">
              <a:schemeClr val="accent1"/>
            </a:lnRef>
            <a:fillRef idx="0">
              <a:schemeClr val="accent1"/>
            </a:fillRef>
            <a:effectRef idx="0">
              <a:schemeClr val="accent1"/>
            </a:effectRef>
            <a:fontRef idx="minor">
              <a:schemeClr val="tx1"/>
            </a:fontRef>
          </p:style>
        </p:cxnSp>
        <p:sp>
          <p:nvSpPr>
            <p:cNvPr id="24" name="Text Box 2905"/>
            <p:cNvSpPr txBox="1">
              <a:spLocks noChangeArrowheads="1"/>
            </p:cNvSpPr>
            <p:nvPr/>
          </p:nvSpPr>
          <p:spPr bwMode="auto">
            <a:xfrm>
              <a:off x="1857375" y="2019300"/>
              <a:ext cx="6286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just">
                <a:spcAft>
                  <a:spcPts val="0"/>
                </a:spcAft>
              </a:pPr>
              <a:r>
                <a:rPr lang="zh-CN" sz="900" kern="100">
                  <a:effectLst/>
                  <a:latin typeface="Calibri"/>
                  <a:ea typeface="宋体"/>
                  <a:cs typeface="Times New Roman"/>
                </a:rPr>
                <a:t>当前单元格</a:t>
              </a:r>
              <a:endParaRPr lang="zh-CN" sz="1050" kern="100">
                <a:effectLst/>
                <a:latin typeface="Calibri"/>
                <a:ea typeface="宋体"/>
                <a:cs typeface="Times New Roman"/>
              </a:endParaRPr>
            </a:p>
          </p:txBody>
        </p:sp>
        <p:cxnSp>
          <p:nvCxnSpPr>
            <p:cNvPr id="25" name="Line 2908"/>
            <p:cNvCxnSpPr/>
            <p:nvPr/>
          </p:nvCxnSpPr>
          <p:spPr bwMode="auto">
            <a:xfrm>
              <a:off x="3686175" y="2838450"/>
              <a:ext cx="0" cy="140335"/>
            </a:xfrm>
            <a:prstGeom prst="line">
              <a:avLst/>
            </a:prstGeom>
            <a:ln>
              <a:headEnd/>
              <a:tailEnd/>
            </a:ln>
            <a:extLst/>
          </p:spPr>
          <p:style>
            <a:lnRef idx="1">
              <a:schemeClr val="accent1"/>
            </a:lnRef>
            <a:fillRef idx="0">
              <a:schemeClr val="accent1"/>
            </a:fillRef>
            <a:effectRef idx="0">
              <a:schemeClr val="accent1"/>
            </a:effectRef>
            <a:fontRef idx="minor">
              <a:schemeClr val="tx1"/>
            </a:fontRef>
          </p:style>
        </p:cxnSp>
        <p:cxnSp>
          <p:nvCxnSpPr>
            <p:cNvPr id="26" name="Line 2552"/>
            <p:cNvCxnSpPr/>
            <p:nvPr/>
          </p:nvCxnSpPr>
          <p:spPr bwMode="auto">
            <a:xfrm>
              <a:off x="2809875" y="1619250"/>
              <a:ext cx="0" cy="170180"/>
            </a:xfrm>
            <a:prstGeom prst="line">
              <a:avLst/>
            </a:prstGeom>
            <a:ln>
              <a:headEnd/>
              <a:tailEnd/>
            </a:ln>
            <a:extLst/>
          </p:spPr>
          <p:style>
            <a:lnRef idx="1">
              <a:schemeClr val="accent1"/>
            </a:lnRef>
            <a:fillRef idx="0">
              <a:schemeClr val="accent1"/>
            </a:fillRef>
            <a:effectRef idx="0">
              <a:schemeClr val="accent1"/>
            </a:effectRef>
            <a:fontRef idx="minor">
              <a:schemeClr val="tx1"/>
            </a:fontRef>
          </p:style>
        </p:cxnSp>
        <p:sp>
          <p:nvSpPr>
            <p:cNvPr id="27" name="Text Box 2904"/>
            <p:cNvSpPr txBox="1">
              <a:spLocks noChangeArrowheads="1"/>
            </p:cNvSpPr>
            <p:nvPr/>
          </p:nvSpPr>
          <p:spPr bwMode="auto">
            <a:xfrm>
              <a:off x="95250" y="1323975"/>
              <a:ext cx="361315" cy="208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just">
                <a:spcAft>
                  <a:spcPts val="0"/>
                </a:spcAft>
              </a:pPr>
              <a:r>
                <a:rPr lang="zh-CN" sz="900" kern="100">
                  <a:effectLst/>
                  <a:latin typeface="Calibri"/>
                  <a:ea typeface="宋体"/>
                  <a:cs typeface="Times New Roman"/>
                </a:rPr>
                <a:t>名称框</a:t>
              </a:r>
              <a:endParaRPr lang="zh-CN" sz="1050" kern="100">
                <a:effectLst/>
                <a:latin typeface="Calibri"/>
                <a:ea typeface="宋体"/>
                <a:cs typeface="Times New Roman"/>
              </a:endParaRPr>
            </a:p>
          </p:txBody>
        </p:sp>
        <p:cxnSp>
          <p:nvCxnSpPr>
            <p:cNvPr id="28" name="Line 2566"/>
            <p:cNvCxnSpPr/>
            <p:nvPr/>
          </p:nvCxnSpPr>
          <p:spPr bwMode="auto">
            <a:xfrm>
              <a:off x="476250" y="1457325"/>
              <a:ext cx="151765" cy="0"/>
            </a:xfrm>
            <a:prstGeom prst="line">
              <a:avLst/>
            </a:prstGeom>
            <a:ln>
              <a:headEnd/>
              <a:tailEnd/>
            </a:ln>
            <a:extLst/>
          </p:spPr>
          <p:style>
            <a:lnRef idx="1">
              <a:schemeClr val="accent1"/>
            </a:lnRef>
            <a:fillRef idx="0">
              <a:schemeClr val="accent1"/>
            </a:fillRef>
            <a:effectRef idx="0">
              <a:schemeClr val="accent1"/>
            </a:effectRef>
            <a:fontRef idx="minor">
              <a:schemeClr val="tx1"/>
            </a:fontRef>
          </p:style>
        </p:cxnSp>
        <p:sp>
          <p:nvSpPr>
            <p:cNvPr id="29" name="左中括号 28"/>
            <p:cNvSpPr/>
            <p:nvPr/>
          </p:nvSpPr>
          <p:spPr>
            <a:xfrm rot="5400000">
              <a:off x="1019175" y="28575"/>
              <a:ext cx="116480" cy="537528"/>
            </a:xfrm>
            <a:prstGeom prst="leftBracket">
              <a:avLst/>
            </a:prstGeom>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30" name="Text Box 2905"/>
            <p:cNvSpPr txBox="1">
              <a:spLocks noChangeArrowheads="1"/>
            </p:cNvSpPr>
            <p:nvPr/>
          </p:nvSpPr>
          <p:spPr bwMode="auto">
            <a:xfrm>
              <a:off x="1000125" y="2009775"/>
              <a:ext cx="29527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just">
                <a:spcAft>
                  <a:spcPts val="0"/>
                </a:spcAft>
              </a:pPr>
              <a:r>
                <a:rPr lang="zh-CN" sz="900" kern="100">
                  <a:effectLst/>
                  <a:latin typeface="Calibri"/>
                  <a:ea typeface="宋体"/>
                  <a:cs typeface="Times New Roman"/>
                </a:rPr>
                <a:t>行号</a:t>
              </a:r>
              <a:endParaRPr lang="zh-CN" sz="1050" kern="100">
                <a:effectLst/>
                <a:latin typeface="Calibri"/>
                <a:ea typeface="宋体"/>
                <a:cs typeface="Times New Roman"/>
              </a:endParaRPr>
            </a:p>
          </p:txBody>
        </p:sp>
        <p:cxnSp>
          <p:nvCxnSpPr>
            <p:cNvPr id="31" name="Line 2566"/>
            <p:cNvCxnSpPr/>
            <p:nvPr/>
          </p:nvCxnSpPr>
          <p:spPr bwMode="auto">
            <a:xfrm>
              <a:off x="790575" y="2124075"/>
              <a:ext cx="151765" cy="0"/>
            </a:xfrm>
            <a:prstGeom prst="line">
              <a:avLst/>
            </a:prstGeom>
            <a:ln>
              <a:headEnd/>
              <a:tailEnd/>
            </a:ln>
            <a:extLst/>
          </p:spPr>
          <p:style>
            <a:lnRef idx="1">
              <a:schemeClr val="accent1"/>
            </a:lnRef>
            <a:fillRef idx="0">
              <a:schemeClr val="accent1"/>
            </a:fillRef>
            <a:effectRef idx="0">
              <a:schemeClr val="accent1"/>
            </a:effectRef>
            <a:fontRef idx="minor">
              <a:schemeClr val="tx1"/>
            </a:fontRef>
          </p:style>
        </p:cxnSp>
        <p:cxnSp>
          <p:nvCxnSpPr>
            <p:cNvPr id="32" name="Line 2552"/>
            <p:cNvCxnSpPr/>
            <p:nvPr/>
          </p:nvCxnSpPr>
          <p:spPr bwMode="auto">
            <a:xfrm>
              <a:off x="2286000" y="1457325"/>
              <a:ext cx="0" cy="228600"/>
            </a:xfrm>
            <a:prstGeom prst="line">
              <a:avLst/>
            </a:prstGeom>
            <a:ln>
              <a:headEnd/>
              <a:tailEnd/>
            </a:ln>
            <a:extLst/>
          </p:spPr>
          <p:style>
            <a:lnRef idx="1">
              <a:schemeClr val="accent1"/>
            </a:lnRef>
            <a:fillRef idx="0">
              <a:schemeClr val="accent1"/>
            </a:fillRef>
            <a:effectRef idx="0">
              <a:schemeClr val="accent1"/>
            </a:effectRef>
            <a:fontRef idx="minor">
              <a:schemeClr val="tx1"/>
            </a:fontRef>
          </p:style>
        </p:cxnSp>
        <p:sp>
          <p:nvSpPr>
            <p:cNvPr id="33" name="Text Box 2905"/>
            <p:cNvSpPr txBox="1">
              <a:spLocks noChangeArrowheads="1"/>
            </p:cNvSpPr>
            <p:nvPr/>
          </p:nvSpPr>
          <p:spPr bwMode="auto">
            <a:xfrm>
              <a:off x="2133600" y="1657350"/>
              <a:ext cx="457200" cy="237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just">
                <a:spcAft>
                  <a:spcPts val="0"/>
                </a:spcAft>
              </a:pPr>
              <a:r>
                <a:rPr lang="zh-CN" sz="900" kern="100">
                  <a:effectLst/>
                  <a:latin typeface="Calibri"/>
                  <a:ea typeface="宋体"/>
                  <a:cs typeface="Times New Roman"/>
                </a:rPr>
                <a:t>编辑栏</a:t>
              </a:r>
              <a:endParaRPr lang="zh-CN" sz="1050" kern="100">
                <a:effectLst/>
                <a:latin typeface="Calibri"/>
                <a:ea typeface="宋体"/>
                <a:cs typeface="Times New Roman"/>
              </a:endParaRPr>
            </a:p>
          </p:txBody>
        </p:sp>
        <p:cxnSp>
          <p:nvCxnSpPr>
            <p:cNvPr id="34" name="Line 2552"/>
            <p:cNvCxnSpPr/>
            <p:nvPr/>
          </p:nvCxnSpPr>
          <p:spPr bwMode="auto">
            <a:xfrm flipH="1">
              <a:off x="1786485" y="1457325"/>
              <a:ext cx="114300" cy="74930"/>
            </a:xfrm>
            <a:prstGeom prst="line">
              <a:avLst/>
            </a:prstGeom>
            <a:ln>
              <a:headEnd/>
              <a:tailEnd/>
            </a:ln>
            <a:extLst/>
          </p:spPr>
          <p:style>
            <a:lnRef idx="1">
              <a:schemeClr val="accent1"/>
            </a:lnRef>
            <a:fillRef idx="0">
              <a:schemeClr val="accent1"/>
            </a:fillRef>
            <a:effectRef idx="0">
              <a:schemeClr val="accent1"/>
            </a:effectRef>
            <a:fontRef idx="minor">
              <a:schemeClr val="tx1"/>
            </a:fontRef>
          </p:style>
        </p:cxnSp>
        <p:sp>
          <p:nvSpPr>
            <p:cNvPr id="35" name="Text Box 2905"/>
            <p:cNvSpPr txBox="1">
              <a:spLocks noChangeArrowheads="1"/>
            </p:cNvSpPr>
            <p:nvPr/>
          </p:nvSpPr>
          <p:spPr bwMode="auto">
            <a:xfrm>
              <a:off x="1523362" y="1685925"/>
              <a:ext cx="504825" cy="237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just">
                <a:spcAft>
                  <a:spcPts val="0"/>
                </a:spcAft>
              </a:pPr>
              <a:r>
                <a:rPr lang="zh-CN" sz="900" kern="100">
                  <a:effectLst/>
                  <a:latin typeface="Calibri"/>
                  <a:ea typeface="宋体"/>
                  <a:cs typeface="Times New Roman"/>
                </a:rPr>
                <a:t>插入函数</a:t>
              </a:r>
              <a:endParaRPr lang="zh-CN" sz="1050" kern="100">
                <a:effectLst/>
                <a:latin typeface="Calibri"/>
                <a:ea typeface="宋体"/>
                <a:cs typeface="Times New Roman"/>
              </a:endParaRPr>
            </a:p>
          </p:txBody>
        </p:sp>
        <p:cxnSp>
          <p:nvCxnSpPr>
            <p:cNvPr id="36" name="Line 2552"/>
            <p:cNvCxnSpPr/>
            <p:nvPr/>
          </p:nvCxnSpPr>
          <p:spPr bwMode="auto">
            <a:xfrm>
              <a:off x="1786485" y="1533525"/>
              <a:ext cx="0" cy="180340"/>
            </a:xfrm>
            <a:prstGeom prst="line">
              <a:avLst/>
            </a:prstGeom>
            <a:ln>
              <a:headEnd/>
              <a:tailEnd/>
            </a:ln>
            <a:extLst/>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a:off x="2447925" y="2124075"/>
              <a:ext cx="123801" cy="0"/>
            </a:xfrm>
            <a:prstGeom prst="line">
              <a:avLst/>
            </a:prstGeom>
          </p:spPr>
          <p:style>
            <a:lnRef idx="1">
              <a:schemeClr val="accent1"/>
            </a:lnRef>
            <a:fillRef idx="0">
              <a:schemeClr val="accent1"/>
            </a:fillRef>
            <a:effectRef idx="0">
              <a:schemeClr val="accent1"/>
            </a:effectRef>
            <a:fontRef idx="minor">
              <a:schemeClr val="tx1"/>
            </a:fontRef>
          </p:style>
        </p:cxnSp>
        <p:sp>
          <p:nvSpPr>
            <p:cNvPr id="38" name="文本框 3350"/>
            <p:cNvSpPr txBox="1"/>
            <p:nvPr/>
          </p:nvSpPr>
          <p:spPr>
            <a:xfrm>
              <a:off x="3971925" y="2276475"/>
              <a:ext cx="619125" cy="20891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t" anchorCtr="0" forceAA="0" compatLnSpc="1">
              <a:prstTxWarp prst="textNoShape">
                <a:avLst/>
              </a:prstTxWarp>
              <a:noAutofit/>
            </a:bodyPr>
            <a:lstStyle/>
            <a:p>
              <a:pPr algn="just">
                <a:spcAft>
                  <a:spcPts val="0"/>
                </a:spcAft>
              </a:pPr>
              <a:r>
                <a:rPr lang="zh-CN" sz="900" kern="100">
                  <a:effectLst/>
                  <a:ea typeface="宋体"/>
                  <a:cs typeface="Times New Roman"/>
                </a:rPr>
                <a:t>水平滚动条</a:t>
              </a:r>
              <a:endParaRPr lang="zh-CN" sz="1050" kern="100">
                <a:effectLst/>
                <a:ea typeface="宋体"/>
                <a:cs typeface="Times New Roman"/>
              </a:endParaRPr>
            </a:p>
          </p:txBody>
        </p:sp>
        <p:cxnSp>
          <p:nvCxnSpPr>
            <p:cNvPr id="39" name="Line 2908"/>
            <p:cNvCxnSpPr/>
            <p:nvPr/>
          </p:nvCxnSpPr>
          <p:spPr bwMode="auto">
            <a:xfrm>
              <a:off x="4286250" y="2486025"/>
              <a:ext cx="0" cy="140473"/>
            </a:xfrm>
            <a:prstGeom prst="line">
              <a:avLst/>
            </a:prstGeom>
            <a:ln>
              <a:headEnd/>
              <a:tailEnd/>
            </a:ln>
            <a:extLst/>
          </p:spPr>
          <p:style>
            <a:lnRef idx="1">
              <a:schemeClr val="accent1"/>
            </a:lnRef>
            <a:fillRef idx="0">
              <a:schemeClr val="accent1"/>
            </a:fillRef>
            <a:effectRef idx="0">
              <a:schemeClr val="accent1"/>
            </a:effectRef>
            <a:fontRef idx="minor">
              <a:schemeClr val="tx1"/>
            </a:fontRef>
          </p:style>
        </p:cxnSp>
        <p:cxnSp>
          <p:nvCxnSpPr>
            <p:cNvPr id="40" name="Line 2908"/>
            <p:cNvCxnSpPr/>
            <p:nvPr/>
          </p:nvCxnSpPr>
          <p:spPr bwMode="auto">
            <a:xfrm>
              <a:off x="4629150" y="2790825"/>
              <a:ext cx="0" cy="140335"/>
            </a:xfrm>
            <a:prstGeom prst="line">
              <a:avLst/>
            </a:prstGeom>
            <a:ln>
              <a:headEnd/>
              <a:tailEnd/>
            </a:ln>
            <a:ex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0513526"/>
      </p:ext>
    </p:extLst>
  </p:cSld>
  <p:clrMapOvr>
    <a:masterClrMapping/>
  </p:clrMapOvr>
  <p:transition spd="slow">
    <p:wheel spokes="1"/>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4.5</a:t>
            </a:r>
            <a:r>
              <a:rPr lang="zh-CN" altLang="en-US" dirty="0"/>
              <a:t>函数和公式</a:t>
            </a:r>
          </a:p>
        </p:txBody>
      </p:sp>
      <p:sp>
        <p:nvSpPr>
          <p:cNvPr id="3" name="内容占位符 2"/>
          <p:cNvSpPr>
            <a:spLocks noGrp="1"/>
          </p:cNvSpPr>
          <p:nvPr>
            <p:ph sz="quarter" idx="1"/>
          </p:nvPr>
        </p:nvSpPr>
        <p:spPr/>
        <p:txBody>
          <a:bodyPr/>
          <a:lstStyle/>
          <a:p>
            <a:r>
              <a:rPr lang="zh-CN" altLang="en-US" dirty="0"/>
              <a:t>②选中</a:t>
            </a:r>
            <a:r>
              <a:rPr lang="en-US" altLang="zh-CN" dirty="0"/>
              <a:t>F3</a:t>
            </a:r>
            <a:r>
              <a:rPr lang="zh-CN" altLang="en-US" dirty="0"/>
              <a:t>单元格，将光标定位到该单元格右下角，当出现黑色十字形时向下拖动复制公式，可一次性计算出所有员工工龄。如图</a:t>
            </a:r>
            <a:r>
              <a:rPr lang="en-US" altLang="zh-CN" dirty="0"/>
              <a:t>4-48</a:t>
            </a:r>
            <a:r>
              <a:rPr lang="zh-CN" altLang="en-US" dirty="0"/>
              <a:t>所示。</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2780928"/>
            <a:ext cx="5688632" cy="35024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48710601"/>
      </p:ext>
    </p:extLst>
  </p:cSld>
  <p:clrMapOvr>
    <a:masterClrMapping/>
  </p:clrMapOvr>
  <p:transition spd="slow">
    <p:wheel spokes="1"/>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4.5</a:t>
            </a:r>
            <a:r>
              <a:rPr lang="zh-CN" altLang="en-US" dirty="0"/>
              <a:t>函数和公式</a:t>
            </a:r>
          </a:p>
        </p:txBody>
      </p:sp>
      <p:sp>
        <p:nvSpPr>
          <p:cNvPr id="3" name="内容占位符 2"/>
          <p:cNvSpPr>
            <a:spLocks noGrp="1"/>
          </p:cNvSpPr>
          <p:nvPr>
            <p:ph sz="quarter" idx="1"/>
          </p:nvPr>
        </p:nvSpPr>
        <p:spPr/>
        <p:txBody>
          <a:bodyPr>
            <a:normAutofit/>
          </a:bodyPr>
          <a:lstStyle/>
          <a:p>
            <a:r>
              <a:rPr lang="zh-CN" altLang="en-US" sz="2000" dirty="0"/>
              <a:t>（</a:t>
            </a:r>
            <a:r>
              <a:rPr lang="en-US" altLang="zh-CN" sz="2000" dirty="0"/>
              <a:t>3</a:t>
            </a:r>
            <a:r>
              <a:rPr lang="zh-CN" altLang="en-US" sz="2000" dirty="0"/>
              <a:t>）计算工龄工资</a:t>
            </a:r>
          </a:p>
          <a:p>
            <a:r>
              <a:rPr lang="zh-CN" altLang="en-US" sz="2000" dirty="0"/>
              <a:t>根据员工工龄可以计算工龄工资。本例中约定工龄不足</a:t>
            </a:r>
            <a:r>
              <a:rPr lang="en-US" altLang="zh-CN" sz="2000" dirty="0"/>
              <a:t>2</a:t>
            </a:r>
            <a:r>
              <a:rPr lang="zh-CN" altLang="en-US" sz="2000" dirty="0"/>
              <a:t>年时不计工龄，工龄大于</a:t>
            </a:r>
            <a:r>
              <a:rPr lang="en-US" altLang="zh-CN" sz="2000" dirty="0"/>
              <a:t>2</a:t>
            </a:r>
            <a:r>
              <a:rPr lang="zh-CN" altLang="en-US" sz="2000" dirty="0"/>
              <a:t>年时按每年</a:t>
            </a:r>
            <a:r>
              <a:rPr lang="en-US" altLang="zh-CN" sz="2000" dirty="0"/>
              <a:t>100</a:t>
            </a:r>
            <a:r>
              <a:rPr lang="zh-CN" altLang="en-US" sz="2000" dirty="0"/>
              <a:t>元递增。</a:t>
            </a:r>
          </a:p>
          <a:p>
            <a:r>
              <a:rPr lang="zh-CN" altLang="en-US" sz="2000" dirty="0"/>
              <a:t>①	选中</a:t>
            </a:r>
            <a:r>
              <a:rPr lang="en-US" altLang="zh-CN" sz="2000" dirty="0"/>
              <a:t>H3</a:t>
            </a:r>
            <a:r>
              <a:rPr lang="zh-CN" altLang="en-US" sz="2000" dirty="0"/>
              <a:t>单元格，在公式编辑栏中输入“</a:t>
            </a:r>
            <a:r>
              <a:rPr lang="en-US" altLang="zh-CN" sz="2000" dirty="0"/>
              <a:t>=IF(F3&lt;2</a:t>
            </a:r>
            <a:r>
              <a:rPr lang="zh-CN" altLang="en-US" sz="2000" dirty="0"/>
              <a:t>，</a:t>
            </a:r>
            <a:r>
              <a:rPr lang="en-US" altLang="zh-CN" sz="2000" dirty="0"/>
              <a:t>0,(F3-2)*100)”</a:t>
            </a:r>
            <a:r>
              <a:rPr lang="zh-CN" altLang="en-US" sz="2000" dirty="0"/>
              <a:t>，按</a:t>
            </a:r>
            <a:r>
              <a:rPr lang="en-US" altLang="zh-CN" sz="2000" dirty="0"/>
              <a:t>Enter</a:t>
            </a:r>
            <a:r>
              <a:rPr lang="zh-CN" altLang="en-US" sz="2000" dirty="0"/>
              <a:t>键可根据员工工龄计算出员工工龄工资，如图</a:t>
            </a:r>
            <a:r>
              <a:rPr lang="en-US" altLang="zh-CN" sz="2000" dirty="0"/>
              <a:t>4-49</a:t>
            </a:r>
            <a:r>
              <a:rPr lang="zh-CN" altLang="en-US" sz="2000" dirty="0"/>
              <a:t>所示</a:t>
            </a:r>
            <a:r>
              <a:rPr lang="zh-CN" altLang="en-US" sz="2000" dirty="0" smtClean="0"/>
              <a:t>；</a:t>
            </a:r>
            <a:endParaRPr lang="en-US" altLang="zh-CN" sz="2000" dirty="0" smtClean="0"/>
          </a:p>
          <a:p>
            <a:r>
              <a:rPr lang="zh-CN" altLang="zh-CN" sz="2000" dirty="0"/>
              <a:t>②选中</a:t>
            </a:r>
            <a:r>
              <a:rPr lang="en-US" altLang="zh-CN" sz="2000" dirty="0"/>
              <a:t>H3</a:t>
            </a:r>
            <a:r>
              <a:rPr lang="zh-CN" altLang="zh-CN" sz="2000" dirty="0"/>
              <a:t>单元格，将光标定位到该单元格右下角，当出现黑色十字形时向下拖动复制公式，可一次性计算出所有员工工龄工资。</a:t>
            </a:r>
          </a:p>
          <a:p>
            <a:endParaRPr lang="zh-CN" altLang="en-US" sz="2000" dirty="0"/>
          </a:p>
          <a:p>
            <a:endParaRPr lang="zh-CN" altLang="en-US" sz="2000"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66455" y="4149080"/>
            <a:ext cx="6986299" cy="1486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11178890"/>
      </p:ext>
    </p:extLst>
  </p:cSld>
  <p:clrMapOvr>
    <a:masterClrMapping/>
  </p:clrMapOvr>
  <p:transition spd="slow">
    <p:wheel spokes="1"/>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4.5</a:t>
            </a:r>
            <a:r>
              <a:rPr lang="zh-CN" altLang="en-US" dirty="0"/>
              <a:t>函数和公式</a:t>
            </a:r>
          </a:p>
        </p:txBody>
      </p:sp>
      <p:sp>
        <p:nvSpPr>
          <p:cNvPr id="3" name="内容占位符 2"/>
          <p:cNvSpPr>
            <a:spLocks noGrp="1"/>
          </p:cNvSpPr>
          <p:nvPr>
            <p:ph sz="quarter" idx="1"/>
          </p:nvPr>
        </p:nvSpPr>
        <p:spPr/>
        <p:txBody>
          <a:bodyPr>
            <a:normAutofit lnSpcReduction="10000"/>
          </a:bodyPr>
          <a:lstStyle/>
          <a:p>
            <a:r>
              <a:rPr lang="zh-CN" altLang="en-US" dirty="0"/>
              <a:t>（</a:t>
            </a:r>
            <a:r>
              <a:rPr lang="en-US" altLang="zh-CN" dirty="0"/>
              <a:t>4</a:t>
            </a:r>
            <a:r>
              <a:rPr lang="zh-CN" altLang="en-US" dirty="0"/>
              <a:t>）根据员工所属职位计算基本工资</a:t>
            </a:r>
          </a:p>
          <a:p>
            <a:r>
              <a:rPr lang="zh-CN" altLang="en-US" dirty="0"/>
              <a:t>根据员工所属职位可以计算工龄工资。本例中约定业务员基本工资</a:t>
            </a:r>
            <a:r>
              <a:rPr lang="en-US" altLang="zh-CN" dirty="0"/>
              <a:t>800</a:t>
            </a:r>
            <a:r>
              <a:rPr lang="zh-CN" altLang="en-US" dirty="0"/>
              <a:t>元，员工基本工资</a:t>
            </a:r>
            <a:r>
              <a:rPr lang="en-US" altLang="zh-CN" dirty="0"/>
              <a:t>2000</a:t>
            </a:r>
            <a:r>
              <a:rPr lang="zh-CN" altLang="en-US" dirty="0"/>
              <a:t>元，部门经理基本工资</a:t>
            </a:r>
            <a:r>
              <a:rPr lang="en-US" altLang="zh-CN" dirty="0"/>
              <a:t>2500</a:t>
            </a:r>
            <a:r>
              <a:rPr lang="zh-CN" altLang="en-US" dirty="0"/>
              <a:t>元，总监基本工资</a:t>
            </a:r>
            <a:r>
              <a:rPr lang="en-US" altLang="zh-CN" dirty="0"/>
              <a:t>3000</a:t>
            </a:r>
            <a:r>
              <a:rPr lang="zh-CN" altLang="en-US" dirty="0"/>
              <a:t>元。</a:t>
            </a:r>
          </a:p>
          <a:p>
            <a:r>
              <a:rPr lang="zh-CN" altLang="en-US" dirty="0"/>
              <a:t>①选中</a:t>
            </a:r>
            <a:r>
              <a:rPr lang="en-US" altLang="zh-CN" dirty="0"/>
              <a:t>G3</a:t>
            </a:r>
            <a:r>
              <a:rPr lang="zh-CN" altLang="en-US" dirty="0"/>
              <a:t>单元格，在公式编辑栏中输入” </a:t>
            </a:r>
            <a:r>
              <a:rPr lang="en-US" altLang="zh-CN" dirty="0"/>
              <a:t>=IF(D3="</a:t>
            </a:r>
            <a:r>
              <a:rPr lang="zh-CN" altLang="en-US" dirty="0"/>
              <a:t>业务员</a:t>
            </a:r>
            <a:r>
              <a:rPr lang="en-US" altLang="zh-CN" dirty="0"/>
              <a:t>",800,IF(D3="</a:t>
            </a:r>
            <a:r>
              <a:rPr lang="zh-CN" altLang="en-US" dirty="0"/>
              <a:t>员工</a:t>
            </a:r>
            <a:r>
              <a:rPr lang="en-US" altLang="zh-CN" dirty="0"/>
              <a:t>",2000,IF(D3="</a:t>
            </a:r>
            <a:r>
              <a:rPr lang="zh-CN" altLang="en-US" dirty="0"/>
              <a:t>部门经理</a:t>
            </a:r>
            <a:r>
              <a:rPr lang="en-US" altLang="zh-CN" dirty="0"/>
              <a:t>",2500,3000)))”</a:t>
            </a:r>
            <a:r>
              <a:rPr lang="zh-CN" altLang="en-US" dirty="0"/>
              <a:t>，按</a:t>
            </a:r>
            <a:r>
              <a:rPr lang="en-US" altLang="zh-CN" dirty="0"/>
              <a:t>Enter</a:t>
            </a:r>
            <a:r>
              <a:rPr lang="zh-CN" altLang="en-US" dirty="0"/>
              <a:t>键可根据员工所属职位计算出员工基本工资；</a:t>
            </a:r>
          </a:p>
          <a:p>
            <a:r>
              <a:rPr lang="zh-CN" altLang="en-US" dirty="0"/>
              <a:t>②选中</a:t>
            </a:r>
            <a:r>
              <a:rPr lang="en-US" altLang="zh-CN" dirty="0"/>
              <a:t>G3</a:t>
            </a:r>
            <a:r>
              <a:rPr lang="zh-CN" altLang="en-US" dirty="0"/>
              <a:t>单元格，将光标定位到该单元格右下角，当出现黑色十字形时向下拖动复制公式，可一次性计算出所有员工基本工资。最终效果如图</a:t>
            </a:r>
            <a:r>
              <a:rPr lang="en-US" altLang="zh-CN" dirty="0"/>
              <a:t>4-50</a:t>
            </a:r>
            <a:r>
              <a:rPr lang="zh-CN" altLang="en-US" dirty="0"/>
              <a:t>所示。</a:t>
            </a:r>
          </a:p>
          <a:p>
            <a:endParaRPr lang="zh-CN" altLang="en-US"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2276872"/>
            <a:ext cx="6264696" cy="4159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00068526"/>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barn(inVertical)">
                                      <p:cBhvr>
                                        <p:cTn id="7"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4.5</a:t>
            </a:r>
            <a:r>
              <a:rPr lang="zh-CN" altLang="en-US" dirty="0"/>
              <a:t>函数和公式</a:t>
            </a:r>
          </a:p>
        </p:txBody>
      </p:sp>
      <p:sp>
        <p:nvSpPr>
          <p:cNvPr id="3" name="内容占位符 2"/>
          <p:cNvSpPr>
            <a:spLocks noGrp="1"/>
          </p:cNvSpPr>
          <p:nvPr>
            <p:ph sz="quarter" idx="1"/>
          </p:nvPr>
        </p:nvSpPr>
        <p:spPr/>
        <p:txBody>
          <a:bodyPr>
            <a:normAutofit fontScale="92500" lnSpcReduction="20000"/>
          </a:bodyPr>
          <a:lstStyle/>
          <a:p>
            <a:r>
              <a:rPr lang="en-US" altLang="zh-CN" dirty="0"/>
              <a:t>2.</a:t>
            </a:r>
            <a:r>
              <a:rPr lang="zh-CN" altLang="en-US" dirty="0"/>
              <a:t>创建员工福利津贴管理表</a:t>
            </a:r>
          </a:p>
          <a:p>
            <a:r>
              <a:rPr lang="zh-CN" altLang="en-US" dirty="0"/>
              <a:t>根据企业的规模不同，对员工的福利保障水平也不相同。本例中设包含住房补贴、伙食补贴、交通补贴几项，具体额补贴标准如下。</a:t>
            </a:r>
          </a:p>
          <a:p>
            <a:r>
              <a:rPr lang="zh-CN" altLang="en-US" dirty="0"/>
              <a:t>住房补贴：性别为“女”，补贴为“</a:t>
            </a:r>
            <a:r>
              <a:rPr lang="en-US" altLang="zh-CN" dirty="0"/>
              <a:t>300”</a:t>
            </a:r>
            <a:r>
              <a:rPr lang="zh-CN" altLang="en-US" dirty="0"/>
              <a:t>，性别为“男”，补贴为“</a:t>
            </a:r>
            <a:r>
              <a:rPr lang="en-US" altLang="zh-CN" dirty="0"/>
              <a:t>200</a:t>
            </a:r>
            <a:r>
              <a:rPr lang="zh-CN" altLang="en-US" dirty="0"/>
              <a:t>；</a:t>
            </a:r>
          </a:p>
          <a:p>
            <a:r>
              <a:rPr lang="zh-CN" altLang="en-US" dirty="0"/>
              <a:t>伙食补贴：部门为“销售部”，补贴为“</a:t>
            </a:r>
            <a:r>
              <a:rPr lang="en-US" altLang="zh-CN" dirty="0"/>
              <a:t>200”</a:t>
            </a:r>
            <a:r>
              <a:rPr lang="zh-CN" altLang="en-US" dirty="0"/>
              <a:t>；部门为“企划部”，补贴为“</a:t>
            </a:r>
            <a:r>
              <a:rPr lang="en-US" altLang="zh-CN" dirty="0"/>
              <a:t>150”</a:t>
            </a:r>
            <a:r>
              <a:rPr lang="zh-CN" altLang="en-US" dirty="0"/>
              <a:t>；部门为“网络安全部”，补贴为“</a:t>
            </a:r>
            <a:r>
              <a:rPr lang="en-US" altLang="zh-CN" dirty="0"/>
              <a:t>150”</a:t>
            </a:r>
            <a:r>
              <a:rPr lang="zh-CN" altLang="en-US" dirty="0"/>
              <a:t>；部门为行政部，补贴为“</a:t>
            </a:r>
            <a:r>
              <a:rPr lang="en-US" altLang="zh-CN" dirty="0"/>
              <a:t>100”</a:t>
            </a:r>
            <a:r>
              <a:rPr lang="zh-CN" altLang="en-US" dirty="0"/>
              <a:t>；部门为“财务部”，补贴为“</a:t>
            </a:r>
            <a:r>
              <a:rPr lang="en-US" altLang="zh-CN" dirty="0"/>
              <a:t>100”</a:t>
            </a:r>
            <a:r>
              <a:rPr lang="zh-CN" altLang="en-US" dirty="0"/>
              <a:t>。</a:t>
            </a:r>
          </a:p>
          <a:p>
            <a:r>
              <a:rPr lang="zh-CN" altLang="en-US" dirty="0"/>
              <a:t>交通补助：部门为“销售部”，补贴为“</a:t>
            </a:r>
            <a:r>
              <a:rPr lang="en-US" altLang="zh-CN" dirty="0"/>
              <a:t>300”</a:t>
            </a:r>
            <a:r>
              <a:rPr lang="zh-CN" altLang="en-US" dirty="0"/>
              <a:t>；部门为“企划部”，补贴为“</a:t>
            </a:r>
            <a:r>
              <a:rPr lang="en-US" altLang="zh-CN" dirty="0"/>
              <a:t>200”</a:t>
            </a:r>
            <a:r>
              <a:rPr lang="zh-CN" altLang="en-US" dirty="0"/>
              <a:t>；部门为“网络安全部”，补贴为“</a:t>
            </a:r>
            <a:r>
              <a:rPr lang="en-US" altLang="zh-CN" dirty="0"/>
              <a:t>200”</a:t>
            </a:r>
            <a:r>
              <a:rPr lang="zh-CN" altLang="en-US" dirty="0"/>
              <a:t>；部门为行政部，补贴为“</a:t>
            </a:r>
            <a:r>
              <a:rPr lang="en-US" altLang="zh-CN" dirty="0"/>
              <a:t>100”</a:t>
            </a:r>
            <a:r>
              <a:rPr lang="zh-CN" altLang="en-US" dirty="0"/>
              <a:t>；部门为“财务部”，补贴为“</a:t>
            </a:r>
            <a:r>
              <a:rPr lang="en-US" altLang="zh-CN" dirty="0"/>
              <a:t>100”</a:t>
            </a:r>
            <a:r>
              <a:rPr lang="zh-CN" altLang="en-US" dirty="0"/>
              <a:t>。</a:t>
            </a:r>
          </a:p>
          <a:p>
            <a:endParaRPr lang="zh-CN" altLang="en-US" dirty="0"/>
          </a:p>
        </p:txBody>
      </p:sp>
    </p:spTree>
    <p:extLst>
      <p:ext uri="{BB962C8B-B14F-4D97-AF65-F5344CB8AC3E}">
        <p14:creationId xmlns:p14="http://schemas.microsoft.com/office/powerpoint/2010/main" val="1112213802"/>
      </p:ext>
    </p:extLst>
  </p:cSld>
  <p:clrMapOvr>
    <a:masterClrMapping/>
  </p:clrMapOvr>
  <p:transition spd="slow">
    <p:wheel spokes="1"/>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4.6</a:t>
            </a:r>
            <a:r>
              <a:rPr lang="zh-CN" altLang="en-US" dirty="0"/>
              <a:t>数据统计和分析</a:t>
            </a:r>
          </a:p>
        </p:txBody>
      </p:sp>
      <p:sp>
        <p:nvSpPr>
          <p:cNvPr id="3" name="内容占位符 2"/>
          <p:cNvSpPr>
            <a:spLocks noGrp="1"/>
          </p:cNvSpPr>
          <p:nvPr>
            <p:ph sz="quarter" idx="1"/>
          </p:nvPr>
        </p:nvSpPr>
        <p:spPr/>
        <p:txBody>
          <a:bodyPr/>
          <a:lstStyle/>
          <a:p>
            <a:r>
              <a:rPr lang="en-US" altLang="zh-CN" dirty="0"/>
              <a:t>4.6.1 </a:t>
            </a:r>
            <a:r>
              <a:rPr lang="zh-CN" altLang="en-US" dirty="0"/>
              <a:t>数据</a:t>
            </a:r>
            <a:r>
              <a:rPr lang="zh-CN" altLang="en-US" dirty="0" smtClean="0"/>
              <a:t>排序</a:t>
            </a:r>
            <a:endParaRPr lang="en-US" altLang="zh-CN" dirty="0" smtClean="0"/>
          </a:p>
          <a:p>
            <a:endParaRPr lang="en-US" altLang="zh-CN" dirty="0"/>
          </a:p>
          <a:p>
            <a:endParaRPr lang="en-US" altLang="zh-CN" dirty="0" smtClean="0"/>
          </a:p>
          <a:p>
            <a:r>
              <a:rPr lang="en-US" altLang="zh-CN" b="1" dirty="0"/>
              <a:t>4.6.2 </a:t>
            </a:r>
            <a:r>
              <a:rPr lang="zh-CN" altLang="zh-CN" b="1" dirty="0"/>
              <a:t>数据筛选</a:t>
            </a:r>
            <a:r>
              <a:rPr lang="en-US" altLang="zh-CN" b="1" dirty="0"/>
              <a:t> </a:t>
            </a:r>
            <a:endParaRPr lang="zh-CN" altLang="zh-CN" b="1" dirty="0"/>
          </a:p>
          <a:p>
            <a:endParaRPr lang="zh-CN" altLang="en-US" dirty="0"/>
          </a:p>
        </p:txBody>
      </p:sp>
      <p:sp>
        <p:nvSpPr>
          <p:cNvPr id="4" name="对角圆角矩形 3"/>
          <p:cNvSpPr/>
          <p:nvPr/>
        </p:nvSpPr>
        <p:spPr>
          <a:xfrm>
            <a:off x="611560" y="1988840"/>
            <a:ext cx="3456384" cy="648072"/>
          </a:xfrm>
          <a:prstGeom prst="round2DiagRect">
            <a:avLst>
              <a:gd name="adj1" fmla="val 500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t>1.</a:t>
            </a:r>
            <a:r>
              <a:rPr lang="zh-CN" altLang="en-US" sz="2400" b="1" dirty="0" smtClean="0"/>
              <a:t>简单排序</a:t>
            </a:r>
            <a:endParaRPr lang="zh-CN" altLang="en-US" sz="2400" b="1" dirty="0"/>
          </a:p>
        </p:txBody>
      </p:sp>
      <p:sp>
        <p:nvSpPr>
          <p:cNvPr id="5" name="对角圆角矩形 4"/>
          <p:cNvSpPr/>
          <p:nvPr/>
        </p:nvSpPr>
        <p:spPr>
          <a:xfrm>
            <a:off x="4644008" y="1988840"/>
            <a:ext cx="3456384" cy="648072"/>
          </a:xfrm>
          <a:prstGeom prst="round2DiagRect">
            <a:avLst>
              <a:gd name="adj1" fmla="val 500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t>2.</a:t>
            </a:r>
            <a:r>
              <a:rPr lang="zh-CN" altLang="zh-CN" sz="2400" b="1" dirty="0"/>
              <a:t>多关键字排序</a:t>
            </a:r>
          </a:p>
        </p:txBody>
      </p:sp>
      <p:sp>
        <p:nvSpPr>
          <p:cNvPr id="6" name="对角圆角矩形 5"/>
          <p:cNvSpPr/>
          <p:nvPr/>
        </p:nvSpPr>
        <p:spPr>
          <a:xfrm>
            <a:off x="539552" y="3429000"/>
            <a:ext cx="3456384" cy="648072"/>
          </a:xfrm>
          <a:prstGeom prst="round2DiagRect">
            <a:avLst>
              <a:gd name="adj1" fmla="val 500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t>1.</a:t>
            </a:r>
            <a:r>
              <a:rPr lang="zh-CN" altLang="en-US" sz="2400" b="1" dirty="0" smtClean="0"/>
              <a:t>自动筛选</a:t>
            </a:r>
            <a:endParaRPr lang="zh-CN" altLang="en-US" sz="2400" b="1" dirty="0"/>
          </a:p>
        </p:txBody>
      </p:sp>
      <p:sp>
        <p:nvSpPr>
          <p:cNvPr id="7" name="对角圆角矩形 6"/>
          <p:cNvSpPr/>
          <p:nvPr/>
        </p:nvSpPr>
        <p:spPr>
          <a:xfrm>
            <a:off x="4615444" y="3404774"/>
            <a:ext cx="3456384" cy="648072"/>
          </a:xfrm>
          <a:prstGeom prst="round2DiagRect">
            <a:avLst>
              <a:gd name="adj1" fmla="val 500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t>2</a:t>
            </a:r>
            <a:r>
              <a:rPr lang="en-US" altLang="zh-CN" sz="2400" b="1" dirty="0" smtClean="0"/>
              <a:t>.</a:t>
            </a:r>
            <a:r>
              <a:rPr lang="zh-CN" altLang="en-US" sz="2400" b="1" dirty="0" smtClean="0"/>
              <a:t>自定义筛选</a:t>
            </a:r>
            <a:endParaRPr lang="zh-CN" altLang="zh-CN" sz="2400" b="1" dirty="0"/>
          </a:p>
        </p:txBody>
      </p:sp>
      <p:graphicFrame>
        <p:nvGraphicFramePr>
          <p:cNvPr id="11" name="图示 10"/>
          <p:cNvGraphicFramePr/>
          <p:nvPr>
            <p:extLst>
              <p:ext uri="{D42A27DB-BD31-4B8C-83A1-F6EECF244321}">
                <p14:modId xmlns:p14="http://schemas.microsoft.com/office/powerpoint/2010/main" val="1462315600"/>
              </p:ext>
            </p:extLst>
          </p:nvPr>
        </p:nvGraphicFramePr>
        <p:xfrm>
          <a:off x="5100228" y="4062010"/>
          <a:ext cx="2712132" cy="24640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 name="对角圆角矩形 11"/>
          <p:cNvSpPr/>
          <p:nvPr/>
        </p:nvSpPr>
        <p:spPr>
          <a:xfrm>
            <a:off x="539552" y="4293096"/>
            <a:ext cx="3456384" cy="648072"/>
          </a:xfrm>
          <a:prstGeom prst="round2DiagRect">
            <a:avLst>
              <a:gd name="adj1" fmla="val 500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t>3.</a:t>
            </a:r>
            <a:r>
              <a:rPr lang="zh-CN" altLang="en-US" sz="2400" b="1" dirty="0" smtClean="0"/>
              <a:t>高级筛选</a:t>
            </a:r>
            <a:endParaRPr lang="zh-CN" altLang="en-US" sz="2400" b="1" dirty="0"/>
          </a:p>
        </p:txBody>
      </p:sp>
    </p:spTree>
    <p:extLst>
      <p:ext uri="{BB962C8B-B14F-4D97-AF65-F5344CB8AC3E}">
        <p14:creationId xmlns:p14="http://schemas.microsoft.com/office/powerpoint/2010/main" val="3424365238"/>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AsOne/>
      </p:bldGraphic>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4.6</a:t>
            </a:r>
            <a:r>
              <a:rPr lang="zh-CN" altLang="en-US" dirty="0"/>
              <a:t>数据统计和分析</a:t>
            </a:r>
          </a:p>
        </p:txBody>
      </p:sp>
      <p:sp>
        <p:nvSpPr>
          <p:cNvPr id="6" name="文本占位符 5"/>
          <p:cNvSpPr>
            <a:spLocks noGrp="1"/>
          </p:cNvSpPr>
          <p:nvPr>
            <p:ph type="body" idx="1"/>
          </p:nvPr>
        </p:nvSpPr>
        <p:spPr/>
        <p:txBody>
          <a:bodyPr/>
          <a:lstStyle/>
          <a:p>
            <a:r>
              <a:rPr lang="en-US" altLang="zh-CN" dirty="0"/>
              <a:t>4.6.3 </a:t>
            </a:r>
            <a:r>
              <a:rPr lang="zh-CN" altLang="en-US" dirty="0"/>
              <a:t>分类</a:t>
            </a:r>
            <a:r>
              <a:rPr lang="zh-CN" altLang="en-US" dirty="0" smtClean="0"/>
              <a:t>汇总</a:t>
            </a:r>
            <a:endParaRPr lang="zh-CN" altLang="en-US" dirty="0"/>
          </a:p>
        </p:txBody>
      </p:sp>
      <p:sp>
        <p:nvSpPr>
          <p:cNvPr id="7" name="文本占位符 6"/>
          <p:cNvSpPr>
            <a:spLocks noGrp="1"/>
          </p:cNvSpPr>
          <p:nvPr>
            <p:ph type="body" sz="half" idx="3"/>
          </p:nvPr>
        </p:nvSpPr>
        <p:spPr/>
        <p:txBody>
          <a:bodyPr/>
          <a:lstStyle/>
          <a:p>
            <a:r>
              <a:rPr lang="en-US" altLang="zh-CN" dirty="0"/>
              <a:t>4.6.4</a:t>
            </a:r>
            <a:r>
              <a:rPr lang="zh-CN" altLang="zh-CN" dirty="0"/>
              <a:t>合并</a:t>
            </a:r>
            <a:r>
              <a:rPr lang="zh-CN" altLang="zh-CN" dirty="0" smtClean="0"/>
              <a:t>计算</a:t>
            </a:r>
            <a:endParaRPr lang="zh-CN" altLang="en-US" dirty="0"/>
          </a:p>
        </p:txBody>
      </p:sp>
      <p:sp>
        <p:nvSpPr>
          <p:cNvPr id="4" name="对角圆角矩形 3"/>
          <p:cNvSpPr/>
          <p:nvPr/>
        </p:nvSpPr>
        <p:spPr>
          <a:xfrm>
            <a:off x="534834" y="2492896"/>
            <a:ext cx="3456384" cy="648072"/>
          </a:xfrm>
          <a:prstGeom prst="round2DiagRect">
            <a:avLst>
              <a:gd name="adj1" fmla="val 500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t>1.</a:t>
            </a:r>
            <a:r>
              <a:rPr lang="zh-CN" altLang="en-US" sz="2400" b="1" dirty="0" smtClean="0"/>
              <a:t>创建分类汇总</a:t>
            </a:r>
            <a:endParaRPr lang="zh-CN" altLang="en-US" sz="2400" b="1" dirty="0"/>
          </a:p>
        </p:txBody>
      </p:sp>
      <p:sp>
        <p:nvSpPr>
          <p:cNvPr id="5" name="对角圆角矩形 4"/>
          <p:cNvSpPr/>
          <p:nvPr/>
        </p:nvSpPr>
        <p:spPr>
          <a:xfrm>
            <a:off x="564922" y="3429000"/>
            <a:ext cx="3456384" cy="648072"/>
          </a:xfrm>
          <a:prstGeom prst="round2DiagRect">
            <a:avLst>
              <a:gd name="adj1" fmla="val 50000"/>
              <a:gd name="adj2" fmla="val 0"/>
            </a:avLst>
          </a:prstGeom>
          <a:solidFill>
            <a:srgbClr val="0033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t>2</a:t>
            </a:r>
            <a:r>
              <a:rPr lang="en-US" altLang="zh-CN" sz="2400" b="1" dirty="0" smtClean="0"/>
              <a:t>.</a:t>
            </a:r>
            <a:r>
              <a:rPr lang="zh-CN" altLang="en-US" sz="2400" b="1" dirty="0" smtClean="0"/>
              <a:t>分级显示分类汇总</a:t>
            </a:r>
            <a:endParaRPr lang="zh-CN" altLang="zh-CN" sz="2400" b="1" dirty="0"/>
          </a:p>
        </p:txBody>
      </p:sp>
      <p:sp>
        <p:nvSpPr>
          <p:cNvPr id="9" name="对角圆角矩形 8"/>
          <p:cNvSpPr/>
          <p:nvPr/>
        </p:nvSpPr>
        <p:spPr>
          <a:xfrm>
            <a:off x="489974" y="4293096"/>
            <a:ext cx="3456384" cy="648072"/>
          </a:xfrm>
          <a:prstGeom prst="round2DiagRect">
            <a:avLst>
              <a:gd name="adj1" fmla="val 50000"/>
              <a:gd name="adj2" fmla="val 0"/>
            </a:avLst>
          </a:prstGeom>
          <a:solidFill>
            <a:srgbClr val="0066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t>3.</a:t>
            </a:r>
            <a:r>
              <a:rPr lang="zh-CN" altLang="en-US" sz="2400" b="1" dirty="0" smtClean="0"/>
              <a:t>删除分类汇总</a:t>
            </a:r>
            <a:endParaRPr lang="zh-CN" altLang="zh-CN" sz="2400" b="1" dirty="0"/>
          </a:p>
        </p:txBody>
      </p:sp>
      <p:sp>
        <p:nvSpPr>
          <p:cNvPr id="13" name="对角圆角矩形 12"/>
          <p:cNvSpPr/>
          <p:nvPr/>
        </p:nvSpPr>
        <p:spPr>
          <a:xfrm>
            <a:off x="4541912" y="2486998"/>
            <a:ext cx="3456384" cy="648072"/>
          </a:xfrm>
          <a:prstGeom prst="round2DiagRect">
            <a:avLst>
              <a:gd name="adj1" fmla="val 50000"/>
              <a:gd name="adj2" fmla="val 0"/>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b="1" dirty="0" smtClean="0"/>
              <a:t>1.</a:t>
            </a:r>
            <a:r>
              <a:rPr lang="en-US" altLang="zh-CN" sz="2400" b="1" dirty="0"/>
              <a:t> </a:t>
            </a:r>
            <a:r>
              <a:rPr lang="zh-CN" altLang="zh-CN" sz="2400" b="1" dirty="0" smtClean="0"/>
              <a:t>通过位置合并计算</a:t>
            </a:r>
            <a:endParaRPr lang="zh-CN" altLang="zh-CN" sz="2400" b="1" dirty="0"/>
          </a:p>
        </p:txBody>
      </p:sp>
      <p:sp>
        <p:nvSpPr>
          <p:cNvPr id="14" name="对角圆角矩形 13"/>
          <p:cNvSpPr/>
          <p:nvPr/>
        </p:nvSpPr>
        <p:spPr>
          <a:xfrm>
            <a:off x="4572000" y="3423102"/>
            <a:ext cx="3456384" cy="648072"/>
          </a:xfrm>
          <a:prstGeom prst="round2DiagRect">
            <a:avLst>
              <a:gd name="adj1" fmla="val 50000"/>
              <a:gd name="adj2" fmla="val 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b="1" dirty="0"/>
              <a:t>2.</a:t>
            </a:r>
            <a:r>
              <a:rPr lang="zh-CN" altLang="zh-CN" sz="2400" b="1" dirty="0"/>
              <a:t>按分类合并计算</a:t>
            </a:r>
          </a:p>
        </p:txBody>
      </p:sp>
      <p:sp>
        <p:nvSpPr>
          <p:cNvPr id="17" name="对角圆角矩形 16"/>
          <p:cNvSpPr/>
          <p:nvPr/>
        </p:nvSpPr>
        <p:spPr>
          <a:xfrm>
            <a:off x="4541912" y="4293096"/>
            <a:ext cx="3456384" cy="648072"/>
          </a:xfrm>
          <a:prstGeom prst="round2DiagRect">
            <a:avLst>
              <a:gd name="adj1" fmla="val 50000"/>
              <a:gd name="adj2" fmla="val 0"/>
            </a:avLst>
          </a:prstGeom>
          <a:solidFill>
            <a:srgbClr val="0033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t>3.</a:t>
            </a:r>
            <a:r>
              <a:rPr lang="zh-CN" altLang="en-US" sz="2400" b="1" dirty="0" smtClean="0"/>
              <a:t>合并计算的自动更新</a:t>
            </a:r>
            <a:endParaRPr lang="zh-CN" altLang="zh-CN" sz="2400" b="1" dirty="0"/>
          </a:p>
        </p:txBody>
      </p:sp>
      <p:sp>
        <p:nvSpPr>
          <p:cNvPr id="18" name="对角圆角矩形 17"/>
          <p:cNvSpPr/>
          <p:nvPr/>
        </p:nvSpPr>
        <p:spPr>
          <a:xfrm>
            <a:off x="4599064" y="5229200"/>
            <a:ext cx="3456384" cy="648072"/>
          </a:xfrm>
          <a:prstGeom prst="round2DiagRect">
            <a:avLst>
              <a:gd name="adj1" fmla="val 50000"/>
              <a:gd name="adj2" fmla="val 0"/>
            </a:avLst>
          </a:prstGeom>
          <a:solidFill>
            <a:srgbClr val="0066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t>4.</a:t>
            </a:r>
            <a:r>
              <a:rPr lang="zh-CN" altLang="en-US" sz="2400" b="1" dirty="0" smtClean="0"/>
              <a:t>改变源区域的引用</a:t>
            </a:r>
            <a:endParaRPr lang="zh-CN" altLang="zh-CN" sz="2400" b="1" dirty="0"/>
          </a:p>
        </p:txBody>
      </p:sp>
      <p:sp>
        <p:nvSpPr>
          <p:cNvPr id="19" name="对角圆角矩形 18"/>
          <p:cNvSpPr/>
          <p:nvPr/>
        </p:nvSpPr>
        <p:spPr>
          <a:xfrm>
            <a:off x="4599064" y="6021288"/>
            <a:ext cx="3456384" cy="648072"/>
          </a:xfrm>
          <a:prstGeom prst="round2DiagRect">
            <a:avLst>
              <a:gd name="adj1" fmla="val 500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t>5</a:t>
            </a:r>
            <a:r>
              <a:rPr lang="en-US" altLang="zh-CN" sz="2400" b="1" dirty="0" smtClean="0"/>
              <a:t>.</a:t>
            </a:r>
            <a:r>
              <a:rPr lang="zh-CN" altLang="en-US" sz="2400" b="1" dirty="0" smtClean="0"/>
              <a:t>删除一个源区域引用</a:t>
            </a:r>
            <a:endParaRPr lang="zh-CN" altLang="en-US" sz="2400" b="1" dirty="0"/>
          </a:p>
        </p:txBody>
      </p:sp>
    </p:spTree>
    <p:extLst>
      <p:ext uri="{BB962C8B-B14F-4D97-AF65-F5344CB8AC3E}">
        <p14:creationId xmlns:p14="http://schemas.microsoft.com/office/powerpoint/2010/main" val="723165675"/>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out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out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42"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outHorizont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42"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arn(outHorizontal)">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42"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arn(outHorizontal)">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42"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barn(outHorizontal)">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42"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barn(outHorizontal)">
                                      <p:cBhvr>
                                        <p:cTn id="4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9" grpId="0" animBg="1"/>
      <p:bldP spid="13" grpId="0" animBg="1"/>
      <p:bldP spid="14" grpId="0" animBg="1"/>
      <p:bldP spid="17" grpId="0" animBg="1"/>
      <p:bldP spid="18" grpId="0" animBg="1"/>
      <p:bldP spid="19"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r>
              <a:rPr lang="en-US" altLang="zh-CN" dirty="0"/>
              <a:t>4.6</a:t>
            </a:r>
            <a:r>
              <a:rPr lang="zh-CN" altLang="en-US" dirty="0"/>
              <a:t>数据统计和分析</a:t>
            </a:r>
          </a:p>
        </p:txBody>
      </p:sp>
      <p:sp>
        <p:nvSpPr>
          <p:cNvPr id="3" name="文本占位符 2"/>
          <p:cNvSpPr>
            <a:spLocks noGrp="1"/>
          </p:cNvSpPr>
          <p:nvPr>
            <p:ph sz="quarter" idx="1"/>
          </p:nvPr>
        </p:nvSpPr>
        <p:spPr/>
        <p:txBody>
          <a:bodyPr/>
          <a:lstStyle/>
          <a:p>
            <a:r>
              <a:rPr lang="en-US" altLang="zh-CN" dirty="0"/>
              <a:t>4.6.5</a:t>
            </a:r>
            <a:r>
              <a:rPr lang="zh-CN" altLang="zh-CN" dirty="0"/>
              <a:t>数据透视</a:t>
            </a:r>
            <a:r>
              <a:rPr lang="zh-CN" altLang="zh-CN" dirty="0" smtClean="0"/>
              <a:t>表</a:t>
            </a:r>
            <a:endParaRPr lang="zh-CN" altLang="en-US" dirty="0"/>
          </a:p>
        </p:txBody>
      </p:sp>
      <p:sp>
        <p:nvSpPr>
          <p:cNvPr id="8" name="剪去同侧角的矩形 7"/>
          <p:cNvSpPr/>
          <p:nvPr/>
        </p:nvSpPr>
        <p:spPr>
          <a:xfrm>
            <a:off x="1403648" y="1916832"/>
            <a:ext cx="6336704" cy="3384376"/>
          </a:xfrm>
          <a:prstGeom prst="snip2SameRect">
            <a:avLst/>
          </a:prstGeom>
          <a:ln w="5080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400" b="1" dirty="0" smtClean="0"/>
          </a:p>
          <a:p>
            <a:pPr algn="ctr"/>
            <a:r>
              <a:rPr lang="en-US" altLang="zh-CN" sz="2400" b="1" dirty="0" smtClean="0"/>
              <a:t>1.</a:t>
            </a:r>
            <a:r>
              <a:rPr lang="zh-CN" altLang="zh-CN" sz="2400" b="1" dirty="0" smtClean="0"/>
              <a:t>数据</a:t>
            </a:r>
            <a:r>
              <a:rPr lang="zh-CN" altLang="zh-CN" sz="2400" b="1" dirty="0"/>
              <a:t>透视表是一种对大量数据进行快速汇总和建立交叉列表的交互式表格，它不仅可以转换行和列以显示源数据的不同汇总的结果，而且可以显示不同页面以筛选数据，还可以根据用户的需要显示数据区域中的明细数据</a:t>
            </a:r>
            <a:r>
              <a:rPr lang="zh-CN" altLang="zh-CN" sz="2400" b="1" dirty="0" smtClean="0"/>
              <a:t>。</a:t>
            </a:r>
            <a:endParaRPr lang="en-US" altLang="zh-CN" sz="2400" b="1" dirty="0" smtClean="0"/>
          </a:p>
          <a:p>
            <a:r>
              <a:rPr lang="en-US" altLang="zh-CN" sz="2400" b="1" dirty="0" smtClean="0"/>
              <a:t>2.</a:t>
            </a:r>
            <a:r>
              <a:rPr lang="zh-CN" altLang="en-US" sz="2400" b="1" dirty="0" smtClean="0"/>
              <a:t>创建数据透视表</a:t>
            </a:r>
            <a:endParaRPr lang="en-US" altLang="zh-CN" sz="2400" b="1" dirty="0" smtClean="0"/>
          </a:p>
          <a:p>
            <a:endParaRPr lang="zh-CN" altLang="en-US" sz="2400" b="1" dirty="0"/>
          </a:p>
        </p:txBody>
      </p:sp>
    </p:spTree>
    <p:extLst>
      <p:ext uri="{BB962C8B-B14F-4D97-AF65-F5344CB8AC3E}">
        <p14:creationId xmlns:p14="http://schemas.microsoft.com/office/powerpoint/2010/main" val="172525373"/>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4.6</a:t>
            </a:r>
            <a:r>
              <a:rPr lang="zh-CN" altLang="en-US" dirty="0"/>
              <a:t>数据统计和分析</a:t>
            </a:r>
          </a:p>
        </p:txBody>
      </p:sp>
      <p:sp>
        <p:nvSpPr>
          <p:cNvPr id="3" name="内容占位符 2"/>
          <p:cNvSpPr>
            <a:spLocks noGrp="1"/>
          </p:cNvSpPr>
          <p:nvPr>
            <p:ph sz="quarter" idx="1"/>
          </p:nvPr>
        </p:nvSpPr>
        <p:spPr/>
        <p:txBody>
          <a:bodyPr/>
          <a:lstStyle/>
          <a:p>
            <a:r>
              <a:rPr lang="en-US" altLang="zh-CN" dirty="0"/>
              <a:t>4.6.6</a:t>
            </a:r>
            <a:r>
              <a:rPr lang="zh-CN" altLang="en-US" dirty="0"/>
              <a:t>数据模拟分析及运算</a:t>
            </a:r>
          </a:p>
        </p:txBody>
      </p:sp>
      <p:sp>
        <p:nvSpPr>
          <p:cNvPr id="4" name="剪去同侧角的矩形 3"/>
          <p:cNvSpPr/>
          <p:nvPr/>
        </p:nvSpPr>
        <p:spPr>
          <a:xfrm>
            <a:off x="1115616" y="1916832"/>
            <a:ext cx="6840760" cy="4464496"/>
          </a:xfrm>
          <a:prstGeom prst="snip2SameRect">
            <a:avLst/>
          </a:prstGeom>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b="1" dirty="0" smtClean="0"/>
              <a:t>        </a:t>
            </a:r>
            <a:r>
              <a:rPr lang="zh-CN" altLang="zh-CN" sz="2000" b="1" dirty="0" smtClean="0"/>
              <a:t>模拟</a:t>
            </a:r>
            <a:r>
              <a:rPr lang="zh-CN" altLang="zh-CN" sz="2000" b="1" dirty="0"/>
              <a:t>分析是在单元格中更改值以查看这些更改将如何影响工作表中公式结果的过程。通过使用</a:t>
            </a:r>
            <a:r>
              <a:rPr lang="en-US" altLang="zh-CN" sz="2000" b="1" dirty="0"/>
              <a:t> Microsoft Excel </a:t>
            </a:r>
            <a:r>
              <a:rPr lang="zh-CN" altLang="zh-CN" sz="2000" b="1" dirty="0"/>
              <a:t>中的模拟分析工具，用户可以在一个或多个公式中试用不同的几组值来分析所有不同的结果。</a:t>
            </a:r>
          </a:p>
          <a:p>
            <a:r>
              <a:rPr lang="en-US" altLang="zh-CN" sz="2000" b="1" dirty="0" smtClean="0"/>
              <a:t>        Excel </a:t>
            </a:r>
            <a:r>
              <a:rPr lang="zh-CN" altLang="zh-CN" sz="2000" b="1" dirty="0"/>
              <a:t>附带了三种模拟分析工具：方案、模拟运算表和单变量求解。方案和模拟运算表可获取一组输入值并确定可能的结果。模拟运算表仅可以处理一个或两个变量，但可以接受这些变量的众多不同的值。一个方案可具有多个变量，但它最多只能容纳</a:t>
            </a:r>
            <a:r>
              <a:rPr lang="en-US" altLang="zh-CN" sz="2000" b="1" dirty="0"/>
              <a:t>32</a:t>
            </a:r>
            <a:r>
              <a:rPr lang="zh-CN" altLang="zh-CN" sz="2000" b="1" dirty="0"/>
              <a:t>个值。单变量求解与方案和模拟运算表的工作方式不同，它获取结果并确定生成该结果的可能的输入值。</a:t>
            </a:r>
          </a:p>
          <a:p>
            <a:endParaRPr lang="zh-CN" altLang="en-US" sz="2000" b="1" dirty="0"/>
          </a:p>
        </p:txBody>
      </p:sp>
    </p:spTree>
    <p:extLst>
      <p:ext uri="{BB962C8B-B14F-4D97-AF65-F5344CB8AC3E}">
        <p14:creationId xmlns:p14="http://schemas.microsoft.com/office/powerpoint/2010/main" val="80031405"/>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4.6</a:t>
            </a:r>
            <a:r>
              <a:rPr lang="zh-CN" altLang="en-US" dirty="0"/>
              <a:t>数据统计和分析</a:t>
            </a:r>
          </a:p>
        </p:txBody>
      </p:sp>
      <p:sp>
        <p:nvSpPr>
          <p:cNvPr id="3" name="内容占位符 2"/>
          <p:cNvSpPr>
            <a:spLocks noGrp="1"/>
          </p:cNvSpPr>
          <p:nvPr>
            <p:ph sz="quarter" idx="1"/>
          </p:nvPr>
        </p:nvSpPr>
        <p:spPr/>
        <p:txBody>
          <a:bodyPr/>
          <a:lstStyle/>
          <a:p>
            <a:r>
              <a:rPr lang="en-US" altLang="zh-CN" dirty="0"/>
              <a:t>4.6.6</a:t>
            </a:r>
            <a:r>
              <a:rPr lang="zh-CN" altLang="en-US" dirty="0"/>
              <a:t>数据模拟分析及运算</a:t>
            </a:r>
          </a:p>
        </p:txBody>
      </p:sp>
      <p:sp>
        <p:nvSpPr>
          <p:cNvPr id="5" name="对角圆角矩形 4"/>
          <p:cNvSpPr/>
          <p:nvPr/>
        </p:nvSpPr>
        <p:spPr>
          <a:xfrm>
            <a:off x="1661592" y="1988840"/>
            <a:ext cx="3456384" cy="648072"/>
          </a:xfrm>
          <a:prstGeom prst="round2DiagRect">
            <a:avLst>
              <a:gd name="adj1" fmla="val 500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t>1.</a:t>
            </a:r>
            <a:r>
              <a:rPr lang="zh-CN" altLang="en-US" sz="2400" b="1" dirty="0" smtClean="0"/>
              <a:t>单变量求解</a:t>
            </a:r>
            <a:endParaRPr lang="zh-CN" altLang="en-US" sz="2400" b="1" dirty="0"/>
          </a:p>
        </p:txBody>
      </p:sp>
      <p:sp>
        <p:nvSpPr>
          <p:cNvPr id="6" name="对角圆角矩形 5"/>
          <p:cNvSpPr/>
          <p:nvPr/>
        </p:nvSpPr>
        <p:spPr>
          <a:xfrm>
            <a:off x="1691680" y="2924944"/>
            <a:ext cx="3456384" cy="648072"/>
          </a:xfrm>
          <a:prstGeom prst="round2DiagRect">
            <a:avLst>
              <a:gd name="adj1" fmla="val 50000"/>
              <a:gd name="adj2" fmla="val 0"/>
            </a:avLst>
          </a:prstGeom>
          <a:solidFill>
            <a:srgbClr val="0033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t>2.</a:t>
            </a:r>
            <a:r>
              <a:rPr lang="zh-CN" altLang="zh-CN" sz="2400" b="1" dirty="0"/>
              <a:t>模拟运算表</a:t>
            </a:r>
          </a:p>
        </p:txBody>
      </p:sp>
      <p:sp>
        <p:nvSpPr>
          <p:cNvPr id="7" name="对角圆角矩形 6"/>
          <p:cNvSpPr/>
          <p:nvPr/>
        </p:nvSpPr>
        <p:spPr>
          <a:xfrm>
            <a:off x="1616732" y="3789040"/>
            <a:ext cx="3456384" cy="648072"/>
          </a:xfrm>
          <a:prstGeom prst="round2DiagRect">
            <a:avLst>
              <a:gd name="adj1" fmla="val 50000"/>
              <a:gd name="adj2" fmla="val 0"/>
            </a:avLst>
          </a:prstGeom>
          <a:solidFill>
            <a:srgbClr val="0066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t>3.</a:t>
            </a:r>
            <a:r>
              <a:rPr lang="zh-CN" altLang="zh-CN" sz="2400" b="1" dirty="0"/>
              <a:t>方案管理</a:t>
            </a:r>
          </a:p>
        </p:txBody>
      </p:sp>
    </p:spTree>
    <p:extLst>
      <p:ext uri="{BB962C8B-B14F-4D97-AF65-F5344CB8AC3E}">
        <p14:creationId xmlns:p14="http://schemas.microsoft.com/office/powerpoint/2010/main" val="279863674"/>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out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outHorizont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4.7</a:t>
            </a:r>
            <a:r>
              <a:rPr lang="zh-CN" altLang="zh-CN" b="1" dirty="0" smtClean="0"/>
              <a:t>图表</a:t>
            </a:r>
            <a:endParaRPr lang="zh-CN" altLang="en-US" dirty="0"/>
          </a:p>
        </p:txBody>
      </p:sp>
      <p:sp>
        <p:nvSpPr>
          <p:cNvPr id="3" name="内容占位符 2"/>
          <p:cNvSpPr>
            <a:spLocks noGrp="1"/>
          </p:cNvSpPr>
          <p:nvPr>
            <p:ph sz="quarter" idx="1"/>
          </p:nvPr>
        </p:nvSpPr>
        <p:spPr/>
        <p:txBody>
          <a:bodyPr/>
          <a:lstStyle/>
          <a:p>
            <a:r>
              <a:rPr lang="en-US" altLang="zh-CN" b="1" dirty="0"/>
              <a:t>4.7.1</a:t>
            </a:r>
            <a:r>
              <a:rPr lang="zh-CN" altLang="zh-CN" b="1" dirty="0"/>
              <a:t>认识图表</a:t>
            </a:r>
          </a:p>
          <a:p>
            <a:r>
              <a:rPr lang="en-US" altLang="zh-CN" sz="2400" b="1" dirty="0"/>
              <a:t>1.</a:t>
            </a:r>
            <a:r>
              <a:rPr lang="zh-CN" altLang="zh-CN" sz="2400" b="1" dirty="0"/>
              <a:t>图表的类型</a:t>
            </a:r>
          </a:p>
          <a:p>
            <a:r>
              <a:rPr lang="en-US" altLang="zh-CN" sz="2400" dirty="0"/>
              <a:t>Excel2010</a:t>
            </a:r>
            <a:r>
              <a:rPr lang="zh-CN" altLang="zh-CN" sz="2400" dirty="0"/>
              <a:t>提供了柱形图、折线图、饼图、条形图、散点图等</a:t>
            </a:r>
            <a:r>
              <a:rPr lang="en-US" altLang="zh-CN" sz="2400" dirty="0"/>
              <a:t>11</a:t>
            </a:r>
            <a:r>
              <a:rPr lang="zh-CN" altLang="zh-CN" sz="2400" dirty="0"/>
              <a:t>大类</a:t>
            </a:r>
            <a:r>
              <a:rPr lang="en-US" altLang="zh-CN" sz="2400" dirty="0"/>
              <a:t>73</a:t>
            </a:r>
            <a:r>
              <a:rPr lang="zh-CN" altLang="zh-CN" sz="2400" dirty="0"/>
              <a:t>种图表类型供用户直接调用，用户可以根据需要建立各种图表</a:t>
            </a:r>
            <a:r>
              <a:rPr lang="zh-CN" altLang="zh-CN" sz="2400" dirty="0" smtClean="0"/>
              <a:t>。</a:t>
            </a:r>
            <a:endParaRPr lang="en-US" altLang="zh-CN" sz="2400" dirty="0" smtClean="0"/>
          </a:p>
          <a:p>
            <a:r>
              <a:rPr lang="en-US" altLang="zh-CN" sz="2400" b="1" dirty="0"/>
              <a:t>2</a:t>
            </a:r>
            <a:r>
              <a:rPr lang="zh-CN" altLang="zh-CN" sz="2400" b="1" dirty="0"/>
              <a:t>图表的组成元素</a:t>
            </a:r>
          </a:p>
          <a:p>
            <a:endParaRPr lang="zh-CN" altLang="en-US" dirty="0"/>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3923928" y="3501008"/>
            <a:ext cx="4752528" cy="3240360"/>
          </a:xfrm>
          <a:prstGeom prst="rect">
            <a:avLst/>
          </a:prstGeom>
          <a:noFill/>
          <a:ln>
            <a:noFill/>
          </a:ln>
        </p:spPr>
      </p:pic>
    </p:spTree>
    <p:extLst>
      <p:ext uri="{BB962C8B-B14F-4D97-AF65-F5344CB8AC3E}">
        <p14:creationId xmlns:p14="http://schemas.microsoft.com/office/powerpoint/2010/main" val="67675978"/>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1000"/>
                                        <p:tgtEl>
                                          <p:spTgt spid="3">
                                            <p:txEl>
                                              <p:pRg st="3" end="3"/>
                                            </p:txEl>
                                          </p:spTgt>
                                        </p:tgtEl>
                                      </p:cBhvr>
                                    </p:animEffect>
                                    <p:anim calcmode="lin" valueType="num">
                                      <p:cBhvr>
                                        <p:cTn id="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circle(in)">
                                      <p:cBhvr>
                                        <p:cTn id="14"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 Excel 2010</a:t>
            </a:r>
            <a:r>
              <a:rPr lang="zh-CN" altLang="zh-CN" dirty="0"/>
              <a:t>入门</a:t>
            </a:r>
            <a:endParaRPr lang="zh-CN" altLang="en-US" dirty="0"/>
          </a:p>
        </p:txBody>
      </p:sp>
      <p:sp>
        <p:nvSpPr>
          <p:cNvPr id="3" name="内容占位符 2"/>
          <p:cNvSpPr>
            <a:spLocks noGrp="1"/>
          </p:cNvSpPr>
          <p:nvPr>
            <p:ph sz="quarter" idx="1"/>
          </p:nvPr>
        </p:nvSpPr>
        <p:spPr/>
        <p:txBody>
          <a:bodyPr>
            <a:normAutofit fontScale="70000" lnSpcReduction="20000"/>
          </a:bodyPr>
          <a:lstStyle/>
          <a:p>
            <a:r>
              <a:rPr lang="en-US" altLang="zh-CN" b="1" dirty="0"/>
              <a:t>4.1.3 Excel 2010</a:t>
            </a:r>
            <a:r>
              <a:rPr lang="zh-CN" altLang="zh-CN" b="1" dirty="0"/>
              <a:t>的工作界面</a:t>
            </a:r>
          </a:p>
          <a:p>
            <a:r>
              <a:rPr lang="en-US" altLang="zh-CN" dirty="0" smtClean="0"/>
              <a:t>1</a:t>
            </a:r>
            <a:r>
              <a:rPr lang="en-US" altLang="zh-CN" dirty="0"/>
              <a:t>.</a:t>
            </a:r>
            <a:r>
              <a:rPr lang="zh-CN" altLang="zh-CN" dirty="0"/>
              <a:t>标题栏</a:t>
            </a:r>
          </a:p>
          <a:p>
            <a:r>
              <a:rPr lang="zh-CN" altLang="zh-CN" dirty="0"/>
              <a:t>标题栏是</a:t>
            </a:r>
            <a:r>
              <a:rPr lang="en-US" altLang="zh-CN" dirty="0"/>
              <a:t>Excel</a:t>
            </a:r>
            <a:r>
              <a:rPr lang="zh-CN" altLang="zh-CN" dirty="0"/>
              <a:t>窗口中最上端的一栏。标题栏最左端的“</a:t>
            </a:r>
            <a:r>
              <a:rPr lang="en-US" altLang="zh-CN" dirty="0"/>
              <a:t> </a:t>
            </a:r>
            <a:r>
              <a:rPr lang="zh-CN" altLang="zh-CN" dirty="0"/>
              <a:t>”称为“控制菜单”图标，单击它可以打开控制菜单，该菜单选项可实现窗口的移动、改变大小、关闭等操作</a:t>
            </a:r>
            <a:r>
              <a:rPr lang="zh-CN" altLang="zh-CN" dirty="0" smtClean="0"/>
              <a:t>。</a:t>
            </a:r>
            <a:endParaRPr lang="en-US" altLang="zh-CN" dirty="0" smtClean="0"/>
          </a:p>
          <a:p>
            <a:r>
              <a:rPr lang="en-US" altLang="zh-CN" dirty="0"/>
              <a:t>2.</a:t>
            </a:r>
            <a:r>
              <a:rPr lang="zh-CN" altLang="zh-CN" dirty="0"/>
              <a:t>状态栏</a:t>
            </a:r>
          </a:p>
          <a:p>
            <a:r>
              <a:rPr lang="zh-CN" altLang="zh-CN" dirty="0"/>
              <a:t>状态栏位于</a:t>
            </a:r>
            <a:r>
              <a:rPr lang="en-US" altLang="zh-CN" dirty="0"/>
              <a:t>Excel</a:t>
            </a:r>
            <a:r>
              <a:rPr lang="zh-CN" altLang="zh-CN" dirty="0"/>
              <a:t>窗口的底部，显示了当前窗口操作或工作状态</a:t>
            </a:r>
            <a:r>
              <a:rPr lang="zh-CN" altLang="zh-CN" dirty="0" smtClean="0"/>
              <a:t>。</a:t>
            </a:r>
            <a:endParaRPr lang="en-US" altLang="zh-CN" dirty="0" smtClean="0"/>
          </a:p>
          <a:p>
            <a:r>
              <a:rPr lang="en-US" altLang="zh-CN" dirty="0"/>
              <a:t>3.</a:t>
            </a:r>
            <a:r>
              <a:rPr lang="zh-CN" altLang="zh-CN" dirty="0"/>
              <a:t>名称框</a:t>
            </a:r>
          </a:p>
          <a:p>
            <a:r>
              <a:rPr lang="zh-CN" altLang="zh-CN" dirty="0"/>
              <a:t>工作表由单元格组成，每个单元格都有各自的名称，名称框显示的是活动单元格（即被选中的单元格）的名称</a:t>
            </a:r>
            <a:r>
              <a:rPr lang="zh-CN" altLang="zh-CN" dirty="0" smtClean="0"/>
              <a:t>。</a:t>
            </a:r>
            <a:endParaRPr lang="en-US" altLang="zh-CN" dirty="0" smtClean="0"/>
          </a:p>
          <a:p>
            <a:r>
              <a:rPr lang="en-US" altLang="zh-CN" dirty="0" smtClean="0"/>
              <a:t>4</a:t>
            </a:r>
            <a:r>
              <a:rPr lang="en-US" altLang="zh-CN" dirty="0"/>
              <a:t>.</a:t>
            </a:r>
            <a:r>
              <a:rPr lang="zh-CN" altLang="zh-CN" dirty="0"/>
              <a:t>编辑栏</a:t>
            </a:r>
          </a:p>
          <a:p>
            <a:r>
              <a:rPr lang="zh-CN" altLang="zh-CN" dirty="0"/>
              <a:t>编辑栏是用来输入和编辑当前单元格内容的区域，位于名称框的右侧</a:t>
            </a:r>
            <a:r>
              <a:rPr lang="zh-CN" altLang="zh-CN" dirty="0" smtClean="0"/>
              <a:t>。</a:t>
            </a:r>
            <a:endParaRPr lang="en-US" altLang="zh-CN" dirty="0" smtClean="0"/>
          </a:p>
          <a:p>
            <a:r>
              <a:rPr lang="en-US" altLang="zh-CN" dirty="0" smtClean="0"/>
              <a:t>5.</a:t>
            </a:r>
            <a:r>
              <a:rPr lang="zh-CN" altLang="zh-CN" dirty="0"/>
              <a:t>视图切换按钮</a:t>
            </a:r>
          </a:p>
          <a:p>
            <a:r>
              <a:rPr lang="en-US" altLang="zh-CN" dirty="0"/>
              <a:t>Excel</a:t>
            </a:r>
            <a:r>
              <a:rPr lang="zh-CN" altLang="zh-CN" dirty="0"/>
              <a:t>中视图方式指工作簿的不同的显示方式。工作簿视图有普通、页面布局、分页预览、全屏显示、自定义视图</a:t>
            </a:r>
            <a:r>
              <a:rPr lang="en-US" altLang="zh-CN" dirty="0"/>
              <a:t>5</a:t>
            </a:r>
            <a:r>
              <a:rPr lang="zh-CN" altLang="zh-CN" dirty="0"/>
              <a:t>种。</a:t>
            </a:r>
            <a:endParaRPr lang="en-US" altLang="zh-CN" dirty="0" smtClean="0"/>
          </a:p>
          <a:p>
            <a:endParaRPr lang="zh-CN" altLang="en-US" dirty="0"/>
          </a:p>
        </p:txBody>
      </p:sp>
    </p:spTree>
    <p:extLst>
      <p:ext uri="{BB962C8B-B14F-4D97-AF65-F5344CB8AC3E}">
        <p14:creationId xmlns:p14="http://schemas.microsoft.com/office/powerpoint/2010/main" val="1715423545"/>
      </p:ext>
    </p:extLst>
  </p:cSld>
  <p:clrMapOvr>
    <a:masterClrMapping/>
  </p:clrMapOvr>
  <p:transition spd="slow">
    <p:wheel spokes="1"/>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4.7</a:t>
            </a:r>
            <a:r>
              <a:rPr lang="zh-CN" altLang="zh-CN" b="1" dirty="0"/>
              <a:t>图表</a:t>
            </a:r>
            <a:endParaRPr lang="zh-CN" altLang="en-US" dirty="0"/>
          </a:p>
        </p:txBody>
      </p:sp>
      <p:sp>
        <p:nvSpPr>
          <p:cNvPr id="3" name="内容占位符 2"/>
          <p:cNvSpPr>
            <a:spLocks noGrp="1"/>
          </p:cNvSpPr>
          <p:nvPr>
            <p:ph sz="quarter" idx="1"/>
          </p:nvPr>
        </p:nvSpPr>
        <p:spPr/>
        <p:txBody>
          <a:bodyPr/>
          <a:lstStyle/>
          <a:p>
            <a:r>
              <a:rPr lang="en-US" altLang="zh-CN" dirty="0"/>
              <a:t>4.7.2</a:t>
            </a:r>
            <a:r>
              <a:rPr lang="zh-CN" altLang="en-US" dirty="0"/>
              <a:t>创建</a:t>
            </a:r>
            <a:r>
              <a:rPr lang="zh-CN" altLang="en-US" dirty="0" smtClean="0"/>
              <a:t>图表</a:t>
            </a:r>
            <a:endParaRPr lang="en-US" altLang="zh-CN" dirty="0" smtClean="0"/>
          </a:p>
          <a:p>
            <a:r>
              <a:rPr lang="zh-CN" altLang="zh-CN" dirty="0"/>
              <a:t>【例</a:t>
            </a:r>
            <a:r>
              <a:rPr lang="en-US" altLang="zh-CN" dirty="0"/>
              <a:t>4.8</a:t>
            </a:r>
            <a:r>
              <a:rPr lang="zh-CN" altLang="zh-CN" dirty="0"/>
              <a:t>】</a:t>
            </a:r>
            <a:r>
              <a:rPr lang="zh-CN" altLang="zh-CN" dirty="0" smtClean="0"/>
              <a:t>根据</a:t>
            </a:r>
            <a:r>
              <a:rPr lang="zh-CN" altLang="en-US" dirty="0" smtClean="0"/>
              <a:t>下</a:t>
            </a:r>
            <a:r>
              <a:rPr lang="zh-CN" altLang="zh-CN" dirty="0" smtClean="0"/>
              <a:t>图所</a:t>
            </a:r>
            <a:r>
              <a:rPr lang="zh-CN" altLang="zh-CN" dirty="0"/>
              <a:t>示的“学生成绩表”工作表中</a:t>
            </a:r>
            <a:r>
              <a:rPr lang="en-US" altLang="zh-CN" dirty="0"/>
              <a:t>A2:D5</a:t>
            </a:r>
            <a:r>
              <a:rPr lang="zh-CN" altLang="zh-CN" dirty="0"/>
              <a:t>单元格区域数据，利用“插入图表”对话框，创建一个簇状柱形图。</a:t>
            </a:r>
          </a:p>
          <a:p>
            <a:endParaRPr lang="zh-CN" altLang="en-US"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31078" y="3140968"/>
            <a:ext cx="4104456" cy="3338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40750233"/>
      </p:ext>
    </p:extLst>
  </p:cSld>
  <p:clrMapOvr>
    <a:masterClrMapping/>
  </p:clrMapOvr>
  <p:transition spd="slow">
    <p:wheel spokes="1"/>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4.7</a:t>
            </a:r>
            <a:r>
              <a:rPr lang="zh-CN" altLang="en-US" dirty="0"/>
              <a:t>图表</a:t>
            </a:r>
          </a:p>
        </p:txBody>
      </p:sp>
      <p:sp>
        <p:nvSpPr>
          <p:cNvPr id="3" name="内容占位符 2"/>
          <p:cNvSpPr>
            <a:spLocks noGrp="1"/>
          </p:cNvSpPr>
          <p:nvPr>
            <p:ph sz="quarter" idx="1"/>
          </p:nvPr>
        </p:nvSpPr>
        <p:spPr/>
        <p:txBody>
          <a:bodyPr/>
          <a:lstStyle/>
          <a:p>
            <a:r>
              <a:rPr lang="en-US" altLang="zh-CN" b="1" dirty="0"/>
              <a:t>4.7.3</a:t>
            </a:r>
            <a:r>
              <a:rPr lang="zh-CN" altLang="zh-CN" b="1" dirty="0"/>
              <a:t>编辑与美化图表</a:t>
            </a:r>
          </a:p>
          <a:p>
            <a:r>
              <a:rPr lang="en-US" altLang="zh-CN" dirty="0" smtClean="0"/>
              <a:t>1.</a:t>
            </a:r>
            <a:r>
              <a:rPr lang="zh-CN" altLang="en-US" dirty="0" smtClean="0"/>
              <a:t>图表中相关元素的修改</a:t>
            </a:r>
            <a:endParaRPr lang="zh-CN" altLang="en-US" dirty="0"/>
          </a:p>
        </p:txBody>
      </p:sp>
      <p:sp>
        <p:nvSpPr>
          <p:cNvPr id="4" name="对角圆角矩形 3"/>
          <p:cNvSpPr/>
          <p:nvPr/>
        </p:nvSpPr>
        <p:spPr>
          <a:xfrm>
            <a:off x="2669704" y="2420888"/>
            <a:ext cx="3456384" cy="648072"/>
          </a:xfrm>
          <a:prstGeom prst="round2DiagRect">
            <a:avLst>
              <a:gd name="adj1" fmla="val 500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400" b="1" dirty="0"/>
              <a:t>（</a:t>
            </a:r>
            <a:r>
              <a:rPr lang="en-US" altLang="zh-CN" sz="2400" b="1" dirty="0"/>
              <a:t>1</a:t>
            </a:r>
            <a:r>
              <a:rPr lang="zh-CN" altLang="zh-CN" sz="2400" b="1" dirty="0"/>
              <a:t>）修改图表类型</a:t>
            </a:r>
          </a:p>
        </p:txBody>
      </p:sp>
      <p:sp>
        <p:nvSpPr>
          <p:cNvPr id="5" name="对角圆角矩形 4"/>
          <p:cNvSpPr/>
          <p:nvPr/>
        </p:nvSpPr>
        <p:spPr>
          <a:xfrm>
            <a:off x="2699792" y="3356992"/>
            <a:ext cx="3456384" cy="648072"/>
          </a:xfrm>
          <a:prstGeom prst="round2DiagRect">
            <a:avLst>
              <a:gd name="adj1" fmla="val 50000"/>
              <a:gd name="adj2" fmla="val 0"/>
            </a:avLst>
          </a:prstGeom>
          <a:solidFill>
            <a:srgbClr val="0033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sz="2400" b="1" dirty="0" smtClean="0"/>
              <a:t>（</a:t>
            </a:r>
            <a:r>
              <a:rPr lang="en-US" altLang="zh-CN" sz="2400" b="1" dirty="0" smtClean="0"/>
              <a:t>2</a:t>
            </a:r>
            <a:r>
              <a:rPr lang="zh-CN" altLang="en-US" sz="2400" b="1" dirty="0" smtClean="0"/>
              <a:t>）</a:t>
            </a:r>
            <a:r>
              <a:rPr lang="zh-CN" altLang="zh-CN" sz="2400" b="1" dirty="0" smtClean="0"/>
              <a:t>为</a:t>
            </a:r>
            <a:r>
              <a:rPr lang="zh-CN" altLang="zh-CN" sz="2400" b="1" dirty="0"/>
              <a:t>图表添加标题</a:t>
            </a:r>
          </a:p>
        </p:txBody>
      </p:sp>
      <p:sp>
        <p:nvSpPr>
          <p:cNvPr id="6" name="对角圆角矩形 5"/>
          <p:cNvSpPr/>
          <p:nvPr/>
        </p:nvSpPr>
        <p:spPr>
          <a:xfrm>
            <a:off x="2624844" y="4221088"/>
            <a:ext cx="3456384" cy="648072"/>
          </a:xfrm>
          <a:prstGeom prst="round2DiagRect">
            <a:avLst>
              <a:gd name="adj1" fmla="val 50000"/>
              <a:gd name="adj2" fmla="val 0"/>
            </a:avLst>
          </a:prstGeom>
          <a:solidFill>
            <a:srgbClr val="0066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sz="2400" b="1" dirty="0" smtClean="0"/>
              <a:t>（</a:t>
            </a:r>
            <a:r>
              <a:rPr lang="en-US" altLang="zh-CN" sz="2400" b="1" dirty="0" smtClean="0"/>
              <a:t>3</a:t>
            </a:r>
            <a:r>
              <a:rPr lang="zh-CN" altLang="en-US" sz="2400" b="1" dirty="0" smtClean="0"/>
              <a:t>）</a:t>
            </a:r>
            <a:r>
              <a:rPr lang="zh-CN" altLang="zh-CN" sz="2400" b="1" dirty="0" smtClean="0"/>
              <a:t>修改</a:t>
            </a:r>
            <a:r>
              <a:rPr lang="zh-CN" altLang="zh-CN" sz="2400" b="1" dirty="0"/>
              <a:t>图例名称</a:t>
            </a:r>
          </a:p>
        </p:txBody>
      </p:sp>
      <p:sp>
        <p:nvSpPr>
          <p:cNvPr id="10" name="对角圆角矩形 9"/>
          <p:cNvSpPr/>
          <p:nvPr/>
        </p:nvSpPr>
        <p:spPr>
          <a:xfrm>
            <a:off x="2624844" y="5013176"/>
            <a:ext cx="3456384" cy="648072"/>
          </a:xfrm>
          <a:prstGeom prst="round2DiagRect">
            <a:avLst>
              <a:gd name="adj1" fmla="val 50000"/>
              <a:gd name="adj2" fmla="val 0"/>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sz="2400" b="1" dirty="0" smtClean="0"/>
              <a:t>（</a:t>
            </a:r>
            <a:r>
              <a:rPr lang="en-US" altLang="zh-CN" sz="2400" b="1" dirty="0" smtClean="0"/>
              <a:t>4</a:t>
            </a:r>
            <a:r>
              <a:rPr lang="zh-CN" altLang="en-US" sz="2400" b="1" dirty="0" smtClean="0"/>
              <a:t>）</a:t>
            </a:r>
            <a:r>
              <a:rPr lang="zh-CN" altLang="zh-CN" sz="2400" b="1" dirty="0" smtClean="0"/>
              <a:t>添加</a:t>
            </a:r>
            <a:r>
              <a:rPr lang="zh-CN" altLang="zh-CN" sz="2400" b="1" dirty="0"/>
              <a:t>新系列</a:t>
            </a:r>
          </a:p>
        </p:txBody>
      </p:sp>
      <p:sp>
        <p:nvSpPr>
          <p:cNvPr id="11" name="对角圆角矩形 10"/>
          <p:cNvSpPr/>
          <p:nvPr/>
        </p:nvSpPr>
        <p:spPr>
          <a:xfrm>
            <a:off x="2624844" y="5877272"/>
            <a:ext cx="3456384" cy="648072"/>
          </a:xfrm>
          <a:prstGeom prst="round2DiagRect">
            <a:avLst>
              <a:gd name="adj1" fmla="val 50000"/>
              <a:gd name="adj2" fmla="val 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sz="2400" b="1" dirty="0" smtClean="0"/>
              <a:t>（</a:t>
            </a:r>
            <a:r>
              <a:rPr lang="en-US" altLang="zh-CN" sz="2400" b="1" dirty="0" smtClean="0"/>
              <a:t>5</a:t>
            </a:r>
            <a:r>
              <a:rPr lang="zh-CN" altLang="en-US" sz="2400" b="1" dirty="0" smtClean="0"/>
              <a:t>）</a:t>
            </a:r>
            <a:r>
              <a:rPr lang="zh-CN" altLang="zh-CN" sz="2400" b="1" dirty="0" smtClean="0"/>
              <a:t>删除</a:t>
            </a:r>
            <a:r>
              <a:rPr lang="zh-CN" altLang="zh-CN" sz="2400" b="1" dirty="0"/>
              <a:t>数据系列</a:t>
            </a:r>
          </a:p>
        </p:txBody>
      </p:sp>
    </p:spTree>
    <p:extLst>
      <p:ext uri="{BB962C8B-B14F-4D97-AF65-F5344CB8AC3E}">
        <p14:creationId xmlns:p14="http://schemas.microsoft.com/office/powerpoint/2010/main" val="2608494674"/>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out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out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42"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out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42"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outHorizontal)">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10" grpId="0" animBg="1"/>
      <p:bldP spid="11"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4.7</a:t>
            </a:r>
            <a:r>
              <a:rPr lang="zh-CN" altLang="en-US" dirty="0"/>
              <a:t>图表</a:t>
            </a:r>
          </a:p>
        </p:txBody>
      </p:sp>
      <p:sp>
        <p:nvSpPr>
          <p:cNvPr id="3" name="内容占位符 2"/>
          <p:cNvSpPr>
            <a:spLocks noGrp="1"/>
          </p:cNvSpPr>
          <p:nvPr>
            <p:ph sz="quarter" idx="1"/>
          </p:nvPr>
        </p:nvSpPr>
        <p:spPr/>
        <p:txBody>
          <a:bodyPr/>
          <a:lstStyle/>
          <a:p>
            <a:r>
              <a:rPr lang="en-US" altLang="zh-CN" b="1" dirty="0"/>
              <a:t>4.7.3</a:t>
            </a:r>
            <a:r>
              <a:rPr lang="zh-CN" altLang="zh-CN" b="1" dirty="0"/>
              <a:t>编辑与美化图表</a:t>
            </a:r>
          </a:p>
          <a:p>
            <a:r>
              <a:rPr lang="en-US" altLang="zh-CN" dirty="0"/>
              <a:t>2.</a:t>
            </a:r>
            <a:r>
              <a:rPr lang="zh-CN" altLang="zh-CN" dirty="0"/>
              <a:t>格式化图表元素</a:t>
            </a:r>
          </a:p>
        </p:txBody>
      </p:sp>
      <p:sp>
        <p:nvSpPr>
          <p:cNvPr id="4" name="对角圆角矩形 3"/>
          <p:cNvSpPr/>
          <p:nvPr/>
        </p:nvSpPr>
        <p:spPr>
          <a:xfrm>
            <a:off x="1661592" y="2420888"/>
            <a:ext cx="4107396" cy="648072"/>
          </a:xfrm>
          <a:prstGeom prst="round2DiagRect">
            <a:avLst>
              <a:gd name="adj1" fmla="val 5000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400" b="1" dirty="0"/>
              <a:t>（</a:t>
            </a:r>
            <a:r>
              <a:rPr lang="en-US" altLang="zh-CN" sz="2400" b="1" dirty="0"/>
              <a:t>1</a:t>
            </a:r>
            <a:r>
              <a:rPr lang="zh-CN" altLang="zh-CN" sz="2400" b="1" dirty="0"/>
              <a:t>）调整图表大小</a:t>
            </a:r>
          </a:p>
        </p:txBody>
      </p:sp>
      <p:sp>
        <p:nvSpPr>
          <p:cNvPr id="5" name="对角圆角矩形 4"/>
          <p:cNvSpPr/>
          <p:nvPr/>
        </p:nvSpPr>
        <p:spPr>
          <a:xfrm>
            <a:off x="1691680" y="3356992"/>
            <a:ext cx="4107396" cy="648072"/>
          </a:xfrm>
          <a:prstGeom prst="round2DiagRect">
            <a:avLst>
              <a:gd name="adj1" fmla="val 50000"/>
              <a:gd name="adj2" fmla="val 0"/>
            </a:avLst>
          </a:prstGeom>
          <a:solidFill>
            <a:srgbClr val="0033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400" b="1" dirty="0"/>
              <a:t>（</a:t>
            </a:r>
            <a:r>
              <a:rPr lang="en-US" altLang="zh-CN" sz="2400" b="1" dirty="0"/>
              <a:t>2</a:t>
            </a:r>
            <a:r>
              <a:rPr lang="zh-CN" altLang="zh-CN" sz="2400" b="1" dirty="0"/>
              <a:t>）移动图表位置</a:t>
            </a:r>
          </a:p>
        </p:txBody>
      </p:sp>
      <p:sp>
        <p:nvSpPr>
          <p:cNvPr id="6" name="对角圆角矩形 5"/>
          <p:cNvSpPr/>
          <p:nvPr/>
        </p:nvSpPr>
        <p:spPr>
          <a:xfrm>
            <a:off x="1616732" y="4221088"/>
            <a:ext cx="4107396" cy="648072"/>
          </a:xfrm>
          <a:prstGeom prst="round2DiagRect">
            <a:avLst>
              <a:gd name="adj1" fmla="val 50000"/>
              <a:gd name="adj2" fmla="val 0"/>
            </a:avLst>
          </a:prstGeom>
          <a:solidFill>
            <a:srgbClr val="0066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400" b="1" dirty="0"/>
              <a:t>（</a:t>
            </a:r>
            <a:r>
              <a:rPr lang="en-US" altLang="zh-CN" sz="2400" b="1" dirty="0"/>
              <a:t>3</a:t>
            </a:r>
            <a:r>
              <a:rPr lang="zh-CN" altLang="zh-CN" sz="2400" b="1" dirty="0"/>
              <a:t>）格式化文本字符</a:t>
            </a:r>
          </a:p>
        </p:txBody>
      </p:sp>
      <p:sp>
        <p:nvSpPr>
          <p:cNvPr id="10" name="对角圆角矩形 9"/>
          <p:cNvSpPr/>
          <p:nvPr/>
        </p:nvSpPr>
        <p:spPr>
          <a:xfrm>
            <a:off x="1616732" y="5013176"/>
            <a:ext cx="4107396" cy="648072"/>
          </a:xfrm>
          <a:prstGeom prst="round2DiagRect">
            <a:avLst>
              <a:gd name="adj1" fmla="val 50000"/>
              <a:gd name="adj2" fmla="val 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400" b="1" dirty="0"/>
              <a:t>（</a:t>
            </a:r>
            <a:r>
              <a:rPr lang="en-US" altLang="zh-CN" sz="2400" b="1" dirty="0"/>
              <a:t>4</a:t>
            </a:r>
            <a:r>
              <a:rPr lang="zh-CN" altLang="zh-CN" sz="2400" b="1" dirty="0"/>
              <a:t>）</a:t>
            </a:r>
            <a:r>
              <a:rPr lang="zh-CN" altLang="zh-CN" sz="2400" b="1" dirty="0" smtClean="0"/>
              <a:t>格式化</a:t>
            </a:r>
            <a:r>
              <a:rPr lang="zh-CN" altLang="en-US" sz="2400" b="1" dirty="0" smtClean="0"/>
              <a:t>其他</a:t>
            </a:r>
            <a:r>
              <a:rPr lang="zh-CN" altLang="zh-CN" sz="2400" b="1" dirty="0" smtClean="0"/>
              <a:t>图表对象</a:t>
            </a:r>
            <a:endParaRPr lang="zh-CN" altLang="zh-CN" sz="2400" b="1" dirty="0"/>
          </a:p>
        </p:txBody>
      </p:sp>
    </p:spTree>
    <p:extLst>
      <p:ext uri="{BB962C8B-B14F-4D97-AF65-F5344CB8AC3E}">
        <p14:creationId xmlns:p14="http://schemas.microsoft.com/office/powerpoint/2010/main" val="310626506"/>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out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out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42"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outHorizontal)">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10"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4.7</a:t>
            </a:r>
            <a:r>
              <a:rPr lang="zh-CN" altLang="en-US" dirty="0"/>
              <a:t>图表</a:t>
            </a:r>
          </a:p>
        </p:txBody>
      </p:sp>
      <p:sp>
        <p:nvSpPr>
          <p:cNvPr id="3" name="内容占位符 2"/>
          <p:cNvSpPr>
            <a:spLocks noGrp="1"/>
          </p:cNvSpPr>
          <p:nvPr>
            <p:ph sz="quarter" idx="1"/>
          </p:nvPr>
        </p:nvSpPr>
        <p:spPr/>
        <p:txBody>
          <a:bodyPr/>
          <a:lstStyle/>
          <a:p>
            <a:r>
              <a:rPr lang="en-US" altLang="zh-CN" b="1" dirty="0"/>
              <a:t>4.7.3</a:t>
            </a:r>
            <a:r>
              <a:rPr lang="zh-CN" altLang="zh-CN" b="1" dirty="0"/>
              <a:t>编辑与美化图表</a:t>
            </a:r>
          </a:p>
          <a:p>
            <a:r>
              <a:rPr lang="en-US" altLang="zh-CN" dirty="0"/>
              <a:t>3.</a:t>
            </a:r>
            <a:r>
              <a:rPr lang="zh-CN" altLang="zh-CN" dirty="0"/>
              <a:t>利用样式修饰图表</a:t>
            </a:r>
          </a:p>
        </p:txBody>
      </p:sp>
      <p:sp>
        <p:nvSpPr>
          <p:cNvPr id="4" name="对角圆角矩形 3"/>
          <p:cNvSpPr/>
          <p:nvPr/>
        </p:nvSpPr>
        <p:spPr>
          <a:xfrm>
            <a:off x="1661592" y="2420888"/>
            <a:ext cx="4536504" cy="648072"/>
          </a:xfrm>
          <a:prstGeom prst="round2DiagRect">
            <a:avLst>
              <a:gd name="adj1" fmla="val 50000"/>
              <a:gd name="adj2" fmla="val 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400" b="1" dirty="0"/>
              <a:t>（</a:t>
            </a:r>
            <a:r>
              <a:rPr lang="en-US" altLang="zh-CN" sz="2400" b="1" dirty="0"/>
              <a:t>1</a:t>
            </a:r>
            <a:r>
              <a:rPr lang="zh-CN" altLang="zh-CN" sz="2400" b="1" dirty="0"/>
              <a:t>）快速应用样式</a:t>
            </a:r>
          </a:p>
        </p:txBody>
      </p:sp>
      <p:sp>
        <p:nvSpPr>
          <p:cNvPr id="5" name="对角圆角矩形 4"/>
          <p:cNvSpPr/>
          <p:nvPr/>
        </p:nvSpPr>
        <p:spPr>
          <a:xfrm>
            <a:off x="1691680" y="3356992"/>
            <a:ext cx="4536504" cy="648072"/>
          </a:xfrm>
          <a:prstGeom prst="round2DiagRect">
            <a:avLst>
              <a:gd name="adj1" fmla="val 50000"/>
              <a:gd name="adj2" fmla="val 0"/>
            </a:avLst>
          </a:prstGeom>
          <a:solidFill>
            <a:srgbClr val="0033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400" b="1" dirty="0"/>
              <a:t>（</a:t>
            </a:r>
            <a:r>
              <a:rPr lang="en-US" altLang="zh-CN" sz="2400" b="1" dirty="0"/>
              <a:t>2</a:t>
            </a:r>
            <a:r>
              <a:rPr lang="zh-CN" altLang="zh-CN" sz="2400" b="1" dirty="0"/>
              <a:t>）将主题样式应用于图表</a:t>
            </a:r>
          </a:p>
        </p:txBody>
      </p:sp>
    </p:spTree>
    <p:extLst>
      <p:ext uri="{BB962C8B-B14F-4D97-AF65-F5344CB8AC3E}">
        <p14:creationId xmlns:p14="http://schemas.microsoft.com/office/powerpoint/2010/main" val="3413869470"/>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out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4.7</a:t>
            </a:r>
            <a:r>
              <a:rPr lang="zh-CN" altLang="en-US" dirty="0" smtClean="0"/>
              <a:t>图表</a:t>
            </a:r>
            <a:endParaRPr lang="zh-CN" altLang="en-US" dirty="0"/>
          </a:p>
        </p:txBody>
      </p:sp>
      <p:sp>
        <p:nvSpPr>
          <p:cNvPr id="3" name="内容占位符 2"/>
          <p:cNvSpPr>
            <a:spLocks noGrp="1"/>
          </p:cNvSpPr>
          <p:nvPr>
            <p:ph sz="quarter" idx="1"/>
          </p:nvPr>
        </p:nvSpPr>
        <p:spPr/>
        <p:txBody>
          <a:bodyPr/>
          <a:lstStyle/>
          <a:p>
            <a:r>
              <a:rPr lang="en-US" altLang="zh-CN" b="1" dirty="0"/>
              <a:t>4.7.4</a:t>
            </a:r>
            <a:r>
              <a:rPr lang="zh-CN" altLang="zh-CN" b="1" dirty="0"/>
              <a:t>图表的分析</a:t>
            </a:r>
          </a:p>
          <a:p>
            <a:r>
              <a:rPr lang="en-US" altLang="zh-CN" dirty="0"/>
              <a:t>1.</a:t>
            </a:r>
            <a:r>
              <a:rPr lang="zh-CN" altLang="zh-CN" dirty="0"/>
              <a:t>为图表添加</a:t>
            </a:r>
            <a:r>
              <a:rPr lang="zh-CN" altLang="zh-CN" dirty="0" smtClean="0"/>
              <a:t>趋势线</a:t>
            </a:r>
            <a:endParaRPr lang="en-US" altLang="zh-CN" dirty="0" smtClean="0"/>
          </a:p>
          <a:p>
            <a:endParaRPr lang="en-US" altLang="zh-CN" dirty="0"/>
          </a:p>
          <a:p>
            <a:endParaRPr lang="en-US" altLang="zh-CN" dirty="0" smtClean="0"/>
          </a:p>
          <a:p>
            <a:endParaRPr lang="en-US" altLang="zh-CN" dirty="0"/>
          </a:p>
          <a:p>
            <a:endParaRPr lang="en-US" altLang="zh-CN" dirty="0" smtClean="0"/>
          </a:p>
          <a:p>
            <a:r>
              <a:rPr lang="en-US" altLang="zh-CN" dirty="0"/>
              <a:t>2.</a:t>
            </a:r>
            <a:r>
              <a:rPr lang="zh-CN" altLang="zh-CN" dirty="0"/>
              <a:t>其他系列方式</a:t>
            </a:r>
          </a:p>
          <a:p>
            <a:endParaRPr lang="zh-CN" altLang="zh-CN" dirty="0"/>
          </a:p>
          <a:p>
            <a:endParaRPr lang="zh-CN" altLang="en-US" dirty="0"/>
          </a:p>
        </p:txBody>
      </p:sp>
      <p:sp>
        <p:nvSpPr>
          <p:cNvPr id="6" name="对角圆角矩形 5"/>
          <p:cNvSpPr/>
          <p:nvPr/>
        </p:nvSpPr>
        <p:spPr>
          <a:xfrm>
            <a:off x="1616732" y="2492896"/>
            <a:ext cx="4107396" cy="648072"/>
          </a:xfrm>
          <a:prstGeom prst="round2DiagRect">
            <a:avLst>
              <a:gd name="adj1" fmla="val 50000"/>
              <a:gd name="adj2" fmla="val 0"/>
            </a:avLst>
          </a:prstGeom>
          <a:solidFill>
            <a:srgbClr val="0066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400" b="1" dirty="0"/>
              <a:t>（</a:t>
            </a:r>
            <a:r>
              <a:rPr lang="en-US" altLang="zh-CN" sz="2400" b="1" dirty="0"/>
              <a:t>1</a:t>
            </a:r>
            <a:r>
              <a:rPr lang="zh-CN" altLang="zh-CN" sz="2400" b="1" dirty="0" smtClean="0"/>
              <a:t>）添加</a:t>
            </a:r>
            <a:r>
              <a:rPr lang="zh-CN" altLang="zh-CN" sz="2400" b="1" dirty="0"/>
              <a:t>趋势线</a:t>
            </a:r>
          </a:p>
        </p:txBody>
      </p:sp>
      <p:sp>
        <p:nvSpPr>
          <p:cNvPr id="7" name="对角圆角矩形 6"/>
          <p:cNvSpPr/>
          <p:nvPr/>
        </p:nvSpPr>
        <p:spPr>
          <a:xfrm>
            <a:off x="1616732" y="3284984"/>
            <a:ext cx="4107396" cy="648072"/>
          </a:xfrm>
          <a:prstGeom prst="round2DiagRect">
            <a:avLst>
              <a:gd name="adj1" fmla="val 50000"/>
              <a:gd name="adj2" fmla="val 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400" b="1" dirty="0" smtClean="0"/>
              <a:t>（</a:t>
            </a:r>
            <a:r>
              <a:rPr lang="en-US" altLang="zh-CN" sz="2400" b="1" dirty="0"/>
              <a:t>2</a:t>
            </a:r>
            <a:r>
              <a:rPr lang="zh-CN" altLang="zh-CN" sz="2400" b="1" dirty="0"/>
              <a:t>）删除趋势线</a:t>
            </a:r>
          </a:p>
        </p:txBody>
      </p:sp>
    </p:spTree>
    <p:extLst>
      <p:ext uri="{BB962C8B-B14F-4D97-AF65-F5344CB8AC3E}">
        <p14:creationId xmlns:p14="http://schemas.microsoft.com/office/powerpoint/2010/main" val="3919984977"/>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out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4.7</a:t>
            </a:r>
            <a:r>
              <a:rPr lang="zh-CN" altLang="en-US" dirty="0" smtClean="0"/>
              <a:t>图表</a:t>
            </a:r>
            <a:endParaRPr lang="zh-CN" altLang="en-US" dirty="0"/>
          </a:p>
        </p:txBody>
      </p:sp>
      <p:sp>
        <p:nvSpPr>
          <p:cNvPr id="3" name="内容占位符 2"/>
          <p:cNvSpPr>
            <a:spLocks noGrp="1"/>
          </p:cNvSpPr>
          <p:nvPr>
            <p:ph sz="quarter" idx="1"/>
          </p:nvPr>
        </p:nvSpPr>
        <p:spPr/>
        <p:txBody>
          <a:bodyPr/>
          <a:lstStyle/>
          <a:p>
            <a:r>
              <a:rPr lang="en-US" altLang="zh-CN" b="1" dirty="0"/>
              <a:t>4.7.5</a:t>
            </a:r>
            <a:r>
              <a:rPr lang="zh-CN" altLang="zh-CN" b="1" dirty="0"/>
              <a:t>迷你图表</a:t>
            </a:r>
          </a:p>
          <a:p>
            <a:r>
              <a:rPr lang="en-US" altLang="zh-CN" dirty="0"/>
              <a:t>1.</a:t>
            </a:r>
            <a:r>
              <a:rPr lang="zh-CN" altLang="zh-CN" dirty="0"/>
              <a:t>创建迷你图表</a:t>
            </a:r>
          </a:p>
          <a:p>
            <a:pPr lvl="0"/>
            <a:r>
              <a:rPr lang="en-US" altLang="zh-CN" dirty="0" smtClean="0"/>
              <a:t>(1)</a:t>
            </a:r>
            <a:r>
              <a:rPr lang="zh-CN" altLang="zh-CN" dirty="0" smtClean="0"/>
              <a:t>创建</a:t>
            </a:r>
            <a:r>
              <a:rPr lang="zh-CN" altLang="zh-CN" dirty="0"/>
              <a:t>单个迷你图表</a:t>
            </a:r>
          </a:p>
          <a:p>
            <a:r>
              <a:rPr lang="zh-CN" altLang="zh-CN" dirty="0"/>
              <a:t>（</a:t>
            </a:r>
            <a:r>
              <a:rPr lang="en-US" altLang="zh-CN" dirty="0"/>
              <a:t>2</a:t>
            </a:r>
            <a:r>
              <a:rPr lang="zh-CN" altLang="zh-CN" dirty="0"/>
              <a:t>）创建迷你图</a:t>
            </a:r>
            <a:r>
              <a:rPr lang="zh-CN" altLang="zh-CN" dirty="0" smtClean="0"/>
              <a:t>组</a:t>
            </a:r>
            <a:endParaRPr lang="en-US" altLang="zh-CN" dirty="0" smtClean="0"/>
          </a:p>
          <a:p>
            <a:r>
              <a:rPr lang="en-US" altLang="zh-CN" dirty="0"/>
              <a:t>2.</a:t>
            </a:r>
            <a:r>
              <a:rPr lang="zh-CN" altLang="zh-CN" dirty="0"/>
              <a:t>迷你图表的编辑与格式设置</a:t>
            </a:r>
          </a:p>
          <a:p>
            <a:endParaRPr lang="zh-CN" altLang="zh-CN" dirty="0"/>
          </a:p>
          <a:p>
            <a:endParaRPr lang="zh-CN" altLang="en-US" dirty="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4405990"/>
            <a:ext cx="7660838" cy="1152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65128529"/>
      </p:ext>
    </p:extLst>
  </p:cSld>
  <p:clrMapOvr>
    <a:masterClrMapping/>
  </p:clrMapOvr>
  <p:transition spd="slow">
    <p:wheel spokes="1"/>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4.8 Excel</a:t>
            </a:r>
            <a:r>
              <a:rPr lang="zh-CN" altLang="zh-CN" b="1" dirty="0"/>
              <a:t>宏的简单</a:t>
            </a:r>
            <a:r>
              <a:rPr lang="zh-CN" altLang="zh-CN" b="1" dirty="0" smtClean="0"/>
              <a:t>应用</a:t>
            </a:r>
            <a:endParaRPr lang="zh-CN" altLang="en-US" dirty="0"/>
          </a:p>
        </p:txBody>
      </p:sp>
      <p:sp>
        <p:nvSpPr>
          <p:cNvPr id="3" name="内容占位符 2"/>
          <p:cNvSpPr>
            <a:spLocks noGrp="1"/>
          </p:cNvSpPr>
          <p:nvPr>
            <p:ph sz="quarter" idx="1"/>
          </p:nvPr>
        </p:nvSpPr>
        <p:spPr/>
        <p:txBody>
          <a:bodyPr/>
          <a:lstStyle/>
          <a:p>
            <a:r>
              <a:rPr lang="en-US" altLang="zh-CN" b="1" dirty="0"/>
              <a:t>4.8.1</a:t>
            </a:r>
            <a:r>
              <a:rPr lang="zh-CN" altLang="zh-CN" b="1" dirty="0"/>
              <a:t>宏的应用</a:t>
            </a:r>
          </a:p>
          <a:p>
            <a:endParaRPr lang="zh-CN" altLang="en-US" dirty="0"/>
          </a:p>
        </p:txBody>
      </p:sp>
      <p:sp>
        <p:nvSpPr>
          <p:cNvPr id="4" name="对角圆角矩形 3"/>
          <p:cNvSpPr/>
          <p:nvPr/>
        </p:nvSpPr>
        <p:spPr>
          <a:xfrm>
            <a:off x="2339752" y="1988840"/>
            <a:ext cx="2809183" cy="1224136"/>
          </a:xfrm>
          <a:prstGeom prst="round2DiagRect">
            <a:avLst>
              <a:gd name="adj1" fmla="val 50000"/>
              <a:gd name="adj2" fmla="val 0"/>
            </a:avLst>
          </a:prstGeom>
          <a:solidFill>
            <a:srgbClr val="0033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b="1" dirty="0"/>
              <a:t>1.</a:t>
            </a:r>
            <a:r>
              <a:rPr lang="zh-CN" altLang="zh-CN" sz="2400" b="1" dirty="0"/>
              <a:t>添加 “开发工具”功能选项卡</a:t>
            </a:r>
          </a:p>
        </p:txBody>
      </p:sp>
      <p:sp>
        <p:nvSpPr>
          <p:cNvPr id="5" name="对角圆角矩形 4"/>
          <p:cNvSpPr/>
          <p:nvPr/>
        </p:nvSpPr>
        <p:spPr>
          <a:xfrm>
            <a:off x="3095237" y="3523601"/>
            <a:ext cx="2811252" cy="1152128"/>
          </a:xfrm>
          <a:prstGeom prst="round2DiagRect">
            <a:avLst>
              <a:gd name="adj1" fmla="val 50000"/>
              <a:gd name="adj2" fmla="val 0"/>
            </a:avLst>
          </a:prstGeom>
          <a:solidFill>
            <a:srgbClr val="0066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t>2.</a:t>
            </a:r>
            <a:r>
              <a:rPr lang="zh-CN" altLang="zh-CN" sz="2400" b="1" dirty="0"/>
              <a:t>录制宏</a:t>
            </a:r>
          </a:p>
        </p:txBody>
      </p:sp>
      <p:sp>
        <p:nvSpPr>
          <p:cNvPr id="6" name="对角圆角矩形 5"/>
          <p:cNvSpPr/>
          <p:nvPr/>
        </p:nvSpPr>
        <p:spPr>
          <a:xfrm>
            <a:off x="4389476" y="4797152"/>
            <a:ext cx="2811252" cy="1152128"/>
          </a:xfrm>
          <a:prstGeom prst="round2DiagRect">
            <a:avLst>
              <a:gd name="adj1" fmla="val 50000"/>
              <a:gd name="adj2" fmla="val 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t>3.</a:t>
            </a:r>
            <a:r>
              <a:rPr lang="zh-CN" altLang="en-US" sz="2400" b="1" dirty="0" smtClean="0"/>
              <a:t>运行宏</a:t>
            </a:r>
            <a:endParaRPr lang="zh-CN" altLang="zh-CN" sz="2400" b="1" dirty="0"/>
          </a:p>
        </p:txBody>
      </p:sp>
    </p:spTree>
    <p:extLst>
      <p:ext uri="{BB962C8B-B14F-4D97-AF65-F5344CB8AC3E}">
        <p14:creationId xmlns:p14="http://schemas.microsoft.com/office/powerpoint/2010/main" val="277015245"/>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out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out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4.9</a:t>
            </a:r>
            <a:r>
              <a:rPr lang="zh-CN" altLang="zh-CN" b="1" dirty="0"/>
              <a:t>页面设置与</a:t>
            </a:r>
            <a:r>
              <a:rPr lang="zh-CN" altLang="zh-CN" b="1" dirty="0" smtClean="0"/>
              <a:t>打印</a:t>
            </a:r>
            <a:endParaRPr lang="zh-CN" altLang="en-US" dirty="0"/>
          </a:p>
        </p:txBody>
      </p:sp>
      <p:sp>
        <p:nvSpPr>
          <p:cNvPr id="3" name="内容占位符 2"/>
          <p:cNvSpPr>
            <a:spLocks noGrp="1"/>
          </p:cNvSpPr>
          <p:nvPr>
            <p:ph sz="quarter" idx="1"/>
          </p:nvPr>
        </p:nvSpPr>
        <p:spPr/>
        <p:txBody>
          <a:bodyPr/>
          <a:lstStyle/>
          <a:p>
            <a:endParaRPr lang="zh-CN" altLang="en-US"/>
          </a:p>
        </p:txBody>
      </p:sp>
      <p:sp>
        <p:nvSpPr>
          <p:cNvPr id="4" name="对角圆角矩形 3"/>
          <p:cNvSpPr/>
          <p:nvPr/>
        </p:nvSpPr>
        <p:spPr>
          <a:xfrm>
            <a:off x="2339752" y="1988840"/>
            <a:ext cx="2809183" cy="1224136"/>
          </a:xfrm>
          <a:prstGeom prst="round2DiagRect">
            <a:avLst>
              <a:gd name="adj1" fmla="val 50000"/>
              <a:gd name="adj2" fmla="val 0"/>
            </a:avLst>
          </a:prstGeom>
          <a:solidFill>
            <a:srgbClr val="0033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b="1" dirty="0"/>
              <a:t>1</a:t>
            </a:r>
            <a:r>
              <a:rPr lang="en-US" altLang="zh-CN" sz="2400" b="1" dirty="0" smtClean="0"/>
              <a:t>.</a:t>
            </a:r>
            <a:r>
              <a:rPr lang="zh-CN" altLang="en-US" sz="2400" b="1" dirty="0" smtClean="0"/>
              <a:t>页面设置</a:t>
            </a:r>
            <a:endParaRPr lang="zh-CN" altLang="zh-CN" sz="2400" b="1" dirty="0"/>
          </a:p>
        </p:txBody>
      </p:sp>
      <p:sp>
        <p:nvSpPr>
          <p:cNvPr id="5" name="对角圆角矩形 4"/>
          <p:cNvSpPr/>
          <p:nvPr/>
        </p:nvSpPr>
        <p:spPr>
          <a:xfrm>
            <a:off x="3095237" y="3523601"/>
            <a:ext cx="2811252" cy="1152128"/>
          </a:xfrm>
          <a:prstGeom prst="round2DiagRect">
            <a:avLst>
              <a:gd name="adj1" fmla="val 50000"/>
              <a:gd name="adj2" fmla="val 0"/>
            </a:avLst>
          </a:prstGeom>
          <a:solidFill>
            <a:srgbClr val="0066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t>2</a:t>
            </a:r>
            <a:r>
              <a:rPr lang="en-US" altLang="zh-CN" sz="2400" b="1" dirty="0" smtClean="0"/>
              <a:t>.</a:t>
            </a:r>
            <a:r>
              <a:rPr lang="zh-CN" altLang="en-US" sz="2400" b="1" dirty="0" smtClean="0"/>
              <a:t>打印预览</a:t>
            </a:r>
            <a:endParaRPr lang="zh-CN" altLang="zh-CN" sz="2400" b="1" dirty="0"/>
          </a:p>
        </p:txBody>
      </p:sp>
      <p:sp>
        <p:nvSpPr>
          <p:cNvPr id="6" name="对角圆角矩形 5"/>
          <p:cNvSpPr/>
          <p:nvPr/>
        </p:nvSpPr>
        <p:spPr>
          <a:xfrm>
            <a:off x="4389476" y="4797152"/>
            <a:ext cx="2811252" cy="1152128"/>
          </a:xfrm>
          <a:prstGeom prst="round2DiagRect">
            <a:avLst>
              <a:gd name="adj1" fmla="val 50000"/>
              <a:gd name="adj2" fmla="val 0"/>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t>3.</a:t>
            </a:r>
            <a:r>
              <a:rPr lang="zh-CN" altLang="en-US" sz="2400" b="1" dirty="0" smtClean="0"/>
              <a:t>运行宏</a:t>
            </a:r>
            <a:endParaRPr lang="zh-CN" altLang="zh-CN" sz="2400" b="1" dirty="0"/>
          </a:p>
        </p:txBody>
      </p:sp>
    </p:spTree>
    <p:extLst>
      <p:ext uri="{BB962C8B-B14F-4D97-AF65-F5344CB8AC3E}">
        <p14:creationId xmlns:p14="http://schemas.microsoft.com/office/powerpoint/2010/main" val="2922993444"/>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out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out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907704" y="2967334"/>
            <a:ext cx="5472608" cy="1569660"/>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zh-CN" altLang="en-US" sz="96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谢谢</a:t>
            </a:r>
            <a:endParaRPr lang="zh-CN" altLang="en-US" sz="96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extLst>
      <p:ext uri="{BB962C8B-B14F-4D97-AF65-F5344CB8AC3E}">
        <p14:creationId xmlns:p14="http://schemas.microsoft.com/office/powerpoint/2010/main" val="3483388556"/>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grpId="0" nodeType="afterEffect">
                                  <p:stCondLst>
                                    <p:cond delay="0"/>
                                  </p:stCondLst>
                                  <p:childTnLst>
                                    <p:animScale>
                                      <p:cBhvr>
                                        <p:cTn id="6" dur="2000" fill="hold"/>
                                        <p:tgtEl>
                                          <p:spTgt spid="4"/>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 Excel 2010</a:t>
            </a:r>
            <a:r>
              <a:rPr lang="zh-CN" altLang="zh-CN" dirty="0"/>
              <a:t>入门</a:t>
            </a:r>
            <a:endParaRPr lang="zh-CN" altLang="en-US" dirty="0"/>
          </a:p>
        </p:txBody>
      </p:sp>
      <p:sp>
        <p:nvSpPr>
          <p:cNvPr id="3" name="内容占位符 2"/>
          <p:cNvSpPr>
            <a:spLocks noGrp="1"/>
          </p:cNvSpPr>
          <p:nvPr>
            <p:ph sz="quarter" idx="1"/>
          </p:nvPr>
        </p:nvSpPr>
        <p:spPr/>
        <p:txBody>
          <a:bodyPr>
            <a:noAutofit/>
          </a:bodyPr>
          <a:lstStyle/>
          <a:p>
            <a:pPr>
              <a:lnSpc>
                <a:spcPct val="120000"/>
              </a:lnSpc>
            </a:pPr>
            <a:r>
              <a:rPr lang="en-US" altLang="zh-CN" sz="2000" b="1" dirty="0"/>
              <a:t>4.1.3 Excel 2010</a:t>
            </a:r>
            <a:r>
              <a:rPr lang="zh-CN" altLang="zh-CN" sz="2000" b="1" dirty="0"/>
              <a:t>的工作界面</a:t>
            </a:r>
          </a:p>
          <a:p>
            <a:pPr>
              <a:lnSpc>
                <a:spcPct val="120000"/>
              </a:lnSpc>
            </a:pPr>
            <a:r>
              <a:rPr lang="en-US" altLang="zh-CN" sz="2000" dirty="0" smtClean="0"/>
              <a:t>6.</a:t>
            </a:r>
            <a:r>
              <a:rPr lang="zh-CN" altLang="zh-CN" sz="2000" dirty="0"/>
              <a:t>主工作区（工作簿窗口）</a:t>
            </a:r>
          </a:p>
          <a:p>
            <a:pPr>
              <a:lnSpc>
                <a:spcPct val="120000"/>
              </a:lnSpc>
            </a:pPr>
            <a:r>
              <a:rPr lang="zh-CN" altLang="zh-CN" sz="2000" dirty="0" smtClean="0"/>
              <a:t>工作簿</a:t>
            </a:r>
            <a:r>
              <a:rPr lang="zh-CN" altLang="zh-CN" sz="2000" dirty="0"/>
              <a:t>窗口也有标题栏、控制菜单图标</a:t>
            </a:r>
            <a:r>
              <a:rPr lang="en-US" altLang="zh-CN" sz="2000" dirty="0"/>
              <a:t> </a:t>
            </a:r>
            <a:r>
              <a:rPr lang="zh-CN" altLang="zh-CN" sz="2000" dirty="0"/>
              <a:t>、最大化、最小化或还原、关闭窗口按钮。标题栏上显示当前工作簿的名称，如“工作簿</a:t>
            </a:r>
            <a:r>
              <a:rPr lang="en-US" altLang="zh-CN" sz="2000" dirty="0"/>
              <a:t>1</a:t>
            </a:r>
            <a:r>
              <a:rPr lang="zh-CN" altLang="zh-CN" sz="2000" dirty="0"/>
              <a:t>”；</a:t>
            </a:r>
          </a:p>
          <a:p>
            <a:pPr>
              <a:lnSpc>
                <a:spcPct val="120000"/>
              </a:lnSpc>
            </a:pPr>
            <a:r>
              <a:rPr lang="zh-CN" altLang="zh-CN" sz="2000" dirty="0"/>
              <a:t>一个工作表最多可由</a:t>
            </a:r>
            <a:r>
              <a:rPr lang="en-US" altLang="zh-CN" sz="2000" dirty="0"/>
              <a:t>1048576</a:t>
            </a:r>
            <a:r>
              <a:rPr lang="zh-CN" altLang="zh-CN" sz="2000" dirty="0"/>
              <a:t>（</a:t>
            </a:r>
            <a:r>
              <a:rPr lang="en-US" altLang="zh-CN" sz="2000" dirty="0"/>
              <a:t>2</a:t>
            </a:r>
            <a:r>
              <a:rPr lang="en-US" altLang="zh-CN" sz="2000" baseline="30000" dirty="0"/>
              <a:t>20</a:t>
            </a:r>
            <a:r>
              <a:rPr lang="zh-CN" altLang="zh-CN" sz="2000" dirty="0"/>
              <a:t>）行、</a:t>
            </a:r>
            <a:r>
              <a:rPr lang="en-US" altLang="zh-CN" sz="2000" dirty="0"/>
              <a:t>16384</a:t>
            </a:r>
            <a:r>
              <a:rPr lang="zh-CN" altLang="zh-CN" sz="2000" dirty="0"/>
              <a:t>（</a:t>
            </a:r>
            <a:r>
              <a:rPr lang="en-US" altLang="zh-CN" sz="2000" dirty="0"/>
              <a:t>2</a:t>
            </a:r>
            <a:r>
              <a:rPr lang="en-US" altLang="zh-CN" sz="2000" baseline="30000" dirty="0"/>
              <a:t>14</a:t>
            </a:r>
            <a:r>
              <a:rPr lang="zh-CN" altLang="zh-CN" sz="2000" dirty="0"/>
              <a:t>）列构成，行和列交叉的位置称为单元格，不同的行和列分别用行标和列标进行标注。列标位于工作簿窗口的上方，由左到右依次采用字母</a:t>
            </a:r>
            <a:r>
              <a:rPr lang="en-US" altLang="zh-CN" sz="2000" dirty="0"/>
              <a:t>A</a:t>
            </a:r>
            <a:r>
              <a:rPr lang="zh-CN" altLang="zh-CN" sz="2000" dirty="0"/>
              <a:t>～</a:t>
            </a:r>
            <a:r>
              <a:rPr lang="en-US" altLang="zh-CN" sz="2000" dirty="0"/>
              <a:t>Z</a:t>
            </a:r>
            <a:r>
              <a:rPr lang="zh-CN" altLang="zh-CN" sz="2000" dirty="0"/>
              <a:t>，</a:t>
            </a:r>
            <a:r>
              <a:rPr lang="en-US" altLang="zh-CN" sz="2000" dirty="0"/>
              <a:t>AA</a:t>
            </a:r>
            <a:r>
              <a:rPr lang="zh-CN" altLang="zh-CN" sz="2000" dirty="0"/>
              <a:t>～</a:t>
            </a:r>
            <a:r>
              <a:rPr lang="en-US" altLang="zh-CN" sz="2000" dirty="0"/>
              <a:t>XFD</a:t>
            </a:r>
            <a:r>
              <a:rPr lang="zh-CN" altLang="zh-CN" sz="2000" dirty="0"/>
              <a:t>编号。行标位于工作簿窗口左方，由上到下采用数字</a:t>
            </a:r>
            <a:r>
              <a:rPr lang="en-US" altLang="zh-CN" sz="2000" dirty="0"/>
              <a:t>1</a:t>
            </a:r>
            <a:r>
              <a:rPr lang="zh-CN" altLang="zh-CN" sz="2000" dirty="0"/>
              <a:t>～</a:t>
            </a:r>
            <a:r>
              <a:rPr lang="en-US" altLang="zh-CN" sz="2000" dirty="0"/>
              <a:t>1048576</a:t>
            </a:r>
            <a:r>
              <a:rPr lang="zh-CN" altLang="zh-CN" sz="2000" dirty="0"/>
              <a:t>编号，在</a:t>
            </a:r>
            <a:r>
              <a:rPr lang="en-US" altLang="zh-CN" sz="2000" dirty="0"/>
              <a:t>Excel</a:t>
            </a:r>
            <a:r>
              <a:rPr lang="zh-CN" altLang="zh-CN" sz="2000" dirty="0"/>
              <a:t>中，工作簿由多张工作表构成，不同的工作表用工作表标签名进行区别，工作表标签显示在工作簿窗口的底部，如</a:t>
            </a:r>
            <a:r>
              <a:rPr lang="en-US" altLang="zh-CN" sz="2000" dirty="0"/>
              <a:t>Sheet1</a:t>
            </a:r>
            <a:r>
              <a:rPr lang="zh-CN" altLang="zh-CN" sz="2000" dirty="0"/>
              <a:t>、</a:t>
            </a:r>
            <a:r>
              <a:rPr lang="en-US" altLang="zh-CN" sz="2000" dirty="0"/>
              <a:t>Sheet2</a:t>
            </a:r>
            <a:r>
              <a:rPr lang="zh-CN" altLang="zh-CN" sz="2000" dirty="0"/>
              <a:t>、</a:t>
            </a:r>
            <a:r>
              <a:rPr lang="en-US" altLang="zh-CN" sz="2000" dirty="0"/>
              <a:t>Sheet3</a:t>
            </a:r>
            <a:r>
              <a:rPr lang="zh-CN" altLang="zh-CN" sz="2000" dirty="0"/>
              <a:t>，当前工作表突出显示（如</a:t>
            </a:r>
            <a:r>
              <a:rPr lang="en-US" altLang="zh-CN" sz="2000" dirty="0"/>
              <a:t>sheet1</a:t>
            </a:r>
            <a:r>
              <a:rPr lang="zh-CN" altLang="zh-CN" sz="2000" dirty="0" smtClean="0"/>
              <a:t>）</a:t>
            </a:r>
            <a:r>
              <a:rPr lang="zh-CN" altLang="zh-CN" sz="2000" dirty="0"/>
              <a:t>工作簿窗口也有标题栏、控制菜单图标</a:t>
            </a:r>
            <a:r>
              <a:rPr lang="en-US" altLang="zh-CN" sz="2000" dirty="0"/>
              <a:t> </a:t>
            </a:r>
            <a:r>
              <a:rPr lang="zh-CN" altLang="zh-CN" sz="2000" dirty="0"/>
              <a:t>、最大化、最小化或还原、关闭窗口按钮。标题栏上显示当前工作簿的名称，如“工作簿</a:t>
            </a:r>
            <a:r>
              <a:rPr lang="en-US" altLang="zh-CN" sz="2000" dirty="0"/>
              <a:t>1</a:t>
            </a:r>
            <a:r>
              <a:rPr lang="zh-CN" altLang="zh-CN" sz="2000" dirty="0"/>
              <a:t>”；</a:t>
            </a:r>
          </a:p>
          <a:p>
            <a:pPr>
              <a:lnSpc>
                <a:spcPct val="120000"/>
              </a:lnSpc>
            </a:pPr>
            <a:endParaRPr lang="zh-CN" altLang="en-US" sz="2000" dirty="0"/>
          </a:p>
        </p:txBody>
      </p:sp>
    </p:spTree>
    <p:extLst>
      <p:ext uri="{BB962C8B-B14F-4D97-AF65-F5344CB8AC3E}">
        <p14:creationId xmlns:p14="http://schemas.microsoft.com/office/powerpoint/2010/main" val="981008387"/>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ipe(down)">
                                      <p:cBhvr>
                                        <p:cTn id="11" dur="500"/>
                                        <p:tgtEl>
                                          <p:spTgt spid="3">
                                            <p:txEl>
                                              <p:pRg st="1" end="1"/>
                                            </p:txEl>
                                          </p:spTgt>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down)">
                                      <p:cBhvr>
                                        <p:cTn id="15" dur="500"/>
                                        <p:tgtEl>
                                          <p:spTgt spid="3">
                                            <p:txEl>
                                              <p:pRg st="2" end="2"/>
                                            </p:txEl>
                                          </p:spTgt>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wipe(down)">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平衡">
  <a:themeElements>
    <a:clrScheme name="平衡">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平衡">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平衡">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953</TotalTime>
  <Words>5729</Words>
  <Application>Microsoft Office PowerPoint</Application>
  <PresentationFormat>全屏显示(4:3)</PresentationFormat>
  <Paragraphs>579</Paragraphs>
  <Slides>88</Slides>
  <Notes>5</Notes>
  <HiddenSlides>0</HiddenSlides>
  <MMClips>0</MMClips>
  <ScaleCrop>false</ScaleCrop>
  <HeadingPairs>
    <vt:vector size="4" baseType="variant">
      <vt:variant>
        <vt:lpstr>主题</vt:lpstr>
      </vt:variant>
      <vt:variant>
        <vt:i4>1</vt:i4>
      </vt:variant>
      <vt:variant>
        <vt:lpstr>幻灯片标题</vt:lpstr>
      </vt:variant>
      <vt:variant>
        <vt:i4>88</vt:i4>
      </vt:variant>
    </vt:vector>
  </HeadingPairs>
  <TitlesOfParts>
    <vt:vector size="89" baseType="lpstr">
      <vt:lpstr>平衡</vt:lpstr>
      <vt:lpstr>第四章 数据处理软件Excel 2010</vt:lpstr>
      <vt:lpstr>目   录</vt:lpstr>
      <vt:lpstr>本章学习要求</vt:lpstr>
      <vt:lpstr>4.1 Excel 2010入门</vt:lpstr>
      <vt:lpstr>4.1 Excel 2010入门</vt:lpstr>
      <vt:lpstr>4.1 Excel 2010入门</vt:lpstr>
      <vt:lpstr>4.1 Excel 2010入门</vt:lpstr>
      <vt:lpstr>4.1 Excel 2010入门</vt:lpstr>
      <vt:lpstr>4.1 Excel 2010入门</vt:lpstr>
      <vt:lpstr>4.1 Excel 2010入门</vt:lpstr>
      <vt:lpstr>4.1 Excel 2010入门</vt:lpstr>
      <vt:lpstr>4.1 Excel 2010入门</vt:lpstr>
      <vt:lpstr>4.2工作簿的管理</vt:lpstr>
      <vt:lpstr>4.2工作簿的管理</vt:lpstr>
      <vt:lpstr>4.2工作簿的管理</vt:lpstr>
      <vt:lpstr>4.2工作簿的管理</vt:lpstr>
      <vt:lpstr>4.2工作簿的管理</vt:lpstr>
      <vt:lpstr>4.2工作簿的管理</vt:lpstr>
      <vt:lpstr>4.2工作簿的管理</vt:lpstr>
      <vt:lpstr>4.2工作簿的管理</vt:lpstr>
      <vt:lpstr>4.2工作簿的管理</vt:lpstr>
      <vt:lpstr>4.2工作簿的管理</vt:lpstr>
      <vt:lpstr>4.3数据的录入与修改</vt:lpstr>
      <vt:lpstr>4.3数据的录入与修改</vt:lpstr>
      <vt:lpstr>4.3数据的录入与修改</vt:lpstr>
      <vt:lpstr>4.3数据的录入与修改</vt:lpstr>
      <vt:lpstr>4.3数据的录入与修改</vt:lpstr>
      <vt:lpstr>4.3数据的录入与修改</vt:lpstr>
      <vt:lpstr>4.3数据的录入与修改</vt:lpstr>
      <vt:lpstr>4.3数据的录入与修改</vt:lpstr>
      <vt:lpstr>4.3数据的录入与修改</vt:lpstr>
      <vt:lpstr>4.3数据的录入与修改</vt:lpstr>
      <vt:lpstr>4.3数据的录入与修改</vt:lpstr>
      <vt:lpstr>4.3数据的录入与修改</vt:lpstr>
      <vt:lpstr>4.3数据的录入与修改</vt:lpstr>
      <vt:lpstr>4.3数据的录入与修改</vt:lpstr>
      <vt:lpstr>4.3数据的录入与修改</vt:lpstr>
      <vt:lpstr>4.3数据的录入与修改</vt:lpstr>
      <vt:lpstr>4.3数据的录入与修改</vt:lpstr>
      <vt:lpstr>4.3数据的录入与修改</vt:lpstr>
      <vt:lpstr>4.3数据的录入与修改</vt:lpstr>
      <vt:lpstr>4.4工作表格式化</vt:lpstr>
      <vt:lpstr>4.4工作表格式化</vt:lpstr>
      <vt:lpstr>4.4工作表格式化</vt:lpstr>
      <vt:lpstr>4.4工作表格式化</vt:lpstr>
      <vt:lpstr>4.4工作表格式化</vt:lpstr>
      <vt:lpstr>4.4工作表格式化</vt:lpstr>
      <vt:lpstr>4.4工作表格式化</vt:lpstr>
      <vt:lpstr>4.4工作表格式化</vt:lpstr>
      <vt:lpstr>4.4工作表格式化</vt:lpstr>
      <vt:lpstr>4.3数据的录入与修改</vt:lpstr>
      <vt:lpstr>4.5函数和公式</vt:lpstr>
      <vt:lpstr>4.5函数和公式</vt:lpstr>
      <vt:lpstr>4.5函数和公式</vt:lpstr>
      <vt:lpstr>4.5函数和公式</vt:lpstr>
      <vt:lpstr>4.5函数和公式</vt:lpstr>
      <vt:lpstr>4.5函数和公式</vt:lpstr>
      <vt:lpstr>4.5函数和公式</vt:lpstr>
      <vt:lpstr>4.5函数和公式</vt:lpstr>
      <vt:lpstr>4.5函数和公式</vt:lpstr>
      <vt:lpstr>4.5函数和公式</vt:lpstr>
      <vt:lpstr>4.5函数和公式</vt:lpstr>
      <vt:lpstr>4.5函数和公式</vt:lpstr>
      <vt:lpstr>4.5函数和公式</vt:lpstr>
      <vt:lpstr>4.5函数和公式</vt:lpstr>
      <vt:lpstr>4.5函数和公式</vt:lpstr>
      <vt:lpstr>4.5函数和公式</vt:lpstr>
      <vt:lpstr>4.5函数和公式</vt:lpstr>
      <vt:lpstr>4.5函数和公式</vt:lpstr>
      <vt:lpstr>4.5函数和公式</vt:lpstr>
      <vt:lpstr>4.5函数和公式</vt:lpstr>
      <vt:lpstr>4.5函数和公式</vt:lpstr>
      <vt:lpstr>4.5函数和公式</vt:lpstr>
      <vt:lpstr>4.6数据统计和分析</vt:lpstr>
      <vt:lpstr>4.6数据统计和分析</vt:lpstr>
      <vt:lpstr>4.6数据统计和分析</vt:lpstr>
      <vt:lpstr>4.6数据统计和分析</vt:lpstr>
      <vt:lpstr>4.6数据统计和分析</vt:lpstr>
      <vt:lpstr>4.7图表</vt:lpstr>
      <vt:lpstr>4.7图表</vt:lpstr>
      <vt:lpstr>4.7图表</vt:lpstr>
      <vt:lpstr>4.7图表</vt:lpstr>
      <vt:lpstr>4.7图表</vt:lpstr>
      <vt:lpstr>4.7图表</vt:lpstr>
      <vt:lpstr>4.7图表</vt:lpstr>
      <vt:lpstr>4.8 Excel宏的简单应用</vt:lpstr>
      <vt:lpstr>4.9页面设置与打印</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第四章 数据处理软件Excel 2010</dc:title>
  <dc:creator>Administrator</dc:creator>
  <cp:lastModifiedBy>Administrator</cp:lastModifiedBy>
  <cp:revision>34</cp:revision>
  <dcterms:created xsi:type="dcterms:W3CDTF">2014-07-02T01:12:55Z</dcterms:created>
  <dcterms:modified xsi:type="dcterms:W3CDTF">2014-07-09T03:10:48Z</dcterms:modified>
</cp:coreProperties>
</file>