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4" r:id="rId3"/>
    <p:sldId id="293"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3" r:id="rId29"/>
    <p:sldId id="284" r:id="rId30"/>
    <p:sldId id="286" r:id="rId31"/>
    <p:sldId id="290" r:id="rId32"/>
    <p:sldId id="285" r:id="rId33"/>
    <p:sldId id="291" r:id="rId34"/>
    <p:sldId id="29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1550515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2842205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2264162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317853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1867885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3807062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2248741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2911252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1796631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865694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2D38DA-CACF-4EFD-895C-7FF86D7DC886}"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2105029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2D38DA-CACF-4EFD-895C-7FF86D7DC886}"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7E60F1-A34B-4E4B-9EEC-2AEE1D83DEF9}" type="slidenum">
              <a:rPr lang="zh-CN" altLang="en-US" smtClean="0"/>
              <a:t>‹#›</a:t>
            </a:fld>
            <a:endParaRPr lang="zh-CN" altLang="en-US"/>
          </a:p>
        </p:txBody>
      </p:sp>
    </p:spTree>
    <p:extLst>
      <p:ext uri="{BB962C8B-B14F-4D97-AF65-F5344CB8AC3E}">
        <p14:creationId xmlns:p14="http://schemas.microsoft.com/office/powerpoint/2010/main" val="3767700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Visio___11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8.emf"/></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标题 1"/>
          <p:cNvSpPr>
            <a:spLocks noGrp="1"/>
          </p:cNvSpPr>
          <p:nvPr>
            <p:ph type="ctrTitle"/>
          </p:nvPr>
        </p:nvSpPr>
        <p:spPr/>
        <p:txBody>
          <a:bodyPr/>
          <a:lstStyle/>
          <a:p>
            <a:r>
              <a:rPr lang="zh-CN" altLang="en-US" dirty="0" smtClean="0"/>
              <a:t>传感器与综合控制技术</a:t>
            </a:r>
            <a:endParaRPr lang="zh-CN" altLang="en-US" dirty="0"/>
          </a:p>
        </p:txBody>
      </p:sp>
      <p:sp>
        <p:nvSpPr>
          <p:cNvPr id="5" name="TextBox 4"/>
          <p:cNvSpPr txBox="1"/>
          <p:nvPr/>
        </p:nvSpPr>
        <p:spPr>
          <a:xfrm>
            <a:off x="137160" y="401598"/>
            <a:ext cx="6888480" cy="400110"/>
          </a:xfrm>
          <a:prstGeom prst="rect">
            <a:avLst/>
          </a:prstGeom>
          <a:noFill/>
        </p:spPr>
        <p:txBody>
          <a:bodyPr wrap="square" rtlCol="0">
            <a:spAutoFit/>
          </a:bodyPr>
          <a:lstStyle/>
          <a:p>
            <a:r>
              <a:rPr lang="zh-CN" altLang="en-US" sz="2000" dirty="0" smtClean="0"/>
              <a:t>高等职业教育“十三五”规划教材（物联网应用技术系列）</a:t>
            </a:r>
            <a:endParaRPr lang="zh-CN" altLang="en-US" sz="2000" dirty="0"/>
          </a:p>
        </p:txBody>
      </p:sp>
      <p:sp>
        <p:nvSpPr>
          <p:cNvPr id="7" name="TextBox 6"/>
          <p:cNvSpPr txBox="1"/>
          <p:nvPr/>
        </p:nvSpPr>
        <p:spPr>
          <a:xfrm>
            <a:off x="9014460" y="5911215"/>
            <a:ext cx="2667000" cy="400110"/>
          </a:xfrm>
          <a:prstGeom prst="rect">
            <a:avLst/>
          </a:prstGeom>
          <a:noFill/>
        </p:spPr>
        <p:txBody>
          <a:bodyPr wrap="square" rtlCol="0">
            <a:spAutoFit/>
          </a:bodyPr>
          <a:lstStyle/>
          <a:p>
            <a:r>
              <a:rPr lang="zh-CN" altLang="en-US" sz="2000" dirty="0" smtClean="0"/>
              <a:t>中国水利水电出版社</a:t>
            </a:r>
            <a:endParaRPr lang="zh-CN" altLang="en-US" sz="2000" dirty="0"/>
          </a:p>
        </p:txBody>
      </p:sp>
      <p:pic>
        <p:nvPicPr>
          <p:cNvPr id="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6300" y="5827455"/>
            <a:ext cx="609600" cy="514350"/>
          </a:xfrm>
          <a:prstGeom prst="rect">
            <a:avLst/>
          </a:prstGeom>
          <a:solidFill>
            <a:srgbClr val="00B0F0"/>
          </a:solidFill>
          <a:ln>
            <a:noFill/>
          </a:ln>
          <a:effectLst/>
        </p:spPr>
      </p:pic>
    </p:spTree>
    <p:extLst>
      <p:ext uri="{BB962C8B-B14F-4D97-AF65-F5344CB8AC3E}">
        <p14:creationId xmlns:p14="http://schemas.microsoft.com/office/powerpoint/2010/main" val="12133944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zh-CN" b="1" dirty="0"/>
              <a:t>单片机核心板介</a:t>
            </a:r>
            <a:r>
              <a:rPr lang="zh-CN" altLang="zh-CN" b="1" dirty="0" smtClean="0"/>
              <a:t>绍</a:t>
            </a:r>
            <a:endParaRPr lang="zh-CN" altLang="en-US" dirty="0"/>
          </a:p>
        </p:txBody>
      </p:sp>
      <p:sp>
        <p:nvSpPr>
          <p:cNvPr id="3" name="内容占位符 2"/>
          <p:cNvSpPr>
            <a:spLocks noGrp="1"/>
          </p:cNvSpPr>
          <p:nvPr>
            <p:ph idx="1"/>
          </p:nvPr>
        </p:nvSpPr>
        <p:spPr/>
        <p:txBody>
          <a:bodyPr/>
          <a:lstStyle/>
          <a:p>
            <a:r>
              <a:rPr lang="zh-CN" altLang="en-US" dirty="0" smtClean="0"/>
              <a:t>电源部分</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18569" y="3018672"/>
            <a:ext cx="5545019" cy="2567936"/>
          </a:xfrm>
          <a:prstGeom prst="rect">
            <a:avLst/>
          </a:prstGeom>
          <a:noFill/>
          <a:ln>
            <a:noFill/>
          </a:ln>
        </p:spPr>
      </p:pic>
      <p:pic>
        <p:nvPicPr>
          <p:cNvPr id="5" name="图片 4"/>
          <p:cNvPicPr/>
          <p:nvPr/>
        </p:nvPicPr>
        <p:blipFill>
          <a:blip r:embed="rId3"/>
          <a:stretch>
            <a:fillRect/>
          </a:stretch>
        </p:blipFill>
        <p:spPr>
          <a:xfrm>
            <a:off x="10763029" y="5764164"/>
            <a:ext cx="961068" cy="678623"/>
          </a:xfrm>
          <a:prstGeom prst="rect">
            <a:avLst/>
          </a:prstGeom>
        </p:spPr>
      </p:pic>
      <p:pic>
        <p:nvPicPr>
          <p:cNvPr id="6" name="图片 5"/>
          <p:cNvPicPr/>
          <p:nvPr/>
        </p:nvPicPr>
        <p:blipFill>
          <a:blip r:embed="rId4"/>
          <a:stretch>
            <a:fillRect/>
          </a:stretch>
        </p:blipFill>
        <p:spPr>
          <a:xfrm>
            <a:off x="8095875" y="2849960"/>
            <a:ext cx="2579366" cy="1854994"/>
          </a:xfrm>
          <a:prstGeom prst="rect">
            <a:avLst/>
          </a:prstGeom>
        </p:spPr>
      </p:pic>
      <p:pic>
        <p:nvPicPr>
          <p:cNvPr id="7" name="图片 6"/>
          <p:cNvPicPr/>
          <p:nvPr/>
        </p:nvPicPr>
        <p:blipFill>
          <a:blip r:embed="rId5"/>
          <a:stretch>
            <a:fillRect/>
          </a:stretch>
        </p:blipFill>
        <p:spPr>
          <a:xfrm>
            <a:off x="9388512" y="5655356"/>
            <a:ext cx="660722" cy="851677"/>
          </a:xfrm>
          <a:prstGeom prst="rect">
            <a:avLst/>
          </a:prstGeom>
        </p:spPr>
      </p:pic>
      <p:pic>
        <p:nvPicPr>
          <p:cNvPr id="8" name="图片 7"/>
          <p:cNvPicPr/>
          <p:nvPr/>
        </p:nvPicPr>
        <p:blipFill>
          <a:blip r:embed="rId6"/>
          <a:stretch>
            <a:fillRect/>
          </a:stretch>
        </p:blipFill>
        <p:spPr>
          <a:xfrm>
            <a:off x="7577019" y="5699919"/>
            <a:ext cx="1037713" cy="807114"/>
          </a:xfrm>
          <a:prstGeom prst="rect">
            <a:avLst/>
          </a:prstGeom>
        </p:spPr>
      </p:pic>
      <p:pic>
        <p:nvPicPr>
          <p:cNvPr id="9" name="图片 8"/>
          <p:cNvPicPr/>
          <p:nvPr/>
        </p:nvPicPr>
        <p:blipFill>
          <a:blip r:embed="rId7"/>
          <a:stretch>
            <a:fillRect/>
          </a:stretch>
        </p:blipFill>
        <p:spPr>
          <a:xfrm>
            <a:off x="5718175" y="5702317"/>
            <a:ext cx="1274445" cy="809515"/>
          </a:xfrm>
          <a:prstGeom prst="rect">
            <a:avLst/>
          </a:prstGeom>
        </p:spPr>
      </p:pic>
    </p:spTree>
    <p:extLst>
      <p:ext uri="{BB962C8B-B14F-4D97-AF65-F5344CB8AC3E}">
        <p14:creationId xmlns:p14="http://schemas.microsoft.com/office/powerpoint/2010/main" val="1281051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晶振部分</a:t>
            </a:r>
            <a:endParaRPr lang="zh-CN" altLang="en-US" dirty="0"/>
          </a:p>
        </p:txBody>
      </p:sp>
      <p:sp>
        <p:nvSpPr>
          <p:cNvPr id="4" name="标题 1"/>
          <p:cNvSpPr>
            <a:spLocks noGrp="1"/>
          </p:cNvSpPr>
          <p:nvPr>
            <p:ph type="title"/>
          </p:nvPr>
        </p:nvSpPr>
        <p:spPr>
          <a:xfrm>
            <a:off x="838200" y="365125"/>
            <a:ext cx="10515600" cy="1325563"/>
          </a:xfrm>
        </p:spPr>
        <p:txBody>
          <a:bodyPr/>
          <a:lstStyle/>
          <a:p>
            <a:r>
              <a:rPr lang="en-US" altLang="zh-CN" b="1" dirty="0"/>
              <a:t>2.1 </a:t>
            </a:r>
            <a:r>
              <a:rPr lang="zh-CN" altLang="zh-CN" b="1" dirty="0"/>
              <a:t>单片机核心板介</a:t>
            </a:r>
            <a:r>
              <a:rPr lang="zh-CN" altLang="zh-CN" b="1" dirty="0" smtClean="0"/>
              <a:t>绍</a:t>
            </a:r>
            <a:endParaRPr lang="zh-CN" altLang="en-US" dirty="0"/>
          </a:p>
        </p:txBody>
      </p:sp>
      <p:pic>
        <p:nvPicPr>
          <p:cNvPr id="5" name="图片 4"/>
          <p:cNvPicPr/>
          <p:nvPr/>
        </p:nvPicPr>
        <p:blipFill>
          <a:blip r:embed="rId2"/>
          <a:stretch>
            <a:fillRect/>
          </a:stretch>
        </p:blipFill>
        <p:spPr>
          <a:xfrm>
            <a:off x="645477" y="2555240"/>
            <a:ext cx="6898323" cy="2232660"/>
          </a:xfrm>
          <a:prstGeom prst="rect">
            <a:avLst/>
          </a:prstGeom>
        </p:spPr>
      </p:pic>
      <p:pic>
        <p:nvPicPr>
          <p:cNvPr id="6" name="图片 5"/>
          <p:cNvPicPr/>
          <p:nvPr/>
        </p:nvPicPr>
        <p:blipFill>
          <a:blip r:embed="rId3"/>
          <a:stretch>
            <a:fillRect/>
          </a:stretch>
        </p:blipFill>
        <p:spPr>
          <a:xfrm>
            <a:off x="8820150" y="2957671"/>
            <a:ext cx="1847850" cy="1728629"/>
          </a:xfrm>
          <a:prstGeom prst="rect">
            <a:avLst/>
          </a:prstGeom>
        </p:spPr>
      </p:pic>
    </p:spTree>
    <p:extLst>
      <p:ext uri="{BB962C8B-B14F-4D97-AF65-F5344CB8AC3E}">
        <p14:creationId xmlns:p14="http://schemas.microsoft.com/office/powerpoint/2010/main" val="4233787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zh-CN" b="1" dirty="0"/>
              <a:t>单片机核心板介绍</a:t>
            </a:r>
            <a:endParaRPr lang="zh-CN" altLang="en-US" dirty="0"/>
          </a:p>
        </p:txBody>
      </p:sp>
      <p:sp>
        <p:nvSpPr>
          <p:cNvPr id="3" name="内容占位符 2"/>
          <p:cNvSpPr>
            <a:spLocks noGrp="1"/>
          </p:cNvSpPr>
          <p:nvPr>
            <p:ph idx="1"/>
          </p:nvPr>
        </p:nvSpPr>
        <p:spPr/>
        <p:txBody>
          <a:bodyPr/>
          <a:lstStyle/>
          <a:p>
            <a:r>
              <a:rPr lang="zh-CN" altLang="en-US" dirty="0" smtClean="0"/>
              <a:t>复位电路部分</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054100" y="2222500"/>
            <a:ext cx="4673600" cy="4449763"/>
          </a:xfrm>
          <a:prstGeom prst="rect">
            <a:avLst/>
          </a:prstGeom>
          <a:noFill/>
          <a:ln>
            <a:noFill/>
          </a:ln>
        </p:spPr>
      </p:pic>
      <p:pic>
        <p:nvPicPr>
          <p:cNvPr id="5" name="图片 4"/>
          <p:cNvPicPr/>
          <p:nvPr/>
        </p:nvPicPr>
        <p:blipFill>
          <a:blip r:embed="rId3"/>
          <a:stretch>
            <a:fillRect/>
          </a:stretch>
        </p:blipFill>
        <p:spPr>
          <a:xfrm>
            <a:off x="8106727" y="2950686"/>
            <a:ext cx="1210945" cy="1496695"/>
          </a:xfrm>
          <a:prstGeom prst="rect">
            <a:avLst/>
          </a:prstGeom>
        </p:spPr>
      </p:pic>
    </p:spTree>
    <p:extLst>
      <p:ext uri="{BB962C8B-B14F-4D97-AF65-F5344CB8AC3E}">
        <p14:creationId xmlns:p14="http://schemas.microsoft.com/office/powerpoint/2010/main" val="1586139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zh-CN" b="1" dirty="0"/>
              <a:t>单片机核心板介绍</a:t>
            </a:r>
            <a:endParaRPr lang="zh-CN" altLang="en-US" dirty="0"/>
          </a:p>
        </p:txBody>
      </p:sp>
      <p:sp>
        <p:nvSpPr>
          <p:cNvPr id="3" name="内容占位符 2"/>
          <p:cNvSpPr>
            <a:spLocks noGrp="1"/>
          </p:cNvSpPr>
          <p:nvPr>
            <p:ph idx="1"/>
          </p:nvPr>
        </p:nvSpPr>
        <p:spPr/>
        <p:txBody>
          <a:bodyPr/>
          <a:lstStyle/>
          <a:p>
            <a:r>
              <a:rPr lang="zh-CN" altLang="zh-CN" dirty="0"/>
              <a:t>外部</a:t>
            </a:r>
            <a:r>
              <a:rPr lang="en-US" altLang="zh-CN" dirty="0"/>
              <a:t>I/O</a:t>
            </a:r>
            <a:r>
              <a:rPr lang="zh-CN" altLang="zh-CN" dirty="0"/>
              <a:t>与其他</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6408260" y="2550318"/>
            <a:ext cx="2634139" cy="3126582"/>
          </a:xfrm>
          <a:prstGeom prst="rect">
            <a:avLst/>
          </a:prstGeom>
          <a:noFill/>
          <a:ln>
            <a:noFill/>
          </a:ln>
        </p:spPr>
      </p:pic>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689925" y="2683192"/>
            <a:ext cx="5117148" cy="3105468"/>
          </a:xfrm>
          <a:prstGeom prst="rect">
            <a:avLst/>
          </a:prstGeom>
          <a:noFill/>
          <a:ln>
            <a:noFill/>
          </a:ln>
        </p:spPr>
      </p:pic>
      <p:pic>
        <p:nvPicPr>
          <p:cNvPr id="6" name="图片 5"/>
          <p:cNvPicPr/>
          <p:nvPr/>
        </p:nvPicPr>
        <p:blipFill>
          <a:blip r:embed="rId4"/>
          <a:stretch>
            <a:fillRect/>
          </a:stretch>
        </p:blipFill>
        <p:spPr>
          <a:xfrm rot="5400000">
            <a:off x="8507889" y="3665379"/>
            <a:ext cx="4276090" cy="1141095"/>
          </a:xfrm>
          <a:prstGeom prst="rect">
            <a:avLst/>
          </a:prstGeom>
        </p:spPr>
      </p:pic>
    </p:spTree>
    <p:extLst>
      <p:ext uri="{BB962C8B-B14F-4D97-AF65-F5344CB8AC3E}">
        <p14:creationId xmlns:p14="http://schemas.microsoft.com/office/powerpoint/2010/main" val="2396004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 </a:t>
            </a:r>
            <a:r>
              <a:rPr lang="zh-CN" altLang="zh-CN" b="1" dirty="0"/>
              <a:t>使用</a:t>
            </a:r>
            <a:r>
              <a:rPr lang="en-US" altLang="zh-CN" b="1" dirty="0"/>
              <a:t>DXP</a:t>
            </a:r>
            <a:r>
              <a:rPr lang="zh-CN" altLang="zh-CN" b="1" dirty="0"/>
              <a:t>设计核心</a:t>
            </a:r>
            <a:r>
              <a:rPr lang="zh-CN" altLang="zh-CN" b="1" dirty="0" smtClean="0"/>
              <a:t>板</a:t>
            </a:r>
            <a:endParaRPr lang="zh-CN" altLang="en-US" dirty="0"/>
          </a:p>
        </p:txBody>
      </p:sp>
      <p:sp>
        <p:nvSpPr>
          <p:cNvPr id="3" name="内容占位符 2"/>
          <p:cNvSpPr>
            <a:spLocks noGrp="1"/>
          </p:cNvSpPr>
          <p:nvPr>
            <p:ph idx="1"/>
          </p:nvPr>
        </p:nvSpPr>
        <p:spPr>
          <a:xfrm>
            <a:off x="838200" y="2654300"/>
            <a:ext cx="10515600" cy="4000499"/>
          </a:xfrm>
        </p:spPr>
        <p:txBody>
          <a:bodyPr>
            <a:normAutofit/>
          </a:bodyPr>
          <a:lstStyle/>
          <a:p>
            <a:r>
              <a:rPr lang="zh-CN" altLang="zh-CN" dirty="0"/>
              <a:t>使用电路设计当中常用的软件</a:t>
            </a:r>
            <a:r>
              <a:rPr lang="en-US" altLang="zh-CN" dirty="0"/>
              <a:t>DXP</a:t>
            </a:r>
            <a:r>
              <a:rPr lang="zh-CN" altLang="zh-CN" dirty="0"/>
              <a:t>软件来进行原理图的设计介绍工作。本书采用的</a:t>
            </a:r>
            <a:r>
              <a:rPr lang="en-US" altLang="zh-CN" dirty="0"/>
              <a:t>DXP</a:t>
            </a:r>
            <a:r>
              <a:rPr lang="zh-CN" altLang="zh-CN" dirty="0"/>
              <a:t>软件版本为：</a:t>
            </a:r>
            <a:r>
              <a:rPr lang="en-US" altLang="zh-CN" dirty="0"/>
              <a:t>Altium Designer </a:t>
            </a:r>
            <a:r>
              <a:rPr lang="en-US" altLang="zh-CN" dirty="0" smtClean="0"/>
              <a:t>6.9</a:t>
            </a:r>
            <a:r>
              <a:rPr lang="zh-CN" altLang="en-US" dirty="0" smtClean="0"/>
              <a:t>（注意教材中多次提到</a:t>
            </a:r>
            <a:r>
              <a:rPr lang="en-US" altLang="zh-CN" dirty="0"/>
              <a:t>Altium Designer </a:t>
            </a:r>
            <a:r>
              <a:rPr lang="en-US" altLang="zh-CN" dirty="0" smtClean="0"/>
              <a:t>6.5</a:t>
            </a:r>
            <a:r>
              <a:rPr lang="zh-CN" altLang="en-US" dirty="0" smtClean="0"/>
              <a:t>，该版本为最低可使用的软件版本。虽然有更低的版本，但是</a:t>
            </a:r>
            <a:r>
              <a:rPr lang="en-US" altLang="zh-CN" dirty="0" smtClean="0"/>
              <a:t>AD6.5</a:t>
            </a:r>
            <a:r>
              <a:rPr lang="zh-CN" altLang="en-US" dirty="0" smtClean="0"/>
              <a:t>版是比较好用的最低的版本）</a:t>
            </a:r>
            <a:endParaRPr lang="en-US" altLang="zh-CN" dirty="0" smtClean="0"/>
          </a:p>
          <a:p>
            <a:endParaRPr lang="en-US" altLang="zh-CN" dirty="0" smtClean="0"/>
          </a:p>
          <a:p>
            <a:r>
              <a:rPr lang="en-US" altLang="zh-CN" dirty="0" smtClean="0"/>
              <a:t>[</a:t>
            </a:r>
            <a:r>
              <a:rPr lang="zh-CN" altLang="en-US" dirty="0" smtClean="0"/>
              <a:t>注意</a:t>
            </a:r>
            <a:r>
              <a:rPr lang="en-US" altLang="zh-CN" dirty="0" smtClean="0"/>
              <a:t>]</a:t>
            </a:r>
            <a:r>
              <a:rPr lang="zh-CN" altLang="en-US" dirty="0" smtClean="0"/>
              <a:t>本节后续的操作与教材基本一致，各位同学依照教材慢慢操作，重复多做几遍一定能够完成任务。</a:t>
            </a:r>
            <a:endParaRPr lang="en-US" altLang="zh-CN" dirty="0" smtClean="0"/>
          </a:p>
        </p:txBody>
      </p:sp>
    </p:spTree>
    <p:extLst>
      <p:ext uri="{BB962C8B-B14F-4D97-AF65-F5344CB8AC3E}">
        <p14:creationId xmlns:p14="http://schemas.microsoft.com/office/powerpoint/2010/main" val="2330813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 </a:t>
            </a:r>
            <a:r>
              <a:rPr lang="zh-CN" altLang="zh-CN" b="1" dirty="0"/>
              <a:t>使用</a:t>
            </a:r>
            <a:r>
              <a:rPr lang="en-US" altLang="zh-CN" b="1" dirty="0"/>
              <a:t>DXP</a:t>
            </a:r>
            <a:r>
              <a:rPr lang="zh-CN" altLang="zh-CN" b="1" dirty="0"/>
              <a:t>设计核心板</a:t>
            </a:r>
            <a:endParaRPr lang="zh-CN" altLang="en-US" dirty="0"/>
          </a:p>
        </p:txBody>
      </p:sp>
      <p:sp>
        <p:nvSpPr>
          <p:cNvPr id="3" name="内容占位符 2"/>
          <p:cNvSpPr>
            <a:spLocks noGrp="1"/>
          </p:cNvSpPr>
          <p:nvPr>
            <p:ph idx="1"/>
          </p:nvPr>
        </p:nvSpPr>
        <p:spPr>
          <a:xfrm>
            <a:off x="838200" y="1825624"/>
            <a:ext cx="10515600" cy="4740275"/>
          </a:xfrm>
        </p:spPr>
        <p:txBody>
          <a:bodyPr>
            <a:normAutofit/>
          </a:bodyPr>
          <a:lstStyle/>
          <a:p>
            <a:r>
              <a:rPr lang="en-US" altLang="zh-CN" b="1" dirty="0"/>
              <a:t>2.2.1 DXP</a:t>
            </a:r>
            <a:r>
              <a:rPr lang="zh-CN" altLang="zh-CN" b="1" dirty="0"/>
              <a:t>软件基础功能介绍</a:t>
            </a:r>
          </a:p>
          <a:p>
            <a:r>
              <a:rPr lang="zh-CN" altLang="en-US" dirty="0" smtClean="0"/>
              <a:t>基</a:t>
            </a:r>
            <a:r>
              <a:rPr lang="zh-CN" altLang="en-US" dirty="0"/>
              <a:t>本设计步骤：</a:t>
            </a:r>
            <a:endParaRPr lang="en-US" altLang="zh-CN" dirty="0"/>
          </a:p>
          <a:p>
            <a:pPr marL="0" indent="0">
              <a:buNone/>
            </a:pPr>
            <a:r>
              <a:rPr lang="en-US" altLang="zh-CN" dirty="0"/>
              <a:t>	</a:t>
            </a:r>
            <a:r>
              <a:rPr lang="zh-CN" altLang="en-US" dirty="0"/>
              <a:t>第一步：新建工程</a:t>
            </a:r>
            <a:endParaRPr lang="en-US" altLang="zh-CN" dirty="0"/>
          </a:p>
          <a:p>
            <a:pPr marL="0" indent="0">
              <a:buNone/>
            </a:pPr>
            <a:r>
              <a:rPr lang="en-US" altLang="zh-CN" dirty="0"/>
              <a:t>	</a:t>
            </a:r>
            <a:r>
              <a:rPr lang="zh-CN" altLang="en-US" dirty="0"/>
              <a:t>第二步：新建原理图</a:t>
            </a:r>
            <a:endParaRPr lang="en-US" altLang="zh-CN" dirty="0"/>
          </a:p>
          <a:p>
            <a:pPr marL="0" indent="0">
              <a:buNone/>
            </a:pPr>
            <a:r>
              <a:rPr lang="en-US" altLang="zh-CN" dirty="0"/>
              <a:t>	</a:t>
            </a:r>
            <a:r>
              <a:rPr lang="zh-CN" altLang="en-US" dirty="0"/>
              <a:t>第三步：新建</a:t>
            </a:r>
            <a:r>
              <a:rPr lang="en-US" altLang="zh-CN" dirty="0"/>
              <a:t>PCB</a:t>
            </a:r>
          </a:p>
          <a:p>
            <a:pPr marL="0" indent="0">
              <a:buNone/>
            </a:pPr>
            <a:r>
              <a:rPr lang="en-US" altLang="zh-CN" dirty="0"/>
              <a:t>	</a:t>
            </a:r>
            <a:r>
              <a:rPr lang="zh-CN" altLang="en-US" dirty="0"/>
              <a:t>第四步：新建原理图库</a:t>
            </a:r>
            <a:endParaRPr lang="en-US" altLang="zh-CN" dirty="0"/>
          </a:p>
          <a:p>
            <a:pPr marL="0" indent="0">
              <a:buNone/>
            </a:pPr>
            <a:r>
              <a:rPr lang="en-US" altLang="zh-CN" dirty="0"/>
              <a:t>	</a:t>
            </a:r>
            <a:r>
              <a:rPr lang="zh-CN" altLang="en-US" dirty="0"/>
              <a:t>第五步：新建</a:t>
            </a:r>
            <a:r>
              <a:rPr lang="en-US" altLang="zh-CN" dirty="0"/>
              <a:t>PCB</a:t>
            </a:r>
            <a:r>
              <a:rPr lang="zh-CN" altLang="en-US" dirty="0"/>
              <a:t>库</a:t>
            </a:r>
            <a:endParaRPr lang="en-US" altLang="zh-CN" dirty="0"/>
          </a:p>
          <a:p>
            <a:pPr marL="0" indent="0">
              <a:buNone/>
            </a:pPr>
            <a:r>
              <a:rPr lang="en-US" altLang="zh-CN" dirty="0"/>
              <a:t>	</a:t>
            </a:r>
            <a:r>
              <a:rPr lang="zh-CN" altLang="en-US" dirty="0"/>
              <a:t>第六步：</a:t>
            </a:r>
            <a:r>
              <a:rPr lang="en-US" altLang="zh-CN" dirty="0"/>
              <a:t>Save All  </a:t>
            </a:r>
            <a:r>
              <a:rPr lang="zh-CN" altLang="en-US" dirty="0"/>
              <a:t>保存所有文</a:t>
            </a:r>
            <a:r>
              <a:rPr lang="zh-CN" altLang="en-US" dirty="0" smtClean="0"/>
              <a:t>件</a:t>
            </a:r>
            <a:endParaRPr lang="en-US" altLang="zh-CN" dirty="0" smtClean="0"/>
          </a:p>
          <a:p>
            <a:pPr marL="0" indent="0">
              <a:buNone/>
            </a:pPr>
            <a:r>
              <a:rPr lang="zh-CN" altLang="en-US" dirty="0"/>
              <a:t>操</a:t>
            </a:r>
            <a:r>
              <a:rPr lang="zh-CN" altLang="en-US" dirty="0" smtClean="0"/>
              <a:t>作演示</a:t>
            </a:r>
            <a:endParaRPr lang="zh-CN" altLang="en-US" dirty="0"/>
          </a:p>
          <a:p>
            <a:endParaRPr lang="zh-CN" altLang="en-US" dirty="0"/>
          </a:p>
        </p:txBody>
      </p:sp>
    </p:spTree>
    <p:extLst>
      <p:ext uri="{BB962C8B-B14F-4D97-AF65-F5344CB8AC3E}">
        <p14:creationId xmlns:p14="http://schemas.microsoft.com/office/powerpoint/2010/main" val="608855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 </a:t>
            </a:r>
            <a:r>
              <a:rPr lang="zh-CN" altLang="zh-CN" b="1" dirty="0"/>
              <a:t>使用</a:t>
            </a:r>
            <a:r>
              <a:rPr lang="en-US" altLang="zh-CN" b="1" dirty="0"/>
              <a:t>DXP</a:t>
            </a:r>
            <a:r>
              <a:rPr lang="zh-CN" altLang="zh-CN" b="1" dirty="0"/>
              <a:t>设计核心板</a:t>
            </a:r>
            <a:endParaRPr lang="zh-CN" altLang="en-US" dirty="0"/>
          </a:p>
        </p:txBody>
      </p:sp>
      <p:sp>
        <p:nvSpPr>
          <p:cNvPr id="3" name="内容占位符 2"/>
          <p:cNvSpPr>
            <a:spLocks noGrp="1"/>
          </p:cNvSpPr>
          <p:nvPr>
            <p:ph idx="1"/>
          </p:nvPr>
        </p:nvSpPr>
        <p:spPr>
          <a:xfrm>
            <a:off x="330200" y="1587500"/>
            <a:ext cx="11671300" cy="5270500"/>
          </a:xfrm>
        </p:spPr>
        <p:txBody>
          <a:bodyPr>
            <a:normAutofit/>
          </a:bodyPr>
          <a:lstStyle/>
          <a:p>
            <a:r>
              <a:rPr lang="en-US" altLang="zh-CN" b="1" dirty="0"/>
              <a:t>2.2.2</a:t>
            </a:r>
            <a:r>
              <a:rPr lang="zh-CN" altLang="zh-CN" b="1" dirty="0"/>
              <a:t>使用</a:t>
            </a:r>
            <a:r>
              <a:rPr lang="en-US" altLang="zh-CN" b="1" dirty="0"/>
              <a:t>DXP</a:t>
            </a:r>
            <a:r>
              <a:rPr lang="zh-CN" altLang="zh-CN" b="1" dirty="0"/>
              <a:t>绘制核心板原理</a:t>
            </a:r>
            <a:r>
              <a:rPr lang="zh-CN" altLang="zh-CN" b="1" dirty="0" smtClean="0"/>
              <a:t>图</a:t>
            </a:r>
            <a:endParaRPr lang="en-US" altLang="zh-CN" b="1" dirty="0" smtClean="0"/>
          </a:p>
          <a:p>
            <a:r>
              <a:rPr lang="zh-CN" altLang="zh-CN" dirty="0"/>
              <a:t>原理图的设计较为简单，需要了解的过程与需要注意的问</a:t>
            </a:r>
            <a:r>
              <a:rPr lang="zh-CN" altLang="zh-CN" dirty="0" smtClean="0"/>
              <a:t>题</a:t>
            </a:r>
            <a:endParaRPr lang="en-US" altLang="zh-CN" dirty="0" smtClean="0"/>
          </a:p>
          <a:p>
            <a:pPr marL="0" lvl="0" indent="0">
              <a:buNone/>
            </a:pPr>
            <a:r>
              <a:rPr lang="en-US" altLang="zh-CN" dirty="0" smtClean="0"/>
              <a:t>    	</a:t>
            </a:r>
            <a:r>
              <a:rPr lang="zh-CN" altLang="zh-CN" dirty="0" smtClean="0"/>
              <a:t>首</a:t>
            </a:r>
            <a:r>
              <a:rPr lang="zh-CN" altLang="zh-CN" dirty="0"/>
              <a:t>先放置所有的元件</a:t>
            </a:r>
            <a:r>
              <a:rPr lang="zh-CN" altLang="zh-CN" dirty="0" smtClean="0"/>
              <a:t>。</a:t>
            </a:r>
            <a:endParaRPr lang="en-US" altLang="zh-CN" dirty="0" smtClean="0"/>
          </a:p>
          <a:p>
            <a:pPr marL="0" lvl="0" indent="0">
              <a:buNone/>
            </a:pPr>
            <a:r>
              <a:rPr lang="en-US" altLang="zh-CN" dirty="0"/>
              <a:t>	</a:t>
            </a:r>
            <a:r>
              <a:rPr lang="zh-CN" altLang="zh-CN" dirty="0" smtClean="0"/>
              <a:t>第</a:t>
            </a:r>
            <a:r>
              <a:rPr lang="zh-CN" altLang="zh-CN" dirty="0"/>
              <a:t>二步对摆放好的元件进行连线，连线的时候注意红色的叉叉表示连接，黑色的叉表示没有连接好</a:t>
            </a:r>
            <a:r>
              <a:rPr lang="zh-CN" altLang="zh-CN" dirty="0" smtClean="0"/>
              <a:t>。</a:t>
            </a:r>
            <a:endParaRPr lang="en-US" altLang="zh-CN" dirty="0" smtClean="0"/>
          </a:p>
          <a:p>
            <a:pPr marL="0" lvl="0" indent="0">
              <a:buNone/>
            </a:pPr>
            <a:r>
              <a:rPr lang="en-US" altLang="zh-CN" dirty="0"/>
              <a:t>	</a:t>
            </a:r>
            <a:r>
              <a:rPr lang="en-US" altLang="zh-CN" dirty="0" smtClean="0"/>
              <a:t>[</a:t>
            </a:r>
            <a:r>
              <a:rPr lang="zh-CN" altLang="en-US" dirty="0" smtClean="0"/>
              <a:t>注</a:t>
            </a:r>
            <a:r>
              <a:rPr lang="en-US" altLang="zh-CN" dirty="0" smtClean="0"/>
              <a:t>]</a:t>
            </a:r>
            <a:r>
              <a:rPr lang="zh-CN" altLang="zh-CN" dirty="0" smtClean="0"/>
              <a:t>在</a:t>
            </a:r>
            <a:r>
              <a:rPr lang="zh-CN" altLang="zh-CN" dirty="0"/>
              <a:t>原理图设计的时候常用的库只有两个：</a:t>
            </a:r>
            <a:r>
              <a:rPr lang="en-US" altLang="zh-CN" dirty="0"/>
              <a:t>Miscellaneous Devices </a:t>
            </a:r>
            <a:r>
              <a:rPr lang="zh-CN" altLang="zh-CN" dirty="0"/>
              <a:t>和</a:t>
            </a:r>
            <a:r>
              <a:rPr lang="en-US" altLang="zh-CN" dirty="0"/>
              <a:t>Miscellaneous Connectors</a:t>
            </a:r>
            <a:r>
              <a:rPr lang="zh-CN" altLang="zh-CN" dirty="0"/>
              <a:t>。其中</a:t>
            </a:r>
            <a:r>
              <a:rPr lang="en-US" altLang="zh-CN" dirty="0"/>
              <a:t>Miscellaneous Devices</a:t>
            </a:r>
            <a:r>
              <a:rPr lang="zh-CN" altLang="zh-CN" dirty="0"/>
              <a:t>库中存放了常用的电子元件，例如电容、电阻等；</a:t>
            </a:r>
            <a:r>
              <a:rPr lang="en-US" altLang="zh-CN" dirty="0"/>
              <a:t>Miscellaneous Connectors</a:t>
            </a:r>
            <a:r>
              <a:rPr lang="zh-CN" altLang="zh-CN" dirty="0"/>
              <a:t>库中存放了常用的接头元件，例如插针</a:t>
            </a:r>
            <a:r>
              <a:rPr lang="zh-CN" altLang="zh-CN" dirty="0" smtClean="0"/>
              <a:t>。</a:t>
            </a:r>
            <a:endParaRPr lang="en-US" altLang="zh-CN" dirty="0" smtClean="0"/>
          </a:p>
          <a:p>
            <a:pPr marL="0" lvl="0" indent="0">
              <a:buNone/>
            </a:pPr>
            <a:r>
              <a:rPr lang="en-US" altLang="zh-CN" dirty="0"/>
              <a:t>	</a:t>
            </a:r>
            <a:r>
              <a:rPr lang="zh-CN" altLang="zh-CN" dirty="0" smtClean="0"/>
              <a:t>编</a:t>
            </a:r>
            <a:r>
              <a:rPr lang="zh-CN" altLang="zh-CN" dirty="0"/>
              <a:t>译原理图、编译工程</a:t>
            </a:r>
            <a:r>
              <a:rPr lang="zh-CN" altLang="zh-CN" dirty="0" smtClean="0"/>
              <a:t>。</a:t>
            </a:r>
            <a:endParaRPr lang="en-US" altLang="zh-CN" dirty="0" smtClean="0"/>
          </a:p>
          <a:p>
            <a:pPr marL="0" lvl="0" indent="0">
              <a:buNone/>
            </a:pPr>
            <a:r>
              <a:rPr lang="zh-CN" altLang="en-US" b="1" dirty="0"/>
              <a:t>操</a:t>
            </a:r>
            <a:r>
              <a:rPr lang="zh-CN" altLang="en-US" b="1" dirty="0" smtClean="0"/>
              <a:t>作演示</a:t>
            </a:r>
            <a:endParaRPr lang="zh-CN" altLang="zh-CN" b="1" dirty="0"/>
          </a:p>
        </p:txBody>
      </p:sp>
    </p:spTree>
    <p:extLst>
      <p:ext uri="{BB962C8B-B14F-4D97-AF65-F5344CB8AC3E}">
        <p14:creationId xmlns:p14="http://schemas.microsoft.com/office/powerpoint/2010/main" val="2126168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 </a:t>
            </a:r>
            <a:r>
              <a:rPr lang="zh-CN" altLang="zh-CN" b="1" dirty="0"/>
              <a:t>使用</a:t>
            </a:r>
            <a:r>
              <a:rPr lang="en-US" altLang="zh-CN" b="1" dirty="0"/>
              <a:t>DXP</a:t>
            </a:r>
            <a:r>
              <a:rPr lang="zh-CN" altLang="zh-CN" b="1" dirty="0"/>
              <a:t>设计核心板</a:t>
            </a:r>
            <a:endParaRPr lang="zh-CN" altLang="en-US" dirty="0"/>
          </a:p>
        </p:txBody>
      </p:sp>
      <p:sp>
        <p:nvSpPr>
          <p:cNvPr id="3" name="内容占位符 2"/>
          <p:cNvSpPr>
            <a:spLocks noGrp="1"/>
          </p:cNvSpPr>
          <p:nvPr>
            <p:ph idx="1"/>
          </p:nvPr>
        </p:nvSpPr>
        <p:spPr/>
        <p:txBody>
          <a:bodyPr/>
          <a:lstStyle/>
          <a:p>
            <a:r>
              <a:rPr lang="en-US" altLang="zh-CN" b="1" dirty="0"/>
              <a:t>2.2.3</a:t>
            </a:r>
            <a:r>
              <a:rPr lang="zh-CN" altLang="zh-CN" b="1" dirty="0"/>
              <a:t>使用</a:t>
            </a:r>
            <a:r>
              <a:rPr lang="en-US" altLang="zh-CN" b="1" dirty="0"/>
              <a:t>DXP</a:t>
            </a:r>
            <a:r>
              <a:rPr lang="zh-CN" altLang="zh-CN" b="1" dirty="0"/>
              <a:t>绘制核心板</a:t>
            </a:r>
            <a:r>
              <a:rPr lang="en-US" altLang="zh-CN" b="1" dirty="0" smtClean="0"/>
              <a:t>PCB</a:t>
            </a:r>
          </a:p>
          <a:p>
            <a:pPr marL="0" indent="0">
              <a:buNone/>
            </a:pPr>
            <a:r>
              <a:rPr lang="en-US" altLang="zh-CN" b="1" dirty="0"/>
              <a:t>	</a:t>
            </a:r>
            <a:r>
              <a:rPr lang="zh-CN" altLang="en-US" b="1" dirty="0" smtClean="0"/>
              <a:t>绘制</a:t>
            </a:r>
            <a:r>
              <a:rPr lang="en-US" altLang="zh-CN" b="1" dirty="0" smtClean="0"/>
              <a:t>PCB</a:t>
            </a:r>
            <a:r>
              <a:rPr lang="zh-CN" altLang="en-US" b="1" dirty="0" smtClean="0"/>
              <a:t>依照如下步骤进行</a:t>
            </a:r>
            <a:endParaRPr lang="en-US" altLang="zh-CN" b="1" dirty="0" smtClean="0"/>
          </a:p>
          <a:p>
            <a:pPr marL="0" indent="0">
              <a:buNone/>
            </a:pPr>
            <a:r>
              <a:rPr lang="en-US" altLang="zh-CN" b="1" dirty="0"/>
              <a:t>	</a:t>
            </a:r>
            <a:r>
              <a:rPr lang="en-US" altLang="zh-CN" b="1" dirty="0" smtClean="0"/>
              <a:t>	</a:t>
            </a:r>
            <a:r>
              <a:rPr lang="zh-CN" altLang="en-US" b="1" dirty="0" smtClean="0"/>
              <a:t>第一步：使用原理图导出</a:t>
            </a:r>
            <a:r>
              <a:rPr lang="en-US" altLang="zh-CN" b="1" dirty="0" smtClean="0"/>
              <a:t>PCB</a:t>
            </a:r>
          </a:p>
          <a:p>
            <a:pPr marL="0" indent="0">
              <a:buNone/>
            </a:pPr>
            <a:r>
              <a:rPr lang="en-US" altLang="zh-CN" b="1" dirty="0"/>
              <a:t>	</a:t>
            </a:r>
            <a:r>
              <a:rPr lang="en-US" altLang="zh-CN" b="1" dirty="0" smtClean="0"/>
              <a:t>	</a:t>
            </a:r>
            <a:r>
              <a:rPr lang="zh-CN" altLang="en-US" b="1" dirty="0" smtClean="0"/>
              <a:t>第二步：元件布局</a:t>
            </a:r>
            <a:endParaRPr lang="en-US" altLang="zh-CN" b="1" dirty="0" smtClean="0"/>
          </a:p>
          <a:p>
            <a:pPr marL="0" indent="0">
              <a:buNone/>
            </a:pPr>
            <a:r>
              <a:rPr lang="en-US" altLang="zh-CN" b="1" dirty="0"/>
              <a:t>	</a:t>
            </a:r>
            <a:r>
              <a:rPr lang="en-US" altLang="zh-CN" b="1" dirty="0" smtClean="0"/>
              <a:t>	</a:t>
            </a:r>
            <a:r>
              <a:rPr lang="zh-CN" altLang="en-US" b="1" dirty="0" smtClean="0"/>
              <a:t>第三步：设置规则</a:t>
            </a:r>
            <a:endParaRPr lang="en-US" altLang="zh-CN" b="1" dirty="0" smtClean="0"/>
          </a:p>
          <a:p>
            <a:pPr marL="0" indent="0">
              <a:buNone/>
            </a:pPr>
            <a:r>
              <a:rPr lang="en-US" altLang="zh-CN" b="1" dirty="0"/>
              <a:t>	</a:t>
            </a:r>
            <a:r>
              <a:rPr lang="en-US" altLang="zh-CN" b="1" dirty="0" smtClean="0"/>
              <a:t>	</a:t>
            </a:r>
            <a:r>
              <a:rPr lang="zh-CN" altLang="en-US" b="1" dirty="0" smtClean="0"/>
              <a:t>第四步：布线</a:t>
            </a:r>
            <a:endParaRPr lang="en-US" altLang="zh-CN" b="1" dirty="0" smtClean="0"/>
          </a:p>
          <a:p>
            <a:pPr marL="0" indent="0">
              <a:buNone/>
            </a:pPr>
            <a:r>
              <a:rPr lang="en-US" altLang="zh-CN" b="1" dirty="0"/>
              <a:t>	</a:t>
            </a:r>
            <a:r>
              <a:rPr lang="en-US" altLang="zh-CN" b="1" dirty="0" smtClean="0"/>
              <a:t>	</a:t>
            </a:r>
            <a:r>
              <a:rPr lang="zh-CN" altLang="en-US" b="1" dirty="0" smtClean="0"/>
              <a:t>第五步：其他处理</a:t>
            </a:r>
            <a:endParaRPr lang="en-US" altLang="zh-CN" b="1" dirty="0" smtClean="0"/>
          </a:p>
          <a:p>
            <a:pPr marL="0" indent="0">
              <a:buNone/>
            </a:pPr>
            <a:r>
              <a:rPr lang="zh-CN" altLang="en-US" b="1" dirty="0" smtClean="0"/>
              <a:t>操作演示</a:t>
            </a:r>
            <a:endParaRPr lang="en-US" altLang="zh-CN" b="1" dirty="0" smtClean="0"/>
          </a:p>
        </p:txBody>
      </p:sp>
    </p:spTree>
    <p:extLst>
      <p:ext uri="{BB962C8B-B14F-4D97-AF65-F5344CB8AC3E}">
        <p14:creationId xmlns:p14="http://schemas.microsoft.com/office/powerpoint/2010/main" val="3090322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a:t>
            </a:r>
            <a:r>
              <a:rPr lang="zh-CN" altLang="zh-CN" b="1" dirty="0" smtClean="0"/>
              <a:t>板</a:t>
            </a:r>
            <a:endParaRPr lang="zh-CN" altLang="en-US" dirty="0"/>
          </a:p>
        </p:txBody>
      </p:sp>
      <p:sp>
        <p:nvSpPr>
          <p:cNvPr id="3" name="内容占位符 2"/>
          <p:cNvSpPr>
            <a:spLocks noGrp="1"/>
          </p:cNvSpPr>
          <p:nvPr>
            <p:ph idx="1"/>
          </p:nvPr>
        </p:nvSpPr>
        <p:spPr/>
        <p:txBody>
          <a:bodyPr/>
          <a:lstStyle/>
          <a:p>
            <a:r>
              <a:rPr lang="zh-CN" altLang="zh-CN" dirty="0"/>
              <a:t>完成电路设计工作之后，需要制造出该电路板，制造电路板的工作由电路板制版厂家完成，我们只需要将设计图文件发送给电路板的制版商家即可。在淘宝上用户可以找到很多</a:t>
            </a:r>
            <a:r>
              <a:rPr lang="en-US" altLang="zh-CN" dirty="0"/>
              <a:t>PCB</a:t>
            </a:r>
            <a:r>
              <a:rPr lang="zh-CN" altLang="zh-CN" dirty="0"/>
              <a:t>制造商，通过核实价格可以直接联系该商家进行电路板制造工作</a:t>
            </a:r>
            <a:r>
              <a:rPr lang="zh-CN" altLang="zh-CN" dirty="0" smtClean="0"/>
              <a:t>。</a:t>
            </a:r>
            <a:endParaRPr lang="en-US" altLang="zh-CN" dirty="0" smtClean="0"/>
          </a:p>
          <a:p>
            <a:r>
              <a:rPr lang="zh-CN" altLang="en-US" dirty="0"/>
              <a:t>焊</a:t>
            </a:r>
            <a:r>
              <a:rPr lang="zh-CN" altLang="en-US" dirty="0" smtClean="0"/>
              <a:t>接核心板的基本步骤如下：</a:t>
            </a:r>
            <a:endParaRPr lang="en-US" altLang="zh-CN" dirty="0" smtClean="0"/>
          </a:p>
          <a:p>
            <a:pPr marL="0" indent="0">
              <a:buNone/>
            </a:pPr>
            <a:r>
              <a:rPr lang="en-US" altLang="zh-CN" dirty="0"/>
              <a:t>	</a:t>
            </a:r>
            <a:r>
              <a:rPr lang="zh-CN" altLang="en-US" dirty="0" smtClean="0"/>
              <a:t>第一步：准备焊接环境</a:t>
            </a:r>
            <a:endParaRPr lang="en-US" altLang="zh-CN" dirty="0" smtClean="0"/>
          </a:p>
          <a:p>
            <a:pPr marL="0" indent="0">
              <a:buNone/>
            </a:pPr>
            <a:r>
              <a:rPr lang="en-US" altLang="zh-CN" dirty="0"/>
              <a:t>	</a:t>
            </a:r>
            <a:r>
              <a:rPr lang="zh-CN" altLang="en-US" dirty="0" smtClean="0"/>
              <a:t>第二步：元件焊接</a:t>
            </a:r>
            <a:endParaRPr lang="en-US" altLang="zh-CN" dirty="0" smtClean="0"/>
          </a:p>
          <a:p>
            <a:pPr marL="0" indent="0">
              <a:buNone/>
            </a:pPr>
            <a:r>
              <a:rPr lang="en-US" altLang="zh-CN" dirty="0"/>
              <a:t>	</a:t>
            </a:r>
            <a:r>
              <a:rPr lang="zh-CN" altLang="en-US" dirty="0" smtClean="0"/>
              <a:t>第三步：简要测试</a:t>
            </a:r>
            <a:endParaRPr lang="zh-CN" altLang="en-US" dirty="0"/>
          </a:p>
        </p:txBody>
      </p:sp>
    </p:spTree>
    <p:extLst>
      <p:ext uri="{BB962C8B-B14F-4D97-AF65-F5344CB8AC3E}">
        <p14:creationId xmlns:p14="http://schemas.microsoft.com/office/powerpoint/2010/main" val="2194108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a:t>
            </a:r>
            <a:r>
              <a:rPr lang="zh-CN" altLang="zh-CN" b="1" dirty="0" smtClean="0"/>
              <a:t>板</a:t>
            </a:r>
            <a:endParaRPr lang="zh-CN" altLang="en-US" dirty="0"/>
          </a:p>
        </p:txBody>
      </p:sp>
      <p:sp>
        <p:nvSpPr>
          <p:cNvPr id="3" name="内容占位符 2"/>
          <p:cNvSpPr>
            <a:spLocks noGrp="1"/>
          </p:cNvSpPr>
          <p:nvPr>
            <p:ph idx="1"/>
          </p:nvPr>
        </p:nvSpPr>
        <p:spPr/>
        <p:txBody>
          <a:bodyPr/>
          <a:lstStyle/>
          <a:p>
            <a:r>
              <a:rPr lang="en-US" altLang="zh-CN" b="1" dirty="0"/>
              <a:t>2.3.1</a:t>
            </a:r>
            <a:r>
              <a:rPr lang="zh-CN" altLang="zh-CN" b="1" dirty="0"/>
              <a:t>准备焊接环境</a:t>
            </a:r>
            <a:endParaRPr lang="en-US" altLang="zh-CN" dirty="0" smtClean="0"/>
          </a:p>
          <a:p>
            <a:r>
              <a:rPr lang="zh-CN" altLang="zh-CN" dirty="0" smtClean="0"/>
              <a:t>典</a:t>
            </a:r>
            <a:r>
              <a:rPr lang="zh-CN" altLang="zh-CN" dirty="0"/>
              <a:t>型的焊接工作环境所需的物品有：</a:t>
            </a:r>
          </a:p>
          <a:p>
            <a:pPr marL="0" lvl="0" indent="0">
              <a:buNone/>
            </a:pPr>
            <a:r>
              <a:rPr lang="en-US" altLang="zh-CN" dirty="0" smtClean="0"/>
              <a:t>	</a:t>
            </a:r>
            <a:r>
              <a:rPr lang="zh-CN" altLang="zh-CN" dirty="0" smtClean="0"/>
              <a:t>电</a:t>
            </a:r>
            <a:r>
              <a:rPr lang="zh-CN" altLang="zh-CN" dirty="0"/>
              <a:t>烙铁</a:t>
            </a:r>
          </a:p>
          <a:p>
            <a:pPr marL="0" lvl="0" indent="0">
              <a:buNone/>
            </a:pPr>
            <a:r>
              <a:rPr lang="en-US" altLang="zh-CN" dirty="0" smtClean="0"/>
              <a:t>	</a:t>
            </a:r>
            <a:r>
              <a:rPr lang="zh-CN" altLang="zh-CN" dirty="0" smtClean="0"/>
              <a:t>万用</a:t>
            </a:r>
            <a:r>
              <a:rPr lang="zh-CN" altLang="zh-CN" dirty="0"/>
              <a:t>表</a:t>
            </a:r>
          </a:p>
          <a:p>
            <a:pPr marL="0" lvl="0" indent="0">
              <a:buNone/>
            </a:pPr>
            <a:r>
              <a:rPr lang="en-US" altLang="zh-CN" dirty="0" smtClean="0"/>
              <a:t>	</a:t>
            </a:r>
            <a:r>
              <a:rPr lang="zh-CN" altLang="zh-CN" dirty="0" smtClean="0"/>
              <a:t>焊</a:t>
            </a:r>
            <a:r>
              <a:rPr lang="zh-CN" altLang="zh-CN" dirty="0"/>
              <a:t>锡丝</a:t>
            </a:r>
          </a:p>
          <a:p>
            <a:pPr marL="0" lvl="0" indent="0">
              <a:buNone/>
            </a:pPr>
            <a:r>
              <a:rPr lang="en-US" altLang="zh-CN" dirty="0" smtClean="0"/>
              <a:t>	</a:t>
            </a:r>
            <a:r>
              <a:rPr lang="zh-CN" altLang="zh-CN" dirty="0" smtClean="0"/>
              <a:t>各</a:t>
            </a:r>
            <a:r>
              <a:rPr lang="zh-CN" altLang="zh-CN" dirty="0"/>
              <a:t>种元器件</a:t>
            </a:r>
          </a:p>
          <a:p>
            <a:pPr marL="0" lvl="0" indent="0">
              <a:buNone/>
            </a:pPr>
            <a:r>
              <a:rPr lang="en-US" altLang="zh-CN" dirty="0" smtClean="0"/>
              <a:t>	</a:t>
            </a:r>
            <a:r>
              <a:rPr lang="zh-CN" altLang="zh-CN" dirty="0" smtClean="0"/>
              <a:t>其</a:t>
            </a:r>
            <a:r>
              <a:rPr lang="zh-CN" altLang="zh-CN" dirty="0"/>
              <a:t>他有关设备</a:t>
            </a:r>
          </a:p>
          <a:p>
            <a:endParaRPr lang="zh-CN" altLang="en-US" dirty="0"/>
          </a:p>
        </p:txBody>
      </p:sp>
    </p:spTree>
    <p:extLst>
      <p:ext uri="{BB962C8B-B14F-4D97-AF65-F5344CB8AC3E}">
        <p14:creationId xmlns:p14="http://schemas.microsoft.com/office/powerpoint/2010/main" val="1675549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08760" y="2352358"/>
            <a:ext cx="9144000" cy="1655762"/>
          </a:xfrm>
        </p:spPr>
        <p:txBody>
          <a:bodyPr/>
          <a:lstStyle/>
          <a:p>
            <a:r>
              <a:rPr lang="zh-CN" altLang="zh-CN" sz="3600" b="1" dirty="0"/>
              <a:t>第二章：核心控制系统硬件设计与实现</a:t>
            </a:r>
          </a:p>
          <a:p>
            <a:endParaRPr lang="zh-CN" altLang="en-US" dirty="0"/>
          </a:p>
        </p:txBody>
      </p:sp>
    </p:spTree>
    <p:extLst>
      <p:ext uri="{BB962C8B-B14F-4D97-AF65-F5344CB8AC3E}">
        <p14:creationId xmlns:p14="http://schemas.microsoft.com/office/powerpoint/2010/main" val="76545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2.3.2</a:t>
            </a:r>
            <a:r>
              <a:rPr lang="zh-CN" altLang="zh-CN" b="1" dirty="0"/>
              <a:t>元件的识别与简单判别</a:t>
            </a:r>
          </a:p>
          <a:p>
            <a:r>
              <a:rPr lang="zh-CN" altLang="zh-CN" dirty="0"/>
              <a:t>电阻</a:t>
            </a:r>
          </a:p>
          <a:p>
            <a:endParaRPr lang="zh-CN" altLang="en-US" dirty="0"/>
          </a:p>
        </p:txBody>
      </p:sp>
      <p:pic>
        <p:nvPicPr>
          <p:cNvPr id="4" name="图片 3"/>
          <p:cNvPicPr/>
          <p:nvPr/>
        </p:nvPicPr>
        <p:blipFill>
          <a:blip r:embed="rId2"/>
          <a:stretch>
            <a:fillRect/>
          </a:stretch>
        </p:blipFill>
        <p:spPr>
          <a:xfrm>
            <a:off x="3721734" y="3027521"/>
            <a:ext cx="4876165" cy="2865279"/>
          </a:xfrm>
          <a:prstGeom prst="rect">
            <a:avLst/>
          </a:prstGeom>
        </p:spPr>
      </p:pic>
    </p:spTree>
    <p:extLst>
      <p:ext uri="{BB962C8B-B14F-4D97-AF65-F5344CB8AC3E}">
        <p14:creationId xmlns:p14="http://schemas.microsoft.com/office/powerpoint/2010/main" val="2622542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2.3.2</a:t>
            </a:r>
            <a:r>
              <a:rPr lang="zh-CN" altLang="zh-CN" b="1" dirty="0"/>
              <a:t>元件的识别与简单判别</a:t>
            </a:r>
          </a:p>
          <a:p>
            <a:r>
              <a:rPr lang="zh-CN" altLang="zh-CN" dirty="0"/>
              <a:t>电</a:t>
            </a:r>
            <a:r>
              <a:rPr lang="zh-CN" altLang="zh-CN" dirty="0" smtClean="0"/>
              <a:t>容</a:t>
            </a:r>
            <a:r>
              <a:rPr lang="zh-CN" altLang="en-US" dirty="0" smtClean="0"/>
              <a:t>：</a:t>
            </a:r>
            <a:r>
              <a:rPr lang="zh-CN" altLang="zh-CN" dirty="0"/>
              <a:t>电容有些有正负极之分，有些没有，一般的电解电容的的负极有一条黑色的粗线，并在上面标注了“</a:t>
            </a:r>
            <a:r>
              <a:rPr lang="en-US" altLang="zh-CN" dirty="0"/>
              <a:t>0</a:t>
            </a:r>
            <a:r>
              <a:rPr lang="zh-CN" altLang="zh-CN" dirty="0"/>
              <a:t>”</a:t>
            </a:r>
          </a:p>
          <a:p>
            <a:endParaRPr lang="zh-CN" altLang="en-US" dirty="0"/>
          </a:p>
        </p:txBody>
      </p:sp>
      <p:pic>
        <p:nvPicPr>
          <p:cNvPr id="4" name="图片 3"/>
          <p:cNvPicPr/>
          <p:nvPr/>
        </p:nvPicPr>
        <p:blipFill>
          <a:blip r:embed="rId2"/>
          <a:stretch>
            <a:fillRect/>
          </a:stretch>
        </p:blipFill>
        <p:spPr>
          <a:xfrm>
            <a:off x="2884487" y="3385820"/>
            <a:ext cx="5192713" cy="3141980"/>
          </a:xfrm>
          <a:prstGeom prst="rect">
            <a:avLst/>
          </a:prstGeom>
        </p:spPr>
      </p:pic>
    </p:spTree>
    <p:extLst>
      <p:ext uri="{BB962C8B-B14F-4D97-AF65-F5344CB8AC3E}">
        <p14:creationId xmlns:p14="http://schemas.microsoft.com/office/powerpoint/2010/main" val="2198308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2.3.2</a:t>
            </a:r>
            <a:r>
              <a:rPr lang="zh-CN" altLang="zh-CN" b="1" dirty="0"/>
              <a:t>元件的识别与简单判别</a:t>
            </a:r>
          </a:p>
          <a:p>
            <a:r>
              <a:rPr lang="zh-CN" altLang="zh-CN" dirty="0"/>
              <a:t>排</a:t>
            </a:r>
            <a:r>
              <a:rPr lang="zh-CN" altLang="zh-CN" dirty="0" smtClean="0"/>
              <a:t>针</a:t>
            </a:r>
            <a:r>
              <a:rPr lang="zh-CN" altLang="en-US" dirty="0" smtClean="0"/>
              <a:t>：</a:t>
            </a:r>
            <a:r>
              <a:rPr lang="zh-CN" altLang="zh-CN" dirty="0"/>
              <a:t>排针元件也有很多种不同的种类，它主要作为接插件使用，用于连接线或是其他的电路</a:t>
            </a:r>
          </a:p>
          <a:p>
            <a:endParaRPr lang="zh-CN" altLang="en-US" dirty="0"/>
          </a:p>
        </p:txBody>
      </p:sp>
      <p:pic>
        <p:nvPicPr>
          <p:cNvPr id="4" name="图片 3"/>
          <p:cNvPicPr/>
          <p:nvPr/>
        </p:nvPicPr>
        <p:blipFill>
          <a:blip r:embed="rId2"/>
          <a:stretch>
            <a:fillRect/>
          </a:stretch>
        </p:blipFill>
        <p:spPr>
          <a:xfrm>
            <a:off x="2172017" y="3211194"/>
            <a:ext cx="6730683" cy="3278505"/>
          </a:xfrm>
          <a:prstGeom prst="rect">
            <a:avLst/>
          </a:prstGeom>
        </p:spPr>
      </p:pic>
    </p:spTree>
    <p:extLst>
      <p:ext uri="{BB962C8B-B14F-4D97-AF65-F5344CB8AC3E}">
        <p14:creationId xmlns:p14="http://schemas.microsoft.com/office/powerpoint/2010/main" val="975646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2.3.2</a:t>
            </a:r>
            <a:r>
              <a:rPr lang="zh-CN" altLang="zh-CN" b="1" dirty="0"/>
              <a:t>元件的识别与简单判</a:t>
            </a:r>
            <a:r>
              <a:rPr lang="zh-CN" altLang="zh-CN" b="1" dirty="0" smtClean="0"/>
              <a:t>别</a:t>
            </a:r>
            <a:endParaRPr lang="en-US" altLang="zh-CN" b="1" dirty="0" smtClean="0"/>
          </a:p>
          <a:p>
            <a:r>
              <a:rPr lang="en-US" altLang="zh-CN" dirty="0"/>
              <a:t>LED</a:t>
            </a:r>
            <a:r>
              <a:rPr lang="zh-CN" altLang="zh-CN" dirty="0"/>
              <a:t>发光二极</a:t>
            </a:r>
            <a:r>
              <a:rPr lang="zh-CN" altLang="zh-CN" dirty="0" smtClean="0"/>
              <a:t>管</a:t>
            </a:r>
            <a:r>
              <a:rPr lang="zh-CN" altLang="en-US" dirty="0" smtClean="0"/>
              <a:t>：</a:t>
            </a:r>
            <a:r>
              <a:rPr lang="zh-CN" altLang="zh-CN" dirty="0"/>
              <a:t>在电路上有很多地方需要用信号灯来知识电路的工作状态，典型使用的元器件就是发光二极管，简称发光</a:t>
            </a:r>
            <a:r>
              <a:rPr lang="en-US" altLang="zh-CN" dirty="0"/>
              <a:t>LED</a:t>
            </a:r>
            <a:r>
              <a:rPr lang="zh-CN" altLang="zh-CN" dirty="0"/>
              <a:t>。</a:t>
            </a:r>
            <a:r>
              <a:rPr lang="en-US" altLang="zh-CN" dirty="0"/>
              <a:t>LED</a:t>
            </a:r>
            <a:r>
              <a:rPr lang="zh-CN" altLang="zh-CN" dirty="0"/>
              <a:t>发光二极管元件通常在未剪短引脚的前提下长脚为正极，短脚为负极</a:t>
            </a:r>
          </a:p>
          <a:p>
            <a:endParaRPr lang="zh-CN" altLang="zh-CN" b="1" dirty="0"/>
          </a:p>
          <a:p>
            <a:endParaRPr lang="zh-CN" altLang="en-US" dirty="0"/>
          </a:p>
        </p:txBody>
      </p:sp>
      <p:pic>
        <p:nvPicPr>
          <p:cNvPr id="4" name="图片 3"/>
          <p:cNvPicPr/>
          <p:nvPr/>
        </p:nvPicPr>
        <p:blipFill>
          <a:blip r:embed="rId2"/>
          <a:stretch>
            <a:fillRect/>
          </a:stretch>
        </p:blipFill>
        <p:spPr>
          <a:xfrm>
            <a:off x="3108324" y="3703320"/>
            <a:ext cx="4956175" cy="3027680"/>
          </a:xfrm>
          <a:prstGeom prst="rect">
            <a:avLst/>
          </a:prstGeom>
        </p:spPr>
      </p:pic>
    </p:spTree>
    <p:extLst>
      <p:ext uri="{BB962C8B-B14F-4D97-AF65-F5344CB8AC3E}">
        <p14:creationId xmlns:p14="http://schemas.microsoft.com/office/powerpoint/2010/main" val="18316394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a:xfrm>
            <a:off x="596900" y="1482725"/>
            <a:ext cx="10515600" cy="4351338"/>
          </a:xfrm>
        </p:spPr>
        <p:txBody>
          <a:bodyPr/>
          <a:lstStyle/>
          <a:p>
            <a:r>
              <a:rPr lang="en-US" altLang="zh-CN" b="1" dirty="0"/>
              <a:t>2.3.2</a:t>
            </a:r>
            <a:r>
              <a:rPr lang="zh-CN" altLang="zh-CN" b="1" dirty="0"/>
              <a:t>元件的识别与简单判</a:t>
            </a:r>
            <a:r>
              <a:rPr lang="zh-CN" altLang="zh-CN" b="1" dirty="0" smtClean="0"/>
              <a:t>别</a:t>
            </a:r>
            <a:endParaRPr lang="en-US" altLang="zh-CN" b="1" dirty="0" smtClean="0"/>
          </a:p>
          <a:p>
            <a:r>
              <a:rPr lang="zh-CN" altLang="zh-CN" dirty="0"/>
              <a:t>继电</a:t>
            </a:r>
            <a:r>
              <a:rPr lang="zh-CN" altLang="zh-CN" dirty="0" smtClean="0"/>
              <a:t>器</a:t>
            </a:r>
            <a:r>
              <a:rPr lang="zh-CN" altLang="en-US" dirty="0" smtClean="0"/>
              <a:t>：</a:t>
            </a:r>
            <a:r>
              <a:rPr lang="zh-CN" altLang="zh-CN" dirty="0" smtClean="0"/>
              <a:t>继</a:t>
            </a:r>
            <a:r>
              <a:rPr lang="zh-CN" altLang="zh-CN" dirty="0"/>
              <a:t>电器元件主要用于控制工作，尤其适合于使用弱电控制强电的场合。例如，我们需要使用单片机控制市电（</a:t>
            </a:r>
            <a:r>
              <a:rPr lang="en-US" altLang="zh-CN" dirty="0"/>
              <a:t>220V</a:t>
            </a:r>
            <a:r>
              <a:rPr lang="zh-CN" altLang="zh-CN" dirty="0"/>
              <a:t>家用交流电）的通断，以实现控制室内的照明灯、电风扇等电器设备。继电器本质上是一个电子控制的开关元件</a:t>
            </a:r>
            <a:endParaRPr lang="zh-CN" altLang="zh-CN" b="1" dirty="0"/>
          </a:p>
          <a:p>
            <a:endParaRPr lang="zh-CN" altLang="en-US" dirty="0"/>
          </a:p>
        </p:txBody>
      </p:sp>
      <p:pic>
        <p:nvPicPr>
          <p:cNvPr id="7" name="图片 6"/>
          <p:cNvPicPr/>
          <p:nvPr/>
        </p:nvPicPr>
        <p:blipFill>
          <a:blip r:embed="rId2"/>
          <a:stretch>
            <a:fillRect/>
          </a:stretch>
        </p:blipFill>
        <p:spPr>
          <a:xfrm>
            <a:off x="2913380" y="3695700"/>
            <a:ext cx="5379720" cy="2963863"/>
          </a:xfrm>
          <a:prstGeom prst="rect">
            <a:avLst/>
          </a:prstGeom>
        </p:spPr>
      </p:pic>
    </p:spTree>
    <p:extLst>
      <p:ext uri="{BB962C8B-B14F-4D97-AF65-F5344CB8AC3E}">
        <p14:creationId xmlns:p14="http://schemas.microsoft.com/office/powerpoint/2010/main" val="8188488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a:xfrm>
            <a:off x="838200" y="1825625"/>
            <a:ext cx="5378450" cy="4351338"/>
          </a:xfrm>
        </p:spPr>
        <p:txBody>
          <a:bodyPr/>
          <a:lstStyle/>
          <a:p>
            <a:r>
              <a:rPr lang="en-US" altLang="zh-CN" b="1" dirty="0"/>
              <a:t>2.3.2</a:t>
            </a:r>
            <a:r>
              <a:rPr lang="zh-CN" altLang="zh-CN" b="1" dirty="0"/>
              <a:t>元件的识别与简单判</a:t>
            </a:r>
            <a:r>
              <a:rPr lang="zh-CN" altLang="zh-CN" b="1" dirty="0" smtClean="0"/>
              <a:t>别</a:t>
            </a:r>
            <a:endParaRPr lang="en-US" altLang="zh-CN" b="1" dirty="0" smtClean="0"/>
          </a:p>
          <a:p>
            <a:r>
              <a:rPr lang="zh-CN" altLang="zh-CN" dirty="0"/>
              <a:t>三极</a:t>
            </a:r>
            <a:r>
              <a:rPr lang="zh-CN" altLang="zh-CN" dirty="0" smtClean="0"/>
              <a:t>管</a:t>
            </a:r>
            <a:r>
              <a:rPr lang="zh-CN" altLang="en-US" dirty="0" smtClean="0"/>
              <a:t>：</a:t>
            </a:r>
            <a:r>
              <a:rPr lang="zh-CN" altLang="zh-CN" dirty="0"/>
              <a:t>三极管是模拟电路与数字电路中最常用的器件之一，它能够实现开关、放大的基本能力</a:t>
            </a:r>
            <a:endParaRPr lang="zh-CN" altLang="zh-CN" b="1" dirty="0"/>
          </a:p>
          <a:p>
            <a:endParaRPr lang="zh-CN" altLang="en-US" dirty="0"/>
          </a:p>
        </p:txBody>
      </p:sp>
      <p:pic>
        <p:nvPicPr>
          <p:cNvPr id="4" name="图片 3"/>
          <p:cNvPicPr/>
          <p:nvPr/>
        </p:nvPicPr>
        <p:blipFill>
          <a:blip r:embed="rId2"/>
          <a:stretch>
            <a:fillRect/>
          </a:stretch>
        </p:blipFill>
        <p:spPr>
          <a:xfrm>
            <a:off x="6432550" y="825500"/>
            <a:ext cx="5314950" cy="5351463"/>
          </a:xfrm>
          <a:prstGeom prst="rect">
            <a:avLst/>
          </a:prstGeom>
        </p:spPr>
      </p:pic>
    </p:spTree>
    <p:extLst>
      <p:ext uri="{BB962C8B-B14F-4D97-AF65-F5344CB8AC3E}">
        <p14:creationId xmlns:p14="http://schemas.microsoft.com/office/powerpoint/2010/main" val="7076470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2.3.2</a:t>
            </a:r>
            <a:r>
              <a:rPr lang="zh-CN" altLang="zh-CN" b="1" dirty="0"/>
              <a:t>元件的识别与简单判</a:t>
            </a:r>
            <a:r>
              <a:rPr lang="zh-CN" altLang="zh-CN" b="1" dirty="0" smtClean="0"/>
              <a:t>别</a:t>
            </a:r>
            <a:endParaRPr lang="en-US" altLang="zh-CN" b="1" dirty="0" smtClean="0"/>
          </a:p>
          <a:p>
            <a:r>
              <a:rPr lang="zh-CN" altLang="zh-CN" dirty="0"/>
              <a:t>万能</a:t>
            </a:r>
            <a:r>
              <a:rPr lang="zh-CN" altLang="zh-CN" dirty="0" smtClean="0"/>
              <a:t>板</a:t>
            </a:r>
            <a:r>
              <a:rPr lang="zh-CN" altLang="en-US" dirty="0" smtClean="0"/>
              <a:t>：</a:t>
            </a:r>
            <a:r>
              <a:rPr lang="zh-CN" altLang="zh-CN" dirty="0"/>
              <a:t>万能板是数字电路中常用于实验目的电子元件，它作为电路的承载基板而使用，在其上面焊接很多电路，并进行初步调试，可以让用于初步验证电路的正确性，而避免昂贵的制版费用</a:t>
            </a:r>
            <a:endParaRPr lang="en-US" altLang="zh-CN" b="1" dirty="0" smtClean="0"/>
          </a:p>
          <a:p>
            <a:endParaRPr lang="zh-CN" altLang="zh-CN" b="1" dirty="0"/>
          </a:p>
          <a:p>
            <a:endParaRPr lang="zh-CN" altLang="en-US" dirty="0"/>
          </a:p>
        </p:txBody>
      </p:sp>
      <p:pic>
        <p:nvPicPr>
          <p:cNvPr id="4" name="图片 3"/>
          <p:cNvPicPr/>
          <p:nvPr/>
        </p:nvPicPr>
        <p:blipFill>
          <a:blip r:embed="rId2"/>
          <a:stretch>
            <a:fillRect/>
          </a:stretch>
        </p:blipFill>
        <p:spPr>
          <a:xfrm>
            <a:off x="2453957" y="3549650"/>
            <a:ext cx="6626543" cy="2863850"/>
          </a:xfrm>
          <a:prstGeom prst="rect">
            <a:avLst/>
          </a:prstGeom>
        </p:spPr>
      </p:pic>
    </p:spTree>
    <p:extLst>
      <p:ext uri="{BB962C8B-B14F-4D97-AF65-F5344CB8AC3E}">
        <p14:creationId xmlns:p14="http://schemas.microsoft.com/office/powerpoint/2010/main" val="10564607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a:xfrm>
            <a:off x="838200" y="1825625"/>
            <a:ext cx="4864100" cy="4351338"/>
          </a:xfrm>
        </p:spPr>
        <p:txBody>
          <a:bodyPr/>
          <a:lstStyle/>
          <a:p>
            <a:r>
              <a:rPr lang="en-US" altLang="zh-CN" b="1" dirty="0"/>
              <a:t>2.3.2</a:t>
            </a:r>
            <a:r>
              <a:rPr lang="zh-CN" altLang="zh-CN" b="1" dirty="0"/>
              <a:t>元件的识别与简单判</a:t>
            </a:r>
            <a:r>
              <a:rPr lang="zh-CN" altLang="zh-CN" b="1" dirty="0" smtClean="0"/>
              <a:t>别</a:t>
            </a:r>
            <a:endParaRPr lang="en-US" altLang="zh-CN" b="1" dirty="0" smtClean="0"/>
          </a:p>
          <a:p>
            <a:r>
              <a:rPr lang="zh-CN" altLang="zh-CN" dirty="0"/>
              <a:t>单片</a:t>
            </a:r>
            <a:r>
              <a:rPr lang="zh-CN" altLang="zh-CN" dirty="0" smtClean="0"/>
              <a:t>机</a:t>
            </a:r>
            <a:r>
              <a:rPr lang="zh-CN" altLang="en-US" dirty="0" smtClean="0"/>
              <a:t>：</a:t>
            </a:r>
            <a:r>
              <a:rPr lang="zh-CN" altLang="zh-CN" dirty="0"/>
              <a:t>数字电路中的核心元件通常是微控制器，微控制器中单片机是最重要的一类</a:t>
            </a:r>
            <a:endParaRPr lang="zh-CN" altLang="zh-CN" b="1" dirty="0"/>
          </a:p>
          <a:p>
            <a:endParaRPr lang="zh-CN" altLang="en-US" dirty="0"/>
          </a:p>
        </p:txBody>
      </p:sp>
      <p:pic>
        <p:nvPicPr>
          <p:cNvPr id="4" name="图片 3"/>
          <p:cNvPicPr/>
          <p:nvPr/>
        </p:nvPicPr>
        <p:blipFill>
          <a:blip r:embed="rId2"/>
          <a:stretch>
            <a:fillRect/>
          </a:stretch>
        </p:blipFill>
        <p:spPr>
          <a:xfrm>
            <a:off x="5702301" y="1593850"/>
            <a:ext cx="6235700" cy="4235450"/>
          </a:xfrm>
          <a:prstGeom prst="rect">
            <a:avLst/>
          </a:prstGeom>
        </p:spPr>
      </p:pic>
    </p:spTree>
    <p:extLst>
      <p:ext uri="{BB962C8B-B14F-4D97-AF65-F5344CB8AC3E}">
        <p14:creationId xmlns:p14="http://schemas.microsoft.com/office/powerpoint/2010/main" val="650636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2.3.3</a:t>
            </a:r>
            <a:r>
              <a:rPr lang="zh-CN" altLang="zh-CN" b="1" dirty="0"/>
              <a:t>焊接核心板</a:t>
            </a:r>
          </a:p>
          <a:p>
            <a:r>
              <a:rPr lang="zh-CN" altLang="zh-CN" dirty="0"/>
              <a:t>核心板焊接的时候，需要准备的设备有：电烙铁、焊锡丝、镊子、尖嘴钳、万用表等工</a:t>
            </a:r>
            <a:r>
              <a:rPr lang="zh-CN" altLang="zh-CN" dirty="0" smtClean="0"/>
              <a:t>具</a:t>
            </a:r>
            <a:endParaRPr lang="en-US" altLang="zh-CN" dirty="0" smtClean="0"/>
          </a:p>
          <a:p>
            <a:r>
              <a:rPr lang="zh-CN" altLang="en-US" dirty="0"/>
              <a:t>电烙</a:t>
            </a:r>
            <a:r>
              <a:rPr lang="zh-CN" altLang="en-US" dirty="0" smtClean="0"/>
              <a:t>铁：</a:t>
            </a:r>
            <a:endParaRPr lang="zh-CN" altLang="en-US" dirty="0"/>
          </a:p>
        </p:txBody>
      </p:sp>
      <p:pic>
        <p:nvPicPr>
          <p:cNvPr id="4" name="图片 3"/>
          <p:cNvPicPr/>
          <p:nvPr/>
        </p:nvPicPr>
        <p:blipFill>
          <a:blip r:embed="rId2"/>
          <a:stretch>
            <a:fillRect/>
          </a:stretch>
        </p:blipFill>
        <p:spPr>
          <a:xfrm>
            <a:off x="4572000" y="3211512"/>
            <a:ext cx="5613400" cy="3252788"/>
          </a:xfrm>
          <a:prstGeom prst="rect">
            <a:avLst/>
          </a:prstGeom>
        </p:spPr>
      </p:pic>
    </p:spTree>
    <p:extLst>
      <p:ext uri="{BB962C8B-B14F-4D97-AF65-F5344CB8AC3E}">
        <p14:creationId xmlns:p14="http://schemas.microsoft.com/office/powerpoint/2010/main" val="2164100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2.3.3</a:t>
            </a:r>
            <a:r>
              <a:rPr lang="zh-CN" altLang="zh-CN" b="1" dirty="0"/>
              <a:t>焊接核心</a:t>
            </a:r>
            <a:r>
              <a:rPr lang="zh-CN" altLang="zh-CN" b="1" dirty="0" smtClean="0"/>
              <a:t>板</a:t>
            </a:r>
            <a:endParaRPr lang="en-US" altLang="zh-CN" b="1" dirty="0" smtClean="0"/>
          </a:p>
          <a:p>
            <a:r>
              <a:rPr lang="zh-CN" altLang="zh-CN" dirty="0"/>
              <a:t>焊锡丝、镊子、尖嘴钳</a:t>
            </a:r>
            <a:endParaRPr lang="zh-CN" altLang="zh-CN" b="1" dirty="0"/>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439544" y="2973388"/>
            <a:ext cx="9787255" cy="2995612"/>
          </a:xfrm>
          <a:prstGeom prst="rect">
            <a:avLst/>
          </a:prstGeom>
          <a:noFill/>
        </p:spPr>
      </p:pic>
    </p:spTree>
    <p:extLst>
      <p:ext uri="{BB962C8B-B14F-4D97-AF65-F5344CB8AC3E}">
        <p14:creationId xmlns:p14="http://schemas.microsoft.com/office/powerpoint/2010/main" val="2545564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Introduction</a:t>
            </a:r>
            <a:endParaRPr lang="zh-CN" altLang="en-US" dirty="0"/>
          </a:p>
        </p:txBody>
      </p:sp>
      <p:sp>
        <p:nvSpPr>
          <p:cNvPr id="3" name="内容占位符 2"/>
          <p:cNvSpPr>
            <a:spLocks noGrp="1"/>
          </p:cNvSpPr>
          <p:nvPr>
            <p:ph idx="1"/>
          </p:nvPr>
        </p:nvSpPr>
        <p:spPr/>
        <p:txBody>
          <a:bodyPr/>
          <a:lstStyle/>
          <a:p>
            <a:r>
              <a:rPr lang="zh-CN" altLang="zh-CN" dirty="0"/>
              <a:t>目前，对于测控系统的关键在于其核心控制系统。为了方便使用，本章给出一个完整的核心控制系统设计与实现，这部分内容简要介绍了一个单片机最小系统的设计与实现过程。</a:t>
            </a:r>
          </a:p>
          <a:p>
            <a:r>
              <a:rPr lang="zh-CN" altLang="zh-CN" dirty="0"/>
              <a:t>本章的目标是给出其设计到实现的全部过程，让读者能够初步了解整个系统的设计、实现、验证的过程，并对此类设计初步进行了解，并在后续章节的学习过程中通过掌握更多的技术最终能够实现本章的设计内容。</a:t>
            </a:r>
          </a:p>
          <a:p>
            <a:endParaRPr lang="zh-CN" altLang="en-US" dirty="0"/>
          </a:p>
        </p:txBody>
      </p:sp>
    </p:spTree>
    <p:extLst>
      <p:ext uri="{BB962C8B-B14F-4D97-AF65-F5344CB8AC3E}">
        <p14:creationId xmlns:p14="http://schemas.microsoft.com/office/powerpoint/2010/main" val="10843985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2.3.3</a:t>
            </a:r>
            <a:r>
              <a:rPr lang="zh-CN" altLang="zh-CN" b="1" dirty="0"/>
              <a:t>焊接核心</a:t>
            </a:r>
            <a:r>
              <a:rPr lang="zh-CN" altLang="zh-CN" b="1" dirty="0" smtClean="0"/>
              <a:t>板</a:t>
            </a:r>
            <a:endParaRPr lang="en-US" altLang="zh-CN" b="1" dirty="0" smtClean="0"/>
          </a:p>
          <a:p>
            <a:r>
              <a:rPr lang="zh-CN" altLang="zh-CN" dirty="0"/>
              <a:t>万用表</a:t>
            </a:r>
            <a:endParaRPr lang="zh-CN" altLang="zh-CN" b="1" dirty="0"/>
          </a:p>
          <a:p>
            <a:endParaRPr lang="zh-CN" altLang="en-US" dirty="0"/>
          </a:p>
        </p:txBody>
      </p:sp>
      <p:pic>
        <p:nvPicPr>
          <p:cNvPr id="4" name="图片 3"/>
          <p:cNvPicPr/>
          <p:nvPr/>
        </p:nvPicPr>
        <p:blipFill>
          <a:blip r:embed="rId2"/>
          <a:stretch>
            <a:fillRect/>
          </a:stretch>
        </p:blipFill>
        <p:spPr>
          <a:xfrm>
            <a:off x="4813300" y="1589088"/>
            <a:ext cx="4699000" cy="4748212"/>
          </a:xfrm>
          <a:prstGeom prst="rect">
            <a:avLst/>
          </a:prstGeom>
        </p:spPr>
      </p:pic>
    </p:spTree>
    <p:extLst>
      <p:ext uri="{BB962C8B-B14F-4D97-AF65-F5344CB8AC3E}">
        <p14:creationId xmlns:p14="http://schemas.microsoft.com/office/powerpoint/2010/main" val="20192804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a:t>
            </a:r>
            <a:r>
              <a:rPr lang="zh-CN" altLang="zh-CN" b="1" dirty="0"/>
              <a:t>焊接核心板</a:t>
            </a:r>
            <a:endParaRPr lang="zh-CN" altLang="en-US" dirty="0"/>
          </a:p>
        </p:txBody>
      </p:sp>
      <p:sp>
        <p:nvSpPr>
          <p:cNvPr id="3" name="内容占位符 2"/>
          <p:cNvSpPr>
            <a:spLocks noGrp="1"/>
          </p:cNvSpPr>
          <p:nvPr>
            <p:ph idx="1"/>
          </p:nvPr>
        </p:nvSpPr>
        <p:spPr/>
        <p:txBody>
          <a:bodyPr/>
          <a:lstStyle/>
          <a:p>
            <a:r>
              <a:rPr lang="en-US" altLang="zh-CN" b="1" dirty="0"/>
              <a:t>2.3.3</a:t>
            </a:r>
            <a:r>
              <a:rPr lang="zh-CN" altLang="zh-CN" b="1" dirty="0"/>
              <a:t>焊接核心</a:t>
            </a:r>
            <a:r>
              <a:rPr lang="zh-CN" altLang="zh-CN" b="1" dirty="0" smtClean="0"/>
              <a:t>板</a:t>
            </a:r>
            <a:r>
              <a:rPr lang="zh-CN" altLang="en-US" b="1" dirty="0" smtClean="0"/>
              <a:t>：焊接完成的简图（</a:t>
            </a:r>
            <a:r>
              <a:rPr lang="en-US" altLang="zh-CN" b="1" dirty="0" smtClean="0"/>
              <a:t>V1.0</a:t>
            </a:r>
            <a:r>
              <a:rPr lang="zh-CN" altLang="en-US" b="1" dirty="0" smtClean="0"/>
              <a:t>版电路，不带串口模块）</a:t>
            </a:r>
            <a:endParaRPr lang="zh-CN" altLang="zh-CN" b="1" dirty="0"/>
          </a:p>
          <a:p>
            <a:endParaRPr lang="zh-CN" altLang="en-US" dirty="0"/>
          </a:p>
        </p:txBody>
      </p:sp>
      <p:pic>
        <p:nvPicPr>
          <p:cNvPr id="4" name="图片 3"/>
          <p:cNvPicPr/>
          <p:nvPr/>
        </p:nvPicPr>
        <p:blipFill>
          <a:blip r:embed="rId2"/>
          <a:stretch>
            <a:fillRect/>
          </a:stretch>
        </p:blipFill>
        <p:spPr>
          <a:xfrm>
            <a:off x="152400" y="2420620"/>
            <a:ext cx="5943600" cy="4183380"/>
          </a:xfrm>
          <a:prstGeom prst="rect">
            <a:avLst/>
          </a:prstGeom>
        </p:spPr>
      </p:pic>
      <p:pic>
        <p:nvPicPr>
          <p:cNvPr id="5" name="图片 4"/>
          <p:cNvPicPr/>
          <p:nvPr/>
        </p:nvPicPr>
        <p:blipFill>
          <a:blip r:embed="rId3"/>
          <a:stretch>
            <a:fillRect/>
          </a:stretch>
        </p:blipFill>
        <p:spPr>
          <a:xfrm>
            <a:off x="6291262" y="2420620"/>
            <a:ext cx="5900738" cy="4335780"/>
          </a:xfrm>
          <a:prstGeom prst="rect">
            <a:avLst/>
          </a:prstGeom>
        </p:spPr>
      </p:pic>
    </p:spTree>
    <p:extLst>
      <p:ext uri="{BB962C8B-B14F-4D97-AF65-F5344CB8AC3E}">
        <p14:creationId xmlns:p14="http://schemas.microsoft.com/office/powerpoint/2010/main" val="41793780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a:t>
            </a:r>
            <a:r>
              <a:rPr lang="zh-CN" altLang="zh-CN" b="1" dirty="0"/>
              <a:t>核心板测</a:t>
            </a:r>
            <a:r>
              <a:rPr lang="zh-CN" altLang="zh-CN" b="1" dirty="0" smtClean="0"/>
              <a:t>试</a:t>
            </a:r>
            <a:endParaRPr lang="zh-CN" altLang="en-US" dirty="0"/>
          </a:p>
        </p:txBody>
      </p:sp>
      <p:sp>
        <p:nvSpPr>
          <p:cNvPr id="3" name="内容占位符 2"/>
          <p:cNvSpPr>
            <a:spLocks noGrp="1"/>
          </p:cNvSpPr>
          <p:nvPr>
            <p:ph idx="1"/>
          </p:nvPr>
        </p:nvSpPr>
        <p:spPr>
          <a:xfrm>
            <a:off x="838200" y="1825625"/>
            <a:ext cx="11087100" cy="4351338"/>
          </a:xfrm>
        </p:spPr>
        <p:txBody>
          <a:bodyPr/>
          <a:lstStyle/>
          <a:p>
            <a:r>
              <a:rPr lang="zh-CN" altLang="zh-CN" dirty="0"/>
              <a:t>核心板测试的主要目的是确定核心板的可用性，测试的步骤如下：</a:t>
            </a:r>
          </a:p>
          <a:p>
            <a:pPr marL="0" indent="0">
              <a:buNone/>
            </a:pPr>
            <a:r>
              <a:rPr lang="en-US" altLang="zh-CN" dirty="0" smtClean="0"/>
              <a:t>	</a:t>
            </a:r>
            <a:r>
              <a:rPr lang="zh-CN" altLang="zh-CN" dirty="0" smtClean="0"/>
              <a:t>第</a:t>
            </a:r>
            <a:r>
              <a:rPr lang="zh-CN" altLang="zh-CN" dirty="0"/>
              <a:t>一步：连接好硬件核心板与下载模块</a:t>
            </a:r>
          </a:p>
          <a:p>
            <a:pPr marL="0" indent="0">
              <a:buNone/>
            </a:pPr>
            <a:r>
              <a:rPr lang="en-US" altLang="zh-CN" dirty="0" smtClean="0"/>
              <a:t>	</a:t>
            </a:r>
            <a:r>
              <a:rPr lang="zh-CN" altLang="zh-CN" dirty="0" smtClean="0"/>
              <a:t>第</a:t>
            </a:r>
            <a:r>
              <a:rPr lang="zh-CN" altLang="zh-CN" dirty="0"/>
              <a:t>二步：准备一个可下载的演示文件</a:t>
            </a:r>
          </a:p>
          <a:p>
            <a:pPr marL="0" indent="0">
              <a:buNone/>
            </a:pPr>
            <a:r>
              <a:rPr lang="en-US" altLang="zh-CN" dirty="0" smtClean="0"/>
              <a:t>	</a:t>
            </a:r>
            <a:r>
              <a:rPr lang="zh-CN" altLang="zh-CN" dirty="0" smtClean="0"/>
              <a:t>第</a:t>
            </a:r>
            <a:r>
              <a:rPr lang="zh-CN" altLang="zh-CN" dirty="0"/>
              <a:t>三步：下载该文件到核心板</a:t>
            </a:r>
          </a:p>
          <a:p>
            <a:pPr marL="0" indent="0">
              <a:buNone/>
            </a:pPr>
            <a:r>
              <a:rPr lang="en-US" altLang="zh-CN" dirty="0" smtClean="0"/>
              <a:t>	</a:t>
            </a:r>
            <a:r>
              <a:rPr lang="zh-CN" altLang="zh-CN" dirty="0" smtClean="0"/>
              <a:t>第</a:t>
            </a:r>
            <a:r>
              <a:rPr lang="zh-CN" altLang="zh-CN" dirty="0"/>
              <a:t>四步：观察模块的基本行为是否正确</a:t>
            </a:r>
          </a:p>
          <a:p>
            <a:pPr marL="0" indent="0">
              <a:buNone/>
            </a:pPr>
            <a:r>
              <a:rPr lang="en-US" altLang="zh-CN" dirty="0" smtClean="0"/>
              <a:t>	</a:t>
            </a:r>
            <a:r>
              <a:rPr lang="zh-CN" altLang="zh-CN" dirty="0" smtClean="0"/>
              <a:t>第</a:t>
            </a:r>
            <a:r>
              <a:rPr lang="zh-CN" altLang="zh-CN" dirty="0"/>
              <a:t>五步：若不正确则从第一步开始查找问题，并重复上述步骤</a:t>
            </a:r>
            <a:endParaRPr lang="zh-CN" altLang="en-US" dirty="0"/>
          </a:p>
        </p:txBody>
      </p:sp>
    </p:spTree>
    <p:extLst>
      <p:ext uri="{BB962C8B-B14F-4D97-AF65-F5344CB8AC3E}">
        <p14:creationId xmlns:p14="http://schemas.microsoft.com/office/powerpoint/2010/main" val="1857507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a:t>
            </a:r>
            <a:r>
              <a:rPr lang="zh-CN" altLang="zh-CN" b="1" dirty="0"/>
              <a:t>核心板测试</a:t>
            </a:r>
            <a:endParaRPr lang="zh-CN" altLang="en-US" dirty="0"/>
          </a:p>
        </p:txBody>
      </p:sp>
      <p:sp>
        <p:nvSpPr>
          <p:cNvPr id="3" name="内容占位符 2"/>
          <p:cNvSpPr>
            <a:spLocks noGrp="1"/>
          </p:cNvSpPr>
          <p:nvPr>
            <p:ph idx="1"/>
          </p:nvPr>
        </p:nvSpPr>
        <p:spPr/>
        <p:txBody>
          <a:bodyPr/>
          <a:lstStyle/>
          <a:p>
            <a:r>
              <a:rPr lang="zh-CN" altLang="zh-CN" dirty="0"/>
              <a:t>首先连接好核心板与下载模块。下载模块有两类，一类是</a:t>
            </a:r>
            <a:r>
              <a:rPr lang="en-US" altLang="zh-CN" dirty="0"/>
              <a:t>RS232</a:t>
            </a:r>
            <a:r>
              <a:rPr lang="zh-CN" altLang="zh-CN" dirty="0"/>
              <a:t>接口的下载模块，第二类是</a:t>
            </a:r>
            <a:r>
              <a:rPr lang="en-US" altLang="zh-CN" dirty="0"/>
              <a:t>USB</a:t>
            </a:r>
            <a:r>
              <a:rPr lang="zh-CN" altLang="zh-CN" dirty="0"/>
              <a:t>转</a:t>
            </a:r>
            <a:r>
              <a:rPr lang="en-US" altLang="zh-CN" dirty="0"/>
              <a:t>RS232</a:t>
            </a:r>
            <a:r>
              <a:rPr lang="zh-CN" altLang="zh-CN" dirty="0"/>
              <a:t>通讯的下载模块。现代计算机通常不再带有</a:t>
            </a:r>
            <a:r>
              <a:rPr lang="en-US" altLang="zh-CN" dirty="0"/>
              <a:t>RS232</a:t>
            </a:r>
            <a:r>
              <a:rPr lang="zh-CN" altLang="zh-CN" dirty="0"/>
              <a:t>串行通讯模块，因此本例采用</a:t>
            </a:r>
            <a:r>
              <a:rPr lang="en-US" altLang="zh-CN" dirty="0"/>
              <a:t>USB</a:t>
            </a:r>
            <a:r>
              <a:rPr lang="zh-CN" altLang="zh-CN" dirty="0"/>
              <a:t>转</a:t>
            </a:r>
            <a:r>
              <a:rPr lang="en-US" altLang="zh-CN" dirty="0"/>
              <a:t>RS232</a:t>
            </a:r>
            <a:r>
              <a:rPr lang="zh-CN" altLang="zh-CN" dirty="0"/>
              <a:t>串行通讯模块来进行下载工作。核心板与下载模块的两种通讯方式连接示意图如下图示：</a:t>
            </a:r>
          </a:p>
          <a:p>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18340363"/>
              </p:ext>
            </p:extLst>
          </p:nvPr>
        </p:nvGraphicFramePr>
        <p:xfrm>
          <a:off x="171450" y="4166394"/>
          <a:ext cx="11785496" cy="1866106"/>
        </p:xfrm>
        <a:graphic>
          <a:graphicData uri="http://schemas.openxmlformats.org/presentationml/2006/ole">
            <mc:AlternateContent xmlns:mc="http://schemas.openxmlformats.org/markup-compatibility/2006">
              <mc:Choice xmlns:v="urn:schemas-microsoft-com:vml" Requires="v">
                <p:oleObj spid="_x0000_s4105" name="Visio" r:id="rId3" imgW="4889255" imgH="784833" progId="Visio.Drawing.15">
                  <p:embed/>
                </p:oleObj>
              </mc:Choice>
              <mc:Fallback>
                <p:oleObj name="Visio" r:id="rId3" imgW="4889255" imgH="784833"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 y="4166394"/>
                        <a:ext cx="11785496" cy="1866106"/>
                      </a:xfrm>
                      <a:prstGeom prst="rect">
                        <a:avLst/>
                      </a:prstGeom>
                      <a:noFill/>
                    </p:spPr>
                  </p:pic>
                </p:oleObj>
              </mc:Fallback>
            </mc:AlternateContent>
          </a:graphicData>
        </a:graphic>
      </p:graphicFrame>
    </p:spTree>
    <p:extLst>
      <p:ext uri="{BB962C8B-B14F-4D97-AF65-F5344CB8AC3E}">
        <p14:creationId xmlns:p14="http://schemas.microsoft.com/office/powerpoint/2010/main" val="4470860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a:t>
            </a:r>
            <a:r>
              <a:rPr lang="zh-CN" altLang="zh-CN" b="1" dirty="0"/>
              <a:t>核心板测试</a:t>
            </a:r>
            <a:endParaRPr lang="zh-CN" altLang="en-US" dirty="0"/>
          </a:p>
        </p:txBody>
      </p:sp>
      <p:sp>
        <p:nvSpPr>
          <p:cNvPr id="3" name="内容占位符 2"/>
          <p:cNvSpPr>
            <a:spLocks noGrp="1"/>
          </p:cNvSpPr>
          <p:nvPr>
            <p:ph idx="1"/>
          </p:nvPr>
        </p:nvSpPr>
        <p:spPr>
          <a:xfrm>
            <a:off x="838200" y="1825624"/>
            <a:ext cx="10515600" cy="4740275"/>
          </a:xfrm>
        </p:spPr>
        <p:txBody>
          <a:bodyPr>
            <a:normAutofit/>
          </a:bodyPr>
          <a:lstStyle/>
          <a:p>
            <a:r>
              <a:rPr lang="zh-CN" altLang="zh-CN" dirty="0"/>
              <a:t>实物连接</a:t>
            </a:r>
            <a:r>
              <a:rPr lang="zh-CN" altLang="zh-CN" dirty="0" smtClean="0"/>
              <a:t>图</a:t>
            </a:r>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en-US" dirty="0" smtClean="0"/>
              <a:t>操作演示</a:t>
            </a:r>
            <a:endParaRPr lang="zh-CN" altLang="en-US" dirty="0"/>
          </a:p>
        </p:txBody>
      </p:sp>
      <p:grpSp>
        <p:nvGrpSpPr>
          <p:cNvPr id="9" name="组合 8"/>
          <p:cNvGrpSpPr/>
          <p:nvPr/>
        </p:nvGrpSpPr>
        <p:grpSpPr>
          <a:xfrm>
            <a:off x="3850798" y="1434306"/>
            <a:ext cx="8112602" cy="4257676"/>
            <a:chOff x="3850798" y="1434306"/>
            <a:chExt cx="8112602" cy="4257676"/>
          </a:xfrm>
        </p:grpSpPr>
        <p:pic>
          <p:nvPicPr>
            <p:cNvPr id="7" name="图片 6"/>
            <p:cNvPicPr/>
            <p:nvPr/>
          </p:nvPicPr>
          <p:blipFill>
            <a:blip r:embed="rId2"/>
            <a:stretch>
              <a:fillRect/>
            </a:stretch>
          </p:blipFill>
          <p:spPr>
            <a:xfrm>
              <a:off x="3850798" y="1434306"/>
              <a:ext cx="7979252" cy="4257676"/>
            </a:xfrm>
            <a:prstGeom prst="rect">
              <a:avLst/>
            </a:prstGeom>
          </p:spPr>
        </p:pic>
        <p:sp>
          <p:nvSpPr>
            <p:cNvPr id="8" name="椭圆 7"/>
            <p:cNvSpPr/>
            <p:nvPr/>
          </p:nvSpPr>
          <p:spPr>
            <a:xfrm>
              <a:off x="9893300" y="1690688"/>
              <a:ext cx="2070100" cy="2095500"/>
            </a:xfrm>
            <a:prstGeom prst="ellipse">
              <a:avLst/>
            </a:prstGeom>
            <a:solidFill>
              <a:schemeClr val="accent1">
                <a:alpha val="0"/>
              </a:schemeClr>
            </a:solidFill>
            <a:ln w="254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78796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a:t>
            </a:r>
            <a:r>
              <a:rPr lang="zh-CN" altLang="en-US" dirty="0" smtClean="0"/>
              <a:t>章要点</a:t>
            </a:r>
            <a:endParaRPr lang="zh-CN" altLang="en-US" dirty="0"/>
          </a:p>
        </p:txBody>
      </p:sp>
      <p:sp>
        <p:nvSpPr>
          <p:cNvPr id="3" name="内容占位符 2"/>
          <p:cNvSpPr>
            <a:spLocks noGrp="1"/>
          </p:cNvSpPr>
          <p:nvPr>
            <p:ph idx="1"/>
          </p:nvPr>
        </p:nvSpPr>
        <p:spPr/>
        <p:txBody>
          <a:bodyPr/>
          <a:lstStyle/>
          <a:p>
            <a:r>
              <a:rPr lang="zh-CN" altLang="zh-CN" dirty="0"/>
              <a:t>·核心板设计思路</a:t>
            </a:r>
          </a:p>
          <a:p>
            <a:r>
              <a:rPr lang="zh-CN" altLang="zh-CN" dirty="0"/>
              <a:t>·单片机核心板的关键组成部分</a:t>
            </a:r>
          </a:p>
          <a:p>
            <a:r>
              <a:rPr lang="zh-CN" altLang="zh-CN" dirty="0"/>
              <a:t>·使用</a:t>
            </a:r>
            <a:r>
              <a:rPr lang="en-US" altLang="zh-CN" dirty="0"/>
              <a:t>DXP</a:t>
            </a:r>
            <a:r>
              <a:rPr lang="zh-CN" altLang="zh-CN" dirty="0"/>
              <a:t>软件</a:t>
            </a:r>
            <a:r>
              <a:rPr lang="en-US" altLang="zh-CN" dirty="0"/>
              <a:t>AD6.5</a:t>
            </a:r>
            <a:r>
              <a:rPr lang="zh-CN" altLang="zh-CN" dirty="0"/>
              <a:t>设计单片机核心板电路</a:t>
            </a:r>
          </a:p>
          <a:p>
            <a:r>
              <a:rPr lang="zh-CN" altLang="zh-CN" dirty="0"/>
              <a:t>·核心板的焊接与调试</a:t>
            </a:r>
          </a:p>
          <a:p>
            <a:r>
              <a:rPr lang="zh-CN" altLang="zh-CN" dirty="0"/>
              <a:t>·使用</a:t>
            </a:r>
            <a:r>
              <a:rPr lang="en-US" altLang="zh-CN" dirty="0"/>
              <a:t>DXP</a:t>
            </a:r>
            <a:r>
              <a:rPr lang="zh-CN" altLang="zh-CN" dirty="0"/>
              <a:t>软件</a:t>
            </a:r>
            <a:r>
              <a:rPr lang="en-US" altLang="zh-CN" dirty="0"/>
              <a:t>AD6.5</a:t>
            </a:r>
            <a:r>
              <a:rPr lang="zh-CN" altLang="zh-CN" dirty="0"/>
              <a:t>设计下载器电路</a:t>
            </a:r>
          </a:p>
          <a:p>
            <a:r>
              <a:rPr lang="zh-CN" altLang="zh-CN" dirty="0"/>
              <a:t>·下载器电路的焊接与联合测试</a:t>
            </a:r>
            <a:endParaRPr lang="zh-CN" altLang="en-US" dirty="0"/>
          </a:p>
        </p:txBody>
      </p:sp>
    </p:spTree>
    <p:extLst>
      <p:ext uri="{BB962C8B-B14F-4D97-AF65-F5344CB8AC3E}">
        <p14:creationId xmlns:p14="http://schemas.microsoft.com/office/powerpoint/2010/main" val="1807122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en-US" altLang="zh-CN" b="1" dirty="0"/>
              <a:t>2.1 </a:t>
            </a:r>
            <a:r>
              <a:rPr lang="zh-CN" altLang="zh-CN" b="1" dirty="0"/>
              <a:t>单片机核心板介绍</a:t>
            </a:r>
          </a:p>
          <a:p>
            <a:r>
              <a:rPr lang="en-US" altLang="zh-CN" b="1" dirty="0"/>
              <a:t>2.2 </a:t>
            </a:r>
            <a:r>
              <a:rPr lang="zh-CN" altLang="zh-CN" b="1" dirty="0"/>
              <a:t>使用</a:t>
            </a:r>
            <a:r>
              <a:rPr lang="en-US" altLang="zh-CN" b="1" dirty="0"/>
              <a:t>DXP</a:t>
            </a:r>
            <a:r>
              <a:rPr lang="zh-CN" altLang="zh-CN" b="1" dirty="0"/>
              <a:t>设计核心板</a:t>
            </a:r>
          </a:p>
          <a:p>
            <a:r>
              <a:rPr lang="en-US" altLang="zh-CN" b="1" dirty="0"/>
              <a:t>2.3 </a:t>
            </a:r>
            <a:r>
              <a:rPr lang="zh-CN" altLang="zh-CN" b="1" dirty="0"/>
              <a:t>焊接核心板</a:t>
            </a:r>
          </a:p>
          <a:p>
            <a:r>
              <a:rPr lang="en-US" altLang="zh-CN" b="1" dirty="0"/>
              <a:t>2.4</a:t>
            </a:r>
            <a:r>
              <a:rPr lang="zh-CN" altLang="zh-CN" b="1" dirty="0"/>
              <a:t>核心板测试</a:t>
            </a:r>
          </a:p>
          <a:p>
            <a:endParaRPr lang="zh-CN" altLang="en-US" dirty="0"/>
          </a:p>
        </p:txBody>
      </p:sp>
    </p:spTree>
    <p:extLst>
      <p:ext uri="{BB962C8B-B14F-4D97-AF65-F5344CB8AC3E}">
        <p14:creationId xmlns:p14="http://schemas.microsoft.com/office/powerpoint/2010/main" val="460944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zh-CN" b="1" dirty="0"/>
              <a:t>单片机核心板介</a:t>
            </a:r>
            <a:r>
              <a:rPr lang="zh-CN" altLang="zh-CN" b="1" dirty="0" smtClean="0"/>
              <a:t>绍</a:t>
            </a:r>
            <a:endParaRPr lang="zh-CN" altLang="en-US" dirty="0"/>
          </a:p>
        </p:txBody>
      </p:sp>
      <p:sp>
        <p:nvSpPr>
          <p:cNvPr id="3" name="内容占位符 2"/>
          <p:cNvSpPr>
            <a:spLocks noGrp="1"/>
          </p:cNvSpPr>
          <p:nvPr>
            <p:ph idx="1"/>
          </p:nvPr>
        </p:nvSpPr>
        <p:spPr/>
        <p:txBody>
          <a:bodyPr/>
          <a:lstStyle/>
          <a:p>
            <a:r>
              <a:rPr lang="zh-CN" altLang="zh-CN" dirty="0"/>
              <a:t>绝大多数单片机核心板的设计与实现过程基本类</a:t>
            </a:r>
            <a:r>
              <a:rPr lang="zh-CN" altLang="zh-CN" dirty="0" smtClean="0"/>
              <a:t>似</a:t>
            </a:r>
            <a:endParaRPr lang="en-US" altLang="zh-CN" dirty="0" smtClean="0"/>
          </a:p>
          <a:p>
            <a:r>
              <a:rPr lang="zh-CN" altLang="zh-CN" dirty="0"/>
              <a:t>共同要点是：在任何处理器系统设计的过程中，应该遵循比较相似的法则或过</a:t>
            </a:r>
            <a:r>
              <a:rPr lang="zh-CN" altLang="zh-CN" dirty="0" smtClean="0"/>
              <a:t>程</a:t>
            </a:r>
            <a:r>
              <a:rPr lang="zh-CN" altLang="en-US" dirty="0" smtClean="0"/>
              <a:t>。</a:t>
            </a:r>
            <a:r>
              <a:rPr lang="zh-CN" altLang="zh-CN" dirty="0"/>
              <a:t>逐步找到合适自己的方式，去完成某个嵌入式系统核心硬件部分的设计与实现工</a:t>
            </a:r>
            <a:r>
              <a:rPr lang="zh-CN" altLang="zh-CN" dirty="0" smtClean="0"/>
              <a:t>作</a:t>
            </a:r>
            <a:r>
              <a:rPr lang="zh-CN" altLang="en-US" dirty="0" smtClean="0"/>
              <a:t>。</a:t>
            </a:r>
            <a:endParaRPr lang="en-US" altLang="zh-CN" dirty="0" smtClean="0"/>
          </a:p>
        </p:txBody>
      </p:sp>
    </p:spTree>
    <p:extLst>
      <p:ext uri="{BB962C8B-B14F-4D97-AF65-F5344CB8AC3E}">
        <p14:creationId xmlns:p14="http://schemas.microsoft.com/office/powerpoint/2010/main" val="1121446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zh-CN" b="1" dirty="0"/>
              <a:t>单片机核心板介</a:t>
            </a:r>
            <a:r>
              <a:rPr lang="zh-CN" altLang="zh-CN" b="1" dirty="0" smtClean="0"/>
              <a:t>绍</a:t>
            </a:r>
            <a:r>
              <a:rPr lang="zh-CN" altLang="en-US" b="1" dirty="0" smtClean="0"/>
              <a:t>：</a:t>
            </a:r>
            <a:r>
              <a:rPr lang="zh-CN" altLang="zh-CN" dirty="0"/>
              <a:t>总</a:t>
            </a:r>
            <a:r>
              <a:rPr lang="zh-CN" altLang="zh-CN" dirty="0" smtClean="0"/>
              <a:t>体</a:t>
            </a:r>
            <a:r>
              <a:rPr lang="zh-CN" altLang="en-US" dirty="0" smtClean="0"/>
              <a:t>设计</a:t>
            </a:r>
            <a:r>
              <a:rPr lang="zh-CN" altLang="zh-CN" dirty="0" smtClean="0"/>
              <a:t>流程</a:t>
            </a:r>
            <a:endParaRPr lang="zh-CN" altLang="en-US" dirty="0"/>
          </a:p>
        </p:txBody>
      </p:sp>
      <p:sp>
        <p:nvSpPr>
          <p:cNvPr id="3" name="内容占位符 2"/>
          <p:cNvSpPr>
            <a:spLocks noGrp="1"/>
          </p:cNvSpPr>
          <p:nvPr>
            <p:ph idx="1"/>
          </p:nvPr>
        </p:nvSpPr>
        <p:spPr>
          <a:xfrm>
            <a:off x="838200" y="2316479"/>
            <a:ext cx="10515600" cy="3860483"/>
          </a:xfrm>
        </p:spPr>
        <p:txBody>
          <a:bodyPr/>
          <a:lstStyle/>
          <a:p>
            <a:pPr lvl="0"/>
            <a:r>
              <a:rPr lang="zh-CN" altLang="zh-CN" dirty="0"/>
              <a:t>确定嵌入式系统核心处理器。</a:t>
            </a:r>
          </a:p>
          <a:p>
            <a:pPr lvl="0"/>
            <a:r>
              <a:rPr lang="zh-CN" altLang="zh-CN" dirty="0"/>
              <a:t>查找器核心处理器对应的器件手册。</a:t>
            </a:r>
          </a:p>
          <a:p>
            <a:pPr lvl="0"/>
            <a:r>
              <a:rPr lang="zh-CN" altLang="zh-CN" dirty="0"/>
              <a:t>依据器件手册上对处理器的工作要求，完成其三大工作条件的设计工作。</a:t>
            </a:r>
          </a:p>
          <a:p>
            <a:pPr lvl="0"/>
            <a:r>
              <a:rPr lang="zh-CN" altLang="zh-CN" dirty="0"/>
              <a:t>依据器件手册上对处理器的接口部件要求，完成其对应的接口部分设计工作。</a:t>
            </a:r>
          </a:p>
          <a:p>
            <a:pPr lvl="0"/>
            <a:r>
              <a:rPr lang="zh-CN" altLang="zh-CN" dirty="0"/>
              <a:t>其他有关设计</a:t>
            </a:r>
          </a:p>
          <a:p>
            <a:endParaRPr lang="zh-CN" altLang="en-US" dirty="0"/>
          </a:p>
        </p:txBody>
      </p:sp>
    </p:spTree>
    <p:extLst>
      <p:ext uri="{BB962C8B-B14F-4D97-AF65-F5344CB8AC3E}">
        <p14:creationId xmlns:p14="http://schemas.microsoft.com/office/powerpoint/2010/main" val="109431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zh-CN" b="1" dirty="0"/>
              <a:t>单片机核心板介绍</a:t>
            </a:r>
            <a:endParaRPr lang="zh-CN" altLang="en-US" dirty="0"/>
          </a:p>
        </p:txBody>
      </p:sp>
      <p:sp>
        <p:nvSpPr>
          <p:cNvPr id="3" name="内容占位符 2"/>
          <p:cNvSpPr>
            <a:spLocks noGrp="1"/>
          </p:cNvSpPr>
          <p:nvPr>
            <p:ph idx="1"/>
          </p:nvPr>
        </p:nvSpPr>
        <p:spPr/>
        <p:txBody>
          <a:bodyPr/>
          <a:lstStyle/>
          <a:p>
            <a:r>
              <a:rPr lang="zh-CN" altLang="zh-CN" b="1" dirty="0"/>
              <a:t>单片机最小系</a:t>
            </a:r>
            <a:r>
              <a:rPr lang="zh-CN" altLang="zh-CN" b="1" dirty="0" smtClean="0"/>
              <a:t>统</a:t>
            </a:r>
            <a:r>
              <a:rPr lang="zh-CN" altLang="en-US" b="1" dirty="0" smtClean="0"/>
              <a:t>：</a:t>
            </a:r>
            <a:r>
              <a:rPr lang="zh-CN" altLang="zh-CN" dirty="0" smtClean="0"/>
              <a:t>单</a:t>
            </a:r>
            <a:r>
              <a:rPr lang="zh-CN" altLang="zh-CN" dirty="0"/>
              <a:t>片机最小系统就是一块精简的单片机开发板，出于成本考虑或设计实用需要等问题，最小系统只完成了单片机最基本的功能，而其他若需要解决应用问题，则需要外部扩展其他功能</a:t>
            </a:r>
            <a:r>
              <a:rPr lang="zh-CN" altLang="zh-CN" dirty="0" smtClean="0"/>
              <a:t>。</a:t>
            </a:r>
            <a:endParaRPr lang="en-US" altLang="zh-CN" dirty="0" smtClean="0"/>
          </a:p>
          <a:p>
            <a:r>
              <a:rPr lang="zh-CN" altLang="zh-CN" dirty="0"/>
              <a:t>单片机的最小系统通常包含电源部分、晶振部分、复位电路部分、外部</a:t>
            </a:r>
            <a:r>
              <a:rPr lang="en-US" altLang="zh-CN" dirty="0"/>
              <a:t>I/O</a:t>
            </a:r>
            <a:r>
              <a:rPr lang="zh-CN" altLang="zh-CN" dirty="0"/>
              <a:t>与其他等几个部分构成。</a:t>
            </a:r>
            <a:endParaRPr lang="zh-CN" altLang="en-US" dirty="0"/>
          </a:p>
        </p:txBody>
      </p:sp>
    </p:spTree>
    <p:extLst>
      <p:ext uri="{BB962C8B-B14F-4D97-AF65-F5344CB8AC3E}">
        <p14:creationId xmlns:p14="http://schemas.microsoft.com/office/powerpoint/2010/main" val="3720496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zh-CN" b="1" dirty="0"/>
              <a:t>单片机核心板介</a:t>
            </a:r>
            <a:r>
              <a:rPr lang="zh-CN" altLang="zh-CN" b="1" dirty="0" smtClean="0"/>
              <a:t>绍</a:t>
            </a:r>
            <a:r>
              <a:rPr lang="zh-CN" altLang="en-US" b="1" dirty="0" smtClean="0"/>
              <a:t>：最小系统框架</a:t>
            </a:r>
            <a:endParaRPr lang="zh-CN" altLang="en-US" dirty="0"/>
          </a:p>
        </p:txBody>
      </p:sp>
      <p:grpSp>
        <p:nvGrpSpPr>
          <p:cNvPr id="14" name="组合 13"/>
          <p:cNvGrpSpPr/>
          <p:nvPr/>
        </p:nvGrpSpPr>
        <p:grpSpPr>
          <a:xfrm>
            <a:off x="2267210" y="1828456"/>
            <a:ext cx="6663847" cy="4021199"/>
            <a:chOff x="2404997" y="2379601"/>
            <a:chExt cx="5473874" cy="3382373"/>
          </a:xfrm>
        </p:grpSpPr>
        <p:sp>
          <p:nvSpPr>
            <p:cNvPr id="4" name="文本框 3"/>
            <p:cNvSpPr txBox="1"/>
            <p:nvPr/>
          </p:nvSpPr>
          <p:spPr>
            <a:xfrm>
              <a:off x="4521623" y="3294618"/>
              <a:ext cx="977303" cy="2229360"/>
            </a:xfrm>
            <a:prstGeom prst="rect">
              <a:avLst/>
            </a:prstGeom>
            <a:noFill/>
            <a:ln>
              <a:solidFill>
                <a:schemeClr val="accent1"/>
              </a:solidFill>
            </a:ln>
          </p:spPr>
          <p:txBody>
            <a:bodyPr wrap="square" rtlCol="0">
              <a:noAutofit/>
            </a:bodyPr>
            <a:lstStyle/>
            <a:p>
              <a:endParaRPr lang="en-US" altLang="zh-CN" dirty="0" smtClean="0"/>
            </a:p>
            <a:p>
              <a:endParaRPr lang="en-US" altLang="zh-CN" dirty="0"/>
            </a:p>
            <a:p>
              <a:endParaRPr lang="en-US" altLang="zh-CN" dirty="0" smtClean="0"/>
            </a:p>
            <a:p>
              <a:r>
                <a:rPr lang="zh-CN" altLang="en-US" dirty="0" smtClean="0"/>
                <a:t>单片机</a:t>
              </a:r>
              <a:endParaRPr lang="zh-CN" altLang="en-US" dirty="0"/>
            </a:p>
          </p:txBody>
        </p:sp>
        <p:sp>
          <p:nvSpPr>
            <p:cNvPr id="5" name="文本框 4"/>
            <p:cNvSpPr txBox="1"/>
            <p:nvPr/>
          </p:nvSpPr>
          <p:spPr>
            <a:xfrm>
              <a:off x="2754907" y="2379601"/>
              <a:ext cx="4657867" cy="399381"/>
            </a:xfrm>
            <a:prstGeom prst="rect">
              <a:avLst/>
            </a:prstGeom>
            <a:noFill/>
            <a:ln>
              <a:solidFill>
                <a:schemeClr val="accent1"/>
              </a:solidFill>
            </a:ln>
          </p:spPr>
          <p:txBody>
            <a:bodyPr wrap="square" rtlCol="0">
              <a:noAutofit/>
            </a:bodyPr>
            <a:lstStyle/>
            <a:p>
              <a:pPr algn="ctr"/>
              <a:r>
                <a:rPr lang="zh-CN" altLang="en-US" dirty="0" smtClean="0"/>
                <a:t>电源部分</a:t>
              </a:r>
              <a:endParaRPr lang="en-US" altLang="zh-CN" dirty="0" smtClean="0"/>
            </a:p>
          </p:txBody>
        </p:sp>
        <p:sp>
          <p:nvSpPr>
            <p:cNvPr id="6" name="文本框 5"/>
            <p:cNvSpPr txBox="1"/>
            <p:nvPr/>
          </p:nvSpPr>
          <p:spPr>
            <a:xfrm>
              <a:off x="2754907" y="4661562"/>
              <a:ext cx="877095" cy="688932"/>
            </a:xfrm>
            <a:prstGeom prst="rect">
              <a:avLst/>
            </a:prstGeom>
            <a:noFill/>
            <a:ln>
              <a:solidFill>
                <a:schemeClr val="accent1"/>
              </a:solidFill>
            </a:ln>
          </p:spPr>
          <p:txBody>
            <a:bodyPr wrap="square" rtlCol="0">
              <a:noAutofit/>
            </a:bodyPr>
            <a:lstStyle/>
            <a:p>
              <a:pPr algn="ctr"/>
              <a:r>
                <a:rPr lang="zh-CN" altLang="en-US" dirty="0" smtClean="0"/>
                <a:t>晶振</a:t>
              </a:r>
              <a:endParaRPr lang="en-US" altLang="zh-CN" dirty="0" smtClean="0"/>
            </a:p>
            <a:p>
              <a:pPr algn="ctr"/>
              <a:r>
                <a:rPr lang="zh-CN" altLang="en-US" dirty="0" smtClean="0"/>
                <a:t>部分</a:t>
              </a:r>
              <a:endParaRPr lang="zh-CN" altLang="en-US" dirty="0"/>
            </a:p>
          </p:txBody>
        </p:sp>
        <p:sp>
          <p:nvSpPr>
            <p:cNvPr id="7" name="文本框 6"/>
            <p:cNvSpPr txBox="1"/>
            <p:nvPr/>
          </p:nvSpPr>
          <p:spPr>
            <a:xfrm>
              <a:off x="2742380" y="3401380"/>
              <a:ext cx="877095" cy="688932"/>
            </a:xfrm>
            <a:prstGeom prst="rect">
              <a:avLst/>
            </a:prstGeom>
            <a:noFill/>
            <a:ln>
              <a:solidFill>
                <a:schemeClr val="accent1"/>
              </a:solidFill>
            </a:ln>
          </p:spPr>
          <p:txBody>
            <a:bodyPr wrap="square" rtlCol="0">
              <a:noAutofit/>
            </a:bodyPr>
            <a:lstStyle/>
            <a:p>
              <a:pPr algn="ctr"/>
              <a:r>
                <a:rPr lang="zh-CN" altLang="en-US" dirty="0" smtClean="0"/>
                <a:t>复位</a:t>
              </a:r>
              <a:endParaRPr lang="en-US" altLang="zh-CN" dirty="0" smtClean="0"/>
            </a:p>
            <a:p>
              <a:pPr algn="ctr"/>
              <a:r>
                <a:rPr lang="zh-CN" altLang="en-US" dirty="0" smtClean="0"/>
                <a:t>电路</a:t>
              </a:r>
              <a:endParaRPr lang="zh-CN" altLang="en-US" dirty="0"/>
            </a:p>
          </p:txBody>
        </p:sp>
        <p:sp>
          <p:nvSpPr>
            <p:cNvPr id="8" name="文本框 7"/>
            <p:cNvSpPr txBox="1"/>
            <p:nvPr/>
          </p:nvSpPr>
          <p:spPr>
            <a:xfrm>
              <a:off x="6401074" y="3294618"/>
              <a:ext cx="877095" cy="2229360"/>
            </a:xfrm>
            <a:prstGeom prst="rect">
              <a:avLst/>
            </a:prstGeom>
            <a:noFill/>
            <a:ln>
              <a:solidFill>
                <a:schemeClr val="accent1"/>
              </a:solidFill>
            </a:ln>
          </p:spPr>
          <p:txBody>
            <a:bodyPr wrap="square" rtlCol="0">
              <a:noAutofit/>
            </a:bodyPr>
            <a:lstStyle/>
            <a:p>
              <a:pPr algn="ctr"/>
              <a:endParaRPr lang="en-US" altLang="zh-CN" dirty="0" smtClean="0"/>
            </a:p>
            <a:p>
              <a:pPr algn="ctr"/>
              <a:r>
                <a:rPr lang="zh-CN" altLang="en-US" dirty="0" smtClean="0"/>
                <a:t>外部</a:t>
              </a:r>
              <a:r>
                <a:rPr lang="en-US" altLang="zh-CN" dirty="0" smtClean="0"/>
                <a:t>I/O</a:t>
              </a:r>
              <a:r>
                <a:rPr lang="zh-CN" altLang="en-US" dirty="0" smtClean="0"/>
                <a:t>与其他部分</a:t>
              </a:r>
              <a:endParaRPr lang="zh-CN" altLang="en-US" dirty="0"/>
            </a:p>
          </p:txBody>
        </p:sp>
        <p:sp>
          <p:nvSpPr>
            <p:cNvPr id="9" name="右箭头 8"/>
            <p:cNvSpPr/>
            <p:nvPr/>
          </p:nvSpPr>
          <p:spPr>
            <a:xfrm>
              <a:off x="3619475" y="3594970"/>
              <a:ext cx="902148" cy="4008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3619475" y="4811791"/>
              <a:ext cx="902148" cy="4008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左右箭头 10"/>
            <p:cNvSpPr/>
            <p:nvPr/>
          </p:nvSpPr>
          <p:spPr>
            <a:xfrm>
              <a:off x="5498926" y="4249805"/>
              <a:ext cx="902148" cy="31898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a:off x="4809995" y="2778982"/>
              <a:ext cx="450937" cy="4026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404997" y="3181612"/>
              <a:ext cx="5473874" cy="2580362"/>
            </a:xfrm>
            <a:prstGeom prst="rect">
              <a:avLst/>
            </a:prstGeom>
            <a:noFill/>
            <a:ln>
              <a:solidFill>
                <a:schemeClr val="accent1">
                  <a:shade val="50000"/>
                </a:schemeClr>
              </a:solidFill>
              <a:prstDash val="lgDash"/>
            </a:ln>
          </p:spPr>
          <p:txBody>
            <a:bodyPr wrap="square" rtlCol="0">
              <a:noAutofit/>
            </a:bodyPr>
            <a:lstStyle/>
            <a:p>
              <a:endParaRPr lang="zh-CN" altLang="en-US" dirty="0"/>
            </a:p>
          </p:txBody>
        </p:sp>
      </p:grpSp>
    </p:spTree>
    <p:extLst>
      <p:ext uri="{BB962C8B-B14F-4D97-AF65-F5344CB8AC3E}">
        <p14:creationId xmlns:p14="http://schemas.microsoft.com/office/powerpoint/2010/main" val="38991290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TotalTime>
  <Words>1251</Words>
  <Application>Microsoft Office PowerPoint</Application>
  <PresentationFormat>自定义</PresentationFormat>
  <Paragraphs>151</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Office 主题</vt:lpstr>
      <vt:lpstr>Visio</vt:lpstr>
      <vt:lpstr>传感器与综合控制技术</vt:lpstr>
      <vt:lpstr>PowerPoint 演示文稿</vt:lpstr>
      <vt:lpstr>Introduction</vt:lpstr>
      <vt:lpstr>本章要点</vt:lpstr>
      <vt:lpstr>目录</vt:lpstr>
      <vt:lpstr>2.1 单片机核心板介绍</vt:lpstr>
      <vt:lpstr>2.1 单片机核心板介绍：总体设计流程</vt:lpstr>
      <vt:lpstr>2.1 单片机核心板介绍</vt:lpstr>
      <vt:lpstr>2.1 单片机核心板介绍：最小系统框架</vt:lpstr>
      <vt:lpstr>2.1 单片机核心板介绍</vt:lpstr>
      <vt:lpstr>2.1 单片机核心板介绍</vt:lpstr>
      <vt:lpstr>2.1 单片机核心板介绍</vt:lpstr>
      <vt:lpstr>2.1 单片机核心板介绍</vt:lpstr>
      <vt:lpstr>2.2 使用DXP设计核心板</vt:lpstr>
      <vt:lpstr>2.2 使用DXP设计核心板</vt:lpstr>
      <vt:lpstr>2.2 使用DXP设计核心板</vt:lpstr>
      <vt:lpstr>2.2 使用DXP设计核心板</vt:lpstr>
      <vt:lpstr>2.3 焊接核心板</vt:lpstr>
      <vt:lpstr>2.3 焊接核心板</vt:lpstr>
      <vt:lpstr>2.3 焊接核心板</vt:lpstr>
      <vt:lpstr>2.3 焊接核心板</vt:lpstr>
      <vt:lpstr>2.3 焊接核心板</vt:lpstr>
      <vt:lpstr>2.3 焊接核心板</vt:lpstr>
      <vt:lpstr>2.3 焊接核心板</vt:lpstr>
      <vt:lpstr>2.3 焊接核心板</vt:lpstr>
      <vt:lpstr>2.3 焊接核心板</vt:lpstr>
      <vt:lpstr>2.3 焊接核心板</vt:lpstr>
      <vt:lpstr>2.3 焊接核心板</vt:lpstr>
      <vt:lpstr>2.3 焊接核心板</vt:lpstr>
      <vt:lpstr>2.3 焊接核心板</vt:lpstr>
      <vt:lpstr>2.3 焊接核心板</vt:lpstr>
      <vt:lpstr>2.4核心板测试</vt:lpstr>
      <vt:lpstr>2.4核心板测试</vt:lpstr>
      <vt:lpstr>2.4核心板测试</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传感器与综合控制技术</dc:title>
  <dc:creator>Administrator</dc:creator>
  <cp:lastModifiedBy>微软用户</cp:lastModifiedBy>
  <cp:revision>24</cp:revision>
  <dcterms:created xsi:type="dcterms:W3CDTF">2017-02-11T14:15:22Z</dcterms:created>
  <dcterms:modified xsi:type="dcterms:W3CDTF">2017-02-15T01:35:37Z</dcterms:modified>
</cp:coreProperties>
</file>