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42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1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6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9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7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277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01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496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0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15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E1EBC-5ED4-412B-8FA2-359C6141D438}" type="datetimeFigureOut">
              <a:rPr lang="zh-CN" altLang="en-US" smtClean="0"/>
              <a:t>2012/1/5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31C27-5F4C-4CBC-9F90-99F3EAFEC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8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2048" y="332656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第二章 电光源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第一节 电光源的分类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一、电光源的分类</a:t>
            </a:r>
          </a:p>
        </p:txBody>
      </p:sp>
      <p:pic>
        <p:nvPicPr>
          <p:cNvPr id="1026" name="Picture 2" descr="图2-1-1电光源分类示意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" r="4570"/>
          <a:stretch/>
        </p:blipFill>
        <p:spPr bwMode="auto">
          <a:xfrm>
            <a:off x="1" y="1772816"/>
            <a:ext cx="5574540" cy="394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7" t="4548" r="31532" b="7576"/>
          <a:stretch/>
        </p:blipFill>
        <p:spPr bwMode="auto">
          <a:xfrm>
            <a:off x="5574541" y="0"/>
            <a:ext cx="3582071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0" r="33464"/>
          <a:stretch/>
        </p:blipFill>
        <p:spPr bwMode="auto">
          <a:xfrm>
            <a:off x="5574541" y="3429000"/>
            <a:ext cx="3582525" cy="347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4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P15106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" r="9425" b="36627"/>
          <a:stretch>
            <a:fillRect/>
          </a:stretch>
        </p:blipFill>
        <p:spPr bwMode="auto">
          <a:xfrm>
            <a:off x="0" y="0"/>
            <a:ext cx="4572000" cy="362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79512" y="116632"/>
            <a:ext cx="3595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第三章 室内照明灯具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3" name="Picture 3" descr="P15105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18"/>
          <a:stretch>
            <a:fillRect/>
          </a:stretch>
        </p:blipFill>
        <p:spPr bwMode="auto">
          <a:xfrm>
            <a:off x="4572000" y="0"/>
            <a:ext cx="4562945" cy="362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5" name="Picture 5" descr="P107049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63" y="3622041"/>
            <a:ext cx="2921079" cy="320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7" name="Picture 7" descr="P151033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" r="12793" b="25912"/>
          <a:stretch>
            <a:fillRect/>
          </a:stretch>
        </p:blipFill>
        <p:spPr bwMode="auto">
          <a:xfrm>
            <a:off x="5868144" y="3622042"/>
            <a:ext cx="3266801" cy="32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P15103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" r="12793" b="25912"/>
          <a:stretch>
            <a:fillRect/>
          </a:stretch>
        </p:blipFill>
        <p:spPr bwMode="auto">
          <a:xfrm>
            <a:off x="2915816" y="3622042"/>
            <a:ext cx="2952328" cy="32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04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332656"/>
            <a:ext cx="28803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第一节 灯具的作用和特性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一、灯具的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作用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（一）合理配光，即将光源发出的光通量重新分配到需要的方向，以达到合理利用的目的。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（二）防止光源引起的眩光。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（三）保护光源免受机械损伤，并为其供电。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（四）提高光源利用率。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（五）保护照明安全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如防爆灯具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（六）装饰美化环境。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（七）营造设计的艺术意境、氛围或特殊效果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如影视舞台灯具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</a:p>
          <a:p>
            <a:endParaRPr lang="zh-CN" altLang="zh-CN" dirty="0"/>
          </a:p>
        </p:txBody>
      </p:sp>
      <p:pic>
        <p:nvPicPr>
          <p:cNvPr id="11266" name="Picture 2" descr="未标题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6012160" cy="685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3-1-1 灯具的保护角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13350"/>
            <a:ext cx="7956376" cy="290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5496" y="295488"/>
            <a:ext cx="226215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二、灯具的主要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特性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（一）发光效率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（二）保护角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（三）配光曲线</a:t>
            </a:r>
          </a:p>
          <a:p>
            <a:endParaRPr lang="zh-CN" altLang="zh-CN" dirty="0"/>
          </a:p>
        </p:txBody>
      </p:sp>
      <p:pic>
        <p:nvPicPr>
          <p:cNvPr id="12291" name="Picture 3" descr="图3-1-2 灯具的极坐标配光曲线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3" y="3501008"/>
            <a:ext cx="9120562" cy="262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6372036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对称、非全对称灯具及其配光曲线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349171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灯具的保护角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42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图3-1-6  按光通量在上、下半球空间分配比例分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52494"/>
            <a:ext cx="7738020" cy="410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332656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第二节 灯具的</a:t>
            </a:r>
            <a:r>
              <a:rPr lang="zh-CN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分类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一、按光通量在空间上、下两半球的分配比例分类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国际照明委员会（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CIE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）推荐将灯具按光通量在空间上、下两半球的分配比例分类，国际照明界普遍接受这种分类方式，据此可将灯具分为以下五类：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（一）直接型灯具；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（二）半直接型灯具；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（三）漫射型灯具；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（四）半间接型灯具；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（五）间接型灯具等。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6631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图3-1-7  按光强分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9"/>
          <a:stretch/>
        </p:blipFill>
        <p:spPr bwMode="auto">
          <a:xfrm>
            <a:off x="2699792" y="1391246"/>
            <a:ext cx="6444209" cy="542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332656"/>
            <a:ext cx="68407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二、按光强分布分类</a:t>
            </a: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光强分布特性，即按配光曲线的形状不同，灯具可以分为：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正弦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分布型；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广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照型；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漫射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型；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深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照型等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、按灯具的结构分类</a:t>
            </a: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开启型灯具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闭合型灯具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密闭型灯具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防爆型灯具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安全型灯具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隔爆型灯具</a:t>
            </a:r>
          </a:p>
          <a:p>
            <a:pPr lvl="0"/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0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69028" cy="68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88032" y="188640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四、按采用电光源不同分类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（一）白炽灯具；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（二）荧光灯具；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（三）高压气体放电灯具；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（四）混光照明灯具等。</a:t>
            </a:r>
          </a:p>
          <a:p>
            <a:r>
              <a:rPr lang="zh-CN" altLang="zh-CN" sz="20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五、按安装方式的不同分类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（一）吸顶灯具；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（二）嵌入式灯具；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（三）半嵌入式灯具；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（四）吊灯；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（五）壁灯；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（六）台灯；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（七）落地灯；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（八）庭院灯；</a:t>
            </a:r>
          </a:p>
          <a:p>
            <a:r>
              <a:rPr lang="zh-CN" altLang="zh-CN" sz="2000" dirty="0" smtClean="0">
                <a:solidFill>
                  <a:schemeClr val="bg1"/>
                </a:solidFill>
              </a:rPr>
              <a:t>（九）投光灯等。</a:t>
            </a:r>
            <a:endParaRPr lang="zh-CN" altLang="zh-C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1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52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49603"/>
            <a:ext cx="341632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第三节 灯具</a:t>
            </a:r>
            <a:r>
              <a:rPr lang="zh-CN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一、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灯具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的反射器设计</a:t>
            </a: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二、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灯具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的安全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三、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灯具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的寿命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四、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灯具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设计要注意的其他问题</a:t>
            </a:r>
          </a:p>
          <a:p>
            <a:endParaRPr lang="zh-CN" altLang="zh-CN" dirty="0"/>
          </a:p>
          <a:p>
            <a:endParaRPr lang="zh-CN" altLang="zh-CN" dirty="0"/>
          </a:p>
        </p:txBody>
      </p:sp>
      <p:pic>
        <p:nvPicPr>
          <p:cNvPr id="17410" name="Picture 2" descr="Imag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" y="3429000"/>
            <a:ext cx="288333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2004122144730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59" y="3429000"/>
            <a:ext cx="268995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Image555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0"/>
            <a:ext cx="35638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Image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9000"/>
            <a:ext cx="35638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17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249299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五、灯具设计中的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选材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（一）钢材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（二）铝及铝合金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（三）铜及铜合金</a:t>
            </a: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不锈钢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塑料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材料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（六）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玻璃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材料</a:t>
            </a:r>
          </a:p>
          <a:p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434" name="Picture 2" descr="Image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3131840" cy="381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20041220177404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68961"/>
            <a:ext cx="2952328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Imag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55096"/>
            <a:ext cx="3059832" cy="382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weee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0"/>
            <a:ext cx="3059832" cy="305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 descr="Image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1"/>
            <a:ext cx="2952328" cy="306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70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2656"/>
            <a:ext cx="318548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六、室内灯具设计流程与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案例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计划与调查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草图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试制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zh-CN" dirty="0"/>
          </a:p>
        </p:txBody>
      </p:sp>
      <p:pic>
        <p:nvPicPr>
          <p:cNvPr id="19458" name="Picture 2" descr="pp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" y="2253462"/>
            <a:ext cx="6316452" cy="45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12fgfg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86" y="-1"/>
            <a:ext cx="2790582" cy="2895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12f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86" y="2895841"/>
            <a:ext cx="2792814" cy="203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123uuu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86" y="4934884"/>
            <a:ext cx="2792814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7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16632"/>
            <a:ext cx="3516493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二、电光源的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性能指标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光通量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光源的光通量表征着光源的发光能力，是光源的重要性能指标。光源的额定光通量是指光源在额定电压、额定功率的条件下工作，并能无约束地发出光的工作环境下的光通量输出。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发光效率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光源的光通量输出与它取用的电功率之比称为光源的发光效率，简称光效，单位是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lm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／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。在照明设计中应优先选用光效高的光源。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显色性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通常情况下光源用一般显色指数衡量其显色性，在对某些颜色有特殊要求时则应采用特殊显色指数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色表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寿命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启燃与再启燃时间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七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其他</a:t>
            </a:r>
          </a:p>
          <a:p>
            <a:endParaRPr lang="zh-CN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3" t="3494" r="29722" b="4166"/>
          <a:stretch/>
        </p:blipFill>
        <p:spPr bwMode="auto">
          <a:xfrm>
            <a:off x="3984038" y="0"/>
            <a:ext cx="51400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93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576064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第四节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灯具的选择与布置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一、灯具的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选择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（一）灯具的选择应满足有关规范规程和技术条件规定的照度值。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（二）灯具选择采用材料、制造工艺应满足对照明方式的要求。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（三）要考虑灯具的配光及保护角特性。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（四）应根据环境条件选择灯具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（五）按照防触电保护的原则来选用灯具。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（六）应选择高效、节能、经济的灯具。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（七）选择灯具还应该考虑到易于安装、操作简单、便于维护。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（八）充分考虑灯具与环境的协调和配合，灯具还应兼具美化环境的作用。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二、灯具的布置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满足工作面上的照度均匀度的要求。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局部应有足够亮度的选择性布灯。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光线射向要适当，眩光限制在允许范围内，无阴影。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四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考虑节能，尽量提高利用系数。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五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检修、维护方便、用电安全。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六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布置美观，与建筑、室内空间的装饰气氛和装饰格调协调。</a:t>
            </a:r>
          </a:p>
          <a:p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1" t="6802" r="32597" b="6250"/>
          <a:stretch/>
        </p:blipFill>
        <p:spPr bwMode="auto">
          <a:xfrm>
            <a:off x="6084168" y="0"/>
            <a:ext cx="3059833" cy="323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6" t="6250" r="34187" b="7354"/>
          <a:stretch/>
        </p:blipFill>
        <p:spPr bwMode="auto">
          <a:xfrm>
            <a:off x="6084168" y="3234226"/>
            <a:ext cx="3059833" cy="362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071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462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三、灯具的布置与室内照明方式</a:t>
            </a:r>
          </a:p>
          <a:p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一般照明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（二）分区一般照明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（三）局部照明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（四）混合照明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（五）定向照明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（六）重点照明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（七）安全照明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（八）泛光照明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（九）过渡照明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（十）应急照明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十一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特殊照明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（十二）景观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照明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（十三）其他照明</a:t>
            </a:r>
          </a:p>
          <a:p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zh-CN" dirty="0"/>
          </a:p>
        </p:txBody>
      </p:sp>
      <p:pic>
        <p:nvPicPr>
          <p:cNvPr id="20482" name="Picture 2" descr="0094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7"/>
            <a:ext cx="2346219" cy="29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NEW PROJECT 3-00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219" y="3933058"/>
            <a:ext cx="2081765" cy="29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新建筑1-01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3058"/>
            <a:ext cx="2376264" cy="29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200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933058"/>
            <a:ext cx="2339752" cy="292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12-13345678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1"/>
          <a:stretch>
            <a:fillRect/>
          </a:stretch>
        </p:blipFill>
        <p:spPr bwMode="auto">
          <a:xfrm>
            <a:off x="3776773" y="0"/>
            <a:ext cx="5367227" cy="393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08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第二节 常见的电光源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一、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热辐射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发光电光源</a:t>
            </a: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白炽灯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74" name="Picture 2" descr="图2-1-4白炽灯的构造与外形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6558"/>
            <a:ext cx="5238750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图2-2-3 白炽灯的光通分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8936342" cy="420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0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图2-1-7单端卤钨灯的结构与外形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5417077" cy="289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550421"/>
            <a:ext cx="1579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</a:t>
            </a:r>
            <a:r>
              <a:rPr lang="zh-CN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卤钨灯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endParaRPr lang="zh-CN" altLang="zh-CN" dirty="0"/>
          </a:p>
        </p:txBody>
      </p:sp>
      <p:pic>
        <p:nvPicPr>
          <p:cNvPr id="4098" name="Picture 2" descr="卤钨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5512"/>
            <a:ext cx="467328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图2-1-6管型卤钨灯的结构与外形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3" r="16495"/>
          <a:stretch/>
        </p:blipFill>
        <p:spPr bwMode="auto">
          <a:xfrm>
            <a:off x="4673286" y="2916550"/>
            <a:ext cx="4451695" cy="29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45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0466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气体放电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发光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电光源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荧光灯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金属卤化物灯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钠灯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氙灯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荧光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高压汞灯</a:t>
            </a:r>
          </a:p>
          <a:p>
            <a:pPr lvl="0"/>
            <a:endParaRPr lang="zh-CN" altLang="zh-CN" dirty="0"/>
          </a:p>
        </p:txBody>
      </p:sp>
      <p:pic>
        <p:nvPicPr>
          <p:cNvPr id="5122" name="Picture 2" descr="未标题-1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9084"/>
            <a:ext cx="4716016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Image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960" y="0"/>
            <a:ext cx="5535040" cy="346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氙灯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98840"/>
            <a:ext cx="4427984" cy="335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35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358" y="31002"/>
            <a:ext cx="5089034" cy="31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40640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三、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电致发光电光源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（一）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发光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二级管（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LED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）及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LED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模块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激光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</a:t>
            </a:r>
          </a:p>
          <a:p>
            <a:pPr lvl="0"/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6146" name="Picture 2" descr="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93096"/>
            <a:ext cx="4961203" cy="2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202" y="2887183"/>
            <a:ext cx="4082190" cy="397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48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3954"/>
            <a:ext cx="9146156" cy="512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02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4543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艺术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照明用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电光源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（一）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霓虹灯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（二）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彩虹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</a:t>
            </a: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（三）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满天星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、蛇管灯、串灯</a:t>
            </a: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紫外线灯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（五）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荧光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软管</a:t>
            </a: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（六）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频闪灯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和雷光管</a:t>
            </a:r>
          </a:p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（七）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光纤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</a:t>
            </a:r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（八）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配合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灯光使用的效果设备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endParaRPr lang="zh-CN" altLang="zh-CN" dirty="0"/>
          </a:p>
        </p:txBody>
      </p:sp>
      <p:pic>
        <p:nvPicPr>
          <p:cNvPr id="8194" name="Picture 2" descr="56-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8" t="6001" r="2293" b="9390"/>
          <a:stretch>
            <a:fillRect/>
          </a:stretch>
        </p:blipFill>
        <p:spPr bwMode="auto">
          <a:xfrm>
            <a:off x="4499992" y="-1"/>
            <a:ext cx="4644008" cy="32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" y="3284984"/>
            <a:ext cx="4484340" cy="354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光纤的使用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4984"/>
            <a:ext cx="4644008" cy="354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56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332656"/>
            <a:ext cx="5907386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第三节 照明电光源性能比较与</a:t>
            </a:r>
            <a:r>
              <a:rPr lang="zh-CN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选择</a:t>
            </a:r>
            <a:endParaRPr lang="en-US" altLang="zh-CN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一、电光源性能比较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二、电光源的选用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一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按照明要求选择光源，不同场所对照明要求也不同。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按环境条件选择光源。</a:t>
            </a:r>
          </a:p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按经济合理性选择光源。</a:t>
            </a:r>
          </a:p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（四）以实施绿色照明工程为基点选择光源。</a:t>
            </a:r>
          </a:p>
          <a:p>
            <a:endParaRPr lang="zh-CN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3" t="2390" r="29722" b="6251"/>
          <a:stretch/>
        </p:blipFill>
        <p:spPr bwMode="auto">
          <a:xfrm>
            <a:off x="0" y="2687835"/>
            <a:ext cx="3203848" cy="419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4" t="3523" r="30157" b="33088"/>
          <a:stretch/>
        </p:blipFill>
        <p:spPr bwMode="auto">
          <a:xfrm>
            <a:off x="3203849" y="2687835"/>
            <a:ext cx="3459114" cy="419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0" t="3125" r="31190" b="4596"/>
          <a:stretch/>
        </p:blipFill>
        <p:spPr bwMode="auto">
          <a:xfrm>
            <a:off x="6662962" y="2687834"/>
            <a:ext cx="2481038" cy="4170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81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817</Words>
  <Application>Microsoft Office PowerPoint</Application>
  <PresentationFormat>全屏显示(4:3)</PresentationFormat>
  <Paragraphs>157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21</cp:revision>
  <dcterms:created xsi:type="dcterms:W3CDTF">2012-01-04T13:23:17Z</dcterms:created>
  <dcterms:modified xsi:type="dcterms:W3CDTF">2012-01-05T09:02:59Z</dcterms:modified>
</cp:coreProperties>
</file>