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61" r:id="rId3"/>
    <p:sldId id="263" r:id="rId4"/>
    <p:sldId id="264" r:id="rId5"/>
    <p:sldId id="265" r:id="rId6"/>
    <p:sldId id="266" r:id="rId7"/>
    <p:sldId id="267" r:id="rId8"/>
    <p:sldId id="268" r:id="rId9"/>
    <p:sldId id="273" r:id="rId10"/>
    <p:sldId id="269" r:id="rId11"/>
    <p:sldId id="270" r:id="rId12"/>
    <p:sldId id="282" r:id="rId13"/>
    <p:sldId id="271" r:id="rId14"/>
    <p:sldId id="27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22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C61534B7-C53E-4080-9427-31A8AA97F2DC}" type="datetimeFigureOut">
              <a:rPr lang="zh-CN" altLang="en-US"/>
              <a:pPr>
                <a:defRPr/>
              </a:pPr>
              <a:t>2014-2-25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A0AAD8E-3A02-4282-8694-F3BF4F2A54D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4958DF06-D0FC-4EB0-950F-ED38FF10A37E}"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F9576E32-DFB4-4EF2-BF88-4BEFC8475B35}"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Title 6"/>
          <p:cNvSpPr>
            <a:spLocks noGrp="1"/>
          </p:cNvSpPr>
          <p:nvPr>
            <p:ph type="title"/>
          </p:nvPr>
        </p:nvSpPr>
        <p:spPr/>
        <p:txBody>
          <a:bodyPr/>
          <a:lstStyle/>
          <a:p>
            <a:r>
              <a:rPr lang="zh-CN" altLang="en-US" smtClean="0"/>
              <a:t>单击此处编辑母版标题样式</a:t>
            </a:r>
            <a:endParaRPr lang="en-US"/>
          </a:p>
        </p:txBody>
      </p:sp>
      <p:sp>
        <p:nvSpPr>
          <p:cNvPr id="4" name="Date Placeholder 3"/>
          <p:cNvSpPr>
            <a:spLocks noGrp="1"/>
          </p:cNvSpPr>
          <p:nvPr>
            <p:ph type="dt" sz="half" idx="10"/>
          </p:nvPr>
        </p:nvSpPr>
        <p:spPr/>
        <p:txBody>
          <a:bodyPr/>
          <a:lstStyle>
            <a:lvl1pPr>
              <a:defRPr/>
            </a:lvl1pPr>
          </a:lstStyle>
          <a:p>
            <a:pPr>
              <a:defRPr/>
            </a:pPr>
            <a:fld id="{CBE987A2-B93E-460F-9B87-FFDB5A6D3942}" type="datetimeFigureOut">
              <a:rPr lang="zh-CN" altLang="en-US"/>
              <a:pPr>
                <a:defRPr/>
              </a:pPr>
              <a:t>2014-2-25</a:t>
            </a:fld>
            <a:endParaRPr lang="zh-CN" altLang="en-US"/>
          </a:p>
        </p:txBody>
      </p:sp>
      <p:sp>
        <p:nvSpPr>
          <p:cNvPr id="5" name="Slide Number Placeholder 5"/>
          <p:cNvSpPr>
            <a:spLocks noGrp="1"/>
          </p:cNvSpPr>
          <p:nvPr>
            <p:ph type="sldNum" sz="quarter" idx="11"/>
          </p:nvPr>
        </p:nvSpPr>
        <p:spPr/>
        <p:txBody>
          <a:bodyPr/>
          <a:lstStyle>
            <a:lvl1pPr>
              <a:defRPr/>
            </a:lvl1pPr>
          </a:lstStyle>
          <a:p>
            <a:pPr>
              <a:defRPr/>
            </a:pPr>
            <a:fld id="{ACCE977C-4381-421E-918C-A021CD8299AA}"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63A11592-23F6-4DE1-BAB4-CF5487E0585B}"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B5409E97-0E65-4A2E-8276-D299760127DF}"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C06266A2-6D75-4BF0-960D-8E1CACA31E8D}" type="datetimeFigureOut">
              <a:rPr lang="zh-CN" altLang="en-US"/>
              <a:pPr>
                <a:defRPr/>
              </a:pPr>
              <a:t>2014-2-25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6287EBF3-4E4D-4A1A-9105-24D16A16D1C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CFBAAC6D-E915-4AE3-BF79-608F8C9B0883}" type="datetimeFigureOut">
              <a:rPr lang="zh-CN" altLang="en-US"/>
              <a:pPr>
                <a:defRPr/>
              </a:pPr>
              <a:t>2014-2-25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4D12B1D3-06ED-4A17-A43B-9EB5755770BC}"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AAC9DA6B-AB22-4D5D-B5E9-02E50F3B856B}" type="datetimeFigureOut">
              <a:rPr lang="zh-CN" altLang="en-US"/>
              <a:pPr>
                <a:defRPr/>
              </a:pPr>
              <a:t>2014-2-25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5C318AB5-829F-49F0-A7F1-909471C1AB8A}"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9" name="日期占位符 4"/>
          <p:cNvSpPr>
            <a:spLocks noGrp="1"/>
          </p:cNvSpPr>
          <p:nvPr>
            <p:ph type="dt" sz="half" idx="10"/>
          </p:nvPr>
        </p:nvSpPr>
        <p:spPr/>
        <p:txBody>
          <a:bodyPr/>
          <a:lstStyle>
            <a:lvl1pPr>
              <a:defRPr/>
            </a:lvl1pPr>
          </a:lstStyle>
          <a:p>
            <a:pPr>
              <a:defRPr/>
            </a:pPr>
            <a:fld id="{672CB121-0E54-48D0-8E64-C2438EDFF71E}" type="datetimeFigureOut">
              <a:rPr lang="zh-CN" altLang="en-US"/>
              <a:pPr>
                <a:defRPr/>
              </a:pPr>
              <a:t>2014-2-25</a:t>
            </a:fld>
            <a:endParaRPr lang="zh-CN" altLang="en-US"/>
          </a:p>
        </p:txBody>
      </p:sp>
      <p:sp>
        <p:nvSpPr>
          <p:cNvPr id="10"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dirty="0" smtClean="0">
                <a:solidFill>
                  <a:schemeClr val="bg1">
                    <a:lumMod val="50000"/>
                  </a:schemeClr>
                </a:solidFill>
                <a:latin typeface="华文彩云" pitchFamily="2" charset="-122"/>
                <a:ea typeface="华文彩云" pitchFamily="2" charset="-122"/>
              </a:defRPr>
            </a:lvl1pPr>
          </a:lstStyle>
          <a:p>
            <a:pPr>
              <a:defRPr/>
            </a:pPr>
            <a:r>
              <a:rPr lang="zh-CN" altLang="en-US"/>
              <a:t>乐山师范学院课件</a:t>
            </a:r>
            <a:endParaRPr lang="zh-CN" altLang="en-US"/>
          </a:p>
        </p:txBody>
      </p:sp>
      <p:sp>
        <p:nvSpPr>
          <p:cNvPr id="11" name="灯片编号占位符 13"/>
          <p:cNvSpPr>
            <a:spLocks noGrp="1"/>
          </p:cNvSpPr>
          <p:nvPr>
            <p:ph type="sldNum" sz="quarter" idx="12"/>
          </p:nvPr>
        </p:nvSpPr>
        <p:spPr/>
        <p:txBody>
          <a:bodyPr/>
          <a:lstStyle>
            <a:lvl1pPr>
              <a:defRPr/>
            </a:lvl1pPr>
          </a:lstStyle>
          <a:p>
            <a:pPr>
              <a:defRPr/>
            </a:pPr>
            <a:fld id="{5FB07737-AEAA-4BE2-873B-023D6318C5E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B37B97FC-1B9D-49E2-8CD2-58449CBF34AE}"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BC958268-85B1-4A72-8C2F-C5DE6885756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EC43C5F4-10A1-4550-BCE0-778CF265FE00}"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7E7D4E31-780E-4E6D-87FA-6F159B151EA7}"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ea typeface="+mn-ea"/>
                <a:cs typeface="+mn-cs"/>
              </a:defRPr>
            </a:lvl1pPr>
          </a:lstStyle>
          <a:p>
            <a:pPr>
              <a:defRPr/>
            </a:pPr>
            <a:fld id="{E242F146-1D58-4F33-90C1-01EC9E563917}" type="datetimeFigureOut">
              <a:rPr lang="zh-CN" altLang="en-US"/>
              <a:pPr>
                <a:defRPr/>
              </a:pPr>
              <a:t>2014-2-25</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2"/>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ea typeface="+mn-ea"/>
                <a:cs typeface="+mn-cs"/>
              </a:defRPr>
            </a:lvl1pPr>
          </a:lstStyle>
          <a:p>
            <a:pPr>
              <a:defRPr/>
            </a:pPr>
            <a:fld id="{197C0F88-0969-40E2-AC02-2D4A6B5D2E22}"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68" r:id="rId4"/>
    <p:sldLayoutId id="2147483669" r:id="rId5"/>
    <p:sldLayoutId id="2147483670" r:id="rId6"/>
    <p:sldLayoutId id="2147483675" r:id="rId7"/>
    <p:sldLayoutId id="2147483676" r:id="rId8"/>
    <p:sldLayoutId id="2147483677" r:id="rId9"/>
    <p:sldLayoutId id="2147483671" r:id="rId10"/>
    <p:sldLayoutId id="2147483678" r:id="rId11"/>
  </p:sldLayoutIdLst>
  <p:timing>
    <p:tnLst>
      <p:par>
        <p:cTn id="1" dur="indefinite" restart="never" nodeType="tmRoot"/>
      </p:par>
    </p:tnLst>
  </p:timing>
  <p:txStyles>
    <p:titleStyle>
      <a:lvl1pPr algn="ctr" rtl="0" fontAlgn="base">
        <a:spcBef>
          <a:spcPct val="0"/>
        </a:spcBef>
        <a:spcAft>
          <a:spcPct val="0"/>
        </a:spcAft>
        <a:defRPr sz="4400" kern="1200">
          <a:solidFill>
            <a:srgbClr val="FFFFFF"/>
          </a:solidFill>
          <a:latin typeface="+mj-lt"/>
          <a:ea typeface="+mj-ea"/>
          <a:cs typeface="华文新魏"/>
        </a:defRPr>
      </a:lvl1pPr>
      <a:lvl2pPr algn="ctr" rtl="0" fontAlgn="base">
        <a:spcBef>
          <a:spcPct val="0"/>
        </a:spcBef>
        <a:spcAft>
          <a:spcPct val="0"/>
        </a:spcAft>
        <a:defRPr sz="4400">
          <a:solidFill>
            <a:srgbClr val="FFFFFF"/>
          </a:solidFill>
          <a:latin typeface="Candara" pitchFamily="34" charset="0"/>
          <a:ea typeface="华文新魏"/>
          <a:cs typeface="华文新魏"/>
        </a:defRPr>
      </a:lvl2pPr>
      <a:lvl3pPr algn="ctr" rtl="0" fontAlgn="base">
        <a:spcBef>
          <a:spcPct val="0"/>
        </a:spcBef>
        <a:spcAft>
          <a:spcPct val="0"/>
        </a:spcAft>
        <a:defRPr sz="4400">
          <a:solidFill>
            <a:srgbClr val="FFFFFF"/>
          </a:solidFill>
          <a:latin typeface="Candara" pitchFamily="34" charset="0"/>
          <a:ea typeface="华文新魏"/>
          <a:cs typeface="华文新魏"/>
        </a:defRPr>
      </a:lvl3pPr>
      <a:lvl4pPr algn="ctr" rtl="0" fontAlgn="base">
        <a:spcBef>
          <a:spcPct val="0"/>
        </a:spcBef>
        <a:spcAft>
          <a:spcPct val="0"/>
        </a:spcAft>
        <a:defRPr sz="4400">
          <a:solidFill>
            <a:srgbClr val="FFFFFF"/>
          </a:solidFill>
          <a:latin typeface="Candara" pitchFamily="34" charset="0"/>
          <a:ea typeface="华文新魏"/>
          <a:cs typeface="华文新魏"/>
        </a:defRPr>
      </a:lvl4pPr>
      <a:lvl5pPr algn="ctr" rtl="0" fontAlgn="base">
        <a:spcBef>
          <a:spcPct val="0"/>
        </a:spcBef>
        <a:spcAft>
          <a:spcPct val="0"/>
        </a:spcAft>
        <a:defRPr sz="4400">
          <a:solidFill>
            <a:srgbClr val="FFFFFF"/>
          </a:solidFill>
          <a:latin typeface="Candara" pitchFamily="34" charset="0"/>
          <a:ea typeface="华文新魏"/>
          <a:cs typeface="华文新魏"/>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华文楷体"/>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华文楷体"/>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华文楷体"/>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华文楷体"/>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华文楷体"/>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3.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2463800"/>
            <a:ext cx="8642350" cy="1524000"/>
          </a:xfrm>
        </p:spPr>
        <p:txBody>
          <a:bodyPr rtlCol="0">
            <a:normAutofit fontScale="90000"/>
          </a:bodyPr>
          <a:lstStyle/>
          <a:p>
            <a:pPr fontAlgn="auto">
              <a:spcAft>
                <a:spcPts val="0"/>
              </a:spcAft>
              <a:defRPr/>
            </a:pPr>
            <a:r>
              <a:rPr lang="zh-CN" altLang="en-US" dirty="0" smtClean="0">
                <a:cs typeface="+mj-cs"/>
              </a:rPr>
              <a:t>第</a:t>
            </a:r>
            <a:r>
              <a:rPr lang="en-US" dirty="0" smtClean="0">
                <a:cs typeface="+mj-cs"/>
              </a:rPr>
              <a:t>2</a:t>
            </a:r>
            <a:r>
              <a:rPr lang="zh-CN" altLang="en-US" dirty="0" smtClean="0">
                <a:cs typeface="+mj-cs"/>
              </a:rPr>
              <a:t>章</a:t>
            </a:r>
            <a:r>
              <a:rPr lang="en-US" dirty="0" smtClean="0">
                <a:cs typeface="+mj-cs"/>
              </a:rPr>
              <a:t>  Dreamweaver CS5</a:t>
            </a:r>
            <a:r>
              <a:rPr lang="zh-CN" altLang="en-US" dirty="0" smtClean="0">
                <a:cs typeface="+mj-cs"/>
              </a:rPr>
              <a:t>网页制作基础</a:t>
            </a:r>
            <a:r>
              <a:rPr lang="zh-CN" altLang="zh-CN" b="1" dirty="0">
                <a:cs typeface="+mj-cs"/>
              </a:rPr>
              <a:t/>
            </a:r>
            <a:br>
              <a:rPr lang="zh-CN" altLang="zh-CN" b="1" dirty="0">
                <a:cs typeface="+mj-cs"/>
              </a:rPr>
            </a:br>
            <a:endParaRPr lang="zh-CN" altLang="en-US" dirty="0">
              <a:cs typeface="+mj-cs"/>
            </a:endParaRPr>
          </a:p>
        </p:txBody>
      </p:sp>
      <p:sp>
        <p:nvSpPr>
          <p:cNvPr id="13314" name="文本占位符 2"/>
          <p:cNvSpPr>
            <a:spLocks noGrp="1"/>
          </p:cNvSpPr>
          <p:nvPr>
            <p:ph type="body" idx="1"/>
          </p:nvPr>
        </p:nvSpPr>
        <p:spPr>
          <a:xfrm>
            <a:off x="1619250" y="3500438"/>
            <a:ext cx="6418263" cy="939800"/>
          </a:xfrm>
        </p:spPr>
        <p:txBody>
          <a:bodyPr/>
          <a:lstStyle/>
          <a:p>
            <a:r>
              <a:rPr lang="zh-CN" altLang="en-US" smtClean="0"/>
              <a:t>制作：蔡宗吟</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00113" y="2205038"/>
            <a:ext cx="7407275" cy="3671887"/>
          </a:xfrm>
        </p:spPr>
        <p:txBody>
          <a:bodyPr rtlCol="0">
            <a:normAutofit fontScale="70000" lnSpcReduction="20000"/>
          </a:bodyPr>
          <a:lstStyle/>
          <a:p>
            <a:pPr marL="274320" indent="-274320" fontAlgn="auto">
              <a:spcAft>
                <a:spcPts val="0"/>
              </a:spcAft>
              <a:buFont typeface="Symbol" pitchFamily="18" charset="2"/>
              <a:buNone/>
              <a:defRPr/>
            </a:pPr>
            <a:r>
              <a:rPr lang="en-US" b="1" dirty="0" smtClean="0">
                <a:cs typeface="+mn-cs"/>
              </a:rPr>
              <a:t>3</a:t>
            </a:r>
            <a:r>
              <a:rPr lang="zh-CN" altLang="en-US" b="1" dirty="0" smtClean="0">
                <a:cs typeface="+mn-cs"/>
              </a:rPr>
              <a:t>．创建站点目录结构</a:t>
            </a:r>
            <a:endParaRPr lang="zh-CN" altLang="zh-CN" b="1" dirty="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）在“文件”面板中右击根目录，在弹出的快捷菜单中选择“新建文件”或“新建文件夹”选项。在根目录中建立文件</a:t>
            </a:r>
            <a:r>
              <a:rPr lang="en-US" dirty="0" smtClean="0">
                <a:cs typeface="+mn-cs"/>
              </a:rPr>
              <a:t>index.html</a:t>
            </a:r>
            <a:r>
              <a:rPr lang="zh-CN" altLang="en-US" dirty="0" smtClean="0">
                <a:cs typeface="+mn-cs"/>
              </a:rPr>
              <a:t>（首页文件）和文件夹</a:t>
            </a:r>
            <a:r>
              <a:rPr lang="en-US" dirty="0" smtClean="0">
                <a:cs typeface="+mn-cs"/>
              </a:rPr>
              <a:t>images</a:t>
            </a:r>
            <a:r>
              <a:rPr lang="zh-CN" altLang="en-US" dirty="0" smtClean="0">
                <a:cs typeface="+mn-cs"/>
              </a:rPr>
              <a:t>（存放图片文件）、</a:t>
            </a:r>
            <a:r>
              <a:rPr lang="en-US" dirty="0" smtClean="0">
                <a:cs typeface="+mn-cs"/>
              </a:rPr>
              <a:t>flash</a:t>
            </a:r>
            <a:r>
              <a:rPr lang="zh-CN" altLang="en-US" dirty="0" smtClean="0">
                <a:cs typeface="+mn-cs"/>
              </a:rPr>
              <a:t>（存放</a:t>
            </a:r>
            <a:r>
              <a:rPr lang="en-US" dirty="0" smtClean="0">
                <a:cs typeface="+mn-cs"/>
              </a:rPr>
              <a:t>flash</a:t>
            </a:r>
            <a:r>
              <a:rPr lang="zh-CN" altLang="en-US" dirty="0" smtClean="0">
                <a:cs typeface="+mn-cs"/>
              </a:rPr>
              <a:t>文件）、</a:t>
            </a:r>
            <a:r>
              <a:rPr lang="en-US" dirty="0" smtClean="0">
                <a:cs typeface="+mn-cs"/>
              </a:rPr>
              <a:t>music</a:t>
            </a:r>
            <a:r>
              <a:rPr lang="zh-CN" altLang="en-US" dirty="0" smtClean="0">
                <a:cs typeface="+mn-cs"/>
              </a:rPr>
              <a:t>（存放音乐文件）等。</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）建好一级目录后还可以在各一级目录中建立二级目录，用于分类存放文件。</a:t>
            </a:r>
          </a:p>
          <a:p>
            <a:pPr marL="274320" indent="-274320" fontAlgn="auto">
              <a:spcAft>
                <a:spcPts val="0"/>
              </a:spcAft>
              <a:buFont typeface="Symbol" pitchFamily="18" charset="2"/>
              <a:buNone/>
              <a:defRPr/>
            </a:pPr>
            <a:r>
              <a:rPr lang="zh-CN" altLang="en-US" dirty="0" smtClean="0">
                <a:cs typeface="+mn-cs"/>
              </a:rPr>
              <a:t>注意：</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altLang="zh-CN" dirty="0" smtClean="0">
                <a:cs typeface="+mn-cs"/>
              </a:rPr>
              <a:t>1</a:t>
            </a:r>
            <a:r>
              <a:rPr lang="zh-CN" altLang="en-US" dirty="0" smtClean="0">
                <a:cs typeface="+mn-cs"/>
              </a:rPr>
              <a:t>）最好用英文或者汉语拼音缩写命名。文件多的时候可以与数字、符号组合使用，不能使用中文命名。</a:t>
            </a:r>
          </a:p>
          <a:p>
            <a:pPr marL="274320" indent="-274320" fontAlgn="auto">
              <a:spcAft>
                <a:spcPts val="0"/>
              </a:spcAft>
              <a:buFont typeface="Symbol" pitchFamily="18" charset="2"/>
              <a:buNone/>
              <a:defRPr/>
            </a:pPr>
            <a:r>
              <a:rPr lang="zh-CN" altLang="en-US" dirty="0" smtClean="0">
                <a:cs typeface="+mn-cs"/>
              </a:rPr>
              <a:t>（</a:t>
            </a:r>
            <a:r>
              <a:rPr lang="en-US" altLang="zh-CN" dirty="0" smtClean="0">
                <a:cs typeface="+mn-cs"/>
              </a:rPr>
              <a:t>2</a:t>
            </a:r>
            <a:r>
              <a:rPr lang="zh-CN" altLang="en-US" dirty="0" smtClean="0">
                <a:cs typeface="+mn-cs"/>
              </a:rPr>
              <a:t>）最好使用小写字母，因为有些操作系统（如</a:t>
            </a:r>
            <a:r>
              <a:rPr lang="en-US" altLang="zh-CN" dirty="0" smtClean="0">
                <a:cs typeface="+mn-cs"/>
              </a:rPr>
              <a:t>UNIX</a:t>
            </a:r>
            <a:r>
              <a:rPr lang="zh-CN" altLang="en-US" dirty="0" smtClean="0">
                <a:cs typeface="+mn-cs"/>
              </a:rPr>
              <a:t>）对大小写敏感。</a:t>
            </a:r>
          </a:p>
          <a:p>
            <a:pPr marL="274320" indent="-274320" fontAlgn="auto">
              <a:spcAft>
                <a:spcPts val="0"/>
              </a:spcAft>
              <a:buFont typeface="Symbol" pitchFamily="18" charset="2"/>
              <a:buNone/>
              <a:defRPr/>
            </a:pPr>
            <a:r>
              <a:rPr lang="zh-CN" altLang="en-US" dirty="0" smtClean="0">
                <a:cs typeface="+mn-cs"/>
              </a:rPr>
              <a:t>    文件和文件夹的名称可以使用下划线“</a:t>
            </a:r>
            <a:r>
              <a:rPr lang="en-US" altLang="zh-CN" dirty="0" smtClean="0">
                <a:cs typeface="+mn-cs"/>
              </a:rPr>
              <a:t>_”</a:t>
            </a:r>
            <a:r>
              <a:rPr lang="zh-CN" altLang="en-US" dirty="0" smtClean="0">
                <a:cs typeface="+mn-cs"/>
              </a:rPr>
              <a:t>，但是不能使用空格、特殊符号以及“</a:t>
            </a:r>
            <a:r>
              <a:rPr lang="en-US" altLang="zh-CN" dirty="0" smtClean="0">
                <a:cs typeface="+mn-cs"/>
              </a:rPr>
              <a:t>~”</a:t>
            </a:r>
            <a:r>
              <a:rPr lang="zh-CN" altLang="en-US" dirty="0" smtClean="0">
                <a:cs typeface="+mn-cs"/>
              </a:rPr>
              <a:t>、“！”、“</a:t>
            </a:r>
            <a:r>
              <a:rPr lang="en-US" altLang="zh-CN" dirty="0" smtClean="0">
                <a:cs typeface="+mn-cs"/>
              </a:rPr>
              <a:t>@”</a:t>
            </a:r>
            <a:r>
              <a:rPr lang="zh-CN" altLang="en-US" dirty="0" smtClean="0">
                <a:cs typeface="+mn-cs"/>
              </a:rPr>
              <a:t>、“</a:t>
            </a:r>
            <a:r>
              <a:rPr lang="en-US" altLang="zh-CN" dirty="0" smtClean="0">
                <a:cs typeface="+mn-cs"/>
              </a:rPr>
              <a:t>#”</a:t>
            </a:r>
            <a:r>
              <a:rPr lang="zh-CN" altLang="en-US" dirty="0" smtClean="0">
                <a:cs typeface="+mn-cs"/>
              </a:rPr>
              <a:t>、“</a:t>
            </a:r>
            <a:r>
              <a:rPr lang="en-US" altLang="zh-CN" dirty="0" smtClean="0">
                <a:cs typeface="+mn-cs"/>
              </a:rPr>
              <a:t>$”</a:t>
            </a:r>
            <a:r>
              <a:rPr lang="zh-CN" altLang="en-US" dirty="0" smtClean="0">
                <a:cs typeface="+mn-cs"/>
              </a:rPr>
              <a:t>、“</a:t>
            </a:r>
            <a:r>
              <a:rPr lang="en-US" altLang="zh-CN" dirty="0" smtClean="0">
                <a:cs typeface="+mn-cs"/>
              </a:rPr>
              <a:t>%”</a:t>
            </a:r>
            <a:r>
              <a:rPr lang="zh-CN" altLang="en-US" dirty="0" smtClean="0">
                <a:cs typeface="+mn-cs"/>
              </a:rPr>
              <a:t>、“</a:t>
            </a:r>
            <a:r>
              <a:rPr lang="en-US" altLang="zh-CN" dirty="0" smtClean="0">
                <a:cs typeface="+mn-cs"/>
              </a:rPr>
              <a:t>^”</a:t>
            </a:r>
            <a:r>
              <a:rPr lang="zh-CN" altLang="en-US" dirty="0" smtClean="0">
                <a:cs typeface="+mn-cs"/>
              </a:rPr>
              <a:t>、“</a:t>
            </a:r>
            <a:r>
              <a:rPr lang="en-US" altLang="zh-CN" dirty="0" smtClean="0">
                <a:cs typeface="+mn-cs"/>
              </a:rPr>
              <a:t>&amp;”</a:t>
            </a:r>
            <a:r>
              <a:rPr lang="zh-CN" altLang="en-US" dirty="0" smtClean="0">
                <a:cs typeface="+mn-cs"/>
              </a:rPr>
              <a:t>、“*”等符号，名字不要过长。</a:t>
            </a:r>
          </a:p>
          <a:p>
            <a:pPr marL="274320" indent="-274320" fontAlgn="auto">
              <a:spcAft>
                <a:spcPts val="0"/>
              </a:spcAft>
              <a:buFont typeface="Symbol" pitchFamily="18" charset="2"/>
              <a:buNone/>
              <a:defRPr/>
            </a:pPr>
            <a:endParaRPr lang="zh-CN" altLang="zh-CN" b="1" dirty="0">
              <a:cs typeface="+mn-cs"/>
            </a:endParaRPr>
          </a:p>
          <a:p>
            <a:pPr lvl="1" indent="-274320" fontAlgn="auto">
              <a:spcAft>
                <a:spcPts val="0"/>
              </a:spcAft>
              <a:defRPr/>
            </a:pPr>
            <a:endParaRPr lang="zh-CN" altLang="zh-CN" b="1" dirty="0">
              <a:cs typeface="+mn-cs"/>
            </a:endParaRPr>
          </a:p>
          <a:p>
            <a:pPr lvl="1" indent="-274320" fontAlgn="auto">
              <a:spcAft>
                <a:spcPts val="0"/>
              </a:spcAft>
              <a:defRPr/>
            </a:pPr>
            <a:endParaRPr lang="en-US" altLang="zh-CN" b="1" dirty="0" smtClean="0">
              <a:cs typeface="+mn-cs"/>
            </a:endParaRPr>
          </a:p>
          <a:p>
            <a:pPr lvl="1" indent="-274320" fontAlgn="auto">
              <a:spcAft>
                <a:spcPts val="0"/>
              </a:spcAft>
              <a:defRPr/>
            </a:pPr>
            <a:endParaRPr lang="zh-CN" altLang="zh-CN" b="1" dirty="0">
              <a:cs typeface="+mn-cs"/>
            </a:endParaRPr>
          </a:p>
          <a:p>
            <a:pPr marL="274320" indent="-274320" fontAlgn="auto">
              <a:spcAft>
                <a:spcPts val="0"/>
              </a:spcAft>
              <a:defRPr/>
            </a:pPr>
            <a:endParaRPr lang="zh-CN" altLang="zh-CN" b="1" dirty="0">
              <a:cs typeface="+mn-cs"/>
            </a:endParaRPr>
          </a:p>
          <a:p>
            <a:pPr marL="274320" indent="-274320" fontAlgn="auto">
              <a:spcAft>
                <a:spcPts val="0"/>
              </a:spcAft>
              <a:defRPr/>
            </a:pPr>
            <a:endParaRPr lang="zh-CN" altLang="en-US" dirty="0">
              <a:cs typeface="+mn-cs"/>
            </a:endParaRPr>
          </a:p>
        </p:txBody>
      </p:sp>
      <p:sp>
        <p:nvSpPr>
          <p:cNvPr id="22530"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a:xfrm>
            <a:off x="871538" y="1484313"/>
            <a:ext cx="7408862" cy="4641850"/>
          </a:xfrm>
        </p:spPr>
        <p:txBody>
          <a:bodyPr/>
          <a:lstStyle/>
          <a:p>
            <a:r>
              <a:rPr lang="en-US" altLang="zh-CN" b="1" smtClean="0"/>
              <a:t>2.2.2  </a:t>
            </a:r>
            <a:r>
              <a:rPr lang="zh-CN" altLang="en-US" b="1" smtClean="0"/>
              <a:t>站点管理</a:t>
            </a:r>
          </a:p>
          <a:p>
            <a:endParaRPr lang="zh-CN" altLang="en-US" smtClean="0"/>
          </a:p>
        </p:txBody>
      </p:sp>
      <p:sp>
        <p:nvSpPr>
          <p:cNvPr id="23554" name="标题 2"/>
          <p:cNvSpPr>
            <a:spLocks noGrp="1"/>
          </p:cNvSpPr>
          <p:nvPr>
            <p:ph type="title"/>
          </p:nvPr>
        </p:nvSpPr>
        <p:spPr/>
        <p:txBody>
          <a:bodyPr/>
          <a:lstStyle/>
          <a:p>
            <a:endParaRPr lang="zh-CN" altLang="en-US" smtClean="0"/>
          </a:p>
        </p:txBody>
      </p:sp>
      <p:sp>
        <p:nvSpPr>
          <p:cNvPr id="23555" name="矩形 4"/>
          <p:cNvSpPr>
            <a:spLocks noChangeArrowheads="1"/>
          </p:cNvSpPr>
          <p:nvPr/>
        </p:nvSpPr>
        <p:spPr bwMode="auto">
          <a:xfrm>
            <a:off x="1214438" y="2143125"/>
            <a:ext cx="3413125" cy="2462213"/>
          </a:xfrm>
          <a:prstGeom prst="rect">
            <a:avLst/>
          </a:prstGeom>
          <a:noFill/>
          <a:ln w="9525">
            <a:noFill/>
            <a:miter lim="800000"/>
            <a:headEnd/>
            <a:tailEnd/>
          </a:ln>
        </p:spPr>
        <p:txBody>
          <a:bodyPr wrap="none">
            <a:spAutoFit/>
          </a:bodyPr>
          <a:lstStyle/>
          <a:p>
            <a:r>
              <a:rPr lang="en-US" altLang="en-US" sz="2400">
                <a:solidFill>
                  <a:schemeClr val="tx2"/>
                </a:solidFill>
                <a:latin typeface="Candara" pitchFamily="34" charset="0"/>
                <a:ea typeface="华文楷体"/>
              </a:rPr>
              <a:t>1</a:t>
            </a:r>
            <a:r>
              <a:rPr lang="zh-CN" altLang="en-US" sz="2400">
                <a:solidFill>
                  <a:schemeClr val="tx2"/>
                </a:solidFill>
                <a:latin typeface="Candara" pitchFamily="34" charset="0"/>
                <a:ea typeface="华文楷体"/>
              </a:rPr>
              <a:t>．编辑站点</a:t>
            </a:r>
            <a:endParaRPr lang="en-US" altLang="zh-CN" sz="2400">
              <a:solidFill>
                <a:schemeClr val="tx2"/>
              </a:solidFill>
              <a:latin typeface="Candara" pitchFamily="34" charset="0"/>
              <a:ea typeface="华文楷体"/>
            </a:endParaRPr>
          </a:p>
          <a:p>
            <a:r>
              <a:rPr lang="en-US" altLang="en-US" sz="2400">
                <a:solidFill>
                  <a:schemeClr val="tx2"/>
                </a:solidFill>
                <a:latin typeface="Candara" pitchFamily="34" charset="0"/>
                <a:ea typeface="华文楷体"/>
              </a:rPr>
              <a:t>2</a:t>
            </a:r>
            <a:r>
              <a:rPr lang="zh-CN" altLang="en-US" sz="2400">
                <a:solidFill>
                  <a:schemeClr val="tx2"/>
                </a:solidFill>
                <a:latin typeface="Candara" pitchFamily="34" charset="0"/>
                <a:ea typeface="华文楷体"/>
              </a:rPr>
              <a:t>．删除站点</a:t>
            </a:r>
            <a:endParaRPr lang="en-US" altLang="zh-CN" sz="2400">
              <a:solidFill>
                <a:schemeClr val="tx2"/>
              </a:solidFill>
              <a:latin typeface="Candara" pitchFamily="34" charset="0"/>
              <a:ea typeface="华文楷体"/>
            </a:endParaRPr>
          </a:p>
          <a:p>
            <a:r>
              <a:rPr lang="en-US" altLang="en-US" sz="2400">
                <a:solidFill>
                  <a:schemeClr val="tx2"/>
                </a:solidFill>
                <a:latin typeface="Candara" pitchFamily="34" charset="0"/>
                <a:ea typeface="华文楷体"/>
              </a:rPr>
              <a:t>3</a:t>
            </a:r>
            <a:r>
              <a:rPr lang="zh-CN" altLang="en-US" sz="2400">
                <a:solidFill>
                  <a:schemeClr val="tx2"/>
                </a:solidFill>
                <a:latin typeface="Candara" pitchFamily="34" charset="0"/>
                <a:ea typeface="华文楷体"/>
              </a:rPr>
              <a:t>．复制站点</a:t>
            </a:r>
            <a:endParaRPr lang="en-US" altLang="zh-CN" sz="2400">
              <a:solidFill>
                <a:schemeClr val="tx2"/>
              </a:solidFill>
              <a:latin typeface="Candara" pitchFamily="34" charset="0"/>
              <a:ea typeface="华文楷体"/>
            </a:endParaRPr>
          </a:p>
          <a:p>
            <a:r>
              <a:rPr lang="en-US" altLang="en-US" sz="2400">
                <a:solidFill>
                  <a:schemeClr val="tx2"/>
                </a:solidFill>
                <a:latin typeface="Candara" pitchFamily="34" charset="0"/>
                <a:ea typeface="华文楷体"/>
              </a:rPr>
              <a:t>4</a:t>
            </a:r>
            <a:r>
              <a:rPr lang="zh-CN" altLang="en-US" sz="2400">
                <a:solidFill>
                  <a:schemeClr val="tx2"/>
                </a:solidFill>
                <a:latin typeface="Candara" pitchFamily="34" charset="0"/>
                <a:ea typeface="华文楷体"/>
              </a:rPr>
              <a:t>．导入和导出站点</a:t>
            </a:r>
          </a:p>
          <a:p>
            <a:r>
              <a:rPr lang="en-US" altLang="en-US" sz="2400">
                <a:solidFill>
                  <a:schemeClr val="tx2"/>
                </a:solidFill>
                <a:latin typeface="Candara" pitchFamily="34" charset="0"/>
                <a:ea typeface="华文楷体"/>
              </a:rPr>
              <a:t>5</a:t>
            </a:r>
            <a:r>
              <a:rPr lang="zh-CN" altLang="en-US" sz="2400">
                <a:solidFill>
                  <a:schemeClr val="tx2"/>
                </a:solidFill>
                <a:latin typeface="Candara" pitchFamily="34" charset="0"/>
                <a:ea typeface="华文楷体"/>
              </a:rPr>
              <a:t>．文件与文件夹的管理</a:t>
            </a:r>
          </a:p>
          <a:p>
            <a:endParaRPr lang="zh-CN" altLang="en-US" sz="1700">
              <a:solidFill>
                <a:schemeClr val="tx2"/>
              </a:solidFill>
              <a:latin typeface="Candara" pitchFamily="34" charset="0"/>
              <a:ea typeface="华文楷体"/>
            </a:endParaRPr>
          </a:p>
          <a:p>
            <a:endParaRPr lang="zh-CN" altLang="en-US" sz="1700">
              <a:solidFill>
                <a:schemeClr val="tx2"/>
              </a:solidFill>
              <a:latin typeface="Candara" pitchFamily="34" charset="0"/>
              <a:ea typeface="华文楷体"/>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p:txBody>
          <a:bodyPr/>
          <a:lstStyle/>
          <a:p>
            <a:r>
              <a:rPr lang="en-US" altLang="zh-CN" b="1" smtClean="0"/>
              <a:t>2.3.1  HTML</a:t>
            </a:r>
            <a:r>
              <a:rPr lang="zh-CN" altLang="en-US" b="1" smtClean="0"/>
              <a:t>简介</a:t>
            </a:r>
          </a:p>
          <a:p>
            <a:r>
              <a:rPr lang="en-US" altLang="zh-CN" b="1" smtClean="0"/>
              <a:t>2.3.2  </a:t>
            </a:r>
            <a:r>
              <a:rPr lang="zh-CN" altLang="en-US" b="1" smtClean="0"/>
              <a:t>项目展示：图文并茂网页</a:t>
            </a:r>
            <a:endParaRPr lang="en-US" altLang="zh-CN" b="1" smtClean="0"/>
          </a:p>
          <a:p>
            <a:r>
              <a:rPr lang="en-US" altLang="zh-CN" b="1" smtClean="0"/>
              <a:t>2.3.3  </a:t>
            </a:r>
            <a:r>
              <a:rPr lang="zh-CN" altLang="en-US" b="1" smtClean="0"/>
              <a:t>文本的插入与编辑</a:t>
            </a:r>
          </a:p>
          <a:p>
            <a:r>
              <a:rPr lang="en-US" altLang="en-US" b="1" smtClean="0">
                <a:ea typeface="华文楷体"/>
              </a:rPr>
              <a:t>2.3.4  </a:t>
            </a:r>
            <a:r>
              <a:rPr lang="zh-CN" altLang="en-US" b="1" smtClean="0"/>
              <a:t>图片的插入与编辑</a:t>
            </a:r>
            <a:endParaRPr lang="en-US" altLang="zh-CN" b="1" smtClean="0"/>
          </a:p>
          <a:p>
            <a:r>
              <a:rPr lang="en-US" altLang="zh-CN" b="1" smtClean="0"/>
              <a:t>2.3.5  CSS</a:t>
            </a:r>
            <a:r>
              <a:rPr lang="zh-CN" altLang="en-US" b="1" smtClean="0"/>
              <a:t>基础</a:t>
            </a:r>
          </a:p>
          <a:p>
            <a:endParaRPr lang="zh-CN" altLang="en-US" b="1" smtClean="0"/>
          </a:p>
        </p:txBody>
      </p:sp>
      <p:sp>
        <p:nvSpPr>
          <p:cNvPr id="3" name="标题 2"/>
          <p:cNvSpPr>
            <a:spLocks noGrp="1"/>
          </p:cNvSpPr>
          <p:nvPr>
            <p:ph type="title"/>
          </p:nvPr>
        </p:nvSpPr>
        <p:spPr/>
        <p:txBody>
          <a:bodyPr rtlCol="0">
            <a:normAutofit fontScale="90000"/>
          </a:bodyPr>
          <a:lstStyle/>
          <a:p>
            <a:pPr fontAlgn="auto">
              <a:spcAft>
                <a:spcPts val="0"/>
              </a:spcAft>
              <a:defRPr/>
            </a:pPr>
            <a:r>
              <a:rPr lang="en-US" altLang="zh-CN" b="1" dirty="0" smtClean="0">
                <a:cs typeface="+mj-cs"/>
              </a:rPr>
              <a:t>2.3  </a:t>
            </a:r>
            <a:r>
              <a:rPr lang="zh-CN" altLang="en-US" b="1" dirty="0" smtClean="0">
                <a:cs typeface="+mj-cs"/>
              </a:rPr>
              <a:t>制作简单网页</a:t>
            </a:r>
            <a:br>
              <a:rPr lang="zh-CN" altLang="en-US" b="1" dirty="0" smtClean="0">
                <a:cs typeface="+mj-cs"/>
              </a:rPr>
            </a:br>
            <a:endParaRPr lang="zh-CN" altLang="en-US" dirty="0">
              <a:cs typeface="+mj-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a:xfrm>
            <a:off x="871538" y="2205038"/>
            <a:ext cx="7408862" cy="3921125"/>
          </a:xfrm>
        </p:spPr>
        <p:txBody>
          <a:bodyPr/>
          <a:lstStyle/>
          <a:p>
            <a:pPr marL="273050" lvl="1"/>
            <a:r>
              <a:rPr lang="en-US" altLang="zh-CN" smtClean="0"/>
              <a:t>HTML</a:t>
            </a:r>
            <a:r>
              <a:rPr lang="zh-CN" altLang="en-US" smtClean="0"/>
              <a:t>（</a:t>
            </a:r>
            <a:r>
              <a:rPr lang="en-US" altLang="zh-CN" smtClean="0"/>
              <a:t>HyperText Markup Language</a:t>
            </a:r>
            <a:r>
              <a:rPr lang="zh-CN" altLang="en-US" smtClean="0"/>
              <a:t>，超文本标记语言或超文本链接标示语言）是构成网页文档的主要语言，用</a:t>
            </a:r>
            <a:r>
              <a:rPr lang="en-US" altLang="zh-CN" smtClean="0"/>
              <a:t>HTML</a:t>
            </a:r>
            <a:r>
              <a:rPr lang="zh-CN" altLang="en-US" smtClean="0"/>
              <a:t>编写的文件扩展名为</a:t>
            </a:r>
            <a:r>
              <a:rPr lang="en-US" altLang="zh-CN" smtClean="0"/>
              <a:t>.html</a:t>
            </a:r>
            <a:r>
              <a:rPr lang="zh-CN" altLang="en-US" smtClean="0"/>
              <a:t>或</a:t>
            </a:r>
            <a:r>
              <a:rPr lang="en-US" altLang="zh-CN" smtClean="0"/>
              <a:t>.htm</a:t>
            </a:r>
            <a:r>
              <a:rPr lang="zh-CN" altLang="en-US" smtClean="0"/>
              <a:t>，它们是可供浏览器解释浏览的文</a:t>
            </a:r>
            <a:endParaRPr lang="en-US" altLang="zh-CN" smtClean="0"/>
          </a:p>
          <a:p>
            <a:pPr marL="273050" lvl="1"/>
            <a:r>
              <a:rPr lang="en-US" altLang="zh-CN" smtClean="0"/>
              <a:t>HTML</a:t>
            </a:r>
            <a:r>
              <a:rPr lang="zh-CN" altLang="en-US" smtClean="0"/>
              <a:t>文件可以用</a:t>
            </a:r>
            <a:r>
              <a:rPr lang="en-US" altLang="zh-CN" smtClean="0"/>
              <a:t>Dreamweaver</a:t>
            </a:r>
            <a:r>
              <a:rPr lang="zh-CN" altLang="en-US" smtClean="0"/>
              <a:t>等编辑软件来编写，也可以用记事本、写字板来编写。件格式。</a:t>
            </a:r>
          </a:p>
        </p:txBody>
      </p:sp>
      <p:sp>
        <p:nvSpPr>
          <p:cNvPr id="3" name="标题 2"/>
          <p:cNvSpPr>
            <a:spLocks noGrp="1"/>
          </p:cNvSpPr>
          <p:nvPr>
            <p:ph type="title"/>
          </p:nvPr>
        </p:nvSpPr>
        <p:spPr/>
        <p:txBody>
          <a:bodyPr rtlCol="0">
            <a:normAutofit fontScale="90000"/>
          </a:bodyPr>
          <a:lstStyle/>
          <a:p>
            <a:pPr fontAlgn="auto">
              <a:spcAft>
                <a:spcPts val="0"/>
              </a:spcAft>
              <a:defRPr/>
            </a:pPr>
            <a:r>
              <a:rPr lang="en-US" b="1" dirty="0" smtClean="0">
                <a:cs typeface="+mj-cs"/>
              </a:rPr>
              <a:t>2.3.1  HTML</a:t>
            </a:r>
            <a:r>
              <a:rPr lang="zh-CN" altLang="en-US" b="1" dirty="0" smtClean="0">
                <a:cs typeface="+mj-cs"/>
              </a:rPr>
              <a:t>简介</a:t>
            </a:r>
            <a:br>
              <a:rPr lang="zh-CN" altLang="en-US" b="1" dirty="0" smtClean="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lvl="1" indent="-274320" fontAlgn="auto">
              <a:spcAft>
                <a:spcPts val="0"/>
              </a:spcAft>
              <a:buFont typeface="Symbol" pitchFamily="18" charset="2"/>
              <a:buNone/>
              <a:defRPr/>
            </a:pPr>
            <a:r>
              <a:rPr lang="en-US" b="1" dirty="0" smtClean="0">
                <a:cs typeface="+mn-cs"/>
              </a:rPr>
              <a:t>1</a:t>
            </a:r>
            <a:r>
              <a:rPr lang="zh-CN" altLang="en-US" b="1" dirty="0" smtClean="0">
                <a:cs typeface="+mn-cs"/>
              </a:rPr>
              <a:t>．标记的基本格式</a:t>
            </a:r>
          </a:p>
          <a:p>
            <a:pPr marL="274320" indent="-274320" fontAlgn="auto">
              <a:spcAft>
                <a:spcPts val="0"/>
              </a:spcAft>
              <a:defRPr/>
            </a:pPr>
            <a:r>
              <a:rPr lang="zh-CN" altLang="en-US" dirty="0" smtClean="0">
                <a:cs typeface="+mn-cs"/>
              </a:rPr>
              <a:t>单标记的语法格式为：</a:t>
            </a:r>
            <a:endParaRPr lang="en-US" altLang="zh-CN" dirty="0" smtClean="0">
              <a:cs typeface="+mn-cs"/>
            </a:endParaRPr>
          </a:p>
          <a:p>
            <a:pPr marL="274320" indent="-274320" fontAlgn="auto">
              <a:spcAft>
                <a:spcPts val="0"/>
              </a:spcAft>
              <a:buFont typeface="Symbol" pitchFamily="18" charset="2"/>
              <a:buNone/>
              <a:defRPr/>
            </a:pPr>
            <a:r>
              <a:rPr lang="en-US" sz="3200" dirty="0" smtClean="0">
                <a:cs typeface="+mn-cs"/>
              </a:rPr>
              <a:t>		</a:t>
            </a:r>
            <a:r>
              <a:rPr lang="en-US" altLang="en-US" dirty="0" smtClean="0">
                <a:cs typeface="+mn-cs"/>
              </a:rPr>
              <a:t>&lt;</a:t>
            </a:r>
            <a:r>
              <a:rPr lang="zh-CN" altLang="en-US" dirty="0" smtClean="0">
                <a:cs typeface="+mn-cs"/>
              </a:rPr>
              <a:t>标记</a:t>
            </a:r>
            <a:r>
              <a:rPr lang="en-US" altLang="en-US" dirty="0" smtClean="0">
                <a:cs typeface="+mn-cs"/>
              </a:rPr>
              <a:t>&gt;</a:t>
            </a:r>
          </a:p>
          <a:p>
            <a:pPr marL="274320" indent="-274320" fontAlgn="auto">
              <a:spcAft>
                <a:spcPts val="0"/>
              </a:spcAft>
              <a:buFont typeface="Symbol" pitchFamily="18" charset="2"/>
              <a:buNone/>
              <a:defRPr/>
            </a:pPr>
            <a:r>
              <a:rPr lang="zh-CN" altLang="en-US" dirty="0" smtClean="0">
                <a:cs typeface="+mn-cs"/>
              </a:rPr>
              <a:t>如</a:t>
            </a:r>
            <a:r>
              <a:rPr lang="en-US" dirty="0" smtClean="0">
                <a:cs typeface="+mn-cs"/>
              </a:rPr>
              <a:t>&lt;</a:t>
            </a:r>
            <a:r>
              <a:rPr lang="en-US" dirty="0" err="1" smtClean="0">
                <a:cs typeface="+mn-cs"/>
              </a:rPr>
              <a:t>br</a:t>
            </a:r>
            <a:r>
              <a:rPr lang="en-US" dirty="0" smtClean="0">
                <a:cs typeface="+mn-cs"/>
              </a:rPr>
              <a:t>&gt;</a:t>
            </a:r>
            <a:r>
              <a:rPr lang="zh-CN" altLang="en-US" dirty="0" smtClean="0">
                <a:cs typeface="+mn-cs"/>
              </a:rPr>
              <a:t>表示给标记处换行，</a:t>
            </a:r>
            <a:r>
              <a:rPr lang="en-US" dirty="0" smtClean="0">
                <a:cs typeface="+mn-cs"/>
              </a:rPr>
              <a:t>&lt;hr&gt;</a:t>
            </a:r>
            <a:r>
              <a:rPr lang="zh-CN" altLang="en-US" dirty="0" smtClean="0">
                <a:cs typeface="+mn-cs"/>
              </a:rPr>
              <a:t>表示画一根横线</a:t>
            </a:r>
            <a:endParaRPr lang="en-US" altLang="en-US" dirty="0" smtClean="0">
              <a:cs typeface="+mn-cs"/>
            </a:endParaRPr>
          </a:p>
          <a:p>
            <a:pPr marL="274320" indent="-274320" fontAlgn="auto">
              <a:spcAft>
                <a:spcPts val="0"/>
              </a:spcAft>
              <a:defRPr/>
            </a:pPr>
            <a:r>
              <a:rPr lang="zh-CN" altLang="en-US" dirty="0" smtClean="0">
                <a:cs typeface="+mn-cs"/>
              </a:rPr>
              <a:t>双标记的语法格式为：</a:t>
            </a:r>
            <a:endParaRPr lang="en-US" altLang="zh-CN" dirty="0" smtClean="0">
              <a:cs typeface="+mn-cs"/>
            </a:endParaRPr>
          </a:p>
          <a:p>
            <a:pPr marL="274320" indent="-274320" fontAlgn="auto">
              <a:spcAft>
                <a:spcPts val="0"/>
              </a:spcAft>
              <a:buFont typeface="Symbol" pitchFamily="18" charset="2"/>
              <a:buNone/>
              <a:defRPr/>
            </a:pPr>
            <a:r>
              <a:rPr lang="en-US" altLang="en-US" dirty="0" smtClean="0">
                <a:cs typeface="+mn-cs"/>
              </a:rPr>
              <a:t>		&lt;</a:t>
            </a:r>
            <a:r>
              <a:rPr lang="zh-CN" altLang="en-US" dirty="0" smtClean="0">
                <a:cs typeface="+mn-cs"/>
              </a:rPr>
              <a:t>标记</a:t>
            </a:r>
            <a:r>
              <a:rPr lang="en-US" altLang="en-US" dirty="0" smtClean="0">
                <a:cs typeface="+mn-cs"/>
              </a:rPr>
              <a:t>&gt;</a:t>
            </a:r>
            <a:r>
              <a:rPr lang="zh-CN" altLang="en-US" dirty="0" smtClean="0">
                <a:cs typeface="+mn-cs"/>
              </a:rPr>
              <a:t>内容</a:t>
            </a:r>
            <a:r>
              <a:rPr lang="en-US" altLang="en-US" dirty="0" smtClean="0">
                <a:cs typeface="+mn-cs"/>
              </a:rPr>
              <a:t>&lt;/</a:t>
            </a:r>
            <a:r>
              <a:rPr lang="zh-CN" altLang="en-US" dirty="0" smtClean="0">
                <a:cs typeface="+mn-cs"/>
              </a:rPr>
              <a:t>标记</a:t>
            </a:r>
            <a:r>
              <a:rPr lang="en-US" altLang="en-US" dirty="0" smtClean="0">
                <a:cs typeface="+mn-cs"/>
              </a:rPr>
              <a:t>&gt;</a:t>
            </a:r>
          </a:p>
          <a:p>
            <a:pPr marL="274320" indent="-274320" fontAlgn="auto">
              <a:spcAft>
                <a:spcPts val="0"/>
              </a:spcAft>
              <a:buFont typeface="Symbol" pitchFamily="18" charset="2"/>
              <a:buNone/>
              <a:defRPr/>
            </a:pPr>
            <a:r>
              <a:rPr lang="zh-CN" altLang="en-US" dirty="0" smtClean="0">
                <a:cs typeface="+mn-cs"/>
              </a:rPr>
              <a:t>例如：</a:t>
            </a:r>
            <a:r>
              <a:rPr lang="en-US" dirty="0" smtClean="0">
                <a:cs typeface="+mn-cs"/>
              </a:rPr>
              <a:t>&lt;h1&gt; </a:t>
            </a:r>
            <a:r>
              <a:rPr lang="zh-CN" altLang="en-US" dirty="0" smtClean="0">
                <a:cs typeface="+mn-cs"/>
              </a:rPr>
              <a:t>乐山乐水</a:t>
            </a:r>
            <a:r>
              <a:rPr lang="en-US" dirty="0" smtClean="0">
                <a:cs typeface="+mn-cs"/>
              </a:rPr>
              <a:t>&lt;/h1&gt;</a:t>
            </a:r>
            <a:r>
              <a:rPr lang="zh-CN" altLang="en-US" dirty="0" smtClean="0">
                <a:cs typeface="+mn-cs"/>
              </a:rPr>
              <a:t>，在两个标记之间的文本“乐山乐水”被显示为正文的第一级标题。</a:t>
            </a:r>
          </a:p>
          <a:p>
            <a:pPr marL="274320" indent="-274320" fontAlgn="auto">
              <a:spcAft>
                <a:spcPts val="0"/>
              </a:spcAft>
              <a:buFont typeface="Symbol" pitchFamily="18" charset="2"/>
              <a:buNone/>
              <a:defRPr/>
            </a:pPr>
            <a:endParaRPr lang="zh-CN" altLang="en-US" sz="3200" dirty="0" smtClean="0">
              <a:cs typeface="+mn-cs"/>
            </a:endParaRPr>
          </a:p>
          <a:p>
            <a:pPr lvl="1" indent="-274320" fontAlgn="auto">
              <a:spcAft>
                <a:spcPts val="0"/>
              </a:spcAft>
              <a:defRPr/>
            </a:pPr>
            <a:endParaRPr lang="zh-CN" altLang="zh-CN" b="1" dirty="0">
              <a:cs typeface="+mn-cs"/>
            </a:endParaRPr>
          </a:p>
        </p:txBody>
      </p:sp>
      <p:sp>
        <p:nvSpPr>
          <p:cNvPr id="26626" name="标题 2"/>
          <p:cNvSpPr>
            <a:spLocks noGrp="1"/>
          </p:cNvSpPr>
          <p:nvPr>
            <p:ph type="title"/>
          </p:nvPr>
        </p:nvSpPr>
        <p:spPr/>
        <p:txBody>
          <a:bodyPr/>
          <a:lstStyle/>
          <a:p>
            <a:r>
              <a:rPr lang="en-US" altLang="zh-CN" b="1" smtClean="0"/>
              <a:t>2.3.1  HTML</a:t>
            </a:r>
            <a:r>
              <a:rPr lang="zh-CN" altLang="en-US" b="1" smtClean="0"/>
              <a:t>简介</a:t>
            </a:r>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92500"/>
          </a:bodyPr>
          <a:lstStyle/>
          <a:p>
            <a:pPr marL="274320" indent="-274320" fontAlgn="auto">
              <a:spcAft>
                <a:spcPts val="0"/>
              </a:spcAft>
              <a:defRPr/>
            </a:pPr>
            <a:r>
              <a:rPr lang="zh-CN" altLang="en-US" dirty="0" smtClean="0">
                <a:cs typeface="+mn-cs"/>
              </a:rPr>
              <a:t>属性，其作用是对标记影响的内容进行更详细的控制。标记属性可以由用户设置，否则采用默认值。属性出现在标记的后面，并且以空格进行分隔。如果标记有多个属性，不同属性名称之间也以空格隔开。其格式如下：</a:t>
            </a:r>
          </a:p>
          <a:p>
            <a:pPr marL="274320" indent="-274320" fontAlgn="auto">
              <a:spcAft>
                <a:spcPts val="0"/>
              </a:spcAft>
              <a:buFont typeface="Symbol" pitchFamily="18" charset="2"/>
              <a:buNone/>
              <a:defRPr/>
            </a:pPr>
            <a:r>
              <a:rPr lang="en-US" dirty="0" smtClean="0">
                <a:cs typeface="+mn-cs"/>
              </a:rPr>
              <a:t>		&lt;</a:t>
            </a:r>
            <a:r>
              <a:rPr lang="zh-CN" altLang="en-US" dirty="0" smtClean="0">
                <a:cs typeface="+mn-cs"/>
              </a:rPr>
              <a:t>标记 属性</a:t>
            </a:r>
            <a:r>
              <a:rPr lang="en-US" dirty="0" smtClean="0">
                <a:cs typeface="+mn-cs"/>
              </a:rPr>
              <a:t>1="</a:t>
            </a:r>
            <a:r>
              <a:rPr lang="zh-CN" altLang="en-US" dirty="0" smtClean="0">
                <a:cs typeface="+mn-cs"/>
              </a:rPr>
              <a:t>值</a:t>
            </a:r>
            <a:r>
              <a:rPr lang="en-US" dirty="0" smtClean="0">
                <a:cs typeface="+mn-cs"/>
              </a:rPr>
              <a:t>1" </a:t>
            </a:r>
            <a:r>
              <a:rPr lang="zh-CN" altLang="en-US" dirty="0" smtClean="0">
                <a:cs typeface="+mn-cs"/>
              </a:rPr>
              <a:t>属性</a:t>
            </a:r>
            <a:r>
              <a:rPr lang="en-US" dirty="0" smtClean="0">
                <a:cs typeface="+mn-cs"/>
              </a:rPr>
              <a:t>2="</a:t>
            </a:r>
            <a:r>
              <a:rPr lang="zh-CN" altLang="en-US" dirty="0" smtClean="0">
                <a:cs typeface="+mn-cs"/>
              </a:rPr>
              <a:t>值</a:t>
            </a:r>
            <a:r>
              <a:rPr lang="en-US" dirty="0" smtClean="0">
                <a:cs typeface="+mn-cs"/>
              </a:rPr>
              <a:t>2"</a:t>
            </a:r>
            <a:r>
              <a:rPr lang="en-US" altLang="zh-CN" dirty="0" smtClean="0">
                <a:cs typeface="+mn-cs"/>
              </a:rPr>
              <a:t>……</a:t>
            </a:r>
            <a:r>
              <a:rPr lang="en-US" dirty="0" smtClean="0">
                <a:cs typeface="+mn-cs"/>
              </a:rPr>
              <a:t>/&gt;</a:t>
            </a:r>
            <a:r>
              <a:rPr lang="zh-CN" altLang="en-US" dirty="0" smtClean="0">
                <a:cs typeface="+mn-cs"/>
              </a:rPr>
              <a:t>内容</a:t>
            </a:r>
            <a:r>
              <a:rPr lang="en-US" dirty="0" smtClean="0">
                <a:cs typeface="+mn-cs"/>
              </a:rPr>
              <a:t>&lt;/</a:t>
            </a:r>
            <a:r>
              <a:rPr lang="zh-CN" altLang="en-US" dirty="0" smtClean="0">
                <a:cs typeface="+mn-cs"/>
              </a:rPr>
              <a:t>标记</a:t>
            </a:r>
            <a:r>
              <a:rPr lang="en-US" dirty="0" smtClean="0">
                <a:cs typeface="+mn-cs"/>
              </a:rPr>
              <a:t>&gt;</a:t>
            </a:r>
            <a:endParaRPr lang="zh-CN" altLang="en-US" dirty="0" smtClean="0">
              <a:cs typeface="+mn-cs"/>
            </a:endParaRPr>
          </a:p>
          <a:p>
            <a:pPr marL="274320" indent="-274320" fontAlgn="auto">
              <a:spcAft>
                <a:spcPts val="0"/>
              </a:spcAft>
              <a:buFont typeface="Symbol" pitchFamily="18" charset="2"/>
              <a:buNone/>
              <a:defRPr/>
            </a:pPr>
            <a:r>
              <a:rPr lang="zh-CN" altLang="en-US" dirty="0" smtClean="0">
                <a:cs typeface="+mn-cs"/>
              </a:rPr>
              <a:t>例如</a:t>
            </a:r>
            <a:r>
              <a:rPr lang="en-US" dirty="0" smtClean="0">
                <a:cs typeface="+mn-cs"/>
              </a:rPr>
              <a:t>&lt;h1 align="center"&gt;</a:t>
            </a:r>
            <a:r>
              <a:rPr lang="zh-CN" altLang="en-US" dirty="0" smtClean="0">
                <a:cs typeface="+mn-cs"/>
              </a:rPr>
              <a:t>乐山乐水</a:t>
            </a:r>
            <a:r>
              <a:rPr lang="en-US" dirty="0" smtClean="0">
                <a:cs typeface="+mn-cs"/>
              </a:rPr>
              <a:t>&lt;/h1&gt;</a:t>
            </a:r>
            <a:r>
              <a:rPr lang="zh-CN" altLang="en-US" dirty="0" smtClean="0">
                <a:cs typeface="+mn-cs"/>
              </a:rPr>
              <a:t>，表示“乐山乐水”文本水平居中显示。</a:t>
            </a:r>
          </a:p>
          <a:p>
            <a:pPr marL="274320" indent="-274320" fontAlgn="auto">
              <a:spcAft>
                <a:spcPts val="0"/>
              </a:spcAft>
              <a:buFont typeface="Symbol" pitchFamily="18" charset="2"/>
              <a:buNone/>
              <a:defRPr/>
            </a:pPr>
            <a:r>
              <a:rPr lang="en-US" dirty="0" smtClean="0">
                <a:cs typeface="+mn-cs"/>
              </a:rPr>
              <a:t>HTML</a:t>
            </a:r>
            <a:r>
              <a:rPr lang="zh-CN" altLang="en-US" dirty="0" smtClean="0">
                <a:cs typeface="+mn-cs"/>
              </a:rPr>
              <a:t>标记大都为相应的英文单词首字母或缩写，如</a:t>
            </a:r>
            <a:r>
              <a:rPr lang="en-US" dirty="0" smtClean="0">
                <a:cs typeface="+mn-cs"/>
              </a:rPr>
              <a:t>p</a:t>
            </a:r>
            <a:r>
              <a:rPr lang="zh-CN" altLang="en-US" dirty="0" smtClean="0">
                <a:cs typeface="+mn-cs"/>
              </a:rPr>
              <a:t>表示</a:t>
            </a:r>
            <a:r>
              <a:rPr lang="en-US" dirty="0" smtClean="0">
                <a:cs typeface="+mn-cs"/>
              </a:rPr>
              <a:t>paragraph</a:t>
            </a:r>
            <a:r>
              <a:rPr lang="zh-CN" altLang="en-US" dirty="0" smtClean="0">
                <a:cs typeface="+mn-cs"/>
              </a:rPr>
              <a:t>（段落）、</a:t>
            </a:r>
            <a:r>
              <a:rPr lang="en-US" dirty="0" err="1" smtClean="0">
                <a:cs typeface="+mn-cs"/>
              </a:rPr>
              <a:t>img</a:t>
            </a:r>
            <a:r>
              <a:rPr lang="zh-CN" altLang="en-US" dirty="0" smtClean="0">
                <a:cs typeface="+mn-cs"/>
              </a:rPr>
              <a:t>表示</a:t>
            </a:r>
            <a:r>
              <a:rPr lang="en-US" dirty="0" smtClean="0">
                <a:cs typeface="+mn-cs"/>
              </a:rPr>
              <a:t>image</a:t>
            </a:r>
            <a:r>
              <a:rPr lang="zh-CN" altLang="en-US" dirty="0" smtClean="0">
                <a:cs typeface="+mn-cs"/>
              </a:rPr>
              <a:t>（图像），很好记忆。</a:t>
            </a:r>
          </a:p>
          <a:p>
            <a:pPr marL="274320" indent="-274320" fontAlgn="auto">
              <a:spcAft>
                <a:spcPts val="0"/>
              </a:spcAft>
              <a:defRPr/>
            </a:pPr>
            <a:endParaRPr lang="zh-CN" altLang="en-US" dirty="0">
              <a:cs typeface="+mn-cs"/>
            </a:endParaRPr>
          </a:p>
        </p:txBody>
      </p:sp>
      <p:sp>
        <p:nvSpPr>
          <p:cNvPr id="27650" name="标题 2"/>
          <p:cNvSpPr>
            <a:spLocks noGrp="1"/>
          </p:cNvSpPr>
          <p:nvPr>
            <p:ph type="title"/>
          </p:nvPr>
        </p:nvSpPr>
        <p:spPr/>
        <p:txBody>
          <a:bodyPr/>
          <a:lstStyle/>
          <a:p>
            <a:r>
              <a:rPr lang="en-US" altLang="zh-CN" b="1" smtClean="0"/>
              <a:t>2.3.1  HTML</a:t>
            </a:r>
            <a:r>
              <a:rPr lang="zh-CN" altLang="en-US" b="1" smtClean="0"/>
              <a:t>简介</a:t>
            </a:r>
            <a:endParaRPr lang="zh-CN" altLang="en-US"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71538" y="2000250"/>
            <a:ext cx="7408862" cy="4125913"/>
          </a:xfrm>
        </p:spPr>
        <p:txBody>
          <a:bodyPr rtlCol="0">
            <a:normAutofit fontScale="85000" lnSpcReduction="20000"/>
          </a:bodyPr>
          <a:lstStyle/>
          <a:p>
            <a:pPr marL="274320" indent="-274320" fontAlgn="auto">
              <a:spcAft>
                <a:spcPts val="0"/>
              </a:spcAft>
              <a:buFont typeface="Symbol" pitchFamily="18" charset="2"/>
              <a:buNone/>
              <a:defRPr/>
            </a:pPr>
            <a:r>
              <a:rPr lang="en-US" b="1" dirty="0" smtClean="0">
                <a:cs typeface="+mn-cs"/>
              </a:rPr>
              <a:t>2</a:t>
            </a:r>
            <a:r>
              <a:rPr lang="zh-CN" altLang="en-US" b="1" dirty="0" smtClean="0">
                <a:cs typeface="+mn-cs"/>
              </a:rPr>
              <a:t>．网页文档的基本结构</a:t>
            </a:r>
            <a:endParaRPr lang="en-US" altLang="zh-CN" b="1" dirty="0" smtClean="0">
              <a:cs typeface="+mn-cs"/>
            </a:endParaRPr>
          </a:p>
          <a:p>
            <a:pPr marL="274320" indent="-274320" fontAlgn="auto">
              <a:spcAft>
                <a:spcPts val="0"/>
              </a:spcAft>
              <a:defRPr/>
            </a:pPr>
            <a:r>
              <a:rPr lang="en-US" dirty="0" smtClean="0">
                <a:cs typeface="+mn-cs"/>
              </a:rPr>
              <a:t>&lt;!DOCTYPE html PUBLIC "-//W3C//DTD XHTML 1.0 Transitional//EN" "http://www.w3.org/TR/ xhtml1/DTD/xhtml1-transitional.dtd"&gt;</a:t>
            </a:r>
            <a:endParaRPr lang="zh-CN" altLang="en-US" dirty="0" smtClean="0">
              <a:cs typeface="+mn-cs"/>
            </a:endParaRPr>
          </a:p>
          <a:p>
            <a:pPr marL="274320" indent="-274320" fontAlgn="auto">
              <a:spcAft>
                <a:spcPts val="0"/>
              </a:spcAft>
              <a:defRPr/>
            </a:pPr>
            <a:r>
              <a:rPr lang="en-US" dirty="0" smtClean="0">
                <a:cs typeface="+mn-cs"/>
              </a:rPr>
              <a:t>&lt;html </a:t>
            </a:r>
            <a:r>
              <a:rPr lang="en-US" dirty="0" err="1" smtClean="0">
                <a:cs typeface="+mn-cs"/>
              </a:rPr>
              <a:t>xmlns</a:t>
            </a:r>
            <a:r>
              <a:rPr lang="en-US" dirty="0" smtClean="0">
                <a:cs typeface="+mn-cs"/>
              </a:rPr>
              <a:t>="http://www.w3.org/1999/xhtml"&gt;</a:t>
            </a:r>
            <a:endParaRPr lang="zh-CN" altLang="en-US" dirty="0" smtClean="0">
              <a:cs typeface="+mn-cs"/>
            </a:endParaRPr>
          </a:p>
          <a:p>
            <a:pPr marL="274320" indent="-274320" fontAlgn="auto">
              <a:spcAft>
                <a:spcPts val="0"/>
              </a:spcAft>
              <a:defRPr/>
            </a:pPr>
            <a:r>
              <a:rPr lang="en-US" dirty="0" smtClean="0">
                <a:cs typeface="+mn-cs"/>
              </a:rPr>
              <a:t>  &lt;head&gt;</a:t>
            </a:r>
            <a:endParaRPr lang="zh-CN" altLang="en-US" dirty="0" smtClean="0">
              <a:cs typeface="+mn-cs"/>
            </a:endParaRPr>
          </a:p>
          <a:p>
            <a:pPr marL="274320" indent="-274320" fontAlgn="auto">
              <a:spcAft>
                <a:spcPts val="0"/>
              </a:spcAft>
              <a:defRPr/>
            </a:pPr>
            <a:r>
              <a:rPr lang="en-US" dirty="0" smtClean="0">
                <a:cs typeface="+mn-cs"/>
              </a:rPr>
              <a:t>    &lt;meta http-equiv="Content-Type" content="text/html; </a:t>
            </a:r>
            <a:r>
              <a:rPr lang="en-US" dirty="0" err="1" smtClean="0">
                <a:cs typeface="+mn-cs"/>
              </a:rPr>
              <a:t>charset</a:t>
            </a:r>
            <a:r>
              <a:rPr lang="en-US" dirty="0" smtClean="0">
                <a:cs typeface="+mn-cs"/>
              </a:rPr>
              <a:t>=utf-8" /&gt;</a:t>
            </a:r>
            <a:endParaRPr lang="zh-CN" altLang="en-US" dirty="0" smtClean="0">
              <a:cs typeface="+mn-cs"/>
            </a:endParaRPr>
          </a:p>
          <a:p>
            <a:pPr marL="274320" indent="-274320" fontAlgn="auto">
              <a:spcAft>
                <a:spcPts val="0"/>
              </a:spcAft>
              <a:defRPr/>
            </a:pPr>
            <a:r>
              <a:rPr lang="en-US" dirty="0" smtClean="0">
                <a:cs typeface="+mn-cs"/>
              </a:rPr>
              <a:t>    &lt;title&gt;</a:t>
            </a:r>
            <a:r>
              <a:rPr lang="zh-CN" altLang="en-US" dirty="0" smtClean="0">
                <a:cs typeface="+mn-cs"/>
              </a:rPr>
              <a:t>网页标题</a:t>
            </a:r>
            <a:r>
              <a:rPr lang="en-US" dirty="0" smtClean="0">
                <a:cs typeface="+mn-cs"/>
              </a:rPr>
              <a:t>&lt;/title&gt;</a:t>
            </a:r>
            <a:endParaRPr lang="zh-CN" altLang="en-US" dirty="0" smtClean="0">
              <a:cs typeface="+mn-cs"/>
            </a:endParaRPr>
          </a:p>
          <a:p>
            <a:pPr marL="274320" indent="-274320" fontAlgn="auto">
              <a:spcAft>
                <a:spcPts val="0"/>
              </a:spcAft>
              <a:defRPr/>
            </a:pPr>
            <a:r>
              <a:rPr lang="en-US" dirty="0" smtClean="0">
                <a:cs typeface="+mn-cs"/>
              </a:rPr>
              <a:t>  &lt;/head&gt;</a:t>
            </a:r>
            <a:endParaRPr lang="zh-CN" altLang="en-US" dirty="0" smtClean="0">
              <a:cs typeface="+mn-cs"/>
            </a:endParaRPr>
          </a:p>
          <a:p>
            <a:pPr marL="274320" indent="-274320" fontAlgn="auto">
              <a:spcAft>
                <a:spcPts val="0"/>
              </a:spcAft>
              <a:defRPr/>
            </a:pPr>
            <a:r>
              <a:rPr lang="en-US" dirty="0" smtClean="0">
                <a:cs typeface="+mn-cs"/>
              </a:rPr>
              <a:t>  &lt;body&gt;</a:t>
            </a:r>
            <a:endParaRPr lang="zh-CN" altLang="en-US" dirty="0" smtClean="0">
              <a:cs typeface="+mn-cs"/>
            </a:endParaRPr>
          </a:p>
          <a:p>
            <a:pPr marL="274320" indent="-274320" fontAlgn="auto">
              <a:spcAft>
                <a:spcPts val="0"/>
              </a:spcAft>
              <a:defRPr/>
            </a:pPr>
            <a:r>
              <a:rPr lang="en-US" dirty="0" smtClean="0">
                <a:cs typeface="+mn-cs"/>
              </a:rPr>
              <a:t>     </a:t>
            </a:r>
            <a:r>
              <a:rPr lang="zh-CN" altLang="en-US" dirty="0" smtClean="0">
                <a:cs typeface="+mn-cs"/>
              </a:rPr>
              <a:t>网页内容</a:t>
            </a:r>
          </a:p>
          <a:p>
            <a:pPr marL="274320" indent="-274320" fontAlgn="auto">
              <a:spcAft>
                <a:spcPts val="0"/>
              </a:spcAft>
              <a:defRPr/>
            </a:pPr>
            <a:r>
              <a:rPr lang="en-US" dirty="0" smtClean="0">
                <a:cs typeface="+mn-cs"/>
              </a:rPr>
              <a:t>  &lt;/body&gt;</a:t>
            </a:r>
            <a:endParaRPr lang="zh-CN" altLang="en-US" dirty="0" smtClean="0">
              <a:cs typeface="+mn-cs"/>
            </a:endParaRPr>
          </a:p>
          <a:p>
            <a:pPr marL="274320" indent="-274320" fontAlgn="auto">
              <a:spcAft>
                <a:spcPts val="0"/>
              </a:spcAft>
              <a:defRPr/>
            </a:pPr>
            <a:r>
              <a:rPr lang="en-US" dirty="0" smtClean="0">
                <a:cs typeface="+mn-cs"/>
              </a:rPr>
              <a:t>&lt;/html&gt;</a:t>
            </a:r>
            <a:endParaRPr lang="zh-CN" altLang="en-US" dirty="0" smtClean="0">
              <a:cs typeface="+mn-cs"/>
            </a:endParaRPr>
          </a:p>
          <a:p>
            <a:pPr marL="274320" indent="-274320" fontAlgn="auto">
              <a:spcAft>
                <a:spcPts val="0"/>
              </a:spcAft>
              <a:buFont typeface="Symbol" pitchFamily="18" charset="2"/>
              <a:buNone/>
              <a:defRPr/>
            </a:pPr>
            <a:endParaRPr lang="zh-CN" altLang="en-US" b="1" dirty="0">
              <a:cs typeface="+mn-cs"/>
            </a:endParaRPr>
          </a:p>
        </p:txBody>
      </p:sp>
      <p:sp>
        <p:nvSpPr>
          <p:cNvPr id="28674" name="标题 2"/>
          <p:cNvSpPr>
            <a:spLocks noGrp="1"/>
          </p:cNvSpPr>
          <p:nvPr>
            <p:ph type="title"/>
          </p:nvPr>
        </p:nvSpPr>
        <p:spPr/>
        <p:txBody>
          <a:bodyPr/>
          <a:lstStyle/>
          <a:p>
            <a:r>
              <a:rPr lang="en-US" altLang="zh-CN" b="1" smtClean="0"/>
              <a:t>2.3.1  HTML</a:t>
            </a:r>
            <a:r>
              <a:rPr lang="zh-CN" altLang="en-US" b="1" smtClean="0"/>
              <a:t>简介</a:t>
            </a:r>
            <a:endParaRPr lang="zh-CN" alt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a:xfrm>
            <a:off x="714375" y="2143125"/>
            <a:ext cx="7408863" cy="3451225"/>
          </a:xfrm>
        </p:spPr>
        <p:txBody>
          <a:bodyPr/>
          <a:lstStyle/>
          <a:p>
            <a:r>
              <a:rPr lang="zh-CN" altLang="en-US" smtClean="0"/>
              <a:t>“乐山概况”网页，文件名为</a:t>
            </a:r>
            <a:r>
              <a:rPr lang="en-US" altLang="zh-CN" smtClean="0"/>
              <a:t>lsgk.html</a:t>
            </a:r>
            <a:endParaRPr lang="zh-CN" altLang="en-US" smtClean="0"/>
          </a:p>
        </p:txBody>
      </p:sp>
      <p:sp>
        <p:nvSpPr>
          <p:cNvPr id="29698" name="标题 2"/>
          <p:cNvSpPr>
            <a:spLocks noGrp="1"/>
          </p:cNvSpPr>
          <p:nvPr>
            <p:ph type="title"/>
          </p:nvPr>
        </p:nvSpPr>
        <p:spPr/>
        <p:txBody>
          <a:bodyPr/>
          <a:lstStyle/>
          <a:p>
            <a:r>
              <a:rPr lang="en-US" altLang="zh-CN" b="1" smtClean="0"/>
              <a:t>2.3.2  </a:t>
            </a:r>
            <a:r>
              <a:rPr lang="zh-CN" altLang="en-US" b="1" smtClean="0"/>
              <a:t>项目展示：图文并茂网页</a:t>
            </a:r>
            <a:endParaRPr lang="zh-CN" altLang="en-US" smtClean="0"/>
          </a:p>
        </p:txBody>
      </p:sp>
      <p:pic>
        <p:nvPicPr>
          <p:cNvPr id="29699" name="Picture 2"/>
          <p:cNvPicPr>
            <a:picLocks noChangeAspect="1" noChangeArrowheads="1"/>
          </p:cNvPicPr>
          <p:nvPr/>
        </p:nvPicPr>
        <p:blipFill>
          <a:blip r:embed="rId2"/>
          <a:srcRect/>
          <a:stretch>
            <a:fillRect/>
          </a:stretch>
        </p:blipFill>
        <p:spPr bwMode="auto">
          <a:xfrm>
            <a:off x="1071563" y="2643188"/>
            <a:ext cx="6907212" cy="3571875"/>
          </a:xfrm>
          <a:prstGeom prst="rect">
            <a:avLst/>
          </a:prstGeom>
          <a:noFill/>
          <a:ln w="9525">
            <a:solidFill>
              <a:schemeClr val="tx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r>
              <a:rPr lang="zh-CN" altLang="en-US" smtClean="0"/>
              <a:t>方法一</a:t>
            </a:r>
            <a:endParaRPr lang="en-US" altLang="zh-CN" smtClean="0"/>
          </a:p>
          <a:p>
            <a:pPr>
              <a:buFont typeface="Symbol" pitchFamily="18" charset="2"/>
              <a:buNone/>
            </a:pPr>
            <a:r>
              <a:rPr lang="zh-CN" altLang="en-US" smtClean="0"/>
              <a:t>（</a:t>
            </a:r>
            <a:r>
              <a:rPr lang="en-US" altLang="zh-CN" smtClean="0"/>
              <a:t>1</a:t>
            </a:r>
            <a:r>
              <a:rPr lang="zh-CN" altLang="en-US" smtClean="0"/>
              <a:t>）选择“文件”→“新建”命令，弹出“新建文档”对话框，选择左列“空白页”选项，页面类型为“</a:t>
            </a:r>
            <a:r>
              <a:rPr lang="en-US" altLang="zh-CN" smtClean="0"/>
              <a:t>HTML</a:t>
            </a:r>
            <a:r>
              <a:rPr lang="zh-CN" altLang="en-US" smtClean="0"/>
              <a:t>”，布局为“无”，单击“创建”按钮，即可创建名为 “</a:t>
            </a:r>
            <a:r>
              <a:rPr lang="en-US" altLang="zh-CN" smtClean="0"/>
              <a:t>Untitled-1”</a:t>
            </a:r>
            <a:r>
              <a:rPr lang="zh-CN" altLang="en-US" smtClean="0"/>
              <a:t>的空白网页文件。</a:t>
            </a:r>
          </a:p>
          <a:p>
            <a:pPr>
              <a:buFont typeface="Symbol" pitchFamily="18" charset="2"/>
              <a:buNone/>
            </a:pPr>
            <a:r>
              <a:rPr lang="zh-CN" altLang="en-US" smtClean="0"/>
              <a:t>（</a:t>
            </a:r>
            <a:r>
              <a:rPr lang="en-US" altLang="zh-CN" smtClean="0"/>
              <a:t>2</a:t>
            </a:r>
            <a:r>
              <a:rPr lang="zh-CN" altLang="en-US" smtClean="0"/>
              <a:t>）选择“文件”→“保存”命令，弹出 “另存为”对话框，在创建的站点根目录中选择保存的位置，输入文件名</a:t>
            </a:r>
            <a:r>
              <a:rPr lang="en-US" altLang="zh-CN" smtClean="0"/>
              <a:t>lsgk.html</a:t>
            </a:r>
            <a:r>
              <a:rPr lang="zh-CN" altLang="en-US" smtClean="0"/>
              <a:t>，单击“保存”按钮即可。</a:t>
            </a:r>
          </a:p>
          <a:p>
            <a:endParaRPr lang="zh-CN" altLang="en-US" smtClean="0"/>
          </a:p>
        </p:txBody>
      </p:sp>
      <p:sp>
        <p:nvSpPr>
          <p:cNvPr id="30722" name="标题 2"/>
          <p:cNvSpPr>
            <a:spLocks noGrp="1"/>
          </p:cNvSpPr>
          <p:nvPr>
            <p:ph type="title"/>
          </p:nvPr>
        </p:nvSpPr>
        <p:spPr/>
        <p:txBody>
          <a:bodyPr/>
          <a:lstStyle/>
          <a:p>
            <a:r>
              <a:rPr lang="en-US" altLang="zh-CN" b="1" smtClean="0"/>
              <a:t>2.3.2  </a:t>
            </a:r>
            <a:r>
              <a:rPr lang="zh-CN" altLang="en-US" b="1" smtClean="0"/>
              <a:t>项目展示：图文并茂网页</a:t>
            </a:r>
            <a:endParaRPr lang="zh-CN" altLang="en-US"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2"/>
          <a:srcRect/>
          <a:stretch>
            <a:fillRect/>
          </a:stretch>
        </p:blipFill>
        <p:spPr bwMode="auto">
          <a:xfrm>
            <a:off x="142875" y="1143000"/>
            <a:ext cx="4889500" cy="3286125"/>
          </a:xfrm>
          <a:prstGeom prst="rect">
            <a:avLst/>
          </a:prstGeom>
          <a:noFill/>
          <a:ln w="9525">
            <a:noFill/>
            <a:miter lim="800000"/>
            <a:headEnd/>
            <a:tailEnd/>
          </a:ln>
        </p:spPr>
      </p:pic>
      <p:pic>
        <p:nvPicPr>
          <p:cNvPr id="31746" name="Picture 3"/>
          <p:cNvPicPr>
            <a:picLocks noChangeAspect="1" noChangeArrowheads="1"/>
          </p:cNvPicPr>
          <p:nvPr/>
        </p:nvPicPr>
        <p:blipFill>
          <a:blip r:embed="rId3"/>
          <a:srcRect/>
          <a:stretch>
            <a:fillRect/>
          </a:stretch>
        </p:blipFill>
        <p:spPr bwMode="auto">
          <a:xfrm>
            <a:off x="3429000" y="1714500"/>
            <a:ext cx="5000625" cy="3979863"/>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a:bodyPr>
          <a:lstStyle/>
          <a:p>
            <a:pPr marL="274320" indent="-274320" fontAlgn="auto">
              <a:spcAft>
                <a:spcPts val="0"/>
              </a:spcAft>
              <a:defRPr/>
            </a:pPr>
            <a:endParaRPr lang="en-US" altLang="zh-CN" b="1" dirty="0" smtClean="0">
              <a:cs typeface="+mn-cs"/>
            </a:endParaRPr>
          </a:p>
          <a:p>
            <a:pPr marL="274320" indent="-274320" fontAlgn="auto">
              <a:spcAft>
                <a:spcPts val="0"/>
              </a:spcAft>
              <a:defRPr/>
            </a:pPr>
            <a:r>
              <a:rPr lang="en-US" altLang="zh-CN" b="1" dirty="0" smtClean="0">
                <a:cs typeface="+mn-cs"/>
                <a:hlinkClick r:id="rId2" action="ppaction://hlinksldjump"/>
              </a:rPr>
              <a:t>2.1  Dreamweaver CS5</a:t>
            </a:r>
            <a:r>
              <a:rPr lang="zh-CN" altLang="en-US" b="1" dirty="0" smtClean="0">
                <a:cs typeface="+mn-cs"/>
                <a:hlinkClick r:id="rId2" action="ppaction://hlinksldjump"/>
              </a:rPr>
              <a:t>入门</a:t>
            </a:r>
            <a:endParaRPr lang="en-US" altLang="zh-CN" b="1" dirty="0" smtClean="0">
              <a:cs typeface="+mn-cs"/>
              <a:hlinkClick r:id="rId3" action="ppaction://hlinksldjump"/>
            </a:endParaRPr>
          </a:p>
          <a:p>
            <a:pPr marL="274320" indent="-274320" fontAlgn="auto">
              <a:spcAft>
                <a:spcPts val="0"/>
              </a:spcAft>
              <a:defRPr/>
            </a:pPr>
            <a:r>
              <a:rPr lang="en-US" altLang="zh-CN" b="1" dirty="0" smtClean="0">
                <a:cs typeface="+mn-cs"/>
                <a:hlinkClick r:id="rId3" action="ppaction://hlinksldjump"/>
              </a:rPr>
              <a:t>2.2  Dreamweaver CS5</a:t>
            </a:r>
            <a:r>
              <a:rPr lang="zh-CN" altLang="en-US" b="1" dirty="0" smtClean="0">
                <a:cs typeface="+mn-cs"/>
                <a:hlinkClick r:id="rId3" action="ppaction://hlinksldjump"/>
              </a:rPr>
              <a:t>站点管理</a:t>
            </a:r>
          </a:p>
          <a:p>
            <a:pPr marL="274320" indent="-274320" fontAlgn="auto">
              <a:spcAft>
                <a:spcPts val="0"/>
              </a:spcAft>
              <a:defRPr/>
            </a:pPr>
            <a:r>
              <a:rPr lang="en-US" altLang="zh-CN" b="1" dirty="0" smtClean="0">
                <a:cs typeface="+mn-cs"/>
                <a:hlinkClick r:id="rId3" action="ppaction://hlinksldjump"/>
              </a:rPr>
              <a:t>2.3  </a:t>
            </a:r>
            <a:r>
              <a:rPr lang="zh-CN" altLang="en-US" b="1" dirty="0" smtClean="0">
                <a:cs typeface="+mn-cs"/>
                <a:hlinkClick r:id="rId3" action="ppaction://hlinksldjump"/>
              </a:rPr>
              <a:t>制作简单网页</a:t>
            </a:r>
          </a:p>
          <a:p>
            <a:pPr marL="0" indent="0" fontAlgn="auto">
              <a:spcAft>
                <a:spcPts val="0"/>
              </a:spcAft>
              <a:buFont typeface="Symbol" pitchFamily="18" charset="2"/>
              <a:buNone/>
              <a:defRPr/>
            </a:pPr>
            <a:endParaRPr lang="zh-CN" altLang="en-US" dirty="0">
              <a:cs typeface="+mn-cs"/>
            </a:endParaRPr>
          </a:p>
        </p:txBody>
      </p:sp>
      <p:sp>
        <p:nvSpPr>
          <p:cNvPr id="3" name="标题 2"/>
          <p:cNvSpPr>
            <a:spLocks noGrp="1"/>
          </p:cNvSpPr>
          <p:nvPr>
            <p:ph type="title"/>
          </p:nvPr>
        </p:nvSpPr>
        <p:spPr>
          <a:xfrm>
            <a:off x="285750" y="338138"/>
            <a:ext cx="8715375" cy="1252537"/>
          </a:xfrm>
        </p:spPr>
        <p:txBody>
          <a:bodyPr rtlCol="0">
            <a:normAutofit fontScale="90000"/>
          </a:bodyPr>
          <a:lstStyle/>
          <a:p>
            <a:pPr fontAlgn="auto">
              <a:spcAft>
                <a:spcPts val="0"/>
              </a:spcAft>
              <a:defRPr/>
            </a:pPr>
            <a:r>
              <a:rPr lang="zh-CN" altLang="en-US" dirty="0" smtClean="0">
                <a:cs typeface="+mj-cs"/>
              </a:rPr>
              <a:t>第</a:t>
            </a:r>
            <a:r>
              <a:rPr lang="en-US" dirty="0" smtClean="0">
                <a:cs typeface="+mj-cs"/>
              </a:rPr>
              <a:t>2</a:t>
            </a:r>
            <a:r>
              <a:rPr lang="zh-CN" altLang="en-US" dirty="0" smtClean="0">
                <a:cs typeface="+mj-cs"/>
              </a:rPr>
              <a:t>章</a:t>
            </a:r>
            <a:r>
              <a:rPr lang="en-US" dirty="0" smtClean="0">
                <a:cs typeface="+mj-cs"/>
              </a:rPr>
              <a:t>  Dreamweaver CS5</a:t>
            </a:r>
            <a:r>
              <a:rPr lang="zh-CN" altLang="en-US" dirty="0" smtClean="0">
                <a:cs typeface="+mj-cs"/>
              </a:rPr>
              <a:t>网页制作基础</a:t>
            </a:r>
            <a:r>
              <a:rPr lang="zh-CN" altLang="zh-CN" b="1" dirty="0">
                <a:cs typeface="+mj-cs"/>
              </a:rPr>
              <a:t/>
            </a:r>
            <a:br>
              <a:rPr lang="zh-CN" altLang="zh-CN" b="1" dirty="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r>
              <a:rPr lang="zh-CN" altLang="en-US" smtClean="0"/>
              <a:t>方法二：</a:t>
            </a:r>
          </a:p>
          <a:p>
            <a:pPr>
              <a:buFont typeface="Symbol" pitchFamily="18" charset="2"/>
              <a:buNone/>
            </a:pPr>
            <a:r>
              <a:rPr lang="zh-CN" altLang="en-US" smtClean="0"/>
              <a:t>通过文件面板新建文件</a:t>
            </a:r>
            <a:r>
              <a:rPr lang="en-US" altLang="zh-CN" smtClean="0"/>
              <a:t>lsgk.html</a:t>
            </a:r>
            <a:r>
              <a:rPr lang="zh-CN" altLang="en-US" smtClean="0"/>
              <a:t>，并与首页同级。推荐采用此方法，快捷方便，新建和保存文件同时完成。</a:t>
            </a:r>
          </a:p>
          <a:p>
            <a:endParaRPr lang="zh-CN" altLang="en-US" smtClean="0"/>
          </a:p>
        </p:txBody>
      </p:sp>
      <p:sp>
        <p:nvSpPr>
          <p:cNvPr id="32770" name="标题 2"/>
          <p:cNvSpPr>
            <a:spLocks noGrp="1"/>
          </p:cNvSpPr>
          <p:nvPr>
            <p:ph type="title"/>
          </p:nvPr>
        </p:nvSpPr>
        <p:spPr/>
        <p:txBody>
          <a:bodyPr/>
          <a:lstStyle/>
          <a:p>
            <a:endParaRPr lang="zh-CN" altLang="en-US" smtClean="0"/>
          </a:p>
        </p:txBody>
      </p:sp>
      <p:pic>
        <p:nvPicPr>
          <p:cNvPr id="3074" name="Picture 2"/>
          <p:cNvPicPr>
            <a:picLocks noChangeAspect="1" noChangeArrowheads="1"/>
          </p:cNvPicPr>
          <p:nvPr/>
        </p:nvPicPr>
        <p:blipFill>
          <a:blip r:embed="rId2"/>
          <a:srcRect/>
          <a:stretch>
            <a:fillRect/>
          </a:stretch>
        </p:blipFill>
        <p:spPr bwMode="auto">
          <a:xfrm>
            <a:off x="2786063" y="2500313"/>
            <a:ext cx="2571750" cy="3511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fontScale="77500" lnSpcReduction="20000"/>
          </a:bodyPr>
          <a:lstStyle/>
          <a:p>
            <a:pPr marL="274320" indent="-274320" fontAlgn="auto">
              <a:spcAft>
                <a:spcPts val="0"/>
              </a:spcAft>
              <a:defRPr/>
            </a:pPr>
            <a:r>
              <a:rPr lang="zh-CN" altLang="en-US" dirty="0" smtClean="0">
                <a:cs typeface="+mn-cs"/>
              </a:rPr>
              <a:t>文本是网页中不可缺少的重要元素，主要以以下三种格式呈现：</a:t>
            </a:r>
            <a:r>
              <a:rPr lang="en-US" dirty="0" smtClean="0">
                <a:cs typeface="+mn-cs"/>
              </a:rPr>
              <a:t>  </a:t>
            </a:r>
            <a:endParaRPr lang="zh-CN" altLang="en-US" dirty="0" smtClean="0">
              <a:cs typeface="+mn-cs"/>
            </a:endParaRP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1</a:t>
            </a:r>
            <a:r>
              <a:rPr lang="zh-CN" altLang="en-US" dirty="0" smtClean="0">
                <a:cs typeface="+mn-cs"/>
              </a:rPr>
              <a:t>）标题。标题</a:t>
            </a:r>
            <a:r>
              <a:rPr lang="en-US" dirty="0" smtClean="0">
                <a:cs typeface="+mn-cs"/>
              </a:rPr>
              <a:t>1</a:t>
            </a:r>
            <a:r>
              <a:rPr lang="zh-CN" altLang="en-US" dirty="0" smtClean="0">
                <a:cs typeface="+mn-cs"/>
              </a:rPr>
              <a:t>～标题</a:t>
            </a:r>
            <a:r>
              <a:rPr lang="en-US" dirty="0" smtClean="0">
                <a:cs typeface="+mn-cs"/>
              </a:rPr>
              <a:t>6</a:t>
            </a:r>
            <a:r>
              <a:rPr lang="zh-CN" altLang="en-US" dirty="0" smtClean="0">
                <a:cs typeface="+mn-cs"/>
              </a:rPr>
              <a:t>，标记为</a:t>
            </a:r>
            <a:r>
              <a:rPr lang="en-US" dirty="0" smtClean="0">
                <a:cs typeface="+mn-cs"/>
              </a:rPr>
              <a:t>&lt;h1&gt;</a:t>
            </a:r>
            <a:r>
              <a:rPr lang="zh-CN" altLang="en-US" dirty="0" smtClean="0">
                <a:cs typeface="+mn-cs"/>
              </a:rPr>
              <a:t>～</a:t>
            </a:r>
            <a:r>
              <a:rPr lang="en-US" dirty="0" smtClean="0">
                <a:cs typeface="+mn-cs"/>
              </a:rPr>
              <a:t>&lt;h6&gt;</a:t>
            </a:r>
            <a:r>
              <a:rPr lang="zh-CN" altLang="en-US" dirty="0" smtClean="0">
                <a:cs typeface="+mn-cs"/>
              </a:rPr>
              <a:t>，标题</a:t>
            </a:r>
            <a:r>
              <a:rPr lang="en-US" dirty="0" smtClean="0">
                <a:cs typeface="+mn-cs"/>
              </a:rPr>
              <a:t>1</a:t>
            </a:r>
            <a:r>
              <a:rPr lang="zh-CN" altLang="en-US" dirty="0" smtClean="0">
                <a:cs typeface="+mn-cs"/>
              </a:rPr>
              <a:t>的字号最大，标题</a:t>
            </a:r>
            <a:r>
              <a:rPr lang="en-US" dirty="0" smtClean="0">
                <a:cs typeface="+mn-cs"/>
              </a:rPr>
              <a:t>6</a:t>
            </a:r>
            <a:r>
              <a:rPr lang="zh-CN" altLang="en-US" dirty="0" smtClean="0">
                <a:cs typeface="+mn-cs"/>
              </a:rPr>
              <a:t>的字号最小，能自动换行，同时有加粗效果。网页中的“乐山概况”标题就是以标题格式来显示的。</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）段落。标记</a:t>
            </a:r>
            <a:r>
              <a:rPr lang="en-US" dirty="0" smtClean="0">
                <a:cs typeface="+mn-cs"/>
              </a:rPr>
              <a:t>&lt;p&gt;</a:t>
            </a:r>
            <a:r>
              <a:rPr lang="zh-CN" altLang="en-US" dirty="0" smtClean="0">
                <a:cs typeface="+mn-cs"/>
              </a:rPr>
              <a:t>，正文段落，在文字的开始和结尾处都会自动换行。正文内容均由段落格式控制，有多少段落，就需要多少对</a:t>
            </a:r>
            <a:r>
              <a:rPr lang="en-US" dirty="0" smtClean="0">
                <a:cs typeface="+mn-cs"/>
              </a:rPr>
              <a:t>&lt;p&gt;</a:t>
            </a:r>
            <a:r>
              <a:rPr lang="zh-CN" altLang="en-US" dirty="0" smtClean="0">
                <a:cs typeface="+mn-cs"/>
              </a:rPr>
              <a:t>标记控制。</a:t>
            </a:r>
          </a:p>
          <a:p>
            <a:pPr marL="274320" indent="-274320" fontAlgn="auto">
              <a:spcAft>
                <a:spcPts val="0"/>
              </a:spcAft>
              <a:buFont typeface="Symbol" pitchFamily="18" charset="2"/>
              <a:buNone/>
              <a:defRPr/>
            </a:pPr>
            <a:r>
              <a:rPr lang="zh-CN" altLang="en-US" dirty="0" smtClean="0">
                <a:cs typeface="+mn-cs"/>
              </a:rPr>
              <a:t>（</a:t>
            </a:r>
            <a:r>
              <a:rPr lang="en-US" dirty="0" smtClean="0">
                <a:cs typeface="+mn-cs"/>
              </a:rPr>
              <a:t>3</a:t>
            </a:r>
            <a:r>
              <a:rPr lang="zh-CN" altLang="en-US" dirty="0" smtClean="0">
                <a:cs typeface="+mn-cs"/>
              </a:rPr>
              <a:t>）列表。为使文本结构更清晰，使用列表来排列文本，主要有两种形式的列表。</a:t>
            </a:r>
          </a:p>
          <a:p>
            <a:pPr marL="274320" indent="-274320" fontAlgn="auto">
              <a:spcAft>
                <a:spcPts val="0"/>
              </a:spcAft>
              <a:defRPr/>
            </a:pPr>
            <a:r>
              <a:rPr lang="zh-CN" altLang="en-US" dirty="0" smtClean="0">
                <a:cs typeface="+mn-cs"/>
              </a:rPr>
              <a:t>有序列表。又称为编号列表，列表项目使用有序的数字、英文字母或罗马字符进行排列，其标记代码和显示效果如图</a:t>
            </a:r>
            <a:r>
              <a:rPr lang="en-US" dirty="0" smtClean="0">
                <a:cs typeface="+mn-cs"/>
              </a:rPr>
              <a:t>2-21</a:t>
            </a:r>
            <a:r>
              <a:rPr lang="zh-CN" altLang="en-US" dirty="0" smtClean="0">
                <a:cs typeface="+mn-cs"/>
              </a:rPr>
              <a:t>所示。</a:t>
            </a:r>
          </a:p>
          <a:p>
            <a:pPr marL="274320" indent="-274320" fontAlgn="auto">
              <a:spcAft>
                <a:spcPts val="0"/>
              </a:spcAft>
              <a:defRPr/>
            </a:pPr>
            <a:r>
              <a:rPr lang="zh-CN" altLang="en-US" dirty="0" smtClean="0">
                <a:cs typeface="+mn-cs"/>
              </a:rPr>
              <a:t>无序列表。又称为项目列表，列表项目使用实心或空心圆点、正方形等进行排列，其标记代码和效果如图</a:t>
            </a:r>
            <a:r>
              <a:rPr lang="en-US" dirty="0" smtClean="0">
                <a:cs typeface="+mn-cs"/>
              </a:rPr>
              <a:t>2-22</a:t>
            </a:r>
            <a:r>
              <a:rPr lang="zh-CN" altLang="en-US" dirty="0" smtClean="0">
                <a:cs typeface="+mn-cs"/>
              </a:rPr>
              <a:t>所示。</a:t>
            </a:r>
          </a:p>
          <a:p>
            <a:pPr marL="274320" indent="-274320" fontAlgn="auto">
              <a:spcAft>
                <a:spcPts val="0"/>
              </a:spcAft>
              <a:defRPr/>
            </a:pPr>
            <a:endParaRPr lang="zh-CN" altLang="en-US" dirty="0">
              <a:cs typeface="+mn-cs"/>
            </a:endParaRPr>
          </a:p>
        </p:txBody>
      </p:sp>
      <p:sp>
        <p:nvSpPr>
          <p:cNvPr id="3" name="标题 2"/>
          <p:cNvSpPr>
            <a:spLocks noGrp="1"/>
          </p:cNvSpPr>
          <p:nvPr>
            <p:ph type="title"/>
          </p:nvPr>
        </p:nvSpPr>
        <p:spPr/>
        <p:txBody>
          <a:bodyPr rtlCol="0">
            <a:normAutofit fontScale="90000"/>
          </a:bodyPr>
          <a:lstStyle/>
          <a:p>
            <a:pPr fontAlgn="auto">
              <a:spcAft>
                <a:spcPts val="0"/>
              </a:spcAft>
              <a:defRPr/>
            </a:pPr>
            <a:r>
              <a:rPr lang="en-US" b="1" dirty="0" smtClean="0">
                <a:cs typeface="+mj-cs"/>
              </a:rPr>
              <a:t>2.3.3  </a:t>
            </a:r>
            <a:r>
              <a:rPr lang="zh-CN" altLang="en-US" b="1" dirty="0" smtClean="0">
                <a:cs typeface="+mj-cs"/>
              </a:rPr>
              <a:t>文本的插入与编辑</a:t>
            </a:r>
            <a:br>
              <a:rPr lang="zh-CN" altLang="en-US" b="1" dirty="0" smtClean="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p:cNvPicPr>
            <a:picLocks noChangeAspect="1" noChangeArrowheads="1"/>
          </p:cNvPicPr>
          <p:nvPr/>
        </p:nvPicPr>
        <p:blipFill>
          <a:blip r:embed="rId2"/>
          <a:srcRect/>
          <a:stretch>
            <a:fillRect/>
          </a:stretch>
        </p:blipFill>
        <p:spPr bwMode="auto">
          <a:xfrm>
            <a:off x="785813" y="928688"/>
            <a:ext cx="5507037" cy="2214562"/>
          </a:xfrm>
          <a:prstGeom prst="rect">
            <a:avLst/>
          </a:prstGeom>
          <a:noFill/>
          <a:ln w="9525">
            <a:solidFill>
              <a:schemeClr val="tx1"/>
            </a:solidFill>
            <a:miter lim="800000"/>
            <a:headEnd/>
            <a:tailEnd/>
          </a:ln>
        </p:spPr>
      </p:pic>
      <p:pic>
        <p:nvPicPr>
          <p:cNvPr id="34818" name="Picture 3"/>
          <p:cNvPicPr>
            <a:picLocks noChangeAspect="1" noChangeArrowheads="1"/>
          </p:cNvPicPr>
          <p:nvPr/>
        </p:nvPicPr>
        <p:blipFill>
          <a:blip r:embed="rId3"/>
          <a:srcRect/>
          <a:stretch>
            <a:fillRect/>
          </a:stretch>
        </p:blipFill>
        <p:spPr bwMode="auto">
          <a:xfrm>
            <a:off x="1571625" y="2000250"/>
            <a:ext cx="5786438" cy="2740025"/>
          </a:xfrm>
          <a:prstGeom prst="rect">
            <a:avLst/>
          </a:prstGeom>
          <a:noFill/>
          <a:ln w="9525">
            <a:solidFill>
              <a:schemeClr val="tx1"/>
            </a:solidFill>
            <a:miter lim="800000"/>
            <a:headEnd/>
            <a:tailEnd/>
          </a:ln>
        </p:spPr>
      </p:pic>
      <p:pic>
        <p:nvPicPr>
          <p:cNvPr id="34819" name="Picture 4"/>
          <p:cNvPicPr>
            <a:picLocks noChangeAspect="1" noChangeArrowheads="1"/>
          </p:cNvPicPr>
          <p:nvPr/>
        </p:nvPicPr>
        <p:blipFill>
          <a:blip r:embed="rId4"/>
          <a:srcRect/>
          <a:stretch>
            <a:fillRect/>
          </a:stretch>
        </p:blipFill>
        <p:spPr bwMode="auto">
          <a:xfrm>
            <a:off x="2643188" y="3286125"/>
            <a:ext cx="6164262" cy="271462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a:xfrm>
            <a:off x="928688" y="2286000"/>
            <a:ext cx="7408862" cy="4197350"/>
          </a:xfrm>
        </p:spPr>
        <p:txBody>
          <a:bodyPr/>
          <a:lstStyle/>
          <a:p>
            <a:r>
              <a:rPr lang="zh-CN" altLang="en-US" smtClean="0"/>
              <a:t>步骤</a:t>
            </a:r>
            <a:r>
              <a:rPr lang="en-US" altLang="zh-CN" smtClean="0"/>
              <a:t>1</a:t>
            </a:r>
            <a:r>
              <a:rPr lang="zh-CN" altLang="en-US" smtClean="0"/>
              <a:t>：打开“设计”视图，在空白文档的第一行输入“乐山概况”，选中文字并在属性面板中选择格式为“标题</a:t>
            </a:r>
            <a:r>
              <a:rPr lang="en-US" altLang="zh-CN" smtClean="0"/>
              <a:t>1</a:t>
            </a:r>
            <a:r>
              <a:rPr lang="zh-CN" altLang="en-US" smtClean="0"/>
              <a:t>”。</a:t>
            </a:r>
            <a:endParaRPr lang="en-US" altLang="zh-CN" smtClean="0"/>
          </a:p>
          <a:p>
            <a:r>
              <a:rPr lang="zh-CN" altLang="en-US" smtClean="0"/>
              <a:t>步骤</a:t>
            </a:r>
            <a:r>
              <a:rPr lang="en-US" altLang="zh-CN" smtClean="0"/>
              <a:t>2</a:t>
            </a:r>
            <a:r>
              <a:rPr lang="zh-CN" altLang="en-US" smtClean="0"/>
              <a:t>：为了使标题与正文分隔，插入“水平线”进行简单排版，水平线的标记为</a:t>
            </a:r>
            <a:r>
              <a:rPr lang="en-US" altLang="zh-CN" smtClean="0"/>
              <a:t>&lt;hr&gt;</a:t>
            </a:r>
            <a:r>
              <a:rPr lang="zh-CN" altLang="en-US" smtClean="0"/>
              <a:t>，是英文单词</a:t>
            </a:r>
            <a:r>
              <a:rPr lang="en-US" altLang="zh-CN" smtClean="0"/>
              <a:t>horizontal line</a:t>
            </a:r>
            <a:r>
              <a:rPr lang="zh-CN" altLang="en-US" smtClean="0"/>
              <a:t>的缩写。当选择水平线时，在属性面板中可对其进行宽度、高度、排列方式等进行设置。</a:t>
            </a:r>
            <a:endParaRPr lang="en-US" altLang="zh-CN" smtClean="0"/>
          </a:p>
        </p:txBody>
      </p:sp>
      <p:sp>
        <p:nvSpPr>
          <p:cNvPr id="35842" name="标题 2"/>
          <p:cNvSpPr>
            <a:spLocks noGrp="1"/>
          </p:cNvSpPr>
          <p:nvPr>
            <p:ph type="title"/>
          </p:nvPr>
        </p:nvSpPr>
        <p:spPr/>
        <p:txBody>
          <a:bodyPr/>
          <a:lstStyle/>
          <a:p>
            <a:endParaRPr lang="zh-CN" altLang="en-US"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r>
              <a:rPr lang="zh-CN" altLang="en-US" smtClean="0"/>
              <a:t>步骤</a:t>
            </a:r>
            <a:r>
              <a:rPr lang="en-US" altLang="zh-CN" smtClean="0"/>
              <a:t>3</a:t>
            </a:r>
            <a:r>
              <a:rPr lang="zh-CN" altLang="en-US" smtClean="0"/>
              <a:t>：通过复制粘贴方式将正文内容放置到插入点，选择“编辑”→“选择性粘贴”命令。</a:t>
            </a:r>
          </a:p>
          <a:p>
            <a:r>
              <a:rPr lang="zh-CN" altLang="en-US" smtClean="0"/>
              <a:t>步骤</a:t>
            </a:r>
            <a:r>
              <a:rPr lang="en-US" altLang="zh-CN" smtClean="0"/>
              <a:t>4</a:t>
            </a:r>
            <a:r>
              <a:rPr lang="zh-CN" altLang="en-US" smtClean="0"/>
              <a:t>：插入列表信息。选中文本内容，在属性面板中选择编号列表</a:t>
            </a:r>
            <a:r>
              <a:rPr lang="en-US" smtClean="0">
                <a:ea typeface="华文楷体"/>
              </a:rPr>
              <a:t> </a:t>
            </a:r>
            <a:r>
              <a:rPr lang="zh-CN" altLang="en-US" smtClean="0"/>
              <a:t>或项目列表</a:t>
            </a:r>
            <a:r>
              <a:rPr lang="en-US" smtClean="0">
                <a:ea typeface="华文楷体"/>
              </a:rPr>
              <a:t> </a:t>
            </a:r>
            <a:r>
              <a:rPr lang="zh-CN" altLang="en-US" smtClean="0"/>
              <a:t>。</a:t>
            </a:r>
            <a:endParaRPr lang="en-US" altLang="zh-CN" smtClean="0"/>
          </a:p>
          <a:p>
            <a:r>
              <a:rPr lang="zh-CN" altLang="en-US" smtClean="0"/>
              <a:t>步骤</a:t>
            </a:r>
            <a:r>
              <a:rPr lang="en-US" altLang="zh-CN" smtClean="0"/>
              <a:t>5</a:t>
            </a:r>
            <a:r>
              <a:rPr lang="zh-CN" altLang="en-US" smtClean="0"/>
              <a:t>：插入水平线，制作版权区域信息。</a:t>
            </a:r>
          </a:p>
        </p:txBody>
      </p:sp>
      <p:sp>
        <p:nvSpPr>
          <p:cNvPr id="36866" name="标题 2"/>
          <p:cNvSpPr>
            <a:spLocks noGrp="1"/>
          </p:cNvSpPr>
          <p:nvPr>
            <p:ph type="title"/>
          </p:nvPr>
        </p:nvSpPr>
        <p:spPr/>
        <p:txBody>
          <a:bodyPr/>
          <a:lstStyle/>
          <a:p>
            <a:endParaRPr lang="zh-CN" altLang="en-US" smtClean="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zh-CN" altLang="en-US" smtClean="0"/>
              <a:t>网页中除了文字外，图片也是重要的元素。网页只能支持</a:t>
            </a:r>
            <a:r>
              <a:rPr lang="en-US" altLang="zh-CN" smtClean="0"/>
              <a:t>JPEG</a:t>
            </a:r>
            <a:r>
              <a:rPr lang="zh-CN" altLang="en-US" smtClean="0"/>
              <a:t>（</a:t>
            </a:r>
            <a:r>
              <a:rPr lang="en-US" altLang="zh-CN" smtClean="0"/>
              <a:t>.jpg</a:t>
            </a:r>
            <a:r>
              <a:rPr lang="zh-CN" altLang="en-US" smtClean="0"/>
              <a:t>）、</a:t>
            </a:r>
            <a:r>
              <a:rPr lang="en-US" altLang="zh-CN" smtClean="0"/>
              <a:t>GIF</a:t>
            </a:r>
            <a:r>
              <a:rPr lang="zh-CN" altLang="en-US" smtClean="0"/>
              <a:t>（</a:t>
            </a:r>
            <a:r>
              <a:rPr lang="en-US" altLang="zh-CN" smtClean="0"/>
              <a:t>.gif</a:t>
            </a:r>
            <a:r>
              <a:rPr lang="zh-CN" altLang="en-US" smtClean="0"/>
              <a:t>）和</a:t>
            </a:r>
            <a:r>
              <a:rPr lang="en-US" altLang="zh-CN" smtClean="0"/>
              <a:t>PNG</a:t>
            </a:r>
            <a:r>
              <a:rPr lang="zh-CN" altLang="en-US" smtClean="0"/>
              <a:t>（</a:t>
            </a:r>
            <a:r>
              <a:rPr lang="en-US" altLang="zh-CN" smtClean="0"/>
              <a:t>.png</a:t>
            </a:r>
            <a:r>
              <a:rPr lang="zh-CN" altLang="en-US" smtClean="0"/>
              <a:t>）三种格式。</a:t>
            </a:r>
            <a:endParaRPr lang="en-US" altLang="zh-CN" smtClean="0"/>
          </a:p>
          <a:p>
            <a:r>
              <a:rPr lang="zh-CN" altLang="en-US" smtClean="0"/>
              <a:t>在网页中实现图片插入的标记是</a:t>
            </a:r>
            <a:r>
              <a:rPr lang="en-US" altLang="zh-CN" smtClean="0"/>
              <a:t>&lt;img&gt;</a:t>
            </a:r>
            <a:r>
              <a:rPr lang="zh-CN" altLang="en-US" smtClean="0"/>
              <a:t>，其基本格式如下：</a:t>
            </a:r>
          </a:p>
          <a:p>
            <a:pPr>
              <a:buFont typeface="Symbol" pitchFamily="18" charset="2"/>
              <a:buNone/>
            </a:pPr>
            <a:r>
              <a:rPr lang="en-US" altLang="zh-CN" smtClean="0"/>
              <a:t>&lt;img src="</a:t>
            </a:r>
            <a:r>
              <a:rPr lang="zh-CN" altLang="en-US" smtClean="0"/>
              <a:t>图片文件路径</a:t>
            </a:r>
            <a:r>
              <a:rPr lang="en-US" altLang="zh-CN" smtClean="0"/>
              <a:t>"  width="</a:t>
            </a:r>
            <a:r>
              <a:rPr lang="zh-CN" altLang="en-US" smtClean="0"/>
              <a:t>图片宽度</a:t>
            </a:r>
            <a:r>
              <a:rPr lang="en-US" altLang="zh-CN" smtClean="0"/>
              <a:t>"  height="</a:t>
            </a:r>
            <a:r>
              <a:rPr lang="zh-CN" altLang="en-US" smtClean="0"/>
              <a:t>图片高度</a:t>
            </a:r>
            <a:r>
              <a:rPr lang="en-US" altLang="zh-CN" smtClean="0"/>
              <a:t>" /&gt;</a:t>
            </a:r>
            <a:endParaRPr lang="zh-CN" altLang="en-US" smtClean="0"/>
          </a:p>
          <a:p>
            <a:endParaRPr lang="zh-CN" altLang="en-US" smtClean="0"/>
          </a:p>
        </p:txBody>
      </p:sp>
      <p:sp>
        <p:nvSpPr>
          <p:cNvPr id="37890" name="标题 2"/>
          <p:cNvSpPr>
            <a:spLocks noGrp="1"/>
          </p:cNvSpPr>
          <p:nvPr>
            <p:ph type="title"/>
          </p:nvPr>
        </p:nvSpPr>
        <p:spPr/>
        <p:txBody>
          <a:bodyPr/>
          <a:lstStyle/>
          <a:p>
            <a:r>
              <a:rPr lang="en-US" altLang="zh-CN" b="1" smtClean="0"/>
              <a:t>2.3.4  </a:t>
            </a:r>
            <a:r>
              <a:rPr lang="zh-CN" altLang="en-US" b="1" smtClean="0"/>
              <a:t>图片的插入与编辑</a:t>
            </a:r>
            <a:endParaRPr lang="zh-CN" altLang="en-US" smtClean="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p:txBody>
          <a:bodyPr/>
          <a:lstStyle/>
          <a:p>
            <a:pPr>
              <a:buFont typeface="Symbol" pitchFamily="18" charset="2"/>
              <a:buNone/>
            </a:pPr>
            <a:r>
              <a:rPr lang="zh-CN" altLang="en-US" smtClean="0"/>
              <a:t>在</a:t>
            </a:r>
            <a:r>
              <a:rPr lang="en-US" altLang="zh-CN" smtClean="0"/>
              <a:t>Dreamweaver</a:t>
            </a:r>
            <a:r>
              <a:rPr lang="zh-CN" altLang="en-US" smtClean="0"/>
              <a:t>中，插入图片的方法主要有以下</a:t>
            </a:r>
            <a:r>
              <a:rPr lang="en-US" altLang="zh-CN" smtClean="0"/>
              <a:t>3</a:t>
            </a:r>
            <a:r>
              <a:rPr lang="zh-CN" altLang="en-US" smtClean="0"/>
              <a:t>种：</a:t>
            </a:r>
            <a:endParaRPr lang="en-US" altLang="zh-CN" smtClean="0"/>
          </a:p>
          <a:p>
            <a:r>
              <a:rPr lang="zh-CN" altLang="en-US" smtClean="0"/>
              <a:t>在“插入”面板的“常用”类别中单击“图像”按钮。</a:t>
            </a:r>
          </a:p>
          <a:p>
            <a:r>
              <a:rPr lang="zh-CN" altLang="en-US" smtClean="0"/>
              <a:t>选择“插入”→“图像”命令。</a:t>
            </a:r>
          </a:p>
          <a:p>
            <a:r>
              <a:rPr lang="zh-CN" altLang="en-US" smtClean="0"/>
              <a:t>在“文件”面板中选中图像，直接拖放至相应位置。</a:t>
            </a:r>
          </a:p>
          <a:p>
            <a:endParaRPr lang="zh-CN" altLang="en-US" smtClean="0"/>
          </a:p>
        </p:txBody>
      </p:sp>
      <p:sp>
        <p:nvSpPr>
          <p:cNvPr id="38914" name="标题 2"/>
          <p:cNvSpPr>
            <a:spLocks noGrp="1"/>
          </p:cNvSpPr>
          <p:nvPr>
            <p:ph type="title"/>
          </p:nvPr>
        </p:nvSpPr>
        <p:spPr/>
        <p:txBody>
          <a:bodyPr/>
          <a:lstStyle/>
          <a:p>
            <a:endParaRPr lang="zh-CN" altLang="en-US"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r>
              <a:rPr lang="zh-CN" altLang="en-US" smtClean="0"/>
              <a:t>设置图片与同行文字或多行文字之间的对齐方式</a:t>
            </a:r>
            <a:endParaRPr lang="en-US" altLang="zh-CN" smtClean="0"/>
          </a:p>
          <a:p>
            <a:pPr>
              <a:buFont typeface="Symbol" pitchFamily="18" charset="2"/>
              <a:buNone/>
            </a:pPr>
            <a:r>
              <a:rPr lang="zh-CN" altLang="en-US" smtClean="0"/>
              <a:t>“对齐”选项</a:t>
            </a:r>
            <a:endParaRPr lang="en-US" altLang="zh-CN" smtClean="0"/>
          </a:p>
          <a:p>
            <a:pPr>
              <a:buFont typeface="Symbol" pitchFamily="18" charset="2"/>
              <a:buNone/>
            </a:pPr>
            <a:r>
              <a:rPr lang="zh-CN" altLang="en-US" smtClean="0"/>
              <a:t>同行文字默认位于图片底部，如果选择“居中”选项，文字将位于图片垂直居中位置</a:t>
            </a:r>
          </a:p>
        </p:txBody>
      </p:sp>
      <p:sp>
        <p:nvSpPr>
          <p:cNvPr id="39938" name="标题 2"/>
          <p:cNvSpPr>
            <a:spLocks noGrp="1"/>
          </p:cNvSpPr>
          <p:nvPr>
            <p:ph type="title"/>
          </p:nvPr>
        </p:nvSpPr>
        <p:spPr/>
        <p:txBody>
          <a:bodyPr/>
          <a:lstStyle/>
          <a:p>
            <a:endParaRPr lang="zh-CN" altLang="en-US" smtClean="0"/>
          </a:p>
        </p:txBody>
      </p:sp>
      <p:pic>
        <p:nvPicPr>
          <p:cNvPr id="39939" name="Picture 2"/>
          <p:cNvPicPr>
            <a:picLocks noChangeAspect="1" noChangeArrowheads="1"/>
          </p:cNvPicPr>
          <p:nvPr/>
        </p:nvPicPr>
        <p:blipFill>
          <a:blip r:embed="rId2"/>
          <a:srcRect/>
          <a:stretch>
            <a:fillRect/>
          </a:stretch>
        </p:blipFill>
        <p:spPr bwMode="auto">
          <a:xfrm>
            <a:off x="3286125" y="4643438"/>
            <a:ext cx="981075" cy="1152525"/>
          </a:xfrm>
          <a:prstGeom prst="rect">
            <a:avLst/>
          </a:prstGeom>
          <a:noFill/>
          <a:ln w="9525">
            <a:solidFill>
              <a:schemeClr val="tx1"/>
            </a:solidFill>
            <a:miter lim="800000"/>
            <a:headEnd/>
            <a:tailEnd/>
          </a:ln>
        </p:spPr>
      </p:pic>
      <p:pic>
        <p:nvPicPr>
          <p:cNvPr id="39940" name="Picture 3"/>
          <p:cNvPicPr>
            <a:picLocks noChangeAspect="1" noChangeArrowheads="1"/>
          </p:cNvPicPr>
          <p:nvPr/>
        </p:nvPicPr>
        <p:blipFill>
          <a:blip r:embed="rId3"/>
          <a:srcRect/>
          <a:stretch>
            <a:fillRect/>
          </a:stretch>
        </p:blipFill>
        <p:spPr bwMode="auto">
          <a:xfrm>
            <a:off x="4786313" y="4429125"/>
            <a:ext cx="1952625" cy="1447800"/>
          </a:xfrm>
          <a:prstGeom prst="rect">
            <a:avLst/>
          </a:prstGeom>
          <a:noFill/>
          <a:ln w="9525">
            <a:solidFill>
              <a:schemeClr val="tx1"/>
            </a:solid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r>
              <a:rPr lang="zh-CN" altLang="en-US" smtClean="0"/>
              <a:t>如果选择“右对齐”选项，将得到如图所示的效果，多行文字环绕在图片的左侧</a:t>
            </a:r>
          </a:p>
        </p:txBody>
      </p:sp>
      <p:sp>
        <p:nvSpPr>
          <p:cNvPr id="40962" name="标题 2"/>
          <p:cNvSpPr>
            <a:spLocks noGrp="1"/>
          </p:cNvSpPr>
          <p:nvPr>
            <p:ph type="title"/>
          </p:nvPr>
        </p:nvSpPr>
        <p:spPr/>
        <p:txBody>
          <a:bodyPr/>
          <a:lstStyle/>
          <a:p>
            <a:endParaRPr lang="zh-CN" altLang="en-US" smtClean="0"/>
          </a:p>
        </p:txBody>
      </p:sp>
      <p:pic>
        <p:nvPicPr>
          <p:cNvPr id="40963" name="Picture 4"/>
          <p:cNvPicPr>
            <a:picLocks noChangeAspect="1" noChangeArrowheads="1"/>
          </p:cNvPicPr>
          <p:nvPr/>
        </p:nvPicPr>
        <p:blipFill>
          <a:blip r:embed="rId2"/>
          <a:srcRect/>
          <a:stretch>
            <a:fillRect/>
          </a:stretch>
        </p:blipFill>
        <p:spPr bwMode="auto">
          <a:xfrm>
            <a:off x="2357438" y="3786188"/>
            <a:ext cx="4503737" cy="1928812"/>
          </a:xfrm>
          <a:prstGeom prst="rect">
            <a:avLst/>
          </a:prstGeom>
          <a:noFill/>
          <a:ln w="9525">
            <a:solidFill>
              <a:schemeClr val="tx1"/>
            </a:solid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a:xfrm>
            <a:off x="871538" y="2286000"/>
            <a:ext cx="7408862" cy="3840163"/>
          </a:xfrm>
        </p:spPr>
        <p:txBody>
          <a:bodyPr/>
          <a:lstStyle/>
          <a:p>
            <a:r>
              <a:rPr lang="zh-CN" altLang="en-US" smtClean="0"/>
              <a:t>我们还需要对内容进行外观设计和美化，这个工作就交由</a:t>
            </a:r>
            <a:r>
              <a:rPr lang="en-US" altLang="zh-CN" smtClean="0"/>
              <a:t>CSS</a:t>
            </a:r>
            <a:r>
              <a:rPr lang="zh-CN" altLang="en-US" smtClean="0"/>
              <a:t>来完成。</a:t>
            </a:r>
            <a:endParaRPr lang="en-US" altLang="zh-CN" smtClean="0"/>
          </a:p>
          <a:p>
            <a:r>
              <a:rPr lang="en-US" altLang="zh-CN" smtClean="0"/>
              <a:t>CSS</a:t>
            </a:r>
            <a:r>
              <a:rPr lang="zh-CN" altLang="en-US" smtClean="0"/>
              <a:t>（</a:t>
            </a:r>
            <a:r>
              <a:rPr lang="en-US" altLang="zh-CN" smtClean="0"/>
              <a:t>Cascading Style Sheet</a:t>
            </a:r>
            <a:r>
              <a:rPr lang="zh-CN" altLang="en-US" smtClean="0"/>
              <a:t>，层叠样式表）简称样式表，它是一种制作网页的技术。</a:t>
            </a:r>
            <a:endParaRPr lang="en-US" altLang="zh-CN" smtClean="0"/>
          </a:p>
          <a:p>
            <a:r>
              <a:rPr lang="zh-CN" altLang="en-US" smtClean="0"/>
              <a:t>通过使用</a:t>
            </a:r>
            <a:r>
              <a:rPr lang="en-US" altLang="zh-CN" smtClean="0"/>
              <a:t>CSS</a:t>
            </a:r>
            <a:r>
              <a:rPr lang="zh-CN" altLang="en-US" smtClean="0"/>
              <a:t>，设计者可以精确、灵活地控制网页里每一个元素的字体样式、背景、排列方式、区域大小、边框等。</a:t>
            </a:r>
          </a:p>
          <a:p>
            <a:endParaRPr lang="zh-CN" altLang="en-US" smtClean="0"/>
          </a:p>
        </p:txBody>
      </p:sp>
      <p:sp>
        <p:nvSpPr>
          <p:cNvPr id="41986" name="标题 2"/>
          <p:cNvSpPr>
            <a:spLocks noGrp="1"/>
          </p:cNvSpPr>
          <p:nvPr>
            <p:ph type="title"/>
          </p:nvPr>
        </p:nvSpPr>
        <p:spPr/>
        <p:txBody>
          <a:bodyPr/>
          <a:lstStyle/>
          <a:p>
            <a:r>
              <a:rPr lang="en-US" altLang="zh-CN" b="1" smtClean="0"/>
              <a:t>2.3.5  CSS</a:t>
            </a:r>
            <a:r>
              <a:rPr lang="zh-CN" altLang="en-US" b="1" smtClean="0"/>
              <a:t>基础</a:t>
            </a:r>
            <a:endParaRPr lang="zh-CN" altLang="en-US"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pPr lvl="1"/>
            <a:r>
              <a:rPr lang="en-US" altLang="zh-CN" b="1" smtClean="0"/>
              <a:t>2.1.1  Dreamweaver CS5</a:t>
            </a:r>
            <a:r>
              <a:rPr lang="zh-CN" altLang="en-US" b="1" smtClean="0"/>
              <a:t>简介</a:t>
            </a:r>
            <a:endParaRPr lang="zh-CN" altLang="zh-CN" b="1" smtClean="0"/>
          </a:p>
          <a:p>
            <a:pPr lvl="1"/>
            <a:r>
              <a:rPr lang="en-US" altLang="zh-CN" b="1" smtClean="0"/>
              <a:t>2.1.2  Dreamweaver CS5</a:t>
            </a:r>
            <a:r>
              <a:rPr lang="zh-CN" altLang="en-US" b="1" smtClean="0"/>
              <a:t>工作区</a:t>
            </a:r>
            <a:endParaRPr lang="zh-CN" altLang="zh-CN" b="1" smtClean="0"/>
          </a:p>
          <a:p>
            <a:endParaRPr lang="zh-CN" altLang="en-US" smtClean="0"/>
          </a:p>
        </p:txBody>
      </p:sp>
      <p:sp>
        <p:nvSpPr>
          <p:cNvPr id="3" name="标题 2"/>
          <p:cNvSpPr>
            <a:spLocks noGrp="1"/>
          </p:cNvSpPr>
          <p:nvPr>
            <p:ph type="title"/>
          </p:nvPr>
        </p:nvSpPr>
        <p:spPr/>
        <p:txBody>
          <a:bodyPr rtlCol="0">
            <a:normAutofit fontScale="90000"/>
          </a:bodyPr>
          <a:lstStyle/>
          <a:p>
            <a:pPr fontAlgn="auto">
              <a:spcAft>
                <a:spcPts val="0"/>
              </a:spcAft>
              <a:defRPr/>
            </a:pPr>
            <a:r>
              <a:rPr lang="en-US" altLang="zh-CN" b="1" dirty="0" smtClean="0">
                <a:cs typeface="+mj-cs"/>
              </a:rPr>
              <a:t>2.1  Dreamweaver CS5</a:t>
            </a:r>
            <a:r>
              <a:rPr lang="zh-CN" altLang="en-US" b="1" dirty="0" smtClean="0">
                <a:cs typeface="+mj-cs"/>
              </a:rPr>
              <a:t>入门</a:t>
            </a:r>
            <a:r>
              <a:rPr lang="en-US" altLang="zh-CN" b="1" dirty="0" smtClean="0">
                <a:cs typeface="+mj-cs"/>
              </a:rPr>
              <a:t/>
            </a:r>
            <a:br>
              <a:rPr lang="en-US" altLang="zh-CN" b="1" dirty="0" smtClean="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1"/>
          <p:cNvSpPr>
            <a:spLocks noGrp="1"/>
          </p:cNvSpPr>
          <p:nvPr>
            <p:ph idx="1"/>
          </p:nvPr>
        </p:nvSpPr>
        <p:spPr/>
        <p:txBody>
          <a:bodyPr/>
          <a:lstStyle/>
          <a:p>
            <a:r>
              <a:rPr lang="zh-CN" altLang="en-US" smtClean="0"/>
              <a:t>选择“窗口”→“</a:t>
            </a:r>
            <a:r>
              <a:rPr lang="en-US" altLang="zh-CN" smtClean="0"/>
              <a:t>CSS</a:t>
            </a:r>
            <a:r>
              <a:rPr lang="zh-CN" altLang="en-US" smtClean="0"/>
              <a:t>样式”命令，即可打开“</a:t>
            </a:r>
            <a:r>
              <a:rPr lang="en-US" altLang="zh-CN" smtClean="0"/>
              <a:t>CSS</a:t>
            </a:r>
            <a:r>
              <a:rPr lang="zh-CN" altLang="en-US" smtClean="0"/>
              <a:t>样式”对话框，如图所示，也可按</a:t>
            </a:r>
            <a:r>
              <a:rPr lang="en-US" altLang="zh-CN" smtClean="0"/>
              <a:t>Shift+F11</a:t>
            </a:r>
            <a:r>
              <a:rPr lang="zh-CN" altLang="en-US" smtClean="0"/>
              <a:t>组合键。</a:t>
            </a:r>
          </a:p>
        </p:txBody>
      </p:sp>
      <p:sp>
        <p:nvSpPr>
          <p:cNvPr id="43010" name="标题 2"/>
          <p:cNvSpPr>
            <a:spLocks noGrp="1"/>
          </p:cNvSpPr>
          <p:nvPr>
            <p:ph type="title"/>
          </p:nvPr>
        </p:nvSpPr>
        <p:spPr/>
        <p:txBody>
          <a:bodyPr/>
          <a:lstStyle/>
          <a:p>
            <a:r>
              <a:rPr lang="en-US" altLang="zh-CN" b="1" smtClean="0"/>
              <a:t>1</a:t>
            </a:r>
            <a:r>
              <a:rPr lang="zh-CN" altLang="en-US" b="1" smtClean="0"/>
              <a:t>．创建</a:t>
            </a:r>
            <a:r>
              <a:rPr lang="en-US" altLang="zh-CN" b="1" smtClean="0"/>
              <a:t>CSS</a:t>
            </a:r>
            <a:r>
              <a:rPr lang="zh-CN" altLang="en-US" b="1" smtClean="0"/>
              <a:t>样式表</a:t>
            </a:r>
            <a:endParaRPr lang="zh-CN" altLang="en-US" smtClean="0"/>
          </a:p>
        </p:txBody>
      </p:sp>
      <p:pic>
        <p:nvPicPr>
          <p:cNvPr id="43011" name="Picture 2"/>
          <p:cNvPicPr>
            <a:picLocks noChangeAspect="1" noChangeArrowheads="1"/>
          </p:cNvPicPr>
          <p:nvPr/>
        </p:nvPicPr>
        <p:blipFill>
          <a:blip r:embed="rId2"/>
          <a:srcRect/>
          <a:stretch>
            <a:fillRect/>
          </a:stretch>
        </p:blipFill>
        <p:spPr bwMode="auto">
          <a:xfrm>
            <a:off x="3143250" y="3429000"/>
            <a:ext cx="2224088" cy="3170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a:xfrm>
            <a:off x="857250" y="2357438"/>
            <a:ext cx="7843838" cy="4500562"/>
          </a:xfrm>
        </p:spPr>
        <p:txBody>
          <a:bodyPr/>
          <a:lstStyle/>
          <a:p>
            <a:pPr>
              <a:buFont typeface="Symbol" pitchFamily="18" charset="2"/>
              <a:buNone/>
            </a:pPr>
            <a:r>
              <a:rPr lang="zh-CN" altLang="en-US" smtClean="0"/>
              <a:t>面板底部排列着几个按钮，其功能如下：</a:t>
            </a:r>
          </a:p>
          <a:p>
            <a:r>
              <a:rPr lang="zh-CN" altLang="en-US" smtClean="0"/>
              <a:t>“附加样式表”按钮</a:t>
            </a:r>
            <a:r>
              <a:rPr lang="en-US" smtClean="0">
                <a:ea typeface="华文楷体"/>
              </a:rPr>
              <a:t> </a:t>
            </a:r>
            <a:r>
              <a:rPr lang="zh-CN" altLang="en-US" smtClean="0"/>
              <a:t>：可以在</a:t>
            </a:r>
            <a:r>
              <a:rPr lang="en-US" altLang="zh-CN" smtClean="0"/>
              <a:t>HTML</a:t>
            </a:r>
            <a:r>
              <a:rPr lang="zh-CN" altLang="en-US" smtClean="0"/>
              <a:t>文件中链接一个外部</a:t>
            </a:r>
            <a:r>
              <a:rPr lang="en-US" altLang="zh-CN" smtClean="0"/>
              <a:t>CSS</a:t>
            </a:r>
            <a:r>
              <a:rPr lang="zh-CN" altLang="en-US" smtClean="0"/>
              <a:t>文件。</a:t>
            </a:r>
          </a:p>
          <a:p>
            <a:r>
              <a:rPr lang="zh-CN" altLang="en-US" smtClean="0"/>
              <a:t>“新建</a:t>
            </a:r>
            <a:r>
              <a:rPr lang="en-US" altLang="zh-CN" smtClean="0"/>
              <a:t>CSS</a:t>
            </a:r>
            <a:r>
              <a:rPr lang="zh-CN" altLang="en-US" smtClean="0"/>
              <a:t>规则”按钮</a:t>
            </a:r>
            <a:r>
              <a:rPr lang="en-US" smtClean="0">
                <a:ea typeface="华文楷体"/>
              </a:rPr>
              <a:t> </a:t>
            </a:r>
            <a:r>
              <a:rPr lang="zh-CN" altLang="en-US" smtClean="0"/>
              <a:t>：新建网页元素风格。</a:t>
            </a:r>
          </a:p>
          <a:p>
            <a:r>
              <a:rPr lang="zh-CN" altLang="en-US" smtClean="0"/>
              <a:t>“编辑样式”按钮</a:t>
            </a:r>
            <a:r>
              <a:rPr lang="en-US" smtClean="0">
                <a:ea typeface="华文楷体"/>
              </a:rPr>
              <a:t> </a:t>
            </a:r>
            <a:r>
              <a:rPr lang="zh-CN" altLang="en-US" smtClean="0"/>
              <a:t>：对原有的</a:t>
            </a:r>
            <a:r>
              <a:rPr lang="en-US" altLang="zh-CN" smtClean="0"/>
              <a:t>CSS</a:t>
            </a:r>
            <a:r>
              <a:rPr lang="zh-CN" altLang="en-US" smtClean="0"/>
              <a:t>规则进行重新编辑。</a:t>
            </a:r>
          </a:p>
          <a:p>
            <a:r>
              <a:rPr lang="zh-CN" altLang="en-US" smtClean="0"/>
              <a:t>“删除</a:t>
            </a:r>
            <a:r>
              <a:rPr lang="en-US" altLang="zh-CN" smtClean="0"/>
              <a:t>CSS</a:t>
            </a:r>
            <a:r>
              <a:rPr lang="zh-CN" altLang="en-US" smtClean="0"/>
              <a:t>规则”按钮</a:t>
            </a:r>
            <a:r>
              <a:rPr lang="en-US" smtClean="0">
                <a:ea typeface="华文楷体"/>
              </a:rPr>
              <a:t> </a:t>
            </a:r>
            <a:r>
              <a:rPr lang="zh-CN" altLang="en-US" smtClean="0"/>
              <a:t>：选中已有的</a:t>
            </a:r>
            <a:r>
              <a:rPr lang="en-US" altLang="zh-CN" smtClean="0"/>
              <a:t>CSS</a:t>
            </a:r>
            <a:r>
              <a:rPr lang="zh-CN" altLang="en-US" smtClean="0"/>
              <a:t>规则进行删除。</a:t>
            </a:r>
          </a:p>
          <a:p>
            <a:r>
              <a:rPr lang="zh-CN" altLang="en-US" smtClean="0"/>
              <a:t>“新建</a:t>
            </a:r>
            <a:r>
              <a:rPr lang="en-US" altLang="zh-CN" smtClean="0"/>
              <a:t>CSS</a:t>
            </a:r>
            <a:r>
              <a:rPr lang="zh-CN" altLang="en-US" smtClean="0"/>
              <a:t>规则”按钮，单击后将弹出如图所示的“新建</a:t>
            </a:r>
            <a:r>
              <a:rPr lang="en-US" altLang="zh-CN" smtClean="0"/>
              <a:t>CSS</a:t>
            </a:r>
            <a:r>
              <a:rPr lang="zh-CN" altLang="en-US" smtClean="0"/>
              <a:t>规则”对话框。</a:t>
            </a:r>
          </a:p>
          <a:p>
            <a:endParaRPr lang="zh-CN" altLang="en-US" smtClean="0"/>
          </a:p>
        </p:txBody>
      </p:sp>
      <p:sp>
        <p:nvSpPr>
          <p:cNvPr id="44034" name="标题 2"/>
          <p:cNvSpPr>
            <a:spLocks noGrp="1"/>
          </p:cNvSpPr>
          <p:nvPr>
            <p:ph type="title"/>
          </p:nvPr>
        </p:nvSpPr>
        <p:spPr/>
        <p:txBody>
          <a:bodyPr/>
          <a:lstStyle/>
          <a:p>
            <a:r>
              <a:rPr lang="en-US" altLang="zh-CN" b="1" smtClean="0"/>
              <a:t>1</a:t>
            </a:r>
            <a:r>
              <a:rPr lang="zh-CN" altLang="en-US" b="1" smtClean="0"/>
              <a:t>．创建</a:t>
            </a:r>
            <a:r>
              <a:rPr lang="en-US" altLang="zh-CN" b="1" smtClean="0"/>
              <a:t>CSS</a:t>
            </a:r>
            <a:r>
              <a:rPr lang="zh-CN" altLang="en-US" b="1" smtClean="0"/>
              <a:t>样式表</a:t>
            </a:r>
            <a:endParaRPr lang="zh-CN" altLang="en-US" smtClean="0"/>
          </a:p>
        </p:txBody>
      </p:sp>
      <p:pic>
        <p:nvPicPr>
          <p:cNvPr id="3074" name="Picture 2"/>
          <p:cNvPicPr>
            <a:picLocks noChangeAspect="1" noChangeArrowheads="1"/>
          </p:cNvPicPr>
          <p:nvPr/>
        </p:nvPicPr>
        <p:blipFill>
          <a:blip r:embed="rId2"/>
          <a:srcRect/>
          <a:stretch>
            <a:fillRect/>
          </a:stretch>
        </p:blipFill>
        <p:spPr bwMode="auto">
          <a:xfrm>
            <a:off x="2000250" y="2357438"/>
            <a:ext cx="4786313" cy="35766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1"/>
          <p:cNvSpPr>
            <a:spLocks noGrp="1"/>
          </p:cNvSpPr>
          <p:nvPr>
            <p:ph idx="1"/>
          </p:nvPr>
        </p:nvSpPr>
        <p:spPr/>
        <p:txBody>
          <a:bodyPr/>
          <a:lstStyle/>
          <a:p>
            <a:pPr>
              <a:buFont typeface="Symbol" pitchFamily="18" charset="2"/>
              <a:buNone/>
            </a:pPr>
            <a:r>
              <a:rPr lang="zh-CN" altLang="en-US" smtClean="0"/>
              <a:t>（</a:t>
            </a:r>
            <a:r>
              <a:rPr lang="en-US" altLang="zh-CN" smtClean="0"/>
              <a:t>1</a:t>
            </a:r>
            <a:r>
              <a:rPr lang="zh-CN" altLang="en-US" smtClean="0"/>
              <a:t>）规则定义。选择定义规则的位置，即</a:t>
            </a:r>
            <a:r>
              <a:rPr lang="en-US" altLang="zh-CN" smtClean="0"/>
              <a:t>CSS</a:t>
            </a:r>
            <a:r>
              <a:rPr lang="zh-CN" altLang="en-US" smtClean="0"/>
              <a:t>类型。</a:t>
            </a:r>
            <a:r>
              <a:rPr lang="en-US" altLang="zh-CN" smtClean="0"/>
              <a:t>Dreamweaver</a:t>
            </a:r>
            <a:r>
              <a:rPr lang="zh-CN" altLang="en-US" smtClean="0"/>
              <a:t>提供了两个选项。</a:t>
            </a:r>
          </a:p>
          <a:p>
            <a:pPr>
              <a:buFont typeface="Symbol" pitchFamily="18" charset="2"/>
              <a:buNone/>
            </a:pPr>
            <a:r>
              <a:rPr lang="zh-CN" altLang="en-US" smtClean="0"/>
              <a:t>仅限该文档：也称</a:t>
            </a:r>
            <a:r>
              <a:rPr lang="en-US" altLang="zh-CN" smtClean="0"/>
              <a:t>CSS</a:t>
            </a:r>
            <a:r>
              <a:rPr lang="zh-CN" altLang="en-US" smtClean="0"/>
              <a:t>内嵌风格，把</a:t>
            </a:r>
            <a:r>
              <a:rPr lang="en-US" altLang="zh-CN" smtClean="0"/>
              <a:t>CSS</a:t>
            </a:r>
            <a:r>
              <a:rPr lang="zh-CN" altLang="en-US" smtClean="0"/>
              <a:t>规则放在</a:t>
            </a:r>
            <a:r>
              <a:rPr lang="en-US" altLang="zh-CN" smtClean="0"/>
              <a:t>HTML</a:t>
            </a:r>
            <a:r>
              <a:rPr lang="zh-CN" altLang="en-US" smtClean="0"/>
              <a:t>文档中。</a:t>
            </a:r>
          </a:p>
          <a:p>
            <a:pPr>
              <a:buFont typeface="Symbol" pitchFamily="18" charset="2"/>
              <a:buNone/>
            </a:pPr>
            <a:r>
              <a:rPr lang="zh-CN" altLang="en-US" smtClean="0"/>
              <a:t>新建样式表文件：也称</a:t>
            </a:r>
            <a:r>
              <a:rPr lang="en-US" altLang="zh-CN" smtClean="0"/>
              <a:t>CSS</a:t>
            </a:r>
            <a:r>
              <a:rPr lang="zh-CN" altLang="en-US" smtClean="0"/>
              <a:t>外部风格，把</a:t>
            </a:r>
            <a:r>
              <a:rPr lang="en-US" altLang="zh-CN" smtClean="0"/>
              <a:t>CSS</a:t>
            </a:r>
            <a:r>
              <a:rPr lang="zh-CN" altLang="en-US" smtClean="0"/>
              <a:t>规则单独存放在后缀名为</a:t>
            </a:r>
            <a:r>
              <a:rPr lang="en-US" altLang="zh-CN" smtClean="0"/>
              <a:t>CSS</a:t>
            </a:r>
            <a:r>
              <a:rPr lang="zh-CN" altLang="en-US" smtClean="0"/>
              <a:t>的文件中。</a:t>
            </a:r>
          </a:p>
        </p:txBody>
      </p:sp>
      <p:sp>
        <p:nvSpPr>
          <p:cNvPr id="45058" name="标题 2"/>
          <p:cNvSpPr>
            <a:spLocks noGrp="1"/>
          </p:cNvSpPr>
          <p:nvPr>
            <p:ph type="title"/>
          </p:nvPr>
        </p:nvSpPr>
        <p:spPr/>
        <p:txBody>
          <a:bodyPr/>
          <a:lstStyle/>
          <a:p>
            <a:r>
              <a:rPr lang="en-US" altLang="zh-CN" b="1" smtClean="0"/>
              <a:t>1</a:t>
            </a:r>
            <a:r>
              <a:rPr lang="zh-CN" altLang="en-US" b="1" smtClean="0"/>
              <a:t>．创建</a:t>
            </a:r>
            <a:r>
              <a:rPr lang="en-US" altLang="zh-CN" b="1" smtClean="0"/>
              <a:t>CSS</a:t>
            </a:r>
            <a:r>
              <a:rPr lang="zh-CN" altLang="en-US" b="1" smtClean="0"/>
              <a:t>样式表</a:t>
            </a:r>
            <a:endParaRPr lang="zh-CN" altLang="en-US" smtClean="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57250" y="2089150"/>
            <a:ext cx="7408863" cy="4768850"/>
          </a:xfrm>
        </p:spPr>
        <p:txBody>
          <a:bodyPr rtlCol="0">
            <a:normAutofit fontScale="70000" lnSpcReduction="20000"/>
          </a:bodyPr>
          <a:lstStyle/>
          <a:p>
            <a:pPr marL="274320" indent="-274320" fontAlgn="auto">
              <a:spcAft>
                <a:spcPts val="0"/>
              </a:spcAft>
              <a:buFont typeface="Symbol" pitchFamily="18" charset="2"/>
              <a:buNone/>
              <a:defRPr/>
            </a:pPr>
            <a:r>
              <a:rPr lang="zh-CN" altLang="en-US" dirty="0" smtClean="0">
                <a:cs typeface="+mn-cs"/>
              </a:rPr>
              <a:t>（</a:t>
            </a:r>
            <a:r>
              <a:rPr lang="en-US" dirty="0" smtClean="0">
                <a:cs typeface="+mn-cs"/>
              </a:rPr>
              <a:t>2</a:t>
            </a:r>
            <a:r>
              <a:rPr lang="zh-CN" altLang="en-US" dirty="0" smtClean="0">
                <a:cs typeface="+mn-cs"/>
              </a:rPr>
              <a:t>）选择器类型。</a:t>
            </a:r>
          </a:p>
          <a:p>
            <a:pPr marL="274320" indent="-274320" fontAlgn="auto">
              <a:spcAft>
                <a:spcPts val="0"/>
              </a:spcAft>
              <a:buFont typeface="Symbol" pitchFamily="18" charset="2"/>
              <a:buNone/>
              <a:defRPr/>
            </a:pPr>
            <a:r>
              <a:rPr lang="zh-CN" altLang="en-US" dirty="0" smtClean="0">
                <a:cs typeface="+mn-cs"/>
              </a:rPr>
              <a:t>“选择器”：要使用</a:t>
            </a:r>
            <a:r>
              <a:rPr lang="en-US" dirty="0" smtClean="0">
                <a:cs typeface="+mn-cs"/>
              </a:rPr>
              <a:t>CSS</a:t>
            </a:r>
            <a:r>
              <a:rPr lang="zh-CN" altLang="en-US" dirty="0" smtClean="0">
                <a:cs typeface="+mn-cs"/>
              </a:rPr>
              <a:t>对</a:t>
            </a:r>
            <a:r>
              <a:rPr lang="en-US" dirty="0" smtClean="0">
                <a:cs typeface="+mn-cs"/>
              </a:rPr>
              <a:t>HTML</a:t>
            </a:r>
            <a:r>
              <a:rPr lang="zh-CN" altLang="en-US" dirty="0" smtClean="0">
                <a:cs typeface="+mn-cs"/>
              </a:rPr>
              <a:t>页面中的元素实现一对一，一对多或者多对一的控制，这就需要用到</a:t>
            </a:r>
            <a:r>
              <a:rPr lang="en-US" dirty="0" smtClean="0">
                <a:cs typeface="+mn-cs"/>
              </a:rPr>
              <a:t>CSS</a:t>
            </a:r>
            <a:r>
              <a:rPr lang="zh-CN" altLang="en-US" dirty="0" smtClean="0">
                <a:cs typeface="+mn-cs"/>
              </a:rPr>
              <a:t>选择器，</a:t>
            </a:r>
            <a:r>
              <a:rPr lang="en-US" dirty="0" smtClean="0">
                <a:cs typeface="+mn-cs"/>
              </a:rPr>
              <a:t>HTML</a:t>
            </a:r>
            <a:r>
              <a:rPr lang="zh-CN" altLang="en-US" dirty="0" smtClean="0">
                <a:cs typeface="+mn-cs"/>
              </a:rPr>
              <a:t>页面中的元素就是通过</a:t>
            </a:r>
            <a:r>
              <a:rPr lang="en-US" dirty="0" smtClean="0">
                <a:cs typeface="+mn-cs"/>
              </a:rPr>
              <a:t>CSS</a:t>
            </a:r>
            <a:r>
              <a:rPr lang="zh-CN" altLang="en-US" dirty="0" smtClean="0">
                <a:cs typeface="+mn-cs"/>
              </a:rPr>
              <a:t>选择器进行控制的。</a:t>
            </a:r>
          </a:p>
          <a:p>
            <a:pPr marL="274320" indent="-274320" fontAlgn="auto">
              <a:spcAft>
                <a:spcPts val="0"/>
              </a:spcAft>
              <a:defRPr/>
            </a:pPr>
            <a:r>
              <a:rPr lang="zh-CN" altLang="en-US" dirty="0" smtClean="0">
                <a:cs typeface="+mn-cs"/>
              </a:rPr>
              <a:t>标签选择器：一个完整的</a:t>
            </a:r>
            <a:r>
              <a:rPr lang="en-US" altLang="zh-CN" dirty="0" smtClean="0">
                <a:cs typeface="+mn-cs"/>
              </a:rPr>
              <a:t>HTML</a:t>
            </a:r>
            <a:r>
              <a:rPr lang="zh-CN" altLang="en-US" dirty="0" smtClean="0">
                <a:cs typeface="+mn-cs"/>
              </a:rPr>
              <a:t>页面由很多不同的标签（标记）组成</a:t>
            </a:r>
            <a:endParaRPr lang="en-US" altLang="zh-CN" dirty="0" smtClean="0">
              <a:cs typeface="+mn-cs"/>
            </a:endParaRPr>
          </a:p>
          <a:p>
            <a:pPr marL="274320" indent="-274320" fontAlgn="auto">
              <a:spcAft>
                <a:spcPts val="0"/>
              </a:spcAft>
              <a:defRPr/>
            </a:pPr>
            <a:endParaRPr lang="zh-CN" altLang="en-US" dirty="0" smtClean="0">
              <a:cs typeface="+mn-cs"/>
            </a:endParaRPr>
          </a:p>
          <a:p>
            <a:pPr marL="274320" indent="-274320" fontAlgn="auto">
              <a:spcAft>
                <a:spcPts val="0"/>
              </a:spcAft>
              <a:defRPr/>
            </a:pPr>
            <a:r>
              <a:rPr lang="zh-CN" altLang="en-US" dirty="0" smtClean="0">
                <a:cs typeface="+mn-cs"/>
              </a:rPr>
              <a:t>类名选择器：在</a:t>
            </a:r>
            <a:r>
              <a:rPr lang="en-US" altLang="zh-CN" dirty="0" smtClean="0">
                <a:cs typeface="+mn-cs"/>
              </a:rPr>
              <a:t>HTML</a:t>
            </a:r>
            <a:r>
              <a:rPr lang="zh-CN" altLang="en-US" dirty="0" smtClean="0">
                <a:cs typeface="+mn-cs"/>
              </a:rPr>
              <a:t>中，元素可以定义一个属性</a:t>
            </a:r>
            <a:r>
              <a:rPr lang="en-US" altLang="zh-CN" dirty="0" smtClean="0">
                <a:cs typeface="+mn-cs"/>
              </a:rPr>
              <a:t>class</a:t>
            </a:r>
            <a:r>
              <a:rPr lang="zh-CN" altLang="en-US" dirty="0" smtClean="0">
                <a:cs typeface="+mn-cs"/>
              </a:rPr>
              <a:t>，而类名可应用于</a:t>
            </a:r>
            <a:r>
              <a:rPr lang="en-US" altLang="zh-CN" dirty="0" smtClean="0">
                <a:cs typeface="+mn-cs"/>
              </a:rPr>
              <a:t>HTML</a:t>
            </a:r>
            <a:r>
              <a:rPr lang="zh-CN" altLang="en-US" dirty="0" smtClean="0">
                <a:cs typeface="+mn-cs"/>
              </a:rPr>
              <a:t>文档中的不同元素，且可以重复使用，例如：</a:t>
            </a:r>
          </a:p>
          <a:p>
            <a:pPr marL="274320" indent="-274320" fontAlgn="auto">
              <a:spcAft>
                <a:spcPts val="0"/>
              </a:spcAft>
              <a:buFont typeface="Symbol" pitchFamily="18" charset="2"/>
              <a:buNone/>
              <a:defRPr/>
            </a:pPr>
            <a:r>
              <a:rPr lang="en-US" dirty="0" smtClean="0">
                <a:cs typeface="+mn-cs"/>
              </a:rPr>
              <a:t>        &lt;p class= "</a:t>
            </a:r>
            <a:r>
              <a:rPr lang="en-US" dirty="0" err="1" smtClean="0">
                <a:cs typeface="+mn-cs"/>
              </a:rPr>
              <a:t>pstyle</a:t>
            </a:r>
            <a:r>
              <a:rPr lang="en-US" dirty="0" smtClean="0">
                <a:cs typeface="+mn-cs"/>
              </a:rPr>
              <a:t>"&gt;</a:t>
            </a:r>
            <a:r>
              <a:rPr lang="zh-CN" altLang="en-US" dirty="0" smtClean="0">
                <a:cs typeface="+mn-cs"/>
              </a:rPr>
              <a:t>段落</a:t>
            </a:r>
            <a:r>
              <a:rPr lang="en-US" dirty="0" smtClean="0">
                <a:cs typeface="+mn-cs"/>
              </a:rPr>
              <a:t>&lt;/p&gt;</a:t>
            </a:r>
            <a:endParaRPr lang="zh-CN" altLang="en-US" dirty="0" smtClean="0">
              <a:cs typeface="+mn-cs"/>
            </a:endParaRPr>
          </a:p>
          <a:p>
            <a:pPr marL="274320" indent="-274320" fontAlgn="auto">
              <a:spcAft>
                <a:spcPts val="0"/>
              </a:spcAft>
              <a:buFont typeface="Symbol" pitchFamily="18" charset="2"/>
              <a:buNone/>
              <a:defRPr/>
            </a:pPr>
            <a:r>
              <a:rPr lang="en-US" dirty="0" smtClean="0">
                <a:cs typeface="+mn-cs"/>
              </a:rPr>
              <a:t>         &lt;h1 class= "</a:t>
            </a:r>
            <a:r>
              <a:rPr lang="en-US" dirty="0" err="1" smtClean="0">
                <a:cs typeface="+mn-cs"/>
              </a:rPr>
              <a:t>pstyle</a:t>
            </a:r>
            <a:r>
              <a:rPr lang="en-US" dirty="0" smtClean="0">
                <a:cs typeface="+mn-cs"/>
              </a:rPr>
              <a:t>"&gt;</a:t>
            </a:r>
            <a:r>
              <a:rPr lang="zh-CN" altLang="en-US" dirty="0" smtClean="0">
                <a:cs typeface="+mn-cs"/>
              </a:rPr>
              <a:t>标题</a:t>
            </a:r>
            <a:r>
              <a:rPr lang="en-US" dirty="0" smtClean="0">
                <a:cs typeface="+mn-cs"/>
              </a:rPr>
              <a:t>1&lt;/h1&gt;</a:t>
            </a:r>
            <a:endParaRPr lang="zh-CN" altLang="en-US" dirty="0" smtClean="0">
              <a:cs typeface="+mn-cs"/>
            </a:endParaRPr>
          </a:p>
          <a:p>
            <a:pPr marL="274320" indent="-274320" fontAlgn="auto">
              <a:spcAft>
                <a:spcPts val="0"/>
              </a:spcAft>
              <a:buFont typeface="Symbol" pitchFamily="18" charset="2"/>
              <a:buNone/>
              <a:defRPr/>
            </a:pPr>
            <a:r>
              <a:rPr lang="zh-CN" altLang="en-US" dirty="0" smtClean="0">
                <a:cs typeface="+mn-cs"/>
              </a:rPr>
              <a:t>“段落”和“标题</a:t>
            </a:r>
            <a:r>
              <a:rPr lang="en-US" dirty="0" smtClean="0">
                <a:cs typeface="+mn-cs"/>
              </a:rPr>
              <a:t>1</a:t>
            </a:r>
            <a:r>
              <a:rPr lang="zh-CN" altLang="en-US" dirty="0" smtClean="0">
                <a:cs typeface="+mn-cs"/>
              </a:rPr>
              <a:t>”这两个在不同标签控制的内容，通过使用类别选择器具有相同的风格。类名作为选择器，前面要加“</a:t>
            </a:r>
            <a:r>
              <a:rPr lang="en-US" dirty="0" smtClean="0">
                <a:cs typeface="+mn-cs"/>
              </a:rPr>
              <a:t>.</a:t>
            </a:r>
            <a:r>
              <a:rPr lang="zh-CN" altLang="en-US" dirty="0" smtClean="0">
                <a:cs typeface="+mn-cs"/>
              </a:rPr>
              <a:t>”来标识，如“</a:t>
            </a:r>
            <a:r>
              <a:rPr lang="en-US" dirty="0" smtClean="0">
                <a:cs typeface="+mn-cs"/>
              </a:rPr>
              <a:t>.</a:t>
            </a:r>
            <a:r>
              <a:rPr lang="en-US" dirty="0" err="1" smtClean="0">
                <a:cs typeface="+mn-cs"/>
              </a:rPr>
              <a:t>pstyle</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endParaRPr lang="zh-CN" altLang="en-US" dirty="0" smtClean="0">
              <a:cs typeface="+mn-cs"/>
            </a:endParaRPr>
          </a:p>
          <a:p>
            <a:pPr marL="274320" indent="-274320" fontAlgn="auto">
              <a:spcAft>
                <a:spcPts val="0"/>
              </a:spcAft>
              <a:defRPr/>
            </a:pPr>
            <a:r>
              <a:rPr lang="en-US" altLang="zh-CN" dirty="0" smtClean="0">
                <a:cs typeface="+mn-cs"/>
              </a:rPr>
              <a:t>ID</a:t>
            </a:r>
            <a:r>
              <a:rPr lang="zh-CN" altLang="en-US" dirty="0" smtClean="0">
                <a:cs typeface="+mn-cs"/>
              </a:rPr>
              <a:t>选择器：在</a:t>
            </a:r>
            <a:r>
              <a:rPr lang="en-US" altLang="zh-CN" dirty="0" smtClean="0">
                <a:cs typeface="+mn-cs"/>
              </a:rPr>
              <a:t>HTML</a:t>
            </a:r>
            <a:r>
              <a:rPr lang="zh-CN" altLang="en-US" dirty="0" smtClean="0">
                <a:cs typeface="+mn-cs"/>
              </a:rPr>
              <a:t>中，元素可以定义一个属性</a:t>
            </a:r>
            <a:r>
              <a:rPr lang="en-US" altLang="zh-CN" dirty="0" smtClean="0">
                <a:cs typeface="+mn-cs"/>
              </a:rPr>
              <a:t>ID</a:t>
            </a:r>
            <a:r>
              <a:rPr lang="zh-CN" altLang="en-US" dirty="0" smtClean="0">
                <a:cs typeface="+mn-cs"/>
              </a:rPr>
              <a:t>，</a:t>
            </a:r>
            <a:r>
              <a:rPr lang="en-US" altLang="zh-CN" dirty="0" smtClean="0">
                <a:cs typeface="+mn-cs"/>
              </a:rPr>
              <a:t>ID</a:t>
            </a:r>
            <a:r>
              <a:rPr lang="zh-CN" altLang="en-US" dirty="0" smtClean="0">
                <a:cs typeface="+mn-cs"/>
              </a:rPr>
              <a:t>值具有唯一性，类似于我们的身份证号码。</a:t>
            </a:r>
            <a:r>
              <a:rPr lang="en-US" altLang="zh-CN" dirty="0" smtClean="0">
                <a:cs typeface="+mn-cs"/>
              </a:rPr>
              <a:t>ID</a:t>
            </a:r>
            <a:r>
              <a:rPr lang="zh-CN" altLang="en-US" dirty="0" smtClean="0">
                <a:cs typeface="+mn-cs"/>
              </a:rPr>
              <a:t>作为选择器，前面要加“</a:t>
            </a:r>
            <a:r>
              <a:rPr lang="en-US" altLang="zh-CN" dirty="0" smtClean="0">
                <a:cs typeface="+mn-cs"/>
              </a:rPr>
              <a:t>#”</a:t>
            </a:r>
            <a:r>
              <a:rPr lang="zh-CN" altLang="en-US" dirty="0" smtClean="0">
                <a:cs typeface="+mn-cs"/>
              </a:rPr>
              <a:t>来标识。</a:t>
            </a:r>
            <a:endParaRPr lang="en-US" altLang="zh-CN" dirty="0" smtClean="0">
              <a:cs typeface="+mn-cs"/>
            </a:endParaRPr>
          </a:p>
          <a:p>
            <a:pPr marL="274320" indent="-274320" fontAlgn="auto">
              <a:spcAft>
                <a:spcPts val="0"/>
              </a:spcAft>
              <a:defRPr/>
            </a:pPr>
            <a:endParaRPr lang="zh-CN" altLang="en-US" dirty="0" smtClean="0">
              <a:cs typeface="+mn-cs"/>
            </a:endParaRPr>
          </a:p>
          <a:p>
            <a:pPr marL="274320" indent="-274320" fontAlgn="auto">
              <a:spcAft>
                <a:spcPts val="0"/>
              </a:spcAft>
              <a:defRPr/>
            </a:pPr>
            <a:r>
              <a:rPr lang="zh-CN" altLang="en-US" dirty="0" smtClean="0">
                <a:cs typeface="+mn-cs"/>
              </a:rPr>
              <a:t>高级选择器：以上三种基本选择器的综合使用以及伪类选择器。</a:t>
            </a:r>
          </a:p>
          <a:p>
            <a:pPr marL="274320" indent="-274320" fontAlgn="auto">
              <a:spcAft>
                <a:spcPts val="0"/>
              </a:spcAft>
              <a:buFont typeface="Symbol" pitchFamily="18" charset="2"/>
              <a:buNone/>
              <a:defRPr/>
            </a:pPr>
            <a:endParaRPr lang="zh-CN" altLang="en-US" dirty="0" smtClean="0">
              <a:cs typeface="+mn-cs"/>
            </a:endParaRPr>
          </a:p>
          <a:p>
            <a:pPr marL="274320" indent="-274320" fontAlgn="auto">
              <a:spcAft>
                <a:spcPts val="0"/>
              </a:spcAft>
              <a:defRPr/>
            </a:pPr>
            <a:endParaRPr lang="zh-CN" altLang="en-US" dirty="0">
              <a:cs typeface="+mn-cs"/>
            </a:endParaRPr>
          </a:p>
        </p:txBody>
      </p:sp>
      <p:sp>
        <p:nvSpPr>
          <p:cNvPr id="46082" name="标题 2"/>
          <p:cNvSpPr>
            <a:spLocks noGrp="1"/>
          </p:cNvSpPr>
          <p:nvPr>
            <p:ph type="title"/>
          </p:nvPr>
        </p:nvSpPr>
        <p:spPr/>
        <p:txBody>
          <a:bodyPr/>
          <a:lstStyle/>
          <a:p>
            <a:r>
              <a:rPr lang="en-US" altLang="zh-CN" b="1" smtClean="0"/>
              <a:t>1</a:t>
            </a:r>
            <a:r>
              <a:rPr lang="zh-CN" altLang="en-US" b="1" smtClean="0"/>
              <a:t>．创建</a:t>
            </a:r>
            <a:r>
              <a:rPr lang="en-US" altLang="zh-CN" b="1" smtClean="0"/>
              <a:t>CSS</a:t>
            </a:r>
            <a:r>
              <a:rPr lang="zh-CN" altLang="en-US" b="1" smtClean="0"/>
              <a:t>样式表</a:t>
            </a:r>
            <a:endParaRPr lang="zh-CN" altLang="en-US"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p:txBody>
          <a:bodyPr/>
          <a:lstStyle/>
          <a:p>
            <a:pPr>
              <a:buFont typeface="Symbol" pitchFamily="18" charset="2"/>
              <a:buNone/>
            </a:pPr>
            <a:r>
              <a:rPr lang="zh-CN" altLang="en-US" smtClean="0"/>
              <a:t>（</a:t>
            </a:r>
            <a:r>
              <a:rPr lang="en-US" altLang="zh-CN" smtClean="0"/>
              <a:t>3</a:t>
            </a:r>
            <a:r>
              <a:rPr lang="zh-CN" altLang="en-US" smtClean="0"/>
              <a:t>）选择器名称。选择选择器类型后，再选择或输入选择器名称。如果选择“标签”选择器，那么对应的“选择器名称”如左图所示。如果选择“类”选择器，就需要在选择器名称中输入类名称，如右图所示。</a:t>
            </a:r>
          </a:p>
          <a:p>
            <a:endParaRPr lang="zh-CN" altLang="en-US" smtClean="0"/>
          </a:p>
        </p:txBody>
      </p:sp>
      <p:sp>
        <p:nvSpPr>
          <p:cNvPr id="47106" name="标题 2"/>
          <p:cNvSpPr>
            <a:spLocks noGrp="1"/>
          </p:cNvSpPr>
          <p:nvPr>
            <p:ph type="title"/>
          </p:nvPr>
        </p:nvSpPr>
        <p:spPr/>
        <p:txBody>
          <a:bodyPr/>
          <a:lstStyle/>
          <a:p>
            <a:r>
              <a:rPr lang="en-US" altLang="zh-CN" b="1" smtClean="0"/>
              <a:t>1</a:t>
            </a:r>
            <a:r>
              <a:rPr lang="zh-CN" altLang="en-US" b="1" smtClean="0"/>
              <a:t>．创建</a:t>
            </a:r>
            <a:r>
              <a:rPr lang="en-US" altLang="zh-CN" b="1" smtClean="0"/>
              <a:t>CSS</a:t>
            </a:r>
            <a:r>
              <a:rPr lang="zh-CN" altLang="en-US" b="1" smtClean="0"/>
              <a:t>样式表</a:t>
            </a:r>
            <a:endParaRPr lang="zh-CN" altLang="en-US" smtClean="0"/>
          </a:p>
        </p:txBody>
      </p:sp>
      <p:pic>
        <p:nvPicPr>
          <p:cNvPr id="4098" name="Picture 2"/>
          <p:cNvPicPr>
            <a:picLocks noChangeAspect="1" noChangeArrowheads="1"/>
          </p:cNvPicPr>
          <p:nvPr/>
        </p:nvPicPr>
        <p:blipFill>
          <a:blip r:embed="rId2"/>
          <a:srcRect/>
          <a:stretch>
            <a:fillRect/>
          </a:stretch>
        </p:blipFill>
        <p:spPr bwMode="auto">
          <a:xfrm>
            <a:off x="571500" y="3571875"/>
            <a:ext cx="3584575" cy="2681288"/>
          </a:xfrm>
          <a:prstGeom prst="rect">
            <a:avLst/>
          </a:prstGeom>
          <a:noFill/>
          <a:ln w="9525">
            <a:solidFill>
              <a:schemeClr val="tx1"/>
            </a:solidFill>
            <a:miter lim="800000"/>
            <a:headEnd/>
            <a:tailEnd/>
          </a:ln>
        </p:spPr>
      </p:pic>
      <p:pic>
        <p:nvPicPr>
          <p:cNvPr id="4099" name="Picture 3"/>
          <p:cNvPicPr>
            <a:picLocks noChangeAspect="1" noChangeArrowheads="1"/>
          </p:cNvPicPr>
          <p:nvPr/>
        </p:nvPicPr>
        <p:blipFill>
          <a:blip r:embed="rId3"/>
          <a:srcRect/>
          <a:stretch>
            <a:fillRect/>
          </a:stretch>
        </p:blipFill>
        <p:spPr bwMode="auto">
          <a:xfrm>
            <a:off x="4357688" y="3571875"/>
            <a:ext cx="3663950" cy="27146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slide(fromBottom)">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blinds(horizontal)">
                                      <p:cBhvr>
                                        <p:cTn id="12"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a:xfrm>
            <a:off x="871538" y="2674938"/>
            <a:ext cx="7772400" cy="3451225"/>
          </a:xfrm>
        </p:spPr>
        <p:txBody>
          <a:bodyPr/>
          <a:lstStyle/>
          <a:p>
            <a:r>
              <a:rPr lang="zh-CN" altLang="en-US" smtClean="0"/>
              <a:t>确定</a:t>
            </a:r>
            <a:r>
              <a:rPr lang="en-US" altLang="zh-CN" smtClean="0"/>
              <a:t>CSS</a:t>
            </a:r>
            <a:r>
              <a:rPr lang="zh-CN" altLang="en-US" smtClean="0"/>
              <a:t>类型和选择器后，将弹出“</a:t>
            </a:r>
            <a:r>
              <a:rPr lang="en-US" altLang="zh-CN" smtClean="0"/>
              <a:t>body</a:t>
            </a:r>
            <a:r>
              <a:rPr lang="zh-CN" altLang="en-US" smtClean="0"/>
              <a:t>的</a:t>
            </a:r>
            <a:r>
              <a:rPr lang="en-US" altLang="zh-CN" smtClean="0"/>
              <a:t>CSS</a:t>
            </a:r>
            <a:r>
              <a:rPr lang="zh-CN" altLang="en-US" smtClean="0"/>
              <a:t>规则定义”对话框，在面板中设计者可以定义字体、颜色、边距和边框等网页元素的属性。在</a:t>
            </a:r>
            <a:r>
              <a:rPr lang="en-US" altLang="zh-CN" smtClean="0"/>
              <a:t>Dreamweaver</a:t>
            </a:r>
            <a:r>
              <a:rPr lang="zh-CN" altLang="en-US" smtClean="0"/>
              <a:t>中，</a:t>
            </a:r>
            <a:r>
              <a:rPr lang="en-US" altLang="zh-CN" smtClean="0"/>
              <a:t>CSS</a:t>
            </a:r>
            <a:r>
              <a:rPr lang="zh-CN" altLang="en-US" smtClean="0"/>
              <a:t>属性分为八大类，分别是：类型、背景、区块、方框、边框、列表、定位和扩展。</a:t>
            </a:r>
          </a:p>
        </p:txBody>
      </p:sp>
      <p:sp>
        <p:nvSpPr>
          <p:cNvPr id="48130" name="标题 2"/>
          <p:cNvSpPr>
            <a:spLocks noGrp="1"/>
          </p:cNvSpPr>
          <p:nvPr>
            <p:ph type="title"/>
          </p:nvPr>
        </p:nvSpPr>
        <p:spPr/>
        <p:txBody>
          <a:bodyPr/>
          <a:lstStyle/>
          <a:p>
            <a:r>
              <a:rPr lang="en-US" altLang="zh-CN" b="1" smtClean="0"/>
              <a:t>2</a:t>
            </a:r>
            <a:r>
              <a:rPr lang="zh-CN" altLang="en-US" b="1" smtClean="0"/>
              <a:t>．</a:t>
            </a:r>
            <a:r>
              <a:rPr lang="en-US" altLang="zh-CN" b="1" smtClean="0"/>
              <a:t>CSS</a:t>
            </a:r>
            <a:r>
              <a:rPr lang="zh-CN" altLang="en-US" b="1" smtClean="0"/>
              <a:t>规则定义</a:t>
            </a:r>
            <a:endParaRPr lang="zh-CN" altLang="en-US"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a:xfrm>
            <a:off x="642938" y="1785938"/>
            <a:ext cx="7929562" cy="4911725"/>
          </a:xfrm>
        </p:spPr>
        <p:txBody>
          <a:bodyPr/>
          <a:lstStyle/>
          <a:p>
            <a:pPr>
              <a:buFont typeface="Symbol" pitchFamily="18" charset="2"/>
              <a:buNone/>
            </a:pPr>
            <a:r>
              <a:rPr lang="zh-CN" altLang="en-US" smtClean="0"/>
              <a:t>（</a:t>
            </a:r>
            <a:r>
              <a:rPr lang="en-US" altLang="zh-CN" smtClean="0"/>
              <a:t>1</a:t>
            </a:r>
            <a:r>
              <a:rPr lang="zh-CN" altLang="en-US" smtClean="0"/>
              <a:t>）类型：主要定义网页中文字的字体、大小、颜色和其他风格。</a:t>
            </a:r>
            <a:endParaRPr lang="en-US" altLang="zh-CN" smtClean="0"/>
          </a:p>
          <a:p>
            <a:pPr>
              <a:buFont typeface="Symbol" pitchFamily="18" charset="2"/>
              <a:buNone/>
            </a:pPr>
            <a:r>
              <a:rPr lang="zh-CN" altLang="en-US" smtClean="0"/>
              <a:t>（</a:t>
            </a:r>
            <a:r>
              <a:rPr lang="en-US" altLang="zh-CN" smtClean="0"/>
              <a:t>2</a:t>
            </a:r>
            <a:r>
              <a:rPr lang="zh-CN" altLang="en-US" smtClean="0"/>
              <a:t>）背景：定义</a:t>
            </a:r>
            <a:r>
              <a:rPr lang="en-US" altLang="zh-CN" smtClean="0"/>
              <a:t>CSS</a:t>
            </a:r>
            <a:r>
              <a:rPr lang="zh-CN" altLang="en-US" smtClean="0"/>
              <a:t>样式的背景设置。可以对网页中的任何元素应用背景属性。例如，创建一个样式，将背景颜色或背景图像添加到任何页面元素中，比如在文本、表格、页面等的后面。还可以设置背景图像的位置。</a:t>
            </a:r>
            <a:endParaRPr lang="en-US" altLang="zh-CN" smtClean="0"/>
          </a:p>
          <a:p>
            <a:pPr>
              <a:buFont typeface="Symbol" pitchFamily="18" charset="2"/>
              <a:buNone/>
            </a:pPr>
            <a:r>
              <a:rPr lang="zh-CN" altLang="en-US" smtClean="0"/>
              <a:t>（</a:t>
            </a:r>
            <a:r>
              <a:rPr lang="en-US" altLang="zh-CN" smtClean="0"/>
              <a:t>3</a:t>
            </a:r>
            <a:r>
              <a:rPr lang="zh-CN" altLang="en-US" smtClean="0"/>
              <a:t>）区块：定义标签和属性的间距和对齐设置。</a:t>
            </a:r>
          </a:p>
          <a:p>
            <a:pPr>
              <a:buFont typeface="Symbol" pitchFamily="18" charset="2"/>
              <a:buNone/>
            </a:pPr>
            <a:r>
              <a:rPr lang="zh-CN" altLang="en-US" smtClean="0"/>
              <a:t>（</a:t>
            </a:r>
            <a:r>
              <a:rPr lang="en-US" altLang="zh-CN" smtClean="0"/>
              <a:t>4</a:t>
            </a:r>
            <a:r>
              <a:rPr lang="zh-CN" altLang="en-US" smtClean="0"/>
              <a:t>）方框：可以用于控制元素在页面上的放置方式的标签和属性定义设置。可以在应用填充和边距设置时将设置应用于元素的各个边，也可以使用“全部相同”设置将相同的设置应用于元素的所有边。</a:t>
            </a:r>
            <a:endParaRPr lang="en-US" altLang="zh-CN" smtClean="0"/>
          </a:p>
          <a:p>
            <a:pPr>
              <a:buFont typeface="Symbol" pitchFamily="18" charset="2"/>
              <a:buNone/>
            </a:pPr>
            <a:endParaRPr lang="zh-CN" altLang="en-US" smtClean="0"/>
          </a:p>
          <a:p>
            <a:endParaRPr lang="zh-CN" altLang="en-US" smtClean="0"/>
          </a:p>
        </p:txBody>
      </p:sp>
      <p:sp>
        <p:nvSpPr>
          <p:cNvPr id="49154"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1"/>
          <p:cNvSpPr>
            <a:spLocks noGrp="1"/>
          </p:cNvSpPr>
          <p:nvPr>
            <p:ph idx="1"/>
          </p:nvPr>
        </p:nvSpPr>
        <p:spPr>
          <a:xfrm>
            <a:off x="857250" y="2214563"/>
            <a:ext cx="7408863" cy="4411662"/>
          </a:xfrm>
        </p:spPr>
        <p:txBody>
          <a:bodyPr/>
          <a:lstStyle/>
          <a:p>
            <a:pPr>
              <a:buFont typeface="Symbol" pitchFamily="18" charset="2"/>
              <a:buNone/>
            </a:pPr>
            <a:r>
              <a:rPr lang="zh-CN" altLang="en-US" smtClean="0"/>
              <a:t>（</a:t>
            </a:r>
            <a:r>
              <a:rPr lang="en-US" altLang="zh-CN" smtClean="0"/>
              <a:t>5</a:t>
            </a:r>
            <a:r>
              <a:rPr lang="zh-CN" altLang="en-US" smtClean="0"/>
              <a:t>）边框：定义元素周围的边框的设置（宽度、颜色和样式）。</a:t>
            </a:r>
            <a:endParaRPr lang="en-US" altLang="zh-CN" smtClean="0"/>
          </a:p>
          <a:p>
            <a:pPr>
              <a:buFont typeface="Symbol" pitchFamily="18" charset="2"/>
              <a:buNone/>
            </a:pPr>
            <a:r>
              <a:rPr lang="zh-CN" altLang="en-US" smtClean="0"/>
              <a:t>（</a:t>
            </a:r>
            <a:r>
              <a:rPr lang="en-US" altLang="zh-CN" smtClean="0"/>
              <a:t>6</a:t>
            </a:r>
            <a:r>
              <a:rPr lang="zh-CN" altLang="en-US" smtClean="0"/>
              <a:t>）列表：列表标签定义列表设置，如项目符号大小和类型。</a:t>
            </a:r>
            <a:endParaRPr lang="en-US" altLang="zh-CN" smtClean="0"/>
          </a:p>
          <a:p>
            <a:pPr>
              <a:buFont typeface="Symbol" pitchFamily="18" charset="2"/>
              <a:buNone/>
            </a:pPr>
            <a:r>
              <a:rPr lang="zh-CN" altLang="en-US" smtClean="0"/>
              <a:t>（</a:t>
            </a:r>
            <a:r>
              <a:rPr lang="en-US" altLang="zh-CN" smtClean="0"/>
              <a:t>7</a:t>
            </a:r>
            <a:r>
              <a:rPr lang="zh-CN" altLang="en-US" smtClean="0"/>
              <a:t>）定位：确定与选定的</a:t>
            </a:r>
            <a:r>
              <a:rPr lang="en-US" smtClean="0">
                <a:ea typeface="华文楷体"/>
              </a:rPr>
              <a:t> </a:t>
            </a:r>
            <a:r>
              <a:rPr lang="en-US" altLang="zh-CN" smtClean="0"/>
              <a:t>CSS </a:t>
            </a:r>
            <a:r>
              <a:rPr lang="zh-CN" altLang="en-US" smtClean="0"/>
              <a:t>样式相关的内容在页面上的定位方式。</a:t>
            </a:r>
            <a:endParaRPr lang="en-US" altLang="zh-CN" smtClean="0"/>
          </a:p>
          <a:p>
            <a:pPr>
              <a:buFont typeface="Symbol" pitchFamily="18" charset="2"/>
              <a:buNone/>
            </a:pPr>
            <a:r>
              <a:rPr lang="zh-CN" altLang="en-US" smtClean="0"/>
              <a:t>（</a:t>
            </a:r>
            <a:r>
              <a:rPr lang="en-US" altLang="zh-CN" smtClean="0"/>
              <a:t>8</a:t>
            </a:r>
            <a:r>
              <a:rPr lang="zh-CN" altLang="en-US" smtClean="0"/>
              <a:t>）扩展：样式属性包括滤镜、分页和指针选项。</a:t>
            </a:r>
          </a:p>
          <a:p>
            <a:pPr>
              <a:buFont typeface="Symbol" pitchFamily="18" charset="2"/>
              <a:buNone/>
            </a:pPr>
            <a:endParaRPr lang="zh-CN" altLang="en-US" smtClean="0"/>
          </a:p>
        </p:txBody>
      </p:sp>
      <p:sp>
        <p:nvSpPr>
          <p:cNvPr id="50178"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pPr>
              <a:buFont typeface="Symbol" pitchFamily="18" charset="2"/>
              <a:buNone/>
            </a:pPr>
            <a:r>
              <a:rPr lang="zh-CN" altLang="en-US" smtClean="0"/>
              <a:t>对“乐山概况”页面进行</a:t>
            </a:r>
            <a:r>
              <a:rPr lang="en-US" altLang="zh-CN" smtClean="0"/>
              <a:t>CSS</a:t>
            </a:r>
            <a:r>
              <a:rPr lang="zh-CN" altLang="en-US" smtClean="0"/>
              <a:t>风格设置。</a:t>
            </a:r>
            <a:endParaRPr lang="en-US" altLang="zh-CN" smtClean="0"/>
          </a:p>
          <a:p>
            <a:pPr>
              <a:buFont typeface="Symbol" pitchFamily="18" charset="2"/>
              <a:buNone/>
            </a:pPr>
            <a:r>
              <a:rPr lang="zh-CN" altLang="en-US" smtClean="0"/>
              <a:t>   步骤</a:t>
            </a:r>
            <a:r>
              <a:rPr lang="en-US" altLang="zh-CN" smtClean="0"/>
              <a:t>1</a:t>
            </a:r>
            <a:r>
              <a:rPr lang="zh-CN" altLang="en-US" smtClean="0"/>
              <a:t>：选中标题“乐山概况”，单击“</a:t>
            </a:r>
            <a:r>
              <a:rPr lang="en-US" altLang="zh-CN" smtClean="0"/>
              <a:t>CSS</a:t>
            </a:r>
            <a:r>
              <a:rPr lang="zh-CN" altLang="en-US" smtClean="0"/>
              <a:t>样式”面板中的“新建</a:t>
            </a:r>
            <a:r>
              <a:rPr lang="en-US" altLang="zh-CN" smtClean="0"/>
              <a:t>CSS</a:t>
            </a:r>
            <a:r>
              <a:rPr lang="zh-CN" altLang="en-US" smtClean="0"/>
              <a:t>规则”按钮，在弹出的对话框中选择“仅限该文档”选项，选择器类型为“标签”，选择器名称文本框中将自动显示“</a:t>
            </a:r>
            <a:r>
              <a:rPr lang="en-US" altLang="zh-CN" smtClean="0"/>
              <a:t>h1</a:t>
            </a:r>
            <a:r>
              <a:rPr lang="zh-CN" altLang="en-US" smtClean="0"/>
              <a:t>”，如图所示。</a:t>
            </a:r>
          </a:p>
        </p:txBody>
      </p:sp>
      <p:sp>
        <p:nvSpPr>
          <p:cNvPr id="51202"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pic>
        <p:nvPicPr>
          <p:cNvPr id="50178" name="Picture 2"/>
          <p:cNvPicPr>
            <a:picLocks noChangeAspect="1" noChangeArrowheads="1"/>
          </p:cNvPicPr>
          <p:nvPr/>
        </p:nvPicPr>
        <p:blipFill>
          <a:blip r:embed="rId2"/>
          <a:srcRect/>
          <a:stretch>
            <a:fillRect/>
          </a:stretch>
        </p:blipFill>
        <p:spPr bwMode="auto">
          <a:xfrm>
            <a:off x="2000250" y="2857500"/>
            <a:ext cx="4560888" cy="34051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r>
              <a:rPr lang="zh-CN" altLang="en-US" smtClean="0"/>
              <a:t>在“</a:t>
            </a:r>
            <a:r>
              <a:rPr lang="en-US" altLang="zh-CN" smtClean="0"/>
              <a:t>h1</a:t>
            </a:r>
            <a:r>
              <a:rPr lang="zh-CN" altLang="en-US" smtClean="0"/>
              <a:t>的</a:t>
            </a:r>
            <a:r>
              <a:rPr lang="en-US" altLang="zh-CN" smtClean="0"/>
              <a:t>CSS</a:t>
            </a:r>
            <a:r>
              <a:rPr lang="zh-CN" altLang="en-US" smtClean="0"/>
              <a:t>规则定义”对话框中将字体设置为“黑体”，将字体颜色设置为“</a:t>
            </a:r>
            <a:r>
              <a:rPr lang="en-US" altLang="zh-CN" smtClean="0"/>
              <a:t>#060</a:t>
            </a:r>
            <a:r>
              <a:rPr lang="zh-CN" altLang="en-US" smtClean="0"/>
              <a:t>”绿色，单击“应用”按钮查看效果。</a:t>
            </a:r>
            <a:endParaRPr lang="en-US" altLang="zh-CN" smtClean="0"/>
          </a:p>
          <a:p>
            <a:r>
              <a:rPr lang="zh-CN" altLang="en-US" smtClean="0"/>
              <a:t>将“</a:t>
            </a:r>
            <a:r>
              <a:rPr lang="en-US" altLang="zh-CN" smtClean="0"/>
              <a:t>text-align</a:t>
            </a:r>
            <a:r>
              <a:rPr lang="zh-CN" altLang="en-US" smtClean="0"/>
              <a:t>”属性值设为“</a:t>
            </a:r>
            <a:r>
              <a:rPr lang="en-US" altLang="zh-CN" smtClean="0"/>
              <a:t>center</a:t>
            </a:r>
            <a:r>
              <a:rPr lang="zh-CN" altLang="en-US" smtClean="0"/>
              <a:t>”，标题实现水平居中效果。</a:t>
            </a:r>
          </a:p>
        </p:txBody>
      </p:sp>
      <p:sp>
        <p:nvSpPr>
          <p:cNvPr id="52226"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pic>
        <p:nvPicPr>
          <p:cNvPr id="51202" name="Picture 2"/>
          <p:cNvPicPr>
            <a:picLocks noChangeAspect="1" noChangeArrowheads="1"/>
          </p:cNvPicPr>
          <p:nvPr/>
        </p:nvPicPr>
        <p:blipFill>
          <a:blip r:embed="rId2"/>
          <a:srcRect/>
          <a:stretch>
            <a:fillRect/>
          </a:stretch>
        </p:blipFill>
        <p:spPr bwMode="auto">
          <a:xfrm>
            <a:off x="1000125" y="3286125"/>
            <a:ext cx="5395913" cy="2495550"/>
          </a:xfrm>
          <a:prstGeom prst="rect">
            <a:avLst/>
          </a:prstGeom>
          <a:noFill/>
          <a:ln w="9525">
            <a:solidFill>
              <a:schemeClr val="tx1"/>
            </a:solidFill>
            <a:miter lim="800000"/>
            <a:headEnd/>
            <a:tailEnd/>
          </a:ln>
        </p:spPr>
      </p:pic>
      <p:pic>
        <p:nvPicPr>
          <p:cNvPr id="51203" name="Picture 3"/>
          <p:cNvPicPr>
            <a:picLocks noChangeAspect="1" noChangeArrowheads="1"/>
          </p:cNvPicPr>
          <p:nvPr/>
        </p:nvPicPr>
        <p:blipFill>
          <a:blip r:embed="rId3"/>
          <a:srcRect/>
          <a:stretch>
            <a:fillRect/>
          </a:stretch>
        </p:blipFill>
        <p:spPr bwMode="auto">
          <a:xfrm>
            <a:off x="2000250" y="2143125"/>
            <a:ext cx="5519738" cy="3911600"/>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blinds(horizontal)">
                                      <p:cBhvr>
                                        <p:cTn id="7" dur="500"/>
                                        <p:tgtEl>
                                          <p:spTgt spid="512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1202"/>
                                        </p:tgtEl>
                                      </p:cBhvr>
                                    </p:animEffect>
                                    <p:set>
                                      <p:cBhvr>
                                        <p:cTn id="12" dur="1" fill="hold">
                                          <p:stCondLst>
                                            <p:cond delay="499"/>
                                          </p:stCondLst>
                                        </p:cTn>
                                        <p:tgtEl>
                                          <p:spTgt spid="5120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1203"/>
                                        </p:tgtEl>
                                        <p:attrNameLst>
                                          <p:attrName>style.visibility</p:attrName>
                                        </p:attrNameLst>
                                      </p:cBhvr>
                                      <p:to>
                                        <p:strVal val="visible"/>
                                      </p:to>
                                    </p:set>
                                    <p:animEffect transition="in" filter="blinds(horizontal)">
                                      <p:cBhvr>
                                        <p:cTn id="17" dur="500"/>
                                        <p:tgtEl>
                                          <p:spTgt spid="51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28688" y="2360613"/>
            <a:ext cx="7408862" cy="3568700"/>
          </a:xfrm>
        </p:spPr>
        <p:txBody>
          <a:bodyPr rtlCol="0">
            <a:normAutofit/>
          </a:bodyPr>
          <a:lstStyle/>
          <a:p>
            <a:pPr marL="274320" indent="-274320" fontAlgn="auto">
              <a:spcAft>
                <a:spcPts val="0"/>
              </a:spcAft>
              <a:buFont typeface="Symbol" pitchFamily="18" charset="2"/>
              <a:buNone/>
              <a:defRPr/>
            </a:pPr>
            <a:endParaRPr lang="zh-CN" altLang="zh-CN" b="1" dirty="0" smtClean="0">
              <a:cs typeface="+mn-cs"/>
            </a:endParaRPr>
          </a:p>
          <a:p>
            <a:pPr marL="0" indent="0" fontAlgn="auto">
              <a:spcAft>
                <a:spcPts val="0"/>
              </a:spcAft>
              <a:buFont typeface="Symbol" pitchFamily="18" charset="2"/>
              <a:buNone/>
              <a:defRPr/>
            </a:pPr>
            <a:r>
              <a:rPr lang="en-US" dirty="0" smtClean="0">
                <a:cs typeface="+mn-cs"/>
              </a:rPr>
              <a:t>Adobe Dreamweaver CS5</a:t>
            </a:r>
            <a:r>
              <a:rPr lang="zh-CN" altLang="en-US" dirty="0" smtClean="0">
                <a:cs typeface="+mn-cs"/>
              </a:rPr>
              <a:t>版本正式发布于</a:t>
            </a:r>
            <a:r>
              <a:rPr lang="en-US" dirty="0" smtClean="0">
                <a:cs typeface="+mn-cs"/>
              </a:rPr>
              <a:t>2010</a:t>
            </a:r>
            <a:r>
              <a:rPr lang="zh-CN" altLang="en-US" dirty="0" smtClean="0">
                <a:cs typeface="+mn-cs"/>
              </a:rPr>
              <a:t>年</a:t>
            </a:r>
            <a:r>
              <a:rPr lang="en-US" dirty="0" smtClean="0">
                <a:cs typeface="+mn-cs"/>
              </a:rPr>
              <a:t>4</a:t>
            </a:r>
            <a:r>
              <a:rPr lang="zh-CN" altLang="en-US" dirty="0" smtClean="0">
                <a:cs typeface="+mn-cs"/>
              </a:rPr>
              <a:t>月，是一款集网页制作和管理网站于一身的所见即所得网页编辑器，</a:t>
            </a:r>
            <a:r>
              <a:rPr lang="en-US" dirty="0" smtClean="0">
                <a:cs typeface="+mn-cs"/>
              </a:rPr>
              <a:t>Dreamweaver CS5</a:t>
            </a:r>
            <a:r>
              <a:rPr lang="zh-CN" altLang="en-US" dirty="0" smtClean="0">
                <a:cs typeface="+mn-cs"/>
              </a:rPr>
              <a:t>是第一套针对专业网页设计师特别发展的视觉化网页开发工具，利用它可以轻而易举地制作出跨越平台限制和跨越浏览器限制的充满动感的网页。</a:t>
            </a:r>
            <a:endParaRPr lang="zh-CN" altLang="en-US" dirty="0">
              <a:cs typeface="+mn-cs"/>
            </a:endParaRPr>
          </a:p>
        </p:txBody>
      </p:sp>
      <p:sp>
        <p:nvSpPr>
          <p:cNvPr id="3" name="标题 2"/>
          <p:cNvSpPr>
            <a:spLocks noGrp="1"/>
          </p:cNvSpPr>
          <p:nvPr>
            <p:ph type="title"/>
          </p:nvPr>
        </p:nvSpPr>
        <p:spPr/>
        <p:txBody>
          <a:bodyPr rtlCol="0">
            <a:normAutofit fontScale="90000"/>
          </a:bodyPr>
          <a:lstStyle/>
          <a:p>
            <a:pPr fontAlgn="auto">
              <a:spcAft>
                <a:spcPts val="0"/>
              </a:spcAft>
              <a:defRPr/>
            </a:pPr>
            <a:r>
              <a:rPr lang="en-US" altLang="zh-CN" b="1" dirty="0" smtClean="0">
                <a:cs typeface="+mj-cs"/>
              </a:rPr>
              <a:t>2.1.1  Dreamweaver CS5</a:t>
            </a:r>
            <a:r>
              <a:rPr lang="zh-CN" altLang="en-US" b="1" dirty="0" smtClean="0">
                <a:cs typeface="+mj-cs"/>
              </a:rPr>
              <a:t>简介</a:t>
            </a:r>
            <a:r>
              <a:rPr lang="en-US" altLang="zh-CN" b="1" dirty="0" smtClean="0">
                <a:cs typeface="+mj-cs"/>
              </a:rPr>
              <a:t/>
            </a:r>
            <a:br>
              <a:rPr lang="en-US" altLang="zh-CN" b="1" dirty="0" smtClean="0">
                <a:cs typeface="+mj-cs"/>
              </a:rPr>
            </a:br>
            <a:endParaRPr lang="zh-CN" altLang="en-US" dirty="0">
              <a:cs typeface="+mj-cs"/>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p:txBody>
          <a:bodyPr/>
          <a:lstStyle/>
          <a:p>
            <a:pPr>
              <a:buFont typeface="Symbol" pitchFamily="18" charset="2"/>
              <a:buNone/>
            </a:pPr>
            <a:r>
              <a:rPr lang="zh-CN" altLang="en-US" smtClean="0"/>
              <a:t>步骤</a:t>
            </a:r>
            <a:r>
              <a:rPr lang="en-US" altLang="zh-CN" smtClean="0"/>
              <a:t>2</a:t>
            </a:r>
            <a:r>
              <a:rPr lang="zh-CN" altLang="en-US" smtClean="0"/>
              <a:t>：对水平线进行风格设置。</a:t>
            </a:r>
            <a:endParaRPr lang="en-US" altLang="zh-CN" smtClean="0"/>
          </a:p>
          <a:p>
            <a:r>
              <a:rPr lang="zh-CN" altLang="en-US" smtClean="0"/>
              <a:t> 在“</a:t>
            </a:r>
            <a:r>
              <a:rPr lang="en-US" altLang="zh-CN" smtClean="0"/>
              <a:t>hr</a:t>
            </a:r>
            <a:r>
              <a:rPr lang="zh-CN" altLang="en-US" smtClean="0"/>
              <a:t>的</a:t>
            </a:r>
            <a:r>
              <a:rPr lang="en-US" altLang="zh-CN" smtClean="0"/>
              <a:t>CSS</a:t>
            </a:r>
            <a:r>
              <a:rPr lang="zh-CN" altLang="en-US" smtClean="0"/>
              <a:t>规则定义”对话框中选择“边框”分类，边框风格设置为“</a:t>
            </a:r>
            <a:r>
              <a:rPr lang="en-US" altLang="zh-CN" smtClean="0"/>
              <a:t>dotted</a:t>
            </a:r>
            <a:r>
              <a:rPr lang="zh-CN" altLang="en-US" smtClean="0"/>
              <a:t>”，保留水平线默认的厚度，颜色设置为“</a:t>
            </a:r>
            <a:r>
              <a:rPr lang="en-US" altLang="zh-CN" smtClean="0"/>
              <a:t>#060</a:t>
            </a:r>
            <a:r>
              <a:rPr lang="zh-CN" altLang="en-US" smtClean="0"/>
              <a:t>”，与标题色一致。</a:t>
            </a:r>
            <a:endParaRPr lang="en-US" altLang="zh-CN" smtClean="0"/>
          </a:p>
          <a:p>
            <a:r>
              <a:rPr lang="zh-CN" altLang="en-US" smtClean="0"/>
              <a:t>“边框”风格属性值有</a:t>
            </a:r>
            <a:r>
              <a:rPr lang="en-US" altLang="zh-CN" smtClean="0"/>
              <a:t>none</a:t>
            </a:r>
            <a:r>
              <a:rPr lang="zh-CN" altLang="en-US" smtClean="0"/>
              <a:t>（无边框）、</a:t>
            </a:r>
            <a:r>
              <a:rPr lang="en-US" altLang="zh-CN" smtClean="0"/>
              <a:t>solid</a:t>
            </a:r>
            <a:r>
              <a:rPr lang="zh-CN" altLang="en-US" smtClean="0"/>
              <a:t>（实线）、</a:t>
            </a:r>
            <a:r>
              <a:rPr lang="en-US" altLang="zh-CN" smtClean="0"/>
              <a:t>dashed</a:t>
            </a:r>
            <a:r>
              <a:rPr lang="zh-CN" altLang="en-US" smtClean="0"/>
              <a:t>（虚线）、</a:t>
            </a:r>
            <a:r>
              <a:rPr lang="en-US" altLang="zh-CN" smtClean="0"/>
              <a:t>dotted</a:t>
            </a:r>
            <a:r>
              <a:rPr lang="zh-CN" altLang="en-US" smtClean="0"/>
              <a:t>（点状）、</a:t>
            </a:r>
            <a:r>
              <a:rPr lang="en-US" altLang="zh-CN" smtClean="0"/>
              <a:t>double</a:t>
            </a:r>
            <a:r>
              <a:rPr lang="zh-CN" altLang="en-US" smtClean="0"/>
              <a:t>（双线）、</a:t>
            </a:r>
            <a:r>
              <a:rPr lang="en-US" altLang="zh-CN" smtClean="0"/>
              <a:t>groove</a:t>
            </a:r>
            <a:r>
              <a:rPr lang="zh-CN" altLang="en-US" smtClean="0"/>
              <a:t>（凹槽）、</a:t>
            </a:r>
            <a:r>
              <a:rPr lang="en-US" altLang="zh-CN" smtClean="0"/>
              <a:t>ridge</a:t>
            </a:r>
            <a:r>
              <a:rPr lang="zh-CN" altLang="en-US" smtClean="0"/>
              <a:t>（山脊）、</a:t>
            </a:r>
            <a:r>
              <a:rPr lang="en-US" altLang="zh-CN" smtClean="0"/>
              <a:t>inset</a:t>
            </a:r>
            <a:r>
              <a:rPr lang="zh-CN" altLang="en-US" smtClean="0"/>
              <a:t>（内嵌）、</a:t>
            </a:r>
            <a:r>
              <a:rPr lang="en-US" altLang="zh-CN" smtClean="0"/>
              <a:t>outset</a:t>
            </a:r>
            <a:r>
              <a:rPr lang="zh-CN" altLang="en-US" smtClean="0"/>
              <a:t>（外凸）。</a:t>
            </a:r>
          </a:p>
        </p:txBody>
      </p:sp>
      <p:sp>
        <p:nvSpPr>
          <p:cNvPr id="53250"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rtlCol="0">
            <a:normAutofit lnSpcReduction="10000"/>
          </a:bodyPr>
          <a:lstStyle/>
          <a:p>
            <a:pPr marL="274320" indent="-274320" fontAlgn="auto">
              <a:spcAft>
                <a:spcPts val="0"/>
              </a:spcAft>
              <a:buFont typeface="Symbol" pitchFamily="18" charset="2"/>
              <a:buNone/>
              <a:defRPr/>
            </a:pPr>
            <a:r>
              <a:rPr lang="zh-CN" altLang="en-US" dirty="0" smtClean="0">
                <a:cs typeface="+mn-cs"/>
              </a:rPr>
              <a:t>步骤</a:t>
            </a:r>
            <a:r>
              <a:rPr lang="en-US" dirty="0" smtClean="0">
                <a:cs typeface="+mn-cs"/>
              </a:rPr>
              <a:t>3</a:t>
            </a:r>
            <a:r>
              <a:rPr lang="zh-CN" altLang="en-US" dirty="0" smtClean="0">
                <a:cs typeface="+mn-cs"/>
              </a:rPr>
              <a:t>：对正文中的两个段落进行风格设置。</a:t>
            </a:r>
            <a:endParaRPr lang="en-US" altLang="zh-CN" dirty="0" smtClean="0">
              <a:cs typeface="+mn-cs"/>
            </a:endParaRPr>
          </a:p>
          <a:p>
            <a:pPr marL="274320" indent="-274320" fontAlgn="auto">
              <a:spcAft>
                <a:spcPts val="0"/>
              </a:spcAft>
              <a:defRPr/>
            </a:pPr>
            <a:r>
              <a:rPr lang="zh-CN" altLang="en-US" dirty="0" smtClean="0">
                <a:cs typeface="+mn-cs"/>
              </a:rPr>
              <a:t>选择使用“类名”作为选择器，类名为“</a:t>
            </a:r>
            <a:r>
              <a:rPr lang="en-US" dirty="0" err="1" smtClean="0">
                <a:cs typeface="+mn-cs"/>
              </a:rPr>
              <a:t>pstyle</a:t>
            </a:r>
            <a:r>
              <a:rPr lang="zh-CN" altLang="en-US" dirty="0" smtClean="0">
                <a:cs typeface="+mn-cs"/>
              </a:rPr>
              <a:t>”。</a:t>
            </a:r>
            <a:endParaRPr lang="en-US" altLang="zh-CN" dirty="0" smtClean="0">
              <a:cs typeface="+mn-cs"/>
            </a:endParaRPr>
          </a:p>
          <a:p>
            <a:pPr marL="274320" indent="-274320" fontAlgn="auto">
              <a:spcAft>
                <a:spcPts val="0"/>
              </a:spcAft>
              <a:buFont typeface="Symbol" pitchFamily="18" charset="2"/>
              <a:buNone/>
              <a:defRPr/>
            </a:pPr>
            <a:r>
              <a:rPr lang="zh-CN" altLang="en-US" dirty="0" smtClean="0">
                <a:cs typeface="+mn-cs"/>
              </a:rPr>
              <a:t>    类名可以是英文或拼音，可以包含数字，但必须以字母开头，按照“所见即所知”规则进行命名。</a:t>
            </a:r>
            <a:endParaRPr lang="en-US" altLang="zh-CN" dirty="0" smtClean="0">
              <a:cs typeface="+mn-cs"/>
            </a:endParaRPr>
          </a:p>
          <a:p>
            <a:pPr marL="274320" indent="-274320" fontAlgn="auto">
              <a:spcAft>
                <a:spcPts val="0"/>
              </a:spcAft>
              <a:defRPr/>
            </a:pPr>
            <a:r>
              <a:rPr lang="zh-CN" altLang="en-US" dirty="0" smtClean="0">
                <a:cs typeface="+mn-cs"/>
              </a:rPr>
              <a:t>调整段落行间距，将“类型”区域中的“</a:t>
            </a:r>
            <a:r>
              <a:rPr lang="en-US" dirty="0" smtClean="0">
                <a:cs typeface="+mn-cs"/>
              </a:rPr>
              <a:t>Line-height</a:t>
            </a:r>
            <a:r>
              <a:rPr lang="zh-CN" altLang="en-US" dirty="0" smtClean="0">
                <a:cs typeface="+mn-cs"/>
              </a:rPr>
              <a:t>”设置为</a:t>
            </a:r>
            <a:r>
              <a:rPr lang="en-US" dirty="0" smtClean="0">
                <a:cs typeface="+mn-cs"/>
              </a:rPr>
              <a:t>30px</a:t>
            </a:r>
            <a:r>
              <a:rPr lang="zh-CN" altLang="en-US" dirty="0" smtClean="0">
                <a:cs typeface="+mn-cs"/>
              </a:rPr>
              <a:t>。</a:t>
            </a:r>
            <a:endParaRPr lang="en-US" altLang="zh-CN" dirty="0" smtClean="0">
              <a:cs typeface="+mn-cs"/>
            </a:endParaRPr>
          </a:p>
          <a:p>
            <a:pPr marL="274320" indent="-274320" fontAlgn="auto">
              <a:spcAft>
                <a:spcPts val="0"/>
              </a:spcAft>
              <a:defRPr/>
            </a:pPr>
            <a:r>
              <a:rPr lang="zh-CN" altLang="en-US" dirty="0" smtClean="0">
                <a:cs typeface="+mn-cs"/>
              </a:rPr>
              <a:t>选中要应用“</a:t>
            </a:r>
            <a:r>
              <a:rPr lang="en-US" dirty="0" smtClean="0">
                <a:cs typeface="+mn-cs"/>
              </a:rPr>
              <a:t>.</a:t>
            </a:r>
            <a:r>
              <a:rPr lang="en-US" dirty="0" err="1" smtClean="0">
                <a:cs typeface="+mn-cs"/>
              </a:rPr>
              <a:t>pstyle</a:t>
            </a:r>
            <a:r>
              <a:rPr lang="zh-CN" altLang="en-US" dirty="0" smtClean="0">
                <a:cs typeface="+mn-cs"/>
              </a:rPr>
              <a:t>”选择器设置的风格的内容，单击鼠标右键，在弹出的快捷菜单中选择“</a:t>
            </a:r>
            <a:r>
              <a:rPr lang="en-US" dirty="0" smtClean="0">
                <a:cs typeface="+mn-cs"/>
              </a:rPr>
              <a:t>CSS</a:t>
            </a:r>
            <a:r>
              <a:rPr lang="zh-CN" altLang="en-US" dirty="0" smtClean="0">
                <a:cs typeface="+mn-cs"/>
              </a:rPr>
              <a:t>样式”→</a:t>
            </a:r>
            <a:r>
              <a:rPr lang="en-US" dirty="0" err="1" smtClean="0">
                <a:cs typeface="+mn-cs"/>
              </a:rPr>
              <a:t>pstyle</a:t>
            </a:r>
            <a:r>
              <a:rPr lang="zh-CN" altLang="en-US" dirty="0" smtClean="0">
                <a:cs typeface="+mn-cs"/>
              </a:rPr>
              <a:t>命令，如图所示。</a:t>
            </a:r>
            <a:endParaRPr lang="zh-CN" altLang="en-US" dirty="0">
              <a:cs typeface="+mn-cs"/>
            </a:endParaRPr>
          </a:p>
        </p:txBody>
      </p:sp>
      <p:sp>
        <p:nvSpPr>
          <p:cNvPr id="54274"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pic>
        <p:nvPicPr>
          <p:cNvPr id="52226" name="Picture 2"/>
          <p:cNvPicPr>
            <a:picLocks noChangeAspect="1" noChangeArrowheads="1"/>
          </p:cNvPicPr>
          <p:nvPr/>
        </p:nvPicPr>
        <p:blipFill>
          <a:blip r:embed="rId2"/>
          <a:srcRect/>
          <a:stretch>
            <a:fillRect/>
          </a:stretch>
        </p:blipFill>
        <p:spPr bwMode="auto">
          <a:xfrm>
            <a:off x="1214438" y="3143250"/>
            <a:ext cx="6650037" cy="20288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blinds(horizontal)">
                                      <p:cBhvr>
                                        <p:cTn id="7" dur="5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a:xfrm>
            <a:off x="785813" y="2214563"/>
            <a:ext cx="7408862" cy="3451225"/>
          </a:xfrm>
        </p:spPr>
        <p:txBody>
          <a:bodyPr/>
          <a:lstStyle/>
          <a:p>
            <a:pPr>
              <a:buFont typeface="Symbol" pitchFamily="18" charset="2"/>
              <a:buNone/>
            </a:pPr>
            <a:r>
              <a:rPr lang="zh-CN" altLang="en-US" smtClean="0"/>
              <a:t>步骤</a:t>
            </a:r>
            <a:r>
              <a:rPr lang="en-US" altLang="zh-CN" smtClean="0"/>
              <a:t>4</a:t>
            </a:r>
            <a:r>
              <a:rPr lang="zh-CN" altLang="en-US" smtClean="0"/>
              <a:t>：列表风格设置，将项目或编号列表标记替换成图片。</a:t>
            </a:r>
            <a:endParaRPr lang="en-US" altLang="zh-CN" smtClean="0"/>
          </a:p>
          <a:p>
            <a:r>
              <a:rPr lang="zh-CN" altLang="en-US" smtClean="0"/>
              <a:t>选择</a:t>
            </a:r>
            <a:r>
              <a:rPr lang="en-US" altLang="zh-CN" smtClean="0"/>
              <a:t>li</a:t>
            </a:r>
            <a:r>
              <a:rPr lang="zh-CN" altLang="en-US" smtClean="0"/>
              <a:t>作为选择器</a:t>
            </a:r>
            <a:endParaRPr lang="en-US" altLang="zh-CN" smtClean="0"/>
          </a:p>
          <a:p>
            <a:r>
              <a:rPr lang="zh-CN" altLang="en-US" smtClean="0"/>
              <a:t>对“列表”区域中的“</a:t>
            </a:r>
            <a:r>
              <a:rPr lang="en-US" altLang="zh-CN" smtClean="0"/>
              <a:t>List-style-image</a:t>
            </a:r>
            <a:r>
              <a:rPr lang="zh-CN" altLang="en-US" smtClean="0"/>
              <a:t>”属性进行设置，单击“浏览”按钮选择图片文件“</a:t>
            </a:r>
            <a:r>
              <a:rPr lang="en-US" altLang="zh-CN" smtClean="0"/>
              <a:t>listarrow.gif</a:t>
            </a:r>
            <a:r>
              <a:rPr lang="zh-CN" altLang="en-US" smtClean="0"/>
              <a:t>”选项。</a:t>
            </a:r>
            <a:endParaRPr lang="en-US" altLang="zh-CN" smtClean="0"/>
          </a:p>
          <a:p>
            <a:endParaRPr lang="zh-CN" altLang="en-US" smtClean="0"/>
          </a:p>
        </p:txBody>
      </p:sp>
      <p:sp>
        <p:nvSpPr>
          <p:cNvPr id="55298"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pic>
        <p:nvPicPr>
          <p:cNvPr id="55299" name="Picture 2"/>
          <p:cNvPicPr>
            <a:picLocks noChangeAspect="1" noChangeArrowheads="1"/>
          </p:cNvPicPr>
          <p:nvPr/>
        </p:nvPicPr>
        <p:blipFill>
          <a:blip r:embed="rId2"/>
          <a:srcRect/>
          <a:stretch>
            <a:fillRect/>
          </a:stretch>
        </p:blipFill>
        <p:spPr bwMode="auto">
          <a:xfrm>
            <a:off x="2286000" y="4357688"/>
            <a:ext cx="1857375" cy="2128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1"/>
          <p:cNvSpPr>
            <a:spLocks noGrp="1"/>
          </p:cNvSpPr>
          <p:nvPr>
            <p:ph idx="1"/>
          </p:nvPr>
        </p:nvSpPr>
        <p:spPr/>
        <p:txBody>
          <a:bodyPr/>
          <a:lstStyle/>
          <a:p>
            <a:r>
              <a:rPr lang="zh-CN" altLang="en-US" sz="3200" smtClean="0">
                <a:solidFill>
                  <a:srgbClr val="FF0000"/>
                </a:solidFill>
              </a:rPr>
              <a:t>思考：如果选择</a:t>
            </a:r>
            <a:r>
              <a:rPr lang="en-US" altLang="zh-CN" sz="3200" smtClean="0">
                <a:solidFill>
                  <a:srgbClr val="FF0000"/>
                </a:solidFill>
              </a:rPr>
              <a:t>ul</a:t>
            </a:r>
            <a:r>
              <a:rPr lang="zh-CN" altLang="en-US" sz="3200" smtClean="0">
                <a:solidFill>
                  <a:srgbClr val="FF0000"/>
                </a:solidFill>
              </a:rPr>
              <a:t>作为选择器，是否能实现相同效果呢？</a:t>
            </a:r>
          </a:p>
        </p:txBody>
      </p:sp>
      <p:sp>
        <p:nvSpPr>
          <p:cNvPr id="56322"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1"/>
          <p:cNvSpPr>
            <a:spLocks noGrp="1"/>
          </p:cNvSpPr>
          <p:nvPr>
            <p:ph idx="1"/>
          </p:nvPr>
        </p:nvSpPr>
        <p:spPr>
          <a:xfrm>
            <a:off x="871538" y="2674938"/>
            <a:ext cx="7772400" cy="3451225"/>
          </a:xfrm>
        </p:spPr>
        <p:txBody>
          <a:bodyPr/>
          <a:lstStyle/>
          <a:p>
            <a:pPr>
              <a:buFont typeface="Symbol" pitchFamily="18" charset="2"/>
              <a:buNone/>
            </a:pPr>
            <a:r>
              <a:rPr lang="zh-CN" altLang="en-US" smtClean="0"/>
              <a:t>步骤</a:t>
            </a:r>
            <a:r>
              <a:rPr lang="en-US" altLang="zh-CN" smtClean="0"/>
              <a:t>5</a:t>
            </a:r>
            <a:r>
              <a:rPr lang="zh-CN" altLang="en-US" smtClean="0"/>
              <a:t>：页脚内容风格设置，页脚内容居中且行间距增大。</a:t>
            </a:r>
            <a:endParaRPr lang="en-US" altLang="zh-CN" smtClean="0"/>
          </a:p>
          <a:p>
            <a:r>
              <a:rPr lang="zh-CN" altLang="en-US" smtClean="0"/>
              <a:t>选择使用</a:t>
            </a:r>
            <a:r>
              <a:rPr lang="en-US" altLang="zh-CN" smtClean="0"/>
              <a:t>ID</a:t>
            </a:r>
            <a:r>
              <a:rPr lang="zh-CN" altLang="en-US" smtClean="0"/>
              <a:t>选择器控制风格显示，名称为</a:t>
            </a:r>
            <a:r>
              <a:rPr lang="en-US" altLang="zh-CN" smtClean="0"/>
              <a:t>footer</a:t>
            </a:r>
            <a:r>
              <a:rPr lang="zh-CN" altLang="en-US" smtClean="0"/>
              <a:t>。在“</a:t>
            </a:r>
            <a:r>
              <a:rPr lang="en-US" altLang="zh-CN" smtClean="0"/>
              <a:t>footer</a:t>
            </a:r>
            <a:r>
              <a:rPr lang="zh-CN" altLang="en-US" smtClean="0"/>
              <a:t>的</a:t>
            </a:r>
            <a:r>
              <a:rPr lang="en-US" altLang="zh-CN" smtClean="0"/>
              <a:t>CSS</a:t>
            </a:r>
            <a:r>
              <a:rPr lang="zh-CN" altLang="en-US" smtClean="0"/>
              <a:t>规则定义”对话框中，将“</a:t>
            </a:r>
            <a:r>
              <a:rPr lang="en-US" altLang="zh-CN" smtClean="0"/>
              <a:t>Line-height</a:t>
            </a:r>
            <a:r>
              <a:rPr lang="zh-CN" altLang="en-US" smtClean="0"/>
              <a:t>”属性值设为</a:t>
            </a:r>
            <a:r>
              <a:rPr lang="en-US" altLang="zh-CN" smtClean="0"/>
              <a:t>30</a:t>
            </a:r>
            <a:r>
              <a:rPr lang="zh-CN" altLang="en-US" smtClean="0"/>
              <a:t>像素，“</a:t>
            </a:r>
            <a:r>
              <a:rPr lang="en-US" altLang="zh-CN" smtClean="0"/>
              <a:t>text-align</a:t>
            </a:r>
            <a:r>
              <a:rPr lang="zh-CN" altLang="en-US" smtClean="0"/>
              <a:t>”属性为“</a:t>
            </a:r>
            <a:r>
              <a:rPr lang="en-US" altLang="zh-CN" smtClean="0"/>
              <a:t>center</a:t>
            </a:r>
            <a:r>
              <a:rPr lang="zh-CN" altLang="en-US" smtClean="0"/>
              <a:t>”。风格设置完后，选中页脚内容，在属性面板中选择</a:t>
            </a:r>
            <a:r>
              <a:rPr lang="en-US" altLang="zh-CN" smtClean="0"/>
              <a:t>ID</a:t>
            </a:r>
            <a:r>
              <a:rPr lang="zh-CN" altLang="en-US" smtClean="0"/>
              <a:t>选择器名称“</a:t>
            </a:r>
            <a:r>
              <a:rPr lang="en-US" altLang="zh-CN" smtClean="0"/>
              <a:t>footer</a:t>
            </a:r>
            <a:r>
              <a:rPr lang="zh-CN" altLang="en-US" smtClean="0"/>
              <a:t>” ，即可完成</a:t>
            </a:r>
            <a:r>
              <a:rPr lang="en-US" altLang="zh-CN" smtClean="0"/>
              <a:t>CSS</a:t>
            </a:r>
            <a:r>
              <a:rPr lang="zh-CN" altLang="en-US" smtClean="0"/>
              <a:t>的应用。</a:t>
            </a:r>
          </a:p>
        </p:txBody>
      </p:sp>
      <p:sp>
        <p:nvSpPr>
          <p:cNvPr id="57346" name="标题 2"/>
          <p:cNvSpPr>
            <a:spLocks noGrp="1"/>
          </p:cNvSpPr>
          <p:nvPr>
            <p:ph type="title"/>
          </p:nvPr>
        </p:nvSpPr>
        <p:spPr/>
        <p:txBody>
          <a:bodyPr/>
          <a:lstStyle/>
          <a:p>
            <a:r>
              <a:rPr lang="en-US" altLang="zh-CN" b="1" smtClean="0"/>
              <a:t>3</a:t>
            </a:r>
            <a:r>
              <a:rPr lang="zh-CN" altLang="en-US" b="1" smtClean="0"/>
              <a:t>．</a:t>
            </a:r>
            <a:r>
              <a:rPr lang="en-US" altLang="zh-CN" b="1" smtClean="0"/>
              <a:t>CSS</a:t>
            </a:r>
            <a:r>
              <a:rPr lang="zh-CN" altLang="en-US" b="1" smtClean="0"/>
              <a:t>样式应用实例</a:t>
            </a:r>
            <a:endParaRPr lang="zh-CN" alt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a:xfrm>
            <a:off x="871538" y="2133600"/>
            <a:ext cx="7408862" cy="3992563"/>
          </a:xfrm>
        </p:spPr>
        <p:txBody>
          <a:bodyPr/>
          <a:lstStyle/>
          <a:p>
            <a:r>
              <a:rPr lang="en-US" altLang="zh-CN" b="1" smtClean="0"/>
              <a:t>1</a:t>
            </a:r>
            <a:r>
              <a:rPr lang="zh-CN" altLang="en-US" b="1" smtClean="0"/>
              <a:t>．启动</a:t>
            </a:r>
            <a:r>
              <a:rPr lang="en-US" altLang="zh-CN" b="1" smtClean="0"/>
              <a:t>Dreamweaver CS5</a:t>
            </a:r>
            <a:endParaRPr lang="zh-CN" altLang="en-US" b="1" smtClean="0"/>
          </a:p>
          <a:p>
            <a:endParaRPr lang="zh-CN" altLang="en-US" b="1" smtClean="0"/>
          </a:p>
        </p:txBody>
      </p:sp>
      <p:sp>
        <p:nvSpPr>
          <p:cNvPr id="3" name="标题 2"/>
          <p:cNvSpPr>
            <a:spLocks noGrp="1"/>
          </p:cNvSpPr>
          <p:nvPr>
            <p:ph type="title"/>
          </p:nvPr>
        </p:nvSpPr>
        <p:spPr/>
        <p:txBody>
          <a:bodyPr rtlCol="0">
            <a:normAutofit fontScale="90000"/>
          </a:bodyPr>
          <a:lstStyle/>
          <a:p>
            <a:pPr fontAlgn="auto">
              <a:spcAft>
                <a:spcPts val="0"/>
              </a:spcAft>
              <a:defRPr/>
            </a:pPr>
            <a:r>
              <a:rPr lang="en-US" b="1" dirty="0" smtClean="0">
                <a:cs typeface="+mj-cs"/>
              </a:rPr>
              <a:t>2.1.2  Dreamweaver CS5</a:t>
            </a:r>
            <a:r>
              <a:rPr lang="zh-CN" altLang="en-US" b="1" dirty="0" smtClean="0">
                <a:cs typeface="+mj-cs"/>
              </a:rPr>
              <a:t>工作区</a:t>
            </a:r>
            <a:r>
              <a:rPr lang="en-US" altLang="zh-CN" b="1" dirty="0" smtClean="0">
                <a:cs typeface="+mj-cs"/>
              </a:rPr>
              <a:t/>
            </a:r>
            <a:br>
              <a:rPr lang="en-US" altLang="zh-CN" b="1" dirty="0" smtClean="0">
                <a:cs typeface="+mj-cs"/>
              </a:rPr>
            </a:br>
            <a:endParaRPr lang="zh-CN" altLang="en-US" dirty="0">
              <a:cs typeface="+mj-cs"/>
            </a:endParaRPr>
          </a:p>
        </p:txBody>
      </p:sp>
      <p:pic>
        <p:nvPicPr>
          <p:cNvPr id="17411" name="Picture 2" descr="无标题"/>
          <p:cNvPicPr>
            <a:picLocks noChangeArrowheads="1"/>
          </p:cNvPicPr>
          <p:nvPr/>
        </p:nvPicPr>
        <p:blipFill>
          <a:blip r:embed="rId2"/>
          <a:srcRect/>
          <a:stretch>
            <a:fillRect/>
          </a:stretch>
        </p:blipFill>
        <p:spPr bwMode="auto">
          <a:xfrm>
            <a:off x="1428750" y="3286125"/>
            <a:ext cx="4857750" cy="2500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a:xfrm>
            <a:off x="928688" y="2143125"/>
            <a:ext cx="7408862" cy="3451225"/>
          </a:xfrm>
        </p:spPr>
        <p:txBody>
          <a:bodyPr/>
          <a:lstStyle/>
          <a:p>
            <a:r>
              <a:rPr lang="en-US" altLang="zh-CN" b="1" smtClean="0"/>
              <a:t>2</a:t>
            </a:r>
            <a:r>
              <a:rPr lang="zh-CN" altLang="en-US" b="1" smtClean="0"/>
              <a:t>．</a:t>
            </a:r>
            <a:r>
              <a:rPr lang="en-US" altLang="zh-CN" b="1" smtClean="0"/>
              <a:t>Dreamweaver CS5</a:t>
            </a:r>
            <a:r>
              <a:rPr lang="zh-CN" altLang="en-US" b="1" smtClean="0"/>
              <a:t>工作区</a:t>
            </a:r>
          </a:p>
        </p:txBody>
      </p:sp>
      <p:sp>
        <p:nvSpPr>
          <p:cNvPr id="18434" name="标题 2"/>
          <p:cNvSpPr>
            <a:spLocks noGrp="1"/>
          </p:cNvSpPr>
          <p:nvPr>
            <p:ph type="title"/>
          </p:nvPr>
        </p:nvSpPr>
        <p:spPr/>
        <p:txBody>
          <a:bodyPr/>
          <a:lstStyle/>
          <a:p>
            <a:endParaRPr lang="zh-CN" altLang="en-US" smtClean="0"/>
          </a:p>
        </p:txBody>
      </p:sp>
      <p:sp>
        <p:nvSpPr>
          <p:cNvPr id="18435"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zh-CN" altLang="en-US">
              <a:latin typeface="Candara" pitchFamily="34" charset="0"/>
              <a:ea typeface="华文楷体"/>
            </a:endParaRPr>
          </a:p>
        </p:txBody>
      </p:sp>
      <p:pic>
        <p:nvPicPr>
          <p:cNvPr id="18436" name="Picture 2"/>
          <p:cNvPicPr>
            <a:picLocks noChangeAspect="1" noChangeArrowheads="1"/>
          </p:cNvPicPr>
          <p:nvPr/>
        </p:nvPicPr>
        <p:blipFill>
          <a:blip r:embed="rId2"/>
          <a:srcRect/>
          <a:stretch>
            <a:fillRect/>
          </a:stretch>
        </p:blipFill>
        <p:spPr bwMode="auto">
          <a:xfrm>
            <a:off x="1571625" y="3000375"/>
            <a:ext cx="5857875" cy="3484563"/>
          </a:xfrm>
          <a:prstGeom prst="rect">
            <a:avLst/>
          </a:prstGeom>
          <a:noFill/>
          <a:ln w="9525">
            <a:noFill/>
            <a:miter lim="800000"/>
            <a:headEnd/>
            <a:tailEnd/>
          </a:ln>
        </p:spPr>
      </p:pic>
      <p:cxnSp>
        <p:nvCxnSpPr>
          <p:cNvPr id="18437" name="AutoShape 3"/>
          <p:cNvCxnSpPr>
            <a:cxnSpLocks noChangeShapeType="1"/>
          </p:cNvCxnSpPr>
          <p:nvPr/>
        </p:nvCxnSpPr>
        <p:spPr bwMode="auto">
          <a:xfrm>
            <a:off x="2357438" y="2857500"/>
            <a:ext cx="0" cy="279400"/>
          </a:xfrm>
          <a:prstGeom prst="straightConnector1">
            <a:avLst/>
          </a:prstGeom>
          <a:noFill/>
          <a:ln w="9525">
            <a:solidFill>
              <a:srgbClr val="000000"/>
            </a:solidFill>
            <a:round/>
            <a:headEnd/>
            <a:tailEnd/>
          </a:ln>
        </p:spPr>
      </p:cxnSp>
      <p:grpSp>
        <p:nvGrpSpPr>
          <p:cNvPr id="18438" name="Group 4"/>
          <p:cNvGrpSpPr>
            <a:grpSpLocks/>
          </p:cNvGrpSpPr>
          <p:nvPr/>
        </p:nvGrpSpPr>
        <p:grpSpPr bwMode="auto">
          <a:xfrm>
            <a:off x="1779588" y="2633663"/>
            <a:ext cx="5664200" cy="317500"/>
            <a:chOff x="1599" y="5589"/>
            <a:chExt cx="8920" cy="500"/>
          </a:xfrm>
        </p:grpSpPr>
        <p:sp>
          <p:nvSpPr>
            <p:cNvPr id="18452" name="Text Box 5"/>
            <p:cNvSpPr txBox="1">
              <a:spLocks noChangeArrowheads="1"/>
            </p:cNvSpPr>
            <p:nvPr/>
          </p:nvSpPr>
          <p:spPr bwMode="auto">
            <a:xfrm>
              <a:off x="1599" y="5589"/>
              <a:ext cx="1580" cy="473"/>
            </a:xfrm>
            <a:prstGeom prst="rect">
              <a:avLst/>
            </a:prstGeom>
            <a:noFill/>
            <a:ln w="9525">
              <a:noFill/>
              <a:miter lim="800000"/>
              <a:headEnd/>
              <a:tailEnd/>
            </a:ln>
          </p:spPr>
          <p:txBody>
            <a:bodyPr/>
            <a:lstStyle/>
            <a:p>
              <a:pPr algn="ctr"/>
              <a:r>
                <a:rPr lang="zh-CN" altLang="en-US" sz="900">
                  <a:latin typeface="Times New Roman" pitchFamily="18" charset="0"/>
                </a:rPr>
                <a:t>文档选项卡</a:t>
              </a:r>
              <a:endParaRPr lang="zh-CN"/>
            </a:p>
          </p:txBody>
        </p:sp>
        <p:sp>
          <p:nvSpPr>
            <p:cNvPr id="18453" name="Text Box 6"/>
            <p:cNvSpPr txBox="1">
              <a:spLocks noChangeArrowheads="1"/>
            </p:cNvSpPr>
            <p:nvPr/>
          </p:nvSpPr>
          <p:spPr bwMode="auto">
            <a:xfrm>
              <a:off x="2789" y="5589"/>
              <a:ext cx="1480" cy="500"/>
            </a:xfrm>
            <a:prstGeom prst="rect">
              <a:avLst/>
            </a:prstGeom>
            <a:noFill/>
            <a:ln w="9525">
              <a:noFill/>
              <a:miter lim="800000"/>
              <a:headEnd/>
              <a:tailEnd/>
            </a:ln>
          </p:spPr>
          <p:txBody>
            <a:bodyPr/>
            <a:lstStyle/>
            <a:p>
              <a:pPr algn="ctr"/>
              <a:r>
                <a:rPr lang="zh-CN" altLang="en-US" sz="900">
                  <a:latin typeface="Times New Roman" pitchFamily="18" charset="0"/>
                </a:rPr>
                <a:t>应用程序栏</a:t>
              </a:r>
              <a:endParaRPr lang="zh-CN"/>
            </a:p>
          </p:txBody>
        </p:sp>
        <p:sp>
          <p:nvSpPr>
            <p:cNvPr id="18454" name="Text Box 7"/>
            <p:cNvSpPr txBox="1">
              <a:spLocks noChangeArrowheads="1"/>
            </p:cNvSpPr>
            <p:nvPr/>
          </p:nvSpPr>
          <p:spPr bwMode="auto">
            <a:xfrm>
              <a:off x="7237" y="5589"/>
              <a:ext cx="1632" cy="473"/>
            </a:xfrm>
            <a:prstGeom prst="rect">
              <a:avLst/>
            </a:prstGeom>
            <a:noFill/>
            <a:ln w="9525">
              <a:noFill/>
              <a:miter lim="800000"/>
              <a:headEnd/>
              <a:tailEnd/>
            </a:ln>
          </p:spPr>
          <p:txBody>
            <a:bodyPr/>
            <a:lstStyle/>
            <a:p>
              <a:pPr algn="ctr"/>
              <a:r>
                <a:rPr lang="zh-CN" altLang="en-US" sz="900">
                  <a:latin typeface="Times New Roman" pitchFamily="18" charset="0"/>
                </a:rPr>
                <a:t>工作区切换器</a:t>
              </a:r>
              <a:endParaRPr lang="zh-CN"/>
            </a:p>
          </p:txBody>
        </p:sp>
        <p:sp>
          <p:nvSpPr>
            <p:cNvPr id="18455" name="Text Box 8"/>
            <p:cNvSpPr txBox="1">
              <a:spLocks noChangeArrowheads="1"/>
            </p:cNvSpPr>
            <p:nvPr/>
          </p:nvSpPr>
          <p:spPr bwMode="auto">
            <a:xfrm>
              <a:off x="6087" y="5596"/>
              <a:ext cx="1632" cy="473"/>
            </a:xfrm>
            <a:prstGeom prst="rect">
              <a:avLst/>
            </a:prstGeom>
            <a:noFill/>
            <a:ln w="9525">
              <a:noFill/>
              <a:miter lim="800000"/>
              <a:headEnd/>
              <a:tailEnd/>
            </a:ln>
          </p:spPr>
          <p:txBody>
            <a:bodyPr/>
            <a:lstStyle/>
            <a:p>
              <a:pPr algn="ctr"/>
              <a:r>
                <a:rPr lang="zh-CN" altLang="en-US" sz="900">
                  <a:latin typeface="Times New Roman" pitchFamily="18" charset="0"/>
                </a:rPr>
                <a:t>文档窗口</a:t>
              </a:r>
              <a:endParaRPr lang="zh-CN"/>
            </a:p>
          </p:txBody>
        </p:sp>
        <p:sp>
          <p:nvSpPr>
            <p:cNvPr id="18456" name="Text Box 9"/>
            <p:cNvSpPr txBox="1">
              <a:spLocks noChangeArrowheads="1"/>
            </p:cNvSpPr>
            <p:nvPr/>
          </p:nvSpPr>
          <p:spPr bwMode="auto">
            <a:xfrm>
              <a:off x="4195" y="5596"/>
              <a:ext cx="1632" cy="473"/>
            </a:xfrm>
            <a:prstGeom prst="rect">
              <a:avLst/>
            </a:prstGeom>
            <a:noFill/>
            <a:ln w="9525">
              <a:noFill/>
              <a:miter lim="800000"/>
              <a:headEnd/>
              <a:tailEnd/>
            </a:ln>
          </p:spPr>
          <p:txBody>
            <a:bodyPr/>
            <a:lstStyle/>
            <a:p>
              <a:pPr algn="ctr"/>
              <a:r>
                <a:rPr lang="zh-CN" altLang="en-US" sz="900">
                  <a:latin typeface="Times New Roman" pitchFamily="18" charset="0"/>
                </a:rPr>
                <a:t>文档工具栏</a:t>
              </a:r>
              <a:endParaRPr lang="zh-CN"/>
            </a:p>
          </p:txBody>
        </p:sp>
        <p:sp>
          <p:nvSpPr>
            <p:cNvPr id="18457" name="Text Box 10"/>
            <p:cNvSpPr txBox="1">
              <a:spLocks noChangeArrowheads="1"/>
            </p:cNvSpPr>
            <p:nvPr/>
          </p:nvSpPr>
          <p:spPr bwMode="auto">
            <a:xfrm>
              <a:off x="9109" y="5616"/>
              <a:ext cx="1410" cy="473"/>
            </a:xfrm>
            <a:prstGeom prst="rect">
              <a:avLst/>
            </a:prstGeom>
            <a:noFill/>
            <a:ln w="9525">
              <a:noFill/>
              <a:miter lim="800000"/>
              <a:headEnd/>
              <a:tailEnd/>
            </a:ln>
          </p:spPr>
          <p:txBody>
            <a:bodyPr/>
            <a:lstStyle/>
            <a:p>
              <a:pPr algn="ctr"/>
              <a:r>
                <a:rPr lang="zh-CN" altLang="en-US" sz="900">
                  <a:latin typeface="Times New Roman" pitchFamily="18" charset="0"/>
                </a:rPr>
                <a:t>插入面板</a:t>
              </a:r>
              <a:endParaRPr lang="zh-CN"/>
            </a:p>
          </p:txBody>
        </p:sp>
      </p:grpSp>
      <p:cxnSp>
        <p:nvCxnSpPr>
          <p:cNvPr id="18439" name="AutoShape 11"/>
          <p:cNvCxnSpPr>
            <a:cxnSpLocks noChangeShapeType="1"/>
          </p:cNvCxnSpPr>
          <p:nvPr/>
        </p:nvCxnSpPr>
        <p:spPr bwMode="auto">
          <a:xfrm>
            <a:off x="3071813" y="2876550"/>
            <a:ext cx="0" cy="190500"/>
          </a:xfrm>
          <a:prstGeom prst="straightConnector1">
            <a:avLst/>
          </a:prstGeom>
          <a:noFill/>
          <a:ln w="9525">
            <a:solidFill>
              <a:srgbClr val="000000"/>
            </a:solidFill>
            <a:round/>
            <a:headEnd/>
            <a:tailEnd/>
          </a:ln>
        </p:spPr>
      </p:cxnSp>
      <p:cxnSp>
        <p:nvCxnSpPr>
          <p:cNvPr id="18440" name="AutoShape 12"/>
          <p:cNvCxnSpPr>
            <a:cxnSpLocks noChangeShapeType="1"/>
          </p:cNvCxnSpPr>
          <p:nvPr/>
        </p:nvCxnSpPr>
        <p:spPr bwMode="auto">
          <a:xfrm>
            <a:off x="5097463" y="2901950"/>
            <a:ext cx="0" cy="793750"/>
          </a:xfrm>
          <a:prstGeom prst="straightConnector1">
            <a:avLst/>
          </a:prstGeom>
          <a:noFill/>
          <a:ln w="9525">
            <a:solidFill>
              <a:srgbClr val="000000"/>
            </a:solidFill>
            <a:round/>
            <a:headEnd/>
            <a:tailEnd/>
          </a:ln>
        </p:spPr>
      </p:cxnSp>
      <p:cxnSp>
        <p:nvCxnSpPr>
          <p:cNvPr id="18441" name="AutoShape 13"/>
          <p:cNvCxnSpPr>
            <a:cxnSpLocks noChangeShapeType="1"/>
          </p:cNvCxnSpPr>
          <p:nvPr/>
        </p:nvCxnSpPr>
        <p:spPr bwMode="auto">
          <a:xfrm>
            <a:off x="3859213" y="2870200"/>
            <a:ext cx="0" cy="374650"/>
          </a:xfrm>
          <a:prstGeom prst="straightConnector1">
            <a:avLst/>
          </a:prstGeom>
          <a:noFill/>
          <a:ln w="9525">
            <a:solidFill>
              <a:srgbClr val="000000"/>
            </a:solidFill>
            <a:round/>
            <a:headEnd/>
            <a:tailEnd/>
          </a:ln>
        </p:spPr>
      </p:cxnSp>
      <p:cxnSp>
        <p:nvCxnSpPr>
          <p:cNvPr id="18442" name="AutoShape 14"/>
          <p:cNvCxnSpPr>
            <a:cxnSpLocks noChangeShapeType="1"/>
          </p:cNvCxnSpPr>
          <p:nvPr/>
        </p:nvCxnSpPr>
        <p:spPr bwMode="auto">
          <a:xfrm>
            <a:off x="5891213" y="2857500"/>
            <a:ext cx="0" cy="190500"/>
          </a:xfrm>
          <a:prstGeom prst="straightConnector1">
            <a:avLst/>
          </a:prstGeom>
          <a:noFill/>
          <a:ln w="9525">
            <a:solidFill>
              <a:srgbClr val="000000"/>
            </a:solidFill>
            <a:round/>
            <a:headEnd/>
            <a:tailEnd/>
          </a:ln>
        </p:spPr>
      </p:cxnSp>
      <p:cxnSp>
        <p:nvCxnSpPr>
          <p:cNvPr id="18443" name="AutoShape 15"/>
          <p:cNvCxnSpPr>
            <a:cxnSpLocks noChangeShapeType="1"/>
          </p:cNvCxnSpPr>
          <p:nvPr/>
        </p:nvCxnSpPr>
        <p:spPr bwMode="auto">
          <a:xfrm>
            <a:off x="6913563" y="2876550"/>
            <a:ext cx="0" cy="425450"/>
          </a:xfrm>
          <a:prstGeom prst="straightConnector1">
            <a:avLst/>
          </a:prstGeom>
          <a:noFill/>
          <a:ln w="9525">
            <a:solidFill>
              <a:srgbClr val="000000"/>
            </a:solidFill>
            <a:round/>
            <a:headEnd/>
            <a:tailEnd/>
          </a:ln>
        </p:spPr>
      </p:cxnSp>
      <p:cxnSp>
        <p:nvCxnSpPr>
          <p:cNvPr id="18444" name="AutoShape 16"/>
          <p:cNvCxnSpPr>
            <a:cxnSpLocks noChangeShapeType="1"/>
          </p:cNvCxnSpPr>
          <p:nvPr/>
        </p:nvCxnSpPr>
        <p:spPr bwMode="auto">
          <a:xfrm>
            <a:off x="2154238" y="5929313"/>
            <a:ext cx="0" cy="577850"/>
          </a:xfrm>
          <a:prstGeom prst="straightConnector1">
            <a:avLst/>
          </a:prstGeom>
          <a:noFill/>
          <a:ln w="9525">
            <a:solidFill>
              <a:srgbClr val="000000"/>
            </a:solidFill>
            <a:round/>
            <a:headEnd/>
            <a:tailEnd/>
          </a:ln>
        </p:spPr>
      </p:cxnSp>
      <p:cxnSp>
        <p:nvCxnSpPr>
          <p:cNvPr id="18445" name="AutoShape 17"/>
          <p:cNvCxnSpPr>
            <a:cxnSpLocks noChangeShapeType="1"/>
          </p:cNvCxnSpPr>
          <p:nvPr/>
        </p:nvCxnSpPr>
        <p:spPr bwMode="auto">
          <a:xfrm>
            <a:off x="4694238" y="6119813"/>
            <a:ext cx="0" cy="374650"/>
          </a:xfrm>
          <a:prstGeom prst="straightConnector1">
            <a:avLst/>
          </a:prstGeom>
          <a:noFill/>
          <a:ln w="9525">
            <a:solidFill>
              <a:srgbClr val="000000"/>
            </a:solidFill>
            <a:round/>
            <a:headEnd/>
            <a:tailEnd/>
          </a:ln>
        </p:spPr>
      </p:cxnSp>
      <p:cxnSp>
        <p:nvCxnSpPr>
          <p:cNvPr id="18446" name="AutoShape 18"/>
          <p:cNvCxnSpPr>
            <a:cxnSpLocks noChangeShapeType="1"/>
          </p:cNvCxnSpPr>
          <p:nvPr/>
        </p:nvCxnSpPr>
        <p:spPr bwMode="auto">
          <a:xfrm>
            <a:off x="6923088" y="6062663"/>
            <a:ext cx="1587" cy="431800"/>
          </a:xfrm>
          <a:prstGeom prst="straightConnector1">
            <a:avLst/>
          </a:prstGeom>
          <a:noFill/>
          <a:ln w="9525">
            <a:solidFill>
              <a:srgbClr val="000000"/>
            </a:solidFill>
            <a:round/>
            <a:headEnd/>
            <a:tailEnd/>
          </a:ln>
        </p:spPr>
      </p:cxnSp>
      <p:sp>
        <p:nvSpPr>
          <p:cNvPr id="18447" name="Text Box 19"/>
          <p:cNvSpPr txBox="1">
            <a:spLocks noChangeArrowheads="1"/>
          </p:cNvSpPr>
          <p:nvPr/>
        </p:nvSpPr>
        <p:spPr bwMode="auto">
          <a:xfrm>
            <a:off x="1651000" y="6494463"/>
            <a:ext cx="1004888" cy="300037"/>
          </a:xfrm>
          <a:prstGeom prst="rect">
            <a:avLst/>
          </a:prstGeom>
          <a:noFill/>
          <a:ln w="9525">
            <a:noFill/>
            <a:miter lim="800000"/>
            <a:headEnd/>
            <a:tailEnd/>
          </a:ln>
        </p:spPr>
        <p:txBody>
          <a:bodyPr/>
          <a:lstStyle/>
          <a:p>
            <a:pPr algn="ctr"/>
            <a:r>
              <a:rPr lang="zh-CN" altLang="en-US" sz="900">
                <a:latin typeface="Times New Roman" pitchFamily="18" charset="0"/>
              </a:rPr>
              <a:t>标签选择器</a:t>
            </a:r>
            <a:endParaRPr lang="zh-CN"/>
          </a:p>
        </p:txBody>
      </p:sp>
      <p:sp>
        <p:nvSpPr>
          <p:cNvPr id="18448" name="Text Box 20"/>
          <p:cNvSpPr txBox="1">
            <a:spLocks noChangeArrowheads="1"/>
          </p:cNvSpPr>
          <p:nvPr/>
        </p:nvSpPr>
        <p:spPr bwMode="auto">
          <a:xfrm>
            <a:off x="4171950" y="6475413"/>
            <a:ext cx="966788" cy="300037"/>
          </a:xfrm>
          <a:prstGeom prst="rect">
            <a:avLst/>
          </a:prstGeom>
          <a:noFill/>
          <a:ln w="9525">
            <a:noFill/>
            <a:miter lim="800000"/>
            <a:headEnd/>
            <a:tailEnd/>
          </a:ln>
        </p:spPr>
        <p:txBody>
          <a:bodyPr/>
          <a:lstStyle/>
          <a:p>
            <a:pPr algn="ctr"/>
            <a:r>
              <a:rPr lang="zh-CN" altLang="en-US" sz="900">
                <a:latin typeface="Times New Roman" pitchFamily="18" charset="0"/>
              </a:rPr>
              <a:t>属性面板</a:t>
            </a:r>
            <a:endParaRPr lang="zh-CN"/>
          </a:p>
        </p:txBody>
      </p:sp>
      <p:sp>
        <p:nvSpPr>
          <p:cNvPr id="18449" name="Text Box 21"/>
          <p:cNvSpPr txBox="1">
            <a:spLocks noChangeArrowheads="1"/>
          </p:cNvSpPr>
          <p:nvPr/>
        </p:nvSpPr>
        <p:spPr bwMode="auto">
          <a:xfrm>
            <a:off x="6440488" y="6469063"/>
            <a:ext cx="846137" cy="300037"/>
          </a:xfrm>
          <a:prstGeom prst="rect">
            <a:avLst/>
          </a:prstGeom>
          <a:noFill/>
          <a:ln w="9525">
            <a:noFill/>
            <a:miter lim="800000"/>
            <a:headEnd/>
            <a:tailEnd/>
          </a:ln>
        </p:spPr>
        <p:txBody>
          <a:bodyPr/>
          <a:lstStyle/>
          <a:p>
            <a:pPr algn="ctr"/>
            <a:r>
              <a:rPr lang="zh-CN" altLang="en-US" sz="900">
                <a:latin typeface="Times New Roman" pitchFamily="18" charset="0"/>
              </a:rPr>
              <a:t>文件面板</a:t>
            </a:r>
            <a:endParaRPr lang="zh-CN"/>
          </a:p>
        </p:txBody>
      </p:sp>
      <p:cxnSp>
        <p:nvCxnSpPr>
          <p:cNvPr id="18450" name="AutoShape 22"/>
          <p:cNvCxnSpPr>
            <a:cxnSpLocks noChangeShapeType="1"/>
          </p:cNvCxnSpPr>
          <p:nvPr/>
        </p:nvCxnSpPr>
        <p:spPr bwMode="auto">
          <a:xfrm>
            <a:off x="5754688" y="5929313"/>
            <a:ext cx="0" cy="577850"/>
          </a:xfrm>
          <a:prstGeom prst="straightConnector1">
            <a:avLst/>
          </a:prstGeom>
          <a:noFill/>
          <a:ln w="9525">
            <a:solidFill>
              <a:srgbClr val="000000"/>
            </a:solidFill>
            <a:round/>
            <a:headEnd/>
            <a:tailEnd/>
          </a:ln>
        </p:spPr>
      </p:cxnSp>
      <p:sp>
        <p:nvSpPr>
          <p:cNvPr id="18451" name="Text Box 23"/>
          <p:cNvSpPr txBox="1">
            <a:spLocks noChangeArrowheads="1"/>
          </p:cNvSpPr>
          <p:nvPr/>
        </p:nvSpPr>
        <p:spPr bwMode="auto">
          <a:xfrm>
            <a:off x="5245100" y="6481763"/>
            <a:ext cx="966788" cy="300037"/>
          </a:xfrm>
          <a:prstGeom prst="rect">
            <a:avLst/>
          </a:prstGeom>
          <a:noFill/>
          <a:ln w="9525">
            <a:noFill/>
            <a:miter lim="800000"/>
            <a:headEnd/>
            <a:tailEnd/>
          </a:ln>
        </p:spPr>
        <p:txBody>
          <a:bodyPr/>
          <a:lstStyle/>
          <a:p>
            <a:pPr algn="ctr"/>
            <a:r>
              <a:rPr lang="zh-CN" altLang="en-US" sz="900">
                <a:latin typeface="Times New Roman" pitchFamily="18" charset="0"/>
              </a:rPr>
              <a:t>文档状态栏</a:t>
            </a:r>
            <a:endParaRPr lang="zh-CN"/>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r>
              <a:rPr lang="en-US" altLang="zh-CN" smtClean="0"/>
              <a:t>2.2.1  </a:t>
            </a:r>
            <a:r>
              <a:rPr lang="zh-CN" altLang="en-US" smtClean="0"/>
              <a:t>网站站点规划与创建</a:t>
            </a:r>
            <a:endParaRPr lang="en-US" altLang="zh-CN" smtClean="0"/>
          </a:p>
          <a:p>
            <a:pPr>
              <a:buFont typeface="Symbol" pitchFamily="18" charset="2"/>
              <a:buNone/>
            </a:pPr>
            <a:r>
              <a:rPr lang="en-US" altLang="zh-CN" b="1" smtClean="0"/>
              <a:t>1</a:t>
            </a:r>
            <a:r>
              <a:rPr lang="zh-CN" altLang="en-US" b="1" smtClean="0"/>
              <a:t>．规划站点结构</a:t>
            </a:r>
          </a:p>
          <a:p>
            <a:endParaRPr lang="zh-CN" altLang="en-US" smtClean="0"/>
          </a:p>
        </p:txBody>
      </p:sp>
      <p:sp>
        <p:nvSpPr>
          <p:cNvPr id="19458" name="标题 2"/>
          <p:cNvSpPr>
            <a:spLocks noGrp="1"/>
          </p:cNvSpPr>
          <p:nvPr>
            <p:ph type="title"/>
          </p:nvPr>
        </p:nvSpPr>
        <p:spPr/>
        <p:txBody>
          <a:bodyPr/>
          <a:lstStyle/>
          <a:p>
            <a:r>
              <a:rPr lang="en-US" altLang="zh-CN" smtClean="0"/>
              <a:t>2.2  Dreamweaver CS5</a:t>
            </a:r>
            <a:r>
              <a:rPr lang="zh-CN" altLang="en-US" smtClean="0"/>
              <a:t>站点管理</a:t>
            </a:r>
          </a:p>
        </p:txBody>
      </p:sp>
      <p:grpSp>
        <p:nvGrpSpPr>
          <p:cNvPr id="19459" name="Group 2"/>
          <p:cNvGrpSpPr>
            <a:grpSpLocks/>
          </p:cNvGrpSpPr>
          <p:nvPr/>
        </p:nvGrpSpPr>
        <p:grpSpPr bwMode="auto">
          <a:xfrm>
            <a:off x="1785938" y="3714750"/>
            <a:ext cx="5715000" cy="1643063"/>
            <a:chOff x="2426" y="7137"/>
            <a:chExt cx="7060" cy="1785"/>
          </a:xfrm>
        </p:grpSpPr>
        <p:sp>
          <p:nvSpPr>
            <p:cNvPr id="3075" name="Rectangle 3"/>
            <p:cNvSpPr>
              <a:spLocks noChangeArrowheads="1"/>
            </p:cNvSpPr>
            <p:nvPr/>
          </p:nvSpPr>
          <p:spPr bwMode="auto">
            <a:xfrm>
              <a:off x="4985" y="7137"/>
              <a:ext cx="1885" cy="310"/>
            </a:xfrm>
            <a:prstGeom prst="rect">
              <a:avLst/>
            </a:prstGeom>
            <a:solidFill>
              <a:srgbClr val="FFFFFF"/>
            </a:solidFill>
            <a:ln w="9525">
              <a:solidFill>
                <a:srgbClr val="000000"/>
              </a:solidFill>
              <a:miter lim="800000"/>
              <a:headEnd/>
              <a:tailEnd/>
            </a:ln>
          </p:spPr>
          <p:txBody>
            <a:bodyPr lIns="0" tIns="18000" rIns="0" bIns="0"/>
            <a:lstStyle/>
            <a:p>
              <a:pPr algn="ctr">
                <a:defRPr/>
              </a:pPr>
              <a:r>
                <a:rPr lang="zh-CN" altLang="en-US" sz="1050">
                  <a:latin typeface="Times New Roman" pitchFamily="18" charset="0"/>
                  <a:ea typeface="宋体" pitchFamily="2" charset="-122"/>
                  <a:cs typeface="宋体" pitchFamily="2" charset="-122"/>
                </a:rPr>
                <a:t>乐山乐水网站主页</a:t>
              </a:r>
              <a:endParaRPr lang="zh-CN" sz="1050">
                <a:latin typeface="Arial" pitchFamily="34" charset="0"/>
                <a:ea typeface="宋体" pitchFamily="2" charset="-122"/>
                <a:cs typeface="宋体" pitchFamily="2" charset="-122"/>
              </a:endParaRPr>
            </a:p>
          </p:txBody>
        </p:sp>
        <p:cxnSp>
          <p:nvCxnSpPr>
            <p:cNvPr id="19462" name="AutoShape 4"/>
            <p:cNvCxnSpPr>
              <a:cxnSpLocks noChangeShapeType="1"/>
            </p:cNvCxnSpPr>
            <p:nvPr/>
          </p:nvCxnSpPr>
          <p:spPr bwMode="auto">
            <a:xfrm>
              <a:off x="5946" y="7447"/>
              <a:ext cx="0" cy="250"/>
            </a:xfrm>
            <a:prstGeom prst="straightConnector1">
              <a:avLst/>
            </a:prstGeom>
            <a:noFill/>
            <a:ln w="9525">
              <a:solidFill>
                <a:srgbClr val="000000"/>
              </a:solidFill>
              <a:round/>
              <a:headEnd/>
              <a:tailEnd/>
            </a:ln>
          </p:spPr>
        </p:cxnSp>
        <p:cxnSp>
          <p:nvCxnSpPr>
            <p:cNvPr id="19463" name="AutoShape 5"/>
            <p:cNvCxnSpPr>
              <a:cxnSpLocks noChangeShapeType="1"/>
            </p:cNvCxnSpPr>
            <p:nvPr/>
          </p:nvCxnSpPr>
          <p:spPr bwMode="auto">
            <a:xfrm>
              <a:off x="2576" y="7708"/>
              <a:ext cx="6730" cy="0"/>
            </a:xfrm>
            <a:prstGeom prst="straightConnector1">
              <a:avLst/>
            </a:prstGeom>
            <a:noFill/>
            <a:ln w="9525">
              <a:solidFill>
                <a:srgbClr val="000000"/>
              </a:solidFill>
              <a:round/>
              <a:headEnd/>
              <a:tailEnd/>
            </a:ln>
          </p:spPr>
        </p:cxnSp>
        <p:sp>
          <p:nvSpPr>
            <p:cNvPr id="3078" name="Text Box 6"/>
            <p:cNvSpPr txBox="1">
              <a:spLocks noChangeArrowheads="1"/>
            </p:cNvSpPr>
            <p:nvPr/>
          </p:nvSpPr>
          <p:spPr bwMode="auto">
            <a:xfrm>
              <a:off x="2426"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乐山概况</a:t>
              </a:r>
              <a:endParaRPr lang="zh-CN" sz="1050">
                <a:latin typeface="Arial" pitchFamily="34" charset="0"/>
                <a:ea typeface="宋体" pitchFamily="2" charset="-122"/>
                <a:cs typeface="宋体" pitchFamily="2" charset="-122"/>
              </a:endParaRPr>
            </a:p>
          </p:txBody>
        </p:sp>
        <p:cxnSp>
          <p:nvCxnSpPr>
            <p:cNvPr id="19465" name="AutoShape 7"/>
            <p:cNvCxnSpPr>
              <a:cxnSpLocks noChangeShapeType="1"/>
            </p:cNvCxnSpPr>
            <p:nvPr/>
          </p:nvCxnSpPr>
          <p:spPr bwMode="auto">
            <a:xfrm>
              <a:off x="2576" y="7707"/>
              <a:ext cx="0" cy="269"/>
            </a:xfrm>
            <a:prstGeom prst="straightConnector1">
              <a:avLst/>
            </a:prstGeom>
            <a:noFill/>
            <a:ln w="9525">
              <a:solidFill>
                <a:srgbClr val="000000"/>
              </a:solidFill>
              <a:round/>
              <a:headEnd/>
              <a:tailEnd/>
            </a:ln>
          </p:spPr>
        </p:cxnSp>
        <p:cxnSp>
          <p:nvCxnSpPr>
            <p:cNvPr id="19466" name="AutoShape 8"/>
            <p:cNvCxnSpPr>
              <a:cxnSpLocks noChangeShapeType="1"/>
            </p:cNvCxnSpPr>
            <p:nvPr/>
          </p:nvCxnSpPr>
          <p:spPr bwMode="auto">
            <a:xfrm>
              <a:off x="3359" y="7707"/>
              <a:ext cx="0" cy="269"/>
            </a:xfrm>
            <a:prstGeom prst="straightConnector1">
              <a:avLst/>
            </a:prstGeom>
            <a:noFill/>
            <a:ln w="9525">
              <a:solidFill>
                <a:srgbClr val="000000"/>
              </a:solidFill>
              <a:round/>
              <a:headEnd/>
              <a:tailEnd/>
            </a:ln>
          </p:spPr>
        </p:cxnSp>
        <p:sp>
          <p:nvSpPr>
            <p:cNvPr id="3081" name="Text Box 9"/>
            <p:cNvSpPr txBox="1">
              <a:spLocks noChangeArrowheads="1"/>
            </p:cNvSpPr>
            <p:nvPr/>
          </p:nvSpPr>
          <p:spPr bwMode="auto">
            <a:xfrm>
              <a:off x="3169"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景点介绍</a:t>
              </a:r>
            </a:p>
            <a:p>
              <a:pPr>
                <a:defRPr/>
              </a:pPr>
              <a:endParaRPr lang="zh-CN" sz="1050">
                <a:latin typeface="Arial" pitchFamily="34" charset="0"/>
                <a:ea typeface="宋体" pitchFamily="2" charset="-122"/>
                <a:cs typeface="宋体" pitchFamily="2" charset="-122"/>
              </a:endParaRPr>
            </a:p>
          </p:txBody>
        </p:sp>
        <p:cxnSp>
          <p:nvCxnSpPr>
            <p:cNvPr id="19468" name="AutoShape 10"/>
            <p:cNvCxnSpPr>
              <a:cxnSpLocks noChangeShapeType="1"/>
            </p:cNvCxnSpPr>
            <p:nvPr/>
          </p:nvCxnSpPr>
          <p:spPr bwMode="auto">
            <a:xfrm>
              <a:off x="4102" y="7707"/>
              <a:ext cx="0" cy="269"/>
            </a:xfrm>
            <a:prstGeom prst="straightConnector1">
              <a:avLst/>
            </a:prstGeom>
            <a:noFill/>
            <a:ln w="9525">
              <a:solidFill>
                <a:srgbClr val="000000"/>
              </a:solidFill>
              <a:round/>
              <a:headEnd/>
              <a:tailEnd/>
            </a:ln>
          </p:spPr>
        </p:cxnSp>
        <p:sp>
          <p:nvSpPr>
            <p:cNvPr id="3083" name="Text Box 11"/>
            <p:cNvSpPr txBox="1">
              <a:spLocks noChangeArrowheads="1"/>
            </p:cNvSpPr>
            <p:nvPr/>
          </p:nvSpPr>
          <p:spPr bwMode="auto">
            <a:xfrm>
              <a:off x="3913" y="7973"/>
              <a:ext cx="369"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旅游线路</a:t>
              </a:r>
            </a:p>
            <a:p>
              <a:pPr>
                <a:defRPr/>
              </a:pPr>
              <a:endParaRPr lang="zh-CN" sz="1050">
                <a:latin typeface="Arial" pitchFamily="34" charset="0"/>
                <a:ea typeface="宋体" pitchFamily="2" charset="-122"/>
                <a:cs typeface="宋体" pitchFamily="2" charset="-122"/>
              </a:endParaRPr>
            </a:p>
          </p:txBody>
        </p:sp>
        <p:cxnSp>
          <p:nvCxnSpPr>
            <p:cNvPr id="19470" name="AutoShape 12"/>
            <p:cNvCxnSpPr>
              <a:cxnSpLocks noChangeShapeType="1"/>
            </p:cNvCxnSpPr>
            <p:nvPr/>
          </p:nvCxnSpPr>
          <p:spPr bwMode="auto">
            <a:xfrm>
              <a:off x="4846" y="7707"/>
              <a:ext cx="0" cy="269"/>
            </a:xfrm>
            <a:prstGeom prst="straightConnector1">
              <a:avLst/>
            </a:prstGeom>
            <a:noFill/>
            <a:ln w="9525">
              <a:solidFill>
                <a:srgbClr val="000000"/>
              </a:solidFill>
              <a:round/>
              <a:headEnd/>
              <a:tailEnd/>
            </a:ln>
          </p:spPr>
        </p:cxnSp>
        <p:sp>
          <p:nvSpPr>
            <p:cNvPr id="3085" name="Text Box 13"/>
            <p:cNvSpPr txBox="1">
              <a:spLocks noChangeArrowheads="1"/>
            </p:cNvSpPr>
            <p:nvPr/>
          </p:nvSpPr>
          <p:spPr bwMode="auto">
            <a:xfrm>
              <a:off x="4656"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旅游攻略</a:t>
              </a:r>
            </a:p>
            <a:p>
              <a:pPr>
                <a:defRPr/>
              </a:pPr>
              <a:endParaRPr lang="zh-CN" sz="1050">
                <a:latin typeface="Arial" pitchFamily="34" charset="0"/>
                <a:ea typeface="宋体" pitchFamily="2" charset="-122"/>
                <a:cs typeface="宋体" pitchFamily="2" charset="-122"/>
              </a:endParaRPr>
            </a:p>
          </p:txBody>
        </p:sp>
        <p:cxnSp>
          <p:nvCxnSpPr>
            <p:cNvPr id="19472" name="AutoShape 14"/>
            <p:cNvCxnSpPr>
              <a:cxnSpLocks noChangeShapeType="1"/>
            </p:cNvCxnSpPr>
            <p:nvPr/>
          </p:nvCxnSpPr>
          <p:spPr bwMode="auto">
            <a:xfrm>
              <a:off x="5589" y="7707"/>
              <a:ext cx="0" cy="269"/>
            </a:xfrm>
            <a:prstGeom prst="straightConnector1">
              <a:avLst/>
            </a:prstGeom>
            <a:noFill/>
            <a:ln w="9525">
              <a:solidFill>
                <a:srgbClr val="000000"/>
              </a:solidFill>
              <a:round/>
              <a:headEnd/>
              <a:tailEnd/>
            </a:ln>
          </p:spPr>
        </p:cxnSp>
        <p:sp>
          <p:nvSpPr>
            <p:cNvPr id="3087" name="Text Box 15"/>
            <p:cNvSpPr txBox="1">
              <a:spLocks noChangeArrowheads="1"/>
            </p:cNvSpPr>
            <p:nvPr/>
          </p:nvSpPr>
          <p:spPr bwMode="auto">
            <a:xfrm>
              <a:off x="5399"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乐山酒店</a:t>
              </a:r>
            </a:p>
            <a:p>
              <a:pPr>
                <a:defRPr/>
              </a:pPr>
              <a:endParaRPr lang="zh-CN" sz="1050">
                <a:latin typeface="Arial" pitchFamily="34" charset="0"/>
                <a:ea typeface="宋体" pitchFamily="2" charset="-122"/>
                <a:cs typeface="宋体" pitchFamily="2" charset="-122"/>
              </a:endParaRPr>
            </a:p>
          </p:txBody>
        </p:sp>
        <p:cxnSp>
          <p:nvCxnSpPr>
            <p:cNvPr id="19474" name="AutoShape 16"/>
            <p:cNvCxnSpPr>
              <a:cxnSpLocks noChangeShapeType="1"/>
            </p:cNvCxnSpPr>
            <p:nvPr/>
          </p:nvCxnSpPr>
          <p:spPr bwMode="auto">
            <a:xfrm>
              <a:off x="6332" y="7707"/>
              <a:ext cx="0" cy="269"/>
            </a:xfrm>
            <a:prstGeom prst="straightConnector1">
              <a:avLst/>
            </a:prstGeom>
            <a:noFill/>
            <a:ln w="9525">
              <a:solidFill>
                <a:srgbClr val="000000"/>
              </a:solidFill>
              <a:round/>
              <a:headEnd/>
              <a:tailEnd/>
            </a:ln>
          </p:spPr>
        </p:cxnSp>
        <p:sp>
          <p:nvSpPr>
            <p:cNvPr id="3089" name="Text Box 17"/>
            <p:cNvSpPr txBox="1">
              <a:spLocks noChangeArrowheads="1"/>
            </p:cNvSpPr>
            <p:nvPr/>
          </p:nvSpPr>
          <p:spPr bwMode="auto">
            <a:xfrm>
              <a:off x="6142"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乐山美食</a:t>
              </a:r>
            </a:p>
            <a:p>
              <a:pPr>
                <a:defRPr/>
              </a:pPr>
              <a:endParaRPr lang="zh-CN" sz="1050">
                <a:latin typeface="Arial" pitchFamily="34" charset="0"/>
                <a:ea typeface="宋体" pitchFamily="2" charset="-122"/>
                <a:cs typeface="宋体" pitchFamily="2" charset="-122"/>
              </a:endParaRPr>
            </a:p>
          </p:txBody>
        </p:sp>
        <p:cxnSp>
          <p:nvCxnSpPr>
            <p:cNvPr id="19476" name="AutoShape 18"/>
            <p:cNvCxnSpPr>
              <a:cxnSpLocks noChangeShapeType="1"/>
            </p:cNvCxnSpPr>
            <p:nvPr/>
          </p:nvCxnSpPr>
          <p:spPr bwMode="auto">
            <a:xfrm>
              <a:off x="7076" y="7707"/>
              <a:ext cx="0" cy="269"/>
            </a:xfrm>
            <a:prstGeom prst="straightConnector1">
              <a:avLst/>
            </a:prstGeom>
            <a:noFill/>
            <a:ln w="9525">
              <a:solidFill>
                <a:srgbClr val="000000"/>
              </a:solidFill>
              <a:round/>
              <a:headEnd/>
              <a:tailEnd/>
            </a:ln>
          </p:spPr>
        </p:cxnSp>
        <p:sp>
          <p:nvSpPr>
            <p:cNvPr id="3091" name="Text Box 19"/>
            <p:cNvSpPr txBox="1">
              <a:spLocks noChangeArrowheads="1"/>
            </p:cNvSpPr>
            <p:nvPr/>
          </p:nvSpPr>
          <p:spPr bwMode="auto">
            <a:xfrm>
              <a:off x="6886"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dirty="0">
                  <a:latin typeface="Times New Roman" pitchFamily="18" charset="0"/>
                  <a:ea typeface="宋体" pitchFamily="2" charset="-122"/>
                  <a:cs typeface="宋体" pitchFamily="2" charset="-122"/>
                </a:rPr>
                <a:t>旅游新闻</a:t>
              </a:r>
            </a:p>
            <a:p>
              <a:pPr>
                <a:defRPr/>
              </a:pPr>
              <a:endParaRPr lang="zh-CN" sz="1050" dirty="0">
                <a:latin typeface="Arial" pitchFamily="34" charset="0"/>
                <a:ea typeface="宋体" pitchFamily="2" charset="-122"/>
                <a:cs typeface="宋体" pitchFamily="2" charset="-122"/>
              </a:endParaRPr>
            </a:p>
          </p:txBody>
        </p:sp>
        <p:cxnSp>
          <p:nvCxnSpPr>
            <p:cNvPr id="19478" name="AutoShape 20"/>
            <p:cNvCxnSpPr>
              <a:cxnSpLocks noChangeShapeType="1"/>
            </p:cNvCxnSpPr>
            <p:nvPr/>
          </p:nvCxnSpPr>
          <p:spPr bwMode="auto">
            <a:xfrm>
              <a:off x="7819" y="7707"/>
              <a:ext cx="0" cy="269"/>
            </a:xfrm>
            <a:prstGeom prst="straightConnector1">
              <a:avLst/>
            </a:prstGeom>
            <a:noFill/>
            <a:ln w="9525">
              <a:solidFill>
                <a:srgbClr val="000000"/>
              </a:solidFill>
              <a:round/>
              <a:headEnd/>
              <a:tailEnd/>
            </a:ln>
          </p:spPr>
        </p:cxnSp>
        <p:sp>
          <p:nvSpPr>
            <p:cNvPr id="3093" name="Text Box 21"/>
            <p:cNvSpPr txBox="1">
              <a:spLocks noChangeArrowheads="1"/>
            </p:cNvSpPr>
            <p:nvPr/>
          </p:nvSpPr>
          <p:spPr bwMode="auto">
            <a:xfrm>
              <a:off x="7629"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友情链接</a:t>
              </a:r>
            </a:p>
            <a:p>
              <a:pPr>
                <a:defRPr/>
              </a:pPr>
              <a:endParaRPr lang="zh-CN" sz="1050">
                <a:latin typeface="Arial" pitchFamily="34" charset="0"/>
                <a:ea typeface="宋体" pitchFamily="2" charset="-122"/>
                <a:cs typeface="宋体" pitchFamily="2" charset="-122"/>
              </a:endParaRPr>
            </a:p>
          </p:txBody>
        </p:sp>
        <p:cxnSp>
          <p:nvCxnSpPr>
            <p:cNvPr id="19480" name="AutoShape 22"/>
            <p:cNvCxnSpPr>
              <a:cxnSpLocks noChangeShapeType="1"/>
            </p:cNvCxnSpPr>
            <p:nvPr/>
          </p:nvCxnSpPr>
          <p:spPr bwMode="auto">
            <a:xfrm>
              <a:off x="8562" y="7707"/>
              <a:ext cx="0" cy="269"/>
            </a:xfrm>
            <a:prstGeom prst="straightConnector1">
              <a:avLst/>
            </a:prstGeom>
            <a:noFill/>
            <a:ln w="9525">
              <a:solidFill>
                <a:srgbClr val="000000"/>
              </a:solidFill>
              <a:round/>
              <a:headEnd/>
              <a:tailEnd/>
            </a:ln>
          </p:spPr>
        </p:cxnSp>
        <p:sp>
          <p:nvSpPr>
            <p:cNvPr id="3095" name="Text Box 23"/>
            <p:cNvSpPr txBox="1">
              <a:spLocks noChangeArrowheads="1"/>
            </p:cNvSpPr>
            <p:nvPr/>
          </p:nvSpPr>
          <p:spPr bwMode="auto">
            <a:xfrm>
              <a:off x="8372"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用户管理</a:t>
              </a:r>
            </a:p>
            <a:p>
              <a:pPr>
                <a:defRPr/>
              </a:pPr>
              <a:endParaRPr lang="zh-CN" sz="1050">
                <a:latin typeface="Arial" pitchFamily="34" charset="0"/>
                <a:ea typeface="宋体" pitchFamily="2" charset="-122"/>
                <a:cs typeface="宋体" pitchFamily="2" charset="-122"/>
              </a:endParaRPr>
            </a:p>
          </p:txBody>
        </p:sp>
        <p:cxnSp>
          <p:nvCxnSpPr>
            <p:cNvPr id="19482" name="AutoShape 24"/>
            <p:cNvCxnSpPr>
              <a:cxnSpLocks noChangeShapeType="1"/>
            </p:cNvCxnSpPr>
            <p:nvPr/>
          </p:nvCxnSpPr>
          <p:spPr bwMode="auto">
            <a:xfrm>
              <a:off x="9306" y="7707"/>
              <a:ext cx="0" cy="269"/>
            </a:xfrm>
            <a:prstGeom prst="straightConnector1">
              <a:avLst/>
            </a:prstGeom>
            <a:noFill/>
            <a:ln w="9525">
              <a:solidFill>
                <a:srgbClr val="000000"/>
              </a:solidFill>
              <a:round/>
              <a:headEnd/>
              <a:tailEnd/>
            </a:ln>
          </p:spPr>
        </p:cxnSp>
        <p:sp>
          <p:nvSpPr>
            <p:cNvPr id="3097" name="Text Box 25"/>
            <p:cNvSpPr txBox="1">
              <a:spLocks noChangeArrowheads="1"/>
            </p:cNvSpPr>
            <p:nvPr/>
          </p:nvSpPr>
          <p:spPr bwMode="auto">
            <a:xfrm>
              <a:off x="9115" y="7973"/>
              <a:ext cx="371" cy="949"/>
            </a:xfrm>
            <a:prstGeom prst="rect">
              <a:avLst/>
            </a:prstGeom>
            <a:solidFill>
              <a:srgbClr val="FFFFFF"/>
            </a:solidFill>
            <a:ln w="9525">
              <a:solidFill>
                <a:srgbClr val="000000"/>
              </a:solidFill>
              <a:miter lim="800000"/>
              <a:headEnd/>
              <a:tailEnd/>
            </a:ln>
          </p:spPr>
          <p:txBody>
            <a:bodyPr vert="eaVert" lIns="0" tIns="0" rIns="28800" bIns="0"/>
            <a:lstStyle/>
            <a:p>
              <a:pPr algn="ctr">
                <a:defRPr/>
              </a:pPr>
              <a:r>
                <a:rPr lang="zh-CN" altLang="en-US" sz="1050">
                  <a:latin typeface="Times New Roman" pitchFamily="18" charset="0"/>
                  <a:ea typeface="宋体" pitchFamily="2" charset="-122"/>
                  <a:cs typeface="宋体" pitchFamily="2" charset="-122"/>
                </a:rPr>
                <a:t>在线留言</a:t>
              </a:r>
            </a:p>
            <a:p>
              <a:pPr>
                <a:defRPr/>
              </a:pPr>
              <a:endParaRPr lang="zh-CN" sz="1050">
                <a:latin typeface="Arial" pitchFamily="34" charset="0"/>
                <a:ea typeface="宋体" pitchFamily="2" charset="-122"/>
                <a:cs typeface="宋体" pitchFamily="2" charset="-122"/>
              </a:endParaRPr>
            </a:p>
          </p:txBody>
        </p:sp>
      </p:grpSp>
      <p:sp>
        <p:nvSpPr>
          <p:cNvPr id="19460" name="矩形 27"/>
          <p:cNvSpPr>
            <a:spLocks noChangeArrowheads="1"/>
          </p:cNvSpPr>
          <p:nvPr/>
        </p:nvSpPr>
        <p:spPr bwMode="auto">
          <a:xfrm>
            <a:off x="3500438" y="5643563"/>
            <a:ext cx="2422525" cy="369887"/>
          </a:xfrm>
          <a:prstGeom prst="rect">
            <a:avLst/>
          </a:prstGeom>
          <a:noFill/>
          <a:ln w="9525">
            <a:noFill/>
            <a:miter lim="800000"/>
            <a:headEnd/>
            <a:tailEnd/>
          </a:ln>
        </p:spPr>
        <p:txBody>
          <a:bodyPr wrap="none">
            <a:spAutoFit/>
          </a:bodyPr>
          <a:lstStyle/>
          <a:p>
            <a:r>
              <a:rPr lang="zh-CN" altLang="en-US">
                <a:latin typeface="Candara" pitchFamily="34" charset="0"/>
                <a:ea typeface="华文楷体"/>
              </a:rPr>
              <a:t>图</a:t>
            </a:r>
            <a:r>
              <a:rPr lang="en-US" altLang="zh-CN">
                <a:latin typeface="Candara" pitchFamily="34" charset="0"/>
                <a:ea typeface="华文楷体"/>
              </a:rPr>
              <a:t>2-9  </a:t>
            </a:r>
            <a:r>
              <a:rPr lang="zh-CN" altLang="en-US">
                <a:latin typeface="Candara" pitchFamily="34" charset="0"/>
                <a:ea typeface="华文楷体"/>
              </a:rPr>
              <a:t>网站模块结构图</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a:xfrm>
            <a:off x="500063" y="2000250"/>
            <a:ext cx="7875587" cy="3643313"/>
          </a:xfrm>
        </p:spPr>
        <p:txBody>
          <a:bodyPr/>
          <a:lstStyle/>
          <a:p>
            <a:pPr>
              <a:buFont typeface="Symbol" pitchFamily="18" charset="2"/>
              <a:buNone/>
            </a:pPr>
            <a:r>
              <a:rPr lang="zh-CN" altLang="en-US" smtClean="0"/>
              <a:t>     网站又称为站点，是一组具有共享属性（如相关主题、类似的设计或共同目的）的链接文档和资源，是多个网页的集合，其包括一个首页和若干个子页。网站站点结构将决定如何去引导浏览者在站点中漫游，要结构清晰、易于操作。为了达到最佳效果，在创建任何</a:t>
            </a:r>
            <a:r>
              <a:rPr lang="en-US" altLang="zh-CN" smtClean="0"/>
              <a:t>Web</a:t>
            </a:r>
            <a:r>
              <a:rPr lang="zh-CN" altLang="en-US" smtClean="0"/>
              <a:t>站点页面之前，要对站点的结构进行设计和规划。</a:t>
            </a:r>
            <a:endParaRPr lang="en-US" altLang="zh-CN" b="1" smtClean="0"/>
          </a:p>
        </p:txBody>
      </p:sp>
      <p:sp>
        <p:nvSpPr>
          <p:cNvPr id="20482" name="标题 2"/>
          <p:cNvSpPr>
            <a:spLocks noGrp="1"/>
          </p:cNvSpPr>
          <p:nvPr>
            <p:ph type="title"/>
          </p:nvPr>
        </p:nvSpPr>
        <p:spPr/>
        <p:txBody>
          <a:bodyPr/>
          <a:lstStyle/>
          <a:p>
            <a:endParaRPr lang="zh-CN" altLang="en-US" smtClean="0"/>
          </a:p>
        </p:txBody>
      </p:sp>
      <p:grpSp>
        <p:nvGrpSpPr>
          <p:cNvPr id="20483" name="Group 2"/>
          <p:cNvGrpSpPr>
            <a:grpSpLocks/>
          </p:cNvGrpSpPr>
          <p:nvPr/>
        </p:nvGrpSpPr>
        <p:grpSpPr bwMode="auto">
          <a:xfrm>
            <a:off x="2286000" y="4500563"/>
            <a:ext cx="4929188" cy="1143000"/>
            <a:chOff x="2725" y="13142"/>
            <a:chExt cx="6295" cy="1169"/>
          </a:xfrm>
        </p:grpSpPr>
        <p:sp>
          <p:nvSpPr>
            <p:cNvPr id="4099" name="Rectangle 3"/>
            <p:cNvSpPr>
              <a:spLocks noChangeArrowheads="1"/>
            </p:cNvSpPr>
            <p:nvPr/>
          </p:nvSpPr>
          <p:spPr bwMode="auto">
            <a:xfrm>
              <a:off x="4874" y="13142"/>
              <a:ext cx="1460"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zh-CN" altLang="en-US" sz="1050">
                  <a:latin typeface="Times New Roman" pitchFamily="18" charset="0"/>
                  <a:ea typeface="宋体" pitchFamily="2" charset="-122"/>
                  <a:cs typeface="宋体" pitchFamily="2" charset="-122"/>
                </a:rPr>
                <a:t>网站根目录</a:t>
              </a:r>
              <a:endParaRPr lang="zh-CN" sz="1050">
                <a:latin typeface="Arial" pitchFamily="34" charset="0"/>
                <a:ea typeface="宋体" pitchFamily="2" charset="-122"/>
                <a:cs typeface="宋体" pitchFamily="2" charset="-122"/>
              </a:endParaRPr>
            </a:p>
          </p:txBody>
        </p:sp>
        <p:sp>
          <p:nvSpPr>
            <p:cNvPr id="4100" name="Rectangle 4"/>
            <p:cNvSpPr>
              <a:spLocks noChangeArrowheads="1"/>
            </p:cNvSpPr>
            <p:nvPr/>
          </p:nvSpPr>
          <p:spPr bwMode="auto">
            <a:xfrm>
              <a:off x="2725" y="13972"/>
              <a:ext cx="726"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zh-CN" altLang="en-US" sz="1050">
                  <a:latin typeface="Times New Roman" pitchFamily="18" charset="0"/>
                  <a:ea typeface="宋体" pitchFamily="2" charset="-122"/>
                  <a:cs typeface="宋体" pitchFamily="2" charset="-122"/>
                </a:rPr>
                <a:t>首页</a:t>
              </a:r>
              <a:endParaRPr lang="zh-CN" sz="1050">
                <a:latin typeface="Arial" pitchFamily="34" charset="0"/>
                <a:ea typeface="宋体" pitchFamily="2" charset="-122"/>
                <a:cs typeface="宋体" pitchFamily="2" charset="-122"/>
              </a:endParaRPr>
            </a:p>
          </p:txBody>
        </p:sp>
        <p:sp>
          <p:nvSpPr>
            <p:cNvPr id="4101" name="Rectangle 5"/>
            <p:cNvSpPr>
              <a:spLocks noChangeArrowheads="1"/>
            </p:cNvSpPr>
            <p:nvPr/>
          </p:nvSpPr>
          <p:spPr bwMode="auto">
            <a:xfrm>
              <a:off x="3984" y="13972"/>
              <a:ext cx="825"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en-US" altLang="zh-CN" sz="1050">
                  <a:latin typeface="Times New Roman" pitchFamily="18" charset="0"/>
                  <a:ea typeface="宋体" pitchFamily="2" charset="-122"/>
                  <a:cs typeface="宋体" pitchFamily="2" charset="-122"/>
                </a:rPr>
                <a:t>images</a:t>
              </a:r>
              <a:endParaRPr lang="zh-CN" altLang="zh-CN" sz="1050">
                <a:latin typeface="Arial" pitchFamily="34" charset="0"/>
                <a:ea typeface="宋体" pitchFamily="2" charset="-122"/>
                <a:cs typeface="宋体" pitchFamily="2" charset="-122"/>
              </a:endParaRPr>
            </a:p>
          </p:txBody>
        </p:sp>
        <p:sp>
          <p:nvSpPr>
            <p:cNvPr id="4102" name="Rectangle 6"/>
            <p:cNvSpPr>
              <a:spLocks noChangeArrowheads="1"/>
            </p:cNvSpPr>
            <p:nvPr/>
          </p:nvSpPr>
          <p:spPr bwMode="auto">
            <a:xfrm>
              <a:off x="5344" y="13972"/>
              <a:ext cx="726"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en-US" altLang="zh-CN" sz="1050">
                  <a:latin typeface="Times New Roman" pitchFamily="18" charset="0"/>
                  <a:ea typeface="宋体" pitchFamily="2" charset="-122"/>
                  <a:cs typeface="宋体" pitchFamily="2" charset="-122"/>
                </a:rPr>
                <a:t>flash</a:t>
              </a:r>
              <a:endParaRPr lang="zh-CN" altLang="zh-CN" sz="1050">
                <a:latin typeface="Arial" pitchFamily="34" charset="0"/>
                <a:ea typeface="宋体" pitchFamily="2" charset="-122"/>
                <a:cs typeface="宋体" pitchFamily="2" charset="-122"/>
              </a:endParaRPr>
            </a:p>
          </p:txBody>
        </p:sp>
        <p:sp>
          <p:nvSpPr>
            <p:cNvPr id="4103" name="Rectangle 7"/>
            <p:cNvSpPr>
              <a:spLocks noChangeArrowheads="1"/>
            </p:cNvSpPr>
            <p:nvPr/>
          </p:nvSpPr>
          <p:spPr bwMode="auto">
            <a:xfrm>
              <a:off x="6605" y="13972"/>
              <a:ext cx="815"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en-US" altLang="zh-CN" sz="1050">
                  <a:latin typeface="Times New Roman" pitchFamily="18" charset="0"/>
                  <a:ea typeface="宋体" pitchFamily="2" charset="-122"/>
                  <a:cs typeface="宋体" pitchFamily="2" charset="-122"/>
                </a:rPr>
                <a:t>music</a:t>
              </a:r>
              <a:endParaRPr lang="zh-CN" altLang="zh-CN" sz="1050">
                <a:latin typeface="Arial" pitchFamily="34" charset="0"/>
                <a:ea typeface="宋体" pitchFamily="2" charset="-122"/>
                <a:cs typeface="宋体" pitchFamily="2" charset="-122"/>
              </a:endParaRPr>
            </a:p>
          </p:txBody>
        </p:sp>
        <p:sp>
          <p:nvSpPr>
            <p:cNvPr id="4104" name="Rectangle 8"/>
            <p:cNvSpPr>
              <a:spLocks noChangeArrowheads="1"/>
            </p:cNvSpPr>
            <p:nvPr/>
          </p:nvSpPr>
          <p:spPr bwMode="auto">
            <a:xfrm>
              <a:off x="7956" y="13972"/>
              <a:ext cx="1064" cy="339"/>
            </a:xfrm>
            <a:prstGeom prst="rect">
              <a:avLst/>
            </a:prstGeom>
            <a:solidFill>
              <a:srgbClr val="FFFFFF"/>
            </a:solidFill>
            <a:ln w="9525">
              <a:solidFill>
                <a:srgbClr val="000000"/>
              </a:solidFill>
              <a:miter lim="800000"/>
              <a:headEnd/>
              <a:tailEnd/>
            </a:ln>
          </p:spPr>
          <p:txBody>
            <a:bodyPr lIns="0" tIns="18000" rIns="0" bIns="0"/>
            <a:lstStyle/>
            <a:p>
              <a:pPr algn="ctr">
                <a:defRPr/>
              </a:pPr>
              <a:r>
                <a:rPr lang="zh-CN" altLang="en-US" sz="1050">
                  <a:latin typeface="Times New Roman" pitchFamily="18" charset="0"/>
                  <a:ea typeface="宋体" pitchFamily="2" charset="-122"/>
                  <a:cs typeface="宋体" pitchFamily="2" charset="-122"/>
                </a:rPr>
                <a:t>其他网页</a:t>
              </a:r>
              <a:endParaRPr lang="zh-CN" sz="1050">
                <a:latin typeface="Arial" pitchFamily="34" charset="0"/>
                <a:ea typeface="宋体" pitchFamily="2" charset="-122"/>
                <a:cs typeface="宋体" pitchFamily="2" charset="-122"/>
              </a:endParaRPr>
            </a:p>
          </p:txBody>
        </p:sp>
        <p:cxnSp>
          <p:nvCxnSpPr>
            <p:cNvPr id="20491" name="AutoShape 9"/>
            <p:cNvCxnSpPr>
              <a:cxnSpLocks noChangeShapeType="1"/>
            </p:cNvCxnSpPr>
            <p:nvPr/>
          </p:nvCxnSpPr>
          <p:spPr bwMode="auto">
            <a:xfrm>
              <a:off x="3080" y="13756"/>
              <a:ext cx="5320" cy="0"/>
            </a:xfrm>
            <a:prstGeom prst="straightConnector1">
              <a:avLst/>
            </a:prstGeom>
            <a:noFill/>
            <a:ln w="9525">
              <a:solidFill>
                <a:srgbClr val="000000"/>
              </a:solidFill>
              <a:round/>
              <a:headEnd/>
              <a:tailEnd type="none" w="sm" len="med"/>
            </a:ln>
          </p:spPr>
        </p:cxnSp>
        <p:cxnSp>
          <p:nvCxnSpPr>
            <p:cNvPr id="20492" name="AutoShape 10"/>
            <p:cNvCxnSpPr>
              <a:cxnSpLocks noChangeShapeType="1"/>
            </p:cNvCxnSpPr>
            <p:nvPr/>
          </p:nvCxnSpPr>
          <p:spPr bwMode="auto">
            <a:xfrm>
              <a:off x="3080" y="13756"/>
              <a:ext cx="0" cy="200"/>
            </a:xfrm>
            <a:prstGeom prst="straightConnector1">
              <a:avLst/>
            </a:prstGeom>
            <a:noFill/>
            <a:ln w="9525">
              <a:solidFill>
                <a:srgbClr val="000000"/>
              </a:solidFill>
              <a:round/>
              <a:headEnd/>
              <a:tailEnd type="stealth" w="sm" len="med"/>
            </a:ln>
          </p:spPr>
        </p:cxnSp>
        <p:cxnSp>
          <p:nvCxnSpPr>
            <p:cNvPr id="20493" name="AutoShape 11"/>
            <p:cNvCxnSpPr>
              <a:cxnSpLocks noChangeShapeType="1"/>
            </p:cNvCxnSpPr>
            <p:nvPr/>
          </p:nvCxnSpPr>
          <p:spPr bwMode="auto">
            <a:xfrm>
              <a:off x="4430" y="13776"/>
              <a:ext cx="0" cy="200"/>
            </a:xfrm>
            <a:prstGeom prst="straightConnector1">
              <a:avLst/>
            </a:prstGeom>
            <a:noFill/>
            <a:ln w="9525">
              <a:solidFill>
                <a:srgbClr val="000000"/>
              </a:solidFill>
              <a:round/>
              <a:headEnd/>
              <a:tailEnd type="stealth" w="sm" len="med"/>
            </a:ln>
          </p:spPr>
        </p:cxnSp>
        <p:cxnSp>
          <p:nvCxnSpPr>
            <p:cNvPr id="20494" name="AutoShape 12"/>
            <p:cNvCxnSpPr>
              <a:cxnSpLocks noChangeShapeType="1"/>
            </p:cNvCxnSpPr>
            <p:nvPr/>
          </p:nvCxnSpPr>
          <p:spPr bwMode="auto">
            <a:xfrm>
              <a:off x="5730" y="13766"/>
              <a:ext cx="0" cy="200"/>
            </a:xfrm>
            <a:prstGeom prst="straightConnector1">
              <a:avLst/>
            </a:prstGeom>
            <a:noFill/>
            <a:ln w="9525">
              <a:solidFill>
                <a:srgbClr val="000000"/>
              </a:solidFill>
              <a:round/>
              <a:headEnd/>
              <a:tailEnd type="stealth" w="sm" len="med"/>
            </a:ln>
          </p:spPr>
        </p:cxnSp>
        <p:cxnSp>
          <p:nvCxnSpPr>
            <p:cNvPr id="20495" name="AutoShape 13"/>
            <p:cNvCxnSpPr>
              <a:cxnSpLocks noChangeShapeType="1"/>
            </p:cNvCxnSpPr>
            <p:nvPr/>
          </p:nvCxnSpPr>
          <p:spPr bwMode="auto">
            <a:xfrm>
              <a:off x="7010" y="13776"/>
              <a:ext cx="0" cy="200"/>
            </a:xfrm>
            <a:prstGeom prst="straightConnector1">
              <a:avLst/>
            </a:prstGeom>
            <a:noFill/>
            <a:ln w="9525">
              <a:solidFill>
                <a:srgbClr val="000000"/>
              </a:solidFill>
              <a:round/>
              <a:headEnd/>
              <a:tailEnd type="stealth" w="sm" len="med"/>
            </a:ln>
          </p:spPr>
        </p:cxnSp>
        <p:cxnSp>
          <p:nvCxnSpPr>
            <p:cNvPr id="20496" name="AutoShape 14"/>
            <p:cNvCxnSpPr>
              <a:cxnSpLocks noChangeShapeType="1"/>
            </p:cNvCxnSpPr>
            <p:nvPr/>
          </p:nvCxnSpPr>
          <p:spPr bwMode="auto">
            <a:xfrm>
              <a:off x="8400" y="13766"/>
              <a:ext cx="0" cy="200"/>
            </a:xfrm>
            <a:prstGeom prst="straightConnector1">
              <a:avLst/>
            </a:prstGeom>
            <a:noFill/>
            <a:ln w="9525">
              <a:solidFill>
                <a:srgbClr val="000000"/>
              </a:solidFill>
              <a:round/>
              <a:headEnd/>
              <a:tailEnd type="stealth" w="sm" len="med"/>
            </a:ln>
          </p:spPr>
        </p:cxnSp>
        <p:cxnSp>
          <p:nvCxnSpPr>
            <p:cNvPr id="20497" name="AutoShape 15"/>
            <p:cNvCxnSpPr>
              <a:cxnSpLocks noChangeShapeType="1"/>
            </p:cNvCxnSpPr>
            <p:nvPr/>
          </p:nvCxnSpPr>
          <p:spPr bwMode="auto">
            <a:xfrm>
              <a:off x="5600" y="13486"/>
              <a:ext cx="0" cy="270"/>
            </a:xfrm>
            <a:prstGeom prst="straightConnector1">
              <a:avLst/>
            </a:prstGeom>
            <a:noFill/>
            <a:ln w="9525">
              <a:solidFill>
                <a:srgbClr val="000000"/>
              </a:solidFill>
              <a:round/>
              <a:headEnd/>
              <a:tailEnd/>
            </a:ln>
          </p:spPr>
        </p:cxnSp>
      </p:grpSp>
      <p:sp>
        <p:nvSpPr>
          <p:cNvPr id="20484" name="矩形 17"/>
          <p:cNvSpPr>
            <a:spLocks noChangeArrowheads="1"/>
          </p:cNvSpPr>
          <p:nvPr/>
        </p:nvSpPr>
        <p:spPr bwMode="auto">
          <a:xfrm>
            <a:off x="3571875" y="5857875"/>
            <a:ext cx="2041525" cy="369888"/>
          </a:xfrm>
          <a:prstGeom prst="rect">
            <a:avLst/>
          </a:prstGeom>
          <a:noFill/>
          <a:ln w="9525">
            <a:noFill/>
            <a:miter lim="800000"/>
            <a:headEnd/>
            <a:tailEnd/>
          </a:ln>
        </p:spPr>
        <p:txBody>
          <a:bodyPr wrap="none">
            <a:spAutoFit/>
          </a:bodyPr>
          <a:lstStyle/>
          <a:p>
            <a:r>
              <a:rPr lang="zh-CN" altLang="en-US">
                <a:latin typeface="Candara" pitchFamily="34" charset="0"/>
                <a:ea typeface="华文楷体"/>
              </a:rPr>
              <a:t>图</a:t>
            </a:r>
            <a:r>
              <a:rPr lang="en-US" altLang="zh-CN">
                <a:latin typeface="Candara" pitchFamily="34" charset="0"/>
                <a:ea typeface="华文楷体"/>
              </a:rPr>
              <a:t>2-10  </a:t>
            </a:r>
            <a:r>
              <a:rPr lang="zh-CN" altLang="en-US">
                <a:latin typeface="Candara" pitchFamily="34" charset="0"/>
                <a:ea typeface="华文楷体"/>
              </a:rPr>
              <a:t>网站结构图</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pPr>
              <a:buFont typeface="Symbol" pitchFamily="18" charset="2"/>
              <a:buNone/>
            </a:pPr>
            <a:r>
              <a:rPr lang="en-US" altLang="zh-CN" smtClean="0"/>
              <a:t>2</a:t>
            </a:r>
            <a:r>
              <a:rPr lang="zh-CN" altLang="en-US" smtClean="0"/>
              <a:t>．创建本地站点</a:t>
            </a:r>
            <a:endParaRPr lang="en-US" altLang="zh-CN" smtClean="0"/>
          </a:p>
          <a:p>
            <a:pPr>
              <a:buFont typeface="Symbol" pitchFamily="18" charset="2"/>
              <a:buNone/>
            </a:pPr>
            <a:r>
              <a:rPr lang="zh-CN" altLang="en-US" smtClean="0"/>
              <a:t>（</a:t>
            </a:r>
            <a:r>
              <a:rPr lang="en-US" altLang="zh-CN" smtClean="0"/>
              <a:t>1</a:t>
            </a:r>
            <a:r>
              <a:rPr lang="zh-CN" altLang="en-US" smtClean="0"/>
              <a:t>）选择“站点”→“新建站点”命令。</a:t>
            </a:r>
            <a:endParaRPr lang="en-US" altLang="zh-CN" smtClean="0"/>
          </a:p>
          <a:p>
            <a:pPr>
              <a:buFont typeface="Symbol" pitchFamily="18" charset="2"/>
              <a:buNone/>
            </a:pPr>
            <a:r>
              <a:rPr lang="zh-CN" altLang="en-US" smtClean="0"/>
              <a:t>（</a:t>
            </a:r>
            <a:r>
              <a:rPr lang="en-US" altLang="zh-CN" smtClean="0"/>
              <a:t>2</a:t>
            </a:r>
            <a:r>
              <a:rPr lang="zh-CN" altLang="en-US" smtClean="0"/>
              <a:t>）选择新建站点后会弹出“站点设置”对话框，选择“站点”选项，在右侧窗口提示输入“站点名称”和“本地站点文件夹” 。单击“保存”按钮后，本地站点创建完成。</a:t>
            </a:r>
          </a:p>
          <a:p>
            <a:pPr>
              <a:buFont typeface="Symbol" pitchFamily="18" charset="2"/>
              <a:buNone/>
            </a:pPr>
            <a:endParaRPr lang="zh-CN" altLang="en-US" smtClean="0"/>
          </a:p>
        </p:txBody>
      </p:sp>
      <p:sp>
        <p:nvSpPr>
          <p:cNvPr id="21506" name="标题 2"/>
          <p:cNvSpPr>
            <a:spLocks noGrp="1"/>
          </p:cNvSpPr>
          <p:nvPr>
            <p:ph type="title"/>
          </p:nvPr>
        </p:nvSpPr>
        <p:spPr/>
        <p:txBody>
          <a:bodyPr/>
          <a:lstStyle/>
          <a:p>
            <a:endParaRPr lang="zh-CN" alt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700</TotalTime>
  <Words>3867</Words>
  <Application>Microsoft Office PowerPoint</Application>
  <PresentationFormat>全屏显示(4:3)</PresentationFormat>
  <Paragraphs>202</Paragraphs>
  <Slides>44</Slides>
  <Notes>0</Notes>
  <HiddenSlides>0</HiddenSlides>
  <MMClips>0</MMClips>
  <ScaleCrop>false</ScaleCrop>
  <HeadingPairs>
    <vt:vector size="6" baseType="variant">
      <vt:variant>
        <vt:lpstr>已用的字体</vt:lpstr>
      </vt:variant>
      <vt:variant>
        <vt:i4>9</vt:i4>
      </vt:variant>
      <vt:variant>
        <vt:lpstr>演示文稿设计模板</vt:lpstr>
      </vt:variant>
      <vt:variant>
        <vt:i4>8</vt:i4>
      </vt:variant>
      <vt:variant>
        <vt:lpstr>幻灯片标题</vt:lpstr>
      </vt:variant>
      <vt:variant>
        <vt:i4>44</vt:i4>
      </vt:variant>
    </vt:vector>
  </HeadingPairs>
  <TitlesOfParts>
    <vt:vector size="61" baseType="lpstr">
      <vt:lpstr>Candara</vt:lpstr>
      <vt:lpstr>华文楷体</vt:lpstr>
      <vt:lpstr>Arial</vt:lpstr>
      <vt:lpstr>华文新魏</vt:lpstr>
      <vt:lpstr>Symbol</vt:lpstr>
      <vt:lpstr>Calibri</vt:lpstr>
      <vt:lpstr>宋体</vt:lpstr>
      <vt:lpstr>华文彩云</vt:lpstr>
      <vt:lpstr>Times New Roman</vt:lpstr>
      <vt:lpstr>波形</vt:lpstr>
      <vt:lpstr>波形</vt:lpstr>
      <vt:lpstr>波形</vt:lpstr>
      <vt:lpstr>波形</vt:lpstr>
      <vt:lpstr>波形</vt:lpstr>
      <vt:lpstr>波形</vt:lpstr>
      <vt:lpstr>波形</vt:lpstr>
      <vt:lpstr>波形</vt:lpstr>
      <vt:lpstr>第2章  Dreamweaver CS5网页制作基础 </vt:lpstr>
      <vt:lpstr>第2章  Dreamweaver CS5网页制作基础 </vt:lpstr>
      <vt:lpstr>2.1  Dreamweaver CS5入门 </vt:lpstr>
      <vt:lpstr>2.1.1  Dreamweaver CS5简介 </vt:lpstr>
      <vt:lpstr>2.1.2  Dreamweaver CS5工作区 </vt:lpstr>
      <vt:lpstr>幻灯片 6</vt:lpstr>
      <vt:lpstr>2.2  Dreamweaver CS5站点管理</vt:lpstr>
      <vt:lpstr>幻灯片 8</vt:lpstr>
      <vt:lpstr>幻灯片 9</vt:lpstr>
      <vt:lpstr>幻灯片 10</vt:lpstr>
      <vt:lpstr>幻灯片 11</vt:lpstr>
      <vt:lpstr>2.3  制作简单网页 </vt:lpstr>
      <vt:lpstr>2.3.1  HTML简介 </vt:lpstr>
      <vt:lpstr>2.3.1  HTML简介</vt:lpstr>
      <vt:lpstr>2.3.1  HTML简介</vt:lpstr>
      <vt:lpstr>2.3.1  HTML简介</vt:lpstr>
      <vt:lpstr>2.3.2  项目展示：图文并茂网页</vt:lpstr>
      <vt:lpstr>2.3.2  项目展示：图文并茂网页</vt:lpstr>
      <vt:lpstr>幻灯片 19</vt:lpstr>
      <vt:lpstr>幻灯片 20</vt:lpstr>
      <vt:lpstr>2.3.3  文本的插入与编辑 </vt:lpstr>
      <vt:lpstr>幻灯片 22</vt:lpstr>
      <vt:lpstr>幻灯片 23</vt:lpstr>
      <vt:lpstr>幻灯片 24</vt:lpstr>
      <vt:lpstr>2.3.4  图片的插入与编辑</vt:lpstr>
      <vt:lpstr>幻灯片 26</vt:lpstr>
      <vt:lpstr>幻灯片 27</vt:lpstr>
      <vt:lpstr>幻灯片 28</vt:lpstr>
      <vt:lpstr>2.3.5  CSS基础</vt:lpstr>
      <vt:lpstr>1．创建CSS样式表</vt:lpstr>
      <vt:lpstr>1．创建CSS样式表</vt:lpstr>
      <vt:lpstr>1．创建CSS样式表</vt:lpstr>
      <vt:lpstr>1．创建CSS样式表</vt:lpstr>
      <vt:lpstr>1．创建CSS样式表</vt:lpstr>
      <vt:lpstr>2．CSS规则定义</vt:lpstr>
      <vt:lpstr>幻灯片 36</vt:lpstr>
      <vt:lpstr>幻灯片 37</vt:lpstr>
      <vt:lpstr>3．CSS样式应用实例</vt:lpstr>
      <vt:lpstr>3．CSS样式应用实例</vt:lpstr>
      <vt:lpstr>3．CSS样式应用实例</vt:lpstr>
      <vt:lpstr>3．CSS样式应用实例</vt:lpstr>
      <vt:lpstr>3．CSS样式应用实例</vt:lpstr>
      <vt:lpstr>3．CSS样式应用实例</vt:lpstr>
      <vt:lpstr>3．CSS样式应用实例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Users</cp:lastModifiedBy>
  <cp:revision>89</cp:revision>
  <dcterms:created xsi:type="dcterms:W3CDTF">2013-12-27T07:20:25Z</dcterms:created>
  <dcterms:modified xsi:type="dcterms:W3CDTF">2014-02-25T00:51:44Z</dcterms:modified>
</cp:coreProperties>
</file>