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8" r:id="rId5"/>
    <p:sldMasterId id="2147483712" r:id="rId6"/>
  </p:sldMasterIdLst>
  <p:notesMasterIdLst>
    <p:notesMasterId r:id="rId60"/>
  </p:notesMasterIdLst>
  <p:handoutMasterIdLst>
    <p:handoutMasterId r:id="rId61"/>
  </p:handoutMasterIdLst>
  <p:sldIdLst>
    <p:sldId id="434" r:id="rId7"/>
    <p:sldId id="304" r:id="rId8"/>
    <p:sldId id="369" r:id="rId9"/>
    <p:sldId id="370" r:id="rId10"/>
    <p:sldId id="371" r:id="rId11"/>
    <p:sldId id="372" r:id="rId12"/>
    <p:sldId id="373" r:id="rId13"/>
    <p:sldId id="374" r:id="rId14"/>
    <p:sldId id="375" r:id="rId15"/>
    <p:sldId id="376" r:id="rId16"/>
    <p:sldId id="397" r:id="rId17"/>
    <p:sldId id="396" r:id="rId18"/>
    <p:sldId id="399" r:id="rId19"/>
    <p:sldId id="398" r:id="rId20"/>
    <p:sldId id="377" r:id="rId21"/>
    <p:sldId id="378" r:id="rId22"/>
    <p:sldId id="379" r:id="rId23"/>
    <p:sldId id="380" r:id="rId24"/>
    <p:sldId id="381" r:id="rId25"/>
    <p:sldId id="402" r:id="rId26"/>
    <p:sldId id="401" r:id="rId27"/>
    <p:sldId id="400" r:id="rId28"/>
    <p:sldId id="407" r:id="rId29"/>
    <p:sldId id="406" r:id="rId30"/>
    <p:sldId id="408" r:id="rId31"/>
    <p:sldId id="409" r:id="rId32"/>
    <p:sldId id="403" r:id="rId33"/>
    <p:sldId id="411" r:id="rId34"/>
    <p:sldId id="382" r:id="rId35"/>
    <p:sldId id="410" r:id="rId36"/>
    <p:sldId id="413" r:id="rId37"/>
    <p:sldId id="412" r:id="rId38"/>
    <p:sldId id="383" r:id="rId39"/>
    <p:sldId id="384" r:id="rId40"/>
    <p:sldId id="418" r:id="rId41"/>
    <p:sldId id="417" r:id="rId42"/>
    <p:sldId id="419" r:id="rId43"/>
    <p:sldId id="416" r:id="rId44"/>
    <p:sldId id="415" r:id="rId45"/>
    <p:sldId id="420" r:id="rId46"/>
    <p:sldId id="421" r:id="rId47"/>
    <p:sldId id="425" r:id="rId48"/>
    <p:sldId id="424" r:id="rId49"/>
    <p:sldId id="426" r:id="rId50"/>
    <p:sldId id="428" r:id="rId51"/>
    <p:sldId id="427" r:id="rId52"/>
    <p:sldId id="429" r:id="rId53"/>
    <p:sldId id="430" r:id="rId54"/>
    <p:sldId id="423" r:id="rId55"/>
    <p:sldId id="431" r:id="rId56"/>
    <p:sldId id="432" r:id="rId57"/>
    <p:sldId id="422" r:id="rId58"/>
    <p:sldId id="433" r:id="rId5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9" autoAdjust="0"/>
    <p:restoredTop sz="94801" autoAdjust="0"/>
  </p:normalViewPr>
  <p:slideViewPr>
    <p:cSldViewPr showGuides="1">
      <p:cViewPr varScale="1">
        <p:scale>
          <a:sx n="67" d="100"/>
          <a:sy n="67" d="100"/>
        </p:scale>
        <p:origin x="-1254" y="-108"/>
      </p:cViewPr>
      <p:guideLst>
        <p:guide orient="horz" pos="2209"/>
        <p:guide pos="29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48614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页眉占位符 6145"/>
          <p:cNvSpPr>
            <a:spLocks noGrp="1"/>
          </p:cNvSpPr>
          <p:nvPr>
            <p:ph type="hdr" sz="quarter"/>
          </p:nvPr>
        </p:nvSpPr>
        <p:spPr>
          <a:xfrm>
            <a:off x="0" y="0"/>
            <a:ext cx="2971800" cy="457200"/>
          </a:xfrm>
          <a:prstGeom prst="rect">
            <a:avLst/>
          </a:prstGeom>
          <a:noFill/>
          <a:ln w="9525">
            <a:noFill/>
          </a:ln>
        </p:spPr>
        <p:txBody>
          <a:bodyPr/>
          <a:lstStyle/>
          <a:p>
            <a:pPr lvl="0" fontAlgn="base"/>
            <a:endParaRPr lang="zh-CN" sz="1200" strike="noStrike" noProof="1">
              <a:ea typeface="宋体" panose="02010600030101010101" pitchFamily="2" charset="-122"/>
            </a:endParaRPr>
          </a:p>
        </p:txBody>
      </p:sp>
      <p:sp>
        <p:nvSpPr>
          <p:cNvPr id="6147" name="日期占位符 6146"/>
          <p:cNvSpPr>
            <a:spLocks noGrp="1"/>
          </p:cNvSpPr>
          <p:nvPr>
            <p:ph type="dt" idx="1"/>
          </p:nvPr>
        </p:nvSpPr>
        <p:spPr>
          <a:xfrm>
            <a:off x="3884613" y="0"/>
            <a:ext cx="2971800" cy="457200"/>
          </a:xfrm>
          <a:prstGeom prst="rect">
            <a:avLst/>
          </a:prstGeom>
          <a:noFill/>
          <a:ln w="9525">
            <a:noFill/>
          </a:ln>
        </p:spPr>
        <p:txBody>
          <a:bodyPr/>
          <a:lstStyle/>
          <a:p>
            <a:pPr lvl="0" algn="r" fontAlgn="base"/>
            <a:endParaRPr lang="zh-CN" altLang="en-US" sz="1200" strike="noStrike" noProof="1">
              <a:ea typeface="宋体" panose="02010600030101010101" pitchFamily="2" charset="-122"/>
            </a:endParaRPr>
          </a:p>
        </p:txBody>
      </p:sp>
      <p:sp>
        <p:nvSpPr>
          <p:cNvPr id="6148" name="幻灯片图像占位符 6147"/>
          <p:cNvSpPr>
            <a:spLocks noGrp="1" noRot="1" noChangeAspect="1"/>
          </p:cNvSpPr>
          <p:nvPr>
            <p:ph type="sldImg"/>
          </p:nvPr>
        </p:nvSpPr>
        <p:spPr>
          <a:xfrm>
            <a:off x="1143000" y="685800"/>
            <a:ext cx="4572000" cy="3429000"/>
          </a:xfrm>
          <a:prstGeom prst="rect">
            <a:avLst/>
          </a:prstGeom>
          <a:noFill/>
          <a:ln w="9525">
            <a:noFill/>
          </a:ln>
        </p:spPr>
      </p:sp>
      <p:sp>
        <p:nvSpPr>
          <p:cNvPr id="6149" name="文本占位符 6148"/>
          <p:cNvSpPr>
            <a:spLocks noGrp="1" noRot="1"/>
          </p:cNvSpPr>
          <p:nvPr>
            <p:ph type="body" sz="quarter"/>
          </p:nvPr>
        </p:nvSpPr>
        <p:spPr>
          <a:xfrm>
            <a:off x="685800" y="4343400"/>
            <a:ext cx="5486400" cy="4114800"/>
          </a:xfrm>
          <a:prstGeom prst="rect">
            <a:avLst/>
          </a:prstGeom>
          <a:noFill/>
          <a:ln w="9525">
            <a:noFill/>
          </a:ln>
        </p:spPr>
        <p:txBody>
          <a:bodyPr anchor="ctr"/>
          <a:lstStyle/>
          <a:p>
            <a:pPr lvl="0" indent="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150" name="页脚占位符 6149"/>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zh-CN" sz="1200" strike="noStrike" noProof="1">
              <a:ea typeface="宋体" panose="02010600030101010101" pitchFamily="2" charset="-122"/>
            </a:endParaRPr>
          </a:p>
        </p:txBody>
      </p:sp>
      <p:sp>
        <p:nvSpPr>
          <p:cNvPr id="6151" name="灯片编号占位符 6150"/>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altLang="zh-CN" sz="1200" strike="noStrike" noProof="1">
                <a:latin typeface="Arial" panose="020B0604020202020204" pitchFamily="34" charset="0"/>
                <a:ea typeface="宋体" panose="02010600030101010101" pitchFamily="2" charset="-122"/>
                <a:cs typeface="+mn-ea"/>
              </a:rPr>
              <a:t>‹#›</a:t>
            </a:fld>
            <a:endParaRPr lang="zh-CN" sz="1200" strike="noStrike" noProof="1">
              <a:ea typeface="宋体" panose="02010600030101010101" pitchFamily="2" charset="-122"/>
            </a:endParaRPr>
          </a:p>
        </p:txBody>
      </p:sp>
    </p:spTree>
    <p:extLst>
      <p:ext uri="{BB962C8B-B14F-4D97-AF65-F5344CB8AC3E}">
        <p14:creationId xmlns:p14="http://schemas.microsoft.com/office/powerpoint/2010/main" val="1326640414"/>
      </p:ext>
    </p:extLst>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p>
        </p:txBody>
      </p:sp>
      <p:sp>
        <p:nvSpPr>
          <p:cNvPr id="8" name="页脚占位符 7"/>
          <p:cNvSpPr>
            <a:spLocks noGrp="1"/>
          </p:cNvSpPr>
          <p:nvPr>
            <p:ph type="ftr" sz="quarter" idx="11"/>
          </p:nvPr>
        </p:nvSpPr>
        <p:spPr/>
        <p:txBody>
          <a:bodyPr/>
          <a:lstStyle/>
          <a:p>
            <a:pPr lvl="0" eaLnBrk="1" fontAlgn="base" hangingPunct="1"/>
            <a:endParaRPr lang="zh-CN"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endParaRPr lang="zh-CN"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p>
        </p:txBody>
      </p:sp>
      <p:sp>
        <p:nvSpPr>
          <p:cNvPr id="3" name="页脚占位符 2"/>
          <p:cNvSpPr>
            <a:spLocks noGrp="1"/>
          </p:cNvSpPr>
          <p:nvPr>
            <p:ph type="ftr" sz="quarter" idx="11"/>
          </p:nvPr>
        </p:nvSpPr>
        <p:spPr/>
        <p:txBody>
          <a:bodyPr/>
          <a:lstStyle/>
          <a:p>
            <a:pPr lvl="0" eaLnBrk="1" fontAlgn="base" hangingPunct="1"/>
            <a:endParaRPr lang="zh-CN"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endParaRPr lang="zh-CN"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endParaRPr lang="zh-CN"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5122" name="矩形 5121"/>
          <p:cNvSpPr/>
          <p:nvPr/>
        </p:nvSpPr>
        <p:spPr>
          <a:xfrm>
            <a:off x="1588" y="38036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3" name="矩形 5122"/>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4" name="圆角矩形 5124"/>
          <p:cNvSpPr/>
          <p:nvPr/>
        </p:nvSpPr>
        <p:spPr>
          <a:xfrm>
            <a:off x="787400" y="3035300"/>
            <a:ext cx="7620000" cy="1143000"/>
          </a:xfrm>
          <a:prstGeom prst="roundRect">
            <a:avLst>
              <a:gd name="adj" fmla="val 38449"/>
            </a:avLst>
          </a:prstGeom>
          <a:solidFill>
            <a:schemeClr val="bg1"/>
          </a:solidFill>
          <a:ln w="9525">
            <a:noFill/>
          </a:ln>
        </p:spPr>
        <p:txBody>
          <a:bodyPr anchor="t"/>
          <a:lstStyle/>
          <a:p>
            <a:pPr lvl="0" indent="0"/>
            <a:endParaRPr lang="zh-CN" altLang="en-US">
              <a:latin typeface="Arial" panose="020B0604020202020204" pitchFamily="34" charset="0"/>
            </a:endParaRPr>
          </a:p>
        </p:txBody>
      </p:sp>
      <p:sp>
        <p:nvSpPr>
          <p:cNvPr id="5125" name="矩形 5125"/>
          <p:cNvSpPr/>
          <p:nvPr/>
        </p:nvSpPr>
        <p:spPr>
          <a:xfrm>
            <a:off x="1168400" y="3238500"/>
            <a:ext cx="6858000" cy="838200"/>
          </a:xfrm>
          <a:prstGeom prst="rect">
            <a:avLst/>
          </a:prstGeom>
          <a:noFill/>
          <a:ln w="9525">
            <a:noFill/>
          </a:ln>
        </p:spPr>
        <p:txBody>
          <a:bodyPr anchor="t"/>
          <a:lstStyle/>
          <a:p>
            <a:pPr lvl="0" indent="0" algn="l"/>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sp>
        <p:nvSpPr>
          <p:cNvPr id="5126" name="矩形 5126"/>
          <p:cNvSpPr/>
          <p:nvPr/>
        </p:nvSpPr>
        <p:spPr>
          <a:xfrm>
            <a:off x="0" y="26781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latin typeface="Arial" panose="020B0604020202020204" pitchFamily="34" charset="0"/>
            </a:endParaRPr>
          </a:p>
        </p:txBody>
      </p:sp>
      <p:sp>
        <p:nvSpPr>
          <p:cNvPr id="5127" name="矩形 5127"/>
          <p:cNvSpPr/>
          <p:nvPr/>
        </p:nvSpPr>
        <p:spPr>
          <a:xfrm>
            <a:off x="1168400" y="3238500"/>
            <a:ext cx="6858000" cy="838200"/>
          </a:xfrm>
          <a:prstGeom prst="rect">
            <a:avLst/>
          </a:prstGeom>
          <a:noFill/>
          <a:ln w="9525">
            <a:noFill/>
          </a:ln>
        </p:spPr>
        <p:txBody>
          <a:bodyPr anchor="t"/>
          <a:lstStyle/>
          <a:p>
            <a:pPr lvl="0" indent="0" algn="l" eaLnBrk="0" hangingPunct="0"/>
            <a:r>
              <a:rPr lang="zh-CN" altLang="en-US">
                <a:latin typeface="Arial" panose="020B0604020202020204" pitchFamily="34" charset="0"/>
                <a:ea typeface="宋体" panose="02010600030101010101" pitchFamily="2" charset="-122"/>
              </a:rPr>
              <a:t>第</a:t>
            </a:r>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章 电子商务案例分析模型</a:t>
            </a:r>
          </a:p>
        </p:txBody>
      </p:sp>
      <p:pic>
        <p:nvPicPr>
          <p:cNvPr id="5128" name="图片 5128"/>
          <p:cNvPicPr>
            <a:picLocks noChangeAspect="1"/>
          </p:cNvPicPr>
          <p:nvPr/>
        </p:nvPicPr>
        <p:blipFill>
          <a:blip r:embed="rId2"/>
          <a:stretch>
            <a:fillRect/>
          </a:stretch>
        </p:blipFill>
        <p:spPr>
          <a:xfrm>
            <a:off x="0" y="0"/>
            <a:ext cx="9144000" cy="2622550"/>
          </a:xfrm>
          <a:prstGeom prst="rect">
            <a:avLst/>
          </a:prstGeom>
          <a:noFill/>
          <a:ln w="9525">
            <a:noFill/>
          </a:ln>
        </p:spPr>
      </p:pic>
      <p:sp>
        <p:nvSpPr>
          <p:cNvPr id="2" name="灯片编号占位符 5123"/>
          <p:cNvSpPr>
            <a:spLocks noGrp="1"/>
          </p:cNvSpPr>
          <p:nvPr>
            <p:ph type="sldNum" sz="quarter" idx="4"/>
          </p:nvPr>
        </p:nvSpPr>
        <p:spPr>
          <a:xfrm>
            <a:off x="8305800" y="6438900"/>
            <a:ext cx="685800" cy="381000"/>
          </a:xfrm>
          <a:prstGeom prst="rect">
            <a:avLst/>
          </a:prstGeom>
          <a:noFill/>
          <a:ln w="9525">
            <a:noFill/>
          </a:ln>
        </p:spPr>
        <p:txBody>
          <a:bodyPr anchor="t"/>
          <a:lstStyle/>
          <a:p>
            <a:pPr eaLnBrk="1" fontAlgn="base" hangingPunct="1"/>
            <a:fld id="{9A0DB2DC-4C9A-4742-B13C-FB6460FD3503}" type="slidenum">
              <a:rPr lang="en-US" altLang="zh-CN" sz="1200" noProof="1">
                <a:latin typeface="Arial" panose="020B0604020202020204" pitchFamily="34" charset="0"/>
                <a:ea typeface="宋体" panose="02010600030101010101" pitchFamily="2" charset="-122"/>
                <a:cs typeface="+mn-ea"/>
              </a:rPr>
              <a:t>‹#›</a:t>
            </a:fld>
            <a:endParaRPr lang="zh-CN" sz="1200" noProof="1">
              <a:ea typeface="宋体" panose="02010600030101010101" pitchFamily="2" charset="-122"/>
            </a:endParaRPr>
          </a:p>
        </p:txBody>
      </p:sp>
    </p:spTree>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74650"/>
            <a:ext cx="2057400" cy="59499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74650"/>
            <a:ext cx="6052930" cy="59499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4098" name="矩形 2049"/>
          <p:cNvSpPr/>
          <p:nvPr/>
        </p:nvSpPr>
        <p:spPr>
          <a:xfrm>
            <a:off x="1588" y="3498850"/>
            <a:ext cx="9142412" cy="130175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4099" name="矩形 2050"/>
          <p:cNvSpPr/>
          <p:nvPr/>
        </p:nvSpPr>
        <p:spPr>
          <a:xfrm>
            <a:off x="0" y="2373313"/>
            <a:ext cx="9144000" cy="1071562"/>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endParaRPr lang="zh-CN" altLang="en-US"/>
          </a:p>
        </p:txBody>
      </p:sp>
      <p:sp>
        <p:nvSpPr>
          <p:cNvPr id="4100" name="圆角矩形 2051"/>
          <p:cNvSpPr/>
          <p:nvPr/>
        </p:nvSpPr>
        <p:spPr>
          <a:xfrm>
            <a:off x="787400" y="2730500"/>
            <a:ext cx="7620000" cy="1143000"/>
          </a:xfrm>
          <a:prstGeom prst="roundRect">
            <a:avLst>
              <a:gd name="adj" fmla="val 38449"/>
            </a:avLst>
          </a:prstGeom>
          <a:solidFill>
            <a:schemeClr val="bg1"/>
          </a:solidFill>
          <a:ln w="25400" cap="flat" cmpd="sng">
            <a:solidFill>
              <a:srgbClr val="000080"/>
            </a:solidFill>
            <a:prstDash val="solid"/>
            <a:round/>
            <a:headEnd type="none" w="med" len="med"/>
            <a:tailEnd type="none" w="med" len="med"/>
          </a:ln>
        </p:spPr>
        <p:txBody>
          <a:bodyPr anchor="t"/>
          <a:lstStyle/>
          <a:p>
            <a:pPr lvl="0" indent="0"/>
            <a:endParaRPr lang="zh-CN" altLang="en-US"/>
          </a:p>
        </p:txBody>
      </p:sp>
      <p:sp>
        <p:nvSpPr>
          <p:cNvPr id="4101" name="矩形 2052"/>
          <p:cNvSpPr/>
          <p:nvPr/>
        </p:nvSpPr>
        <p:spPr>
          <a:xfrm>
            <a:off x="2133600" y="4724400"/>
            <a:ext cx="4495800" cy="762000"/>
          </a:xfrm>
          <a:prstGeom prst="rect">
            <a:avLst/>
          </a:prstGeom>
          <a:noFill/>
          <a:ln w="9525">
            <a:noFill/>
          </a:ln>
        </p:spPr>
        <p:txBody>
          <a:bodyPr anchor="t"/>
          <a:lstStyle/>
          <a:p>
            <a:pPr lvl="0" indent="0" algn="l" eaLnBrk="0" hangingPunct="0"/>
            <a:endParaRPr lang="zh-CN" altLang="en-US">
              <a:ea typeface="宋体" panose="02010600030101010101" pitchFamily="2" charset="-122"/>
            </a:endParaRPr>
          </a:p>
        </p:txBody>
      </p:sp>
      <p:sp>
        <p:nvSpPr>
          <p:cNvPr id="4102" name="矩形 2054"/>
          <p:cNvSpPr/>
          <p:nvPr/>
        </p:nvSpPr>
        <p:spPr>
          <a:xfrm>
            <a:off x="1588" y="0"/>
            <a:ext cx="9142412" cy="2362200"/>
          </a:xfrm>
          <a:prstGeom prst="rect">
            <a:avLst/>
          </a:prstGeom>
          <a:gradFill rotWithShape="1">
            <a:gsLst>
              <a:gs pos="0">
                <a:schemeClr val="accent2"/>
              </a:gs>
              <a:gs pos="100000">
                <a:srgbClr val="FFFFFF"/>
              </a:gs>
            </a:gsLst>
            <a:lin ang="5400000" scaled="1"/>
            <a:tileRect/>
          </a:gradFill>
          <a:ln w="9525">
            <a:noFill/>
          </a:ln>
        </p:spPr>
        <p:txBody>
          <a:bodyPr anchor="t"/>
          <a:lstStyle/>
          <a:p>
            <a:pPr lvl="0" indent="0"/>
            <a:endParaRPr lang="zh-CN" altLang="en-US"/>
          </a:p>
        </p:txBody>
      </p:sp>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19200"/>
            <a:ext cx="4032504" cy="51054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365125"/>
            <a:ext cx="6052930" cy="595947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11188" y="1268413"/>
            <a:ext cx="3919537"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83125" y="1268413"/>
            <a:ext cx="3921125" cy="256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2016-12-26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sp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20000"/>
              </a:lnSpc>
              <a:spcBef>
                <a:spcPct val="20000"/>
              </a:spcBef>
              <a:spcAft>
                <a:spcPct val="0"/>
              </a:spcAft>
              <a:buClr>
                <a:schemeClr val="folHlink"/>
              </a:buClr>
              <a:buSzPct val="60000"/>
              <a:buFont typeface="Wingdings" panose="05000000000000000000" pitchFamily="2" charset="2"/>
              <a:buNone/>
              <a:defRPr/>
            </a:pP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27D5130A-F483-4294-9781-8D20A14E803A}" type="datetime1">
              <a:rPr kumimoji="0"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2016-12-26</a:t>
            </a:fld>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en-US" altLang="zh-CN" sz="1400" strike="noStrike" noProof="1" dirty="0">
                <a:latin typeface="Tahoma" panose="020B0604030504040204" pitchFamily="34" charset="0"/>
                <a:ea typeface="宋体" panose="02010600030101010101" pitchFamily="2" charset="-122"/>
                <a:cs typeface="+mn-ea"/>
              </a:rPr>
              <a:t>‹#›</a:t>
            </a:fld>
            <a:endParaRPr lang="en-US" altLang="zh-CN" sz="1400" strike="noStrike" noProof="1">
              <a:latin typeface="Tahoma" panose="020B0604030504040204" pitchFamily="34" charset="0"/>
              <a:ea typeface="宋体" panose="02010600030101010101" pitchFamily="2" charset="-122"/>
            </a:endParaRPr>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61175" y="214313"/>
            <a:ext cx="2082800" cy="36195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11188" y="214313"/>
            <a:ext cx="6097587" cy="36195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fld id="{82F288E0-7875-42C4-84C8-98DBBD3BF4D2}" type="datetimeFigureOut">
              <a:rPr lang="zh-CN" altLang="en-US" smtClean="0"/>
              <a:t>2016-12-26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showMasterPhAnim="0" type="title">
  <p:cSld name="1_标题幻灯片">
    <p:bg>
      <p:bgPr>
        <a:solidFill>
          <a:schemeClr val="bg1"/>
        </a:solidFill>
        <a:effectLst/>
      </p:bgPr>
    </p:bg>
    <p:spTree>
      <p:nvGrpSpPr>
        <p:cNvPr id="1" name=""/>
        <p:cNvGrpSpPr/>
        <p:nvPr/>
      </p:nvGrpSpPr>
      <p:grpSpPr>
        <a:xfrm>
          <a:off x="0" y="0"/>
          <a:ext cx="0" cy="0"/>
          <a:chOff x="0" y="0"/>
          <a:chExt cx="0" cy="0"/>
        </a:xfrm>
      </p:grpSpPr>
      <p:sp>
        <p:nvSpPr>
          <p:cNvPr id="2054" name="灯片编号占位符 2053"/>
          <p:cNvSpPr>
            <a:spLocks noGrp="1"/>
          </p:cNvSpPr>
          <p:nvPr>
            <p:ph type="sldNum" sz="quarter" idx="4"/>
          </p:nvPr>
        </p:nvSpPr>
        <p:spPr>
          <a:xfrm>
            <a:off x="7010400" y="6324600"/>
            <a:ext cx="2133600" cy="533400"/>
          </a:xfrm>
          <a:prstGeom prst="rect">
            <a:avLst/>
          </a:prstGeom>
          <a:noFill/>
          <a:ln w="9525">
            <a:noFill/>
          </a:ln>
        </p:spPr>
        <p:txBody>
          <a:bodyPr anchor="t"/>
          <a:lstStyle/>
          <a:p>
            <a:pPr eaLnBrk="1" fontAlgn="base" hangingPunct="1"/>
            <a:fld id="{9A0DB2DC-4C9A-4742-B13C-FB6460FD3503}" type="slidenum">
              <a:rPr lang="en-US" altLang="zh-CN" noProof="1">
                <a:latin typeface="Arial" panose="020B0604020202020204" pitchFamily="34" charset="0"/>
                <a:ea typeface="宋体" panose="02010600030101010101" pitchFamily="2" charset="-122"/>
                <a:cs typeface="+mn-ea"/>
              </a:rPr>
              <a:t>‹#›</a:t>
            </a:fld>
            <a:endParaRPr lang="zh-CN" noProof="1">
              <a:ea typeface="宋体" panose="02010600030101010101" pitchFamily="2" charset="-122"/>
            </a:endParaRPr>
          </a:p>
        </p:txBody>
      </p:sp>
    </p:spTree>
  </p:cSld>
  <p:clrMapOvr>
    <a:masterClrMapping/>
  </p:clrMapOvr>
  <p:hf sldNum="0" hdr="0"/>
</p:sldLayout>
</file>

<file path=ppt/slideLayouts/slideLayout59.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2051"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ea typeface="宋体" panose="02010600030101010101" pitchFamily="2" charset="-122"/>
              </a:defRPr>
            </a:lvl1pPr>
          </a:lstStyle>
          <a:p>
            <a:pPr lvl="0" eaLnBrk="1" fontAlgn="base" hangingPunct="1"/>
            <a:endParaRPr lang="zh-CN" altLang="en-US" strike="noStrike" noProof="1"/>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ea typeface="宋体" panose="02010600030101010101" pitchFamily="2" charset="-122"/>
              </a:defRPr>
            </a:lvl1pPr>
          </a:lstStyle>
          <a:p>
            <a:pPr lvl="0" eaLnBrk="1" fontAlgn="base" hangingPunct="1"/>
            <a:endParaRPr lang="zh-CN" strike="noStrike" noProof="1"/>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2055" name="矩形 3078"/>
          <p:cNvSpPr/>
          <p:nvPr/>
        </p:nvSpPr>
        <p:spPr>
          <a:xfrm>
            <a:off x="0" y="641350"/>
            <a:ext cx="9144000" cy="92075"/>
          </a:xfrm>
          <a:prstGeom prst="rect">
            <a:avLst/>
          </a:prstGeom>
          <a:gradFill rotWithShape="1">
            <a:gsLst>
              <a:gs pos="0">
                <a:schemeClr val="accent1"/>
              </a:gs>
              <a:gs pos="100000">
                <a:srgbClr val="576869"/>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6" name="矩形 3079"/>
          <p:cNvSpPr/>
          <p:nvPr/>
        </p:nvSpPr>
        <p:spPr>
          <a:xfrm>
            <a:off x="1588" y="766763"/>
            <a:ext cx="9142412" cy="1366837"/>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7" name="圆角矩形 3080"/>
          <p:cNvSpPr/>
          <p:nvPr/>
        </p:nvSpPr>
        <p:spPr>
          <a:xfrm>
            <a:off x="457200" y="304800"/>
            <a:ext cx="6184900" cy="644525"/>
          </a:xfrm>
          <a:prstGeom prst="roundRect">
            <a:avLst>
              <a:gd name="adj" fmla="val 41870"/>
            </a:avLst>
          </a:prstGeom>
          <a:solidFill>
            <a:srgbClr val="FF00FF"/>
          </a:soli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宋体" panose="02010600030101010101" pitchFamily="2" charset="-122"/>
            </a:endParaRPr>
          </a:p>
        </p:txBody>
      </p:sp>
      <p:sp>
        <p:nvSpPr>
          <p:cNvPr id="2058" name="矩形 3081"/>
          <p:cNvSpPr/>
          <p:nvPr/>
        </p:nvSpPr>
        <p:spPr>
          <a:xfrm>
            <a:off x="457200" y="1219200"/>
            <a:ext cx="8229600" cy="5105400"/>
          </a:xfrm>
          <a:prstGeom prst="rect">
            <a:avLst/>
          </a:prstGeom>
          <a:noFill/>
          <a:ln w="9525">
            <a:noFill/>
          </a:ln>
        </p:spPr>
        <p:txBody>
          <a:bodyPr anchor="t"/>
          <a:lstStyle/>
          <a:p>
            <a:pPr marL="342900" lvl="0" indent="-342900" algn="l">
              <a:spcBef>
                <a:spcPct val="20000"/>
              </a:spcBef>
              <a:buChar char="•"/>
            </a:pPr>
            <a:r>
              <a:rPr lang="en-US" altLang="zh-CN" sz="3200">
                <a:latin typeface="Arial" panose="020B0604020202020204" pitchFamily="34" charset="0"/>
                <a:ea typeface="宋体" panose="02010600030101010101" pitchFamily="2" charset="-122"/>
              </a:rPr>
              <a:t>Click to edit Master text styles</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Second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Third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Fourth level</a:t>
            </a:r>
          </a:p>
          <a:p>
            <a:pPr marL="342900" lvl="0" indent="-342900" algn="l">
              <a:spcBef>
                <a:spcPct val="20000"/>
              </a:spcBef>
              <a:buChar char="•"/>
            </a:pPr>
            <a:r>
              <a:rPr lang="en-US" altLang="zh-CN" sz="3200">
                <a:latin typeface="Arial" panose="020B0604020202020204" pitchFamily="34" charset="0"/>
                <a:ea typeface="宋体" panose="02010600030101010101" pitchFamily="2" charset="-122"/>
              </a:rPr>
              <a:t>Fifth level</a:t>
            </a:r>
          </a:p>
        </p:txBody>
      </p:sp>
      <p:sp>
        <p:nvSpPr>
          <p:cNvPr id="2059" name="矩形 3082"/>
          <p:cNvSpPr/>
          <p:nvPr/>
        </p:nvSpPr>
        <p:spPr>
          <a:xfrm>
            <a:off x="457200" y="6400800"/>
            <a:ext cx="2133600" cy="320675"/>
          </a:xfrm>
          <a:prstGeom prst="rect">
            <a:avLst/>
          </a:prstGeom>
          <a:noFill/>
          <a:ln w="9525">
            <a:noFill/>
          </a:ln>
        </p:spPr>
        <p:txBody>
          <a:bodyPr anchor="t"/>
          <a:lstStyle/>
          <a:p>
            <a:pPr lvl="0" indent="0" algn="l"/>
            <a:endParaRPr lang="zh-CN" altLang="en-US" sz="1400">
              <a:latin typeface="Arial" panose="020B0604020202020204" pitchFamily="34" charset="0"/>
              <a:ea typeface="宋体" panose="02010600030101010101" pitchFamily="2" charset="-122"/>
            </a:endParaRPr>
          </a:p>
        </p:txBody>
      </p:sp>
      <p:sp>
        <p:nvSpPr>
          <p:cNvPr id="2060" name="矩形 3083"/>
          <p:cNvSpPr/>
          <p:nvPr/>
        </p:nvSpPr>
        <p:spPr>
          <a:xfrm>
            <a:off x="3124200" y="6400800"/>
            <a:ext cx="2895600" cy="320675"/>
          </a:xfrm>
          <a:prstGeom prst="rect">
            <a:avLst/>
          </a:prstGeom>
          <a:noFill/>
          <a:ln w="9525">
            <a:noFill/>
          </a:ln>
        </p:spPr>
        <p:txBody>
          <a:bodyPr anchor="t"/>
          <a:lstStyle/>
          <a:p>
            <a:pPr lvl="0" indent="0" algn="ctr"/>
            <a:r>
              <a:rPr lang="en-US" altLang="zh-CN" sz="1400">
                <a:latin typeface="Arial" panose="020B0604020202020204" pitchFamily="34" charset="0"/>
                <a:ea typeface="宋体" panose="02010600030101010101" pitchFamily="2" charset="-122"/>
              </a:rPr>
              <a:t>© All Rights Reserved.</a:t>
            </a:r>
          </a:p>
        </p:txBody>
      </p:sp>
      <p:sp>
        <p:nvSpPr>
          <p:cNvPr id="2061" name="矩形 3084"/>
          <p:cNvSpPr/>
          <p:nvPr/>
        </p:nvSpPr>
        <p:spPr>
          <a:xfrm>
            <a:off x="6553200" y="6400800"/>
            <a:ext cx="2133600" cy="320675"/>
          </a:xfrm>
          <a:prstGeom prst="rect">
            <a:avLst/>
          </a:prstGeom>
          <a:noFill/>
          <a:ln w="9525">
            <a:noFill/>
          </a:ln>
        </p:spPr>
        <p:txBody>
          <a:bodyPr anchor="t"/>
          <a:lstStyle/>
          <a:p>
            <a:pPr lvl="0" indent="0" algn="r"/>
            <a:fld id="{9A0DB2DC-4C9A-4742-B13C-FB6460FD3503}" type="slidenum">
              <a:rPr lang="zh-CN" altLang="en-US" sz="1400">
                <a:latin typeface="Arial" panose="020B0604020202020204" pitchFamily="34" charset="0"/>
                <a:ea typeface="宋体" panose="02010600030101010101" pitchFamily="2" charset="-122"/>
              </a:rPr>
              <a:t>‹#›</a:t>
            </a:fld>
            <a:endParaRPr lang="zh-CN" altLang="en-US" sz="1400">
              <a:latin typeface="Arial" panose="020B0604020202020204" pitchFamily="34" charset="0"/>
              <a:ea typeface="宋体" panose="02010600030101010101" pitchFamily="2" charset="-122"/>
            </a:endParaRPr>
          </a:p>
        </p:txBody>
      </p:sp>
      <p:sp>
        <p:nvSpPr>
          <p:cNvPr id="2062" name="矩形 3085"/>
          <p:cNvSpPr/>
          <p:nvPr/>
        </p:nvSpPr>
        <p:spPr>
          <a:xfrm>
            <a:off x="838200" y="609600"/>
            <a:ext cx="2743200" cy="563563"/>
          </a:xfrm>
          <a:prstGeom prst="rect">
            <a:avLst/>
          </a:prstGeom>
          <a:noFill/>
          <a:ln w="9525">
            <a:noFill/>
          </a:ln>
        </p:spPr>
        <p:txBody>
          <a:bodyPr anchor="ctr"/>
          <a:lstStyle/>
          <a:p>
            <a:pPr lvl="0" indent="0" algn="ctr">
              <a:buClr>
                <a:srgbClr val="000000"/>
              </a:buClr>
            </a:pPr>
            <a:r>
              <a:rPr lang="en-US" altLang="zh-CN" sz="4400">
                <a:solidFill>
                  <a:schemeClr val="tx2"/>
                </a:solidFill>
                <a:latin typeface="Arial" panose="020B0604020202020204" pitchFamily="34" charset="0"/>
                <a:ea typeface="宋体" panose="02010600030101010101" pitchFamily="2" charset="-122"/>
              </a:rPr>
              <a:t>Click to edit Master title style</a:t>
            </a:r>
          </a:p>
        </p:txBody>
      </p:sp>
      <p:pic>
        <p:nvPicPr>
          <p:cNvPr id="2063" name="图片 3086"/>
          <p:cNvPicPr>
            <a:picLocks noChangeAspect="1"/>
          </p:cNvPicPr>
          <p:nvPr/>
        </p:nvPicPr>
        <p:blipFill>
          <a:blip r:embed="rId13"/>
          <a:stretch>
            <a:fillRect/>
          </a:stretch>
        </p:blipFill>
        <p:spPr>
          <a:xfrm>
            <a:off x="-11112" y="0"/>
            <a:ext cx="9155112" cy="609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图片 4097"/>
          <p:cNvPicPr>
            <a:picLocks noChangeAspect="1"/>
          </p:cNvPicPr>
          <p:nvPr/>
        </p:nvPicPr>
        <p:blipFill>
          <a:blip r:embed="rId13"/>
          <a:stretch>
            <a:fillRect/>
          </a:stretch>
        </p:blipFill>
        <p:spPr>
          <a:xfrm>
            <a:off x="-11112" y="0"/>
            <a:ext cx="9155112" cy="609600"/>
          </a:xfrm>
          <a:prstGeom prst="rect">
            <a:avLst/>
          </a:prstGeom>
          <a:noFill/>
          <a:ln w="9525">
            <a:noFill/>
          </a:ln>
        </p:spPr>
      </p:pic>
      <p:sp>
        <p:nvSpPr>
          <p:cNvPr id="3075" name="矩形 4098"/>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6" name="矩形 4099"/>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77" name="文本占位符 4100"/>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4102" name="灯片编号占位符 4101"/>
          <p:cNvSpPr>
            <a:spLocks noGrp="1"/>
          </p:cNvSpPr>
          <p:nvPr>
            <p:ph type="sldNum" sz="quarter" idx="4"/>
          </p:nvPr>
        </p:nvSpPr>
        <p:spPr>
          <a:xfrm>
            <a:off x="68580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3079" name="标题 4102"/>
          <p:cNvSpPr>
            <a:spLocks noGrp="1"/>
          </p:cNvSpPr>
          <p:nvPr>
            <p:ph type="title"/>
          </p:nvPr>
        </p:nvSpPr>
        <p:spPr>
          <a:xfrm>
            <a:off x="838200" y="374650"/>
            <a:ext cx="2667000" cy="563563"/>
          </a:xfrm>
          <a:prstGeom prst="rect">
            <a:avLst/>
          </a:prstGeom>
          <a:noFill/>
          <a:ln w="9525">
            <a:noFill/>
          </a:ln>
        </p:spPr>
        <p:txBody>
          <a:bodyPr anchor="ctr"/>
          <a:lstStyle/>
          <a:p>
            <a:pPr lvl="0" indent="0"/>
            <a:endParaRPr lang="zh-CN" altLang="en-US"/>
          </a:p>
        </p:txBody>
      </p:sp>
      <p:sp>
        <p:nvSpPr>
          <p:cNvPr id="3080" name="新月形 4103"/>
          <p:cNvSpPr/>
          <p:nvPr/>
        </p:nvSpPr>
        <p:spPr>
          <a:xfrm rot="5400000">
            <a:off x="8115300" y="-571500"/>
            <a:ext cx="3810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1" name="矩形 4104"/>
          <p:cNvSpPr/>
          <p:nvPr/>
        </p:nvSpPr>
        <p:spPr>
          <a:xfrm>
            <a:off x="7239000" y="152400"/>
            <a:ext cx="19812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
        <p:nvSpPr>
          <p:cNvPr id="3082" name="圆角矩形 4105"/>
          <p:cNvSpPr/>
          <p:nvPr/>
        </p:nvSpPr>
        <p:spPr>
          <a:xfrm>
            <a:off x="381000" y="304800"/>
            <a:ext cx="5859463" cy="644525"/>
          </a:xfrm>
          <a:prstGeom prst="roundRect">
            <a:avLst>
              <a:gd name="adj" fmla="val 41870"/>
            </a:avLst>
          </a:prstGeom>
          <a:gradFill rotWithShape="1">
            <a:gsLst>
              <a:gs pos="0">
                <a:srgbClr val="06224B"/>
              </a:gs>
              <a:gs pos="100000">
                <a:schemeClr val="tx2"/>
              </a:gs>
            </a:gsLst>
            <a:lin ang="0" scaled="1"/>
            <a:tileRect/>
          </a:gradFill>
          <a:ln w="38100" cap="flat" cmpd="sng">
            <a:solidFill>
              <a:schemeClr val="bg1"/>
            </a:solidFill>
            <a:prstDash val="solid"/>
            <a:round/>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3083" name="矩形 4106"/>
          <p:cNvSpPr/>
          <p:nvPr/>
        </p:nvSpPr>
        <p:spPr>
          <a:xfrm>
            <a:off x="608013" y="361950"/>
            <a:ext cx="2895600" cy="563563"/>
          </a:xfrm>
          <a:prstGeom prst="rect">
            <a:avLst/>
          </a:prstGeom>
          <a:noFill/>
          <a:ln w="9525">
            <a:noFill/>
          </a:ln>
        </p:spPr>
        <p:txBody>
          <a:bodyPr anchor="ctr"/>
          <a:lstStyle/>
          <a:p>
            <a:pPr lvl="0" indent="0" algn="ctr">
              <a:buClr>
                <a:srgbClr val="000000"/>
              </a:buClr>
            </a:pPr>
            <a:endParaRPr lang="zh-CN" altLang="en-US" sz="3600">
              <a:solidFill>
                <a:schemeClr val="bg1"/>
              </a:solidFill>
              <a:latin typeface="Arial" panose="020B0604020202020204" pitchFamily="34" charset="0"/>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14"/>
          <a:stretch>
            <a:fillRect/>
          </a:stretch>
        </p:blipFill>
        <p:spPr>
          <a:xfrm>
            <a:off x="-11112" y="0"/>
            <a:ext cx="9155112" cy="609600"/>
          </a:xfrm>
          <a:prstGeom prst="rect">
            <a:avLst/>
          </a:prstGeom>
          <a:noFill/>
          <a:ln w="9525">
            <a:noFill/>
          </a:ln>
        </p:spPr>
      </p:pic>
      <p:sp>
        <p:nvSpPr>
          <p:cNvPr id="1027" name="矩形 1026"/>
          <p:cNvSpPr/>
          <p:nvPr/>
        </p:nvSpPr>
        <p:spPr>
          <a:xfrm>
            <a:off x="1588" y="762000"/>
            <a:ext cx="9142412" cy="1366838"/>
          </a:xfrm>
          <a:prstGeom prst="rect">
            <a:avLst/>
          </a:prstGeom>
          <a:gradFill rotWithShape="0">
            <a:gsLst>
              <a:gs pos="0">
                <a:schemeClr val="accent2"/>
              </a:gs>
              <a:gs pos="100000">
                <a:srgbClr val="FFFFFF"/>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8" name="矩形 1027"/>
          <p:cNvSpPr/>
          <p:nvPr/>
        </p:nvSpPr>
        <p:spPr>
          <a:xfrm>
            <a:off x="0" y="641350"/>
            <a:ext cx="9144000" cy="92075"/>
          </a:xfrm>
          <a:prstGeom prst="rect">
            <a:avLst/>
          </a:prstGeom>
          <a:gradFill rotWithShape="1">
            <a:gsLst>
              <a:gs pos="0">
                <a:schemeClr val="accent1"/>
              </a:gs>
              <a:gs pos="100000">
                <a:srgbClr val="174362"/>
              </a:gs>
            </a:gsLst>
            <a:lin ang="5400000" scaled="1"/>
            <a:tileRect/>
          </a:gra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29" name="文本占位符 1028"/>
          <p:cNvSpPr>
            <a:spLocks noGrp="1"/>
          </p:cNvSpPr>
          <p:nvPr>
            <p:ph type="body"/>
          </p:nvPr>
        </p:nvSpPr>
        <p:spPr>
          <a:xfrm>
            <a:off x="457200" y="1219200"/>
            <a:ext cx="8229600" cy="5105400"/>
          </a:xfrm>
          <a:prstGeom prst="rect">
            <a:avLst/>
          </a:prstGeom>
          <a:noFill/>
          <a:ln w="9525">
            <a:noFill/>
          </a:ln>
        </p:spPr>
        <p:txBody>
          <a:bodyPr anchor="t"/>
          <a:lstStyle/>
          <a:p>
            <a:pPr lvl="0" indent="-342900"/>
            <a:r>
              <a:rPr lang="en-US" altLang="zh-CN"/>
              <a:t>Click to edit Master text styles</a:t>
            </a:r>
          </a:p>
          <a:p>
            <a:pPr lvl="1" indent="-285750"/>
            <a:r>
              <a:rPr lang="en-US" altLang="zh-CN"/>
              <a:t>Second level</a:t>
            </a:r>
          </a:p>
          <a:p>
            <a:pPr lvl="2" indent="-228600"/>
            <a:r>
              <a:rPr lang="en-US" altLang="zh-CN"/>
              <a:t>Third level</a:t>
            </a:r>
          </a:p>
          <a:p>
            <a:pPr lvl="3" indent="-228600"/>
            <a:r>
              <a:rPr lang="en-US" altLang="zh-CN"/>
              <a:t>Fourth level</a:t>
            </a:r>
          </a:p>
          <a:p>
            <a:pPr lvl="4" indent="-228600"/>
            <a:r>
              <a:rPr lang="en-US" altLang="zh-CN"/>
              <a:t>Fifth level</a:t>
            </a:r>
          </a:p>
        </p:txBody>
      </p:sp>
      <p:sp>
        <p:nvSpPr>
          <p:cNvPr id="1030" name="灯片编号占位符 1029"/>
          <p:cNvSpPr>
            <a:spLocks noGrp="1"/>
          </p:cNvSpPr>
          <p:nvPr>
            <p:ph type="sldNum" sz="quarter" idx="4"/>
          </p:nvPr>
        </p:nvSpPr>
        <p:spPr>
          <a:xfrm>
            <a:off x="6934200" y="6537325"/>
            <a:ext cx="2133600" cy="320675"/>
          </a:xfrm>
          <a:prstGeom prst="rect">
            <a:avLst/>
          </a:prstGeom>
          <a:noFill/>
          <a:ln w="9525">
            <a:noFill/>
          </a:ln>
        </p:spPr>
        <p:txBody>
          <a:bodyPr/>
          <a:lstStyle>
            <a:lvl1pPr algn="r">
              <a:defRPr sz="1400">
                <a:ea typeface="宋体" panose="02010600030101010101" pitchFamily="2" charset="-122"/>
              </a:defRPr>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ea"/>
              </a:rPr>
              <a:t>‹#›</a:t>
            </a:fld>
            <a:endParaRPr lang="zh-CN" strike="noStrike" noProof="1"/>
          </a:p>
        </p:txBody>
      </p:sp>
      <p:sp>
        <p:nvSpPr>
          <p:cNvPr id="1031" name="新月形 1030"/>
          <p:cNvSpPr/>
          <p:nvPr/>
        </p:nvSpPr>
        <p:spPr>
          <a:xfrm rot="5400000">
            <a:off x="8229600" y="-609600"/>
            <a:ext cx="304800" cy="1524000"/>
          </a:xfrm>
          <a:prstGeom prst="moon">
            <a:avLst>
              <a:gd name="adj" fmla="val 21208"/>
            </a:avLst>
          </a:prstGeom>
          <a:solidFill>
            <a:schemeClr val="tx1"/>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1032" name="矩形 1031"/>
          <p:cNvSpPr/>
          <p:nvPr/>
        </p:nvSpPr>
        <p:spPr>
          <a:xfrm>
            <a:off x="7315200" y="152400"/>
            <a:ext cx="1905000" cy="533400"/>
          </a:xfrm>
          <a:prstGeom prst="rect">
            <a:avLst/>
          </a:prstGeom>
          <a:noFill/>
          <a:ln w="9525">
            <a:noFill/>
          </a:ln>
        </p:spPr>
        <p:txBody>
          <a:bodyPr anchor="t"/>
          <a:lstStyle/>
          <a:p>
            <a:pPr marL="342900" lvl="0" indent="-342900" algn="ctr">
              <a:spcBef>
                <a:spcPct val="20000"/>
              </a:spcBef>
              <a:buClr>
                <a:schemeClr val="tx2"/>
              </a:buClr>
              <a:buFont typeface="Wingdings" panose="05000000000000000000" pitchFamily="2" charset="2"/>
              <a:buNone/>
            </a:pPr>
            <a:r>
              <a:rPr lang="en-US" altLang="zh-CN" sz="800">
                <a:latin typeface="Arial" panose="020B0604020202020204" pitchFamily="34" charset="0"/>
                <a:ea typeface="Arial" panose="020B0604020202020204" pitchFamily="34" charset="0"/>
              </a:rPr>
              <a:t>《</a:t>
            </a:r>
            <a:r>
              <a:rPr lang="zh-CN" altLang="en-US" sz="800">
                <a:latin typeface="Arial" panose="020B0604020202020204" pitchFamily="34" charset="0"/>
                <a:ea typeface="Arial" panose="020B0604020202020204" pitchFamily="34" charset="0"/>
              </a:rPr>
              <a:t>电子商务安全与支付</a:t>
            </a:r>
            <a:r>
              <a:rPr lang="en-US" altLang="zh-CN" sz="800">
                <a:latin typeface="Arial" panose="020B0604020202020204" pitchFamily="34" charset="0"/>
                <a:ea typeface="Arial" panose="020B0604020202020204" pitchFamily="34" charset="0"/>
              </a:rPr>
              <a:t>》</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ctr" defTabSz="914400" eaLnBrk="1" fontAlgn="base" latinLnBrk="0" hangingPunct="1">
        <a:lnSpc>
          <a:spcPct val="100000"/>
        </a:lnSpc>
        <a:spcBef>
          <a:spcPct val="20000"/>
        </a:spcBef>
        <a:spcAft>
          <a:spcPct val="0"/>
        </a:spcAft>
        <a:buClr>
          <a:schemeClr val="tx2"/>
        </a:buClr>
        <a:buFont typeface="Wingdings" panose="05000000000000000000" pitchFamily="2" charset="2"/>
        <a:buNone/>
        <a:defRPr sz="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p:nvPr/>
        </p:nvSpPr>
        <p:spPr>
          <a:xfrm>
            <a:off x="417513" y="252413"/>
            <a:ext cx="438150" cy="474662"/>
          </a:xfrm>
          <a:prstGeom prst="rect">
            <a:avLst/>
          </a:prstGeom>
          <a:solidFill>
            <a:schemeClr val="accent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7" name="Rectangle 3"/>
          <p:cNvSpPr/>
          <p:nvPr/>
        </p:nvSpPr>
        <p:spPr>
          <a:xfrm>
            <a:off x="800100" y="252413"/>
            <a:ext cx="328613" cy="474662"/>
          </a:xfrm>
          <a:prstGeom prst="rect">
            <a:avLst/>
          </a:prstGeom>
          <a:gradFill rotWithShape="0">
            <a:gsLst>
              <a:gs pos="0">
                <a:schemeClr val="accent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8" name="Rectangle 4"/>
          <p:cNvSpPr/>
          <p:nvPr/>
        </p:nvSpPr>
        <p:spPr>
          <a:xfrm>
            <a:off x="541338" y="674688"/>
            <a:ext cx="422275" cy="474662"/>
          </a:xfrm>
          <a:prstGeom prst="rect">
            <a:avLst/>
          </a:prstGeom>
          <a:solidFill>
            <a:schemeClr val="folHlink"/>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29" name="Rectangle 5"/>
          <p:cNvSpPr/>
          <p:nvPr/>
        </p:nvSpPr>
        <p:spPr>
          <a:xfrm>
            <a:off x="911225" y="674688"/>
            <a:ext cx="368300" cy="474662"/>
          </a:xfrm>
          <a:prstGeom prst="rect">
            <a:avLst/>
          </a:prstGeom>
          <a:gradFill rotWithShape="0">
            <a:gsLst>
              <a:gs pos="0">
                <a:schemeClr val="folHlink"/>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0" name="Rectangle 6"/>
          <p:cNvSpPr/>
          <p:nvPr/>
        </p:nvSpPr>
        <p:spPr>
          <a:xfrm>
            <a:off x="127000" y="601663"/>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1" name="Rectangle 7"/>
          <p:cNvSpPr/>
          <p:nvPr/>
        </p:nvSpPr>
        <p:spPr>
          <a:xfrm>
            <a:off x="762000" y="144463"/>
            <a:ext cx="31750" cy="1052512"/>
          </a:xfrm>
          <a:prstGeom prst="rect">
            <a:avLst/>
          </a:prstGeom>
          <a:solidFill>
            <a:schemeClr val="bg2"/>
          </a:soli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1032" name="Rectangle 8"/>
          <p:cNvSpPr/>
          <p:nvPr/>
        </p:nvSpPr>
        <p:spPr>
          <a:xfrm>
            <a:off x="442913" y="935038"/>
            <a:ext cx="8226425" cy="31750"/>
          </a:xfrm>
          <a:prstGeom prst="rect">
            <a:avLst/>
          </a:prstGeom>
          <a:gradFill rotWithShape="0">
            <a:gsLst>
              <a:gs pos="0">
                <a:schemeClr val="bg2"/>
              </a:gs>
              <a:gs pos="100000">
                <a:schemeClr val="bg1"/>
              </a:gs>
            </a:gsLst>
            <a:lin ang="0" scaled="1"/>
            <a:tileRect/>
          </a:gradFill>
          <a:ln w="9525">
            <a:noFill/>
          </a:ln>
        </p:spPr>
        <p:txBody>
          <a:bodyPr wrap="none" anchor="ctr"/>
          <a:lstStyle/>
          <a:p>
            <a:pPr lvl="0" indent="0" algn="ctr"/>
            <a:endParaRPr lang="zh-CN" altLang="en-US" sz="2400" dirty="0">
              <a:latin typeface="Tahoma" panose="020B0604030504040204" pitchFamily="34" charset="0"/>
              <a:ea typeface="宋体" panose="02010600030101010101" pitchFamily="2" charset="-122"/>
            </a:endParaRPr>
          </a:p>
        </p:txBody>
      </p:sp>
      <p:sp>
        <p:nvSpPr>
          <p:cNvPr id="751625" name="Rectangle 9"/>
          <p:cNvSpPr>
            <a:spLocks noGrp="1" noChangeArrowheads="1"/>
          </p:cNvSpPr>
          <p:nvPr>
            <p:ph type="title"/>
          </p:nvPr>
        </p:nvSpPr>
        <p:spPr bwMode="auto">
          <a:xfrm>
            <a:off x="1150938" y="214313"/>
            <a:ext cx="7793038"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fontAlgn="base"/>
            <a:r>
              <a:rPr lang="zh-CN" altLang="en-US" strike="noStrike" noProof="1" smtClean="0"/>
              <a:t>单击此处编辑母版标题样式</a:t>
            </a:r>
          </a:p>
        </p:txBody>
      </p:sp>
      <p:sp>
        <p:nvSpPr>
          <p:cNvPr id="751626" name="Rectangle 10"/>
          <p:cNvSpPr>
            <a:spLocks noGrp="1" noChangeArrowheads="1"/>
          </p:cNvSpPr>
          <p:nvPr>
            <p:ph type="body" idx="1"/>
          </p:nvPr>
        </p:nvSpPr>
        <p:spPr bwMode="auto">
          <a:xfrm>
            <a:off x="611188" y="1268413"/>
            <a:ext cx="7993063" cy="256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p>
        </p:txBody>
      </p:sp>
      <p:sp>
        <p:nvSpPr>
          <p:cNvPr id="751627" name="Rectangle 11"/>
          <p:cNvSpPr>
            <a:spLocks noGrp="1" noChangeArrowheads="1"/>
          </p:cNvSpPr>
          <p:nvPr>
            <p:ph type="dt" sz="half" idx="2"/>
          </p:nvPr>
        </p:nvSpPr>
        <p:spPr bwMode="auto">
          <a:xfrm>
            <a:off x="107950" y="63087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atin typeface="+mn-lt"/>
                <a:ea typeface="宋体" panose="02010600030101010101" pitchFamily="2" charset="-122"/>
              </a:defRPr>
            </a:lvl1pPr>
          </a:lstStyle>
          <a:p>
            <a:fld id="{82F288E0-7875-42C4-84C8-98DBBD3BF4D2}" type="datetimeFigureOut">
              <a:rPr lang="zh-CN" altLang="en-US" smtClean="0"/>
              <a:t>2016-12-26</a:t>
            </a:fld>
            <a:endParaRPr lang="zh-CN" altLang="en-US"/>
          </a:p>
        </p:txBody>
      </p:sp>
      <p:sp>
        <p:nvSpPr>
          <p:cNvPr id="751628"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atin typeface="+mn-lt"/>
                <a:ea typeface="宋体" panose="02010600030101010101" pitchFamily="2" charset="-122"/>
              </a:defRPr>
            </a:lvl1pPr>
          </a:lstStyle>
          <a:p>
            <a:endParaRPr lang="zh-CN" altLang="en-US"/>
          </a:p>
        </p:txBody>
      </p:sp>
      <p:sp>
        <p:nvSpPr>
          <p:cNvPr id="751629" name="Rectangle 13"/>
          <p:cNvSpPr>
            <a:spLocks noGrp="1" noChangeArrowheads="1"/>
          </p:cNvSpPr>
          <p:nvPr>
            <p:ph type="sldNum" sz="quarter" idx="4"/>
          </p:nvPr>
        </p:nvSpPr>
        <p:spPr bwMode="auto">
          <a:xfrm>
            <a:off x="7204075" y="63563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hf sldNum="0" hdr="0" ftr="0" dt="0"/>
  <p:txStyles>
    <p:titleStyle>
      <a:lvl1pPr algn="l" rtl="0" fontAlgn="base">
        <a:spcBef>
          <a:spcPct val="0"/>
        </a:spcBef>
        <a:spcAft>
          <a:spcPct val="0"/>
        </a:spcAft>
        <a:defRPr sz="3600" b="1">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2pPr>
      <a:lvl3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3pPr>
      <a:lvl4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4pPr>
      <a:lvl5pPr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5pPr>
      <a:lvl6pPr marL="4572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6pPr>
      <a:lvl7pPr marL="9144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7pPr>
      <a:lvl8pPr marL="13716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8pPr>
      <a:lvl9pPr marL="1828800" algn="l" rtl="0" fontAlgn="base">
        <a:spcBef>
          <a:spcPct val="0"/>
        </a:spcBef>
        <a:spcAft>
          <a:spcPct val="0"/>
        </a:spcAft>
        <a:defRPr sz="3600" b="1">
          <a:solidFill>
            <a:schemeClr val="tx2"/>
          </a:solidFill>
          <a:effectLst>
            <a:outerShdw blurRad="38100" dist="38100" dir="2700000" algn="tl">
              <a:srgbClr val="C0C0C0"/>
            </a:outerShdw>
          </a:effectLst>
          <a:latin typeface="Tahoma" panose="020B0604030504040204" pitchFamily="34" charset="0"/>
          <a:ea typeface="幼圆" pitchFamily="49" charset="-122"/>
        </a:defRPr>
      </a:lvl9pPr>
    </p:titleStyle>
    <p:bodyStyle>
      <a:lvl1pPr marL="342900" indent="-342900" algn="l" rtl="0" fontAlgn="base">
        <a:lnSpc>
          <a:spcPct val="120000"/>
        </a:lnSpc>
        <a:spcBef>
          <a:spcPct val="20000"/>
        </a:spcBef>
        <a:spcAft>
          <a:spcPct val="0"/>
        </a:spcAft>
        <a:buClr>
          <a:schemeClr val="folHlink"/>
        </a:buClr>
        <a:buSzPct val="60000"/>
        <a:buFont typeface="Wingdings" panose="05000000000000000000" pitchFamily="2" charset="2"/>
        <a:defRPr sz="2800" b="1">
          <a:solidFill>
            <a:schemeClr val="tx1"/>
          </a:solidFill>
          <a:effectLst>
            <a:outerShdw blurRad="38100" dist="38100" dir="2700000" algn="tl">
              <a:srgbClr val="C0C0C0"/>
            </a:outerShdw>
          </a:effectLst>
          <a:latin typeface="+mn-lt"/>
          <a:ea typeface="+mn-ea"/>
          <a:cs typeface="+mn-cs"/>
        </a:defRPr>
      </a:lvl1pPr>
      <a:lvl2pPr marL="742950" indent="-285750" algn="l" rtl="0" fontAlgn="base">
        <a:lnSpc>
          <a:spcPct val="120000"/>
        </a:lnSpc>
        <a:spcBef>
          <a:spcPct val="20000"/>
        </a:spcBef>
        <a:spcAft>
          <a:spcPct val="0"/>
        </a:spcAft>
        <a:buClr>
          <a:schemeClr val="hlink"/>
        </a:buClr>
        <a:buSzPct val="55000"/>
        <a:buFont typeface="Wingdings" panose="05000000000000000000" pitchFamily="2" charset="2"/>
        <a:buChar char="n"/>
        <a:defRPr sz="2800" b="1">
          <a:solidFill>
            <a:schemeClr val="tx1"/>
          </a:solidFill>
          <a:effectLst>
            <a:outerShdw blurRad="38100" dist="38100" dir="2700000" algn="tl">
              <a:srgbClr val="C0C0C0"/>
            </a:outerShdw>
          </a:effectLst>
          <a:latin typeface="+mn-lt"/>
          <a:ea typeface="+mn-ea"/>
        </a:defRPr>
      </a:lvl2pPr>
      <a:lvl3pPr marL="1143000" indent="-228600" algn="l" rtl="0" fontAlgn="base">
        <a:lnSpc>
          <a:spcPct val="120000"/>
        </a:lnSpc>
        <a:spcBef>
          <a:spcPct val="20000"/>
        </a:spcBef>
        <a:spcAft>
          <a:spcPct val="0"/>
        </a:spcAft>
        <a:buClr>
          <a:schemeClr val="folHlink"/>
        </a:buClr>
        <a:buSzPct val="50000"/>
        <a:buFont typeface="Wingdings" panose="05000000000000000000" pitchFamily="2" charset="2"/>
        <a:buChar char="n"/>
        <a:defRPr sz="2400" b="1">
          <a:solidFill>
            <a:schemeClr val="tx1"/>
          </a:solidFill>
          <a:effectLst>
            <a:outerShdw blurRad="38100" dist="38100" dir="2700000" algn="tl">
              <a:srgbClr val="C0C0C0"/>
            </a:outerShdw>
          </a:effectLst>
          <a:latin typeface="+mn-lt"/>
          <a:ea typeface="+mn-ea"/>
        </a:defRPr>
      </a:lvl3pPr>
      <a:lvl4pPr marL="1600200" indent="-228600" algn="l" rtl="0" fontAlgn="base">
        <a:lnSpc>
          <a:spcPct val="120000"/>
        </a:lnSpc>
        <a:spcBef>
          <a:spcPct val="20000"/>
        </a:spcBef>
        <a:spcAft>
          <a:spcPct val="0"/>
        </a:spcAft>
        <a:buClr>
          <a:schemeClr val="accent2"/>
        </a:buClr>
        <a:buSzPct val="55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4pPr>
      <a:lvl5pPr marL="20574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5pPr>
      <a:lvl6pPr marL="25146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6pPr>
      <a:lvl7pPr marL="29718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7pPr>
      <a:lvl8pPr marL="34290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8pPr>
      <a:lvl9pPr marL="3886200" indent="-228600" algn="l" rtl="0" fontAlgn="base">
        <a:lnSpc>
          <a:spcPct val="120000"/>
        </a:lnSpc>
        <a:spcBef>
          <a:spcPct val="20000"/>
        </a:spcBef>
        <a:spcAft>
          <a:spcPct val="0"/>
        </a:spcAft>
        <a:buClr>
          <a:schemeClr val="accent1"/>
        </a:buClr>
        <a:buSzPct val="50000"/>
        <a:buFont typeface="Wingdings" panose="05000000000000000000" pitchFamily="2" charset="2"/>
        <a:buChar char="n"/>
        <a:defRPr sz="2000" b="1">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78336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400">
                <a:latin typeface="Times New Roman" panose="02020603050405020304" pitchFamily="2"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A091B5C-1B95-435A-822C-A70039514EE8}" type="datetime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rPr>
              <a:t>2016-12-26</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1" sz="1400">
                <a:latin typeface="Times New Roman" panose="02020603050405020304" pitchFamily="2"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2" charset="0"/>
              <a:ea typeface="+mn-ea"/>
              <a:cs typeface="+mn-cs"/>
            </a:endParaRPr>
          </a:p>
        </p:txBody>
      </p:sp>
      <p:sp>
        <p:nvSpPr>
          <p:cNvPr id="78336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dirty="0">
                <a:latin typeface="Times New Roman" panose="02020603050405020304" pitchFamily="2" charset="0"/>
                <a:ea typeface="宋体" panose="02010600030101010101" pitchFamily="2" charset="-122"/>
                <a:cs typeface="+mn-ea"/>
              </a:rPr>
              <a:t>‹#›</a:t>
            </a:fld>
            <a:endParaRPr lang="zh-CN" altLang="en-US" sz="1400" strike="noStrike" noProof="1">
              <a:latin typeface="Times New Roman" panose="020206030504050203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1844824"/>
            <a:ext cx="4854823" cy="1200329"/>
          </a:xfrm>
          <a:prstGeom prst="rect">
            <a:avLst/>
          </a:prstGeom>
          <a:noFill/>
        </p:spPr>
        <p:txBody>
          <a:bodyPr wrap="square" rtlCol="0">
            <a:spAutoFit/>
          </a:bodyPr>
          <a:lstStyle/>
          <a:p>
            <a:pPr indent="269875" algn="ctr">
              <a:spcBef>
                <a:spcPts val="3000"/>
              </a:spcBef>
              <a:spcAft>
                <a:spcPts val="3000"/>
              </a:spcAft>
            </a:pPr>
            <a:r>
              <a:rPr lang="zh-CN" altLang="zh-CN" sz="3600" kern="100" dirty="0">
                <a:latin typeface="Arial"/>
                <a:ea typeface="黑体"/>
                <a:cs typeface="Arial"/>
              </a:rPr>
              <a:t>电子商务安全与支付</a:t>
            </a:r>
            <a:r>
              <a:rPr lang="en-US" altLang="zh-CN" sz="3600" kern="100" dirty="0">
                <a:latin typeface="Arial"/>
                <a:ea typeface="黑体"/>
              </a:rPr>
              <a:t/>
            </a:r>
            <a:br>
              <a:rPr lang="en-US" altLang="zh-CN" sz="3600" kern="100" dirty="0">
                <a:latin typeface="Arial"/>
                <a:ea typeface="黑体"/>
              </a:rPr>
            </a:br>
            <a:r>
              <a:rPr lang="zh-CN" altLang="zh-CN" sz="3600" kern="100" dirty="0">
                <a:latin typeface="Arial"/>
                <a:ea typeface="黑体"/>
                <a:cs typeface="Arial"/>
              </a:rPr>
              <a:t>（第二版）</a:t>
            </a:r>
            <a:endParaRPr lang="zh-CN" altLang="zh-CN" sz="3600" kern="100" dirty="0">
              <a:effectLst/>
              <a:latin typeface="Times New Roman"/>
              <a:ea typeface="宋体"/>
            </a:endParaRPr>
          </a:p>
        </p:txBody>
      </p:sp>
      <p:sp>
        <p:nvSpPr>
          <p:cNvPr id="3" name="TextBox 2"/>
          <p:cNvSpPr txBox="1"/>
          <p:nvPr/>
        </p:nvSpPr>
        <p:spPr>
          <a:xfrm>
            <a:off x="467544" y="548680"/>
            <a:ext cx="4392488" cy="646331"/>
          </a:xfrm>
          <a:prstGeom prst="rect">
            <a:avLst/>
          </a:prstGeom>
          <a:noFill/>
        </p:spPr>
        <p:txBody>
          <a:bodyPr wrap="square" rtlCol="0">
            <a:spAutoFit/>
          </a:bodyPr>
          <a:lstStyle/>
          <a:p>
            <a:r>
              <a:rPr lang="zh-CN" altLang="zh-CN" dirty="0"/>
              <a:t>面向</a:t>
            </a:r>
            <a:r>
              <a:rPr lang="en-US" altLang="zh-CN" dirty="0"/>
              <a:t>21</a:t>
            </a:r>
            <a:r>
              <a:rPr lang="zh-CN" altLang="zh-CN" dirty="0"/>
              <a:t>世纪创新型电子商务专业系列</a:t>
            </a:r>
          </a:p>
          <a:p>
            <a:endParaRPr lang="zh-CN" altLang="en-US" dirty="0"/>
          </a:p>
        </p:txBody>
      </p:sp>
      <p:sp>
        <p:nvSpPr>
          <p:cNvPr id="4" name="TextBox 3"/>
          <p:cNvSpPr txBox="1"/>
          <p:nvPr/>
        </p:nvSpPr>
        <p:spPr>
          <a:xfrm>
            <a:off x="3275856" y="3789040"/>
            <a:ext cx="4212468" cy="923330"/>
          </a:xfrm>
          <a:prstGeom prst="rect">
            <a:avLst/>
          </a:prstGeom>
          <a:noFill/>
        </p:spPr>
        <p:txBody>
          <a:bodyPr wrap="square" rtlCol="0">
            <a:spAutoFit/>
          </a:bodyPr>
          <a:lstStyle/>
          <a:p>
            <a:r>
              <a:rPr lang="zh-CN" altLang="zh-CN" dirty="0"/>
              <a:t>主</a:t>
            </a:r>
            <a:r>
              <a:rPr lang="en-US" altLang="zh-CN" dirty="0"/>
              <a:t>  </a:t>
            </a:r>
            <a:r>
              <a:rPr lang="en-US" altLang="zh-CN" dirty="0" smtClean="0"/>
              <a:t>  </a:t>
            </a:r>
            <a:r>
              <a:rPr lang="zh-CN" altLang="zh-CN" dirty="0" smtClean="0"/>
              <a:t>编</a:t>
            </a:r>
            <a:r>
              <a:rPr lang="en-US" altLang="zh-CN" dirty="0" smtClean="0"/>
              <a:t>   </a:t>
            </a:r>
            <a:r>
              <a:rPr lang="zh-CN" altLang="zh-CN" dirty="0" smtClean="0"/>
              <a:t>郝莉萍</a:t>
            </a:r>
            <a:r>
              <a:rPr lang="en-US" altLang="zh-CN" dirty="0" smtClean="0"/>
              <a:t>  </a:t>
            </a:r>
            <a:r>
              <a:rPr lang="zh-CN" altLang="zh-CN" dirty="0"/>
              <a:t>刘</a:t>
            </a:r>
            <a:r>
              <a:rPr lang="en-US" altLang="zh-CN" dirty="0"/>
              <a:t> </a:t>
            </a:r>
            <a:r>
              <a:rPr lang="en-US" altLang="zh-CN" dirty="0" smtClean="0"/>
              <a:t>  </a:t>
            </a:r>
            <a:r>
              <a:rPr lang="zh-CN" altLang="zh-CN" dirty="0"/>
              <a:t>磊</a:t>
            </a:r>
          </a:p>
          <a:p>
            <a:r>
              <a:rPr lang="zh-CN" altLang="zh-CN" dirty="0"/>
              <a:t>副主编</a:t>
            </a:r>
            <a:r>
              <a:rPr lang="en-US" altLang="zh-CN" dirty="0"/>
              <a:t>  </a:t>
            </a:r>
            <a:r>
              <a:rPr lang="en-US" altLang="zh-CN" dirty="0" smtClean="0"/>
              <a:t> </a:t>
            </a:r>
            <a:r>
              <a:rPr lang="zh-CN" altLang="zh-CN" dirty="0" smtClean="0"/>
              <a:t>杨明莉</a:t>
            </a:r>
            <a:r>
              <a:rPr lang="en-US" altLang="zh-CN" dirty="0" smtClean="0"/>
              <a:t>  </a:t>
            </a:r>
            <a:r>
              <a:rPr lang="zh-CN" altLang="zh-CN" dirty="0"/>
              <a:t>成桂玲</a:t>
            </a:r>
          </a:p>
          <a:p>
            <a:endParaRPr lang="zh-CN" altLang="en-US" dirty="0"/>
          </a:p>
        </p:txBody>
      </p:sp>
      <p:pic>
        <p:nvPicPr>
          <p:cNvPr id="1026" name="Picture 2" descr="pubname"/>
          <p:cNvPicPr>
            <a:picLocks noChangeAspect="1" noChangeArrowheads="1"/>
          </p:cNvPicPr>
          <p:nvPr/>
        </p:nvPicPr>
        <p:blipFill>
          <a:blip r:embed="rId2" cstate="print">
            <a:extLst>
              <a:ext uri="{28A0092B-C50C-407E-A947-70E740481C1C}">
                <a14:useLocalDpi xmlns:a14="http://schemas.microsoft.com/office/drawing/2010/main" val="0"/>
              </a:ext>
            </a:extLst>
          </a:blip>
          <a:srcRect l="1199" r="3600"/>
          <a:stretch>
            <a:fillRect/>
          </a:stretch>
        </p:blipFill>
        <p:spPr bwMode="auto">
          <a:xfrm>
            <a:off x="3491880" y="5445224"/>
            <a:ext cx="2108479" cy="60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771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467544" y="1582341"/>
            <a:ext cx="8136904" cy="3785652"/>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8</a:t>
            </a:r>
            <a:r>
              <a:rPr lang="zh-CN" altLang="zh-CN" sz="2400" b="1" dirty="0">
                <a:latin typeface="+mn-ea"/>
                <a:ea typeface="+mn-ea"/>
              </a:rPr>
              <a:t>）美同政府在其《全球电子商务纲要》中指出：电子商务是通过</a:t>
            </a:r>
            <a:r>
              <a:rPr lang="en-US" altLang="zh-CN" sz="2400" b="1" dirty="0">
                <a:latin typeface="+mn-ea"/>
                <a:ea typeface="+mn-ea"/>
              </a:rPr>
              <a:t>Internet</a:t>
            </a:r>
            <a:r>
              <a:rPr lang="zh-CN" altLang="zh-CN" sz="2400" b="1" dirty="0">
                <a:latin typeface="+mn-ea"/>
                <a:ea typeface="+mn-ea"/>
              </a:rPr>
              <a:t>进行的各项商务活动，包括广告、交易、支付、服务等活动，全球电子商务将会涉及世界各国。</a:t>
            </a:r>
          </a:p>
          <a:p>
            <a:r>
              <a:rPr lang="zh-CN" altLang="zh-CN" sz="2400" b="1" dirty="0">
                <a:latin typeface="+mn-ea"/>
                <a:ea typeface="+mn-ea"/>
              </a:rPr>
              <a:t>总结起来，可以这样说：从宏观上讲，电子商务是计算机网络的又一次革命，是通过电了手段建立一种新的经济秩序，它不仅涉及电子技术和商业交易本身，而且涉及诸如金融、税务、教育等社会其他层面。从微观角度说，电子商务是指各种具有商业活动能力的实体（生产企业、商贸企业、金融机构、政府机构、个人消费者等）利用网络和先进的数字化传媒技术进行的各项商业贸易活动。</a:t>
            </a:r>
          </a:p>
        </p:txBody>
      </p:sp>
    </p:spTree>
    <p:extLst>
      <p:ext uri="{BB962C8B-B14F-4D97-AF65-F5344CB8AC3E}">
        <p14:creationId xmlns:p14="http://schemas.microsoft.com/office/powerpoint/2010/main" val="3230383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723202"/>
          </a:xfrm>
          <a:prstGeom prst="rect">
            <a:avLst/>
          </a:prstGeom>
          <a:noFill/>
          <a:ln w="9525">
            <a:noFill/>
          </a:ln>
        </p:spPr>
        <p:txBody>
          <a:bodyPr tIns="114264" bIns="114264" anchor="t">
            <a:spAutoFit/>
          </a:bodyPr>
          <a:lstStyle/>
          <a:p>
            <a:pPr algn="just">
              <a:buClr>
                <a:srgbClr val="000000"/>
              </a:buClr>
            </a:pPr>
            <a:r>
              <a:rPr lang="en-US" altLang="zh-CN" sz="3200" b="1" dirty="0" smtClean="0">
                <a:latin typeface="宋体" panose="02010600030101010101" pitchFamily="2" charset="-122"/>
                <a:ea typeface="宋体" panose="02010600030101010101" pitchFamily="2" charset="-122"/>
              </a:rPr>
              <a:t>1.1.2</a:t>
            </a:r>
            <a:r>
              <a:rPr lang="zh-CN" altLang="zh-CN" sz="3200" b="1" dirty="0">
                <a:latin typeface="宋体" panose="02010600030101010101" pitchFamily="2" charset="-122"/>
                <a:ea typeface="宋体" panose="02010600030101010101" pitchFamily="2" charset="-122"/>
              </a:rPr>
              <a:t>电子商务的</a:t>
            </a:r>
            <a:r>
              <a:rPr lang="zh-CN" altLang="zh-CN" sz="3200" b="1" dirty="0" smtClean="0">
                <a:latin typeface="宋体" panose="02010600030101010101" pitchFamily="2" charset="-122"/>
                <a:ea typeface="宋体" panose="02010600030101010101" pitchFamily="2" charset="-122"/>
              </a:rPr>
              <a:t>内涵</a:t>
            </a:r>
            <a:endParaRPr lang="zh-CN" altLang="zh-CN" sz="3200" b="1" dirty="0">
              <a:latin typeface="宋体" panose="02010600030101010101" pitchFamily="2" charset="-122"/>
              <a:ea typeface="宋体" panose="02010600030101010101" pitchFamily="2" charset="-122"/>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144016" y="1661374"/>
            <a:ext cx="8964488" cy="5262979"/>
          </a:xfrm>
          <a:prstGeom prst="rect">
            <a:avLst/>
          </a:prstGeom>
        </p:spPr>
        <p:txBody>
          <a:bodyPr wrap="square">
            <a:spAutoFit/>
          </a:bodyPr>
          <a:lstStyle/>
          <a:p>
            <a:r>
              <a:rPr lang="zh-CN" altLang="zh-CN" sz="2400" b="1" dirty="0" smtClean="0">
                <a:latin typeface="+mn-ea"/>
                <a:ea typeface="+mn-ea"/>
              </a:rPr>
              <a:t>（</a:t>
            </a:r>
            <a:r>
              <a:rPr lang="en-US" altLang="zh-CN" sz="2400" b="1" dirty="0" smtClean="0">
                <a:latin typeface="+mn-ea"/>
                <a:ea typeface="+mn-ea"/>
              </a:rPr>
              <a:t>1</a:t>
            </a:r>
            <a:r>
              <a:rPr lang="zh-CN" altLang="zh-CN" sz="2400" b="1" dirty="0" smtClean="0">
                <a:latin typeface="+mn-ea"/>
                <a:ea typeface="+mn-ea"/>
              </a:rPr>
              <a:t>）电子商务的本质是“商务”，是在“电子”基础上的商务。“商务”解决做什么的问题，而“电子”则解决怎么做的问题。对于高科技的应用是电子商务的手段和效果，而非目的。</a:t>
            </a:r>
          </a:p>
          <a:p>
            <a:r>
              <a:rPr lang="zh-CN" altLang="zh-CN" sz="2400" b="1" dirty="0" smtClean="0">
                <a:latin typeface="+mn-ea"/>
                <a:ea typeface="+mn-ea"/>
              </a:rPr>
              <a:t>（</a:t>
            </a:r>
            <a:r>
              <a:rPr lang="en-US" altLang="zh-CN" sz="2400" b="1" dirty="0" smtClean="0">
                <a:latin typeface="+mn-ea"/>
                <a:ea typeface="+mn-ea"/>
              </a:rPr>
              <a:t>2</a:t>
            </a:r>
            <a:r>
              <a:rPr lang="zh-CN" altLang="zh-CN" sz="2400" b="1" dirty="0" smtClean="0">
                <a:latin typeface="+mn-ea"/>
                <a:ea typeface="+mn-ea"/>
              </a:rPr>
              <a:t>）电子商务的前提是商务信息化。计算机应用和信息化建设是其基础。它不只是在网上销售商品，还应和企业内部管理、售后服务支持等结合起来，这样的连接必须依靠企业管理信息化。</a:t>
            </a:r>
            <a:endParaRPr lang="en-US" altLang="zh-CN" sz="2400" b="1" dirty="0" smtClean="0">
              <a:latin typeface="+mn-ea"/>
              <a:ea typeface="+mn-ea"/>
            </a:endParaRP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电子商务的核心是人。电子商务是一个社会系统，它的中心必然是人。电子商务的出发点和归宿是商务，商务的中心是人或人的集合。电子工具的系统化应用也只能靠人。电子商务涉及的人员目前可以分为三类：第一类是技术人员，他们主要负责电子商务系统的实现和技术支持；第二类是商务人员，他们主要负责各种商务活动具体业务的处理；第三类是中高级管理人员，他们的职责是电子商务战略规划、业务流程管理、安全管理等。</a:t>
            </a:r>
          </a:p>
          <a:p>
            <a:endParaRPr lang="zh-CN" altLang="zh-CN" sz="2400" b="1" dirty="0">
              <a:latin typeface="+mn-ea"/>
              <a:ea typeface="+mn-ea"/>
            </a:endParaRPr>
          </a:p>
        </p:txBody>
      </p:sp>
    </p:spTree>
    <p:extLst>
      <p:ext uri="{BB962C8B-B14F-4D97-AF65-F5344CB8AC3E}">
        <p14:creationId xmlns:p14="http://schemas.microsoft.com/office/powerpoint/2010/main" val="1129406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723202"/>
          </a:xfrm>
          <a:prstGeom prst="rect">
            <a:avLst/>
          </a:prstGeom>
          <a:noFill/>
          <a:ln w="9525">
            <a:noFill/>
          </a:ln>
        </p:spPr>
        <p:txBody>
          <a:bodyPr tIns="114264" bIns="114264" anchor="t">
            <a:spAutoFit/>
          </a:bodyPr>
          <a:lstStyle/>
          <a:p>
            <a:pPr algn="just">
              <a:buClr>
                <a:srgbClr val="000000"/>
              </a:buClr>
            </a:pPr>
            <a:r>
              <a:rPr lang="en-US" altLang="zh-CN" sz="3200" b="1" dirty="0" smtClean="0">
                <a:latin typeface="宋体" panose="02010600030101010101" pitchFamily="2" charset="-122"/>
                <a:ea typeface="宋体" panose="02010600030101010101" pitchFamily="2" charset="-122"/>
              </a:rPr>
              <a:t>1.1.2</a:t>
            </a:r>
            <a:r>
              <a:rPr lang="zh-CN" altLang="zh-CN" sz="3200" b="1" dirty="0">
                <a:latin typeface="宋体" panose="02010600030101010101" pitchFamily="2" charset="-122"/>
                <a:ea typeface="宋体" panose="02010600030101010101" pitchFamily="2" charset="-122"/>
              </a:rPr>
              <a:t>电子商务的</a:t>
            </a:r>
            <a:r>
              <a:rPr lang="zh-CN" altLang="zh-CN" sz="3200" b="1" dirty="0" smtClean="0">
                <a:latin typeface="宋体" panose="02010600030101010101" pitchFamily="2" charset="-122"/>
                <a:ea typeface="宋体" panose="02010600030101010101" pitchFamily="2" charset="-122"/>
              </a:rPr>
              <a:t>内涵</a:t>
            </a:r>
            <a:endParaRPr lang="zh-CN" altLang="zh-CN" sz="3200" b="1" dirty="0">
              <a:latin typeface="宋体" panose="02010600030101010101" pitchFamily="2" charset="-122"/>
              <a:ea typeface="宋体" panose="02010600030101010101" pitchFamily="2" charset="-122"/>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323850" y="1649835"/>
            <a:ext cx="8496300" cy="4154984"/>
          </a:xfrm>
          <a:prstGeom prst="rect">
            <a:avLst/>
          </a:prstGeom>
        </p:spPr>
        <p:txBody>
          <a:bodyPr wrap="square">
            <a:spAutoFit/>
          </a:bodyPr>
          <a:lstStyle/>
          <a:p>
            <a:r>
              <a:rPr lang="zh-CN" altLang="zh-CN" sz="2400" b="1" dirty="0"/>
              <a:t>（</a:t>
            </a:r>
            <a:r>
              <a:rPr lang="en-US" altLang="zh-CN" sz="2400" b="1" dirty="0"/>
              <a:t>4</a:t>
            </a:r>
            <a:r>
              <a:rPr lang="zh-CN" altLang="zh-CN" sz="2400" b="1" dirty="0"/>
              <a:t>）电子商务是对传统商务的改良而不是革命。从本质上来说，电子商务并没有脱离传统商务的业务流程，而是将传统商务赖以生存的实物市场交易移到了虚拟的网络空间，在传统环境下开展商务活动的关键因素仍然不可缺少。</a:t>
            </a:r>
          </a:p>
          <a:p>
            <a:r>
              <a:rPr lang="zh-CN" altLang="zh-CN" sz="2400" b="1" dirty="0"/>
              <a:t>（</a:t>
            </a:r>
            <a:r>
              <a:rPr lang="en-US" altLang="zh-CN" sz="2400" b="1" dirty="0"/>
              <a:t>5</a:t>
            </a:r>
            <a:r>
              <a:rPr lang="zh-CN" altLang="zh-CN" sz="2400" b="1" dirty="0"/>
              <a:t>）电子工具必定是现代化的。所谓现代化工具是指当代技术成熟、先进、高效、低成本、安全、可靠和方便操作的电子工具。</a:t>
            </a:r>
          </a:p>
          <a:p>
            <a:r>
              <a:rPr lang="zh-CN" altLang="zh-CN" sz="2400" b="1" dirty="0"/>
              <a:t>（</a:t>
            </a:r>
            <a:r>
              <a:rPr lang="en-US" altLang="zh-CN" sz="2400" b="1" dirty="0"/>
              <a:t>6</a:t>
            </a:r>
            <a:r>
              <a:rPr lang="zh-CN" altLang="zh-CN" sz="2400" b="1" dirty="0"/>
              <a:t>）对象的变化也是至关重要的。以往的商务活动主要是针对实物商品进行的商务活动，电子商务则首先要将实物的商品虚拟化，形成信息化</a:t>
            </a:r>
            <a:r>
              <a:rPr lang="en-US" altLang="zh-CN" sz="2400" b="1" dirty="0"/>
              <a:t>(</a:t>
            </a:r>
            <a:r>
              <a:rPr lang="zh-CN" altLang="zh-CN" sz="2400" b="1" dirty="0"/>
              <a:t>数字化和多媒体化</a:t>
            </a:r>
            <a:r>
              <a:rPr lang="en-US" altLang="zh-CN" sz="2400" b="1" dirty="0"/>
              <a:t>)</a:t>
            </a:r>
            <a:r>
              <a:rPr lang="zh-CN" altLang="zh-CN" sz="2400" b="1" dirty="0"/>
              <a:t>的虚拟商品，进而对虚拟商品进行整理、储存、加工传输。</a:t>
            </a:r>
          </a:p>
        </p:txBody>
      </p:sp>
    </p:spTree>
    <p:extLst>
      <p:ext uri="{BB962C8B-B14F-4D97-AF65-F5344CB8AC3E}">
        <p14:creationId xmlns:p14="http://schemas.microsoft.com/office/powerpoint/2010/main" val="883314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a:latin typeface="+mn-ea"/>
                <a:ea typeface="+mn-ea"/>
              </a:rPr>
              <a:t>1.1.3</a:t>
            </a:r>
            <a:r>
              <a:rPr lang="zh-CN" altLang="zh-CN" sz="2800" b="1" dirty="0">
                <a:latin typeface="+mn-ea"/>
                <a:ea typeface="+mn-ea"/>
              </a:rPr>
              <a:t>电子商务的特征</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107504" y="1594677"/>
            <a:ext cx="8964488" cy="4154984"/>
          </a:xfrm>
          <a:prstGeom prst="rect">
            <a:avLst/>
          </a:prstGeom>
        </p:spPr>
        <p:txBody>
          <a:bodyPr wrap="square">
            <a:spAutoFit/>
          </a:bodyPr>
          <a:lstStyle/>
          <a:p>
            <a:r>
              <a:rPr lang="en-US" altLang="zh-CN" sz="2400" b="1" dirty="0">
                <a:latin typeface="+mn-ea"/>
                <a:ea typeface="+mn-ea"/>
              </a:rPr>
              <a:t>1.</a:t>
            </a:r>
            <a:r>
              <a:rPr lang="zh-CN" altLang="zh-CN" sz="2400" b="1" dirty="0">
                <a:latin typeface="+mn-ea"/>
                <a:ea typeface="+mn-ea"/>
              </a:rPr>
              <a:t>电子商务的技术特征主要包括：</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信息化。电子商务是以信息技术为基础的商务活动，它的进行必须通过计算机网络系统来实现电子化信息的交换和传输。电子商务的发展是与信息技术的发展密切相关，正是信息技术的发展推动了电子商务的发展。</a:t>
            </a:r>
          </a:p>
          <a:p>
            <a:r>
              <a:rPr lang="en-US" altLang="zh-CN" sz="2400" b="1" dirty="0">
                <a:latin typeface="+mn-ea"/>
                <a:ea typeface="+mn-ea"/>
              </a:rPr>
              <a:t>2</a:t>
            </a:r>
            <a:r>
              <a:rPr lang="zh-CN" altLang="zh-CN" sz="2400" b="1" dirty="0">
                <a:latin typeface="+mn-ea"/>
                <a:ea typeface="+mn-ea"/>
              </a:rPr>
              <a:t>）虚拟化。电子商务是在数字化的虚拟电子市场（</a:t>
            </a:r>
            <a:r>
              <a:rPr lang="en-US" altLang="zh-CN" sz="2400" b="1" dirty="0">
                <a:latin typeface="+mn-ea"/>
                <a:ea typeface="+mn-ea"/>
              </a:rPr>
              <a:t>Electronic Marketplace)</a:t>
            </a:r>
            <a:r>
              <a:rPr lang="zh-CN" altLang="zh-CN" sz="2400" b="1" dirty="0">
                <a:latin typeface="+mn-ea"/>
                <a:ea typeface="+mn-ea"/>
              </a:rPr>
              <a:t>进行的。电子商务不受物理时空概念的限制。</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集成性。电子商务是一种新兴产物，其中用到了大量新技术，但并不是说新技术的出现就必然导致老设备的死亡。互联网的真实商业价值在于协调新老技术，使用户能更加行之有效地利用已有的资源和技术，更加有效地完成他们的任务。</a:t>
            </a:r>
          </a:p>
        </p:txBody>
      </p:sp>
    </p:spTree>
    <p:extLst>
      <p:ext uri="{BB962C8B-B14F-4D97-AF65-F5344CB8AC3E}">
        <p14:creationId xmlns:p14="http://schemas.microsoft.com/office/powerpoint/2010/main" val="2581512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539552" y="1582341"/>
            <a:ext cx="8208912" cy="3416320"/>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）可扩展性。要使电子商务在变化的商业环境里正常运行，必须保证其可扩展性。电子商务中，耗时仅</a:t>
            </a:r>
            <a:r>
              <a:rPr lang="en-US" altLang="zh-CN" sz="2400" b="1" dirty="0">
                <a:latin typeface="+mn-ea"/>
                <a:ea typeface="+mn-ea"/>
              </a:rPr>
              <a:t>2min</a:t>
            </a:r>
            <a:r>
              <a:rPr lang="zh-CN" altLang="zh-CN" sz="2400" b="1" dirty="0">
                <a:latin typeface="+mn-ea"/>
                <a:ea typeface="+mn-ea"/>
              </a:rPr>
              <a:t>的重新启动也可能导致大量客户流失，因而可扩展性极其重要。</a:t>
            </a:r>
          </a:p>
          <a:p>
            <a:r>
              <a:rPr lang="en-US" altLang="zh-CN" sz="2400" b="1" dirty="0">
                <a:latin typeface="+mn-ea"/>
                <a:ea typeface="+mn-ea"/>
              </a:rPr>
              <a:t>1998</a:t>
            </a:r>
            <a:r>
              <a:rPr lang="zh-CN" altLang="zh-CN" sz="2400" b="1" dirty="0">
                <a:latin typeface="+mn-ea"/>
                <a:ea typeface="+mn-ea"/>
              </a:rPr>
              <a:t>年日本长野冬奥会的官方万维网节点的使用率是有史以来基于互联网应用中最高的，在短短的</a:t>
            </a:r>
            <a:r>
              <a:rPr lang="en-US" altLang="zh-CN" sz="2400" b="1" dirty="0">
                <a:latin typeface="+mn-ea"/>
                <a:ea typeface="+mn-ea"/>
              </a:rPr>
              <a:t>16</a:t>
            </a:r>
            <a:r>
              <a:rPr lang="zh-CN" altLang="zh-CN" sz="2400" b="1" dirty="0">
                <a:latin typeface="+mn-ea"/>
                <a:ea typeface="+mn-ea"/>
              </a:rPr>
              <a:t>天，该节点就接受了将近</a:t>
            </a:r>
            <a:r>
              <a:rPr lang="en-US" altLang="zh-CN" sz="2400" b="1" dirty="0">
                <a:latin typeface="+mn-ea"/>
                <a:ea typeface="+mn-ea"/>
              </a:rPr>
              <a:t>6</a:t>
            </a:r>
            <a:r>
              <a:rPr lang="zh-CN" altLang="zh-CN" sz="2400" b="1" dirty="0">
                <a:latin typeface="+mn-ea"/>
                <a:ea typeface="+mn-ea"/>
              </a:rPr>
              <a:t>亿</a:t>
            </a:r>
            <a:r>
              <a:rPr lang="en-US" altLang="zh-CN" sz="2400" b="1" dirty="0">
                <a:latin typeface="+mn-ea"/>
                <a:ea typeface="+mn-ea"/>
              </a:rPr>
              <a:t>5</a:t>
            </a:r>
            <a:r>
              <a:rPr lang="zh-CN" altLang="zh-CN" sz="2400" b="1" dirty="0">
                <a:latin typeface="+mn-ea"/>
                <a:ea typeface="+mn-ea"/>
              </a:rPr>
              <a:t>千万次访问。全球体育迷将数以百万计的信息直接通过体育迷电子邮件节点发给运动员，而与此同时，还成交了</a:t>
            </a:r>
            <a:r>
              <a:rPr lang="en-US" altLang="zh-CN" sz="2400" b="1" dirty="0">
                <a:latin typeface="+mn-ea"/>
                <a:ea typeface="+mn-ea"/>
              </a:rPr>
              <a:t>600</a:t>
            </a:r>
            <a:r>
              <a:rPr lang="zh-CN" altLang="zh-CN" sz="2400" b="1" dirty="0">
                <a:latin typeface="+mn-ea"/>
                <a:ea typeface="+mn-ea"/>
              </a:rPr>
              <a:t>多万笔交易。这些惊人的数字说明，随着技术的日新月异，电子商务的可扩展性将不会成为瓶颈所在。</a:t>
            </a:r>
          </a:p>
        </p:txBody>
      </p:sp>
    </p:spTree>
    <p:extLst>
      <p:ext uri="{BB962C8B-B14F-4D97-AF65-F5344CB8AC3E}">
        <p14:creationId xmlns:p14="http://schemas.microsoft.com/office/powerpoint/2010/main" val="603577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395536" y="1028343"/>
            <a:ext cx="8352928" cy="4893647"/>
          </a:xfrm>
          <a:prstGeom prst="rect">
            <a:avLst/>
          </a:prstGeom>
        </p:spPr>
        <p:txBody>
          <a:bodyPr wrap="square">
            <a:spAutoFit/>
          </a:bodyPr>
          <a:lstStyle/>
          <a:p>
            <a:r>
              <a:rPr lang="zh-CN" altLang="zh-CN" sz="2400" b="1" dirty="0"/>
              <a:t>（</a:t>
            </a:r>
            <a:r>
              <a:rPr lang="en-US" altLang="zh-CN" sz="2400" b="1" dirty="0"/>
              <a:t>5</a:t>
            </a:r>
            <a:r>
              <a:rPr lang="zh-CN" altLang="zh-CN" sz="2400" b="1" dirty="0"/>
              <a:t>）安全性。安全性是电子商务中的核心问题。缺乏安全的电子商务不可能吸引顾客，企业和企业的交易更是如此，也会限制企业运用计算机网络传递商业信息。欺骗、窃听、病毒和非法入侵等攻击行为都无时无刻不在威胁着电子商务，要求电子商务经营者提供一种端到端的安全解决方案。安全技术包括加密解密机制、认证技术、安全交易协议、计算机网络系统的安全管理（存取管理、防火墙、安全服务器等）。目前，有代表性的安全电子交易协议主要有安全套接层（</a:t>
            </a:r>
            <a:r>
              <a:rPr lang="en-US" altLang="zh-CN" sz="2400" b="1" dirty="0"/>
              <a:t>SSL</a:t>
            </a:r>
            <a:r>
              <a:rPr lang="zh-CN" altLang="zh-CN" sz="2400" b="1" dirty="0"/>
              <a:t>）和安全电子交易（</a:t>
            </a:r>
            <a:r>
              <a:rPr lang="en-US" altLang="zh-CN" sz="2400" b="1" dirty="0"/>
              <a:t>SET</a:t>
            </a:r>
            <a:r>
              <a:rPr lang="zh-CN" altLang="zh-CN" sz="2400" b="1" dirty="0"/>
              <a:t>）等。电子商务安全技术的发展和标准的制定，逐步使电子商务企业能够建立起安全的电子商务环境。</a:t>
            </a:r>
          </a:p>
          <a:p>
            <a:r>
              <a:rPr lang="zh-CN" altLang="zh-CN" sz="2400" b="1" dirty="0"/>
              <a:t>（</a:t>
            </a:r>
            <a:r>
              <a:rPr lang="en-US" altLang="zh-CN" sz="2400" b="1" dirty="0"/>
              <a:t>6</a:t>
            </a:r>
            <a:r>
              <a:rPr lang="zh-CN" altLang="zh-CN" sz="2400" b="1" dirty="0"/>
              <a:t>）系统性。电子商务系统的实施必须考虑企业外的合作伙伴或政府，必须规划如何加入到已有的电子商务系统中。</a:t>
            </a:r>
            <a:endParaRPr lang="zh-CN" altLang="en-US" sz="2400" b="1" dirty="0"/>
          </a:p>
        </p:txBody>
      </p:sp>
    </p:spTree>
    <p:extLst>
      <p:ext uri="{BB962C8B-B14F-4D97-AF65-F5344CB8AC3E}">
        <p14:creationId xmlns:p14="http://schemas.microsoft.com/office/powerpoint/2010/main" val="3230383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4" name="矩形 3"/>
          <p:cNvSpPr/>
          <p:nvPr/>
        </p:nvSpPr>
        <p:spPr>
          <a:xfrm>
            <a:off x="323850" y="1412776"/>
            <a:ext cx="8500067" cy="4955203"/>
          </a:xfrm>
          <a:prstGeom prst="rect">
            <a:avLst/>
          </a:prstGeom>
        </p:spPr>
        <p:txBody>
          <a:bodyPr wrap="square">
            <a:spAutoFit/>
          </a:bodyPr>
          <a:lstStyle/>
          <a:p>
            <a:r>
              <a:rPr lang="en-US" altLang="zh-CN" sz="2800" b="1" dirty="0">
                <a:latin typeface="+mn-ea"/>
                <a:ea typeface="+mn-ea"/>
              </a:rPr>
              <a:t>2.</a:t>
            </a:r>
            <a:r>
              <a:rPr lang="zh-CN" altLang="zh-CN" sz="2800" b="1" dirty="0">
                <a:latin typeface="+mn-ea"/>
                <a:ea typeface="+mn-ea"/>
              </a:rPr>
              <a:t>电子商务的应用特征主要包括：</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）商务性。电子商务最基本的应用特性为商务性，即提供买、卖交易的服务、手段和机会。网上购物提供一种客户所需要的方便途径。因而，电子商务对任何规模的企业而言，都是一种机遇。</a:t>
            </a: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服务性。电子商务时代企业越来越重视客户的需求，这种需求不仅仅是产品的，同时必然包括服务的。互联网应用使得企业能自动处理商务过程，并不再像以往那样强调公司内部的分工。企业通过将客户服务过程移至互联网上，使客户能以一种较过去简捷的方式获得服务。显而易见，电子商务提供的客户服务具有一个明显的特性：便利。例如比利时的塞拉银行，通过电子商务，使得客户能全天候地存取资金账户，快速及时地阅览相关利率信息，使得服务质量大为提高。</a:t>
            </a:r>
          </a:p>
        </p:txBody>
      </p:sp>
    </p:spTree>
    <p:extLst>
      <p:ext uri="{BB962C8B-B14F-4D97-AF65-F5344CB8AC3E}">
        <p14:creationId xmlns:p14="http://schemas.microsoft.com/office/powerpoint/2010/main" val="3230383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323528" y="1124744"/>
            <a:ext cx="8640960" cy="5262979"/>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）协调性。商务活动是一种需要各方协调的过程，许多组织都提供了交互式的协议，电子商务活动可以在这些协议上完成。</a:t>
            </a:r>
          </a:p>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社会性。从宏观上讲，电子商务是计算机网络的第二次革命，是在通过电子手段建立一个新的经济秩序。它不仅涉及到电子技术和商业交易本身，还涉及到诸如金融、税务、教育等社会其他层面，以及使用电子虚拟市场的法律和竞争规则形成等。电子商务的发展和应用是一个社会性的系统工程，缺少一个环节都势必影响它的发展，如电子商务交易的税收等敏感问题。</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）全球性。</a:t>
            </a:r>
            <a:r>
              <a:rPr lang="en-US" altLang="zh-CN" sz="2400" b="1" dirty="0">
                <a:latin typeface="+mn-ea"/>
                <a:ea typeface="+mn-ea"/>
              </a:rPr>
              <a:t>Internet</a:t>
            </a:r>
            <a:r>
              <a:rPr lang="zh-CN" altLang="zh-CN" sz="2400" b="1" dirty="0">
                <a:latin typeface="+mn-ea"/>
                <a:ea typeface="+mn-ea"/>
              </a:rPr>
              <a:t>是一个公共开发的平台，根据美国互联网协会的定义，互联网是一种“组织松散、国际合作的互联网络”，是一种由</a:t>
            </a:r>
            <a:r>
              <a:rPr lang="en-US" altLang="zh-CN" sz="2400" b="1" dirty="0">
                <a:latin typeface="+mn-ea"/>
                <a:ea typeface="+mn-ea"/>
              </a:rPr>
              <a:t>TCP</a:t>
            </a:r>
            <a:r>
              <a:rPr lang="zh-CN" altLang="zh-CN" sz="2400" b="1" dirty="0">
                <a:latin typeface="+mn-ea"/>
                <a:ea typeface="+mn-ea"/>
              </a:rPr>
              <a:t>／</a:t>
            </a:r>
            <a:r>
              <a:rPr lang="en-US" altLang="zh-CN" sz="2400" b="1" dirty="0">
                <a:latin typeface="+mn-ea"/>
                <a:ea typeface="+mn-ea"/>
              </a:rPr>
              <a:t>IP</a:t>
            </a:r>
            <a:r>
              <a:rPr lang="zh-CN" altLang="zh-CN" sz="2400" b="1" dirty="0">
                <a:latin typeface="+mn-ea"/>
                <a:ea typeface="+mn-ea"/>
              </a:rPr>
              <a:t>组织起来的国际互联网络。电子商务面对的是一个全球性统一的电子虚拟市场。它为企业跨国发展提供了平等的竞争机会。</a:t>
            </a:r>
          </a:p>
        </p:txBody>
      </p:sp>
    </p:spTree>
    <p:extLst>
      <p:ext uri="{BB962C8B-B14F-4D97-AF65-F5344CB8AC3E}">
        <p14:creationId xmlns:p14="http://schemas.microsoft.com/office/powerpoint/2010/main" val="3230383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17760" y="1087189"/>
            <a:ext cx="8964488" cy="5324535"/>
          </a:xfrm>
          <a:prstGeom prst="rect">
            <a:avLst/>
          </a:prstGeom>
        </p:spPr>
        <p:txBody>
          <a:bodyPr wrap="square">
            <a:spAutoFit/>
          </a:bodyPr>
          <a:lstStyle/>
          <a:p>
            <a:r>
              <a:rPr lang="en-US" altLang="zh-CN" sz="2800" b="1" dirty="0">
                <a:latin typeface="+mn-ea"/>
                <a:ea typeface="+mn-ea"/>
              </a:rPr>
              <a:t>1.1.4</a:t>
            </a:r>
            <a:r>
              <a:rPr lang="zh-CN" altLang="zh-CN" sz="2800" b="1" dirty="0">
                <a:latin typeface="+mn-ea"/>
                <a:ea typeface="+mn-ea"/>
              </a:rPr>
              <a:t>电子商务系统构成</a:t>
            </a:r>
          </a:p>
          <a:p>
            <a:r>
              <a:rPr lang="en-US" altLang="zh-CN" sz="2400" b="1" dirty="0">
                <a:latin typeface="+mn-ea"/>
                <a:ea typeface="+mn-ea"/>
              </a:rPr>
              <a:t>1.</a:t>
            </a:r>
            <a:r>
              <a:rPr lang="zh-CN" altLang="zh-CN" sz="2400" b="1" dirty="0">
                <a:latin typeface="+mn-ea"/>
                <a:ea typeface="+mn-ea"/>
              </a:rPr>
              <a:t>电子商务系统的分类</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）按照商品交易过程完整程度分类：可以将电子商务分为完全电子商务和不完全电子商务。</a:t>
            </a: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）按照使用网络的类型来分类：</a:t>
            </a:r>
          </a:p>
          <a:p>
            <a:r>
              <a:rPr lang="zh-CN" altLang="zh-CN" sz="2400" b="1" dirty="0">
                <a:latin typeface="+mn-ea"/>
                <a:ea typeface="+mn-ea"/>
              </a:rPr>
              <a:t>基于</a:t>
            </a:r>
            <a:r>
              <a:rPr lang="en-US" altLang="zh-CN" sz="2400" b="1" dirty="0">
                <a:latin typeface="+mn-ea"/>
                <a:ea typeface="+mn-ea"/>
              </a:rPr>
              <a:t>EDI</a:t>
            </a:r>
            <a:r>
              <a:rPr lang="zh-CN" altLang="zh-CN" sz="2400" b="1" dirty="0">
                <a:latin typeface="+mn-ea"/>
                <a:ea typeface="+mn-ea"/>
              </a:rPr>
              <a:t>的电子商务</a:t>
            </a:r>
            <a:r>
              <a:rPr lang="zh-CN" altLang="zh-CN" sz="2400" b="1" dirty="0" smtClean="0">
                <a:latin typeface="+mn-ea"/>
                <a:ea typeface="+mn-ea"/>
              </a:rPr>
              <a:t>。基于</a:t>
            </a:r>
            <a:r>
              <a:rPr lang="en-US" altLang="zh-CN" sz="2400" b="1" dirty="0">
                <a:latin typeface="+mn-ea"/>
                <a:ea typeface="+mn-ea"/>
              </a:rPr>
              <a:t>Internet</a:t>
            </a:r>
            <a:r>
              <a:rPr lang="zh-CN" altLang="zh-CN" sz="2400" b="1" dirty="0">
                <a:latin typeface="+mn-ea"/>
                <a:ea typeface="+mn-ea"/>
              </a:rPr>
              <a:t>的电子商务</a:t>
            </a:r>
            <a:r>
              <a:rPr lang="zh-CN" altLang="zh-CN" sz="2400" b="1" dirty="0" smtClean="0">
                <a:latin typeface="+mn-ea"/>
                <a:ea typeface="+mn-ea"/>
              </a:rPr>
              <a:t>。基于</a:t>
            </a:r>
            <a:r>
              <a:rPr lang="en-US" altLang="zh-CN" sz="2400" b="1" dirty="0" smtClean="0">
                <a:latin typeface="+mn-ea"/>
                <a:ea typeface="+mn-ea"/>
              </a:rPr>
              <a:t>Intranet</a:t>
            </a:r>
            <a:r>
              <a:rPr lang="zh-CN" altLang="zh-CN" sz="2400" b="1" dirty="0" smtClean="0">
                <a:latin typeface="+mn-ea"/>
                <a:ea typeface="+mn-ea"/>
              </a:rPr>
              <a:t>的电子商务。</a:t>
            </a:r>
            <a:endParaRPr lang="en-US" altLang="zh-CN" sz="2400" b="1" dirty="0" smtClean="0">
              <a:latin typeface="+mn-ea"/>
              <a:ea typeface="+mn-ea"/>
            </a:endParaRP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）按照交易对象分类：</a:t>
            </a:r>
          </a:p>
          <a:p>
            <a:r>
              <a:rPr lang="zh-CN" altLang="zh-CN" sz="2400" b="1" dirty="0">
                <a:latin typeface="+mn-ea"/>
                <a:ea typeface="+mn-ea"/>
              </a:rPr>
              <a:t>企业对企业的电子商务</a:t>
            </a:r>
            <a:r>
              <a:rPr lang="en-US" altLang="zh-CN" sz="2400" b="1" dirty="0">
                <a:latin typeface="+mn-ea"/>
                <a:ea typeface="+mn-ea"/>
              </a:rPr>
              <a:t>(Business to Business</a:t>
            </a:r>
            <a:r>
              <a:rPr lang="zh-CN" altLang="zh-CN" sz="2400" b="1" dirty="0">
                <a:latin typeface="+mn-ea"/>
                <a:ea typeface="+mn-ea"/>
              </a:rPr>
              <a:t>，</a:t>
            </a:r>
            <a:r>
              <a:rPr lang="en-US" altLang="zh-CN" sz="2400" b="1" dirty="0">
                <a:latin typeface="+mn-ea"/>
                <a:ea typeface="+mn-ea"/>
              </a:rPr>
              <a:t>B2B</a:t>
            </a:r>
            <a:r>
              <a:rPr lang="en-US" altLang="zh-CN" sz="2400" b="1" dirty="0" smtClean="0">
                <a:latin typeface="+mn-ea"/>
                <a:ea typeface="+mn-ea"/>
              </a:rPr>
              <a:t>)</a:t>
            </a:r>
          </a:p>
          <a:p>
            <a:r>
              <a:rPr lang="zh-CN" altLang="zh-CN" sz="2400" b="1" dirty="0" smtClean="0">
                <a:latin typeface="+mn-ea"/>
                <a:ea typeface="+mn-ea"/>
              </a:rPr>
              <a:t>企业</a:t>
            </a:r>
            <a:r>
              <a:rPr lang="zh-CN" altLang="zh-CN" sz="2400" b="1" dirty="0">
                <a:latin typeface="+mn-ea"/>
                <a:ea typeface="+mn-ea"/>
              </a:rPr>
              <a:t>对消费者的电子商务</a:t>
            </a:r>
            <a:r>
              <a:rPr lang="en-US" altLang="zh-CN" sz="2400" b="1" dirty="0">
                <a:latin typeface="+mn-ea"/>
                <a:ea typeface="+mn-ea"/>
              </a:rPr>
              <a:t>(Business to Consumer</a:t>
            </a:r>
            <a:r>
              <a:rPr lang="zh-CN" altLang="zh-CN" sz="2400" b="1" dirty="0">
                <a:latin typeface="+mn-ea"/>
                <a:ea typeface="+mn-ea"/>
              </a:rPr>
              <a:t>，</a:t>
            </a:r>
            <a:r>
              <a:rPr lang="en-US" altLang="zh-CN" sz="2400" b="1" dirty="0">
                <a:latin typeface="+mn-ea"/>
                <a:ea typeface="+mn-ea"/>
              </a:rPr>
              <a:t>B2C</a:t>
            </a:r>
            <a:r>
              <a:rPr lang="en-US" altLang="zh-CN" sz="2400" b="1" dirty="0" smtClean="0">
                <a:latin typeface="+mn-ea"/>
                <a:ea typeface="+mn-ea"/>
              </a:rPr>
              <a:t>)</a:t>
            </a:r>
          </a:p>
          <a:p>
            <a:r>
              <a:rPr lang="zh-CN" altLang="zh-CN" sz="2400" b="1" dirty="0" smtClean="0">
                <a:latin typeface="+mn-ea"/>
                <a:ea typeface="+mn-ea"/>
              </a:rPr>
              <a:t>企业</a:t>
            </a:r>
            <a:r>
              <a:rPr lang="zh-CN" altLang="zh-CN" sz="2400" b="1" dirty="0">
                <a:latin typeface="+mn-ea"/>
                <a:ea typeface="+mn-ea"/>
              </a:rPr>
              <a:t>对政府的电子商务</a:t>
            </a:r>
            <a:r>
              <a:rPr lang="en-US" altLang="zh-CN" sz="2400" b="1" dirty="0">
                <a:latin typeface="+mn-ea"/>
                <a:ea typeface="+mn-ea"/>
              </a:rPr>
              <a:t>(Business to Government</a:t>
            </a:r>
            <a:r>
              <a:rPr lang="zh-CN" altLang="zh-CN" sz="2400" b="1" dirty="0">
                <a:latin typeface="+mn-ea"/>
                <a:ea typeface="+mn-ea"/>
              </a:rPr>
              <a:t>，</a:t>
            </a:r>
            <a:r>
              <a:rPr lang="en-US" altLang="zh-CN" sz="2400" b="1" dirty="0">
                <a:latin typeface="+mn-ea"/>
                <a:ea typeface="+mn-ea"/>
              </a:rPr>
              <a:t>B2G)</a:t>
            </a:r>
            <a:r>
              <a:rPr lang="zh-CN"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消费者对政府的电子商务</a:t>
            </a:r>
            <a:r>
              <a:rPr lang="en-US" altLang="zh-CN" sz="2400" b="1" dirty="0">
                <a:latin typeface="+mn-ea"/>
                <a:ea typeface="+mn-ea"/>
              </a:rPr>
              <a:t>(Consumer to Government</a:t>
            </a:r>
            <a:r>
              <a:rPr lang="zh-CN" altLang="zh-CN" sz="2400" b="1" dirty="0">
                <a:latin typeface="+mn-ea"/>
                <a:ea typeface="+mn-ea"/>
              </a:rPr>
              <a:t>，</a:t>
            </a:r>
            <a:r>
              <a:rPr lang="en-US" altLang="zh-CN" sz="2400" b="1" dirty="0">
                <a:latin typeface="+mn-ea"/>
                <a:ea typeface="+mn-ea"/>
              </a:rPr>
              <a:t>C2G</a:t>
            </a:r>
            <a:r>
              <a:rPr lang="en-US" altLang="zh-CN" sz="2400" b="1" dirty="0" smtClean="0">
                <a:latin typeface="+mn-ea"/>
                <a:ea typeface="+mn-ea"/>
              </a:rPr>
              <a:t>)</a:t>
            </a:r>
            <a:endParaRPr lang="zh-CN" altLang="zh-CN" sz="2400" b="1" dirty="0">
              <a:latin typeface="+mn-ea"/>
              <a:ea typeface="+mn-ea"/>
            </a:endParaRPr>
          </a:p>
          <a:p>
            <a:r>
              <a:rPr lang="zh-CN" altLang="zh-CN" sz="2400" b="1" dirty="0">
                <a:latin typeface="+mn-ea"/>
                <a:ea typeface="+mn-ea"/>
              </a:rPr>
              <a:t>消费者对消费者的电子商务</a:t>
            </a:r>
            <a:r>
              <a:rPr lang="en-US" altLang="zh-CN" sz="2400" b="1" dirty="0">
                <a:latin typeface="+mn-ea"/>
                <a:ea typeface="+mn-ea"/>
              </a:rPr>
              <a:t>(Consumer to Consumer</a:t>
            </a:r>
            <a:r>
              <a:rPr lang="zh-CN" altLang="zh-CN" sz="2400" b="1" dirty="0">
                <a:latin typeface="+mn-ea"/>
                <a:ea typeface="+mn-ea"/>
              </a:rPr>
              <a:t>，</a:t>
            </a:r>
            <a:r>
              <a:rPr lang="en-US" altLang="zh-CN" sz="2400" b="1" dirty="0">
                <a:latin typeface="+mn-ea"/>
                <a:ea typeface="+mn-ea"/>
              </a:rPr>
              <a:t>C2C</a:t>
            </a:r>
            <a:r>
              <a:rPr lang="en-US" altLang="zh-CN" sz="2400" b="1" dirty="0" smtClean="0">
                <a:latin typeface="+mn-ea"/>
                <a:ea typeface="+mn-ea"/>
              </a:rPr>
              <a:t>)</a:t>
            </a:r>
            <a:endParaRPr lang="zh-CN" altLang="zh-CN" sz="2400" b="1" dirty="0">
              <a:latin typeface="+mn-ea"/>
              <a:ea typeface="+mn-ea"/>
            </a:endParaRPr>
          </a:p>
          <a:p>
            <a:endParaRPr lang="zh-CN" altLang="zh-CN" sz="2400" b="1" dirty="0">
              <a:latin typeface="+mn-ea"/>
              <a:ea typeface="+mn-ea"/>
            </a:endParaRPr>
          </a:p>
        </p:txBody>
      </p:sp>
    </p:spTree>
    <p:extLst>
      <p:ext uri="{BB962C8B-B14F-4D97-AF65-F5344CB8AC3E}">
        <p14:creationId xmlns:p14="http://schemas.microsoft.com/office/powerpoint/2010/main" val="3230383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Rectangle 2"/>
          <p:cNvSpPr>
            <a:spLocks noChangeArrowheads="1"/>
          </p:cNvSpPr>
          <p:nvPr/>
        </p:nvSpPr>
        <p:spPr bwMode="auto">
          <a:xfrm>
            <a:off x="251520" y="1340768"/>
            <a:ext cx="87129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mn-ea"/>
                <a:ea typeface="+mn-ea"/>
                <a:cs typeface="Times New Roman" pitchFamily="18" charset="0"/>
              </a:rPr>
              <a:t>2</a:t>
            </a:r>
            <a:r>
              <a:rPr kumimoji="0" lang="en-US" altLang="zh-CN" sz="2400" b="1" i="0" u="none" strike="noStrike" cap="none" normalizeH="0" baseline="0" dirty="0" smtClean="0">
                <a:ln>
                  <a:noFill/>
                </a:ln>
                <a:solidFill>
                  <a:schemeClr val="tx1"/>
                </a:solidFill>
                <a:effectLst/>
                <a:latin typeface="+mn-ea"/>
                <a:ea typeface="+mn-ea"/>
                <a:cs typeface="宋体" pitchFamily="2" charset="-122"/>
              </a:rPr>
              <a:t>.</a:t>
            </a:r>
            <a:r>
              <a:rPr kumimoji="0" lang="zh-CN" altLang="en-US" sz="2400" b="1" i="0" u="none" strike="noStrike" cap="none" normalizeH="0" baseline="0" dirty="0" smtClean="0">
                <a:ln>
                  <a:noFill/>
                </a:ln>
                <a:solidFill>
                  <a:schemeClr val="tx1"/>
                </a:solidFill>
                <a:effectLst/>
                <a:latin typeface="+mn-ea"/>
                <a:ea typeface="+mn-ea"/>
                <a:cs typeface="宋体" pitchFamily="2" charset="-122"/>
              </a:rPr>
              <a:t>电子商务系统的基本组成</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mn-ea"/>
                <a:ea typeface="+mn-ea"/>
                <a:cs typeface="Times New Roman" pitchFamily="18" charset="0"/>
              </a:rPr>
              <a:t>  </a:t>
            </a:r>
            <a:r>
              <a:rPr kumimoji="0" lang="zh-CN" altLang="en-US" sz="2400" b="1" i="0" u="none" strike="noStrike" cap="none" normalizeH="0" baseline="0" dirty="0" smtClean="0">
                <a:ln>
                  <a:noFill/>
                </a:ln>
                <a:solidFill>
                  <a:schemeClr val="tx1"/>
                </a:solidFill>
                <a:effectLst/>
                <a:latin typeface="+mn-ea"/>
                <a:ea typeface="+mn-ea"/>
                <a:cs typeface="宋体" pitchFamily="2" charset="-122"/>
              </a:rPr>
              <a:t>电子商务系统的基本组成有计算机网络、用户、配送中心、认证中心、银行、商家等，如图</a:t>
            </a:r>
            <a:r>
              <a:rPr kumimoji="0" lang="en-US" altLang="zh-CN" sz="2400" b="1" i="0" u="none" strike="noStrike" cap="none" normalizeH="0" baseline="0" dirty="0" smtClean="0">
                <a:ln>
                  <a:noFill/>
                </a:ln>
                <a:solidFill>
                  <a:schemeClr val="tx1"/>
                </a:solidFill>
                <a:effectLst/>
                <a:latin typeface="+mn-ea"/>
                <a:ea typeface="+mn-ea"/>
                <a:cs typeface="Times New Roman" pitchFamily="18" charset="0"/>
              </a:rPr>
              <a:t>1.1</a:t>
            </a:r>
            <a:r>
              <a:rPr kumimoji="0" lang="zh-CN" altLang="en-US" sz="2400" b="1" i="0" u="none" strike="noStrike" cap="none" normalizeH="0" baseline="0" dirty="0" smtClean="0">
                <a:ln>
                  <a:noFill/>
                </a:ln>
                <a:solidFill>
                  <a:schemeClr val="tx1"/>
                </a:solidFill>
                <a:effectLst/>
                <a:latin typeface="+mn-ea"/>
                <a:ea typeface="+mn-ea"/>
                <a:cs typeface="宋体" pitchFamily="2" charset="-122"/>
              </a:rPr>
              <a:t>所示</a:t>
            </a:r>
          </a:p>
        </p:txBody>
      </p:sp>
      <p:pic>
        <p:nvPicPr>
          <p:cNvPr id="102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996952"/>
            <a:ext cx="6192688" cy="2946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383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169"/>
          <p:cNvSpPr>
            <a:spLocks noGrp="1"/>
          </p:cNvSpPr>
          <p:nvPr>
            <p:ph type="ctrTitle" idx="4294967295"/>
          </p:nvPr>
        </p:nvSpPr>
        <p:spPr>
          <a:xfrm>
            <a:off x="1450340" y="2800350"/>
            <a:ext cx="6915150" cy="699770"/>
          </a:xfrm>
          <a:prstGeom prst="rect">
            <a:avLst/>
          </a:prstGeom>
          <a:noFill/>
          <a:ln w="9525">
            <a:noFill/>
          </a:ln>
        </p:spPr>
        <p:txBody>
          <a:bodyPr anchor="t"/>
          <a:lstStyle>
            <a:lvl1pPr lvl="0">
              <a:defRPr kern="1200"/>
            </a:lvl1pPr>
          </a:lstStyle>
          <a:p>
            <a:pPr lvl="0" indent="0"/>
            <a:r>
              <a:rPr b="1" dirty="0" smtClean="0">
                <a:solidFill>
                  <a:srgbClr val="000000"/>
                </a:solidFill>
                <a:latin typeface="黑体" panose="02010609060101010101" pitchFamily="2" charset="-122"/>
                <a:ea typeface="黑体" panose="02010609060101010101" pitchFamily="2" charset="-122"/>
              </a:rPr>
              <a:t>第</a:t>
            </a:r>
            <a:r>
              <a:rPr lang="en-US" b="1" dirty="0" smtClean="0">
                <a:solidFill>
                  <a:srgbClr val="000000"/>
                </a:solidFill>
                <a:latin typeface="黑体" panose="02010609060101010101" pitchFamily="2" charset="-122"/>
                <a:ea typeface="黑体" panose="02010609060101010101" pitchFamily="2" charset="-122"/>
              </a:rPr>
              <a:t>1</a:t>
            </a:r>
            <a:r>
              <a:rPr b="1" dirty="0" smtClean="0">
                <a:solidFill>
                  <a:srgbClr val="000000"/>
                </a:solidFill>
                <a:latin typeface="黑体" panose="02010609060101010101" pitchFamily="2" charset="-122"/>
                <a:ea typeface="黑体" panose="02010609060101010101" pitchFamily="2" charset="-122"/>
              </a:rPr>
              <a:t>章</a:t>
            </a:r>
            <a:r>
              <a:rPr lang="en-US" b="1" dirty="0" smtClean="0">
                <a:solidFill>
                  <a:srgbClr val="000000"/>
                </a:solidFill>
                <a:latin typeface="黑体" panose="02010609060101010101" pitchFamily="2" charset="-122"/>
                <a:ea typeface="黑体" panose="02010609060101010101" pitchFamily="2" charset="-122"/>
              </a:rPr>
              <a:t> </a:t>
            </a:r>
            <a:r>
              <a:rPr lang="zh-CN" altLang="zh-CN" dirty="0">
                <a:solidFill>
                  <a:srgbClr val="000000"/>
                </a:solidFill>
                <a:latin typeface="黑体" panose="02010609060101010101" pitchFamily="2" charset="-122"/>
                <a:ea typeface="黑体" panose="02010609060101010101" pitchFamily="2" charset="-122"/>
              </a:rPr>
              <a:t>电子商务安全概述</a:t>
            </a:r>
            <a:endParaRPr dirty="0">
              <a:solidFill>
                <a:srgbClr val="000000"/>
              </a:solidFill>
              <a:latin typeface="黑体" panose="02010609060101010101" pitchFamily="2" charset="-122"/>
              <a:ea typeface="黑体" panose="02010609060101010101" pitchFamily="2" charset="-122"/>
            </a:endParaRPr>
          </a:p>
        </p:txBody>
      </p:sp>
      <p:sp>
        <p:nvSpPr>
          <p:cNvPr id="7172" name="文本框 7172"/>
          <p:cNvSpPr txBox="1"/>
          <p:nvPr/>
        </p:nvSpPr>
        <p:spPr>
          <a:xfrm>
            <a:off x="184150" y="158750"/>
            <a:ext cx="5619115" cy="548640"/>
          </a:xfrm>
          <a:prstGeom prst="rect">
            <a:avLst/>
          </a:prstGeom>
          <a:noFill/>
          <a:ln w="9525">
            <a:noFill/>
          </a:ln>
        </p:spPr>
        <p:txBody>
          <a:bodyPr wrap="square" anchor="t">
            <a:spAutoFit/>
          </a:bodyPr>
          <a:lstStyle/>
          <a:p>
            <a:pPr lvl="0" indent="0" algn="l">
              <a:lnSpc>
                <a:spcPct val="150000"/>
              </a:lnSpc>
            </a:pP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电子商务安全与支付</a:t>
            </a:r>
            <a:r>
              <a:rPr lang="en-US" altLang="zh-CN" sz="2000" b="1">
                <a:solidFill>
                  <a:srgbClr val="FE3520"/>
                </a:solidFill>
                <a:latin typeface="华文细黑" pitchFamily="2" charset="-122"/>
                <a:ea typeface="华文细黑" pitchFamily="2" charset="-122"/>
              </a:rPr>
              <a:t>(</a:t>
            </a:r>
            <a:r>
              <a:rPr lang="zh-CN" altLang="zh-CN" sz="2000" b="1">
                <a:solidFill>
                  <a:srgbClr val="FE3520"/>
                </a:solidFill>
                <a:latin typeface="华文细黑" pitchFamily="2" charset="-122"/>
                <a:ea typeface="华文细黑" pitchFamily="2" charset="-122"/>
              </a:rPr>
              <a:t>第二版</a:t>
            </a:r>
            <a:r>
              <a:rPr lang="en-US" altLang="zh-CN" sz="2000" b="1">
                <a:solidFill>
                  <a:srgbClr val="FE3520"/>
                </a:solidFill>
                <a:latin typeface="华文细黑" pitchFamily="2" charset="-122"/>
                <a:ea typeface="华文细黑" pitchFamily="2" charset="-122"/>
              </a:rPr>
              <a:t>)》</a:t>
            </a:r>
            <a:r>
              <a:rPr lang="zh-CN" altLang="en-US" sz="2000" b="1">
                <a:solidFill>
                  <a:srgbClr val="FE3520"/>
                </a:solidFill>
                <a:latin typeface="华文细黑" pitchFamily="2" charset="-122"/>
                <a:ea typeface="华文细黑" pitchFamily="2" charset="-122"/>
              </a:rPr>
              <a:t>课程教学</a:t>
            </a:r>
            <a:r>
              <a:rPr lang="en-US" altLang="zh-CN" sz="2000" b="1">
                <a:solidFill>
                  <a:srgbClr val="FE3520"/>
                </a:solidFill>
                <a:latin typeface="华文细黑" pitchFamily="2" charset="-122"/>
                <a:ea typeface="华文细黑" pitchFamily="2" charset="-122"/>
              </a:rPr>
              <a:t>PPT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1.2 </a:t>
            </a:r>
            <a:r>
              <a:rPr lang="zh-CN" altLang="zh-CN" sz="3600" b="1" dirty="0">
                <a:solidFill>
                  <a:schemeClr val="tx2"/>
                </a:solidFill>
                <a:effectLst>
                  <a:outerShdw blurRad="38100" dist="38100" dir="2700000" algn="tl">
                    <a:srgbClr val="C0C0C0"/>
                  </a:outerShdw>
                </a:effectLst>
                <a:latin typeface="+mj-lt"/>
                <a:ea typeface="+mj-ea"/>
                <a:cs typeface="+mj-cs"/>
              </a:rPr>
              <a:t>电子商务安全</a:t>
            </a:r>
          </a:p>
        </p:txBody>
      </p:sp>
      <p:sp>
        <p:nvSpPr>
          <p:cNvPr id="3" name="矩形 2"/>
          <p:cNvSpPr/>
          <p:nvPr/>
        </p:nvSpPr>
        <p:spPr>
          <a:xfrm>
            <a:off x="179512" y="980728"/>
            <a:ext cx="8784976" cy="5324535"/>
          </a:xfrm>
          <a:prstGeom prst="rect">
            <a:avLst/>
          </a:prstGeom>
        </p:spPr>
        <p:txBody>
          <a:bodyPr wrap="square">
            <a:spAutoFit/>
          </a:bodyPr>
          <a:lstStyle/>
          <a:p>
            <a:r>
              <a:rPr lang="en-US" altLang="zh-CN" sz="2800" b="1" dirty="0">
                <a:latin typeface="+mn-ea"/>
                <a:ea typeface="+mn-ea"/>
              </a:rPr>
              <a:t>1.2.1</a:t>
            </a:r>
            <a:r>
              <a:rPr lang="zh-CN" altLang="zh-CN" sz="2800" b="1" dirty="0">
                <a:latin typeface="+mn-ea"/>
                <a:ea typeface="+mn-ea"/>
              </a:rPr>
              <a:t>电子商务安全概述</a:t>
            </a:r>
          </a:p>
          <a:p>
            <a:r>
              <a:rPr lang="en-US" altLang="zh-CN" sz="2400" b="1" dirty="0" smtClean="0">
                <a:latin typeface="+mn-ea"/>
                <a:ea typeface="+mn-ea"/>
              </a:rPr>
              <a:t>1</a:t>
            </a:r>
            <a:r>
              <a:rPr lang="zh-CN" altLang="zh-CN" sz="2400" b="1" dirty="0">
                <a:latin typeface="+mn-ea"/>
                <a:ea typeface="+mn-ea"/>
              </a:rPr>
              <a:t>．电子商务安全的表现</a:t>
            </a:r>
            <a:r>
              <a:rPr lang="en-US" altLang="zh-CN" sz="2400" b="1" dirty="0">
                <a:latin typeface="+mn-ea"/>
                <a:ea typeface="+mn-ea"/>
              </a:rPr>
              <a:t> </a:t>
            </a:r>
            <a:endParaRPr lang="zh-CN" altLang="zh-CN" sz="2400" b="1" dirty="0">
              <a:latin typeface="+mn-ea"/>
              <a:ea typeface="+mn-ea"/>
            </a:endParaRP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）信息安全</a:t>
            </a:r>
            <a:r>
              <a:rPr lang="en-US" altLang="zh-CN" sz="2400" b="1" dirty="0">
                <a:latin typeface="+mn-ea"/>
                <a:ea typeface="+mn-ea"/>
              </a:rPr>
              <a:t> </a:t>
            </a:r>
            <a:endParaRPr lang="zh-CN" altLang="zh-CN" sz="2400" b="1" dirty="0">
              <a:latin typeface="+mn-ea"/>
              <a:ea typeface="+mn-ea"/>
            </a:endParaRPr>
          </a:p>
          <a:p>
            <a:r>
              <a:rPr lang="zh-CN" altLang="zh-CN" sz="2400" b="1" dirty="0" smtClean="0">
                <a:latin typeface="+mn-ea"/>
                <a:ea typeface="+mn-ea"/>
              </a:rPr>
              <a:t>信息安全是指由于各种原因引起的信息泄露、信息丢失、信息篡改、信息虚假、信息滞后、信息不完善等，以及由此带来的风险。</a:t>
            </a:r>
            <a:r>
              <a:rPr lang="en-US" altLang="zh-CN" sz="2400" b="1" dirty="0" smtClean="0">
                <a:latin typeface="+mn-ea"/>
                <a:ea typeface="+mn-ea"/>
              </a:rPr>
              <a:t> </a:t>
            </a:r>
            <a:endParaRPr lang="zh-CN"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）交易安全</a:t>
            </a:r>
          </a:p>
          <a:p>
            <a:r>
              <a:rPr lang="zh-CN" altLang="zh-CN" sz="2400" b="1" dirty="0" smtClean="0">
                <a:latin typeface="+mn-ea"/>
                <a:ea typeface="+mn-ea"/>
              </a:rPr>
              <a:t>交易安全是指电子商务交易过程中存在的各种不安全因素，包括交易的确认、产品和服务的提供、产品和服务的质量、价款的支付等方面的问题。</a:t>
            </a:r>
          </a:p>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）财产安全</a:t>
            </a:r>
            <a:r>
              <a:rPr lang="en-US" altLang="zh-CN" sz="2400" b="1" dirty="0">
                <a:latin typeface="+mn-ea"/>
                <a:ea typeface="+mn-ea"/>
              </a:rPr>
              <a:t> </a:t>
            </a:r>
          </a:p>
          <a:p>
            <a:r>
              <a:rPr lang="zh-CN" altLang="zh-CN" sz="2400" b="1" dirty="0" smtClean="0">
                <a:latin typeface="+mn-ea"/>
                <a:ea typeface="+mn-ea"/>
              </a:rPr>
              <a:t>财产安全是指由于各种原因造成电子商务参与者面临的财产等经济利益风险。财产安全往往是电子商务安全问题的最终形式，也是信息安全问题和交易安全问题的后果。</a:t>
            </a:r>
            <a:r>
              <a:rPr lang="en-US" altLang="zh-CN" sz="2400" b="1" dirty="0" smtClean="0">
                <a:latin typeface="+mn-ea"/>
                <a:ea typeface="+mn-ea"/>
              </a:rPr>
              <a:t> </a:t>
            </a:r>
            <a:endParaRPr lang="zh-CN" altLang="zh-CN" sz="2400" b="1" dirty="0" smtClean="0">
              <a:latin typeface="+mn-ea"/>
              <a:ea typeface="+mn-ea"/>
            </a:endParaRPr>
          </a:p>
        </p:txBody>
      </p:sp>
    </p:spTree>
    <p:extLst>
      <p:ext uri="{BB962C8B-B14F-4D97-AF65-F5344CB8AC3E}">
        <p14:creationId xmlns:p14="http://schemas.microsoft.com/office/powerpoint/2010/main" val="33058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1.2 </a:t>
            </a:r>
            <a:r>
              <a:rPr lang="zh-CN" altLang="zh-CN" sz="3600" b="1" dirty="0">
                <a:solidFill>
                  <a:schemeClr val="tx2"/>
                </a:solidFill>
                <a:effectLst>
                  <a:outerShdw blurRad="38100" dist="38100" dir="2700000" algn="tl">
                    <a:srgbClr val="C0C0C0"/>
                  </a:outerShdw>
                </a:effectLst>
                <a:latin typeface="+mj-lt"/>
                <a:ea typeface="+mj-ea"/>
                <a:cs typeface="+mj-cs"/>
              </a:rPr>
              <a:t>电子商务安全</a:t>
            </a:r>
          </a:p>
        </p:txBody>
      </p:sp>
      <p:sp>
        <p:nvSpPr>
          <p:cNvPr id="3" name="矩形 2"/>
          <p:cNvSpPr/>
          <p:nvPr/>
        </p:nvSpPr>
        <p:spPr>
          <a:xfrm>
            <a:off x="107504" y="980728"/>
            <a:ext cx="8712968" cy="5632311"/>
          </a:xfrm>
          <a:prstGeom prst="rect">
            <a:avLst/>
          </a:prstGeom>
        </p:spPr>
        <p:txBody>
          <a:bodyPr wrap="square">
            <a:spAutoFit/>
          </a:bodyPr>
          <a:lstStyle/>
          <a:p>
            <a:r>
              <a:rPr lang="en-US" altLang="zh-CN" sz="2400" b="1" dirty="0">
                <a:latin typeface="+mn-ea"/>
                <a:ea typeface="+mn-ea"/>
              </a:rPr>
              <a:t>2.</a:t>
            </a:r>
            <a:r>
              <a:rPr lang="zh-CN" altLang="zh-CN" sz="2400" b="1" dirty="0">
                <a:latin typeface="+mn-ea"/>
                <a:ea typeface="+mn-ea"/>
              </a:rPr>
              <a:t>电子商务网上交易的安全性</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）机密性</a:t>
            </a:r>
          </a:p>
          <a:p>
            <a:r>
              <a:rPr lang="zh-CN" altLang="zh-CN" sz="2400" b="1" dirty="0">
                <a:latin typeface="+mn-ea"/>
                <a:ea typeface="+mn-ea"/>
              </a:rPr>
              <a:t>机密性是指保证信息为授权者享用而不泄露给未经授权者</a:t>
            </a:r>
            <a:r>
              <a:rPr lang="zh-CN" altLang="zh-CN" sz="2400" b="1" dirty="0" smtClean="0">
                <a:latin typeface="+mn-ea"/>
                <a:ea typeface="+mn-ea"/>
              </a:rPr>
              <a:t>。</a:t>
            </a:r>
            <a:endParaRPr lang="en-US" altLang="zh-CN" sz="2400" b="1" dirty="0" smtClean="0">
              <a:latin typeface="+mn-ea"/>
              <a:ea typeface="+mn-ea"/>
            </a:endParaRP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）完整性</a:t>
            </a:r>
          </a:p>
          <a:p>
            <a:r>
              <a:rPr lang="zh-CN" altLang="zh-CN" sz="2400" b="1" dirty="0">
                <a:latin typeface="+mn-ea"/>
                <a:ea typeface="+mn-ea"/>
              </a:rPr>
              <a:t>完整性是指保证只有被授权的各方，能够修改计算机系统的有价值的内容和传输的信息，修改包括对信息的书写、改变状态、删除、创建、延时或重放。</a:t>
            </a:r>
          </a:p>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）可用性</a:t>
            </a:r>
          </a:p>
          <a:p>
            <a:r>
              <a:rPr lang="zh-CN" altLang="zh-CN" sz="2400" b="1" dirty="0">
                <a:latin typeface="+mn-ea"/>
                <a:ea typeface="+mn-ea"/>
              </a:rPr>
              <a:t>可用性是指保证信息和信息系统随时为授权者提供服务，而不会出现非授权者滥用却对授权者拒绝服务的情况。</a:t>
            </a:r>
          </a:p>
          <a:p>
            <a:r>
              <a:rPr lang="zh-CN" altLang="zh-CN" sz="2400" b="1" dirty="0" smtClean="0">
                <a:latin typeface="+mn-ea"/>
                <a:ea typeface="+mn-ea"/>
              </a:rPr>
              <a:t>（</a:t>
            </a:r>
            <a:r>
              <a:rPr lang="en-US" altLang="zh-CN" sz="2400" b="1" dirty="0">
                <a:latin typeface="+mn-ea"/>
                <a:ea typeface="+mn-ea"/>
              </a:rPr>
              <a:t>4</a:t>
            </a:r>
            <a:r>
              <a:rPr lang="zh-CN" altLang="zh-CN" sz="2400" b="1" dirty="0">
                <a:latin typeface="+mn-ea"/>
                <a:ea typeface="+mn-ea"/>
              </a:rPr>
              <a:t>）可认证性</a:t>
            </a:r>
          </a:p>
          <a:p>
            <a:r>
              <a:rPr lang="zh-CN" altLang="zh-CN" sz="2400" b="1" dirty="0">
                <a:latin typeface="+mn-ea"/>
                <a:ea typeface="+mn-ea"/>
              </a:rPr>
              <a:t>认证是指提供对通信中对等实体和数据来源的鉴别。</a:t>
            </a:r>
          </a:p>
          <a:p>
            <a:r>
              <a:rPr lang="zh-CN" altLang="zh-CN" sz="2400" b="1" dirty="0" smtClean="0">
                <a:latin typeface="+mn-ea"/>
                <a:ea typeface="+mn-ea"/>
              </a:rPr>
              <a:t>（</a:t>
            </a:r>
            <a:r>
              <a:rPr lang="en-US" altLang="zh-CN" sz="2400" b="1" dirty="0">
                <a:latin typeface="+mn-ea"/>
                <a:ea typeface="+mn-ea"/>
              </a:rPr>
              <a:t>5</a:t>
            </a:r>
            <a:r>
              <a:rPr lang="zh-CN" altLang="zh-CN" sz="2400" b="1" dirty="0">
                <a:latin typeface="+mn-ea"/>
                <a:ea typeface="+mn-ea"/>
              </a:rPr>
              <a:t>）抗抵赖性</a:t>
            </a:r>
          </a:p>
          <a:p>
            <a:r>
              <a:rPr lang="zh-CN" altLang="zh-CN" sz="2400" b="1" dirty="0">
                <a:latin typeface="+mn-ea"/>
                <a:ea typeface="+mn-ea"/>
              </a:rPr>
              <a:t>抗抵赖是指防止参与某次通信交换的任何一方事后否认本次通信或通信的内容</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504875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1.2 </a:t>
            </a:r>
            <a:r>
              <a:rPr lang="zh-CN" altLang="zh-CN" sz="3600" b="1" dirty="0">
                <a:solidFill>
                  <a:schemeClr val="tx2"/>
                </a:solidFill>
                <a:effectLst>
                  <a:outerShdw blurRad="38100" dist="38100" dir="2700000" algn="tl">
                    <a:srgbClr val="C0C0C0"/>
                  </a:outerShdw>
                </a:effectLst>
                <a:latin typeface="+mj-lt"/>
                <a:ea typeface="+mj-ea"/>
                <a:cs typeface="+mj-cs"/>
              </a:rPr>
              <a:t>电子商务安全</a:t>
            </a:r>
          </a:p>
        </p:txBody>
      </p:sp>
      <p:sp>
        <p:nvSpPr>
          <p:cNvPr id="3" name="矩形 2"/>
          <p:cNvSpPr/>
          <p:nvPr/>
        </p:nvSpPr>
        <p:spPr>
          <a:xfrm>
            <a:off x="107504" y="1052736"/>
            <a:ext cx="8856984" cy="5262979"/>
          </a:xfrm>
          <a:prstGeom prst="rect">
            <a:avLst/>
          </a:prstGeom>
        </p:spPr>
        <p:txBody>
          <a:bodyPr wrap="square">
            <a:spAutoFit/>
          </a:bodyPr>
          <a:lstStyle/>
          <a:p>
            <a:r>
              <a:rPr lang="en-US" altLang="zh-CN" sz="2400" b="1" dirty="0">
                <a:latin typeface="+mn-ea"/>
                <a:ea typeface="+mn-ea"/>
              </a:rPr>
              <a:t>1.2.2</a:t>
            </a:r>
            <a:r>
              <a:rPr lang="zh-CN" altLang="zh-CN" sz="2400" b="1" dirty="0">
                <a:latin typeface="+mn-ea"/>
                <a:ea typeface="+mn-ea"/>
              </a:rPr>
              <a:t>电子商务安全现状</a:t>
            </a:r>
          </a:p>
          <a:p>
            <a:r>
              <a:rPr lang="en-US" altLang="zh-CN" sz="2400" b="1" dirty="0">
                <a:latin typeface="+mn-ea"/>
                <a:ea typeface="+mn-ea"/>
              </a:rPr>
              <a:t>1.</a:t>
            </a:r>
            <a:r>
              <a:rPr lang="zh-CN" altLang="zh-CN" sz="2400" b="1" dirty="0">
                <a:latin typeface="+mn-ea"/>
                <a:ea typeface="+mn-ea"/>
              </a:rPr>
              <a:t>电子商务的安全问题日益受到重视</a:t>
            </a:r>
          </a:p>
          <a:p>
            <a:r>
              <a:rPr lang="en-US" altLang="zh-CN" sz="2400" b="1" dirty="0" smtClean="0">
                <a:latin typeface="+mn-ea"/>
                <a:ea typeface="+mn-ea"/>
              </a:rPr>
              <a:t>2</a:t>
            </a:r>
            <a:r>
              <a:rPr lang="en-US" altLang="zh-CN" sz="2400" b="1" dirty="0">
                <a:latin typeface="+mn-ea"/>
                <a:ea typeface="+mn-ea"/>
              </a:rPr>
              <a:t>.</a:t>
            </a:r>
            <a:r>
              <a:rPr lang="zh-CN" altLang="zh-CN" sz="2400" b="1" dirty="0">
                <a:latin typeface="+mn-ea"/>
                <a:ea typeface="+mn-ea"/>
              </a:rPr>
              <a:t>黑客的威胁上升</a:t>
            </a:r>
          </a:p>
          <a:p>
            <a:r>
              <a:rPr lang="en-US" altLang="zh-CN" sz="2400" b="1" dirty="0" smtClean="0">
                <a:latin typeface="+mn-ea"/>
                <a:ea typeface="+mn-ea"/>
              </a:rPr>
              <a:t>3</a:t>
            </a:r>
            <a:r>
              <a:rPr lang="en-US" altLang="zh-CN" sz="2400" b="1" dirty="0">
                <a:latin typeface="+mn-ea"/>
                <a:ea typeface="+mn-ea"/>
              </a:rPr>
              <a:t>.</a:t>
            </a:r>
            <a:r>
              <a:rPr lang="zh-CN" altLang="zh-CN" sz="2400" b="1" dirty="0">
                <a:latin typeface="+mn-ea"/>
                <a:ea typeface="+mn-ea"/>
              </a:rPr>
              <a:t>计算机网络病毒给电子商务造成的损失继续增加</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）木马病毒爆炸性增长，变种数量快速增加。</a:t>
            </a:r>
          </a:p>
          <a:p>
            <a:r>
              <a:rPr lang="zh-CN" altLang="zh-CN" sz="2400" b="1" dirty="0" smtClean="0">
                <a:latin typeface="+mn-ea"/>
                <a:ea typeface="+mn-ea"/>
              </a:rPr>
              <a:t>（</a:t>
            </a:r>
            <a:r>
              <a:rPr lang="en-US" altLang="zh-CN" sz="2400" b="1" dirty="0">
                <a:latin typeface="+mn-ea"/>
                <a:ea typeface="+mn-ea"/>
              </a:rPr>
              <a:t>2</a:t>
            </a:r>
            <a:r>
              <a:rPr lang="zh-CN" altLang="zh-CN" sz="2400" b="1" dirty="0">
                <a:latin typeface="+mn-ea"/>
                <a:ea typeface="+mn-ea"/>
              </a:rPr>
              <a:t>）网络病毒传播方式发生变化。</a:t>
            </a:r>
          </a:p>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）网络病毒给电子商务造成的损失继续增加。</a:t>
            </a:r>
          </a:p>
          <a:p>
            <a:r>
              <a:rPr lang="en-US" altLang="zh-CN" sz="2400" b="1" dirty="0" smtClean="0">
                <a:latin typeface="+mn-ea"/>
                <a:ea typeface="+mn-ea"/>
              </a:rPr>
              <a:t>4</a:t>
            </a:r>
            <a:r>
              <a:rPr lang="zh-CN" altLang="zh-CN" sz="2400" b="1" dirty="0">
                <a:latin typeface="+mn-ea"/>
                <a:ea typeface="+mn-ea"/>
              </a:rPr>
              <a:t>．电子商务金融系统的安全缺乏保障</a:t>
            </a:r>
          </a:p>
          <a:p>
            <a:r>
              <a:rPr lang="en-US" altLang="zh-CN" sz="2400" b="1" dirty="0" smtClean="0">
                <a:latin typeface="+mn-ea"/>
                <a:ea typeface="+mn-ea"/>
              </a:rPr>
              <a:t>5</a:t>
            </a:r>
            <a:r>
              <a:rPr lang="zh-CN" altLang="zh-CN" sz="2400" b="1" dirty="0">
                <a:latin typeface="+mn-ea"/>
                <a:ea typeface="+mn-ea"/>
              </a:rPr>
              <a:t>．电子商务安全保障措施尚待加强</a:t>
            </a:r>
          </a:p>
          <a:p>
            <a:r>
              <a:rPr lang="zh-CN" altLang="zh-CN" sz="2400" b="1" dirty="0" smtClean="0">
                <a:latin typeface="+mn-ea"/>
                <a:ea typeface="+mn-ea"/>
              </a:rPr>
              <a:t>电子商务</a:t>
            </a:r>
            <a:r>
              <a:rPr lang="zh-CN" altLang="zh-CN" sz="2400" b="1" dirty="0">
                <a:latin typeface="+mn-ea"/>
                <a:ea typeface="+mn-ea"/>
              </a:rPr>
              <a:t>的安全性是由计算机的安全性，特别是计算机网络的安全性发展而来的。安全问题是电子商务系统所要解决的核心问题。电子商务对网络及计算机应用系统提出了许多安全要求，只有建立起科学、合理的安全体系结构，才能保证电子商务交易的安全实施。</a:t>
            </a:r>
          </a:p>
        </p:txBody>
      </p:sp>
    </p:spTree>
    <p:extLst>
      <p:ext uri="{BB962C8B-B14F-4D97-AF65-F5344CB8AC3E}">
        <p14:creationId xmlns:p14="http://schemas.microsoft.com/office/powerpoint/2010/main" val="4075734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179512" y="1196752"/>
            <a:ext cx="8556376" cy="4524315"/>
          </a:xfrm>
          <a:prstGeom prst="rect">
            <a:avLst/>
          </a:prstGeom>
        </p:spPr>
        <p:txBody>
          <a:bodyPr wrap="square">
            <a:spAutoFit/>
          </a:bodyPr>
          <a:lstStyle/>
          <a:p>
            <a:r>
              <a:rPr lang="en-US" altLang="zh-CN" sz="2400" b="1" dirty="0">
                <a:latin typeface="+mn-ea"/>
                <a:ea typeface="+mn-ea"/>
              </a:rPr>
              <a:t>1.3.1Internet</a:t>
            </a:r>
            <a:r>
              <a:rPr lang="zh-CN" altLang="zh-CN" sz="2400" b="1" dirty="0">
                <a:latin typeface="+mn-ea"/>
                <a:ea typeface="+mn-ea"/>
              </a:rPr>
              <a:t>的安全威胁</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系统穿透。指未授权人通过一定手段对电子商务系统的认证性（真实性）进行攻击，假冒合法用户接入企业内部系统，篡改文件、窃取机密信息、非法使用资源等。一般采取伪装或利用系统的薄弱环节（如绕过检测控制）、窃取情报</a:t>
            </a:r>
            <a:r>
              <a:rPr lang="en-US" altLang="zh-CN" sz="2400" b="1" dirty="0">
                <a:latin typeface="+mn-ea"/>
                <a:ea typeface="+mn-ea"/>
              </a:rPr>
              <a:t>(</a:t>
            </a:r>
            <a:r>
              <a:rPr lang="zh-CN" altLang="zh-CN" sz="2400" b="1" dirty="0">
                <a:latin typeface="+mn-ea"/>
                <a:ea typeface="+mn-ea"/>
              </a:rPr>
              <a:t>如口令</a:t>
            </a:r>
            <a:r>
              <a:rPr lang="en-US" altLang="zh-CN" sz="2400" b="1" dirty="0">
                <a:latin typeface="+mn-ea"/>
                <a:ea typeface="+mn-ea"/>
              </a:rPr>
              <a:t>)</a:t>
            </a:r>
            <a:r>
              <a:rPr lang="zh-CN" altLang="zh-CN" sz="2400" b="1" dirty="0">
                <a:latin typeface="+mn-ea"/>
                <a:ea typeface="+mn-ea"/>
              </a:rPr>
              <a:t>等方式实现。</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违反授权。指一个获授权进入系统做某件事的用户，在系统中从事未经授权的其他活动。表面看来这是系统内部的误用或滥用问题，实际上这种威胁与外部穿透有关联。一个攻击者可以通过猜测口令方式接入一个非特许用户账号，进而利用系统的薄弱环节，取得特许接入系统权，从而严重危及系统的安全</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234502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179512" y="1196752"/>
            <a:ext cx="8556376" cy="4154984"/>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3</a:t>
            </a:r>
            <a:r>
              <a:rPr lang="zh-CN" altLang="zh-CN" sz="2400" b="1" dirty="0">
                <a:latin typeface="+mn-ea"/>
                <a:ea typeface="+mn-ea"/>
              </a:rPr>
              <a:t>）植入。一般在系统穿透或违反授权攻击成功后，入侵者常要在系统中植入一种能力，如向系统中注入病毒、蛀虫、特洛伊木马程序、陷门、逻辑炸弹等，为以后的攻击提供方便。例如攻击者可在系统中植入一种表面上是文字处理软件的木马程序，该程序能将所有编辑文档复制存入一个隐蔽的文件夹中，供攻击者检索。</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通信监视。这是通过搭线或电磁泄漏等对系统的机密性进行攻击，造成泄密，或获知业务流量，从获知的业务流量中分析出有用情报。侦察卫星、监视卫星、预警卫星、预警飞机、装有大型综合孔径雷达的高空气球、无线微型传感器都可用于截获和跟踪信息</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41953888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179512" y="1196752"/>
            <a:ext cx="8556376" cy="4893647"/>
          </a:xfrm>
          <a:prstGeom prst="rect">
            <a:avLst/>
          </a:prstGeom>
        </p:spPr>
        <p:txBody>
          <a:bodyPr wrap="square">
            <a:spAutoFit/>
          </a:bodyPr>
          <a:lstStyle/>
          <a:p>
            <a:r>
              <a:rPr lang="zh-CN" altLang="zh-CN" sz="2400" b="1" dirty="0" smtClean="0">
                <a:latin typeface="+mn-ea"/>
                <a:ea typeface="+mn-ea"/>
              </a:rPr>
              <a:t>（</a:t>
            </a:r>
            <a:r>
              <a:rPr lang="en-US" altLang="zh-CN" sz="2400" b="1" dirty="0">
                <a:latin typeface="+mn-ea"/>
                <a:ea typeface="+mn-ea"/>
              </a:rPr>
              <a:t>5</a:t>
            </a:r>
            <a:r>
              <a:rPr lang="zh-CN" altLang="zh-CN" sz="2400" b="1" dirty="0">
                <a:latin typeface="+mn-ea"/>
                <a:ea typeface="+mn-ea"/>
              </a:rPr>
              <a:t>）通信窜扰。攻击者对通信数据或通信过程进行干预，对系统的完整性进行攻击，篡改系统中的数据，修正消息次序、时间（延时或重放），注入伪造消息。</a:t>
            </a:r>
          </a:p>
          <a:p>
            <a:r>
              <a:rPr lang="zh-CN" altLang="zh-CN" sz="2400" b="1" dirty="0">
                <a:latin typeface="+mn-ea"/>
                <a:ea typeface="+mn-ea"/>
              </a:rPr>
              <a:t>（</a:t>
            </a:r>
            <a:r>
              <a:rPr lang="en-US" altLang="zh-CN" sz="2400" b="1" dirty="0">
                <a:latin typeface="+mn-ea"/>
                <a:ea typeface="+mn-ea"/>
              </a:rPr>
              <a:t>6</a:t>
            </a:r>
            <a:r>
              <a:rPr lang="zh-CN" altLang="zh-CN" sz="2400" b="1" dirty="0">
                <a:latin typeface="+mn-ea"/>
                <a:ea typeface="+mn-ea"/>
              </a:rPr>
              <a:t>）中断。对系统的可用性进行攻击，破坏系统中的硬盘、线路、文件系统等，使系统不能正常工作，毁坏信息和网络资源。高能量电磁脉冲发射设备可以摧毁附近建筑中的电于器件，有些电子生物可以吞噬电子器件。</a:t>
            </a:r>
          </a:p>
          <a:p>
            <a:r>
              <a:rPr lang="zh-CN" altLang="zh-CN" sz="2400" b="1" dirty="0">
                <a:latin typeface="+mn-ea"/>
                <a:ea typeface="+mn-ea"/>
              </a:rPr>
              <a:t>（</a:t>
            </a:r>
            <a:r>
              <a:rPr lang="en-US" altLang="zh-CN" sz="2400" b="1" dirty="0">
                <a:latin typeface="+mn-ea"/>
                <a:ea typeface="+mn-ea"/>
              </a:rPr>
              <a:t>7</a:t>
            </a:r>
            <a:r>
              <a:rPr lang="zh-CN" altLang="zh-CN" sz="2400" b="1" dirty="0">
                <a:latin typeface="+mn-ea"/>
                <a:ea typeface="+mn-ea"/>
              </a:rPr>
              <a:t>）拒绝服务。指合法接入数据接口、业务口或其他资源受阻，例如，一个、业务口被故意滥用而使其他用户不能正常接入；</a:t>
            </a:r>
            <a:r>
              <a:rPr lang="en-US" altLang="zh-CN" sz="2400" b="1" dirty="0">
                <a:latin typeface="+mn-ea"/>
                <a:ea typeface="+mn-ea"/>
              </a:rPr>
              <a:t>Internet</a:t>
            </a:r>
            <a:r>
              <a:rPr lang="zh-CN" altLang="zh-CN" sz="2400" b="1" dirty="0">
                <a:latin typeface="+mn-ea"/>
                <a:ea typeface="+mn-ea"/>
              </a:rPr>
              <a:t>的一个地址被大量垃圾信息阻塞等。</a:t>
            </a:r>
          </a:p>
          <a:p>
            <a:r>
              <a:rPr lang="zh-CN" altLang="zh-CN" sz="2400" b="1" dirty="0">
                <a:latin typeface="+mn-ea"/>
                <a:ea typeface="+mn-ea"/>
              </a:rPr>
              <a:t>（</a:t>
            </a:r>
            <a:r>
              <a:rPr lang="en-US" altLang="zh-CN" sz="2400" b="1" dirty="0">
                <a:latin typeface="+mn-ea"/>
                <a:ea typeface="+mn-ea"/>
              </a:rPr>
              <a:t>8</a:t>
            </a:r>
            <a:r>
              <a:rPr lang="zh-CN" altLang="zh-CN" sz="2400" b="1" dirty="0">
                <a:latin typeface="+mn-ea"/>
                <a:ea typeface="+mn-ea"/>
              </a:rPr>
              <a:t>）否认。即一个实体进行某种通信或交易活动后却否认曾进行这一活动。不管这种行为是有意的还是无意的，双方一旦出现类似争执再要解决就不太容易了</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544133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251520" y="1340768"/>
            <a:ext cx="8556376" cy="4216539"/>
          </a:xfrm>
          <a:prstGeom prst="rect">
            <a:avLst/>
          </a:prstGeom>
        </p:spPr>
        <p:txBody>
          <a:bodyPr wrap="square">
            <a:spAutoFit/>
          </a:bodyPr>
          <a:lstStyle/>
          <a:p>
            <a:r>
              <a:rPr lang="en-US" altLang="zh-CN" sz="2800" b="1" dirty="0">
                <a:latin typeface="+mn-ea"/>
                <a:ea typeface="+mn-ea"/>
              </a:rPr>
              <a:t>1.3.2Intranet</a:t>
            </a:r>
            <a:r>
              <a:rPr lang="zh-CN" altLang="zh-CN" sz="2800" b="1" dirty="0">
                <a:latin typeface="+mn-ea"/>
                <a:ea typeface="+mn-ea"/>
              </a:rPr>
              <a:t>范围内的安全问题</a:t>
            </a:r>
          </a:p>
          <a:p>
            <a:r>
              <a:rPr lang="en-US" altLang="zh-CN" sz="2400" b="1" dirty="0">
                <a:latin typeface="+mn-ea"/>
                <a:ea typeface="+mn-ea"/>
              </a:rPr>
              <a:t>1</a:t>
            </a:r>
            <a:r>
              <a:rPr lang="zh-CN" altLang="zh-CN" sz="2400" b="1" dirty="0">
                <a:latin typeface="+mn-ea"/>
                <a:ea typeface="+mn-ea"/>
              </a:rPr>
              <a:t>．恶意代码</a:t>
            </a:r>
          </a:p>
          <a:p>
            <a:r>
              <a:rPr lang="en-US" altLang="zh-CN" sz="2400" b="1" dirty="0" smtClean="0">
                <a:latin typeface="+mn-ea"/>
                <a:ea typeface="+mn-ea"/>
              </a:rPr>
              <a:t>2</a:t>
            </a:r>
            <a:r>
              <a:rPr lang="zh-CN" altLang="zh-CN" sz="2400" b="1" dirty="0">
                <a:latin typeface="+mn-ea"/>
                <a:ea typeface="+mn-ea"/>
              </a:rPr>
              <a:t>．物理的和基础构造上的威胁</a:t>
            </a:r>
          </a:p>
          <a:p>
            <a:r>
              <a:rPr lang="en-US" altLang="zh-CN" sz="2400" b="1" dirty="0" smtClean="0">
                <a:latin typeface="+mn-ea"/>
                <a:ea typeface="+mn-ea"/>
              </a:rPr>
              <a:t>3</a:t>
            </a:r>
            <a:r>
              <a:rPr lang="zh-CN" altLang="zh-CN" sz="2400" b="1" dirty="0">
                <a:latin typeface="+mn-ea"/>
                <a:ea typeface="+mn-ea"/>
              </a:rPr>
              <a:t>．黑客的威胁</a:t>
            </a:r>
          </a:p>
          <a:p>
            <a:r>
              <a:rPr lang="en-US" altLang="zh-CN" sz="2400" b="1" dirty="0" smtClean="0">
                <a:latin typeface="+mn-ea"/>
                <a:ea typeface="+mn-ea"/>
              </a:rPr>
              <a:t>4</a:t>
            </a:r>
            <a:r>
              <a:rPr lang="zh-CN" altLang="zh-CN" sz="2400" b="1" dirty="0">
                <a:latin typeface="+mn-ea"/>
                <a:ea typeface="+mn-ea"/>
              </a:rPr>
              <a:t>．电子间谍的窃取</a:t>
            </a:r>
          </a:p>
          <a:p>
            <a:r>
              <a:rPr lang="en-US" altLang="zh-CN" sz="2400" b="1" dirty="0" smtClean="0">
                <a:latin typeface="+mn-ea"/>
                <a:ea typeface="+mn-ea"/>
              </a:rPr>
              <a:t>5</a:t>
            </a:r>
            <a:r>
              <a:rPr lang="zh-CN" altLang="zh-CN" sz="2400" b="1" dirty="0">
                <a:latin typeface="+mn-ea"/>
                <a:ea typeface="+mn-ea"/>
              </a:rPr>
              <a:t>．职员的报复</a:t>
            </a:r>
          </a:p>
          <a:p>
            <a:r>
              <a:rPr lang="en-US" altLang="zh-CN" sz="2400" b="1" dirty="0" smtClean="0">
                <a:latin typeface="+mn-ea"/>
                <a:ea typeface="+mn-ea"/>
              </a:rPr>
              <a:t>6</a:t>
            </a:r>
            <a:r>
              <a:rPr lang="zh-CN" altLang="zh-CN" sz="2400" b="1" dirty="0">
                <a:latin typeface="+mn-ea"/>
                <a:ea typeface="+mn-ea"/>
              </a:rPr>
              <a:t>．</a:t>
            </a:r>
            <a:r>
              <a:rPr lang="en-US" altLang="zh-CN" sz="2400" b="1" dirty="0">
                <a:latin typeface="+mn-ea"/>
                <a:ea typeface="+mn-ea"/>
              </a:rPr>
              <a:t>Intranet</a:t>
            </a:r>
            <a:r>
              <a:rPr lang="zh-CN" altLang="zh-CN" sz="2400" b="1" dirty="0">
                <a:latin typeface="+mn-ea"/>
                <a:ea typeface="+mn-ea"/>
              </a:rPr>
              <a:t>的安全性</a:t>
            </a:r>
            <a:r>
              <a:rPr lang="zh-CN" altLang="zh-CN" sz="2400" b="1" dirty="0" smtClean="0">
                <a:latin typeface="+mn-ea"/>
                <a:ea typeface="+mn-ea"/>
              </a:rPr>
              <a:t>弱点</a:t>
            </a:r>
          </a:p>
          <a:p>
            <a:r>
              <a:rPr lang="zh-CN" altLang="zh-CN" sz="2400" b="1" dirty="0" smtClean="0">
                <a:latin typeface="+mn-ea"/>
                <a:ea typeface="+mn-ea"/>
              </a:rPr>
              <a:t>在建立起一个</a:t>
            </a:r>
            <a:r>
              <a:rPr lang="en-US" altLang="zh-CN" sz="2400" b="1" dirty="0" smtClean="0">
                <a:latin typeface="+mn-ea"/>
                <a:ea typeface="+mn-ea"/>
              </a:rPr>
              <a:t>Intranet</a:t>
            </a:r>
            <a:r>
              <a:rPr lang="zh-CN" altLang="zh-CN" sz="2400" b="1" dirty="0" smtClean="0">
                <a:latin typeface="+mn-ea"/>
                <a:ea typeface="+mn-ea"/>
              </a:rPr>
              <a:t>并在其上使用安全程序时，请注意它可能会有许多安全性弱点。下面列举主要的两个：</a:t>
            </a:r>
          </a:p>
          <a:p>
            <a:r>
              <a:rPr lang="zh-CN" altLang="zh-CN" sz="2400" b="1" dirty="0" smtClean="0">
                <a:latin typeface="+mn-ea"/>
                <a:ea typeface="+mn-ea"/>
              </a:rPr>
              <a:t>（</a:t>
            </a:r>
            <a:r>
              <a:rPr lang="en-US" altLang="zh-CN" sz="2400" b="1" dirty="0" smtClean="0">
                <a:latin typeface="+mn-ea"/>
                <a:ea typeface="+mn-ea"/>
              </a:rPr>
              <a:t>1</a:t>
            </a:r>
            <a:r>
              <a:rPr lang="zh-CN" altLang="zh-CN" sz="2400" b="1" dirty="0" smtClean="0">
                <a:latin typeface="+mn-ea"/>
                <a:ea typeface="+mn-ea"/>
              </a:rPr>
              <a:t>）口令系统。</a:t>
            </a:r>
            <a:endParaRPr lang="en-US" altLang="zh-CN" sz="2400" b="1" dirty="0" smtClean="0">
              <a:latin typeface="+mn-ea"/>
              <a:ea typeface="+mn-ea"/>
            </a:endParaRPr>
          </a:p>
          <a:p>
            <a:r>
              <a:rPr lang="zh-CN" altLang="zh-CN" sz="2400" b="1" dirty="0" smtClean="0">
                <a:latin typeface="+mn-ea"/>
                <a:ea typeface="+mn-ea"/>
              </a:rPr>
              <a:t>（</a:t>
            </a:r>
            <a:r>
              <a:rPr lang="en-US" altLang="zh-CN" sz="2400" b="1" dirty="0" smtClean="0">
                <a:latin typeface="+mn-ea"/>
                <a:ea typeface="+mn-ea"/>
              </a:rPr>
              <a:t>2</a:t>
            </a:r>
            <a:r>
              <a:rPr lang="zh-CN" altLang="zh-CN" sz="2400" b="1" dirty="0" smtClean="0">
                <a:latin typeface="+mn-ea"/>
                <a:ea typeface="+mn-ea"/>
              </a:rPr>
              <a:t>）</a:t>
            </a:r>
            <a:r>
              <a:rPr lang="en-US" altLang="zh-CN" sz="2400" b="1" dirty="0" smtClean="0">
                <a:latin typeface="+mn-ea"/>
                <a:ea typeface="+mn-ea"/>
              </a:rPr>
              <a:t>TCP</a:t>
            </a:r>
            <a:r>
              <a:rPr lang="zh-CN" altLang="zh-CN" sz="2400" b="1" dirty="0" smtClean="0">
                <a:latin typeface="+mn-ea"/>
                <a:ea typeface="+mn-ea"/>
              </a:rPr>
              <a:t>／</a:t>
            </a:r>
            <a:r>
              <a:rPr lang="en-US" altLang="zh-CN" sz="2400" b="1" dirty="0" smtClean="0">
                <a:latin typeface="+mn-ea"/>
                <a:ea typeface="+mn-ea"/>
              </a:rPr>
              <a:t>IP</a:t>
            </a:r>
            <a:r>
              <a:rPr lang="zh-CN" altLang="zh-CN" sz="2400" b="1" dirty="0" smtClean="0">
                <a:latin typeface="+mn-ea"/>
                <a:ea typeface="+mn-ea"/>
              </a:rPr>
              <a:t>协议。</a:t>
            </a:r>
            <a:endParaRPr lang="zh-CN" altLang="en-US" sz="2400" b="1" dirty="0">
              <a:latin typeface="+mn-ea"/>
              <a:ea typeface="+mn-ea"/>
            </a:endParaRPr>
          </a:p>
        </p:txBody>
      </p:sp>
    </p:spTree>
    <p:extLst>
      <p:ext uri="{BB962C8B-B14F-4D97-AF65-F5344CB8AC3E}">
        <p14:creationId xmlns:p14="http://schemas.microsoft.com/office/powerpoint/2010/main" val="3873988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323528" y="1340768"/>
            <a:ext cx="8424936" cy="3477875"/>
          </a:xfrm>
          <a:prstGeom prst="rect">
            <a:avLst/>
          </a:prstGeom>
        </p:spPr>
        <p:txBody>
          <a:bodyPr wrap="square">
            <a:spAutoFit/>
          </a:bodyPr>
          <a:lstStyle/>
          <a:p>
            <a:r>
              <a:rPr lang="en-US" altLang="zh-CN" sz="2800" b="1" dirty="0">
                <a:latin typeface="+mn-ea"/>
                <a:ea typeface="+mn-ea"/>
              </a:rPr>
              <a:t>1.3.3</a:t>
            </a:r>
            <a:r>
              <a:rPr lang="zh-CN" altLang="zh-CN" sz="2800" b="1" dirty="0">
                <a:latin typeface="+mn-ea"/>
                <a:ea typeface="+mn-ea"/>
              </a:rPr>
              <a:t>网络攻击</a:t>
            </a:r>
          </a:p>
          <a:p>
            <a:r>
              <a:rPr lang="en-US" altLang="zh-CN" sz="2400" b="1" dirty="0">
                <a:latin typeface="+mn-ea"/>
                <a:ea typeface="+mn-ea"/>
              </a:rPr>
              <a:t>1</a:t>
            </a:r>
            <a:r>
              <a:rPr lang="zh-CN" altLang="zh-CN" sz="2400" b="1" dirty="0">
                <a:latin typeface="+mn-ea"/>
                <a:ea typeface="+mn-ea"/>
              </a:rPr>
              <a:t>．脆弱脚本攻击</a:t>
            </a:r>
          </a:p>
          <a:p>
            <a:r>
              <a:rPr lang="en-US" altLang="zh-CN" sz="2400" b="1" dirty="0" smtClean="0">
                <a:latin typeface="+mn-ea"/>
                <a:ea typeface="+mn-ea"/>
              </a:rPr>
              <a:t>2</a:t>
            </a:r>
            <a:r>
              <a:rPr lang="zh-CN" altLang="zh-CN" sz="2400" b="1" dirty="0">
                <a:latin typeface="+mn-ea"/>
                <a:ea typeface="+mn-ea"/>
              </a:rPr>
              <a:t>．</a:t>
            </a:r>
            <a:r>
              <a:rPr lang="en-US" altLang="zh-CN" sz="2400" b="1" dirty="0">
                <a:latin typeface="+mn-ea"/>
                <a:ea typeface="+mn-ea"/>
              </a:rPr>
              <a:t>Web</a:t>
            </a:r>
            <a:r>
              <a:rPr lang="zh-CN" altLang="zh-CN" sz="2400" b="1" dirty="0">
                <a:latin typeface="+mn-ea"/>
                <a:ea typeface="+mn-ea"/>
              </a:rPr>
              <a:t>欺骗</a:t>
            </a:r>
          </a:p>
          <a:p>
            <a:r>
              <a:rPr lang="en-US" altLang="zh-CN" sz="2400" b="1" dirty="0" smtClean="0">
                <a:latin typeface="+mn-ea"/>
                <a:ea typeface="+mn-ea"/>
              </a:rPr>
              <a:t>(1)Web</a:t>
            </a:r>
            <a:r>
              <a:rPr lang="zh-CN" altLang="zh-CN" sz="2400" b="1" dirty="0" smtClean="0">
                <a:latin typeface="+mn-ea"/>
                <a:ea typeface="+mn-ea"/>
              </a:rPr>
              <a:t>页面的欺诈。</a:t>
            </a:r>
            <a:endParaRPr lang="en-US" altLang="zh-CN" sz="2400" b="1" dirty="0" smtClean="0">
              <a:latin typeface="+mn-ea"/>
              <a:ea typeface="+mn-ea"/>
            </a:endParaRPr>
          </a:p>
          <a:p>
            <a:r>
              <a:rPr lang="en-US" altLang="zh-CN" sz="2400" b="1" dirty="0" smtClean="0">
                <a:latin typeface="+mn-ea"/>
                <a:ea typeface="+mn-ea"/>
              </a:rPr>
              <a:t>(2)CGI(Common Gateway Interface</a:t>
            </a:r>
            <a:r>
              <a:rPr lang="zh-CN" altLang="zh-CN" sz="2400" b="1" dirty="0" smtClean="0">
                <a:latin typeface="+mn-ea"/>
                <a:ea typeface="+mn-ea"/>
              </a:rPr>
              <a:t>，通用网关接口</a:t>
            </a:r>
            <a:r>
              <a:rPr lang="en-US" altLang="zh-CN" sz="2400" b="1" dirty="0" smtClean="0">
                <a:latin typeface="+mn-ea"/>
                <a:ea typeface="+mn-ea"/>
              </a:rPr>
              <a:t>)</a:t>
            </a:r>
            <a:r>
              <a:rPr lang="zh-CN" altLang="zh-CN" sz="2400" b="1" dirty="0" smtClean="0">
                <a:latin typeface="+mn-ea"/>
                <a:ea typeface="+mn-ea"/>
              </a:rPr>
              <a:t>欺骗。</a:t>
            </a:r>
            <a:r>
              <a:rPr lang="en-US" altLang="zh-CN" sz="2400" b="1" dirty="0" smtClean="0">
                <a:latin typeface="+mn-ea"/>
                <a:ea typeface="+mn-ea"/>
              </a:rPr>
              <a:t>3</a:t>
            </a:r>
            <a:r>
              <a:rPr lang="zh-CN" altLang="zh-CN" sz="2400" b="1" dirty="0">
                <a:latin typeface="+mn-ea"/>
                <a:ea typeface="+mn-ea"/>
              </a:rPr>
              <a:t>．网络协议攻击</a:t>
            </a:r>
          </a:p>
          <a:p>
            <a:r>
              <a:rPr lang="en-US" altLang="zh-CN" sz="2400" b="1" dirty="0" smtClean="0">
                <a:latin typeface="+mn-ea"/>
                <a:ea typeface="+mn-ea"/>
              </a:rPr>
              <a:t>4</a:t>
            </a:r>
            <a:r>
              <a:rPr lang="zh-CN" altLang="zh-CN" sz="2400" b="1" dirty="0">
                <a:latin typeface="+mn-ea"/>
                <a:ea typeface="+mn-ea"/>
              </a:rPr>
              <a:t>．</a:t>
            </a:r>
            <a:r>
              <a:rPr lang="en-US" altLang="zh-CN" sz="2400" b="1" dirty="0">
                <a:latin typeface="+mn-ea"/>
                <a:ea typeface="+mn-ea"/>
              </a:rPr>
              <a:t>IP</a:t>
            </a:r>
            <a:r>
              <a:rPr lang="zh-CN" altLang="zh-CN" sz="2400" b="1" dirty="0">
                <a:latin typeface="+mn-ea"/>
                <a:ea typeface="+mn-ea"/>
              </a:rPr>
              <a:t>欺骗</a:t>
            </a:r>
          </a:p>
          <a:p>
            <a:r>
              <a:rPr lang="en-US" altLang="zh-CN" sz="2400" b="1" dirty="0" smtClean="0">
                <a:latin typeface="+mn-ea"/>
                <a:ea typeface="+mn-ea"/>
              </a:rPr>
              <a:t>5</a:t>
            </a:r>
            <a:r>
              <a:rPr lang="zh-CN" altLang="zh-CN" sz="2400" b="1" dirty="0">
                <a:latin typeface="+mn-ea"/>
                <a:ea typeface="+mn-ea"/>
              </a:rPr>
              <a:t>．远程攻击</a:t>
            </a:r>
          </a:p>
          <a:p>
            <a:r>
              <a:rPr lang="en-US" altLang="zh-CN" sz="2400" b="1" dirty="0" smtClean="0">
                <a:latin typeface="+mn-ea"/>
                <a:ea typeface="+mn-ea"/>
              </a:rPr>
              <a:t>6</a:t>
            </a:r>
            <a:r>
              <a:rPr lang="zh-CN" altLang="zh-CN" sz="2400" b="1" dirty="0">
                <a:latin typeface="+mn-ea"/>
                <a:ea typeface="+mn-ea"/>
              </a:rPr>
              <a:t>．缓冲区溢出</a:t>
            </a:r>
            <a:r>
              <a:rPr lang="zh-CN" altLang="zh-CN" sz="2400" b="1" dirty="0" smtClean="0">
                <a:latin typeface="+mn-ea"/>
                <a:ea typeface="+mn-ea"/>
              </a:rPr>
              <a:t>攻击</a:t>
            </a:r>
          </a:p>
        </p:txBody>
      </p:sp>
    </p:spTree>
    <p:extLst>
      <p:ext uri="{BB962C8B-B14F-4D97-AF65-F5344CB8AC3E}">
        <p14:creationId xmlns:p14="http://schemas.microsoft.com/office/powerpoint/2010/main" val="456360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216098" y="1556792"/>
            <a:ext cx="8772400" cy="2369880"/>
          </a:xfrm>
          <a:prstGeom prst="rect">
            <a:avLst/>
          </a:prstGeom>
        </p:spPr>
        <p:txBody>
          <a:bodyPr wrap="square">
            <a:spAutoFit/>
          </a:bodyPr>
          <a:lstStyle/>
          <a:p>
            <a:r>
              <a:rPr lang="en-US" altLang="zh-CN" sz="2800" b="1" dirty="0"/>
              <a:t>1.3.4</a:t>
            </a:r>
            <a:r>
              <a:rPr lang="zh-CN" altLang="zh-CN" sz="2800" b="1" dirty="0"/>
              <a:t>电子交易环境的安全性问题</a:t>
            </a:r>
          </a:p>
          <a:p>
            <a:r>
              <a:rPr lang="zh-CN" altLang="zh-CN" sz="2400" b="1" dirty="0"/>
              <a:t>传统商务活动都在一个切实存在的场所进行，例如在办公室、商场、银行营业厅等场所进行。电子商务活动则不同，交易的进行没有一个切实的场所，而是在虚拟的</a:t>
            </a:r>
            <a:r>
              <a:rPr lang="en-US" altLang="zh-CN" sz="2400" b="1" dirty="0"/>
              <a:t>Internet</a:t>
            </a:r>
            <a:r>
              <a:rPr lang="zh-CN" altLang="zh-CN" sz="2400" b="1" dirty="0"/>
              <a:t>上进行，电子商务的交易环境安全，很大程度上指的就是</a:t>
            </a:r>
            <a:r>
              <a:rPr lang="en-US" altLang="zh-CN" sz="2400" b="1" dirty="0"/>
              <a:t>Internet</a:t>
            </a:r>
            <a:r>
              <a:rPr lang="zh-CN" altLang="zh-CN" sz="2400" b="1" dirty="0"/>
              <a:t>的安全，而</a:t>
            </a:r>
            <a:r>
              <a:rPr lang="en-US" altLang="zh-CN" sz="2400" b="1" dirty="0"/>
              <a:t>Internet</a:t>
            </a:r>
            <a:r>
              <a:rPr lang="zh-CN" altLang="zh-CN" sz="2400" b="1" dirty="0"/>
              <a:t>的安全主要反映在客户机和服务器的安全上</a:t>
            </a:r>
            <a:r>
              <a:rPr lang="zh-CN" altLang="zh-CN" sz="2400" b="1" dirty="0" smtClean="0"/>
              <a:t>。</a:t>
            </a:r>
            <a:endParaRPr lang="zh-CN" altLang="zh-CN" sz="2400" b="1" dirty="0"/>
          </a:p>
        </p:txBody>
      </p:sp>
    </p:spTree>
    <p:extLst>
      <p:ext uri="{BB962C8B-B14F-4D97-AF65-F5344CB8AC3E}">
        <p14:creationId xmlns:p14="http://schemas.microsoft.com/office/powerpoint/2010/main" val="3073630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216098" y="1052736"/>
            <a:ext cx="8772400" cy="4154984"/>
          </a:xfrm>
          <a:prstGeom prst="rect">
            <a:avLst/>
          </a:prstGeom>
        </p:spPr>
        <p:txBody>
          <a:bodyPr wrap="square">
            <a:spAutoFit/>
          </a:bodyPr>
          <a:lstStyle/>
          <a:p>
            <a:r>
              <a:rPr lang="en-US" altLang="zh-CN" sz="2400" b="1" dirty="0" smtClean="0">
                <a:latin typeface="+mn-ea"/>
                <a:ea typeface="+mn-ea"/>
              </a:rPr>
              <a:t>1</a:t>
            </a:r>
            <a:r>
              <a:rPr lang="zh-CN" altLang="zh-CN" sz="2400" b="1" dirty="0">
                <a:latin typeface="+mn-ea"/>
                <a:ea typeface="+mn-ea"/>
              </a:rPr>
              <a:t>．客户机的安全性问题</a:t>
            </a:r>
          </a:p>
          <a:p>
            <a:r>
              <a:rPr lang="zh-CN" altLang="zh-CN" sz="2400" b="1" dirty="0">
                <a:latin typeface="+mn-ea"/>
                <a:ea typeface="+mn-ea"/>
              </a:rPr>
              <a:t>在活动的</a:t>
            </a:r>
            <a:r>
              <a:rPr lang="en-US" altLang="zh-CN" sz="2400" b="1" dirty="0">
                <a:latin typeface="+mn-ea"/>
                <a:ea typeface="+mn-ea"/>
              </a:rPr>
              <a:t>Web</a:t>
            </a:r>
            <a:r>
              <a:rPr lang="zh-CN" altLang="zh-CN" sz="2400" b="1" dirty="0">
                <a:latin typeface="+mn-ea"/>
                <a:ea typeface="+mn-ea"/>
              </a:rPr>
              <a:t>内容出现前，页面是静态的，静态页面是以</a:t>
            </a:r>
            <a:r>
              <a:rPr lang="en-US" altLang="zh-CN" sz="2400" b="1" dirty="0">
                <a:latin typeface="+mn-ea"/>
                <a:ea typeface="+mn-ea"/>
              </a:rPr>
              <a:t>Web</a:t>
            </a:r>
            <a:r>
              <a:rPr lang="zh-CN" altLang="zh-CN" sz="2400" b="1" dirty="0">
                <a:latin typeface="+mn-ea"/>
                <a:ea typeface="+mn-ea"/>
              </a:rPr>
              <a:t>标准页面描述语言</a:t>
            </a:r>
            <a:r>
              <a:rPr lang="en-US" altLang="zh-CN" sz="2400" b="1" dirty="0">
                <a:latin typeface="+mn-ea"/>
                <a:ea typeface="+mn-ea"/>
              </a:rPr>
              <a:t>HTML</a:t>
            </a:r>
            <a:r>
              <a:rPr lang="zh-CN" altLang="zh-CN" sz="2400" b="1" dirty="0">
                <a:latin typeface="+mn-ea"/>
                <a:ea typeface="+mn-ea"/>
              </a:rPr>
              <a:t>编制的，其作用只是显示内容并提供到其他页的链接。在活动内容广泛应用后，这个状况就发生了变化。活动内容是指在页面上嵌入的对用户透明的程序，它可完成一些动作。</a:t>
            </a:r>
          </a:p>
          <a:p>
            <a:r>
              <a:rPr lang="zh-CN" altLang="zh-CN" sz="2400" b="1" dirty="0">
                <a:latin typeface="+mn-ea"/>
                <a:ea typeface="+mn-ea"/>
              </a:rPr>
              <a:t>为</a:t>
            </a:r>
            <a:r>
              <a:rPr lang="en-US" altLang="zh-CN" sz="2400" b="1" dirty="0">
                <a:latin typeface="+mn-ea"/>
                <a:ea typeface="+mn-ea"/>
              </a:rPr>
              <a:t>Web</a:t>
            </a:r>
            <a:r>
              <a:rPr lang="zh-CN" altLang="zh-CN" sz="2400" b="1" dirty="0">
                <a:latin typeface="+mn-ea"/>
                <a:ea typeface="+mn-ea"/>
              </a:rPr>
              <a:t>页面提供活动内容的方式，包括图形文件和</a:t>
            </a:r>
            <a:r>
              <a:rPr lang="en-US" altLang="zh-CN" sz="2400" b="1" dirty="0">
                <a:latin typeface="+mn-ea"/>
                <a:ea typeface="+mn-ea"/>
              </a:rPr>
              <a:t>Web</a:t>
            </a:r>
            <a:r>
              <a:rPr lang="zh-CN" altLang="zh-CN" sz="2400" b="1" dirty="0">
                <a:latin typeface="+mn-ea"/>
                <a:ea typeface="+mn-ea"/>
              </a:rPr>
              <a:t>浏览器插件。而图形文件中可能包含一些隐含嵌入指令，这些指令有合法的也有非法、恶意的，当客户机下载了这些图形文件并运行它们时，它们内含的恶意指令将会破坏客户机系统。</a:t>
            </a:r>
            <a:r>
              <a:rPr lang="en-US" altLang="zh-CN" sz="2400" b="1" dirty="0">
                <a:latin typeface="+mn-ea"/>
                <a:ea typeface="+mn-ea"/>
              </a:rPr>
              <a:t>Web</a:t>
            </a:r>
            <a:r>
              <a:rPr lang="zh-CN" altLang="zh-CN" sz="2400" b="1" dirty="0">
                <a:latin typeface="+mn-ea"/>
                <a:ea typeface="+mn-ea"/>
              </a:rPr>
              <a:t>浏览器插件用于解释或执行嵌入在下载图形、声音或其他对象中的指令，这也涉及恶意指令运行的问题</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230383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9217"/>
          <p:cNvGrpSpPr/>
          <p:nvPr/>
        </p:nvGrpSpPr>
        <p:grpSpPr>
          <a:xfrm>
            <a:off x="1762125" y="1944141"/>
            <a:ext cx="838200" cy="665163"/>
            <a:chOff x="0" y="0"/>
            <a:chExt cx="1549" cy="1351"/>
          </a:xfrm>
        </p:grpSpPr>
        <p:sp>
          <p:nvSpPr>
            <p:cNvPr id="9218" name="六边形 9218"/>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19" name="六边形 92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0" name="六边形 9220"/>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grpSp>
        <p:nvGrpSpPr>
          <p:cNvPr id="9221" name="组合 9221"/>
          <p:cNvGrpSpPr/>
          <p:nvPr/>
        </p:nvGrpSpPr>
        <p:grpSpPr>
          <a:xfrm>
            <a:off x="1762125" y="2909659"/>
            <a:ext cx="838200" cy="685800"/>
            <a:chOff x="0" y="0"/>
            <a:chExt cx="1549" cy="1351"/>
          </a:xfrm>
        </p:grpSpPr>
        <p:sp>
          <p:nvSpPr>
            <p:cNvPr id="9222" name="六边形 922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3" name="六边形 922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24" name="六边形 9224"/>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25" name="直接连接符 9225"/>
          <p:cNvSpPr/>
          <p:nvPr/>
        </p:nvSpPr>
        <p:spPr>
          <a:xfrm>
            <a:off x="2371725" y="2553741"/>
            <a:ext cx="4800600" cy="0"/>
          </a:xfrm>
          <a:prstGeom prst="line">
            <a:avLst/>
          </a:prstGeom>
          <a:ln w="25400" cap="flat" cmpd="sng">
            <a:solidFill>
              <a:schemeClr val="tx1"/>
            </a:solidFill>
            <a:prstDash val="sysDot"/>
            <a:round/>
            <a:headEnd type="none" w="med" len="med"/>
            <a:tailEnd type="oval" w="med" len="med"/>
          </a:ln>
        </p:spPr>
      </p:sp>
      <p:sp>
        <p:nvSpPr>
          <p:cNvPr id="9226" name="文本框 9226"/>
          <p:cNvSpPr txBox="1"/>
          <p:nvPr/>
        </p:nvSpPr>
        <p:spPr>
          <a:xfrm>
            <a:off x="2700338" y="2040979"/>
            <a:ext cx="4638675" cy="954107"/>
          </a:xfrm>
          <a:prstGeom prst="rect">
            <a:avLst/>
          </a:prstGeom>
          <a:noFill/>
          <a:ln w="9525">
            <a:noFill/>
          </a:ln>
        </p:spPr>
        <p:txBody>
          <a:bodyPr anchor="t">
            <a:spAutoFit/>
          </a:bodyPr>
          <a:lstStyle/>
          <a:p>
            <a:pPr eaLnBrk="0" hangingPunct="0"/>
            <a:r>
              <a:rPr lang="zh-CN" altLang="zh-CN" sz="2800" b="1" dirty="0">
                <a:solidFill>
                  <a:srgbClr val="000000"/>
                </a:solidFill>
                <a:latin typeface="Times New Roman" panose="02020603050405020304" pitchFamily="2" charset="0"/>
                <a:ea typeface="黑体" panose="02010609060101010101" pitchFamily="2" charset="-122"/>
              </a:rPr>
              <a:t>电子商务及其系统构成</a:t>
            </a:r>
          </a:p>
          <a:p>
            <a:pPr lvl="0" indent="0" algn="l" eaLnBrk="0" hangingPunct="0"/>
            <a:endParaRPr lang="zh-CN" altLang="en-US" sz="2800" b="1" dirty="0">
              <a:solidFill>
                <a:srgbClr val="000000"/>
              </a:solidFill>
              <a:latin typeface="Times New Roman" panose="02020603050405020304" pitchFamily="2" charset="0"/>
              <a:ea typeface="黑体" panose="02010609060101010101" pitchFamily="2" charset="-122"/>
            </a:endParaRPr>
          </a:p>
        </p:txBody>
      </p:sp>
      <p:sp>
        <p:nvSpPr>
          <p:cNvPr id="9227" name="文本框 9227"/>
          <p:cNvSpPr txBox="1"/>
          <p:nvPr/>
        </p:nvSpPr>
        <p:spPr>
          <a:xfrm>
            <a:off x="1838325" y="2020341"/>
            <a:ext cx="715963" cy="518160"/>
          </a:xfrm>
          <a:prstGeom prst="rect">
            <a:avLst/>
          </a:prstGeom>
          <a:noFill/>
          <a:ln w="9525">
            <a:noFill/>
          </a:ln>
        </p:spPr>
        <p:txBody>
          <a:bodyPr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1.1</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28" name="直接连接符 9228"/>
          <p:cNvSpPr/>
          <p:nvPr/>
        </p:nvSpPr>
        <p:spPr>
          <a:xfrm>
            <a:off x="2371725" y="3519259"/>
            <a:ext cx="4800600" cy="0"/>
          </a:xfrm>
          <a:prstGeom prst="line">
            <a:avLst/>
          </a:prstGeom>
          <a:ln w="25400" cap="flat" cmpd="sng">
            <a:solidFill>
              <a:schemeClr val="tx1"/>
            </a:solidFill>
            <a:prstDash val="sysDot"/>
            <a:round/>
            <a:headEnd type="none" w="med" len="med"/>
            <a:tailEnd type="oval" w="med" len="med"/>
          </a:ln>
        </p:spPr>
      </p:sp>
      <p:sp>
        <p:nvSpPr>
          <p:cNvPr id="9229" name="文本框 9229"/>
          <p:cNvSpPr txBox="1"/>
          <p:nvPr/>
        </p:nvSpPr>
        <p:spPr>
          <a:xfrm>
            <a:off x="2849002" y="3909388"/>
            <a:ext cx="4377690" cy="523220"/>
          </a:xfrm>
          <a:prstGeom prst="rect">
            <a:avLst/>
          </a:prstGeom>
          <a:noFill/>
          <a:ln w="9525">
            <a:noFill/>
          </a:ln>
        </p:spPr>
        <p:txBody>
          <a:bodyPr wrap="square"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电子商务</a:t>
            </a:r>
            <a:r>
              <a:rPr lang="zh-CN" altLang="zh-CN" sz="2800" b="1" dirty="0">
                <a:solidFill>
                  <a:srgbClr val="000000"/>
                </a:solidFill>
                <a:latin typeface="Times New Roman" panose="02020603050405020304" pitchFamily="2" charset="0"/>
                <a:ea typeface="黑体" panose="02010609060101010101" pitchFamily="2" charset="-122"/>
              </a:rPr>
              <a:t>安全威胁</a:t>
            </a:r>
          </a:p>
        </p:txBody>
      </p:sp>
      <p:sp>
        <p:nvSpPr>
          <p:cNvPr id="9230" name="文本框 9230"/>
          <p:cNvSpPr txBox="1"/>
          <p:nvPr/>
        </p:nvSpPr>
        <p:spPr>
          <a:xfrm>
            <a:off x="1831975" y="2985859"/>
            <a:ext cx="679450" cy="518160"/>
          </a:xfrm>
          <a:prstGeom prst="rect">
            <a:avLst/>
          </a:prstGeom>
          <a:noFill/>
          <a:ln w="9525">
            <a:noFill/>
          </a:ln>
        </p:spPr>
        <p:txBody>
          <a:bodyPr wrap="squar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1.2</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1" name="组合 9231"/>
          <p:cNvGrpSpPr/>
          <p:nvPr/>
        </p:nvGrpSpPr>
        <p:grpSpPr>
          <a:xfrm>
            <a:off x="1762125" y="3760559"/>
            <a:ext cx="838200" cy="719137"/>
            <a:chOff x="0" y="0"/>
            <a:chExt cx="1549" cy="1351"/>
          </a:xfrm>
        </p:grpSpPr>
        <p:sp>
          <p:nvSpPr>
            <p:cNvPr id="9232" name="六边形 9232"/>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3" name="六边形 9233"/>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34" name="六边形 9234"/>
            <p:cNvSpPr/>
            <p:nvPr/>
          </p:nvSpPr>
          <p:spPr>
            <a:xfrm>
              <a:off x="90" y="80"/>
              <a:ext cx="1350" cy="1168"/>
            </a:xfrm>
            <a:prstGeom prst="hexagon">
              <a:avLst>
                <a:gd name="adj" fmla="val 28895"/>
                <a:gd name="vf" fmla="val 115470"/>
              </a:avLst>
            </a:prstGeom>
            <a:gradFill rotWithShape="1">
              <a:gsLst>
                <a:gs pos="0">
                  <a:srgbClr val="335555"/>
                </a:gs>
                <a:gs pos="100000">
                  <a:schemeClr val="hlink"/>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35" name="直接连接符 9235"/>
          <p:cNvSpPr/>
          <p:nvPr/>
        </p:nvSpPr>
        <p:spPr>
          <a:xfrm>
            <a:off x="2371725" y="4424134"/>
            <a:ext cx="4800600" cy="0"/>
          </a:xfrm>
          <a:prstGeom prst="line">
            <a:avLst/>
          </a:prstGeom>
          <a:ln w="25400" cap="flat" cmpd="sng">
            <a:solidFill>
              <a:schemeClr val="tx1"/>
            </a:solidFill>
            <a:prstDash val="sysDot"/>
            <a:round/>
            <a:headEnd type="none" w="med" len="med"/>
            <a:tailEnd type="oval" w="med" len="med"/>
          </a:ln>
        </p:spPr>
      </p:sp>
      <p:sp>
        <p:nvSpPr>
          <p:cNvPr id="9236" name="文本框 9236"/>
          <p:cNvSpPr txBox="1"/>
          <p:nvPr/>
        </p:nvSpPr>
        <p:spPr>
          <a:xfrm>
            <a:off x="2849002" y="2926414"/>
            <a:ext cx="5305425" cy="523220"/>
          </a:xfrm>
          <a:prstGeom prst="rect">
            <a:avLst/>
          </a:prstGeom>
          <a:noFill/>
          <a:ln w="9525">
            <a:noFill/>
          </a:ln>
        </p:spPr>
        <p:txBody>
          <a:bodyPr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电子商务安全</a:t>
            </a:r>
            <a:endParaRPr lang="zh-CN" altLang="zh-CN" sz="2800" b="1" dirty="0">
              <a:solidFill>
                <a:srgbClr val="000000"/>
              </a:solidFill>
              <a:latin typeface="Times New Roman" panose="02020603050405020304" pitchFamily="2" charset="0"/>
              <a:ea typeface="黑体" panose="02010609060101010101" pitchFamily="2" charset="-122"/>
            </a:endParaRPr>
          </a:p>
        </p:txBody>
      </p:sp>
      <p:sp>
        <p:nvSpPr>
          <p:cNvPr id="9237" name="文本框 9237"/>
          <p:cNvSpPr txBox="1"/>
          <p:nvPr/>
        </p:nvSpPr>
        <p:spPr>
          <a:xfrm>
            <a:off x="1816599" y="3836759"/>
            <a:ext cx="684803" cy="523220"/>
          </a:xfrm>
          <a:prstGeom prst="rect">
            <a:avLst/>
          </a:prstGeom>
          <a:noFill/>
          <a:ln w="9525">
            <a:noFill/>
          </a:ln>
        </p:spPr>
        <p:txBody>
          <a:bodyPr wrap="none" anchor="t">
            <a:spAutoFit/>
          </a:bodyPr>
          <a:lstStyle/>
          <a:p>
            <a:pPr lvl="0" indent="0" algn="ctr" eaLnBrk="0" hangingPunct="0"/>
            <a:r>
              <a:rPr lang="en-US" altLang="zh-CN" sz="2800" b="1" dirty="0" smtClean="0">
                <a:solidFill>
                  <a:schemeClr val="bg1"/>
                </a:solidFill>
                <a:latin typeface="Arial" panose="020B0604020202020204" pitchFamily="34" charset="0"/>
                <a:ea typeface="宋体" panose="02010600030101010101" pitchFamily="2" charset="-122"/>
              </a:rPr>
              <a:t>1.3</a:t>
            </a:r>
            <a:endParaRPr lang="en-US" altLang="zh-CN" sz="2800" b="1" dirty="0">
              <a:solidFill>
                <a:schemeClr val="bg1"/>
              </a:solidFill>
              <a:latin typeface="Arial" panose="020B0604020202020204" pitchFamily="34" charset="0"/>
              <a:ea typeface="宋体" panose="02010600030101010101" pitchFamily="2" charset="-122"/>
            </a:endParaRPr>
          </a:p>
        </p:txBody>
      </p:sp>
      <p:grpSp>
        <p:nvGrpSpPr>
          <p:cNvPr id="9239" name="组合 9239"/>
          <p:cNvGrpSpPr/>
          <p:nvPr/>
        </p:nvGrpSpPr>
        <p:grpSpPr>
          <a:xfrm>
            <a:off x="1762125" y="4649559"/>
            <a:ext cx="838200" cy="685800"/>
            <a:chOff x="0" y="0"/>
            <a:chExt cx="1549" cy="1351"/>
          </a:xfrm>
        </p:grpSpPr>
        <p:sp>
          <p:nvSpPr>
            <p:cNvPr id="9240" name="六边形 9240"/>
            <p:cNvSpPr/>
            <p:nvPr/>
          </p:nvSpPr>
          <p:spPr>
            <a:xfrm>
              <a:off x="13" y="23"/>
              <a:ext cx="1536" cy="1328"/>
            </a:xfrm>
            <a:prstGeom prst="hexagon">
              <a:avLst>
                <a:gd name="adj" fmla="val 28915"/>
                <a:gd name="vf" fmla="val 115470"/>
              </a:avLst>
            </a:prstGeom>
            <a:solidFill>
              <a:srgbClr val="808080"/>
            </a:solidFill>
            <a:ln w="9525">
              <a:noFill/>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1" name="六边形 9241"/>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sp>
          <p:nvSpPr>
            <p:cNvPr id="9242" name="六边形 9242"/>
            <p:cNvSpPr/>
            <p:nvPr/>
          </p:nvSpPr>
          <p:spPr>
            <a:xfrm>
              <a:off x="90" y="80"/>
              <a:ext cx="1350" cy="1168"/>
            </a:xfrm>
            <a:prstGeom prst="hexagon">
              <a:avLst>
                <a:gd name="adj" fmla="val 28895"/>
                <a:gd name="vf" fmla="val 115470"/>
              </a:avLst>
            </a:prstGeom>
            <a:gradFill rotWithShape="1">
              <a:gsLst>
                <a:gs pos="0">
                  <a:srgbClr val="174362"/>
                </a:gs>
                <a:gs pos="100000">
                  <a:schemeClr val="accent1"/>
                </a:gs>
              </a:gsLst>
              <a:lin ang="2700000" scaled="1"/>
              <a:tileRect/>
            </a:gradFill>
            <a:ln w="9525" cap="flat" cmpd="sng">
              <a:solidFill>
                <a:schemeClr val="tx1"/>
              </a:solidFill>
              <a:prstDash val="solid"/>
              <a:miter/>
              <a:headEnd type="none" w="med" len="med"/>
              <a:tailEnd type="none" w="med" len="med"/>
            </a:ln>
          </p:spPr>
          <p:txBody>
            <a:bodyPr anchor="t"/>
            <a:lstStyle/>
            <a:p>
              <a:pPr lvl="0" indent="0" algn="ctr"/>
              <a:endParaRPr lang="zh-CN" altLang="en-US">
                <a:latin typeface="Arial" panose="020B0604020202020204" pitchFamily="34" charset="0"/>
                <a:ea typeface="Arial" panose="020B0604020202020204" pitchFamily="34" charset="0"/>
              </a:endParaRPr>
            </a:p>
          </p:txBody>
        </p:sp>
      </p:grpSp>
      <p:sp>
        <p:nvSpPr>
          <p:cNvPr id="9243" name="直接连接符 9243"/>
          <p:cNvSpPr/>
          <p:nvPr/>
        </p:nvSpPr>
        <p:spPr>
          <a:xfrm>
            <a:off x="2371725" y="5273446"/>
            <a:ext cx="4800600" cy="0"/>
          </a:xfrm>
          <a:prstGeom prst="line">
            <a:avLst/>
          </a:prstGeom>
          <a:ln w="25400" cap="flat" cmpd="sng">
            <a:solidFill>
              <a:schemeClr val="tx1"/>
            </a:solidFill>
            <a:prstDash val="sysDot"/>
            <a:round/>
            <a:headEnd type="none" w="med" len="med"/>
            <a:tailEnd type="oval" w="med" len="med"/>
          </a:ln>
        </p:spPr>
      </p:sp>
      <p:sp>
        <p:nvSpPr>
          <p:cNvPr id="9244" name="文本框 9244"/>
          <p:cNvSpPr txBox="1"/>
          <p:nvPr/>
        </p:nvSpPr>
        <p:spPr>
          <a:xfrm>
            <a:off x="2849002" y="4703666"/>
            <a:ext cx="5460365" cy="523220"/>
          </a:xfrm>
          <a:prstGeom prst="rect">
            <a:avLst/>
          </a:prstGeom>
          <a:noFill/>
          <a:ln w="9525">
            <a:noFill/>
          </a:ln>
        </p:spPr>
        <p:txBody>
          <a:bodyPr wrap="square" anchor="t">
            <a:spAutoFit/>
          </a:bodyPr>
          <a:lstStyle/>
          <a:p>
            <a:r>
              <a:rPr lang="zh-CN" altLang="zh-CN" sz="2800" b="1" dirty="0" smtClean="0">
                <a:solidFill>
                  <a:srgbClr val="000000"/>
                </a:solidFill>
                <a:latin typeface="Times New Roman" panose="02020603050405020304" pitchFamily="2" charset="0"/>
                <a:ea typeface="黑体" panose="02010609060101010101" pitchFamily="2" charset="-122"/>
              </a:rPr>
              <a:t>电子商务</a:t>
            </a:r>
            <a:r>
              <a:rPr lang="zh-CN" altLang="zh-CN" sz="2800" b="1" dirty="0">
                <a:solidFill>
                  <a:srgbClr val="000000"/>
                </a:solidFill>
                <a:latin typeface="Times New Roman" panose="02020603050405020304" pitchFamily="2" charset="0"/>
                <a:ea typeface="黑体" panose="02010609060101010101" pitchFamily="2" charset="-122"/>
              </a:rPr>
              <a:t>安全的保障</a:t>
            </a:r>
          </a:p>
        </p:txBody>
      </p:sp>
      <p:sp>
        <p:nvSpPr>
          <p:cNvPr id="9245" name="文本框 9245"/>
          <p:cNvSpPr txBox="1"/>
          <p:nvPr/>
        </p:nvSpPr>
        <p:spPr>
          <a:xfrm>
            <a:off x="1829298" y="4725759"/>
            <a:ext cx="684804" cy="523220"/>
          </a:xfrm>
          <a:prstGeom prst="rect">
            <a:avLst/>
          </a:prstGeom>
          <a:noFill/>
          <a:ln w="9525">
            <a:noFill/>
          </a:ln>
        </p:spPr>
        <p:txBody>
          <a:bodyPr wrap="none" anchor="t">
            <a:spAutoFit/>
          </a:bodyPr>
          <a:lstStyle/>
          <a:p>
            <a:pPr lvl="0" indent="0" algn="ctr" eaLnBrk="0" hangingPunct="0"/>
            <a:r>
              <a:rPr lang="en-US" altLang="zh-CN" sz="2800" b="1" dirty="0">
                <a:solidFill>
                  <a:schemeClr val="bg1"/>
                </a:solidFill>
                <a:ea typeface="宋体" panose="02010600030101010101" pitchFamily="2" charset="-122"/>
              </a:rPr>
              <a:t>1</a:t>
            </a:r>
            <a:r>
              <a:rPr lang="en-US" altLang="zh-CN" sz="2800" b="1" dirty="0" smtClean="0">
                <a:solidFill>
                  <a:schemeClr val="bg1"/>
                </a:solidFill>
                <a:latin typeface="Arial" panose="020B0604020202020204" pitchFamily="34" charset="0"/>
                <a:ea typeface="宋体" panose="02010600030101010101" pitchFamily="2" charset="-122"/>
              </a:rPr>
              <a:t>.4</a:t>
            </a:r>
            <a:endParaRPr lang="en-US" altLang="zh-CN" sz="2800" b="1" dirty="0">
              <a:solidFill>
                <a:schemeClr val="bg1"/>
              </a:solidFill>
              <a:latin typeface="Arial" panose="020B0604020202020204" pitchFamily="34" charset="0"/>
              <a:ea typeface="宋体" panose="02010600030101010101" pitchFamily="2" charset="-122"/>
            </a:endParaRPr>
          </a:p>
        </p:txBody>
      </p:sp>
      <p:sp>
        <p:nvSpPr>
          <p:cNvPr id="9246" name="标题 9246"/>
          <p:cNvSpPr>
            <a:spLocks noGrp="1"/>
          </p:cNvSpPr>
          <p:nvPr>
            <p:ph type="title"/>
          </p:nvPr>
        </p:nvSpPr>
        <p:spPr>
          <a:prstGeom prst="rect">
            <a:avLst/>
          </a:prstGeom>
          <a:noFill/>
          <a:ln>
            <a:noFill/>
          </a:ln>
        </p:spPr>
        <p:txBody>
          <a:bodyPr anchor="t"/>
          <a:lstStyle/>
          <a:p>
            <a:r>
              <a:rPr lang="zh-CN" altLang="en-US">
                <a:ea typeface="宋体" panose="02010600030101010101" pitchFamily="2" charset="-122"/>
              </a:rPr>
              <a:t>本章目录</a:t>
            </a:r>
          </a:p>
        </p:txBody>
      </p:sp>
      <p:sp>
        <p:nvSpPr>
          <p:cNvPr id="10" name="文本框 9245"/>
          <p:cNvSpPr txBox="1"/>
          <p:nvPr/>
        </p:nvSpPr>
        <p:spPr>
          <a:xfrm>
            <a:off x="1821815" y="5647144"/>
            <a:ext cx="676910" cy="518160"/>
          </a:xfrm>
          <a:prstGeom prst="rect">
            <a:avLst/>
          </a:prstGeom>
          <a:noFill/>
          <a:ln w="9525">
            <a:noFill/>
          </a:ln>
        </p:spPr>
        <p:txBody>
          <a:bodyPr wrap="none" anchor="t">
            <a:spAutoFit/>
          </a:bodyPr>
          <a:lstStyle/>
          <a:p>
            <a:pPr lvl="0" indent="0" algn="ctr" eaLnBrk="0" hangingPunct="0"/>
            <a:r>
              <a:rPr lang="en-US" altLang="zh-CN" sz="2800" b="1" dirty="0">
                <a:solidFill>
                  <a:schemeClr val="bg1"/>
                </a:solidFill>
                <a:latin typeface="Arial" panose="020B0604020202020204" pitchFamily="34" charset="0"/>
                <a:ea typeface="宋体" panose="02010600030101010101" pitchFamily="2" charset="-122"/>
              </a:rPr>
              <a:t>3.5</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106463" y="980727"/>
            <a:ext cx="9073008" cy="6001643"/>
          </a:xfrm>
          <a:prstGeom prst="rect">
            <a:avLst/>
          </a:prstGeom>
        </p:spPr>
        <p:txBody>
          <a:bodyPr wrap="square">
            <a:spAutoFit/>
          </a:bodyPr>
          <a:lstStyle/>
          <a:p>
            <a:r>
              <a:rPr lang="en-US" altLang="zh-CN" sz="2400" dirty="0" smtClean="0">
                <a:latin typeface="+mn-ea"/>
                <a:ea typeface="+mn-ea"/>
              </a:rPr>
              <a:t>2</a:t>
            </a:r>
            <a:r>
              <a:rPr lang="zh-CN" altLang="zh-CN" sz="2400" dirty="0">
                <a:latin typeface="+mn-ea"/>
                <a:ea typeface="+mn-ea"/>
              </a:rPr>
              <a:t>．服务器的安全性问题</a:t>
            </a:r>
          </a:p>
          <a:p>
            <a:r>
              <a:rPr lang="zh-CN" altLang="zh-CN" sz="2400" dirty="0">
                <a:latin typeface="+mn-ea"/>
                <a:ea typeface="+mn-ea"/>
              </a:rPr>
              <a:t>对企图破坏或非法获取信息的人来说，服务器有很多弱点可被利用，下面详细介绍三个。</a:t>
            </a:r>
          </a:p>
          <a:p>
            <a:r>
              <a:rPr lang="zh-CN" altLang="zh-CN" sz="2400" dirty="0">
                <a:latin typeface="+mn-ea"/>
                <a:ea typeface="+mn-ea"/>
              </a:rPr>
              <a:t>（</a:t>
            </a:r>
            <a:r>
              <a:rPr lang="en-US" altLang="zh-CN" sz="2400" dirty="0">
                <a:latin typeface="+mn-ea"/>
                <a:ea typeface="+mn-ea"/>
              </a:rPr>
              <a:t>1</a:t>
            </a:r>
            <a:r>
              <a:rPr lang="zh-CN" altLang="zh-CN" sz="2400" dirty="0">
                <a:latin typeface="+mn-ea"/>
                <a:ea typeface="+mn-ea"/>
              </a:rPr>
              <a:t>）</a:t>
            </a:r>
            <a:r>
              <a:rPr lang="en-US" altLang="zh-CN" sz="2400" dirty="0">
                <a:latin typeface="+mn-ea"/>
                <a:ea typeface="+mn-ea"/>
              </a:rPr>
              <a:t>Web</a:t>
            </a:r>
            <a:r>
              <a:rPr lang="zh-CN" altLang="zh-CN" sz="2400" dirty="0">
                <a:latin typeface="+mn-ea"/>
                <a:ea typeface="+mn-ea"/>
              </a:rPr>
              <a:t>服务器的安全性漏洞。</a:t>
            </a:r>
          </a:p>
          <a:p>
            <a:r>
              <a:rPr lang="zh-CN" altLang="zh-CN" sz="2400" dirty="0">
                <a:latin typeface="+mn-ea"/>
                <a:ea typeface="+mn-ea"/>
              </a:rPr>
              <a:t>大多数计算机上所运行的</a:t>
            </a:r>
            <a:r>
              <a:rPr lang="en-US" altLang="zh-CN" sz="2400" dirty="0">
                <a:latin typeface="+mn-ea"/>
                <a:ea typeface="+mn-ea"/>
              </a:rPr>
              <a:t>Web</a:t>
            </a:r>
            <a:r>
              <a:rPr lang="zh-CN" altLang="zh-CN" sz="2400" dirty="0">
                <a:latin typeface="+mn-ea"/>
                <a:ea typeface="+mn-ea"/>
              </a:rPr>
              <a:t>服务器可在不同权限下运行。高权限提供了更大的灵活性，允许程序运行所有指令，并可以不受限制地访问系统的各个部分（包括高敏感的特权区域）。相对而言，低权限是在所运行程序的周围设置了一层逻辑栅栏，防止程序运行全部指令，只允许程序访问一些计算机中不是很敏感的区域。安全规则是为程序提供完成工作所需的最低权限。为用户设置账号和口令的系统管理员需要很高权限，在</a:t>
            </a:r>
            <a:r>
              <a:rPr lang="en-US" altLang="zh-CN" sz="2400" dirty="0">
                <a:latin typeface="+mn-ea"/>
                <a:ea typeface="+mn-ea"/>
              </a:rPr>
              <a:t>Unix</a:t>
            </a:r>
            <a:r>
              <a:rPr lang="zh-CN" altLang="zh-CN" sz="2400" dirty="0">
                <a:latin typeface="+mn-ea"/>
                <a:ea typeface="+mn-ea"/>
              </a:rPr>
              <a:t>系统里称之为超级用户</a:t>
            </a:r>
            <a:r>
              <a:rPr lang="en-US" altLang="zh-CN" sz="2400" dirty="0">
                <a:latin typeface="+mn-ea"/>
                <a:ea typeface="+mn-ea"/>
              </a:rPr>
              <a:t>(Root)</a:t>
            </a:r>
            <a:r>
              <a:rPr lang="zh-CN" altLang="zh-CN" sz="2400" dirty="0">
                <a:latin typeface="+mn-ea"/>
                <a:ea typeface="+mn-ea"/>
              </a:rPr>
              <a:t>，他有权进入系统里的敏感数据区并进行修改。</a:t>
            </a:r>
            <a:r>
              <a:rPr lang="en-US" altLang="zh-CN" sz="2400" dirty="0">
                <a:latin typeface="+mn-ea"/>
                <a:ea typeface="+mn-ea"/>
              </a:rPr>
              <a:t>Web</a:t>
            </a:r>
            <a:r>
              <a:rPr lang="zh-CN" altLang="zh-CN" sz="2400" dirty="0">
                <a:latin typeface="+mn-ea"/>
                <a:ea typeface="+mn-ea"/>
              </a:rPr>
              <a:t>服务程序如果以高权限状态运行，就构成对</a:t>
            </a:r>
            <a:r>
              <a:rPr lang="en-US" altLang="zh-CN" sz="2400" dirty="0">
                <a:latin typeface="+mn-ea"/>
                <a:ea typeface="+mn-ea"/>
              </a:rPr>
              <a:t>Web</a:t>
            </a:r>
            <a:r>
              <a:rPr lang="zh-CN" altLang="zh-CN" sz="2400" dirty="0">
                <a:latin typeface="+mn-ea"/>
                <a:ea typeface="+mn-ea"/>
              </a:rPr>
              <a:t>服务器的安全威胁。在大多数情况下，</a:t>
            </a:r>
            <a:r>
              <a:rPr lang="en-US" altLang="zh-CN" sz="2400" dirty="0">
                <a:latin typeface="+mn-ea"/>
                <a:ea typeface="+mn-ea"/>
              </a:rPr>
              <a:t>Web</a:t>
            </a:r>
            <a:r>
              <a:rPr lang="zh-CN" altLang="zh-CN" sz="2400" dirty="0">
                <a:latin typeface="+mn-ea"/>
                <a:ea typeface="+mn-ea"/>
              </a:rPr>
              <a:t>服务程序提供的是能完成普通服务和任务的低权限。如果</a:t>
            </a:r>
            <a:r>
              <a:rPr lang="en-US" altLang="zh-CN" sz="2400" dirty="0">
                <a:latin typeface="+mn-ea"/>
                <a:ea typeface="+mn-ea"/>
              </a:rPr>
              <a:t>Web</a:t>
            </a:r>
            <a:r>
              <a:rPr lang="zh-CN" altLang="zh-CN" sz="2400" dirty="0">
                <a:latin typeface="+mn-ea"/>
                <a:ea typeface="+mn-ea"/>
              </a:rPr>
              <a:t>服务程序在高权限下运行，破坏者就可利用</a:t>
            </a:r>
            <a:r>
              <a:rPr lang="en-US" altLang="zh-CN" sz="2400" dirty="0">
                <a:latin typeface="+mn-ea"/>
                <a:ea typeface="+mn-ea"/>
              </a:rPr>
              <a:t>Web</a:t>
            </a:r>
            <a:r>
              <a:rPr lang="zh-CN" altLang="zh-CN" sz="2400" dirty="0">
                <a:latin typeface="+mn-ea"/>
                <a:ea typeface="+mn-ea"/>
              </a:rPr>
              <a:t>服务器的高权限状态执行恶意的指令，从而造成安全隐患</a:t>
            </a:r>
            <a:r>
              <a:rPr lang="zh-CN" altLang="zh-CN" sz="2400" dirty="0" smtClean="0">
                <a:latin typeface="+mn-ea"/>
                <a:ea typeface="+mn-ea"/>
              </a:rPr>
              <a:t>。</a:t>
            </a:r>
            <a:endParaRPr lang="zh-CN" altLang="zh-CN" sz="2400" dirty="0">
              <a:latin typeface="+mn-ea"/>
              <a:ea typeface="+mn-ea"/>
            </a:endParaRPr>
          </a:p>
        </p:txBody>
      </p:sp>
    </p:spTree>
    <p:extLst>
      <p:ext uri="{BB962C8B-B14F-4D97-AF65-F5344CB8AC3E}">
        <p14:creationId xmlns:p14="http://schemas.microsoft.com/office/powerpoint/2010/main" val="980984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91555" y="1196752"/>
            <a:ext cx="8860357" cy="4216539"/>
          </a:xfrm>
          <a:prstGeom prst="rect">
            <a:avLst/>
          </a:prstGeom>
        </p:spPr>
        <p:txBody>
          <a:bodyPr wrap="square">
            <a:spAutoFit/>
          </a:bodyPr>
          <a:lstStyle/>
          <a:p>
            <a:r>
              <a:rPr lang="zh-CN" altLang="zh-CN" sz="2800" b="1" dirty="0" smtClean="0">
                <a:latin typeface="+mn-ea"/>
                <a:ea typeface="+mn-ea"/>
              </a:rPr>
              <a:t>（</a:t>
            </a:r>
            <a:r>
              <a:rPr lang="en-US" altLang="zh-CN" sz="2800" b="1" dirty="0">
                <a:latin typeface="+mn-ea"/>
                <a:ea typeface="+mn-ea"/>
              </a:rPr>
              <a:t>2</a:t>
            </a:r>
            <a:r>
              <a:rPr lang="zh-CN" altLang="zh-CN" sz="2800" b="1" dirty="0">
                <a:latin typeface="+mn-ea"/>
                <a:ea typeface="+mn-ea"/>
              </a:rPr>
              <a:t>）通用网关接口的安全性漏洞。</a:t>
            </a:r>
          </a:p>
          <a:p>
            <a:r>
              <a:rPr lang="zh-CN" altLang="zh-CN" sz="2400" b="1" dirty="0">
                <a:latin typeface="+mn-ea"/>
                <a:ea typeface="+mn-ea"/>
              </a:rPr>
              <a:t>前面已讲过通用网关接口</a:t>
            </a:r>
            <a:r>
              <a:rPr lang="en-US" altLang="zh-CN" sz="2400" b="1" dirty="0">
                <a:latin typeface="+mn-ea"/>
                <a:ea typeface="+mn-ea"/>
              </a:rPr>
              <a:t>(CGI)</a:t>
            </a:r>
            <a:r>
              <a:rPr lang="zh-CN" altLang="zh-CN" sz="2400" b="1" dirty="0">
                <a:latin typeface="+mn-ea"/>
                <a:ea typeface="+mn-ea"/>
              </a:rPr>
              <a:t>可以实现从</a:t>
            </a:r>
            <a:r>
              <a:rPr lang="en-US" altLang="zh-CN" sz="2400" b="1" dirty="0">
                <a:latin typeface="+mn-ea"/>
                <a:ea typeface="+mn-ea"/>
              </a:rPr>
              <a:t>Web</a:t>
            </a:r>
            <a:r>
              <a:rPr lang="zh-CN" altLang="zh-CN" sz="2400" b="1" dirty="0">
                <a:latin typeface="+mn-ea"/>
                <a:ea typeface="+mn-ea"/>
              </a:rPr>
              <a:t>服务器到另一个程序（如数据库程序）的信息传输。</a:t>
            </a:r>
            <a:r>
              <a:rPr lang="en-US" altLang="zh-CN" sz="2400" b="1" dirty="0">
                <a:latin typeface="+mn-ea"/>
                <a:ea typeface="+mn-ea"/>
              </a:rPr>
              <a:t>CGI</a:t>
            </a:r>
            <a:r>
              <a:rPr lang="zh-CN" altLang="zh-CN" sz="2400" b="1" dirty="0">
                <a:latin typeface="+mn-ea"/>
                <a:ea typeface="+mn-ea"/>
              </a:rPr>
              <a:t>和接收它所传输数据的程序为网页提供了活动内容。例如，访问者要了解最喜爱的运动队的比分，只需在网页上的列表框里填人最喜欢的运动队的名字和“比分”字样，然后提交，</a:t>
            </a:r>
            <a:r>
              <a:rPr lang="en-US" altLang="zh-CN" sz="2400" b="1" dirty="0">
                <a:latin typeface="+mn-ea"/>
                <a:ea typeface="+mn-ea"/>
              </a:rPr>
              <a:t>CGI</a:t>
            </a:r>
            <a:r>
              <a:rPr lang="zh-CN" altLang="zh-CN" sz="2400" b="1" dirty="0">
                <a:latin typeface="+mn-ea"/>
                <a:ea typeface="+mn-ea"/>
              </a:rPr>
              <a:t>程序就会寻找所选运动队的最新比分，然后把比分放到一个网页上并将此新网页发给用户的浏览器。</a:t>
            </a:r>
            <a:r>
              <a:rPr lang="en-US" altLang="zh-CN" sz="2400" b="1" dirty="0">
                <a:latin typeface="+mn-ea"/>
                <a:ea typeface="+mn-ea"/>
              </a:rPr>
              <a:t>CGI</a:t>
            </a:r>
            <a:r>
              <a:rPr lang="zh-CN" altLang="zh-CN" sz="2400" b="1" dirty="0">
                <a:latin typeface="+mn-ea"/>
                <a:ea typeface="+mn-ea"/>
              </a:rPr>
              <a:t>是一种程序，如果滥用就会带来安全威胁。同</a:t>
            </a:r>
            <a:r>
              <a:rPr lang="en-US" altLang="zh-CN" sz="2400" b="1" dirty="0">
                <a:latin typeface="+mn-ea"/>
                <a:ea typeface="+mn-ea"/>
              </a:rPr>
              <a:t>Web</a:t>
            </a:r>
            <a:r>
              <a:rPr lang="zh-CN" altLang="zh-CN" sz="2400" b="1" dirty="0">
                <a:latin typeface="+mn-ea"/>
                <a:ea typeface="+mn-ea"/>
              </a:rPr>
              <a:t>服务器一样，</a:t>
            </a:r>
            <a:r>
              <a:rPr lang="en-US" altLang="zh-CN" sz="2400" b="1" dirty="0">
                <a:latin typeface="+mn-ea"/>
                <a:ea typeface="+mn-ea"/>
              </a:rPr>
              <a:t>CGI</a:t>
            </a:r>
            <a:r>
              <a:rPr lang="zh-CN" altLang="zh-CN" sz="2400" b="1" dirty="0">
                <a:latin typeface="+mn-ea"/>
                <a:ea typeface="+mn-ea"/>
              </a:rPr>
              <a:t>脚本能以高权限状态运行。因此，能自由访问系统资源的有恶意的</a:t>
            </a:r>
            <a:r>
              <a:rPr lang="en-US" altLang="zh-CN" sz="2400" b="1" dirty="0">
                <a:latin typeface="+mn-ea"/>
                <a:ea typeface="+mn-ea"/>
              </a:rPr>
              <a:t>CGI</a:t>
            </a:r>
            <a:r>
              <a:rPr lang="zh-CN" altLang="zh-CN" sz="2400" b="1" dirty="0">
                <a:latin typeface="+mn-ea"/>
                <a:ea typeface="+mn-ea"/>
              </a:rPr>
              <a:t>程序就能够使系统失效，甚至调用、删除系统程序或顾客的保密信息（包括用户名和口令）</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1555419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3627" y="140730"/>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latin typeface="+mj-lt"/>
                <a:ea typeface="+mj-ea"/>
                <a:cs typeface="+mj-cs"/>
              </a:rPr>
              <a:t>1.3</a:t>
            </a:r>
            <a:r>
              <a:rPr lang="zh-CN" altLang="zh-CN" sz="3600" b="1" dirty="0">
                <a:solidFill>
                  <a:schemeClr val="tx2"/>
                </a:solidFill>
                <a:effectLst>
                  <a:outerShdw blurRad="38100" dist="38100" dir="2700000" algn="tl">
                    <a:srgbClr val="C0C0C0"/>
                  </a:outerShdw>
                </a:effectLst>
                <a:latin typeface="+mj-lt"/>
                <a:ea typeface="+mj-ea"/>
                <a:cs typeface="+mj-cs"/>
              </a:rPr>
              <a:t>电子商务安全威胁</a:t>
            </a:r>
          </a:p>
        </p:txBody>
      </p:sp>
      <p:sp>
        <p:nvSpPr>
          <p:cNvPr id="3" name="矩形 2"/>
          <p:cNvSpPr/>
          <p:nvPr/>
        </p:nvSpPr>
        <p:spPr>
          <a:xfrm>
            <a:off x="183035" y="1196752"/>
            <a:ext cx="8960965" cy="4955203"/>
          </a:xfrm>
          <a:prstGeom prst="rect">
            <a:avLst/>
          </a:prstGeom>
        </p:spPr>
        <p:txBody>
          <a:bodyPr wrap="square">
            <a:spAutoFit/>
          </a:bodyPr>
          <a:lstStyle/>
          <a:p>
            <a:r>
              <a:rPr lang="zh-CN" altLang="zh-CN" sz="2800" b="1" dirty="0" smtClean="0">
                <a:latin typeface="+mn-ea"/>
                <a:ea typeface="+mn-ea"/>
              </a:rPr>
              <a:t>（</a:t>
            </a:r>
            <a:r>
              <a:rPr lang="en-US" altLang="zh-CN" sz="2800" b="1" dirty="0">
                <a:latin typeface="+mn-ea"/>
                <a:ea typeface="+mn-ea"/>
              </a:rPr>
              <a:t>3</a:t>
            </a:r>
            <a:r>
              <a:rPr lang="zh-CN" altLang="zh-CN" sz="2800" b="1" dirty="0">
                <a:latin typeface="+mn-ea"/>
                <a:ea typeface="+mn-ea"/>
              </a:rPr>
              <a:t>）其他程序的安全性漏洞。</a:t>
            </a:r>
          </a:p>
          <a:p>
            <a:r>
              <a:rPr lang="en-US" altLang="zh-CN" sz="2400" b="1" dirty="0">
                <a:latin typeface="+mn-ea"/>
                <a:ea typeface="+mn-ea"/>
              </a:rPr>
              <a:t>Web</a:t>
            </a:r>
            <a:r>
              <a:rPr lang="zh-CN" altLang="zh-CN" sz="2400" b="1" dirty="0">
                <a:latin typeface="+mn-ea"/>
                <a:ea typeface="+mn-ea"/>
              </a:rPr>
              <a:t>服务器的攻击还可能来自服务器上所运行的程序。通过客户机传输给</a:t>
            </a:r>
            <a:r>
              <a:rPr lang="en-US" altLang="zh-CN" sz="2400" b="1" dirty="0">
                <a:latin typeface="+mn-ea"/>
                <a:ea typeface="+mn-ea"/>
              </a:rPr>
              <a:t>Web</a:t>
            </a:r>
            <a:r>
              <a:rPr lang="zh-CN" altLang="zh-CN" sz="2400" b="1" dirty="0">
                <a:latin typeface="+mn-ea"/>
                <a:ea typeface="+mn-ea"/>
              </a:rPr>
              <a:t>服务器或直接驻留在服务器上的</a:t>
            </a:r>
            <a:r>
              <a:rPr lang="en-US" altLang="zh-CN" sz="2400" b="1" dirty="0">
                <a:latin typeface="+mn-ea"/>
                <a:ea typeface="+mn-ea"/>
              </a:rPr>
              <a:t>Java</a:t>
            </a:r>
            <a:r>
              <a:rPr lang="zh-CN" altLang="zh-CN" sz="2400" b="1" dirty="0">
                <a:latin typeface="+mn-ea"/>
                <a:ea typeface="+mn-ea"/>
              </a:rPr>
              <a:t>或</a:t>
            </a:r>
            <a:r>
              <a:rPr lang="en-US" altLang="zh-CN" sz="2400" b="1" dirty="0">
                <a:latin typeface="+mn-ea"/>
                <a:ea typeface="+mn-ea"/>
              </a:rPr>
              <a:t>C++</a:t>
            </a:r>
            <a:r>
              <a:rPr lang="zh-CN" altLang="zh-CN" sz="2400" b="1" dirty="0">
                <a:latin typeface="+mn-ea"/>
                <a:ea typeface="+mn-ea"/>
              </a:rPr>
              <a:t>程序经常需要使用缓存。缓存是指定存放从文件或数据库中读取的数据的单独的内存区域，在处理输入和输出操作时就需要用到缓存，因为计算机处理文件信息的速度比从输入设备上读取信息或将信息写到输出设备上的速度快得多，所以缓存就用作数据进出的临时存放区。例如，可把即将处理的数据库信息放在缓存中，等所有信息都进入计算机内存后，处理器操作和分析所需的数据就都准备好了。缓存的安全问题在于向缓存发送数据的程序可能会出错，导致缓存溢出，溢出的数据可能进入到指定区域之外。通常情况下这是由程序中的错误引起的，但有时这种错误是有意的。不论有意还是无意这都会导致非常严重的安全后果</a:t>
            </a:r>
            <a:r>
              <a:rPr lang="zh-CN" altLang="zh-CN" sz="2400" b="1" dirty="0" smtClean="0">
                <a:latin typeface="+mn-ea"/>
                <a:ea typeface="+mn-ea"/>
              </a:rPr>
              <a:t>。</a:t>
            </a:r>
            <a:endParaRPr lang="zh-CN" altLang="zh-CN" sz="2400" b="1" dirty="0">
              <a:latin typeface="+mn-ea"/>
              <a:ea typeface="+mn-ea"/>
            </a:endParaRPr>
          </a:p>
        </p:txBody>
      </p:sp>
    </p:spTree>
    <p:extLst>
      <p:ext uri="{BB962C8B-B14F-4D97-AF65-F5344CB8AC3E}">
        <p14:creationId xmlns:p14="http://schemas.microsoft.com/office/powerpoint/2010/main" val="3461618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179512" y="901700"/>
            <a:ext cx="8784976" cy="5770738"/>
          </a:xfrm>
          <a:prstGeom prst="rect">
            <a:avLst/>
          </a:prstGeom>
          <a:noFill/>
          <a:ln w="9525">
            <a:noFill/>
          </a:ln>
        </p:spPr>
        <p:txBody>
          <a:bodyPr wrap="square" tIns="114264" bIns="114264" anchor="t">
            <a:spAutoFit/>
          </a:bodyPr>
          <a:lstStyle/>
          <a:p>
            <a:r>
              <a:rPr lang="en-US" altLang="zh-CN" sz="2400" b="1" dirty="0"/>
              <a:t>1.3.5</a:t>
            </a:r>
            <a:r>
              <a:rPr lang="zh-CN" altLang="zh-CN" sz="2400" b="1" dirty="0"/>
              <a:t>电子交易过程中的安全性问题</a:t>
            </a:r>
          </a:p>
          <a:p>
            <a:r>
              <a:rPr lang="en-US" altLang="zh-CN" sz="2400" b="1" dirty="0"/>
              <a:t>1</a:t>
            </a:r>
            <a:r>
              <a:rPr lang="zh-CN" altLang="zh-CN" sz="2400" b="1" dirty="0"/>
              <a:t>．电子交易的主体对象</a:t>
            </a:r>
          </a:p>
          <a:p>
            <a:r>
              <a:rPr lang="zh-CN" altLang="zh-CN" sz="2400" b="1" dirty="0"/>
              <a:t>在电子商务环境中，电子交易所涉及的主体对象主要有：</a:t>
            </a:r>
          </a:p>
          <a:p>
            <a:r>
              <a:rPr lang="zh-CN" altLang="zh-CN" sz="2400" b="1" dirty="0"/>
              <a:t>（</a:t>
            </a:r>
            <a:r>
              <a:rPr lang="en-US" altLang="zh-CN" sz="2400" b="1" dirty="0"/>
              <a:t>1</a:t>
            </a:r>
            <a:r>
              <a:rPr lang="zh-CN" altLang="zh-CN" sz="2400" b="1" dirty="0"/>
              <a:t>）客户或持卡人</a:t>
            </a:r>
            <a:r>
              <a:rPr lang="en-US" altLang="zh-CN" sz="2400" b="1" dirty="0"/>
              <a:t>(Card Holder)</a:t>
            </a:r>
            <a:r>
              <a:rPr lang="zh-CN" altLang="zh-CN" sz="2400" b="1" dirty="0"/>
              <a:t>：指电子交易中的消费者，他持有可在网上进行消费的一种或几种信用卡。</a:t>
            </a:r>
          </a:p>
          <a:p>
            <a:r>
              <a:rPr lang="zh-CN" altLang="zh-CN" sz="2400" b="1" dirty="0"/>
              <a:t>（</a:t>
            </a:r>
            <a:r>
              <a:rPr lang="en-US" altLang="zh-CN" sz="2400" b="1" dirty="0"/>
              <a:t>2</a:t>
            </a:r>
            <a:r>
              <a:rPr lang="zh-CN" altLang="zh-CN" sz="2400" b="1" dirty="0"/>
              <a:t>）发卡机构（</a:t>
            </a:r>
            <a:r>
              <a:rPr lang="en-US" altLang="zh-CN" sz="2400" b="1" dirty="0"/>
              <a:t>Issuer</a:t>
            </a:r>
            <a:r>
              <a:rPr lang="zh-CN" altLang="zh-CN" sz="2400" b="1" dirty="0"/>
              <a:t>）：指信用卡的发卡金融机构，它为消费者建立账号并发行信用卡，并要求持卡人遵守使用信用卡的有关规定（包括安全、支付授权等）。</a:t>
            </a:r>
          </a:p>
          <a:p>
            <a:r>
              <a:rPr lang="zh-CN" altLang="zh-CN" sz="2400" b="1" dirty="0"/>
              <a:t>（</a:t>
            </a:r>
            <a:r>
              <a:rPr lang="en-US" altLang="zh-CN" sz="2400" b="1" dirty="0"/>
              <a:t>3</a:t>
            </a:r>
            <a:r>
              <a:rPr lang="zh-CN" altLang="zh-CN" sz="2400" b="1" dirty="0"/>
              <a:t>）商家（</a:t>
            </a:r>
            <a:r>
              <a:rPr lang="en-US" altLang="zh-CN" sz="2400" b="1" dirty="0"/>
              <a:t>Merchant</a:t>
            </a:r>
            <a:r>
              <a:rPr lang="zh-CN" altLang="zh-CN" sz="2400" b="1" dirty="0"/>
              <a:t>）：即商品或服务提供者，它可以是从事传统产业的供应商，也可以是是新兴产业中的信息或服务提供商。</a:t>
            </a:r>
          </a:p>
          <a:p>
            <a:r>
              <a:rPr lang="zh-CN" altLang="zh-CN" sz="2400" b="1" dirty="0"/>
              <a:t>（</a:t>
            </a:r>
            <a:r>
              <a:rPr lang="en-US" altLang="zh-CN" sz="2400" b="1" dirty="0"/>
              <a:t>4</a:t>
            </a:r>
            <a:r>
              <a:rPr lang="zh-CN" altLang="zh-CN" sz="2400" b="1" dirty="0"/>
              <a:t>）受卡行（</a:t>
            </a:r>
            <a:r>
              <a:rPr lang="en-US" altLang="zh-CN" sz="2400" b="1" dirty="0"/>
              <a:t>Acquirer</a:t>
            </a:r>
            <a:r>
              <a:rPr lang="zh-CN" altLang="zh-CN" sz="2400" b="1" dirty="0"/>
              <a:t>）：即商家的开户银行，负责处理信用卡的授权和支付。</a:t>
            </a:r>
          </a:p>
          <a:p>
            <a:r>
              <a:rPr lang="zh-CN" altLang="zh-CN" sz="2400" b="1" dirty="0"/>
              <a:t>（</a:t>
            </a:r>
            <a:r>
              <a:rPr lang="en-US" altLang="zh-CN" sz="2400" b="1" dirty="0"/>
              <a:t>5</a:t>
            </a:r>
            <a:r>
              <a:rPr lang="zh-CN" altLang="zh-CN" sz="2400" b="1" dirty="0"/>
              <a:t>）支付网关（</a:t>
            </a:r>
            <a:r>
              <a:rPr lang="en-US" altLang="zh-CN" sz="2400" b="1" dirty="0"/>
              <a:t>Payment Gateway</a:t>
            </a:r>
            <a:r>
              <a:rPr lang="zh-CN" altLang="zh-CN" sz="2400" b="1" dirty="0"/>
              <a:t>）：是一个由受卡行</a:t>
            </a:r>
            <a:r>
              <a:rPr lang="en-US" altLang="zh-CN" sz="2400" b="1" dirty="0"/>
              <a:t>(</a:t>
            </a:r>
            <a:r>
              <a:rPr lang="zh-CN" altLang="zh-CN" sz="2400" b="1" dirty="0"/>
              <a:t>或指定的第三方机构</a:t>
            </a:r>
            <a:r>
              <a:rPr lang="en-US" altLang="zh-CN" sz="2400" b="1" dirty="0"/>
              <a:t>)</a:t>
            </a:r>
            <a:r>
              <a:rPr lang="zh-CN" altLang="zh-CN" sz="2400" b="1" dirty="0"/>
              <a:t>操作的设备，是金融专用网与</a:t>
            </a:r>
            <a:r>
              <a:rPr lang="en-US" altLang="zh-CN" sz="2400" b="1" dirty="0"/>
              <a:t>Internet</a:t>
            </a:r>
            <a:r>
              <a:rPr lang="zh-CN" altLang="zh-CN" sz="2400" b="1" dirty="0"/>
              <a:t>的接口，用来处理商家的支付信息（包括客户的支付命令等）。</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Tree>
    <p:extLst>
      <p:ext uri="{BB962C8B-B14F-4D97-AF65-F5344CB8AC3E}">
        <p14:creationId xmlns:p14="http://schemas.microsoft.com/office/powerpoint/2010/main" val="3230383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5401406"/>
          </a:xfrm>
          <a:prstGeom prst="rect">
            <a:avLst/>
          </a:prstGeom>
          <a:noFill/>
          <a:ln w="9525">
            <a:noFill/>
          </a:ln>
        </p:spPr>
        <p:txBody>
          <a:bodyPr tIns="114264" bIns="114264" anchor="t">
            <a:spAutoFit/>
          </a:bodyPr>
          <a:lstStyle/>
          <a:p>
            <a:r>
              <a:rPr lang="en-US" altLang="zh-CN" sz="2400" b="1" dirty="0">
                <a:latin typeface="+mn-ea"/>
                <a:ea typeface="+mn-ea"/>
              </a:rPr>
              <a:t>2</a:t>
            </a:r>
            <a:r>
              <a:rPr lang="zh-CN" altLang="zh-CN" sz="2400" b="1" dirty="0">
                <a:latin typeface="+mn-ea"/>
                <a:ea typeface="+mn-ea"/>
              </a:rPr>
              <a:t>．电子交易过程</a:t>
            </a:r>
          </a:p>
          <a:p>
            <a:r>
              <a:rPr lang="zh-CN" altLang="zh-CN" sz="2400" b="1" dirty="0">
                <a:latin typeface="+mn-ea"/>
                <a:ea typeface="+mn-ea"/>
              </a:rPr>
              <a:t>一个典型的电子交易过程是这样的：</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）持卡人通过浏览器查看网上商户建立的购物中心主页上发布的商品。</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）持卡人在网站上将要购买的商品添加到“购物车”。</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）持卡人在该商户站点输入一个订单，包括商品名称、单价、总额、送货地址等内容。</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）持卡人选择付款方式，即指定要用来付款的支付卡，如银行发行的借记卡、信用卡或电子现金。</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）持卡人将订单和付款指令发给商户。</a:t>
            </a:r>
          </a:p>
          <a:p>
            <a:r>
              <a:rPr lang="zh-CN" altLang="zh-CN" sz="2400" b="1" dirty="0">
                <a:latin typeface="+mn-ea"/>
                <a:ea typeface="+mn-ea"/>
              </a:rPr>
              <a:t>（</a:t>
            </a:r>
            <a:r>
              <a:rPr lang="en-US" altLang="zh-CN" sz="2400" b="1" dirty="0">
                <a:latin typeface="+mn-ea"/>
                <a:ea typeface="+mn-ea"/>
              </a:rPr>
              <a:t>6</a:t>
            </a:r>
            <a:r>
              <a:rPr lang="zh-CN" altLang="zh-CN" sz="2400" b="1" dirty="0">
                <a:latin typeface="+mn-ea"/>
                <a:ea typeface="+mn-ea"/>
              </a:rPr>
              <a:t>）商户将持卡人的账号信息发送到持卡人的开户银行验证。</a:t>
            </a:r>
          </a:p>
          <a:p>
            <a:r>
              <a:rPr lang="zh-CN" altLang="zh-CN" sz="2400" b="1" dirty="0">
                <a:latin typeface="+mn-ea"/>
                <a:ea typeface="+mn-ea"/>
              </a:rPr>
              <a:t>（</a:t>
            </a:r>
            <a:r>
              <a:rPr lang="en-US" altLang="zh-CN" sz="2400" b="1" dirty="0">
                <a:latin typeface="+mn-ea"/>
                <a:ea typeface="+mn-ea"/>
              </a:rPr>
              <a:t>7</a:t>
            </a:r>
            <a:r>
              <a:rPr lang="zh-CN" altLang="zh-CN" sz="2400" b="1" dirty="0">
                <a:latin typeface="+mn-ea"/>
                <a:ea typeface="+mn-ea"/>
              </a:rPr>
              <a:t>）商户接收订单。</a:t>
            </a:r>
          </a:p>
          <a:p>
            <a:r>
              <a:rPr lang="zh-CN" altLang="zh-CN" sz="2400" b="1" dirty="0">
                <a:latin typeface="+mn-ea"/>
                <a:ea typeface="+mn-ea"/>
              </a:rPr>
              <a:t>（</a:t>
            </a:r>
            <a:r>
              <a:rPr lang="en-US" altLang="zh-CN" sz="2400" b="1" dirty="0">
                <a:latin typeface="+mn-ea"/>
                <a:ea typeface="+mn-ea"/>
              </a:rPr>
              <a:t>8</a:t>
            </a:r>
            <a:r>
              <a:rPr lang="zh-CN" altLang="zh-CN" sz="2400" b="1" dirty="0">
                <a:latin typeface="+mn-ea"/>
                <a:ea typeface="+mn-ea"/>
              </a:rPr>
              <a:t>）商户按订单要求将货发给持卡人。</a:t>
            </a:r>
          </a:p>
          <a:p>
            <a:r>
              <a:rPr lang="zh-CN" altLang="zh-CN" sz="2400" b="1" dirty="0">
                <a:latin typeface="+mn-ea"/>
                <a:ea typeface="+mn-ea"/>
              </a:rPr>
              <a:t>（</a:t>
            </a:r>
            <a:r>
              <a:rPr lang="en-US" altLang="zh-CN" sz="2400" b="1" dirty="0">
                <a:latin typeface="+mn-ea"/>
                <a:ea typeface="+mn-ea"/>
              </a:rPr>
              <a:t>9</a:t>
            </a:r>
            <a:r>
              <a:rPr lang="zh-CN" altLang="zh-CN" sz="2400" b="1" dirty="0">
                <a:latin typeface="+mn-ea"/>
                <a:ea typeface="+mn-ea"/>
              </a:rPr>
              <a:t>）商户与持卡人开户银行结清货款。</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Tree>
    <p:extLst>
      <p:ext uri="{BB962C8B-B14F-4D97-AF65-F5344CB8AC3E}">
        <p14:creationId xmlns:p14="http://schemas.microsoft.com/office/powerpoint/2010/main" val="3230383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
        <p:nvSpPr>
          <p:cNvPr id="3" name="矩形 2"/>
          <p:cNvSpPr/>
          <p:nvPr/>
        </p:nvSpPr>
        <p:spPr>
          <a:xfrm>
            <a:off x="323528" y="1484784"/>
            <a:ext cx="8640960" cy="3108543"/>
          </a:xfrm>
          <a:prstGeom prst="rect">
            <a:avLst/>
          </a:prstGeom>
        </p:spPr>
        <p:txBody>
          <a:bodyPr wrap="square">
            <a:spAutoFit/>
          </a:bodyPr>
          <a:lstStyle/>
          <a:p>
            <a:r>
              <a:rPr lang="en-US" altLang="zh-CN" sz="2800" b="1" dirty="0">
                <a:latin typeface="+mn-ea"/>
                <a:ea typeface="+mn-ea"/>
              </a:rPr>
              <a:t>3</a:t>
            </a:r>
            <a:r>
              <a:rPr lang="zh-CN" altLang="zh-CN" sz="2800" b="1" dirty="0">
                <a:latin typeface="+mn-ea"/>
                <a:ea typeface="+mn-ea"/>
              </a:rPr>
              <a:t>．电子交易双方面临的安全威胁</a:t>
            </a:r>
          </a:p>
          <a:p>
            <a:r>
              <a:rPr lang="zh-CN" altLang="zh-CN" sz="2800" b="1" dirty="0" smtClean="0">
                <a:latin typeface="+mn-ea"/>
                <a:ea typeface="+mn-ea"/>
              </a:rPr>
              <a:t>对于商务交易而言，交易对象的可靠性和交易过程的安全性直接关系到交易的成功与否。电子商务活动进行的场所是因特网，而因特网的安全性及交易双方的身份认证目前还需进一步加强，因而电子商务交易双方建立安全和信任关系相当困难。电子商务交易双方（销售者和消费者）都面临不同的安全威胁。</a:t>
            </a:r>
          </a:p>
        </p:txBody>
      </p:sp>
    </p:spTree>
    <p:extLst>
      <p:ext uri="{BB962C8B-B14F-4D97-AF65-F5344CB8AC3E}">
        <p14:creationId xmlns:p14="http://schemas.microsoft.com/office/powerpoint/2010/main" val="818933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
        <p:nvSpPr>
          <p:cNvPr id="3" name="矩形 2"/>
          <p:cNvSpPr/>
          <p:nvPr/>
        </p:nvSpPr>
        <p:spPr>
          <a:xfrm>
            <a:off x="311497" y="1268760"/>
            <a:ext cx="8640960" cy="2677656"/>
          </a:xfrm>
          <a:prstGeom prst="rect">
            <a:avLst/>
          </a:prstGeom>
        </p:spPr>
        <p:txBody>
          <a:bodyPr wrap="square">
            <a:spAutoFit/>
          </a:bodyPr>
          <a:lstStyle/>
          <a:p>
            <a:r>
              <a:rPr lang="zh-CN" altLang="zh-CN" sz="2400" b="1" dirty="0" smtClean="0">
                <a:latin typeface="+mn-ea"/>
                <a:ea typeface="+mn-ea"/>
              </a:rPr>
              <a:t>对</a:t>
            </a:r>
            <a:r>
              <a:rPr lang="zh-CN" altLang="zh-CN" sz="2400" b="1" dirty="0">
                <a:latin typeface="+mn-ea"/>
                <a:ea typeface="+mn-ea"/>
              </a:rPr>
              <a:t>商户而言，面临的安全威胁主要有：</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）中央系统安全性被破坏；入侵者假冒合法用户来改变用户数据（如商品送达地址）、解除客户订单或生成虚假订单。</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）客户资料被竞争者获悉。</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）被他人假冒，进行不法交易，从而损害公司信誉。</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）消费者收到货物后不付款。</a:t>
            </a:r>
          </a:p>
          <a:p>
            <a:r>
              <a:rPr lang="zh-CN" altLang="zh-CN" sz="2400" b="1" dirty="0" smtClean="0">
                <a:latin typeface="+mn-ea"/>
                <a:ea typeface="+mn-ea"/>
              </a:rPr>
              <a:t>服务</a:t>
            </a:r>
            <a:r>
              <a:rPr lang="zh-CN" altLang="zh-CN" sz="2400" b="1" dirty="0">
                <a:latin typeface="+mn-ea"/>
                <a:ea typeface="+mn-ea"/>
              </a:rPr>
              <a:t>。</a:t>
            </a:r>
          </a:p>
        </p:txBody>
      </p:sp>
    </p:spTree>
    <p:extLst>
      <p:ext uri="{BB962C8B-B14F-4D97-AF65-F5344CB8AC3E}">
        <p14:creationId xmlns:p14="http://schemas.microsoft.com/office/powerpoint/2010/main" val="41636151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
        <p:nvSpPr>
          <p:cNvPr id="3" name="矩形 2"/>
          <p:cNvSpPr/>
          <p:nvPr/>
        </p:nvSpPr>
        <p:spPr>
          <a:xfrm>
            <a:off x="323528" y="1124744"/>
            <a:ext cx="8640960" cy="4154984"/>
          </a:xfrm>
          <a:prstGeom prst="rect">
            <a:avLst/>
          </a:prstGeom>
        </p:spPr>
        <p:txBody>
          <a:bodyPr wrap="square">
            <a:spAutoFit/>
          </a:bodyPr>
          <a:lstStyle/>
          <a:p>
            <a:r>
              <a:rPr lang="zh-CN" altLang="zh-CN" sz="2400" b="1" dirty="0" smtClean="0">
                <a:latin typeface="+mn-ea"/>
                <a:ea typeface="+mn-ea"/>
              </a:rPr>
              <a:t>消费者</a:t>
            </a:r>
            <a:r>
              <a:rPr lang="zh-CN" altLang="zh-CN" sz="2400" b="1" dirty="0">
                <a:latin typeface="+mn-ea"/>
                <a:ea typeface="+mn-ea"/>
              </a:rPr>
              <a:t>而言，面临的安全威胁主要有：</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）虚假订单。一个假冒者可能会以消费者的名字来订购商品，而且有可能收到商品，而此时真正的消费者却被要求付款或返还商品。</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）付款后没有收到商品。在付款后，商户方面由于种种原因不发货。</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）信息机密性丧失。消费者有可能将个人的私密数据或自己的身份数据</a:t>
            </a:r>
            <a:r>
              <a:rPr lang="en-US" altLang="zh-CN" sz="2400" b="1" dirty="0">
                <a:latin typeface="+mn-ea"/>
                <a:ea typeface="+mn-ea"/>
              </a:rPr>
              <a:t>(PIN</a:t>
            </a:r>
            <a:r>
              <a:rPr lang="zh-CN" altLang="zh-CN" sz="2400" b="1" dirty="0">
                <a:latin typeface="+mn-ea"/>
                <a:ea typeface="+mn-ea"/>
              </a:rPr>
              <a:t>码、口令等</a:t>
            </a:r>
            <a:r>
              <a:rPr lang="en-US" altLang="zh-CN" sz="2400" b="1" dirty="0">
                <a:latin typeface="+mn-ea"/>
                <a:ea typeface="+mn-ea"/>
              </a:rPr>
              <a:t>)</a:t>
            </a:r>
            <a:r>
              <a:rPr lang="zh-CN" altLang="zh-CN" sz="2400" b="1" dirty="0">
                <a:latin typeface="+mn-ea"/>
                <a:ea typeface="+mn-ea"/>
              </a:rPr>
              <a:t>发送给冒充销售商的机构，这些信息也可能会在传递过程中被盗取。</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）拒绝服务。攻击者可能向商户的服务器发送大量的虚假订单来穷竭它的资源，从而使消费者不能享受到正常的服务。</a:t>
            </a:r>
          </a:p>
        </p:txBody>
      </p:sp>
    </p:spTree>
    <p:extLst>
      <p:ext uri="{BB962C8B-B14F-4D97-AF65-F5344CB8AC3E}">
        <p14:creationId xmlns:p14="http://schemas.microsoft.com/office/powerpoint/2010/main" val="36818119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528" y="1338511"/>
            <a:ext cx="8496300" cy="4293410"/>
          </a:xfrm>
          <a:prstGeom prst="rect">
            <a:avLst/>
          </a:prstGeom>
          <a:noFill/>
          <a:ln w="9525">
            <a:noFill/>
          </a:ln>
        </p:spPr>
        <p:txBody>
          <a:bodyPr tIns="114264" bIns="114264" anchor="t">
            <a:spAutoFit/>
          </a:bodyPr>
          <a:lstStyle/>
          <a:p>
            <a:r>
              <a:rPr lang="en-US" altLang="zh-CN" sz="2400" b="1" dirty="0">
                <a:latin typeface="+mn-ea"/>
                <a:ea typeface="+mn-ea"/>
              </a:rPr>
              <a:t>4</a:t>
            </a:r>
            <a:r>
              <a:rPr lang="zh-CN" altLang="zh-CN" sz="2400" b="1" dirty="0">
                <a:latin typeface="+mn-ea"/>
                <a:ea typeface="+mn-ea"/>
              </a:rPr>
              <a:t>．黑客攻击电子交易过程的常用手段</a:t>
            </a:r>
          </a:p>
          <a:p>
            <a:r>
              <a:rPr lang="zh-CN" altLang="zh-CN" sz="2400" b="1" dirty="0">
                <a:latin typeface="+mn-ea"/>
                <a:ea typeface="+mn-ea"/>
              </a:rPr>
              <a:t>黑客们攻击电子商务系统的手段可以大致可归纳为以下几种：</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）中断（攻击系统的可用性）：破坏系统中的硬件包括硬盘、线路以及破坏文件系统等，使系统不能正常工作。</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）窃听（攻击系统的机密性）：通过搭线或电磁泄漏等手段造成泄密，或对业务流量进行分析，获取有用情报。</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）篡改（攻击系统的完整性）：篡改系统中的数据内容，修改消息次序、时间（延时和重放）。</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）伪造（攻击系统的真实性）：将伪造的假消息注入系统，假冒合法人接入系统，重发截获的合法消息以实现非法目的，否认消息的接收或发送，等等。</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Tree>
    <p:extLst>
      <p:ext uri="{BB962C8B-B14F-4D97-AF65-F5344CB8AC3E}">
        <p14:creationId xmlns:p14="http://schemas.microsoft.com/office/powerpoint/2010/main" val="3222894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179512" y="865708"/>
            <a:ext cx="8784976" cy="6140070"/>
          </a:xfrm>
          <a:prstGeom prst="rect">
            <a:avLst/>
          </a:prstGeom>
          <a:noFill/>
          <a:ln w="9525">
            <a:noFill/>
          </a:ln>
        </p:spPr>
        <p:txBody>
          <a:bodyPr wrap="square" tIns="114264" bIns="114264" anchor="t">
            <a:spAutoFit/>
          </a:bodyPr>
          <a:lstStyle/>
          <a:p>
            <a:r>
              <a:rPr lang="en-US" altLang="zh-CN" sz="2400" b="1" dirty="0" smtClean="0">
                <a:latin typeface="+mn-ea"/>
                <a:ea typeface="+mn-ea"/>
              </a:rPr>
              <a:t>1.3.6</a:t>
            </a:r>
            <a:r>
              <a:rPr lang="zh-CN" altLang="zh-CN" sz="2400" b="1" dirty="0">
                <a:latin typeface="+mn-ea"/>
                <a:ea typeface="+mn-ea"/>
              </a:rPr>
              <a:t>网上支付的安全性问题</a:t>
            </a:r>
          </a:p>
          <a:p>
            <a:r>
              <a:rPr lang="en-US" altLang="zh-CN" sz="2400" b="1" dirty="0">
                <a:latin typeface="+mn-ea"/>
                <a:ea typeface="+mn-ea"/>
              </a:rPr>
              <a:t>1</a:t>
            </a:r>
            <a:r>
              <a:rPr lang="zh-CN" altLang="zh-CN" sz="2400" b="1" dirty="0">
                <a:latin typeface="+mn-ea"/>
                <a:ea typeface="+mn-ea"/>
              </a:rPr>
              <a:t>．电子支付所面临的安全隐患</a:t>
            </a:r>
          </a:p>
          <a:p>
            <a:r>
              <a:rPr lang="zh-CN" altLang="zh-CN" sz="2400" b="1" dirty="0" smtClean="0">
                <a:latin typeface="+mn-ea"/>
                <a:ea typeface="+mn-ea"/>
              </a:rPr>
              <a:t>（</a:t>
            </a:r>
            <a:r>
              <a:rPr lang="en-US" altLang="zh-CN" sz="2400" b="1" dirty="0">
                <a:latin typeface="+mn-ea"/>
                <a:ea typeface="+mn-ea"/>
              </a:rPr>
              <a:t>1</a:t>
            </a:r>
            <a:r>
              <a:rPr lang="zh-CN" altLang="zh-CN" sz="2400" b="1" dirty="0">
                <a:latin typeface="+mn-ea"/>
                <a:ea typeface="+mn-ea"/>
              </a:rPr>
              <a:t>）电子支付制度和传统的付款方式一样，都会因为被他人冒领、盗领款项而导致损失。电子支付制度若无法保障交易安全，可能会使消费者遭受更大的财务损失。</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电子支付系统若发生断线、操作错误等问题时，可能对消费者造成经济损失。消费者在利用电子支付方式时，会有虽然有钱，但是却因为断线、厂商拒收或是其他原因，而无法在一定时间、地区完成特定金额交易的困扰。</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）使用电子支付时，所有的付款资讯可能未经消费者的同意即被收集或是向第三人披露，甚至被冒用或是被其他有可能损害消费者利益的不法人员使用。</a:t>
            </a:r>
          </a:p>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电子支付工具的使用，亦可能产生新的犯罪问题。例如：电子支付工具可能会刺激洗钱这种违法活动产生，或是被用于网络赌博。此外，电子支付工具本身也可能成为犯罪的目标，如伪造、编造、诈欺等犯罪行为可能会以电子支付工具为目标</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Tree>
    <p:extLst>
      <p:ext uri="{BB962C8B-B14F-4D97-AF65-F5344CB8AC3E}">
        <p14:creationId xmlns:p14="http://schemas.microsoft.com/office/powerpoint/2010/main" val="3105707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61647"/>
          </a:xfrm>
          <a:prstGeom prst="rect">
            <a:avLst/>
          </a:prstGeom>
          <a:noFill/>
          <a:ln w="9525">
            <a:noFill/>
          </a:ln>
        </p:spPr>
        <p:txBody>
          <a:bodyPr tIns="114264" bIns="114264" anchor="t">
            <a:spAutoFit/>
          </a:bodyPr>
          <a:lstStyle/>
          <a:p>
            <a:r>
              <a:rPr lang="en-US" altLang="zh-CN" sz="2800" b="1" dirty="0"/>
              <a:t>1.1.1</a:t>
            </a:r>
            <a:r>
              <a:rPr lang="zh-CN" altLang="zh-CN" sz="2800" b="1" dirty="0"/>
              <a:t>电子商务的</a:t>
            </a:r>
            <a:r>
              <a:rPr lang="zh-CN" altLang="zh-CN" sz="2800" b="1" dirty="0" smtClean="0"/>
              <a:t>定义</a:t>
            </a:r>
            <a:endParaRPr lang="en-US" altLang="zh-CN" sz="2800" b="1" dirty="0" smtClean="0"/>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323850" y="1563347"/>
            <a:ext cx="8640638" cy="4216539"/>
          </a:xfrm>
          <a:prstGeom prst="rect">
            <a:avLst/>
          </a:prstGeom>
        </p:spPr>
        <p:txBody>
          <a:bodyPr wrap="square">
            <a:spAutoFit/>
          </a:bodyPr>
          <a:lstStyle/>
          <a:p>
            <a:r>
              <a:rPr lang="en-US" altLang="zh-CN" sz="2400" b="1" dirty="0">
                <a:latin typeface="+mn-ea"/>
                <a:ea typeface="+mn-ea"/>
              </a:rPr>
              <a:t>1</a:t>
            </a:r>
            <a:r>
              <a:rPr lang="zh-CN" altLang="zh-CN" sz="2400" b="1" dirty="0">
                <a:latin typeface="+mn-ea"/>
                <a:ea typeface="+mn-ea"/>
              </a:rPr>
              <a:t>．电子商务的定义</a:t>
            </a:r>
          </a:p>
          <a:p>
            <a:r>
              <a:rPr lang="zh-CN" altLang="zh-CN" sz="2400" b="1" dirty="0">
                <a:latin typeface="+mn-ea"/>
                <a:ea typeface="+mn-ea"/>
              </a:rPr>
              <a:t>随着电子技术和因特网（</a:t>
            </a:r>
            <a:r>
              <a:rPr lang="en-US" altLang="zh-CN" sz="2400" b="1" dirty="0">
                <a:latin typeface="+mn-ea"/>
                <a:ea typeface="+mn-ea"/>
              </a:rPr>
              <a:t>Internet</a:t>
            </a:r>
            <a:r>
              <a:rPr lang="zh-CN" altLang="zh-CN" sz="2400" b="1" dirty="0">
                <a:latin typeface="+mn-ea"/>
                <a:ea typeface="+mn-ea"/>
              </a:rPr>
              <a:t>，又称国际互联网）的发展，信息技术作为工具被引入商贸活动中，产生了电子商务（</a:t>
            </a:r>
            <a:r>
              <a:rPr lang="en-US" altLang="zh-CN" sz="2400" b="1" dirty="0">
                <a:latin typeface="+mn-ea"/>
                <a:ea typeface="+mn-ea"/>
              </a:rPr>
              <a:t>Electronic Commerce</a:t>
            </a:r>
            <a:r>
              <a:rPr lang="zh-CN" altLang="zh-CN" sz="2400" b="1" dirty="0">
                <a:latin typeface="+mn-ea"/>
                <a:ea typeface="+mn-ea"/>
              </a:rPr>
              <a:t>，</a:t>
            </a:r>
            <a:r>
              <a:rPr lang="en-US" altLang="zh-CN" sz="2400" b="1" dirty="0">
                <a:latin typeface="+mn-ea"/>
                <a:ea typeface="+mn-ea"/>
              </a:rPr>
              <a:t>EC</a:t>
            </a:r>
            <a:r>
              <a:rPr lang="zh-CN" altLang="zh-CN" sz="2400" b="1" dirty="0">
                <a:latin typeface="+mn-ea"/>
                <a:ea typeface="+mn-ea"/>
              </a:rPr>
              <a:t>；</a:t>
            </a:r>
            <a:r>
              <a:rPr lang="en-US" altLang="zh-CN" sz="2400" b="1" dirty="0">
                <a:latin typeface="+mn-ea"/>
                <a:ea typeface="+mn-ea"/>
              </a:rPr>
              <a:t>Electronic Business</a:t>
            </a:r>
            <a:r>
              <a:rPr lang="zh-CN" altLang="zh-CN" sz="2400" b="1" dirty="0">
                <a:latin typeface="+mn-ea"/>
                <a:ea typeface="+mn-ea"/>
              </a:rPr>
              <a:t>，</a:t>
            </a:r>
            <a:r>
              <a:rPr lang="en-US" altLang="zh-CN" sz="2400" b="1" dirty="0">
                <a:latin typeface="+mn-ea"/>
                <a:ea typeface="+mn-ea"/>
              </a:rPr>
              <a:t>EB</a:t>
            </a:r>
            <a:r>
              <a:rPr lang="zh-CN" altLang="zh-CN" sz="2400" b="1" dirty="0">
                <a:latin typeface="+mn-ea"/>
                <a:ea typeface="+mn-ea"/>
              </a:rPr>
              <a:t>）。通俗地说，电子商务就是在计算机网络（主要指</a:t>
            </a:r>
            <a:r>
              <a:rPr lang="en-US" altLang="zh-CN" sz="2400" b="1" dirty="0">
                <a:latin typeface="+mn-ea"/>
                <a:ea typeface="+mn-ea"/>
              </a:rPr>
              <a:t>Internet</a:t>
            </a:r>
            <a:r>
              <a:rPr lang="zh-CN" altLang="zh-CN" sz="2400" b="1" dirty="0">
                <a:latin typeface="+mn-ea"/>
                <a:ea typeface="+mn-ea"/>
              </a:rPr>
              <a:t>）的平台上，按照一定标准开展的商务活动。当企业将它的主要业务通过企业内部网（</a:t>
            </a:r>
            <a:r>
              <a:rPr lang="en-US" altLang="zh-CN" sz="2400" b="1" dirty="0">
                <a:latin typeface="+mn-ea"/>
                <a:ea typeface="+mn-ea"/>
              </a:rPr>
              <a:t>Intranet</a:t>
            </a:r>
            <a:r>
              <a:rPr lang="zh-CN" altLang="zh-CN" sz="2400" b="1" dirty="0">
                <a:latin typeface="+mn-ea"/>
                <a:ea typeface="+mn-ea"/>
              </a:rPr>
              <a:t>）、企业外部网（</a:t>
            </a:r>
            <a:r>
              <a:rPr lang="en-US" altLang="zh-CN" sz="2400" b="1" dirty="0">
                <a:latin typeface="+mn-ea"/>
                <a:ea typeface="+mn-ea"/>
              </a:rPr>
              <a:t>Extranet</a:t>
            </a:r>
            <a:r>
              <a:rPr lang="zh-CN" altLang="zh-CN" sz="2400" b="1" dirty="0">
                <a:latin typeface="+mn-ea"/>
                <a:ea typeface="+mn-ea"/>
              </a:rPr>
              <a:t>）以及</a:t>
            </a:r>
            <a:r>
              <a:rPr lang="en-US" altLang="zh-CN" sz="2400" b="1" dirty="0">
                <a:latin typeface="+mn-ea"/>
                <a:ea typeface="+mn-ea"/>
              </a:rPr>
              <a:t>Internet</a:t>
            </a:r>
            <a:r>
              <a:rPr lang="zh-CN" altLang="zh-CN" sz="2400" b="1" dirty="0">
                <a:latin typeface="+mn-ea"/>
                <a:ea typeface="+mn-ea"/>
              </a:rPr>
              <a:t>与企业的职员、客户、供销商以及合作伙伴直接相连时，其中发生的各种活动就是电子商务。电子商务的定义有多种说法。下面是一些组织、政府、公司、学术团体等总结的较为全面的定义。</a:t>
            </a:r>
          </a:p>
        </p:txBody>
      </p:sp>
    </p:spTree>
    <p:extLst>
      <p:ext uri="{BB962C8B-B14F-4D97-AF65-F5344CB8AC3E}">
        <p14:creationId xmlns:p14="http://schemas.microsoft.com/office/powerpoint/2010/main" val="24963514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5770738"/>
          </a:xfrm>
          <a:prstGeom prst="rect">
            <a:avLst/>
          </a:prstGeom>
          <a:noFill/>
          <a:ln w="9525">
            <a:noFill/>
          </a:ln>
        </p:spPr>
        <p:txBody>
          <a:bodyPr tIns="114264" bIns="114264" anchor="t">
            <a:spAutoFit/>
          </a:bodyPr>
          <a:lstStyle/>
          <a:p>
            <a:r>
              <a:rPr lang="en-US" altLang="zh-CN" sz="2400" b="1" dirty="0" smtClean="0">
                <a:latin typeface="+mn-ea"/>
                <a:ea typeface="+mn-ea"/>
              </a:rPr>
              <a:t>2</a:t>
            </a:r>
            <a:r>
              <a:rPr lang="zh-CN" altLang="zh-CN" sz="2400" b="1" dirty="0">
                <a:latin typeface="+mn-ea"/>
                <a:ea typeface="+mn-ea"/>
              </a:rPr>
              <a:t>．电子支付的安全需求</a:t>
            </a:r>
          </a:p>
          <a:p>
            <a:r>
              <a:rPr lang="zh-CN" altLang="zh-CN" sz="2400" b="1" dirty="0">
                <a:latin typeface="+mn-ea"/>
                <a:ea typeface="+mn-ea"/>
              </a:rPr>
              <a:t>一个安全、有效的支付系统是保障电子商务活动安全平稳进行的重要前提。网上支付系统的安全需求主要表现为以下几个方面：</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）使用数字签名和数字证书实现对各方的认证，以证实各方身份的合法性。</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）使用加密算法对信息进行加密，以防止未被授权的非法第三者了解消息的真正含义。</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）使用信息摘要以保证信息传输的完整性。</a:t>
            </a:r>
          </a:p>
          <a:p>
            <a:r>
              <a:rPr lang="zh-CN" altLang="en-US" sz="2400" b="1" dirty="0" smtClean="0">
                <a:latin typeface="+mn-ea"/>
                <a:ea typeface="+mn-ea"/>
              </a:rPr>
              <a:t>（</a:t>
            </a:r>
            <a:r>
              <a:rPr lang="en-US" altLang="zh-CN" sz="2400" b="1" dirty="0">
                <a:latin typeface="+mn-ea"/>
                <a:ea typeface="+mn-ea"/>
              </a:rPr>
              <a:t>4</a:t>
            </a:r>
            <a:r>
              <a:rPr lang="zh-CN" altLang="en-US" sz="2400" b="1" dirty="0" smtClean="0">
                <a:latin typeface="+mn-ea"/>
                <a:ea typeface="+mn-ea"/>
              </a:rPr>
              <a:t>）</a:t>
            </a:r>
            <a:r>
              <a:rPr lang="zh-CN" altLang="zh-CN" sz="2400" b="1" dirty="0" smtClean="0">
                <a:latin typeface="+mn-ea"/>
                <a:ea typeface="+mn-ea"/>
              </a:rPr>
              <a:t>保证</a:t>
            </a:r>
            <a:r>
              <a:rPr lang="zh-CN" altLang="zh-CN" sz="2400" b="1" dirty="0">
                <a:latin typeface="+mn-ea"/>
                <a:ea typeface="+mn-ea"/>
              </a:rPr>
              <a:t>交易的不可抵赖性。当交易双方出现异议、纠纷时，支付系统必须能够提供足够充分的证据来迅速辨别纠纷中的是与非。</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）处理多方贸易业务的多边支付问题，这可以通过双联签字等技术来实现。</a:t>
            </a:r>
          </a:p>
          <a:p>
            <a:pPr lvl="0" indent="0" algn="just">
              <a:buClr>
                <a:srgbClr val="000000"/>
              </a:buClr>
            </a:pPr>
            <a:endParaRPr lang="zh-CN" altLang="en-US" sz="2400" b="1" dirty="0">
              <a:solidFill>
                <a:schemeClr val="tx1"/>
              </a:solidFill>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rPr>
              <a:t>1.3</a:t>
            </a:r>
            <a:r>
              <a:rPr lang="zh-CN" altLang="zh-CN" sz="3600" b="1" dirty="0">
                <a:solidFill>
                  <a:schemeClr val="tx2"/>
                </a:solidFill>
                <a:effectLst>
                  <a:outerShdw blurRad="38100" dist="38100" dir="2700000" algn="tl">
                    <a:srgbClr val="C0C0C0"/>
                  </a:outerShdw>
                </a:effectLst>
              </a:rPr>
              <a:t>电子商务安全威胁</a:t>
            </a:r>
          </a:p>
        </p:txBody>
      </p:sp>
    </p:spTree>
    <p:extLst>
      <p:ext uri="{BB962C8B-B14F-4D97-AF65-F5344CB8AC3E}">
        <p14:creationId xmlns:p14="http://schemas.microsoft.com/office/powerpoint/2010/main" val="24627257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52450" y="1268760"/>
            <a:ext cx="8496300" cy="3677857"/>
          </a:xfrm>
          <a:prstGeom prst="rect">
            <a:avLst/>
          </a:prstGeom>
          <a:noFill/>
          <a:ln w="9525">
            <a:noFill/>
          </a:ln>
        </p:spPr>
        <p:txBody>
          <a:bodyPr tIns="114264" bIns="114264" anchor="t">
            <a:spAutoFit/>
          </a:bodyPr>
          <a:lstStyle/>
          <a:p>
            <a:r>
              <a:rPr lang="en-US" altLang="zh-CN" sz="2800" b="1" dirty="0">
                <a:latin typeface="+mn-ea"/>
                <a:ea typeface="+mn-ea"/>
              </a:rPr>
              <a:t>1.4.1</a:t>
            </a:r>
            <a:r>
              <a:rPr lang="zh-CN" altLang="zh-CN" sz="2800" b="1" dirty="0">
                <a:latin typeface="+mn-ea"/>
                <a:ea typeface="+mn-ea"/>
              </a:rPr>
              <a:t>电子商务安全技术</a:t>
            </a:r>
          </a:p>
          <a:p>
            <a:r>
              <a:rPr lang="zh-CN" altLang="zh-CN" sz="2800" b="1" dirty="0">
                <a:latin typeface="+mn-ea"/>
                <a:ea typeface="+mn-ea"/>
              </a:rPr>
              <a:t>电子商务安全技术日趋成熟，主要技术手段已逐渐形成国际行业规范。电子商务一般是通过</a:t>
            </a:r>
            <a:r>
              <a:rPr lang="en-US" altLang="zh-CN" sz="2800" b="1" dirty="0">
                <a:latin typeface="+mn-ea"/>
                <a:ea typeface="+mn-ea"/>
              </a:rPr>
              <a:t>Internet</a:t>
            </a:r>
            <a:r>
              <a:rPr lang="zh-CN" altLang="zh-CN" sz="2800" b="1" dirty="0">
                <a:latin typeface="+mn-ea"/>
                <a:ea typeface="+mn-ea"/>
              </a:rPr>
              <a:t>进行，为了提高电子商务活动的安全性，除了采用先进的网络安全技术外，还必须具备有效的信息安全机制，这就是电子商务安全交易体系。概括起来，该体系包括</a:t>
            </a:r>
            <a:r>
              <a:rPr lang="en-US" altLang="zh-CN" sz="2800" b="1" dirty="0">
                <a:latin typeface="+mn-ea"/>
                <a:ea typeface="+mn-ea"/>
              </a:rPr>
              <a:t>3</a:t>
            </a:r>
            <a:r>
              <a:rPr lang="zh-CN" altLang="zh-CN" sz="2800" b="1" dirty="0">
                <a:latin typeface="+mn-ea"/>
                <a:ea typeface="+mn-ea"/>
              </a:rPr>
              <a:t>个层次：信息加密算法、安全认证技术和安全交易协议，如图</a:t>
            </a:r>
            <a:r>
              <a:rPr lang="en-US" altLang="zh-CN" sz="2800" b="1" dirty="0">
                <a:latin typeface="+mn-ea"/>
                <a:ea typeface="+mn-ea"/>
              </a:rPr>
              <a:t>1.2</a:t>
            </a:r>
            <a:r>
              <a:rPr lang="zh-CN" altLang="zh-CN" sz="2800" b="1" dirty="0">
                <a:latin typeface="+mn-ea"/>
                <a:ea typeface="+mn-ea"/>
              </a:rPr>
              <a:t>所示。</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0274794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1052736"/>
            <a:ext cx="8496300" cy="4662742"/>
          </a:xfrm>
          <a:prstGeom prst="rect">
            <a:avLst/>
          </a:prstGeom>
          <a:noFill/>
          <a:ln w="9525">
            <a:noFill/>
          </a:ln>
        </p:spPr>
        <p:txBody>
          <a:bodyPr tIns="114264" bIns="114264" anchor="t">
            <a:spAutoFit/>
          </a:bodyPr>
          <a:lstStyle/>
          <a:p>
            <a:r>
              <a:rPr lang="en-US" altLang="zh-CN" sz="2400" b="1" dirty="0">
                <a:latin typeface="+mn-ea"/>
                <a:ea typeface="+mn-ea"/>
              </a:rPr>
              <a:t>1</a:t>
            </a:r>
            <a:r>
              <a:rPr lang="zh-CN" altLang="zh-CN" sz="2400" b="1" dirty="0">
                <a:latin typeface="+mn-ea"/>
                <a:ea typeface="+mn-ea"/>
              </a:rPr>
              <a:t>．加密解密技术</a:t>
            </a:r>
          </a:p>
          <a:p>
            <a:r>
              <a:rPr lang="zh-CN" altLang="zh-CN" sz="2400" b="1" dirty="0">
                <a:latin typeface="+mn-ea"/>
                <a:ea typeface="+mn-ea"/>
              </a:rPr>
              <a:t>加密技术是信息安全技术一个重要的组成部分。加密就是用基于数学方法的程序和保密的密钥对信息进行编码，把计算机数据变成一堆杂乱无章、难以理解的字符串，也就是把明文变成密文。通俗地说，加密如同将声音变成噪声、把图像变成雪花。所以加密可以有效地对抗信息的被拦截以及被窃取。</a:t>
            </a:r>
          </a:p>
          <a:p>
            <a:r>
              <a:rPr lang="zh-CN" altLang="zh-CN" sz="2400" b="1" dirty="0">
                <a:latin typeface="+mn-ea"/>
                <a:ea typeface="+mn-ea"/>
              </a:rPr>
              <a:t>加密技术与密码学紧密相连。密码学这门古老而又年轻的科学包含着丰富的内容，它包括密码编码学和密码分析学。密码体制的设计是密码编码学的主要内容，其对应的是加密；密码体制的破译是密码分析学的主要内容，其对应的是解密，解密是加密的逆过程。密码体制最基本的两种形式是对称密钥密码体制和对称密钥密码体制</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26479246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1124744"/>
            <a:ext cx="8496300" cy="3185415"/>
          </a:xfrm>
          <a:prstGeom prst="rect">
            <a:avLst/>
          </a:prstGeom>
          <a:noFill/>
          <a:ln w="9525">
            <a:noFill/>
          </a:ln>
        </p:spPr>
        <p:txBody>
          <a:bodyPr tIns="114264" bIns="114264" anchor="t">
            <a:spAutoFit/>
          </a:bodyPr>
          <a:lstStyle/>
          <a:p>
            <a:r>
              <a:rPr lang="en-US" altLang="zh-CN" sz="2400" b="1" dirty="0" smtClean="0">
                <a:latin typeface="+mn-ea"/>
                <a:ea typeface="+mn-ea"/>
              </a:rPr>
              <a:t>2</a:t>
            </a:r>
            <a:r>
              <a:rPr lang="zh-CN" altLang="zh-CN" sz="2400" b="1" dirty="0">
                <a:latin typeface="+mn-ea"/>
                <a:ea typeface="+mn-ea"/>
              </a:rPr>
              <a:t>．数字签名技术</a:t>
            </a:r>
          </a:p>
          <a:p>
            <a:r>
              <a:rPr lang="zh-CN" altLang="zh-CN" sz="2400" b="1" dirty="0">
                <a:latin typeface="+mn-ea"/>
                <a:ea typeface="+mn-ea"/>
              </a:rPr>
              <a:t>在现实生活中，书信或文件是根据亲笔签名或印章来证明具真实性的，在网络世界中，我们也希望产生出能够代表签名者和文件之间关联性的数字代号。通过数字签名技术可以确认当</a:t>
            </a:r>
            <a:r>
              <a:rPr lang="en-US" altLang="zh-CN" sz="2400" b="1" dirty="0">
                <a:latin typeface="+mn-ea"/>
                <a:ea typeface="+mn-ea"/>
              </a:rPr>
              <a:t>  </a:t>
            </a:r>
            <a:r>
              <a:rPr lang="zh-CN" altLang="zh-CN" sz="2400" b="1" dirty="0">
                <a:latin typeface="+mn-ea"/>
                <a:ea typeface="+mn-ea"/>
              </a:rPr>
              <a:t>事人的身份，起到了签名或盖章的作用，使签字方不能够抵赖。同时，通过数字签名技术也能够帮助我们鉴别信息自签发后到收到为止是否被篡改过，这就不会使得他人通过伪造而达到改变信息内容的目的</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3708460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2816083"/>
          </a:xfrm>
          <a:prstGeom prst="rect">
            <a:avLst/>
          </a:prstGeom>
          <a:noFill/>
          <a:ln w="9525">
            <a:noFill/>
          </a:ln>
        </p:spPr>
        <p:txBody>
          <a:bodyPr tIns="114264" bIns="114264" anchor="t">
            <a:spAutoFit/>
          </a:bodyPr>
          <a:lstStyle/>
          <a:p>
            <a:r>
              <a:rPr lang="en-US" altLang="zh-CN" sz="2400" b="1" dirty="0" smtClean="0">
                <a:latin typeface="+mn-ea"/>
                <a:ea typeface="+mn-ea"/>
              </a:rPr>
              <a:t>3</a:t>
            </a:r>
            <a:r>
              <a:rPr lang="zh-CN" altLang="zh-CN" sz="2400" b="1" dirty="0">
                <a:latin typeface="+mn-ea"/>
                <a:ea typeface="+mn-ea"/>
              </a:rPr>
              <a:t>．数字时间戳</a:t>
            </a:r>
          </a:p>
          <a:p>
            <a:r>
              <a:rPr lang="zh-CN" altLang="zh-CN" sz="2400" b="1" dirty="0">
                <a:latin typeface="+mn-ea"/>
                <a:ea typeface="+mn-ea"/>
              </a:rPr>
              <a:t>在书面合同文件中，日期和签名均是十分重要的防止被伪造和篡改的关键性内容。</a:t>
            </a:r>
          </a:p>
          <a:p>
            <a:r>
              <a:rPr lang="zh-CN" altLang="zh-CN" sz="2400" b="1" dirty="0">
                <a:latin typeface="+mn-ea"/>
                <a:ea typeface="+mn-ea"/>
              </a:rPr>
              <a:t>在电子交易中，时间和签名如同在书面合同文件中一样重要。数字时间戳技术是数字签名技术一种变种的应用。由</a:t>
            </a:r>
            <a:r>
              <a:rPr lang="en-US" altLang="zh-CN" sz="2400" b="1" dirty="0">
                <a:latin typeface="+mn-ea"/>
                <a:ea typeface="+mn-ea"/>
              </a:rPr>
              <a:t>DTS(Digital Time—stamp)</a:t>
            </a:r>
            <a:r>
              <a:rPr lang="zh-CN" altLang="zh-CN" sz="2400" b="1" dirty="0">
                <a:latin typeface="+mn-ea"/>
                <a:ea typeface="+mn-ea"/>
              </a:rPr>
              <a:t>服务机构提供的电子商务安全服务项目，专门用于证明信息的发送时间</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35369313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140070"/>
          </a:xfrm>
          <a:prstGeom prst="rect">
            <a:avLst/>
          </a:prstGeom>
          <a:noFill/>
          <a:ln w="9525">
            <a:noFill/>
          </a:ln>
        </p:spPr>
        <p:txBody>
          <a:bodyPr tIns="114264" bIns="114264" anchor="t">
            <a:spAutoFit/>
          </a:bodyPr>
          <a:lstStyle/>
          <a:p>
            <a:r>
              <a:rPr lang="en-US" altLang="zh-CN" sz="2400" b="1" dirty="0" smtClean="0">
                <a:latin typeface="+mn-ea"/>
                <a:ea typeface="+mn-ea"/>
              </a:rPr>
              <a:t>4</a:t>
            </a:r>
            <a:r>
              <a:rPr lang="zh-CN" altLang="zh-CN" sz="2400" b="1" dirty="0">
                <a:latin typeface="+mn-ea"/>
                <a:ea typeface="+mn-ea"/>
              </a:rPr>
              <a:t>．验证技术</a:t>
            </a:r>
          </a:p>
          <a:p>
            <a:r>
              <a:rPr lang="zh-CN" altLang="zh-CN" sz="2400" b="1" dirty="0">
                <a:latin typeface="+mn-ea"/>
                <a:ea typeface="+mn-ea"/>
              </a:rPr>
              <a:t>验证是在远程通信中获得信任的手段，是安全服务中最为基本的内容，因为必须通过可靠的验证来进行访问控制，决定谁有权接受或修改信息，以增强责任性及实现不可否认服务。验证常用的</a:t>
            </a:r>
            <a:r>
              <a:rPr lang="en-US" altLang="zh-CN" sz="2400" b="1" dirty="0">
                <a:latin typeface="+mn-ea"/>
                <a:ea typeface="+mn-ea"/>
              </a:rPr>
              <a:t>3</a:t>
            </a:r>
            <a:r>
              <a:rPr lang="zh-CN" altLang="zh-CN" sz="2400" b="1" dirty="0">
                <a:latin typeface="+mn-ea"/>
                <a:ea typeface="+mn-ea"/>
              </a:rPr>
              <a:t>种基本方式是口令方式、标记方式和人体生物学特征方式。</a:t>
            </a:r>
          </a:p>
          <a:p>
            <a:r>
              <a:rPr lang="zh-CN" altLang="zh-CN" sz="2400" b="1" dirty="0">
                <a:latin typeface="+mn-ea"/>
                <a:ea typeface="+mn-ea"/>
              </a:rPr>
              <a:t>口令方式是用户身份验证最简单、最广泛的一种方法，操作十分简单，但最不安全。</a:t>
            </a:r>
          </a:p>
          <a:p>
            <a:r>
              <a:rPr lang="zh-CN" altLang="zh-CN" sz="2400" b="1" dirty="0">
                <a:latin typeface="+mn-ea"/>
                <a:ea typeface="+mn-ea"/>
              </a:rPr>
              <a:t>标记是一种用户所持有的某个秘密信息（硬件），上面记录着用于系统识别的个人信息。访问系统资源时，用户必须持有合法的随身携带的物理介质</a:t>
            </a:r>
            <a:r>
              <a:rPr lang="en-US" altLang="zh-CN" sz="2400" b="1" dirty="0">
                <a:latin typeface="+mn-ea"/>
                <a:ea typeface="+mn-ea"/>
              </a:rPr>
              <a:t>(</a:t>
            </a:r>
            <a:r>
              <a:rPr lang="zh-CN" altLang="zh-CN" sz="2400" b="1" dirty="0">
                <a:latin typeface="+mn-ea"/>
                <a:ea typeface="+mn-ea"/>
              </a:rPr>
              <a:t>如智能卡</a:t>
            </a:r>
            <a:r>
              <a:rPr lang="en-US" altLang="zh-CN" sz="2400" b="1" dirty="0">
                <a:latin typeface="+mn-ea"/>
                <a:ea typeface="+mn-ea"/>
              </a:rPr>
              <a:t>)</a:t>
            </a:r>
            <a:r>
              <a:rPr lang="zh-CN" altLang="zh-CN" sz="2400" b="1" dirty="0">
                <a:latin typeface="+mn-ea"/>
                <a:ea typeface="+mn-ea"/>
              </a:rPr>
              <a:t>用于身份识别、访问系统资源。</a:t>
            </a:r>
          </a:p>
          <a:p>
            <a:r>
              <a:rPr lang="zh-CN" altLang="zh-CN" sz="2400" b="1" dirty="0">
                <a:latin typeface="+mn-ea"/>
                <a:ea typeface="+mn-ea"/>
              </a:rPr>
              <a:t>某些人体生物学特征，如指纹、声音、</a:t>
            </a:r>
            <a:r>
              <a:rPr lang="en-US" altLang="zh-CN" sz="2400" b="1" dirty="0">
                <a:latin typeface="+mn-ea"/>
                <a:ea typeface="+mn-ea"/>
              </a:rPr>
              <a:t>DNA</a:t>
            </a:r>
            <a:r>
              <a:rPr lang="zh-CN" altLang="zh-CN" sz="2400" b="1" dirty="0">
                <a:latin typeface="+mn-ea"/>
                <a:ea typeface="+mn-ea"/>
              </a:rPr>
              <a:t>图案、视网膜扫描图案等信息，它们在不同人中完全相同的概率非常小，可以直接用于进行身份的验证。这种方法造价一般较其他方法高，适用于保密程度要求较高的场合</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38277094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3185415"/>
          </a:xfrm>
          <a:prstGeom prst="rect">
            <a:avLst/>
          </a:prstGeom>
          <a:noFill/>
          <a:ln w="9525">
            <a:noFill/>
          </a:ln>
        </p:spPr>
        <p:txBody>
          <a:bodyPr tIns="114264" bIns="114264" anchor="t">
            <a:spAutoFit/>
          </a:bodyPr>
          <a:lstStyle/>
          <a:p>
            <a:r>
              <a:rPr lang="en-US" altLang="zh-CN" sz="2400" b="1" dirty="0" smtClean="0">
                <a:latin typeface="+mn-ea"/>
                <a:ea typeface="+mn-ea"/>
              </a:rPr>
              <a:t>5</a:t>
            </a:r>
            <a:r>
              <a:rPr lang="zh-CN" altLang="zh-CN" sz="2400" b="1" dirty="0">
                <a:latin typeface="+mn-ea"/>
                <a:ea typeface="+mn-ea"/>
              </a:rPr>
              <a:t>．数字证书技术</a:t>
            </a:r>
          </a:p>
          <a:p>
            <a:r>
              <a:rPr lang="zh-CN" altLang="zh-CN" sz="2400" b="1" dirty="0">
                <a:latin typeface="+mn-ea"/>
                <a:ea typeface="+mn-ea"/>
              </a:rPr>
              <a:t>由于在电子商务交易中，买卖双方在交易过程中是互不见面的，因此需要有一种事务来表明自己是一个合法的用户或合法的商家。</a:t>
            </a:r>
          </a:p>
          <a:p>
            <a:r>
              <a:rPr lang="zh-CN" altLang="zh-CN" sz="2400" b="1" dirty="0">
                <a:latin typeface="+mn-ea"/>
                <a:ea typeface="+mn-ea"/>
              </a:rPr>
              <a:t>数字证书就是标志网络用户身份信息的一系列数据，用于证明某一主体（如个人用户、服务器等）的身份以及其公钥的合法性的一种权威性的电子文档。它由权威公正的第三方机构，即</a:t>
            </a:r>
            <a:r>
              <a:rPr lang="en-US" altLang="zh-CN" sz="2400" b="1" dirty="0">
                <a:latin typeface="+mn-ea"/>
                <a:ea typeface="+mn-ea"/>
              </a:rPr>
              <a:t>CA</a:t>
            </a:r>
            <a:r>
              <a:rPr lang="zh-CN" altLang="zh-CN" sz="2400" b="1" dirty="0">
                <a:latin typeface="+mn-ea"/>
                <a:ea typeface="+mn-ea"/>
              </a:rPr>
              <a:t>中心签发，类似于现实生活中的身份证</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8400368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4662742"/>
          </a:xfrm>
          <a:prstGeom prst="rect">
            <a:avLst/>
          </a:prstGeom>
          <a:noFill/>
          <a:ln w="9525">
            <a:noFill/>
          </a:ln>
        </p:spPr>
        <p:txBody>
          <a:bodyPr tIns="114264" bIns="114264" anchor="t">
            <a:spAutoFit/>
          </a:bodyPr>
          <a:lstStyle/>
          <a:p>
            <a:r>
              <a:rPr lang="en-US" altLang="zh-CN" sz="2400" b="1" dirty="0" smtClean="0">
                <a:latin typeface="+mn-ea"/>
                <a:ea typeface="+mn-ea"/>
              </a:rPr>
              <a:t>6</a:t>
            </a:r>
            <a:r>
              <a:rPr lang="zh-CN" altLang="zh-CN" sz="2400" b="1" dirty="0">
                <a:latin typeface="+mn-ea"/>
                <a:ea typeface="+mn-ea"/>
              </a:rPr>
              <a:t>．防火墙技术</a:t>
            </a:r>
          </a:p>
          <a:p>
            <a:r>
              <a:rPr lang="zh-CN" altLang="zh-CN" sz="2400" b="1" dirty="0">
                <a:latin typeface="+mn-ea"/>
                <a:ea typeface="+mn-ea"/>
              </a:rPr>
              <a:t>常用的网络安全技术主要是防火墙技术。防火墙是软件、硬件的结合，在需要保护的网络同可能带来安全威胁的互联网或其他网络之间建立一层保护。防火墙是具有以下特征的计算机：</a:t>
            </a:r>
          </a:p>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）由网内到网外或由网外到网内的所有访问都必须通过它。</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）只有本地安全策略定义的合法访问才被允许通过它。</a:t>
            </a:r>
          </a:p>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）本身具有较高的可靠性。</a:t>
            </a:r>
          </a:p>
          <a:p>
            <a:r>
              <a:rPr lang="zh-CN" altLang="zh-CN" sz="2400" b="1" dirty="0">
                <a:latin typeface="+mn-ea"/>
                <a:ea typeface="+mn-ea"/>
              </a:rPr>
              <a:t>防火墙以内的网络叫可信网络，以外的网络叫不可信网络。例如，从互联网进入公司内部专用网络就需要经过一个防火墙，而在电子商务支付中也必须通过支付网关才可以进入银行的专用网络。</a:t>
            </a:r>
          </a:p>
          <a:p>
            <a:pPr lvl="0" indent="0" algn="just">
              <a:buClr>
                <a:srgbClr val="000000"/>
              </a:buClr>
            </a:pPr>
            <a:endParaRPr lang="zh-CN" altLang="en-US" sz="2400" b="1" dirty="0">
              <a:solidFill>
                <a:schemeClr val="tx1"/>
              </a:solidFill>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043416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4293410"/>
          </a:xfrm>
          <a:prstGeom prst="rect">
            <a:avLst/>
          </a:prstGeom>
          <a:noFill/>
          <a:ln w="9525">
            <a:noFill/>
          </a:ln>
        </p:spPr>
        <p:txBody>
          <a:bodyPr tIns="114264" bIns="114264" anchor="t">
            <a:spAutoFit/>
          </a:bodyPr>
          <a:lstStyle/>
          <a:p>
            <a:r>
              <a:rPr lang="en-US" altLang="zh-CN" sz="2400" b="1" dirty="0">
                <a:latin typeface="+mn-ea"/>
                <a:ea typeface="+mn-ea"/>
              </a:rPr>
              <a:t>1.4.2</a:t>
            </a:r>
            <a:r>
              <a:rPr lang="zh-CN" altLang="zh-CN" sz="2400" b="1" dirty="0">
                <a:latin typeface="+mn-ea"/>
                <a:ea typeface="+mn-ea"/>
              </a:rPr>
              <a:t>电子商务安全国际规范</a:t>
            </a:r>
          </a:p>
          <a:p>
            <a:r>
              <a:rPr lang="zh-CN" altLang="zh-CN" sz="2400" b="1" dirty="0">
                <a:latin typeface="+mn-ea"/>
                <a:ea typeface="+mn-ea"/>
              </a:rPr>
              <a:t>电子商务安全机制经过近几年的发展，已经形成了一些国际规范，其中最具代表性的主要有</a:t>
            </a:r>
            <a:r>
              <a:rPr lang="en-US" altLang="zh-CN" sz="2400" b="1" dirty="0">
                <a:latin typeface="+mn-ea"/>
                <a:ea typeface="+mn-ea"/>
              </a:rPr>
              <a:t>SSL</a:t>
            </a:r>
            <a:r>
              <a:rPr lang="zh-CN" altLang="zh-CN" sz="2400" b="1" dirty="0">
                <a:latin typeface="+mn-ea"/>
                <a:ea typeface="+mn-ea"/>
              </a:rPr>
              <a:t>（</a:t>
            </a:r>
            <a:r>
              <a:rPr lang="en-US" altLang="zh-CN" sz="2400" b="1" dirty="0">
                <a:latin typeface="+mn-ea"/>
                <a:ea typeface="+mn-ea"/>
              </a:rPr>
              <a:t>Secure Sockets Layer</a:t>
            </a:r>
            <a:r>
              <a:rPr lang="zh-CN" altLang="zh-CN" sz="2400" b="1" dirty="0">
                <a:latin typeface="+mn-ea"/>
                <a:ea typeface="+mn-ea"/>
              </a:rPr>
              <a:t>，安全套接层）协议和</a:t>
            </a:r>
            <a:r>
              <a:rPr lang="en-US" altLang="zh-CN" sz="2400" b="1" dirty="0">
                <a:latin typeface="+mn-ea"/>
                <a:ea typeface="+mn-ea"/>
              </a:rPr>
              <a:t>SET</a:t>
            </a:r>
            <a:r>
              <a:rPr lang="zh-CN" altLang="zh-CN" sz="2400" b="1" dirty="0">
                <a:latin typeface="+mn-ea"/>
                <a:ea typeface="+mn-ea"/>
              </a:rPr>
              <a:t>（</a:t>
            </a:r>
            <a:r>
              <a:rPr lang="en-US" altLang="zh-CN" sz="2400" b="1" dirty="0">
                <a:latin typeface="+mn-ea"/>
                <a:ea typeface="+mn-ea"/>
              </a:rPr>
              <a:t>Secure Electronic Transaction</a:t>
            </a:r>
            <a:r>
              <a:rPr lang="zh-CN" altLang="zh-CN" sz="2400" b="1" dirty="0">
                <a:latin typeface="+mn-ea"/>
                <a:ea typeface="+mn-ea"/>
              </a:rPr>
              <a:t>，安全电子交易）协议。</a:t>
            </a:r>
          </a:p>
          <a:p>
            <a:r>
              <a:rPr lang="en-US" altLang="zh-CN" sz="2400" b="1" dirty="0">
                <a:latin typeface="+mn-ea"/>
                <a:ea typeface="+mn-ea"/>
              </a:rPr>
              <a:t>1</a:t>
            </a:r>
            <a:r>
              <a:rPr lang="zh-CN" altLang="zh-CN" sz="2400" b="1" dirty="0">
                <a:latin typeface="+mn-ea"/>
                <a:ea typeface="+mn-ea"/>
              </a:rPr>
              <a:t>．</a:t>
            </a:r>
            <a:r>
              <a:rPr lang="en-US" altLang="zh-CN" sz="2400" b="1" dirty="0">
                <a:latin typeface="+mn-ea"/>
                <a:ea typeface="+mn-ea"/>
              </a:rPr>
              <a:t>SSL</a:t>
            </a:r>
            <a:r>
              <a:rPr lang="zh-CN" altLang="zh-CN" sz="2400" b="1" dirty="0">
                <a:latin typeface="+mn-ea"/>
                <a:ea typeface="+mn-ea"/>
              </a:rPr>
              <a:t>协议</a:t>
            </a:r>
          </a:p>
          <a:p>
            <a:r>
              <a:rPr lang="en-US" altLang="zh-CN" sz="2400" b="1" dirty="0">
                <a:latin typeface="+mn-ea"/>
                <a:ea typeface="+mn-ea"/>
              </a:rPr>
              <a:t>SSL</a:t>
            </a:r>
            <a:r>
              <a:rPr lang="zh-CN" altLang="zh-CN" sz="2400" b="1" dirty="0">
                <a:latin typeface="+mn-ea"/>
                <a:ea typeface="+mn-ea"/>
              </a:rPr>
              <a:t>协议是通过在收发双方建立安全通道来提高应用程序间交换数据的安全性，从而实现浏览器和服务器（通常是</a:t>
            </a:r>
            <a:r>
              <a:rPr lang="en-US" altLang="zh-CN" sz="2400" b="1" dirty="0">
                <a:latin typeface="+mn-ea"/>
                <a:ea typeface="+mn-ea"/>
              </a:rPr>
              <a:t>Web</a:t>
            </a:r>
            <a:r>
              <a:rPr lang="zh-CN" altLang="zh-CN" sz="2400" b="1" dirty="0">
                <a:latin typeface="+mn-ea"/>
                <a:ea typeface="+mn-ea"/>
              </a:rPr>
              <a:t>服务器）之间的安全通信。</a:t>
            </a:r>
            <a:r>
              <a:rPr lang="en-US" altLang="zh-CN" sz="2400" b="1" dirty="0">
                <a:latin typeface="+mn-ea"/>
                <a:ea typeface="+mn-ea"/>
              </a:rPr>
              <a:t>SSL</a:t>
            </a:r>
            <a:r>
              <a:rPr lang="zh-CN" altLang="zh-CN" sz="2400" b="1" dirty="0">
                <a:latin typeface="+mn-ea"/>
                <a:ea typeface="+mn-ea"/>
              </a:rPr>
              <a:t>协议是一种利用公共密钥技术的工业标准，广泛用于</a:t>
            </a:r>
            <a:r>
              <a:rPr lang="en-US" altLang="zh-CN" sz="2400" b="1" dirty="0">
                <a:latin typeface="+mn-ea"/>
                <a:ea typeface="+mn-ea"/>
              </a:rPr>
              <a:t>Internet</a:t>
            </a:r>
            <a:r>
              <a:rPr lang="zh-CN" altLang="zh-CN" sz="2400" b="1" dirty="0">
                <a:latin typeface="+mn-ea"/>
                <a:ea typeface="+mn-ea"/>
              </a:rPr>
              <a:t>。目前大多数浏览器都支持</a:t>
            </a:r>
            <a:r>
              <a:rPr lang="en-US" altLang="zh-CN" sz="2400" b="1" dirty="0">
                <a:latin typeface="+mn-ea"/>
                <a:ea typeface="+mn-ea"/>
              </a:rPr>
              <a:t>SSL</a:t>
            </a:r>
            <a:r>
              <a:rPr lang="zh-CN" altLang="zh-CN" sz="2400" b="1" dirty="0">
                <a:latin typeface="+mn-ea"/>
                <a:ea typeface="+mn-ea"/>
              </a:rPr>
              <a:t>协议，很多</a:t>
            </a:r>
            <a:r>
              <a:rPr lang="en-US" altLang="zh-CN" sz="2400" b="1" dirty="0">
                <a:latin typeface="+mn-ea"/>
                <a:ea typeface="+mn-ea"/>
              </a:rPr>
              <a:t>Web</a:t>
            </a:r>
            <a:r>
              <a:rPr lang="zh-CN" altLang="zh-CN" sz="2400" b="1" dirty="0">
                <a:latin typeface="+mn-ea"/>
                <a:ea typeface="+mn-ea"/>
              </a:rPr>
              <a:t>服务器也支持</a:t>
            </a:r>
            <a:r>
              <a:rPr lang="en-US" altLang="zh-CN" sz="2400" b="1" dirty="0">
                <a:latin typeface="+mn-ea"/>
                <a:ea typeface="+mn-ea"/>
              </a:rPr>
              <a:t>SSL</a:t>
            </a:r>
            <a:r>
              <a:rPr lang="zh-CN" altLang="zh-CN" sz="2400" b="1" dirty="0">
                <a:latin typeface="+mn-ea"/>
                <a:ea typeface="+mn-ea"/>
              </a:rPr>
              <a:t>协议</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28261533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4662742"/>
          </a:xfrm>
          <a:prstGeom prst="rect">
            <a:avLst/>
          </a:prstGeom>
          <a:noFill/>
          <a:ln w="9525">
            <a:noFill/>
          </a:ln>
        </p:spPr>
        <p:txBody>
          <a:bodyPr tIns="114264" bIns="114264" anchor="t">
            <a:spAutoFit/>
          </a:bodyPr>
          <a:lstStyle/>
          <a:p>
            <a:r>
              <a:rPr lang="en-US" altLang="zh-CN" sz="2400" b="1" dirty="0" smtClean="0">
                <a:latin typeface="+mn-ea"/>
                <a:ea typeface="+mn-ea"/>
              </a:rPr>
              <a:t>2</a:t>
            </a:r>
            <a:r>
              <a:rPr lang="zh-CN" altLang="zh-CN" sz="2400" b="1" dirty="0">
                <a:latin typeface="+mn-ea"/>
                <a:ea typeface="+mn-ea"/>
              </a:rPr>
              <a:t>．</a:t>
            </a:r>
            <a:r>
              <a:rPr lang="en-US" altLang="zh-CN" sz="2400" b="1" dirty="0">
                <a:latin typeface="+mn-ea"/>
                <a:ea typeface="+mn-ea"/>
              </a:rPr>
              <a:t>SET</a:t>
            </a:r>
            <a:r>
              <a:rPr lang="zh-CN" altLang="zh-CN" sz="2400" b="1" dirty="0">
                <a:latin typeface="+mn-ea"/>
                <a:ea typeface="+mn-ea"/>
              </a:rPr>
              <a:t>协议</a:t>
            </a:r>
          </a:p>
          <a:p>
            <a:r>
              <a:rPr lang="zh-CN" altLang="zh-CN" sz="2400" b="1" dirty="0">
                <a:latin typeface="+mn-ea"/>
                <a:ea typeface="+mn-ea"/>
              </a:rPr>
              <a:t>虽然</a:t>
            </a:r>
            <a:r>
              <a:rPr lang="en-US" altLang="zh-CN" sz="2400" b="1" dirty="0">
                <a:latin typeface="+mn-ea"/>
                <a:ea typeface="+mn-ea"/>
              </a:rPr>
              <a:t>SSL</a:t>
            </a:r>
            <a:r>
              <a:rPr lang="zh-CN" altLang="zh-CN" sz="2400" b="1" dirty="0">
                <a:latin typeface="+mn-ea"/>
                <a:ea typeface="+mn-ea"/>
              </a:rPr>
              <a:t>协议保证了商家和消费者之间传输数据和其他敏感信息的安全，基于</a:t>
            </a:r>
            <a:r>
              <a:rPr lang="en-US" altLang="zh-CN" sz="2400" b="1" dirty="0">
                <a:latin typeface="+mn-ea"/>
                <a:ea typeface="+mn-ea"/>
              </a:rPr>
              <a:t>SSL</a:t>
            </a:r>
            <a:r>
              <a:rPr lang="zh-CN" altLang="zh-CN" sz="2400" b="1" dirty="0">
                <a:latin typeface="+mn-ea"/>
                <a:ea typeface="+mn-ea"/>
              </a:rPr>
              <a:t>的银行卡支付系统促进了电子商务的发展，但</a:t>
            </a:r>
            <a:r>
              <a:rPr lang="en-US" altLang="zh-CN" sz="2400" b="1" dirty="0">
                <a:latin typeface="+mn-ea"/>
                <a:ea typeface="+mn-ea"/>
              </a:rPr>
              <a:t>SSL</a:t>
            </a:r>
            <a:r>
              <a:rPr lang="zh-CN" altLang="zh-CN" sz="2400" b="1" dirty="0">
                <a:latin typeface="+mn-ea"/>
                <a:ea typeface="+mn-ea"/>
              </a:rPr>
              <a:t>协议不能验证消费者是否是结算卡的持有人，即并不能解决持卡人的身份认证和交易的不可抵赖性等问题。</a:t>
            </a:r>
          </a:p>
          <a:p>
            <a:r>
              <a:rPr lang="en-US" altLang="zh-CN" sz="2400" b="1" dirty="0">
                <a:latin typeface="+mn-ea"/>
                <a:ea typeface="+mn-ea"/>
              </a:rPr>
              <a:t>SET</a:t>
            </a:r>
            <a:r>
              <a:rPr lang="zh-CN" altLang="zh-CN" sz="2400" b="1" dirty="0">
                <a:latin typeface="+mn-ea"/>
                <a:ea typeface="+mn-ea"/>
              </a:rPr>
              <a:t>协议是万事达国际组织和</a:t>
            </a:r>
            <a:r>
              <a:rPr lang="en-US" altLang="zh-CN" sz="2400" b="1" dirty="0">
                <a:latin typeface="+mn-ea"/>
                <a:ea typeface="+mn-ea"/>
              </a:rPr>
              <a:t>VISA</a:t>
            </a:r>
            <a:r>
              <a:rPr lang="zh-CN" altLang="zh-CN" sz="2400" b="1" dirty="0">
                <a:latin typeface="+mn-ea"/>
                <a:ea typeface="+mn-ea"/>
              </a:rPr>
              <a:t>国际组织在微软公司、网景公司、</a:t>
            </a:r>
            <a:r>
              <a:rPr lang="en-US" altLang="zh-CN" sz="2400" b="1" dirty="0">
                <a:latin typeface="+mn-ea"/>
                <a:ea typeface="+mn-ea"/>
              </a:rPr>
              <a:t>IBM</a:t>
            </a:r>
            <a:r>
              <a:rPr lang="zh-CN" altLang="zh-CN" sz="2400" b="1" dirty="0">
                <a:latin typeface="+mn-ea"/>
                <a:ea typeface="+mn-ea"/>
              </a:rPr>
              <a:t>公司、</a:t>
            </a:r>
            <a:r>
              <a:rPr lang="en-US" altLang="zh-CN" sz="2400" b="1" dirty="0">
                <a:latin typeface="+mn-ea"/>
                <a:ea typeface="+mn-ea"/>
              </a:rPr>
              <a:t>GTE</a:t>
            </a:r>
            <a:r>
              <a:rPr lang="zh-CN" altLang="zh-CN" sz="2400" b="1" dirty="0">
                <a:latin typeface="+mn-ea"/>
                <a:ea typeface="+mn-ea"/>
              </a:rPr>
              <a:t>公司、</a:t>
            </a:r>
            <a:r>
              <a:rPr lang="en-US" altLang="zh-CN" sz="2400" b="1" dirty="0">
                <a:latin typeface="+mn-ea"/>
                <a:ea typeface="+mn-ea"/>
              </a:rPr>
              <a:t>SAIC</a:t>
            </a:r>
            <a:r>
              <a:rPr lang="zh-CN" altLang="zh-CN" sz="2400" b="1" dirty="0">
                <a:latin typeface="+mn-ea"/>
                <a:ea typeface="+mn-ea"/>
              </a:rPr>
              <a:t>及其他公司的支持下联合设计的安全协议，设计</a:t>
            </a:r>
            <a:r>
              <a:rPr lang="en-US" altLang="zh-CN" sz="2400" b="1" dirty="0">
                <a:latin typeface="+mn-ea"/>
                <a:ea typeface="+mn-ea"/>
              </a:rPr>
              <a:t>SET</a:t>
            </a:r>
            <a:r>
              <a:rPr lang="zh-CN" altLang="zh-CN" sz="2400" b="1" dirty="0">
                <a:latin typeface="+mn-ea"/>
                <a:ea typeface="+mn-ea"/>
              </a:rPr>
              <a:t>协议的目的是为通过互联在商家和处理银行之间传输信用卡结算信息时提供安全保证。</a:t>
            </a:r>
            <a:r>
              <a:rPr lang="en-US" altLang="zh-CN" sz="2400" b="1" dirty="0">
                <a:latin typeface="+mn-ea"/>
                <a:ea typeface="+mn-ea"/>
              </a:rPr>
              <a:t>SET</a:t>
            </a:r>
            <a:r>
              <a:rPr lang="zh-CN" altLang="zh-CN" sz="2400" b="1" dirty="0">
                <a:latin typeface="+mn-ea"/>
                <a:ea typeface="+mn-ea"/>
              </a:rPr>
              <a:t>协议是信用卡在互联网进行支付的一种开放式标准，也是银行卡安全支付的具体规范。目前已经被广为认可而成了事实上的国际通用的网上支付标准，其交易形态将成为未来电子商务的规范</a:t>
            </a:r>
            <a:r>
              <a:rPr lang="zh-CN" altLang="zh-CN" sz="2400" b="1" dirty="0" smtClean="0">
                <a:latin typeface="+mn-ea"/>
                <a:ea typeface="+mn-ea"/>
              </a:rPr>
              <a:t>。</a:t>
            </a:r>
            <a:endParaRPr lang="zh-CN" altLang="en-US" sz="2400" b="1" dirty="0">
              <a:solidFill>
                <a:schemeClr val="tx1"/>
              </a:solidFill>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2322976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467544" y="1628800"/>
            <a:ext cx="7848872" cy="3046988"/>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1</a:t>
            </a:r>
            <a:r>
              <a:rPr lang="zh-CN" altLang="zh-CN" sz="2400" b="1" dirty="0">
                <a:latin typeface="+mn-ea"/>
                <a:ea typeface="+mn-ea"/>
              </a:rPr>
              <a:t>）联合国经济合作和发展组织（</a:t>
            </a:r>
            <a:r>
              <a:rPr lang="en-US" altLang="zh-CN" sz="2400" b="1" dirty="0">
                <a:latin typeface="+mn-ea"/>
                <a:ea typeface="+mn-ea"/>
              </a:rPr>
              <a:t>OECD</a:t>
            </a:r>
            <a:r>
              <a:rPr lang="zh-CN" altLang="zh-CN" sz="2400" b="1" dirty="0">
                <a:latin typeface="+mn-ea"/>
                <a:ea typeface="+mn-ea"/>
              </a:rPr>
              <a:t>）在有关电子商务的报告中对电子商务（</a:t>
            </a:r>
            <a:r>
              <a:rPr lang="en-US" altLang="zh-CN" sz="2400" b="1" dirty="0">
                <a:latin typeface="+mn-ea"/>
                <a:ea typeface="+mn-ea"/>
              </a:rPr>
              <a:t>EC</a:t>
            </a:r>
            <a:r>
              <a:rPr lang="zh-CN" altLang="zh-CN" sz="2400" b="1" dirty="0">
                <a:latin typeface="+mn-ea"/>
                <a:ea typeface="+mn-ea"/>
              </a:rPr>
              <a:t>）的定义是：电子商务是发生在开放网络上的包含企业之间（</a:t>
            </a:r>
            <a:r>
              <a:rPr lang="en-US" altLang="zh-CN" sz="2400" b="1" dirty="0">
                <a:latin typeface="+mn-ea"/>
                <a:ea typeface="+mn-ea"/>
              </a:rPr>
              <a:t>Business to Business</a:t>
            </a:r>
            <a:r>
              <a:rPr lang="zh-CN" altLang="zh-CN" sz="2400" b="1" dirty="0">
                <a:latin typeface="+mn-ea"/>
                <a:ea typeface="+mn-ea"/>
              </a:rPr>
              <a:t>）、企业和消费者之间（</a:t>
            </a:r>
            <a:r>
              <a:rPr lang="en-US" altLang="zh-CN" sz="2400" b="1" dirty="0">
                <a:latin typeface="+mn-ea"/>
                <a:ea typeface="+mn-ea"/>
              </a:rPr>
              <a:t>Business to Consumer</a:t>
            </a:r>
            <a:r>
              <a:rPr lang="zh-CN" altLang="zh-CN" sz="2400" b="1" dirty="0">
                <a:latin typeface="+mn-ea"/>
                <a:ea typeface="+mn-ea"/>
              </a:rPr>
              <a:t>）的商业交易。</a:t>
            </a:r>
          </a:p>
          <a:p>
            <a:r>
              <a:rPr lang="zh-CN" altLang="zh-CN" sz="2400" b="1" dirty="0">
                <a:latin typeface="+mn-ea"/>
                <a:ea typeface="+mn-ea"/>
              </a:rPr>
              <a:t>（</a:t>
            </a:r>
            <a:r>
              <a:rPr lang="en-US" altLang="zh-CN" sz="2400" b="1" dirty="0">
                <a:latin typeface="+mn-ea"/>
                <a:ea typeface="+mn-ea"/>
              </a:rPr>
              <a:t>2</a:t>
            </a:r>
            <a:r>
              <a:rPr lang="zh-CN" altLang="zh-CN" sz="2400" b="1" dirty="0">
                <a:latin typeface="+mn-ea"/>
                <a:ea typeface="+mn-ea"/>
              </a:rPr>
              <a:t>）联合国国际贸易法律委员会（</a:t>
            </a:r>
            <a:r>
              <a:rPr lang="en-US" altLang="zh-CN" sz="2400" b="1" dirty="0">
                <a:latin typeface="+mn-ea"/>
                <a:ea typeface="+mn-ea"/>
              </a:rPr>
              <a:t>UNITRAL</a:t>
            </a:r>
            <a:r>
              <a:rPr lang="zh-CN" altLang="zh-CN" sz="2400" b="1" dirty="0">
                <a:latin typeface="+mn-ea"/>
                <a:ea typeface="+mn-ea"/>
              </a:rPr>
              <a:t>）对电子商务的定义是：电子商务是采用电子数据交换（</a:t>
            </a:r>
            <a:r>
              <a:rPr lang="en-US" altLang="zh-CN" sz="2400" b="1" dirty="0">
                <a:latin typeface="+mn-ea"/>
                <a:ea typeface="+mn-ea"/>
              </a:rPr>
              <a:t>EDI</a:t>
            </a:r>
            <a:r>
              <a:rPr lang="zh-CN" altLang="zh-CN" sz="2400" b="1" dirty="0">
                <a:latin typeface="+mn-ea"/>
                <a:ea typeface="+mn-ea"/>
              </a:rPr>
              <a:t>）和其他通信方式增进国际贸易的职能。</a:t>
            </a:r>
          </a:p>
        </p:txBody>
      </p:sp>
    </p:spTree>
    <p:extLst>
      <p:ext uri="{BB962C8B-B14F-4D97-AF65-F5344CB8AC3E}">
        <p14:creationId xmlns:p14="http://schemas.microsoft.com/office/powerpoint/2010/main" val="32303833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4662742"/>
          </a:xfrm>
          <a:prstGeom prst="rect">
            <a:avLst/>
          </a:prstGeom>
          <a:noFill/>
          <a:ln w="9525">
            <a:noFill/>
          </a:ln>
        </p:spPr>
        <p:txBody>
          <a:bodyPr tIns="114264" bIns="114264" anchor="t">
            <a:spAutoFit/>
          </a:bodyPr>
          <a:lstStyle/>
          <a:p>
            <a:r>
              <a:rPr lang="en-US" altLang="zh-CN" sz="2400" b="1" dirty="0">
                <a:latin typeface="+mn-ea"/>
                <a:ea typeface="+mn-ea"/>
              </a:rPr>
              <a:t>1.4.3</a:t>
            </a:r>
            <a:r>
              <a:rPr lang="zh-CN" altLang="zh-CN" sz="2400" b="1" dirty="0">
                <a:latin typeface="+mn-ea"/>
                <a:ea typeface="+mn-ea"/>
              </a:rPr>
              <a:t>电子商务安全法律要素</a:t>
            </a:r>
          </a:p>
          <a:p>
            <a:r>
              <a:rPr lang="zh-CN" altLang="zh-CN" sz="2400" b="1" dirty="0" smtClean="0">
                <a:latin typeface="+mn-ea"/>
                <a:ea typeface="+mn-ea"/>
              </a:rPr>
              <a:t>电子商务</a:t>
            </a:r>
            <a:r>
              <a:rPr lang="zh-CN" altLang="zh-CN" sz="2400" b="1" dirty="0">
                <a:latin typeface="+mn-ea"/>
                <a:ea typeface="+mn-ea"/>
              </a:rPr>
              <a:t>安全涉及到的法律要素主要有以下方面。</a:t>
            </a:r>
          </a:p>
          <a:p>
            <a:r>
              <a:rPr lang="en-US" altLang="zh-CN" sz="2400" b="1" dirty="0">
                <a:latin typeface="+mn-ea"/>
                <a:ea typeface="+mn-ea"/>
              </a:rPr>
              <a:t>1</a:t>
            </a:r>
            <a:r>
              <a:rPr lang="zh-CN" altLang="zh-CN" sz="2400" b="1" dirty="0">
                <a:latin typeface="+mn-ea"/>
                <a:ea typeface="+mn-ea"/>
              </a:rPr>
              <a:t>．保障交易各方身份认证的法律</a:t>
            </a:r>
          </a:p>
          <a:p>
            <a:r>
              <a:rPr lang="zh-CN" altLang="zh-CN" sz="2400" b="1" dirty="0">
                <a:latin typeface="+mn-ea"/>
                <a:ea typeface="+mn-ea"/>
              </a:rPr>
              <a:t>电子交易的各方都需要拥有和证明自己的合法身份，通过设立在交易参与方之外的第三方的公证机构（</a:t>
            </a:r>
            <a:r>
              <a:rPr lang="en-US" altLang="zh-CN" sz="2400" b="1" dirty="0">
                <a:latin typeface="+mn-ea"/>
                <a:ea typeface="+mn-ea"/>
              </a:rPr>
              <a:t>CA</a:t>
            </a:r>
            <a:r>
              <a:rPr lang="zh-CN" altLang="zh-CN" sz="2400" b="1" dirty="0">
                <a:latin typeface="+mn-ea"/>
                <a:ea typeface="+mn-ea"/>
              </a:rPr>
              <a:t>中心）可以达成这样的目标，即取得由数字证书认证中心签发的数字化的证书。在交易的各个环节，交易的各方都可以检验对方数字证书的有效性。</a:t>
            </a:r>
          </a:p>
          <a:p>
            <a:r>
              <a:rPr lang="en-US" altLang="zh-CN" sz="2400" b="1" dirty="0">
                <a:latin typeface="+mn-ea"/>
                <a:ea typeface="+mn-ea"/>
              </a:rPr>
              <a:t>CA</a:t>
            </a:r>
            <a:r>
              <a:rPr lang="zh-CN" altLang="zh-CN" sz="2400" b="1" dirty="0">
                <a:latin typeface="+mn-ea"/>
                <a:ea typeface="+mn-ea"/>
              </a:rPr>
              <a:t>中心是电子商务中的核心角色，它担负着保证电子商务公正、安全进行的任务。因而必须由国家法律来规定</a:t>
            </a:r>
            <a:r>
              <a:rPr lang="en-US" altLang="zh-CN" sz="2400" b="1" dirty="0">
                <a:latin typeface="+mn-ea"/>
                <a:ea typeface="+mn-ea"/>
              </a:rPr>
              <a:t>CA</a:t>
            </a:r>
            <a:r>
              <a:rPr lang="zh-CN" altLang="zh-CN" sz="2400" b="1" dirty="0">
                <a:latin typeface="+mn-ea"/>
                <a:ea typeface="+mn-ea"/>
              </a:rPr>
              <a:t>中心的设立程序、资格以及必须承担的法律义务和责任，同时要由法律规定对</a:t>
            </a:r>
            <a:r>
              <a:rPr lang="en-US" altLang="zh-CN" sz="2400" b="1" dirty="0">
                <a:latin typeface="+mn-ea"/>
                <a:ea typeface="+mn-ea"/>
              </a:rPr>
              <a:t>CA</a:t>
            </a:r>
            <a:r>
              <a:rPr lang="zh-CN" altLang="zh-CN" sz="2400" b="1" dirty="0">
                <a:latin typeface="+mn-ea"/>
                <a:ea typeface="+mn-ea"/>
              </a:rPr>
              <a:t>中心进行监管的部门、监管方法以及违规后的处罚措施</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5254209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2446751"/>
          </a:xfrm>
          <a:prstGeom prst="rect">
            <a:avLst/>
          </a:prstGeom>
          <a:noFill/>
          <a:ln w="9525">
            <a:noFill/>
          </a:ln>
        </p:spPr>
        <p:txBody>
          <a:bodyPr tIns="114264" bIns="114264" anchor="t">
            <a:spAutoFit/>
          </a:bodyPr>
          <a:lstStyle/>
          <a:p>
            <a:r>
              <a:rPr lang="en-US" altLang="zh-CN" sz="2400" b="1" dirty="0" smtClean="0">
                <a:latin typeface="+mn-ea"/>
                <a:ea typeface="+mn-ea"/>
              </a:rPr>
              <a:t>2</a:t>
            </a:r>
            <a:r>
              <a:rPr lang="zh-CN" altLang="zh-CN" sz="2400" b="1" dirty="0">
                <a:latin typeface="+mn-ea"/>
                <a:ea typeface="+mn-ea"/>
              </a:rPr>
              <a:t>．电子合同的法律地位</a:t>
            </a:r>
          </a:p>
          <a:p>
            <a:r>
              <a:rPr lang="zh-CN" altLang="zh-CN" sz="2400" b="1" dirty="0">
                <a:latin typeface="+mn-ea"/>
                <a:ea typeface="+mn-ea"/>
              </a:rPr>
              <a:t>在电子商务活动中，电子合同的有效性、电子签章和数字签名的有效性是各国共同关注的法律问题，需要制定有关法律对电子合同的法律效力、数字签名、电子商务凭证的合法性得以确认，同时也需要对电子商务凭证、电子支付数据的伪造、变更、涂销做出相应的法律规定</a:t>
            </a:r>
            <a:r>
              <a:rPr lang="zh-CN" altLang="zh-CN" sz="2400" b="1" dirty="0"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37611029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1052736"/>
            <a:ext cx="8496300" cy="2816083"/>
          </a:xfrm>
          <a:prstGeom prst="rect">
            <a:avLst/>
          </a:prstGeom>
          <a:noFill/>
          <a:ln w="9525">
            <a:noFill/>
          </a:ln>
        </p:spPr>
        <p:txBody>
          <a:bodyPr tIns="114264" bIns="114264" anchor="t">
            <a:spAutoFit/>
          </a:bodyPr>
          <a:lstStyle/>
          <a:p>
            <a:r>
              <a:rPr lang="en-US" altLang="zh-CN" sz="2400" b="1" dirty="0" smtClean="0">
                <a:latin typeface="+mn-ea"/>
                <a:ea typeface="+mn-ea"/>
              </a:rPr>
              <a:t>3</a:t>
            </a:r>
            <a:r>
              <a:rPr lang="zh-CN" altLang="zh-CN" sz="2400" b="1" dirty="0">
                <a:latin typeface="+mn-ea"/>
                <a:ea typeface="+mn-ea"/>
              </a:rPr>
              <a:t>．对电子商务中消费者权益保护的法律</a:t>
            </a:r>
          </a:p>
          <a:p>
            <a:r>
              <a:rPr lang="zh-CN" altLang="zh-CN" sz="2400" b="1" dirty="0">
                <a:latin typeface="+mn-ea"/>
                <a:ea typeface="+mn-ea"/>
              </a:rPr>
              <a:t>对电子商务中消费者权益的保护，尤其对</a:t>
            </a:r>
            <a:r>
              <a:rPr lang="en-US" altLang="zh-CN" sz="2400" b="1" dirty="0">
                <a:latin typeface="+mn-ea"/>
                <a:ea typeface="+mn-ea"/>
              </a:rPr>
              <a:t>B2C</a:t>
            </a:r>
            <a:r>
              <a:rPr lang="zh-CN" altLang="zh-CN" sz="2400" b="1" dirty="0">
                <a:latin typeface="+mn-ea"/>
                <a:ea typeface="+mn-ea"/>
              </a:rPr>
              <a:t>交易中消费者权益的保护具有重要的地位。这种重要性不仅在于传统意义上的经营者和消费者之间因消费者处于劣势地位需要保护，更重要的是由于在线交易是在虚拟环境中完成的，因此更需要一套能够得到消费者信任的保障制度。在网络环境中，消费者的保护问题更主要地表现为要赢得消费者的信任</a:t>
            </a:r>
            <a:r>
              <a:rPr lang="zh-CN" altLang="zh-CN" sz="2400" b="1" dirty="0" smtClean="0">
                <a:latin typeface="+mn-ea"/>
                <a:ea typeface="+mn-ea"/>
              </a:rPr>
              <a:t>。</a:t>
            </a:r>
            <a:r>
              <a:rPr lang="en-US" altLang="zh-CN" sz="2400" b="1" dirty="0" smtClean="0">
                <a:latin typeface="+mn-ea"/>
                <a:ea typeface="+mn-ea"/>
              </a:rPr>
              <a:t> </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29442450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1052736"/>
            <a:ext cx="8496300" cy="4293410"/>
          </a:xfrm>
          <a:prstGeom prst="rect">
            <a:avLst/>
          </a:prstGeom>
          <a:noFill/>
          <a:ln w="9525">
            <a:noFill/>
          </a:ln>
        </p:spPr>
        <p:txBody>
          <a:bodyPr tIns="114264" bIns="114264" anchor="t">
            <a:spAutoFit/>
          </a:bodyPr>
          <a:lstStyle/>
          <a:p>
            <a:r>
              <a:rPr lang="en-US" altLang="zh-CN" sz="2400" b="1" dirty="0" smtClean="0">
                <a:latin typeface="+mn-ea"/>
                <a:ea typeface="+mn-ea"/>
              </a:rPr>
              <a:t>4</a:t>
            </a:r>
            <a:r>
              <a:rPr lang="zh-CN" altLang="zh-CN" sz="2400" b="1" dirty="0">
                <a:latin typeface="+mn-ea"/>
                <a:ea typeface="+mn-ea"/>
              </a:rPr>
              <a:t>．网络知识产权保护的法律</a:t>
            </a:r>
          </a:p>
          <a:p>
            <a:r>
              <a:rPr lang="zh-CN" altLang="zh-CN" sz="2400" b="1" dirty="0">
                <a:latin typeface="+mn-ea"/>
                <a:ea typeface="+mn-ea"/>
              </a:rPr>
              <a:t>保护知识产权也是电子商务比较重要的问题之一。由于在互联网上知识产权的主要表现是信息，因此保护的难度相对比较大。</a:t>
            </a:r>
          </a:p>
          <a:p>
            <a:r>
              <a:rPr lang="zh-CN" altLang="zh-CN" sz="2400" b="1" dirty="0">
                <a:latin typeface="+mn-ea"/>
                <a:ea typeface="+mn-ea"/>
              </a:rPr>
              <a:t>网络对知识产权的保护提出了新的挑战，在研究技术保护措施时，还必须建立适当的法律框架，以便侦测仿冒或欺诈行为，并在上述行为发生时提供有效的法律援助。</a:t>
            </a:r>
          </a:p>
          <a:p>
            <a:r>
              <a:rPr lang="zh-CN" altLang="zh-CN" sz="2400" b="1" dirty="0">
                <a:latin typeface="+mn-ea"/>
                <a:ea typeface="+mn-ea"/>
              </a:rPr>
              <a:t>世界知识产权组织在</a:t>
            </a:r>
            <a:r>
              <a:rPr lang="en-US" altLang="zh-CN" sz="2400" b="1" dirty="0">
                <a:latin typeface="+mn-ea"/>
                <a:ea typeface="+mn-ea"/>
              </a:rPr>
              <a:t>1996</a:t>
            </a:r>
            <a:r>
              <a:rPr lang="zh-CN" altLang="zh-CN" sz="2400" b="1" dirty="0">
                <a:latin typeface="+mn-ea"/>
                <a:ea typeface="+mn-ea"/>
              </a:rPr>
              <a:t>年</a:t>
            </a:r>
            <a:r>
              <a:rPr lang="en-US" altLang="zh-CN" sz="2400" b="1" dirty="0">
                <a:latin typeface="+mn-ea"/>
                <a:ea typeface="+mn-ea"/>
              </a:rPr>
              <a:t>12</a:t>
            </a:r>
            <a:r>
              <a:rPr lang="zh-CN" altLang="zh-CN" sz="2400" b="1" dirty="0">
                <a:latin typeface="+mn-ea"/>
                <a:ea typeface="+mn-ea"/>
              </a:rPr>
              <a:t>月讨论形成的《世界知识产权组织版权保护条约》，对信息网络环境中的软件、数据库的著作权保护和信息数字化、网络传输、技术措施、版权信息等问题进行了系统的解释，但是还有很多遗留的问题没有解决，同时还存在涉及发达国家与发展中国家利益差异的</a:t>
            </a:r>
            <a:r>
              <a:rPr lang="zh-CN" altLang="zh-CN" sz="2400" b="1">
                <a:latin typeface="+mn-ea"/>
                <a:ea typeface="+mn-ea"/>
              </a:rPr>
              <a:t>问题</a:t>
            </a:r>
            <a:r>
              <a:rPr lang="zh-CN" altLang="zh-CN" sz="2400" b="1" smtClean="0">
                <a:latin typeface="+mn-ea"/>
                <a:ea typeface="+mn-ea"/>
              </a:rPr>
              <a:t>。</a:t>
            </a:r>
            <a:endParaRPr lang="zh-CN" altLang="zh-CN" sz="2400" b="1" dirty="0">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smtClean="0">
                <a:solidFill>
                  <a:schemeClr val="tx2"/>
                </a:solidFill>
                <a:effectLst>
                  <a:outerShdw blurRad="38100" dist="38100" dir="2700000" algn="tl">
                    <a:srgbClr val="C0C0C0"/>
                  </a:outerShdw>
                </a:effectLst>
              </a:rPr>
              <a:t>1.4 </a:t>
            </a:r>
            <a:r>
              <a:rPr lang="zh-CN" altLang="zh-CN" sz="3600" b="1" dirty="0">
                <a:solidFill>
                  <a:schemeClr val="tx2"/>
                </a:solidFill>
                <a:effectLst>
                  <a:outerShdw blurRad="38100" dist="38100" dir="2700000" algn="tl">
                    <a:srgbClr val="C0C0C0"/>
                  </a:outerShdw>
                </a:effectLst>
              </a:rPr>
              <a:t>电子商务安全的</a:t>
            </a:r>
            <a:r>
              <a:rPr lang="zh-CN" altLang="zh-CN" sz="3600" b="1" dirty="0" smtClean="0">
                <a:solidFill>
                  <a:schemeClr val="tx2"/>
                </a:solidFill>
                <a:effectLst>
                  <a:outerShdw blurRad="38100" dist="38100" dir="2700000" algn="tl">
                    <a:srgbClr val="C0C0C0"/>
                  </a:outerShdw>
                </a:effectLst>
              </a:rPr>
              <a:t>保障</a:t>
            </a:r>
            <a:endParaRPr lang="zh-CN" altLang="zh-CN" sz="3600" b="1" dirty="0">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731326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1556792"/>
            <a:ext cx="8496300" cy="3554747"/>
          </a:xfrm>
          <a:prstGeom prst="rect">
            <a:avLst/>
          </a:prstGeom>
          <a:noFill/>
          <a:ln w="9525">
            <a:noFill/>
          </a:ln>
        </p:spPr>
        <p:txBody>
          <a:bodyPr tIns="114264" bIns="114264" anchor="t">
            <a:spAutoFit/>
          </a:bodyPr>
          <a:lstStyle/>
          <a:p>
            <a:r>
              <a:rPr lang="zh-CN" altLang="zh-CN" sz="2400" b="1" dirty="0">
                <a:latin typeface="+mn-ea"/>
                <a:ea typeface="+mn-ea"/>
              </a:rPr>
              <a:t>（</a:t>
            </a:r>
            <a:r>
              <a:rPr lang="en-US" altLang="zh-CN" sz="2400" b="1" dirty="0">
                <a:latin typeface="+mn-ea"/>
                <a:ea typeface="+mn-ea"/>
              </a:rPr>
              <a:t>3</a:t>
            </a:r>
            <a:r>
              <a:rPr lang="zh-CN" altLang="zh-CN" sz="2400" b="1" dirty="0">
                <a:latin typeface="+mn-ea"/>
                <a:ea typeface="+mn-ea"/>
              </a:rPr>
              <a:t>）全球信息基础设施委员会（</a:t>
            </a:r>
            <a:r>
              <a:rPr lang="en-US" altLang="zh-CN" sz="2400" b="1" dirty="0">
                <a:latin typeface="+mn-ea"/>
                <a:ea typeface="+mn-ea"/>
              </a:rPr>
              <a:t>GIIC</a:t>
            </a:r>
            <a:r>
              <a:rPr lang="zh-CN" altLang="zh-CN" sz="2400" b="1" dirty="0">
                <a:latin typeface="+mn-ea"/>
                <a:ea typeface="+mn-ea"/>
              </a:rPr>
              <a:t>）电子商务工作委员会报告草案中对电子商务的定义是：电子商务是运用电子通信作为手段的经济活动，通过这种方式人们可以对带有经济价值的产品和服务进行宣传、购买和结算。这种交易的方式不受地理位置、资金多少或零售渠道的所有权影响，公有私有企业、公司、政府组织、各种社会团体、一般公民、企业家都能自由地参加广泛的经济活动，其中包括农业、林业、渔业、工业、私营和政府的服务业。电子商务能使产品在世界范围内交易并向消费者提供多种多样的选择。</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Tree>
    <p:extLst>
      <p:ext uri="{BB962C8B-B14F-4D97-AF65-F5344CB8AC3E}">
        <p14:creationId xmlns:p14="http://schemas.microsoft.com/office/powerpoint/2010/main" val="3230383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252164" y="1196752"/>
            <a:ext cx="8496300" cy="4293410"/>
          </a:xfrm>
          <a:prstGeom prst="rect">
            <a:avLst/>
          </a:prstGeom>
          <a:noFill/>
          <a:ln w="9525">
            <a:noFill/>
          </a:ln>
        </p:spPr>
        <p:txBody>
          <a:bodyPr tIns="114264" bIns="114264" anchor="t">
            <a:spAutoFit/>
          </a:bodyPr>
          <a:lstStyle/>
          <a:p>
            <a:r>
              <a:rPr lang="zh-CN" altLang="zh-CN" sz="2400" b="1" dirty="0">
                <a:latin typeface="+mn-ea"/>
                <a:ea typeface="+mn-ea"/>
              </a:rPr>
              <a:t>（</a:t>
            </a:r>
            <a:r>
              <a:rPr lang="en-US" altLang="zh-CN" sz="2400" b="1" dirty="0">
                <a:latin typeface="+mn-ea"/>
                <a:ea typeface="+mn-ea"/>
              </a:rPr>
              <a:t>4</a:t>
            </a:r>
            <a:r>
              <a:rPr lang="zh-CN" altLang="zh-CN" sz="2400" b="1" dirty="0">
                <a:latin typeface="+mn-ea"/>
                <a:ea typeface="+mn-ea"/>
              </a:rPr>
              <a:t>）国际标准化组织（</a:t>
            </a:r>
            <a:r>
              <a:rPr lang="en-US" altLang="zh-CN" sz="2400" b="1" dirty="0">
                <a:latin typeface="+mn-ea"/>
                <a:ea typeface="+mn-ea"/>
              </a:rPr>
              <a:t>ISO/IEC</a:t>
            </a:r>
            <a:r>
              <a:rPr lang="zh-CN" altLang="zh-CN" sz="2400" b="1" dirty="0">
                <a:latin typeface="+mn-ea"/>
                <a:ea typeface="+mn-ea"/>
              </a:rPr>
              <a:t>）关于</a:t>
            </a:r>
            <a:r>
              <a:rPr lang="en-US" altLang="zh-CN" sz="2400" b="1" dirty="0">
                <a:latin typeface="+mn-ea"/>
                <a:ea typeface="+mn-ea"/>
              </a:rPr>
              <a:t>EB</a:t>
            </a:r>
            <a:r>
              <a:rPr lang="zh-CN" altLang="zh-CN" sz="2400" b="1" dirty="0">
                <a:latin typeface="+mn-ea"/>
                <a:ea typeface="+mn-ea"/>
              </a:rPr>
              <a:t>谅解备忘录对</a:t>
            </a:r>
            <a:r>
              <a:rPr lang="en-US" altLang="zh-CN" sz="2400" b="1" dirty="0">
                <a:latin typeface="+mn-ea"/>
                <a:ea typeface="+mn-ea"/>
              </a:rPr>
              <a:t>EB</a:t>
            </a:r>
            <a:r>
              <a:rPr lang="zh-CN" altLang="zh-CN" sz="2400" b="1" dirty="0">
                <a:latin typeface="+mn-ea"/>
                <a:ea typeface="+mn-ea"/>
              </a:rPr>
              <a:t>的定义是：电子商务（</a:t>
            </a:r>
            <a:r>
              <a:rPr lang="en-US" altLang="zh-CN" sz="2400" b="1" dirty="0">
                <a:latin typeface="+mn-ea"/>
                <a:ea typeface="+mn-ea"/>
              </a:rPr>
              <a:t>EB</a:t>
            </a:r>
            <a:r>
              <a:rPr lang="zh-CN" altLang="zh-CN" sz="2400" b="1" dirty="0">
                <a:latin typeface="+mn-ea"/>
                <a:ea typeface="+mn-ea"/>
              </a:rPr>
              <a:t>）是企业之间、企业与消费者之间信息内容与需求交换的一种通用术语。</a:t>
            </a:r>
          </a:p>
          <a:p>
            <a:r>
              <a:rPr lang="zh-CN" altLang="zh-CN" sz="2400" b="1" dirty="0">
                <a:latin typeface="+mn-ea"/>
                <a:ea typeface="+mn-ea"/>
              </a:rPr>
              <a:t>（</a:t>
            </a:r>
            <a:r>
              <a:rPr lang="en-US" altLang="zh-CN" sz="2400" b="1" dirty="0">
                <a:latin typeface="+mn-ea"/>
                <a:ea typeface="+mn-ea"/>
              </a:rPr>
              <a:t>5</a:t>
            </a:r>
            <a:r>
              <a:rPr lang="zh-CN" altLang="zh-CN" sz="2400" b="1" dirty="0">
                <a:latin typeface="+mn-ea"/>
                <a:ea typeface="+mn-ea"/>
              </a:rPr>
              <a:t>）</a:t>
            </a:r>
            <a:r>
              <a:rPr lang="en-US" altLang="zh-CN" sz="2400" b="1" dirty="0">
                <a:latin typeface="+mn-ea"/>
                <a:ea typeface="+mn-ea"/>
              </a:rPr>
              <a:t>IBM</a:t>
            </a:r>
            <a:r>
              <a:rPr lang="zh-CN" altLang="zh-CN" sz="2400" b="1" dirty="0">
                <a:latin typeface="+mn-ea"/>
                <a:ea typeface="+mn-ea"/>
              </a:rPr>
              <a:t>公司的电子商务（</a:t>
            </a:r>
            <a:r>
              <a:rPr lang="en-US" altLang="zh-CN" sz="2400" b="1" dirty="0">
                <a:latin typeface="+mn-ea"/>
                <a:ea typeface="+mn-ea"/>
              </a:rPr>
              <a:t>E-Business</a:t>
            </a:r>
            <a:r>
              <a:rPr lang="zh-CN" altLang="zh-CN" sz="2400" b="1" dirty="0">
                <a:latin typeface="+mn-ea"/>
                <a:ea typeface="+mn-ea"/>
              </a:rPr>
              <a:t>）概念：在网络计算机环境下的商业化应用，不仅仅是硬件和软件的结合，也不仅仅是我们通常意义下强调交易的狭义的电子商务（</a:t>
            </a:r>
            <a:r>
              <a:rPr lang="en-US" altLang="zh-CN" sz="2400" b="1" dirty="0">
                <a:latin typeface="+mn-ea"/>
                <a:ea typeface="+mn-ea"/>
              </a:rPr>
              <a:t>E-Commerce</a:t>
            </a:r>
            <a:r>
              <a:rPr lang="zh-CN" altLang="zh-CN" sz="2400" b="1" dirty="0">
                <a:latin typeface="+mn-ea"/>
                <a:ea typeface="+mn-ea"/>
              </a:rPr>
              <a:t>），而是把买方、卖方、厂商及其合作伙伴在因特网（</a:t>
            </a:r>
            <a:r>
              <a:rPr lang="en-US" altLang="zh-CN" sz="2400" b="1" dirty="0">
                <a:latin typeface="+mn-ea"/>
                <a:ea typeface="+mn-ea"/>
              </a:rPr>
              <a:t>Internet</a:t>
            </a:r>
            <a:r>
              <a:rPr lang="zh-CN" altLang="zh-CN" sz="2400" b="1" dirty="0">
                <a:latin typeface="+mn-ea"/>
                <a:ea typeface="+mn-ea"/>
              </a:rPr>
              <a:t>）、企业内部网（</a:t>
            </a:r>
            <a:r>
              <a:rPr lang="en-US" altLang="zh-CN" sz="2400" b="1" dirty="0">
                <a:latin typeface="+mn-ea"/>
                <a:ea typeface="+mn-ea"/>
              </a:rPr>
              <a:t>Intranet</a:t>
            </a:r>
            <a:r>
              <a:rPr lang="zh-CN" altLang="zh-CN" sz="2400" b="1" dirty="0">
                <a:latin typeface="+mn-ea"/>
                <a:ea typeface="+mn-ea"/>
              </a:rPr>
              <a:t>）和企业外部网（</a:t>
            </a:r>
            <a:r>
              <a:rPr lang="en-US" altLang="zh-CN" sz="2400" b="1" dirty="0">
                <a:latin typeface="+mn-ea"/>
                <a:ea typeface="+mn-ea"/>
              </a:rPr>
              <a:t>Extranet</a:t>
            </a:r>
            <a:r>
              <a:rPr lang="zh-CN" altLang="zh-CN" sz="2400" b="1" dirty="0">
                <a:latin typeface="+mn-ea"/>
                <a:ea typeface="+mn-ea"/>
              </a:rPr>
              <a:t>）结合起来的应用。它同时强调这三部分是有层次的：只有先建立良好的</a:t>
            </a:r>
            <a:r>
              <a:rPr lang="en-US" altLang="zh-CN" sz="2400" b="1" dirty="0">
                <a:latin typeface="+mn-ea"/>
                <a:ea typeface="+mn-ea"/>
              </a:rPr>
              <a:t>Intranet</a:t>
            </a:r>
            <a:r>
              <a:rPr lang="zh-CN" altLang="zh-CN" sz="2400" b="1" dirty="0">
                <a:latin typeface="+mn-ea"/>
                <a:ea typeface="+mn-ea"/>
              </a:rPr>
              <a:t>，建立好比较完善的标准和各种信息基础设施，才能顺利扩展到</a:t>
            </a:r>
            <a:r>
              <a:rPr lang="en-US" altLang="zh-CN" sz="2400" b="1" dirty="0">
                <a:latin typeface="+mn-ea"/>
                <a:ea typeface="+mn-ea"/>
              </a:rPr>
              <a:t>Extranet</a:t>
            </a:r>
            <a:r>
              <a:rPr lang="zh-CN" altLang="zh-CN" sz="2400" b="1" dirty="0">
                <a:latin typeface="+mn-ea"/>
                <a:ea typeface="+mn-ea"/>
              </a:rPr>
              <a:t>，最后扩展到</a:t>
            </a:r>
            <a:r>
              <a:rPr lang="en-US" altLang="zh-CN" sz="2400" b="1" dirty="0">
                <a:latin typeface="+mn-ea"/>
                <a:ea typeface="+mn-ea"/>
              </a:rPr>
              <a:t>E-Commerce</a:t>
            </a:r>
            <a:r>
              <a:rPr lang="zh-CN" altLang="zh-CN" sz="2400" b="1" dirty="0">
                <a:latin typeface="+mn-ea"/>
                <a:ea typeface="+mn-ea"/>
              </a:rPr>
              <a:t>。</a:t>
            </a: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Tree>
    <p:extLst>
      <p:ext uri="{BB962C8B-B14F-4D97-AF65-F5344CB8AC3E}">
        <p14:creationId xmlns:p14="http://schemas.microsoft.com/office/powerpoint/2010/main" val="3230383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6"/>
          <p:cNvSpPr/>
          <p:nvPr/>
        </p:nvSpPr>
        <p:spPr>
          <a:xfrm>
            <a:off x="323850" y="901700"/>
            <a:ext cx="8496300" cy="6140070"/>
          </a:xfrm>
          <a:prstGeom prst="rect">
            <a:avLst/>
          </a:prstGeom>
          <a:noFill/>
          <a:ln w="9525">
            <a:noFill/>
          </a:ln>
        </p:spPr>
        <p:txBody>
          <a:bodyPr tIns="114264" bIns="114264" anchor="t">
            <a:spAutoFit/>
          </a:bodyPr>
          <a:lstStyle/>
          <a:p>
            <a:pPr algn="just">
              <a:buClr>
                <a:srgbClr val="000000"/>
              </a:buClr>
            </a:pPr>
            <a:r>
              <a:rPr lang="zh-CN" altLang="zh-CN" sz="2400" b="1" dirty="0" smtClean="0">
                <a:latin typeface="+mn-ea"/>
                <a:ea typeface="+mn-ea"/>
              </a:rPr>
              <a:t>（</a:t>
            </a:r>
            <a:r>
              <a:rPr lang="en-US" altLang="zh-CN" sz="2400" b="1" dirty="0">
                <a:latin typeface="+mn-ea"/>
                <a:ea typeface="+mn-ea"/>
              </a:rPr>
              <a:t>6</a:t>
            </a:r>
            <a:r>
              <a:rPr lang="zh-CN" altLang="zh-CN" sz="2400" b="1" dirty="0">
                <a:latin typeface="+mn-ea"/>
                <a:ea typeface="+mn-ea"/>
              </a:rPr>
              <a:t>）</a:t>
            </a:r>
            <a:r>
              <a:rPr lang="en-US" altLang="zh-CN" sz="2400" b="1" dirty="0">
                <a:latin typeface="+mn-ea"/>
                <a:ea typeface="+mn-ea"/>
              </a:rPr>
              <a:t>HP</a:t>
            </a:r>
            <a:r>
              <a:rPr lang="zh-CN" altLang="zh-CN" sz="2400" b="1" dirty="0">
                <a:latin typeface="+mn-ea"/>
                <a:ea typeface="+mn-ea"/>
              </a:rPr>
              <a:t>公司提出电子商务（</a:t>
            </a:r>
            <a:r>
              <a:rPr lang="en-US" altLang="zh-CN" sz="2400" b="1" dirty="0">
                <a:latin typeface="+mn-ea"/>
                <a:ea typeface="+mn-ea"/>
              </a:rPr>
              <a:t>EC</a:t>
            </a:r>
            <a:r>
              <a:rPr lang="zh-CN" altLang="zh-CN" sz="2400" b="1" dirty="0">
                <a:latin typeface="+mn-ea"/>
                <a:ea typeface="+mn-ea"/>
              </a:rPr>
              <a:t>）、电子业务（</a:t>
            </a:r>
            <a:r>
              <a:rPr lang="en-US" altLang="zh-CN" sz="2400" b="1" dirty="0">
                <a:latin typeface="+mn-ea"/>
                <a:ea typeface="+mn-ea"/>
              </a:rPr>
              <a:t>EB</a:t>
            </a:r>
            <a:r>
              <a:rPr lang="zh-CN" altLang="zh-CN" sz="2400" b="1" dirty="0">
                <a:latin typeface="+mn-ea"/>
                <a:ea typeface="+mn-ea"/>
              </a:rPr>
              <a:t>）、电子消费（</a:t>
            </a:r>
            <a:r>
              <a:rPr lang="en-US" altLang="zh-CN" sz="2400" b="1" dirty="0">
                <a:latin typeface="+mn-ea"/>
                <a:ea typeface="+mn-ea"/>
              </a:rPr>
              <a:t>EC</a:t>
            </a:r>
            <a:r>
              <a:rPr lang="zh-CN" altLang="zh-CN" sz="2400" b="1" dirty="0">
                <a:latin typeface="+mn-ea"/>
                <a:ea typeface="+mn-ea"/>
              </a:rPr>
              <a:t>）和电子化世界的概念。电子商务（</a:t>
            </a:r>
            <a:r>
              <a:rPr lang="en-US" altLang="zh-CN" sz="2400" b="1" dirty="0">
                <a:latin typeface="+mn-ea"/>
                <a:ea typeface="+mn-ea"/>
              </a:rPr>
              <a:t>E-Commerce</a:t>
            </a:r>
            <a:r>
              <a:rPr lang="zh-CN" altLang="zh-CN" sz="2400" b="1" dirty="0">
                <a:latin typeface="+mn-ea"/>
                <a:ea typeface="+mn-ea"/>
              </a:rPr>
              <a:t>）的定义是：通过电子化手段来完成商业贸易活动的一种方式。电子商务使我们能够以电了交易为手段完成物品和服务等的交换，是商家和客户之间的联系纽带。它包括两种基本形式：商家之间的电子商务和商家与最终消费者之间的电子商务。电子业务（</a:t>
            </a:r>
            <a:r>
              <a:rPr lang="en-US" altLang="zh-CN" sz="2400" b="1" dirty="0">
                <a:latin typeface="+mn-ea"/>
                <a:ea typeface="+mn-ea"/>
              </a:rPr>
              <a:t>E-Business</a:t>
            </a:r>
            <a:r>
              <a:rPr lang="zh-CN" altLang="zh-CN" sz="2400" b="1" dirty="0">
                <a:latin typeface="+mn-ea"/>
                <a:ea typeface="+mn-ea"/>
              </a:rPr>
              <a:t>）的定义是：一种新型的业务开展手段，通过基于</a:t>
            </a:r>
            <a:r>
              <a:rPr lang="en-US" altLang="zh-CN" sz="2400" b="1" dirty="0">
                <a:latin typeface="+mn-ea"/>
                <a:ea typeface="+mn-ea"/>
              </a:rPr>
              <a:t>Internet</a:t>
            </a:r>
            <a:r>
              <a:rPr lang="zh-CN" altLang="zh-CN" sz="2400" b="1" dirty="0">
                <a:latin typeface="+mn-ea"/>
                <a:ea typeface="+mn-ea"/>
              </a:rPr>
              <a:t>的信息结构，使得公司、供应商、合作伙伴和客户之间，利用电子业务共享信息。电子业务不仅能够有效地增强现有业务进程的实施，而且能够对市场等动态因素做出快速响应并及时调整当前业务进程。更重要的是，电子业务本身也为企业创造出了更多、更新的业务运作模式。电子消费（</a:t>
            </a:r>
            <a:r>
              <a:rPr lang="en-US" altLang="zh-CN" sz="2400" b="1" dirty="0">
                <a:latin typeface="+mn-ea"/>
                <a:ea typeface="+mn-ea"/>
              </a:rPr>
              <a:t>E-Consume</a:t>
            </a:r>
            <a:r>
              <a:rPr lang="zh-CN" altLang="zh-CN" sz="2400" b="1" dirty="0">
                <a:latin typeface="+mn-ea"/>
                <a:ea typeface="+mn-ea"/>
              </a:rPr>
              <a:t>）的定义是：人们使用信息技术进行娱乐、学习、工作、购物等一系列活动，使家庭的娱乐方式越来越多地从传统电视向</a:t>
            </a:r>
            <a:r>
              <a:rPr lang="en-US" altLang="zh-CN" sz="2400" b="1" dirty="0">
                <a:latin typeface="+mn-ea"/>
                <a:ea typeface="+mn-ea"/>
              </a:rPr>
              <a:t>Internet</a:t>
            </a:r>
            <a:r>
              <a:rPr lang="zh-CN" altLang="zh-CN" sz="2400" b="1" dirty="0">
                <a:latin typeface="+mn-ea"/>
                <a:ea typeface="+mn-ea"/>
              </a:rPr>
              <a:t>转变。</a:t>
            </a:r>
          </a:p>
          <a:p>
            <a:pPr lvl="0" indent="0" algn="just">
              <a:buClr>
                <a:srgbClr val="000000"/>
              </a:buClr>
            </a:pPr>
            <a:endParaRPr lang="zh-CN" altLang="en-US" sz="2400" b="1" dirty="0">
              <a:solidFill>
                <a:schemeClr val="tx1"/>
              </a:solidFill>
              <a:latin typeface="+mn-ea"/>
              <a:ea typeface="+mn-ea"/>
            </a:endParaRPr>
          </a:p>
        </p:txBody>
      </p:sp>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Tree>
    <p:extLst>
      <p:ext uri="{BB962C8B-B14F-4D97-AF65-F5344CB8AC3E}">
        <p14:creationId xmlns:p14="http://schemas.microsoft.com/office/powerpoint/2010/main" val="3230383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203" y="140731"/>
            <a:ext cx="7868285" cy="646331"/>
          </a:xfrm>
          <a:prstGeom prst="rect">
            <a:avLst/>
          </a:prstGeom>
          <a:noFill/>
        </p:spPr>
        <p:txBody>
          <a:bodyPr wrap="square" rtlCol="0" anchor="t">
            <a:spAutoFit/>
          </a:bodyPr>
          <a:lstStyle/>
          <a:p>
            <a:r>
              <a:rPr lang="en-US" altLang="zh-CN" sz="3600" b="1" dirty="0">
                <a:solidFill>
                  <a:schemeClr val="tx2"/>
                </a:solidFill>
                <a:effectLst>
                  <a:outerShdw blurRad="38100" dist="38100" dir="2700000" algn="tl">
                    <a:srgbClr val="C0C0C0"/>
                  </a:outerShdw>
                </a:effectLst>
                <a:latin typeface="+mj-lt"/>
                <a:ea typeface="+mj-ea"/>
                <a:cs typeface="+mj-cs"/>
              </a:rPr>
              <a:t>1.1</a:t>
            </a:r>
            <a:r>
              <a:rPr lang="zh-CN" altLang="zh-CN" sz="3600" b="1" dirty="0">
                <a:solidFill>
                  <a:schemeClr val="tx2"/>
                </a:solidFill>
                <a:effectLst>
                  <a:outerShdw blurRad="38100" dist="38100" dir="2700000" algn="tl">
                    <a:srgbClr val="C0C0C0"/>
                  </a:outerShdw>
                </a:effectLst>
                <a:latin typeface="+mj-lt"/>
                <a:ea typeface="+mj-ea"/>
                <a:cs typeface="+mj-cs"/>
              </a:rPr>
              <a:t>电子商务及其系统构成</a:t>
            </a:r>
          </a:p>
        </p:txBody>
      </p:sp>
      <p:sp>
        <p:nvSpPr>
          <p:cNvPr id="3" name="矩形 2"/>
          <p:cNvSpPr/>
          <p:nvPr/>
        </p:nvSpPr>
        <p:spPr>
          <a:xfrm>
            <a:off x="287603" y="1412776"/>
            <a:ext cx="8640960" cy="3416320"/>
          </a:xfrm>
          <a:prstGeom prst="rect">
            <a:avLst/>
          </a:prstGeom>
        </p:spPr>
        <p:txBody>
          <a:bodyPr wrap="square">
            <a:spAutoFit/>
          </a:bodyPr>
          <a:lstStyle/>
          <a:p>
            <a:r>
              <a:rPr lang="zh-CN" altLang="zh-CN" sz="2400" b="1" dirty="0">
                <a:latin typeface="+mn-ea"/>
                <a:ea typeface="+mn-ea"/>
              </a:rPr>
              <a:t>（</a:t>
            </a:r>
            <a:r>
              <a:rPr lang="en-US" altLang="zh-CN" sz="2400" b="1" dirty="0">
                <a:latin typeface="+mn-ea"/>
                <a:ea typeface="+mn-ea"/>
              </a:rPr>
              <a:t>7</a:t>
            </a:r>
            <a:r>
              <a:rPr lang="zh-CN" altLang="zh-CN" sz="2400" b="1" dirty="0">
                <a:latin typeface="+mn-ea"/>
                <a:ea typeface="+mn-ea"/>
              </a:rPr>
              <a:t>）通用电气公司（</a:t>
            </a:r>
            <a:r>
              <a:rPr lang="en-US" altLang="zh-CN" sz="2400" b="1" dirty="0">
                <a:latin typeface="+mn-ea"/>
                <a:ea typeface="+mn-ea"/>
              </a:rPr>
              <a:t>GE</a:t>
            </a:r>
            <a:r>
              <a:rPr lang="zh-CN" altLang="zh-CN" sz="2400" b="1" dirty="0">
                <a:latin typeface="+mn-ea"/>
                <a:ea typeface="+mn-ea"/>
              </a:rPr>
              <a:t>）对电子商务的定义是：电子商务是通过电子方式进行商业交易，分为企业与企业间的电子商务、企业与消费者之间的电子商务。企业与企业间的电子商务以</a:t>
            </a:r>
            <a:r>
              <a:rPr lang="en-US" altLang="zh-CN" sz="2400" b="1" dirty="0">
                <a:latin typeface="+mn-ea"/>
                <a:ea typeface="+mn-ea"/>
              </a:rPr>
              <a:t>EDI</a:t>
            </a:r>
            <a:r>
              <a:rPr lang="zh-CN" altLang="zh-CN" sz="2400" b="1" dirty="0">
                <a:latin typeface="+mn-ea"/>
                <a:ea typeface="+mn-ea"/>
              </a:rPr>
              <a:t>为核心技术，以增值网（</a:t>
            </a:r>
            <a:r>
              <a:rPr lang="en-US" altLang="zh-CN" sz="2400" b="1" dirty="0">
                <a:latin typeface="+mn-ea"/>
                <a:ea typeface="+mn-ea"/>
              </a:rPr>
              <a:t>VAN</a:t>
            </a:r>
            <a:r>
              <a:rPr lang="zh-CN" altLang="zh-CN" sz="2400" b="1" dirty="0">
                <a:latin typeface="+mn-ea"/>
                <a:ea typeface="+mn-ea"/>
              </a:rPr>
              <a:t>）和因特网（</a:t>
            </a:r>
            <a:r>
              <a:rPr lang="en-US" altLang="zh-CN" sz="2400" b="1" dirty="0">
                <a:latin typeface="+mn-ea"/>
                <a:ea typeface="+mn-ea"/>
              </a:rPr>
              <a:t>Internet</a:t>
            </a:r>
            <a:r>
              <a:rPr lang="zh-CN" altLang="zh-CN" sz="2400" b="1" dirty="0">
                <a:latin typeface="+mn-ea"/>
                <a:ea typeface="+mn-ea"/>
              </a:rPr>
              <a:t>）为主要手段，实现企业间业务流程的电子化，配合企业内部的电子化生产管理系统，提高企业从生产、库存到流通（包括物资和资金）各个环节的效率。企业与消费者之间的电子商务以</a:t>
            </a:r>
            <a:r>
              <a:rPr lang="en-US" altLang="zh-CN" sz="2400" b="1" dirty="0">
                <a:latin typeface="+mn-ea"/>
                <a:ea typeface="+mn-ea"/>
              </a:rPr>
              <a:t>Internet</a:t>
            </a:r>
            <a:r>
              <a:rPr lang="zh-CN" altLang="zh-CN" sz="2400" b="1" dirty="0">
                <a:latin typeface="+mn-ea"/>
                <a:ea typeface="+mn-ea"/>
              </a:rPr>
              <a:t>为主要服务提供手段，实现公众消费和服务提供方式以及相关付款方式的电子化。</a:t>
            </a:r>
          </a:p>
        </p:txBody>
      </p:sp>
    </p:spTree>
    <p:extLst>
      <p:ext uri="{BB962C8B-B14F-4D97-AF65-F5344CB8AC3E}">
        <p14:creationId xmlns:p14="http://schemas.microsoft.com/office/powerpoint/2010/main" val="3230383341"/>
      </p:ext>
    </p:extLst>
  </p:cSld>
  <p:clrMapOvr>
    <a:masterClrMapping/>
  </p:clrMapOvr>
</p:sld>
</file>

<file path=ppt/theme/theme1.xml><?xml version="1.0" encoding="utf-8"?>
<a:theme xmlns:a="http://schemas.openxmlformats.org/drawingml/2006/main" name="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演示文稿电子商务案例分析2">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第1章">
  <a:themeElements>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D1259"/>
        </a:dk1>
        <a:lt1>
          <a:srgbClr val="FFFFFF"/>
        </a:lt1>
        <a:dk2>
          <a:srgbClr val="0E4AA2"/>
        </a:dk2>
        <a:lt2>
          <a:srgbClr val="C0C0C0"/>
        </a:lt2>
        <a:accent1>
          <a:srgbClr val="3191D3"/>
        </a:accent1>
        <a:accent2>
          <a:srgbClr val="81CFEB"/>
        </a:accent2>
        <a:accent3>
          <a:srgbClr val="FFFFFF"/>
        </a:accent3>
        <a:accent4>
          <a:srgbClr val="090E4B"/>
        </a:accent4>
        <a:accent5>
          <a:srgbClr val="ADC7E5"/>
        </a:accent5>
        <a:accent6>
          <a:srgbClr val="73B9D3"/>
        </a:accent6>
        <a:hlink>
          <a:srgbClr val="6FB7B7"/>
        </a:hlink>
        <a:folHlink>
          <a:srgbClr val="DCCA42"/>
        </a:folHlink>
      </a:clrScheme>
      <a:clrMap bg1="lt1" tx1="dk1" bg2="lt2" tx2="dk2" accent1="accent1" accent2="accent2" accent3="accent3" accent4="accent4" accent5="accent5" accent6="accent6" hlink="hlink" folHlink="folHlink"/>
    </a:extraClrScheme>
    <a:extraClrScheme>
      <a:clrScheme name="">
        <a:dk1>
          <a:srgbClr val="542F81"/>
        </a:dk1>
        <a:lt1>
          <a:srgbClr val="FFFFFF"/>
        </a:lt1>
        <a:dk2>
          <a:srgbClr val="0E4AA2"/>
        </a:dk2>
        <a:lt2>
          <a:srgbClr val="C0C0C0"/>
        </a:lt2>
        <a:accent1>
          <a:srgbClr val="2B59D9"/>
        </a:accent1>
        <a:accent2>
          <a:srgbClr val="EFA441"/>
        </a:accent2>
        <a:accent3>
          <a:srgbClr val="FFFFFF"/>
        </a:accent3>
        <a:accent4>
          <a:srgbClr val="47276E"/>
        </a:accent4>
        <a:accent5>
          <a:srgbClr val="ACB5E9"/>
        </a:accent5>
        <a:accent6>
          <a:srgbClr val="D6933A"/>
        </a:accent6>
        <a:hlink>
          <a:srgbClr val="63C398"/>
        </a:hlink>
        <a:folHlink>
          <a:srgbClr val="AAC856"/>
        </a:folHlink>
      </a:clrScheme>
      <a:clrMap bg1="lt1" tx1="dk1" bg2="lt2" tx2="dk2" accent1="accent1" accent2="accent2" accent3="accent3" accent4="accent4" accent5="accent5" accent6="accent6" hlink="hlink" folHlink="folHlink"/>
    </a:extraClrScheme>
    <a:extraClrScheme>
      <a:clrScheme name="">
        <a:dk1>
          <a:srgbClr val="0E3558"/>
        </a:dk1>
        <a:lt1>
          <a:srgbClr val="FFFFFF"/>
        </a:lt1>
        <a:dk2>
          <a:srgbClr val="006666"/>
        </a:dk2>
        <a:lt2>
          <a:srgbClr val="969696"/>
        </a:lt2>
        <a:accent1>
          <a:srgbClr val="E3BE05"/>
        </a:accent1>
        <a:accent2>
          <a:srgbClr val="4BC77A"/>
        </a:accent2>
        <a:accent3>
          <a:srgbClr val="FFFFFF"/>
        </a:accent3>
        <a:accent4>
          <a:srgbClr val="0A2C4B"/>
        </a:accent4>
        <a:accent5>
          <a:srgbClr val="EEDBAA"/>
        </a:accent5>
        <a:accent6>
          <a:srgbClr val="43B26D"/>
        </a:accent6>
        <a:hlink>
          <a:srgbClr val="CC3300"/>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幼圆"/>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1800" b="0" i="0" u="none" strike="noStrike" cap="none" normalizeH="0" baseline="0" smtClean="0">
            <a:ln>
              <a:noFill/>
            </a:ln>
            <a:solidFill>
              <a:schemeClr val="tx1"/>
            </a:solidFill>
            <a:effectLst/>
            <a:latin typeface="Arial" panose="020B0604020202020204" pitchFamily="34" charset="0"/>
            <a:ea typeface="楷体_GB2312" pitchFamily="1"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第1章</Template>
  <TotalTime>121</TotalTime>
  <Words>7493</Words>
  <Application>Microsoft Office PowerPoint</Application>
  <PresentationFormat>全屏显示(4:3)</PresentationFormat>
  <Paragraphs>278</Paragraphs>
  <Slides>53</Slides>
  <Notes>0</Notes>
  <HiddenSlides>0</HiddenSlides>
  <MMClips>0</MMClips>
  <ScaleCrop>false</ScaleCrop>
  <HeadingPairs>
    <vt:vector size="4" baseType="variant">
      <vt:variant>
        <vt:lpstr>主题</vt:lpstr>
      </vt:variant>
      <vt:variant>
        <vt:i4>6</vt:i4>
      </vt:variant>
      <vt:variant>
        <vt:lpstr>幻灯片标题</vt:lpstr>
      </vt:variant>
      <vt:variant>
        <vt:i4>53</vt:i4>
      </vt:variant>
    </vt:vector>
  </HeadingPairs>
  <TitlesOfParts>
    <vt:vector size="59" baseType="lpstr">
      <vt:lpstr>第1章</vt:lpstr>
      <vt:lpstr>自定义设计方案</vt:lpstr>
      <vt:lpstr>演示文稿电子商务案例分析2</vt:lpstr>
      <vt:lpstr>1_第1章</vt:lpstr>
      <vt:lpstr>Blends</vt:lpstr>
      <vt:lpstr>1_自定义设计方案</vt:lpstr>
      <vt:lpstr>PowerPoint 演示文稿</vt:lpstr>
      <vt:lpstr>第1章 电子商务安全概述</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xiaoxia</dc:creator>
  <cp:lastModifiedBy>雨林木风</cp:lastModifiedBy>
  <cp:revision>126</cp:revision>
  <dcterms:created xsi:type="dcterms:W3CDTF">2006-09-08T01:11:00Z</dcterms:created>
  <dcterms:modified xsi:type="dcterms:W3CDTF">2016-12-26T05:31:02Z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