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Lst>
  <p:notesMasterIdLst>
    <p:notesMasterId r:id="rId28"/>
  </p:notesMasterIdLst>
  <p:sldIdLst>
    <p:sldId id="357" r:id="rId5"/>
    <p:sldId id="355" r:id="rId6"/>
    <p:sldId id="378" r:id="rId7"/>
    <p:sldId id="356" r:id="rId8"/>
    <p:sldId id="382" r:id="rId9"/>
    <p:sldId id="362" r:id="rId10"/>
    <p:sldId id="361" r:id="rId11"/>
    <p:sldId id="360" r:id="rId12"/>
    <p:sldId id="359" r:id="rId13"/>
    <p:sldId id="363" r:id="rId14"/>
    <p:sldId id="365" r:id="rId15"/>
    <p:sldId id="366" r:id="rId16"/>
    <p:sldId id="364" r:id="rId17"/>
    <p:sldId id="380" r:id="rId18"/>
    <p:sldId id="381" r:id="rId19"/>
    <p:sldId id="368" r:id="rId20"/>
    <p:sldId id="367" r:id="rId21"/>
    <p:sldId id="369" r:id="rId22"/>
    <p:sldId id="370" r:id="rId23"/>
    <p:sldId id="371" r:id="rId24"/>
    <p:sldId id="379" r:id="rId25"/>
    <p:sldId id="376" r:id="rId26"/>
    <p:sldId id="373"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39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10E91D-36C9-4F4F-AC18-6F93A320CCF0}"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657A04-13E8-4420-B4BE-E09AA58B50C0}" type="slidenum">
              <a:rPr lang="zh-CN" altLang="en-US" smtClean="0"/>
              <a:t>‹#›</a:t>
            </a:fld>
            <a:endParaRPr lang="zh-CN" altLang="en-US"/>
          </a:p>
        </p:txBody>
      </p:sp>
    </p:spTree>
    <p:extLst>
      <p:ext uri="{BB962C8B-B14F-4D97-AF65-F5344CB8AC3E}">
        <p14:creationId xmlns:p14="http://schemas.microsoft.com/office/powerpoint/2010/main" val="343517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57A04-13E8-4420-B4BE-E09AA58B50C0}" type="slidenum">
              <a:rPr lang="zh-CN" altLang="en-US" smtClean="0"/>
              <a:t>2</a:t>
            </a:fld>
            <a:endParaRPr lang="zh-CN" altLang="en-US"/>
          </a:p>
        </p:txBody>
      </p:sp>
    </p:spTree>
    <p:extLst>
      <p:ext uri="{BB962C8B-B14F-4D97-AF65-F5344CB8AC3E}">
        <p14:creationId xmlns:p14="http://schemas.microsoft.com/office/powerpoint/2010/main" val="3856288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汽车昼夜或班次行程内，不需中途停车加油</a:t>
            </a:r>
            <a:endParaRPr lang="zh-CN" altLang="en-US" dirty="0"/>
          </a:p>
        </p:txBody>
      </p:sp>
      <p:sp>
        <p:nvSpPr>
          <p:cNvPr id="4" name="灯片编号占位符 3"/>
          <p:cNvSpPr>
            <a:spLocks noGrp="1"/>
          </p:cNvSpPr>
          <p:nvPr>
            <p:ph type="sldNum" sz="quarter" idx="10"/>
          </p:nvPr>
        </p:nvSpPr>
        <p:spPr/>
        <p:txBody>
          <a:bodyPr/>
          <a:lstStyle/>
          <a:p>
            <a:fld id="{75657A04-13E8-4420-B4BE-E09AA58B50C0}" type="slidenum">
              <a:rPr lang="zh-CN" altLang="en-US" smtClean="0"/>
              <a:t>18</a:t>
            </a:fld>
            <a:endParaRPr lang="zh-CN" altLang="en-US"/>
          </a:p>
        </p:txBody>
      </p:sp>
    </p:spTree>
    <p:extLst>
      <p:ext uri="{BB962C8B-B14F-4D97-AF65-F5344CB8AC3E}">
        <p14:creationId xmlns:p14="http://schemas.microsoft.com/office/powerpoint/2010/main" val="272821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0.wmf"/><Relationship Id="rId5" Type="http://schemas.openxmlformats.org/officeDocument/2006/relationships/oleObject" Target="../embeddings/oleObject3.bin"/><Relationship Id="rId4" Type="http://schemas.openxmlformats.org/officeDocument/2006/relationships/image" Target="../media/image11.wmf"/></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23728" y="267494"/>
            <a:ext cx="5976664" cy="563180"/>
          </a:xfrm>
        </p:spPr>
        <p:txBody>
          <a:bodyPr>
            <a:noAutofit/>
          </a:bodyPr>
          <a:lstStyle/>
          <a:p>
            <a:pPr>
              <a:defRPr/>
            </a:pPr>
            <a:r>
              <a:rPr lang="zh-CN" altLang="en-US" sz="3600" b="1" dirty="0" smtClean="0">
                <a:latin typeface="黑体" panose="02010609060101010101" pitchFamily="49" charset="-122"/>
                <a:ea typeface="黑体" panose="02010609060101010101" pitchFamily="49" charset="-122"/>
              </a:rPr>
              <a:t>任务三</a:t>
            </a:r>
            <a:r>
              <a:rPr lang="zh-CN" altLang="en-US" sz="3600" b="1" dirty="0">
                <a:latin typeface="黑体" panose="02010609060101010101" pitchFamily="49" charset="-122"/>
                <a:ea typeface="黑体" panose="02010609060101010101" pitchFamily="49" charset="-122"/>
              </a:rPr>
              <a:t>　汽车使用性能量标</a:t>
            </a:r>
            <a:endParaRPr lang="zh-CN" altLang="en-US" sz="3600" dirty="0">
              <a:latin typeface="黑体" pitchFamily="2" charset="-122"/>
              <a:ea typeface="黑体" pitchFamily="2" charset="-122"/>
            </a:endParaRPr>
          </a:p>
        </p:txBody>
      </p:sp>
      <p:pic>
        <p:nvPicPr>
          <p:cNvPr id="5" name="Picture 6" descr="Img2551843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131590"/>
            <a:ext cx="4941273" cy="373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47079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1275606"/>
            <a:ext cx="8784976" cy="2246769"/>
          </a:xfrm>
          <a:prstGeom prst="rect">
            <a:avLst/>
          </a:prstGeom>
        </p:spPr>
        <p:txBody>
          <a:bodyPr wrap="square">
            <a:spAutoFit/>
          </a:bodyPr>
          <a:lstStyle/>
          <a:p>
            <a:pPr indent="719138">
              <a:lnSpc>
                <a:spcPct val="125000"/>
              </a:lnSpc>
              <a:spcBef>
                <a:spcPct val="0"/>
              </a:spcBef>
            </a:pPr>
            <a:r>
              <a:rPr lang="zh-CN" altLang="en-US" sz="2800" b="1" dirty="0">
                <a:solidFill>
                  <a:srgbClr val="FF0000"/>
                </a:solidFill>
                <a:latin typeface="黑体" panose="02010609060101010101" pitchFamily="49" charset="-122"/>
                <a:ea typeface="黑体" panose="02010609060101010101" pitchFamily="49" charset="-122"/>
              </a:rPr>
              <a:t>汽车质量利用</a:t>
            </a:r>
          </a:p>
          <a:p>
            <a:pPr>
              <a:lnSpc>
                <a:spcPct val="125000"/>
              </a:lnSpc>
              <a:spcBef>
                <a:spcPct val="0"/>
              </a:spcBef>
            </a:pPr>
            <a:r>
              <a:rPr kumimoji="1" lang="zh-CN" altLang="en-US" sz="2800" dirty="0">
                <a:latin typeface="黑体" panose="02010609060101010101" pitchFamily="49" charset="-122"/>
                <a:ea typeface="黑体" panose="02010609060101010101" pitchFamily="49" charset="-122"/>
              </a:rPr>
              <a:t>　　汽车质量利用描述了汽车整备质量与装载质量的关系。通常利用质量利用系数或整备质量利用系数作为评价指标，评价汽车质量利用的优劣。 </a:t>
            </a:r>
          </a:p>
        </p:txBody>
      </p:sp>
    </p:spTree>
    <p:extLst>
      <p:ext uri="{BB962C8B-B14F-4D97-AF65-F5344CB8AC3E}">
        <p14:creationId xmlns:p14="http://schemas.microsoft.com/office/powerpoint/2010/main" val="418511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4185" y="1275606"/>
            <a:ext cx="5688037" cy="999657"/>
          </a:xfrm>
          <a:prstGeom prst="rect">
            <a:avLst/>
          </a:prstGeom>
          <a:solidFill>
            <a:srgbClr val="FFFF00"/>
          </a:solidFill>
          <a:ln>
            <a:noFill/>
          </a:ln>
          <a:extLst>
            <a:ext uri="{91240B29-F687-4F45-9708-019B960494DF}">
              <a14:hiddenLine xmlns:a14="http://schemas.microsoft.com/office/drawing/2010/main" w="9525" algn="ctr">
                <a:solidFill>
                  <a:srgbClr val="000000"/>
                </a:solidFill>
                <a:miter lim="800000"/>
                <a:headEnd/>
                <a:tailEnd/>
              </a14:hiddenLine>
            </a:ext>
          </a:extLst>
        </p:spPr>
      </p:pic>
      <p:graphicFrame>
        <p:nvGraphicFramePr>
          <p:cNvPr id="3" name="Object 9"/>
          <p:cNvGraphicFramePr>
            <a:graphicFrameLocks noChangeAspect="1"/>
          </p:cNvGraphicFramePr>
          <p:nvPr>
            <p:extLst>
              <p:ext uri="{D42A27DB-BD31-4B8C-83A1-F6EECF244321}">
                <p14:modId xmlns:p14="http://schemas.microsoft.com/office/powerpoint/2010/main" val="3734620243"/>
              </p:ext>
            </p:extLst>
          </p:nvPr>
        </p:nvGraphicFramePr>
        <p:xfrm>
          <a:off x="1904185" y="3003798"/>
          <a:ext cx="5242190" cy="1040135"/>
        </p:xfrm>
        <a:graphic>
          <a:graphicData uri="http://schemas.openxmlformats.org/presentationml/2006/ole">
            <mc:AlternateContent xmlns:mc="http://schemas.openxmlformats.org/markup-compatibility/2006">
              <mc:Choice xmlns:v="urn:schemas-microsoft-com:vml" Requires="v">
                <p:oleObj spid="_x0000_s5154" name="公式" r:id="rId5" imgW="2044700" imgH="419100" progId="Equation.3">
                  <p:embed/>
                </p:oleObj>
              </mc:Choice>
              <mc:Fallback>
                <p:oleObj name="公式" r:id="rId5" imgW="20447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4185" y="3003798"/>
                        <a:ext cx="5242190" cy="1040135"/>
                      </a:xfrm>
                      <a:prstGeom prst="rect">
                        <a:avLst/>
                      </a:prstGeom>
                      <a:solidFill>
                        <a:srgbClr val="FFFF00"/>
                      </a:solidFill>
                      <a:ln>
                        <a:noFill/>
                      </a:ln>
                    </p:spPr>
                  </p:pic>
                </p:oleObj>
              </mc:Fallback>
            </mc:AlternateContent>
          </a:graphicData>
        </a:graphic>
      </p:graphicFrame>
    </p:spTree>
    <p:extLst>
      <p:ext uri="{BB962C8B-B14F-4D97-AF65-F5344CB8AC3E}">
        <p14:creationId xmlns:p14="http://schemas.microsoft.com/office/powerpoint/2010/main" val="1974302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54"/>
          <p:cNvSpPr>
            <a:spLocks noChangeArrowheads="1"/>
          </p:cNvSpPr>
          <p:nvPr/>
        </p:nvSpPr>
        <p:spPr bwMode="auto">
          <a:xfrm>
            <a:off x="1691680" y="483518"/>
            <a:ext cx="58681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1" lang="zh-CN" altLang="en-US" sz="2800" b="1" dirty="0">
                <a:solidFill>
                  <a:srgbClr val="FF0000"/>
                </a:solidFill>
                <a:latin typeface="黑体" panose="02010609060101010101" pitchFamily="49" charset="-122"/>
                <a:ea typeface="黑体" panose="02010609060101010101" pitchFamily="49" charset="-122"/>
                <a:cs typeface="宋体" panose="02010600030101010101" pitchFamily="2" charset="-122"/>
              </a:rPr>
              <a:t>几种国产汽车的整备质量利用系数</a:t>
            </a:r>
          </a:p>
        </p:txBody>
      </p:sp>
      <p:graphicFrame>
        <p:nvGraphicFramePr>
          <p:cNvPr id="3" name="Group 115"/>
          <p:cNvGraphicFramePr>
            <a:graphicFrameLocks noGrp="1"/>
          </p:cNvGraphicFramePr>
          <p:nvPr>
            <p:extLst>
              <p:ext uri="{D42A27DB-BD31-4B8C-83A1-F6EECF244321}">
                <p14:modId xmlns:p14="http://schemas.microsoft.com/office/powerpoint/2010/main" val="2356642719"/>
              </p:ext>
            </p:extLst>
          </p:nvPr>
        </p:nvGraphicFramePr>
        <p:xfrm>
          <a:off x="1043608" y="1006738"/>
          <a:ext cx="7416823" cy="3749056"/>
        </p:xfrm>
        <a:graphic>
          <a:graphicData uri="http://schemas.openxmlformats.org/drawingml/2006/table">
            <a:tbl>
              <a:tblPr/>
              <a:tblGrid>
                <a:gridCol w="2281703"/>
                <a:gridCol w="2009014"/>
                <a:gridCol w="1309032"/>
                <a:gridCol w="1817074"/>
              </a:tblGrid>
              <a:tr h="32031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汽车型号</a:t>
                      </a:r>
                      <a:endPar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4" marB="45724" anchor="ctr" horzOverflow="overflow">
                    <a:lnL w="0" cap="flat" cmpd="sng" algn="ctr">
                      <a:solidFill>
                        <a:srgbClr val="010000"/>
                      </a:solidFill>
                      <a:prstDash val="solid"/>
                      <a:miter lim="800000"/>
                      <a:headEnd type="none" w="med" len="med"/>
                      <a:tailEnd type="none" w="med" len="med"/>
                    </a:lnL>
                    <a:lnR w="12700" cap="flat" cmpd="sng" algn="ctr">
                      <a:solidFill>
                        <a:srgbClr val="01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1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整备质量</a:t>
                      </a:r>
                      <a:endPar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kg</a:t>
                      </a: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4" marB="45724" anchor="ctr" horzOverflow="overflow">
                    <a:lnL w="12700" cap="flat" cmpd="sng" algn="ctr">
                      <a:solidFill>
                        <a:srgbClr val="010000"/>
                      </a:solidFill>
                      <a:prstDash val="solid"/>
                      <a:miter lim="800000"/>
                      <a:headEnd type="none" w="med" len="med"/>
                      <a:tailEnd type="none" w="med" len="med"/>
                    </a:lnL>
                    <a:lnR w="12700" cap="flat" cmpd="sng" algn="ctr">
                      <a:solidFill>
                        <a:srgbClr val="01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1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装载质量（</a:t>
                      </a: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kg</a:t>
                      </a: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4" marB="45724" anchor="ctr" horzOverflow="overflow">
                    <a:lnL w="12700" cap="flat" cmpd="sng" algn="ctr">
                      <a:solidFill>
                        <a:srgbClr val="010000"/>
                      </a:solidFill>
                      <a:prstDash val="solid"/>
                      <a:miter lim="800000"/>
                      <a:headEnd type="none" w="med" len="med"/>
                      <a:tailEnd type="none" w="med" len="med"/>
                    </a:lnL>
                    <a:lnR w="12700" cap="flat" cmpd="sng" algn="ctr">
                      <a:solidFill>
                        <a:srgbClr val="01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1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整备质量</a:t>
                      </a:r>
                      <a:endPar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利用系数</a:t>
                      </a:r>
                      <a:endParaRPr kumimoji="0" lang="zh-CN" altLang="en-US" sz="1800" b="0" i="0" u="none" strike="noStrike" cap="none" normalizeH="0" baseline="0" dirty="0" smtClean="0">
                        <a:ln>
                          <a:noFill/>
                        </a:ln>
                        <a:solidFill>
                          <a:schemeClr val="tx1"/>
                        </a:solidFill>
                        <a:effectLst/>
                        <a:latin typeface="黑体" pitchFamily="2" charset="-122"/>
                        <a:ea typeface="黑体" pitchFamily="2" charset="-122"/>
                        <a:cs typeface="宋体" pitchFamily="2" charset="-122"/>
                      </a:endParaRPr>
                    </a:p>
                  </a:txBody>
                  <a:tcPr marT="45724" marB="45724" anchor="ctr" horzOverflow="overflow">
                    <a:lnL w="12700" cap="flat" cmpd="sng" algn="ctr">
                      <a:solidFill>
                        <a:srgbClr val="010000"/>
                      </a:solidFill>
                      <a:prstDash val="solid"/>
                      <a:miter lim="800000"/>
                      <a:headEnd type="none" w="med" len="med"/>
                      <a:tailEnd type="none" w="med" len="med"/>
                    </a:lnL>
                    <a:lnR w="0" cap="flat" cmpd="sng" algn="ctr">
                      <a:solidFill>
                        <a:srgbClr val="01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10000"/>
                      </a:solidFill>
                      <a:prstDash val="solid"/>
                      <a:miter lim="800000"/>
                      <a:headEnd type="none" w="med" len="med"/>
                      <a:tailEnd type="none" w="med" len="med"/>
                    </a:lnB>
                    <a:lnTlToBr>
                      <a:noFill/>
                    </a:lnTlToBr>
                    <a:lnBlToTr>
                      <a:noFill/>
                    </a:lnBlToTr>
                    <a:noFill/>
                  </a:tcPr>
                </a:tc>
              </a:tr>
              <a:tr h="2722676">
                <a:tc>
                  <a:txBody>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北京</a:t>
                      </a:r>
                      <a:r>
                        <a:rPr kumimoji="0" lang="en-US" altLang="zh-CN" sz="1800" b="0" i="0" u="none" strike="noStrike" cap="none" normalizeH="0" baseline="0" dirty="0" err="1" smtClean="0">
                          <a:ln>
                            <a:noFill/>
                          </a:ln>
                          <a:solidFill>
                            <a:srgbClr val="000000"/>
                          </a:solidFill>
                          <a:effectLst/>
                          <a:latin typeface="黑体" pitchFamily="2" charset="-122"/>
                          <a:ea typeface="黑体" pitchFamily="2" charset="-122"/>
                          <a:cs typeface="宋体" pitchFamily="2" charset="-122"/>
                        </a:rPr>
                        <a:t>BJl041Q2DG</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北京</a:t>
                      </a:r>
                      <a:r>
                        <a:rPr kumimoji="0" lang="en-US" altLang="zh-CN" sz="1800" b="0" i="0" u="none" strike="noStrike" cap="none" normalizeH="0" baseline="0" dirty="0" err="1" smtClean="0">
                          <a:ln>
                            <a:noFill/>
                          </a:ln>
                          <a:solidFill>
                            <a:srgbClr val="000000"/>
                          </a:solidFill>
                          <a:effectLst/>
                          <a:latin typeface="黑体" pitchFamily="2" charset="-122"/>
                          <a:ea typeface="黑体" pitchFamily="2" charset="-122"/>
                          <a:cs typeface="宋体" pitchFamily="2" charset="-122"/>
                        </a:rPr>
                        <a:t>BJl041Q4DG</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北京</a:t>
                      </a:r>
                      <a:r>
                        <a:rPr kumimoji="0" lang="en-US" altLang="zh-CN" sz="1800" b="0" i="0" u="none" strike="noStrike" cap="none" normalizeH="0" baseline="0" dirty="0" err="1" smtClean="0">
                          <a:ln>
                            <a:noFill/>
                          </a:ln>
                          <a:solidFill>
                            <a:srgbClr val="000000"/>
                          </a:solidFill>
                          <a:effectLst/>
                          <a:latin typeface="黑体" pitchFamily="2" charset="-122"/>
                          <a:ea typeface="黑体" pitchFamily="2" charset="-122"/>
                          <a:cs typeface="宋体" pitchFamily="2" charset="-122"/>
                        </a:rPr>
                        <a:t>BJl041Q2SG</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跃进</a:t>
                      </a:r>
                      <a:r>
                        <a:rPr kumimoji="0" lang="en-US" altLang="zh-CN" sz="1800" b="0" i="0" u="none" strike="noStrike" cap="none" normalizeH="0" baseline="0" dirty="0" err="1" smtClean="0">
                          <a:ln>
                            <a:noFill/>
                          </a:ln>
                          <a:solidFill>
                            <a:srgbClr val="000000"/>
                          </a:solidFill>
                          <a:effectLst/>
                          <a:latin typeface="黑体" pitchFamily="2" charset="-122"/>
                          <a:ea typeface="黑体" pitchFamily="2" charset="-122"/>
                          <a:cs typeface="宋体" pitchFamily="2" charset="-122"/>
                        </a:rPr>
                        <a:t>NJ2040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跃进</a:t>
                      </a:r>
                      <a:r>
                        <a:rPr kumimoji="0" lang="en-US" altLang="zh-CN" sz="1800" b="0" i="0" u="none" strike="noStrike" cap="none" normalizeH="0" baseline="0" dirty="0" err="1" smtClean="0">
                          <a:ln>
                            <a:noFill/>
                          </a:ln>
                          <a:solidFill>
                            <a:srgbClr val="000000"/>
                          </a:solidFill>
                          <a:effectLst/>
                          <a:latin typeface="黑体" pitchFamily="2" charset="-122"/>
                          <a:ea typeface="黑体" pitchFamily="2" charset="-122"/>
                          <a:cs typeface="宋体" pitchFamily="2" charset="-122"/>
                        </a:rPr>
                        <a:t>NJ2040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FF3300"/>
                          </a:solidFill>
                          <a:effectLst/>
                          <a:latin typeface="黑体" pitchFamily="2" charset="-122"/>
                          <a:ea typeface="黑体" pitchFamily="2" charset="-122"/>
                          <a:cs typeface="宋体" pitchFamily="2" charset="-122"/>
                        </a:rPr>
                        <a:t>解放</a:t>
                      </a:r>
                      <a:r>
                        <a:rPr kumimoji="0" lang="en-US" altLang="zh-CN" sz="1800" b="0" i="0" u="none" strike="noStrike" cap="none" normalizeH="0" baseline="0" dirty="0" err="1" smtClean="0">
                          <a:ln>
                            <a:noFill/>
                          </a:ln>
                          <a:solidFill>
                            <a:srgbClr val="FF3300"/>
                          </a:solidFill>
                          <a:effectLst/>
                          <a:latin typeface="黑体" pitchFamily="2" charset="-122"/>
                          <a:ea typeface="黑体" pitchFamily="2" charset="-122"/>
                          <a:cs typeface="宋体" pitchFamily="2" charset="-122"/>
                        </a:rPr>
                        <a:t>CAl091</a:t>
                      </a:r>
                      <a:endParaRPr kumimoji="0" lang="en-US" altLang="zh-CN" sz="1800" b="0" i="0" u="none" strike="noStrike" cap="none" normalizeH="0" baseline="0" dirty="0" smtClean="0">
                        <a:ln>
                          <a:noFill/>
                        </a:ln>
                        <a:solidFill>
                          <a:srgbClr val="FF3300"/>
                        </a:solidFill>
                        <a:effectLst/>
                        <a:latin typeface="黑体" pitchFamily="2" charset="-122"/>
                        <a:ea typeface="黑体" pitchFamily="2"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解放</a:t>
                      </a:r>
                      <a:r>
                        <a:rPr kumimoji="0" lang="en-US" altLang="zh-CN" sz="1800" b="0" i="0" u="none" strike="noStrike" cap="none" normalizeH="0" baseline="0" dirty="0" err="1" smtClean="0">
                          <a:ln>
                            <a:noFill/>
                          </a:ln>
                          <a:solidFill>
                            <a:srgbClr val="000000"/>
                          </a:solidFill>
                          <a:effectLst/>
                          <a:latin typeface="黑体" pitchFamily="2" charset="-122"/>
                          <a:ea typeface="黑体" pitchFamily="2" charset="-122"/>
                          <a:cs typeface="宋体" pitchFamily="2" charset="-122"/>
                        </a:rPr>
                        <a:t>CAll40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东风</a:t>
                      </a:r>
                      <a:r>
                        <a:rPr kumimoji="0" lang="en-US" altLang="zh-CN" sz="1800" b="0" i="0" u="none" strike="noStrike" cap="none" normalizeH="0" baseline="0" dirty="0" err="1" smtClean="0">
                          <a:ln>
                            <a:noFill/>
                          </a:ln>
                          <a:solidFill>
                            <a:srgbClr val="000000"/>
                          </a:solidFill>
                          <a:effectLst/>
                          <a:latin typeface="黑体" pitchFamily="2" charset="-122"/>
                          <a:ea typeface="黑体" pitchFamily="2" charset="-122"/>
                          <a:cs typeface="宋体" pitchFamily="2" charset="-122"/>
                        </a:rPr>
                        <a:t>EQ1090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黄河</a:t>
                      </a:r>
                      <a:r>
                        <a:rPr kumimoji="0" lang="en-US" altLang="zh-CN" sz="1800" b="0" i="0" u="none" strike="noStrike" cap="none" normalizeH="0" baseline="0" dirty="0" err="1" smtClean="0">
                          <a:ln>
                            <a:noFill/>
                          </a:ln>
                          <a:solidFill>
                            <a:srgbClr val="000000"/>
                          </a:solidFill>
                          <a:effectLst/>
                          <a:latin typeface="黑体" pitchFamily="2" charset="-122"/>
                          <a:ea typeface="黑体" pitchFamily="2" charset="-122"/>
                          <a:cs typeface="宋体" pitchFamily="2" charset="-122"/>
                        </a:rPr>
                        <a:t>JNll81C13</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黄河</a:t>
                      </a:r>
                      <a:r>
                        <a:rPr kumimoji="0" lang="en-US" altLang="zh-CN" sz="1800" b="0" i="0" u="none" strike="noStrike" cap="none" normalizeH="0" baseline="0" dirty="0" err="1" smtClean="0">
                          <a:ln>
                            <a:noFill/>
                          </a:ln>
                          <a:solidFill>
                            <a:srgbClr val="000000"/>
                          </a:solidFill>
                          <a:effectLst/>
                          <a:latin typeface="黑体" pitchFamily="2" charset="-122"/>
                          <a:ea typeface="黑体" pitchFamily="2" charset="-122"/>
                          <a:cs typeface="宋体" pitchFamily="2" charset="-122"/>
                        </a:rPr>
                        <a:t>JNll50</a:t>
                      </a: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黄河</a:t>
                      </a:r>
                      <a:r>
                        <a:rPr kumimoji="0" lang="en-US" altLang="zh-CN" sz="1800" b="0" i="0" u="none" strike="noStrike" cap="none" normalizeH="0" baseline="0" dirty="0" err="1" smtClean="0">
                          <a:ln>
                            <a:noFill/>
                          </a:ln>
                          <a:solidFill>
                            <a:srgbClr val="000000"/>
                          </a:solidFill>
                          <a:effectLst/>
                          <a:latin typeface="黑体" pitchFamily="2" charset="-122"/>
                          <a:ea typeface="黑体" pitchFamily="2" charset="-122"/>
                          <a:cs typeface="宋体" pitchFamily="2" charset="-122"/>
                        </a:rPr>
                        <a:t>JNll50</a:t>
                      </a: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106</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endParaRPr>
                    </a:p>
                  </a:txBody>
                  <a:tcPr marT="45724" marB="45724" horzOverflow="overflow">
                    <a:lnL w="0" cap="flat" cmpd="sng" algn="ctr">
                      <a:solidFill>
                        <a:srgbClr val="010000"/>
                      </a:solidFill>
                      <a:prstDash val="solid"/>
                      <a:miter lim="800000"/>
                      <a:headEnd type="none" w="med" len="med"/>
                      <a:tailEnd type="none" w="med" len="med"/>
                    </a:lnL>
                    <a:lnR w="12700" cap="flat" cmpd="sng" algn="ctr">
                      <a:solidFill>
                        <a:srgbClr val="010000"/>
                      </a:solidFill>
                      <a:prstDash val="solid"/>
                      <a:miter lim="800000"/>
                      <a:headEnd type="none" w="med" len="med"/>
                      <a:tailEnd type="none" w="med" len="med"/>
                    </a:lnR>
                    <a:lnT w="12700" cap="flat" cmpd="sng" algn="ctr">
                      <a:solidFill>
                        <a:srgbClr val="01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1900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2050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1970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3200(</a:t>
                      </a: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无绞盘</a:t>
                      </a: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3440(</a:t>
                      </a:r>
                      <a:r>
                        <a:rPr kumimoji="0" lang="zh-CN" altLang="en-US"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有绞盘</a:t>
                      </a: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3300"/>
                          </a:solidFill>
                          <a:effectLst/>
                          <a:latin typeface="黑体" pitchFamily="2" charset="-122"/>
                          <a:ea typeface="黑体" pitchFamily="2" charset="-122"/>
                          <a:cs typeface="宋体" pitchFamily="2" charset="-122"/>
                        </a:rPr>
                        <a:t>4250</a:t>
                      </a:r>
                      <a:endParaRPr kumimoji="0" lang="en-US" altLang="zh-CN" sz="1800" b="0" i="0" u="none" strike="noStrike" cap="none" normalizeH="0" baseline="0" dirty="0" smtClean="0">
                        <a:ln>
                          <a:noFill/>
                        </a:ln>
                        <a:solidFill>
                          <a:srgbClr val="FF3300"/>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5900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4084</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6430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6800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6600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endParaRPr>
                    </a:p>
                  </a:txBody>
                  <a:tcPr marT="45724" marB="45724" horzOverflow="overflow">
                    <a:lnL w="12700" cap="flat" cmpd="sng" algn="ctr">
                      <a:solidFill>
                        <a:srgbClr val="010000"/>
                      </a:solidFill>
                      <a:prstDash val="solid"/>
                      <a:miter lim="800000"/>
                      <a:headEnd type="none" w="med" len="med"/>
                      <a:tailEnd type="none" w="med" len="med"/>
                    </a:lnL>
                    <a:lnR w="12700" cap="flat" cmpd="sng" algn="ctr">
                      <a:solidFill>
                        <a:srgbClr val="010000"/>
                      </a:solidFill>
                      <a:prstDash val="solid"/>
                      <a:miter lim="800000"/>
                      <a:headEnd type="none" w="med" len="med"/>
                      <a:tailEnd type="none" w="med" len="med"/>
                    </a:lnR>
                    <a:lnT w="12700" cap="flat" cmpd="sng" algn="ctr">
                      <a:solidFill>
                        <a:srgbClr val="01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2000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2000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1500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1500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1500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3300"/>
                          </a:solidFill>
                          <a:effectLst/>
                          <a:latin typeface="黑体" pitchFamily="2" charset="-122"/>
                          <a:ea typeface="黑体" pitchFamily="2" charset="-122"/>
                          <a:cs typeface="宋体" pitchFamily="2" charset="-122"/>
                        </a:rPr>
                        <a:t>5000</a:t>
                      </a:r>
                      <a:endParaRPr kumimoji="0" lang="en-US" altLang="zh-CN" sz="1800" b="0" i="0" u="none" strike="noStrike" cap="none" normalizeH="0" baseline="0" dirty="0" smtClean="0">
                        <a:ln>
                          <a:noFill/>
                        </a:ln>
                        <a:solidFill>
                          <a:srgbClr val="FF3300"/>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8000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5000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10000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8000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8000</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endParaRPr>
                    </a:p>
                  </a:txBody>
                  <a:tcPr marT="45724" marB="45724" horzOverflow="overflow">
                    <a:lnL w="12700" cap="flat" cmpd="sng" algn="ctr">
                      <a:solidFill>
                        <a:srgbClr val="010000"/>
                      </a:solidFill>
                      <a:prstDash val="solid"/>
                      <a:miter lim="800000"/>
                      <a:headEnd type="none" w="med" len="med"/>
                      <a:tailEnd type="none" w="med" len="med"/>
                    </a:lnL>
                    <a:lnR w="12700" cap="flat" cmpd="sng" algn="ctr">
                      <a:solidFill>
                        <a:srgbClr val="010000"/>
                      </a:solidFill>
                      <a:prstDash val="solid"/>
                      <a:miter lim="800000"/>
                      <a:headEnd type="none" w="med" len="med"/>
                      <a:tailEnd type="none" w="med" len="med"/>
                    </a:lnR>
                    <a:lnT w="12700" cap="flat" cmpd="sng" algn="ctr">
                      <a:solidFill>
                        <a:srgbClr val="01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1.05</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0.98</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0.76</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0.47</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0.44</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FF3300"/>
                          </a:solidFill>
                          <a:effectLst/>
                          <a:latin typeface="黑体" pitchFamily="2" charset="-122"/>
                          <a:ea typeface="黑体" pitchFamily="2" charset="-122"/>
                          <a:cs typeface="宋体" pitchFamily="2" charset="-122"/>
                        </a:rPr>
                        <a:t>1.17</a:t>
                      </a:r>
                      <a:endParaRPr kumimoji="0" lang="en-US" altLang="zh-CN" sz="1800" b="0" i="0" u="none" strike="noStrike" cap="none" normalizeH="0" baseline="0" dirty="0" smtClean="0">
                        <a:ln>
                          <a:noFill/>
                        </a:ln>
                        <a:solidFill>
                          <a:srgbClr val="FF3300"/>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1.36</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1.22</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1.56</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1.21</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黑体" pitchFamily="2" charset="-122"/>
                          <a:ea typeface="黑体" pitchFamily="2" charset="-122"/>
                          <a:cs typeface="宋体" pitchFamily="2" charset="-122"/>
                        </a:rPr>
                        <a:t>1.56</a:t>
                      </a:r>
                      <a:endParaRPr kumimoji="0" lang="en-US" altLang="zh-CN" sz="1800" b="0" i="0" u="none" strike="noStrike" cap="none" normalizeH="0" baseline="0" dirty="0" smtClean="0">
                        <a:ln>
                          <a:noFill/>
                        </a:ln>
                        <a:solidFill>
                          <a:schemeClr val="tx1"/>
                        </a:solidFill>
                        <a:effectLst/>
                        <a:latin typeface="黑体" pitchFamily="2" charset="-122"/>
                        <a:ea typeface="黑体" pitchFamily="2" charset="-122"/>
                      </a:endParaRPr>
                    </a:p>
                  </a:txBody>
                  <a:tcPr marT="45724" marB="45724" horzOverflow="overflow">
                    <a:lnL w="12700" cap="flat" cmpd="sng" algn="ctr">
                      <a:solidFill>
                        <a:srgbClr val="010000"/>
                      </a:solidFill>
                      <a:prstDash val="solid"/>
                      <a:miter lim="800000"/>
                      <a:headEnd type="none" w="med" len="med"/>
                      <a:tailEnd type="none" w="med" len="med"/>
                    </a:lnL>
                    <a:lnR w="0" cap="flat" cmpd="sng" algn="ctr">
                      <a:solidFill>
                        <a:srgbClr val="010000"/>
                      </a:solidFill>
                      <a:prstDash val="solid"/>
                      <a:miter lim="800000"/>
                      <a:headEnd type="none" w="med" len="med"/>
                      <a:tailEnd type="none" w="med" len="med"/>
                    </a:lnR>
                    <a:lnT w="12700" cap="flat" cmpd="sng" algn="ctr">
                      <a:solidFill>
                        <a:srgbClr val="01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6604302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99592" y="1851670"/>
            <a:ext cx="7704856" cy="1169551"/>
          </a:xfrm>
          <a:prstGeom prst="rect">
            <a:avLst/>
          </a:prstGeom>
        </p:spPr>
        <p:txBody>
          <a:bodyPr wrap="square">
            <a:spAutoFit/>
          </a:bodyPr>
          <a:lstStyle/>
          <a:p>
            <a:pPr>
              <a:lnSpc>
                <a:spcPct val="125000"/>
              </a:lnSpc>
              <a:spcBef>
                <a:spcPct val="0"/>
              </a:spcBef>
            </a:pPr>
            <a:r>
              <a:rPr lang="zh-CN" altLang="en-US" sz="2800" b="1" dirty="0">
                <a:solidFill>
                  <a:srgbClr val="FF0000"/>
                </a:solidFill>
                <a:latin typeface="黑体" panose="02010609060101010101" pitchFamily="49" charset="-122"/>
                <a:ea typeface="黑体" panose="02010609060101010101" pitchFamily="49" charset="-122"/>
              </a:rPr>
              <a:t>二、使用方便性</a:t>
            </a:r>
          </a:p>
          <a:p>
            <a:pPr>
              <a:lnSpc>
                <a:spcPct val="125000"/>
              </a:lnSpc>
              <a:spcBef>
                <a:spcPct val="0"/>
              </a:spcBef>
            </a:pPr>
            <a:r>
              <a:rPr lang="zh-CN" altLang="en-US" sz="2800" b="1" dirty="0">
                <a:latin typeface="黑体" panose="02010609060101010101" pitchFamily="49" charset="-122"/>
                <a:ea typeface="黑体" panose="02010609060101010101" pitchFamily="49" charset="-122"/>
                <a:sym typeface="Wingdings" panose="05000000000000000000" pitchFamily="2" charset="2"/>
              </a:rPr>
              <a:t></a:t>
            </a:r>
            <a:r>
              <a:rPr lang="zh-CN" altLang="en-US" sz="2800" b="1" dirty="0">
                <a:latin typeface="黑体" panose="02010609060101010101" pitchFamily="49" charset="-122"/>
                <a:ea typeface="黑体" panose="02010609060101010101" pitchFamily="49" charset="-122"/>
              </a:rPr>
              <a:t>定义：</a:t>
            </a:r>
            <a:r>
              <a:rPr kumimoji="1" lang="zh-CN" altLang="en-US" sz="2800" b="1" dirty="0">
                <a:latin typeface="黑体" panose="02010609060101010101" pitchFamily="49" charset="-122"/>
                <a:ea typeface="黑体" panose="02010609060101010101" pitchFamily="49" charset="-122"/>
              </a:rPr>
              <a:t>汽车在结构上为使用者提供的方便</a:t>
            </a:r>
            <a:r>
              <a:rPr kumimoji="1" lang="zh-CN" altLang="en-US" sz="2800" b="1" dirty="0" smtClean="0">
                <a:latin typeface="黑体" panose="02010609060101010101" pitchFamily="49" charset="-122"/>
                <a:ea typeface="黑体" panose="02010609060101010101" pitchFamily="49" charset="-122"/>
              </a:rPr>
              <a:t>程度</a:t>
            </a:r>
            <a:endParaRPr kumimoji="1" lang="zh-CN" altLang="en-US" sz="28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69577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043608" y="1419622"/>
            <a:ext cx="7704856" cy="2400657"/>
          </a:xfrm>
          <a:prstGeom prst="rect">
            <a:avLst/>
          </a:prstGeom>
        </p:spPr>
        <p:txBody>
          <a:bodyPr wrap="square">
            <a:spAutoFit/>
          </a:bodyPr>
          <a:lstStyle/>
          <a:p>
            <a:pPr>
              <a:lnSpc>
                <a:spcPct val="125000"/>
              </a:lnSpc>
              <a:spcBef>
                <a:spcPct val="0"/>
              </a:spcBef>
            </a:pPr>
            <a:r>
              <a:rPr lang="en-US" altLang="zh-CN" sz="2400" dirty="0" smtClean="0">
                <a:latin typeface="黑体" panose="02010609060101010101" pitchFamily="49" charset="-122"/>
                <a:ea typeface="黑体" panose="02010609060101010101" pitchFamily="49" charset="-122"/>
              </a:rPr>
              <a:t>1</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操纵轻便性</a:t>
            </a:r>
          </a:p>
          <a:p>
            <a:pPr>
              <a:lnSpc>
                <a:spcPct val="125000"/>
              </a:lnSpc>
              <a:spcBef>
                <a:spcPct val="0"/>
              </a:spcBef>
            </a:pPr>
            <a:r>
              <a:rPr kumimoji="1" lang="zh-CN" altLang="en-US" sz="2400" dirty="0">
                <a:latin typeface="黑体" panose="02010609060101010101" pitchFamily="49" charset="-122"/>
                <a:ea typeface="黑体" panose="02010609060101010101" pitchFamily="49" charset="-122"/>
              </a:rPr>
              <a:t>驾驶员劳动强度的大小</a:t>
            </a:r>
          </a:p>
          <a:p>
            <a:pPr>
              <a:lnSpc>
                <a:spcPct val="125000"/>
              </a:lnSpc>
              <a:spcBef>
                <a:spcPct val="0"/>
              </a:spcBef>
            </a:pPr>
            <a:r>
              <a:rPr kumimoji="1" lang="zh-CN" altLang="en-US" sz="2400" b="1" dirty="0" smtClean="0">
                <a:latin typeface="黑体" panose="02010609060101010101" pitchFamily="49" charset="-122"/>
                <a:ea typeface="黑体" panose="02010609060101010101" pitchFamily="49" charset="-122"/>
              </a:rPr>
              <a:t>操纵</a:t>
            </a:r>
            <a:r>
              <a:rPr kumimoji="1" lang="zh-CN" altLang="en-US" sz="2400" b="1" dirty="0">
                <a:latin typeface="黑体" panose="02010609060101010101" pitchFamily="49" charset="-122"/>
                <a:ea typeface="黑体" panose="02010609060101010101" pitchFamily="49" charset="-122"/>
              </a:rPr>
              <a:t>力：转向力、踏板力</a:t>
            </a:r>
          </a:p>
          <a:p>
            <a:pPr>
              <a:lnSpc>
                <a:spcPct val="125000"/>
              </a:lnSpc>
              <a:spcBef>
                <a:spcPct val="0"/>
              </a:spcBef>
            </a:pPr>
            <a:r>
              <a:rPr kumimoji="1" lang="zh-CN" altLang="en-US" sz="2400" b="1" dirty="0" smtClean="0">
                <a:latin typeface="黑体" panose="02010609060101010101" pitchFamily="49" charset="-122"/>
                <a:ea typeface="黑体" panose="02010609060101010101" pitchFamily="49" charset="-122"/>
              </a:rPr>
              <a:t>操作</a:t>
            </a:r>
            <a:r>
              <a:rPr kumimoji="1" lang="zh-CN" altLang="en-US" sz="2400" b="1" dirty="0">
                <a:latin typeface="黑体" panose="02010609060101010101" pitchFamily="49" charset="-122"/>
                <a:ea typeface="黑体" panose="02010609060101010101" pitchFamily="49" charset="-122"/>
              </a:rPr>
              <a:t>频度：转向、变速、制动</a:t>
            </a:r>
          </a:p>
          <a:p>
            <a:pPr>
              <a:lnSpc>
                <a:spcPct val="125000"/>
              </a:lnSpc>
              <a:spcBef>
                <a:spcPct val="0"/>
              </a:spcBef>
            </a:pPr>
            <a:r>
              <a:rPr kumimoji="1" lang="zh-CN" altLang="en-US" sz="2400" b="1" dirty="0" smtClean="0">
                <a:latin typeface="黑体" panose="02010609060101010101" pitchFamily="49" charset="-122"/>
                <a:ea typeface="黑体" panose="02010609060101010101" pitchFamily="49" charset="-122"/>
              </a:rPr>
              <a:t>驾驶</a:t>
            </a:r>
            <a:r>
              <a:rPr kumimoji="1" lang="zh-CN" altLang="en-US" sz="2400" b="1" dirty="0">
                <a:latin typeface="黑体" panose="02010609060101010101" pitchFamily="49" charset="-122"/>
                <a:ea typeface="黑体" panose="02010609060101010101" pitchFamily="49" charset="-122"/>
              </a:rPr>
              <a:t>员工作条件：座椅、空间、视野、灯光</a:t>
            </a:r>
            <a:r>
              <a:rPr kumimoji="1" lang="zh-CN" altLang="en-US" sz="2400" b="1" dirty="0" smtClean="0">
                <a:latin typeface="黑体" panose="02010609060101010101" pitchFamily="49" charset="-122"/>
                <a:ea typeface="黑体" panose="02010609060101010101" pitchFamily="49" charset="-122"/>
              </a:rPr>
              <a:t>仪表</a:t>
            </a:r>
            <a:endParaRPr kumimoji="1" lang="zh-CN" altLang="en-US" sz="24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60174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043608" y="1851670"/>
            <a:ext cx="7704856" cy="1015663"/>
          </a:xfrm>
          <a:prstGeom prst="rect">
            <a:avLst/>
          </a:prstGeom>
        </p:spPr>
        <p:txBody>
          <a:bodyPr wrap="square">
            <a:spAutoFit/>
          </a:bodyPr>
          <a:lstStyle/>
          <a:p>
            <a:pPr>
              <a:lnSpc>
                <a:spcPct val="125000"/>
              </a:lnSpc>
              <a:spcBef>
                <a:spcPct val="0"/>
              </a:spcBef>
            </a:pPr>
            <a:r>
              <a:rPr lang="en-US" altLang="zh-CN" sz="2400" dirty="0" smtClean="0">
                <a:latin typeface="黑体" panose="02010609060101010101" pitchFamily="49" charset="-122"/>
                <a:ea typeface="黑体" panose="02010609060101010101" pitchFamily="49" charset="-122"/>
              </a:rPr>
              <a:t>2</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出车迅速性</a:t>
            </a:r>
          </a:p>
          <a:p>
            <a:pPr>
              <a:lnSpc>
                <a:spcPct val="125000"/>
              </a:lnSpc>
              <a:spcBef>
                <a:spcPct val="0"/>
              </a:spcBef>
            </a:pPr>
            <a:r>
              <a:rPr kumimoji="1" lang="zh-CN" altLang="en-US" sz="2400" dirty="0">
                <a:latin typeface="黑体" panose="02010609060101010101" pitchFamily="49" charset="-122"/>
                <a:ea typeface="黑体" panose="02010609060101010101" pitchFamily="49" charset="-122"/>
              </a:rPr>
              <a:t>起动、预热</a:t>
            </a:r>
            <a:endParaRPr lang="zh-CN" altLang="en-US" sz="2400" dirty="0"/>
          </a:p>
        </p:txBody>
      </p:sp>
    </p:spTree>
    <p:extLst>
      <p:ext uri="{BB962C8B-B14F-4D97-AF65-F5344CB8AC3E}">
        <p14:creationId xmlns:p14="http://schemas.microsoft.com/office/powerpoint/2010/main" val="308703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501207" y="560456"/>
            <a:ext cx="5473328" cy="461665"/>
          </a:xfrm>
          <a:prstGeom prst="rect">
            <a:avLst/>
          </a:prstGeom>
        </p:spPr>
        <p:txBody>
          <a:bodyPr wrap="square">
            <a:spAutoFit/>
          </a:bodyPr>
          <a:lstStyle/>
          <a:p>
            <a:pPr>
              <a:spcBef>
                <a:spcPct val="0"/>
              </a:spcBef>
            </a:pPr>
            <a:r>
              <a:rPr lang="en-US" altLang="zh-CN" sz="2400" b="1" dirty="0">
                <a:latin typeface="黑体" panose="02010609060101010101" pitchFamily="49" charset="-122"/>
                <a:ea typeface="黑体" panose="02010609060101010101" pitchFamily="49" charset="-122"/>
              </a:rPr>
              <a:t>3.</a:t>
            </a:r>
            <a:r>
              <a:rPr lang="zh-CN" altLang="en-US" sz="2400" b="1" dirty="0">
                <a:latin typeface="黑体" panose="02010609060101010101" pitchFamily="49" charset="-122"/>
                <a:ea typeface="黑体" panose="02010609060101010101" pitchFamily="49" charset="-122"/>
              </a:rPr>
              <a:t>乘客上</a:t>
            </a:r>
            <a:r>
              <a:rPr lang="zh-CN" altLang="en-US" sz="2400" b="1" dirty="0" smtClean="0">
                <a:latin typeface="黑体" panose="02010609060101010101" pitchFamily="49" charset="-122"/>
                <a:ea typeface="黑体" panose="02010609060101010101" pitchFamily="49" charset="-122"/>
              </a:rPr>
              <a:t>下车</a:t>
            </a:r>
            <a:r>
              <a:rPr lang="zh-CN" altLang="en-US" sz="2400" b="1" dirty="0">
                <a:latin typeface="黑体" panose="02010609060101010101" pitchFamily="49" charset="-122"/>
                <a:ea typeface="黑体" panose="02010609060101010101" pitchFamily="49" charset="-122"/>
              </a:rPr>
              <a:t>方便性</a:t>
            </a:r>
            <a:r>
              <a:rPr lang="zh-CN" altLang="en-US" sz="2400" b="1" dirty="0" smtClean="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货物装卸方便性</a:t>
            </a:r>
            <a:endParaRPr kumimoji="1" lang="zh-CN" altLang="en-US" sz="2400" dirty="0">
              <a:latin typeface="黑体" panose="02010609060101010101" pitchFamily="49" charset="-122"/>
              <a:ea typeface="黑体" panose="02010609060101010101" pitchFamily="49" charset="-122"/>
            </a:endParaRPr>
          </a:p>
        </p:txBody>
      </p:sp>
      <p:sp>
        <p:nvSpPr>
          <p:cNvPr id="3" name="Text Box 4"/>
          <p:cNvSpPr txBox="1">
            <a:spLocks noChangeArrowheads="1"/>
          </p:cNvSpPr>
          <p:nvPr/>
        </p:nvSpPr>
        <p:spPr bwMode="auto">
          <a:xfrm>
            <a:off x="1710985" y="1492786"/>
            <a:ext cx="447675" cy="180022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0" tIns="0" rIns="0" bIns="0"/>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车门</a:t>
            </a:r>
          </a:p>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大</a:t>
            </a:r>
          </a:p>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小</a:t>
            </a:r>
          </a:p>
        </p:txBody>
      </p:sp>
      <p:sp>
        <p:nvSpPr>
          <p:cNvPr id="4" name="Text Box 5"/>
          <p:cNvSpPr txBox="1">
            <a:spLocks noChangeArrowheads="1"/>
          </p:cNvSpPr>
          <p:nvPr/>
        </p:nvSpPr>
        <p:spPr bwMode="auto">
          <a:xfrm>
            <a:off x="2574585" y="1492786"/>
            <a:ext cx="433388" cy="187325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0" tIns="0" rIns="0" bIns="0"/>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开门方式</a:t>
            </a:r>
          </a:p>
        </p:txBody>
      </p:sp>
      <p:sp>
        <p:nvSpPr>
          <p:cNvPr id="5" name="Text Box 6"/>
          <p:cNvSpPr txBox="1">
            <a:spLocks noChangeArrowheads="1"/>
          </p:cNvSpPr>
          <p:nvPr/>
        </p:nvSpPr>
        <p:spPr bwMode="auto">
          <a:xfrm>
            <a:off x="3223873" y="1492786"/>
            <a:ext cx="431800" cy="172878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lIns="0" tIns="0" rIns="0" bIns="0"/>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踏板高</a:t>
            </a:r>
          </a:p>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低</a:t>
            </a:r>
          </a:p>
        </p:txBody>
      </p:sp>
      <p:sp>
        <p:nvSpPr>
          <p:cNvPr id="6" name="Line 9"/>
          <p:cNvSpPr>
            <a:spLocks noChangeShapeType="1"/>
          </p:cNvSpPr>
          <p:nvPr/>
        </p:nvSpPr>
        <p:spPr bwMode="auto">
          <a:xfrm>
            <a:off x="2071348" y="1349911"/>
            <a:ext cx="1366837" cy="0"/>
          </a:xfrm>
          <a:prstGeom prst="line">
            <a:avLst/>
          </a:prstGeom>
          <a:ln>
            <a:headEnd/>
            <a:tailEnd/>
          </a:ln>
          <a:extLst/>
        </p:spPr>
        <p:style>
          <a:lnRef idx="1">
            <a:schemeClr val="accent2"/>
          </a:lnRef>
          <a:fillRef idx="2">
            <a:schemeClr val="accent2"/>
          </a:fillRef>
          <a:effectRef idx="1">
            <a:schemeClr val="accent2"/>
          </a:effectRef>
          <a:fontRef idx="minor">
            <a:schemeClr val="dk1"/>
          </a:fontRef>
        </p:style>
        <p:txBody>
          <a:bodyPr tIns="0" bIns="180000"/>
          <a:lstStyle/>
          <a:p>
            <a:endParaRPr lang="zh-CN" altLang="en-US"/>
          </a:p>
        </p:txBody>
      </p:sp>
      <p:sp>
        <p:nvSpPr>
          <p:cNvPr id="7" name="Line 10"/>
          <p:cNvSpPr>
            <a:spLocks noChangeShapeType="1"/>
          </p:cNvSpPr>
          <p:nvPr/>
        </p:nvSpPr>
        <p:spPr bwMode="auto">
          <a:xfrm>
            <a:off x="2071348" y="1348324"/>
            <a:ext cx="0" cy="144462"/>
          </a:xfrm>
          <a:prstGeom prst="line">
            <a:avLst/>
          </a:prstGeom>
          <a:ln>
            <a:headEnd/>
            <a:tailEnd/>
          </a:ln>
          <a:extLst/>
        </p:spPr>
        <p:style>
          <a:lnRef idx="1">
            <a:schemeClr val="accent2"/>
          </a:lnRef>
          <a:fillRef idx="2">
            <a:schemeClr val="accent2"/>
          </a:fillRef>
          <a:effectRef idx="1">
            <a:schemeClr val="accent2"/>
          </a:effectRef>
          <a:fontRef idx="minor">
            <a:schemeClr val="dk1"/>
          </a:fontRef>
        </p:style>
        <p:txBody>
          <a:bodyPr tIns="0" bIns="180000"/>
          <a:lstStyle/>
          <a:p>
            <a:endParaRPr lang="zh-CN" altLang="en-US"/>
          </a:p>
        </p:txBody>
      </p:sp>
      <p:sp>
        <p:nvSpPr>
          <p:cNvPr id="8" name="Line 11"/>
          <p:cNvSpPr>
            <a:spLocks noChangeShapeType="1"/>
          </p:cNvSpPr>
          <p:nvPr/>
        </p:nvSpPr>
        <p:spPr bwMode="auto">
          <a:xfrm flipH="1">
            <a:off x="2719048" y="1348324"/>
            <a:ext cx="0" cy="144462"/>
          </a:xfrm>
          <a:prstGeom prst="line">
            <a:avLst/>
          </a:prstGeom>
          <a:ln>
            <a:headEnd/>
            <a:tailEnd/>
          </a:ln>
          <a:extLst/>
        </p:spPr>
        <p:style>
          <a:lnRef idx="1">
            <a:schemeClr val="accent2"/>
          </a:lnRef>
          <a:fillRef idx="2">
            <a:schemeClr val="accent2"/>
          </a:fillRef>
          <a:effectRef idx="1">
            <a:schemeClr val="accent2"/>
          </a:effectRef>
          <a:fontRef idx="minor">
            <a:schemeClr val="dk1"/>
          </a:fontRef>
        </p:style>
        <p:txBody>
          <a:bodyPr tIns="0" bIns="180000"/>
          <a:lstStyle/>
          <a:p>
            <a:endParaRPr lang="zh-CN" altLang="en-US"/>
          </a:p>
        </p:txBody>
      </p:sp>
      <p:sp>
        <p:nvSpPr>
          <p:cNvPr id="9" name="Line 12"/>
          <p:cNvSpPr>
            <a:spLocks noChangeShapeType="1"/>
          </p:cNvSpPr>
          <p:nvPr/>
        </p:nvSpPr>
        <p:spPr bwMode="auto">
          <a:xfrm>
            <a:off x="3438185" y="1348324"/>
            <a:ext cx="0" cy="144462"/>
          </a:xfrm>
          <a:prstGeom prst="line">
            <a:avLst/>
          </a:prstGeom>
          <a:ln>
            <a:headEnd/>
            <a:tailEnd/>
          </a:ln>
          <a:extLst/>
        </p:spPr>
        <p:style>
          <a:lnRef idx="1">
            <a:schemeClr val="accent2"/>
          </a:lnRef>
          <a:fillRef idx="2">
            <a:schemeClr val="accent2"/>
          </a:fillRef>
          <a:effectRef idx="1">
            <a:schemeClr val="accent2"/>
          </a:effectRef>
          <a:fontRef idx="minor">
            <a:schemeClr val="dk1"/>
          </a:fontRef>
        </p:style>
        <p:txBody>
          <a:bodyPr tIns="0" bIns="180000"/>
          <a:lstStyle/>
          <a:p>
            <a:endParaRPr lang="zh-CN" altLang="en-US"/>
          </a:p>
        </p:txBody>
      </p:sp>
      <p:sp>
        <p:nvSpPr>
          <p:cNvPr id="10" name="Line 13"/>
          <p:cNvSpPr>
            <a:spLocks noChangeShapeType="1"/>
          </p:cNvSpPr>
          <p:nvPr/>
        </p:nvSpPr>
        <p:spPr bwMode="auto">
          <a:xfrm>
            <a:off x="2719048" y="1203861"/>
            <a:ext cx="0" cy="144463"/>
          </a:xfrm>
          <a:prstGeom prst="line">
            <a:avLst/>
          </a:prstGeom>
          <a:ln>
            <a:headEnd/>
            <a:tailEnd/>
          </a:ln>
          <a:extLst/>
        </p:spPr>
        <p:style>
          <a:lnRef idx="1">
            <a:schemeClr val="accent2"/>
          </a:lnRef>
          <a:fillRef idx="2">
            <a:schemeClr val="accent2"/>
          </a:fillRef>
          <a:effectRef idx="1">
            <a:schemeClr val="accent2"/>
          </a:effectRef>
          <a:fontRef idx="minor">
            <a:schemeClr val="dk1"/>
          </a:fontRef>
        </p:style>
        <p:txBody>
          <a:bodyPr tIns="0" bIns="180000"/>
          <a:lstStyle/>
          <a:p>
            <a:endParaRPr lang="zh-CN" altLang="en-US"/>
          </a:p>
        </p:txBody>
      </p:sp>
      <p:grpSp>
        <p:nvGrpSpPr>
          <p:cNvPr id="11" name="Group 14"/>
          <p:cNvGrpSpPr>
            <a:grpSpLocks/>
          </p:cNvGrpSpPr>
          <p:nvPr/>
        </p:nvGrpSpPr>
        <p:grpSpPr bwMode="auto">
          <a:xfrm>
            <a:off x="3995862" y="1150754"/>
            <a:ext cx="2643188" cy="3227388"/>
            <a:chOff x="2162" y="2205"/>
            <a:chExt cx="1398" cy="1616"/>
          </a:xfrm>
        </p:grpSpPr>
        <p:sp>
          <p:nvSpPr>
            <p:cNvPr id="12" name="Text Box 15"/>
            <p:cNvSpPr txBox="1">
              <a:spLocks noChangeArrowheads="1"/>
            </p:cNvSpPr>
            <p:nvPr/>
          </p:nvSpPr>
          <p:spPr bwMode="auto">
            <a:xfrm>
              <a:off x="2162" y="2387"/>
              <a:ext cx="278" cy="1076"/>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tIns="0" bIns="180000"/>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货厢底</a:t>
              </a:r>
            </a:p>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板</a:t>
              </a:r>
            </a:p>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高度</a:t>
              </a:r>
            </a:p>
          </p:txBody>
        </p:sp>
        <p:sp>
          <p:nvSpPr>
            <p:cNvPr id="13" name="Text Box 16"/>
            <p:cNvSpPr txBox="1">
              <a:spLocks noChangeArrowheads="1"/>
            </p:cNvSpPr>
            <p:nvPr/>
          </p:nvSpPr>
          <p:spPr bwMode="auto">
            <a:xfrm>
              <a:off x="2562" y="2387"/>
              <a:ext cx="205" cy="1434"/>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tIns="0" bIns="180000"/>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翻倾车厢栏板</a:t>
              </a:r>
            </a:p>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数目</a:t>
              </a:r>
            </a:p>
          </p:txBody>
        </p:sp>
        <p:sp>
          <p:nvSpPr>
            <p:cNvPr id="14" name="Text Box 17"/>
            <p:cNvSpPr txBox="1">
              <a:spLocks noChangeArrowheads="1"/>
            </p:cNvSpPr>
            <p:nvPr/>
          </p:nvSpPr>
          <p:spPr bwMode="auto">
            <a:xfrm>
              <a:off x="2925" y="2387"/>
              <a:ext cx="227" cy="719"/>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tIns="0" bIns="180000"/>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自卸</a:t>
              </a:r>
            </a:p>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机构</a:t>
              </a:r>
            </a:p>
          </p:txBody>
        </p:sp>
        <p:sp>
          <p:nvSpPr>
            <p:cNvPr id="15" name="Text Box 18"/>
            <p:cNvSpPr txBox="1">
              <a:spLocks noChangeArrowheads="1"/>
            </p:cNvSpPr>
            <p:nvPr/>
          </p:nvSpPr>
          <p:spPr bwMode="auto">
            <a:xfrm>
              <a:off x="3334" y="2432"/>
              <a:ext cx="226" cy="1318"/>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tIns="0" bIns="180000"/>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ClrTx/>
                <a:buFontTx/>
                <a:buNone/>
              </a:pPr>
              <a:r>
                <a:rPr lang="zh-CN" altLang="en-US" sz="2400" dirty="0">
                  <a:latin typeface="Times New Roman" panose="02020603050405020304" pitchFamily="18" charset="0"/>
                  <a:ea typeface="黑体" panose="02010609060101010101" pitchFamily="49" charset="-122"/>
                </a:rPr>
                <a:t>密封式货箱车门</a:t>
              </a:r>
            </a:p>
          </p:txBody>
        </p:sp>
        <p:sp>
          <p:nvSpPr>
            <p:cNvPr id="16" name="Line 19"/>
            <p:cNvSpPr>
              <a:spLocks noChangeShapeType="1"/>
            </p:cNvSpPr>
            <p:nvPr/>
          </p:nvSpPr>
          <p:spPr bwMode="auto">
            <a:xfrm>
              <a:off x="2290" y="2296"/>
              <a:ext cx="1225" cy="0"/>
            </a:xfrm>
            <a:prstGeom prst="line">
              <a:avLst/>
            </a:prstGeom>
            <a:ln>
              <a:headEnd/>
              <a:tailEnd/>
            </a:ln>
            <a:extLst/>
          </p:spPr>
          <p:style>
            <a:lnRef idx="1">
              <a:schemeClr val="accent6"/>
            </a:lnRef>
            <a:fillRef idx="3">
              <a:schemeClr val="accent6"/>
            </a:fillRef>
            <a:effectRef idx="2">
              <a:schemeClr val="accent6"/>
            </a:effectRef>
            <a:fontRef idx="minor">
              <a:schemeClr val="lt1"/>
            </a:fontRef>
          </p:style>
          <p:txBody>
            <a:bodyPr tIns="0" bIns="180000"/>
            <a:lstStyle/>
            <a:p>
              <a:endParaRPr lang="zh-CN" altLang="en-US"/>
            </a:p>
          </p:txBody>
        </p:sp>
        <p:sp>
          <p:nvSpPr>
            <p:cNvPr id="17" name="Line 20"/>
            <p:cNvSpPr>
              <a:spLocks noChangeShapeType="1"/>
            </p:cNvSpPr>
            <p:nvPr/>
          </p:nvSpPr>
          <p:spPr bwMode="auto">
            <a:xfrm>
              <a:off x="2290" y="2296"/>
              <a:ext cx="0" cy="91"/>
            </a:xfrm>
            <a:prstGeom prst="line">
              <a:avLst/>
            </a:prstGeom>
            <a:ln>
              <a:headEnd/>
              <a:tailEnd/>
            </a:ln>
            <a:extLst/>
          </p:spPr>
          <p:style>
            <a:lnRef idx="1">
              <a:schemeClr val="accent6"/>
            </a:lnRef>
            <a:fillRef idx="3">
              <a:schemeClr val="accent6"/>
            </a:fillRef>
            <a:effectRef idx="2">
              <a:schemeClr val="accent6"/>
            </a:effectRef>
            <a:fontRef idx="minor">
              <a:schemeClr val="lt1"/>
            </a:fontRef>
          </p:style>
          <p:txBody>
            <a:bodyPr tIns="0" bIns="180000"/>
            <a:lstStyle/>
            <a:p>
              <a:endParaRPr lang="zh-CN" altLang="en-US"/>
            </a:p>
          </p:txBody>
        </p:sp>
        <p:sp>
          <p:nvSpPr>
            <p:cNvPr id="18" name="Line 21"/>
            <p:cNvSpPr>
              <a:spLocks noChangeShapeType="1"/>
            </p:cNvSpPr>
            <p:nvPr/>
          </p:nvSpPr>
          <p:spPr bwMode="auto">
            <a:xfrm>
              <a:off x="2653" y="2296"/>
              <a:ext cx="0" cy="91"/>
            </a:xfrm>
            <a:prstGeom prst="line">
              <a:avLst/>
            </a:prstGeom>
            <a:ln>
              <a:headEnd/>
              <a:tailEnd/>
            </a:ln>
            <a:extLst/>
          </p:spPr>
          <p:style>
            <a:lnRef idx="1">
              <a:schemeClr val="accent6"/>
            </a:lnRef>
            <a:fillRef idx="3">
              <a:schemeClr val="accent6"/>
            </a:fillRef>
            <a:effectRef idx="2">
              <a:schemeClr val="accent6"/>
            </a:effectRef>
            <a:fontRef idx="minor">
              <a:schemeClr val="lt1"/>
            </a:fontRef>
          </p:style>
          <p:txBody>
            <a:bodyPr tIns="0" bIns="180000"/>
            <a:lstStyle/>
            <a:p>
              <a:endParaRPr lang="zh-CN" altLang="en-US"/>
            </a:p>
          </p:txBody>
        </p:sp>
        <p:sp>
          <p:nvSpPr>
            <p:cNvPr id="19" name="Line 22"/>
            <p:cNvSpPr>
              <a:spLocks noChangeShapeType="1"/>
            </p:cNvSpPr>
            <p:nvPr/>
          </p:nvSpPr>
          <p:spPr bwMode="auto">
            <a:xfrm>
              <a:off x="3061" y="2296"/>
              <a:ext cx="0" cy="91"/>
            </a:xfrm>
            <a:prstGeom prst="line">
              <a:avLst/>
            </a:prstGeom>
            <a:ln>
              <a:headEnd/>
              <a:tailEnd/>
            </a:ln>
            <a:extLst/>
          </p:spPr>
          <p:style>
            <a:lnRef idx="1">
              <a:schemeClr val="accent6"/>
            </a:lnRef>
            <a:fillRef idx="3">
              <a:schemeClr val="accent6"/>
            </a:fillRef>
            <a:effectRef idx="2">
              <a:schemeClr val="accent6"/>
            </a:effectRef>
            <a:fontRef idx="minor">
              <a:schemeClr val="lt1"/>
            </a:fontRef>
          </p:style>
          <p:txBody>
            <a:bodyPr tIns="0" bIns="180000"/>
            <a:lstStyle/>
            <a:p>
              <a:endParaRPr lang="zh-CN" altLang="en-US"/>
            </a:p>
          </p:txBody>
        </p:sp>
        <p:sp>
          <p:nvSpPr>
            <p:cNvPr id="20" name="Line 23"/>
            <p:cNvSpPr>
              <a:spLocks noChangeShapeType="1"/>
            </p:cNvSpPr>
            <p:nvPr/>
          </p:nvSpPr>
          <p:spPr bwMode="auto">
            <a:xfrm>
              <a:off x="3515" y="2296"/>
              <a:ext cx="0" cy="91"/>
            </a:xfrm>
            <a:prstGeom prst="line">
              <a:avLst/>
            </a:prstGeom>
            <a:ln>
              <a:headEnd/>
              <a:tailEnd/>
            </a:ln>
            <a:extLst/>
          </p:spPr>
          <p:style>
            <a:lnRef idx="1">
              <a:schemeClr val="accent6"/>
            </a:lnRef>
            <a:fillRef idx="3">
              <a:schemeClr val="accent6"/>
            </a:fillRef>
            <a:effectRef idx="2">
              <a:schemeClr val="accent6"/>
            </a:effectRef>
            <a:fontRef idx="minor">
              <a:schemeClr val="lt1"/>
            </a:fontRef>
          </p:style>
          <p:txBody>
            <a:bodyPr tIns="0" bIns="180000"/>
            <a:lstStyle/>
            <a:p>
              <a:endParaRPr lang="zh-CN" altLang="en-US"/>
            </a:p>
          </p:txBody>
        </p:sp>
        <p:sp>
          <p:nvSpPr>
            <p:cNvPr id="21" name="Line 24"/>
            <p:cNvSpPr>
              <a:spLocks noChangeShapeType="1"/>
            </p:cNvSpPr>
            <p:nvPr/>
          </p:nvSpPr>
          <p:spPr bwMode="auto">
            <a:xfrm>
              <a:off x="2789" y="2205"/>
              <a:ext cx="0" cy="91"/>
            </a:xfrm>
            <a:prstGeom prst="line">
              <a:avLst/>
            </a:prstGeom>
            <a:ln>
              <a:headEnd/>
              <a:tailEnd/>
            </a:ln>
            <a:extLst/>
          </p:spPr>
          <p:style>
            <a:lnRef idx="1">
              <a:schemeClr val="accent6"/>
            </a:lnRef>
            <a:fillRef idx="3">
              <a:schemeClr val="accent6"/>
            </a:fillRef>
            <a:effectRef idx="2">
              <a:schemeClr val="accent6"/>
            </a:effectRef>
            <a:fontRef idx="minor">
              <a:schemeClr val="lt1"/>
            </a:fontRef>
          </p:style>
          <p:txBody>
            <a:bodyPr tIns="0" bIns="180000"/>
            <a:lstStyle/>
            <a:p>
              <a:endParaRPr lang="zh-CN" altLang="en-US"/>
            </a:p>
          </p:txBody>
        </p:sp>
      </p:grpSp>
    </p:spTree>
    <p:extLst>
      <p:ext uri="{BB962C8B-B14F-4D97-AF65-F5344CB8AC3E}">
        <p14:creationId xmlns:p14="http://schemas.microsoft.com/office/powerpoint/2010/main" val="4230056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3528" y="1275606"/>
            <a:ext cx="8424936" cy="2400657"/>
          </a:xfrm>
          <a:prstGeom prst="rect">
            <a:avLst/>
          </a:prstGeom>
        </p:spPr>
        <p:txBody>
          <a:bodyPr wrap="square">
            <a:spAutoFit/>
          </a:bodyPr>
          <a:lstStyle/>
          <a:p>
            <a:pPr>
              <a:lnSpc>
                <a:spcPct val="125000"/>
              </a:lnSpc>
              <a:spcBef>
                <a:spcPct val="0"/>
              </a:spcBef>
            </a:pPr>
            <a:r>
              <a:rPr lang="en-US" altLang="zh-CN" sz="2400" dirty="0">
                <a:latin typeface="黑体" panose="02010609060101010101" pitchFamily="49" charset="-122"/>
                <a:ea typeface="黑体" panose="02010609060101010101" pitchFamily="49" charset="-122"/>
              </a:rPr>
              <a:t>4.</a:t>
            </a:r>
            <a:r>
              <a:rPr lang="zh-CN" altLang="en-US" sz="2400" dirty="0">
                <a:latin typeface="黑体" panose="02010609060101010101" pitchFamily="49" charset="-122"/>
                <a:ea typeface="黑体" panose="02010609060101010101" pitchFamily="49" charset="-122"/>
              </a:rPr>
              <a:t>维修方便性</a:t>
            </a:r>
            <a:r>
              <a:rPr kumimoji="1" lang="zh-CN" altLang="en-US" sz="2400" dirty="0">
                <a:latin typeface="黑体" panose="02010609060101010101" pitchFamily="49" charset="-122"/>
                <a:ea typeface="黑体" panose="02010609060101010101" pitchFamily="49" charset="-122"/>
              </a:rPr>
              <a:t> </a:t>
            </a:r>
          </a:p>
          <a:p>
            <a:pPr>
              <a:lnSpc>
                <a:spcPct val="125000"/>
              </a:lnSpc>
              <a:spcBef>
                <a:spcPct val="0"/>
              </a:spcBef>
            </a:pPr>
            <a:r>
              <a:rPr kumimoji="1" lang="zh-CN" altLang="en-US" sz="2400" dirty="0" smtClean="0">
                <a:latin typeface="黑体" panose="02010609060101010101" pitchFamily="49" charset="-122"/>
                <a:ea typeface="黑体" panose="02010609060101010101" pitchFamily="49" charset="-122"/>
              </a:rPr>
              <a:t>指汽车适应</a:t>
            </a:r>
            <a:r>
              <a:rPr kumimoji="1" lang="zh-CN" altLang="en-US" sz="2400" dirty="0">
                <a:latin typeface="黑体" panose="02010609060101010101" pitchFamily="49" charset="-122"/>
                <a:ea typeface="黑体" panose="02010609060101010101" pitchFamily="49" charset="-122"/>
              </a:rPr>
              <a:t>维修要求</a:t>
            </a:r>
            <a:r>
              <a:rPr kumimoji="1" lang="zh-CN" altLang="en-US" sz="2400" dirty="0" smtClean="0">
                <a:latin typeface="黑体" panose="02010609060101010101" pitchFamily="49" charset="-122"/>
                <a:ea typeface="黑体" panose="02010609060101010101" pitchFamily="49" charset="-122"/>
              </a:rPr>
              <a:t>程度</a:t>
            </a:r>
            <a:endParaRPr kumimoji="1" lang="zh-CN" altLang="en-US" sz="2400" dirty="0">
              <a:latin typeface="黑体" panose="02010609060101010101" pitchFamily="49" charset="-122"/>
              <a:ea typeface="黑体" panose="02010609060101010101" pitchFamily="49" charset="-122"/>
            </a:endParaRPr>
          </a:p>
          <a:p>
            <a:pPr>
              <a:lnSpc>
                <a:spcPct val="125000"/>
              </a:lnSpc>
              <a:spcBef>
                <a:spcPct val="0"/>
              </a:spcBef>
            </a:pPr>
            <a:r>
              <a:rPr kumimoji="1" lang="zh-CN" altLang="en-US" sz="2400" dirty="0" smtClean="0">
                <a:latin typeface="黑体" panose="02010609060101010101" pitchFamily="49" charset="-122"/>
                <a:ea typeface="黑体" panose="02010609060101010101" pitchFamily="49" charset="-122"/>
              </a:rPr>
              <a:t>接近部位、便于</a:t>
            </a:r>
            <a:r>
              <a:rPr kumimoji="1" lang="zh-CN" altLang="en-US" sz="2400" dirty="0">
                <a:latin typeface="黑体" panose="02010609060101010101" pitchFamily="49" charset="-122"/>
                <a:ea typeface="黑体" panose="02010609060101010101" pitchFamily="49" charset="-122"/>
              </a:rPr>
              <a:t>拆装</a:t>
            </a:r>
            <a:r>
              <a:rPr kumimoji="1" lang="zh-CN" altLang="en-US" sz="2400" dirty="0" smtClean="0">
                <a:latin typeface="黑体" panose="02010609060101010101" pitchFamily="49" charset="-122"/>
                <a:ea typeface="黑体" panose="02010609060101010101" pitchFamily="49" charset="-122"/>
              </a:rPr>
              <a:t>调整、所</a:t>
            </a:r>
            <a:r>
              <a:rPr kumimoji="1" lang="zh-CN" altLang="en-US" sz="2400" dirty="0">
                <a:latin typeface="黑体" panose="02010609060101010101" pitchFamily="49" charset="-122"/>
                <a:ea typeface="黑体" panose="02010609060101010101" pitchFamily="49" charset="-122"/>
              </a:rPr>
              <a:t>需工具是否</a:t>
            </a:r>
            <a:r>
              <a:rPr kumimoji="1" lang="zh-CN" altLang="en-US" sz="2400" dirty="0" smtClean="0">
                <a:latin typeface="黑体" panose="02010609060101010101" pitchFamily="49" charset="-122"/>
                <a:ea typeface="黑体" panose="02010609060101010101" pitchFamily="49" charset="-122"/>
              </a:rPr>
              <a:t>通用、配件</a:t>
            </a:r>
            <a:r>
              <a:rPr kumimoji="1" lang="zh-CN" altLang="en-US" sz="2400" dirty="0">
                <a:latin typeface="黑体" panose="02010609060101010101" pitchFamily="49" charset="-122"/>
                <a:ea typeface="黑体" panose="02010609060101010101" pitchFamily="49" charset="-122"/>
              </a:rPr>
              <a:t>是否齐全</a:t>
            </a:r>
          </a:p>
          <a:p>
            <a:pPr>
              <a:lnSpc>
                <a:spcPct val="125000"/>
              </a:lnSpc>
              <a:spcBef>
                <a:spcPct val="0"/>
              </a:spcBef>
            </a:pPr>
            <a:r>
              <a:rPr kumimoji="1" lang="zh-CN" altLang="en-US" sz="2400" dirty="0">
                <a:latin typeface="黑体" panose="02010609060101010101" pitchFamily="49" charset="-122"/>
                <a:ea typeface="黑体" panose="02010609060101010101" pitchFamily="49" charset="-122"/>
              </a:rPr>
              <a:t>评价指标：</a:t>
            </a:r>
          </a:p>
          <a:p>
            <a:pPr>
              <a:lnSpc>
                <a:spcPct val="125000"/>
              </a:lnSpc>
              <a:spcBef>
                <a:spcPct val="0"/>
              </a:spcBef>
            </a:pPr>
            <a:r>
              <a:rPr kumimoji="1" lang="zh-CN" altLang="en-US" sz="2400" dirty="0" smtClean="0">
                <a:latin typeface="黑体" panose="02010609060101010101" pitchFamily="49" charset="-122"/>
                <a:ea typeface="黑体" panose="02010609060101010101" pitchFamily="49" charset="-122"/>
              </a:rPr>
              <a:t>劳动工时、维修</a:t>
            </a:r>
            <a:r>
              <a:rPr kumimoji="1" lang="zh-CN" altLang="en-US" sz="2400" dirty="0">
                <a:latin typeface="黑体" panose="02010609060101010101" pitchFamily="49" charset="-122"/>
                <a:ea typeface="黑体" panose="02010609060101010101" pitchFamily="49" charset="-122"/>
              </a:rPr>
              <a:t>停场车</a:t>
            </a:r>
            <a:r>
              <a:rPr kumimoji="1" lang="zh-CN" altLang="en-US" sz="2400" dirty="0" smtClean="0">
                <a:latin typeface="黑体" panose="02010609060101010101" pitchFamily="49" charset="-122"/>
                <a:ea typeface="黑体" panose="02010609060101010101" pitchFamily="49" charset="-122"/>
              </a:rPr>
              <a:t>日、元</a:t>
            </a:r>
            <a:r>
              <a:rPr kumimoji="1" lang="en-US" altLang="zh-CN" sz="2400" dirty="0">
                <a:latin typeface="黑体" panose="02010609060101010101" pitchFamily="49" charset="-122"/>
                <a:ea typeface="黑体" panose="02010609060101010101" pitchFamily="49" charset="-122"/>
              </a:rPr>
              <a:t>/1000km</a:t>
            </a:r>
            <a:r>
              <a:rPr kumimoji="1" lang="zh-CN" altLang="en-US" sz="2400" dirty="0">
                <a:latin typeface="黑体" panose="02010609060101010101" pitchFamily="49" charset="-122"/>
                <a:ea typeface="黑体" panose="02010609060101010101" pitchFamily="49" charset="-122"/>
              </a:rPr>
              <a:t>（维修成本）</a:t>
            </a:r>
          </a:p>
        </p:txBody>
      </p:sp>
    </p:spTree>
    <p:extLst>
      <p:ext uri="{BB962C8B-B14F-4D97-AF65-F5344CB8AC3E}">
        <p14:creationId xmlns:p14="http://schemas.microsoft.com/office/powerpoint/2010/main" val="2445926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3528" y="693905"/>
            <a:ext cx="8712968" cy="4247317"/>
          </a:xfrm>
          <a:prstGeom prst="rect">
            <a:avLst/>
          </a:prstGeom>
        </p:spPr>
        <p:txBody>
          <a:bodyPr wrap="square">
            <a:spAutoFit/>
          </a:bodyPr>
          <a:lstStyle/>
          <a:p>
            <a:pPr indent="631825">
              <a:lnSpc>
                <a:spcPct val="125000"/>
              </a:lnSpc>
              <a:spcBef>
                <a:spcPct val="0"/>
              </a:spcBef>
            </a:pPr>
            <a:r>
              <a:rPr lang="en-US" altLang="zh-CN" sz="2400" dirty="0">
                <a:latin typeface="黑体" panose="02010609060101010101" pitchFamily="49" charset="-122"/>
                <a:ea typeface="黑体" panose="02010609060101010101" pitchFamily="49" charset="-122"/>
              </a:rPr>
              <a:t>5.</a:t>
            </a:r>
            <a:r>
              <a:rPr lang="zh-CN" altLang="en-US" sz="2400" dirty="0">
                <a:latin typeface="黑体" panose="02010609060101010101" pitchFamily="49" charset="-122"/>
                <a:ea typeface="黑体" panose="02010609060101010101" pitchFamily="49" charset="-122"/>
              </a:rPr>
              <a:t>最大续驶里程</a:t>
            </a:r>
            <a:r>
              <a:rPr kumimoji="1" lang="zh-CN" altLang="en-US" sz="2400" dirty="0">
                <a:latin typeface="黑体" panose="02010609060101010101" pitchFamily="49" charset="-122"/>
                <a:ea typeface="黑体" panose="02010609060101010101" pitchFamily="49" charset="-122"/>
              </a:rPr>
              <a:t> </a:t>
            </a:r>
          </a:p>
          <a:p>
            <a:pPr>
              <a:lnSpc>
                <a:spcPct val="125000"/>
              </a:lnSpc>
              <a:spcBef>
                <a:spcPct val="0"/>
              </a:spcBef>
            </a:pPr>
            <a:r>
              <a:rPr kumimoji="1" lang="zh-CN" altLang="en-US" sz="2400" dirty="0">
                <a:latin typeface="黑体" panose="02010609060101010101" pitchFamily="49" charset="-122"/>
                <a:ea typeface="黑体" panose="02010609060101010101" pitchFamily="49" charset="-122"/>
              </a:rPr>
              <a:t>    汽车的最大续驶里程</a:t>
            </a:r>
            <a:r>
              <a:rPr kumimoji="1" lang="en-US" altLang="zh-CN" sz="2400" i="1" dirty="0">
                <a:latin typeface="黑体" panose="02010609060101010101" pitchFamily="49" charset="-122"/>
                <a:ea typeface="黑体" panose="02010609060101010101" pitchFamily="49" charset="-122"/>
              </a:rPr>
              <a:t>L</a:t>
            </a:r>
            <a:r>
              <a:rPr kumimoji="1" lang="en-US" altLang="zh-CN" sz="2400" i="1" baseline="-25000" dirty="0">
                <a:latin typeface="黑体" panose="02010609060101010101" pitchFamily="49" charset="-122"/>
                <a:ea typeface="黑体" panose="02010609060101010101" pitchFamily="49" charset="-122"/>
              </a:rPr>
              <a:t>T</a:t>
            </a:r>
            <a:r>
              <a:rPr kumimoji="1" lang="en-US" altLang="zh-CN" sz="2400" baseline="-25000" dirty="0">
                <a:latin typeface="黑体" panose="02010609060101010101" pitchFamily="49" charset="-122"/>
                <a:ea typeface="黑体" panose="02010609060101010101" pitchFamily="49" charset="-122"/>
              </a:rPr>
              <a:t> </a:t>
            </a:r>
            <a:r>
              <a:rPr kumimoji="1" lang="zh-CN" altLang="en-US" sz="2400" dirty="0">
                <a:latin typeface="黑体" panose="02010609060101010101" pitchFamily="49" charset="-122"/>
                <a:ea typeface="黑体" panose="02010609060101010101" pitchFamily="49" charset="-122"/>
              </a:rPr>
              <a:t>，是指油箱加满后所能连续行驶的最大里程。即：</a:t>
            </a:r>
          </a:p>
          <a:p>
            <a:pPr>
              <a:lnSpc>
                <a:spcPct val="125000"/>
              </a:lnSpc>
              <a:spcBef>
                <a:spcPct val="0"/>
              </a:spcBef>
            </a:pPr>
            <a:endParaRPr kumimoji="1" lang="zh-CN" altLang="en-US" sz="2400" dirty="0">
              <a:latin typeface="黑体" panose="02010609060101010101" pitchFamily="49" charset="-122"/>
              <a:ea typeface="黑体" panose="02010609060101010101" pitchFamily="49" charset="-122"/>
            </a:endParaRPr>
          </a:p>
          <a:p>
            <a:pPr>
              <a:lnSpc>
                <a:spcPct val="125000"/>
              </a:lnSpc>
              <a:spcBef>
                <a:spcPct val="0"/>
              </a:spcBef>
            </a:pPr>
            <a:endParaRPr kumimoji="1" lang="zh-CN" altLang="en-US" sz="2400" dirty="0">
              <a:latin typeface="黑体" panose="02010609060101010101" pitchFamily="49" charset="-122"/>
              <a:ea typeface="黑体" panose="02010609060101010101" pitchFamily="49" charset="-122"/>
            </a:endParaRPr>
          </a:p>
          <a:p>
            <a:pPr>
              <a:lnSpc>
                <a:spcPct val="125000"/>
              </a:lnSpc>
              <a:spcBef>
                <a:spcPct val="0"/>
              </a:spcBef>
            </a:pPr>
            <a:endParaRPr kumimoji="1" lang="zh-CN" altLang="en-US" sz="2400" dirty="0">
              <a:latin typeface="黑体" panose="02010609060101010101" pitchFamily="49" charset="-122"/>
              <a:ea typeface="黑体" panose="02010609060101010101" pitchFamily="49" charset="-122"/>
            </a:endParaRPr>
          </a:p>
          <a:p>
            <a:pPr>
              <a:lnSpc>
                <a:spcPct val="125000"/>
              </a:lnSpc>
              <a:spcBef>
                <a:spcPct val="0"/>
              </a:spcBef>
            </a:pPr>
            <a:r>
              <a:rPr kumimoji="1" lang="zh-CN" altLang="en-US" sz="2400" dirty="0">
                <a:latin typeface="黑体" panose="02010609060101010101" pitchFamily="49" charset="-122"/>
                <a:ea typeface="黑体" panose="02010609060101010101" pitchFamily="49" charset="-122"/>
              </a:rPr>
              <a:t>式中</a:t>
            </a:r>
            <a:r>
              <a:rPr kumimoji="1" lang="en-US" altLang="zh-CN" sz="2400" dirty="0">
                <a:latin typeface="黑体" panose="02010609060101010101" pitchFamily="49" charset="-122"/>
                <a:ea typeface="黑体" panose="02010609060101010101" pitchFamily="49" charset="-122"/>
              </a:rPr>
              <a:t>:</a:t>
            </a:r>
          </a:p>
          <a:p>
            <a:pPr>
              <a:lnSpc>
                <a:spcPct val="125000"/>
              </a:lnSpc>
              <a:spcBef>
                <a:spcPct val="0"/>
              </a:spcBef>
            </a:pPr>
            <a:r>
              <a:rPr kumimoji="1" lang="en-US" altLang="zh-CN" sz="2400" i="1" dirty="0" err="1">
                <a:latin typeface="黑体" panose="02010609060101010101" pitchFamily="49" charset="-122"/>
                <a:ea typeface="黑体" panose="02010609060101010101" pitchFamily="49" charset="-122"/>
              </a:rPr>
              <a:t>Vc</a:t>
            </a:r>
            <a:r>
              <a:rPr kumimoji="1" lang="en-US" altLang="zh-CN" sz="2400" dirty="0">
                <a:latin typeface="黑体" panose="02010609060101010101" pitchFamily="49" charset="-122"/>
                <a:ea typeface="黑体" panose="02010609060101010101" pitchFamily="49" charset="-122"/>
              </a:rPr>
              <a:t> ——</a:t>
            </a:r>
            <a:r>
              <a:rPr kumimoji="1" lang="zh-CN" altLang="en-US" sz="2400" dirty="0">
                <a:latin typeface="黑体" panose="02010609060101010101" pitchFamily="49" charset="-122"/>
                <a:ea typeface="黑体" panose="02010609060101010101" pitchFamily="49" charset="-122"/>
              </a:rPr>
              <a:t>油箱容积，</a:t>
            </a:r>
            <a:r>
              <a:rPr kumimoji="1" lang="en-US" altLang="zh-CN" sz="2400" dirty="0">
                <a:latin typeface="黑体" panose="02010609060101010101" pitchFamily="49" charset="-122"/>
                <a:ea typeface="黑体" panose="02010609060101010101" pitchFamily="49" charset="-122"/>
              </a:rPr>
              <a:t>L</a:t>
            </a:r>
            <a:endParaRPr kumimoji="1" lang="en-US" altLang="zh-CN" sz="2400" i="1" dirty="0">
              <a:latin typeface="黑体" panose="02010609060101010101" pitchFamily="49" charset="-122"/>
              <a:ea typeface="黑体" panose="02010609060101010101" pitchFamily="49" charset="-122"/>
            </a:endParaRPr>
          </a:p>
          <a:p>
            <a:pPr>
              <a:lnSpc>
                <a:spcPct val="125000"/>
              </a:lnSpc>
              <a:spcBef>
                <a:spcPct val="0"/>
              </a:spcBef>
            </a:pPr>
            <a:r>
              <a:rPr kumimoji="1" lang="en-US" altLang="zh-CN" sz="2400" i="1" dirty="0">
                <a:latin typeface="黑体" panose="02010609060101010101" pitchFamily="49" charset="-122"/>
                <a:ea typeface="黑体" panose="02010609060101010101" pitchFamily="49" charset="-122"/>
              </a:rPr>
              <a:t>Qs</a:t>
            </a:r>
            <a:r>
              <a:rPr kumimoji="1" lang="en-US" altLang="zh-CN" sz="2400" dirty="0">
                <a:latin typeface="黑体" panose="02010609060101010101" pitchFamily="49" charset="-122"/>
                <a:ea typeface="黑体" panose="02010609060101010101" pitchFamily="49" charset="-122"/>
              </a:rPr>
              <a:t> ——</a:t>
            </a:r>
            <a:r>
              <a:rPr kumimoji="1" lang="zh-CN" altLang="en-US" sz="2400" dirty="0">
                <a:latin typeface="黑体" panose="02010609060101010101" pitchFamily="49" charset="-122"/>
                <a:ea typeface="黑体" panose="02010609060101010101" pitchFamily="49" charset="-122"/>
              </a:rPr>
              <a:t>汽车运行燃料消耗量，</a:t>
            </a:r>
            <a:r>
              <a:rPr kumimoji="1" lang="en-US" altLang="zh-CN" sz="2400" dirty="0">
                <a:latin typeface="黑体" panose="02010609060101010101" pitchFamily="49" charset="-122"/>
                <a:ea typeface="黑体" panose="02010609060101010101" pitchFamily="49" charset="-122"/>
              </a:rPr>
              <a:t>L/100km</a:t>
            </a:r>
          </a:p>
        </p:txBody>
      </p:sp>
      <p:pic>
        <p:nvPicPr>
          <p:cNvPr id="3" name="Picture 5" desc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2211710"/>
            <a:ext cx="4681537" cy="13557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3793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 calcmode="lin" valueType="num">
                                      <p:cBhvr additive="base">
                                        <p:cTn id="2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 calcmode="lin" valueType="num">
                                      <p:cBhvr additive="base">
                                        <p:cTn id="2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4"/>
          <p:cNvSpPr>
            <a:spLocks noChangeArrowheads="1"/>
          </p:cNvSpPr>
          <p:nvPr/>
        </p:nvSpPr>
        <p:spPr bwMode="auto">
          <a:xfrm>
            <a:off x="1259632" y="2427734"/>
            <a:ext cx="3456880"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nSpc>
                <a:spcPct val="125000"/>
              </a:lnSpc>
              <a:spcBef>
                <a:spcPct val="0"/>
              </a:spcBef>
              <a:buClrTx/>
              <a:buFontTx/>
              <a:buNone/>
            </a:pPr>
            <a:r>
              <a:rPr lang="zh-CN" altLang="en-US" sz="2800" b="1" dirty="0">
                <a:solidFill>
                  <a:srgbClr val="FF0000"/>
                </a:solidFill>
                <a:latin typeface="黑体" panose="02010609060101010101" pitchFamily="49" charset="-122"/>
                <a:ea typeface="黑体" panose="02010609060101010101" pitchFamily="49" charset="-122"/>
              </a:rPr>
              <a:t>三、可靠性和耐久性</a:t>
            </a:r>
          </a:p>
        </p:txBody>
      </p:sp>
    </p:spTree>
    <p:extLst>
      <p:ext uri="{BB962C8B-B14F-4D97-AF65-F5344CB8AC3E}">
        <p14:creationId xmlns:p14="http://schemas.microsoft.com/office/powerpoint/2010/main" val="37017739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1115616" y="1419622"/>
            <a:ext cx="7179121" cy="2376264"/>
          </a:xfrm>
          <a:prstGeom prst="rect">
            <a:avLst/>
          </a:prstGeom>
        </p:spPr>
        <p:txBody>
          <a:bodyPr>
            <a:noAutofit/>
          </a:bodyPr>
          <a:lstStyle/>
          <a:p>
            <a:pPr indent="719138" fontAlgn="auto">
              <a:lnSpc>
                <a:spcPct val="125000"/>
              </a:lnSpc>
              <a:spcBef>
                <a:spcPts val="0"/>
              </a:spcBef>
              <a:spcAft>
                <a:spcPts val="0"/>
              </a:spcAft>
              <a:defRPr/>
            </a:pPr>
            <a:endParaRPr lang="zh-CN" altLang="en-US" sz="2800" dirty="0">
              <a:latin typeface="黑体" pitchFamily="2" charset="-122"/>
              <a:ea typeface="黑体" pitchFamily="2" charset="-122"/>
            </a:endParaRPr>
          </a:p>
        </p:txBody>
      </p:sp>
      <p:sp>
        <p:nvSpPr>
          <p:cNvPr id="6" name="Rectangle 7"/>
          <p:cNvSpPr>
            <a:spLocks noChangeArrowheads="1"/>
          </p:cNvSpPr>
          <p:nvPr/>
        </p:nvSpPr>
        <p:spPr bwMode="auto">
          <a:xfrm>
            <a:off x="1187624" y="1635646"/>
            <a:ext cx="7632848" cy="1708160"/>
          </a:xfrm>
          <a:prstGeom prst="rect">
            <a:avLst/>
          </a:prstGeom>
          <a:noFill/>
          <a:ln w="9525">
            <a:noFill/>
            <a:miter lim="800000"/>
            <a:headEnd/>
            <a:tailEnd/>
          </a:ln>
          <a:effectLst/>
        </p:spPr>
        <p:txBody>
          <a:bodyPr wrap="square">
            <a:spAutoFit/>
          </a:bodyPr>
          <a:lstStyle/>
          <a:p>
            <a:pPr indent="719138" fontAlgn="base">
              <a:lnSpc>
                <a:spcPct val="125000"/>
              </a:lnSpc>
              <a:spcBef>
                <a:spcPct val="0"/>
              </a:spcBef>
              <a:spcAft>
                <a:spcPct val="0"/>
              </a:spcAft>
              <a:buClr>
                <a:schemeClr val="tx1"/>
              </a:buClr>
              <a:defRPr/>
            </a:pPr>
            <a:r>
              <a:rPr lang="en-US" altLang="zh-CN" sz="2800" b="1" dirty="0">
                <a:solidFill>
                  <a:srgbClr val="FF0000"/>
                </a:solidFill>
                <a:latin typeface="黑体" panose="02010609060101010101" pitchFamily="49" charset="-122"/>
                <a:ea typeface="黑体" panose="02010609060101010101" pitchFamily="49" charset="-122"/>
              </a:rPr>
              <a:t> </a:t>
            </a:r>
            <a:r>
              <a:rPr lang="en-US" altLang="zh-CN" sz="2800" b="1" dirty="0">
                <a:solidFill>
                  <a:srgbClr val="FF0000"/>
                </a:solidFill>
                <a:latin typeface="黑体" panose="02010609060101010101" pitchFamily="49" charset="-122"/>
                <a:ea typeface="黑体" panose="02010609060101010101" pitchFamily="49" charset="-122"/>
                <a:sym typeface="Wingdings" pitchFamily="2" charset="2"/>
              </a:rPr>
              <a:t></a:t>
            </a:r>
            <a:r>
              <a:rPr lang="zh-CN" altLang="en-US" sz="2800" b="1" dirty="0">
                <a:solidFill>
                  <a:srgbClr val="FF0000"/>
                </a:solidFill>
                <a:latin typeface="黑体" panose="02010609060101010101" pitchFamily="49" charset="-122"/>
                <a:ea typeface="黑体" panose="02010609060101010101" pitchFamily="49" charset="-122"/>
              </a:rPr>
              <a:t>定义</a:t>
            </a:r>
          </a:p>
          <a:p>
            <a:pPr indent="719138" fontAlgn="base">
              <a:lnSpc>
                <a:spcPct val="125000"/>
              </a:lnSpc>
              <a:spcBef>
                <a:spcPct val="0"/>
              </a:spcBef>
              <a:spcAft>
                <a:spcPct val="0"/>
              </a:spcAft>
              <a:defRPr/>
            </a:pPr>
            <a:r>
              <a:rPr lang="zh-CN" altLang="en-US" sz="2800" dirty="0" smtClean="0">
                <a:latin typeface="黑体" panose="02010609060101010101" pitchFamily="49" charset="-122"/>
                <a:ea typeface="黑体" panose="02010609060101010101" pitchFamily="49" charset="-122"/>
              </a:rPr>
              <a:t>在一定使用条件</a:t>
            </a:r>
            <a:r>
              <a:rPr lang="zh-CN" altLang="en-US" sz="2800" dirty="0">
                <a:latin typeface="黑体" panose="02010609060101010101" pitchFamily="49" charset="-122"/>
                <a:ea typeface="黑体" panose="02010609060101010101" pitchFamily="49" charset="-122"/>
              </a:rPr>
              <a:t>下，汽车以最高效率工作的能力称为汽车使用性能</a:t>
            </a:r>
            <a:r>
              <a:rPr lang="zh-CN" altLang="en-US" sz="2800" dirty="0" smtClean="0">
                <a:latin typeface="黑体" panose="02010609060101010101" pitchFamily="49" charset="-122"/>
                <a:ea typeface="黑体" panose="02010609060101010101" pitchFamily="49" charset="-122"/>
              </a:rPr>
              <a:t>。</a:t>
            </a:r>
            <a:endParaRPr lang="zh-CN" altLang="en-US" sz="2800"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85411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251520" y="1625774"/>
            <a:ext cx="871296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indent="719138">
              <a:lnSpc>
                <a:spcPct val="125000"/>
              </a:lnSpc>
              <a:spcBef>
                <a:spcPct val="0"/>
              </a:spcBef>
              <a:buClrTx/>
              <a:buNone/>
            </a:pPr>
            <a:r>
              <a:rPr lang="en-US" altLang="zh-CN" sz="2400" dirty="0" smtClean="0">
                <a:latin typeface="黑体" panose="02010609060101010101" pitchFamily="49" charset="-122"/>
                <a:ea typeface="黑体" panose="02010609060101010101" pitchFamily="49" charset="-122"/>
              </a:rPr>
              <a:t>1.</a:t>
            </a:r>
            <a:r>
              <a:rPr lang="zh-CN" altLang="en-US" sz="2400" dirty="0">
                <a:ea typeface="黑体" panose="02010609060101010101" pitchFamily="49" charset="-122"/>
              </a:rPr>
              <a:t>汽车</a:t>
            </a:r>
            <a:r>
              <a:rPr lang="zh-CN" altLang="en-US" sz="2400" dirty="0" smtClean="0">
                <a:ea typeface="黑体" panose="02010609060101010101" pitchFamily="49" charset="-122"/>
              </a:rPr>
              <a:t>可靠性</a:t>
            </a:r>
            <a:endParaRPr kumimoji="1" lang="zh-CN" altLang="en-US" sz="2400" dirty="0">
              <a:latin typeface="黑体" panose="02010609060101010101" pitchFamily="49" charset="-122"/>
              <a:ea typeface="黑体" panose="02010609060101010101" pitchFamily="49" charset="-122"/>
            </a:endParaRPr>
          </a:p>
          <a:p>
            <a:pPr indent="719138">
              <a:lnSpc>
                <a:spcPct val="125000"/>
              </a:lnSpc>
              <a:spcBef>
                <a:spcPct val="0"/>
              </a:spcBef>
              <a:buClrTx/>
              <a:buNone/>
            </a:pPr>
            <a:r>
              <a:rPr lang="zh-CN" altLang="en-US" sz="2400" dirty="0">
                <a:latin typeface="黑体" panose="02010609060101010101" pitchFamily="49" charset="-122"/>
                <a:ea typeface="黑体" panose="02010609060101010101" pitchFamily="49" charset="-122"/>
              </a:rPr>
              <a:t>汽车可靠性是指在规定的使用条件下和规定的行程内完成规定功能（正常行驶）的性能。 </a:t>
            </a:r>
          </a:p>
        </p:txBody>
      </p:sp>
    </p:spTree>
    <p:extLst>
      <p:ext uri="{BB962C8B-B14F-4D97-AF65-F5344CB8AC3E}">
        <p14:creationId xmlns:p14="http://schemas.microsoft.com/office/powerpoint/2010/main" val="243968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3"/>
          <p:cNvSpPr>
            <a:spLocks noChangeArrowheads="1"/>
          </p:cNvSpPr>
          <p:nvPr/>
        </p:nvSpPr>
        <p:spPr bwMode="auto">
          <a:xfrm>
            <a:off x="251520" y="1605831"/>
            <a:ext cx="8640960" cy="187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indent="719138">
              <a:lnSpc>
                <a:spcPct val="125000"/>
              </a:lnSpc>
              <a:spcBef>
                <a:spcPct val="0"/>
              </a:spcBef>
              <a:buClrTx/>
              <a:buNone/>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汽车耐久性</a:t>
            </a:r>
          </a:p>
          <a:p>
            <a:pPr indent="719138">
              <a:lnSpc>
                <a:spcPct val="125000"/>
              </a:lnSpc>
              <a:spcBef>
                <a:spcPct val="0"/>
              </a:spcBef>
              <a:buClrTx/>
              <a:buNone/>
            </a:pPr>
            <a:r>
              <a:rPr lang="zh-CN" altLang="en-US" sz="2400" dirty="0">
                <a:latin typeface="黑体" panose="02010609060101010101" pitchFamily="49" charset="-122"/>
                <a:ea typeface="黑体" panose="02010609060101010101" pitchFamily="49" charset="-122"/>
              </a:rPr>
              <a:t>汽车耐久性是指汽车在规定的使用和维修</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不更换主要总成和大修</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条件下，达到某种技术或经济指标极限时，完成功能（维持工作能力）的性能。 </a:t>
            </a:r>
          </a:p>
        </p:txBody>
      </p:sp>
    </p:spTree>
    <p:extLst>
      <p:ext uri="{BB962C8B-B14F-4D97-AF65-F5344CB8AC3E}">
        <p14:creationId xmlns:p14="http://schemas.microsoft.com/office/powerpoint/2010/main" val="109853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1691680" y="1275606"/>
            <a:ext cx="6835259" cy="2880320"/>
          </a:xfrm>
          <a:prstGeom prst="rect">
            <a:avLst/>
          </a:prstGeom>
        </p:spPr>
        <p:txBody>
          <a:bodyPr>
            <a:noAutofit/>
          </a:bodyPr>
          <a:lstStyle/>
          <a:p>
            <a:pPr>
              <a:lnSpc>
                <a:spcPct val="125000"/>
              </a:lnSpc>
              <a:spcBef>
                <a:spcPct val="0"/>
              </a:spcBef>
            </a:pP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概念题</a:t>
            </a:r>
            <a:br>
              <a:rPr lang="zh-CN" altLang="en-US" sz="2400" dirty="0">
                <a:latin typeface="黑体" panose="02010609060101010101" pitchFamily="49" charset="-122"/>
                <a:ea typeface="黑体" panose="02010609060101010101" pitchFamily="49" charset="-122"/>
              </a:rPr>
            </a:br>
            <a:r>
              <a:rPr lang="zh-CN" altLang="en-US" sz="2400" dirty="0">
                <a:latin typeface="黑体" panose="02010609060101010101" pitchFamily="49" charset="-122"/>
                <a:ea typeface="黑体" panose="02010609060101010101" pitchFamily="49" charset="-122"/>
              </a:rPr>
              <a:t>汽车使用性能</a:t>
            </a:r>
            <a:br>
              <a:rPr lang="zh-CN" altLang="en-US" sz="2400" dirty="0">
                <a:latin typeface="黑体" panose="02010609060101010101" pitchFamily="49" charset="-122"/>
                <a:ea typeface="黑体" panose="02010609060101010101" pitchFamily="49" charset="-122"/>
              </a:rPr>
            </a:br>
            <a:r>
              <a:rPr lang="zh-CN" altLang="en-US" sz="2400" dirty="0">
                <a:latin typeface="黑体" panose="02010609060101010101" pitchFamily="49" charset="-122"/>
                <a:ea typeface="黑体" panose="02010609060101010101" pitchFamily="49" charset="-122"/>
              </a:rPr>
              <a:t>装载质量利用系数</a:t>
            </a:r>
            <a:br>
              <a:rPr lang="zh-CN" altLang="en-US" sz="2400" dirty="0">
                <a:latin typeface="黑体" panose="02010609060101010101" pitchFamily="49" charset="-122"/>
                <a:ea typeface="黑体" panose="02010609060101010101" pitchFamily="49" charset="-122"/>
              </a:rPr>
            </a:br>
            <a:r>
              <a:rPr lang="zh-CN" altLang="en-US" sz="2400" dirty="0">
                <a:latin typeface="黑体" panose="02010609060101010101" pitchFamily="49" charset="-122"/>
                <a:ea typeface="黑体" panose="02010609060101010101" pitchFamily="49" charset="-122"/>
              </a:rPr>
              <a:t>整备质量利用系数</a:t>
            </a:r>
            <a:br>
              <a:rPr lang="zh-CN" altLang="en-US" sz="2400" dirty="0">
                <a:latin typeface="黑体" panose="02010609060101010101" pitchFamily="49" charset="-122"/>
                <a:ea typeface="黑体" panose="02010609060101010101" pitchFamily="49" charset="-122"/>
              </a:rPr>
            </a:br>
            <a:r>
              <a:rPr lang="zh-CN" altLang="en-US" sz="2400" dirty="0">
                <a:latin typeface="黑体" panose="02010609060101010101" pitchFamily="49" charset="-122"/>
                <a:ea typeface="黑体" panose="02010609060101010101" pitchFamily="49" charset="-122"/>
              </a:rPr>
              <a:t>质量利用系数</a:t>
            </a:r>
            <a:br>
              <a:rPr lang="zh-CN" altLang="en-US" sz="2400" dirty="0">
                <a:latin typeface="黑体" panose="02010609060101010101" pitchFamily="49" charset="-122"/>
                <a:ea typeface="黑体" panose="02010609060101010101" pitchFamily="49" charset="-122"/>
              </a:rPr>
            </a:br>
            <a:r>
              <a:rPr lang="zh-CN" altLang="en-US" sz="2400" dirty="0">
                <a:latin typeface="黑体" panose="02010609060101010101" pitchFamily="49" charset="-122"/>
                <a:ea typeface="黑体" panose="02010609060101010101" pitchFamily="49" charset="-122"/>
              </a:rPr>
              <a:t>最大续驶里程 </a:t>
            </a:r>
          </a:p>
        </p:txBody>
      </p:sp>
    </p:spTree>
    <p:extLst>
      <p:ext uri="{BB962C8B-B14F-4D97-AF65-F5344CB8AC3E}">
        <p14:creationId xmlns:p14="http://schemas.microsoft.com/office/powerpoint/2010/main" val="36029796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07504" y="1203598"/>
            <a:ext cx="8964488" cy="2862322"/>
          </a:xfrm>
          <a:prstGeom prst="rect">
            <a:avLst/>
          </a:prstGeom>
        </p:spPr>
        <p:txBody>
          <a:bodyPr wrap="square">
            <a:spAutoFit/>
          </a:bodyPr>
          <a:lstStyle/>
          <a:p>
            <a:pPr>
              <a:lnSpc>
                <a:spcPct val="125000"/>
              </a:lnSpc>
              <a:spcBef>
                <a:spcPct val="0"/>
              </a:spcBef>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判断题</a:t>
            </a:r>
            <a:br>
              <a:rPr lang="zh-CN" altLang="en-US" sz="2400" dirty="0">
                <a:latin typeface="黑体" panose="02010609060101010101" pitchFamily="49" charset="-122"/>
                <a:ea typeface="黑体" panose="02010609060101010101" pitchFamily="49" charset="-122"/>
              </a:rPr>
            </a:br>
            <a:r>
              <a:rPr lang="en-US" altLang="zh-CN" sz="2400" dirty="0">
                <a:latin typeface="黑体" panose="02010609060101010101" pitchFamily="49" charset="-122"/>
                <a:ea typeface="黑体" panose="02010609060101010101" pitchFamily="49" charset="-122"/>
              </a:rPr>
              <a:t>A.</a:t>
            </a:r>
            <a:r>
              <a:rPr lang="zh-CN" altLang="en-US" sz="2400" dirty="0">
                <a:latin typeface="黑体" panose="02010609060101010101" pitchFamily="49" charset="-122"/>
                <a:ea typeface="黑体" panose="02010609060101010101" pitchFamily="49" charset="-122"/>
              </a:rPr>
              <a:t>现代载货汽车制造技术进步的重要标志之一是汽车整备质量利用系数的不断降低。</a:t>
            </a:r>
            <a:br>
              <a:rPr lang="zh-CN" altLang="en-US" sz="2400" dirty="0">
                <a:latin typeface="黑体" panose="02010609060101010101" pitchFamily="49" charset="-122"/>
                <a:ea typeface="黑体" panose="02010609060101010101" pitchFamily="49" charset="-122"/>
              </a:rPr>
            </a:br>
            <a:r>
              <a:rPr lang="en-US" altLang="zh-CN" sz="2400" dirty="0">
                <a:latin typeface="黑体" panose="02010609060101010101" pitchFamily="49" charset="-122"/>
                <a:ea typeface="黑体" panose="02010609060101010101" pitchFamily="49" charset="-122"/>
              </a:rPr>
              <a:t>B.</a:t>
            </a:r>
            <a:r>
              <a:rPr lang="zh-CN" altLang="en-US" sz="2400" dirty="0" smtClean="0">
                <a:latin typeface="黑体" panose="02010609060101010101" pitchFamily="49" charset="-122"/>
                <a:ea typeface="黑体" panose="02010609060101010101" pitchFamily="49" charset="-122"/>
              </a:rPr>
              <a:t>汽车额定比装载</a:t>
            </a:r>
            <a:r>
              <a:rPr lang="zh-CN" altLang="en-US" sz="2400" dirty="0">
                <a:latin typeface="黑体" panose="02010609060101010101" pitchFamily="49" charset="-122"/>
                <a:ea typeface="黑体" panose="02010609060101010101" pitchFamily="49" charset="-122"/>
              </a:rPr>
              <a:t>质量越大，就</a:t>
            </a:r>
            <a:r>
              <a:rPr lang="zh-CN" altLang="en-US" sz="2400" dirty="0" smtClean="0">
                <a:latin typeface="黑体" panose="02010609060101010101" pitchFamily="49" charset="-122"/>
                <a:ea typeface="黑体" panose="02010609060101010101" pitchFamily="49" charset="-122"/>
              </a:rPr>
              <a:t>越适合</a:t>
            </a:r>
            <a:r>
              <a:rPr lang="zh-CN" altLang="en-US" sz="2400" dirty="0">
                <a:latin typeface="黑体" panose="02010609060101010101" pitchFamily="49" charset="-122"/>
                <a:ea typeface="黑体" panose="02010609060101010101" pitchFamily="49" charset="-122"/>
              </a:rPr>
              <a:t>装载密度大的货物。</a:t>
            </a:r>
            <a:br>
              <a:rPr lang="zh-CN" altLang="en-US" sz="2400" dirty="0">
                <a:latin typeface="黑体" panose="02010609060101010101" pitchFamily="49" charset="-122"/>
                <a:ea typeface="黑体" panose="02010609060101010101" pitchFamily="49" charset="-122"/>
              </a:rPr>
            </a:br>
            <a:r>
              <a:rPr lang="en-US" altLang="zh-CN" sz="2400" dirty="0">
                <a:latin typeface="黑体" panose="02010609060101010101" pitchFamily="49" charset="-122"/>
                <a:ea typeface="黑体" panose="02010609060101010101" pitchFamily="49" charset="-122"/>
              </a:rPr>
              <a:t>C.</a:t>
            </a:r>
            <a:r>
              <a:rPr lang="zh-CN" altLang="en-US" sz="2400" dirty="0" smtClean="0">
                <a:latin typeface="黑体" panose="02010609060101010101" pitchFamily="49" charset="-122"/>
                <a:ea typeface="黑体" panose="02010609060101010101" pitchFamily="49" charset="-122"/>
              </a:rPr>
              <a:t>汽车额定比装载</a:t>
            </a:r>
            <a:r>
              <a:rPr lang="zh-CN" altLang="en-US" sz="2400" dirty="0">
                <a:latin typeface="黑体" panose="02010609060101010101" pitchFamily="49" charset="-122"/>
                <a:ea typeface="黑体" panose="02010609060101010101" pitchFamily="49" charset="-122"/>
              </a:rPr>
              <a:t>质量越大，若装载密度小的货物，则装载质量利用系数将变小。</a:t>
            </a:r>
          </a:p>
        </p:txBody>
      </p:sp>
    </p:spTree>
    <p:extLst>
      <p:ext uri="{BB962C8B-B14F-4D97-AF65-F5344CB8AC3E}">
        <p14:creationId xmlns:p14="http://schemas.microsoft.com/office/powerpoint/2010/main" val="2625847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3203848" y="113133"/>
            <a:ext cx="5040560" cy="5030368"/>
          </a:xfrm>
          <a:prstGeom prst="rect">
            <a:avLst/>
          </a:prstGeom>
        </p:spPr>
      </p:pic>
      <p:sp>
        <p:nvSpPr>
          <p:cNvPr id="2" name="矩形 1"/>
          <p:cNvSpPr/>
          <p:nvPr/>
        </p:nvSpPr>
        <p:spPr>
          <a:xfrm>
            <a:off x="1210794" y="483518"/>
            <a:ext cx="1965603" cy="574324"/>
          </a:xfrm>
          <a:prstGeom prst="rect">
            <a:avLst/>
          </a:prstGeom>
        </p:spPr>
        <p:txBody>
          <a:bodyPr wrap="none">
            <a:spAutoFit/>
          </a:bodyPr>
          <a:lstStyle/>
          <a:p>
            <a:pPr marL="0" lvl="1">
              <a:lnSpc>
                <a:spcPct val="125000"/>
              </a:lnSpc>
              <a:spcBef>
                <a:spcPct val="0"/>
              </a:spcBef>
              <a:buClr>
                <a:schemeClr val="tx1"/>
              </a:buClr>
              <a:defRPr/>
            </a:pPr>
            <a:r>
              <a:rPr lang="en-US" altLang="zh-CN" sz="2800" b="1" dirty="0" smtClean="0">
                <a:solidFill>
                  <a:srgbClr val="FF0000"/>
                </a:solidFill>
                <a:latin typeface="黑体" panose="02010609060101010101" pitchFamily="49" charset="-122"/>
                <a:ea typeface="黑体" panose="02010609060101010101" pitchFamily="49" charset="-122"/>
                <a:sym typeface="Wingdings" pitchFamily="2" charset="2"/>
              </a:rPr>
              <a:t></a:t>
            </a:r>
            <a:r>
              <a:rPr lang="zh-CN" altLang="en-US" sz="2800" b="1" dirty="0" smtClean="0">
                <a:solidFill>
                  <a:srgbClr val="FF0000"/>
                </a:solidFill>
                <a:latin typeface="黑体" panose="02010609060101010101" pitchFamily="49" charset="-122"/>
                <a:ea typeface="黑体" panose="02010609060101010101" pitchFamily="49" charset="-122"/>
                <a:sym typeface="Wingdings" pitchFamily="2" charset="2"/>
              </a:rPr>
              <a:t>性能指标</a:t>
            </a:r>
            <a:endParaRPr lang="zh-CN" altLang="en-US" sz="2800" b="1"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367285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187624" y="1419622"/>
            <a:ext cx="7416824" cy="1708160"/>
          </a:xfrm>
          <a:prstGeom prst="rect">
            <a:avLst/>
          </a:prstGeom>
        </p:spPr>
        <p:txBody>
          <a:bodyPr wrap="square">
            <a:spAutoFit/>
          </a:bodyPr>
          <a:lstStyle/>
          <a:p>
            <a:pPr>
              <a:lnSpc>
                <a:spcPct val="125000"/>
              </a:lnSpc>
            </a:pPr>
            <a:r>
              <a:rPr lang="zh-CN" altLang="en-US" sz="2800" b="1" dirty="0">
                <a:solidFill>
                  <a:srgbClr val="FF0000"/>
                </a:solidFill>
                <a:latin typeface="黑体" panose="02010609060101010101" pitchFamily="49" charset="-122"/>
                <a:ea typeface="黑体" panose="02010609060101010101" pitchFamily="49" charset="-122"/>
              </a:rPr>
              <a:t>一、容载量</a:t>
            </a:r>
          </a:p>
          <a:p>
            <a:pPr>
              <a:lnSpc>
                <a:spcPct val="125000"/>
              </a:lnSpc>
            </a:pPr>
            <a:r>
              <a:rPr lang="zh-CN" altLang="en-US" sz="2800" dirty="0">
                <a:latin typeface="黑体" panose="02010609060101010101" pitchFamily="49" charset="-122"/>
                <a:ea typeface="黑体" panose="02010609060101010101" pitchFamily="49" charset="-122"/>
                <a:sym typeface="Wingdings" panose="05000000000000000000" pitchFamily="2" charset="2"/>
              </a:rPr>
              <a:t></a:t>
            </a:r>
            <a:r>
              <a:rPr lang="zh-CN" altLang="en-US" sz="2800" dirty="0">
                <a:latin typeface="黑体" panose="02010609060101010101" pitchFamily="49" charset="-122"/>
                <a:ea typeface="黑体" panose="02010609060101010101" pitchFamily="49" charset="-122"/>
              </a:rPr>
              <a:t>定义</a:t>
            </a:r>
            <a:r>
              <a:rPr lang="zh-CN" altLang="en-US" sz="2800" dirty="0" smtClean="0">
                <a:latin typeface="黑体" panose="02010609060101010101" pitchFamily="49" charset="-122"/>
                <a:ea typeface="黑体" panose="02010609060101010101" pitchFamily="49" charset="-122"/>
              </a:rPr>
              <a:t>：汽车</a:t>
            </a:r>
            <a:r>
              <a:rPr lang="zh-CN" altLang="en-US" sz="2800" dirty="0">
                <a:latin typeface="黑体" panose="02010609060101010101" pitchFamily="49" charset="-122"/>
                <a:ea typeface="黑体" panose="02010609060101010101" pitchFamily="49" charset="-122"/>
              </a:rPr>
              <a:t>一次所能运载</a:t>
            </a:r>
            <a:r>
              <a:rPr lang="zh-CN" altLang="en-US" sz="2800" dirty="0" smtClean="0">
                <a:latin typeface="黑体" panose="02010609060101010101" pitchFamily="49" charset="-122"/>
                <a:ea typeface="黑体" panose="02010609060101010101" pitchFamily="49" charset="-122"/>
              </a:rPr>
              <a:t>货物数量</a:t>
            </a:r>
            <a:r>
              <a:rPr lang="zh-CN" altLang="en-US" sz="2800" dirty="0">
                <a:latin typeface="黑体" panose="02010609060101010101" pitchFamily="49" charset="-122"/>
                <a:ea typeface="黑体" panose="02010609060101010101" pitchFamily="49" charset="-122"/>
              </a:rPr>
              <a:t>或乘坐旅客</a:t>
            </a:r>
            <a:r>
              <a:rPr lang="zh-CN" altLang="en-US" sz="2800" dirty="0" smtClean="0">
                <a:latin typeface="黑体" panose="02010609060101010101" pitchFamily="49" charset="-122"/>
                <a:ea typeface="黑体" panose="02010609060101010101" pitchFamily="49" charset="-122"/>
              </a:rPr>
              <a:t>人数</a:t>
            </a:r>
            <a:endParaRPr lang="en-US" altLang="zh-CN" b="1" dirty="0">
              <a:ea typeface="黑体" panose="02010609060101010101" pitchFamily="49" charset="-122"/>
            </a:endParaRPr>
          </a:p>
        </p:txBody>
      </p:sp>
    </p:spTree>
    <p:extLst>
      <p:ext uri="{BB962C8B-B14F-4D97-AF65-F5344CB8AC3E}">
        <p14:creationId xmlns:p14="http://schemas.microsoft.com/office/powerpoint/2010/main" val="77213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331640" y="1076195"/>
            <a:ext cx="7416824" cy="2785378"/>
          </a:xfrm>
          <a:prstGeom prst="rect">
            <a:avLst/>
          </a:prstGeom>
        </p:spPr>
        <p:txBody>
          <a:bodyPr wrap="square">
            <a:spAutoFit/>
          </a:bodyPr>
          <a:lstStyle/>
          <a:p>
            <a:pPr>
              <a:lnSpc>
                <a:spcPct val="125000"/>
              </a:lnSpc>
            </a:pPr>
            <a:r>
              <a:rPr lang="zh-CN" altLang="en-US" sz="2800" dirty="0" smtClean="0">
                <a:latin typeface="黑体" panose="02010609060101010101" pitchFamily="49" charset="-122"/>
                <a:ea typeface="黑体" panose="02010609060101010101" pitchFamily="49" charset="-122"/>
                <a:sym typeface="Wingdings" panose="05000000000000000000" pitchFamily="2" charset="2"/>
              </a:rPr>
              <a:t></a:t>
            </a:r>
            <a:r>
              <a:rPr lang="zh-CN" altLang="en-US" sz="2800" dirty="0">
                <a:latin typeface="黑体" panose="02010609060101010101" pitchFamily="49" charset="-122"/>
                <a:ea typeface="黑体" panose="02010609060101010101" pitchFamily="49" charset="-122"/>
              </a:rPr>
              <a:t>评价指标：</a:t>
            </a:r>
          </a:p>
          <a:p>
            <a:pPr>
              <a:lnSpc>
                <a:spcPct val="125000"/>
              </a:lnSpc>
            </a:pPr>
            <a:r>
              <a:rPr lang="en-US" altLang="zh-CN" sz="2800" dirty="0">
                <a:latin typeface="黑体" panose="02010609060101010101" pitchFamily="49" charset="-122"/>
                <a:ea typeface="黑体" panose="02010609060101010101" pitchFamily="49" charset="-122"/>
              </a:rPr>
              <a:t>a.</a:t>
            </a:r>
            <a:r>
              <a:rPr lang="zh-CN" altLang="en-US" sz="2800" dirty="0">
                <a:latin typeface="黑体" panose="02010609060101010101" pitchFamily="49" charset="-122"/>
                <a:ea typeface="黑体" panose="02010609060101010101" pitchFamily="49" charset="-122"/>
              </a:rPr>
              <a:t>额定载质量</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货车，</a:t>
            </a:r>
            <a:r>
              <a:rPr lang="en-US" altLang="zh-CN" sz="2800" dirty="0">
                <a:latin typeface="黑体" panose="02010609060101010101" pitchFamily="49" charset="-122"/>
                <a:ea typeface="黑体" panose="02010609060101010101" pitchFamily="49" charset="-122"/>
              </a:rPr>
              <a:t>t</a:t>
            </a:r>
          </a:p>
          <a:p>
            <a:pPr>
              <a:lnSpc>
                <a:spcPct val="125000"/>
              </a:lnSpc>
            </a:pPr>
            <a:r>
              <a:rPr lang="en-US" altLang="zh-CN" sz="2800" dirty="0">
                <a:latin typeface="黑体" panose="02010609060101010101" pitchFamily="49" charset="-122"/>
                <a:ea typeface="黑体" panose="02010609060101010101" pitchFamily="49" charset="-122"/>
              </a:rPr>
              <a:t>b.</a:t>
            </a:r>
            <a:r>
              <a:rPr lang="zh-CN" altLang="en-US" sz="2800" dirty="0">
                <a:latin typeface="黑体" panose="02010609060101010101" pitchFamily="49" charset="-122"/>
                <a:ea typeface="黑体" panose="02010609060101010101" pitchFamily="49" charset="-122"/>
              </a:rPr>
              <a:t>座位数和可站立人数</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客车，人</a:t>
            </a:r>
          </a:p>
          <a:p>
            <a:pPr>
              <a:lnSpc>
                <a:spcPct val="125000"/>
              </a:lnSpc>
            </a:pPr>
            <a:r>
              <a:rPr lang="en-US" altLang="zh-CN" sz="2800" dirty="0">
                <a:latin typeface="黑体" panose="02010609060101010101" pitchFamily="49" charset="-122"/>
                <a:ea typeface="黑体" panose="02010609060101010101" pitchFamily="49" charset="-122"/>
              </a:rPr>
              <a:t>c.  </a:t>
            </a:r>
          </a:p>
          <a:p>
            <a:pPr>
              <a:lnSpc>
                <a:spcPct val="125000"/>
              </a:lnSpc>
            </a:pPr>
            <a:r>
              <a:rPr lang="en-US" altLang="zh-CN" sz="2800" dirty="0">
                <a:latin typeface="黑体" panose="02010609060101010101" pitchFamily="49" charset="-122"/>
                <a:ea typeface="黑体" panose="02010609060101010101" pitchFamily="49" charset="-122"/>
              </a:rPr>
              <a:t>d.</a:t>
            </a:r>
            <a:r>
              <a:rPr lang="en-US" altLang="zh-CN" sz="2800" b="1" dirty="0">
                <a:latin typeface="黑体" panose="02010609060101010101" pitchFamily="49" charset="-122"/>
                <a:ea typeface="黑体" panose="02010609060101010101" pitchFamily="49" charset="-122"/>
              </a:rPr>
              <a:t>          </a:t>
            </a:r>
            <a:r>
              <a:rPr lang="en-US" altLang="zh-CN" b="1" dirty="0">
                <a:ea typeface="黑体" panose="02010609060101010101" pitchFamily="49" charset="-122"/>
              </a:rPr>
              <a:t>       </a:t>
            </a:r>
          </a:p>
        </p:txBody>
      </p:sp>
      <p:graphicFrame>
        <p:nvGraphicFramePr>
          <p:cNvPr id="4" name="Object 10"/>
          <p:cNvGraphicFramePr>
            <a:graphicFrameLocks noChangeAspect="1"/>
          </p:cNvGraphicFramePr>
          <p:nvPr>
            <p:extLst>
              <p:ext uri="{D42A27DB-BD31-4B8C-83A1-F6EECF244321}">
                <p14:modId xmlns:p14="http://schemas.microsoft.com/office/powerpoint/2010/main" val="2467263318"/>
              </p:ext>
            </p:extLst>
          </p:nvPr>
        </p:nvGraphicFramePr>
        <p:xfrm>
          <a:off x="1835696" y="2787774"/>
          <a:ext cx="3384724" cy="603281"/>
        </p:xfrm>
        <a:graphic>
          <a:graphicData uri="http://schemas.openxmlformats.org/presentationml/2006/ole">
            <mc:AlternateContent xmlns:mc="http://schemas.openxmlformats.org/markup-compatibility/2006">
              <mc:Choice xmlns:v="urn:schemas-microsoft-com:vml" Requires="v">
                <p:oleObj spid="_x0000_s6172" name="公式" r:id="rId4" imgW="2349500" imgH="419100" progId="Equation.3">
                  <p:embed/>
                </p:oleObj>
              </mc:Choice>
              <mc:Fallback>
                <p:oleObj name="公式" r:id="rId4" imgW="2349500" imgH="4191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696" y="2787774"/>
                        <a:ext cx="3384724" cy="603281"/>
                      </a:xfrm>
                      <a:prstGeom prst="rect">
                        <a:avLst/>
                      </a:prstGeom>
                      <a:solidFill>
                        <a:srgbClr val="FFFF00"/>
                      </a:solidFill>
                      <a:ln>
                        <a:noFill/>
                      </a:ln>
                      <a:effectLst/>
                    </p:spPr>
                  </p:pic>
                </p:oleObj>
              </mc:Fallback>
            </mc:AlternateContent>
          </a:graphicData>
        </a:graphic>
      </p:graphicFrame>
      <p:graphicFrame>
        <p:nvGraphicFramePr>
          <p:cNvPr id="5" name="Object 9"/>
          <p:cNvGraphicFramePr>
            <a:graphicFrameLocks noChangeAspect="1"/>
          </p:cNvGraphicFramePr>
          <p:nvPr>
            <p:extLst>
              <p:ext uri="{D42A27DB-BD31-4B8C-83A1-F6EECF244321}">
                <p14:modId xmlns:p14="http://schemas.microsoft.com/office/powerpoint/2010/main" val="805310490"/>
              </p:ext>
            </p:extLst>
          </p:nvPr>
        </p:nvGraphicFramePr>
        <p:xfrm>
          <a:off x="1835696" y="3538517"/>
          <a:ext cx="5373688" cy="646112"/>
        </p:xfrm>
        <a:graphic>
          <a:graphicData uri="http://schemas.openxmlformats.org/presentationml/2006/ole">
            <mc:AlternateContent xmlns:mc="http://schemas.openxmlformats.org/markup-compatibility/2006">
              <mc:Choice xmlns:v="urn:schemas-microsoft-com:vml" Requires="v">
                <p:oleObj spid="_x0000_s6173" name="Equation" r:id="rId6" imgW="3492360" imgH="419040" progId="Equation.DSMT4">
                  <p:embed/>
                </p:oleObj>
              </mc:Choice>
              <mc:Fallback>
                <p:oleObj name="Equation" r:id="rId6" imgW="3492360" imgH="419040" progId="Equation.DSMT4">
                  <p:embed/>
                  <p:pic>
                    <p:nvPicPr>
                      <p:cNvPr id="0" name=""/>
                      <p:cNvPicPr>
                        <a:picLocks noChangeAspect="1" noChangeArrowheads="1"/>
                      </p:cNvPicPr>
                      <p:nvPr/>
                    </p:nvPicPr>
                    <p:blipFill>
                      <a:blip r:embed="rId7"/>
                      <a:srcRect/>
                      <a:stretch>
                        <a:fillRect/>
                      </a:stretch>
                    </p:blipFill>
                    <p:spPr bwMode="auto">
                      <a:xfrm>
                        <a:off x="1835696" y="3538517"/>
                        <a:ext cx="5373688" cy="646112"/>
                      </a:xfrm>
                      <a:prstGeom prst="rect">
                        <a:avLst/>
                      </a:prstGeom>
                      <a:solidFill>
                        <a:srgbClr val="FFFF00"/>
                      </a:solidFill>
                      <a:ln>
                        <a:noFill/>
                      </a:ln>
                      <a:effectLst/>
                    </p:spPr>
                  </p:pic>
                </p:oleObj>
              </mc:Fallback>
            </mc:AlternateContent>
          </a:graphicData>
        </a:graphic>
      </p:graphicFrame>
    </p:spTree>
    <p:extLst>
      <p:ext uri="{BB962C8B-B14F-4D97-AF65-F5344CB8AC3E}">
        <p14:creationId xmlns:p14="http://schemas.microsoft.com/office/powerpoint/2010/main" val="1149402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3528" y="2283718"/>
            <a:ext cx="8568952" cy="1169551"/>
          </a:xfrm>
          <a:prstGeom prst="rect">
            <a:avLst/>
          </a:prstGeom>
        </p:spPr>
        <p:txBody>
          <a:bodyPr wrap="square">
            <a:spAutoFit/>
          </a:bodyPr>
          <a:lstStyle/>
          <a:p>
            <a:pPr indent="719138">
              <a:lnSpc>
                <a:spcPct val="125000"/>
              </a:lnSpc>
            </a:pPr>
            <a:r>
              <a:rPr lang="zh-CN" altLang="en-US" sz="2800" dirty="0">
                <a:ea typeface="黑体" panose="02010609060101010101" pitchFamily="49" charset="-122"/>
              </a:rPr>
              <a:t>比装载质量、装载质量利用系数</a:t>
            </a:r>
            <a:r>
              <a:rPr lang="zh-CN" altLang="en-US" sz="2800" dirty="0" smtClean="0">
                <a:ea typeface="黑体" panose="02010609060101010101" pitchFamily="49" charset="-122"/>
              </a:rPr>
              <a:t>表征汽车</a:t>
            </a:r>
            <a:r>
              <a:rPr lang="zh-CN" altLang="en-US" sz="2800" dirty="0">
                <a:ea typeface="黑体" panose="02010609060101010101" pitchFamily="49" charset="-122"/>
              </a:rPr>
              <a:t>结构对各种货物需要的适应</a:t>
            </a:r>
            <a:r>
              <a:rPr lang="zh-CN" altLang="en-US" sz="2800" dirty="0" smtClean="0">
                <a:ea typeface="黑体" panose="02010609060101010101" pitchFamily="49" charset="-122"/>
              </a:rPr>
              <a:t>能力</a:t>
            </a:r>
            <a:r>
              <a:rPr lang="zh-CN" altLang="en-US" sz="2800" dirty="0" smtClean="0"/>
              <a:t> 。</a:t>
            </a:r>
            <a:endParaRPr lang="zh-CN" altLang="en-US" sz="2800" dirty="0"/>
          </a:p>
        </p:txBody>
      </p:sp>
    </p:spTree>
    <p:extLst>
      <p:ext uri="{BB962C8B-B14F-4D97-AF65-F5344CB8AC3E}">
        <p14:creationId xmlns:p14="http://schemas.microsoft.com/office/powerpoint/2010/main" val="5792645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4"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635646"/>
            <a:ext cx="8893175" cy="19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67077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275606"/>
            <a:ext cx="7681797" cy="3653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78003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8" y="123478"/>
            <a:ext cx="6768752" cy="491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11063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2751</TotalTime>
  <Words>469</Words>
  <Application>Microsoft Office PowerPoint</Application>
  <PresentationFormat>全屏显示(16:9)</PresentationFormat>
  <Paragraphs>113</Paragraphs>
  <Slides>23</Slides>
  <Notes>2</Notes>
  <HiddenSlides>0</HiddenSlides>
  <MMClips>0</MMClips>
  <ScaleCrop>false</ScaleCrop>
  <HeadingPairs>
    <vt:vector size="8" baseType="variant">
      <vt:variant>
        <vt:lpstr>已用的字体</vt:lpstr>
      </vt:variant>
      <vt:variant>
        <vt:i4>7</vt:i4>
      </vt:variant>
      <vt:variant>
        <vt:lpstr>主题</vt:lpstr>
      </vt:variant>
      <vt:variant>
        <vt:i4>4</vt:i4>
      </vt:variant>
      <vt:variant>
        <vt:lpstr>嵌入 OLE 服务器</vt:lpstr>
      </vt:variant>
      <vt:variant>
        <vt:i4>2</vt:i4>
      </vt:variant>
      <vt:variant>
        <vt:lpstr>幻灯片标题</vt:lpstr>
      </vt:variant>
      <vt:variant>
        <vt:i4>23</vt:i4>
      </vt:variant>
    </vt:vector>
  </HeadingPairs>
  <TitlesOfParts>
    <vt:vector size="36" baseType="lpstr">
      <vt:lpstr>黑体</vt:lpstr>
      <vt:lpstr>宋体</vt:lpstr>
      <vt:lpstr>Arial</vt:lpstr>
      <vt:lpstr>Calibri</vt:lpstr>
      <vt:lpstr>Times New Roman</vt:lpstr>
      <vt:lpstr>Wingdings</vt:lpstr>
      <vt:lpstr>Wingdings 2</vt:lpstr>
      <vt:lpstr>Office 主题</vt:lpstr>
      <vt:lpstr>汽车运用工程</vt:lpstr>
      <vt:lpstr>1_汽车运用工程</vt:lpstr>
      <vt:lpstr>2_汽车运用工程</vt:lpstr>
      <vt:lpstr>公式</vt:lpstr>
      <vt:lpstr>Equation</vt:lpstr>
      <vt:lpstr>任务三　汽车使用性能量标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108</cp:revision>
  <dcterms:created xsi:type="dcterms:W3CDTF">2014-02-17T07:50:13Z</dcterms:created>
  <dcterms:modified xsi:type="dcterms:W3CDTF">2017-01-02T07:34:46Z</dcterms:modified>
</cp:coreProperties>
</file>