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6EA1AC-13C0-4365-B3DC-C7525CB48E17}" type="datetimeFigureOut">
              <a:rPr lang="zh-CN" altLang="en-US" smtClean="0"/>
              <a:t>2016/5/12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C947BA-5575-48AB-9A4B-42D4D87C5CAA}" type="slidenum">
              <a:rPr lang="zh-CN" altLang="en-US" smtClean="0"/>
              <a:t>‹#›</a:t>
            </a:fld>
            <a:endParaRPr lang="zh-CN" altLang="en-US"/>
          </a:p>
        </p:txBody>
      </p:sp>
    </p:spTree>
    <p:extLst>
      <p:ext uri="{BB962C8B-B14F-4D97-AF65-F5344CB8AC3E}">
        <p14:creationId xmlns:p14="http://schemas.microsoft.com/office/powerpoint/2010/main" val="2804587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a:ln/>
        </p:spPr>
      </p:sp>
      <p:sp>
        <p:nvSpPr>
          <p:cNvPr id="10035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
        <p:nvSpPr>
          <p:cNvPr id="1003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fld id="{A34C9586-D45B-48D7-99D0-97CBF9A3B750}" type="slidenum">
              <a:rPr lang="en-US" altLang="zh-CN">
                <a:latin typeface="Arial" panose="020B0604020202020204" pitchFamily="34" charset="0"/>
              </a:rPr>
              <a:pPr eaLnBrk="1" hangingPunct="1"/>
              <a:t>38</a:t>
            </a:fld>
            <a:endParaRPr lang="en-US" altLang="zh-CN">
              <a:latin typeface="Arial" panose="020B0604020202020204" pitchFamily="34" charset="0"/>
            </a:endParaRPr>
          </a:p>
        </p:txBody>
      </p:sp>
    </p:spTree>
    <p:extLst>
      <p:ext uri="{BB962C8B-B14F-4D97-AF65-F5344CB8AC3E}">
        <p14:creationId xmlns:p14="http://schemas.microsoft.com/office/powerpoint/2010/main" val="266772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1589902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1985145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12321241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3875905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3665421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3104578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22983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5539748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2432178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3332663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55FBDE-C12E-4A10-9E13-F3FB52D1EB02}" type="datetimeFigureOut">
              <a:rPr lang="zh-CN" altLang="en-US" smtClean="0"/>
              <a:t>2016/5/12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1469910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55FBDE-C12E-4A10-9E13-F3FB52D1EB02}" type="datetimeFigureOut">
              <a:rPr lang="zh-CN" altLang="en-US" smtClean="0"/>
              <a:t>2016/5/12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EE1A7-0A08-4B45-B339-3E21858B5500}" type="slidenum">
              <a:rPr lang="zh-CN" altLang="en-US" smtClean="0"/>
              <a:t>‹#›</a:t>
            </a:fld>
            <a:endParaRPr lang="zh-CN" altLang="en-US"/>
          </a:p>
        </p:txBody>
      </p:sp>
    </p:spTree>
    <p:extLst>
      <p:ext uri="{BB962C8B-B14F-4D97-AF65-F5344CB8AC3E}">
        <p14:creationId xmlns:p14="http://schemas.microsoft.com/office/powerpoint/2010/main" val="3656441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newcar.xcar.com.cn/price/pb112/"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项目十一</a:t>
            </a: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100608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6324"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25"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6326"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3</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摩纳哥的蒙特卡洛拉力赛</a:t>
            </a:r>
          </a:p>
        </p:txBody>
      </p:sp>
      <p:pic>
        <p:nvPicPr>
          <p:cNvPr id="56328" name="Picture 2" descr="3000007640461299049931962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9650" y="1916113"/>
            <a:ext cx="6553200" cy="392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9" name="TextBox 9"/>
          <p:cNvSpPr txBox="1">
            <a:spLocks noChangeArrowheads="1"/>
          </p:cNvSpPr>
          <p:nvPr/>
        </p:nvSpPr>
        <p:spPr bwMode="auto">
          <a:xfrm>
            <a:off x="4535488" y="5876925"/>
            <a:ext cx="25574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11.6</a:t>
            </a:r>
            <a:r>
              <a:rPr lang="zh-CN" altLang="zh-CN">
                <a:latin typeface="宋体" panose="02010600030101010101" pitchFamily="2" charset="-122"/>
              </a:rPr>
              <a:t>蒙特卡洛拉力赛</a:t>
            </a:r>
          </a:p>
        </p:txBody>
      </p:sp>
    </p:spTree>
    <p:extLst>
      <p:ext uri="{BB962C8B-B14F-4D97-AF65-F5344CB8AC3E}">
        <p14:creationId xmlns:p14="http://schemas.microsoft.com/office/powerpoint/2010/main" val="74106327"/>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7348"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49"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7350"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51" name="TextBox 7"/>
          <p:cNvSpPr txBox="1">
            <a:spLocks noChangeArrowheads="1"/>
          </p:cNvSpPr>
          <p:nvPr/>
        </p:nvSpPr>
        <p:spPr bwMode="auto">
          <a:xfrm>
            <a:off x="1774826"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20000"/>
              </a:lnSpc>
            </a:pPr>
            <a:r>
              <a:rPr lang="en-US" altLang="zh-CN" sz="2000">
                <a:latin typeface="宋体" panose="02010600030101010101" pitchFamily="2" charset="-122"/>
              </a:rPr>
              <a:t>    1911</a:t>
            </a:r>
            <a:r>
              <a:rPr lang="zh-CN" altLang="zh-CN" sz="2000">
                <a:latin typeface="宋体" panose="02010600030101010101" pitchFamily="2" charset="-122"/>
              </a:rPr>
              <a:t>年</a:t>
            </a:r>
            <a:r>
              <a:rPr lang="en-US" altLang="zh-CN" sz="2000">
                <a:latin typeface="宋体" panose="02010600030101010101" pitchFamily="2" charset="-122"/>
              </a:rPr>
              <a:t>1</a:t>
            </a:r>
            <a:r>
              <a:rPr lang="zh-CN" altLang="zh-CN" sz="2000">
                <a:latin typeface="宋体" panose="02010600030101010101" pitchFamily="2" charset="-122"/>
              </a:rPr>
              <a:t>月，烟草商人、摩纳哥赛车俱乐部会长亚历山大</a:t>
            </a:r>
            <a:r>
              <a:rPr lang="en-US" altLang="zh-CN" sz="2000">
                <a:latin typeface="宋体" panose="02010600030101010101" pitchFamily="2" charset="-122"/>
              </a:rPr>
              <a:t>•</a:t>
            </a:r>
            <a:r>
              <a:rPr lang="zh-CN" altLang="zh-CN" sz="2000">
                <a:latin typeface="宋体" panose="02010600030101010101" pitchFamily="2" charset="-122"/>
              </a:rPr>
              <a:t>诺格斯和蒙特卡洛赌场创始人之子卡米尔</a:t>
            </a:r>
            <a:r>
              <a:rPr lang="en-US" altLang="zh-CN" sz="2000">
                <a:latin typeface="宋体" panose="02010600030101010101" pitchFamily="2" charset="-122"/>
              </a:rPr>
              <a:t>•</a:t>
            </a:r>
            <a:r>
              <a:rPr lang="zh-CN" altLang="zh-CN" sz="2000">
                <a:latin typeface="宋体" panose="02010600030101010101" pitchFamily="2" charset="-122"/>
              </a:rPr>
              <a:t>布兰克及是摩纳哥王子阿尔伯特一世三人联合发起举办了世界上第一届摩纳哥（蒙特卡洛）拉力赛。此次比赛共有</a:t>
            </a:r>
            <a:r>
              <a:rPr lang="en-US" altLang="zh-CN" sz="2000">
                <a:latin typeface="宋体" panose="02010600030101010101" pitchFamily="2" charset="-122"/>
              </a:rPr>
              <a:t>23 </a:t>
            </a:r>
            <a:r>
              <a:rPr lang="zh-CN" altLang="zh-CN" sz="2000">
                <a:latin typeface="宋体" panose="02010600030101010101" pitchFamily="2" charset="-122"/>
              </a:rPr>
              <a:t>辆赛车参赛，亨利</a:t>
            </a:r>
            <a:r>
              <a:rPr lang="en-US" altLang="zh-CN" sz="2000">
                <a:latin typeface="宋体" panose="02010600030101010101" pitchFamily="2" charset="-122"/>
              </a:rPr>
              <a:t>•</a:t>
            </a:r>
            <a:r>
              <a:rPr lang="zh-CN" altLang="zh-CN" sz="2000">
                <a:latin typeface="宋体" panose="02010600030101010101" pitchFamily="2" charset="-122"/>
              </a:rPr>
              <a:t>罗吉尔技压群芳，驾驶着他的</a:t>
            </a:r>
            <a:r>
              <a:rPr lang="en-US" altLang="zh-CN" sz="2000">
                <a:latin typeface="宋体" panose="02010600030101010101" pitchFamily="2" charset="-122"/>
              </a:rPr>
              <a:t>Turcat-Méry </a:t>
            </a:r>
            <a:r>
              <a:rPr lang="zh-CN" altLang="zh-CN" sz="2000">
                <a:latin typeface="宋体" panose="02010600030101010101" pitchFamily="2" charset="-122"/>
              </a:rPr>
              <a:t>赛车第一个冲过终点。随着蒙特卡洛拉力赛在世界上的影响力日益增强，这里也成为各大汽车厂商展示自己技术实力的舞台。任何野心勃勃、期望将品牌声望推至新高的汽车制造商都不会错过这项顶级赛事。</a:t>
            </a:r>
            <a:endParaRPr lang="en-US" altLang="zh-CN" sz="2000">
              <a:latin typeface="宋体" panose="02010600030101010101" pitchFamily="2" charset="-122"/>
            </a:endParaRPr>
          </a:p>
          <a:p>
            <a:pPr algn="l" eaLnBrk="1" hangingPunct="1">
              <a:lnSpc>
                <a:spcPct val="120000"/>
              </a:lnSpc>
            </a:pPr>
            <a:r>
              <a:rPr lang="en-US" altLang="zh-CN" sz="2000">
                <a:latin typeface="宋体" panose="02010600030101010101" pitchFamily="2" charset="-122"/>
              </a:rPr>
              <a:t>    1912</a:t>
            </a:r>
            <a:r>
              <a:rPr lang="zh-CN" altLang="zh-CN" sz="2000">
                <a:latin typeface="宋体" panose="02010600030101010101" pitchFamily="2" charset="-122"/>
              </a:rPr>
              <a:t>年举办第二届摩纳哥拉力赛时，报名参赛车队由</a:t>
            </a:r>
            <a:r>
              <a:rPr lang="en-US" altLang="zh-CN" sz="2000">
                <a:latin typeface="宋体" panose="02010600030101010101" pitchFamily="2" charset="-122"/>
              </a:rPr>
              <a:t>23</a:t>
            </a:r>
            <a:r>
              <a:rPr lang="zh-CN" altLang="zh-CN" sz="2000">
                <a:latin typeface="宋体" panose="02010600030101010101" pitchFamily="2" charset="-122"/>
              </a:rPr>
              <a:t>辆增至</a:t>
            </a:r>
            <a:r>
              <a:rPr lang="en-US" altLang="zh-CN" sz="2000">
                <a:latin typeface="宋体" panose="02010600030101010101" pitchFamily="2" charset="-122"/>
              </a:rPr>
              <a:t>88</a:t>
            </a:r>
            <a:r>
              <a:rPr lang="zh-CN" altLang="zh-CN" sz="2000">
                <a:latin typeface="宋体" panose="02010600030101010101" pitchFamily="2" charset="-122"/>
              </a:rPr>
              <a:t>辆，其中有</a:t>
            </a:r>
            <a:r>
              <a:rPr lang="en-US" altLang="zh-CN" sz="2000">
                <a:latin typeface="宋体" panose="02010600030101010101" pitchFamily="2" charset="-122"/>
              </a:rPr>
              <a:t>65</a:t>
            </a:r>
            <a:r>
              <a:rPr lang="zh-CN" altLang="zh-CN" sz="2000">
                <a:latin typeface="宋体" panose="02010600030101010101" pitchFamily="2" charset="-122"/>
              </a:rPr>
              <a:t>辆参赛。后因第一次世界大战爆发，摩纳哥在接下来的两年里没有举办拉力赛。在第一次世界大战结束后，这项赛事在</a:t>
            </a:r>
            <a:r>
              <a:rPr lang="en-US" altLang="zh-CN" sz="2000">
                <a:latin typeface="宋体" panose="02010600030101010101" pitchFamily="2" charset="-122"/>
              </a:rPr>
              <a:t>1924</a:t>
            </a:r>
            <a:r>
              <a:rPr lang="zh-CN" altLang="zh-CN" sz="2000">
                <a:latin typeface="宋体" panose="02010600030101010101" pitchFamily="2" charset="-122"/>
              </a:rPr>
              <a:t>年又重新得以举办，赛事的名字也改为</a:t>
            </a:r>
            <a:r>
              <a:rPr lang="en-US" altLang="zh-CN" sz="2000">
                <a:latin typeface="宋体" panose="02010600030101010101" pitchFamily="2" charset="-122"/>
              </a:rPr>
              <a:t>“</a:t>
            </a:r>
            <a:r>
              <a:rPr lang="zh-CN" altLang="zh-CN" sz="2000">
                <a:latin typeface="宋体" panose="02010600030101010101" pitchFamily="2" charset="-122"/>
              </a:rPr>
              <a:t>蒙特卡洛拉力赛</a:t>
            </a:r>
            <a:r>
              <a:rPr lang="en-US" altLang="zh-CN" sz="2000">
                <a:latin typeface="宋体" panose="02010600030101010101" pitchFamily="2" charset="-122"/>
              </a:rPr>
              <a:t>”</a:t>
            </a:r>
            <a:r>
              <a:rPr lang="zh-CN" altLang="zh-CN" sz="2000">
                <a:latin typeface="宋体" panose="02010600030101010101" pitchFamily="2" charset="-122"/>
              </a:rPr>
              <a:t>并且一直沿用至今。</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3</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摩纳哥的蒙特卡洛拉力赛</a:t>
            </a:r>
          </a:p>
        </p:txBody>
      </p:sp>
    </p:spTree>
    <p:extLst>
      <p:ext uri="{BB962C8B-B14F-4D97-AF65-F5344CB8AC3E}">
        <p14:creationId xmlns:p14="http://schemas.microsoft.com/office/powerpoint/2010/main" val="3372804005"/>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837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7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837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75" name="TextBox 7"/>
          <p:cNvSpPr txBox="1">
            <a:spLocks noChangeArrowheads="1"/>
          </p:cNvSpPr>
          <p:nvPr/>
        </p:nvSpPr>
        <p:spPr bwMode="auto">
          <a:xfrm>
            <a:off x="1774826"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20000"/>
              </a:lnSpc>
            </a:pPr>
            <a:r>
              <a:rPr lang="en-US" altLang="zh-CN" sz="2000">
                <a:latin typeface="宋体" panose="02010600030101010101" pitchFamily="2" charset="-122"/>
              </a:rPr>
              <a:t>    </a:t>
            </a:r>
            <a:r>
              <a:rPr lang="zh-CN" altLang="zh-CN" sz="2000">
                <a:latin typeface="宋体" panose="02010600030101010101" pitchFamily="2" charset="-122"/>
              </a:rPr>
              <a:t>印第安纳波利斯</a:t>
            </a:r>
            <a:r>
              <a:rPr lang="en-US" altLang="zh-CN" sz="2000">
                <a:latin typeface="宋体" panose="02010600030101010101" pitchFamily="2" charset="-122"/>
              </a:rPr>
              <a:t>500</a:t>
            </a:r>
            <a:r>
              <a:rPr lang="zh-CN" altLang="zh-CN" sz="2000">
                <a:latin typeface="宋体" panose="02010600030101010101" pitchFamily="2" charset="-122"/>
              </a:rPr>
              <a:t>英里大奖赛的历史与蒙特卡洛拉力赛同样悠久，也是始于</a:t>
            </a:r>
            <a:r>
              <a:rPr lang="en-US" altLang="zh-CN" sz="2000">
                <a:latin typeface="宋体" panose="02010600030101010101" pitchFamily="2" charset="-122"/>
              </a:rPr>
              <a:t>1911</a:t>
            </a:r>
            <a:r>
              <a:rPr lang="zh-CN" altLang="zh-CN" sz="2000">
                <a:latin typeface="宋体" panose="02010600030101010101" pitchFamily="2" charset="-122"/>
              </a:rPr>
              <a:t>年，通常又被称为印第</a:t>
            </a:r>
            <a:r>
              <a:rPr lang="en-US" altLang="zh-CN" sz="2000">
                <a:latin typeface="宋体" panose="02010600030101010101" pitchFamily="2" charset="-122"/>
              </a:rPr>
              <a:t>500</a:t>
            </a:r>
            <a:r>
              <a:rPr lang="zh-CN" altLang="zh-CN" sz="2000">
                <a:latin typeface="宋体" panose="02010600030101010101" pitchFamily="2" charset="-122"/>
              </a:rPr>
              <a:t>或</a:t>
            </a:r>
            <a:r>
              <a:rPr lang="en-US" altLang="zh-CN" sz="2000">
                <a:latin typeface="宋体" panose="02010600030101010101" pitchFamily="2" charset="-122"/>
              </a:rPr>
              <a:t>500</a:t>
            </a:r>
            <a:r>
              <a:rPr lang="zh-CN" altLang="zh-CN" sz="2000">
                <a:latin typeface="宋体" panose="02010600030101010101" pitchFamily="2" charset="-122"/>
              </a:rPr>
              <a:t>英里大奖赛，是一项由美国印地赛车联盟（</a:t>
            </a:r>
            <a:r>
              <a:rPr lang="en-US" altLang="zh-CN" sz="2000">
                <a:latin typeface="宋体" panose="02010600030101010101" pitchFamily="2" charset="-122"/>
              </a:rPr>
              <a:t>IRL</a:t>
            </a:r>
            <a:r>
              <a:rPr lang="zh-CN" altLang="zh-CN" sz="2000">
                <a:latin typeface="宋体" panose="02010600030101010101" pitchFamily="2" charset="-122"/>
              </a:rPr>
              <a:t>）举办的汽车运动大赛。该项赛事于每年</a:t>
            </a:r>
            <a:r>
              <a:rPr lang="en-US" altLang="zh-CN" sz="2000">
                <a:latin typeface="宋体" panose="02010600030101010101" pitchFamily="2" charset="-122"/>
              </a:rPr>
              <a:t>(</a:t>
            </a:r>
            <a:r>
              <a:rPr lang="zh-CN" altLang="zh-CN" sz="2000">
                <a:latin typeface="宋体" panose="02010600030101010101" pitchFamily="2" charset="-122"/>
              </a:rPr>
              <a:t>美国</a:t>
            </a:r>
            <a:r>
              <a:rPr lang="en-US" altLang="zh-CN" sz="2000">
                <a:latin typeface="宋体" panose="02010600030101010101" pitchFamily="2" charset="-122"/>
              </a:rPr>
              <a:t>)</a:t>
            </a:r>
            <a:r>
              <a:rPr lang="zh-CN" altLang="zh-CN" sz="2000">
                <a:latin typeface="宋体" panose="02010600030101010101" pitchFamily="2" charset="-122"/>
              </a:rPr>
              <a:t>阵亡将士纪念日周末，在印第安纳波利斯赛道举办。这项比赛又由于印第级</a:t>
            </a:r>
            <a:r>
              <a:rPr lang="en-US" altLang="zh-CN" sz="2000">
                <a:latin typeface="宋体" panose="02010600030101010101" pitchFamily="2" charset="-122"/>
              </a:rPr>
              <a:t>方程式赛车</a:t>
            </a:r>
            <a:r>
              <a:rPr lang="zh-CN" altLang="zh-CN" sz="2000">
                <a:latin typeface="宋体" panose="02010600030101010101" pitchFamily="2" charset="-122"/>
              </a:rPr>
              <a:t>的加盟而著名。印第</a:t>
            </a:r>
            <a:r>
              <a:rPr lang="en-US" altLang="zh-CN" sz="2000">
                <a:latin typeface="宋体" panose="02010600030101010101" pitchFamily="2" charset="-122"/>
              </a:rPr>
              <a:t>500</a:t>
            </a:r>
            <a:r>
              <a:rPr lang="zh-CN" altLang="zh-CN" sz="2000">
                <a:latin typeface="宋体" panose="02010600030101010101" pitchFamily="2" charset="-122"/>
              </a:rPr>
              <a:t>大奖赛目前已成为与摩纳哥蒙特卡洛</a:t>
            </a:r>
            <a:r>
              <a:rPr lang="en-US" altLang="zh-CN" sz="2000">
                <a:latin typeface="宋体" panose="02010600030101010101" pitchFamily="2" charset="-122"/>
              </a:rPr>
              <a:t>F1</a:t>
            </a:r>
            <a:r>
              <a:rPr lang="zh-CN" altLang="zh-CN" sz="2000">
                <a:latin typeface="宋体" panose="02010600030101010101" pitchFamily="2" charset="-122"/>
              </a:rPr>
              <a:t>大奖赛和勒芒</a:t>
            </a:r>
            <a:r>
              <a:rPr lang="en-US" altLang="zh-CN" sz="2000">
                <a:latin typeface="宋体" panose="02010600030101010101" pitchFamily="2" charset="-122"/>
              </a:rPr>
              <a:t>24</a:t>
            </a:r>
            <a:r>
              <a:rPr lang="zh-CN" altLang="zh-CN" sz="2000">
                <a:latin typeface="宋体" panose="02010600030101010101" pitchFamily="2" charset="-122"/>
              </a:rPr>
              <a:t>小时耐力赛并列的世界三大汽车大奖赛之一。其单日的观众容量可达到</a:t>
            </a:r>
            <a:r>
              <a:rPr lang="en-US" altLang="zh-CN" sz="2000">
                <a:latin typeface="宋体" panose="02010600030101010101" pitchFamily="2" charset="-122"/>
              </a:rPr>
              <a:t>40</a:t>
            </a:r>
            <a:r>
              <a:rPr lang="zh-CN" altLang="zh-CN" sz="2000">
                <a:latin typeface="宋体" panose="02010600030101010101" pitchFamily="2" charset="-122"/>
              </a:rPr>
              <a:t>万人，是目前世界上最大的单日汽车比赛项目。</a:t>
            </a:r>
          </a:p>
          <a:p>
            <a:pPr algn="l" eaLnBrk="1" hangingPunct="1">
              <a:lnSpc>
                <a:spcPct val="120000"/>
              </a:lnSpc>
            </a:pPr>
            <a:r>
              <a:rPr lang="en-US" altLang="zh-CN" sz="2000">
                <a:latin typeface="宋体" panose="02010600030101010101" pitchFamily="2" charset="-122"/>
              </a:rPr>
              <a:t>    </a:t>
            </a:r>
            <a:r>
              <a:rPr lang="zh-CN" altLang="zh-CN" sz="2000">
                <a:latin typeface="宋体" panose="02010600030101010101" pitchFamily="2" charset="-122"/>
              </a:rPr>
              <a:t>印第</a:t>
            </a:r>
            <a:r>
              <a:rPr lang="en-US" altLang="zh-CN" sz="2000">
                <a:latin typeface="宋体" panose="02010600030101010101" pitchFamily="2" charset="-122"/>
              </a:rPr>
              <a:t>500</a:t>
            </a:r>
            <a:r>
              <a:rPr lang="zh-CN" altLang="zh-CN" sz="2000">
                <a:latin typeface="宋体" panose="02010600030101010101" pitchFamily="2" charset="-122"/>
              </a:rPr>
              <a:t>的赛道（图</a:t>
            </a:r>
            <a:r>
              <a:rPr lang="en-US" altLang="zh-CN" sz="2000">
                <a:latin typeface="宋体" panose="02010600030101010101" pitchFamily="2" charset="-122"/>
              </a:rPr>
              <a:t>11.7</a:t>
            </a:r>
            <a:r>
              <a:rPr lang="zh-CN" altLang="zh-CN" sz="2000">
                <a:latin typeface="宋体" panose="02010600030101010101" pitchFamily="2" charset="-122"/>
              </a:rPr>
              <a:t>）长度为</a:t>
            </a:r>
            <a:r>
              <a:rPr lang="en-US" altLang="zh-CN" sz="2000">
                <a:latin typeface="宋体" panose="02010600030101010101" pitchFamily="2" charset="-122"/>
              </a:rPr>
              <a:t>4.192</a:t>
            </a:r>
            <a:r>
              <a:rPr lang="zh-CN" altLang="zh-CN" sz="2000">
                <a:latin typeface="宋体" panose="02010600030101010101" pitchFamily="2" charset="-122"/>
              </a:rPr>
              <a:t>公里，比赛总长度为</a:t>
            </a:r>
            <a:r>
              <a:rPr lang="en-US" altLang="zh-CN" sz="2000">
                <a:latin typeface="宋体" panose="02010600030101010101" pitchFamily="2" charset="-122"/>
              </a:rPr>
              <a:t>306.016</a:t>
            </a:r>
            <a:r>
              <a:rPr lang="zh-CN" altLang="zh-CN" sz="2000">
                <a:latin typeface="宋体" panose="02010600030101010101" pitchFamily="2" charset="-122"/>
              </a:rPr>
              <a:t>公里，比赛总圈数为</a:t>
            </a:r>
            <a:r>
              <a:rPr lang="en-US" altLang="zh-CN" sz="2000">
                <a:latin typeface="宋体" panose="02010600030101010101" pitchFamily="2" charset="-122"/>
              </a:rPr>
              <a:t>73</a:t>
            </a:r>
            <a:r>
              <a:rPr lang="zh-CN" altLang="zh-CN" sz="2000">
                <a:latin typeface="宋体" panose="02010600030101010101" pitchFamily="2" charset="-122"/>
              </a:rPr>
              <a:t>圈。印第安纳波里斯跑道很复杂，其高速赛段是卡特</a:t>
            </a:r>
            <a:r>
              <a:rPr lang="en-US" altLang="zh-CN" sz="2000">
                <a:latin typeface="宋体" panose="02010600030101010101" pitchFamily="2" charset="-122"/>
              </a:rPr>
              <a:t>/</a:t>
            </a:r>
            <a:r>
              <a:rPr lang="zh-CN" altLang="zh-CN" sz="2000">
                <a:latin typeface="宋体" panose="02010600030101010101" pitchFamily="2" charset="-122"/>
              </a:rPr>
              <a:t>硬地赛车椭圆跑道的一半，赛道的一侧是水泥护墙，其中一个高速弯就是椭圆的弯道。椭圆赛道上的转弯处对于赛车、车手都有致命的危险性。</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4</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美国的印地安那波利斯</a:t>
            </a:r>
            <a:r>
              <a:rPr lang="en-US" altLang="zh-CN" sz="2400" dirty="0">
                <a:effectLst>
                  <a:outerShdw blurRad="38100" dist="38100" dir="2700000" algn="tl">
                    <a:srgbClr val="000000">
                      <a:alpha val="43137"/>
                    </a:srgbClr>
                  </a:outerShdw>
                </a:effectLst>
                <a:latin typeface="黑体" pitchFamily="49" charset="-122"/>
                <a:ea typeface="黑体" pitchFamily="49" charset="-122"/>
              </a:rPr>
              <a:t>500</a:t>
            </a:r>
            <a:r>
              <a:rPr lang="zh-CN" altLang="zh-CN" sz="2400" dirty="0">
                <a:effectLst>
                  <a:outerShdw blurRad="38100" dist="38100" dir="2700000" algn="tl">
                    <a:srgbClr val="000000">
                      <a:alpha val="43137"/>
                    </a:srgbClr>
                  </a:outerShdw>
                </a:effectLst>
                <a:latin typeface="黑体" pitchFamily="49" charset="-122"/>
                <a:ea typeface="黑体" pitchFamily="49" charset="-122"/>
              </a:rPr>
              <a:t>大奖赛</a:t>
            </a:r>
          </a:p>
        </p:txBody>
      </p:sp>
    </p:spTree>
    <p:extLst>
      <p:ext uri="{BB962C8B-B14F-4D97-AF65-F5344CB8AC3E}">
        <p14:creationId xmlns:p14="http://schemas.microsoft.com/office/powerpoint/2010/main" val="3293168040"/>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939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39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939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4</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美国的印地安那波利斯</a:t>
            </a:r>
            <a:r>
              <a:rPr lang="en-US" altLang="zh-CN" sz="2400" dirty="0">
                <a:effectLst>
                  <a:outerShdw blurRad="38100" dist="38100" dir="2700000" algn="tl">
                    <a:srgbClr val="000000">
                      <a:alpha val="43137"/>
                    </a:srgbClr>
                  </a:outerShdw>
                </a:effectLst>
                <a:latin typeface="黑体" pitchFamily="49" charset="-122"/>
                <a:ea typeface="黑体" pitchFamily="49" charset="-122"/>
              </a:rPr>
              <a:t>500</a:t>
            </a:r>
            <a:r>
              <a:rPr lang="zh-CN" altLang="zh-CN" sz="2400" dirty="0">
                <a:effectLst>
                  <a:outerShdw blurRad="38100" dist="38100" dir="2700000" algn="tl">
                    <a:srgbClr val="000000">
                      <a:alpha val="43137"/>
                    </a:srgbClr>
                  </a:outerShdw>
                </a:effectLst>
                <a:latin typeface="黑体" pitchFamily="49" charset="-122"/>
                <a:ea typeface="黑体" pitchFamily="49" charset="-122"/>
              </a:rPr>
              <a:t>大奖赛</a:t>
            </a:r>
          </a:p>
        </p:txBody>
      </p:sp>
      <p:pic>
        <p:nvPicPr>
          <p:cNvPr id="59400" name="Picture 2" descr="01300000040940120849175977523_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113" y="1916114"/>
            <a:ext cx="6551612" cy="393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1" name="TextBox 9"/>
          <p:cNvSpPr txBox="1">
            <a:spLocks noChangeArrowheads="1"/>
          </p:cNvSpPr>
          <p:nvPr/>
        </p:nvSpPr>
        <p:spPr bwMode="auto">
          <a:xfrm>
            <a:off x="3465513" y="5876925"/>
            <a:ext cx="4697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11.7 </a:t>
            </a:r>
            <a:r>
              <a:rPr lang="zh-CN" altLang="zh-CN">
                <a:latin typeface="宋体" panose="02010600030101010101" pitchFamily="2" charset="-122"/>
              </a:rPr>
              <a:t>印第安纳波利斯</a:t>
            </a:r>
            <a:r>
              <a:rPr lang="en-US" altLang="zh-CN">
                <a:latin typeface="宋体" panose="02010600030101010101" pitchFamily="2" charset="-122"/>
              </a:rPr>
              <a:t>500</a:t>
            </a:r>
            <a:r>
              <a:rPr lang="zh-CN" altLang="zh-CN">
                <a:latin typeface="宋体" panose="02010600030101010101" pitchFamily="2" charset="-122"/>
              </a:rPr>
              <a:t>英里大奖赛赛道</a:t>
            </a:r>
          </a:p>
        </p:txBody>
      </p:sp>
    </p:spTree>
    <p:extLst>
      <p:ext uri="{BB962C8B-B14F-4D97-AF65-F5344CB8AC3E}">
        <p14:creationId xmlns:p14="http://schemas.microsoft.com/office/powerpoint/2010/main" val="1116490589"/>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0420"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21"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0422"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TextBox 7"/>
          <p:cNvSpPr txBox="1"/>
          <p:nvPr/>
        </p:nvSpPr>
        <p:spPr>
          <a:xfrm>
            <a:off x="1703389" y="1341439"/>
            <a:ext cx="8713787" cy="522287"/>
          </a:xfrm>
          <a:prstGeom prst="rect">
            <a:avLst/>
          </a:prstGeom>
          <a:noFill/>
        </p:spPr>
        <p:txBody>
          <a:bodyPr>
            <a:spAutoFit/>
          </a:bodyPr>
          <a:lstStyle/>
          <a:p>
            <a:pPr>
              <a:defRPr/>
            </a:pPr>
            <a:r>
              <a:rPr lang="zh-CN" altLang="zh-CN" sz="2800" dirty="0">
                <a:effectLst>
                  <a:outerShdw blurRad="38100" dist="38100" dir="2700000" algn="tl">
                    <a:srgbClr val="000000">
                      <a:alpha val="43137"/>
                    </a:srgbClr>
                  </a:outerShdw>
                </a:effectLst>
                <a:latin typeface="微软雅黑" pitchFamily="34" charset="-122"/>
                <a:ea typeface="微软雅黑" pitchFamily="34" charset="-122"/>
              </a:rPr>
              <a:t>任务</a:t>
            </a:r>
            <a:r>
              <a:rPr lang="zh-CN" altLang="zh-CN" sz="2800" dirty="0">
                <a:effectLst>
                  <a:outerShdw blurRad="38100" dist="38100" dir="2700000" algn="tl">
                    <a:srgbClr val="000000">
                      <a:alpha val="43137"/>
                    </a:srgbClr>
                  </a:outerShdw>
                </a:effectLst>
                <a:latin typeface="微软雅黑" pitchFamily="34" charset="-122"/>
                <a:ea typeface="微软雅黑" pitchFamily="34" charset="-122"/>
              </a:rPr>
              <a:t>三</a:t>
            </a:r>
            <a:r>
              <a:rPr lang="en-US" altLang="zh-CN" sz="2800" dirty="0">
                <a:effectLst>
                  <a:outerShdw blurRad="38100" dist="38100" dir="2700000" algn="tl">
                    <a:srgbClr val="000000">
                      <a:alpha val="43137"/>
                    </a:srgbClr>
                  </a:outerShdw>
                </a:effectLst>
                <a:latin typeface="微软雅黑" pitchFamily="34" charset="-122"/>
                <a:ea typeface="微软雅黑" pitchFamily="34" charset="-122"/>
              </a:rPr>
              <a:t>  </a:t>
            </a:r>
            <a:r>
              <a:rPr lang="zh-CN" altLang="zh-CN" sz="2800" b="1" dirty="0">
                <a:effectLst>
                  <a:outerShdw blurRad="38100" dist="38100" dir="2700000" algn="tl">
                    <a:srgbClr val="000000">
                      <a:alpha val="43137"/>
                    </a:srgbClr>
                  </a:outerShdw>
                </a:effectLst>
                <a:latin typeface="微软雅黑" pitchFamily="34" charset="-122"/>
                <a:ea typeface="微软雅黑" pitchFamily="34" charset="-122"/>
              </a:rPr>
              <a:t>赛</a:t>
            </a:r>
            <a:r>
              <a:rPr lang="zh-CN" altLang="zh-CN" sz="2800" b="1" dirty="0">
                <a:effectLst>
                  <a:outerShdw blurRad="38100" dist="38100" dir="2700000" algn="tl">
                    <a:srgbClr val="000000">
                      <a:alpha val="43137"/>
                    </a:srgbClr>
                  </a:outerShdw>
                </a:effectLst>
                <a:latin typeface="微软雅黑" pitchFamily="34" charset="-122"/>
                <a:ea typeface="微软雅黑" pitchFamily="34" charset="-122"/>
              </a:rPr>
              <a:t>场风云人物</a:t>
            </a:r>
            <a:endParaRPr lang="zh-CN" altLang="zh-CN" sz="28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0424" name="TextBox 8"/>
          <p:cNvSpPr txBox="1">
            <a:spLocks noChangeArrowheads="1"/>
          </p:cNvSpPr>
          <p:nvPr/>
        </p:nvSpPr>
        <p:spPr bwMode="auto">
          <a:xfrm>
            <a:off x="1524000" y="1844675"/>
            <a:ext cx="22050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sz="2400">
                <a:latin typeface="黑体" panose="02010609060101010101" pitchFamily="49" charset="-122"/>
                <a:ea typeface="黑体" panose="02010609060101010101" pitchFamily="49" charset="-122"/>
              </a:rPr>
              <a:t>【任务描述】</a:t>
            </a:r>
          </a:p>
          <a:p>
            <a:pPr eaLnBrk="1" hangingPunct="1"/>
            <a:endParaRPr lang="zh-CN" altLang="en-US" sz="2400">
              <a:latin typeface="黑体" panose="02010609060101010101" pitchFamily="49" charset="-122"/>
              <a:ea typeface="黑体" panose="02010609060101010101" pitchFamily="49" charset="-122"/>
            </a:endParaRPr>
          </a:p>
        </p:txBody>
      </p:sp>
      <p:sp>
        <p:nvSpPr>
          <p:cNvPr id="60425" name="TextBox 9"/>
          <p:cNvSpPr txBox="1">
            <a:spLocks noChangeArrowheads="1"/>
          </p:cNvSpPr>
          <p:nvPr/>
        </p:nvSpPr>
        <p:spPr bwMode="auto">
          <a:xfrm>
            <a:off x="1703388" y="2276476"/>
            <a:ext cx="86407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r>
              <a:rPr lang="en-US" altLang="zh-CN" sz="2000">
                <a:latin typeface="宋体" panose="02010600030101010101" pitchFamily="2" charset="-122"/>
              </a:rPr>
              <a:t>    </a:t>
            </a:r>
            <a:r>
              <a:rPr lang="zh-CN" altLang="zh-CN" sz="2000">
                <a:latin typeface="宋体" panose="02010600030101010101" pitchFamily="2" charset="-122"/>
              </a:rPr>
              <a:t>认识埃尔顿</a:t>
            </a:r>
            <a:r>
              <a:rPr lang="en-US" altLang="zh-CN" sz="2000">
                <a:latin typeface="宋体" panose="02010600030101010101" pitchFamily="2" charset="-122"/>
              </a:rPr>
              <a:t>• </a:t>
            </a:r>
            <a:r>
              <a:rPr lang="zh-CN" altLang="zh-CN" sz="2000">
                <a:latin typeface="宋体" panose="02010600030101010101" pitchFamily="2" charset="-122"/>
              </a:rPr>
              <a:t>塞纳、迈克尔</a:t>
            </a:r>
            <a:r>
              <a:rPr lang="en-US" altLang="zh-CN" sz="2000">
                <a:latin typeface="宋体" panose="02010600030101010101" pitchFamily="2" charset="-122"/>
              </a:rPr>
              <a:t>•</a:t>
            </a:r>
            <a:r>
              <a:rPr lang="zh-CN" altLang="zh-CN" sz="2000">
                <a:latin typeface="宋体" panose="02010600030101010101" pitchFamily="2" charset="-122"/>
              </a:rPr>
              <a:t>舒马赫、费尔南多</a:t>
            </a:r>
            <a:r>
              <a:rPr lang="en-US" altLang="zh-CN" sz="2000">
                <a:latin typeface="宋体" panose="02010600030101010101" pitchFamily="2" charset="-122"/>
              </a:rPr>
              <a:t>·</a:t>
            </a:r>
            <a:r>
              <a:rPr lang="zh-CN" altLang="zh-CN" sz="2000">
                <a:latin typeface="宋体" panose="02010600030101010101" pitchFamily="2" charset="-122"/>
              </a:rPr>
              <a:t>阿隆索、刘易斯</a:t>
            </a:r>
            <a:r>
              <a:rPr lang="en-US" altLang="zh-CN" sz="2000">
                <a:latin typeface="宋体" panose="02010600030101010101" pitchFamily="2" charset="-122"/>
              </a:rPr>
              <a:t>·</a:t>
            </a:r>
            <a:r>
              <a:rPr lang="zh-CN" altLang="zh-CN" sz="2000">
                <a:latin typeface="宋体" panose="02010600030101010101" pitchFamily="2" charset="-122"/>
              </a:rPr>
              <a:t>汉密尔顿四位世界汽车比赛著名赛车手。</a:t>
            </a:r>
          </a:p>
        </p:txBody>
      </p:sp>
      <p:sp>
        <p:nvSpPr>
          <p:cNvPr id="60426" name="TextBox 10"/>
          <p:cNvSpPr txBox="1">
            <a:spLocks noChangeArrowheads="1"/>
          </p:cNvSpPr>
          <p:nvPr/>
        </p:nvSpPr>
        <p:spPr bwMode="auto">
          <a:xfrm>
            <a:off x="1524000" y="2997201"/>
            <a:ext cx="22050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相关知识</a:t>
            </a:r>
            <a:r>
              <a:rPr lang="zh-CN" altLang="zh-CN" sz="2400">
                <a:latin typeface="黑体" panose="02010609060101010101" pitchFamily="49" charset="-122"/>
                <a:ea typeface="黑体" panose="02010609060101010101" pitchFamily="49" charset="-122"/>
              </a:rPr>
              <a:t>】</a:t>
            </a:r>
          </a:p>
          <a:p>
            <a:pPr eaLnBrk="1" hangingPunct="1"/>
            <a:endParaRPr lang="zh-CN" altLang="en-US" sz="2400">
              <a:latin typeface="黑体" panose="02010609060101010101" pitchFamily="49" charset="-122"/>
              <a:ea typeface="黑体" panose="02010609060101010101" pitchFamily="49" charset="-122"/>
            </a:endParaRPr>
          </a:p>
        </p:txBody>
      </p:sp>
      <p:sp>
        <p:nvSpPr>
          <p:cNvPr id="33803" name="TextBox 11"/>
          <p:cNvSpPr txBox="1">
            <a:spLocks noChangeArrowheads="1"/>
          </p:cNvSpPr>
          <p:nvPr/>
        </p:nvSpPr>
        <p:spPr bwMode="auto">
          <a:xfrm>
            <a:off x="1774825" y="3429000"/>
            <a:ext cx="8281988" cy="1938338"/>
          </a:xfrm>
          <a:prstGeom prst="rect">
            <a:avLst/>
          </a:prstGeom>
          <a:noFill/>
          <a:ln w="9525">
            <a:noFill/>
            <a:miter lim="800000"/>
            <a:headEnd/>
            <a:tailEnd/>
          </a:ln>
        </p:spPr>
        <p:txBody>
          <a:bodyPr>
            <a:spAutoFit/>
          </a:bodyPr>
          <a:lstStyle/>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1</a:t>
            </a:r>
            <a:r>
              <a:rPr lang="zh-CN" altLang="zh-CN" sz="2000" dirty="0">
                <a:effectLst>
                  <a:outerShdw blurRad="38100" dist="38100" dir="2700000" algn="tl">
                    <a:srgbClr val="000000">
                      <a:alpha val="43137"/>
                    </a:srgbClr>
                  </a:outerShdw>
                </a:effectLst>
                <a:latin typeface="黑体" pitchFamily="49" charset="-122"/>
                <a:ea typeface="黑体" pitchFamily="49" charset="-122"/>
              </a:rPr>
              <a:t>、埃尔顿 </a:t>
            </a:r>
            <a:r>
              <a:rPr lang="en-US" altLang="zh-CN" sz="2000" dirty="0">
                <a:effectLst>
                  <a:outerShdw blurRad="38100" dist="38100" dir="2700000" algn="tl">
                    <a:srgbClr val="000000">
                      <a:alpha val="43137"/>
                    </a:srgbClr>
                  </a:outerShdw>
                </a:effectLst>
                <a:latin typeface="黑体" pitchFamily="49" charset="-122"/>
                <a:ea typeface="黑体" pitchFamily="49" charset="-122"/>
              </a:rPr>
              <a:t>• </a:t>
            </a:r>
            <a:r>
              <a:rPr lang="zh-CN" altLang="zh-CN" sz="2000" dirty="0">
                <a:effectLst>
                  <a:outerShdw blurRad="38100" dist="38100" dir="2700000" algn="tl">
                    <a:srgbClr val="000000">
                      <a:alpha val="43137"/>
                    </a:srgbClr>
                  </a:outerShdw>
                </a:effectLst>
                <a:latin typeface="黑体" pitchFamily="49" charset="-122"/>
                <a:ea typeface="黑体" pitchFamily="49" charset="-122"/>
              </a:rPr>
              <a:t>塞纳</a:t>
            </a:r>
            <a:endParaRPr lang="en-US" altLang="zh-CN" sz="2000" dirty="0">
              <a:effectLst>
                <a:outerShdw blurRad="38100" dist="38100" dir="2700000" algn="tl">
                  <a:srgbClr val="000000">
                    <a:alpha val="43137"/>
                  </a:srgbClr>
                </a:outerShdw>
              </a:effectLst>
              <a:latin typeface="黑体" pitchFamily="49" charset="-122"/>
              <a:ea typeface="黑体" pitchFamily="49" charset="-122"/>
            </a:endParaRPr>
          </a:p>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2</a:t>
            </a:r>
            <a:r>
              <a:rPr lang="zh-CN" altLang="zh-CN" sz="2000" dirty="0">
                <a:effectLst>
                  <a:outerShdw blurRad="38100" dist="38100" dir="2700000" algn="tl">
                    <a:srgbClr val="000000">
                      <a:alpha val="43137"/>
                    </a:srgbClr>
                  </a:outerShdw>
                </a:effectLst>
                <a:latin typeface="黑体" pitchFamily="49" charset="-122"/>
                <a:ea typeface="黑体" pitchFamily="49" charset="-122"/>
              </a:rPr>
              <a:t>、迈克尔</a:t>
            </a:r>
            <a:r>
              <a:rPr lang="en-US" altLang="zh-CN" sz="2000" dirty="0">
                <a:effectLst>
                  <a:outerShdw blurRad="38100" dist="38100" dir="2700000" algn="tl">
                    <a:srgbClr val="000000">
                      <a:alpha val="43137"/>
                    </a:srgbClr>
                  </a:outerShdw>
                </a:effectLst>
                <a:latin typeface="黑体" pitchFamily="49" charset="-122"/>
                <a:ea typeface="黑体" pitchFamily="49" charset="-122"/>
              </a:rPr>
              <a:t>•</a:t>
            </a:r>
            <a:r>
              <a:rPr lang="zh-CN" altLang="zh-CN" sz="2000" dirty="0">
                <a:effectLst>
                  <a:outerShdw blurRad="38100" dist="38100" dir="2700000" algn="tl">
                    <a:srgbClr val="000000">
                      <a:alpha val="43137"/>
                    </a:srgbClr>
                  </a:outerShdw>
                </a:effectLst>
                <a:latin typeface="黑体" pitchFamily="49" charset="-122"/>
                <a:ea typeface="黑体" pitchFamily="49" charset="-122"/>
              </a:rPr>
              <a:t>舒马赫</a:t>
            </a:r>
          </a:p>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3</a:t>
            </a:r>
            <a:r>
              <a:rPr lang="zh-CN" altLang="zh-CN" sz="2000" dirty="0">
                <a:effectLst>
                  <a:outerShdw blurRad="38100" dist="38100" dir="2700000" algn="tl">
                    <a:srgbClr val="000000">
                      <a:alpha val="43137"/>
                    </a:srgbClr>
                  </a:outerShdw>
                </a:effectLst>
                <a:latin typeface="黑体" pitchFamily="49" charset="-122"/>
                <a:ea typeface="黑体" pitchFamily="49" charset="-122"/>
              </a:rPr>
              <a:t>、费尔南多</a:t>
            </a:r>
            <a:r>
              <a:rPr lang="en-US" altLang="zh-CN" sz="2000" dirty="0">
                <a:effectLst>
                  <a:outerShdw blurRad="38100" dist="38100" dir="2700000" algn="tl">
                    <a:srgbClr val="000000">
                      <a:alpha val="43137"/>
                    </a:srgbClr>
                  </a:outerShdw>
                </a:effectLst>
                <a:latin typeface="黑体" pitchFamily="49" charset="-122"/>
                <a:ea typeface="黑体" pitchFamily="49" charset="-122"/>
              </a:rPr>
              <a:t>·</a:t>
            </a:r>
            <a:r>
              <a:rPr lang="zh-CN" altLang="zh-CN" sz="2000" dirty="0">
                <a:effectLst>
                  <a:outerShdw blurRad="38100" dist="38100" dir="2700000" algn="tl">
                    <a:srgbClr val="000000">
                      <a:alpha val="43137"/>
                    </a:srgbClr>
                  </a:outerShdw>
                </a:effectLst>
                <a:latin typeface="黑体" pitchFamily="49" charset="-122"/>
                <a:ea typeface="黑体" pitchFamily="49" charset="-122"/>
              </a:rPr>
              <a:t>阿隆索</a:t>
            </a:r>
          </a:p>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4</a:t>
            </a:r>
            <a:r>
              <a:rPr lang="zh-CN" altLang="zh-CN" sz="2000" dirty="0">
                <a:effectLst>
                  <a:outerShdw blurRad="38100" dist="38100" dir="2700000" algn="tl">
                    <a:srgbClr val="000000">
                      <a:alpha val="43137"/>
                    </a:srgbClr>
                  </a:outerShdw>
                </a:effectLst>
                <a:latin typeface="黑体" pitchFamily="49" charset="-122"/>
                <a:ea typeface="黑体" pitchFamily="49" charset="-122"/>
              </a:rPr>
              <a:t>、刘易斯</a:t>
            </a:r>
            <a:r>
              <a:rPr lang="en-US" altLang="zh-CN" sz="2000" dirty="0">
                <a:effectLst>
                  <a:outerShdw blurRad="38100" dist="38100" dir="2700000" algn="tl">
                    <a:srgbClr val="000000">
                      <a:alpha val="43137"/>
                    </a:srgbClr>
                  </a:outerShdw>
                </a:effectLst>
                <a:latin typeface="黑体" pitchFamily="49" charset="-122"/>
                <a:ea typeface="黑体" pitchFamily="49" charset="-122"/>
              </a:rPr>
              <a:t>·</a:t>
            </a:r>
            <a:r>
              <a:rPr lang="zh-CN" altLang="zh-CN" sz="2000" dirty="0">
                <a:effectLst>
                  <a:outerShdw blurRad="38100" dist="38100" dir="2700000" algn="tl">
                    <a:srgbClr val="000000">
                      <a:alpha val="43137"/>
                    </a:srgbClr>
                  </a:outerShdw>
                </a:effectLst>
                <a:latin typeface="黑体" pitchFamily="49" charset="-122"/>
                <a:ea typeface="黑体" pitchFamily="49" charset="-122"/>
              </a:rPr>
              <a:t>汉密尔顿</a:t>
            </a:r>
          </a:p>
        </p:txBody>
      </p:sp>
    </p:spTree>
    <p:extLst>
      <p:ext uri="{BB962C8B-B14F-4D97-AF65-F5344CB8AC3E}">
        <p14:creationId xmlns:p14="http://schemas.microsoft.com/office/powerpoint/2010/main" val="541348937"/>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1444"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45"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1446"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47" name="TextBox 7"/>
          <p:cNvSpPr txBox="1">
            <a:spLocks noChangeArrowheads="1"/>
          </p:cNvSpPr>
          <p:nvPr/>
        </p:nvSpPr>
        <p:spPr bwMode="auto">
          <a:xfrm>
            <a:off x="1774826"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埃尔顿 </a:t>
            </a:r>
            <a:r>
              <a:rPr lang="en-US" altLang="zh-CN" sz="2000">
                <a:latin typeface="宋体" panose="02010600030101010101" pitchFamily="2" charset="-122"/>
              </a:rPr>
              <a:t>• </a:t>
            </a:r>
            <a:r>
              <a:rPr lang="zh-CN" altLang="zh-CN" sz="2000">
                <a:latin typeface="宋体" panose="02010600030101010101" pitchFamily="2" charset="-122"/>
              </a:rPr>
              <a:t>塞纳（图</a:t>
            </a:r>
            <a:r>
              <a:rPr lang="en-US" altLang="zh-CN" sz="2000">
                <a:latin typeface="宋体" panose="02010600030101010101" pitchFamily="2" charset="-122"/>
              </a:rPr>
              <a:t>11.8</a:t>
            </a:r>
            <a:r>
              <a:rPr lang="zh-CN" altLang="zh-CN" sz="2000">
                <a:latin typeface="宋体" panose="02010600030101010101" pitchFamily="2" charset="-122"/>
              </a:rPr>
              <a:t>），</a:t>
            </a:r>
            <a:r>
              <a:rPr lang="en-US" altLang="zh-CN" sz="2000">
                <a:latin typeface="宋体" panose="02010600030101010101" pitchFamily="2" charset="-122"/>
              </a:rPr>
              <a:t>1960</a:t>
            </a:r>
            <a:r>
              <a:rPr lang="zh-CN" altLang="zh-CN" sz="2000">
                <a:latin typeface="宋体" panose="02010600030101010101" pitchFamily="2" charset="-122"/>
              </a:rPr>
              <a:t>年</a:t>
            </a:r>
            <a:r>
              <a:rPr lang="en-US" altLang="zh-CN" sz="2000">
                <a:latin typeface="宋体" panose="02010600030101010101" pitchFamily="2" charset="-122"/>
              </a:rPr>
              <a:t>3</a:t>
            </a:r>
            <a:r>
              <a:rPr lang="zh-CN" altLang="zh-CN" sz="2000">
                <a:latin typeface="宋体" panose="02010600030101010101" pitchFamily="2" charset="-122"/>
              </a:rPr>
              <a:t>月</a:t>
            </a:r>
            <a:r>
              <a:rPr lang="en-US" altLang="zh-CN" sz="2000">
                <a:latin typeface="宋体" panose="02010600030101010101" pitchFamily="2" charset="-122"/>
              </a:rPr>
              <a:t>21</a:t>
            </a:r>
            <a:r>
              <a:rPr lang="zh-CN" altLang="zh-CN" sz="2000">
                <a:latin typeface="宋体" panose="02010600030101010101" pitchFamily="2" charset="-122"/>
              </a:rPr>
              <a:t>日出生于巴西圣保罗市，其父亲是一位商人也是一位汽摩运动的热衷者，经营一家汽车零件厂。塞纳有着过人的赛车天赋，加之从小耳濡目染，受家庭环境熏陶，</a:t>
            </a:r>
            <a:r>
              <a:rPr lang="en-US" altLang="zh-CN" sz="2000">
                <a:latin typeface="宋体" panose="02010600030101010101" pitchFamily="2" charset="-122"/>
              </a:rPr>
              <a:t>4</a:t>
            </a:r>
            <a:r>
              <a:rPr lang="zh-CN" altLang="zh-CN" sz="2000">
                <a:latin typeface="宋体" panose="02010600030101010101" pitchFamily="2" charset="-122"/>
              </a:rPr>
              <a:t>岁开始开卡丁车，</a:t>
            </a:r>
            <a:r>
              <a:rPr lang="en-US" altLang="zh-CN" sz="2000">
                <a:latin typeface="宋体" panose="02010600030101010101" pitchFamily="2" charset="-122"/>
              </a:rPr>
              <a:t>13</a:t>
            </a:r>
            <a:r>
              <a:rPr lang="zh-CN" altLang="zh-CN" sz="2000">
                <a:latin typeface="宋体" panose="02010600030101010101" pitchFamily="2" charset="-122"/>
              </a:rPr>
              <a:t>岁开始参加</a:t>
            </a:r>
            <a:r>
              <a:rPr lang="en-US" altLang="zh-CN" sz="2000">
                <a:latin typeface="宋体" panose="02010600030101010101" pitchFamily="2" charset="-122"/>
              </a:rPr>
              <a:t>卡丁车赛</a:t>
            </a:r>
            <a:r>
              <a:rPr lang="zh-CN" altLang="zh-CN" sz="2000">
                <a:latin typeface="宋体" panose="02010600030101010101" pitchFamily="2" charset="-122"/>
              </a:rPr>
              <a:t>。</a:t>
            </a:r>
            <a:r>
              <a:rPr lang="en-US" altLang="zh-CN" sz="2000">
                <a:latin typeface="宋体" panose="02010600030101010101" pitchFamily="2" charset="-122"/>
              </a:rPr>
              <a:t>1977</a:t>
            </a:r>
            <a:r>
              <a:rPr lang="zh-CN" altLang="zh-CN" sz="2000">
                <a:latin typeface="宋体" panose="02010600030101010101" pitchFamily="2" charset="-122"/>
              </a:rPr>
              <a:t>年、</a:t>
            </a:r>
            <a:r>
              <a:rPr lang="en-US" altLang="zh-CN" sz="2000">
                <a:latin typeface="宋体" panose="02010600030101010101" pitchFamily="2" charset="-122"/>
              </a:rPr>
              <a:t>1978</a:t>
            </a:r>
            <a:r>
              <a:rPr lang="zh-CN" altLang="zh-CN" sz="2000">
                <a:latin typeface="宋体" panose="02010600030101010101" pitchFamily="2" charset="-122"/>
              </a:rPr>
              <a:t>年，连夺两届南美卡丁车冠军。</a:t>
            </a:r>
            <a:r>
              <a:rPr lang="en-US" altLang="zh-CN" sz="2000">
                <a:latin typeface="宋体" panose="02010600030101010101" pitchFamily="2" charset="-122"/>
              </a:rPr>
              <a:t>1979</a:t>
            </a:r>
            <a:r>
              <a:rPr lang="zh-CN" altLang="zh-CN" sz="2000">
                <a:latin typeface="宋体" panose="02010600030101010101" pitchFamily="2" charset="-122"/>
              </a:rPr>
              <a:t>年转向竞争更为激烈的欧洲阵地，初次亮相就引起当地赛车界主流人士的注意，连续两年夺得亚军。</a:t>
            </a:r>
          </a:p>
          <a:p>
            <a:pPr algn="l" eaLnBrk="1" hangingPunct="1">
              <a:lnSpc>
                <a:spcPct val="110000"/>
              </a:lnSpc>
            </a:pPr>
            <a:r>
              <a:rPr lang="en-US" altLang="zh-CN" sz="2000">
                <a:latin typeface="宋体" panose="02010600030101010101" pitchFamily="2" charset="-122"/>
              </a:rPr>
              <a:t>    1984</a:t>
            </a:r>
            <a:r>
              <a:rPr lang="zh-CN" altLang="zh-CN" sz="2000">
                <a:latin typeface="宋体" panose="02010600030101010101" pitchFamily="2" charset="-122"/>
              </a:rPr>
              <a:t>年时塞纳加入一级方程式杜尔曼车队开始了自己的</a:t>
            </a:r>
            <a:r>
              <a:rPr lang="en-US" altLang="zh-CN" sz="2000">
                <a:latin typeface="宋体" panose="02010600030101010101" pitchFamily="2" charset="-122"/>
              </a:rPr>
              <a:t>F1</a:t>
            </a:r>
            <a:r>
              <a:rPr lang="zh-CN" altLang="zh-CN" sz="2000">
                <a:latin typeface="宋体" panose="02010600030101010101" pitchFamily="2" charset="-122"/>
              </a:rPr>
              <a:t>生涯。</a:t>
            </a:r>
            <a:r>
              <a:rPr lang="en-US" altLang="zh-CN" sz="2000">
                <a:latin typeface="宋体" panose="02010600030101010101" pitchFamily="2" charset="-122"/>
              </a:rPr>
              <a:t>1988</a:t>
            </a:r>
            <a:r>
              <a:rPr lang="zh-CN" altLang="zh-CN" sz="2000">
                <a:latin typeface="宋体" panose="02010600030101010101" pitchFamily="2" charset="-122"/>
              </a:rPr>
              <a:t>年，以莲花车队为跳板，他加盟了三大车队之一的迈凯伦，当年就拿下年度冠军，次年亚军。</a:t>
            </a:r>
            <a:r>
              <a:rPr lang="en-US" altLang="zh-CN" sz="2000">
                <a:latin typeface="宋体" panose="02010600030101010101" pitchFamily="2" charset="-122"/>
              </a:rPr>
              <a:t>1990</a:t>
            </a:r>
            <a:r>
              <a:rPr lang="zh-CN" altLang="zh-CN" sz="2000">
                <a:latin typeface="宋体" panose="02010600030101010101" pitchFamily="2" charset="-122"/>
              </a:rPr>
              <a:t>和</a:t>
            </a:r>
            <a:r>
              <a:rPr lang="en-US" altLang="zh-CN" sz="2000">
                <a:latin typeface="宋体" panose="02010600030101010101" pitchFamily="2" charset="-122"/>
              </a:rPr>
              <a:t>1991</a:t>
            </a:r>
            <a:r>
              <a:rPr lang="zh-CN" altLang="zh-CN" sz="2000">
                <a:latin typeface="宋体" panose="02010600030101010101" pitchFamily="2" charset="-122"/>
              </a:rPr>
              <a:t>年，塞纳在与法国著名的</a:t>
            </a:r>
            <a:r>
              <a:rPr lang="en-US" altLang="zh-CN" sz="2000">
                <a:latin typeface="宋体" panose="02010600030101010101" pitchFamily="2" charset="-122"/>
              </a:rPr>
              <a:t>F1</a:t>
            </a:r>
            <a:r>
              <a:rPr lang="zh-CN" altLang="zh-CN" sz="2000">
                <a:latin typeface="宋体" panose="02010600030101010101" pitchFamily="2" charset="-122"/>
              </a:rPr>
              <a:t>赛车手阿兰</a:t>
            </a:r>
            <a:r>
              <a:rPr lang="en-US" altLang="zh-CN" sz="2000">
                <a:latin typeface="宋体" panose="02010600030101010101" pitchFamily="2" charset="-122"/>
              </a:rPr>
              <a:t>·</a:t>
            </a:r>
            <a:r>
              <a:rPr lang="zh-CN" altLang="zh-CN" sz="2000">
                <a:latin typeface="宋体" panose="02010600030101010101" pitchFamily="2" charset="-122"/>
              </a:rPr>
              <a:t>普罗斯特和英国著名</a:t>
            </a:r>
            <a:r>
              <a:rPr lang="en-US" altLang="zh-CN" sz="2000">
                <a:latin typeface="宋体" panose="02010600030101010101" pitchFamily="2" charset="-122"/>
              </a:rPr>
              <a:t>F1</a:t>
            </a:r>
            <a:r>
              <a:rPr lang="zh-CN" altLang="zh-CN" sz="2000">
                <a:latin typeface="宋体" panose="02010600030101010101" pitchFamily="2" charset="-122"/>
              </a:rPr>
              <a:t>赛车手尼格尔</a:t>
            </a:r>
            <a:r>
              <a:rPr lang="en-US" altLang="zh-CN" sz="2000">
                <a:latin typeface="宋体" panose="02010600030101010101" pitchFamily="2" charset="-122"/>
              </a:rPr>
              <a:t>·</a:t>
            </a:r>
            <a:r>
              <a:rPr lang="zh-CN" altLang="zh-CN" sz="2000">
                <a:latin typeface="宋体" panose="02010600030101010101" pitchFamily="2" charset="-122"/>
              </a:rPr>
              <a:t>曼塞尔的激烈角逐中连续两次夺取</a:t>
            </a:r>
            <a:r>
              <a:rPr lang="en-US" altLang="zh-CN" sz="2000">
                <a:latin typeface="宋体" panose="02010600030101010101" pitchFamily="2" charset="-122"/>
              </a:rPr>
              <a:t>F1</a:t>
            </a:r>
            <a:r>
              <a:rPr lang="zh-CN" altLang="zh-CN" sz="2000">
                <a:latin typeface="宋体" panose="02010600030101010101" pitchFamily="2" charset="-122"/>
              </a:rPr>
              <a:t>世界冠军。</a:t>
            </a:r>
          </a:p>
          <a:p>
            <a:pPr algn="l" eaLnBrk="1" hangingPunct="1">
              <a:lnSpc>
                <a:spcPct val="110000"/>
              </a:lnSpc>
            </a:pPr>
            <a:r>
              <a:rPr lang="en-US" altLang="zh-CN" sz="2000">
                <a:latin typeface="宋体" panose="02010600030101010101" pitchFamily="2" charset="-122"/>
              </a:rPr>
              <a:t>    1994</a:t>
            </a:r>
            <a:r>
              <a:rPr lang="zh-CN" altLang="zh-CN" sz="2000">
                <a:latin typeface="宋体" panose="02010600030101010101" pitchFamily="2" charset="-122"/>
              </a:rPr>
              <a:t>年</a:t>
            </a:r>
            <a:r>
              <a:rPr lang="en-US" altLang="zh-CN" sz="2000">
                <a:latin typeface="宋体" panose="02010600030101010101" pitchFamily="2" charset="-122"/>
              </a:rPr>
              <a:t>5</a:t>
            </a:r>
            <a:r>
              <a:rPr lang="zh-CN" altLang="zh-CN" sz="2000">
                <a:latin typeface="宋体" panose="02010600030101010101" pitchFamily="2" charset="-122"/>
              </a:rPr>
              <a:t>月</a:t>
            </a:r>
            <a:r>
              <a:rPr lang="en-US" altLang="zh-CN" sz="2000">
                <a:latin typeface="宋体" panose="02010600030101010101" pitchFamily="2" charset="-122"/>
              </a:rPr>
              <a:t>1</a:t>
            </a:r>
            <a:r>
              <a:rPr lang="zh-CN" altLang="zh-CN" sz="2000">
                <a:latin typeface="宋体" panose="02010600030101010101" pitchFamily="2" charset="-122"/>
              </a:rPr>
              <a:t>日，塞纳在</a:t>
            </a:r>
            <a:r>
              <a:rPr lang="en-US" altLang="zh-CN" sz="2000">
                <a:latin typeface="宋体" panose="02010600030101010101" pitchFamily="2" charset="-122"/>
              </a:rPr>
              <a:t>圣马力诺大奖赛</a:t>
            </a:r>
            <a:r>
              <a:rPr lang="zh-CN" altLang="zh-CN" sz="2000">
                <a:latin typeface="宋体" panose="02010600030101010101" pitchFamily="2" charset="-122"/>
              </a:rPr>
              <a:t>上身亡驾车失控，撞栏。塞纳是赛车史上最具天才的车手之一，被人们称为“赛车王子”。</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1</a:t>
            </a:r>
            <a:r>
              <a:rPr lang="zh-CN" altLang="zh-CN" sz="2400" dirty="0">
                <a:effectLst>
                  <a:outerShdw blurRad="38100" dist="38100" dir="2700000" algn="tl">
                    <a:srgbClr val="000000">
                      <a:alpha val="43137"/>
                    </a:srgbClr>
                  </a:outerShdw>
                </a:effectLst>
                <a:latin typeface="黑体" pitchFamily="49" charset="-122"/>
                <a:ea typeface="黑体" pitchFamily="49" charset="-122"/>
              </a:rPr>
              <a:t>、埃尔顿 </a:t>
            </a:r>
            <a:r>
              <a:rPr lang="en-US" altLang="zh-CN" sz="2400" dirty="0">
                <a:effectLst>
                  <a:outerShdw blurRad="38100" dist="38100" dir="2700000" algn="tl">
                    <a:srgbClr val="000000">
                      <a:alpha val="43137"/>
                    </a:srgbClr>
                  </a:outerShdw>
                </a:effectLst>
                <a:latin typeface="黑体" pitchFamily="49" charset="-122"/>
                <a:ea typeface="黑体" pitchFamily="49" charset="-122"/>
              </a:rPr>
              <a:t>• </a:t>
            </a:r>
            <a:r>
              <a:rPr lang="zh-CN" altLang="zh-CN" sz="2400" dirty="0">
                <a:effectLst>
                  <a:outerShdw blurRad="38100" dist="38100" dir="2700000" algn="tl">
                    <a:srgbClr val="000000">
                      <a:alpha val="43137"/>
                    </a:srgbClr>
                  </a:outerShdw>
                </a:effectLst>
                <a:latin typeface="黑体" pitchFamily="49" charset="-122"/>
                <a:ea typeface="黑体" pitchFamily="49" charset="-122"/>
              </a:rPr>
              <a:t>塞纳</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2226977825"/>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2468"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69"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2470"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1</a:t>
            </a:r>
            <a:r>
              <a:rPr lang="zh-CN" altLang="zh-CN" sz="2400" dirty="0">
                <a:effectLst>
                  <a:outerShdw blurRad="38100" dist="38100" dir="2700000" algn="tl">
                    <a:srgbClr val="000000">
                      <a:alpha val="43137"/>
                    </a:srgbClr>
                  </a:outerShdw>
                </a:effectLst>
                <a:latin typeface="黑体" pitchFamily="49" charset="-122"/>
                <a:ea typeface="黑体" pitchFamily="49" charset="-122"/>
              </a:rPr>
              <a:t>、埃尔顿 </a:t>
            </a:r>
            <a:r>
              <a:rPr lang="en-US" altLang="zh-CN" sz="2400" dirty="0">
                <a:effectLst>
                  <a:outerShdw blurRad="38100" dist="38100" dir="2700000" algn="tl">
                    <a:srgbClr val="000000">
                      <a:alpha val="43137"/>
                    </a:srgbClr>
                  </a:outerShdw>
                </a:effectLst>
                <a:latin typeface="黑体" pitchFamily="49" charset="-122"/>
                <a:ea typeface="黑体" pitchFamily="49" charset="-122"/>
              </a:rPr>
              <a:t>• </a:t>
            </a:r>
            <a:r>
              <a:rPr lang="zh-CN" altLang="zh-CN" sz="2400" dirty="0">
                <a:effectLst>
                  <a:outerShdw blurRad="38100" dist="38100" dir="2700000" algn="tl">
                    <a:srgbClr val="000000">
                      <a:alpha val="43137"/>
                    </a:srgbClr>
                  </a:outerShdw>
                </a:effectLst>
                <a:latin typeface="黑体" pitchFamily="49" charset="-122"/>
                <a:ea typeface="黑体" pitchFamily="49" charset="-122"/>
              </a:rPr>
              <a:t>塞纳</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pic>
        <p:nvPicPr>
          <p:cNvPr id="62472" name="Picture 2" descr="U5295P6T1233D284F36786DT20131012163541"/>
          <p:cNvPicPr>
            <a:picLocks noChangeAspect="1" noChangeArrowheads="1"/>
          </p:cNvPicPr>
          <p:nvPr/>
        </p:nvPicPr>
        <p:blipFill>
          <a:blip r:embed="rId3">
            <a:extLst>
              <a:ext uri="{28A0092B-C50C-407E-A947-70E740481C1C}">
                <a14:useLocalDpi xmlns:a14="http://schemas.microsoft.com/office/drawing/2010/main" val="0"/>
              </a:ext>
            </a:extLst>
          </a:blip>
          <a:srcRect l="13200" r="17599"/>
          <a:stretch>
            <a:fillRect/>
          </a:stretch>
        </p:blipFill>
        <p:spPr bwMode="auto">
          <a:xfrm>
            <a:off x="3143251" y="1916114"/>
            <a:ext cx="4537075"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3" name="TextBox 9"/>
          <p:cNvSpPr txBox="1">
            <a:spLocks noChangeArrowheads="1"/>
          </p:cNvSpPr>
          <p:nvPr/>
        </p:nvSpPr>
        <p:spPr bwMode="auto">
          <a:xfrm>
            <a:off x="4224339" y="5876925"/>
            <a:ext cx="2492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11.8 </a:t>
            </a:r>
            <a:r>
              <a:rPr lang="zh-CN" altLang="zh-CN">
                <a:latin typeface="宋体" panose="02010600030101010101" pitchFamily="2" charset="-122"/>
              </a:rPr>
              <a:t>埃尔顿 </a:t>
            </a:r>
            <a:r>
              <a:rPr lang="en-US" altLang="zh-CN">
                <a:latin typeface="宋体" panose="02010600030101010101" pitchFamily="2" charset="-122"/>
              </a:rPr>
              <a:t>• </a:t>
            </a:r>
            <a:r>
              <a:rPr lang="zh-CN" altLang="zh-CN">
                <a:latin typeface="宋体" panose="02010600030101010101" pitchFamily="2" charset="-122"/>
              </a:rPr>
              <a:t>塞纳</a:t>
            </a:r>
            <a:endParaRPr lang="zh-CN" altLang="en-US">
              <a:latin typeface="宋体" panose="02010600030101010101" pitchFamily="2" charset="-122"/>
            </a:endParaRPr>
          </a:p>
        </p:txBody>
      </p:sp>
    </p:spTree>
    <p:extLst>
      <p:ext uri="{BB962C8B-B14F-4D97-AF65-F5344CB8AC3E}">
        <p14:creationId xmlns:p14="http://schemas.microsoft.com/office/powerpoint/2010/main" val="4121629785"/>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349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49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349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495" name="TextBox 7"/>
          <p:cNvSpPr txBox="1">
            <a:spLocks noChangeArrowheads="1"/>
          </p:cNvSpPr>
          <p:nvPr/>
        </p:nvSpPr>
        <p:spPr bwMode="auto">
          <a:xfrm>
            <a:off x="1774826"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迈克尔</a:t>
            </a:r>
            <a:r>
              <a:rPr lang="en-US" altLang="zh-CN" sz="2000">
                <a:latin typeface="宋体" panose="02010600030101010101" pitchFamily="2" charset="-122"/>
              </a:rPr>
              <a:t>·</a:t>
            </a:r>
            <a:r>
              <a:rPr lang="zh-CN" altLang="zh-CN" sz="2000">
                <a:latin typeface="宋体" panose="02010600030101010101" pitchFamily="2" charset="-122"/>
              </a:rPr>
              <a:t>舒马赫（图</a:t>
            </a:r>
            <a:r>
              <a:rPr lang="en-US" altLang="zh-CN" sz="2000">
                <a:latin typeface="宋体" panose="02010600030101010101" pitchFamily="2" charset="-122"/>
              </a:rPr>
              <a:t>11.9</a:t>
            </a:r>
            <a:r>
              <a:rPr lang="zh-CN" altLang="zh-CN" sz="2000">
                <a:latin typeface="宋体" panose="02010600030101010101" pitchFamily="2" charset="-122"/>
              </a:rPr>
              <a:t>）出生于</a:t>
            </a:r>
            <a:r>
              <a:rPr lang="en-US" altLang="zh-CN" sz="2000">
                <a:latin typeface="宋体" panose="02010600030101010101" pitchFamily="2" charset="-122"/>
              </a:rPr>
              <a:t>1969</a:t>
            </a:r>
            <a:r>
              <a:rPr lang="zh-CN" altLang="zh-CN" sz="2000">
                <a:latin typeface="宋体" panose="02010600030101010101" pitchFamily="2" charset="-122"/>
              </a:rPr>
              <a:t>年</a:t>
            </a:r>
            <a:r>
              <a:rPr lang="en-US" altLang="zh-CN" sz="2000">
                <a:latin typeface="宋体" panose="02010600030101010101" pitchFamily="2" charset="-122"/>
              </a:rPr>
              <a:t>1</a:t>
            </a:r>
            <a:r>
              <a:rPr lang="zh-CN" altLang="zh-CN" sz="2000">
                <a:latin typeface="宋体" panose="02010600030101010101" pitchFamily="2" charset="-122"/>
              </a:rPr>
              <a:t>月，是德国最负盛名的职业赛车手，也是现代最伟大的</a:t>
            </a:r>
            <a:r>
              <a:rPr lang="en-US" altLang="zh-CN" sz="2000">
                <a:latin typeface="宋体" panose="02010600030101010101" pitchFamily="2" charset="-122"/>
              </a:rPr>
              <a:t>F1</a:t>
            </a:r>
            <a:r>
              <a:rPr lang="zh-CN" altLang="zh-CN" sz="2000">
                <a:latin typeface="宋体" panose="02010600030101010101" pitchFamily="2" charset="-122"/>
              </a:rPr>
              <a:t>车手之一，被誉为</a:t>
            </a:r>
            <a:r>
              <a:rPr lang="en-US" altLang="zh-CN" sz="2000">
                <a:latin typeface="宋体" panose="02010600030101010101" pitchFamily="2" charset="-122"/>
              </a:rPr>
              <a:t>“</a:t>
            </a:r>
            <a:r>
              <a:rPr lang="zh-CN" altLang="zh-CN" sz="2000">
                <a:latin typeface="宋体" panose="02010600030101010101" pitchFamily="2" charset="-122"/>
              </a:rPr>
              <a:t>车神</a:t>
            </a:r>
            <a:r>
              <a:rPr lang="en-US" altLang="zh-CN" sz="2000">
                <a:latin typeface="宋体" panose="02010600030101010101" pitchFamily="2" charset="-122"/>
              </a:rPr>
              <a:t>”</a:t>
            </a:r>
            <a:r>
              <a:rPr lang="zh-CN" altLang="zh-CN" sz="2000">
                <a:latin typeface="宋体" panose="02010600030101010101" pitchFamily="2" charset="-122"/>
              </a:rPr>
              <a:t>。在他前</a:t>
            </a:r>
            <a:r>
              <a:rPr lang="en-US" altLang="zh-CN" sz="2000">
                <a:latin typeface="宋体" panose="02010600030101010101" pitchFamily="2" charset="-122"/>
              </a:rPr>
              <a:t>16</a:t>
            </a:r>
            <a:r>
              <a:rPr lang="zh-CN" altLang="zh-CN" sz="2000">
                <a:latin typeface="宋体" panose="02010600030101010101" pitchFamily="2" charset="-122"/>
              </a:rPr>
              <a:t>年的职业生涯中，几乎刷新了每一项纪录。总共赢得</a:t>
            </a:r>
            <a:r>
              <a:rPr lang="en-US" altLang="zh-CN" sz="2000">
                <a:latin typeface="宋体" panose="02010600030101010101" pitchFamily="2" charset="-122"/>
              </a:rPr>
              <a:t>7</a:t>
            </a:r>
            <a:r>
              <a:rPr lang="zh-CN" altLang="zh-CN" sz="2000">
                <a:latin typeface="宋体" panose="02010600030101010101" pitchFamily="2" charset="-122"/>
              </a:rPr>
              <a:t>次总冠军，也曾是唯一赢得总冠军的德国车手（后被德国车手塞巴斯蒂安</a:t>
            </a:r>
            <a:r>
              <a:rPr lang="en-US" altLang="zh-CN" sz="2000">
                <a:latin typeface="宋体" panose="02010600030101010101" pitchFamily="2" charset="-122"/>
              </a:rPr>
              <a:t>·</a:t>
            </a:r>
            <a:r>
              <a:rPr lang="zh-CN" altLang="zh-CN" sz="2000">
                <a:latin typeface="宋体" panose="02010600030101010101" pitchFamily="2" charset="-122"/>
              </a:rPr>
              <a:t>维特尔于</a:t>
            </a:r>
            <a:r>
              <a:rPr lang="en-US" altLang="zh-CN" sz="2000">
                <a:latin typeface="宋体" panose="02010600030101010101" pitchFamily="2" charset="-122"/>
              </a:rPr>
              <a:t>2010</a:t>
            </a:r>
            <a:r>
              <a:rPr lang="zh-CN" altLang="zh-CN" sz="2000">
                <a:latin typeface="宋体" panose="02010600030101010101" pitchFamily="2" charset="-122"/>
              </a:rPr>
              <a:t>年刷新）。 舒马赫是</a:t>
            </a:r>
            <a:r>
              <a:rPr lang="en-US" altLang="zh-CN" sz="2000">
                <a:latin typeface="宋体" panose="02010600030101010101" pitchFamily="2" charset="-122"/>
              </a:rPr>
              <a:t>F1</a:t>
            </a:r>
            <a:r>
              <a:rPr lang="zh-CN" altLang="zh-CN" sz="2000">
                <a:latin typeface="宋体" panose="02010600030101010101" pitchFamily="2" charset="-122"/>
              </a:rPr>
              <a:t>车手队伍中最有天赋的人物。</a:t>
            </a:r>
            <a:r>
              <a:rPr lang="en-US" altLang="zh-CN" sz="2000">
                <a:latin typeface="宋体" panose="02010600030101010101" pitchFamily="2" charset="-122"/>
              </a:rPr>
              <a:t>1995</a:t>
            </a:r>
            <a:r>
              <a:rPr lang="zh-CN" altLang="zh-CN" sz="2000">
                <a:latin typeface="宋体" panose="02010600030101010101" pitchFamily="2" charset="-122"/>
              </a:rPr>
              <a:t>年在湿滑的霍根海姆赛道上，舒马赫只用了几圈就超过了所有的对手并最终夺取了冠军。尽管年轻的车手对舒马赫总是怀抱冠军不放气愤不已，可是他们对舒马赫在湿滑的跑道上能够奇妙地控制高速飞奔的汽车也是钦佩之至。同时，舒马赫也对年轻队友不吝赐教，</a:t>
            </a:r>
            <a:r>
              <a:rPr lang="en-US" altLang="zh-CN" sz="2000">
                <a:latin typeface="宋体" panose="02010600030101010101" pitchFamily="2" charset="-122"/>
              </a:rPr>
              <a:t>2012</a:t>
            </a:r>
            <a:r>
              <a:rPr lang="zh-CN" altLang="zh-CN" sz="2000">
                <a:latin typeface="宋体" panose="02010600030101010101" pitchFamily="2" charset="-122"/>
              </a:rPr>
              <a:t>年，舒马赫对同车队的西班牙年轻车手罗伯特</a:t>
            </a:r>
            <a:r>
              <a:rPr lang="en-US" altLang="zh-CN" sz="2000">
                <a:latin typeface="宋体" panose="02010600030101010101" pitchFamily="2" charset="-122"/>
              </a:rPr>
              <a:t>·</a:t>
            </a:r>
            <a:r>
              <a:rPr lang="zh-CN" altLang="zh-CN" sz="2000">
                <a:latin typeface="宋体" panose="02010600030101010101" pitchFamily="2" charset="-122"/>
              </a:rPr>
              <a:t>马里赞赏有加，称其为当今最具潜质的赛车手。 舒马赫在</a:t>
            </a:r>
            <a:r>
              <a:rPr lang="en-US" altLang="zh-CN" sz="2000">
                <a:latin typeface="宋体" panose="02010600030101010101" pitchFamily="2" charset="-122"/>
              </a:rPr>
              <a:t>16</a:t>
            </a:r>
            <a:r>
              <a:rPr lang="zh-CN" altLang="zh-CN" sz="2000">
                <a:latin typeface="宋体" panose="02010600030101010101" pitchFamily="2" charset="-122"/>
              </a:rPr>
              <a:t>年职业赛季上，共获得</a:t>
            </a:r>
            <a:r>
              <a:rPr lang="en-US" altLang="zh-CN" sz="2000">
                <a:latin typeface="宋体" panose="02010600030101010101" pitchFamily="2" charset="-122"/>
              </a:rPr>
              <a:t>91</a:t>
            </a:r>
            <a:r>
              <a:rPr lang="zh-CN" altLang="zh-CN" sz="2000">
                <a:latin typeface="宋体" panose="02010600030101010101" pitchFamily="2" charset="-122"/>
              </a:rPr>
              <a:t>次</a:t>
            </a:r>
            <a:r>
              <a:rPr lang="en-US" altLang="zh-CN" sz="2000">
                <a:latin typeface="宋体" panose="02010600030101010101" pitchFamily="2" charset="-122"/>
              </a:rPr>
              <a:t>F1</a:t>
            </a:r>
            <a:r>
              <a:rPr lang="zh-CN" altLang="zh-CN" sz="2000">
                <a:latin typeface="宋体" panose="02010600030101010101" pitchFamily="2" charset="-122"/>
              </a:rPr>
              <a:t>大奖赛分站冠军，创造了</a:t>
            </a:r>
            <a:r>
              <a:rPr lang="en-US" altLang="zh-CN" sz="2000">
                <a:latin typeface="宋体" panose="02010600030101010101" pitchFamily="2" charset="-122"/>
              </a:rPr>
              <a:t>77</a:t>
            </a:r>
            <a:r>
              <a:rPr lang="zh-CN" altLang="zh-CN" sz="2000">
                <a:latin typeface="宋体" panose="02010600030101010101" pitchFamily="2" charset="-122"/>
              </a:rPr>
              <a:t>次</a:t>
            </a:r>
            <a:r>
              <a:rPr lang="en-US" altLang="zh-CN" sz="2000">
                <a:latin typeface="宋体" panose="02010600030101010101" pitchFamily="2" charset="-122"/>
              </a:rPr>
              <a:t>F1</a:t>
            </a:r>
            <a:r>
              <a:rPr lang="zh-CN" altLang="zh-CN" sz="2000">
                <a:latin typeface="宋体" panose="02010600030101010101" pitchFamily="2" charset="-122"/>
              </a:rPr>
              <a:t>大奖赛最快圈速，几乎打破了</a:t>
            </a:r>
            <a:r>
              <a:rPr lang="en-US" altLang="zh-CN" sz="2000">
                <a:latin typeface="宋体" panose="02010600030101010101" pitchFamily="2" charset="-122"/>
              </a:rPr>
              <a:t>F1</a:t>
            </a:r>
            <a:r>
              <a:rPr lang="zh-CN" altLang="zh-CN" sz="2000">
                <a:latin typeface="宋体" panose="02010600030101010101" pitchFamily="2" charset="-122"/>
              </a:rPr>
              <a:t>的所有记录，至今仍是保持纪录项目最多的车手，是</a:t>
            </a:r>
            <a:r>
              <a:rPr lang="en-US" altLang="zh-CN" sz="2000">
                <a:latin typeface="宋体" panose="02010600030101010101" pitchFamily="2" charset="-122"/>
              </a:rPr>
              <a:t>F1</a:t>
            </a:r>
            <a:r>
              <a:rPr lang="zh-CN" altLang="zh-CN" sz="2000">
                <a:latin typeface="宋体" panose="02010600030101010101" pitchFamily="2" charset="-122"/>
              </a:rPr>
              <a:t>赛车史上的不朽神话。</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2</a:t>
            </a:r>
            <a:r>
              <a:rPr lang="zh-CN" altLang="zh-CN" sz="2400" dirty="0">
                <a:effectLst>
                  <a:outerShdw blurRad="38100" dist="38100" dir="2700000" algn="tl">
                    <a:srgbClr val="000000">
                      <a:alpha val="43137"/>
                    </a:srgbClr>
                  </a:outerShdw>
                </a:effectLst>
                <a:latin typeface="黑体" pitchFamily="49" charset="-122"/>
                <a:ea typeface="黑体" pitchFamily="49" charset="-122"/>
              </a:rPr>
              <a:t>、迈克尔</a:t>
            </a:r>
            <a:r>
              <a:rPr lang="en-US" altLang="zh-CN"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舒马赫</a:t>
            </a:r>
            <a:endParaRPr lang="zh-CN" altLang="zh-CN" sz="2400"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509425878"/>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451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1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451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2</a:t>
            </a:r>
            <a:r>
              <a:rPr lang="zh-CN" altLang="zh-CN" sz="2400" dirty="0">
                <a:effectLst>
                  <a:outerShdw blurRad="38100" dist="38100" dir="2700000" algn="tl">
                    <a:srgbClr val="000000">
                      <a:alpha val="43137"/>
                    </a:srgbClr>
                  </a:outerShdw>
                </a:effectLst>
                <a:latin typeface="黑体" pitchFamily="49" charset="-122"/>
                <a:ea typeface="黑体" pitchFamily="49" charset="-122"/>
              </a:rPr>
              <a:t>、迈克尔</a:t>
            </a:r>
            <a:r>
              <a:rPr lang="en-US" altLang="zh-CN"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舒马赫</a:t>
            </a:r>
            <a:endParaRPr lang="zh-CN" altLang="zh-CN" sz="2400" dirty="0">
              <a:effectLst>
                <a:outerShdw blurRad="38100" dist="38100" dir="2700000" algn="tl">
                  <a:srgbClr val="000000">
                    <a:alpha val="43137"/>
                  </a:srgbClr>
                </a:outerShdw>
              </a:effectLst>
              <a:latin typeface="黑体" pitchFamily="49" charset="-122"/>
              <a:ea typeface="黑体" pitchFamily="49" charset="-122"/>
            </a:endParaRPr>
          </a:p>
        </p:txBody>
      </p:sp>
      <p:sp>
        <p:nvSpPr>
          <p:cNvPr id="64520" name="TextBox 9"/>
          <p:cNvSpPr txBox="1">
            <a:spLocks noChangeArrowheads="1"/>
          </p:cNvSpPr>
          <p:nvPr/>
        </p:nvSpPr>
        <p:spPr bwMode="auto">
          <a:xfrm>
            <a:off x="4224339" y="5876925"/>
            <a:ext cx="2492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11.9 </a:t>
            </a:r>
            <a:r>
              <a:rPr lang="zh-CN" altLang="en-US">
                <a:latin typeface="宋体" panose="02010600030101010101" pitchFamily="2" charset="-122"/>
              </a:rPr>
              <a:t>迈克尔</a:t>
            </a:r>
            <a:r>
              <a:rPr lang="en-US" altLang="zh-CN">
                <a:latin typeface="宋体" panose="02010600030101010101" pitchFamily="2" charset="-122"/>
              </a:rPr>
              <a:t>•</a:t>
            </a:r>
            <a:r>
              <a:rPr lang="zh-CN" altLang="en-US">
                <a:latin typeface="宋体" panose="02010600030101010101" pitchFamily="2" charset="-122"/>
              </a:rPr>
              <a:t>舒马赫</a:t>
            </a:r>
          </a:p>
        </p:txBody>
      </p:sp>
      <p:pic>
        <p:nvPicPr>
          <p:cNvPr id="64521" name="Picture 2" descr="01300000294567122696882880511"/>
          <p:cNvPicPr>
            <a:picLocks noChangeAspect="1" noChangeArrowheads="1"/>
          </p:cNvPicPr>
          <p:nvPr/>
        </p:nvPicPr>
        <p:blipFill>
          <a:blip r:embed="rId3">
            <a:extLst>
              <a:ext uri="{28A0092B-C50C-407E-A947-70E740481C1C}">
                <a14:useLocalDpi xmlns:a14="http://schemas.microsoft.com/office/drawing/2010/main" val="0"/>
              </a:ext>
            </a:extLst>
          </a:blip>
          <a:srcRect b="23529"/>
          <a:stretch>
            <a:fillRect/>
          </a:stretch>
        </p:blipFill>
        <p:spPr bwMode="auto">
          <a:xfrm>
            <a:off x="3432175" y="1916114"/>
            <a:ext cx="3816350" cy="401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9314760"/>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5540"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41"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5542"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43" name="TextBox 7"/>
          <p:cNvSpPr txBox="1">
            <a:spLocks noChangeArrowheads="1"/>
          </p:cNvSpPr>
          <p:nvPr/>
        </p:nvSpPr>
        <p:spPr bwMode="auto">
          <a:xfrm>
            <a:off x="1774826" y="1844675"/>
            <a:ext cx="856932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费尔南多</a:t>
            </a:r>
            <a:r>
              <a:rPr lang="en-US" altLang="zh-CN" sz="2000">
                <a:latin typeface="宋体" panose="02010600030101010101" pitchFamily="2" charset="-122"/>
              </a:rPr>
              <a:t>·</a:t>
            </a:r>
            <a:r>
              <a:rPr lang="zh-CN" altLang="zh-CN" sz="2000">
                <a:latin typeface="宋体" panose="02010600030101010101" pitchFamily="2" charset="-122"/>
              </a:rPr>
              <a:t>阿隆索（图</a:t>
            </a:r>
            <a:r>
              <a:rPr lang="en-US" altLang="zh-CN" sz="2000">
                <a:latin typeface="宋体" panose="02010600030101010101" pitchFamily="2" charset="-122"/>
              </a:rPr>
              <a:t>11.10</a:t>
            </a:r>
            <a:r>
              <a:rPr lang="zh-CN" altLang="zh-CN" sz="2000">
                <a:latin typeface="宋体" panose="02010600030101010101" pitchFamily="2" charset="-122"/>
              </a:rPr>
              <a:t>）出生于</a:t>
            </a:r>
            <a:r>
              <a:rPr lang="en-US" altLang="zh-CN" sz="2000">
                <a:latin typeface="宋体" panose="02010600030101010101" pitchFamily="2" charset="-122"/>
              </a:rPr>
              <a:t>1981</a:t>
            </a:r>
            <a:r>
              <a:rPr lang="zh-CN" altLang="zh-CN" sz="2000">
                <a:latin typeface="宋体" panose="02010600030101010101" pitchFamily="2" charset="-122"/>
              </a:rPr>
              <a:t>年</a:t>
            </a:r>
            <a:r>
              <a:rPr lang="en-US" altLang="zh-CN" sz="2000">
                <a:latin typeface="宋体" panose="02010600030101010101" pitchFamily="2" charset="-122"/>
              </a:rPr>
              <a:t>7</a:t>
            </a:r>
            <a:r>
              <a:rPr lang="zh-CN" altLang="zh-CN" sz="2000">
                <a:latin typeface="宋体" panose="02010600030101010101" pitchFamily="2" charset="-122"/>
              </a:rPr>
              <a:t>月，西班牙著名</a:t>
            </a:r>
            <a:r>
              <a:rPr lang="en-US" altLang="zh-CN" sz="2000">
                <a:latin typeface="宋体" panose="02010600030101010101" pitchFamily="2" charset="-122"/>
              </a:rPr>
              <a:t>F1</a:t>
            </a:r>
            <a:r>
              <a:rPr lang="zh-CN" altLang="zh-CN" sz="2000">
                <a:latin typeface="宋体" panose="02010600030101010101" pitchFamily="2" charset="-122"/>
              </a:rPr>
              <a:t>车手，</a:t>
            </a:r>
            <a:r>
              <a:rPr lang="en-US" altLang="zh-CN" sz="2000">
                <a:latin typeface="宋体" panose="02010600030101010101" pitchFamily="2" charset="-122"/>
              </a:rPr>
              <a:t>F1</a:t>
            </a:r>
            <a:r>
              <a:rPr lang="zh-CN" altLang="zh-CN" sz="2000">
                <a:latin typeface="宋体" panose="02010600030101010101" pitchFamily="2" charset="-122"/>
              </a:rPr>
              <a:t>世界车手冠军之一。</a:t>
            </a:r>
            <a:r>
              <a:rPr lang="en-US" altLang="zh-CN" sz="2000">
                <a:latin typeface="宋体" panose="02010600030101010101" pitchFamily="2" charset="-122"/>
              </a:rPr>
              <a:t>2005</a:t>
            </a:r>
            <a:r>
              <a:rPr lang="zh-CN" altLang="zh-CN" sz="2000">
                <a:latin typeface="宋体" panose="02010600030101010101" pitchFamily="2" charset="-122"/>
              </a:rPr>
              <a:t>年</a:t>
            </a:r>
            <a:r>
              <a:rPr lang="en-US" altLang="zh-CN" sz="2000">
                <a:latin typeface="宋体" panose="02010600030101010101" pitchFamily="2" charset="-122"/>
              </a:rPr>
              <a:t>9</a:t>
            </a:r>
            <a:r>
              <a:rPr lang="zh-CN" altLang="zh-CN" sz="2000">
                <a:latin typeface="宋体" panose="02010600030101010101" pitchFamily="2" charset="-122"/>
              </a:rPr>
              <a:t>月</a:t>
            </a:r>
            <a:r>
              <a:rPr lang="en-US" altLang="zh-CN" sz="2000">
                <a:latin typeface="宋体" panose="02010600030101010101" pitchFamily="2" charset="-122"/>
              </a:rPr>
              <a:t>25</a:t>
            </a:r>
            <a:r>
              <a:rPr lang="zh-CN" altLang="zh-CN" sz="2000">
                <a:latin typeface="宋体" panose="02010600030101010101" pitchFamily="2" charset="-122"/>
              </a:rPr>
              <a:t>日，</a:t>
            </a:r>
            <a:r>
              <a:rPr lang="en-US" altLang="zh-CN" sz="2000">
                <a:latin typeface="宋体" panose="02010600030101010101" pitchFamily="2" charset="-122"/>
              </a:rPr>
              <a:t>24</a:t>
            </a:r>
            <a:r>
              <a:rPr lang="zh-CN" altLang="zh-CN" sz="2000">
                <a:latin typeface="宋体" panose="02010600030101010101" pitchFamily="2" charset="-122"/>
              </a:rPr>
              <a:t>岁的阿隆索首度封王</a:t>
            </a:r>
            <a:r>
              <a:rPr lang="en-US" altLang="zh-CN" sz="2000">
                <a:latin typeface="宋体" panose="02010600030101010101" pitchFamily="2" charset="-122"/>
              </a:rPr>
              <a:t>F1</a:t>
            </a:r>
            <a:r>
              <a:rPr lang="zh-CN" altLang="zh-CN" sz="2000">
                <a:latin typeface="宋体" panose="02010600030101010101" pitchFamily="2" charset="-122"/>
              </a:rPr>
              <a:t>世界冠军，由此终结了德国传奇车王舒马赫世界冠军</a:t>
            </a:r>
            <a:r>
              <a:rPr lang="en-US" altLang="zh-CN" sz="2000">
                <a:latin typeface="宋体" panose="02010600030101010101" pitchFamily="2" charset="-122"/>
              </a:rPr>
              <a:t>5</a:t>
            </a:r>
            <a:r>
              <a:rPr lang="zh-CN" altLang="zh-CN" sz="2000">
                <a:latin typeface="宋体" panose="02010600030101010101" pitchFamily="2" charset="-122"/>
              </a:rPr>
              <a:t>连冠，也由此成为</a:t>
            </a:r>
            <a:r>
              <a:rPr lang="en-US" altLang="zh-CN" sz="2000">
                <a:latin typeface="宋体" panose="02010600030101010101" pitchFamily="2" charset="-122"/>
              </a:rPr>
              <a:t>F1</a:t>
            </a:r>
            <a:r>
              <a:rPr lang="zh-CN" altLang="zh-CN" sz="2000">
                <a:latin typeface="宋体" panose="02010600030101010101" pitchFamily="2" charset="-122"/>
              </a:rPr>
              <a:t>史上最年轻世界冠军车手。 阿隆索</a:t>
            </a:r>
            <a:r>
              <a:rPr lang="en-US" altLang="zh-CN" sz="2000">
                <a:latin typeface="宋体" panose="02010600030101010101" pitchFamily="2" charset="-122"/>
              </a:rPr>
              <a:t>3</a:t>
            </a:r>
            <a:r>
              <a:rPr lang="zh-CN" altLang="zh-CN" sz="2000">
                <a:latin typeface="宋体" panose="02010600030101010101" pitchFamily="2" charset="-122"/>
              </a:rPr>
              <a:t>岁开始学习卡丁车，</a:t>
            </a:r>
            <a:r>
              <a:rPr lang="en-US" altLang="zh-CN" sz="2000">
                <a:latin typeface="宋体" panose="02010600030101010101" pitchFamily="2" charset="-122"/>
              </a:rPr>
              <a:t>10</a:t>
            </a:r>
            <a:r>
              <a:rPr lang="zh-CN" altLang="zh-CN" sz="2000">
                <a:latin typeface="宋体" panose="02010600030101010101" pitchFamily="2" charset="-122"/>
              </a:rPr>
              <a:t>岁时便参加儿童卡丁车比赛，成为西班牙冠军。</a:t>
            </a:r>
            <a:r>
              <a:rPr lang="en-US" altLang="zh-CN" sz="2000">
                <a:latin typeface="宋体" panose="02010600030101010101" pitchFamily="2" charset="-122"/>
              </a:rPr>
              <a:t>2001</a:t>
            </a:r>
            <a:r>
              <a:rPr lang="zh-CN" altLang="zh-CN" sz="2000">
                <a:latin typeface="宋体" panose="02010600030101010101" pitchFamily="2" charset="-122"/>
              </a:rPr>
              <a:t>年，年值</a:t>
            </a:r>
            <a:r>
              <a:rPr lang="en-US" altLang="zh-CN" sz="2000">
                <a:latin typeface="宋体" panose="02010600030101010101" pitchFamily="2" charset="-122"/>
              </a:rPr>
              <a:t>18</a:t>
            </a:r>
            <a:r>
              <a:rPr lang="zh-CN" altLang="zh-CN" sz="2000">
                <a:latin typeface="宋体" panose="02010600030101010101" pitchFamily="2" charset="-122"/>
              </a:rPr>
              <a:t>岁的阿隆索加入了米纳尔迪车队，成为历史上</a:t>
            </a:r>
            <a:r>
              <a:rPr lang="en-US" altLang="zh-CN" sz="2000">
                <a:latin typeface="宋体" panose="02010600030101010101" pitchFamily="2" charset="-122"/>
              </a:rPr>
              <a:t>F1</a:t>
            </a:r>
            <a:r>
              <a:rPr lang="zh-CN" altLang="zh-CN" sz="2000">
                <a:latin typeface="宋体" panose="02010600030101010101" pitchFamily="2" charset="-122"/>
              </a:rPr>
              <a:t>第三年轻的</a:t>
            </a:r>
            <a:r>
              <a:rPr lang="en-US" altLang="zh-CN" sz="2000">
                <a:latin typeface="宋体" panose="02010600030101010101" pitchFamily="2" charset="-122"/>
              </a:rPr>
              <a:t>F1</a:t>
            </a:r>
            <a:r>
              <a:rPr lang="zh-CN" altLang="zh-CN" sz="2000">
                <a:latin typeface="宋体" panose="02010600030101010101" pitchFamily="2" charset="-122"/>
              </a:rPr>
              <a:t>车手。</a:t>
            </a:r>
            <a:r>
              <a:rPr lang="en-US" altLang="zh-CN" sz="2000">
                <a:latin typeface="宋体" panose="02010600030101010101" pitchFamily="2" charset="-122"/>
              </a:rPr>
              <a:t>2006</a:t>
            </a:r>
            <a:r>
              <a:rPr lang="zh-CN" altLang="zh-CN" sz="2000">
                <a:latin typeface="宋体" panose="02010600030101010101" pitchFamily="2" charset="-122"/>
              </a:rPr>
              <a:t>年，在“红蓝大战”中脱颖而出，力克法拉利车手迈克尔</a:t>
            </a:r>
            <a:r>
              <a:rPr lang="en-US" altLang="zh-CN" sz="2000">
                <a:latin typeface="宋体" panose="02010600030101010101" pitchFamily="2" charset="-122"/>
              </a:rPr>
              <a:t>·</a:t>
            </a:r>
            <a:r>
              <a:rPr lang="zh-CN" altLang="zh-CN" sz="2000">
                <a:latin typeface="宋体" panose="02010600030101010101" pitchFamily="2" charset="-122"/>
              </a:rPr>
              <a:t>舒马赫，成功卫冕车手总冠军。从</a:t>
            </a:r>
            <a:r>
              <a:rPr lang="en-US" altLang="zh-CN" sz="2000">
                <a:latin typeface="宋体" panose="02010600030101010101" pitchFamily="2" charset="-122"/>
              </a:rPr>
              <a:t>2001</a:t>
            </a:r>
            <a:r>
              <a:rPr lang="zh-CN" altLang="zh-CN" sz="2000">
                <a:latin typeface="宋体" panose="02010600030101010101" pitchFamily="2" charset="-122"/>
              </a:rPr>
              <a:t>到</a:t>
            </a:r>
            <a:r>
              <a:rPr lang="en-US" altLang="zh-CN" sz="2000">
                <a:latin typeface="宋体" panose="02010600030101010101" pitchFamily="2" charset="-122"/>
              </a:rPr>
              <a:t>2013</a:t>
            </a:r>
            <a:r>
              <a:rPr lang="zh-CN" altLang="zh-CN" sz="2000">
                <a:latin typeface="宋体" panose="02010600030101010101" pitchFamily="2" charset="-122"/>
              </a:rPr>
              <a:t>的</a:t>
            </a:r>
            <a:r>
              <a:rPr lang="en-US" altLang="zh-CN" sz="2000">
                <a:latin typeface="宋体" panose="02010600030101010101" pitchFamily="2" charset="-122"/>
              </a:rPr>
              <a:t>12</a:t>
            </a:r>
            <a:r>
              <a:rPr lang="zh-CN" altLang="zh-CN" sz="2000">
                <a:latin typeface="宋体" panose="02010600030101010101" pitchFamily="2" charset="-122"/>
              </a:rPr>
              <a:t>个赛季里，阿隆索共获得</a:t>
            </a:r>
            <a:r>
              <a:rPr lang="en-US" altLang="zh-CN" sz="2000">
                <a:latin typeface="宋体" panose="02010600030101010101" pitchFamily="2" charset="-122"/>
              </a:rPr>
              <a:t>6</a:t>
            </a:r>
            <a:r>
              <a:rPr lang="zh-CN" altLang="zh-CN" sz="2000">
                <a:latin typeface="宋体" panose="02010600030101010101" pitchFamily="2" charset="-122"/>
              </a:rPr>
              <a:t>个年度前三，是当之无愧的史上最伟大的</a:t>
            </a:r>
            <a:r>
              <a:rPr lang="en-US" altLang="zh-CN" sz="2000">
                <a:latin typeface="宋体" panose="02010600030101010101" pitchFamily="2" charset="-122"/>
              </a:rPr>
              <a:t>F1</a:t>
            </a:r>
            <a:r>
              <a:rPr lang="zh-CN" altLang="zh-CN" sz="2000">
                <a:latin typeface="宋体" panose="02010600030101010101" pitchFamily="2" charset="-122"/>
              </a:rPr>
              <a:t>赛车手之一。</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3</a:t>
            </a:r>
            <a:r>
              <a:rPr lang="zh-CN" altLang="zh-CN" sz="2400" dirty="0">
                <a:effectLst>
                  <a:outerShdw blurRad="38100" dist="38100" dir="2700000" algn="tl">
                    <a:srgbClr val="000000">
                      <a:alpha val="43137"/>
                    </a:srgbClr>
                  </a:outerShdw>
                </a:effectLst>
                <a:latin typeface="黑体" pitchFamily="49" charset="-122"/>
                <a:ea typeface="黑体" pitchFamily="49" charset="-122"/>
              </a:rPr>
              <a:t>、费尔南多</a:t>
            </a:r>
            <a:r>
              <a:rPr lang="en-US" altLang="zh-CN"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阿隆索</a:t>
            </a:r>
            <a:endParaRPr lang="zh-CN" altLang="zh-CN" sz="2400"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1561098217"/>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4813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4813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5" name="TextBox 7"/>
          <p:cNvSpPr txBox="1">
            <a:spLocks noChangeArrowheads="1"/>
          </p:cNvSpPr>
          <p:nvPr/>
        </p:nvSpPr>
        <p:spPr bwMode="auto">
          <a:xfrm>
            <a:off x="1774826" y="1844675"/>
            <a:ext cx="8569325"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30000"/>
              </a:lnSpc>
            </a:pPr>
            <a:r>
              <a:rPr lang="en-US" altLang="zh-CN" sz="2000">
                <a:latin typeface="宋体" panose="02010600030101010101" pitchFamily="2" charset="-122"/>
              </a:rPr>
              <a:t>    勒芒24</a:t>
            </a:r>
            <a:r>
              <a:rPr lang="zh-CN" altLang="zh-CN" sz="2000">
                <a:latin typeface="宋体" panose="02010600030101010101" pitchFamily="2" charset="-122"/>
              </a:rPr>
              <a:t>小时耐力赛对车手是个极大的考验，国际汽车联盟规定参赛的每部赛车由</a:t>
            </a:r>
            <a:r>
              <a:rPr lang="en-US" altLang="zh-CN" sz="2000">
                <a:latin typeface="宋体" panose="02010600030101010101" pitchFamily="2" charset="-122"/>
              </a:rPr>
              <a:t>2-3</a:t>
            </a:r>
            <a:r>
              <a:rPr lang="zh-CN" altLang="zh-CN" sz="2000">
                <a:latin typeface="宋体" panose="02010600030101010101" pitchFamily="2" charset="-122"/>
              </a:rPr>
              <a:t>名赛手分别驾驶，即采用换人不换车的方法，所有的加油、换胎和维修时间都包括在</a:t>
            </a:r>
            <a:r>
              <a:rPr lang="en-US" altLang="zh-CN" sz="2000">
                <a:latin typeface="宋体" panose="02010600030101010101" pitchFamily="2" charset="-122"/>
              </a:rPr>
              <a:t>24</a:t>
            </a:r>
            <a:r>
              <a:rPr lang="zh-CN" altLang="zh-CN" sz="2000">
                <a:latin typeface="宋体" panose="02010600030101010101" pitchFamily="2" charset="-122"/>
              </a:rPr>
              <a:t>小时以内。最后，行驶里程最多的赛车获胜，一般一昼夜下来，成绩最好的赛车行驶的里程将近</a:t>
            </a:r>
            <a:r>
              <a:rPr lang="en-US" altLang="zh-CN" sz="2000">
                <a:latin typeface="宋体" panose="02010600030101010101" pitchFamily="2" charset="-122"/>
              </a:rPr>
              <a:t>5000</a:t>
            </a:r>
            <a:r>
              <a:rPr lang="zh-CN" altLang="zh-CN" sz="2000">
                <a:latin typeface="宋体" panose="02010600030101010101" pitchFamily="2" charset="-122"/>
              </a:rPr>
              <a:t>公里。每人连续驾驶时间不超过</a:t>
            </a:r>
            <a:r>
              <a:rPr lang="en-US" altLang="zh-CN" sz="2000">
                <a:latin typeface="宋体" panose="02010600030101010101" pitchFamily="2" charset="-122"/>
              </a:rPr>
              <a:t>4</a:t>
            </a:r>
            <a:r>
              <a:rPr lang="zh-CN" altLang="zh-CN" sz="2000">
                <a:latin typeface="宋体" panose="02010600030101010101" pitchFamily="2" charset="-122"/>
              </a:rPr>
              <a:t>小时，主车手总驾驶时间不超过</a:t>
            </a:r>
            <a:r>
              <a:rPr lang="en-US" altLang="zh-CN" sz="2000">
                <a:latin typeface="宋体" panose="02010600030101010101" pitchFamily="2" charset="-122"/>
              </a:rPr>
              <a:t>14</a:t>
            </a:r>
            <a:r>
              <a:rPr lang="zh-CN" altLang="zh-CN" sz="2000">
                <a:latin typeface="宋体" panose="02010600030101010101" pitchFamily="2" charset="-122"/>
              </a:rPr>
              <a:t>小时。</a:t>
            </a:r>
          </a:p>
          <a:p>
            <a:pPr algn="l" eaLnBrk="1" hangingPunct="1">
              <a:lnSpc>
                <a:spcPct val="130000"/>
              </a:lnSpc>
            </a:pPr>
            <a:r>
              <a:rPr lang="en-US" altLang="zh-CN" sz="2000">
                <a:latin typeface="宋体" panose="02010600030101010101" pitchFamily="2" charset="-122"/>
              </a:rPr>
              <a:t>    </a:t>
            </a:r>
            <a:r>
              <a:rPr lang="zh-CN" altLang="zh-CN" sz="2000">
                <a:latin typeface="宋体" panose="02010600030101010101" pitchFamily="2" charset="-122"/>
              </a:rPr>
              <a:t>勒芒环行跑道（图</a:t>
            </a:r>
            <a:r>
              <a:rPr lang="en-US" altLang="zh-CN" sz="2000">
                <a:latin typeface="宋体" panose="02010600030101010101" pitchFamily="2" charset="-122"/>
              </a:rPr>
              <a:t>11.3</a:t>
            </a:r>
            <a:r>
              <a:rPr lang="zh-CN" altLang="zh-CN" sz="2000">
                <a:latin typeface="宋体" panose="02010600030101010101" pitchFamily="2" charset="-122"/>
              </a:rPr>
              <a:t>）单圈长</a:t>
            </a:r>
            <a:r>
              <a:rPr lang="en-US" altLang="zh-CN" sz="2000">
                <a:latin typeface="宋体" panose="02010600030101010101" pitchFamily="2" charset="-122"/>
              </a:rPr>
              <a:t>13.5</a:t>
            </a:r>
            <a:r>
              <a:rPr lang="zh-CN" altLang="zh-CN" sz="2000">
                <a:latin typeface="宋体" panose="02010600030101010101" pitchFamily="2" charset="-122"/>
              </a:rPr>
              <a:t>公里，其中绝大部分是封闭式的公用高速公路，赛道由</a:t>
            </a:r>
            <a:r>
              <a:rPr lang="en-US" altLang="zh-CN" sz="2000">
                <a:latin typeface="宋体" panose="02010600030101010101" pitchFamily="2" charset="-122"/>
              </a:rPr>
              <a:t>4</a:t>
            </a:r>
            <a:r>
              <a:rPr lang="zh-CN" altLang="zh-CN" sz="2000">
                <a:latin typeface="宋体" panose="02010600030101010101" pitchFamily="2" charset="-122"/>
              </a:rPr>
              <a:t>个左完和</a:t>
            </a:r>
            <a:r>
              <a:rPr lang="en-US" altLang="zh-CN" sz="2000">
                <a:latin typeface="宋体" panose="02010600030101010101" pitchFamily="2" charset="-122"/>
              </a:rPr>
              <a:t>9</a:t>
            </a:r>
            <a:r>
              <a:rPr lang="zh-CN" altLang="zh-CN" sz="2000">
                <a:latin typeface="宋体" panose="02010600030101010101" pitchFamily="2" charset="-122"/>
              </a:rPr>
              <a:t>个右弯构成，最长直到可达</a:t>
            </a:r>
            <a:r>
              <a:rPr lang="en-US" altLang="zh-CN" sz="2000">
                <a:latin typeface="宋体" panose="02010600030101010101" pitchFamily="2" charset="-122"/>
              </a:rPr>
              <a:t>450</a:t>
            </a:r>
            <a:r>
              <a:rPr lang="zh-CN" altLang="zh-CN" sz="2000">
                <a:latin typeface="宋体" panose="02010600030101010101" pitchFamily="2" charset="-122"/>
              </a:rPr>
              <a:t>米，赛道宽度为</a:t>
            </a:r>
            <a:r>
              <a:rPr lang="en-US" altLang="zh-CN" sz="2000">
                <a:latin typeface="宋体" panose="02010600030101010101" pitchFamily="2" charset="-122"/>
              </a:rPr>
              <a:t>13</a:t>
            </a:r>
            <a:r>
              <a:rPr lang="zh-CN" altLang="zh-CN" sz="2000">
                <a:latin typeface="宋体" panose="02010600030101010101" pitchFamily="2" charset="-122"/>
              </a:rPr>
              <a:t>米。赛车在其</a:t>
            </a:r>
            <a:r>
              <a:rPr lang="en-US" altLang="zh-CN" sz="2000">
                <a:latin typeface="宋体" panose="02010600030101010101" pitchFamily="2" charset="-122"/>
              </a:rPr>
              <a:t>2/3</a:t>
            </a:r>
            <a:r>
              <a:rPr lang="zh-CN" altLang="zh-CN" sz="2000">
                <a:latin typeface="宋体" panose="02010600030101010101" pitchFamily="2" charset="-122"/>
              </a:rPr>
              <a:t>的路段上时速达</a:t>
            </a:r>
            <a:r>
              <a:rPr lang="en-US" altLang="zh-CN" sz="2000">
                <a:latin typeface="宋体" panose="02010600030101010101" pitchFamily="2" charset="-122"/>
              </a:rPr>
              <a:t>370km/h</a:t>
            </a:r>
            <a:r>
              <a:rPr lang="zh-CN" altLang="zh-CN" sz="2000">
                <a:latin typeface="宋体" panose="02010600030101010101" pitchFamily="2" charset="-122"/>
              </a:rPr>
              <a:t>左右，</a:t>
            </a:r>
            <a:r>
              <a:rPr lang="en-US" altLang="zh-CN" sz="2000">
                <a:latin typeface="宋体" panose="02010600030101010101" pitchFamily="2" charset="-122"/>
              </a:rPr>
              <a:t>C</a:t>
            </a:r>
            <a:r>
              <a:rPr lang="zh-CN" altLang="zh-CN" sz="2000">
                <a:latin typeface="宋体" panose="02010600030101010101" pitchFamily="2" charset="-122"/>
              </a:rPr>
              <a:t>组车一般只用</a:t>
            </a:r>
            <a:r>
              <a:rPr lang="en-US" altLang="zh-CN" sz="2000">
                <a:latin typeface="宋体" panose="02010600030101010101" pitchFamily="2" charset="-122"/>
              </a:rPr>
              <a:t>3</a:t>
            </a:r>
            <a:r>
              <a:rPr lang="zh-CN" altLang="zh-CN" sz="2000">
                <a:latin typeface="宋体" panose="02010600030101010101" pitchFamily="2" charset="-122"/>
              </a:rPr>
              <a:t>分钟左右的时间就能跑完一圈的路程。在跑道上有一段约</a:t>
            </a:r>
            <a:r>
              <a:rPr lang="en-US" altLang="zh-CN" sz="2000">
                <a:latin typeface="宋体" panose="02010600030101010101" pitchFamily="2" charset="-122"/>
              </a:rPr>
              <a:t>6km</a:t>
            </a:r>
            <a:r>
              <a:rPr lang="zh-CN" altLang="zh-CN" sz="2000">
                <a:latin typeface="宋体" panose="02010600030101010101" pitchFamily="2" charset="-122"/>
              </a:rPr>
              <a:t>的直路，赛车在这段路上飞速驶过，速度达到</a:t>
            </a:r>
            <a:r>
              <a:rPr lang="en-US" altLang="zh-CN" sz="2000">
                <a:latin typeface="宋体" panose="02010600030101010101" pitchFamily="2" charset="-122"/>
              </a:rPr>
              <a:t>390km/h</a:t>
            </a:r>
            <a:r>
              <a:rPr lang="zh-CN" altLang="zh-CN" sz="2000">
                <a:latin typeface="宋体" panose="02010600030101010101" pitchFamily="2" charset="-122"/>
              </a:rPr>
              <a:t>。</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1</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法国勒芒</a:t>
            </a:r>
            <a:r>
              <a:rPr lang="en-US" altLang="zh-CN" sz="2400" dirty="0">
                <a:effectLst>
                  <a:outerShdw blurRad="38100" dist="38100" dir="2700000" algn="tl">
                    <a:srgbClr val="000000">
                      <a:alpha val="43137"/>
                    </a:srgbClr>
                  </a:outerShdw>
                </a:effectLst>
                <a:latin typeface="黑体" pitchFamily="49" charset="-122"/>
                <a:ea typeface="黑体" pitchFamily="49" charset="-122"/>
              </a:rPr>
              <a:t>24</a:t>
            </a:r>
            <a:r>
              <a:rPr lang="zh-CN" altLang="zh-CN" sz="2400" dirty="0">
                <a:effectLst>
                  <a:outerShdw blurRad="38100" dist="38100" dir="2700000" algn="tl">
                    <a:srgbClr val="000000">
                      <a:alpha val="43137"/>
                    </a:srgbClr>
                  </a:outerShdw>
                </a:effectLst>
                <a:latin typeface="黑体" pitchFamily="49" charset="-122"/>
                <a:ea typeface="黑体" pitchFamily="49" charset="-122"/>
              </a:rPr>
              <a:t>小时耐力赛</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3008833960"/>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6564"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65"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6566"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3</a:t>
            </a:r>
            <a:r>
              <a:rPr lang="zh-CN" altLang="zh-CN" sz="2400" dirty="0">
                <a:effectLst>
                  <a:outerShdw blurRad="38100" dist="38100" dir="2700000" algn="tl">
                    <a:srgbClr val="000000">
                      <a:alpha val="43137"/>
                    </a:srgbClr>
                  </a:outerShdw>
                </a:effectLst>
                <a:latin typeface="黑体" pitchFamily="49" charset="-122"/>
                <a:ea typeface="黑体" pitchFamily="49" charset="-122"/>
              </a:rPr>
              <a:t>、费尔南多</a:t>
            </a:r>
            <a:r>
              <a:rPr lang="en-US" altLang="zh-CN"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阿隆索</a:t>
            </a:r>
            <a:endParaRPr lang="zh-CN" altLang="zh-CN" sz="2400" dirty="0">
              <a:effectLst>
                <a:outerShdw blurRad="38100" dist="38100" dir="2700000" algn="tl">
                  <a:srgbClr val="000000">
                    <a:alpha val="43137"/>
                  </a:srgbClr>
                </a:outerShdw>
              </a:effectLst>
              <a:latin typeface="黑体" pitchFamily="49" charset="-122"/>
              <a:ea typeface="黑体" pitchFamily="49" charset="-122"/>
            </a:endParaRPr>
          </a:p>
        </p:txBody>
      </p:sp>
      <p:sp>
        <p:nvSpPr>
          <p:cNvPr id="66568" name="TextBox 9"/>
          <p:cNvSpPr txBox="1">
            <a:spLocks noChangeArrowheads="1"/>
          </p:cNvSpPr>
          <p:nvPr/>
        </p:nvSpPr>
        <p:spPr bwMode="auto">
          <a:xfrm>
            <a:off x="3935414" y="5876925"/>
            <a:ext cx="3070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11.10  </a:t>
            </a:r>
            <a:r>
              <a:rPr lang="zh-CN" altLang="zh-CN">
                <a:latin typeface="宋体" panose="02010600030101010101" pitchFamily="2" charset="-122"/>
              </a:rPr>
              <a:t>费尔南多</a:t>
            </a:r>
            <a:r>
              <a:rPr lang="en-US" altLang="zh-CN">
                <a:latin typeface="宋体" panose="02010600030101010101" pitchFamily="2" charset="-122"/>
              </a:rPr>
              <a:t>·</a:t>
            </a:r>
            <a:r>
              <a:rPr lang="zh-CN" altLang="zh-CN">
                <a:latin typeface="宋体" panose="02010600030101010101" pitchFamily="2" charset="-122"/>
              </a:rPr>
              <a:t>阿隆索</a:t>
            </a:r>
            <a:endParaRPr lang="zh-CN" altLang="en-US">
              <a:latin typeface="宋体" panose="02010600030101010101" pitchFamily="2" charset="-122"/>
            </a:endParaRPr>
          </a:p>
        </p:txBody>
      </p:sp>
      <p:pic>
        <p:nvPicPr>
          <p:cNvPr id="66569" name="Picture 2" descr="U574P6T12D5583587F44DT20110519163924"/>
          <p:cNvPicPr>
            <a:picLocks noChangeAspect="1" noChangeArrowheads="1"/>
          </p:cNvPicPr>
          <p:nvPr/>
        </p:nvPicPr>
        <p:blipFill>
          <a:blip r:embed="rId3">
            <a:extLst>
              <a:ext uri="{28A0092B-C50C-407E-A947-70E740481C1C}">
                <a14:useLocalDpi xmlns:a14="http://schemas.microsoft.com/office/drawing/2010/main" val="0"/>
              </a:ext>
            </a:extLst>
          </a:blip>
          <a:srcRect l="27223"/>
          <a:stretch>
            <a:fillRect/>
          </a:stretch>
        </p:blipFill>
        <p:spPr bwMode="auto">
          <a:xfrm>
            <a:off x="3432175" y="1844675"/>
            <a:ext cx="4464050" cy="40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5178973"/>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7588"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589"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7590"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591" name="TextBox 7"/>
          <p:cNvSpPr txBox="1">
            <a:spLocks noChangeArrowheads="1"/>
          </p:cNvSpPr>
          <p:nvPr/>
        </p:nvSpPr>
        <p:spPr bwMode="auto">
          <a:xfrm>
            <a:off x="1774826" y="1844675"/>
            <a:ext cx="85693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刘易斯</a:t>
            </a:r>
            <a:r>
              <a:rPr lang="en-US" altLang="zh-CN" sz="2000">
                <a:latin typeface="宋体" panose="02010600030101010101" pitchFamily="2" charset="-122"/>
              </a:rPr>
              <a:t>·</a:t>
            </a:r>
            <a:r>
              <a:rPr lang="zh-CN" altLang="zh-CN" sz="2000">
                <a:latin typeface="宋体" panose="02010600030101010101" pitchFamily="2" charset="-122"/>
              </a:rPr>
              <a:t>汉密尔顿</a:t>
            </a:r>
            <a:r>
              <a:rPr lang="en-US" altLang="zh-CN" sz="2000">
                <a:latin typeface="宋体" panose="02010600030101010101" pitchFamily="2" charset="-122"/>
              </a:rPr>
              <a:t>(</a:t>
            </a:r>
            <a:r>
              <a:rPr lang="zh-CN" altLang="zh-CN" sz="2000">
                <a:latin typeface="宋体" panose="02010600030101010101" pitchFamily="2" charset="-122"/>
              </a:rPr>
              <a:t>图</a:t>
            </a:r>
            <a:r>
              <a:rPr lang="en-US" altLang="zh-CN" sz="2000">
                <a:latin typeface="宋体" panose="02010600030101010101" pitchFamily="2" charset="-122"/>
              </a:rPr>
              <a:t>11.11)</a:t>
            </a:r>
            <a:r>
              <a:rPr lang="zh-CN" altLang="zh-CN" sz="2000">
                <a:latin typeface="宋体" panose="02010600030101010101" pitchFamily="2" charset="-122"/>
              </a:rPr>
              <a:t>出生于</a:t>
            </a:r>
            <a:r>
              <a:rPr lang="en-US" altLang="zh-CN" sz="2000">
                <a:latin typeface="宋体" panose="02010600030101010101" pitchFamily="2" charset="-122"/>
              </a:rPr>
              <a:t>1985</a:t>
            </a:r>
            <a:r>
              <a:rPr lang="zh-CN" altLang="zh-CN" sz="2000">
                <a:latin typeface="宋体" panose="02010600030101010101" pitchFamily="2" charset="-122"/>
              </a:rPr>
              <a:t>年</a:t>
            </a:r>
            <a:r>
              <a:rPr lang="en-US" altLang="zh-CN" sz="2000">
                <a:latin typeface="宋体" panose="02010600030101010101" pitchFamily="2" charset="-122"/>
              </a:rPr>
              <a:t>1</a:t>
            </a:r>
            <a:r>
              <a:rPr lang="zh-CN" altLang="zh-CN" sz="2000">
                <a:latin typeface="宋体" panose="02010600030101010101" pitchFamily="2" charset="-122"/>
              </a:rPr>
              <a:t>月，英国著名</a:t>
            </a:r>
            <a:r>
              <a:rPr lang="en-US" altLang="zh-CN" sz="2000">
                <a:latin typeface="宋体" panose="02010600030101010101" pitchFamily="2" charset="-122"/>
              </a:rPr>
              <a:t>F1</a:t>
            </a:r>
            <a:r>
              <a:rPr lang="zh-CN" altLang="zh-CN" sz="2000">
                <a:latin typeface="宋体" panose="02010600030101010101" pitchFamily="2" charset="-122"/>
              </a:rPr>
              <a:t>车手，同时也是</a:t>
            </a:r>
            <a:r>
              <a:rPr lang="en-US" altLang="zh-CN" sz="2000">
                <a:latin typeface="宋体" panose="02010600030101010101" pitchFamily="2" charset="-122"/>
              </a:rPr>
              <a:t>F1</a:t>
            </a:r>
            <a:r>
              <a:rPr lang="zh-CN" altLang="zh-CN" sz="2000">
                <a:latin typeface="宋体" panose="02010600030101010101" pitchFamily="2" charset="-122"/>
              </a:rPr>
              <a:t>史上第一位黑人车手。</a:t>
            </a:r>
            <a:r>
              <a:rPr lang="en-US" altLang="zh-CN" sz="2000">
                <a:latin typeface="宋体" panose="02010600030101010101" pitchFamily="2" charset="-122"/>
              </a:rPr>
              <a:t>2007</a:t>
            </a:r>
            <a:r>
              <a:rPr lang="zh-CN" altLang="zh-CN" sz="2000">
                <a:latin typeface="宋体" panose="02010600030101010101" pitchFamily="2" charset="-122"/>
              </a:rPr>
              <a:t>年初登陆</a:t>
            </a:r>
            <a:r>
              <a:rPr lang="en-US" altLang="zh-CN" sz="2000">
                <a:latin typeface="宋体" panose="02010600030101010101" pitchFamily="2" charset="-122"/>
              </a:rPr>
              <a:t>F1</a:t>
            </a:r>
            <a:r>
              <a:rPr lang="zh-CN" altLang="zh-CN" sz="2000">
                <a:latin typeface="宋体" panose="02010600030101010101" pitchFamily="2" charset="-122"/>
              </a:rPr>
              <a:t>舞台便创下连续</a:t>
            </a:r>
            <a:r>
              <a:rPr lang="en-US" altLang="zh-CN" sz="2000">
                <a:latin typeface="宋体" panose="02010600030101010101" pitchFamily="2" charset="-122"/>
              </a:rPr>
              <a:t>9</a:t>
            </a:r>
            <a:r>
              <a:rPr lang="zh-CN" altLang="zh-CN" sz="2000">
                <a:latin typeface="宋体" panose="02010600030101010101" pitchFamily="2" charset="-122"/>
              </a:rPr>
              <a:t>站登领奖台的纪录，</a:t>
            </a:r>
            <a:r>
              <a:rPr lang="en-US" altLang="zh-CN" sz="2000">
                <a:latin typeface="宋体" panose="02010600030101010101" pitchFamily="2" charset="-122"/>
              </a:rPr>
              <a:t>2007</a:t>
            </a:r>
            <a:r>
              <a:rPr lang="zh-CN" altLang="zh-CN" sz="2000">
                <a:latin typeface="宋体" panose="02010600030101010101" pitchFamily="2" charset="-122"/>
              </a:rPr>
              <a:t>年以</a:t>
            </a:r>
            <a:r>
              <a:rPr lang="en-US" altLang="zh-CN" sz="2000">
                <a:latin typeface="宋体" panose="02010600030101010101" pitchFamily="2" charset="-122"/>
              </a:rPr>
              <a:t>1</a:t>
            </a:r>
            <a:r>
              <a:rPr lang="zh-CN" altLang="zh-CN" sz="2000">
                <a:latin typeface="宋体" panose="02010600030101010101" pitchFamily="2" charset="-122"/>
              </a:rPr>
              <a:t>分之差惜败，获得年度亚军。</a:t>
            </a:r>
            <a:r>
              <a:rPr lang="en-US" altLang="zh-CN" sz="2000">
                <a:latin typeface="宋体" panose="02010600030101010101" pitchFamily="2" charset="-122"/>
              </a:rPr>
              <a:t>2008</a:t>
            </a:r>
            <a:r>
              <a:rPr lang="zh-CN" altLang="zh-CN" sz="2000">
                <a:latin typeface="宋体" panose="02010600030101010101" pitchFamily="2" charset="-122"/>
              </a:rPr>
              <a:t>年成为</a:t>
            </a:r>
            <a:r>
              <a:rPr lang="en-US" altLang="zh-CN" sz="2000">
                <a:latin typeface="宋体" panose="02010600030101010101" pitchFamily="2" charset="-122"/>
              </a:rPr>
              <a:t>F1</a:t>
            </a:r>
            <a:r>
              <a:rPr lang="zh-CN" altLang="zh-CN" sz="2000">
                <a:latin typeface="宋体" panose="02010600030101010101" pitchFamily="2" charset="-122"/>
              </a:rPr>
              <a:t>史上首位夺取个人冠军的黑人车手。</a:t>
            </a:r>
            <a:r>
              <a:rPr lang="en-US" altLang="zh-CN" sz="2000">
                <a:latin typeface="宋体" panose="02010600030101010101" pitchFamily="2" charset="-122"/>
              </a:rPr>
              <a:t>2010</a:t>
            </a:r>
            <a:r>
              <a:rPr lang="zh-CN" altLang="zh-CN" sz="2000">
                <a:latin typeface="宋体" panose="02010600030101010101" pitchFamily="2" charset="-122"/>
              </a:rPr>
              <a:t>年、</a:t>
            </a:r>
            <a:r>
              <a:rPr lang="en-US" altLang="zh-CN" sz="2000">
                <a:latin typeface="宋体" panose="02010600030101010101" pitchFamily="2" charset="-122"/>
              </a:rPr>
              <a:t>2012</a:t>
            </a:r>
            <a:r>
              <a:rPr lang="zh-CN" altLang="zh-CN" sz="2000">
                <a:latin typeface="宋体" panose="02010600030101010101" pitchFamily="2" charset="-122"/>
              </a:rPr>
              <a:t>年、</a:t>
            </a:r>
            <a:r>
              <a:rPr lang="en-US" altLang="zh-CN" sz="2000">
                <a:latin typeface="宋体" panose="02010600030101010101" pitchFamily="2" charset="-122"/>
              </a:rPr>
              <a:t>2013</a:t>
            </a:r>
            <a:r>
              <a:rPr lang="zh-CN" altLang="zh-CN" sz="2000">
                <a:latin typeface="宋体" panose="02010600030101010101" pitchFamily="2" charset="-122"/>
              </a:rPr>
              <a:t>年获得年度第四名，</a:t>
            </a:r>
            <a:r>
              <a:rPr lang="en-US" altLang="zh-CN" sz="2000">
                <a:latin typeface="宋体" panose="02010600030101010101" pitchFamily="2" charset="-122"/>
              </a:rPr>
              <a:t>2009</a:t>
            </a:r>
            <a:r>
              <a:rPr lang="zh-CN" altLang="zh-CN" sz="2000">
                <a:latin typeface="宋体" panose="02010600030101010101" pitchFamily="2" charset="-122"/>
              </a:rPr>
              <a:t>年、</a:t>
            </a:r>
            <a:r>
              <a:rPr lang="en-US" altLang="zh-CN" sz="2000">
                <a:latin typeface="宋体" panose="02010600030101010101" pitchFamily="2" charset="-122"/>
              </a:rPr>
              <a:t>2011</a:t>
            </a:r>
            <a:r>
              <a:rPr lang="zh-CN" altLang="zh-CN" sz="2000">
                <a:latin typeface="宋体" panose="02010600030101010101" pitchFamily="2" charset="-122"/>
              </a:rPr>
              <a:t>年获得年度第五名。职业生涯获得</a:t>
            </a:r>
            <a:r>
              <a:rPr lang="en-US" altLang="zh-CN" sz="2000">
                <a:latin typeface="宋体" panose="02010600030101010101" pitchFamily="2" charset="-122"/>
              </a:rPr>
              <a:t>29</a:t>
            </a:r>
            <a:r>
              <a:rPr lang="zh-CN" altLang="zh-CN" sz="2000">
                <a:latin typeface="宋体" panose="02010600030101010101" pitchFamily="2" charset="-122"/>
              </a:rPr>
              <a:t>次</a:t>
            </a:r>
            <a:r>
              <a:rPr lang="en-US" altLang="zh-CN" sz="2000">
                <a:latin typeface="宋体" panose="02010600030101010101" pitchFamily="2" charset="-122"/>
              </a:rPr>
              <a:t>F1</a:t>
            </a:r>
            <a:r>
              <a:rPr lang="zh-CN" altLang="zh-CN" sz="2000">
                <a:latin typeface="宋体" panose="02010600030101010101" pitchFamily="2" charset="-122"/>
              </a:rPr>
              <a:t>分站赛冠军，</a:t>
            </a:r>
            <a:r>
              <a:rPr lang="en-US" altLang="zh-CN" sz="2000">
                <a:latin typeface="宋体" panose="02010600030101010101" pitchFamily="2" charset="-122"/>
              </a:rPr>
              <a:t>37</a:t>
            </a:r>
            <a:r>
              <a:rPr lang="zh-CN" altLang="zh-CN" sz="2000">
                <a:latin typeface="宋体" panose="02010600030101010101" pitchFamily="2" charset="-122"/>
              </a:rPr>
              <a:t>次杆位，是</a:t>
            </a:r>
            <a:r>
              <a:rPr lang="en-US" altLang="zh-CN" sz="2000">
                <a:latin typeface="宋体" panose="02010600030101010101" pitchFamily="2" charset="-122"/>
              </a:rPr>
              <a:t>F1</a:t>
            </a:r>
            <a:r>
              <a:rPr lang="zh-CN" altLang="zh-CN" sz="2000">
                <a:latin typeface="宋体" panose="02010600030101010101" pitchFamily="2" charset="-122"/>
              </a:rPr>
              <a:t>现役最优秀的车手之一。</a:t>
            </a:r>
            <a:r>
              <a:rPr lang="en-US" altLang="zh-CN" sz="2000">
                <a:latin typeface="宋体" panose="02010600030101010101" pitchFamily="2" charset="-122"/>
              </a:rPr>
              <a:t> </a:t>
            </a:r>
            <a:endParaRPr lang="zh-CN" altLang="zh-CN" sz="2000">
              <a:latin typeface="宋体" panose="02010600030101010101" pitchFamily="2" charset="-122"/>
            </a:endParaRP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4</a:t>
            </a:r>
            <a:r>
              <a:rPr lang="zh-CN" altLang="zh-CN" sz="2400" dirty="0">
                <a:effectLst>
                  <a:outerShdw blurRad="38100" dist="38100" dir="2700000" algn="tl">
                    <a:srgbClr val="000000">
                      <a:alpha val="43137"/>
                    </a:srgbClr>
                  </a:outerShdw>
                </a:effectLst>
                <a:latin typeface="黑体" pitchFamily="49" charset="-122"/>
                <a:ea typeface="黑体" pitchFamily="49" charset="-122"/>
              </a:rPr>
              <a:t>、刘易斯</a:t>
            </a:r>
            <a:r>
              <a:rPr lang="en-US" altLang="zh-CN"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汉密尔顿</a:t>
            </a:r>
            <a:endParaRPr lang="zh-CN" altLang="zh-CN" sz="2400"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259752533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861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1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861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4</a:t>
            </a:r>
            <a:r>
              <a:rPr lang="zh-CN" altLang="zh-CN" sz="2400" dirty="0">
                <a:effectLst>
                  <a:outerShdw blurRad="38100" dist="38100" dir="2700000" algn="tl">
                    <a:srgbClr val="000000">
                      <a:alpha val="43137"/>
                    </a:srgbClr>
                  </a:outerShdw>
                </a:effectLst>
                <a:latin typeface="黑体" pitchFamily="49" charset="-122"/>
                <a:ea typeface="黑体" pitchFamily="49" charset="-122"/>
              </a:rPr>
              <a:t>、刘易斯</a:t>
            </a:r>
            <a:r>
              <a:rPr lang="en-US" altLang="zh-CN"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汉密尔顿</a:t>
            </a:r>
            <a:endParaRPr lang="zh-CN" altLang="zh-CN" sz="2400" dirty="0">
              <a:effectLst>
                <a:outerShdw blurRad="38100" dist="38100" dir="2700000" algn="tl">
                  <a:srgbClr val="000000">
                    <a:alpha val="43137"/>
                  </a:srgbClr>
                </a:outerShdw>
              </a:effectLst>
              <a:latin typeface="黑体" pitchFamily="49" charset="-122"/>
              <a:ea typeface="黑体" pitchFamily="49" charset="-122"/>
            </a:endParaRPr>
          </a:p>
        </p:txBody>
      </p:sp>
      <p:pic>
        <p:nvPicPr>
          <p:cNvPr id="68616" name="Picture 2" descr="U1166P6T12D4880533F30DT20100312002019"/>
          <p:cNvPicPr>
            <a:picLocks noChangeAspect="1" noChangeArrowheads="1"/>
          </p:cNvPicPr>
          <p:nvPr/>
        </p:nvPicPr>
        <p:blipFill>
          <a:blip r:embed="rId3">
            <a:extLst>
              <a:ext uri="{28A0092B-C50C-407E-A947-70E740481C1C}">
                <a14:useLocalDpi xmlns:a14="http://schemas.microsoft.com/office/drawing/2010/main" val="0"/>
              </a:ext>
            </a:extLst>
          </a:blip>
          <a:srcRect l="2034" t="4915" r="4211" b="31624"/>
          <a:stretch>
            <a:fillRect/>
          </a:stretch>
        </p:blipFill>
        <p:spPr bwMode="auto">
          <a:xfrm>
            <a:off x="3648076" y="1916114"/>
            <a:ext cx="3743325" cy="381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7" name="TextBox 9"/>
          <p:cNvSpPr txBox="1">
            <a:spLocks noChangeArrowheads="1"/>
          </p:cNvSpPr>
          <p:nvPr/>
        </p:nvSpPr>
        <p:spPr bwMode="auto">
          <a:xfrm>
            <a:off x="3992564" y="5876925"/>
            <a:ext cx="2954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11.11 </a:t>
            </a:r>
            <a:r>
              <a:rPr lang="zh-CN" altLang="zh-CN">
                <a:latin typeface="宋体" panose="02010600030101010101" pitchFamily="2" charset="-122"/>
              </a:rPr>
              <a:t>刘易斯</a:t>
            </a:r>
            <a:r>
              <a:rPr lang="en-US" altLang="zh-CN">
                <a:latin typeface="宋体" panose="02010600030101010101" pitchFamily="2" charset="-122"/>
              </a:rPr>
              <a:t>·</a:t>
            </a:r>
            <a:r>
              <a:rPr lang="zh-CN" altLang="zh-CN">
                <a:latin typeface="宋体" panose="02010600030101010101" pitchFamily="2" charset="-122"/>
              </a:rPr>
              <a:t>汉密尔顿</a:t>
            </a:r>
            <a:endParaRPr lang="zh-CN" altLang="en-US">
              <a:latin typeface="宋体" panose="02010600030101010101" pitchFamily="2" charset="-122"/>
            </a:endParaRPr>
          </a:p>
        </p:txBody>
      </p:sp>
    </p:spTree>
    <p:extLst>
      <p:ext uri="{BB962C8B-B14F-4D97-AF65-F5344CB8AC3E}">
        <p14:creationId xmlns:p14="http://schemas.microsoft.com/office/powerpoint/2010/main" val="4138607385"/>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6963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3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6963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TextBox 7"/>
          <p:cNvSpPr txBox="1"/>
          <p:nvPr/>
        </p:nvSpPr>
        <p:spPr>
          <a:xfrm>
            <a:off x="1703389" y="1341439"/>
            <a:ext cx="8713787" cy="522287"/>
          </a:xfrm>
          <a:prstGeom prst="rect">
            <a:avLst/>
          </a:prstGeom>
          <a:noFill/>
        </p:spPr>
        <p:txBody>
          <a:bodyPr>
            <a:spAutoFit/>
          </a:bodyPr>
          <a:lstStyle/>
          <a:p>
            <a:pPr>
              <a:defRPr/>
            </a:pPr>
            <a:r>
              <a:rPr lang="zh-CN" altLang="zh-CN" sz="2800" dirty="0">
                <a:effectLst>
                  <a:outerShdw blurRad="38100" dist="38100" dir="2700000" algn="tl">
                    <a:srgbClr val="000000">
                      <a:alpha val="43137"/>
                    </a:srgbClr>
                  </a:outerShdw>
                </a:effectLst>
                <a:latin typeface="微软雅黑" pitchFamily="34" charset="-122"/>
                <a:ea typeface="微软雅黑" pitchFamily="34" charset="-122"/>
              </a:rPr>
              <a:t>任</a:t>
            </a:r>
            <a:r>
              <a:rPr lang="zh-CN" altLang="zh-CN" sz="2800" dirty="0">
                <a:effectLst>
                  <a:outerShdw blurRad="38100" dist="38100" dir="2700000" algn="tl">
                    <a:srgbClr val="000000">
                      <a:alpha val="43137"/>
                    </a:srgbClr>
                  </a:outerShdw>
                </a:effectLst>
                <a:latin typeface="微软雅黑" pitchFamily="34" charset="-122"/>
                <a:ea typeface="微软雅黑" pitchFamily="34" charset="-122"/>
              </a:rPr>
              <a:t>务</a:t>
            </a:r>
            <a:r>
              <a:rPr lang="zh-CN" altLang="en-US" sz="2800" dirty="0">
                <a:effectLst>
                  <a:outerShdw blurRad="38100" dist="38100" dir="2700000" algn="tl">
                    <a:srgbClr val="000000">
                      <a:alpha val="43137"/>
                    </a:srgbClr>
                  </a:outerShdw>
                </a:effectLst>
                <a:latin typeface="微软雅黑" pitchFamily="34" charset="-122"/>
                <a:ea typeface="微软雅黑" pitchFamily="34" charset="-122"/>
              </a:rPr>
              <a:t>四</a:t>
            </a:r>
            <a:r>
              <a:rPr lang="en-US" altLang="zh-CN" sz="2800" dirty="0">
                <a:effectLst>
                  <a:outerShdw blurRad="38100" dist="38100" dir="2700000" algn="tl">
                    <a:srgbClr val="000000">
                      <a:alpha val="43137"/>
                    </a:srgbClr>
                  </a:outerShdw>
                </a:effectLst>
                <a:latin typeface="微软雅黑" pitchFamily="34" charset="-122"/>
                <a:ea typeface="微软雅黑" pitchFamily="34" charset="-122"/>
              </a:rPr>
              <a:t>  </a:t>
            </a:r>
            <a:r>
              <a:rPr lang="zh-CN" altLang="zh-CN" sz="2800" b="1" dirty="0">
                <a:effectLst>
                  <a:outerShdw blurRad="38100" dist="38100" dir="2700000" algn="tl">
                    <a:srgbClr val="000000">
                      <a:alpha val="43137"/>
                    </a:srgbClr>
                  </a:outerShdw>
                </a:effectLst>
                <a:latin typeface="微软雅黑" pitchFamily="34" charset="-122"/>
                <a:ea typeface="微软雅黑" pitchFamily="34" charset="-122"/>
              </a:rPr>
              <a:t>汽</a:t>
            </a:r>
            <a:r>
              <a:rPr lang="zh-CN" altLang="zh-CN" sz="2800" b="1" dirty="0">
                <a:effectLst>
                  <a:outerShdw blurRad="38100" dist="38100" dir="2700000" algn="tl">
                    <a:srgbClr val="000000">
                      <a:alpha val="43137"/>
                    </a:srgbClr>
                  </a:outerShdw>
                </a:effectLst>
                <a:latin typeface="微软雅黑" pitchFamily="34" charset="-122"/>
                <a:ea typeface="微软雅黑" pitchFamily="34" charset="-122"/>
              </a:rPr>
              <a:t>车专业学生科技</a:t>
            </a:r>
            <a:endParaRPr lang="zh-CN" altLang="en-US" sz="28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9640" name="TextBox 8"/>
          <p:cNvSpPr txBox="1">
            <a:spLocks noChangeArrowheads="1"/>
          </p:cNvSpPr>
          <p:nvPr/>
        </p:nvSpPr>
        <p:spPr bwMode="auto">
          <a:xfrm>
            <a:off x="1524000" y="1844675"/>
            <a:ext cx="22050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sz="2400">
                <a:latin typeface="黑体" panose="02010609060101010101" pitchFamily="49" charset="-122"/>
                <a:ea typeface="黑体" panose="02010609060101010101" pitchFamily="49" charset="-122"/>
              </a:rPr>
              <a:t>【任务描述】</a:t>
            </a:r>
          </a:p>
          <a:p>
            <a:pPr eaLnBrk="1" hangingPunct="1"/>
            <a:endParaRPr lang="zh-CN" altLang="en-US" sz="2400">
              <a:latin typeface="黑体" panose="02010609060101010101" pitchFamily="49" charset="-122"/>
              <a:ea typeface="黑体" panose="02010609060101010101" pitchFamily="49" charset="-122"/>
            </a:endParaRPr>
          </a:p>
        </p:txBody>
      </p:sp>
      <p:sp>
        <p:nvSpPr>
          <p:cNvPr id="69641" name="TextBox 9"/>
          <p:cNvSpPr txBox="1">
            <a:spLocks noChangeArrowheads="1"/>
          </p:cNvSpPr>
          <p:nvPr/>
        </p:nvSpPr>
        <p:spPr bwMode="auto">
          <a:xfrm>
            <a:off x="1703388" y="2276476"/>
            <a:ext cx="86407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r>
              <a:rPr lang="en-US" altLang="zh-CN" sz="2000">
                <a:latin typeface="宋体" panose="02010600030101010101" pitchFamily="2" charset="-122"/>
              </a:rPr>
              <a:t>    </a:t>
            </a:r>
            <a:r>
              <a:rPr lang="zh-CN" altLang="zh-CN" sz="2000">
                <a:latin typeface="宋体" panose="02010600030101010101" pitchFamily="2" charset="-122"/>
              </a:rPr>
              <a:t>了解当前中国经常举行的几项汽车专业学生科技活动，比如</a:t>
            </a:r>
            <a:r>
              <a:rPr lang="en-US" altLang="zh-CN" sz="2000">
                <a:latin typeface="宋体" panose="02010600030101010101" pitchFamily="2" charset="-122"/>
              </a:rPr>
              <a:t>Honda</a:t>
            </a:r>
            <a:r>
              <a:rPr lang="zh-CN" altLang="zh-CN" sz="2000">
                <a:latin typeface="宋体" panose="02010600030101010101" pitchFamily="2" charset="-122"/>
              </a:rPr>
              <a:t>节能竞技大赛、智能车大赛等等，以期引起读者对大学生汽车科技活动的兴趣。</a:t>
            </a:r>
          </a:p>
        </p:txBody>
      </p:sp>
      <p:sp>
        <p:nvSpPr>
          <p:cNvPr id="69642" name="TextBox 10"/>
          <p:cNvSpPr txBox="1">
            <a:spLocks noChangeArrowheads="1"/>
          </p:cNvSpPr>
          <p:nvPr/>
        </p:nvSpPr>
        <p:spPr bwMode="auto">
          <a:xfrm>
            <a:off x="1524000" y="2997201"/>
            <a:ext cx="22050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相关知识</a:t>
            </a:r>
            <a:r>
              <a:rPr lang="zh-CN" altLang="zh-CN" sz="2400">
                <a:latin typeface="黑体" panose="02010609060101010101" pitchFamily="49" charset="-122"/>
                <a:ea typeface="黑体" panose="02010609060101010101" pitchFamily="49" charset="-122"/>
              </a:rPr>
              <a:t>】</a:t>
            </a:r>
          </a:p>
          <a:p>
            <a:pPr eaLnBrk="1" hangingPunct="1"/>
            <a:endParaRPr lang="zh-CN" altLang="en-US" sz="2400">
              <a:latin typeface="黑体" panose="02010609060101010101" pitchFamily="49" charset="-122"/>
              <a:ea typeface="黑体" panose="02010609060101010101" pitchFamily="49" charset="-122"/>
            </a:endParaRPr>
          </a:p>
        </p:txBody>
      </p:sp>
      <p:sp>
        <p:nvSpPr>
          <p:cNvPr id="40971" name="TextBox 11"/>
          <p:cNvSpPr txBox="1">
            <a:spLocks noChangeArrowheads="1"/>
          </p:cNvSpPr>
          <p:nvPr/>
        </p:nvSpPr>
        <p:spPr bwMode="auto">
          <a:xfrm>
            <a:off x="1774825" y="3429000"/>
            <a:ext cx="8642350" cy="1938338"/>
          </a:xfrm>
          <a:prstGeom prst="rect">
            <a:avLst/>
          </a:prstGeom>
          <a:noFill/>
          <a:ln w="9525">
            <a:noFill/>
            <a:miter lim="800000"/>
            <a:headEnd/>
            <a:tailEnd/>
          </a:ln>
        </p:spPr>
        <p:txBody>
          <a:bodyPr>
            <a:spAutoFit/>
          </a:bodyPr>
          <a:lstStyle/>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1</a:t>
            </a:r>
            <a:r>
              <a:rPr lang="zh-CN" altLang="en-US" sz="2000" dirty="0">
                <a:effectLst>
                  <a:outerShdw blurRad="38100" dist="38100" dir="2700000" algn="tl">
                    <a:srgbClr val="000000">
                      <a:alpha val="43137"/>
                    </a:srgbClr>
                  </a:outerShdw>
                </a:effectLst>
                <a:latin typeface="黑体" pitchFamily="49" charset="-122"/>
                <a:ea typeface="黑体" pitchFamily="49" charset="-122"/>
              </a:rPr>
              <a:t>、</a:t>
            </a:r>
            <a:r>
              <a:rPr lang="en-US" altLang="zh-CN" sz="2000" dirty="0">
                <a:effectLst>
                  <a:outerShdw blurRad="38100" dist="38100" dir="2700000" algn="tl">
                    <a:srgbClr val="000000">
                      <a:alpha val="43137"/>
                    </a:srgbClr>
                  </a:outerShdw>
                </a:effectLst>
                <a:latin typeface="黑体" pitchFamily="49" charset="-122"/>
                <a:ea typeface="黑体" pitchFamily="49" charset="-122"/>
              </a:rPr>
              <a:t>Honda</a:t>
            </a:r>
            <a:r>
              <a:rPr lang="zh-CN" altLang="zh-CN" sz="2000" dirty="0">
                <a:effectLst>
                  <a:outerShdw blurRad="38100" dist="38100" dir="2700000" algn="tl">
                    <a:srgbClr val="000000">
                      <a:alpha val="43137"/>
                    </a:srgbClr>
                  </a:outerShdw>
                </a:effectLst>
                <a:latin typeface="黑体" pitchFamily="49" charset="-122"/>
                <a:ea typeface="黑体" pitchFamily="49" charset="-122"/>
              </a:rPr>
              <a:t>节能竞技大赛</a:t>
            </a:r>
            <a:endParaRPr lang="en-US" altLang="zh-CN" sz="2000" dirty="0">
              <a:effectLst>
                <a:outerShdw blurRad="38100" dist="38100" dir="2700000" algn="tl">
                  <a:srgbClr val="000000">
                    <a:alpha val="43137"/>
                  </a:srgbClr>
                </a:outerShdw>
              </a:effectLst>
              <a:latin typeface="黑体" pitchFamily="49" charset="-122"/>
              <a:ea typeface="黑体" pitchFamily="49" charset="-122"/>
            </a:endParaRPr>
          </a:p>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2</a:t>
            </a:r>
            <a:r>
              <a:rPr lang="zh-CN" altLang="en-US" sz="2000" dirty="0">
                <a:effectLst>
                  <a:outerShdw blurRad="38100" dist="38100" dir="2700000" algn="tl">
                    <a:srgbClr val="000000">
                      <a:alpha val="43137"/>
                    </a:srgbClr>
                  </a:outerShdw>
                </a:effectLst>
                <a:latin typeface="黑体" pitchFamily="49" charset="-122"/>
                <a:ea typeface="黑体" pitchFamily="49" charset="-122"/>
              </a:rPr>
              <a:t>、</a:t>
            </a:r>
            <a:r>
              <a:rPr lang="zh-CN" altLang="zh-CN" sz="2000" dirty="0">
                <a:effectLst>
                  <a:outerShdw blurRad="38100" dist="38100" dir="2700000" algn="tl">
                    <a:srgbClr val="000000">
                      <a:alpha val="43137"/>
                    </a:srgbClr>
                  </a:outerShdw>
                </a:effectLst>
                <a:latin typeface="黑体" pitchFamily="49" charset="-122"/>
                <a:ea typeface="黑体" pitchFamily="49" charset="-122"/>
              </a:rPr>
              <a:t>智能车大赛</a:t>
            </a:r>
            <a:endParaRPr lang="en-US" altLang="zh-CN" sz="2000" dirty="0">
              <a:effectLst>
                <a:outerShdw blurRad="38100" dist="38100" dir="2700000" algn="tl">
                  <a:srgbClr val="000000">
                    <a:alpha val="43137"/>
                  </a:srgbClr>
                </a:outerShdw>
              </a:effectLst>
              <a:latin typeface="黑体" pitchFamily="49" charset="-122"/>
              <a:ea typeface="黑体" pitchFamily="49" charset="-122"/>
            </a:endParaRPr>
          </a:p>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3</a:t>
            </a:r>
            <a:r>
              <a:rPr lang="zh-CN" altLang="en-US" sz="2000" dirty="0">
                <a:effectLst>
                  <a:outerShdw blurRad="38100" dist="38100" dir="2700000" algn="tl">
                    <a:srgbClr val="000000">
                      <a:alpha val="43137"/>
                    </a:srgbClr>
                  </a:outerShdw>
                </a:effectLst>
                <a:latin typeface="黑体" pitchFamily="49" charset="-122"/>
                <a:ea typeface="黑体" pitchFamily="49" charset="-122"/>
              </a:rPr>
              <a:t>、</a:t>
            </a:r>
            <a:r>
              <a:rPr lang="zh-CN" altLang="zh-CN" sz="2000" dirty="0">
                <a:effectLst>
                  <a:outerShdw blurRad="38100" dist="38100" dir="2700000" algn="tl">
                    <a:srgbClr val="000000">
                      <a:alpha val="43137"/>
                    </a:srgbClr>
                  </a:outerShdw>
                </a:effectLst>
                <a:latin typeface="黑体" pitchFamily="49" charset="-122"/>
                <a:ea typeface="黑体" pitchFamily="49" charset="-122"/>
              </a:rPr>
              <a:t>大学生方程式汽车赛</a:t>
            </a:r>
            <a:endParaRPr lang="en-US" altLang="zh-CN" sz="2000" dirty="0">
              <a:effectLst>
                <a:outerShdw blurRad="38100" dist="38100" dir="2700000" algn="tl">
                  <a:srgbClr val="000000">
                    <a:alpha val="43137"/>
                  </a:srgbClr>
                </a:outerShdw>
              </a:effectLst>
              <a:latin typeface="黑体" pitchFamily="49" charset="-122"/>
              <a:ea typeface="黑体" pitchFamily="49" charset="-122"/>
            </a:endParaRPr>
          </a:p>
          <a:p>
            <a:pPr algn="l">
              <a:lnSpc>
                <a:spcPct val="150000"/>
              </a:lnSpc>
              <a:defRPr/>
            </a:pPr>
            <a:r>
              <a:rPr lang="en-US" altLang="zh-CN" sz="2000" dirty="0">
                <a:effectLst>
                  <a:outerShdw blurRad="38100" dist="38100" dir="2700000" algn="tl">
                    <a:srgbClr val="000000">
                      <a:alpha val="43137"/>
                    </a:srgbClr>
                  </a:outerShdw>
                </a:effectLst>
                <a:latin typeface="黑体" pitchFamily="49" charset="-122"/>
                <a:ea typeface="黑体" pitchFamily="49" charset="-122"/>
              </a:rPr>
              <a:t>4</a:t>
            </a:r>
            <a:r>
              <a:rPr lang="zh-CN" altLang="en-US" sz="2000" dirty="0">
                <a:effectLst>
                  <a:outerShdw blurRad="38100" dist="38100" dir="2700000" algn="tl">
                    <a:srgbClr val="000000">
                      <a:alpha val="43137"/>
                    </a:srgbClr>
                  </a:outerShdw>
                </a:effectLst>
                <a:latin typeface="黑体" pitchFamily="49" charset="-122"/>
                <a:ea typeface="黑体" pitchFamily="49" charset="-122"/>
              </a:rPr>
              <a:t>、</a:t>
            </a:r>
            <a:r>
              <a:rPr lang="zh-CN" altLang="zh-CN" sz="2000" dirty="0">
                <a:effectLst>
                  <a:outerShdw blurRad="38100" dist="38100" dir="2700000" algn="tl">
                    <a:srgbClr val="000000">
                      <a:alpha val="43137"/>
                    </a:srgbClr>
                  </a:outerShdw>
                </a:effectLst>
                <a:latin typeface="黑体" pitchFamily="49" charset="-122"/>
                <a:ea typeface="黑体" pitchFamily="49" charset="-122"/>
              </a:rPr>
              <a:t>无碳小车比赛</a:t>
            </a:r>
          </a:p>
        </p:txBody>
      </p:sp>
    </p:spTree>
    <p:extLst>
      <p:ext uri="{BB962C8B-B14F-4D97-AF65-F5344CB8AC3E}">
        <p14:creationId xmlns:p14="http://schemas.microsoft.com/office/powerpoint/2010/main" val="1245214857"/>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0660"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1"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0662"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3" name="TextBox 7"/>
          <p:cNvSpPr txBox="1">
            <a:spLocks noChangeArrowheads="1"/>
          </p:cNvSpPr>
          <p:nvPr/>
        </p:nvSpPr>
        <p:spPr bwMode="auto">
          <a:xfrm>
            <a:off x="1774826" y="1844675"/>
            <a:ext cx="85693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r>
              <a:rPr lang="en-US" altLang="zh-CN" sz="2000">
                <a:latin typeface="宋体" panose="02010600030101010101" pitchFamily="2" charset="-122"/>
              </a:rPr>
              <a:t>    Honda</a:t>
            </a:r>
            <a:r>
              <a:rPr lang="zh-CN" altLang="zh-CN" sz="2000">
                <a:latin typeface="宋体" panose="02010600030101010101" pitchFamily="2" charset="-122"/>
              </a:rPr>
              <a:t>节能竞技大赛（图</a:t>
            </a:r>
            <a:r>
              <a:rPr lang="en-US" altLang="zh-CN" sz="2000">
                <a:latin typeface="宋体" panose="02010600030101010101" pitchFamily="2" charset="-122"/>
              </a:rPr>
              <a:t>11.12</a:t>
            </a:r>
            <a:r>
              <a:rPr lang="zh-CN" altLang="zh-CN" sz="2000">
                <a:latin typeface="宋体" panose="02010600030101010101" pitchFamily="2" charset="-122"/>
              </a:rPr>
              <a:t>）由</a:t>
            </a:r>
            <a:r>
              <a:rPr lang="en-US" altLang="zh-CN" sz="2000">
                <a:latin typeface="宋体" panose="02010600030101010101" pitchFamily="2" charset="-122"/>
              </a:rPr>
              <a:t>Honda</a:t>
            </a:r>
            <a:r>
              <a:rPr lang="zh-CN" altLang="zh-CN" sz="2000">
                <a:latin typeface="宋体" panose="02010600030101010101" pitchFamily="2" charset="-122"/>
              </a:rPr>
              <a:t>创始人本田宗一郎先生发起，于</a:t>
            </a:r>
            <a:r>
              <a:rPr lang="en-US" altLang="zh-CN" sz="2000">
                <a:latin typeface="宋体" panose="02010600030101010101" pitchFamily="2" charset="-122"/>
              </a:rPr>
              <a:t>1981</a:t>
            </a:r>
            <a:r>
              <a:rPr lang="zh-CN" altLang="zh-CN" sz="2000">
                <a:latin typeface="宋体" panose="02010600030101010101" pitchFamily="2" charset="-122"/>
              </a:rPr>
              <a:t>年在日本创办，迄今为止该赛事已在日本累计举办了</a:t>
            </a:r>
            <a:r>
              <a:rPr lang="en-US" altLang="zh-CN" sz="2000">
                <a:latin typeface="宋体" panose="02010600030101010101" pitchFamily="2" charset="-122"/>
              </a:rPr>
              <a:t>34</a:t>
            </a:r>
            <a:r>
              <a:rPr lang="zh-CN" altLang="zh-CN" sz="2000">
                <a:latin typeface="宋体" panose="02010600030101010101" pitchFamily="2" charset="-122"/>
              </a:rPr>
              <a:t>届，每年都有超过</a:t>
            </a:r>
            <a:r>
              <a:rPr lang="en-US" altLang="zh-CN" sz="2000">
                <a:latin typeface="宋体" panose="02010600030101010101" pitchFamily="2" charset="-122"/>
              </a:rPr>
              <a:t>500</a:t>
            </a:r>
            <a:r>
              <a:rPr lang="zh-CN" altLang="zh-CN" sz="2000">
                <a:latin typeface="宋体" panose="02010600030101010101" pitchFamily="2" charset="-122"/>
              </a:rPr>
              <a:t>支车队参加比赛。</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1</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Honda</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节能竞技大赛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70665" name="Picture 2" descr="20088289164726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050" y="2924176"/>
            <a:ext cx="4465638" cy="297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6" name="TextBox 9"/>
          <p:cNvSpPr txBox="1">
            <a:spLocks noChangeArrowheads="1"/>
          </p:cNvSpPr>
          <p:nvPr/>
        </p:nvSpPr>
        <p:spPr bwMode="auto">
          <a:xfrm>
            <a:off x="4076701" y="5876925"/>
            <a:ext cx="2786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11.12 </a:t>
            </a:r>
            <a:r>
              <a:rPr lang="zh-CN" altLang="zh-CN">
                <a:latin typeface="宋体" panose="02010600030101010101" pitchFamily="2" charset="-122"/>
              </a:rPr>
              <a:t>节能车大赛现场</a:t>
            </a:r>
            <a:endParaRPr lang="zh-CN" altLang="en-US">
              <a:latin typeface="宋体" panose="02010600030101010101" pitchFamily="2" charset="-122"/>
            </a:endParaRPr>
          </a:p>
        </p:txBody>
      </p:sp>
    </p:spTree>
    <p:extLst>
      <p:ext uri="{BB962C8B-B14F-4D97-AF65-F5344CB8AC3E}">
        <p14:creationId xmlns:p14="http://schemas.microsoft.com/office/powerpoint/2010/main" val="921787720"/>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1684"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85"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1686"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87" name="TextBox 7"/>
          <p:cNvSpPr txBox="1">
            <a:spLocks noChangeArrowheads="1"/>
          </p:cNvSpPr>
          <p:nvPr/>
        </p:nvSpPr>
        <p:spPr bwMode="auto">
          <a:xfrm>
            <a:off x="1774826"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该赛事以提高能源利用效率，创造节约型社会为主题，意在使参赛者通过亲自参与和体验创造的过程，共享</a:t>
            </a:r>
            <a:r>
              <a:rPr lang="en-US" altLang="zh-CN" sz="2000">
                <a:latin typeface="宋体" panose="02010600030101010101" pitchFamily="2" charset="-122"/>
              </a:rPr>
              <a:t>Honda</a:t>
            </a:r>
            <a:r>
              <a:rPr lang="zh-CN" altLang="zh-CN" sz="2000">
                <a:latin typeface="宋体" panose="02010600030101010101" pitchFamily="2" charset="-122"/>
              </a:rPr>
              <a:t>长期倡导的环保</a:t>
            </a:r>
            <a:r>
              <a:rPr lang="en-US" altLang="zh-CN" sz="2000">
                <a:latin typeface="宋体" panose="02010600030101010101" pitchFamily="2" charset="-122"/>
                <a:hlinkClick r:id="rId3"/>
              </a:rPr>
              <a:t>理念</a:t>
            </a:r>
            <a:r>
              <a:rPr lang="zh-CN" altLang="zh-CN" sz="2000">
                <a:latin typeface="宋体" panose="02010600030101010101" pitchFamily="2" charset="-122"/>
              </a:rPr>
              <a:t>以及挑战精神，演绎节能对地球环保的重要意义，进而提高全社会的节能环保意识。</a:t>
            </a:r>
          </a:p>
          <a:p>
            <a:pPr algn="l" eaLnBrk="1" hangingPunct="1">
              <a:lnSpc>
                <a:spcPct val="110000"/>
              </a:lnSpc>
            </a:pPr>
            <a:r>
              <a:rPr lang="en-US" altLang="zh-CN" sz="2000">
                <a:latin typeface="宋体" panose="02010600030101010101" pitchFamily="2" charset="-122"/>
              </a:rPr>
              <a:t>    2007</a:t>
            </a:r>
            <a:r>
              <a:rPr lang="zh-CN" altLang="zh-CN" sz="2000">
                <a:latin typeface="宋体" panose="02010600030101010101" pitchFamily="2" charset="-122"/>
              </a:rPr>
              <a:t>年</a:t>
            </a:r>
            <a:r>
              <a:rPr lang="en-US" altLang="zh-CN" sz="2000">
                <a:latin typeface="宋体" panose="02010600030101010101" pitchFamily="2" charset="-122"/>
              </a:rPr>
              <a:t>Honda</a:t>
            </a:r>
            <a:r>
              <a:rPr lang="zh-CN" altLang="zh-CN" sz="2000">
                <a:latin typeface="宋体" panose="02010600030101010101" pitchFamily="2" charset="-122"/>
              </a:rPr>
              <a:t>节能竞技大赛登陆中国，首届</a:t>
            </a:r>
            <a:r>
              <a:rPr lang="en-US" altLang="zh-CN" sz="2000">
                <a:latin typeface="宋体" panose="02010600030101010101" pitchFamily="2" charset="-122"/>
              </a:rPr>
              <a:t>Honda</a:t>
            </a:r>
            <a:r>
              <a:rPr lang="zh-CN" altLang="zh-CN" sz="2000">
                <a:latin typeface="宋体" panose="02010600030101010101" pitchFamily="2" charset="-122"/>
              </a:rPr>
              <a:t>中国节能竞技大赛在上海成功举办，至今为止在中国已经成功举办了</a:t>
            </a:r>
            <a:r>
              <a:rPr lang="en-US" altLang="zh-CN" sz="2000">
                <a:latin typeface="宋体" panose="02010600030101010101" pitchFamily="2" charset="-122"/>
              </a:rPr>
              <a:t>8</a:t>
            </a:r>
            <a:r>
              <a:rPr lang="zh-CN" altLang="zh-CN" sz="2000">
                <a:latin typeface="宋体" panose="02010600030101010101" pitchFamily="2" charset="-122"/>
              </a:rPr>
              <a:t>届，其规模逐年扩大，参赛队伍也在不断增多。该赛事分为两个大的级别：（</a:t>
            </a:r>
            <a:r>
              <a:rPr lang="en-US" altLang="zh-CN" sz="2000">
                <a:latin typeface="宋体" panose="02010600030101010101" pitchFamily="2" charset="-122"/>
              </a:rPr>
              <a:t>1</a:t>
            </a:r>
            <a:r>
              <a:rPr lang="zh-CN" altLang="zh-CN" sz="2000">
                <a:latin typeface="宋体" panose="02010600030101010101" pitchFamily="2" charset="-122"/>
              </a:rPr>
              <a:t>）燃油节能车级别；（</a:t>
            </a:r>
            <a:r>
              <a:rPr lang="en-US" altLang="zh-CN" sz="2000">
                <a:latin typeface="宋体" panose="02010600030101010101" pitchFamily="2" charset="-122"/>
              </a:rPr>
              <a:t>2</a:t>
            </a:r>
            <a:r>
              <a:rPr lang="zh-CN" altLang="zh-CN" sz="2000">
                <a:latin typeface="宋体" panose="02010600030101010101" pitchFamily="2" charset="-122"/>
              </a:rPr>
              <a:t>）电动汽车级别。</a:t>
            </a:r>
          </a:p>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参加燃油节能车级别的参赛人可分为学生组别、本田关联企业组别和普通组别三类组别。其中，学生组织是为大学、职专、初高等在校学生设置的组别，其车队领队可由教师兼任，车队其他成员必须由在籍学生组成；本田有关企业组别为本田在华关联企业的参赛组别。普通组别则为普通参赛者设置的级别，可以和家人、朋友、同事一起参加。</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1</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Honda</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节能竞技大赛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78830908"/>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2708"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709"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2710"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711" name="TextBox 7"/>
          <p:cNvSpPr txBox="1">
            <a:spLocks noChangeArrowheads="1"/>
          </p:cNvSpPr>
          <p:nvPr/>
        </p:nvSpPr>
        <p:spPr bwMode="auto">
          <a:xfrm>
            <a:off x="1774826" y="1844675"/>
            <a:ext cx="8569325"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30000"/>
              </a:lnSpc>
            </a:pPr>
            <a:r>
              <a:rPr lang="en-US" altLang="zh-CN" sz="2000">
                <a:latin typeface="宋体" panose="02010600030101010101" pitchFamily="2" charset="-122"/>
              </a:rPr>
              <a:t>    </a:t>
            </a:r>
            <a:r>
              <a:rPr lang="zh-CN" altLang="zh-CN" sz="2000">
                <a:latin typeface="宋体" panose="02010600030101010101" pitchFamily="2" charset="-122"/>
              </a:rPr>
              <a:t>燃油节能车级别的组别由</a:t>
            </a:r>
            <a:r>
              <a:rPr lang="en-US" altLang="zh-CN" sz="2000">
                <a:latin typeface="宋体" panose="02010600030101010101" pitchFamily="2" charset="-122"/>
              </a:rPr>
              <a:t>Honda</a:t>
            </a:r>
            <a:r>
              <a:rPr lang="zh-CN" altLang="zh-CN" sz="2000">
                <a:latin typeface="宋体" panose="02010600030101010101" pitchFamily="2" charset="-122"/>
              </a:rPr>
              <a:t>统一提供的</a:t>
            </a:r>
            <a:r>
              <a:rPr lang="en-US" altLang="zh-CN" sz="2000">
                <a:latin typeface="宋体" panose="02010600030101010101" pitchFamily="2" charset="-122"/>
              </a:rPr>
              <a:t>125cc</a:t>
            </a:r>
            <a:r>
              <a:rPr lang="zh-CN" altLang="zh-CN" sz="2000">
                <a:latin typeface="宋体" panose="02010600030101010101" pitchFamily="2" charset="-122"/>
              </a:rPr>
              <a:t>低油耗</a:t>
            </a:r>
            <a:r>
              <a:rPr lang="en-US" altLang="zh-CN" sz="2000">
                <a:latin typeface="宋体" panose="02010600030101010101" pitchFamily="2" charset="-122"/>
              </a:rPr>
              <a:t>4</a:t>
            </a:r>
            <a:r>
              <a:rPr lang="zh-CN" altLang="zh-CN" sz="2000">
                <a:latin typeface="宋体" panose="02010600030101010101" pitchFamily="2" charset="-122"/>
              </a:rPr>
              <a:t>冲程发动机，车体为</a:t>
            </a:r>
            <a:r>
              <a:rPr lang="en-US" altLang="zh-CN" sz="2000">
                <a:latin typeface="宋体" panose="02010600030101010101" pitchFamily="2" charset="-122"/>
              </a:rPr>
              <a:t>3</a:t>
            </a:r>
            <a:r>
              <a:rPr lang="zh-CN" altLang="zh-CN" sz="2000">
                <a:latin typeface="宋体" panose="02010600030101010101" pitchFamily="2" charset="-122"/>
              </a:rPr>
              <a:t>轮以上，车架和车身等按相关规定则由各车队独立创作完成，最终以燃油的消耗量多少而一决胜负。</a:t>
            </a:r>
          </a:p>
          <a:p>
            <a:pPr algn="l" eaLnBrk="1" hangingPunct="1">
              <a:lnSpc>
                <a:spcPct val="130000"/>
              </a:lnSpc>
            </a:pPr>
            <a:r>
              <a:rPr lang="en-US" altLang="zh-CN" sz="2000">
                <a:latin typeface="宋体" panose="02010600030101010101" pitchFamily="2" charset="-122"/>
              </a:rPr>
              <a:t>    </a:t>
            </a:r>
            <a:r>
              <a:rPr lang="zh-CN" altLang="zh-CN" sz="2000">
                <a:latin typeface="宋体" panose="02010600030101010101" pitchFamily="2" charset="-122"/>
              </a:rPr>
              <a:t>参加电动汽车级别的组别为公开组别，任何个人或者组织，以及各大专院校、本田在华企业均可报名参加。参赛车辆必须使用大赛指定电池并且将该电池作为车辆行驶的唯一动力源的原创车辆。</a:t>
            </a:r>
          </a:p>
          <a:p>
            <a:pPr algn="l" eaLnBrk="1" hangingPunct="1">
              <a:lnSpc>
                <a:spcPct val="130000"/>
              </a:lnSpc>
            </a:pPr>
            <a:r>
              <a:rPr lang="en-US" altLang="zh-CN" sz="2000">
                <a:latin typeface="宋体" panose="02010600030101010101" pitchFamily="2" charset="-122"/>
              </a:rPr>
              <a:t>    </a:t>
            </a:r>
            <a:r>
              <a:rPr lang="zh-CN" altLang="zh-CN" sz="2000">
                <a:latin typeface="宋体" panose="02010600030101010101" pitchFamily="2" charset="-122"/>
              </a:rPr>
              <a:t>这辆小赛车虽然很小，但是</a:t>
            </a:r>
            <a:r>
              <a:rPr lang="en-US" altLang="zh-CN" sz="2000">
                <a:latin typeface="宋体" panose="02010600030101010101" pitchFamily="2" charset="-122"/>
              </a:rPr>
              <a:t>“</a:t>
            </a:r>
            <a:r>
              <a:rPr lang="zh-CN" altLang="zh-CN" sz="2000">
                <a:latin typeface="宋体" panose="02010600030101010101" pitchFamily="2" charset="-122"/>
              </a:rPr>
              <a:t>麻雀虽小，五脏俱全</a:t>
            </a:r>
            <a:r>
              <a:rPr lang="en-US" altLang="zh-CN" sz="2000">
                <a:latin typeface="宋体" panose="02010600030101010101" pitchFamily="2" charset="-122"/>
              </a:rPr>
              <a:t>”</a:t>
            </a:r>
            <a:r>
              <a:rPr lang="zh-CN" altLang="zh-CN" sz="2000">
                <a:latin typeface="宋体" panose="02010600030101010101" pitchFamily="2" charset="-122"/>
              </a:rPr>
              <a:t>。它的开发制作流程基本上和一辆汽车的制造流程相同。这一活动对提高学生的思考能力、动手能力以及协作能力会有很大帮助。目前这一赛事的世界纪录为一升汽油行驶</a:t>
            </a:r>
            <a:r>
              <a:rPr lang="en-US" altLang="zh-CN" sz="2000">
                <a:latin typeface="宋体" panose="02010600030101010101" pitchFamily="2" charset="-122"/>
              </a:rPr>
              <a:t>3435km</a:t>
            </a:r>
            <a:r>
              <a:rPr lang="zh-CN" altLang="zh-CN" sz="2000">
                <a:latin typeface="宋体" panose="02010600030101010101" pitchFamily="2" charset="-122"/>
              </a:rPr>
              <a:t>，这一距离相当于从北京到台北的直线距离的两倍。</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1</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Honda</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节能竞技大赛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091254819"/>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373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3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373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35" name="TextBox 7"/>
          <p:cNvSpPr txBox="1">
            <a:spLocks noChangeArrowheads="1"/>
          </p:cNvSpPr>
          <p:nvPr/>
        </p:nvSpPr>
        <p:spPr bwMode="auto">
          <a:xfrm>
            <a:off x="1774826" y="1844675"/>
            <a:ext cx="8569325"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30000"/>
              </a:lnSpc>
            </a:pPr>
            <a:r>
              <a:rPr lang="en-US" altLang="zh-CN" sz="2000">
                <a:latin typeface="宋体" panose="02010600030101010101" pitchFamily="2" charset="-122"/>
              </a:rPr>
              <a:t>    </a:t>
            </a:r>
            <a:r>
              <a:rPr lang="zh-CN" altLang="zh-CN" sz="2000">
                <a:latin typeface="宋体" panose="02010600030101010101" pitchFamily="2" charset="-122"/>
              </a:rPr>
              <a:t>智能车大赛的基本规则：组委会提供给参赛队伍几个标准部件，比如汽车模型、直流电机和可充电式电池，参赛队伍要在此基础上使用指定的微控制器制作一个能够在专门设计的跑道上自动识别道路行驶的智能小车，最快跑完全程而没有冲出跑道并且技术报告评分较高为获胜者。</a:t>
            </a:r>
          </a:p>
          <a:p>
            <a:pPr algn="l" eaLnBrk="1" hangingPunct="1">
              <a:lnSpc>
                <a:spcPct val="130000"/>
              </a:lnSpc>
            </a:pPr>
            <a:r>
              <a:rPr lang="en-US" altLang="zh-CN" sz="2000">
                <a:latin typeface="宋体" panose="02010600030101010101" pitchFamily="2" charset="-122"/>
              </a:rPr>
              <a:t>    </a:t>
            </a:r>
            <a:r>
              <a:rPr lang="zh-CN" altLang="zh-CN" sz="2000">
                <a:latin typeface="宋体" panose="02010600030101010101" pitchFamily="2" charset="-122"/>
              </a:rPr>
              <a:t>国内智能车大赛主要有两个：全国大学生</a:t>
            </a:r>
            <a:r>
              <a:rPr lang="en-US" altLang="zh-CN" sz="2000">
                <a:latin typeface="宋体" panose="02010600030101010101" pitchFamily="2" charset="-122"/>
              </a:rPr>
              <a:t>"</a:t>
            </a:r>
            <a:r>
              <a:rPr lang="zh-CN" altLang="zh-CN" sz="2000">
                <a:latin typeface="宋体" panose="02010600030101010101" pitchFamily="2" charset="-122"/>
              </a:rPr>
              <a:t>飞思卡尔</a:t>
            </a:r>
            <a:r>
              <a:rPr lang="en-US" altLang="zh-CN" sz="2000">
                <a:latin typeface="宋体" panose="02010600030101010101" pitchFamily="2" charset="-122"/>
              </a:rPr>
              <a:t>"</a:t>
            </a:r>
            <a:r>
              <a:rPr lang="zh-CN" altLang="zh-CN" sz="2000">
                <a:latin typeface="宋体" panose="02010600030101010101" pitchFamily="2" charset="-122"/>
              </a:rPr>
              <a:t>杯智能汽车竞赛和瑞萨超级</a:t>
            </a:r>
            <a:r>
              <a:rPr lang="en-US" altLang="zh-CN" sz="2000">
                <a:latin typeface="宋体" panose="02010600030101010101" pitchFamily="2" charset="-122"/>
              </a:rPr>
              <a:t>MCU</a:t>
            </a:r>
            <a:r>
              <a:rPr lang="zh-CN" altLang="zh-CN" sz="2000">
                <a:latin typeface="宋体" panose="02010600030101010101" pitchFamily="2" charset="-122"/>
              </a:rPr>
              <a:t>模型车大赛。其中，</a:t>
            </a:r>
            <a:r>
              <a:rPr lang="en-US" altLang="zh-CN" sz="2000">
                <a:latin typeface="宋体" panose="02010600030101010101" pitchFamily="2" charset="-122"/>
              </a:rPr>
              <a:t>"</a:t>
            </a:r>
            <a:r>
              <a:rPr lang="zh-CN" altLang="zh-CN" sz="2000">
                <a:latin typeface="宋体" panose="02010600030101010101" pitchFamily="2" charset="-122"/>
              </a:rPr>
              <a:t>飞思卡尔</a:t>
            </a:r>
            <a:r>
              <a:rPr lang="en-US" altLang="zh-CN" sz="2000">
                <a:latin typeface="宋体" panose="02010600030101010101" pitchFamily="2" charset="-122"/>
              </a:rPr>
              <a:t>"</a:t>
            </a:r>
            <a:r>
              <a:rPr lang="zh-CN" altLang="zh-CN" sz="2000">
                <a:latin typeface="宋体" panose="02010600030101010101" pitchFamily="2" charset="-122"/>
              </a:rPr>
              <a:t>杯智能汽车竞赛自</a:t>
            </a:r>
            <a:r>
              <a:rPr lang="en-US" altLang="zh-CN" sz="2000">
                <a:latin typeface="宋体" panose="02010600030101010101" pitchFamily="2" charset="-122"/>
              </a:rPr>
              <a:t>2006</a:t>
            </a:r>
            <a:r>
              <a:rPr lang="zh-CN" altLang="zh-CN" sz="2000">
                <a:latin typeface="宋体" panose="02010600030101010101" pitchFamily="2" charset="-122"/>
              </a:rPr>
              <a:t>年首届举办以来，每年举办一次比赛，至</a:t>
            </a:r>
            <a:r>
              <a:rPr lang="en-US" altLang="zh-CN" sz="2000">
                <a:latin typeface="宋体" panose="02010600030101010101" pitchFamily="2" charset="-122"/>
              </a:rPr>
              <a:t>2014</a:t>
            </a:r>
            <a:r>
              <a:rPr lang="zh-CN" altLang="zh-CN" sz="2000">
                <a:latin typeface="宋体" panose="02010600030101010101" pitchFamily="2" charset="-122"/>
              </a:rPr>
              <a:t>年已经成功举办</a:t>
            </a:r>
            <a:r>
              <a:rPr lang="en-US" altLang="zh-CN" sz="2000">
                <a:latin typeface="宋体" panose="02010600030101010101" pitchFamily="2" charset="-122"/>
              </a:rPr>
              <a:t>9</a:t>
            </a:r>
            <a:r>
              <a:rPr lang="zh-CN" altLang="zh-CN" sz="2000">
                <a:latin typeface="宋体" panose="02010600030101010101" pitchFamily="2" charset="-122"/>
              </a:rPr>
              <a:t>届。每届比赛根据参赛队伍和队员情况，分别设立光电组、摄像头组（图</a:t>
            </a:r>
            <a:r>
              <a:rPr lang="en-US" altLang="zh-CN" sz="2000">
                <a:latin typeface="宋体" panose="02010600030101010101" pitchFamily="2" charset="-122"/>
              </a:rPr>
              <a:t>11.13</a:t>
            </a:r>
            <a:r>
              <a:rPr lang="zh-CN" altLang="zh-CN" sz="2000">
                <a:latin typeface="宋体" panose="02010600030101010101" pitchFamily="2" charset="-122"/>
              </a:rPr>
              <a:t>）、电磁组（图</a:t>
            </a:r>
            <a:r>
              <a:rPr lang="en-US" altLang="zh-CN" sz="2000">
                <a:latin typeface="宋体" panose="02010600030101010101" pitchFamily="2" charset="-122"/>
              </a:rPr>
              <a:t>11.14</a:t>
            </a:r>
            <a:r>
              <a:rPr lang="zh-CN" altLang="zh-CN" sz="2000">
                <a:latin typeface="宋体" panose="02010600030101010101" pitchFamily="2" charset="-122"/>
              </a:rPr>
              <a:t>）、创意组（图</a:t>
            </a:r>
            <a:r>
              <a:rPr lang="en-US" altLang="zh-CN" sz="2000">
                <a:latin typeface="宋体" panose="02010600030101010101" pitchFamily="2" charset="-122"/>
              </a:rPr>
              <a:t>11.15</a:t>
            </a:r>
            <a:r>
              <a:rPr lang="zh-CN" altLang="zh-CN" sz="2000">
                <a:latin typeface="宋体" panose="02010600030101010101" pitchFamily="2" charset="-122"/>
              </a:rPr>
              <a:t>）等多个赛题组别。每个学校可以根据竞赛规则选报不同组别的参赛队伍。</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2</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智能车大赛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615454691"/>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475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5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475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2</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智能车大赛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74760" name="Picture 2" descr="164539lgdmgznn0ge5kg2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289" y="1916113"/>
            <a:ext cx="2968625" cy="201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1" name="Picture 3" descr="20130604123651337"/>
          <p:cNvPicPr>
            <a:picLocks noChangeAspect="1" noChangeArrowheads="1"/>
          </p:cNvPicPr>
          <p:nvPr/>
        </p:nvPicPr>
        <p:blipFill>
          <a:blip r:embed="rId4">
            <a:extLst>
              <a:ext uri="{28A0092B-C50C-407E-A947-70E740481C1C}">
                <a14:useLocalDpi xmlns:a14="http://schemas.microsoft.com/office/drawing/2010/main" val="0"/>
              </a:ext>
            </a:extLst>
          </a:blip>
          <a:srcRect l="7750" t="16541" r="13251" b="14662"/>
          <a:stretch>
            <a:fillRect/>
          </a:stretch>
        </p:blipFill>
        <p:spPr bwMode="auto">
          <a:xfrm>
            <a:off x="1847851" y="4365626"/>
            <a:ext cx="3095625"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62" name="Picture 4" descr="2012110423351348"/>
          <p:cNvPicPr>
            <a:picLocks noChangeAspect="1" noChangeArrowheads="1"/>
          </p:cNvPicPr>
          <p:nvPr/>
        </p:nvPicPr>
        <p:blipFill>
          <a:blip r:embed="rId5">
            <a:extLst>
              <a:ext uri="{28A0092B-C50C-407E-A947-70E740481C1C}">
                <a14:useLocalDpi xmlns:a14="http://schemas.microsoft.com/office/drawing/2010/main" val="0"/>
              </a:ext>
            </a:extLst>
          </a:blip>
          <a:srcRect t="9450" b="11340"/>
          <a:stretch>
            <a:fillRect/>
          </a:stretch>
        </p:blipFill>
        <p:spPr bwMode="auto">
          <a:xfrm>
            <a:off x="5664201" y="1916113"/>
            <a:ext cx="3552825"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3" name="TextBox 11"/>
          <p:cNvSpPr txBox="1">
            <a:spLocks noChangeArrowheads="1"/>
          </p:cNvSpPr>
          <p:nvPr/>
        </p:nvSpPr>
        <p:spPr bwMode="auto">
          <a:xfrm>
            <a:off x="2208214" y="3933825"/>
            <a:ext cx="23764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11.13</a:t>
            </a:r>
            <a:r>
              <a:rPr lang="zh-CN" altLang="zh-CN">
                <a:latin typeface="宋体" panose="02010600030101010101" pitchFamily="2" charset="-122"/>
              </a:rPr>
              <a:t>光电组智能车</a:t>
            </a:r>
            <a:endParaRPr lang="zh-CN" altLang="en-US">
              <a:latin typeface="宋体" panose="02010600030101010101" pitchFamily="2" charset="-122"/>
            </a:endParaRPr>
          </a:p>
        </p:txBody>
      </p:sp>
      <p:sp>
        <p:nvSpPr>
          <p:cNvPr id="74764" name="TextBox 12"/>
          <p:cNvSpPr txBox="1">
            <a:spLocks noChangeArrowheads="1"/>
          </p:cNvSpPr>
          <p:nvPr/>
        </p:nvSpPr>
        <p:spPr bwMode="auto">
          <a:xfrm>
            <a:off x="2279651" y="6237289"/>
            <a:ext cx="237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11.14</a:t>
            </a:r>
            <a:r>
              <a:rPr lang="zh-CN" altLang="zh-CN">
                <a:latin typeface="宋体" panose="02010600030101010101" pitchFamily="2" charset="-122"/>
              </a:rPr>
              <a:t>电磁组智能车</a:t>
            </a:r>
            <a:endParaRPr lang="zh-CN" altLang="en-US">
              <a:latin typeface="宋体" panose="02010600030101010101" pitchFamily="2" charset="-122"/>
            </a:endParaRPr>
          </a:p>
        </p:txBody>
      </p:sp>
      <p:sp>
        <p:nvSpPr>
          <p:cNvPr id="74765" name="TextBox 13"/>
          <p:cNvSpPr txBox="1">
            <a:spLocks noChangeArrowheads="1"/>
          </p:cNvSpPr>
          <p:nvPr/>
        </p:nvSpPr>
        <p:spPr bwMode="auto">
          <a:xfrm>
            <a:off x="5951538" y="5732464"/>
            <a:ext cx="2786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11.15 </a:t>
            </a:r>
            <a:r>
              <a:rPr lang="zh-CN" altLang="zh-CN">
                <a:latin typeface="宋体" panose="02010600030101010101" pitchFamily="2" charset="-122"/>
              </a:rPr>
              <a:t>摄像头组智能车</a:t>
            </a:r>
            <a:endParaRPr lang="zh-CN" altLang="en-US">
              <a:latin typeface="宋体" panose="02010600030101010101" pitchFamily="2" charset="-122"/>
            </a:endParaRPr>
          </a:p>
        </p:txBody>
      </p:sp>
    </p:spTree>
    <p:extLst>
      <p:ext uri="{BB962C8B-B14F-4D97-AF65-F5344CB8AC3E}">
        <p14:creationId xmlns:p14="http://schemas.microsoft.com/office/powerpoint/2010/main" val="1184871818"/>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5780"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781"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5782"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783" name="TextBox 7"/>
          <p:cNvSpPr txBox="1">
            <a:spLocks noChangeArrowheads="1"/>
          </p:cNvSpPr>
          <p:nvPr/>
        </p:nvSpPr>
        <p:spPr bwMode="auto">
          <a:xfrm>
            <a:off x="1774826" y="1844675"/>
            <a:ext cx="856932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飞思卡尔</a:t>
            </a:r>
            <a:r>
              <a:rPr lang="zh-CN" altLang="en-US" sz="2000">
                <a:latin typeface="宋体" panose="02010600030101010101" pitchFamily="2" charset="-122"/>
              </a:rPr>
              <a:t>”</a:t>
            </a:r>
            <a:r>
              <a:rPr lang="zh-CN" altLang="zh-CN" sz="2000">
                <a:latin typeface="宋体" panose="02010600030101010101" pitchFamily="2" charset="-122"/>
              </a:rPr>
              <a:t>杯智能汽车竞赛一般在每年的</a:t>
            </a:r>
            <a:r>
              <a:rPr lang="en-US" altLang="zh-CN" sz="2000">
                <a:latin typeface="宋体" panose="02010600030101010101" pitchFamily="2" charset="-122"/>
              </a:rPr>
              <a:t>10</a:t>
            </a:r>
            <a:r>
              <a:rPr lang="zh-CN" altLang="zh-CN" sz="2000">
                <a:latin typeface="宋体" panose="02010600030101010101" pitchFamily="2" charset="-122"/>
              </a:rPr>
              <a:t>月份公布次年竞赛的题目和组织方式，并开始接受报名，次年的</a:t>
            </a:r>
            <a:r>
              <a:rPr lang="en-US" altLang="zh-CN" sz="2000">
                <a:latin typeface="宋体" panose="02010600030101010101" pitchFamily="2" charset="-122"/>
              </a:rPr>
              <a:t>3</a:t>
            </a:r>
            <a:r>
              <a:rPr lang="zh-CN" altLang="zh-CN" sz="2000">
                <a:latin typeface="宋体" panose="02010600030101010101" pitchFamily="2" charset="-122"/>
              </a:rPr>
              <a:t>月份进行相关技术培训，</a:t>
            </a:r>
            <a:r>
              <a:rPr lang="en-US" altLang="zh-CN" sz="2000">
                <a:latin typeface="宋体" panose="02010600030101010101" pitchFamily="2" charset="-122"/>
              </a:rPr>
              <a:t>7</a:t>
            </a:r>
            <a:r>
              <a:rPr lang="zh-CN" altLang="zh-CN" sz="2000">
                <a:latin typeface="宋体" panose="02010600030101010101" pitchFamily="2" charset="-122"/>
              </a:rPr>
              <a:t>月份进行分赛区竞赛，</a:t>
            </a:r>
            <a:r>
              <a:rPr lang="en-US" altLang="zh-CN" sz="2000">
                <a:latin typeface="宋体" panose="02010600030101010101" pitchFamily="2" charset="-122"/>
              </a:rPr>
              <a:t>8</a:t>
            </a:r>
            <a:r>
              <a:rPr lang="zh-CN" altLang="zh-CN" sz="2000">
                <a:latin typeface="宋体" panose="02010600030101010101" pitchFamily="2" charset="-122"/>
              </a:rPr>
              <a:t>月份进行全国总决赛。表</a:t>
            </a:r>
            <a:r>
              <a:rPr lang="en-US" altLang="zh-CN" sz="2000">
                <a:latin typeface="宋体" panose="02010600030101010101" pitchFamily="2" charset="-122"/>
              </a:rPr>
              <a:t>1</a:t>
            </a:r>
            <a:r>
              <a:rPr lang="zh-CN" altLang="zh-CN" sz="2000">
                <a:latin typeface="宋体" panose="02010600030101010101" pitchFamily="2" charset="-122"/>
              </a:rPr>
              <a:t>是近</a:t>
            </a:r>
            <a:r>
              <a:rPr lang="en-US" altLang="zh-CN" sz="2000">
                <a:latin typeface="宋体" panose="02010600030101010101" pitchFamily="2" charset="-122"/>
              </a:rPr>
              <a:t>5</a:t>
            </a:r>
            <a:r>
              <a:rPr lang="zh-CN" altLang="zh-CN" sz="2000">
                <a:latin typeface="宋体" panose="02010600030101010101" pitchFamily="2" charset="-122"/>
              </a:rPr>
              <a:t>年全国大学生</a:t>
            </a:r>
            <a:r>
              <a:rPr lang="en-US" altLang="zh-CN" sz="2000">
                <a:latin typeface="宋体" panose="02010600030101010101" pitchFamily="2" charset="-122"/>
              </a:rPr>
              <a:t>"</a:t>
            </a:r>
            <a:r>
              <a:rPr lang="zh-CN" altLang="zh-CN" sz="2000">
                <a:latin typeface="宋体" panose="02010600030101010101" pitchFamily="2" charset="-122"/>
              </a:rPr>
              <a:t>飞思卡尔</a:t>
            </a:r>
            <a:r>
              <a:rPr lang="en-US" altLang="zh-CN" sz="2000">
                <a:latin typeface="宋体" panose="02010600030101010101" pitchFamily="2" charset="-122"/>
              </a:rPr>
              <a:t>"</a:t>
            </a:r>
            <a:r>
              <a:rPr lang="zh-CN" altLang="zh-CN" sz="2000">
                <a:latin typeface="宋体" panose="02010600030101010101" pitchFamily="2" charset="-122"/>
              </a:rPr>
              <a:t>杯智能汽车竞赛承办院校及冠军单位。</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2</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智能车大赛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141822716"/>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4915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5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4915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1</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法国勒芒</a:t>
            </a:r>
            <a:r>
              <a:rPr lang="en-US" altLang="zh-CN" sz="2400" dirty="0">
                <a:effectLst>
                  <a:outerShdw blurRad="38100" dist="38100" dir="2700000" algn="tl">
                    <a:srgbClr val="000000">
                      <a:alpha val="43137"/>
                    </a:srgbClr>
                  </a:outerShdw>
                </a:effectLst>
                <a:latin typeface="黑体" pitchFamily="49" charset="-122"/>
                <a:ea typeface="黑体" pitchFamily="49" charset="-122"/>
              </a:rPr>
              <a:t>24</a:t>
            </a:r>
            <a:r>
              <a:rPr lang="zh-CN" altLang="zh-CN" sz="2400" dirty="0">
                <a:effectLst>
                  <a:outerShdw blurRad="38100" dist="38100" dir="2700000" algn="tl">
                    <a:srgbClr val="000000">
                      <a:alpha val="43137"/>
                    </a:srgbClr>
                  </a:outerShdw>
                </a:effectLst>
                <a:latin typeface="黑体" pitchFamily="49" charset="-122"/>
                <a:ea typeface="黑体" pitchFamily="49" charset="-122"/>
              </a:rPr>
              <a:t>小时耐力赛</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sp>
        <p:nvSpPr>
          <p:cNvPr id="49160" name="TextBox 10"/>
          <p:cNvSpPr txBox="1">
            <a:spLocks noChangeArrowheads="1"/>
          </p:cNvSpPr>
          <p:nvPr/>
        </p:nvSpPr>
        <p:spPr bwMode="auto">
          <a:xfrm>
            <a:off x="3863976" y="5876925"/>
            <a:ext cx="3857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11.3 </a:t>
            </a:r>
            <a:r>
              <a:rPr lang="zh-CN" altLang="zh-CN">
                <a:latin typeface="宋体" panose="02010600030101010101" pitchFamily="2" charset="-122"/>
              </a:rPr>
              <a:t>勒芒</a:t>
            </a:r>
            <a:r>
              <a:rPr lang="en-US" altLang="zh-CN">
                <a:latin typeface="宋体" panose="02010600030101010101" pitchFamily="2" charset="-122"/>
              </a:rPr>
              <a:t>24</a:t>
            </a:r>
            <a:r>
              <a:rPr lang="zh-CN" altLang="zh-CN">
                <a:latin typeface="宋体" panose="02010600030101010101" pitchFamily="2" charset="-122"/>
              </a:rPr>
              <a:t>小时耐力赛赛道地图</a:t>
            </a:r>
          </a:p>
        </p:txBody>
      </p:sp>
      <p:pic>
        <p:nvPicPr>
          <p:cNvPr id="49161" name="Picture 2"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6" y="1989138"/>
            <a:ext cx="5688013" cy="382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0366795"/>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6804"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6805"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6806" name="Rectangle 1"/>
          <p:cNvSpPr>
            <a:spLocks noChangeArrowheads="1"/>
          </p:cNvSpPr>
          <p:nvPr/>
        </p:nvSpPr>
        <p:spPr bwMode="auto">
          <a:xfrm>
            <a:off x="1524000" y="-33010"/>
            <a:ext cx="44326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352425"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a:r>
              <a:rPr lang="zh-CN" altLang="en-US" sz="1000">
                <a:solidFill>
                  <a:srgbClr val="333333"/>
                </a:solidFill>
                <a:latin typeface="Arial" panose="020B0604020202020204" pitchFamily="34" charset="0"/>
                <a:cs typeface="Arial" panose="020B0604020202020204" pitchFamily="34" charset="0"/>
              </a:rPr>
              <a:t>表</a:t>
            </a:r>
            <a:r>
              <a:rPr lang="en-US" altLang="zh-CN" sz="1000">
                <a:solidFill>
                  <a:srgbClr val="333333"/>
                </a:solidFill>
                <a:latin typeface="Arial" panose="020B0604020202020204" pitchFamily="34" charset="0"/>
                <a:cs typeface="Arial" panose="020B0604020202020204" pitchFamily="34" charset="0"/>
              </a:rPr>
              <a:t>1  </a:t>
            </a:r>
            <a:r>
              <a:rPr lang="zh-CN" altLang="en-US" sz="1000">
                <a:solidFill>
                  <a:srgbClr val="333333"/>
                </a:solidFill>
                <a:latin typeface="Arial" panose="020B0604020202020204" pitchFamily="34" charset="0"/>
                <a:cs typeface="Arial" panose="020B0604020202020204" pitchFamily="34" charset="0"/>
              </a:rPr>
              <a:t>近</a:t>
            </a:r>
            <a:r>
              <a:rPr lang="en-US" altLang="zh-CN" sz="1000">
                <a:solidFill>
                  <a:srgbClr val="333333"/>
                </a:solidFill>
                <a:latin typeface="Arial" panose="020B0604020202020204" pitchFamily="34" charset="0"/>
                <a:cs typeface="Arial" panose="020B0604020202020204" pitchFamily="34" charset="0"/>
              </a:rPr>
              <a:t>5</a:t>
            </a:r>
            <a:r>
              <a:rPr lang="zh-CN" altLang="en-US" sz="1000">
                <a:solidFill>
                  <a:srgbClr val="333333"/>
                </a:solidFill>
                <a:latin typeface="Arial" panose="020B0604020202020204" pitchFamily="34" charset="0"/>
                <a:cs typeface="Arial" panose="020B0604020202020204" pitchFamily="34" charset="0"/>
              </a:rPr>
              <a:t>年全国大学生</a:t>
            </a:r>
            <a:r>
              <a:rPr lang="en-US" altLang="zh-CN" sz="1000">
                <a:solidFill>
                  <a:srgbClr val="333333"/>
                </a:solidFill>
                <a:latin typeface="Arial" panose="020B0604020202020204" pitchFamily="34" charset="0"/>
                <a:cs typeface="Arial" panose="020B0604020202020204" pitchFamily="34" charset="0"/>
              </a:rPr>
              <a:t>"</a:t>
            </a:r>
            <a:r>
              <a:rPr lang="zh-CN" altLang="en-US" sz="1000">
                <a:solidFill>
                  <a:srgbClr val="333333"/>
                </a:solidFill>
                <a:latin typeface="Arial" panose="020B0604020202020204" pitchFamily="34" charset="0"/>
                <a:cs typeface="Arial" panose="020B0604020202020204" pitchFamily="34" charset="0"/>
              </a:rPr>
              <a:t>飞思卡尔</a:t>
            </a:r>
            <a:r>
              <a:rPr lang="en-US" altLang="zh-CN" sz="1000">
                <a:solidFill>
                  <a:srgbClr val="333333"/>
                </a:solidFill>
                <a:latin typeface="Arial" panose="020B0604020202020204" pitchFamily="34" charset="0"/>
                <a:cs typeface="Arial" panose="020B0604020202020204" pitchFamily="34" charset="0"/>
              </a:rPr>
              <a:t>"</a:t>
            </a:r>
            <a:r>
              <a:rPr lang="zh-CN" altLang="en-US" sz="1000">
                <a:solidFill>
                  <a:srgbClr val="333333"/>
                </a:solidFill>
                <a:latin typeface="Arial" panose="020B0604020202020204" pitchFamily="34" charset="0"/>
                <a:cs typeface="Arial" panose="020B0604020202020204" pitchFamily="34" charset="0"/>
              </a:rPr>
              <a:t>杯智能汽车竞赛承办院校及冠军单位</a:t>
            </a:r>
            <a:endParaRPr lang="zh-CN" altLang="en-US" sz="800"/>
          </a:p>
          <a:p>
            <a:pPr algn="l"/>
            <a:endParaRPr lang="zh-CN" altLang="en-US"/>
          </a:p>
        </p:txBody>
      </p:sp>
      <p:sp>
        <p:nvSpPr>
          <p:cNvPr id="76807" name="TextBox 10"/>
          <p:cNvSpPr txBox="1">
            <a:spLocks noChangeArrowheads="1"/>
          </p:cNvSpPr>
          <p:nvPr/>
        </p:nvSpPr>
        <p:spPr bwMode="auto">
          <a:xfrm>
            <a:off x="1919289" y="1196975"/>
            <a:ext cx="731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t>表</a:t>
            </a:r>
            <a:r>
              <a:rPr lang="en-US" altLang="zh-CN"/>
              <a:t>1  </a:t>
            </a:r>
            <a:r>
              <a:rPr lang="zh-CN" altLang="zh-CN"/>
              <a:t>近</a:t>
            </a:r>
            <a:r>
              <a:rPr lang="en-US" altLang="zh-CN"/>
              <a:t>5</a:t>
            </a:r>
            <a:r>
              <a:rPr lang="zh-CN" altLang="zh-CN"/>
              <a:t>年全国大学生</a:t>
            </a:r>
            <a:r>
              <a:rPr lang="en-US" altLang="zh-CN"/>
              <a:t>"</a:t>
            </a:r>
            <a:r>
              <a:rPr lang="zh-CN" altLang="zh-CN"/>
              <a:t>飞思卡尔</a:t>
            </a:r>
            <a:r>
              <a:rPr lang="en-US" altLang="zh-CN"/>
              <a:t>"</a:t>
            </a:r>
            <a:r>
              <a:rPr lang="zh-CN" altLang="zh-CN"/>
              <a:t>杯智能汽车竞赛承办院校及冠军单位</a:t>
            </a:r>
            <a:endParaRPr lang="zh-CN" altLang="en-US"/>
          </a:p>
        </p:txBody>
      </p:sp>
      <p:graphicFrame>
        <p:nvGraphicFramePr>
          <p:cNvPr id="12" name="表格 11"/>
          <p:cNvGraphicFramePr>
            <a:graphicFrameLocks noGrp="1"/>
          </p:cNvGraphicFramePr>
          <p:nvPr/>
        </p:nvGraphicFramePr>
        <p:xfrm>
          <a:off x="1774826" y="1557338"/>
          <a:ext cx="7273925" cy="5300656"/>
        </p:xfrm>
        <a:graphic>
          <a:graphicData uri="http://schemas.openxmlformats.org/drawingml/2006/table">
            <a:tbl>
              <a:tblPr/>
              <a:tblGrid>
                <a:gridCol w="1911281"/>
                <a:gridCol w="1855996"/>
                <a:gridCol w="1911281"/>
                <a:gridCol w="1595367"/>
              </a:tblGrid>
              <a:tr h="331291">
                <a:tc>
                  <a:txBody>
                    <a:bodyPr/>
                    <a:lstStyle/>
                    <a:p>
                      <a:pPr algn="just">
                        <a:spcAft>
                          <a:spcPts val="0"/>
                        </a:spcAft>
                      </a:pPr>
                      <a:r>
                        <a:rPr lang="zh-CN" sz="1400" kern="100" dirty="0">
                          <a:solidFill>
                            <a:srgbClr val="333333"/>
                          </a:solidFill>
                          <a:latin typeface="Arial"/>
                          <a:ea typeface="宋体"/>
                          <a:cs typeface="Arial"/>
                        </a:rPr>
                        <a:t>届次</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承办院校</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400" kern="100">
                        <a:solidFill>
                          <a:srgbClr val="333333"/>
                        </a:solidFill>
                        <a:latin typeface="Arial"/>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冠军</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rowSpan="3">
                  <a:txBody>
                    <a:bodyPr/>
                    <a:lstStyle/>
                    <a:p>
                      <a:pPr algn="just">
                        <a:spcAft>
                          <a:spcPts val="0"/>
                        </a:spcAft>
                      </a:pPr>
                      <a:endParaRPr lang="en-US" sz="1400" kern="100" dirty="0">
                        <a:solidFill>
                          <a:srgbClr val="333333"/>
                        </a:solidFill>
                        <a:latin typeface="Arial"/>
                        <a:ea typeface="宋体"/>
                        <a:cs typeface="Times New Roman"/>
                      </a:endParaRPr>
                    </a:p>
                    <a:p>
                      <a:pPr algn="just">
                        <a:spcAft>
                          <a:spcPts val="0"/>
                        </a:spcAft>
                      </a:pPr>
                      <a:r>
                        <a:rPr lang="zh-CN" sz="1400" kern="100" dirty="0">
                          <a:solidFill>
                            <a:srgbClr val="333333"/>
                          </a:solidFill>
                          <a:latin typeface="Arial"/>
                          <a:ea typeface="宋体"/>
                          <a:cs typeface="Arial"/>
                        </a:rPr>
                        <a:t>第五届</a:t>
                      </a:r>
                      <a:r>
                        <a:rPr lang="en-US" sz="1400" kern="100" dirty="0">
                          <a:solidFill>
                            <a:srgbClr val="333333"/>
                          </a:solidFill>
                          <a:latin typeface="Arial"/>
                          <a:ea typeface="宋体"/>
                          <a:cs typeface="Times New Roman"/>
                        </a:rPr>
                        <a:t>(2010</a:t>
                      </a:r>
                      <a:r>
                        <a:rPr lang="zh-CN" sz="1400" kern="100" dirty="0">
                          <a:solidFill>
                            <a:srgbClr val="333333"/>
                          </a:solidFill>
                          <a:latin typeface="Arial"/>
                          <a:ea typeface="宋体"/>
                          <a:cs typeface="Arial"/>
                        </a:rPr>
                        <a:t>年</a:t>
                      </a:r>
                      <a:r>
                        <a:rPr lang="en-US" sz="1400" kern="100" dirty="0">
                          <a:solidFill>
                            <a:srgbClr val="333333"/>
                          </a:solidFill>
                          <a:latin typeface="Arial"/>
                          <a:ea typeface="宋体"/>
                          <a:cs typeface="Times New Roman"/>
                        </a:rPr>
                        <a:t>)</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just">
                        <a:spcAft>
                          <a:spcPts val="0"/>
                        </a:spcAft>
                      </a:pPr>
                      <a:r>
                        <a:rPr lang="zh-CN" sz="1400" kern="100">
                          <a:solidFill>
                            <a:srgbClr val="333333"/>
                          </a:solidFill>
                          <a:latin typeface="Arial"/>
                          <a:ea typeface="宋体"/>
                          <a:cs typeface="Arial"/>
                        </a:rPr>
                        <a:t>杭州电子科技大学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摄像头组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北京科技大学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光电组</a:t>
                      </a:r>
                      <a:r>
                        <a:rPr lang="en-US" sz="1400" kern="100">
                          <a:solidFill>
                            <a:srgbClr val="333333"/>
                          </a:solidFill>
                          <a:latin typeface="Arial"/>
                          <a:ea typeface="宋体"/>
                          <a:cs typeface="Times New Roman"/>
                        </a:rPr>
                        <a:t> </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solidFill>
                            <a:srgbClr val="333333"/>
                          </a:solidFill>
                          <a:latin typeface="Arial"/>
                          <a:ea typeface="宋体"/>
                          <a:cs typeface="Arial"/>
                        </a:rPr>
                        <a:t>杭州电子科技大学</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电磁组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广东技术师范学院</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rowSpan="3">
                  <a:txBody>
                    <a:bodyPr/>
                    <a:lstStyle/>
                    <a:p>
                      <a:pPr algn="just">
                        <a:spcAft>
                          <a:spcPts val="0"/>
                        </a:spcAft>
                      </a:pPr>
                      <a:r>
                        <a:rPr lang="zh-CN" sz="1400" kern="100" dirty="0">
                          <a:solidFill>
                            <a:srgbClr val="333333"/>
                          </a:solidFill>
                          <a:latin typeface="Arial"/>
                          <a:ea typeface="宋体"/>
                          <a:cs typeface="Arial"/>
                        </a:rPr>
                        <a:t>第六届</a:t>
                      </a:r>
                      <a:r>
                        <a:rPr lang="en-US" sz="1400" kern="100" dirty="0">
                          <a:solidFill>
                            <a:srgbClr val="333333"/>
                          </a:solidFill>
                          <a:latin typeface="Arial"/>
                          <a:ea typeface="宋体"/>
                          <a:cs typeface="Times New Roman"/>
                        </a:rPr>
                        <a:t>(2011</a:t>
                      </a:r>
                      <a:r>
                        <a:rPr lang="zh-CN" sz="1400" kern="100" dirty="0">
                          <a:solidFill>
                            <a:srgbClr val="333333"/>
                          </a:solidFill>
                          <a:latin typeface="Arial"/>
                          <a:ea typeface="宋体"/>
                          <a:cs typeface="Arial"/>
                        </a:rPr>
                        <a:t>年</a:t>
                      </a:r>
                      <a:r>
                        <a:rPr lang="en-US" sz="1400" kern="100" dirty="0">
                          <a:solidFill>
                            <a:srgbClr val="333333"/>
                          </a:solidFill>
                          <a:latin typeface="Arial"/>
                          <a:ea typeface="宋体"/>
                          <a:cs typeface="Times New Roman"/>
                        </a:rPr>
                        <a:t>)</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just">
                        <a:spcAft>
                          <a:spcPts val="0"/>
                        </a:spcAft>
                      </a:pPr>
                      <a:r>
                        <a:rPr lang="zh-CN" sz="1400" kern="100">
                          <a:solidFill>
                            <a:srgbClr val="333333"/>
                          </a:solidFill>
                          <a:latin typeface="Arial"/>
                          <a:ea typeface="宋体"/>
                          <a:cs typeface="Arial"/>
                        </a:rPr>
                        <a:t>西北工业大学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摄像头组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湖南大学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dirty="0">
                          <a:solidFill>
                            <a:srgbClr val="333333"/>
                          </a:solidFill>
                          <a:latin typeface="Arial"/>
                          <a:ea typeface="宋体"/>
                          <a:cs typeface="Arial"/>
                        </a:rPr>
                        <a:t>光电组</a:t>
                      </a:r>
                      <a:r>
                        <a:rPr lang="en-US" sz="1400" kern="100" dirty="0">
                          <a:solidFill>
                            <a:srgbClr val="333333"/>
                          </a:solidFill>
                          <a:latin typeface="Arial"/>
                          <a:ea typeface="宋体"/>
                          <a:cs typeface="Times New Roman"/>
                        </a:rPr>
                        <a:t> </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西北工业大学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电磁组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杭州电子科技大学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rowSpan="3">
                  <a:txBody>
                    <a:bodyPr/>
                    <a:lstStyle/>
                    <a:p>
                      <a:pPr algn="just">
                        <a:spcAft>
                          <a:spcPts val="0"/>
                        </a:spcAft>
                      </a:pPr>
                      <a:r>
                        <a:rPr lang="zh-CN" sz="1400" kern="100">
                          <a:solidFill>
                            <a:srgbClr val="333333"/>
                          </a:solidFill>
                          <a:latin typeface="Arial"/>
                          <a:ea typeface="宋体"/>
                          <a:cs typeface="Arial"/>
                        </a:rPr>
                        <a:t>第七届</a:t>
                      </a:r>
                      <a:r>
                        <a:rPr lang="en-US" sz="1400" kern="100">
                          <a:solidFill>
                            <a:srgbClr val="333333"/>
                          </a:solidFill>
                          <a:latin typeface="Arial"/>
                          <a:ea typeface="宋体"/>
                          <a:cs typeface="Times New Roman"/>
                        </a:rPr>
                        <a:t>(2012</a:t>
                      </a:r>
                      <a:r>
                        <a:rPr lang="zh-CN" sz="1400" kern="100">
                          <a:solidFill>
                            <a:srgbClr val="333333"/>
                          </a:solidFill>
                          <a:latin typeface="Arial"/>
                          <a:ea typeface="宋体"/>
                          <a:cs typeface="Arial"/>
                        </a:rPr>
                        <a:t>年</a:t>
                      </a:r>
                      <a:r>
                        <a:rPr lang="en-US" sz="1400" kern="100">
                          <a:solidFill>
                            <a:srgbClr val="333333"/>
                          </a:solidFill>
                          <a:latin typeface="Arial"/>
                          <a:ea typeface="宋体"/>
                          <a:cs typeface="Times New Roman"/>
                        </a:rPr>
                        <a:t>)</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just">
                        <a:spcAft>
                          <a:spcPts val="0"/>
                        </a:spcAft>
                      </a:pPr>
                      <a:r>
                        <a:rPr lang="en-US" sz="1400" u="none" strike="noStrike" kern="100" dirty="0">
                          <a:solidFill>
                            <a:srgbClr val="333333"/>
                          </a:solidFill>
                          <a:latin typeface="宋体"/>
                          <a:ea typeface="宋体"/>
                          <a:cs typeface="Times New Roman"/>
                        </a:rPr>
                        <a:t>南京师范大学</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摄像头组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北京科技大学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光电组</a:t>
                      </a:r>
                      <a:r>
                        <a:rPr lang="en-US" sz="1400" kern="100">
                          <a:solidFill>
                            <a:srgbClr val="333333"/>
                          </a:solidFill>
                          <a:latin typeface="Arial"/>
                          <a:ea typeface="宋体"/>
                          <a:cs typeface="Times New Roman"/>
                        </a:rPr>
                        <a:t> </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北京科技大学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电磁组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中南民族大学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rowSpan="3">
                  <a:txBody>
                    <a:bodyPr/>
                    <a:lstStyle/>
                    <a:p>
                      <a:pPr algn="just">
                        <a:spcAft>
                          <a:spcPts val="0"/>
                        </a:spcAft>
                      </a:pPr>
                      <a:r>
                        <a:rPr lang="zh-CN" sz="1400" kern="100">
                          <a:solidFill>
                            <a:srgbClr val="333333"/>
                          </a:solidFill>
                          <a:latin typeface="Arial"/>
                          <a:ea typeface="宋体"/>
                          <a:cs typeface="Arial"/>
                        </a:rPr>
                        <a:t>第八届</a:t>
                      </a:r>
                      <a:r>
                        <a:rPr lang="en-US" sz="1400" kern="100">
                          <a:solidFill>
                            <a:srgbClr val="333333"/>
                          </a:solidFill>
                          <a:latin typeface="Arial"/>
                          <a:ea typeface="宋体"/>
                          <a:cs typeface="Times New Roman"/>
                        </a:rPr>
                        <a:t>(2013</a:t>
                      </a:r>
                      <a:r>
                        <a:rPr lang="zh-CN" sz="1400" kern="100">
                          <a:solidFill>
                            <a:srgbClr val="333333"/>
                          </a:solidFill>
                          <a:latin typeface="Arial"/>
                          <a:ea typeface="宋体"/>
                          <a:cs typeface="Arial"/>
                        </a:rPr>
                        <a:t>年</a:t>
                      </a:r>
                      <a:r>
                        <a:rPr lang="en-US" sz="1400" kern="100">
                          <a:solidFill>
                            <a:srgbClr val="333333"/>
                          </a:solidFill>
                          <a:latin typeface="Arial"/>
                          <a:ea typeface="宋体"/>
                          <a:cs typeface="Times New Roman"/>
                        </a:rPr>
                        <a:t>)</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just">
                        <a:spcAft>
                          <a:spcPts val="0"/>
                        </a:spcAft>
                      </a:pPr>
                      <a:r>
                        <a:rPr lang="zh-CN" sz="1400" kern="100">
                          <a:solidFill>
                            <a:srgbClr val="333333"/>
                          </a:solidFill>
                          <a:latin typeface="Arial"/>
                          <a:ea typeface="宋体"/>
                          <a:cs typeface="Arial"/>
                        </a:rPr>
                        <a:t>哈尔滨工业大学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摄像头组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北京科技大学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光电组</a:t>
                      </a:r>
                      <a:r>
                        <a:rPr lang="en-US" sz="1400" kern="100">
                          <a:solidFill>
                            <a:srgbClr val="333333"/>
                          </a:solidFill>
                          <a:latin typeface="Arial"/>
                          <a:ea typeface="宋体"/>
                          <a:cs typeface="Times New Roman"/>
                        </a:rPr>
                        <a:t> </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北京科技大学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电磁组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电子科技大学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rowSpan="3">
                  <a:txBody>
                    <a:bodyPr/>
                    <a:lstStyle/>
                    <a:p>
                      <a:pPr algn="just">
                        <a:spcAft>
                          <a:spcPts val="0"/>
                        </a:spcAft>
                      </a:pPr>
                      <a:endParaRPr lang="en-US" sz="1400" kern="100" dirty="0">
                        <a:solidFill>
                          <a:srgbClr val="333333"/>
                        </a:solidFill>
                        <a:latin typeface="Arial"/>
                        <a:ea typeface="宋体"/>
                        <a:cs typeface="Times New Roman"/>
                      </a:endParaRPr>
                    </a:p>
                    <a:p>
                      <a:pPr algn="just">
                        <a:spcAft>
                          <a:spcPts val="0"/>
                        </a:spcAft>
                      </a:pPr>
                      <a:r>
                        <a:rPr lang="zh-CN" sz="1400" kern="100" dirty="0">
                          <a:solidFill>
                            <a:srgbClr val="333333"/>
                          </a:solidFill>
                          <a:latin typeface="Arial"/>
                          <a:ea typeface="宋体"/>
                          <a:cs typeface="Arial"/>
                        </a:rPr>
                        <a:t>第九届</a:t>
                      </a:r>
                      <a:r>
                        <a:rPr lang="en-US" sz="1400" kern="100" dirty="0">
                          <a:solidFill>
                            <a:srgbClr val="333333"/>
                          </a:solidFill>
                          <a:latin typeface="Arial"/>
                          <a:ea typeface="宋体"/>
                          <a:cs typeface="Times New Roman"/>
                        </a:rPr>
                        <a:t>(2014</a:t>
                      </a:r>
                      <a:r>
                        <a:rPr lang="zh-CN" sz="1400" kern="100" dirty="0">
                          <a:solidFill>
                            <a:srgbClr val="333333"/>
                          </a:solidFill>
                          <a:latin typeface="Arial"/>
                          <a:ea typeface="宋体"/>
                          <a:cs typeface="Arial"/>
                        </a:rPr>
                        <a:t>年</a:t>
                      </a:r>
                      <a:r>
                        <a:rPr lang="en-US" sz="1400" kern="100" dirty="0">
                          <a:solidFill>
                            <a:srgbClr val="333333"/>
                          </a:solidFill>
                          <a:latin typeface="Arial"/>
                          <a:ea typeface="宋体"/>
                          <a:cs typeface="Times New Roman"/>
                        </a:rPr>
                        <a:t>)</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just">
                        <a:spcAft>
                          <a:spcPts val="0"/>
                        </a:spcAft>
                      </a:pPr>
                      <a:endParaRPr lang="en-US" sz="1400" kern="100" dirty="0">
                        <a:solidFill>
                          <a:srgbClr val="333333"/>
                        </a:solidFill>
                        <a:latin typeface="Arial"/>
                        <a:ea typeface="宋体"/>
                        <a:cs typeface="Times New Roman"/>
                      </a:endParaRPr>
                    </a:p>
                    <a:p>
                      <a:pPr algn="just">
                        <a:spcAft>
                          <a:spcPts val="0"/>
                        </a:spcAft>
                      </a:pPr>
                      <a:r>
                        <a:rPr lang="zh-CN" sz="1400" kern="100" dirty="0">
                          <a:solidFill>
                            <a:srgbClr val="333333"/>
                          </a:solidFill>
                          <a:latin typeface="Arial"/>
                          <a:ea typeface="宋体"/>
                          <a:cs typeface="Arial"/>
                        </a:rPr>
                        <a:t>电子科技大学</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摄像头组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南京师范大学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光电组</a:t>
                      </a:r>
                      <a:r>
                        <a:rPr lang="en-US" sz="1400" kern="100">
                          <a:solidFill>
                            <a:srgbClr val="333333"/>
                          </a:solidFill>
                          <a:latin typeface="Arial"/>
                          <a:ea typeface="宋体"/>
                          <a:cs typeface="Times New Roman"/>
                        </a:rPr>
                        <a:t> </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a:solidFill>
                            <a:srgbClr val="333333"/>
                          </a:solidFill>
                          <a:latin typeface="Arial"/>
                          <a:ea typeface="宋体"/>
                          <a:cs typeface="Arial"/>
                        </a:rPr>
                        <a:t>北京科技大学</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291">
                <a:tc vMerge="1">
                  <a:txBody>
                    <a:bodyPr/>
                    <a:lstStyle/>
                    <a:p>
                      <a:endParaRPr lang="zh-CN" altLang="en-US"/>
                    </a:p>
                  </a:txBody>
                  <a:tcPr/>
                </a:tc>
                <a:tc vMerge="1">
                  <a:txBody>
                    <a:bodyPr/>
                    <a:lstStyle/>
                    <a:p>
                      <a:endParaRPr lang="zh-CN" altLang="en-US"/>
                    </a:p>
                  </a:txBody>
                  <a:tcPr/>
                </a:tc>
                <a:tc>
                  <a:txBody>
                    <a:bodyPr/>
                    <a:lstStyle/>
                    <a:p>
                      <a:pPr algn="just">
                        <a:spcAft>
                          <a:spcPts val="0"/>
                        </a:spcAft>
                      </a:pPr>
                      <a:r>
                        <a:rPr lang="zh-CN" sz="1400" kern="100">
                          <a:solidFill>
                            <a:srgbClr val="333333"/>
                          </a:solidFill>
                          <a:latin typeface="Arial"/>
                          <a:ea typeface="宋体"/>
                          <a:cs typeface="Arial"/>
                        </a:rPr>
                        <a:t>电磁组</a:t>
                      </a:r>
                      <a:endParaRPr lang="zh-CN" sz="1400" kern="10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kern="100" dirty="0">
                          <a:solidFill>
                            <a:srgbClr val="333333"/>
                          </a:solidFill>
                          <a:latin typeface="Arial"/>
                          <a:ea typeface="宋体"/>
                          <a:cs typeface="Arial"/>
                        </a:rPr>
                        <a:t>北京科技大学</a:t>
                      </a:r>
                      <a:endParaRPr lang="zh-CN" sz="1400" kern="100" dirty="0">
                        <a:latin typeface="Times New Roman"/>
                        <a:ea typeface="宋体"/>
                        <a:cs typeface="Times New Roman"/>
                      </a:endParaRPr>
                    </a:p>
                  </a:txBody>
                  <a:tcPr marL="68591" marR="68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77505788"/>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7828"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29"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7830"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31" name="TextBox 7"/>
          <p:cNvSpPr txBox="1">
            <a:spLocks noChangeArrowheads="1"/>
          </p:cNvSpPr>
          <p:nvPr/>
        </p:nvSpPr>
        <p:spPr bwMode="auto">
          <a:xfrm>
            <a:off x="1774826"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大学生方程式汽车赛事可追溯到上个世纪七十年代末。在</a:t>
            </a:r>
            <a:r>
              <a:rPr lang="en-US" altLang="zh-CN" sz="2000">
                <a:latin typeface="宋体" panose="02010600030101010101" pitchFamily="2" charset="-122"/>
              </a:rPr>
              <a:t>1979</a:t>
            </a:r>
            <a:r>
              <a:rPr lang="zh-CN" altLang="zh-CN" sz="2000">
                <a:latin typeface="宋体" panose="02010600030101010101" pitchFamily="2" charset="-122"/>
              </a:rPr>
              <a:t>年，美国休斯顿大学举办了一次</a:t>
            </a:r>
            <a:r>
              <a:rPr lang="en-US" altLang="zh-CN" sz="2000">
                <a:latin typeface="宋体" panose="02010600030101010101" pitchFamily="2" charset="-122"/>
              </a:rPr>
              <a:t>SAE Mini-Indy</a:t>
            </a:r>
            <a:r>
              <a:rPr lang="zh-CN" altLang="zh-CN" sz="2000">
                <a:latin typeface="宋体" panose="02010600030101010101" pitchFamily="2" charset="-122"/>
              </a:rPr>
              <a:t>赛车的比赛。主办这个比赛的是</a:t>
            </a:r>
            <a:r>
              <a:rPr lang="en-US" altLang="zh-CN" sz="2000">
                <a:latin typeface="宋体" panose="02010600030101010101" pitchFamily="2" charset="-122"/>
              </a:rPr>
              <a:t>Dr. Kurt M. Marshek</a:t>
            </a:r>
            <a:r>
              <a:rPr lang="zh-CN" altLang="zh-CN" sz="2000">
                <a:latin typeface="宋体" panose="02010600030101010101" pitchFamily="2" charset="-122"/>
              </a:rPr>
              <a:t>博士，比赛规定：汽车专业的学生自己设计和制造</a:t>
            </a:r>
            <a:r>
              <a:rPr lang="en-US" altLang="zh-CN" sz="2000">
                <a:latin typeface="宋体" panose="02010600030101010101" pitchFamily="2" charset="-122"/>
              </a:rPr>
              <a:t>“mini-Indy”</a:t>
            </a:r>
            <a:r>
              <a:rPr lang="zh-CN" altLang="zh-CN" sz="2000">
                <a:latin typeface="宋体" panose="02010600030101010101" pitchFamily="2" charset="-122"/>
              </a:rPr>
              <a:t>赛车，同时赛车搭载一台</a:t>
            </a:r>
            <a:r>
              <a:rPr lang="en-US" altLang="zh-CN" sz="2000">
                <a:latin typeface="宋体" panose="02010600030101010101" pitchFamily="2" charset="-122"/>
              </a:rPr>
              <a:t>5</a:t>
            </a:r>
            <a:r>
              <a:rPr lang="zh-CN" altLang="zh-CN" sz="2000">
                <a:latin typeface="宋体" panose="02010600030101010101" pitchFamily="2" charset="-122"/>
              </a:rPr>
              <a:t>马力的</a:t>
            </a:r>
            <a:r>
              <a:rPr lang="en-US" altLang="zh-CN" sz="2000">
                <a:latin typeface="宋体" panose="02010600030101010101" pitchFamily="2" charset="-122"/>
              </a:rPr>
              <a:t>Briggs and Stratton</a:t>
            </a:r>
            <a:r>
              <a:rPr lang="zh-CN" altLang="zh-CN" sz="2000">
                <a:latin typeface="宋体" panose="02010600030101010101" pitchFamily="2" charset="-122"/>
              </a:rPr>
              <a:t>发动机，采用小型场地赛形式。当时共有</a:t>
            </a:r>
            <a:r>
              <a:rPr lang="en-US" altLang="zh-CN" sz="2000">
                <a:latin typeface="宋体" panose="02010600030101010101" pitchFamily="2" charset="-122"/>
              </a:rPr>
              <a:t>11</a:t>
            </a:r>
            <a:r>
              <a:rPr lang="zh-CN" altLang="zh-CN" sz="2000">
                <a:latin typeface="宋体" panose="02010600030101010101" pitchFamily="2" charset="-122"/>
              </a:rPr>
              <a:t>家大学参赛，其中德克萨斯大学</a:t>
            </a:r>
            <a:r>
              <a:rPr lang="en-US" altLang="zh-CN" sz="2000">
                <a:latin typeface="宋体" panose="02010600030101010101" pitchFamily="2" charset="-122"/>
              </a:rPr>
              <a:t>EI Paso</a:t>
            </a:r>
            <a:r>
              <a:rPr lang="zh-CN" altLang="zh-CN" sz="2000">
                <a:latin typeface="宋体" panose="02010600030101010101" pitchFamily="2" charset="-122"/>
              </a:rPr>
              <a:t>学院成为总成绩冠军。</a:t>
            </a:r>
          </a:p>
          <a:p>
            <a:pPr algn="l" eaLnBrk="1" hangingPunct="1">
              <a:lnSpc>
                <a:spcPct val="110000"/>
              </a:lnSpc>
            </a:pPr>
            <a:r>
              <a:rPr lang="en-US" altLang="zh-CN" sz="2000">
                <a:latin typeface="宋体" panose="02010600030101010101" pitchFamily="2" charset="-122"/>
              </a:rPr>
              <a:t>    1984</a:t>
            </a:r>
            <a:r>
              <a:rPr lang="zh-CN" altLang="zh-CN" sz="2000">
                <a:latin typeface="宋体" panose="02010600030101010101" pitchFamily="2" charset="-122"/>
              </a:rPr>
              <a:t>年，</a:t>
            </a:r>
            <a:r>
              <a:rPr lang="en-US" altLang="zh-CN" sz="2000">
                <a:latin typeface="宋体" panose="02010600030101010101" pitchFamily="2" charset="-122"/>
              </a:rPr>
              <a:t>Austin</a:t>
            </a:r>
            <a:r>
              <a:rPr lang="zh-CN" altLang="zh-CN" sz="2000">
                <a:latin typeface="宋体" panose="02010600030101010101" pitchFamily="2" charset="-122"/>
              </a:rPr>
              <a:t>学院举办了第二次大学生方程式比赛。在该次比赛中，三名德克萨斯大学</a:t>
            </a:r>
            <a:r>
              <a:rPr lang="en-US" altLang="zh-CN" sz="2000">
                <a:latin typeface="宋体" panose="02010600030101010101" pitchFamily="2" charset="-122"/>
              </a:rPr>
              <a:t>Austin</a:t>
            </a:r>
            <a:r>
              <a:rPr lang="zh-CN" altLang="zh-CN" sz="2000">
                <a:latin typeface="宋体" panose="02010600030101010101" pitchFamily="2" charset="-122"/>
              </a:rPr>
              <a:t>学院的学生修改了比赛规则，新规则保留了赛车的小型化，但规定可以使用任何</a:t>
            </a:r>
            <a:r>
              <a:rPr lang="en-US" altLang="zh-CN" sz="2000">
                <a:latin typeface="宋体" panose="02010600030101010101" pitchFamily="2" charset="-122"/>
              </a:rPr>
              <a:t>4</a:t>
            </a:r>
            <a:r>
              <a:rPr lang="zh-CN" altLang="zh-CN" sz="2000">
                <a:latin typeface="宋体" panose="02010600030101010101" pitchFamily="2" charset="-122"/>
              </a:rPr>
              <a:t>冲程，进气口为</a:t>
            </a:r>
            <a:r>
              <a:rPr lang="en-US" altLang="zh-CN" sz="2000">
                <a:latin typeface="宋体" panose="02010600030101010101" pitchFamily="2" charset="-122"/>
              </a:rPr>
              <a:t>25.4 mm</a:t>
            </a:r>
            <a:r>
              <a:rPr lang="zh-CN" altLang="zh-CN" sz="2000">
                <a:latin typeface="宋体" panose="02010600030101010101" pitchFamily="2" charset="-122"/>
              </a:rPr>
              <a:t>的发动机。</a:t>
            </a:r>
          </a:p>
          <a:p>
            <a:pPr algn="l" eaLnBrk="1" hangingPunct="1">
              <a:lnSpc>
                <a:spcPct val="110000"/>
              </a:lnSpc>
            </a:pPr>
            <a:r>
              <a:rPr lang="en-US" altLang="zh-CN" sz="2000">
                <a:latin typeface="宋体" panose="02010600030101010101" pitchFamily="2" charset="-122"/>
              </a:rPr>
              <a:t>    1985</a:t>
            </a:r>
            <a:r>
              <a:rPr lang="zh-CN" altLang="zh-CN" sz="2000">
                <a:latin typeface="宋体" panose="02010600030101010101" pitchFamily="2" charset="-122"/>
              </a:rPr>
              <a:t>年，比赛在德克萨斯大学的</a:t>
            </a:r>
            <a:r>
              <a:rPr lang="en-US" altLang="zh-CN" sz="2000">
                <a:latin typeface="宋体" panose="02010600030101010101" pitchFamily="2" charset="-122"/>
              </a:rPr>
              <a:t>Arlington</a:t>
            </a:r>
            <a:r>
              <a:rPr lang="zh-CN" altLang="zh-CN" sz="2000">
                <a:latin typeface="宋体" panose="02010600030101010101" pitchFamily="2" charset="-122"/>
              </a:rPr>
              <a:t>学院举行。在这次比赛中，美国汽车工程学会负责学生项目委员会的</a:t>
            </a:r>
            <a:r>
              <a:rPr lang="en-US" altLang="zh-CN" sz="2000">
                <a:latin typeface="宋体" panose="02010600030101010101" pitchFamily="2" charset="-122"/>
              </a:rPr>
              <a:t>Robert Woods</a:t>
            </a:r>
            <a:r>
              <a:rPr lang="zh-CN" altLang="zh-CN" sz="2000">
                <a:latin typeface="宋体" panose="02010600030101010101" pitchFamily="2" charset="-122"/>
              </a:rPr>
              <a:t>博士改变了学生造车单纯参加比赛的理念，改成为</a:t>
            </a:r>
            <a:r>
              <a:rPr lang="en-US" altLang="zh-CN" sz="2000">
                <a:latin typeface="宋体" panose="02010600030101010101" pitchFamily="2" charset="-122"/>
              </a:rPr>
              <a:t>SAE Mini-Baja</a:t>
            </a:r>
            <a:r>
              <a:rPr lang="zh-CN" altLang="zh-CN" sz="2000">
                <a:latin typeface="宋体" panose="02010600030101010101" pitchFamily="2" charset="-122"/>
              </a:rPr>
              <a:t>赛制造统一规格的赛车。</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3</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大学生方程式汽车赛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3508246910"/>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885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5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885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55" name="TextBox 7"/>
          <p:cNvSpPr txBox="1">
            <a:spLocks noChangeArrowheads="1"/>
          </p:cNvSpPr>
          <p:nvPr/>
        </p:nvSpPr>
        <p:spPr bwMode="auto">
          <a:xfrm>
            <a:off x="1774826" y="1700214"/>
            <a:ext cx="8569325" cy="445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1991</a:t>
            </a:r>
            <a:r>
              <a:rPr lang="zh-CN" altLang="zh-CN" sz="2000">
                <a:latin typeface="宋体" panose="02010600030101010101" pitchFamily="2" charset="-122"/>
              </a:rPr>
              <a:t>年，通用汽车主办了首届</a:t>
            </a:r>
            <a:r>
              <a:rPr lang="en-US" altLang="zh-CN" sz="2000">
                <a:latin typeface="宋体" panose="02010600030101010101" pitchFamily="2" charset="-122"/>
              </a:rPr>
              <a:t>SAE Mini-Baja</a:t>
            </a:r>
            <a:r>
              <a:rPr lang="zh-CN" altLang="zh-CN" sz="2000">
                <a:latin typeface="宋体" panose="02010600030101010101" pitchFamily="2" charset="-122"/>
              </a:rPr>
              <a:t>赛事。第二年是福特汽车承办比赛，之后是克莱斯勒集团。从</a:t>
            </a:r>
            <a:r>
              <a:rPr lang="en-US" altLang="zh-CN" sz="2000">
                <a:latin typeface="宋体" panose="02010600030101010101" pitchFamily="2" charset="-122"/>
              </a:rPr>
              <a:t>1992</a:t>
            </a:r>
            <a:r>
              <a:rPr lang="zh-CN" altLang="zh-CN" sz="2000">
                <a:latin typeface="宋体" panose="02010600030101010101" pitchFamily="2" charset="-122"/>
              </a:rPr>
              <a:t>年之后，这三家汽车公司组建了</a:t>
            </a:r>
            <a:r>
              <a:rPr lang="en-US" altLang="zh-CN" sz="2000">
                <a:latin typeface="宋体" panose="02010600030101010101" pitchFamily="2" charset="-122"/>
              </a:rPr>
              <a:t>Formula SAE</a:t>
            </a:r>
            <a:r>
              <a:rPr lang="zh-CN" altLang="zh-CN" sz="2000">
                <a:latin typeface="宋体" panose="02010600030101010101" pitchFamily="2" charset="-122"/>
              </a:rPr>
              <a:t>比赛。这个赛事到</a:t>
            </a:r>
            <a:r>
              <a:rPr lang="en-US" altLang="zh-CN" sz="2000">
                <a:latin typeface="宋体" panose="02010600030101010101" pitchFamily="2" charset="-122"/>
              </a:rPr>
              <a:t>2008</a:t>
            </a:r>
            <a:r>
              <a:rPr lang="zh-CN" altLang="zh-CN" sz="2000">
                <a:latin typeface="宋体" panose="02010600030101010101" pitchFamily="2" charset="-122"/>
              </a:rPr>
              <a:t>年之后停办。目前这个项目由美国汽车工程学会接管。</a:t>
            </a:r>
          </a:p>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美国大学生造车参赛这事很快在欧洲各国大学流行起来。</a:t>
            </a:r>
            <a:r>
              <a:rPr lang="en-US" altLang="zh-CN" sz="2000">
                <a:latin typeface="宋体" panose="02010600030101010101" pitchFamily="2" charset="-122"/>
              </a:rPr>
              <a:t>1998</a:t>
            </a:r>
            <a:r>
              <a:rPr lang="zh-CN" altLang="zh-CN" sz="2000">
                <a:latin typeface="宋体" panose="02010600030101010101" pitchFamily="2" charset="-122"/>
              </a:rPr>
              <a:t>年，来自美国的两辆</a:t>
            </a:r>
            <a:r>
              <a:rPr lang="en-US" altLang="zh-CN" sz="2000">
                <a:latin typeface="宋体" panose="02010600030101010101" pitchFamily="2" charset="-122"/>
              </a:rPr>
              <a:t>Formula SAE</a:t>
            </a:r>
            <a:r>
              <a:rPr lang="zh-CN" altLang="zh-CN" sz="2000">
                <a:latin typeface="宋体" panose="02010600030101010101" pitchFamily="2" charset="-122"/>
              </a:rPr>
              <a:t>赛车与英国大学制造的两辆赛车进行了表演赛。欧洲大学将这类赛车称为</a:t>
            </a:r>
            <a:r>
              <a:rPr lang="en-US" altLang="zh-CN" sz="2000">
                <a:latin typeface="宋体" panose="02010600030101010101" pitchFamily="2" charset="-122"/>
              </a:rPr>
              <a:t>Formula Student</a:t>
            </a:r>
            <a:r>
              <a:rPr lang="zh-CN" altLang="zh-CN" sz="2000">
                <a:latin typeface="宋体" panose="02010600030101010101" pitchFamily="2" charset="-122"/>
              </a:rPr>
              <a:t>，而且不是按照统一规则制造的。欧美的比赛规则也不尽相同。</a:t>
            </a:r>
          </a:p>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如今，全球有十多个国家举办大学生方程式比赛。美国在一年内举办三次比赛，分别在东、中、西部举行，参赛车队</a:t>
            </a:r>
            <a:r>
              <a:rPr lang="en-US" altLang="zh-CN" sz="2000">
                <a:latin typeface="宋体" panose="02010600030101010101" pitchFamily="2" charset="-122"/>
              </a:rPr>
              <a:t>100</a:t>
            </a:r>
            <a:r>
              <a:rPr lang="zh-CN" altLang="zh-CN" sz="2000">
                <a:latin typeface="宋体" panose="02010600030101010101" pitchFamily="2" charset="-122"/>
              </a:rPr>
              <a:t>支以上。德国的</a:t>
            </a:r>
            <a:r>
              <a:rPr lang="en-US" altLang="zh-CN" sz="2000">
                <a:latin typeface="宋体" panose="02010600030101010101" pitchFamily="2" charset="-122"/>
              </a:rPr>
              <a:t>FSG</a:t>
            </a:r>
            <a:r>
              <a:rPr lang="zh-CN" altLang="zh-CN" sz="2000">
                <a:latin typeface="宋体" panose="02010600030101010101" pitchFamily="2" charset="-122"/>
              </a:rPr>
              <a:t>也能吸引全球</a:t>
            </a:r>
            <a:r>
              <a:rPr lang="en-US" altLang="zh-CN" sz="2000">
                <a:latin typeface="宋体" panose="02010600030101010101" pitchFamily="2" charset="-122"/>
              </a:rPr>
              <a:t>80</a:t>
            </a:r>
            <a:r>
              <a:rPr lang="zh-CN" altLang="zh-CN" sz="2000">
                <a:latin typeface="宋体" panose="02010600030101010101" pitchFamily="2" charset="-122"/>
              </a:rPr>
              <a:t>多所大学参赛。中国的厦门理工学院、同济大学和湖南大学从</a:t>
            </a:r>
            <a:r>
              <a:rPr lang="en-US" altLang="zh-CN" sz="2000">
                <a:latin typeface="宋体" panose="02010600030101010101" pitchFamily="2" charset="-122"/>
              </a:rPr>
              <a:t>2005</a:t>
            </a:r>
            <a:r>
              <a:rPr lang="zh-CN" altLang="zh-CN" sz="2000">
                <a:latin typeface="宋体" panose="02010600030101010101" pitchFamily="2" charset="-122"/>
              </a:rPr>
              <a:t>年开始先后出国参加过日本和美国的比赛。</a:t>
            </a:r>
            <a:r>
              <a:rPr lang="en-US" altLang="zh-CN" sz="2000">
                <a:latin typeface="宋体" panose="02010600030101010101" pitchFamily="2" charset="-122"/>
              </a:rPr>
              <a:t>2010</a:t>
            </a:r>
            <a:r>
              <a:rPr lang="zh-CN" altLang="zh-CN" sz="2000">
                <a:latin typeface="宋体" panose="02010600030101010101" pitchFamily="2" charset="-122"/>
              </a:rPr>
              <a:t>年</a:t>
            </a:r>
            <a:r>
              <a:rPr lang="en-US" altLang="zh-CN" sz="2000">
                <a:latin typeface="宋体" panose="02010600030101010101" pitchFamily="2" charset="-122"/>
              </a:rPr>
              <a:t>11</a:t>
            </a:r>
            <a:r>
              <a:rPr lang="zh-CN" altLang="zh-CN" sz="2000">
                <a:latin typeface="宋体" panose="02010600030101010101" pitchFamily="2" charset="-122"/>
              </a:rPr>
              <a:t>月，中国汽车工程学会主办了首届中国大学生方程式汽车大赛，共有</a:t>
            </a:r>
            <a:r>
              <a:rPr lang="en-US" altLang="zh-CN" sz="2000">
                <a:latin typeface="宋体" panose="02010600030101010101" pitchFamily="2" charset="-122"/>
              </a:rPr>
              <a:t>21</a:t>
            </a:r>
            <a:r>
              <a:rPr lang="zh-CN" altLang="zh-CN" sz="2000">
                <a:latin typeface="宋体" panose="02010600030101010101" pitchFamily="2" charset="-122"/>
              </a:rPr>
              <a:t>家高等院校参赛。</a:t>
            </a:r>
          </a:p>
        </p:txBody>
      </p:sp>
      <p:sp>
        <p:nvSpPr>
          <p:cNvPr id="9" name="TextBox 8"/>
          <p:cNvSpPr txBox="1"/>
          <p:nvPr/>
        </p:nvSpPr>
        <p:spPr>
          <a:xfrm>
            <a:off x="1774826" y="11255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3</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大学生方程式汽车赛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728423783"/>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7987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7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7987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79" name="TextBox 7"/>
          <p:cNvSpPr txBox="1">
            <a:spLocks noChangeArrowheads="1"/>
          </p:cNvSpPr>
          <p:nvPr/>
        </p:nvSpPr>
        <p:spPr bwMode="auto">
          <a:xfrm>
            <a:off x="1774826"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直到今日，大学生方程式的比赛还没有形成全球统一的标准，不过，大多数比赛的规则和项目是相同的，同时也有一个折算方法可以评出一个相对公认的成绩。</a:t>
            </a:r>
          </a:p>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中国大学生方程式汽车大赛（英文全称：</a:t>
            </a:r>
            <a:r>
              <a:rPr lang="en-US" altLang="zh-CN" sz="2000">
                <a:latin typeface="宋体" panose="02010600030101010101" pitchFamily="2" charset="-122"/>
              </a:rPr>
              <a:t>Formula Student China</a:t>
            </a:r>
            <a:r>
              <a:rPr lang="zh-CN" altLang="zh-CN" sz="2000">
                <a:latin typeface="宋体" panose="02010600030101010101" pitchFamily="2" charset="-122"/>
              </a:rPr>
              <a:t>，简称：</a:t>
            </a:r>
            <a:r>
              <a:rPr lang="en-US" altLang="zh-CN" sz="2000">
                <a:latin typeface="宋体" panose="02010600030101010101" pitchFamily="2" charset="-122"/>
              </a:rPr>
              <a:t>FSC</a:t>
            </a:r>
            <a:r>
              <a:rPr lang="zh-CN" altLang="zh-CN" sz="2000">
                <a:latin typeface="宋体" panose="02010600030101010101" pitchFamily="2" charset="-122"/>
              </a:rPr>
              <a:t>）起步比较晚，第一届中国大学生方程式汽车大赛是在</a:t>
            </a:r>
            <a:r>
              <a:rPr lang="en-US" altLang="zh-CN" sz="2000">
                <a:latin typeface="宋体" panose="02010600030101010101" pitchFamily="2" charset="-122"/>
              </a:rPr>
              <a:t>2010</a:t>
            </a:r>
            <a:r>
              <a:rPr lang="zh-CN" altLang="zh-CN" sz="2000">
                <a:latin typeface="宋体" panose="02010600030101010101" pitchFamily="2" charset="-122"/>
              </a:rPr>
              <a:t>年由中国汽车工程学会和中国</a:t>
            </a:r>
            <a:r>
              <a:rPr lang="en-US" altLang="zh-CN" sz="2000">
                <a:latin typeface="宋体" panose="02010600030101010101" pitchFamily="2" charset="-122"/>
              </a:rPr>
              <a:t>20</a:t>
            </a:r>
            <a:r>
              <a:rPr lang="zh-CN" altLang="zh-CN" sz="2000">
                <a:latin typeface="宋体" panose="02010600030101010101" pitchFamily="2" charset="-122"/>
              </a:rPr>
              <a:t>所大学院校联合举办，以后每年举办一次。图</a:t>
            </a:r>
            <a:r>
              <a:rPr lang="en-US" altLang="zh-CN" sz="2000">
                <a:latin typeface="宋体" panose="02010600030101010101" pitchFamily="2" charset="-122"/>
              </a:rPr>
              <a:t>11.16</a:t>
            </a:r>
            <a:r>
              <a:rPr lang="zh-CN" altLang="zh-CN" sz="2000">
                <a:latin typeface="宋体" panose="02010600030101010101" pitchFamily="2" charset="-122"/>
              </a:rPr>
              <a:t>是</a:t>
            </a:r>
            <a:r>
              <a:rPr lang="en-US" altLang="zh-CN" sz="2000">
                <a:latin typeface="宋体" panose="02010600030101010101" pitchFamily="2" charset="-122"/>
              </a:rPr>
              <a:t>2010</a:t>
            </a:r>
            <a:r>
              <a:rPr lang="zh-CN" altLang="zh-CN" sz="2000">
                <a:latin typeface="宋体" panose="02010600030101010101" pitchFamily="2" charset="-122"/>
              </a:rPr>
              <a:t>中国大学生方程式汽车大赛</a:t>
            </a:r>
            <a:r>
              <a:rPr lang="en-US" altLang="zh-CN" sz="2000">
                <a:latin typeface="宋体" panose="02010600030101010101" pitchFamily="2" charset="-122"/>
              </a:rPr>
              <a:t>LOGO</a:t>
            </a:r>
            <a:r>
              <a:rPr lang="zh-CN" altLang="zh-CN" sz="2000">
                <a:latin typeface="宋体" panose="02010600030101010101" pitchFamily="2" charset="-122"/>
              </a:rPr>
              <a:t>及口号。</a:t>
            </a:r>
          </a:p>
          <a:p>
            <a:pPr algn="l" eaLnBrk="1" hangingPunct="1">
              <a:lnSpc>
                <a:spcPct val="110000"/>
              </a:lnSpc>
            </a:pPr>
            <a:r>
              <a:rPr lang="en-US" altLang="zh-CN" sz="2000">
                <a:latin typeface="宋体" panose="02010600030101010101" pitchFamily="2" charset="-122"/>
              </a:rPr>
              <a:t>    FSC</a:t>
            </a:r>
            <a:r>
              <a:rPr lang="zh-CN" altLang="zh-CN" sz="2000">
                <a:latin typeface="宋体" panose="02010600030101010101" pitchFamily="2" charset="-122"/>
              </a:rPr>
              <a:t>参照国际赛事规则，制定了中国大学生方程式汽车的规则。参赛车队须在一年内自行设计和制造出一辆在加速、制动、操控性等方面具有优异表现的小型单座方程式赛车，通过进行一系列静态和动态的</a:t>
            </a:r>
            <a:r>
              <a:rPr lang="en-US" altLang="zh-CN" sz="2000">
                <a:latin typeface="宋体" panose="02010600030101010101" pitchFamily="2" charset="-122"/>
              </a:rPr>
              <a:t> </a:t>
            </a:r>
            <a:r>
              <a:rPr lang="zh-CN" altLang="zh-CN" sz="2000">
                <a:latin typeface="宋体" panose="02010600030101010101" pitchFamily="2" charset="-122"/>
              </a:rPr>
              <a:t>项目比赛来评判汽车的优劣，这些项目具体包括营销报告、赛车设计、制造成本分析、直线加速、</a:t>
            </a:r>
            <a:r>
              <a:rPr lang="en-US" altLang="zh-CN" sz="2000">
                <a:latin typeface="宋体" panose="02010600030101010101" pitchFamily="2" charset="-122"/>
              </a:rPr>
              <a:t>8</a:t>
            </a:r>
            <a:r>
              <a:rPr lang="zh-CN" altLang="zh-CN" sz="2000">
                <a:latin typeface="宋体" panose="02010600030101010101" pitchFamily="2" charset="-122"/>
              </a:rPr>
              <a:t>字绕桩、高速避障、耐久测试和燃油经济性等</a:t>
            </a:r>
            <a:r>
              <a:rPr lang="en-US" altLang="zh-CN" sz="2000">
                <a:latin typeface="宋体" panose="02010600030101010101" pitchFamily="2" charset="-122"/>
              </a:rPr>
              <a:t>8</a:t>
            </a:r>
            <a:r>
              <a:rPr lang="zh-CN" altLang="zh-CN" sz="2000">
                <a:latin typeface="宋体" panose="02010600030101010101" pitchFamily="2" charset="-122"/>
              </a:rPr>
              <a:t>项内容。</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3</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大学生方程式汽车赛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643315477"/>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80900"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901"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80902"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3</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大学生方程式汽车赛</a:t>
            </a:r>
            <a:endParaRPr lang="en-US"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80904" name="Picture 2" descr="173698867367700982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4" y="1989138"/>
            <a:ext cx="6911975" cy="385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5" name="TextBox 9"/>
          <p:cNvSpPr txBox="1">
            <a:spLocks noChangeArrowheads="1"/>
          </p:cNvSpPr>
          <p:nvPr/>
        </p:nvSpPr>
        <p:spPr bwMode="auto">
          <a:xfrm>
            <a:off x="2608264" y="5876925"/>
            <a:ext cx="5724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11.16   2010</a:t>
            </a:r>
            <a:r>
              <a:rPr lang="zh-CN" altLang="zh-CN">
                <a:latin typeface="宋体" panose="02010600030101010101" pitchFamily="2" charset="-122"/>
              </a:rPr>
              <a:t>中国大学生方程式汽车大赛</a:t>
            </a:r>
            <a:r>
              <a:rPr lang="en-US" altLang="zh-CN">
                <a:latin typeface="宋体" panose="02010600030101010101" pitchFamily="2" charset="-122"/>
              </a:rPr>
              <a:t>LOGO</a:t>
            </a:r>
            <a:r>
              <a:rPr lang="zh-CN" altLang="zh-CN">
                <a:latin typeface="宋体" panose="02010600030101010101" pitchFamily="2" charset="-122"/>
              </a:rPr>
              <a:t>及口号</a:t>
            </a:r>
            <a:endParaRPr lang="zh-CN" altLang="en-US">
              <a:latin typeface="宋体" panose="02010600030101010101" pitchFamily="2" charset="-122"/>
            </a:endParaRPr>
          </a:p>
        </p:txBody>
      </p:sp>
    </p:spTree>
    <p:extLst>
      <p:ext uri="{BB962C8B-B14F-4D97-AF65-F5344CB8AC3E}">
        <p14:creationId xmlns:p14="http://schemas.microsoft.com/office/powerpoint/2010/main" val="3924880784"/>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81924"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25"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81926"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27" name="TextBox 7"/>
          <p:cNvSpPr txBox="1">
            <a:spLocks noChangeArrowheads="1"/>
          </p:cNvSpPr>
          <p:nvPr/>
        </p:nvSpPr>
        <p:spPr bwMode="auto">
          <a:xfrm>
            <a:off x="1774826" y="1844676"/>
            <a:ext cx="856932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无碳小车是以</a:t>
            </a:r>
            <a:r>
              <a:rPr lang="en-US" altLang="zh-CN" sz="2000">
                <a:latin typeface="宋体" panose="02010600030101010101" pitchFamily="2" charset="-122"/>
              </a:rPr>
              <a:t>4</a:t>
            </a:r>
            <a:r>
              <a:rPr lang="zh-CN" altLang="zh-CN" sz="2000">
                <a:latin typeface="宋体" panose="02010600030101010101" pitchFamily="2" charset="-122"/>
              </a:rPr>
              <a:t>焦耳重力势能为唯一能量的、具有连续避障功能的三轮小车，实现了真正意义上的无碳。</a:t>
            </a:r>
          </a:p>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无碳小车比赛要求小车在行走过程中完成所有动作所需的能量均由此给定重力势能转换而得，不可以使用任何其他来源的能量。并且小车应具有转向控制机构，此转向控制机构具有可调节功能，以适应放有不同间距障碍物的竞赛场地。要求小车为三轮结构。具体设计、材料选用及加工制作均由参赛学生自主完成。比赛项目有两类：“</a:t>
            </a:r>
            <a:r>
              <a:rPr lang="en-US" altLang="zh-CN" sz="2000">
                <a:latin typeface="宋体" panose="02010600030101010101" pitchFamily="2" charset="-122"/>
              </a:rPr>
              <a:t>S</a:t>
            </a:r>
            <a:r>
              <a:rPr lang="zh-CN" altLang="zh-CN" sz="2000">
                <a:latin typeface="宋体" panose="02010600030101010101" pitchFamily="2" charset="-122"/>
              </a:rPr>
              <a:t>”赛道类和“</a:t>
            </a:r>
            <a:r>
              <a:rPr lang="en-US" altLang="zh-CN" sz="2000">
                <a:latin typeface="宋体" panose="02010600030101010101" pitchFamily="2" charset="-122"/>
              </a:rPr>
              <a:t>8</a:t>
            </a:r>
            <a:r>
              <a:rPr lang="zh-CN" altLang="zh-CN" sz="2000">
                <a:latin typeface="宋体" panose="02010600030101010101" pitchFamily="2" charset="-122"/>
              </a:rPr>
              <a:t>”字赛道类。</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4</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无碳小车比赛</a:t>
            </a:r>
            <a:endParaRPr lang="zh-CN"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540324533"/>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82948"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49"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82950"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51" name="TextBox 7"/>
          <p:cNvSpPr txBox="1">
            <a:spLocks noChangeArrowheads="1"/>
          </p:cNvSpPr>
          <p:nvPr/>
        </p:nvSpPr>
        <p:spPr bwMode="auto">
          <a:xfrm>
            <a:off x="1774826" y="1844676"/>
            <a:ext cx="8569325"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lnSpc>
                <a:spcPct val="150000"/>
              </a:lnSpc>
            </a:pPr>
            <a:r>
              <a:rPr lang="zh-CN" altLang="zh-CN" sz="2000" b="1">
                <a:latin typeface="宋体" panose="02010600030101010101" pitchFamily="2" charset="-122"/>
              </a:rPr>
              <a:t>设计要求</a:t>
            </a:r>
          </a:p>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设计一种将重力势能转换为机械能，并可用来驱动小车行走及转向的装置。无碳小车采用三轮结构，前转向轮最大外径不小于</a:t>
            </a:r>
            <a:r>
              <a:rPr lang="en-US" altLang="zh-CN" sz="2000">
                <a:latin typeface="宋体" panose="02010600030101010101" pitchFamily="2" charset="-122"/>
              </a:rPr>
              <a:t>Φ30mm</a:t>
            </a:r>
            <a:r>
              <a:rPr lang="zh-CN" altLang="zh-CN" sz="2000">
                <a:latin typeface="宋体" panose="02010600030101010101" pitchFamily="2" charset="-122"/>
              </a:rPr>
              <a:t>，小车上装载一外形尺寸为</a:t>
            </a:r>
            <a:r>
              <a:rPr lang="en-US" altLang="zh-CN" sz="2000">
                <a:latin typeface="宋体" panose="02010600030101010101" pitchFamily="2" charset="-122"/>
              </a:rPr>
              <a:t>Φ60mm×20mm</a:t>
            </a:r>
            <a:r>
              <a:rPr lang="zh-CN" altLang="zh-CN" sz="2000">
                <a:latin typeface="宋体" panose="02010600030101010101" pitchFamily="2" charset="-122"/>
              </a:rPr>
              <a:t>且质量不小于</a:t>
            </a:r>
            <a:r>
              <a:rPr lang="en-US" altLang="zh-CN" sz="2000">
                <a:latin typeface="宋体" panose="02010600030101010101" pitchFamily="2" charset="-122"/>
              </a:rPr>
              <a:t>400g</a:t>
            </a:r>
            <a:r>
              <a:rPr lang="zh-CN" altLang="zh-CN" sz="2000">
                <a:latin typeface="宋体" panose="02010600030101010101" pitchFamily="2" charset="-122"/>
              </a:rPr>
              <a:t>的实心圆柱型钢制质量块。该无碳小车在前行时能够自动避开赛道上设置的障碍物</a:t>
            </a:r>
            <a:r>
              <a:rPr lang="en-US" altLang="zh-CN" sz="2000">
                <a:latin typeface="宋体" panose="02010600030101010101" pitchFamily="2" charset="-122"/>
              </a:rPr>
              <a:t>(</a:t>
            </a:r>
            <a:r>
              <a:rPr lang="zh-CN" altLang="zh-CN" sz="2000">
                <a:latin typeface="宋体" panose="02010600030101010101" pitchFamily="2" charset="-122"/>
              </a:rPr>
              <a:t>每间隔</a:t>
            </a:r>
            <a:r>
              <a:rPr lang="en-US" altLang="zh-CN" sz="2000">
                <a:latin typeface="宋体" panose="02010600030101010101" pitchFamily="2" charset="-122"/>
              </a:rPr>
              <a:t>1</a:t>
            </a:r>
            <a:r>
              <a:rPr lang="zh-CN" altLang="zh-CN" sz="2000">
                <a:latin typeface="宋体" panose="02010600030101010101" pitchFamily="2" charset="-122"/>
              </a:rPr>
              <a:t>米，放置一个直径</a:t>
            </a:r>
            <a:r>
              <a:rPr lang="en-US" altLang="zh-CN" sz="2000">
                <a:latin typeface="宋体" panose="02010600030101010101" pitchFamily="2" charset="-122"/>
              </a:rPr>
              <a:t>20mm</a:t>
            </a:r>
            <a:r>
              <a:rPr lang="zh-CN" altLang="zh-CN" sz="2000">
                <a:latin typeface="宋体" panose="02010600030101010101" pitchFamily="2" charset="-122"/>
              </a:rPr>
              <a:t>、高</a:t>
            </a:r>
            <a:r>
              <a:rPr lang="en-US" altLang="zh-CN" sz="2000">
                <a:latin typeface="宋体" panose="02010600030101010101" pitchFamily="2" charset="-122"/>
              </a:rPr>
              <a:t>200mm</a:t>
            </a:r>
            <a:r>
              <a:rPr lang="zh-CN" altLang="zh-CN" sz="2000">
                <a:latin typeface="宋体" panose="02010600030101010101" pitchFamily="2" charset="-122"/>
              </a:rPr>
              <a:t>的弹性障碍圆棒</a:t>
            </a:r>
            <a:r>
              <a:rPr lang="en-US" altLang="zh-CN" sz="2000">
                <a:latin typeface="宋体" panose="02010600030101010101" pitchFamily="2" charset="-122"/>
              </a:rPr>
              <a:t>)</a:t>
            </a:r>
            <a:r>
              <a:rPr lang="zh-CN" altLang="zh-CN" sz="2000">
                <a:latin typeface="宋体" panose="02010600030101010101" pitchFamily="2" charset="-122"/>
              </a:rPr>
              <a:t>。</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4</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无碳小车比赛</a:t>
            </a:r>
            <a:endParaRPr lang="zh-CN"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480208167"/>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8397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7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8397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微软雅黑" pitchFamily="34" charset="-122"/>
                <a:ea typeface="微软雅黑" pitchFamily="34" charset="-122"/>
              </a:rPr>
              <a:t>4</a:t>
            </a:r>
            <a:r>
              <a:rPr lang="zh-CN" altLang="en-US" sz="2400" dirty="0">
                <a:effectLst>
                  <a:outerShdw blurRad="38100" dist="38100" dir="2700000" algn="tl">
                    <a:srgbClr val="000000">
                      <a:alpha val="43137"/>
                    </a:srgbClr>
                  </a:outerShdw>
                </a:effectLst>
                <a:latin typeface="微软雅黑" pitchFamily="34" charset="-122"/>
                <a:ea typeface="微软雅黑" pitchFamily="34" charset="-122"/>
              </a:rPr>
              <a:t>、</a:t>
            </a:r>
            <a:r>
              <a:rPr lang="zh-CN" altLang="zh-CN" sz="2400" dirty="0">
                <a:effectLst>
                  <a:outerShdw blurRad="38100" dist="38100" dir="2700000" algn="tl">
                    <a:srgbClr val="000000">
                      <a:alpha val="43137"/>
                    </a:srgbClr>
                  </a:outerShdw>
                </a:effectLst>
                <a:latin typeface="微软雅黑" pitchFamily="34" charset="-122"/>
                <a:ea typeface="微软雅黑" pitchFamily="34" charset="-122"/>
              </a:rPr>
              <a:t>无碳小车比赛</a:t>
            </a:r>
            <a:endParaRPr lang="zh-CN" altLang="zh-CN" sz="24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83976" name="Picture 2" descr="无标题"/>
          <p:cNvPicPr>
            <a:picLocks noChangeAspect="1" noChangeArrowheads="1"/>
          </p:cNvPicPr>
          <p:nvPr/>
        </p:nvPicPr>
        <p:blipFill>
          <a:blip r:embed="rId3">
            <a:extLst>
              <a:ext uri="{28A0092B-C50C-407E-A947-70E740481C1C}">
                <a14:useLocalDpi xmlns:a14="http://schemas.microsoft.com/office/drawing/2010/main" val="0"/>
              </a:ext>
            </a:extLst>
          </a:blip>
          <a:srcRect r="70886" b="42122"/>
          <a:stretch>
            <a:fillRect/>
          </a:stretch>
        </p:blipFill>
        <p:spPr bwMode="auto">
          <a:xfrm>
            <a:off x="3216276" y="1916113"/>
            <a:ext cx="5040313"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7" name="TextBox 9"/>
          <p:cNvSpPr txBox="1">
            <a:spLocks noChangeArrowheads="1"/>
          </p:cNvSpPr>
          <p:nvPr/>
        </p:nvSpPr>
        <p:spPr bwMode="auto">
          <a:xfrm>
            <a:off x="3921125" y="5876925"/>
            <a:ext cx="309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11.17  </a:t>
            </a:r>
            <a:r>
              <a:rPr lang="zh-CN" altLang="zh-CN">
                <a:latin typeface="宋体" panose="02010600030101010101" pitchFamily="2" charset="-122"/>
              </a:rPr>
              <a:t>无碳小车三维模型</a:t>
            </a:r>
            <a:endParaRPr lang="zh-CN" altLang="en-US">
              <a:latin typeface="宋体" panose="02010600030101010101" pitchFamily="2" charset="-122"/>
            </a:endParaRPr>
          </a:p>
        </p:txBody>
      </p:sp>
    </p:spTree>
    <p:extLst>
      <p:ext uri="{BB962C8B-B14F-4D97-AF65-F5344CB8AC3E}">
        <p14:creationId xmlns:p14="http://schemas.microsoft.com/office/powerpoint/2010/main" val="2994949106"/>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3"/>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8499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99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8499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999" name="TextBox 7"/>
          <p:cNvSpPr txBox="1">
            <a:spLocks noChangeArrowheads="1"/>
          </p:cNvSpPr>
          <p:nvPr/>
        </p:nvSpPr>
        <p:spPr bwMode="auto">
          <a:xfrm>
            <a:off x="1774826" y="1341439"/>
            <a:ext cx="5445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r>
              <a:rPr lang="zh-CN" altLang="zh-CN" sz="2400">
                <a:solidFill>
                  <a:srgbClr val="FF0000"/>
                </a:solidFill>
                <a:latin typeface="黑体" panose="02010609060101010101" pitchFamily="49" charset="-122"/>
                <a:ea typeface="黑体" panose="02010609060101010101" pitchFamily="49" charset="-122"/>
              </a:rPr>
              <a:t>【</a:t>
            </a:r>
            <a:r>
              <a:rPr lang="zh-CN" altLang="zh-CN" sz="2400" b="1">
                <a:solidFill>
                  <a:srgbClr val="FF0000"/>
                </a:solidFill>
              </a:rPr>
              <a:t>项目总结</a:t>
            </a:r>
            <a:r>
              <a:rPr lang="zh-CN" altLang="zh-CN" sz="2400">
                <a:solidFill>
                  <a:srgbClr val="FF0000"/>
                </a:solidFill>
                <a:latin typeface="黑体" panose="02010609060101010101" pitchFamily="49" charset="-122"/>
                <a:ea typeface="黑体" panose="02010609060101010101" pitchFamily="49" charset="-122"/>
              </a:rPr>
              <a:t>】</a:t>
            </a:r>
            <a:endParaRPr lang="zh-CN" altLang="en-US" sz="2400">
              <a:solidFill>
                <a:srgbClr val="FF0000"/>
              </a:solidFill>
              <a:latin typeface="黑体" panose="02010609060101010101" pitchFamily="49" charset="-122"/>
              <a:ea typeface="黑体" panose="02010609060101010101" pitchFamily="49" charset="-122"/>
            </a:endParaRPr>
          </a:p>
        </p:txBody>
      </p:sp>
      <p:sp>
        <p:nvSpPr>
          <p:cNvPr id="85000" name="TextBox 8"/>
          <p:cNvSpPr txBox="1">
            <a:spLocks noChangeArrowheads="1"/>
          </p:cNvSpPr>
          <p:nvPr/>
        </p:nvSpPr>
        <p:spPr bwMode="auto">
          <a:xfrm>
            <a:off x="1774826" y="1844676"/>
            <a:ext cx="85693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r>
              <a:rPr lang="en-US" altLang="zh-CN" sz="2000"/>
              <a:t>      </a:t>
            </a:r>
            <a:r>
              <a:rPr lang="zh-CN" altLang="zh-CN" sz="2000"/>
              <a:t>本项目主要介绍了汽车运动的起源及发展、世界汽车著名赛事、汽车运动场上的风云人物以及中国汽车专业学生的科技活动。</a:t>
            </a:r>
          </a:p>
        </p:txBody>
      </p:sp>
      <p:sp>
        <p:nvSpPr>
          <p:cNvPr id="85001" name="TextBox 9"/>
          <p:cNvSpPr txBox="1">
            <a:spLocks noChangeArrowheads="1"/>
          </p:cNvSpPr>
          <p:nvPr/>
        </p:nvSpPr>
        <p:spPr bwMode="auto">
          <a:xfrm>
            <a:off x="1774826" y="2565401"/>
            <a:ext cx="5445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r>
              <a:rPr lang="zh-CN" altLang="zh-CN" sz="2400">
                <a:solidFill>
                  <a:srgbClr val="FF0000"/>
                </a:solidFill>
                <a:latin typeface="黑体" panose="02010609060101010101" pitchFamily="49" charset="-122"/>
                <a:ea typeface="黑体" panose="02010609060101010101" pitchFamily="49" charset="-122"/>
              </a:rPr>
              <a:t>【</a:t>
            </a:r>
            <a:r>
              <a:rPr lang="zh-CN" altLang="zh-CN" sz="2400" b="1">
                <a:solidFill>
                  <a:srgbClr val="FF0000"/>
                </a:solidFill>
              </a:rPr>
              <a:t>项目</a:t>
            </a:r>
            <a:r>
              <a:rPr lang="zh-CN" altLang="en-US" sz="2400" b="1">
                <a:solidFill>
                  <a:srgbClr val="FF0000"/>
                </a:solidFill>
              </a:rPr>
              <a:t>训练</a:t>
            </a:r>
            <a:r>
              <a:rPr lang="zh-CN" altLang="zh-CN" sz="2400">
                <a:solidFill>
                  <a:srgbClr val="FF0000"/>
                </a:solidFill>
                <a:latin typeface="黑体" panose="02010609060101010101" pitchFamily="49" charset="-122"/>
                <a:ea typeface="黑体" panose="02010609060101010101" pitchFamily="49" charset="-122"/>
              </a:rPr>
              <a:t>】</a:t>
            </a:r>
            <a:endParaRPr lang="zh-CN" altLang="en-US" sz="2400">
              <a:solidFill>
                <a:srgbClr val="FF0000"/>
              </a:solidFill>
              <a:latin typeface="黑体" panose="02010609060101010101" pitchFamily="49" charset="-122"/>
              <a:ea typeface="黑体" panose="02010609060101010101" pitchFamily="49" charset="-122"/>
            </a:endParaRPr>
          </a:p>
        </p:txBody>
      </p:sp>
      <p:sp>
        <p:nvSpPr>
          <p:cNvPr id="85002" name="TextBox 10"/>
          <p:cNvSpPr txBox="1">
            <a:spLocks noChangeArrowheads="1"/>
          </p:cNvSpPr>
          <p:nvPr/>
        </p:nvSpPr>
        <p:spPr bwMode="auto">
          <a:xfrm>
            <a:off x="1847850" y="2924176"/>
            <a:ext cx="849630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50000"/>
              </a:lnSpc>
            </a:pPr>
            <a:r>
              <a:rPr lang="en-US" altLang="zh-CN" sz="2000">
                <a:latin typeface="宋体" panose="02010600030101010101" pitchFamily="2" charset="-122"/>
              </a:rPr>
              <a:t>1</a:t>
            </a:r>
            <a:r>
              <a:rPr lang="zh-CN" altLang="en-US" sz="2000">
                <a:latin typeface="宋体" panose="02010600030101010101" pitchFamily="2" charset="-122"/>
              </a:rPr>
              <a:t>、</a:t>
            </a:r>
            <a:r>
              <a:rPr lang="zh-CN" altLang="zh-CN" sz="2000">
                <a:latin typeface="宋体" panose="02010600030101010101" pitchFamily="2" charset="-122"/>
              </a:rPr>
              <a:t>世界上公认的汽车运动诞生日是哪一年？</a:t>
            </a:r>
          </a:p>
          <a:p>
            <a:pPr algn="l" eaLnBrk="1" hangingPunct="1">
              <a:lnSpc>
                <a:spcPct val="150000"/>
              </a:lnSpc>
            </a:pPr>
            <a:r>
              <a:rPr lang="en-US" altLang="zh-CN" sz="2000">
                <a:latin typeface="宋体" panose="02010600030101010101" pitchFamily="2" charset="-122"/>
              </a:rPr>
              <a:t>2</a:t>
            </a:r>
            <a:r>
              <a:rPr lang="zh-CN" altLang="en-US" sz="2000">
                <a:latin typeface="宋体" panose="02010600030101010101" pitchFamily="2" charset="-122"/>
              </a:rPr>
              <a:t>、</a:t>
            </a:r>
            <a:r>
              <a:rPr lang="zh-CN" altLang="zh-CN" sz="2000">
                <a:latin typeface="宋体" panose="02010600030101010101" pitchFamily="2" charset="-122"/>
              </a:rPr>
              <a:t>请列举出四个世界著名汽车赛事。</a:t>
            </a:r>
          </a:p>
          <a:p>
            <a:pPr algn="l" eaLnBrk="1" hangingPunct="1">
              <a:lnSpc>
                <a:spcPct val="150000"/>
              </a:lnSpc>
            </a:pPr>
            <a:r>
              <a:rPr lang="en-US" altLang="zh-CN" sz="2000">
                <a:latin typeface="宋体" panose="02010600030101010101" pitchFamily="2" charset="-122"/>
              </a:rPr>
              <a:t>3</a:t>
            </a:r>
            <a:r>
              <a:rPr lang="zh-CN" altLang="en-US" sz="2000">
                <a:latin typeface="宋体" panose="02010600030101010101" pitchFamily="2" charset="-122"/>
              </a:rPr>
              <a:t>、</a:t>
            </a:r>
            <a:r>
              <a:rPr lang="zh-CN" altLang="zh-CN" sz="2000">
                <a:latin typeface="宋体" panose="02010600030101010101" pitchFamily="2" charset="-122"/>
              </a:rPr>
              <a:t>请列举四位世界著名赛车手。</a:t>
            </a:r>
          </a:p>
          <a:p>
            <a:pPr algn="l" eaLnBrk="1" hangingPunct="1">
              <a:lnSpc>
                <a:spcPct val="150000"/>
              </a:lnSpc>
            </a:pPr>
            <a:r>
              <a:rPr lang="en-US" altLang="zh-CN" sz="2000">
                <a:latin typeface="宋体" panose="02010600030101010101" pitchFamily="2" charset="-122"/>
              </a:rPr>
              <a:t>4</a:t>
            </a:r>
            <a:r>
              <a:rPr lang="zh-CN" altLang="en-US" sz="2000">
                <a:latin typeface="宋体" panose="02010600030101010101" pitchFamily="2" charset="-122"/>
              </a:rPr>
              <a:t>、</a:t>
            </a:r>
            <a:r>
              <a:rPr lang="zh-CN" altLang="zh-CN" sz="2000">
                <a:latin typeface="宋体" panose="02010600030101010101" pitchFamily="2" charset="-122"/>
              </a:rPr>
              <a:t>请列举三项中国汽车专业学生科技活动。</a:t>
            </a:r>
          </a:p>
          <a:p>
            <a:pPr algn="l" eaLnBrk="1" hangingPunct="1">
              <a:lnSpc>
                <a:spcPct val="150000"/>
              </a:lnSpc>
            </a:pPr>
            <a:r>
              <a:rPr lang="en-US" altLang="zh-CN" sz="2000">
                <a:latin typeface="宋体" panose="02010600030101010101" pitchFamily="2" charset="-122"/>
              </a:rPr>
              <a:t>5</a:t>
            </a:r>
            <a:r>
              <a:rPr lang="zh-CN" altLang="en-US" sz="2000">
                <a:latin typeface="宋体" panose="02010600030101010101" pitchFamily="2" charset="-122"/>
              </a:rPr>
              <a:t>、</a:t>
            </a:r>
            <a:r>
              <a:rPr lang="zh-CN" altLang="zh-CN" sz="2000">
                <a:latin typeface="宋体" panose="02010600030101010101" pitchFamily="2" charset="-122"/>
              </a:rPr>
              <a:t>请叙述无碳小车的工作原理。</a:t>
            </a:r>
          </a:p>
          <a:p>
            <a:pPr algn="l" eaLnBrk="1" hangingPunct="1">
              <a:lnSpc>
                <a:spcPct val="150000"/>
              </a:lnSpc>
            </a:pPr>
            <a:r>
              <a:rPr lang="en-US" altLang="zh-CN" sz="2000">
                <a:latin typeface="宋体" panose="02010600030101010101" pitchFamily="2" charset="-122"/>
              </a:rPr>
              <a:t>6</a:t>
            </a:r>
            <a:r>
              <a:rPr lang="zh-CN" altLang="en-US" sz="2000">
                <a:latin typeface="宋体" panose="02010600030101010101" pitchFamily="2" charset="-122"/>
              </a:rPr>
              <a:t>、</a:t>
            </a:r>
            <a:r>
              <a:rPr lang="zh-CN" altLang="zh-CN" sz="2000">
                <a:latin typeface="宋体" panose="02010600030101010101" pitchFamily="2" charset="-122"/>
              </a:rPr>
              <a:t>什么是方程式赛车，国际汽联管辖的世界级的方程式赛车分为哪三个级别？</a:t>
            </a:r>
            <a:endParaRPr lang="zh-CN" altLang="en-US" sz="2000">
              <a:latin typeface="宋体" panose="02010600030101010101" pitchFamily="2" charset="-122"/>
            </a:endParaRPr>
          </a:p>
        </p:txBody>
      </p:sp>
    </p:spTree>
    <p:extLst>
      <p:ext uri="{BB962C8B-B14F-4D97-AF65-F5344CB8AC3E}">
        <p14:creationId xmlns:p14="http://schemas.microsoft.com/office/powerpoint/2010/main" val="1934652522"/>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0180"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1"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0182"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3" name="TextBox 7"/>
          <p:cNvSpPr txBox="1">
            <a:spLocks noChangeArrowheads="1"/>
          </p:cNvSpPr>
          <p:nvPr/>
        </p:nvSpPr>
        <p:spPr bwMode="auto">
          <a:xfrm>
            <a:off x="1847851" y="2636838"/>
            <a:ext cx="85693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方程式英文单词</a:t>
            </a:r>
            <a:r>
              <a:rPr lang="en-US" altLang="zh-CN" sz="2000">
                <a:latin typeface="宋体" panose="02010600030101010101" pitchFamily="2" charset="-122"/>
              </a:rPr>
              <a:t>Formula</a:t>
            </a:r>
            <a:r>
              <a:rPr lang="zh-CN" altLang="zh-CN" sz="2000">
                <a:latin typeface="宋体" panose="02010600030101010101" pitchFamily="2" charset="-122"/>
              </a:rPr>
              <a:t>的原意是</a:t>
            </a:r>
            <a:r>
              <a:rPr lang="en-US" altLang="zh-CN" sz="2000">
                <a:latin typeface="宋体" panose="02010600030101010101" pitchFamily="2" charset="-122"/>
              </a:rPr>
              <a:t>惯例</a:t>
            </a:r>
            <a:r>
              <a:rPr lang="zh-CN" altLang="zh-CN" sz="2000">
                <a:latin typeface="宋体" panose="02010600030101010101" pitchFamily="2" charset="-122"/>
              </a:rPr>
              <a:t>，</a:t>
            </a:r>
            <a:r>
              <a:rPr lang="en-US" altLang="zh-CN" sz="2000">
                <a:latin typeface="宋体" panose="02010600030101010101" pitchFamily="2" charset="-122"/>
              </a:rPr>
              <a:t>常规</a:t>
            </a:r>
            <a:r>
              <a:rPr lang="zh-CN" altLang="zh-CN" sz="2000">
                <a:latin typeface="宋体" panose="02010600030101010101" pitchFamily="2" charset="-122"/>
              </a:rPr>
              <a:t>，</a:t>
            </a:r>
            <a:r>
              <a:rPr lang="en-US" altLang="zh-CN" sz="2000">
                <a:latin typeface="宋体" panose="02010600030101010101" pitchFamily="2" charset="-122"/>
              </a:rPr>
              <a:t>准则</a:t>
            </a:r>
            <a:r>
              <a:rPr lang="zh-CN" altLang="zh-CN" sz="2000">
                <a:latin typeface="宋体" panose="02010600030101010101" pitchFamily="2" charset="-122"/>
              </a:rPr>
              <a:t>，方案。方程式赛车就是指以共同的车辆技术规定的方程式</a:t>
            </a:r>
            <a:r>
              <a:rPr lang="en-US" altLang="zh-CN" sz="2000">
                <a:latin typeface="宋体" panose="02010600030101010101" pitchFamily="2" charset="-122"/>
              </a:rPr>
              <a:t>(</a:t>
            </a:r>
            <a:r>
              <a:rPr lang="zh-CN" altLang="zh-CN" sz="2000">
                <a:latin typeface="宋体" panose="02010600030101010101" pitchFamily="2" charset="-122"/>
              </a:rPr>
              <a:t>比如规定好赛车的车体结构、车重、发动机排量、油箱容量等等</a:t>
            </a:r>
            <a:r>
              <a:rPr lang="en-US" altLang="zh-CN" sz="2000">
                <a:latin typeface="宋体" panose="02010600030101010101" pitchFamily="2" charset="-122"/>
              </a:rPr>
              <a:t>)</a:t>
            </a:r>
            <a:r>
              <a:rPr lang="zh-CN" altLang="zh-CN" sz="2000">
                <a:latin typeface="宋体" panose="02010600030101010101" pitchFamily="2" charset="-122"/>
              </a:rPr>
              <a:t>所造出来的赛车，就是方程式赛车。用方程式赛车参加的比赛就是方程式汽车赛。</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2</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摩纳哥蒙特卡罗</a:t>
            </a:r>
            <a:r>
              <a:rPr lang="en-US" altLang="zh-CN" sz="2400" dirty="0">
                <a:effectLst>
                  <a:outerShdw blurRad="38100" dist="38100" dir="2700000" algn="tl">
                    <a:srgbClr val="000000">
                      <a:alpha val="43137"/>
                    </a:srgbClr>
                  </a:outerShdw>
                </a:effectLst>
                <a:latin typeface="黑体" pitchFamily="49" charset="-122"/>
                <a:ea typeface="黑体" pitchFamily="49" charset="-122"/>
              </a:rPr>
              <a:t>F1</a:t>
            </a:r>
            <a:r>
              <a:rPr lang="zh-CN" altLang="zh-CN" sz="2400" dirty="0">
                <a:effectLst>
                  <a:outerShdw blurRad="38100" dist="38100" dir="2700000" algn="tl">
                    <a:srgbClr val="000000">
                      <a:alpha val="43137"/>
                    </a:srgbClr>
                  </a:outerShdw>
                </a:effectLst>
                <a:latin typeface="黑体" pitchFamily="49" charset="-122"/>
                <a:ea typeface="黑体" pitchFamily="49" charset="-122"/>
              </a:rPr>
              <a:t>大奖赛</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sp>
        <p:nvSpPr>
          <p:cNvPr id="50185" name="TextBox 9"/>
          <p:cNvSpPr txBox="1">
            <a:spLocks noChangeArrowheads="1"/>
          </p:cNvSpPr>
          <p:nvPr/>
        </p:nvSpPr>
        <p:spPr bwMode="auto">
          <a:xfrm>
            <a:off x="2236789" y="2047876"/>
            <a:ext cx="23510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sz="2400" b="1"/>
              <a:t>方程式赛车概念</a:t>
            </a:r>
            <a:endParaRPr lang="zh-CN" altLang="en-US" sz="2400"/>
          </a:p>
        </p:txBody>
      </p:sp>
    </p:spTree>
    <p:extLst>
      <p:ext uri="{BB962C8B-B14F-4D97-AF65-F5344CB8AC3E}">
        <p14:creationId xmlns:p14="http://schemas.microsoft.com/office/powerpoint/2010/main" val="1829553838"/>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1204"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05"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1206"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07" name="TextBox 7"/>
          <p:cNvSpPr txBox="1">
            <a:spLocks noChangeArrowheads="1"/>
          </p:cNvSpPr>
          <p:nvPr/>
        </p:nvSpPr>
        <p:spPr bwMode="auto">
          <a:xfrm>
            <a:off x="1847851" y="1844675"/>
            <a:ext cx="8569325"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目前，由国际汽联管辖的世界级的方程式赛车分为三个级别，最高级别是一级方程式</a:t>
            </a:r>
            <a:r>
              <a:rPr lang="en-US" altLang="zh-CN" sz="2000">
                <a:latin typeface="宋体" panose="02010600030101010101" pitchFamily="2" charset="-122"/>
              </a:rPr>
              <a:t>(Formula 1</a:t>
            </a:r>
            <a:r>
              <a:rPr lang="zh-CN" altLang="zh-CN" sz="2000">
                <a:latin typeface="宋体" panose="02010600030101010101" pitchFamily="2" charset="-122"/>
              </a:rPr>
              <a:t>，简称</a:t>
            </a:r>
            <a:r>
              <a:rPr lang="en-US" altLang="zh-CN" sz="2000">
                <a:latin typeface="宋体" panose="02010600030101010101" pitchFamily="2" charset="-122"/>
              </a:rPr>
              <a:t>F1)</a:t>
            </a:r>
            <a:r>
              <a:rPr lang="zh-CN" altLang="zh-CN" sz="2000">
                <a:latin typeface="宋体" panose="02010600030101010101" pitchFamily="2" charset="-122"/>
              </a:rPr>
              <a:t>，赛车发动机排量为</a:t>
            </a:r>
            <a:r>
              <a:rPr lang="en-US" altLang="zh-CN" sz="2000">
                <a:latin typeface="宋体" panose="02010600030101010101" pitchFamily="2" charset="-122"/>
              </a:rPr>
              <a:t>3.5</a:t>
            </a:r>
            <a:r>
              <a:rPr lang="zh-CN" altLang="zh-CN" sz="2000">
                <a:latin typeface="宋体" panose="02010600030101010101" pitchFamily="2" charset="-122"/>
              </a:rPr>
              <a:t>升，功率</a:t>
            </a:r>
            <a:r>
              <a:rPr lang="en-US" altLang="zh-CN" sz="2000">
                <a:latin typeface="宋体" panose="02010600030101010101" pitchFamily="2" charset="-122"/>
              </a:rPr>
              <a:t>478</a:t>
            </a:r>
            <a:r>
              <a:rPr lang="zh-CN" altLang="zh-CN" sz="2000">
                <a:latin typeface="宋体" panose="02010600030101010101" pitchFamily="2" charset="-122"/>
              </a:rPr>
              <a:t>千瓦，最高时速超过</a:t>
            </a:r>
            <a:r>
              <a:rPr lang="en-US" altLang="zh-CN" sz="2000">
                <a:latin typeface="宋体" panose="02010600030101010101" pitchFamily="2" charset="-122"/>
              </a:rPr>
              <a:t>315</a:t>
            </a:r>
            <a:r>
              <a:rPr lang="zh-CN" altLang="zh-CN" sz="2000">
                <a:latin typeface="宋体" panose="02010600030101010101" pitchFamily="2" charset="-122"/>
              </a:rPr>
              <a:t>千米；其次是方程式</a:t>
            </a:r>
            <a:r>
              <a:rPr lang="en-US" altLang="zh-CN" sz="2000">
                <a:latin typeface="宋体" panose="02010600030101010101" pitchFamily="2" charset="-122"/>
              </a:rPr>
              <a:t>3000(Formula 3000</a:t>
            </a:r>
            <a:r>
              <a:rPr lang="zh-CN" altLang="zh-CN" sz="2000">
                <a:latin typeface="宋体" panose="02010600030101010101" pitchFamily="2" charset="-122"/>
              </a:rPr>
              <a:t>，简称</a:t>
            </a:r>
            <a:r>
              <a:rPr lang="en-US" altLang="zh-CN" sz="2000">
                <a:latin typeface="宋体" panose="02010600030101010101" pitchFamily="2" charset="-122"/>
              </a:rPr>
              <a:t>F3000)</a:t>
            </a:r>
            <a:r>
              <a:rPr lang="zh-CN" altLang="zh-CN" sz="2000">
                <a:latin typeface="宋体" panose="02010600030101010101" pitchFamily="2" charset="-122"/>
              </a:rPr>
              <a:t>，发动机排量</a:t>
            </a:r>
            <a:r>
              <a:rPr lang="en-US" altLang="zh-CN" sz="2000">
                <a:latin typeface="宋体" panose="02010600030101010101" pitchFamily="2" charset="-122"/>
              </a:rPr>
              <a:t>3</a:t>
            </a:r>
            <a:r>
              <a:rPr lang="zh-CN" altLang="zh-CN" sz="2000">
                <a:latin typeface="宋体" panose="02010600030101010101" pitchFamily="2" charset="-122"/>
              </a:rPr>
              <a:t>升，功率</a:t>
            </a:r>
            <a:r>
              <a:rPr lang="en-US" altLang="zh-CN" sz="2000">
                <a:latin typeface="宋体" panose="02010600030101010101" pitchFamily="2" charset="-122"/>
              </a:rPr>
              <a:t>350</a:t>
            </a:r>
            <a:r>
              <a:rPr lang="zh-CN" altLang="zh-CN" sz="2000">
                <a:latin typeface="宋体" panose="02010600030101010101" pitchFamily="2" charset="-122"/>
              </a:rPr>
              <a:t>千瓦；再其次是三级方程式</a:t>
            </a:r>
            <a:r>
              <a:rPr lang="en-US" altLang="zh-CN" sz="2000">
                <a:latin typeface="宋体" panose="02010600030101010101" pitchFamily="2" charset="-122"/>
              </a:rPr>
              <a:t>(Formula 3</a:t>
            </a:r>
            <a:r>
              <a:rPr lang="zh-CN" altLang="zh-CN" sz="2000">
                <a:latin typeface="宋体" panose="02010600030101010101" pitchFamily="2" charset="-122"/>
              </a:rPr>
              <a:t>，简称</a:t>
            </a:r>
            <a:r>
              <a:rPr lang="en-US" altLang="zh-CN" sz="2000">
                <a:latin typeface="宋体" panose="02010600030101010101" pitchFamily="2" charset="-122"/>
              </a:rPr>
              <a:t>F3)</a:t>
            </a:r>
            <a:r>
              <a:rPr lang="zh-CN" altLang="zh-CN" sz="2000">
                <a:latin typeface="宋体" panose="02010600030101010101" pitchFamily="2" charset="-122"/>
              </a:rPr>
              <a:t>，发动机排量</a:t>
            </a:r>
            <a:r>
              <a:rPr lang="en-US" altLang="zh-CN" sz="2000">
                <a:latin typeface="宋体" panose="02010600030101010101" pitchFamily="2" charset="-122"/>
              </a:rPr>
              <a:t>2</a:t>
            </a:r>
            <a:r>
              <a:rPr lang="zh-CN" altLang="zh-CN" sz="2000">
                <a:latin typeface="宋体" panose="02010600030101010101" pitchFamily="2" charset="-122"/>
              </a:rPr>
              <a:t>升，功率</a:t>
            </a:r>
            <a:r>
              <a:rPr lang="en-US" altLang="zh-CN" sz="2000">
                <a:latin typeface="宋体" panose="02010600030101010101" pitchFamily="2" charset="-122"/>
              </a:rPr>
              <a:t>125</a:t>
            </a:r>
            <a:r>
              <a:rPr lang="zh-CN" altLang="zh-CN" sz="2000">
                <a:latin typeface="宋体" panose="02010600030101010101" pitchFamily="2" charset="-122"/>
              </a:rPr>
              <a:t>千瓦。方程式汽车大赛中最为著名的是摩纳哥蒙特卡罗</a:t>
            </a:r>
            <a:r>
              <a:rPr lang="en-US" altLang="zh-CN" sz="2000">
                <a:latin typeface="宋体" panose="02010600030101010101" pitchFamily="2" charset="-122"/>
              </a:rPr>
              <a:t>F1</a:t>
            </a:r>
            <a:r>
              <a:rPr lang="zh-CN" altLang="zh-CN" sz="2000">
                <a:latin typeface="宋体" panose="02010600030101010101" pitchFamily="2" charset="-122"/>
              </a:rPr>
              <a:t>大奖赛（图</a:t>
            </a:r>
            <a:r>
              <a:rPr lang="en-US" altLang="zh-CN" sz="2000">
                <a:latin typeface="宋体" panose="02010600030101010101" pitchFamily="2" charset="-122"/>
              </a:rPr>
              <a:t>11.4</a:t>
            </a:r>
            <a:r>
              <a:rPr lang="zh-CN" altLang="zh-CN" sz="2000">
                <a:latin typeface="宋体" panose="02010600030101010101" pitchFamily="2" charset="-122"/>
              </a:rPr>
              <a:t>）。</a:t>
            </a:r>
          </a:p>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摩纳哥是地处欧洲西南部，地中海边峭壁上的一个公国，北、东、西三面都与法国接壤。它的面积只有</a:t>
            </a:r>
            <a:r>
              <a:rPr lang="en-US" altLang="zh-CN" sz="2000">
                <a:latin typeface="宋体" panose="02010600030101010101" pitchFamily="2" charset="-122"/>
              </a:rPr>
              <a:t>1.95</a:t>
            </a:r>
            <a:r>
              <a:rPr lang="zh-CN" altLang="zh-CN" sz="2000">
                <a:latin typeface="宋体" panose="02010600030101010101" pitchFamily="2" charset="-122"/>
              </a:rPr>
              <a:t>平方公里，是世界上海岸线最短的国家，堪称世界“袖珍国”。摩纳哥依山傍海，景色宜人，犹如一个五彩缤纷的海滨公园。它拥有世界最著名的大赌场，也由此而得名赌博之国。摩纳哥还是一个免税天堂，这里是富人名流迷人的休养胜地，这一切为摩纳哥举办世界级汽车比赛提供了理想背景。</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2</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摩纳哥蒙特卡罗</a:t>
            </a:r>
            <a:r>
              <a:rPr lang="en-US" altLang="zh-CN" sz="2400" dirty="0">
                <a:effectLst>
                  <a:outerShdw blurRad="38100" dist="38100" dir="2700000" algn="tl">
                    <a:srgbClr val="000000">
                      <a:alpha val="43137"/>
                    </a:srgbClr>
                  </a:outerShdw>
                </a:effectLst>
                <a:latin typeface="黑体" pitchFamily="49" charset="-122"/>
                <a:ea typeface="黑体" pitchFamily="49" charset="-122"/>
              </a:rPr>
              <a:t>F1</a:t>
            </a:r>
            <a:r>
              <a:rPr lang="zh-CN" altLang="zh-CN" sz="2400" dirty="0">
                <a:effectLst>
                  <a:outerShdw blurRad="38100" dist="38100" dir="2700000" algn="tl">
                    <a:srgbClr val="000000">
                      <a:alpha val="43137"/>
                    </a:srgbClr>
                  </a:outerShdw>
                </a:effectLst>
                <a:latin typeface="黑体" pitchFamily="49" charset="-122"/>
                <a:ea typeface="黑体" pitchFamily="49" charset="-122"/>
              </a:rPr>
              <a:t>大奖赛</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148171729"/>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2228"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29"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2230"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2</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摩纳哥蒙特卡罗</a:t>
            </a:r>
            <a:r>
              <a:rPr lang="en-US" altLang="zh-CN" sz="2400" dirty="0">
                <a:effectLst>
                  <a:outerShdw blurRad="38100" dist="38100" dir="2700000" algn="tl">
                    <a:srgbClr val="000000">
                      <a:alpha val="43137"/>
                    </a:srgbClr>
                  </a:outerShdw>
                </a:effectLst>
                <a:latin typeface="黑体" pitchFamily="49" charset="-122"/>
                <a:ea typeface="黑体" pitchFamily="49" charset="-122"/>
              </a:rPr>
              <a:t>F1</a:t>
            </a:r>
            <a:r>
              <a:rPr lang="zh-CN" altLang="zh-CN" sz="2400" dirty="0">
                <a:effectLst>
                  <a:outerShdw blurRad="38100" dist="38100" dir="2700000" algn="tl">
                    <a:srgbClr val="000000">
                      <a:alpha val="43137"/>
                    </a:srgbClr>
                  </a:outerShdw>
                </a:effectLst>
                <a:latin typeface="黑体" pitchFamily="49" charset="-122"/>
                <a:ea typeface="黑体" pitchFamily="49" charset="-122"/>
              </a:rPr>
              <a:t>大奖赛</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pic>
        <p:nvPicPr>
          <p:cNvPr id="52232" name="Picture 2" descr="CghzfFUwt0yAOR69AAFbaEUp8OE238_C_350_2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0376" y="1916113"/>
            <a:ext cx="5832475"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3" name="TextBox 9"/>
          <p:cNvSpPr txBox="1">
            <a:spLocks noChangeArrowheads="1"/>
          </p:cNvSpPr>
          <p:nvPr/>
        </p:nvSpPr>
        <p:spPr bwMode="auto">
          <a:xfrm>
            <a:off x="4008438" y="5876925"/>
            <a:ext cx="36115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11.4 </a:t>
            </a:r>
            <a:r>
              <a:rPr lang="zh-CN" altLang="zh-CN">
                <a:latin typeface="宋体" panose="02010600030101010101" pitchFamily="2" charset="-122"/>
              </a:rPr>
              <a:t>摩纳哥蒙特卡罗</a:t>
            </a:r>
            <a:r>
              <a:rPr lang="en-US" altLang="zh-CN">
                <a:latin typeface="宋体" panose="02010600030101010101" pitchFamily="2" charset="-122"/>
              </a:rPr>
              <a:t>F1</a:t>
            </a:r>
            <a:r>
              <a:rPr lang="zh-CN" altLang="zh-CN">
                <a:latin typeface="宋体" panose="02010600030101010101" pitchFamily="2" charset="-122"/>
              </a:rPr>
              <a:t>大奖赛</a:t>
            </a:r>
          </a:p>
        </p:txBody>
      </p:sp>
    </p:spTree>
    <p:extLst>
      <p:ext uri="{BB962C8B-B14F-4D97-AF65-F5344CB8AC3E}">
        <p14:creationId xmlns:p14="http://schemas.microsoft.com/office/powerpoint/2010/main" val="187226703"/>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3252"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53"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3254"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55" name="TextBox 7"/>
          <p:cNvSpPr txBox="1">
            <a:spLocks noChangeArrowheads="1"/>
          </p:cNvSpPr>
          <p:nvPr/>
        </p:nvSpPr>
        <p:spPr bwMode="auto">
          <a:xfrm>
            <a:off x="1847851" y="1844675"/>
            <a:ext cx="856932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摩纳哥蒙特卡罗赛道（图</a:t>
            </a:r>
            <a:r>
              <a:rPr lang="en-US" altLang="zh-CN" sz="2000">
                <a:latin typeface="宋体" panose="02010600030101010101" pitchFamily="2" charset="-122"/>
              </a:rPr>
              <a:t>11.5</a:t>
            </a:r>
            <a:r>
              <a:rPr lang="zh-CN" altLang="zh-CN" sz="2000">
                <a:latin typeface="宋体" panose="02010600030101010101" pitchFamily="2" charset="-122"/>
              </a:rPr>
              <a:t>）是</a:t>
            </a:r>
            <a:r>
              <a:rPr lang="en-US" altLang="zh-CN" sz="2000">
                <a:latin typeface="宋体" panose="02010600030101010101" pitchFamily="2" charset="-122"/>
              </a:rPr>
              <a:t>F1</a:t>
            </a:r>
            <a:r>
              <a:rPr lang="zh-CN" altLang="zh-CN" sz="2000">
                <a:latin typeface="宋体" panose="02010600030101010101" pitchFamily="2" charset="-122"/>
              </a:rPr>
              <a:t>各站赛道中非常特殊的一站，它以市区街道为赛道，赛车直接在街区之间高速穿行，轰鸣的马达声可以穿梭于临街的每一幢房屋，城市的居民探出窗户就能够看到飞驰的</a:t>
            </a:r>
            <a:r>
              <a:rPr lang="en-US" altLang="zh-CN" sz="2000">
                <a:latin typeface="宋体" panose="02010600030101010101" pitchFamily="2" charset="-122"/>
              </a:rPr>
              <a:t>F1</a:t>
            </a:r>
            <a:r>
              <a:rPr lang="zh-CN" altLang="zh-CN" sz="2000">
                <a:latin typeface="宋体" panose="02010600030101010101" pitchFamily="2" charset="-122"/>
              </a:rPr>
              <a:t>赛车。所以摩纳哥人总会得意的说：我是站在我们家阳台上观看的</a:t>
            </a:r>
            <a:r>
              <a:rPr lang="en-US" altLang="zh-CN" sz="2000">
                <a:latin typeface="宋体" panose="02010600030101010101" pitchFamily="2" charset="-122"/>
              </a:rPr>
              <a:t>F1</a:t>
            </a:r>
            <a:r>
              <a:rPr lang="zh-CN" altLang="zh-CN" sz="2000">
                <a:latin typeface="宋体" panose="02010600030101010101" pitchFamily="2" charset="-122"/>
              </a:rPr>
              <a:t>大赛。由于摩纳哥蒙特卡罗赛道设在街区，所以赛道两侧没有缓冲区，并且非常狭窄，赛手在这个赛道比赛时超车变得非常地困难，如果要在这个赛道获胜，主要靠驾驶技术而不是驾驶速度。摩纳哥蒙特卡罗赛道全长</a:t>
            </a:r>
            <a:r>
              <a:rPr lang="en-US" altLang="zh-CN" sz="2000">
                <a:latin typeface="宋体" panose="02010600030101010101" pitchFamily="2" charset="-122"/>
              </a:rPr>
              <a:t>3.340</a:t>
            </a:r>
            <a:r>
              <a:rPr lang="zh-CN" altLang="zh-CN" sz="2000">
                <a:latin typeface="宋体" panose="02010600030101010101" pitchFamily="2" charset="-122"/>
              </a:rPr>
              <a:t>公里是</a:t>
            </a:r>
            <a:r>
              <a:rPr lang="en-US" altLang="zh-CN" sz="2000">
                <a:latin typeface="宋体" panose="02010600030101010101" pitchFamily="2" charset="-122"/>
              </a:rPr>
              <a:t>F1</a:t>
            </a:r>
            <a:r>
              <a:rPr lang="zh-CN" altLang="zh-CN" sz="2000">
                <a:latin typeface="宋体" panose="02010600030101010101" pitchFamily="2" charset="-122"/>
              </a:rPr>
              <a:t>赛道中最短的一条，并拥有</a:t>
            </a:r>
            <a:r>
              <a:rPr lang="en-US" altLang="zh-CN" sz="2000">
                <a:latin typeface="宋体" panose="02010600030101010101" pitchFamily="2" charset="-122"/>
              </a:rPr>
              <a:t>F1</a:t>
            </a:r>
            <a:r>
              <a:rPr lang="zh-CN" altLang="zh-CN" sz="2000">
                <a:latin typeface="宋体" panose="02010600030101010101" pitchFamily="2" charset="-122"/>
              </a:rPr>
              <a:t>赛道中最慢的弯角和著名的隧道。</a:t>
            </a:r>
          </a:p>
          <a:p>
            <a:pPr algn="l" eaLnBrk="1" hangingPunct="1">
              <a:lnSpc>
                <a:spcPct val="110000"/>
              </a:lnSpc>
            </a:pPr>
            <a:r>
              <a:rPr lang="en-US" altLang="zh-CN" sz="2000">
                <a:latin typeface="宋体" panose="02010600030101010101" pitchFamily="2" charset="-122"/>
              </a:rPr>
              <a:t>    </a:t>
            </a:r>
            <a:r>
              <a:rPr lang="zh-CN" altLang="zh-CN" sz="2000">
                <a:latin typeface="宋体" panose="02010600030101010101" pitchFamily="2" charset="-122"/>
              </a:rPr>
              <a:t>赛道的起跑区设在一个右弧度的加速路段上</a:t>
            </a:r>
            <a:r>
              <a:rPr lang="en-US" altLang="zh-CN" sz="2000">
                <a:latin typeface="宋体" panose="02010600030101010101" pitchFamily="2" charset="-122"/>
              </a:rPr>
              <a:t>.</a:t>
            </a:r>
            <a:r>
              <a:rPr lang="zh-CN" altLang="zh-CN" sz="2000">
                <a:latin typeface="宋体" panose="02010600030101010101" pitchFamily="2" charset="-122"/>
              </a:rPr>
              <a:t>因此排在后面的车子看不到前排的车手，这就使得这个赛道的起跑相当地危险，一旦前方发生事故就会造成连环相撞。整条赛迫弯道相当多。最高速的路段是在海湾边的一条下坡的右弯隧道中，在这里赛车的最高时速可以达到</a:t>
            </a:r>
            <a:r>
              <a:rPr lang="en-US" altLang="zh-CN" sz="2000">
                <a:latin typeface="宋体" panose="02010600030101010101" pitchFamily="2" charset="-122"/>
              </a:rPr>
              <a:t>300</a:t>
            </a:r>
            <a:r>
              <a:rPr lang="zh-CN" altLang="zh-CN" sz="2000">
                <a:latin typeface="宋体" panose="02010600030101010101" pitchFamily="2" charset="-122"/>
              </a:rPr>
              <a:t>公里每小时以上。</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2</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摩纳哥蒙特卡罗</a:t>
            </a:r>
            <a:r>
              <a:rPr lang="en-US" altLang="zh-CN" sz="2400" dirty="0">
                <a:effectLst>
                  <a:outerShdw blurRad="38100" dist="38100" dir="2700000" algn="tl">
                    <a:srgbClr val="000000">
                      <a:alpha val="43137"/>
                    </a:srgbClr>
                  </a:outerShdw>
                </a:effectLst>
                <a:latin typeface="黑体" pitchFamily="49" charset="-122"/>
                <a:ea typeface="黑体" pitchFamily="49" charset="-122"/>
              </a:rPr>
              <a:t>F1</a:t>
            </a:r>
            <a:r>
              <a:rPr lang="zh-CN" altLang="zh-CN" sz="2400" dirty="0">
                <a:effectLst>
                  <a:outerShdw blurRad="38100" dist="38100" dir="2700000" algn="tl">
                    <a:srgbClr val="000000">
                      <a:alpha val="43137"/>
                    </a:srgbClr>
                  </a:outerShdw>
                </a:effectLst>
                <a:latin typeface="黑体" pitchFamily="49" charset="-122"/>
                <a:ea typeface="黑体" pitchFamily="49" charset="-122"/>
              </a:rPr>
              <a:t>大奖赛</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4270750086"/>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4276"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77"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4278"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2</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摩纳哥蒙特卡罗</a:t>
            </a:r>
            <a:r>
              <a:rPr lang="en-US" altLang="zh-CN" sz="2400" dirty="0">
                <a:effectLst>
                  <a:outerShdw blurRad="38100" dist="38100" dir="2700000" algn="tl">
                    <a:srgbClr val="000000">
                      <a:alpha val="43137"/>
                    </a:srgbClr>
                  </a:outerShdw>
                </a:effectLst>
                <a:latin typeface="黑体" pitchFamily="49" charset="-122"/>
                <a:ea typeface="黑体" pitchFamily="49" charset="-122"/>
              </a:rPr>
              <a:t>F1</a:t>
            </a:r>
            <a:r>
              <a:rPr lang="zh-CN" altLang="zh-CN" sz="2400" dirty="0">
                <a:effectLst>
                  <a:outerShdw blurRad="38100" dist="38100" dir="2700000" algn="tl">
                    <a:srgbClr val="000000">
                      <a:alpha val="43137"/>
                    </a:srgbClr>
                  </a:outerShdw>
                </a:effectLst>
                <a:latin typeface="黑体" pitchFamily="49" charset="-122"/>
                <a:ea typeface="黑体" pitchFamily="49" charset="-122"/>
              </a:rPr>
              <a:t>大奖赛</a:t>
            </a:r>
            <a:endParaRPr lang="en-US" altLang="zh-CN" sz="2400" dirty="0">
              <a:effectLst>
                <a:outerShdw blurRad="38100" dist="38100" dir="2700000" algn="tl">
                  <a:srgbClr val="000000">
                    <a:alpha val="43137"/>
                  </a:srgbClr>
                </a:outerShdw>
              </a:effectLst>
              <a:latin typeface="黑体" pitchFamily="49" charset="-122"/>
              <a:ea typeface="黑体" pitchFamily="49" charset="-122"/>
            </a:endParaRPr>
          </a:p>
        </p:txBody>
      </p:sp>
      <p:sp>
        <p:nvSpPr>
          <p:cNvPr id="54280" name="TextBox 9"/>
          <p:cNvSpPr txBox="1">
            <a:spLocks noChangeArrowheads="1"/>
          </p:cNvSpPr>
          <p:nvPr/>
        </p:nvSpPr>
        <p:spPr bwMode="auto">
          <a:xfrm>
            <a:off x="4264025" y="5876925"/>
            <a:ext cx="31003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r>
              <a:rPr lang="zh-CN" altLang="zh-CN">
                <a:latin typeface="宋体" panose="02010600030101010101" pitchFamily="2" charset="-122"/>
              </a:rPr>
              <a:t>图</a:t>
            </a:r>
            <a:r>
              <a:rPr lang="en-US" altLang="zh-CN">
                <a:latin typeface="宋体" panose="02010600030101010101" pitchFamily="2" charset="-122"/>
              </a:rPr>
              <a:t>11.5 </a:t>
            </a:r>
            <a:r>
              <a:rPr lang="zh-CN" altLang="zh-CN">
                <a:latin typeface="宋体" panose="02010600030101010101" pitchFamily="2" charset="-122"/>
              </a:rPr>
              <a:t>摩纳哥蒙特卡罗赛道</a:t>
            </a:r>
          </a:p>
        </p:txBody>
      </p:sp>
      <p:pic>
        <p:nvPicPr>
          <p:cNvPr id="54281" name="Picture 2" descr="Img2555853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5550" y="1989139"/>
            <a:ext cx="6408738"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6587663"/>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38" name="Picture 2" descr="234"/>
          <p:cNvPicPr>
            <a:picLocks noChangeAspect="1" noChangeArrowheads="1"/>
          </p:cNvPicPr>
          <p:nvPr/>
        </p:nvPicPr>
        <p:blipFill>
          <a:blip r:embed="rId2"/>
          <a:srcRect t="8360"/>
          <a:stretch>
            <a:fillRect/>
          </a:stretch>
        </p:blipFill>
        <p:spPr bwMode="auto">
          <a:xfrm>
            <a:off x="8832850" y="5445126"/>
            <a:ext cx="1835150" cy="1260475"/>
          </a:xfrm>
          <a:prstGeom prst="rect">
            <a:avLst/>
          </a:prstGeom>
          <a:noFill/>
          <a:effectLst>
            <a:outerShdw dist="107763" dir="2700000" algn="ctr" rotWithShape="0">
              <a:srgbClr val="808080">
                <a:alpha val="50000"/>
              </a:srgbClr>
            </a:outerShdw>
          </a:effectLst>
        </p:spPr>
      </p:pic>
      <p:sp>
        <p:nvSpPr>
          <p:cNvPr id="551939" name="Rectangle 3"/>
          <p:cNvSpPr>
            <a:spLocks noGrp="1" noChangeArrowheads="1"/>
          </p:cNvSpPr>
          <p:nvPr>
            <p:ph type="title"/>
          </p:nvPr>
        </p:nvSpPr>
        <p:spPr>
          <a:xfrm>
            <a:off x="3000375" y="476250"/>
            <a:ext cx="6451600" cy="649288"/>
          </a:xfrm>
        </p:spPr>
        <p:txBody>
          <a:bodyPr/>
          <a:lstStyle/>
          <a:p>
            <a:pPr>
              <a:defRPr/>
            </a:pPr>
            <a:r>
              <a:rPr lang="zh-CN" altLang="en-US" sz="3200">
                <a:effectLst>
                  <a:outerShdw blurRad="38100" dist="38100" dir="2700000" algn="tl">
                    <a:srgbClr val="C0C0C0"/>
                  </a:outerShdw>
                </a:effectLst>
                <a:ea typeface="华文行楷" pitchFamily="2" charset="-122"/>
              </a:rPr>
              <a:t>汽车文化</a:t>
            </a:r>
            <a:endParaRPr lang="zh-CN" altLang="en-US" sz="3200">
              <a:effectLst>
                <a:outerShdw blurRad="38100" dist="38100" dir="2700000" algn="tl">
                  <a:srgbClr val="C0C0C0"/>
                </a:outerShdw>
              </a:effectLst>
              <a:ea typeface="宋体" pitchFamily="2" charset="-122"/>
            </a:endParaRPr>
          </a:p>
        </p:txBody>
      </p:sp>
      <p:sp>
        <p:nvSpPr>
          <p:cNvPr id="55300" name="Line 6"/>
          <p:cNvSpPr>
            <a:spLocks noChangeShapeType="1"/>
          </p:cNvSpPr>
          <p:nvPr/>
        </p:nvSpPr>
        <p:spPr bwMode="auto">
          <a:xfrm>
            <a:off x="2135189" y="1125538"/>
            <a:ext cx="7920037"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1" name="Rectangle 7"/>
          <p:cNvSpPr>
            <a:spLocks noChangeArrowheads="1"/>
          </p:cNvSpPr>
          <p:nvPr/>
        </p:nvSpPr>
        <p:spPr bwMode="auto">
          <a:xfrm>
            <a:off x="1919289" y="1125539"/>
            <a:ext cx="4465637" cy="71437"/>
          </a:xfrm>
          <a:prstGeom prst="rect">
            <a:avLst/>
          </a:prstGeom>
          <a:solidFill>
            <a:schemeClr val="accent2"/>
          </a:solidFill>
          <a:ln w="9525">
            <a:solidFill>
              <a:schemeClr val="bg1"/>
            </a:solidFill>
            <a:miter lim="800000"/>
            <a:headEnd/>
            <a:tailEnd/>
          </a:ln>
        </p:spPr>
        <p:txBody>
          <a:bodyPr wrap="none" anchor="ct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eaLnBrk="1" hangingPunct="1"/>
            <a:endParaRPr lang="zh-CN" altLang="en-US"/>
          </a:p>
        </p:txBody>
      </p:sp>
      <p:sp>
        <p:nvSpPr>
          <p:cNvPr id="55302" name="Line 8"/>
          <p:cNvSpPr>
            <a:spLocks noChangeShapeType="1"/>
          </p:cNvSpPr>
          <p:nvPr/>
        </p:nvSpPr>
        <p:spPr bwMode="auto">
          <a:xfrm>
            <a:off x="2063751" y="6237288"/>
            <a:ext cx="6480175" cy="0"/>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3" name="TextBox 7"/>
          <p:cNvSpPr txBox="1">
            <a:spLocks noChangeArrowheads="1"/>
          </p:cNvSpPr>
          <p:nvPr/>
        </p:nvSpPr>
        <p:spPr bwMode="auto">
          <a:xfrm>
            <a:off x="1774826" y="1844675"/>
            <a:ext cx="856932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Verdana" panose="020B0604030504040204" pitchFamily="34" charset="0"/>
                <a:ea typeface="宋体" panose="02010600030101010101" pitchFamily="2" charset="-122"/>
              </a:defRPr>
            </a:lvl1pPr>
            <a:lvl2pPr marL="742950" indent="-285750" eaLnBrk="0" hangingPunct="0">
              <a:defRPr>
                <a:solidFill>
                  <a:schemeClr val="tx1"/>
                </a:solidFill>
                <a:latin typeface="Verdana" panose="020B0604030504040204" pitchFamily="34" charset="0"/>
                <a:ea typeface="宋体" panose="02010600030101010101" pitchFamily="2" charset="-122"/>
              </a:defRPr>
            </a:lvl2pPr>
            <a:lvl3pPr marL="1143000" indent="-228600" eaLnBrk="0" hangingPunct="0">
              <a:defRPr>
                <a:solidFill>
                  <a:schemeClr val="tx1"/>
                </a:solidFill>
                <a:latin typeface="Verdana" panose="020B0604030504040204" pitchFamily="34" charset="0"/>
                <a:ea typeface="宋体" panose="02010600030101010101" pitchFamily="2" charset="-122"/>
              </a:defRPr>
            </a:lvl3pPr>
            <a:lvl4pPr marL="1600200" indent="-228600" eaLnBrk="0" hangingPunct="0">
              <a:defRPr>
                <a:solidFill>
                  <a:schemeClr val="tx1"/>
                </a:solidFill>
                <a:latin typeface="Verdana" panose="020B0604030504040204" pitchFamily="34" charset="0"/>
                <a:ea typeface="宋体" panose="02010600030101010101" pitchFamily="2" charset="-122"/>
              </a:defRPr>
            </a:lvl4pPr>
            <a:lvl5pPr marL="2057400" indent="-228600" eaLnBrk="0" hangingPunct="0">
              <a:defRPr>
                <a:solidFill>
                  <a:schemeClr val="tx1"/>
                </a:solidFill>
                <a:latin typeface="Verdana" panose="020B060403050404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拉力是英文“</a:t>
            </a:r>
            <a:r>
              <a:rPr lang="en-US" altLang="zh-CN" sz="2000">
                <a:latin typeface="宋体" panose="02010600030101010101" pitchFamily="2" charset="-122"/>
              </a:rPr>
              <a:t>Rally</a:t>
            </a:r>
            <a:r>
              <a:rPr lang="zh-CN" altLang="zh-CN" sz="2000">
                <a:latin typeface="宋体" panose="02010600030101010101" pitchFamily="2" charset="-122"/>
              </a:rPr>
              <a:t>”的中文译音，是参赛车辆按规定的平均速度、行驶路线、在规定的时间内到达分站点目标并完成车辆的检验维修的一项汽车道路比赛项目。</a:t>
            </a:r>
          </a:p>
          <a:p>
            <a:pPr algn="l" eaLnBrk="1" hangingPunct="1">
              <a:lnSpc>
                <a:spcPct val="150000"/>
              </a:lnSpc>
            </a:pPr>
            <a:r>
              <a:rPr lang="en-US" altLang="zh-CN" sz="2000">
                <a:latin typeface="宋体" panose="02010600030101010101" pitchFamily="2" charset="-122"/>
              </a:rPr>
              <a:t>    </a:t>
            </a:r>
            <a:r>
              <a:rPr lang="zh-CN" altLang="zh-CN" sz="2000">
                <a:latin typeface="宋体" panose="02010600030101010101" pitchFamily="2" charset="-122"/>
              </a:rPr>
              <a:t>摩纳哥的蒙特卡洛与汽车比赛的渊源非常之深，世界上著名的汽车大赛中竟有两个在这个小城市中举办，一个是蒙特卡洛</a:t>
            </a:r>
            <a:r>
              <a:rPr lang="en-US" altLang="zh-CN" sz="2000">
                <a:latin typeface="宋体" panose="02010600030101010101" pitchFamily="2" charset="-122"/>
              </a:rPr>
              <a:t>F1</a:t>
            </a:r>
            <a:r>
              <a:rPr lang="zh-CN" altLang="zh-CN" sz="2000">
                <a:latin typeface="宋体" panose="02010600030101010101" pitchFamily="2" charset="-122"/>
              </a:rPr>
              <a:t>大赛，一个是蒙特卡洛拉力赛（图</a:t>
            </a:r>
            <a:r>
              <a:rPr lang="en-US" altLang="zh-CN" sz="2000">
                <a:latin typeface="宋体" panose="02010600030101010101" pitchFamily="2" charset="-122"/>
              </a:rPr>
              <a:t>11.6</a:t>
            </a:r>
            <a:r>
              <a:rPr lang="zh-CN" altLang="zh-CN" sz="2000">
                <a:latin typeface="宋体" panose="02010600030101010101" pitchFamily="2" charset="-122"/>
              </a:rPr>
              <a:t>）。蒙特卡洛拉力赛是世界上最古老的拉力赛，其悠久历史可以追溯</a:t>
            </a:r>
            <a:r>
              <a:rPr lang="en-US" altLang="zh-CN" sz="2000">
                <a:latin typeface="宋体" panose="02010600030101010101" pitchFamily="2" charset="-122"/>
              </a:rPr>
              <a:t>1911</a:t>
            </a:r>
            <a:r>
              <a:rPr lang="zh-CN" altLang="zh-CN" sz="2000">
                <a:latin typeface="宋体" panose="02010600030101010101" pitchFamily="2" charset="-122"/>
              </a:rPr>
              <a:t>年，跟我国辛亥革命是一年，最初比赛的名称为摩纳哥拉力赛，</a:t>
            </a:r>
            <a:r>
              <a:rPr lang="en-US" altLang="zh-CN" sz="2000">
                <a:latin typeface="宋体" panose="02010600030101010101" pitchFamily="2" charset="-122"/>
              </a:rPr>
              <a:t>1924</a:t>
            </a:r>
            <a:r>
              <a:rPr lang="zh-CN" altLang="zh-CN" sz="2000">
                <a:latin typeface="宋体" panose="02010600030101010101" pitchFamily="2" charset="-122"/>
              </a:rPr>
              <a:t>年改名为蒙特卡洛拉力赛。</a:t>
            </a:r>
          </a:p>
        </p:txBody>
      </p:sp>
      <p:sp>
        <p:nvSpPr>
          <p:cNvPr id="9" name="TextBox 8"/>
          <p:cNvSpPr txBox="1"/>
          <p:nvPr/>
        </p:nvSpPr>
        <p:spPr>
          <a:xfrm>
            <a:off x="1774826" y="1341439"/>
            <a:ext cx="5445125" cy="646331"/>
          </a:xfrm>
          <a:prstGeom prst="rect">
            <a:avLst/>
          </a:prstGeom>
          <a:noFill/>
        </p:spPr>
        <p:txBody>
          <a:bodyPr>
            <a:spAutoFit/>
          </a:bodyPr>
          <a:lstStyle/>
          <a:p>
            <a:pPr algn="l">
              <a:lnSpc>
                <a:spcPct val="150000"/>
              </a:lnSpc>
              <a:defRPr/>
            </a:pPr>
            <a:r>
              <a:rPr lang="en-US" altLang="zh-CN" sz="2400" dirty="0">
                <a:effectLst>
                  <a:outerShdw blurRad="38100" dist="38100" dir="2700000" algn="tl">
                    <a:srgbClr val="000000">
                      <a:alpha val="43137"/>
                    </a:srgbClr>
                  </a:outerShdw>
                </a:effectLst>
                <a:latin typeface="黑体" pitchFamily="49" charset="-122"/>
                <a:ea typeface="黑体" pitchFamily="49" charset="-122"/>
              </a:rPr>
              <a:t>3</a:t>
            </a:r>
            <a:r>
              <a:rPr lang="zh-CN" altLang="en-US" sz="2400" dirty="0">
                <a:effectLst>
                  <a:outerShdw blurRad="38100" dist="38100" dir="2700000" algn="tl">
                    <a:srgbClr val="000000">
                      <a:alpha val="43137"/>
                    </a:srgbClr>
                  </a:outerShdw>
                </a:effectLst>
                <a:latin typeface="黑体" pitchFamily="49" charset="-122"/>
                <a:ea typeface="黑体" pitchFamily="49" charset="-122"/>
              </a:rPr>
              <a:t>、</a:t>
            </a:r>
            <a:r>
              <a:rPr lang="zh-CN" altLang="zh-CN" sz="2400" dirty="0">
                <a:effectLst>
                  <a:outerShdw blurRad="38100" dist="38100" dir="2700000" algn="tl">
                    <a:srgbClr val="000000">
                      <a:alpha val="43137"/>
                    </a:srgbClr>
                  </a:outerShdw>
                </a:effectLst>
                <a:latin typeface="黑体" pitchFamily="49" charset="-122"/>
                <a:ea typeface="黑体" pitchFamily="49" charset="-122"/>
              </a:rPr>
              <a:t>摩纳哥的蒙特卡洛拉力赛</a:t>
            </a:r>
          </a:p>
        </p:txBody>
      </p:sp>
    </p:spTree>
    <p:extLst>
      <p:ext uri="{BB962C8B-B14F-4D97-AF65-F5344CB8AC3E}">
        <p14:creationId xmlns:p14="http://schemas.microsoft.com/office/powerpoint/2010/main" val="1067530506"/>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4056</Words>
  <Application>Microsoft Office PowerPoint</Application>
  <PresentationFormat>宽屏</PresentationFormat>
  <Paragraphs>203</Paragraphs>
  <Slides>38</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38</vt:i4>
      </vt:variant>
    </vt:vector>
  </HeadingPairs>
  <TitlesOfParts>
    <vt:vector size="48" baseType="lpstr">
      <vt:lpstr>黑体</vt:lpstr>
      <vt:lpstr>华文行楷</vt:lpstr>
      <vt:lpstr>宋体</vt:lpstr>
      <vt:lpstr>微软雅黑</vt:lpstr>
      <vt:lpstr>Arial</vt:lpstr>
      <vt:lpstr>Calibri</vt:lpstr>
      <vt:lpstr>Calibri Light</vt:lpstr>
      <vt:lpstr>Times New Roman</vt:lpstr>
      <vt:lpstr>Verdana</vt:lpstr>
      <vt:lpstr>Office 主题</vt:lpstr>
      <vt:lpstr>项目十一</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lpstr>汽车文化</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项目十一</dc:title>
  <dc:creator>dreamsummit</dc:creator>
  <cp:lastModifiedBy>dreamsummit</cp:lastModifiedBy>
  <cp:revision>1</cp:revision>
  <dcterms:created xsi:type="dcterms:W3CDTF">2016-05-12T06:31:14Z</dcterms:created>
  <dcterms:modified xsi:type="dcterms:W3CDTF">2016-05-12T06:31:22Z</dcterms:modified>
</cp:coreProperties>
</file>