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2"/>
    <p:sldMasterId id="2147483674" r:id="rId3"/>
  </p:sldMasterIdLst>
  <p:notesMasterIdLst>
    <p:notesMasterId r:id="rId23"/>
  </p:notesMasterIdLst>
  <p:sldIdLst>
    <p:sldId id="257" r:id="rId4"/>
    <p:sldId id="289" r:id="rId5"/>
    <p:sldId id="341" r:id="rId6"/>
    <p:sldId id="342" r:id="rId7"/>
    <p:sldId id="343" r:id="rId8"/>
    <p:sldId id="344" r:id="rId9"/>
    <p:sldId id="345" r:id="rId10"/>
    <p:sldId id="347" r:id="rId11"/>
    <p:sldId id="352" r:id="rId12"/>
    <p:sldId id="348" r:id="rId13"/>
    <p:sldId id="349" r:id="rId14"/>
    <p:sldId id="350" r:id="rId15"/>
    <p:sldId id="351" r:id="rId16"/>
    <p:sldId id="354" r:id="rId17"/>
    <p:sldId id="353" r:id="rId18"/>
    <p:sldId id="355" r:id="rId19"/>
    <p:sldId id="356" r:id="rId20"/>
    <p:sldId id="357" r:id="rId21"/>
    <p:sldId id="358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2" autoAdjust="0"/>
    <p:restoredTop sz="93216" autoAdjust="0"/>
  </p:normalViewPr>
  <p:slideViewPr>
    <p:cSldViewPr>
      <p:cViewPr varScale="1">
        <p:scale>
          <a:sx n="58" d="100"/>
          <a:sy n="58" d="100"/>
        </p:scale>
        <p:origin x="90" y="6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CDA3A2-166C-447C-8852-B4A6ED6D2051}" type="datetimeFigureOut">
              <a:rPr lang="en-US" altLang="zh-CN"/>
              <a:pPr/>
              <a:t>7/5/2016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2317CB-3A9E-4DA9-8BEE-562FA4D357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451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18436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mtClean="0"/>
          </a:p>
        </p:txBody>
      </p:sp>
      <p:sp>
        <p:nvSpPr>
          <p:cNvPr id="1843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2EA8FFDD-BBC3-4048-84B6-3BEDD8C21B03}" type="datetime8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7/5/2016 11:00 AM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  <p:sp>
        <p:nvSpPr>
          <p:cNvPr id="1843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61722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© 2007 Microsoft Corporation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。 保留所有权利。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、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Windows Vista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和其他产品名称是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在美国和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或其他国家或地区的注册商标和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/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或商标。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本文中的信息仅供参考，并代表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Corporation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截至此演示文稿发布之日的观点。 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必须对不断变化的市场条件做出响应，因此不应将本演示文稿视为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方面的承诺，并且 </a:t>
            </a: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不能保证所提供的任何信息在此演示文稿发布日期之后的准确性。  </a:t>
            </a:r>
            <a:b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</a:br>
            <a:r>
              <a:rPr lang="en-US" altLang="zh-CN" sz="500" smtClean="0">
                <a:solidFill>
                  <a:srgbClr val="000000"/>
                </a:solidFill>
                <a:sym typeface="Calibri" pitchFamily="34" charset="0"/>
              </a:rPr>
              <a:t>Microsoft </a:t>
            </a:r>
            <a:r>
              <a:rPr lang="zh-CN" altLang="en-US" sz="500" smtClean="0">
                <a:solidFill>
                  <a:srgbClr val="000000"/>
                </a:solidFill>
                <a:sym typeface="Calibri" pitchFamily="34" charset="0"/>
              </a:rPr>
              <a:t>不对此演示文稿中的信息做任何明示、暗示或法定保证。</a:t>
            </a:r>
          </a:p>
        </p:txBody>
      </p:sp>
      <p:sp>
        <p:nvSpPr>
          <p:cNvPr id="1843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6172200" y="8685213"/>
            <a:ext cx="684213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SzPct val="100000"/>
            </a:pPr>
            <a:fld id="{4AE16BFD-0FFB-4816-A204-C86D7AF61919}" type="slidenum">
              <a:rPr lang="en-US" altLang="zh-CN">
                <a:solidFill>
                  <a:srgbClr val="000000"/>
                </a:solidFill>
                <a:sym typeface="Calibri" pitchFamily="34" charset="0"/>
              </a:rPr>
              <a:pPr>
                <a:buSzPct val="100000"/>
              </a:pPr>
              <a:t>1</a:t>
            </a:fld>
            <a:endParaRPr lang="en-US" altLang="zh-CN">
              <a:solidFill>
                <a:srgbClr val="000000"/>
              </a:solidFill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21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2226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777361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0605710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6965722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28367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9591881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258056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06536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5785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61829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0216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274200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36449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9" r:id="rId10"/>
    <p:sldLayoutId id="2147483690" r:id="rId11"/>
    <p:sldLayoutId id="2147483687" r:id="rId12"/>
  </p:sldLayoutIdLst>
  <p:transition>
    <p:fade/>
  </p:transition>
  <p:txStyles>
    <p:titleStyle>
      <a:lvl1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>
    <p:fade/>
  </p:transition>
  <p:txStyles>
    <p:titleStyle>
      <a:lvl1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algn="l" defTabSz="912813" rtl="0" fontAlgn="base">
        <a:lnSpc>
          <a:spcPct val="90000"/>
        </a:lnSpc>
        <a:spcBef>
          <a:spcPct val="20000"/>
        </a:spcBef>
        <a:spcAft>
          <a:spcPct val="0"/>
        </a:spcAft>
        <a:buFont typeface="Arial" charset="0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travel.sohu.com/20130528/n377302108_39.shtm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5523.htm" TargetMode="External"/><Relationship Id="rId2" Type="http://schemas.openxmlformats.org/officeDocument/2006/relationships/hyperlink" Target="http://baike.baidu.com/view/24002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subview/21752/7885762.htm" TargetMode="External"/><Relationship Id="rId5" Type="http://schemas.openxmlformats.org/officeDocument/2006/relationships/hyperlink" Target="http://baike.baidu.com/view/1090388.htm" TargetMode="External"/><Relationship Id="rId4" Type="http://schemas.openxmlformats.org/officeDocument/2006/relationships/hyperlink" Target="http://baike.baidu.com/view/58252.ht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1721" y="2132856"/>
            <a:ext cx="4032448" cy="1523495"/>
          </a:xfrm>
        </p:spPr>
        <p:txBody>
          <a:bodyPr/>
          <a:lstStyle/>
          <a:p>
            <a:pPr defTabSz="914363" fontAlgn="auto">
              <a:spcAft>
                <a:spcPts val="0"/>
              </a:spcAft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汽车文化</a:t>
            </a:r>
            <a:endParaRPr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91680" y="3289377"/>
            <a:ext cx="3888432" cy="461665"/>
          </a:xfrm>
        </p:spPr>
        <p:txBody>
          <a:bodyPr/>
          <a:lstStyle/>
          <a:p>
            <a:r>
              <a:rPr lang="zh-CN" altLang="en-US" sz="3600" b="1" dirty="0" smtClean="0"/>
              <a:t>项目十   汽车名城</a:t>
            </a:r>
            <a:endParaRPr lang="en-US" altLang="zh-CN" sz="3600" b="1" dirty="0"/>
          </a:p>
        </p:txBody>
      </p:sp>
      <p:sp>
        <p:nvSpPr>
          <p:cNvPr id="4" name="矩形 3"/>
          <p:cNvSpPr/>
          <p:nvPr/>
        </p:nvSpPr>
        <p:spPr>
          <a:xfrm>
            <a:off x="1475656" y="4221088"/>
            <a:ext cx="3743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任务一 </a:t>
            </a:r>
            <a:r>
              <a:rPr lang="zh-CN" altLang="en-US" sz="2800" dirty="0" smtClean="0"/>
              <a:t>   </a:t>
            </a:r>
            <a:r>
              <a:rPr lang="zh-CN" altLang="en-US" sz="2800" dirty="0" smtClean="0"/>
              <a:t>游览汽车名城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12402" y="1052736"/>
            <a:ext cx="2975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四、</a:t>
            </a:r>
            <a:r>
              <a:rPr lang="zh-CN" altLang="zh-CN" sz="2800" b="1" kern="100" dirty="0">
                <a:cs typeface="Times New Roman" panose="02020603050405020304" pitchFamily="18" charset="0"/>
              </a:rPr>
              <a:t>意大利都灵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1575956"/>
            <a:ext cx="799288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dirty="0" smtClean="0">
                <a:cs typeface="Times New Roman" panose="02020603050405020304" pitchFamily="18" charset="0"/>
              </a:rPr>
              <a:t>         </a:t>
            </a:r>
            <a:r>
              <a:rPr lang="zh-CN" altLang="zh-CN" sz="2800" dirty="0" smtClean="0">
                <a:cs typeface="Times New Roman" panose="02020603050405020304" pitchFamily="18" charset="0"/>
              </a:rPr>
              <a:t>都灵</a:t>
            </a:r>
            <a:r>
              <a:rPr lang="zh-CN" altLang="zh-CN" sz="2800" dirty="0">
                <a:cs typeface="Times New Roman" panose="02020603050405020304" pitchFamily="18" charset="0"/>
              </a:rPr>
              <a:t>是意大利最大的汽车集团菲亚特公司总部所在地，位于意大利西北部，全城有</a:t>
            </a:r>
            <a:r>
              <a:rPr lang="en-US" altLang="zh-CN" sz="2800" dirty="0">
                <a:cs typeface="Times New Roman" panose="02020603050405020304" pitchFamily="18" charset="0"/>
              </a:rPr>
              <a:t>120</a:t>
            </a:r>
            <a:r>
              <a:rPr lang="zh-CN" altLang="zh-CN" sz="2800" dirty="0">
                <a:cs typeface="Times New Roman" panose="02020603050405020304" pitchFamily="18" charset="0"/>
              </a:rPr>
              <a:t>万人口，其中</a:t>
            </a:r>
            <a:r>
              <a:rPr lang="en-US" altLang="zh-CN" sz="2800" dirty="0">
                <a:cs typeface="Times New Roman" panose="02020603050405020304" pitchFamily="18" charset="0"/>
              </a:rPr>
              <a:t>30</a:t>
            </a:r>
            <a:r>
              <a:rPr lang="zh-CN" altLang="zh-CN" sz="2800" dirty="0">
                <a:cs typeface="Times New Roman" panose="02020603050405020304" pitchFamily="18" charset="0"/>
              </a:rPr>
              <a:t>多万人从事汽车工业，每年生产的汽车占意大利总产量的</a:t>
            </a:r>
            <a:r>
              <a:rPr lang="en-US" altLang="zh-CN" sz="2800" dirty="0">
                <a:cs typeface="Times New Roman" panose="02020603050405020304" pitchFamily="18" charset="0"/>
              </a:rPr>
              <a:t>75%</a:t>
            </a:r>
            <a:r>
              <a:rPr lang="zh-CN" altLang="zh-CN" sz="2800" dirty="0"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cs typeface="Times New Roman" panose="02020603050405020304" pitchFamily="18" charset="0"/>
              </a:rPr>
              <a:t>1899</a:t>
            </a:r>
            <a:r>
              <a:rPr lang="zh-CN" altLang="zh-CN" sz="2800" dirty="0">
                <a:cs typeface="Times New Roman" panose="02020603050405020304" pitchFamily="18" charset="0"/>
              </a:rPr>
              <a:t>年，菲亚特公司在都灵创立，成为意大利第一个汽车公司，现发展为世界第七，欧洲第二大汽车厂商，年产量达到</a:t>
            </a:r>
            <a:r>
              <a:rPr lang="en-US" altLang="zh-CN" sz="2800" dirty="0">
                <a:cs typeface="Times New Roman" panose="02020603050405020304" pitchFamily="18" charset="0"/>
              </a:rPr>
              <a:t>200</a:t>
            </a:r>
            <a:r>
              <a:rPr lang="zh-CN" altLang="zh-CN" sz="2800" dirty="0">
                <a:cs typeface="Times New Roman" panose="02020603050405020304" pitchFamily="18" charset="0"/>
              </a:rPr>
              <a:t>多万辆。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07717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196752"/>
            <a:ext cx="352839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1217534"/>
            <a:ext cx="4392488" cy="437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259632" y="59576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都灵地理位置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994466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391740" y="728871"/>
            <a:ext cx="34884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spc="50" dirty="0">
                <a:latin typeface="宋体" panose="02010600030101010101" pitchFamily="2" charset="-122"/>
                <a:ea typeface="Microsoft YaHei ΢ȭхڢ  ڌ墠 ˎ̥"/>
                <a:cs typeface="宋体" panose="02010600030101010101" pitchFamily="2" charset="-122"/>
              </a:rPr>
              <a:t>五、德国沃尔夫斯堡</a:t>
            </a:r>
            <a:endParaRPr lang="zh-CN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6184" y="1234971"/>
            <a:ext cx="83884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latin typeface="宋体" panose="02010600030101010101" pitchFamily="2" charset="-122"/>
                <a:ea typeface="simsun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宋体" panose="02010600030101010101" pitchFamily="2" charset="-122"/>
                <a:ea typeface="simsun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zh-CN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大众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汽车公司所在地沃尔夫斯堡市也称狼</a:t>
            </a:r>
            <a:r>
              <a:rPr lang="zh-CN" altLang="zh-CN" sz="2800" dirty="0" smtClean="0">
                <a:latin typeface="宋体" panose="02010600030101010101" pitchFamily="2" charset="-122"/>
                <a:cs typeface="宋体" panose="02010600030101010101" pitchFamily="2" charset="-122"/>
              </a:rPr>
              <a:t>堡，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位于德国下沙克森州，总面积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310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平方公里，人口约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万。欧洲最大的制造厂商——大众集团总部就坐落于此。自从大众集团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1934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年成立以来，带动了城市的发展，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1938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年，该市作为德国当时现代化的汽车城而兴建起来，开始逐步成为德国北部的工业重镇和欧洲最大的汽车制造中心。现在狼堡市民中的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40%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都在大众汽车厂上班，大众集团在狼堡的员工达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万人。</a:t>
            </a:r>
          </a:p>
        </p:txBody>
      </p:sp>
    </p:spTree>
    <p:extLst>
      <p:ext uri="{BB962C8B-B14F-4D97-AF65-F5344CB8AC3E}">
        <p14:creationId xmlns:p14="http://schemas.microsoft.com/office/powerpoint/2010/main" val="248917370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pic>
        <p:nvPicPr>
          <p:cNvPr id="6" name="图片 5"/>
          <p:cNvPicPr/>
          <p:nvPr/>
        </p:nvPicPr>
        <p:blipFill>
          <a:blip r:embed="rId2"/>
          <a:srcRect r="3390"/>
          <a:stretch>
            <a:fillRect/>
          </a:stretch>
        </p:blipFill>
        <p:spPr bwMode="auto">
          <a:xfrm>
            <a:off x="899592" y="1268760"/>
            <a:ext cx="2924777" cy="39604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图片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944" y="1268760"/>
            <a:ext cx="4536504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259632" y="5427221"/>
            <a:ext cx="22942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50" dirty="0">
                <a:ea typeface="Microsoft YaHei ΢ȭхڢ  ڌ墠 ˎ̥"/>
                <a:cs typeface="Times New Roman" panose="02020603050405020304" pitchFamily="18" charset="0"/>
              </a:rPr>
              <a:t>沃尔夫斯堡</a:t>
            </a:r>
            <a:r>
              <a:rPr lang="zh-CN" altLang="zh-CN" dirty="0">
                <a:cs typeface="Times New Roman" panose="02020603050405020304" pitchFamily="18" charset="0"/>
              </a:rPr>
              <a:t>地理位置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76056" y="5229200"/>
            <a:ext cx="137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50" dirty="0">
                <a:ea typeface="Microsoft YaHei ΢ȭхڢ  ڌ墠 ˎ̥"/>
                <a:cs typeface="Times New Roman" panose="02020603050405020304" pitchFamily="18" charset="0"/>
              </a:rPr>
              <a:t>沃尔夫斯堡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007387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823" y="1124744"/>
            <a:ext cx="2345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latinLnBrk="1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六、</a:t>
            </a:r>
            <a:r>
              <a:rPr lang="zh-CN" altLang="zh-CN" sz="2800" b="1" kern="0" dirty="0">
                <a:cs typeface="宋体" panose="02010600030101010101" pitchFamily="2" charset="-122"/>
              </a:rPr>
              <a:t>日本东京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395536" y="1772816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latinLnBrk="1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0" dirty="0" smtClean="0">
                <a:cs typeface="宋体" panose="02010600030101010101" pitchFamily="2" charset="-122"/>
              </a:rPr>
              <a:t>      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东京</a:t>
            </a:r>
            <a:r>
              <a:rPr lang="zh-CN" altLang="zh-CN" sz="2800" kern="0" dirty="0">
                <a:cs typeface="宋体" panose="02010600030101010101" pitchFamily="2" charset="-122"/>
              </a:rPr>
              <a:t>是日本的首都，也是世界最大的城市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之一。</a:t>
            </a:r>
            <a:r>
              <a:rPr lang="zh-CN" altLang="zh-CN" sz="2800" kern="0" dirty="0">
                <a:cs typeface="宋体" panose="02010600030101010101" pitchFamily="2" charset="-122"/>
              </a:rPr>
              <a:t>著名的汽车公司日产、本田、三菱、五十铃公司总部均设在此地。在东京为汽车企业服务的人员多达几十万。日产公司在东京的雇员总数近</a:t>
            </a:r>
            <a:r>
              <a:rPr lang="en-US" altLang="zh-CN" sz="2800" kern="0" dirty="0">
                <a:cs typeface="宋体" panose="02010600030101010101" pitchFamily="2" charset="-122"/>
              </a:rPr>
              <a:t>13</a:t>
            </a:r>
            <a:r>
              <a:rPr lang="zh-CN" altLang="zh-CN" sz="2800" kern="0" dirty="0">
                <a:cs typeface="宋体" panose="02010600030101010101" pitchFamily="2" charset="-122"/>
              </a:rPr>
              <a:t>万人，公司可年产汽车</a:t>
            </a:r>
            <a:r>
              <a:rPr lang="en-US" altLang="zh-CN" sz="2800" kern="0" dirty="0">
                <a:cs typeface="宋体" panose="02010600030101010101" pitchFamily="2" charset="-122"/>
              </a:rPr>
              <a:t>320</a:t>
            </a:r>
            <a:r>
              <a:rPr lang="zh-CN" altLang="zh-CN" sz="2800" kern="0" dirty="0">
                <a:cs typeface="宋体" panose="02010600030101010101" pitchFamily="2" charset="-122"/>
              </a:rPr>
              <a:t>万辆。本田公司雇员总数达</a:t>
            </a:r>
            <a:r>
              <a:rPr lang="en-US" altLang="zh-CN" sz="2800" kern="0" dirty="0">
                <a:cs typeface="宋体" panose="02010600030101010101" pitchFamily="2" charset="-122"/>
              </a:rPr>
              <a:t>11</a:t>
            </a:r>
            <a:r>
              <a:rPr lang="zh-CN" altLang="zh-CN" sz="2800" kern="0" dirty="0">
                <a:cs typeface="宋体" panose="02010600030101010101" pitchFamily="2" charset="-122"/>
              </a:rPr>
              <a:t>万人左右，汽车产量已高达约</a:t>
            </a:r>
            <a:r>
              <a:rPr lang="en-US" altLang="zh-CN" sz="2800" kern="0" dirty="0">
                <a:cs typeface="宋体" panose="02010600030101010101" pitchFamily="2" charset="-122"/>
              </a:rPr>
              <a:t>300</a:t>
            </a:r>
            <a:r>
              <a:rPr lang="zh-CN" altLang="zh-CN" sz="2800" kern="0" dirty="0">
                <a:cs typeface="宋体" panose="02010600030101010101" pitchFamily="2" charset="-122"/>
              </a:rPr>
              <a:t>万辆。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951935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484784"/>
            <a:ext cx="381642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5488" y="1628800"/>
            <a:ext cx="46085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03797913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467544" y="898342"/>
            <a:ext cx="2345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0" dirty="0">
                <a:cs typeface="宋体" panose="02010600030101010101" pitchFamily="2" charset="-122"/>
              </a:rPr>
              <a:t>七、</a:t>
            </a:r>
            <a:r>
              <a:rPr lang="zh-CN" altLang="zh-CN" sz="2800" b="1" kern="0" dirty="0">
                <a:cs typeface="宋体" panose="02010600030101010101" pitchFamily="2" charset="-122"/>
              </a:rPr>
              <a:t>法国巴黎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323528" y="1421562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kern="0" dirty="0" smtClean="0">
                <a:cs typeface="宋体" panose="02010600030101010101" pitchFamily="2" charset="-122"/>
              </a:rPr>
              <a:t>       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巴黎除了</a:t>
            </a:r>
            <a:r>
              <a:rPr lang="zh-CN" altLang="zh-CN" sz="2800" kern="0" dirty="0">
                <a:cs typeface="宋体" panose="02010600030101010101" pitchFamily="2" charset="-122"/>
              </a:rPr>
              <a:t>它举世瞩目的浪漫、时尚奢侈品外，也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以法国最大汽车集团公司</a:t>
            </a:r>
            <a:r>
              <a:rPr lang="zh-CN" altLang="zh-CN" sz="2800" kern="0" dirty="0">
                <a:cs typeface="宋体" panose="02010600030101010101" pitchFamily="2" charset="-122"/>
              </a:rPr>
              <a:t>——标致</a:t>
            </a:r>
            <a:r>
              <a:rPr lang="en-US" altLang="zh-CN" sz="2800" kern="0" dirty="0">
                <a:cs typeface="宋体" panose="02010600030101010101" pitchFamily="2" charset="-122"/>
              </a:rPr>
              <a:t>-</a:t>
            </a:r>
            <a:r>
              <a:rPr lang="zh-CN" altLang="zh-CN" sz="2800" kern="0" dirty="0">
                <a:cs typeface="宋体" panose="02010600030101010101" pitchFamily="2" charset="-122"/>
              </a:rPr>
              <a:t>雪铁龙公司而闻名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。</a:t>
            </a:r>
            <a:r>
              <a:rPr lang="zh-CN" altLang="en-US" sz="2800" kern="0" dirty="0" smtClean="0">
                <a:cs typeface="宋体" panose="02010600030101010101" pitchFamily="2" charset="-122"/>
              </a:rPr>
              <a:t>该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公司</a:t>
            </a:r>
            <a:r>
              <a:rPr lang="zh-CN" altLang="zh-CN" sz="2800" kern="0" dirty="0">
                <a:cs typeface="宋体" panose="02010600030101010101" pitchFamily="2" charset="-122"/>
              </a:rPr>
              <a:t>创立于</a:t>
            </a:r>
            <a:r>
              <a:rPr lang="en-US" altLang="zh-CN" sz="2800" kern="0" dirty="0">
                <a:cs typeface="宋体" panose="02010600030101010101" pitchFamily="2" charset="-122"/>
              </a:rPr>
              <a:t>1890</a:t>
            </a:r>
            <a:r>
              <a:rPr lang="zh-CN" altLang="zh-CN" sz="2800" kern="0" dirty="0">
                <a:cs typeface="宋体" panose="02010600030101010101" pitchFamily="2" charset="-122"/>
              </a:rPr>
              <a:t>年，创始人是阿尔芒·标致。</a:t>
            </a:r>
            <a:r>
              <a:rPr lang="en-US" altLang="zh-CN" sz="2800" kern="0" dirty="0">
                <a:cs typeface="宋体" panose="02010600030101010101" pitchFamily="2" charset="-122"/>
              </a:rPr>
              <a:t>1976</a:t>
            </a:r>
            <a:r>
              <a:rPr lang="zh-CN" altLang="zh-CN" sz="2800" kern="0" dirty="0">
                <a:cs typeface="宋体" panose="02010600030101010101" pitchFamily="2" charset="-122"/>
              </a:rPr>
              <a:t>年标致公司吞并了法国历史悠久的雪铁龙公司，从而成为世界上一家以生产汽车为主，兼营机械加工、运输、金融和服务业的跨国工业集团。</a:t>
            </a:r>
            <a:endParaRPr lang="zh-CN" altLang="en-US" sz="2800" dirty="0"/>
          </a:p>
        </p:txBody>
      </p:sp>
      <p:pic>
        <p:nvPicPr>
          <p:cNvPr id="8" name="图片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1905" y="1628800"/>
            <a:ext cx="388057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9035446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395536" y="98072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1">
              <a:spcAft>
                <a:spcPts val="600"/>
              </a:spcAft>
            </a:pPr>
            <a:r>
              <a:rPr lang="zh-CN" altLang="zh-CN" sz="2800" b="1" kern="0" dirty="0">
                <a:cs typeface="宋体" panose="02010600030101010101" pitchFamily="2" charset="-122"/>
              </a:rPr>
              <a:t>八、英国伯明翰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1799186"/>
            <a:ext cx="48245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33375" latinLnBrk="1">
              <a:spcBef>
                <a:spcPts val="600"/>
              </a:spcBef>
              <a:spcAft>
                <a:spcPts val="600"/>
              </a:spcAft>
            </a:pPr>
            <a:r>
              <a:rPr lang="zh-CN" altLang="zh-CN" sz="2800" kern="0" dirty="0">
                <a:cs typeface="宋体" panose="02010600030101010101" pitchFamily="2" charset="-122"/>
              </a:rPr>
              <a:t>利兰汽车（</a:t>
            </a:r>
            <a:r>
              <a:rPr lang="en-US" altLang="zh-CN" sz="2800" kern="0" dirty="0">
                <a:cs typeface="宋体" panose="02010600030101010101" pitchFamily="2" charset="-122"/>
              </a:rPr>
              <a:t>Leyland</a:t>
            </a:r>
            <a:r>
              <a:rPr lang="zh-CN" altLang="zh-CN" sz="2800" kern="0" dirty="0">
                <a:cs typeface="宋体" panose="02010600030101010101" pitchFamily="2" charset="-122"/>
              </a:rPr>
              <a:t>）公司所在地，位于英格兰中部亚拉巴马州，是仅次于伦敦的英国第二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大城市。</a:t>
            </a:r>
            <a:r>
              <a:rPr lang="zh-CN" altLang="zh-CN" sz="2800" kern="0" dirty="0">
                <a:cs typeface="宋体" panose="02010600030101010101" pitchFamily="2" charset="-122"/>
              </a:rPr>
              <a:t>该市市区面积</a:t>
            </a:r>
            <a:r>
              <a:rPr lang="en-US" altLang="zh-CN" sz="2800" kern="0" dirty="0">
                <a:cs typeface="宋体" panose="02010600030101010101" pitchFamily="2" charset="-122"/>
              </a:rPr>
              <a:t>256</a:t>
            </a:r>
            <a:r>
              <a:rPr lang="zh-CN" altLang="zh-CN" sz="2800" kern="0" dirty="0">
                <a:cs typeface="宋体" panose="02010600030101010101" pitchFamily="2" charset="-122"/>
              </a:rPr>
              <a:t>平方公里，人口</a:t>
            </a:r>
            <a:r>
              <a:rPr lang="en-US" altLang="zh-CN" sz="2800" kern="0" dirty="0">
                <a:cs typeface="宋体" panose="02010600030101010101" pitchFamily="2" charset="-122"/>
              </a:rPr>
              <a:t>26.5</a:t>
            </a:r>
            <a:r>
              <a:rPr lang="zh-CN" altLang="zh-CN" sz="2800" kern="0" dirty="0">
                <a:cs typeface="宋体" panose="02010600030101010101" pitchFamily="2" charset="-122"/>
              </a:rPr>
              <a:t>万。如今的伯明翰是英国的汽车城，世界各大汽车生产厂商在这里都设立了公司，使它的工业产值占全国工业产值的</a:t>
            </a:r>
            <a:r>
              <a:rPr lang="en-US" altLang="zh-CN" sz="2800" kern="0" dirty="0">
                <a:cs typeface="宋体" panose="02010600030101010101" pitchFamily="2" charset="-122"/>
              </a:rPr>
              <a:t>1/5</a:t>
            </a:r>
            <a:r>
              <a:rPr lang="zh-CN" altLang="zh-CN" sz="2800" kern="0" dirty="0">
                <a:cs typeface="宋体" panose="02010600030101010101" pitchFamily="2" charset="-122"/>
              </a:rPr>
              <a:t>，并享有“世界车间”之美称。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2147" y="2132856"/>
            <a:ext cx="3779912" cy="342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9029240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251520" y="980728"/>
            <a:ext cx="37385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 latinLnBrk="1">
              <a:spcBef>
                <a:spcPts val="600"/>
              </a:spcBef>
              <a:spcAft>
                <a:spcPts val="600"/>
              </a:spcAft>
            </a:pPr>
            <a:r>
              <a:rPr lang="zh-CN" altLang="zh-CN" sz="2800" b="1" kern="0" dirty="0">
                <a:cs typeface="宋体" panose="02010600030101010101" pitchFamily="2" charset="-122"/>
              </a:rPr>
              <a:t>九、德国吕塞尔海姆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50394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latinLnBrk="1">
              <a:spcAft>
                <a:spcPts val="0"/>
              </a:spcAft>
            </a:pPr>
            <a:r>
              <a:rPr lang="zh-CN" altLang="zh-CN" sz="2400" kern="0" dirty="0">
                <a:cs typeface="宋体" panose="02010600030101010101" pitchFamily="2" charset="-122"/>
              </a:rPr>
              <a:t>吕塞尔海姆是美国通用汽车公司最大的海外子公司——亚当·欧宝汽车公司总部</a:t>
            </a:r>
            <a:r>
              <a:rPr lang="zh-CN" altLang="zh-CN" sz="2400" kern="0" dirty="0" smtClean="0">
                <a:cs typeface="宋体" panose="02010600030101010101" pitchFamily="2" charset="-122"/>
              </a:rPr>
              <a:t>所在地</a:t>
            </a:r>
            <a:r>
              <a:rPr lang="zh-CN" altLang="en-US" sz="2400" kern="0" dirty="0" smtClean="0">
                <a:cs typeface="宋体" panose="02010600030101010101" pitchFamily="2" charset="-122"/>
              </a:rPr>
              <a:t>，</a:t>
            </a:r>
            <a:r>
              <a:rPr lang="zh-CN" altLang="zh-CN" sz="2400" kern="0" dirty="0" smtClean="0">
                <a:cs typeface="宋体" panose="02010600030101010101" pitchFamily="2" charset="-122"/>
              </a:rPr>
              <a:t>欧宝汽车公司</a:t>
            </a:r>
            <a:r>
              <a:rPr lang="zh-CN" altLang="zh-CN" sz="2400" kern="0" dirty="0">
                <a:cs typeface="宋体" panose="02010600030101010101" pitchFamily="2" charset="-122"/>
              </a:rPr>
              <a:t>有雇员人数</a:t>
            </a:r>
            <a:r>
              <a:rPr lang="en-US" altLang="zh-CN" sz="2400" kern="0" dirty="0">
                <a:cs typeface="宋体" panose="02010600030101010101" pitchFamily="2" charset="-122"/>
              </a:rPr>
              <a:t>5.9</a:t>
            </a:r>
            <a:r>
              <a:rPr lang="zh-CN" altLang="zh-CN" sz="2400" kern="0" dirty="0">
                <a:cs typeface="宋体" panose="02010600030101010101" pitchFamily="2" charset="-122"/>
              </a:rPr>
              <a:t>万，年产量</a:t>
            </a:r>
            <a:r>
              <a:rPr lang="en-US" altLang="zh-CN" sz="2400" kern="0" dirty="0">
                <a:cs typeface="宋体" panose="02010600030101010101" pitchFamily="2" charset="-122"/>
              </a:rPr>
              <a:t>100</a:t>
            </a:r>
            <a:r>
              <a:rPr lang="zh-CN" altLang="zh-CN" sz="2400" kern="0" dirty="0">
                <a:cs typeface="宋体" panose="02010600030101010101" pitchFamily="2" charset="-122"/>
              </a:rPr>
              <a:t>多万辆。</a:t>
            </a:r>
            <a:r>
              <a:rPr lang="en-US" altLang="zh-CN" sz="2400" kern="0" dirty="0">
                <a:cs typeface="宋体" panose="02010600030101010101" pitchFamily="2" charset="-122"/>
              </a:rPr>
              <a:t>2000</a:t>
            </a:r>
            <a:r>
              <a:rPr lang="zh-CN" altLang="zh-CN" sz="2400" kern="0" dirty="0">
                <a:cs typeface="宋体" panose="02010600030101010101" pitchFamily="2" charset="-122"/>
              </a:rPr>
              <a:t>年，欧宝投资</a:t>
            </a:r>
            <a:r>
              <a:rPr lang="en-US" altLang="zh-CN" sz="2400" kern="0" dirty="0">
                <a:cs typeface="宋体" panose="02010600030101010101" pitchFamily="2" charset="-122"/>
              </a:rPr>
              <a:t>15</a:t>
            </a:r>
            <a:r>
              <a:rPr lang="zh-CN" altLang="zh-CN" sz="2400" kern="0" dirty="0">
                <a:cs typeface="宋体" panose="02010600030101010101" pitchFamily="2" charset="-122"/>
              </a:rPr>
              <a:t>亿欧元在欧宝原厂旁边兴建新工厂</a:t>
            </a:r>
            <a:r>
              <a:rPr lang="zh-CN" altLang="zh-CN" sz="2400" kern="0" dirty="0" smtClean="0">
                <a:cs typeface="宋体" panose="02010600030101010101" pitchFamily="2" charset="-122"/>
              </a:rPr>
              <a:t>。于</a:t>
            </a:r>
            <a:r>
              <a:rPr lang="en-US" altLang="zh-CN" sz="2400" kern="0" dirty="0">
                <a:cs typeface="宋体" panose="02010600030101010101" pitchFamily="2" charset="-122"/>
              </a:rPr>
              <a:t>2002</a:t>
            </a:r>
            <a:r>
              <a:rPr lang="zh-CN" altLang="zh-CN" sz="2400" kern="0" dirty="0">
                <a:cs typeface="宋体" panose="02010600030101010101" pitchFamily="2" charset="-122"/>
              </a:rPr>
              <a:t>年</a:t>
            </a:r>
            <a:r>
              <a:rPr lang="en-US" altLang="zh-CN" sz="2400" kern="0" dirty="0">
                <a:cs typeface="宋体" panose="02010600030101010101" pitchFamily="2" charset="-122"/>
              </a:rPr>
              <a:t>1</a:t>
            </a:r>
            <a:r>
              <a:rPr lang="zh-CN" altLang="zh-CN" sz="2400" kern="0" dirty="0">
                <a:cs typeface="宋体" panose="02010600030101010101" pitchFamily="2" charset="-122"/>
              </a:rPr>
              <a:t>月</a:t>
            </a:r>
            <a:r>
              <a:rPr lang="en-US" altLang="zh-CN" sz="2400" kern="0" dirty="0">
                <a:cs typeface="宋体" panose="02010600030101010101" pitchFamily="2" charset="-122"/>
              </a:rPr>
              <a:t>7</a:t>
            </a:r>
            <a:r>
              <a:rPr lang="zh-CN" altLang="zh-CN" sz="2400" kern="0" dirty="0">
                <a:cs typeface="宋体" panose="02010600030101010101" pitchFamily="2" charset="-122"/>
              </a:rPr>
              <a:t>日投产。欧宝吕塞尔斯海姆工厂目前拥有</a:t>
            </a:r>
            <a:r>
              <a:rPr lang="en-US" altLang="zh-CN" sz="2400" kern="0" dirty="0">
                <a:cs typeface="宋体" panose="02010600030101010101" pitchFamily="2" charset="-122"/>
              </a:rPr>
              <a:t>18300</a:t>
            </a:r>
            <a:r>
              <a:rPr lang="zh-CN" altLang="zh-CN" sz="2400" kern="0" dirty="0">
                <a:cs typeface="宋体" panose="02010600030101010101" pitchFamily="2" charset="-122"/>
              </a:rPr>
              <a:t>名工人，其中生产工人</a:t>
            </a:r>
            <a:r>
              <a:rPr lang="en-US" altLang="zh-CN" sz="2400" kern="0" dirty="0">
                <a:cs typeface="宋体" panose="02010600030101010101" pitchFamily="2" charset="-122"/>
              </a:rPr>
              <a:t>4500</a:t>
            </a:r>
            <a:r>
              <a:rPr lang="zh-CN" altLang="zh-CN" sz="2400" kern="0" dirty="0">
                <a:cs typeface="宋体" panose="02010600030101010101" pitchFamily="2" charset="-122"/>
              </a:rPr>
              <a:t>人，开发设计人员</a:t>
            </a:r>
            <a:r>
              <a:rPr lang="en-US" altLang="zh-CN" sz="2400" kern="0" dirty="0">
                <a:cs typeface="宋体" panose="02010600030101010101" pitchFamily="2" charset="-122"/>
              </a:rPr>
              <a:t>7000</a:t>
            </a:r>
            <a:r>
              <a:rPr lang="zh-CN" altLang="zh-CN" sz="2400" kern="0" dirty="0">
                <a:cs typeface="宋体" panose="02010600030101010101" pitchFamily="2" charset="-122"/>
              </a:rPr>
              <a:t>多人，其余为管理人员，最高日产量可达</a:t>
            </a:r>
            <a:r>
              <a:rPr lang="en-US" altLang="zh-CN" sz="2400" kern="0" dirty="0">
                <a:cs typeface="宋体" panose="02010600030101010101" pitchFamily="2" charset="-122"/>
              </a:rPr>
              <a:t>1100</a:t>
            </a:r>
            <a:r>
              <a:rPr lang="zh-CN" altLang="zh-CN" sz="2400" kern="0" dirty="0">
                <a:cs typeface="宋体" panose="02010600030101010101" pitchFamily="2" charset="-122"/>
              </a:rPr>
              <a:t>台</a:t>
            </a:r>
            <a:r>
              <a:rPr lang="zh-CN" altLang="zh-CN" sz="2400" kern="0" dirty="0" smtClean="0">
                <a:cs typeface="宋体" panose="02010600030101010101" pitchFamily="2" charset="-122"/>
              </a:rPr>
              <a:t>。</a:t>
            </a:r>
            <a:endParaRPr lang="zh-CN" altLang="zh-CN" sz="2400" kern="100" dirty="0"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4048" y="1700808"/>
            <a:ext cx="388843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568333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323528" y="980728"/>
            <a:ext cx="42338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>
                <a:cs typeface="宋体" panose="02010600030101010101" pitchFamily="2" charset="-122"/>
              </a:rPr>
              <a:t>十、法国</a:t>
            </a:r>
            <a:r>
              <a:rPr lang="zh-CN" altLang="zh-CN" sz="2800" b="1" dirty="0">
                <a:cs typeface="Times New Roman" panose="02020603050405020304" pitchFamily="18" charset="0"/>
              </a:rPr>
              <a:t>布洛涅</a:t>
            </a:r>
            <a:r>
              <a:rPr lang="en-US" altLang="zh-CN" sz="2800" b="1" dirty="0">
                <a:cs typeface="Times New Roman" panose="02020603050405020304" pitchFamily="18" charset="0"/>
              </a:rPr>
              <a:t>----</a:t>
            </a:r>
            <a:r>
              <a:rPr lang="zh-CN" altLang="zh-CN" sz="2800" b="1" kern="0" dirty="0">
                <a:cs typeface="宋体" panose="02010600030101010101" pitchFamily="2" charset="-122"/>
              </a:rPr>
              <a:t>比扬古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352556" y="1503948"/>
            <a:ext cx="436346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cs typeface="Times New Roman" panose="02020603050405020304" pitchFamily="18" charset="0"/>
              </a:rPr>
              <a:t>布洛涅</a:t>
            </a:r>
            <a:r>
              <a:rPr lang="en-US" altLang="zh-CN" sz="2800" dirty="0">
                <a:cs typeface="Times New Roman" panose="02020603050405020304" pitchFamily="18" charset="0"/>
              </a:rPr>
              <a:t>——</a:t>
            </a:r>
            <a:r>
              <a:rPr lang="zh-CN" altLang="zh-CN" sz="2800" dirty="0">
                <a:cs typeface="Times New Roman" panose="02020603050405020304" pitchFamily="18" charset="0"/>
              </a:rPr>
              <a:t>比杨古，是世界著名汽车城，它属于法国巴黎西南的城市，地处塞纳河河曲的布洛涅森林之南，人口约</a:t>
            </a:r>
            <a:r>
              <a:rPr lang="en-US" altLang="zh-CN" sz="2800" dirty="0">
                <a:cs typeface="Times New Roman" panose="02020603050405020304" pitchFamily="18" charset="0"/>
              </a:rPr>
              <a:t>10.3</a:t>
            </a:r>
            <a:r>
              <a:rPr lang="zh-CN" altLang="zh-CN" sz="2800" dirty="0">
                <a:cs typeface="Times New Roman" panose="02020603050405020304" pitchFamily="18" charset="0"/>
              </a:rPr>
              <a:t>万人。世界十大汽车公司之一雷诺汽车制造厂就设在</a:t>
            </a:r>
            <a:r>
              <a:rPr lang="zh-CN" altLang="zh-CN" sz="2800" dirty="0" smtClean="0">
                <a:cs typeface="Times New Roman" panose="02020603050405020304" pitchFamily="18" charset="0"/>
              </a:rPr>
              <a:t>此地</a:t>
            </a:r>
            <a:r>
              <a:rPr lang="zh-CN" altLang="en-US" sz="2800" dirty="0" smtClean="0">
                <a:cs typeface="Times New Roman" panose="02020603050405020304" pitchFamily="18" charset="0"/>
              </a:rPr>
              <a:t>。</a:t>
            </a:r>
            <a:endParaRPr lang="zh-CN" altLang="en-US" sz="2800" dirty="0"/>
          </a:p>
        </p:txBody>
      </p:sp>
      <p:pic>
        <p:nvPicPr>
          <p:cNvPr id="8" name="图片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5044" y="1844824"/>
            <a:ext cx="400342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24533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539552" y="119675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de-DE" sz="3200" dirty="0"/>
              <a:t>一</a:t>
            </a:r>
            <a:r>
              <a:rPr lang="zh-CN" altLang="de-DE" sz="3200" dirty="0" smtClean="0"/>
              <a:t>、</a:t>
            </a:r>
            <a:r>
              <a:rPr lang="zh-CN" altLang="en-US" sz="3200" dirty="0" smtClean="0"/>
              <a:t>美国底特律</a:t>
            </a:r>
            <a:endParaRPr lang="zh-CN" altLang="en-US" sz="3200" dirty="0"/>
          </a:p>
        </p:txBody>
      </p:sp>
      <p:sp>
        <p:nvSpPr>
          <p:cNvPr id="2" name="矩形 1"/>
          <p:cNvSpPr/>
          <p:nvPr/>
        </p:nvSpPr>
        <p:spPr>
          <a:xfrm>
            <a:off x="395536" y="1916832"/>
            <a:ext cx="4572000" cy="45428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0" dirty="0" smtClean="0">
                <a:cs typeface="宋体" panose="02010600030101010101" pitchFamily="2" charset="-122"/>
              </a:rPr>
              <a:t>       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底特律</a:t>
            </a:r>
            <a:r>
              <a:rPr lang="en-US" altLang="zh-CN" sz="2800" kern="0" dirty="0">
                <a:cs typeface="宋体" panose="02010600030101010101" pitchFamily="2" charset="-122"/>
              </a:rPr>
              <a:t>(Detroit)</a:t>
            </a:r>
            <a:r>
              <a:rPr lang="zh-CN" altLang="zh-CN" sz="2800" kern="0" dirty="0">
                <a:cs typeface="宋体" panose="02010600030101010101" pitchFamily="2" charset="-122"/>
              </a:rPr>
              <a:t>是美国第五大城市，也是世界闻名的汽车城。位于密歇根州东南部的底特律河畔，与加拿大安大略省的温莎隔河相望，是世界最大的汽车工业中心，号称“世界汽车之都”</a:t>
            </a:r>
            <a:endParaRPr lang="zh-CN" altLang="en-US" sz="2800" dirty="0"/>
          </a:p>
        </p:txBody>
      </p:sp>
      <p:pic>
        <p:nvPicPr>
          <p:cNvPr id="10" name="图片 9" descr="http://img3.imgtn.bdimg.com/it/u=3181236841,2500823670&amp;fm=21&amp;gp=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7536" y="835255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/>
          <p:nvPr/>
        </p:nvPicPr>
        <p:blipFill>
          <a:blip r:embed="rId3"/>
          <a:srcRect l="13971" r="18382" b="24747"/>
          <a:stretch>
            <a:fillRect/>
          </a:stretch>
        </p:blipFill>
        <p:spPr bwMode="auto">
          <a:xfrm>
            <a:off x="4945510" y="3709563"/>
            <a:ext cx="4018977" cy="275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53622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3" name="矩形 2"/>
          <p:cNvSpPr/>
          <p:nvPr/>
        </p:nvSpPr>
        <p:spPr>
          <a:xfrm>
            <a:off x="512769" y="1124744"/>
            <a:ext cx="830770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6220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0" dirty="0" smtClean="0">
                <a:cs typeface="宋体" panose="02010600030101010101" pitchFamily="2" charset="-122"/>
              </a:rPr>
              <a:t>    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市内</a:t>
            </a:r>
            <a:r>
              <a:rPr lang="zh-CN" altLang="zh-CN" sz="2800" kern="0" dirty="0">
                <a:cs typeface="宋体" panose="02010600030101010101" pitchFamily="2" charset="-122"/>
              </a:rPr>
              <a:t>有福特、通用、克莱斯勒和阿美利加</a:t>
            </a:r>
            <a:r>
              <a:rPr lang="en-US" altLang="zh-CN" sz="2800" kern="0" dirty="0">
                <a:cs typeface="宋体" panose="02010600030101010101" pitchFamily="2" charset="-122"/>
              </a:rPr>
              <a:t>4</a:t>
            </a:r>
            <a:r>
              <a:rPr lang="zh-CN" altLang="zh-CN" sz="2800" kern="0" dirty="0">
                <a:cs typeface="宋体" panose="02010600030101010101" pitchFamily="2" charset="-122"/>
              </a:rPr>
              <a:t>家美国最大的汽车制造公司的总部及其所属企业，其他重要工业部门有钢铁、飞机和坦克制造、化学、金属加工、木材加工等，尤以汽车制造和工程技术闻名于世，底特律生产的汽车，其数量占全球第一位。全美的</a:t>
            </a:r>
            <a:r>
              <a:rPr lang="en-US" altLang="zh-CN" sz="2800" kern="0" dirty="0">
                <a:cs typeface="宋体" panose="02010600030101010101" pitchFamily="2" charset="-122"/>
              </a:rPr>
              <a:t>1/4</a:t>
            </a:r>
            <a:r>
              <a:rPr lang="zh-CN" altLang="zh-CN" sz="2800" kern="0" dirty="0">
                <a:cs typeface="宋体" panose="02010600030101010101" pitchFamily="2" charset="-122"/>
              </a:rPr>
              <a:t>的汽车产于此地，全城</a:t>
            </a:r>
            <a:r>
              <a:rPr lang="en-US" altLang="zh-CN" sz="2800" kern="0" dirty="0">
                <a:cs typeface="宋体" panose="02010600030101010101" pitchFamily="2" charset="-122"/>
              </a:rPr>
              <a:t>442</a:t>
            </a:r>
            <a:r>
              <a:rPr lang="zh-CN" altLang="zh-CN" sz="2800" kern="0" dirty="0">
                <a:cs typeface="宋体" panose="02010600030101010101" pitchFamily="2" charset="-122"/>
              </a:rPr>
              <a:t>万人口中约有</a:t>
            </a:r>
            <a:r>
              <a:rPr lang="en-US" altLang="zh-CN" sz="2800" kern="0" dirty="0">
                <a:cs typeface="宋体" panose="02010600030101010101" pitchFamily="2" charset="-122"/>
              </a:rPr>
              <a:t>91%</a:t>
            </a:r>
            <a:r>
              <a:rPr lang="zh-CN" altLang="zh-CN" sz="2800" kern="0" dirty="0">
                <a:cs typeface="宋体" panose="02010600030101010101" pitchFamily="2" charset="-122"/>
              </a:rPr>
              <a:t>的人靠汽车工业为生。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906096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251520" y="1052736"/>
            <a:ext cx="2975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二、</a:t>
            </a:r>
            <a:r>
              <a:rPr lang="zh-CN" altLang="zh-CN" sz="2800" b="1" kern="100" dirty="0">
                <a:cs typeface="Times New Roman" panose="02020603050405020304" pitchFamily="18" charset="0"/>
              </a:rPr>
              <a:t>日本丰田市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560" y="1772816"/>
            <a:ext cx="799288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cs typeface="Times New Roman" panose="02020603050405020304" pitchFamily="18" charset="0"/>
              </a:rPr>
              <a:t>此城原名爱知县，丰田市隶属于日本制造业中心爱知县，大约在</a:t>
            </a:r>
            <a:r>
              <a:rPr lang="en-US" altLang="zh-CN" sz="2800" dirty="0">
                <a:cs typeface="Times New Roman" panose="02020603050405020304" pitchFamily="18" charset="0"/>
              </a:rPr>
              <a:t>1958</a:t>
            </a:r>
            <a:r>
              <a:rPr lang="zh-CN" altLang="zh-CN" sz="2800" dirty="0">
                <a:cs typeface="Times New Roman" panose="02020603050405020304" pitchFamily="18" charset="0"/>
              </a:rPr>
              <a:t>年左右正式更名为丰田，因丰田汽车公司建于此而闻名于世，有“东洋底特律”之</a:t>
            </a:r>
            <a:r>
              <a:rPr lang="zh-CN" altLang="zh-CN" sz="2800" dirty="0" smtClean="0">
                <a:cs typeface="Times New Roman" panose="02020603050405020304" pitchFamily="18" charset="0"/>
              </a:rPr>
              <a:t>称</a:t>
            </a:r>
            <a:r>
              <a:rPr lang="zh-CN" altLang="en-US" sz="2800" dirty="0" smtClean="0">
                <a:cs typeface="Times New Roman" panose="02020603050405020304" pitchFamily="18" charset="0"/>
              </a:rPr>
              <a:t>。</a:t>
            </a:r>
            <a:r>
              <a:rPr lang="zh-CN" altLang="zh-CN" sz="2800" dirty="0"/>
              <a:t>该市面积</a:t>
            </a:r>
            <a:r>
              <a:rPr lang="en-US" altLang="zh-CN" sz="2800" dirty="0"/>
              <a:t>5150</a:t>
            </a:r>
            <a:r>
              <a:rPr lang="zh-CN" altLang="zh-CN" sz="2800" dirty="0"/>
              <a:t>平方公里，总人口</a:t>
            </a:r>
            <a:r>
              <a:rPr lang="en-US" altLang="zh-CN" sz="2800" dirty="0"/>
              <a:t>695.5</a:t>
            </a:r>
            <a:r>
              <a:rPr lang="zh-CN" altLang="zh-CN" sz="2800" dirty="0"/>
              <a:t>万，其中超过一半的市民都是丰田汽车公司的雇员及其家属，许多家庭的祖祖辈辈都在为丰田服务，年满</a:t>
            </a:r>
            <a:r>
              <a:rPr lang="en-US" altLang="zh-CN" sz="2800" dirty="0"/>
              <a:t>20</a:t>
            </a:r>
            <a:r>
              <a:rPr lang="zh-CN" altLang="zh-CN" sz="2800" dirty="0"/>
              <a:t>岁的丰田职工即可分到</a:t>
            </a:r>
            <a:r>
              <a:rPr lang="en-US" altLang="zh-CN" sz="2800" dirty="0"/>
              <a:t>1</a:t>
            </a:r>
            <a:r>
              <a:rPr lang="zh-CN" altLang="zh-CN" sz="2800" dirty="0"/>
              <a:t>辆丰田汽车。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083535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434433"/>
            <a:ext cx="3848060" cy="379476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" name="slide_pic" descr="参观丰田产业技术纪念馆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3968" y="1434433"/>
            <a:ext cx="4608512" cy="379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364088" y="544522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丰田产业技术纪念馆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59632" y="544522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丰田所在地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202625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395536" y="980728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2895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800" kern="0" dirty="0" smtClean="0">
                <a:cs typeface="宋体" panose="02010600030101010101" pitchFamily="2" charset="-122"/>
              </a:rPr>
              <a:t>    </a:t>
            </a:r>
            <a:r>
              <a:rPr lang="zh-CN" altLang="zh-CN" sz="2800" kern="0" dirty="0" smtClean="0">
                <a:cs typeface="宋体" panose="02010600030101010101" pitchFamily="2" charset="-122"/>
              </a:rPr>
              <a:t>丰田</a:t>
            </a:r>
            <a:r>
              <a:rPr lang="zh-CN" altLang="zh-CN" sz="2800" kern="0" dirty="0">
                <a:cs typeface="宋体" panose="02010600030101010101" pitchFamily="2" charset="-122"/>
              </a:rPr>
              <a:t>市内随处可见冠以丰田名称的建筑，丰田鞍池纪念馆、丰田纪念医院、丰田运动中心等等，这些都是丰田汽车为职员们建造的福利设施，同时也向公众开放。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220995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179512" y="1052736"/>
            <a:ext cx="3336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800" kern="100" dirty="0">
                <a:cs typeface="Times New Roman" panose="02020603050405020304" pitchFamily="18" charset="0"/>
              </a:rPr>
              <a:t>三、</a:t>
            </a:r>
            <a:r>
              <a:rPr lang="zh-CN" altLang="zh-CN" sz="2800" b="1" kern="100" dirty="0">
                <a:cs typeface="Times New Roman" panose="02020603050405020304" pitchFamily="18" charset="0"/>
              </a:rPr>
              <a:t>德国斯图加特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575956"/>
            <a:ext cx="85689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cs typeface="Times New Roman" panose="02020603050405020304" pitchFamily="18" charset="0"/>
              </a:rPr>
              <a:t>     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斯图加特位于</a:t>
            </a:r>
            <a:r>
              <a:rPr lang="zh-CN" altLang="zh-CN" sz="2800" kern="100" dirty="0">
                <a:cs typeface="Times New Roman" panose="02020603050405020304" pitchFamily="18" charset="0"/>
              </a:rPr>
              <a:t>内卡河中游河谷地带，是巴符州首府，面积</a:t>
            </a:r>
            <a:r>
              <a:rPr lang="en-US" altLang="zh-CN" sz="2800" kern="100" dirty="0">
                <a:cs typeface="Times New Roman" panose="02020603050405020304" pitchFamily="18" charset="0"/>
              </a:rPr>
              <a:t>207</a:t>
            </a:r>
            <a:r>
              <a:rPr lang="zh-CN" altLang="zh-CN" sz="2800" kern="100" dirty="0">
                <a:cs typeface="Times New Roman" panose="02020603050405020304" pitchFamily="18" charset="0"/>
              </a:rPr>
              <a:t>平方公里，全城人口</a:t>
            </a:r>
            <a:r>
              <a:rPr lang="en-US" altLang="zh-CN" sz="2800" kern="100" dirty="0">
                <a:cs typeface="Times New Roman" panose="02020603050405020304" pitchFamily="18" charset="0"/>
              </a:rPr>
              <a:t>60</a:t>
            </a:r>
            <a:r>
              <a:rPr lang="zh-CN" altLang="zh-CN" sz="2800" kern="100" dirty="0">
                <a:cs typeface="Times New Roman" panose="02020603050405020304" pitchFamily="18" charset="0"/>
              </a:rPr>
              <a:t>万。</a:t>
            </a: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这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是一座骑乘在速度之上的城市，它孕育了世界上最为杰出的汽车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品牌</a:t>
            </a:r>
            <a:r>
              <a:rPr lang="zh-CN" altLang="en-US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zh-CN" altLang="zh-CN" sz="2800" kern="100" dirty="0" smtClean="0">
                <a:latin typeface="Arial" panose="020B0604020202020204" pitchFamily="34" charset="0"/>
                <a:cs typeface="Arial" panose="020B0604020202020204" pitchFamily="34" charset="0"/>
              </a:rPr>
              <a:t>诸如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2"/>
              </a:rPr>
              <a:t>梅赛德斯</a:t>
            </a:r>
            <a:r>
              <a:rPr lang="en-US" altLang="zh-CN" sz="2800" kern="100" dirty="0" err="1">
                <a:latin typeface="Arial" panose="020B0604020202020204" pitchFamily="34" charset="0"/>
                <a:cs typeface="Times New Roman" panose="02020603050405020304" pitchFamily="18" charset="0"/>
                <a:hlinkClick r:id="rId2"/>
              </a:rPr>
              <a:t>·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2"/>
              </a:rPr>
              <a:t>奔驰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3"/>
              </a:rPr>
              <a:t>保时捷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4"/>
              </a:rPr>
              <a:t>迈巴赫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这样重量级的汽车品牌，也诞生了由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5"/>
              </a:rPr>
              <a:t>费迪南德</a:t>
            </a:r>
            <a:r>
              <a:rPr lang="en-US" altLang="zh-CN" sz="2800" kern="100" dirty="0" err="1">
                <a:latin typeface="Arial" panose="020B0604020202020204" pitchFamily="34" charset="0"/>
                <a:cs typeface="Times New Roman" panose="02020603050405020304" pitchFamily="18" charset="0"/>
                <a:hlinkClick r:id="rId5"/>
              </a:rPr>
              <a:t>·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5"/>
              </a:rPr>
              <a:t>保时捷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打造的畅销汽车</a:t>
            </a:r>
            <a:r>
              <a:rPr lang="en-US" altLang="zh-CN" sz="2800" kern="100" dirty="0" err="1">
                <a:latin typeface="宋体" panose="02010600030101010101" pitchFamily="2" charset="-122"/>
                <a:cs typeface="Arial" panose="020B0604020202020204" pitchFamily="34" charset="0"/>
                <a:hlinkClick r:id="rId6"/>
              </a:rPr>
              <a:t>甲壳虫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，因此当地的居民也亲切的戏称自己的家乡为</a:t>
            </a:r>
            <a:r>
              <a:rPr lang="en-US" altLang="zh-CN" sz="2800" kern="100" dirty="0">
                <a:latin typeface="Arial" panose="020B0604020202020204" pitchFamily="34" charset="0"/>
                <a:cs typeface="Times New Roman" panose="02020603050405020304" pitchFamily="18" charset="0"/>
              </a:rPr>
              <a:t>“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汽车的摇篮</a:t>
            </a:r>
            <a:r>
              <a:rPr lang="en-US" altLang="zh-CN" sz="2800" kern="100" dirty="0">
                <a:latin typeface="Arial" panose="020B0604020202020204" pitchFamily="34" charset="0"/>
                <a:cs typeface="Times New Roman" panose="02020603050405020304" pitchFamily="18" charset="0"/>
              </a:rPr>
              <a:t>”</a:t>
            </a:r>
            <a:r>
              <a:rPr lang="zh-CN" altLang="zh-CN" sz="2800" kern="100" dirty="0">
                <a:latin typeface="Arial" panose="020B0604020202020204" pitchFamily="34" charset="0"/>
                <a:cs typeface="Arial" panose="020B0604020202020204" pitchFamily="34" charset="0"/>
              </a:rPr>
              <a:t>。</a:t>
            </a:r>
            <a:endParaRPr lang="zh-CN" altLang="zh-CN" sz="2800" kern="1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0732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467544" y="980728"/>
            <a:ext cx="820891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cs typeface="Times New Roman" panose="02020603050405020304" pitchFamily="18" charset="0"/>
              </a:rPr>
              <a:t>     </a:t>
            </a:r>
            <a:r>
              <a:rPr lang="zh-CN" altLang="zh-CN" sz="2800" kern="100" dirty="0" smtClean="0">
                <a:cs typeface="Times New Roman" panose="02020603050405020304" pitchFamily="18" charset="0"/>
              </a:rPr>
              <a:t>奔驰</a:t>
            </a:r>
            <a:r>
              <a:rPr lang="zh-CN" altLang="zh-CN" sz="2800" kern="100" dirty="0">
                <a:cs typeface="Times New Roman" panose="02020603050405020304" pitchFamily="18" charset="0"/>
              </a:rPr>
              <a:t>汽车制造业是斯图加特的主体工业，在斯图加特几乎家家都有奔驰车。参观奔驰、保时捷博物馆和奔驰汽车制造厂是游客游览斯图加特的重要内容。斯图加特是德国人均收入最高、失业率最低的城市之一。</a:t>
            </a:r>
          </a:p>
        </p:txBody>
      </p:sp>
    </p:spTree>
    <p:extLst>
      <p:ext uri="{BB962C8B-B14F-4D97-AF65-F5344CB8AC3E}">
        <p14:creationId xmlns:p14="http://schemas.microsoft.com/office/powerpoint/2010/main" val="137116937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116632"/>
            <a:ext cx="42643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任务一    </a:t>
            </a:r>
            <a:r>
              <a:rPr lang="zh-CN" altLang="en-US" sz="3200" b="1" dirty="0" smtClean="0"/>
              <a:t>游览汽车名城</a:t>
            </a:r>
            <a:endParaRPr lang="zh-CN" altLang="en-US" sz="3200" b="1" dirty="0"/>
          </a:p>
        </p:txBody>
      </p:sp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052736"/>
            <a:ext cx="46805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7904" y="3613507"/>
            <a:ext cx="5436096" cy="305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369076" y="6124495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奔驰竞技场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42732" y="192199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cs typeface="Times New Roman" panose="02020603050405020304" pitchFamily="18" charset="0"/>
              </a:rPr>
              <a:t>斯图加特位置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9051498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White Template with yellow-magenta Segoe_TP10286788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0CAB1D8-8B60-41DC-AE7A-89AB460F81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演示文稿幻灯片示例（白色红黄设计）</Template>
  <TotalTime>550</TotalTime>
  <Words>1230</Words>
  <Application>Microsoft Office PowerPoint</Application>
  <PresentationFormat>全屏显示(4:3)</PresentationFormat>
  <Paragraphs>56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Microsoft YaHei ΢ȭхڢ  ڌ墠 ˎ̥</vt:lpstr>
      <vt:lpstr>simsun</vt:lpstr>
      <vt:lpstr>宋体</vt:lpstr>
      <vt:lpstr>微软雅黑</vt:lpstr>
      <vt:lpstr>Angsana New</vt:lpstr>
      <vt:lpstr>Arial</vt:lpstr>
      <vt:lpstr>Calibri</vt:lpstr>
      <vt:lpstr>Courier New</vt:lpstr>
      <vt:lpstr>Times New Roman</vt:lpstr>
      <vt:lpstr>Wingdings</vt:lpstr>
      <vt:lpstr>1_White Template with yellow-magenta Segoe_TP10286788</vt:lpstr>
      <vt:lpstr>White with Courier font for code slides</vt:lpstr>
      <vt:lpstr>汽车文化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汽车文化</dc:title>
  <dc:creator>Windows 用户</dc:creator>
  <cp:keywords/>
  <cp:lastModifiedBy>Windows 用户</cp:lastModifiedBy>
  <cp:revision>65</cp:revision>
  <dcterms:created xsi:type="dcterms:W3CDTF">2016-05-09T06:42:58Z</dcterms:created>
  <dcterms:modified xsi:type="dcterms:W3CDTF">2016-07-05T03:43:10Z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TC102867889990</vt:lpwstr>
  </property>
</Properties>
</file>