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Lst>
  <p:notesMasterIdLst>
    <p:notesMasterId r:id="rId35"/>
  </p:notesMasterIdLst>
  <p:sldIdLst>
    <p:sldId id="272" r:id="rId5"/>
    <p:sldId id="341" r:id="rId6"/>
    <p:sldId id="282" r:id="rId7"/>
    <p:sldId id="339" r:id="rId8"/>
    <p:sldId id="338" r:id="rId9"/>
    <p:sldId id="346" r:id="rId10"/>
    <p:sldId id="352" r:id="rId11"/>
    <p:sldId id="354" r:id="rId12"/>
    <p:sldId id="337" r:id="rId13"/>
    <p:sldId id="336" r:id="rId14"/>
    <p:sldId id="381" r:id="rId15"/>
    <p:sldId id="353" r:id="rId16"/>
    <p:sldId id="335" r:id="rId17"/>
    <p:sldId id="327" r:id="rId18"/>
    <p:sldId id="329" r:id="rId19"/>
    <p:sldId id="330" r:id="rId20"/>
    <p:sldId id="328" r:id="rId21"/>
    <p:sldId id="356" r:id="rId22"/>
    <p:sldId id="355" r:id="rId23"/>
    <p:sldId id="318" r:id="rId24"/>
    <p:sldId id="364" r:id="rId25"/>
    <p:sldId id="363" r:id="rId26"/>
    <p:sldId id="362" r:id="rId27"/>
    <p:sldId id="361" r:id="rId28"/>
    <p:sldId id="382" r:id="rId29"/>
    <p:sldId id="357" r:id="rId30"/>
    <p:sldId id="360" r:id="rId31"/>
    <p:sldId id="359" r:id="rId32"/>
    <p:sldId id="380" r:id="rId33"/>
    <p:sldId id="345" r:id="rId3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varScale="1">
        <p:scale>
          <a:sx n="88" d="100"/>
          <a:sy n="88" d="100"/>
        </p:scale>
        <p:origin x="816" y="78"/>
      </p:cViewPr>
      <p:guideLst>
        <p:guide orient="horz" pos="1620"/>
        <p:guide pos="2880"/>
      </p:guideLst>
    </p:cSldViewPr>
  </p:slideViewPr>
  <p:outlineViewPr>
    <p:cViewPr>
      <p:scale>
        <a:sx n="33" d="100"/>
        <a:sy n="33" d="100"/>
      </p:scale>
      <p:origin x="0" y="-1488"/>
    </p:cViewPr>
  </p:outlineViewPr>
  <p:notesTextViewPr>
    <p:cViewPr>
      <p:scale>
        <a:sx n="100" d="100"/>
        <a:sy n="100" d="100"/>
      </p:scale>
      <p:origin x="0" y="0"/>
    </p:cViewPr>
  </p:notesTextViewPr>
  <p:sorterViewPr>
    <p:cViewPr>
      <p:scale>
        <a:sx n="100" d="100"/>
        <a:sy n="100" d="100"/>
      </p:scale>
      <p:origin x="0" y="-352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2F6DA1-9AA1-4F20-9697-5002473A9B15}" type="datetimeFigureOut">
              <a:rPr lang="zh-CN" altLang="en-US" smtClean="0"/>
              <a:t>2017/1/2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B02FA-1373-4D8C-930E-D0B9E7B6E907}" type="slidenum">
              <a:rPr lang="zh-CN" altLang="en-US" smtClean="0"/>
              <a:t>‹#›</a:t>
            </a:fld>
            <a:endParaRPr lang="zh-CN" altLang="en-US"/>
          </a:p>
        </p:txBody>
      </p:sp>
    </p:spTree>
    <p:extLst>
      <p:ext uri="{BB962C8B-B14F-4D97-AF65-F5344CB8AC3E}">
        <p14:creationId xmlns:p14="http://schemas.microsoft.com/office/powerpoint/2010/main" val="2721439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8</a:t>
            </a:fld>
            <a:endParaRPr lang="zh-CN" altLang="en-US"/>
          </a:p>
        </p:txBody>
      </p:sp>
    </p:spTree>
    <p:extLst>
      <p:ext uri="{BB962C8B-B14F-4D97-AF65-F5344CB8AC3E}">
        <p14:creationId xmlns:p14="http://schemas.microsoft.com/office/powerpoint/2010/main" val="1006944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Arial" panose="020B0604020202020204" pitchFamily="34" charset="0"/>
              </a:rPr>
              <a:t>假如车子的油箱已经长时间没有清洗，由于汽车油箱底部杂质较多，油量少就很容易造成油路堵塞</a:t>
            </a:r>
            <a:r>
              <a:rPr lang="en-US" altLang="zh-CN" dirty="0" smtClean="0">
                <a:latin typeface="Arial" panose="020B0604020202020204" pitchFamily="34" charset="0"/>
              </a:rPr>
              <a:t>;</a:t>
            </a:r>
            <a:r>
              <a:rPr lang="zh-CN" altLang="en-US" dirty="0" smtClean="0">
                <a:latin typeface="Arial" panose="020B0604020202020204" pitchFamily="34" charset="0"/>
              </a:rPr>
              <a:t>同时，燃油不多时，还会使汽油泵工作负荷增加，影响油泵内转子的冷却。此外油量太低，也可能影响排气系统的氧传感器。油泵能正常泵油。</a:t>
            </a:r>
          </a:p>
          <a:p>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28</a:t>
            </a:fld>
            <a:endParaRPr lang="zh-CN" altLang="en-US"/>
          </a:p>
        </p:txBody>
      </p:sp>
    </p:spTree>
    <p:extLst>
      <p:ext uri="{BB962C8B-B14F-4D97-AF65-F5344CB8AC3E}">
        <p14:creationId xmlns:p14="http://schemas.microsoft.com/office/powerpoint/2010/main" val="1227267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Arial" panose="020B0604020202020204" pitchFamily="34" charset="0"/>
              </a:rPr>
              <a:t>修好也有很大区别：规范、正规。合格、优秀。不按照维修工艺进行。省工序。</a:t>
            </a:r>
          </a:p>
          <a:p>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29</a:t>
            </a:fld>
            <a:endParaRPr lang="zh-CN" altLang="en-US"/>
          </a:p>
        </p:txBody>
      </p:sp>
    </p:spTree>
    <p:extLst>
      <p:ext uri="{BB962C8B-B14F-4D97-AF65-F5344CB8AC3E}">
        <p14:creationId xmlns:p14="http://schemas.microsoft.com/office/powerpoint/2010/main" val="822472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qiche365.org.cn/"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wmf"/></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043608" y="2787774"/>
            <a:ext cx="7992888" cy="665867"/>
          </a:xfrm>
        </p:spPr>
        <p:txBody>
          <a:bodyPr>
            <a:noAutofit/>
          </a:bodyPr>
          <a:lstStyle/>
          <a:p>
            <a:r>
              <a:rPr lang="zh-CN" altLang="en-US" sz="3600" dirty="0" smtClean="0">
                <a:solidFill>
                  <a:schemeClr val="tx1"/>
                </a:solidFill>
                <a:latin typeface="Adobe 黑体 Std R" pitchFamily="34" charset="-122"/>
                <a:ea typeface="Adobe 黑体 Std R" pitchFamily="34" charset="-122"/>
              </a:rPr>
              <a:t>项目四</a:t>
            </a:r>
            <a:r>
              <a:rPr lang="en-US" altLang="zh-CN" sz="3600" dirty="0" smtClean="0">
                <a:solidFill>
                  <a:schemeClr val="tx1"/>
                </a:solidFill>
                <a:latin typeface="Adobe 黑体 Std R" pitchFamily="34" charset="-122"/>
                <a:ea typeface="Adobe 黑体 Std R" pitchFamily="34" charset="-122"/>
              </a:rPr>
              <a:t>   </a:t>
            </a:r>
            <a:r>
              <a:rPr lang="zh-CN" altLang="en-US" sz="3600" dirty="0" smtClean="0">
                <a:solidFill>
                  <a:schemeClr val="tx1"/>
                </a:solidFill>
                <a:latin typeface="Adobe 黑体 Std R" pitchFamily="34" charset="-122"/>
                <a:ea typeface="Adobe 黑体 Std R" pitchFamily="34" charset="-122"/>
              </a:rPr>
              <a:t>汽车技术状况变化与等级评定</a:t>
            </a:r>
            <a:endParaRPr lang="zh-CN" altLang="en-US" sz="3600" dirty="0">
              <a:solidFill>
                <a:schemeClr val="tx1"/>
              </a:solidFill>
              <a:latin typeface="Adobe 黑体 Std R" pitchFamily="34" charset="-122"/>
              <a:ea typeface="Adobe 黑体 Std R" pitchFamily="34" charset="-122"/>
            </a:endParaRPr>
          </a:p>
        </p:txBody>
      </p:sp>
      <p:sp>
        <p:nvSpPr>
          <p:cNvPr id="6" name="TextBox 4"/>
          <p:cNvSpPr txBox="1"/>
          <p:nvPr/>
        </p:nvSpPr>
        <p:spPr>
          <a:xfrm>
            <a:off x="3383252" y="4371950"/>
            <a:ext cx="2148840" cy="523220"/>
          </a:xfrm>
          <a:prstGeom prst="rect">
            <a:avLst/>
          </a:prstGeom>
          <a:noFill/>
        </p:spPr>
        <p:txBody>
          <a:bodyPr wrap="square" rtlCol="0">
            <a:spAutoFit/>
          </a:bodyPr>
          <a:lstStyle/>
          <a:p>
            <a:pPr algn="ctr"/>
            <a:r>
              <a:rPr lang="zh-CN" altLang="en-US" sz="2800" b="1" dirty="0" smtClean="0">
                <a:latin typeface="黑体" panose="02010609060101010101" pitchFamily="49" charset="-122"/>
                <a:ea typeface="黑体" panose="02010609060101010101" pitchFamily="49" charset="-122"/>
              </a:rPr>
              <a:t>主讲</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刁立福</a:t>
            </a:r>
            <a:endParaRPr lang="zh-CN" altLang="en-US" sz="28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55754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1131590"/>
            <a:ext cx="6408737" cy="21669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697617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5696" y="267494"/>
            <a:ext cx="7128792" cy="563180"/>
          </a:xfrm>
        </p:spPr>
        <p:txBody>
          <a:bodyPr>
            <a:noAutofit/>
          </a:bodyPr>
          <a:lstStyle/>
          <a:p>
            <a:pPr>
              <a:defRPr/>
            </a:pPr>
            <a:r>
              <a:rPr lang="zh-CN" altLang="en-US" sz="2800" dirty="0" smtClean="0">
                <a:latin typeface="黑体" pitchFamily="2" charset="-122"/>
                <a:ea typeface="黑体" pitchFamily="2" charset="-122"/>
              </a:rPr>
              <a:t>任务一 </a:t>
            </a:r>
            <a:r>
              <a:rPr lang="zh-CN" altLang="en-US" sz="2800" b="1" dirty="0" smtClean="0">
                <a:latin typeface="黑体" panose="02010609060101010101" pitchFamily="49" charset="-122"/>
                <a:ea typeface="黑体" panose="02010609060101010101" pitchFamily="49" charset="-122"/>
              </a:rPr>
              <a:t>汽车技术状况</a:t>
            </a:r>
            <a:r>
              <a:rPr lang="zh-CN" altLang="en-US" sz="2800" b="1" dirty="0">
                <a:latin typeface="黑体" panose="02010609060101010101" pitchFamily="49" charset="-122"/>
                <a:ea typeface="黑体" panose="02010609060101010101" pitchFamily="49" charset="-122"/>
              </a:rPr>
              <a:t>变化原因和</a:t>
            </a:r>
            <a:r>
              <a:rPr lang="zh-CN" altLang="en-US" sz="2800" b="1" dirty="0" smtClean="0">
                <a:latin typeface="黑体" panose="02010609060101010101" pitchFamily="49" charset="-122"/>
                <a:ea typeface="黑体" panose="02010609060101010101" pitchFamily="49" charset="-122"/>
              </a:rPr>
              <a:t>影响因素</a:t>
            </a:r>
            <a:endParaRPr lang="zh-CN" altLang="en-US" sz="2800" dirty="0">
              <a:latin typeface="黑体" pitchFamily="2" charset="-122"/>
              <a:ea typeface="黑体" pitchFamily="2" charset="-122"/>
            </a:endParaRPr>
          </a:p>
        </p:txBody>
      </p:sp>
      <p:sp>
        <p:nvSpPr>
          <p:cNvPr id="5" name="矩形 4"/>
          <p:cNvSpPr/>
          <p:nvPr/>
        </p:nvSpPr>
        <p:spPr>
          <a:xfrm>
            <a:off x="971600" y="1111347"/>
            <a:ext cx="5843266" cy="630942"/>
          </a:xfrm>
          <a:prstGeom prst="rect">
            <a:avLst/>
          </a:prstGeom>
        </p:spPr>
        <p:txBody>
          <a:bodyPr wrap="none">
            <a:spAutoFit/>
          </a:bodyPr>
          <a:lstStyle/>
          <a:p>
            <a:pPr indent="803275">
              <a:lnSpc>
                <a:spcPct val="125000"/>
              </a:lnSpc>
              <a:tabLst>
                <a:tab pos="3673475" algn="l"/>
              </a:tabLst>
            </a:pPr>
            <a:r>
              <a:rPr lang="en-US" altLang="zh-CN" sz="2800" dirty="0" smtClean="0">
                <a:solidFill>
                  <a:srgbClr val="FF0000"/>
                </a:solidFill>
                <a:latin typeface="黑体" panose="02010609060101010101" pitchFamily="49" charset="-122"/>
                <a:ea typeface="黑体" panose="02010609060101010101" pitchFamily="49" charset="-122"/>
              </a:rPr>
              <a:t>4.1.1</a:t>
            </a:r>
            <a:r>
              <a:rPr lang="zh-CN" altLang="en-US" sz="2800" dirty="0" smtClean="0">
                <a:solidFill>
                  <a:srgbClr val="FF0000"/>
                </a:solidFill>
                <a:latin typeface="黑体" panose="02010609060101010101" pitchFamily="49" charset="-122"/>
                <a:ea typeface="黑体" panose="02010609060101010101" pitchFamily="49" charset="-122"/>
              </a:rPr>
              <a:t>汽车技术状况</a:t>
            </a:r>
            <a:r>
              <a:rPr lang="zh-CN" altLang="en-US" sz="2800" dirty="0">
                <a:solidFill>
                  <a:srgbClr val="FF0000"/>
                </a:solidFill>
                <a:latin typeface="黑体" panose="02010609060101010101" pitchFamily="49" charset="-122"/>
                <a:ea typeface="黑体" panose="02010609060101010101" pitchFamily="49" charset="-122"/>
              </a:rPr>
              <a:t>变化的原因</a:t>
            </a:r>
          </a:p>
        </p:txBody>
      </p:sp>
      <p:pic>
        <p:nvPicPr>
          <p:cNvPr id="6" name="Picture 4" descr="图片1"/>
          <p:cNvPicPr>
            <a:picLocks noChangeAspect="1" noChangeArrowheads="1"/>
          </p:cNvPicPr>
          <p:nvPr/>
        </p:nvPicPr>
        <p:blipFill>
          <a:blip r:embed="rId2"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2411760" y="1707654"/>
            <a:ext cx="4752528" cy="32825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4053926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520" y="1779662"/>
            <a:ext cx="8568952" cy="1600438"/>
          </a:xfrm>
          <a:prstGeom prst="rect">
            <a:avLst/>
          </a:prstGeom>
        </p:spPr>
        <p:txBody>
          <a:bodyPr wrap="square">
            <a:spAutoFit/>
          </a:bodyPr>
          <a:lstStyle/>
          <a:p>
            <a:pPr indent="719138">
              <a:lnSpc>
                <a:spcPct val="150000"/>
              </a:lnSpc>
              <a:tabLst>
                <a:tab pos="3673475" algn="l"/>
              </a:tabLst>
            </a:pPr>
            <a:r>
              <a:rPr lang="zh-CN" altLang="en-US" sz="2800" dirty="0">
                <a:latin typeface="黑体" panose="02010609060101010101" pitchFamily="49" charset="-122"/>
                <a:ea typeface="黑体" panose="02010609060101010101" pitchFamily="49" charset="-122"/>
              </a:rPr>
              <a:t>汽车技术状况变化的根本原因是零件的损坏</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indent="719138">
              <a:tabLst>
                <a:tab pos="3673475" algn="l"/>
              </a:tabLst>
            </a:pPr>
            <a:r>
              <a:rPr lang="zh-CN" altLang="en-US" sz="2800" dirty="0" smtClean="0">
                <a:latin typeface="黑体" panose="02010609060101010101" pitchFamily="49" charset="-122"/>
                <a:ea typeface="黑体" panose="02010609060101010101" pitchFamily="49" charset="-122"/>
              </a:rPr>
              <a:t>零件</a:t>
            </a:r>
            <a:r>
              <a:rPr lang="zh-CN" altLang="en-US" sz="2800" dirty="0">
                <a:latin typeface="黑体" panose="02010609060101010101" pitchFamily="49" charset="-122"/>
                <a:ea typeface="黑体" panose="02010609060101010101" pitchFamily="49" charset="-122"/>
              </a:rPr>
              <a:t>损坏的原因有：磨损、腐蚀、疲劳、变形、老化、偶然损伤。</a:t>
            </a:r>
          </a:p>
        </p:txBody>
      </p:sp>
    </p:spTree>
    <p:extLst>
      <p:ext uri="{BB962C8B-B14F-4D97-AF65-F5344CB8AC3E}">
        <p14:creationId xmlns:p14="http://schemas.microsoft.com/office/powerpoint/2010/main" val="1767919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95536" y="1131590"/>
            <a:ext cx="8424936" cy="3323987"/>
          </a:xfrm>
          <a:prstGeom prst="rect">
            <a:avLst/>
          </a:prstGeom>
        </p:spPr>
        <p:txBody>
          <a:bodyPr wrap="square">
            <a:spAutoFit/>
          </a:bodyPr>
          <a:lstStyle/>
          <a:p>
            <a:pPr indent="719138">
              <a:lnSpc>
                <a:spcPct val="125000"/>
              </a:lnSpc>
              <a:tabLst>
                <a:tab pos="3673475" algn="l"/>
              </a:tabLst>
            </a:pPr>
            <a:r>
              <a:rPr lang="en-US" altLang="zh-CN" sz="2800" dirty="0">
                <a:solidFill>
                  <a:srgbClr val="FF0000"/>
                </a:solidFill>
                <a:latin typeface="黑体" panose="02010609060101010101" pitchFamily="49" charset="-122"/>
                <a:ea typeface="黑体" panose="02010609060101010101" pitchFamily="49" charset="-122"/>
              </a:rPr>
              <a:t>1.</a:t>
            </a:r>
            <a:r>
              <a:rPr lang="zh-CN" altLang="en-US" sz="2800" dirty="0" smtClean="0">
                <a:solidFill>
                  <a:srgbClr val="FF0000"/>
                </a:solidFill>
                <a:latin typeface="黑体" panose="02010609060101010101" pitchFamily="49" charset="-122"/>
                <a:ea typeface="黑体" panose="02010609060101010101" pitchFamily="49" charset="-122"/>
              </a:rPr>
              <a:t>磨损</a:t>
            </a:r>
            <a:endParaRPr lang="en-US" altLang="zh-CN" sz="2800" dirty="0" smtClean="0">
              <a:solidFill>
                <a:srgbClr val="FF0000"/>
              </a:solidFill>
              <a:latin typeface="黑体" panose="02010609060101010101" pitchFamily="49" charset="-122"/>
              <a:ea typeface="黑体" panose="02010609060101010101" pitchFamily="49" charset="-122"/>
            </a:endParaRPr>
          </a:p>
          <a:p>
            <a:pPr indent="719138">
              <a:lnSpc>
                <a:spcPct val="125000"/>
              </a:lnSpc>
              <a:tabLst>
                <a:tab pos="3673475" algn="l"/>
              </a:tabLst>
            </a:pPr>
            <a:r>
              <a:rPr lang="zh-CN" altLang="en-US" sz="2800" dirty="0" smtClean="0">
                <a:latin typeface="黑体" panose="02010609060101010101" pitchFamily="49" charset="-122"/>
                <a:ea typeface="黑体" panose="02010609060101010101" pitchFamily="49" charset="-122"/>
              </a:rPr>
              <a:t>相互</a:t>
            </a:r>
            <a:r>
              <a:rPr lang="zh-CN" altLang="en-US" sz="2800" dirty="0">
                <a:latin typeface="黑体" panose="02010609060101010101" pitchFamily="49" charset="-122"/>
                <a:ea typeface="黑体" panose="02010609060101010101" pitchFamily="49" charset="-122"/>
              </a:rPr>
              <a:t>接触的物体在相对运动中表层材料不断损耗的过程，它是伴随摩擦而产生的必然结果。</a:t>
            </a:r>
          </a:p>
          <a:p>
            <a:pPr indent="719138">
              <a:lnSpc>
                <a:spcPct val="125000"/>
              </a:lnSpc>
              <a:tabLst>
                <a:tab pos="3673475" algn="l"/>
              </a:tabLst>
            </a:pPr>
            <a:r>
              <a:rPr lang="zh-CN" altLang="en-US" sz="2800" dirty="0">
                <a:latin typeface="黑体" panose="02010609060101010101" pitchFamily="49" charset="-122"/>
                <a:ea typeface="黑体" panose="02010609060101010101" pitchFamily="49" charset="-122"/>
              </a:rPr>
              <a:t>曲轴主轴颈与轴承的磨损 </a:t>
            </a:r>
          </a:p>
          <a:p>
            <a:pPr indent="719138">
              <a:lnSpc>
                <a:spcPct val="125000"/>
              </a:lnSpc>
              <a:tabLst>
                <a:tab pos="3673475" algn="l"/>
              </a:tabLst>
            </a:pPr>
            <a:r>
              <a:rPr lang="zh-CN" altLang="en-US" sz="2800" dirty="0">
                <a:latin typeface="黑体" panose="02010609060101010101" pitchFamily="49" charset="-122"/>
                <a:ea typeface="黑体" panose="02010609060101010101" pitchFamily="49" charset="-122"/>
              </a:rPr>
              <a:t>气缸、气门、气门座的磨损</a:t>
            </a:r>
          </a:p>
          <a:p>
            <a:pPr indent="719138">
              <a:lnSpc>
                <a:spcPct val="125000"/>
              </a:lnSpc>
              <a:tabLst>
                <a:tab pos="3673475" algn="l"/>
              </a:tabLst>
            </a:pPr>
            <a:r>
              <a:rPr lang="zh-CN" altLang="en-US" sz="2800" dirty="0">
                <a:latin typeface="黑体" panose="02010609060101010101" pitchFamily="49" charset="-122"/>
                <a:ea typeface="黑体" panose="02010609060101010101" pitchFamily="49" charset="-122"/>
              </a:rPr>
              <a:t>行车制动器摩擦副的磨损   </a:t>
            </a:r>
          </a:p>
        </p:txBody>
      </p:sp>
    </p:spTree>
    <p:extLst>
      <p:ext uri="{BB962C8B-B14F-4D97-AF65-F5344CB8AC3E}">
        <p14:creationId xmlns:p14="http://schemas.microsoft.com/office/powerpoint/2010/main" val="2673034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95536" y="1707654"/>
            <a:ext cx="8424936" cy="1708160"/>
          </a:xfrm>
          <a:prstGeom prst="rect">
            <a:avLst/>
          </a:prstGeom>
        </p:spPr>
        <p:txBody>
          <a:bodyPr wrap="square">
            <a:spAutoFit/>
          </a:bodyPr>
          <a:lstStyle/>
          <a:p>
            <a:pPr indent="719138">
              <a:lnSpc>
                <a:spcPct val="125000"/>
              </a:lnSpc>
              <a:tabLst>
                <a:tab pos="3673475" algn="l"/>
              </a:tabLst>
            </a:pPr>
            <a:r>
              <a:rPr lang="en-US" altLang="zh-CN" sz="2800" dirty="0">
                <a:solidFill>
                  <a:srgbClr val="FF0000"/>
                </a:solidFill>
                <a:latin typeface="黑体" panose="02010609060101010101" pitchFamily="49" charset="-122"/>
                <a:ea typeface="黑体" panose="02010609060101010101" pitchFamily="49" charset="-122"/>
              </a:rPr>
              <a:t>2.</a:t>
            </a:r>
            <a:r>
              <a:rPr lang="zh-CN" altLang="en-US" sz="2800" dirty="0" smtClean="0">
                <a:solidFill>
                  <a:srgbClr val="FF0000"/>
                </a:solidFill>
                <a:latin typeface="黑体" panose="02010609060101010101" pitchFamily="49" charset="-122"/>
                <a:ea typeface="黑体" panose="02010609060101010101" pitchFamily="49" charset="-122"/>
              </a:rPr>
              <a:t>腐蚀</a:t>
            </a:r>
            <a:endParaRPr lang="en-US" altLang="zh-CN" sz="2800" dirty="0" smtClean="0">
              <a:solidFill>
                <a:srgbClr val="FF0000"/>
              </a:solidFill>
              <a:latin typeface="黑体" panose="02010609060101010101" pitchFamily="49" charset="-122"/>
              <a:ea typeface="黑体" panose="02010609060101010101" pitchFamily="49" charset="-122"/>
            </a:endParaRPr>
          </a:p>
          <a:p>
            <a:pPr indent="719138">
              <a:lnSpc>
                <a:spcPct val="125000"/>
              </a:lnSpc>
              <a:tabLst>
                <a:tab pos="3673475" algn="l"/>
              </a:tabLst>
            </a:pPr>
            <a:r>
              <a:rPr lang="zh-CN" altLang="en-US" sz="2800" dirty="0" smtClean="0">
                <a:latin typeface="黑体" panose="02010609060101010101" pitchFamily="49" charset="-122"/>
                <a:ea typeface="黑体" panose="02010609060101010101" pitchFamily="49" charset="-122"/>
              </a:rPr>
              <a:t>零件</a:t>
            </a:r>
            <a:r>
              <a:rPr lang="zh-CN" altLang="en-US" sz="2800" dirty="0">
                <a:latin typeface="黑体" panose="02010609060101010101" pitchFamily="49" charset="-122"/>
                <a:ea typeface="黑体" panose="02010609060101010101" pitchFamily="49" charset="-122"/>
              </a:rPr>
              <a:t>在腐蚀性环境里工作所产生的损坏。如车身锈蚀、蓄电池导线接头腐蚀。 </a:t>
            </a:r>
          </a:p>
        </p:txBody>
      </p:sp>
    </p:spTree>
    <p:extLst>
      <p:ext uri="{BB962C8B-B14F-4D97-AF65-F5344CB8AC3E}">
        <p14:creationId xmlns:p14="http://schemas.microsoft.com/office/powerpoint/2010/main" val="4256595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79512" y="1347614"/>
            <a:ext cx="8712968" cy="2246769"/>
          </a:xfrm>
          <a:prstGeom prst="rect">
            <a:avLst/>
          </a:prstGeom>
        </p:spPr>
        <p:txBody>
          <a:bodyPr wrap="square">
            <a:spAutoFit/>
          </a:bodyPr>
          <a:lstStyle/>
          <a:p>
            <a:pPr indent="719138">
              <a:lnSpc>
                <a:spcPct val="125000"/>
              </a:lnSpc>
              <a:tabLst>
                <a:tab pos="3673475" algn="l"/>
              </a:tabLst>
            </a:pPr>
            <a:r>
              <a:rPr lang="en-US" altLang="zh-CN" sz="2800" dirty="0">
                <a:solidFill>
                  <a:srgbClr val="FF0000"/>
                </a:solidFill>
                <a:latin typeface="黑体" panose="02010609060101010101" pitchFamily="49" charset="-122"/>
                <a:ea typeface="黑体" panose="02010609060101010101" pitchFamily="49" charset="-122"/>
              </a:rPr>
              <a:t>3.</a:t>
            </a:r>
            <a:r>
              <a:rPr lang="zh-CN" altLang="en-US" sz="2800" dirty="0" smtClean="0">
                <a:solidFill>
                  <a:srgbClr val="FF0000"/>
                </a:solidFill>
                <a:latin typeface="黑体" panose="02010609060101010101" pitchFamily="49" charset="-122"/>
                <a:ea typeface="黑体" panose="02010609060101010101" pitchFamily="49" charset="-122"/>
              </a:rPr>
              <a:t>疲劳</a:t>
            </a:r>
            <a:endParaRPr lang="en-US" altLang="zh-CN" sz="2800" dirty="0" smtClean="0">
              <a:solidFill>
                <a:srgbClr val="FF0000"/>
              </a:solidFill>
              <a:latin typeface="黑体" panose="02010609060101010101" pitchFamily="49" charset="-122"/>
              <a:ea typeface="黑体" panose="02010609060101010101" pitchFamily="49" charset="-122"/>
            </a:endParaRPr>
          </a:p>
          <a:p>
            <a:pPr indent="719138">
              <a:lnSpc>
                <a:spcPct val="125000"/>
              </a:lnSpc>
              <a:tabLst>
                <a:tab pos="3673475" algn="l"/>
              </a:tabLst>
            </a:pPr>
            <a:r>
              <a:rPr lang="zh-CN" altLang="en-US" sz="2800" dirty="0" smtClean="0">
                <a:latin typeface="黑体" panose="02010609060101010101" pitchFamily="49" charset="-122"/>
                <a:ea typeface="黑体" panose="02010609060101010101" pitchFamily="49" charset="-122"/>
              </a:rPr>
              <a:t>零件</a:t>
            </a:r>
            <a:r>
              <a:rPr lang="zh-CN" altLang="en-US" sz="2800" dirty="0">
                <a:latin typeface="黑体" panose="02010609060101010101" pitchFamily="49" charset="-122"/>
                <a:ea typeface="黑体" panose="02010609060101010101" pitchFamily="49" charset="-122"/>
              </a:rPr>
              <a:t>在交变载荷作用下，承受超过材料的耐疲劳极限的循环应力而产生的损坏，如主减速器齿轮齿面的疲劳点蚀。</a:t>
            </a:r>
          </a:p>
        </p:txBody>
      </p:sp>
    </p:spTree>
    <p:extLst>
      <p:ext uri="{BB962C8B-B14F-4D97-AF65-F5344CB8AC3E}">
        <p14:creationId xmlns:p14="http://schemas.microsoft.com/office/powerpoint/2010/main" val="3015542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520" y="1419622"/>
            <a:ext cx="8424936" cy="2246769"/>
          </a:xfrm>
          <a:prstGeom prst="rect">
            <a:avLst/>
          </a:prstGeom>
        </p:spPr>
        <p:txBody>
          <a:bodyPr wrap="square">
            <a:spAutoFit/>
          </a:bodyPr>
          <a:lstStyle/>
          <a:p>
            <a:pPr indent="719138">
              <a:lnSpc>
                <a:spcPct val="125000"/>
              </a:lnSpc>
              <a:tabLst>
                <a:tab pos="3673475" algn="l"/>
              </a:tabLst>
            </a:pPr>
            <a:r>
              <a:rPr lang="en-US" altLang="zh-CN" sz="2800" dirty="0">
                <a:solidFill>
                  <a:srgbClr val="FF0000"/>
                </a:solidFill>
                <a:latin typeface="黑体" panose="02010609060101010101" pitchFamily="49" charset="-122"/>
                <a:ea typeface="黑体" panose="02010609060101010101" pitchFamily="49" charset="-122"/>
              </a:rPr>
              <a:t>4.</a:t>
            </a:r>
            <a:r>
              <a:rPr lang="zh-CN" altLang="en-US" sz="2800" dirty="0">
                <a:solidFill>
                  <a:srgbClr val="FF0000"/>
                </a:solidFill>
                <a:latin typeface="黑体" panose="02010609060101010101" pitchFamily="49" charset="-122"/>
                <a:ea typeface="黑体" panose="02010609060101010101" pitchFamily="49" charset="-122"/>
              </a:rPr>
              <a:t>塑性变形与</a:t>
            </a:r>
            <a:r>
              <a:rPr lang="zh-CN" altLang="en-US" sz="2800" dirty="0" smtClean="0">
                <a:solidFill>
                  <a:srgbClr val="FF0000"/>
                </a:solidFill>
                <a:latin typeface="黑体" panose="02010609060101010101" pitchFamily="49" charset="-122"/>
                <a:ea typeface="黑体" panose="02010609060101010101" pitchFamily="49" charset="-122"/>
              </a:rPr>
              <a:t>损坏</a:t>
            </a:r>
            <a:endParaRPr lang="en-US" altLang="zh-CN" sz="2800" dirty="0" smtClean="0">
              <a:solidFill>
                <a:srgbClr val="FF0000"/>
              </a:solidFill>
              <a:latin typeface="黑体" panose="02010609060101010101" pitchFamily="49" charset="-122"/>
              <a:ea typeface="黑体" panose="02010609060101010101" pitchFamily="49" charset="-122"/>
            </a:endParaRPr>
          </a:p>
          <a:p>
            <a:pPr indent="719138">
              <a:lnSpc>
                <a:spcPct val="125000"/>
              </a:lnSpc>
              <a:tabLst>
                <a:tab pos="3673475" algn="l"/>
              </a:tabLst>
            </a:pPr>
            <a:r>
              <a:rPr lang="zh-CN" altLang="en-US" sz="2800" dirty="0" smtClean="0">
                <a:latin typeface="黑体" panose="02010609060101010101" pitchFamily="49" charset="-122"/>
                <a:ea typeface="黑体" panose="02010609060101010101" pitchFamily="49" charset="-122"/>
              </a:rPr>
              <a:t>零件</a:t>
            </a:r>
            <a:r>
              <a:rPr lang="zh-CN" altLang="en-US" sz="2800" dirty="0">
                <a:latin typeface="黑体" panose="02010609060101010101" pitchFamily="49" charset="-122"/>
                <a:ea typeface="黑体" panose="02010609060101010101" pitchFamily="49" charset="-122"/>
              </a:rPr>
              <a:t>所受载荷超过材料的弹性变形极限所致。通常，是由于零件原设计计算的错误或违反使用规定所造成的，如汽车超载引起车轴、车架变形、断裂。</a:t>
            </a:r>
          </a:p>
        </p:txBody>
      </p:sp>
    </p:spTree>
    <p:extLst>
      <p:ext uri="{BB962C8B-B14F-4D97-AF65-F5344CB8AC3E}">
        <p14:creationId xmlns:p14="http://schemas.microsoft.com/office/powerpoint/2010/main" val="3823983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3" descr="S83069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195486"/>
            <a:ext cx="6337374" cy="473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8221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3528" y="1059582"/>
            <a:ext cx="8532440" cy="3323987"/>
          </a:xfrm>
          <a:prstGeom prst="rect">
            <a:avLst/>
          </a:prstGeom>
        </p:spPr>
        <p:txBody>
          <a:bodyPr wrap="square">
            <a:spAutoFit/>
          </a:bodyPr>
          <a:lstStyle/>
          <a:p>
            <a:pPr indent="719138">
              <a:lnSpc>
                <a:spcPct val="125000"/>
              </a:lnSpc>
              <a:tabLst>
                <a:tab pos="3673475" algn="l"/>
              </a:tabLst>
            </a:pPr>
            <a:r>
              <a:rPr lang="en-US" altLang="zh-CN" sz="2800" dirty="0">
                <a:solidFill>
                  <a:srgbClr val="FF0000"/>
                </a:solidFill>
                <a:latin typeface="黑体" panose="02010609060101010101" pitchFamily="49" charset="-122"/>
                <a:ea typeface="黑体" panose="02010609060101010101" pitchFamily="49" charset="-122"/>
              </a:rPr>
              <a:t>5.</a:t>
            </a:r>
            <a:r>
              <a:rPr lang="zh-CN" altLang="en-US" sz="2800" dirty="0" smtClean="0">
                <a:solidFill>
                  <a:srgbClr val="FF0000"/>
                </a:solidFill>
                <a:latin typeface="黑体" panose="02010609060101010101" pitchFamily="49" charset="-122"/>
                <a:ea typeface="黑体" panose="02010609060101010101" pitchFamily="49" charset="-122"/>
              </a:rPr>
              <a:t>老化</a:t>
            </a:r>
            <a:endParaRPr lang="en-US" altLang="zh-CN" sz="2800" dirty="0" smtClean="0">
              <a:solidFill>
                <a:srgbClr val="FF0000"/>
              </a:solidFill>
              <a:latin typeface="黑体" panose="02010609060101010101" pitchFamily="49" charset="-122"/>
              <a:ea typeface="黑体" panose="02010609060101010101" pitchFamily="49" charset="-122"/>
            </a:endParaRPr>
          </a:p>
          <a:p>
            <a:pPr indent="719138">
              <a:lnSpc>
                <a:spcPct val="125000"/>
              </a:lnSpc>
              <a:tabLst>
                <a:tab pos="3673475" algn="l"/>
              </a:tabLst>
            </a:pPr>
            <a:r>
              <a:rPr lang="zh-CN" altLang="en-US" sz="2800" dirty="0" smtClean="0">
                <a:latin typeface="黑体" panose="02010609060101010101" pitchFamily="49" charset="-122"/>
                <a:ea typeface="黑体" panose="02010609060101010101" pitchFamily="49" charset="-122"/>
              </a:rPr>
              <a:t>零件</a:t>
            </a:r>
            <a:r>
              <a:rPr lang="zh-CN" altLang="en-US" sz="2800" dirty="0">
                <a:latin typeface="黑体" panose="02010609060101010101" pitchFamily="49" charset="-122"/>
                <a:ea typeface="黑体" panose="02010609060101010101" pitchFamily="49" charset="-122"/>
              </a:rPr>
              <a:t>材料受物理、</a:t>
            </a:r>
            <a:r>
              <a:rPr lang="zh-CN" altLang="en-US" sz="2800" dirty="0" smtClean="0">
                <a:latin typeface="黑体" panose="02010609060101010101" pitchFamily="49" charset="-122"/>
                <a:ea typeface="黑体" panose="02010609060101010101" pitchFamily="49" charset="-122"/>
              </a:rPr>
              <a:t>化学、温度</a:t>
            </a:r>
            <a:r>
              <a:rPr lang="zh-CN" altLang="en-US" sz="2800" dirty="0">
                <a:latin typeface="黑体" panose="02010609060101010101" pitchFamily="49" charset="-122"/>
                <a:ea typeface="黑体" panose="02010609060101010101" pitchFamily="49" charset="-122"/>
              </a:rPr>
              <a:t>和光照等条件变化的影响引起缓慢损坏的一种形式。橡胶、塑料制品（如轮胎、油封、膜片、膨胀水箱等）和电器元件（如电容器、晶体管等），长期受环境和温度的影响，会逐渐失去原有性能。</a:t>
            </a:r>
          </a:p>
        </p:txBody>
      </p:sp>
    </p:spTree>
    <p:extLst>
      <p:ext uri="{BB962C8B-B14F-4D97-AF65-F5344CB8AC3E}">
        <p14:creationId xmlns:p14="http://schemas.microsoft.com/office/powerpoint/2010/main" val="38508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3" descr="20090520160945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267494"/>
            <a:ext cx="6480646" cy="4665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8283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267744" y="1491630"/>
            <a:ext cx="5742384" cy="2246769"/>
          </a:xfrm>
          <a:prstGeom prst="rect">
            <a:avLst/>
          </a:prstGeom>
        </p:spPr>
        <p:txBody>
          <a:bodyPr wrap="square">
            <a:spAutoFit/>
          </a:bodyPr>
          <a:lstStyle/>
          <a:p>
            <a:pPr>
              <a:lnSpc>
                <a:spcPct val="125000"/>
              </a:lnSpc>
            </a:pPr>
            <a:r>
              <a:rPr lang="zh-CN" altLang="en-US" sz="2800" dirty="0">
                <a:latin typeface="黑体" panose="02010609060101010101" pitchFamily="49" charset="-122"/>
                <a:ea typeface="黑体" panose="02010609060101010101" pitchFamily="49" charset="-122"/>
              </a:rPr>
              <a:t>汽车技术状况概述</a:t>
            </a:r>
          </a:p>
          <a:p>
            <a:pPr>
              <a:lnSpc>
                <a:spcPct val="125000"/>
              </a:lnSpc>
            </a:pPr>
            <a:r>
              <a:rPr lang="zh-CN" altLang="en-US" sz="2800" dirty="0">
                <a:latin typeface="黑体" panose="02010609060101010101" pitchFamily="49" charset="-122"/>
                <a:ea typeface="黑体" panose="02010609060101010101" pitchFamily="49" charset="-122"/>
              </a:rPr>
              <a:t>汽车技术状况变化原因和影响因素</a:t>
            </a:r>
          </a:p>
          <a:p>
            <a:pPr>
              <a:lnSpc>
                <a:spcPct val="125000"/>
              </a:lnSpc>
            </a:pPr>
            <a:r>
              <a:rPr lang="zh-CN" altLang="en-US" sz="2800" dirty="0">
                <a:latin typeface="黑体" panose="02010609060101010101" pitchFamily="49" charset="-122"/>
                <a:ea typeface="黑体" panose="02010609060101010101" pitchFamily="49" charset="-122"/>
              </a:rPr>
              <a:t>汽车技术状况变化规律</a:t>
            </a:r>
          </a:p>
          <a:p>
            <a:pPr>
              <a:lnSpc>
                <a:spcPct val="125000"/>
              </a:lnSpc>
            </a:pPr>
            <a:r>
              <a:rPr lang="zh-CN" altLang="en-US" sz="2800" dirty="0">
                <a:latin typeface="黑体" panose="02010609060101010101" pitchFamily="49" charset="-122"/>
                <a:ea typeface="黑体" panose="02010609060101010101" pitchFamily="49" charset="-122"/>
              </a:rPr>
              <a:t>汽车技术等级划分与评定</a:t>
            </a:r>
          </a:p>
        </p:txBody>
      </p:sp>
    </p:spTree>
    <p:extLst>
      <p:ext uri="{BB962C8B-B14F-4D97-AF65-F5344CB8AC3E}">
        <p14:creationId xmlns:p14="http://schemas.microsoft.com/office/powerpoint/2010/main" val="2717823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71600" y="2139702"/>
            <a:ext cx="6381875" cy="630942"/>
          </a:xfrm>
          <a:prstGeom prst="rect">
            <a:avLst/>
          </a:prstGeom>
        </p:spPr>
        <p:txBody>
          <a:bodyPr wrap="none">
            <a:spAutoFit/>
          </a:bodyPr>
          <a:lstStyle/>
          <a:p>
            <a:pPr indent="803275">
              <a:lnSpc>
                <a:spcPct val="125000"/>
              </a:lnSpc>
              <a:tabLst>
                <a:tab pos="3673475" algn="l"/>
              </a:tabLst>
            </a:pPr>
            <a:r>
              <a:rPr lang="en-US" altLang="zh-CN" sz="2800" dirty="0" smtClean="0">
                <a:solidFill>
                  <a:srgbClr val="FF0000"/>
                </a:solidFill>
                <a:latin typeface="黑体" panose="02010609060101010101" pitchFamily="49" charset="-122"/>
                <a:ea typeface="黑体" panose="02010609060101010101" pitchFamily="49" charset="-122"/>
              </a:rPr>
              <a:t>4.1.2 </a:t>
            </a:r>
            <a:r>
              <a:rPr lang="zh-CN" altLang="en-US" sz="2800" dirty="0" smtClean="0">
                <a:solidFill>
                  <a:srgbClr val="FF0000"/>
                </a:solidFill>
                <a:latin typeface="黑体" panose="02010609060101010101" pitchFamily="49" charset="-122"/>
                <a:ea typeface="黑体" panose="02010609060101010101" pitchFamily="49" charset="-122"/>
              </a:rPr>
              <a:t>汽车技术状况</a:t>
            </a:r>
            <a:r>
              <a:rPr lang="zh-CN" altLang="en-US" sz="2800" dirty="0">
                <a:solidFill>
                  <a:srgbClr val="FF0000"/>
                </a:solidFill>
                <a:latin typeface="黑体" panose="02010609060101010101" pitchFamily="49" charset="-122"/>
                <a:ea typeface="黑体" panose="02010609060101010101" pitchFamily="49" charset="-122"/>
              </a:rPr>
              <a:t>变化影响因素</a:t>
            </a:r>
          </a:p>
        </p:txBody>
      </p:sp>
    </p:spTree>
    <p:extLst>
      <p:ext uri="{BB962C8B-B14F-4D97-AF65-F5344CB8AC3E}">
        <p14:creationId xmlns:p14="http://schemas.microsoft.com/office/powerpoint/2010/main" val="3480577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979712" y="1707654"/>
            <a:ext cx="4572000" cy="954107"/>
          </a:xfrm>
          <a:prstGeom prst="rect">
            <a:avLst/>
          </a:prstGeom>
        </p:spPr>
        <p:txBody>
          <a:bodyPr>
            <a:spAutoFit/>
          </a:bodyPr>
          <a:lstStyle/>
          <a:p>
            <a:r>
              <a:rPr lang="zh-CN" altLang="en-US" sz="2800" dirty="0">
                <a:solidFill>
                  <a:srgbClr val="FF0000"/>
                </a:solidFill>
                <a:latin typeface="黑体" panose="02010609060101010101" pitchFamily="49" charset="-122"/>
                <a:ea typeface="黑体" panose="02010609060101010101" pitchFamily="49" charset="-122"/>
              </a:rPr>
              <a:t>１</a:t>
            </a:r>
            <a:r>
              <a:rPr lang="en-US" altLang="zh-CN" sz="2800" dirty="0">
                <a:solidFill>
                  <a:srgbClr val="FF0000"/>
                </a:solidFill>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汽车结构与工艺因素</a:t>
            </a:r>
          </a:p>
          <a:p>
            <a:r>
              <a:rPr lang="zh-CN" altLang="en-US" sz="2800" dirty="0" smtClean="0">
                <a:latin typeface="黑体" panose="02010609060101010101" pitchFamily="49" charset="-122"/>
                <a:ea typeface="黑体" panose="02010609060101010101" pitchFamily="49" charset="-122"/>
              </a:rPr>
              <a:t>设计</a:t>
            </a:r>
            <a:r>
              <a:rPr lang="zh-CN" altLang="en-US" sz="2800" dirty="0">
                <a:latin typeface="黑体" panose="02010609060101010101" pitchFamily="49" charset="-122"/>
                <a:ea typeface="黑体" panose="02010609060101010101" pitchFamily="49" charset="-122"/>
              </a:rPr>
              <a:t>、制造、装配</a:t>
            </a:r>
          </a:p>
        </p:txBody>
      </p:sp>
      <p:sp>
        <p:nvSpPr>
          <p:cNvPr id="3" name="矩形 2"/>
          <p:cNvSpPr/>
          <p:nvPr/>
        </p:nvSpPr>
        <p:spPr>
          <a:xfrm>
            <a:off x="2267744" y="3219822"/>
            <a:ext cx="4572000" cy="646331"/>
          </a:xfrm>
          <a:prstGeom prst="rect">
            <a:avLst/>
          </a:prstGeom>
        </p:spPr>
        <p:txBody>
          <a:bodyPr>
            <a:spAutoFit/>
          </a:bodyPr>
          <a:lstStyle/>
          <a:p>
            <a:pPr>
              <a:defRPr/>
            </a:pPr>
            <a:r>
              <a:rPr lang="en-US" altLang="zh-CN" b="1" dirty="0">
                <a:latin typeface="Times New Roman" pitchFamily="18" charset="0"/>
                <a:hlinkClick r:id="rId3"/>
              </a:rPr>
              <a:t>http://www.qiche365.org.cn</a:t>
            </a:r>
            <a:endParaRPr lang="en-US" altLang="zh-CN" b="1" dirty="0">
              <a:latin typeface="Times New Roman" pitchFamily="18" charset="0"/>
            </a:endParaRPr>
          </a:p>
          <a:p>
            <a:pPr>
              <a:defRPr/>
            </a:pPr>
            <a:r>
              <a:rPr lang="zh-CN" altLang="en-US" b="1" dirty="0">
                <a:latin typeface="Times New Roman" pitchFamily="18" charset="0"/>
              </a:rPr>
              <a:t>中国汽车召回网</a:t>
            </a:r>
            <a:endParaRPr lang="zh-CN" altLang="en-US" dirty="0">
              <a:effectLst>
                <a:outerShdw blurRad="38100" dist="38100" dir="2700000" algn="tl">
                  <a:srgbClr val="FFFFFF"/>
                </a:outerShdw>
              </a:effectLst>
              <a:latin typeface="Arial" charset="0"/>
            </a:endParaRPr>
          </a:p>
        </p:txBody>
      </p:sp>
    </p:spTree>
    <p:extLst>
      <p:ext uri="{BB962C8B-B14F-4D97-AF65-F5344CB8AC3E}">
        <p14:creationId xmlns:p14="http://schemas.microsoft.com/office/powerpoint/2010/main" val="9371197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835696" y="1203598"/>
            <a:ext cx="4878288" cy="2785378"/>
          </a:xfrm>
          <a:prstGeom prst="rect">
            <a:avLst/>
          </a:prstGeom>
        </p:spPr>
        <p:txBody>
          <a:bodyPr wrap="square">
            <a:spAutoFit/>
          </a:bodyPr>
          <a:lstStyle/>
          <a:p>
            <a:pPr>
              <a:lnSpc>
                <a:spcPct val="125000"/>
              </a:lnSpc>
            </a:pPr>
            <a:r>
              <a:rPr lang="en-US" altLang="zh-CN" sz="2800" dirty="0">
                <a:solidFill>
                  <a:srgbClr val="FF0000"/>
                </a:solidFill>
                <a:latin typeface="黑体" panose="02010609060101010101" pitchFamily="49" charset="-122"/>
                <a:ea typeface="黑体" panose="02010609060101010101" pitchFamily="49" charset="-122"/>
              </a:rPr>
              <a:t>2.</a:t>
            </a:r>
            <a:r>
              <a:rPr lang="zh-CN" altLang="en-US" sz="2800" dirty="0">
                <a:solidFill>
                  <a:srgbClr val="FF0000"/>
                </a:solidFill>
                <a:latin typeface="黑体" panose="02010609060101010101" pitchFamily="49" charset="-122"/>
                <a:ea typeface="黑体" panose="02010609060101010101" pitchFamily="49" charset="-122"/>
              </a:rPr>
              <a:t>汽车运行材料品质与使用</a:t>
            </a:r>
          </a:p>
          <a:p>
            <a:pPr>
              <a:lnSpc>
                <a:spcPct val="125000"/>
              </a:lnSpc>
            </a:pPr>
            <a:r>
              <a:rPr lang="zh-CN" altLang="en-US" sz="2800" dirty="0">
                <a:latin typeface="黑体" panose="02010609060101010101" pitchFamily="49" charset="-122"/>
                <a:ea typeface="黑体" panose="02010609060101010101" pitchFamily="49" charset="-122"/>
              </a:rPr>
              <a:t>●燃料</a:t>
            </a:r>
          </a:p>
          <a:p>
            <a:pPr>
              <a:lnSpc>
                <a:spcPct val="125000"/>
              </a:lnSpc>
            </a:pPr>
            <a:r>
              <a:rPr lang="zh-CN" altLang="en-US" sz="2800" dirty="0">
                <a:latin typeface="黑体" panose="02010609060101010101" pitchFamily="49" charset="-122"/>
                <a:ea typeface="黑体" panose="02010609060101010101" pitchFamily="49" charset="-122"/>
              </a:rPr>
              <a:t>●润滑剂</a:t>
            </a:r>
          </a:p>
          <a:p>
            <a:pPr>
              <a:lnSpc>
                <a:spcPct val="125000"/>
              </a:lnSpc>
            </a:pPr>
            <a:r>
              <a:rPr lang="zh-CN" altLang="en-US" sz="2800" dirty="0">
                <a:latin typeface="黑体" panose="02010609060101010101" pitchFamily="49" charset="-122"/>
                <a:ea typeface="黑体" panose="02010609060101010101" pitchFamily="49" charset="-122"/>
              </a:rPr>
              <a:t>●特种液</a:t>
            </a:r>
          </a:p>
          <a:p>
            <a:pPr>
              <a:lnSpc>
                <a:spcPct val="125000"/>
              </a:lnSpc>
            </a:pPr>
            <a:r>
              <a:rPr lang="zh-CN" altLang="en-US" sz="2800" dirty="0">
                <a:latin typeface="黑体" panose="02010609060101010101" pitchFamily="49" charset="-122"/>
                <a:ea typeface="黑体" panose="02010609060101010101" pitchFamily="49" charset="-122"/>
              </a:rPr>
              <a:t>●轮胎</a:t>
            </a:r>
          </a:p>
        </p:txBody>
      </p:sp>
    </p:spTree>
    <p:extLst>
      <p:ext uri="{BB962C8B-B14F-4D97-AF65-F5344CB8AC3E}">
        <p14:creationId xmlns:p14="http://schemas.microsoft.com/office/powerpoint/2010/main" val="1951223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907704" y="1203598"/>
            <a:ext cx="4572000" cy="1169551"/>
          </a:xfrm>
          <a:prstGeom prst="rect">
            <a:avLst/>
          </a:prstGeom>
        </p:spPr>
        <p:txBody>
          <a:bodyPr>
            <a:spAutoFit/>
          </a:bodyPr>
          <a:lstStyle/>
          <a:p>
            <a:pPr>
              <a:lnSpc>
                <a:spcPct val="125000"/>
              </a:lnSpc>
            </a:pPr>
            <a:r>
              <a:rPr lang="en-US" altLang="zh-CN" sz="2800" dirty="0">
                <a:solidFill>
                  <a:srgbClr val="FF0000"/>
                </a:solidFill>
                <a:latin typeface="黑体" panose="02010609060101010101" pitchFamily="49" charset="-122"/>
                <a:ea typeface="黑体" panose="02010609060101010101" pitchFamily="49" charset="-122"/>
              </a:rPr>
              <a:t>3.</a:t>
            </a:r>
            <a:r>
              <a:rPr lang="zh-CN" altLang="en-US" sz="2800" dirty="0">
                <a:solidFill>
                  <a:srgbClr val="FF0000"/>
                </a:solidFill>
                <a:latin typeface="黑体" panose="02010609060101010101" pitchFamily="49" charset="-122"/>
                <a:ea typeface="黑体" panose="02010609060101010101" pitchFamily="49" charset="-122"/>
              </a:rPr>
              <a:t>载荷</a:t>
            </a:r>
          </a:p>
          <a:p>
            <a:pPr>
              <a:lnSpc>
                <a:spcPct val="125000"/>
              </a:lnSpc>
            </a:pPr>
            <a:r>
              <a:rPr lang="zh-CN" altLang="en-US" sz="2800" dirty="0">
                <a:latin typeface="黑体" panose="02010609060101010101" pitchFamily="49" charset="-122"/>
                <a:ea typeface="黑体" panose="02010609060101010101" pitchFamily="49" charset="-122"/>
              </a:rPr>
              <a:t>容量利用</a:t>
            </a:r>
          </a:p>
        </p:txBody>
      </p:sp>
    </p:spTree>
    <p:extLst>
      <p:ext uri="{BB962C8B-B14F-4D97-AF65-F5344CB8AC3E}">
        <p14:creationId xmlns:p14="http://schemas.microsoft.com/office/powerpoint/2010/main" val="3217770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547664" y="1563638"/>
            <a:ext cx="2698175" cy="556884"/>
          </a:xfrm>
          <a:prstGeom prst="rect">
            <a:avLst/>
          </a:prstGeom>
        </p:spPr>
        <p:txBody>
          <a:bodyPr wrap="none">
            <a:spAutoFit/>
          </a:bodyPr>
          <a:lstStyle/>
          <a:p>
            <a:pPr>
              <a:lnSpc>
                <a:spcPct val="125000"/>
              </a:lnSpc>
            </a:pPr>
            <a:r>
              <a:rPr lang="en-US" altLang="zh-CN" sz="2800" dirty="0">
                <a:solidFill>
                  <a:srgbClr val="FF0000"/>
                </a:solidFill>
                <a:latin typeface="黑体" panose="02010609060101010101" pitchFamily="49" charset="-122"/>
                <a:ea typeface="黑体" panose="02010609060101010101" pitchFamily="49" charset="-122"/>
              </a:rPr>
              <a:t>4.</a:t>
            </a:r>
            <a:r>
              <a:rPr lang="zh-CN" altLang="en-US" sz="2800" dirty="0">
                <a:solidFill>
                  <a:srgbClr val="FF0000"/>
                </a:solidFill>
                <a:latin typeface="黑体" panose="02010609060101010101" pitchFamily="49" charset="-122"/>
                <a:ea typeface="黑体" panose="02010609060101010101" pitchFamily="49" charset="-122"/>
              </a:rPr>
              <a:t>道路交通条件</a:t>
            </a:r>
          </a:p>
        </p:txBody>
      </p:sp>
    </p:spTree>
    <p:extLst>
      <p:ext uri="{BB962C8B-B14F-4D97-AF65-F5344CB8AC3E}">
        <p14:creationId xmlns:p14="http://schemas.microsoft.com/office/powerpoint/2010/main" val="2744043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51720" y="1995686"/>
            <a:ext cx="5570756" cy="556884"/>
          </a:xfrm>
          <a:prstGeom prst="rect">
            <a:avLst/>
          </a:prstGeom>
        </p:spPr>
        <p:txBody>
          <a:bodyPr wrap="none">
            <a:spAutoFit/>
          </a:bodyPr>
          <a:lstStyle/>
          <a:p>
            <a:pPr>
              <a:lnSpc>
                <a:spcPct val="125000"/>
              </a:lnSpc>
              <a:spcBef>
                <a:spcPct val="0"/>
              </a:spcBef>
            </a:pPr>
            <a:r>
              <a:rPr lang="zh-CN" altLang="en-US" sz="2800" dirty="0">
                <a:latin typeface="黑体" panose="02010609060101010101" pitchFamily="49" charset="-122"/>
                <a:ea typeface="黑体" panose="02010609060101010101" pitchFamily="49" charset="-122"/>
              </a:rPr>
              <a:t>路面覆盖层状况对汽车工作的影响</a:t>
            </a:r>
          </a:p>
        </p:txBody>
      </p:sp>
    </p:spTree>
    <p:extLst>
      <p:ext uri="{BB962C8B-B14F-4D97-AF65-F5344CB8AC3E}">
        <p14:creationId xmlns:p14="http://schemas.microsoft.com/office/powerpoint/2010/main" val="2253087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5" name="Group 248"/>
          <p:cNvGraphicFramePr>
            <a:graphicFrameLocks noGrp="1"/>
          </p:cNvGraphicFramePr>
          <p:nvPr>
            <p:extLst>
              <p:ext uri="{D42A27DB-BD31-4B8C-83A1-F6EECF244321}">
                <p14:modId xmlns:p14="http://schemas.microsoft.com/office/powerpoint/2010/main" val="2409056574"/>
              </p:ext>
            </p:extLst>
          </p:nvPr>
        </p:nvGraphicFramePr>
        <p:xfrm>
          <a:off x="683568" y="123478"/>
          <a:ext cx="7771316" cy="4903737"/>
        </p:xfrm>
        <a:graphic>
          <a:graphicData uri="http://schemas.openxmlformats.org/drawingml/2006/table">
            <a:tbl>
              <a:tblPr/>
              <a:tblGrid>
                <a:gridCol w="2537136"/>
                <a:gridCol w="1036556"/>
                <a:gridCol w="1062255"/>
                <a:gridCol w="1043695"/>
                <a:gridCol w="1046551"/>
                <a:gridCol w="1045123"/>
              </a:tblGrid>
              <a:tr h="850710">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200" b="1"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cs typeface="Times New Roman" panose="02020603050405020304" pitchFamily="18" charset="0"/>
                        </a:rPr>
                        <a:t>指标</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cs typeface="Times New Roman" panose="02020603050405020304" pitchFamily="18" charset="0"/>
                        </a:rPr>
                        <a:t>混凝土与沥青路面</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cs typeface="Times New Roman" panose="02020603050405020304" pitchFamily="18" charset="0"/>
                        </a:rPr>
                        <a:t>沥青</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cs typeface="Times New Roman" panose="02020603050405020304" pitchFamily="18" charset="0"/>
                        </a:rPr>
                        <a:t>矿碴混合路面</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cs typeface="Times New Roman" panose="02020603050405020304" pitchFamily="18" charset="0"/>
                        </a:rPr>
                        <a:t>碎石</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cs typeface="Times New Roman" panose="02020603050405020304" pitchFamily="18" charset="0"/>
                        </a:rPr>
                        <a:t>路面</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cs typeface="Times New Roman" panose="02020603050405020304" pitchFamily="18" charset="0"/>
                        </a:rPr>
                        <a:t>卵石</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cs typeface="Times New Roman" panose="02020603050405020304" pitchFamily="18" charset="0"/>
                        </a:rPr>
                        <a:t>路面</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cs typeface="Times New Roman" panose="02020603050405020304" pitchFamily="18" charset="0"/>
                        </a:rPr>
                        <a:t>天然</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3300"/>
                          </a:solidFill>
                          <a:effectLst/>
                          <a:latin typeface="黑体" panose="02010609060101010101" pitchFamily="49" charset="-122"/>
                          <a:ea typeface="黑体" panose="02010609060101010101" pitchFamily="49" charset="-122"/>
                          <a:cs typeface="Times New Roman" panose="02020603050405020304" pitchFamily="18" charset="0"/>
                        </a:rPr>
                        <a:t>路面</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7186">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滚动阻力系数</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0.014</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0.020</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0.032</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0.040</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0.080</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028">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平均技术速度</a:t>
                      </a:r>
                      <a:r>
                        <a:rPr kumimoji="0" lang="en-US" altLang="zh-CN" sz="1200" b="1" i="0" u="none" strike="noStrike" cap="none" normalizeH="0" baseline="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en-GB" altLang="zh-CN" sz="1200" b="1" i="0" u="none" strike="noStrike" cap="none" normalizeH="0" baseline="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km/h)</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66</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56</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36</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27</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20</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2869">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发动机曲轴</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平均转速</a:t>
                      </a:r>
                      <a:r>
                        <a:rPr kumimoji="0" lang="en-US" altLang="zh-CN"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en-GB" altLang="zh-CN"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r/min)</a:t>
                      </a:r>
                      <a:r>
                        <a:rPr kumimoji="0" lang="en-US" altLang="zh-CN"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/km</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2228</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2561</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2628</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3185</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4822</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2869">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转向轮转角均方差（</a:t>
                      </a:r>
                      <a:r>
                        <a:rPr kumimoji="0" lang="en-US" altLang="zh-CN"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zh-CN" altLang="en-US"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zh-CN" altLang="en-US"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市区行驶</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8</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9.5</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12</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15</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18</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028">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离合器使用次数</a:t>
                      </a:r>
                      <a:r>
                        <a:rPr kumimoji="0" lang="en-US" altLang="zh-CN"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/km</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0.35</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0.37</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0.49</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0.64</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1.52</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028">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制动器使用次数</a:t>
                      </a:r>
                      <a:r>
                        <a:rPr kumimoji="0" lang="en-US" altLang="zh-CN"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/km</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0.24</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0.25</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0.34</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0.42</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0.90</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5028">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变速器使用次数</a:t>
                      </a:r>
                      <a:r>
                        <a:rPr kumimoji="0" lang="en-US" altLang="zh-CN" sz="1200" b="1" i="0" u="none" strike="noStrike" cap="none" normalizeH="0" baseline="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/km</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0.52</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0.62</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1.24</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2.10</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3.20</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2869">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垂直振幅大于</a:t>
                      </a:r>
                      <a:r>
                        <a:rPr kumimoji="0" lang="en-GB" altLang="zh-CN"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30mm</a:t>
                      </a:r>
                      <a:r>
                        <a:rPr kumimoji="0" lang="zh-CN" altLang="en-GB"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的振动次数</a:t>
                      </a:r>
                      <a:r>
                        <a:rPr kumimoji="0" lang="en-US" altLang="zh-CN" sz="1200" b="1" i="0" u="none" strike="noStrike" cap="none" normalizeH="0" baseline="0" dirty="0" smtClean="0">
                          <a:ln>
                            <a:noFill/>
                          </a:ln>
                          <a:solidFill>
                            <a:srgbClr val="FF0066"/>
                          </a:solidFill>
                          <a:effectLst/>
                          <a:latin typeface="黑体" panose="02010609060101010101" pitchFamily="49" charset="-122"/>
                          <a:ea typeface="黑体" panose="02010609060101010101" pitchFamily="49" charset="-122"/>
                          <a:cs typeface="Times New Roman" panose="02020603050405020304" pitchFamily="18" charset="0"/>
                        </a:rPr>
                        <a:t>/100km</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68</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128</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214</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352</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hlink"/>
                        </a:buClr>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tx2"/>
                        </a:buClr>
                        <a:buSzPct val="85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hlink"/>
                        </a:buClr>
                        <a:buSzPct val="95000"/>
                        <a:buFont typeface="Wingdings 2" panose="05020102010507070707" pitchFamily="18" charset="2"/>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tx2"/>
                        </a:buClr>
                        <a:buSzPct val="9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625</a:t>
                      </a:r>
                    </a:p>
                  </a:txBody>
                  <a:tcPr marT="45714" marB="4571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582344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547664" y="211075"/>
            <a:ext cx="5472608" cy="1169551"/>
          </a:xfrm>
          <a:prstGeom prst="rect">
            <a:avLst/>
          </a:prstGeom>
        </p:spPr>
        <p:txBody>
          <a:bodyPr wrap="square">
            <a:spAutoFit/>
          </a:bodyPr>
          <a:lstStyle/>
          <a:p>
            <a:pPr>
              <a:lnSpc>
                <a:spcPct val="125000"/>
              </a:lnSpc>
            </a:pPr>
            <a:r>
              <a:rPr lang="en-US" altLang="zh-CN" sz="2800" dirty="0">
                <a:solidFill>
                  <a:srgbClr val="FF0000"/>
                </a:solidFill>
                <a:latin typeface="黑体" panose="02010609060101010101" pitchFamily="49" charset="-122"/>
                <a:ea typeface="黑体" panose="02010609060101010101" pitchFamily="49" charset="-122"/>
              </a:rPr>
              <a:t>5.</a:t>
            </a:r>
            <a:r>
              <a:rPr lang="zh-CN" altLang="en-US" sz="2800" dirty="0">
                <a:solidFill>
                  <a:srgbClr val="FF0000"/>
                </a:solidFill>
                <a:latin typeface="黑体" panose="02010609060101010101" pitchFamily="49" charset="-122"/>
                <a:ea typeface="黑体" panose="02010609060101010101" pitchFamily="49" charset="-122"/>
              </a:rPr>
              <a:t>环境条件</a:t>
            </a:r>
          </a:p>
          <a:p>
            <a:pPr>
              <a:lnSpc>
                <a:spcPct val="125000"/>
              </a:lnSpc>
            </a:pPr>
            <a:r>
              <a:rPr lang="zh-CN" altLang="en-US" sz="2800" dirty="0">
                <a:latin typeface="黑体" panose="02010609060101010101" pitchFamily="49" charset="-122"/>
                <a:ea typeface="黑体" panose="02010609060101010101" pitchFamily="49" charset="-122"/>
              </a:rPr>
              <a:t>气温、湿度、空气中介质</a:t>
            </a:r>
          </a:p>
        </p:txBody>
      </p:sp>
      <p:pic>
        <p:nvPicPr>
          <p:cNvPr id="3" name="Picture 4" descr="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7744" y="1380626"/>
            <a:ext cx="4842226" cy="356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89668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286000" y="411510"/>
            <a:ext cx="2698175" cy="556884"/>
          </a:xfrm>
          <a:prstGeom prst="rect">
            <a:avLst/>
          </a:prstGeom>
        </p:spPr>
        <p:txBody>
          <a:bodyPr wrap="none">
            <a:spAutoFit/>
          </a:bodyPr>
          <a:lstStyle/>
          <a:p>
            <a:pPr>
              <a:lnSpc>
                <a:spcPct val="125000"/>
              </a:lnSpc>
            </a:pPr>
            <a:r>
              <a:rPr lang="en-US" altLang="zh-CN" sz="2800" dirty="0">
                <a:solidFill>
                  <a:srgbClr val="FF0000"/>
                </a:solidFill>
                <a:latin typeface="黑体" panose="02010609060101010101" pitchFamily="49" charset="-122"/>
                <a:ea typeface="黑体" panose="02010609060101010101" pitchFamily="49" charset="-122"/>
              </a:rPr>
              <a:t>6.</a:t>
            </a:r>
            <a:r>
              <a:rPr lang="zh-CN" altLang="en-US" sz="2800" dirty="0">
                <a:solidFill>
                  <a:srgbClr val="FF0000"/>
                </a:solidFill>
                <a:latin typeface="黑体" panose="02010609060101010101" pitchFamily="49" charset="-122"/>
                <a:ea typeface="黑体" panose="02010609060101010101" pitchFamily="49" charset="-122"/>
              </a:rPr>
              <a:t>汽车驾驶技术</a:t>
            </a:r>
          </a:p>
        </p:txBody>
      </p:sp>
      <p:sp>
        <p:nvSpPr>
          <p:cNvPr id="3" name="矩形 2"/>
          <p:cNvSpPr/>
          <p:nvPr/>
        </p:nvSpPr>
        <p:spPr>
          <a:xfrm>
            <a:off x="323528" y="1491630"/>
            <a:ext cx="8640960" cy="2400657"/>
          </a:xfrm>
          <a:prstGeom prst="rect">
            <a:avLst/>
          </a:prstGeom>
        </p:spPr>
        <p:txBody>
          <a:bodyPr wrap="square">
            <a:spAutoFit/>
          </a:bodyPr>
          <a:lstStyle/>
          <a:p>
            <a:pPr indent="631825">
              <a:lnSpc>
                <a:spcPct val="125000"/>
              </a:lnSpc>
              <a:spcBef>
                <a:spcPct val="0"/>
              </a:spcBef>
            </a:pPr>
            <a:r>
              <a:rPr lang="zh-CN" altLang="en-US" sz="2400" dirty="0">
                <a:ea typeface="黑体" panose="02010609060101010101" pitchFamily="49" charset="-122"/>
              </a:rPr>
              <a:t>现代汽车结构越来越复杂、附属装置日渐增多，应掌握新车型、新装置的使用注意事项。如汽车采用电动汽油泵，油箱内的燃油应严禁用尽，以防损坏汽油泵；对于采用液压助力装置的转向系统、采用真空助力装置的制动系统，汽车在高速运行时就不准熄火空挡滑行等。</a:t>
            </a:r>
          </a:p>
        </p:txBody>
      </p:sp>
    </p:spTree>
    <p:extLst>
      <p:ext uri="{BB962C8B-B14F-4D97-AF65-F5344CB8AC3E}">
        <p14:creationId xmlns:p14="http://schemas.microsoft.com/office/powerpoint/2010/main" val="2671480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547664" y="627534"/>
            <a:ext cx="6768752" cy="1738938"/>
          </a:xfrm>
          <a:prstGeom prst="rect">
            <a:avLst/>
          </a:prstGeom>
        </p:spPr>
        <p:txBody>
          <a:bodyPr wrap="square">
            <a:spAutoFit/>
          </a:bodyPr>
          <a:lstStyle/>
          <a:p>
            <a:pPr>
              <a:lnSpc>
                <a:spcPct val="125000"/>
              </a:lnSpc>
            </a:pPr>
            <a:r>
              <a:rPr lang="en-US" altLang="zh-CN" sz="2800" dirty="0">
                <a:solidFill>
                  <a:srgbClr val="FF0000"/>
                </a:solidFill>
                <a:latin typeface="黑体" panose="02010609060101010101" pitchFamily="49" charset="-122"/>
                <a:ea typeface="黑体" panose="02010609060101010101" pitchFamily="49" charset="-122"/>
              </a:rPr>
              <a:t>7.</a:t>
            </a:r>
            <a:r>
              <a:rPr lang="zh-CN" altLang="en-US" sz="2800" dirty="0">
                <a:solidFill>
                  <a:srgbClr val="FF0000"/>
                </a:solidFill>
                <a:latin typeface="黑体" panose="02010609060101010101" pitchFamily="49" charset="-122"/>
                <a:ea typeface="黑体" panose="02010609060101010101" pitchFamily="49" charset="-122"/>
              </a:rPr>
              <a:t>汽车维修质量</a:t>
            </a:r>
          </a:p>
          <a:p>
            <a:r>
              <a:rPr lang="zh-CN" altLang="en-US" sz="2400" dirty="0">
                <a:ea typeface="黑体" panose="02010609060101010101" pitchFamily="49" charset="-122"/>
              </a:rPr>
              <a:t>★维护：维持汽车完好技术状况而进行的</a:t>
            </a:r>
            <a:r>
              <a:rPr lang="zh-CN" altLang="en-US" sz="2400" dirty="0" smtClean="0">
                <a:ea typeface="黑体" panose="02010609060101010101" pitchFamily="49" charset="-122"/>
              </a:rPr>
              <a:t>作业</a:t>
            </a:r>
            <a:endParaRPr lang="zh-CN" altLang="en-US" sz="2400" dirty="0">
              <a:ea typeface="黑体" panose="02010609060101010101" pitchFamily="49" charset="-122"/>
            </a:endParaRPr>
          </a:p>
          <a:p>
            <a:r>
              <a:rPr lang="zh-CN" altLang="en-US" sz="2400" dirty="0">
                <a:ea typeface="黑体" panose="02010609060101010101" pitchFamily="49" charset="-122"/>
              </a:rPr>
              <a:t>★修理：恢复汽车完好技术状况而进行的</a:t>
            </a:r>
            <a:r>
              <a:rPr lang="zh-CN" altLang="en-US" sz="2400" dirty="0" smtClean="0">
                <a:ea typeface="黑体" panose="02010609060101010101" pitchFamily="49" charset="-122"/>
              </a:rPr>
              <a:t>作业</a:t>
            </a:r>
            <a:endParaRPr lang="zh-CN" altLang="en-US" sz="2400" dirty="0">
              <a:ea typeface="黑体" panose="02010609060101010101" pitchFamily="49" charset="-122"/>
            </a:endParaRPr>
          </a:p>
          <a:p>
            <a:r>
              <a:rPr lang="zh-CN" altLang="en-US" sz="2400" dirty="0">
                <a:ea typeface="黑体" panose="02010609060101010101" pitchFamily="49" charset="-122"/>
              </a:rPr>
              <a:t>★维修：维持和恢复</a:t>
            </a:r>
            <a:r>
              <a:rPr lang="zh-CN" altLang="en-US" sz="2400" dirty="0" smtClean="0">
                <a:ea typeface="黑体" panose="02010609060101010101" pitchFamily="49" charset="-122"/>
              </a:rPr>
              <a:t>汽车完好技术状况</a:t>
            </a:r>
            <a:endParaRPr lang="zh-CN" altLang="en-US" sz="2400" dirty="0">
              <a:ea typeface="黑体" panose="02010609060101010101" pitchFamily="49" charset="-122"/>
            </a:endParaRPr>
          </a:p>
        </p:txBody>
      </p:sp>
      <p:sp>
        <p:nvSpPr>
          <p:cNvPr id="3" name="矩形 2"/>
          <p:cNvSpPr/>
          <p:nvPr/>
        </p:nvSpPr>
        <p:spPr>
          <a:xfrm>
            <a:off x="1403648" y="2931790"/>
            <a:ext cx="3312368" cy="923330"/>
          </a:xfrm>
          <a:prstGeom prst="rect">
            <a:avLst/>
          </a:prstGeom>
        </p:spPr>
        <p:txBody>
          <a:bodyPr wrap="square">
            <a:spAutoFit/>
          </a:bodyPr>
          <a:lstStyle/>
          <a:p>
            <a:pPr>
              <a:spcBef>
                <a:spcPct val="0"/>
              </a:spcBef>
            </a:pPr>
            <a:r>
              <a:rPr lang="zh-CN" altLang="en-US" dirty="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1</a:t>
            </a:r>
            <a:r>
              <a:rPr lang="zh-CN" altLang="en-US" dirty="0">
                <a:latin typeface="黑体" panose="02010609060101010101" pitchFamily="49" charset="-122"/>
                <a:ea typeface="黑体" panose="02010609060101010101" pitchFamily="49" charset="-122"/>
              </a:rPr>
              <a:t>）维修人员的技术</a:t>
            </a:r>
            <a:r>
              <a:rPr lang="zh-CN" altLang="en-US" dirty="0" smtClean="0">
                <a:latin typeface="黑体" panose="02010609060101010101" pitchFamily="49" charset="-122"/>
                <a:ea typeface="黑体" panose="02010609060101010101" pitchFamily="49" charset="-122"/>
              </a:rPr>
              <a:t>素质</a:t>
            </a:r>
            <a:endParaRPr lang="en-US" altLang="zh-CN" dirty="0" smtClean="0">
              <a:latin typeface="黑体" panose="02010609060101010101" pitchFamily="49" charset="-122"/>
              <a:ea typeface="黑体" panose="02010609060101010101" pitchFamily="49" charset="-122"/>
            </a:endParaRPr>
          </a:p>
          <a:p>
            <a:pPr>
              <a:spcBef>
                <a:spcPct val="0"/>
              </a:spcBef>
            </a:pPr>
            <a:r>
              <a:rPr lang="zh-CN" altLang="en-US" dirty="0" smtClean="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2</a:t>
            </a:r>
            <a:r>
              <a:rPr lang="zh-CN" altLang="en-US" dirty="0">
                <a:latin typeface="黑体" panose="02010609060101010101" pitchFamily="49" charset="-122"/>
                <a:ea typeface="黑体" panose="02010609060101010101" pitchFamily="49" charset="-122"/>
              </a:rPr>
              <a:t>）先进齐全的仪器</a:t>
            </a:r>
            <a:r>
              <a:rPr lang="zh-CN" altLang="en-US" dirty="0" smtClean="0">
                <a:latin typeface="黑体" panose="02010609060101010101" pitchFamily="49" charset="-122"/>
                <a:ea typeface="黑体" panose="02010609060101010101" pitchFamily="49" charset="-122"/>
              </a:rPr>
              <a:t>设备</a:t>
            </a:r>
            <a:endParaRPr lang="en-US" altLang="zh-CN" dirty="0" smtClean="0">
              <a:latin typeface="黑体" panose="02010609060101010101" pitchFamily="49" charset="-122"/>
              <a:ea typeface="黑体" panose="02010609060101010101" pitchFamily="49" charset="-122"/>
            </a:endParaRPr>
          </a:p>
          <a:p>
            <a:pPr>
              <a:spcBef>
                <a:spcPct val="0"/>
              </a:spcBef>
            </a:pPr>
            <a:r>
              <a:rPr lang="zh-CN" altLang="en-US" dirty="0" smtClean="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3</a:t>
            </a:r>
            <a:r>
              <a:rPr lang="zh-CN" altLang="en-US" dirty="0">
                <a:latin typeface="黑体" panose="02010609060101010101" pitchFamily="49" charset="-122"/>
                <a:ea typeface="黑体" panose="02010609060101010101" pitchFamily="49" charset="-122"/>
              </a:rPr>
              <a:t>）配件质量</a:t>
            </a:r>
          </a:p>
        </p:txBody>
      </p:sp>
    </p:spTree>
    <p:extLst>
      <p:ext uri="{BB962C8B-B14F-4D97-AF65-F5344CB8AC3E}">
        <p14:creationId xmlns:p14="http://schemas.microsoft.com/office/powerpoint/2010/main" val="1508386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a:defRPr/>
            </a:pPr>
            <a:r>
              <a:rPr lang="zh-CN" altLang="en-US" sz="3600" dirty="0" smtClean="0">
                <a:latin typeface="黑体" pitchFamily="2" charset="-122"/>
                <a:ea typeface="黑体" pitchFamily="2" charset="-122"/>
              </a:rPr>
              <a:t>概述</a:t>
            </a:r>
            <a:endParaRPr lang="zh-CN" altLang="en-US" sz="3600" dirty="0">
              <a:latin typeface="黑体" pitchFamily="2" charset="-122"/>
              <a:ea typeface="黑体" pitchFamily="2" charset="-122"/>
            </a:endParaRPr>
          </a:p>
        </p:txBody>
      </p:sp>
      <p:pic>
        <p:nvPicPr>
          <p:cNvPr id="3" name="Picture 11"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491630"/>
            <a:ext cx="3960813" cy="297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0" descr="S8307518"/>
          <p:cNvPicPr>
            <a:picLocks noChangeAspect="1" noChangeArrowheads="1"/>
          </p:cNvPicPr>
          <p:nvPr/>
        </p:nvPicPr>
        <p:blipFill>
          <a:blip r:embed="rId3">
            <a:lum bright="-18000" contrast="-20000"/>
            <a:extLst>
              <a:ext uri="{28A0092B-C50C-407E-A947-70E740481C1C}">
                <a14:useLocalDpi xmlns:a14="http://schemas.microsoft.com/office/drawing/2010/main" val="0"/>
              </a:ext>
            </a:extLst>
          </a:blip>
          <a:srcRect/>
          <a:stretch>
            <a:fillRect/>
          </a:stretch>
        </p:blipFill>
        <p:spPr bwMode="auto">
          <a:xfrm>
            <a:off x="4198067" y="1490042"/>
            <a:ext cx="4176712"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7188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lvl="0" fontAlgn="base">
              <a:spcAft>
                <a:spcPct val="0"/>
              </a:spcAft>
            </a:pPr>
            <a:r>
              <a:rPr lang="zh-CN" altLang="en-US" sz="3600" dirty="0" smtClean="0">
                <a:latin typeface="黑体" pitchFamily="2" charset="-122"/>
                <a:ea typeface="黑体" pitchFamily="2" charset="-122"/>
              </a:rPr>
              <a:t>思考题</a:t>
            </a:r>
            <a:endParaRPr lang="zh-CN" altLang="en-US" sz="3600" dirty="0">
              <a:latin typeface="黑体" pitchFamily="2" charset="-122"/>
              <a:ea typeface="黑体" pitchFamily="2" charset="-122"/>
            </a:endParaRPr>
          </a:p>
        </p:txBody>
      </p:sp>
      <p:sp>
        <p:nvSpPr>
          <p:cNvPr id="4" name="内容占位符 2"/>
          <p:cNvSpPr txBox="1">
            <a:spLocks/>
          </p:cNvSpPr>
          <p:nvPr/>
        </p:nvSpPr>
        <p:spPr>
          <a:xfrm>
            <a:off x="1648766" y="1275606"/>
            <a:ext cx="7387729" cy="3312368"/>
          </a:xfrm>
          <a:prstGeom prst="rect">
            <a:avLst/>
          </a:prstGeom>
        </p:spPr>
        <p:txBody>
          <a:bodyPr>
            <a:noAutofit/>
          </a:bodyPr>
          <a:lstStyle/>
          <a:p>
            <a:pPr lvl="0" fontAlgn="base">
              <a:lnSpc>
                <a:spcPct val="125000"/>
              </a:lnSpc>
              <a:spcBef>
                <a:spcPct val="0"/>
              </a:spcBef>
              <a:spcAft>
                <a:spcPct val="0"/>
              </a:spcAft>
            </a:pPr>
            <a:endParaRPr lang="en-US" altLang="zh-CN" sz="2400" dirty="0">
              <a:solidFill>
                <a:srgbClr val="000000"/>
              </a:solidFill>
              <a:latin typeface="黑体" panose="02010609060101010101" pitchFamily="49" charset="-122"/>
              <a:ea typeface="黑体" panose="02010609060101010101" pitchFamily="49" charset="-122"/>
            </a:endParaRPr>
          </a:p>
        </p:txBody>
      </p:sp>
      <p:sp>
        <p:nvSpPr>
          <p:cNvPr id="3" name="矩形 2"/>
          <p:cNvSpPr/>
          <p:nvPr/>
        </p:nvSpPr>
        <p:spPr>
          <a:xfrm>
            <a:off x="107504" y="1635646"/>
            <a:ext cx="8820472" cy="1169551"/>
          </a:xfrm>
          <a:prstGeom prst="rect">
            <a:avLst/>
          </a:prstGeom>
        </p:spPr>
        <p:txBody>
          <a:bodyPr wrap="square">
            <a:spAutoFit/>
          </a:bodyPr>
          <a:lstStyle/>
          <a:p>
            <a:pPr indent="719138">
              <a:lnSpc>
                <a:spcPct val="125000"/>
              </a:lnSpc>
            </a:pP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分析汽车在某种特定条件下零件损坏的主要形式</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indent="719138">
              <a:lnSpc>
                <a:spcPct val="125000"/>
              </a:lnSpc>
            </a:pPr>
            <a:r>
              <a:rPr lang="en-US" altLang="zh-CN" sz="2800" dirty="0" smtClean="0">
                <a:latin typeface="黑体" panose="02010609060101010101" pitchFamily="49" charset="-122"/>
                <a:ea typeface="黑体" panose="02010609060101010101" pitchFamily="49" charset="-122"/>
              </a:rPr>
              <a:t>2</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分析影响汽车技术状况变化的因素。</a:t>
            </a:r>
            <a:endParaRPr lang="zh-CN" altLang="en-US" sz="2800" dirty="0"/>
          </a:p>
        </p:txBody>
      </p:sp>
    </p:spTree>
    <p:extLst>
      <p:ext uri="{BB962C8B-B14F-4D97-AF65-F5344CB8AC3E}">
        <p14:creationId xmlns:p14="http://schemas.microsoft.com/office/powerpoint/2010/main" val="2079788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95536" y="1203598"/>
            <a:ext cx="8496944" cy="2785378"/>
          </a:xfrm>
          <a:prstGeom prst="rect">
            <a:avLst/>
          </a:prstGeom>
        </p:spPr>
        <p:txBody>
          <a:bodyPr wrap="square">
            <a:spAutoFit/>
          </a:bodyPr>
          <a:lstStyle/>
          <a:p>
            <a:pPr indent="803275">
              <a:lnSpc>
                <a:spcPct val="125000"/>
              </a:lnSpc>
            </a:pPr>
            <a:r>
              <a:rPr lang="zh-CN" altLang="en-US" sz="2800" dirty="0">
                <a:solidFill>
                  <a:srgbClr val="FF0000"/>
                </a:solidFill>
                <a:latin typeface="黑体" panose="02010609060101010101" pitchFamily="49" charset="-122"/>
                <a:ea typeface="黑体" panose="02010609060101010101" pitchFamily="49" charset="-122"/>
              </a:rPr>
              <a:t>一、汽车技术状况的概念</a:t>
            </a:r>
          </a:p>
          <a:p>
            <a:pPr indent="803275">
              <a:lnSpc>
                <a:spcPct val="125000"/>
              </a:lnSpc>
            </a:pPr>
            <a:r>
              <a:rPr lang="zh-CN" altLang="en-US" sz="2800" dirty="0">
                <a:latin typeface="黑体" panose="02010609060101010101" pitchFamily="49" charset="-122"/>
                <a:ea typeface="黑体" panose="02010609060101010101" pitchFamily="49" charset="-122"/>
              </a:rPr>
              <a:t>定量测得的表征某一时刻汽车外观和性能的参数值的总和。</a:t>
            </a:r>
          </a:p>
          <a:p>
            <a:pPr indent="803275">
              <a:lnSpc>
                <a:spcPct val="125000"/>
              </a:lnSpc>
            </a:pPr>
            <a:r>
              <a:rPr lang="zh-CN" altLang="en-US" sz="2800" dirty="0">
                <a:latin typeface="黑体" panose="02010609060101010101" pitchFamily="49" charset="-122"/>
                <a:ea typeface="黑体" panose="02010609060101010101" pitchFamily="49" charset="-122"/>
              </a:rPr>
              <a:t>汽车技术状况包括：汽车外观和汽车性能两个方面，是定量评定的。</a:t>
            </a:r>
          </a:p>
        </p:txBody>
      </p:sp>
    </p:spTree>
    <p:extLst>
      <p:ext uri="{BB962C8B-B14F-4D97-AF65-F5344CB8AC3E}">
        <p14:creationId xmlns:p14="http://schemas.microsoft.com/office/powerpoint/2010/main" val="3977287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59024" y="987574"/>
            <a:ext cx="8784976" cy="3323987"/>
          </a:xfrm>
          <a:prstGeom prst="rect">
            <a:avLst/>
          </a:prstGeom>
        </p:spPr>
        <p:txBody>
          <a:bodyPr wrap="square">
            <a:spAutoFit/>
          </a:bodyPr>
          <a:lstStyle/>
          <a:p>
            <a:pPr indent="803275">
              <a:lnSpc>
                <a:spcPct val="125000"/>
              </a:lnSpc>
            </a:pPr>
            <a:r>
              <a:rPr lang="zh-CN" altLang="en-US" sz="2800" dirty="0">
                <a:solidFill>
                  <a:srgbClr val="FF0000"/>
                </a:solidFill>
                <a:latin typeface="黑体" panose="02010609060101010101" pitchFamily="49" charset="-122"/>
                <a:ea typeface="黑体" panose="02010609060101010101" pitchFamily="49" charset="-122"/>
              </a:rPr>
              <a:t>二、汽车工作能力的</a:t>
            </a:r>
            <a:r>
              <a:rPr lang="zh-CN" altLang="en-US" sz="2800" dirty="0" smtClean="0">
                <a:solidFill>
                  <a:srgbClr val="FF0000"/>
                </a:solidFill>
                <a:latin typeface="黑体" panose="02010609060101010101" pitchFamily="49" charset="-122"/>
                <a:ea typeface="黑体" panose="02010609060101010101" pitchFamily="49" charset="-122"/>
              </a:rPr>
              <a:t>概念</a:t>
            </a:r>
            <a:endParaRPr lang="zh-CN" altLang="en-US" sz="2800" dirty="0">
              <a:solidFill>
                <a:srgbClr val="FF0000"/>
              </a:solidFill>
              <a:latin typeface="黑体" panose="02010609060101010101" pitchFamily="49" charset="-122"/>
              <a:ea typeface="黑体" panose="02010609060101010101" pitchFamily="49" charset="-122"/>
            </a:endParaRPr>
          </a:p>
          <a:p>
            <a:pPr indent="803275">
              <a:lnSpc>
                <a:spcPct val="125000"/>
              </a:lnSpc>
            </a:pPr>
            <a:r>
              <a:rPr lang="zh-CN" altLang="en-US" sz="2800" dirty="0" smtClean="0">
                <a:latin typeface="黑体" panose="02010609060101010101" pitchFamily="49" charset="-122"/>
                <a:ea typeface="黑体" panose="02010609060101010101" pitchFamily="49" charset="-122"/>
              </a:rPr>
              <a:t>汽车</a:t>
            </a:r>
            <a:r>
              <a:rPr lang="zh-CN" altLang="en-US" sz="2800" dirty="0">
                <a:latin typeface="黑体" panose="02010609060101010101" pitchFamily="49" charset="-122"/>
                <a:ea typeface="黑体" panose="02010609060101010101" pitchFamily="49" charset="-122"/>
              </a:rPr>
              <a:t>按技术文件规定的使用性能指标，执行规定功能的能力。</a:t>
            </a:r>
          </a:p>
          <a:p>
            <a:pPr indent="803275">
              <a:lnSpc>
                <a:spcPct val="125000"/>
              </a:lnSpc>
            </a:pPr>
            <a:r>
              <a:rPr lang="zh-CN" altLang="en-US" sz="2800" dirty="0" smtClean="0">
                <a:latin typeface="黑体" panose="02010609060101010101" pitchFamily="49" charset="-122"/>
                <a:ea typeface="黑体" panose="02010609060101010101" pitchFamily="49" charset="-122"/>
              </a:rPr>
              <a:t>汽车工作能力</a:t>
            </a:r>
            <a:r>
              <a:rPr lang="zh-CN" altLang="en-US" sz="2800" dirty="0">
                <a:latin typeface="黑体" panose="02010609060101010101" pitchFamily="49" charset="-122"/>
                <a:ea typeface="黑体" panose="02010609060101010101" pitchFamily="49" charset="-122"/>
              </a:rPr>
              <a:t>可按汽车使用时间或行驶里程来计算，即汽车工作到技术状况参数达到了最大极限状态时的汽车使用时间或行驶里程。</a:t>
            </a:r>
          </a:p>
        </p:txBody>
      </p:sp>
    </p:spTree>
    <p:extLst>
      <p:ext uri="{BB962C8B-B14F-4D97-AF65-F5344CB8AC3E}">
        <p14:creationId xmlns:p14="http://schemas.microsoft.com/office/powerpoint/2010/main" val="3544677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11560" y="987574"/>
            <a:ext cx="8208912" cy="3323987"/>
          </a:xfrm>
          <a:prstGeom prst="rect">
            <a:avLst/>
          </a:prstGeom>
        </p:spPr>
        <p:txBody>
          <a:bodyPr wrap="square">
            <a:spAutoFit/>
          </a:bodyPr>
          <a:lstStyle/>
          <a:p>
            <a:pPr indent="803275">
              <a:lnSpc>
                <a:spcPct val="125000"/>
              </a:lnSpc>
            </a:pPr>
            <a:r>
              <a:rPr lang="zh-CN" altLang="en-US" sz="2800" dirty="0">
                <a:solidFill>
                  <a:srgbClr val="FF0000"/>
                </a:solidFill>
                <a:latin typeface="黑体" panose="02010609060101010101" pitchFamily="49" charset="-122"/>
                <a:ea typeface="黑体" panose="02010609060101010101" pitchFamily="49" charset="-122"/>
              </a:rPr>
              <a:t>三、汽车技术状况变化的标志</a:t>
            </a:r>
          </a:p>
          <a:p>
            <a:pPr indent="803275">
              <a:lnSpc>
                <a:spcPct val="125000"/>
              </a:lnSpc>
            </a:pPr>
            <a:r>
              <a:rPr lang="zh-CN" altLang="en-US" sz="2800" dirty="0">
                <a:latin typeface="黑体" panose="02010609060101010101" pitchFamily="49" charset="-122"/>
                <a:ea typeface="黑体" panose="02010609060101010101" pitchFamily="49" charset="-122"/>
              </a:rPr>
              <a:t>随着汽车使用年限的增加，行驶里程的延长，汽车性能和外观变化，汽车性能和外观包括汽车的动力性、燃料经济性、制动性、转向操纵性、前照灯和喇叭声级、污染物排放、汽车防雨密封性、整车外观等。</a:t>
            </a:r>
          </a:p>
        </p:txBody>
      </p:sp>
    </p:spTree>
    <p:extLst>
      <p:ext uri="{BB962C8B-B14F-4D97-AF65-F5344CB8AC3E}">
        <p14:creationId xmlns:p14="http://schemas.microsoft.com/office/powerpoint/2010/main" val="1981786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6"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339502"/>
            <a:ext cx="5690022" cy="4500421"/>
          </a:xfrm>
          <a:prstGeom prst="rect">
            <a:avLst/>
          </a:prstGeom>
          <a:solidFill>
            <a:srgbClr val="008000"/>
          </a:solidFill>
          <a:ln w="76200">
            <a:solidFill>
              <a:srgbClr val="008000"/>
            </a:solidFill>
            <a:miter lim="800000"/>
            <a:headEnd/>
            <a:tailEnd/>
          </a:ln>
        </p:spPr>
      </p:pic>
      <p:sp>
        <p:nvSpPr>
          <p:cNvPr id="3" name="AutoShape 33"/>
          <p:cNvSpPr>
            <a:spLocks noChangeArrowheads="1"/>
          </p:cNvSpPr>
          <p:nvPr/>
        </p:nvSpPr>
        <p:spPr bwMode="auto">
          <a:xfrm>
            <a:off x="4067944" y="123478"/>
            <a:ext cx="3816350" cy="606425"/>
          </a:xfrm>
          <a:prstGeom prst="wedgeEllipseCallout">
            <a:avLst>
              <a:gd name="adj1" fmla="val -68134"/>
              <a:gd name="adj2" fmla="val 150523"/>
            </a:avLst>
          </a:prstGeom>
          <a:solidFill>
            <a:srgbClr val="008080"/>
          </a:solidFill>
          <a:ln w="9525">
            <a:solidFill>
              <a:srgbClr val="339966"/>
            </a:solidFill>
            <a:miter lim="800000"/>
            <a:headEnd/>
            <a:tailEnd/>
          </a:ln>
        </p:spPr>
        <p:txBody>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lang="zh-CN" altLang="en-US" sz="1800" b="1" u="none">
                <a:ea typeface="黑体" panose="02010609060101010101" pitchFamily="49" charset="-122"/>
              </a:rPr>
              <a:t>新车初始使用性能指标</a:t>
            </a:r>
          </a:p>
        </p:txBody>
      </p:sp>
      <p:sp>
        <p:nvSpPr>
          <p:cNvPr id="4" name="AutoShape 56"/>
          <p:cNvSpPr>
            <a:spLocks noChangeArrowheads="1"/>
          </p:cNvSpPr>
          <p:nvPr/>
        </p:nvSpPr>
        <p:spPr bwMode="auto">
          <a:xfrm>
            <a:off x="4247455" y="1059582"/>
            <a:ext cx="4896545" cy="560388"/>
          </a:xfrm>
          <a:prstGeom prst="wedgeEllipseCallout">
            <a:avLst>
              <a:gd name="adj1" fmla="val -45079"/>
              <a:gd name="adj2" fmla="val 222806"/>
            </a:avLst>
          </a:prstGeom>
          <a:solidFill>
            <a:srgbClr val="339966"/>
          </a:solidFill>
          <a:ln w="9525">
            <a:solidFill>
              <a:srgbClr val="339966"/>
            </a:solidFill>
            <a:miter lim="800000"/>
            <a:headEnd/>
            <a:tailEnd/>
          </a:ln>
        </p:spPr>
        <p:txBody>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lang="zh-CN" altLang="en-US" sz="1800" b="1" u="none">
                <a:ea typeface="黑体" panose="02010609060101010101" pitchFamily="49" charset="-122"/>
              </a:rPr>
              <a:t>在用汽车使用性能指标变化曲线</a:t>
            </a:r>
          </a:p>
        </p:txBody>
      </p:sp>
      <p:sp>
        <p:nvSpPr>
          <p:cNvPr id="5" name="AutoShape 57"/>
          <p:cNvSpPr>
            <a:spLocks noChangeArrowheads="1"/>
          </p:cNvSpPr>
          <p:nvPr/>
        </p:nvSpPr>
        <p:spPr bwMode="auto">
          <a:xfrm>
            <a:off x="3995936" y="3579862"/>
            <a:ext cx="2244725" cy="1081087"/>
          </a:xfrm>
          <a:prstGeom prst="cloudCallout">
            <a:avLst>
              <a:gd name="adj1" fmla="val -47823"/>
              <a:gd name="adj2" fmla="val -127385"/>
            </a:avLst>
          </a:prstGeom>
          <a:solidFill>
            <a:srgbClr val="FF00FF"/>
          </a:solidFill>
          <a:ln w="9525">
            <a:solidFill>
              <a:srgbClr val="FF00FF"/>
            </a:solidFill>
            <a:round/>
            <a:headEnd/>
            <a:tailEnd/>
          </a:ln>
        </p:spPr>
        <p:txBody>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lang="zh-CN" altLang="en-US" sz="1800" b="1" u="none" dirty="0">
                <a:ea typeface="黑体" panose="02010609060101010101" pitchFamily="49" charset="-122"/>
              </a:rPr>
              <a:t>在用汽车的实际使用性能指标</a:t>
            </a:r>
          </a:p>
        </p:txBody>
      </p:sp>
      <p:sp>
        <p:nvSpPr>
          <p:cNvPr id="6" name="AutoShape 32"/>
          <p:cNvSpPr>
            <a:spLocks noChangeArrowheads="1"/>
          </p:cNvSpPr>
          <p:nvPr/>
        </p:nvSpPr>
        <p:spPr bwMode="auto">
          <a:xfrm>
            <a:off x="7884294" y="2188939"/>
            <a:ext cx="576262" cy="1368425"/>
          </a:xfrm>
          <a:prstGeom prst="upArrow">
            <a:avLst>
              <a:gd name="adj1" fmla="val 50000"/>
              <a:gd name="adj2" fmla="val 59366"/>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vert="eaVert" wrap="none" anchor="ctr"/>
          <a:lstStyle/>
          <a:p>
            <a:pPr eaLnBrk="1" hangingPunct="1">
              <a:defRPr/>
            </a:pPr>
            <a:endParaRPr lang="zh-CN" altLang="en-US">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81249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763688" y="627534"/>
            <a:ext cx="4753224" cy="461665"/>
          </a:xfrm>
          <a:prstGeom prst="rect">
            <a:avLst/>
          </a:prstGeom>
        </p:spPr>
        <p:txBody>
          <a:bodyPr wrap="none">
            <a:spAutoFit/>
          </a:bodyPr>
          <a:lstStyle/>
          <a:p>
            <a:pPr>
              <a:spcBef>
                <a:spcPct val="0"/>
              </a:spcBef>
            </a:pPr>
            <a:r>
              <a:rPr lang="en-US" altLang="zh-CN" sz="2400" b="1" dirty="0">
                <a:ea typeface="黑体" panose="02010609060101010101" pitchFamily="49" charset="-122"/>
              </a:rPr>
              <a:t>1.</a:t>
            </a:r>
            <a:r>
              <a:rPr lang="zh-CN" altLang="en-US" sz="2400" b="1" dirty="0">
                <a:ea typeface="黑体" panose="02010609060101010101" pitchFamily="49" charset="-122"/>
              </a:rPr>
              <a:t>在用汽车使用性能指标变化曲线</a:t>
            </a:r>
          </a:p>
        </p:txBody>
      </p:sp>
      <p:sp>
        <p:nvSpPr>
          <p:cNvPr id="3" name="矩形 2"/>
          <p:cNvSpPr/>
          <p:nvPr/>
        </p:nvSpPr>
        <p:spPr>
          <a:xfrm>
            <a:off x="1763688" y="2787774"/>
            <a:ext cx="4572000" cy="2031325"/>
          </a:xfrm>
          <a:prstGeom prst="rect">
            <a:avLst/>
          </a:prstGeom>
        </p:spPr>
        <p:txBody>
          <a:bodyPr>
            <a:spAutoFit/>
          </a:bodyPr>
          <a:lstStyle/>
          <a:p>
            <a:pPr>
              <a:spcBef>
                <a:spcPct val="50000"/>
              </a:spcBef>
            </a:pPr>
            <a:r>
              <a:rPr lang="zh-CN" altLang="en-US" b="1" dirty="0">
                <a:latin typeface="黑体" panose="02010609060101010101" pitchFamily="49" charset="-122"/>
                <a:ea typeface="黑体" panose="02010609060101010101" pitchFamily="49" charset="-122"/>
              </a:rPr>
              <a:t>式中：</a:t>
            </a:r>
          </a:p>
          <a:p>
            <a:pPr>
              <a:spcBef>
                <a:spcPct val="50000"/>
              </a:spcBef>
            </a:pPr>
            <a:r>
              <a:rPr lang="en-US" altLang="zh-CN" b="1" dirty="0" err="1" smtClean="0">
                <a:latin typeface="黑体" panose="02010609060101010101" pitchFamily="49" charset="-122"/>
                <a:ea typeface="黑体" panose="02010609060101010101" pitchFamily="49" charset="-122"/>
              </a:rPr>
              <a:t>A</a:t>
            </a:r>
            <a:r>
              <a:rPr lang="en-US" altLang="zh-CN" b="1" baseline="-6000" dirty="0" err="1" smtClean="0">
                <a:latin typeface="黑体" panose="02010609060101010101" pitchFamily="49" charset="-122"/>
                <a:ea typeface="黑体" panose="02010609060101010101" pitchFamily="49" charset="-122"/>
              </a:rPr>
              <a:t>k</a:t>
            </a:r>
            <a:r>
              <a:rPr lang="en-US" altLang="zh-CN" b="1" dirty="0" smtClean="0">
                <a:latin typeface="黑体" panose="02010609060101010101" pitchFamily="49" charset="-122"/>
                <a:ea typeface="黑体" panose="02010609060101010101" pitchFamily="49" charset="-122"/>
              </a:rPr>
              <a:t>(t</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在用汽车的使用性能指标</a:t>
            </a:r>
          </a:p>
          <a:p>
            <a:pPr>
              <a:spcBef>
                <a:spcPct val="50000"/>
              </a:spcBef>
            </a:pPr>
            <a:r>
              <a:rPr lang="en-US" altLang="zh-CN" b="1" dirty="0" smtClean="0">
                <a:latin typeface="黑体" panose="02010609060101010101" pitchFamily="49" charset="-122"/>
                <a:ea typeface="黑体" panose="02010609060101010101" pitchFamily="49" charset="-122"/>
              </a:rPr>
              <a:t>A</a:t>
            </a:r>
            <a:r>
              <a:rPr lang="en-US" altLang="zh-CN" b="1" baseline="-6000" dirty="0" smtClean="0">
                <a:latin typeface="黑体" panose="02010609060101010101" pitchFamily="49" charset="-122"/>
                <a:ea typeface="黑体" panose="02010609060101010101" pitchFamily="49" charset="-122"/>
              </a:rPr>
              <a:t>k1</a:t>
            </a:r>
            <a:r>
              <a:rPr lang="en-US" altLang="zh-CN"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新车的初始使用性能指标</a:t>
            </a:r>
          </a:p>
          <a:p>
            <a:pPr>
              <a:spcBef>
                <a:spcPct val="50000"/>
              </a:spcBef>
            </a:pPr>
            <a:r>
              <a:rPr lang="en-US" altLang="zh-CN" b="1" dirty="0" smtClean="0">
                <a:latin typeface="黑体" panose="02010609060101010101" pitchFamily="49" charset="-122"/>
                <a:ea typeface="黑体" panose="02010609060101010101" pitchFamily="49" charset="-122"/>
              </a:rPr>
              <a:t>k-</a:t>
            </a:r>
            <a:r>
              <a:rPr lang="zh-CN" altLang="en-US" b="1" dirty="0">
                <a:latin typeface="黑体" panose="02010609060101010101" pitchFamily="49" charset="-122"/>
                <a:ea typeface="黑体" panose="02010609060101010101" pitchFamily="49" charset="-122"/>
              </a:rPr>
              <a:t>根据汽车工作强度改变的系数</a:t>
            </a:r>
          </a:p>
          <a:p>
            <a:pPr>
              <a:spcBef>
                <a:spcPct val="50000"/>
              </a:spcBef>
            </a:pPr>
            <a:r>
              <a:rPr lang="en-US" altLang="zh-CN" b="1" dirty="0" smtClean="0">
                <a:latin typeface="黑体" panose="02010609060101010101" pitchFamily="49" charset="-122"/>
                <a:ea typeface="黑体" panose="02010609060101010101" pitchFamily="49" charset="-122"/>
              </a:rPr>
              <a:t>t-</a:t>
            </a:r>
            <a:r>
              <a:rPr lang="zh-CN" altLang="en-US" b="1" dirty="0">
                <a:latin typeface="黑体" panose="02010609060101010101" pitchFamily="49" charset="-122"/>
                <a:ea typeface="黑体" panose="02010609060101010101" pitchFamily="49" charset="-122"/>
              </a:rPr>
              <a:t>汽车使用年数</a:t>
            </a:r>
          </a:p>
        </p:txBody>
      </p:sp>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63688" y="1491630"/>
            <a:ext cx="4426521" cy="10424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50451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475656" y="339502"/>
            <a:ext cx="7272808" cy="1015663"/>
          </a:xfrm>
          <a:prstGeom prst="rect">
            <a:avLst/>
          </a:prstGeom>
        </p:spPr>
        <p:txBody>
          <a:bodyPr wrap="square">
            <a:spAutoFit/>
          </a:bodyPr>
          <a:lstStyle/>
          <a:p>
            <a:pPr indent="631825">
              <a:lnSpc>
                <a:spcPct val="125000"/>
              </a:lnSpc>
              <a:spcBef>
                <a:spcPct val="50000"/>
              </a:spcBef>
            </a:pPr>
            <a:r>
              <a:rPr lang="en-US" altLang="zh-CN" sz="2400" b="1" dirty="0">
                <a:ea typeface="黑体" panose="02010609060101010101" pitchFamily="49" charset="-122"/>
              </a:rPr>
              <a:t>2.</a:t>
            </a:r>
            <a:r>
              <a:rPr lang="zh-CN" altLang="en-US" sz="2400" b="1" dirty="0">
                <a:ea typeface="黑体" panose="02010609060101010101" pitchFamily="49" charset="-122"/>
              </a:rPr>
              <a:t>在用汽车的实际使用性能指标，是由汽车总的使用时间或行驶里程所确定的使用性能指标的平均值。</a:t>
            </a:r>
          </a:p>
        </p:txBody>
      </p:sp>
      <p:pic>
        <p:nvPicPr>
          <p:cNvPr id="3" name="Picture 3" descr="1"/>
          <p:cNvPicPr>
            <a:picLocks noChangeAspect="1" noChangeArrowheads="1"/>
          </p:cNvPicPr>
          <p:nvPr/>
        </p:nvPicPr>
        <p:blipFill>
          <a:blip r:embed="rId3">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2483768" y="1563638"/>
            <a:ext cx="4248472" cy="33597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70314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3556</TotalTime>
  <Words>921</Words>
  <Application>Microsoft Office PowerPoint</Application>
  <PresentationFormat>全屏显示(16:9)</PresentationFormat>
  <Paragraphs>136</Paragraphs>
  <Slides>30</Slides>
  <Notes>3</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30</vt:i4>
      </vt:variant>
    </vt:vector>
  </HeadingPairs>
  <TitlesOfParts>
    <vt:vector size="42" baseType="lpstr">
      <vt:lpstr>Adobe 黑体 Std R</vt:lpstr>
      <vt:lpstr>黑体</vt:lpstr>
      <vt:lpstr>宋体</vt:lpstr>
      <vt:lpstr>Arial</vt:lpstr>
      <vt:lpstr>Calibri</vt:lpstr>
      <vt:lpstr>Times New Roman</vt:lpstr>
      <vt:lpstr>Wingdings</vt:lpstr>
      <vt:lpstr>Wingdings 2</vt:lpstr>
      <vt:lpstr>Office 主题</vt:lpstr>
      <vt:lpstr>汽车运用工程</vt:lpstr>
      <vt:lpstr>1_汽车运用工程</vt:lpstr>
      <vt:lpstr>2_汽车运用工程</vt:lpstr>
      <vt:lpstr>PowerPoint 演示文稿</vt:lpstr>
      <vt:lpstr>PowerPoint 演示文稿</vt:lpstr>
      <vt:lpstr>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 汽车技术状况变化原因和影响因素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105</cp:revision>
  <dcterms:created xsi:type="dcterms:W3CDTF">2014-02-17T07:50:13Z</dcterms:created>
  <dcterms:modified xsi:type="dcterms:W3CDTF">2017-01-02T07:50:15Z</dcterms:modified>
</cp:coreProperties>
</file>