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29"/>
  </p:notesMasterIdLst>
  <p:handoutMasterIdLst>
    <p:handoutMasterId r:id="rId30"/>
  </p:handoutMasterIdLst>
  <p:sldIdLst>
    <p:sldId id="256" r:id="rId2"/>
    <p:sldId id="259" r:id="rId3"/>
    <p:sldId id="257" r:id="rId4"/>
    <p:sldId id="258" r:id="rId5"/>
    <p:sldId id="341" r:id="rId6"/>
    <p:sldId id="261" r:id="rId7"/>
    <p:sldId id="342" r:id="rId8"/>
    <p:sldId id="343" r:id="rId9"/>
    <p:sldId id="344" r:id="rId10"/>
    <p:sldId id="398" r:id="rId11"/>
    <p:sldId id="400" r:id="rId12"/>
    <p:sldId id="406" r:id="rId13"/>
    <p:sldId id="428" r:id="rId14"/>
    <p:sldId id="429" r:id="rId15"/>
    <p:sldId id="433" r:id="rId16"/>
    <p:sldId id="441" r:id="rId17"/>
    <p:sldId id="457" r:id="rId18"/>
    <p:sldId id="458" r:id="rId19"/>
    <p:sldId id="459" r:id="rId20"/>
    <p:sldId id="460" r:id="rId21"/>
    <p:sldId id="461" r:id="rId22"/>
    <p:sldId id="462" r:id="rId23"/>
    <p:sldId id="463" r:id="rId24"/>
    <p:sldId id="464" r:id="rId25"/>
    <p:sldId id="465" r:id="rId26"/>
    <p:sldId id="466" r:id="rId27"/>
    <p:sldId id="467" r:id="rId28"/>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p:scale>
          <a:sx n="80" d="100"/>
          <a:sy n="80" d="100"/>
        </p:scale>
        <p:origin x="-1788" y="-31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pPr/>
              <a:t>2017-9-19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pPr/>
              <a:t>‹#›</a:t>
            </a:fld>
            <a:endParaRPr lang="zh-CN" altLang="en-US"/>
          </a:p>
        </p:txBody>
      </p:sp>
    </p:spTree>
    <p:extLst>
      <p:ext uri="{BB962C8B-B14F-4D97-AF65-F5344CB8AC3E}">
        <p14:creationId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13</a:t>
            </a:fld>
            <a:endParaRPr lang="en-US" altLang="zh-CN"/>
          </a:p>
        </p:txBody>
      </p:sp>
    </p:spTree>
    <p:extLst>
      <p:ext uri="{BB962C8B-B14F-4D97-AF65-F5344CB8AC3E}">
        <p14:creationId xmlns:p14="http://schemas.microsoft.com/office/powerpoint/2010/main" val="3832672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24</a:t>
            </a:fld>
            <a:endParaRPr lang="en-US" altLang="zh-CN"/>
          </a:p>
        </p:txBody>
      </p:sp>
    </p:spTree>
    <p:extLst>
      <p:ext uri="{BB962C8B-B14F-4D97-AF65-F5344CB8AC3E}">
        <p14:creationId xmlns:p14="http://schemas.microsoft.com/office/powerpoint/2010/main" val="159891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90545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AD9B18-291F-4551-B7A7-49DC939E6630}"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FE3CB6-C936-4056-8203-773D9059903A}" type="slidenum">
              <a:rPr lang="zh-CN" altLang="en-US" smtClean="0"/>
              <a:t>‹#›</a:t>
            </a:fld>
            <a:endParaRPr lang="zh-CN" altLang="en-US"/>
          </a:p>
        </p:txBody>
      </p:sp>
    </p:spTree>
    <p:extLst>
      <p:ext uri="{BB962C8B-B14F-4D97-AF65-F5344CB8AC3E}">
        <p14:creationId xmlns:p14="http://schemas.microsoft.com/office/powerpoint/2010/main" val="1000189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normAutofit fontScale="92500" lnSpcReduction="10000"/>
          </a:bodyPr>
          <a:lstStyle/>
          <a:p>
            <a:r>
              <a:rPr lang="zh-CN" altLang="en-US" dirty="0"/>
              <a:t>第</a:t>
            </a:r>
            <a:r>
              <a:rPr lang="en-US" altLang="zh-CN" dirty="0"/>
              <a:t>04</a:t>
            </a:r>
            <a:r>
              <a:rPr lang="zh-CN" altLang="en-US" dirty="0" smtClean="0"/>
              <a:t>章</a:t>
            </a:r>
            <a:r>
              <a:rPr lang="en-US" altLang="zh-CN" dirty="0" smtClean="0"/>
              <a:t> Dreamweaver CS5</a:t>
            </a:r>
            <a:r>
              <a:rPr lang="zh-CN" altLang="en-US" dirty="0"/>
              <a:t>基础应用</a:t>
            </a:r>
            <a:endParaRPr lang="zh-CN" altLang="en-US" dirty="0"/>
          </a:p>
        </p:txBody>
      </p:sp>
    </p:spTree>
    <p:extLst>
      <p:ext uri="{BB962C8B-B14F-4D97-AF65-F5344CB8AC3E}">
        <p14:creationId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pPr marR="0" lvl="2" rtl="0"/>
            <a:r>
              <a:rPr lang="en-US" altLang="zh-CN" b="0" i="0" u="none" strike="noStrike" kern="100" baseline="0" dirty="0" smtClean="0">
                <a:latin typeface="黑体"/>
                <a:ea typeface="黑体"/>
              </a:rPr>
              <a:t>1</a:t>
            </a:r>
            <a:r>
              <a:rPr lang="zh-CN" altLang="en-US" b="0" i="0" u="none" strike="noStrike" kern="100" baseline="0" dirty="0" smtClean="0">
                <a:latin typeface="黑体"/>
                <a:ea typeface="黑体"/>
              </a:rPr>
              <a:t>．编辑站点</a:t>
            </a:r>
          </a:p>
          <a:p>
            <a:pPr marR="0" lvl="2" rtl="0"/>
            <a:r>
              <a:rPr lang="en-US" altLang="zh-CN" b="0" i="0" u="none" strike="noStrike" kern="100" baseline="0" dirty="0" smtClean="0">
                <a:latin typeface="黑体"/>
                <a:ea typeface="黑体"/>
              </a:rPr>
              <a:t>2</a:t>
            </a:r>
            <a:r>
              <a:rPr lang="zh-CN" altLang="en-US" b="0" i="0" u="none" strike="noStrike" kern="100" baseline="0" dirty="0" smtClean="0">
                <a:latin typeface="黑体"/>
                <a:ea typeface="黑体"/>
              </a:rPr>
              <a:t>．删除站点</a:t>
            </a:r>
          </a:p>
          <a:p>
            <a:pPr marR="0" lvl="2" rtl="0"/>
            <a:r>
              <a:rPr lang="en-US" altLang="zh-CN" b="0" i="0" u="none" strike="noStrike" kern="100" baseline="0" dirty="0" smtClean="0">
                <a:latin typeface="黑体"/>
                <a:ea typeface="黑体"/>
              </a:rPr>
              <a:t>3</a:t>
            </a:r>
            <a:r>
              <a:rPr lang="zh-CN" altLang="en-US" b="0" i="0" u="none" strike="noStrike" kern="100" baseline="0" dirty="0" smtClean="0">
                <a:latin typeface="黑体"/>
                <a:ea typeface="黑体"/>
              </a:rPr>
              <a:t>．复制站点</a:t>
            </a:r>
          </a:p>
          <a:p>
            <a:pPr marR="0" lvl="2" rtl="0"/>
            <a:r>
              <a:rPr lang="en-US" altLang="zh-CN" b="0" i="0" u="none" strike="noStrike" kern="100" baseline="0" dirty="0" smtClean="0">
                <a:latin typeface="黑体"/>
                <a:ea typeface="黑体"/>
              </a:rPr>
              <a:t>4</a:t>
            </a:r>
            <a:r>
              <a:rPr lang="zh-CN" altLang="en-US" b="0" i="0" u="none" strike="noStrike" kern="100" baseline="0" dirty="0" smtClean="0">
                <a:latin typeface="黑体"/>
                <a:ea typeface="黑体"/>
              </a:rPr>
              <a:t>．导入和导出站点</a:t>
            </a:r>
            <a:endParaRPr lang="en-US" altLang="zh-CN" b="0" i="0" u="none" strike="noStrike" kern="100" baseline="0" dirty="0" smtClean="0">
              <a:latin typeface="黑体"/>
              <a:ea typeface="黑体"/>
            </a:endParaRPr>
          </a:p>
          <a:p>
            <a:pPr lvl="2"/>
            <a:r>
              <a:rPr lang="en-US" altLang="zh-CN" b="0" kern="100" dirty="0">
                <a:latin typeface="黑体"/>
                <a:ea typeface="黑体"/>
              </a:rPr>
              <a:t>5</a:t>
            </a:r>
            <a:r>
              <a:rPr lang="zh-CN" altLang="en-US" b="0" kern="100" dirty="0">
                <a:latin typeface="黑体"/>
                <a:ea typeface="黑体"/>
              </a:rPr>
              <a:t>．文件与文件夹的</a:t>
            </a:r>
            <a:r>
              <a:rPr lang="zh-CN" altLang="en-US" b="0" kern="100" dirty="0" smtClean="0">
                <a:latin typeface="黑体"/>
                <a:ea typeface="黑体"/>
              </a:rPr>
              <a:t>管理</a:t>
            </a:r>
            <a:endParaRPr lang="zh-CN" altLang="en-US" b="0" kern="100" dirty="0">
              <a:latin typeface="黑体"/>
              <a:ea typeface="黑体"/>
            </a:endParaRPr>
          </a:p>
        </p:txBody>
      </p:sp>
      <p:sp>
        <p:nvSpPr>
          <p:cNvPr id="4" name="标题 3"/>
          <p:cNvSpPr>
            <a:spLocks noGrp="1"/>
          </p:cNvSpPr>
          <p:nvPr>
            <p:ph type="title"/>
          </p:nvPr>
        </p:nvSpPr>
        <p:spPr/>
        <p:txBody>
          <a:bodyPr/>
          <a:lstStyle/>
          <a:p>
            <a:pPr lvl="1"/>
            <a:r>
              <a:rPr lang="zh-CN" altLang="en-US" b="0" dirty="0">
                <a:latin typeface="黑体"/>
                <a:ea typeface="黑体"/>
              </a:rPr>
              <a:t/>
            </a:r>
            <a:br>
              <a:rPr lang="zh-CN" altLang="en-US" b="0" dirty="0">
                <a:latin typeface="黑体"/>
                <a:ea typeface="黑体"/>
              </a:rPr>
            </a:br>
            <a:r>
              <a:rPr lang="en-US" altLang="zh-CN" b="0" dirty="0">
                <a:latin typeface="黑体"/>
                <a:ea typeface="黑体"/>
              </a:rPr>
              <a:t>2.2.2</a:t>
            </a:r>
            <a:r>
              <a:rPr lang="zh-CN" altLang="en-US" b="0" dirty="0">
                <a:latin typeface="黑体"/>
                <a:ea typeface="黑体"/>
              </a:rPr>
              <a:t>  站点管理</a:t>
            </a:r>
            <a:endParaRPr lang="zh-CN" altLang="en-US" dirty="0"/>
          </a:p>
        </p:txBody>
      </p:sp>
    </p:spTree>
    <p:extLst>
      <p:ext uri="{BB962C8B-B14F-4D97-AF65-F5344CB8AC3E}">
        <p14:creationId xmlns:p14="http://schemas.microsoft.com/office/powerpoint/2010/main" val="42677203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b="0" kern="100" dirty="0">
                <a:latin typeface="黑体"/>
                <a:ea typeface="黑体"/>
              </a:rPr>
              <a:t>4.3  </a:t>
            </a:r>
            <a:r>
              <a:rPr lang="zh-CN" altLang="en-US" b="0" kern="100" dirty="0">
                <a:latin typeface="黑体"/>
                <a:ea typeface="黑体"/>
              </a:rPr>
              <a:t>制作简单</a:t>
            </a:r>
            <a:r>
              <a:rPr lang="zh-CN" altLang="en-US" b="0" kern="100" dirty="0" smtClean="0">
                <a:latin typeface="黑体"/>
                <a:ea typeface="黑体"/>
              </a:rPr>
              <a:t>网页</a:t>
            </a:r>
            <a:endParaRPr lang="en" altLang="zh-CN" b="0" i="0" u="none" strike="noStrike" kern="1050" baseline="0" dirty="0" smtClean="0">
              <a:latin typeface="Times New Roman"/>
              <a:ea typeface="宋体"/>
            </a:endParaRPr>
          </a:p>
        </p:txBody>
      </p:sp>
      <p:sp>
        <p:nvSpPr>
          <p:cNvPr id="3" name="文本占位符 2"/>
          <p:cNvSpPr>
            <a:spLocks noGrp="1"/>
          </p:cNvSpPr>
          <p:nvPr>
            <p:ph type="body" idx="1"/>
          </p:nvPr>
        </p:nvSpPr>
        <p:spPr>
          <a:xfrm>
            <a:off x="419100" y="990600"/>
            <a:ext cx="7924800" cy="4724400"/>
          </a:xfrm>
        </p:spPr>
        <p:txBody>
          <a:bodyPr/>
          <a:lstStyle/>
          <a:p>
            <a:pPr marR="0" lvl="1" rtl="0"/>
            <a:r>
              <a:rPr lang="en-US" altLang="zh-CN" b="0" i="0" u="none" strike="noStrike" kern="100" baseline="0" dirty="0" smtClean="0">
                <a:latin typeface="黑体"/>
                <a:ea typeface="黑体"/>
              </a:rPr>
              <a:t>4.3.1</a:t>
            </a:r>
            <a:r>
              <a:rPr lang="zh-CN" altLang="en-US" b="0" i="0" u="none" strike="noStrike" kern="100" baseline="0" dirty="0" smtClean="0">
                <a:latin typeface="黑体"/>
                <a:ea typeface="黑体"/>
              </a:rPr>
              <a:t>  项目展示：图文并茂网页</a:t>
            </a:r>
            <a:endParaRPr lang="zh-CN" altLang="en-US" b="0" i="0" u="none" strike="noStrike" kern="100" baseline="0" dirty="0" smtClean="0">
              <a:latin typeface="Times New Roman"/>
              <a:ea typeface="黑体"/>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524000"/>
            <a:ext cx="4953000" cy="435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59254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b="0" kern="100" dirty="0">
                <a:latin typeface="黑体"/>
                <a:ea typeface="黑体"/>
              </a:rPr>
              <a:t>4.3.3  </a:t>
            </a:r>
            <a:r>
              <a:rPr lang="zh-CN" altLang="en-US" b="0" kern="100" dirty="0">
                <a:latin typeface="黑体"/>
                <a:ea typeface="黑体"/>
              </a:rPr>
              <a:t>文本的插入与</a:t>
            </a:r>
            <a:r>
              <a:rPr lang="zh-CN" altLang="en-US" b="0" kern="100" dirty="0" smtClean="0">
                <a:latin typeface="黑体"/>
                <a:ea typeface="黑体"/>
              </a:rPr>
              <a:t>编辑</a:t>
            </a:r>
            <a:endParaRPr lang="zh-CN" altLang="en-US" b="0" i="0" u="none" strike="noStrike" kern="100" baseline="0" dirty="0" smtClean="0">
              <a:latin typeface="Times New Roman"/>
              <a:ea typeface="宋体"/>
            </a:endParaRPr>
          </a:p>
        </p:txBody>
      </p:sp>
      <p:sp>
        <p:nvSpPr>
          <p:cNvPr id="3" name="文本占位符 2"/>
          <p:cNvSpPr>
            <a:spLocks noGrp="1"/>
          </p:cNvSpPr>
          <p:nvPr>
            <p:ph type="body" idx="1"/>
          </p:nvPr>
        </p:nvSpPr>
        <p:spPr>
          <a:xfrm>
            <a:off x="457200" y="1066800"/>
            <a:ext cx="7924800" cy="4724400"/>
          </a:xfrm>
        </p:spPr>
        <p:txBody>
          <a:bodyPr>
            <a:normAutofit/>
          </a:bodyPr>
          <a:lstStyle/>
          <a:p>
            <a:pPr marL="0" indent="0">
              <a:buNone/>
            </a:pPr>
            <a:r>
              <a:rPr lang="zh-CN" altLang="zh-CN" sz="2000" dirty="0"/>
              <a:t>文本是网页中不可缺少的重要元素，主要以以下三种格式呈现：</a:t>
            </a:r>
            <a:r>
              <a:rPr lang="en-US" altLang="zh-CN" sz="2000" dirty="0"/>
              <a:t>  </a:t>
            </a:r>
            <a:endParaRPr lang="zh-CN" altLang="zh-CN" sz="2000" dirty="0"/>
          </a:p>
          <a:p>
            <a:pPr marL="0" indent="0">
              <a:buNone/>
            </a:pPr>
            <a:r>
              <a:rPr lang="zh-CN" altLang="zh-CN" sz="2000" b="0" dirty="0"/>
              <a:t>（</a:t>
            </a:r>
            <a:r>
              <a:rPr lang="en-US" altLang="zh-CN" sz="2000" b="0" dirty="0"/>
              <a:t>1</a:t>
            </a:r>
            <a:r>
              <a:rPr lang="zh-CN" altLang="zh-CN" sz="2000" b="0" dirty="0"/>
              <a:t>）标题。标题</a:t>
            </a:r>
            <a:r>
              <a:rPr lang="en-US" altLang="zh-CN" sz="2000" b="0" dirty="0"/>
              <a:t>1</a:t>
            </a:r>
            <a:r>
              <a:rPr lang="zh-CN" altLang="zh-CN" sz="2000" b="0" dirty="0"/>
              <a:t>～标题</a:t>
            </a:r>
            <a:r>
              <a:rPr lang="en-US" altLang="zh-CN" sz="2000" b="0" dirty="0"/>
              <a:t>6</a:t>
            </a:r>
            <a:r>
              <a:rPr lang="zh-CN" altLang="zh-CN" sz="2000" b="0" dirty="0"/>
              <a:t>，标记为</a:t>
            </a:r>
            <a:r>
              <a:rPr lang="en-US" altLang="zh-CN" sz="2000" b="0" dirty="0"/>
              <a:t>&lt;h1&gt;</a:t>
            </a:r>
            <a:r>
              <a:rPr lang="zh-CN" altLang="zh-CN" sz="2000" b="0" dirty="0"/>
              <a:t>～</a:t>
            </a:r>
            <a:r>
              <a:rPr lang="en-US" altLang="zh-CN" sz="2000" b="0" dirty="0"/>
              <a:t>&lt;h6&gt;</a:t>
            </a:r>
            <a:r>
              <a:rPr lang="zh-CN" altLang="zh-CN" sz="2000" b="0" dirty="0"/>
              <a:t>，标题</a:t>
            </a:r>
            <a:r>
              <a:rPr lang="en-US" altLang="zh-CN" sz="2000" b="0" dirty="0"/>
              <a:t>1</a:t>
            </a:r>
            <a:r>
              <a:rPr lang="zh-CN" altLang="zh-CN" sz="2000" b="0" dirty="0"/>
              <a:t>的字号最大，标题</a:t>
            </a:r>
            <a:r>
              <a:rPr lang="en-US" altLang="zh-CN" sz="2000" b="0" dirty="0"/>
              <a:t>6</a:t>
            </a:r>
            <a:r>
              <a:rPr lang="zh-CN" altLang="zh-CN" sz="2000" b="0" dirty="0"/>
              <a:t>的字号最小，能自动换行，同时有加粗效果。网页中的“走进启梦”标题就是以标题格式来显示的。</a:t>
            </a:r>
          </a:p>
          <a:p>
            <a:pPr marL="0" indent="0">
              <a:buNone/>
            </a:pPr>
            <a:r>
              <a:rPr lang="zh-CN" altLang="zh-CN" sz="2000" b="0" dirty="0"/>
              <a:t>（</a:t>
            </a:r>
            <a:r>
              <a:rPr lang="en-US" altLang="zh-CN" sz="2000" b="0" dirty="0"/>
              <a:t>2</a:t>
            </a:r>
            <a:r>
              <a:rPr lang="zh-CN" altLang="zh-CN" sz="2000" b="0" dirty="0"/>
              <a:t>）段落。标记</a:t>
            </a:r>
            <a:r>
              <a:rPr lang="en-US" altLang="zh-CN" sz="2000" b="0" dirty="0"/>
              <a:t>&lt;p&gt;</a:t>
            </a:r>
            <a:r>
              <a:rPr lang="zh-CN" altLang="zh-CN" sz="2000" b="0" dirty="0"/>
              <a:t>，正文段落，在文字的开始和结尾处都会自动换行</a:t>
            </a:r>
            <a:r>
              <a:rPr lang="zh-CN" altLang="zh-CN" sz="2000" b="0" dirty="0" smtClean="0"/>
              <a:t>。</a:t>
            </a:r>
            <a:endParaRPr lang="en-US" altLang="zh-CN" sz="2000" b="0" dirty="0" smtClean="0"/>
          </a:p>
          <a:p>
            <a:pPr marL="0" indent="0">
              <a:buNone/>
            </a:pPr>
            <a:r>
              <a:rPr lang="zh-CN" altLang="zh-CN" sz="2000" b="0" dirty="0" smtClean="0"/>
              <a:t>（</a:t>
            </a:r>
            <a:r>
              <a:rPr lang="en-US" altLang="zh-CN" sz="2000" b="0" dirty="0"/>
              <a:t>3</a:t>
            </a:r>
            <a:r>
              <a:rPr lang="zh-CN" altLang="zh-CN" sz="2000" b="0" dirty="0"/>
              <a:t>）列表。为使文本结构更清晰，使用列表来排列文本，主要有两种形式的列表。</a:t>
            </a:r>
          </a:p>
          <a:p>
            <a:pPr lvl="1"/>
            <a:r>
              <a:rPr lang="x-none" altLang="zh-CN" sz="2000" dirty="0"/>
              <a:t>有序列表。又称为编号列表，列表项目使用有序的数字、英文字母或罗马字符进行排列，其标记代码和显示效果如图4-21所示。</a:t>
            </a:r>
            <a:endParaRPr lang="zh-CN" altLang="zh-CN" sz="2000" dirty="0"/>
          </a:p>
          <a:p>
            <a:pPr lvl="1"/>
            <a:r>
              <a:rPr lang="zh-CN" altLang="zh-CN" sz="2000" dirty="0"/>
              <a:t>无序列表。又称为项目列表，列表项目使用实心或空心圆点、正方形等进行排列，其标记代码和效果如图</a:t>
            </a:r>
            <a:r>
              <a:rPr lang="en-US" altLang="zh-CN" sz="2000" dirty="0"/>
              <a:t>4-22</a:t>
            </a:r>
            <a:r>
              <a:rPr lang="zh-CN" altLang="zh-CN" sz="2000" dirty="0"/>
              <a:t>所示</a:t>
            </a:r>
            <a:endParaRPr lang="zh-CN" altLang="en-US" sz="2000" b="0" i="0" u="none" strike="noStrike" kern="100" baseline="0" dirty="0" smtClean="0">
              <a:latin typeface="Times New Roman"/>
              <a:ea typeface="黑体"/>
            </a:endParaRPr>
          </a:p>
        </p:txBody>
      </p:sp>
    </p:spTree>
    <p:extLst>
      <p:ext uri="{BB962C8B-B14F-4D97-AF65-F5344CB8AC3E}">
        <p14:creationId xmlns:p14="http://schemas.microsoft.com/office/powerpoint/2010/main" val="28484313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kern="100" dirty="0">
                <a:latin typeface="黑体"/>
                <a:ea typeface="黑体"/>
              </a:rPr>
              <a:t>4.3.3  </a:t>
            </a:r>
            <a:r>
              <a:rPr lang="zh-CN" altLang="en-US" b="0" kern="100" dirty="0">
                <a:latin typeface="黑体"/>
                <a:ea typeface="黑体"/>
              </a:rPr>
              <a:t>文本的插入与编辑</a:t>
            </a:r>
            <a:endParaRPr lang="zh-CN" altLang="en-US" b="0" i="0" u="none" strike="noStrike" kern="100" baseline="0" dirty="0" smtClean="0">
              <a:latin typeface="Times New Roman"/>
              <a:ea typeface="宋体"/>
            </a:endParaRPr>
          </a:p>
        </p:txBody>
      </p:sp>
      <p:sp>
        <p:nvSpPr>
          <p:cNvPr id="3" name="文本占位符 2"/>
          <p:cNvSpPr>
            <a:spLocks noGrp="1"/>
          </p:cNvSpPr>
          <p:nvPr>
            <p:ph type="body" idx="1"/>
          </p:nvPr>
        </p:nvSpPr>
        <p:spPr>
          <a:xfrm>
            <a:off x="381000" y="1023571"/>
            <a:ext cx="7924800" cy="4724400"/>
          </a:xfrm>
        </p:spPr>
        <p:txBody>
          <a:bodyPr>
            <a:normAutofit/>
          </a:bodyPr>
          <a:lstStyle/>
          <a:p>
            <a:r>
              <a:rPr lang="zh-CN" altLang="zh-CN" sz="2000" dirty="0" smtClean="0"/>
              <a:t>步骤</a:t>
            </a:r>
            <a:r>
              <a:rPr lang="en-US" altLang="zh-CN" sz="2000" dirty="0"/>
              <a:t>1</a:t>
            </a:r>
            <a:r>
              <a:rPr lang="zh-CN" altLang="zh-CN" sz="2000" dirty="0"/>
              <a:t>：打开“设计”视图，在空白文档的第一行输入“走进启梦”，选中文字并在属性面板中选择格式为“标题</a:t>
            </a:r>
            <a:r>
              <a:rPr lang="en-US" altLang="zh-CN" sz="2000" dirty="0"/>
              <a:t>1</a:t>
            </a:r>
            <a:r>
              <a:rPr lang="zh-CN" altLang="zh-CN" sz="2000" dirty="0"/>
              <a:t>”，如</a:t>
            </a:r>
            <a:r>
              <a:rPr lang="zh-CN" altLang="zh-CN" sz="2000" dirty="0" smtClean="0"/>
              <a:t>图所</a:t>
            </a:r>
            <a:r>
              <a:rPr lang="zh-CN" altLang="zh-CN" sz="2000" dirty="0"/>
              <a:t>示。</a:t>
            </a:r>
          </a:p>
          <a:p>
            <a:r>
              <a:rPr lang="zh-CN" altLang="zh-CN" sz="2000" dirty="0"/>
              <a:t>步骤</a:t>
            </a:r>
            <a:r>
              <a:rPr lang="en-US" altLang="zh-CN" sz="2000" dirty="0"/>
              <a:t>2</a:t>
            </a:r>
            <a:r>
              <a:rPr lang="zh-CN" altLang="zh-CN" sz="2000" dirty="0"/>
              <a:t>：为了使标题与正文分隔，插入“水平线”进行简单排版，水平线的标记为</a:t>
            </a:r>
            <a:r>
              <a:rPr lang="en-US" altLang="zh-CN" sz="2000" dirty="0"/>
              <a:t>&lt;</a:t>
            </a:r>
            <a:r>
              <a:rPr lang="en-US" altLang="zh-CN" sz="2000" dirty="0" err="1"/>
              <a:t>hr</a:t>
            </a:r>
            <a:r>
              <a:rPr lang="en-US" altLang="zh-CN" sz="2000" dirty="0"/>
              <a:t>&gt;</a:t>
            </a:r>
            <a:r>
              <a:rPr lang="zh-CN" altLang="zh-CN" sz="2000" dirty="0"/>
              <a:t>，是英文单词</a:t>
            </a:r>
            <a:r>
              <a:rPr lang="en-US" altLang="zh-CN" sz="2000" dirty="0"/>
              <a:t>horizontal line</a:t>
            </a:r>
            <a:r>
              <a:rPr lang="zh-CN" altLang="zh-CN" sz="2000" dirty="0"/>
              <a:t>的缩写。选择“插入”→“</a:t>
            </a:r>
            <a:r>
              <a:rPr lang="en-US" altLang="zh-CN" sz="2000" dirty="0"/>
              <a:t>HTML</a:t>
            </a:r>
            <a:r>
              <a:rPr lang="zh-CN" altLang="zh-CN" sz="2000" dirty="0"/>
              <a:t>”→“水平线”命令，即可完成水平线的插入。水平线有自动换行</a:t>
            </a:r>
            <a:r>
              <a:rPr lang="zh-CN" altLang="zh-CN" sz="2000" dirty="0" smtClean="0"/>
              <a:t>功能。</a:t>
            </a:r>
            <a:r>
              <a:rPr lang="zh-CN" altLang="zh-CN" sz="2000" dirty="0"/>
              <a:t>当选择水平线时，在属性面板中可对其进行宽度、高度、排列方式等进行设置</a:t>
            </a:r>
            <a:r>
              <a:rPr lang="zh-CN" altLang="zh-CN" sz="2000" dirty="0" smtClean="0"/>
              <a:t>，。</a:t>
            </a:r>
            <a:endParaRPr lang="zh-CN" altLang="zh-CN" sz="2000" dirty="0"/>
          </a:p>
          <a:p>
            <a:endParaRPr lang="zh-CN" altLang="en-US" sz="20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600200"/>
            <a:ext cx="1838325" cy="313390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600200"/>
            <a:ext cx="4517648" cy="2057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5029200"/>
            <a:ext cx="6116334" cy="718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677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animEffect transition="in" filter="fade">
                                      <p:cBhvr>
                                        <p:cTn id="13" dur="1000"/>
                                        <p:tgtEl>
                                          <p:spTgt spid="4099"/>
                                        </p:tgtEl>
                                      </p:cBhvr>
                                    </p:animEffect>
                                    <p:anim calcmode="lin" valueType="num">
                                      <p:cBhvr>
                                        <p:cTn id="14" dur="1000" fill="hold"/>
                                        <p:tgtEl>
                                          <p:spTgt spid="4099"/>
                                        </p:tgtEl>
                                        <p:attrNameLst>
                                          <p:attrName>ppt_x</p:attrName>
                                        </p:attrNameLst>
                                      </p:cBhvr>
                                      <p:tavLst>
                                        <p:tav tm="0">
                                          <p:val>
                                            <p:strVal val="#ppt_x"/>
                                          </p:val>
                                        </p:tav>
                                        <p:tav tm="100000">
                                          <p:val>
                                            <p:strVal val="#ppt_x"/>
                                          </p:val>
                                        </p:tav>
                                      </p:tavLst>
                                    </p:anim>
                                    <p:anim calcmode="lin" valueType="num">
                                      <p:cBhvr>
                                        <p:cTn id="15"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Effect transition="in" filter="barn(inVertical)">
                                      <p:cBhvr>
                                        <p:cTn id="2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kern="100" dirty="0">
                <a:latin typeface="黑体"/>
                <a:ea typeface="黑体"/>
              </a:rPr>
              <a:t>4.3.3  </a:t>
            </a:r>
            <a:r>
              <a:rPr lang="zh-CN" altLang="en-US" b="0" kern="100" dirty="0">
                <a:latin typeface="黑体"/>
                <a:ea typeface="黑体"/>
              </a:rPr>
              <a:t>文本的插入与编辑</a:t>
            </a:r>
            <a:endParaRPr lang="zh-CN" altLang="en-US" b="0" i="0" u="none" strike="noStrike" kern="100" baseline="0" dirty="0" smtClean="0">
              <a:latin typeface="Times New Roman"/>
              <a:ea typeface="宋体"/>
            </a:endParaRPr>
          </a:p>
        </p:txBody>
      </p:sp>
      <p:sp>
        <p:nvSpPr>
          <p:cNvPr id="3" name="文本占位符 2"/>
          <p:cNvSpPr>
            <a:spLocks noGrp="1"/>
          </p:cNvSpPr>
          <p:nvPr>
            <p:ph type="body" idx="1"/>
          </p:nvPr>
        </p:nvSpPr>
        <p:spPr>
          <a:xfrm>
            <a:off x="609600" y="914400"/>
            <a:ext cx="7924800" cy="4724400"/>
          </a:xfrm>
        </p:spPr>
        <p:txBody>
          <a:bodyPr>
            <a:normAutofit/>
          </a:bodyPr>
          <a:lstStyle/>
          <a:p>
            <a:r>
              <a:rPr lang="zh-CN" altLang="zh-CN" sz="2000" dirty="0"/>
              <a:t>步骤</a:t>
            </a:r>
            <a:r>
              <a:rPr lang="en-US" altLang="zh-CN" sz="2000" dirty="0"/>
              <a:t>3</a:t>
            </a:r>
            <a:r>
              <a:rPr lang="zh-CN" altLang="zh-CN" sz="2000" dirty="0"/>
              <a:t>：通过复制粘贴方式将正文内容放置到插入点，选择“编辑”→“选择性粘贴”命令，弹出“选择性粘贴”</a:t>
            </a:r>
            <a:r>
              <a:rPr lang="zh-CN" altLang="zh-CN" sz="2000" dirty="0" smtClean="0"/>
              <a:t>对话框。</a:t>
            </a:r>
            <a:r>
              <a:rPr lang="zh-CN" altLang="zh-CN" sz="2000" dirty="0"/>
              <a:t>选择“仅文本”单选项，单击“确定”按钮</a:t>
            </a:r>
            <a:r>
              <a:rPr lang="zh-CN" altLang="zh-CN" sz="2000" dirty="0" smtClean="0"/>
              <a:t>后。</a:t>
            </a:r>
            <a:endParaRPr lang="en-US" altLang="zh-CN" sz="2000" dirty="0" smtClean="0"/>
          </a:p>
          <a:p>
            <a:r>
              <a:rPr lang="zh-CN" altLang="zh-CN" sz="2000" dirty="0"/>
              <a:t>步骤</a:t>
            </a:r>
            <a:r>
              <a:rPr lang="en-US" altLang="zh-CN" sz="2000" dirty="0"/>
              <a:t>4</a:t>
            </a:r>
            <a:r>
              <a:rPr lang="zh-CN" altLang="zh-CN" sz="2000" dirty="0"/>
              <a:t>：插入列表信息。选中文本内容，在属性面板中选择编号列表</a:t>
            </a:r>
            <a:r>
              <a:rPr lang="en-US" altLang="zh-CN" sz="2000" dirty="0"/>
              <a:t> </a:t>
            </a:r>
            <a:r>
              <a:rPr lang="zh-CN" altLang="zh-CN" sz="2000" dirty="0"/>
              <a:t>或项目列表</a:t>
            </a:r>
            <a:r>
              <a:rPr lang="en-US" altLang="zh-CN" sz="2000" dirty="0"/>
              <a:t> </a:t>
            </a:r>
            <a:r>
              <a:rPr lang="zh-CN" altLang="zh-CN" sz="2000" dirty="0"/>
              <a:t>，</a:t>
            </a:r>
          </a:p>
          <a:p>
            <a:endParaRPr lang="en-US" altLang="zh-CN" sz="2000" dirty="0" smtClean="0"/>
          </a:p>
          <a:p>
            <a:r>
              <a:rPr lang="zh-CN" altLang="zh-CN" sz="2000" dirty="0"/>
              <a:t>步骤</a:t>
            </a:r>
            <a:r>
              <a:rPr lang="en-US" altLang="zh-CN" sz="2000" dirty="0"/>
              <a:t>5</a:t>
            </a:r>
            <a:r>
              <a:rPr lang="zh-CN" altLang="zh-CN" sz="2000" dirty="0"/>
              <a:t>：插入水平线，制作版权区域信息</a:t>
            </a:r>
            <a:endParaRPr lang="zh-CN" altLang="en-US" sz="2000" dirty="0"/>
          </a:p>
          <a:p>
            <a:endParaRPr lang="zh-CN" altLang="en-US" sz="20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0"/>
            <a:ext cx="3462471"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480953"/>
            <a:ext cx="7443627" cy="1371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213" y="3950007"/>
            <a:ext cx="3733800" cy="28787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2113" y="3983654"/>
            <a:ext cx="6220460" cy="2362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76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wheel(1)">
                                      <p:cBhvr>
                                        <p:cTn id="12" dur="20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124"/>
                                        </p:tgtEl>
                                        <p:attrNameLst>
                                          <p:attrName>style.visibility</p:attrName>
                                        </p:attrNameLst>
                                      </p:cBhvr>
                                      <p:to>
                                        <p:strVal val="visible"/>
                                      </p:to>
                                    </p:set>
                                    <p:anim calcmode="lin" valueType="num">
                                      <p:cBhvr additive="base">
                                        <p:cTn id="17" dur="500" fill="hold"/>
                                        <p:tgtEl>
                                          <p:spTgt spid="5124"/>
                                        </p:tgtEl>
                                        <p:attrNameLst>
                                          <p:attrName>ppt_x</p:attrName>
                                        </p:attrNameLst>
                                      </p:cBhvr>
                                      <p:tavLst>
                                        <p:tav tm="0">
                                          <p:val>
                                            <p:strVal val="#ppt_x"/>
                                          </p:val>
                                        </p:tav>
                                        <p:tav tm="100000">
                                          <p:val>
                                            <p:strVal val="#ppt_x"/>
                                          </p:val>
                                        </p:tav>
                                      </p:tavLst>
                                    </p:anim>
                                    <p:anim calcmode="lin" valueType="num">
                                      <p:cBhvr additive="base">
                                        <p:cTn id="1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5"/>
                                        </p:tgtEl>
                                        <p:attrNameLst>
                                          <p:attrName>style.visibility</p:attrName>
                                        </p:attrNameLst>
                                      </p:cBhvr>
                                      <p:to>
                                        <p:strVal val="visible"/>
                                      </p:to>
                                    </p:set>
                                    <p:animEffect transition="in" filter="wipe(down)">
                                      <p:cBhvr>
                                        <p:cTn id="23"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b="0" kern="100" dirty="0">
                <a:latin typeface="黑体"/>
                <a:ea typeface="黑体"/>
              </a:rPr>
              <a:t>4.3.4  </a:t>
            </a:r>
            <a:r>
              <a:rPr lang="zh-CN" altLang="en-US" b="0" kern="100" dirty="0">
                <a:latin typeface="黑体"/>
                <a:ea typeface="黑体"/>
              </a:rPr>
              <a:t>图片的插入与编辑</a:t>
            </a:r>
          </a:p>
        </p:txBody>
      </p:sp>
      <p:sp>
        <p:nvSpPr>
          <p:cNvPr id="3" name="文本占位符 2"/>
          <p:cNvSpPr>
            <a:spLocks noGrp="1"/>
          </p:cNvSpPr>
          <p:nvPr>
            <p:ph type="body" idx="1"/>
          </p:nvPr>
        </p:nvSpPr>
        <p:spPr>
          <a:xfrm>
            <a:off x="535197" y="990600"/>
            <a:ext cx="7924800" cy="4724400"/>
          </a:xfrm>
        </p:spPr>
        <p:txBody>
          <a:bodyPr>
            <a:normAutofit/>
          </a:bodyPr>
          <a:lstStyle/>
          <a:p>
            <a:r>
              <a:rPr lang="zh-CN" altLang="zh-CN" sz="2000" dirty="0"/>
              <a:t>网页中除了文字外，图片也是重要的元素，图片格式有很多，但若要在网页上正确显示，只能是</a:t>
            </a:r>
            <a:r>
              <a:rPr lang="en-US" altLang="zh-CN" sz="2000" dirty="0"/>
              <a:t>JPEG</a:t>
            </a:r>
            <a:r>
              <a:rPr lang="zh-CN" altLang="zh-CN" sz="2000" dirty="0"/>
              <a:t>（</a:t>
            </a:r>
            <a:r>
              <a:rPr lang="en-US" altLang="zh-CN" sz="2000" dirty="0"/>
              <a:t>.jpg</a:t>
            </a:r>
            <a:r>
              <a:rPr lang="zh-CN" altLang="zh-CN" sz="2000" dirty="0"/>
              <a:t>）、</a:t>
            </a:r>
            <a:r>
              <a:rPr lang="en-US" altLang="zh-CN" sz="2000" dirty="0"/>
              <a:t>GIF</a:t>
            </a:r>
            <a:r>
              <a:rPr lang="zh-CN" altLang="zh-CN" sz="2000" dirty="0"/>
              <a:t>（</a:t>
            </a:r>
            <a:r>
              <a:rPr lang="en-US" altLang="zh-CN" sz="2000" dirty="0"/>
              <a:t>.gif</a:t>
            </a:r>
            <a:r>
              <a:rPr lang="zh-CN" altLang="zh-CN" sz="2000" dirty="0"/>
              <a:t>）和</a:t>
            </a:r>
            <a:r>
              <a:rPr lang="en-US" altLang="zh-CN" sz="2000" dirty="0"/>
              <a:t>PNG</a:t>
            </a:r>
            <a:r>
              <a:rPr lang="zh-CN" altLang="zh-CN" sz="2000" dirty="0"/>
              <a:t>（</a:t>
            </a:r>
            <a:r>
              <a:rPr lang="en-US" altLang="zh-CN" sz="2000" dirty="0"/>
              <a:t>.</a:t>
            </a:r>
            <a:r>
              <a:rPr lang="en-US" altLang="zh-CN" sz="2000" dirty="0" err="1"/>
              <a:t>png</a:t>
            </a:r>
            <a:r>
              <a:rPr lang="zh-CN" altLang="zh-CN" sz="2000" dirty="0"/>
              <a:t>）三种格式</a:t>
            </a:r>
            <a:r>
              <a:rPr lang="zh-CN" altLang="zh-CN" sz="2000" dirty="0" smtClean="0"/>
              <a:t>。</a:t>
            </a:r>
            <a:endParaRPr lang="en-US" altLang="zh-CN" sz="2000" dirty="0" smtClean="0"/>
          </a:p>
          <a:p>
            <a:r>
              <a:rPr lang="zh-CN" altLang="zh-CN" sz="2000" dirty="0"/>
              <a:t>在网页中实现图片插入的标记是</a:t>
            </a:r>
            <a:r>
              <a:rPr lang="en-US" altLang="zh-CN" sz="2000" dirty="0"/>
              <a:t>&lt;</a:t>
            </a:r>
            <a:r>
              <a:rPr lang="en-US" altLang="zh-CN" sz="2000" dirty="0" err="1"/>
              <a:t>img</a:t>
            </a:r>
            <a:r>
              <a:rPr lang="en-US" altLang="zh-CN" sz="2000" dirty="0"/>
              <a:t>&gt;</a:t>
            </a:r>
            <a:r>
              <a:rPr lang="zh-CN" altLang="zh-CN" sz="2000" dirty="0"/>
              <a:t>，其基本格式如下：</a:t>
            </a:r>
          </a:p>
          <a:p>
            <a:pPr marL="0" indent="0">
              <a:buNone/>
            </a:pPr>
            <a:r>
              <a:rPr lang="en-US" altLang="zh-CN" sz="1600" dirty="0"/>
              <a:t>&lt;</a:t>
            </a:r>
            <a:r>
              <a:rPr lang="en-US" altLang="zh-CN" sz="1600" dirty="0" err="1"/>
              <a:t>img</a:t>
            </a:r>
            <a:r>
              <a:rPr lang="en-US" altLang="zh-CN" sz="1600" dirty="0"/>
              <a:t> </a:t>
            </a:r>
            <a:r>
              <a:rPr lang="en-US" altLang="zh-CN" sz="1600" dirty="0" err="1"/>
              <a:t>src</a:t>
            </a:r>
            <a:r>
              <a:rPr lang="en-US" altLang="zh-CN" sz="1600" dirty="0"/>
              <a:t>="</a:t>
            </a:r>
            <a:r>
              <a:rPr lang="zh-CN" altLang="zh-CN" sz="1600" dirty="0"/>
              <a:t>图片文件路径</a:t>
            </a:r>
            <a:r>
              <a:rPr lang="en-US" altLang="zh-CN" sz="1600" dirty="0"/>
              <a:t>"  width="</a:t>
            </a:r>
            <a:r>
              <a:rPr lang="zh-CN" altLang="zh-CN" sz="1600" dirty="0"/>
              <a:t>图片宽度</a:t>
            </a:r>
            <a:r>
              <a:rPr lang="en-US" altLang="zh-CN" sz="1600" dirty="0"/>
              <a:t>"  height="</a:t>
            </a:r>
            <a:r>
              <a:rPr lang="zh-CN" altLang="zh-CN" sz="1600" dirty="0"/>
              <a:t>图片高度</a:t>
            </a:r>
            <a:r>
              <a:rPr lang="en-US" altLang="zh-CN" sz="1600" dirty="0"/>
              <a:t>" /&gt;</a:t>
            </a:r>
            <a:endParaRPr lang="zh-CN" altLang="zh-CN" sz="1600" dirty="0"/>
          </a:p>
          <a:p>
            <a:pPr marL="0" indent="0">
              <a:buNone/>
            </a:pPr>
            <a:r>
              <a:rPr lang="zh-CN" altLang="zh-CN" sz="2000" dirty="0"/>
              <a:t>在</a:t>
            </a:r>
            <a:r>
              <a:rPr lang="en-US" altLang="zh-CN" sz="2000" dirty="0"/>
              <a:t>Dreamweaver</a:t>
            </a:r>
            <a:r>
              <a:rPr lang="zh-CN" altLang="zh-CN" sz="2000" dirty="0"/>
              <a:t>中，插入图片的方法主要有以下</a:t>
            </a:r>
            <a:r>
              <a:rPr lang="en-US" altLang="zh-CN" sz="2000" dirty="0"/>
              <a:t>3</a:t>
            </a:r>
            <a:r>
              <a:rPr lang="zh-CN" altLang="zh-CN" sz="2000" dirty="0"/>
              <a:t>种：</a:t>
            </a:r>
          </a:p>
          <a:p>
            <a:pPr lvl="1"/>
            <a:r>
              <a:rPr lang="x-none" altLang="zh-CN" sz="2000" dirty="0"/>
              <a:t>在“插入”面板的“常用”类别中单击“图像”按钮。</a:t>
            </a:r>
            <a:endParaRPr lang="zh-CN" altLang="zh-CN" sz="2000" dirty="0"/>
          </a:p>
          <a:p>
            <a:pPr lvl="1"/>
            <a:r>
              <a:rPr lang="x-none" altLang="zh-CN" sz="2000" dirty="0"/>
              <a:t>选择“插入”→“图像”命令。</a:t>
            </a:r>
            <a:endParaRPr lang="zh-CN" altLang="zh-CN" sz="2000" dirty="0"/>
          </a:p>
          <a:p>
            <a:pPr lvl="1"/>
            <a:r>
              <a:rPr lang="zh-CN" altLang="zh-CN" sz="2000" dirty="0"/>
              <a:t>在“文件”面板中选中图像，直接拖放至相应位置</a:t>
            </a:r>
            <a:endParaRPr lang="en-US" altLang="zh-CN" sz="2000" b="0" i="0" u="none" strike="noStrike" kern="100" baseline="0" dirty="0" smtClean="0">
              <a:latin typeface="黑体"/>
              <a:ea typeface="黑体"/>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192971"/>
            <a:ext cx="6781800" cy="262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47" name="AutoShape 3"/>
          <p:cNvCxnSpPr>
            <a:cxnSpLocks noChangeShapeType="1"/>
          </p:cNvCxnSpPr>
          <p:nvPr/>
        </p:nvCxnSpPr>
        <p:spPr bwMode="auto">
          <a:xfrm flipH="1" flipV="1">
            <a:off x="5196681" y="5334000"/>
            <a:ext cx="1737519" cy="50800"/>
          </a:xfrm>
          <a:prstGeom prst="straightConnector1">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7309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533400" y="228600"/>
            <a:ext cx="7924800" cy="4724400"/>
          </a:xfrm>
        </p:spPr>
        <p:txBody>
          <a:bodyPr>
            <a:normAutofit/>
          </a:bodyPr>
          <a:lstStyle/>
          <a:p>
            <a:r>
              <a:rPr lang="zh-CN" altLang="zh-CN" sz="2000" dirty="0"/>
              <a:t>图片不具有自动换行的功能，它可以与文字处于同行，通过“对齐”选项，设置图片与同行文字或多行文字之间的对齐方式，如</a:t>
            </a:r>
            <a:r>
              <a:rPr lang="zh-CN" altLang="zh-CN" sz="2000" dirty="0" smtClean="0"/>
              <a:t>图</a:t>
            </a:r>
            <a:r>
              <a:rPr lang="en-US" altLang="zh-CN" sz="2000" dirty="0" smtClean="0"/>
              <a:t>1</a:t>
            </a:r>
            <a:r>
              <a:rPr lang="zh-CN" altLang="zh-CN" sz="2000" dirty="0" smtClean="0"/>
              <a:t>所</a:t>
            </a:r>
            <a:r>
              <a:rPr lang="zh-CN" altLang="zh-CN" sz="2000" dirty="0"/>
              <a:t>示。同行文字默认位于图片底部，如果选择“居中”选项，文字将位于图片垂直居中位置，如</a:t>
            </a:r>
            <a:r>
              <a:rPr lang="zh-CN" altLang="zh-CN" sz="2000" dirty="0" smtClean="0"/>
              <a:t>图</a:t>
            </a:r>
            <a:r>
              <a:rPr lang="en-US" altLang="zh-CN" sz="2000" dirty="0"/>
              <a:t>2</a:t>
            </a:r>
            <a:r>
              <a:rPr lang="zh-CN" altLang="zh-CN" sz="2000" dirty="0" smtClean="0"/>
              <a:t>所</a:t>
            </a:r>
            <a:r>
              <a:rPr lang="zh-CN" altLang="zh-CN" sz="2000" dirty="0"/>
              <a:t>示。如果选择“右对齐”选项，将得到如</a:t>
            </a:r>
            <a:r>
              <a:rPr lang="zh-CN" altLang="zh-CN" sz="2000" dirty="0" smtClean="0"/>
              <a:t>图</a:t>
            </a:r>
            <a:r>
              <a:rPr lang="en-US" altLang="zh-CN" sz="2000" dirty="0" smtClean="0"/>
              <a:t>3</a:t>
            </a:r>
            <a:r>
              <a:rPr lang="zh-CN" altLang="zh-CN" sz="2000" dirty="0" smtClean="0"/>
              <a:t>所</a:t>
            </a:r>
            <a:r>
              <a:rPr lang="zh-CN" altLang="zh-CN" sz="2000" dirty="0"/>
              <a:t>示的效果，多行文字环绕在图片的左侧。</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057400"/>
            <a:ext cx="1945934"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799" y="2057400"/>
            <a:ext cx="4636873"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1799" y="3657600"/>
            <a:ext cx="5120686" cy="183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253303" y="5491066"/>
            <a:ext cx="990600" cy="338554"/>
          </a:xfrm>
          <a:prstGeom prst="rect">
            <a:avLst/>
          </a:prstGeom>
          <a:noFill/>
        </p:spPr>
        <p:txBody>
          <a:bodyPr wrap="square" rtlCol="0">
            <a:spAutoFit/>
          </a:bodyPr>
          <a:lstStyle/>
          <a:p>
            <a:r>
              <a:rPr lang="zh-CN" altLang="en-US" dirty="0" smtClean="0"/>
              <a:t>图</a:t>
            </a:r>
            <a:r>
              <a:rPr lang="en-US" altLang="zh-CN" dirty="0" smtClean="0"/>
              <a:t>3</a:t>
            </a:r>
            <a:endParaRPr lang="zh-CN" altLang="en-US" dirty="0"/>
          </a:p>
        </p:txBody>
      </p:sp>
      <p:sp>
        <p:nvSpPr>
          <p:cNvPr id="8" name="TextBox 7"/>
          <p:cNvSpPr txBox="1"/>
          <p:nvPr/>
        </p:nvSpPr>
        <p:spPr>
          <a:xfrm>
            <a:off x="4419600" y="3342461"/>
            <a:ext cx="990600" cy="338554"/>
          </a:xfrm>
          <a:prstGeom prst="rect">
            <a:avLst/>
          </a:prstGeom>
          <a:noFill/>
        </p:spPr>
        <p:txBody>
          <a:bodyPr wrap="square" rtlCol="0">
            <a:spAutoFit/>
          </a:bodyPr>
          <a:lstStyle/>
          <a:p>
            <a:r>
              <a:rPr lang="zh-CN" altLang="en-US" dirty="0" smtClean="0"/>
              <a:t>图</a:t>
            </a:r>
            <a:r>
              <a:rPr lang="en-US" altLang="zh-CN" dirty="0" smtClean="0"/>
              <a:t>2</a:t>
            </a:r>
            <a:endParaRPr lang="zh-CN" altLang="en-US" dirty="0"/>
          </a:p>
        </p:txBody>
      </p:sp>
      <p:sp>
        <p:nvSpPr>
          <p:cNvPr id="9" name="TextBox 8"/>
          <p:cNvSpPr txBox="1"/>
          <p:nvPr/>
        </p:nvSpPr>
        <p:spPr>
          <a:xfrm>
            <a:off x="1143000" y="4547914"/>
            <a:ext cx="990600" cy="338554"/>
          </a:xfrm>
          <a:prstGeom prst="rect">
            <a:avLst/>
          </a:prstGeom>
          <a:noFill/>
        </p:spPr>
        <p:txBody>
          <a:bodyPr wrap="square" rtlCol="0">
            <a:spAutoFit/>
          </a:bodyPr>
          <a:lstStyle/>
          <a:p>
            <a:r>
              <a:rPr lang="zh-CN" altLang="en-US" dirty="0" smtClean="0"/>
              <a:t>图</a:t>
            </a:r>
            <a:r>
              <a:rPr lang="en-US" altLang="zh-CN" dirty="0" smtClean="0"/>
              <a:t>1</a:t>
            </a:r>
            <a:endParaRPr lang="zh-CN" altLang="en-US" dirty="0"/>
          </a:p>
        </p:txBody>
      </p:sp>
    </p:spTree>
    <p:extLst>
      <p:ext uri="{BB962C8B-B14F-4D97-AF65-F5344CB8AC3E}">
        <p14:creationId xmlns:p14="http://schemas.microsoft.com/office/powerpoint/2010/main" val="33516879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b="0" kern="100" dirty="0">
                <a:latin typeface="黑体"/>
                <a:ea typeface="黑体"/>
              </a:rPr>
              <a:t>4.3.5  CSS</a:t>
            </a:r>
            <a:r>
              <a:rPr lang="zh-CN" altLang="en-US" b="0" kern="100" dirty="0" smtClean="0">
                <a:latin typeface="黑体"/>
                <a:ea typeface="黑体"/>
              </a:rPr>
              <a:t>基础</a:t>
            </a:r>
            <a:endParaRPr lang="zh-CN" altLang="en-US" b="0" i="0" u="none" strike="noStrike" kern="100" baseline="0" dirty="0" smtClean="0">
              <a:latin typeface="Times New Roman"/>
              <a:ea typeface="宋体"/>
            </a:endParaRPr>
          </a:p>
        </p:txBody>
      </p:sp>
      <p:sp>
        <p:nvSpPr>
          <p:cNvPr id="3" name="文本占位符 2"/>
          <p:cNvSpPr>
            <a:spLocks noGrp="1"/>
          </p:cNvSpPr>
          <p:nvPr>
            <p:ph type="body" idx="1"/>
          </p:nvPr>
        </p:nvSpPr>
        <p:spPr/>
        <p:txBody>
          <a:bodyPr>
            <a:normAutofit/>
          </a:bodyPr>
          <a:lstStyle/>
          <a:p>
            <a:pPr marL="114300" indent="0">
              <a:buNone/>
            </a:pPr>
            <a:r>
              <a:rPr lang="en-US" altLang="zh-CN" sz="2000" b="0" i="0" u="none" strike="noStrike" kern="100" baseline="0" dirty="0" smtClean="0">
                <a:latin typeface="黑体"/>
                <a:ea typeface="黑体"/>
              </a:rPr>
              <a:t>1</a:t>
            </a:r>
            <a:r>
              <a:rPr lang="zh-CN" altLang="en-US" sz="2000" b="0" i="0" u="none" strike="noStrike" kern="100" baseline="0" dirty="0" smtClean="0">
                <a:latin typeface="黑体"/>
                <a:ea typeface="黑体"/>
              </a:rPr>
              <a:t>．创建</a:t>
            </a:r>
            <a:r>
              <a:rPr lang="en-US" altLang="zh-CN" sz="2000" b="0" i="0" u="none" strike="noStrike" kern="100" baseline="0" dirty="0" smtClean="0">
                <a:latin typeface="黑体"/>
                <a:ea typeface="黑体"/>
              </a:rPr>
              <a:t>CSS</a:t>
            </a:r>
            <a:r>
              <a:rPr lang="zh-CN" altLang="en-US" sz="2000" b="0" i="0" u="none" strike="noStrike" kern="100" baseline="0" dirty="0" smtClean="0">
                <a:latin typeface="黑体"/>
                <a:ea typeface="黑体"/>
              </a:rPr>
              <a:t>样式表</a:t>
            </a:r>
            <a:endParaRPr lang="en-US" altLang="zh-CN" sz="2000" b="0" i="0" u="none" strike="noStrike" kern="100" baseline="0" dirty="0" smtClean="0">
              <a:latin typeface="黑体"/>
              <a:ea typeface="黑体"/>
            </a:endParaRPr>
          </a:p>
          <a:p>
            <a:pPr marL="0" indent="0">
              <a:buNone/>
            </a:pPr>
            <a:r>
              <a:rPr lang="zh-CN" altLang="zh-CN" sz="2000" dirty="0"/>
              <a:t>首先认识下</a:t>
            </a:r>
            <a:r>
              <a:rPr lang="en-US" altLang="zh-CN" sz="2000" dirty="0"/>
              <a:t>CSS</a:t>
            </a:r>
            <a:r>
              <a:rPr lang="zh-CN" altLang="zh-CN" sz="2000" dirty="0"/>
              <a:t>样式面板，选择“窗口”→“</a:t>
            </a:r>
            <a:r>
              <a:rPr lang="en-US" altLang="zh-CN" sz="2000" dirty="0"/>
              <a:t>CSS</a:t>
            </a:r>
            <a:r>
              <a:rPr lang="zh-CN" altLang="zh-CN" sz="2000" dirty="0"/>
              <a:t>样式”命令，即可打开“</a:t>
            </a:r>
            <a:r>
              <a:rPr lang="en-US" altLang="zh-CN" sz="2000" dirty="0"/>
              <a:t>CSS</a:t>
            </a:r>
            <a:r>
              <a:rPr lang="zh-CN" altLang="zh-CN" sz="2000" dirty="0"/>
              <a:t>样式”</a:t>
            </a:r>
            <a:r>
              <a:rPr lang="zh-CN" altLang="zh-CN" sz="2000" dirty="0" smtClean="0"/>
              <a:t>对话框也</a:t>
            </a:r>
            <a:r>
              <a:rPr lang="zh-CN" altLang="zh-CN" sz="2000" dirty="0"/>
              <a:t>可按</a:t>
            </a:r>
            <a:r>
              <a:rPr lang="en-US" altLang="zh-CN" sz="2000" dirty="0"/>
              <a:t>Shift+F11</a:t>
            </a:r>
            <a:r>
              <a:rPr lang="zh-CN" altLang="zh-CN" sz="2000" dirty="0"/>
              <a:t>组合键。面板底部排列着几个按钮，其功能如下。</a:t>
            </a:r>
          </a:p>
          <a:p>
            <a:pPr lvl="1"/>
            <a:r>
              <a:rPr lang="x-none" altLang="zh-CN" sz="2000" dirty="0"/>
              <a:t>“附加样式表”按钮 ：可以在HTML文件中链接一个外部CSS文件。</a:t>
            </a:r>
            <a:endParaRPr lang="zh-CN" altLang="zh-CN" sz="2000" dirty="0"/>
          </a:p>
          <a:p>
            <a:pPr lvl="1"/>
            <a:r>
              <a:rPr lang="x-none" altLang="zh-CN" sz="2000" dirty="0"/>
              <a:t>“新建CSS规则”按钮 ：新建网页元素风格。</a:t>
            </a:r>
            <a:endParaRPr lang="zh-CN" altLang="zh-CN" sz="2000" dirty="0"/>
          </a:p>
          <a:p>
            <a:pPr lvl="1"/>
            <a:r>
              <a:rPr lang="x-none" altLang="zh-CN" sz="2000" dirty="0"/>
              <a:t>“编辑样式”按钮 ：对原有的CSS规则进行重新编辑。</a:t>
            </a:r>
            <a:endParaRPr lang="zh-CN" altLang="zh-CN" sz="2000" dirty="0"/>
          </a:p>
          <a:p>
            <a:pPr lvl="1"/>
            <a:r>
              <a:rPr lang="x-none" altLang="zh-CN" sz="2000" dirty="0"/>
              <a:t>“删除CSS规则”按钮 ：选中已有的CSS规则进行删除。</a:t>
            </a:r>
            <a:endParaRPr lang="zh-CN" altLang="zh-CN" sz="2000" dirty="0"/>
          </a:p>
          <a:p>
            <a:pPr lvl="1"/>
            <a:r>
              <a:rPr lang="x-none" altLang="zh-CN" sz="2000" dirty="0"/>
              <a:t>“新建CSS规则”按钮，单击后将弹出如图4-43所示的“新建CSS规则”对话框。</a:t>
            </a:r>
            <a:endParaRPr lang="zh-CN" altLang="zh-CN" sz="2000" dirty="0"/>
          </a:p>
          <a:p>
            <a:pPr marL="114300" indent="0">
              <a:buNone/>
            </a:pPr>
            <a:endParaRPr lang="zh-CN" altLang="en-US" sz="2000" b="0" i="0" u="none" strike="noStrike" kern="100" baseline="0" dirty="0" smtClean="0">
              <a:latin typeface="Times New Roman"/>
              <a:ea typeface="黑体"/>
            </a:endParaRPr>
          </a:p>
        </p:txBody>
      </p:sp>
    </p:spTree>
    <p:extLst>
      <p:ext uri="{BB962C8B-B14F-4D97-AF65-F5344CB8AC3E}">
        <p14:creationId xmlns:p14="http://schemas.microsoft.com/office/powerpoint/2010/main" val="41474566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marL="0" indent="0">
              <a:buNone/>
            </a:pPr>
            <a:r>
              <a:rPr lang="zh-CN" altLang="zh-CN" sz="2000" dirty="0"/>
              <a:t>（</a:t>
            </a:r>
            <a:r>
              <a:rPr lang="en-US" altLang="zh-CN" sz="2000" dirty="0"/>
              <a:t>1</a:t>
            </a:r>
            <a:r>
              <a:rPr lang="zh-CN" altLang="zh-CN" sz="2000" dirty="0"/>
              <a:t>）规则定义。选择定义规则的位置，即</a:t>
            </a:r>
            <a:r>
              <a:rPr lang="en-US" altLang="zh-CN" sz="2000" dirty="0"/>
              <a:t>CSS</a:t>
            </a:r>
            <a:r>
              <a:rPr lang="zh-CN" altLang="zh-CN" sz="2000" dirty="0"/>
              <a:t>类型。</a:t>
            </a:r>
            <a:r>
              <a:rPr lang="en-US" altLang="zh-CN" sz="2000" dirty="0"/>
              <a:t>Dreamweaver</a:t>
            </a:r>
            <a:r>
              <a:rPr lang="zh-CN" altLang="zh-CN" sz="2000" dirty="0"/>
              <a:t>提供了两个选项。</a:t>
            </a:r>
          </a:p>
          <a:p>
            <a:pPr lvl="0"/>
            <a:r>
              <a:rPr lang="x-none" altLang="zh-CN" sz="2000" dirty="0"/>
              <a:t>仅限该文档：也称</a:t>
            </a:r>
            <a:r>
              <a:rPr lang="zh-CN" altLang="zh-CN" sz="2000" dirty="0"/>
              <a:t>CSS</a:t>
            </a:r>
            <a:r>
              <a:rPr lang="x-none" altLang="zh-CN" sz="2000" dirty="0"/>
              <a:t>内嵌风格，把</a:t>
            </a:r>
            <a:r>
              <a:rPr lang="zh-CN" altLang="zh-CN" sz="2000" dirty="0"/>
              <a:t>CSS</a:t>
            </a:r>
            <a:r>
              <a:rPr lang="x-none" altLang="zh-CN" sz="2000" dirty="0"/>
              <a:t>规则放在</a:t>
            </a:r>
            <a:r>
              <a:rPr lang="zh-CN" altLang="zh-CN" sz="2000" dirty="0"/>
              <a:t>HTML</a:t>
            </a:r>
            <a:r>
              <a:rPr lang="x-none" altLang="zh-CN" sz="2000" dirty="0"/>
              <a:t>文档中。</a:t>
            </a:r>
            <a:endParaRPr lang="zh-CN" altLang="zh-CN" sz="2000" dirty="0"/>
          </a:p>
          <a:p>
            <a:pPr lvl="0"/>
            <a:r>
              <a:rPr lang="x-none" altLang="zh-CN" sz="2000" dirty="0"/>
              <a:t>新建样式表文件：也称</a:t>
            </a:r>
            <a:r>
              <a:rPr lang="zh-CN" altLang="zh-CN" sz="2000" dirty="0"/>
              <a:t>CSS</a:t>
            </a:r>
            <a:r>
              <a:rPr lang="x-none" altLang="zh-CN" sz="2000" dirty="0"/>
              <a:t>外部风格，把</a:t>
            </a:r>
            <a:r>
              <a:rPr lang="zh-CN" altLang="zh-CN" sz="2000" dirty="0"/>
              <a:t>CSS</a:t>
            </a:r>
            <a:r>
              <a:rPr lang="x-none" altLang="zh-CN" sz="2000" dirty="0"/>
              <a:t>规则单独存放在后缀名为</a:t>
            </a:r>
            <a:r>
              <a:rPr lang="zh-CN" altLang="zh-CN" sz="2000" dirty="0"/>
              <a:t>CSS</a:t>
            </a:r>
            <a:r>
              <a:rPr lang="x-none" altLang="zh-CN" sz="2000" dirty="0"/>
              <a:t>的文件中。</a:t>
            </a:r>
            <a:endParaRPr lang="zh-CN" altLang="zh-CN" sz="2000" dirty="0"/>
          </a:p>
          <a:p>
            <a:pPr marL="0" indent="0">
              <a:buNone/>
            </a:pPr>
            <a:r>
              <a:rPr lang="zh-CN" altLang="zh-CN" sz="2000" dirty="0"/>
              <a:t>（</a:t>
            </a:r>
            <a:r>
              <a:rPr lang="en-US" altLang="zh-CN" sz="2000" dirty="0"/>
              <a:t>2</a:t>
            </a:r>
            <a:r>
              <a:rPr lang="zh-CN" altLang="zh-CN" sz="2000" dirty="0"/>
              <a:t>）选择器名称。选择选择器类型后，再选择或输入选择器名称。如果选择“标签”选择器，那么对应的</a:t>
            </a:r>
            <a:r>
              <a:rPr lang="zh-CN" altLang="zh-CN" sz="2000" dirty="0" smtClean="0"/>
              <a:t>“选择器名称”。</a:t>
            </a:r>
            <a:r>
              <a:rPr lang="zh-CN" altLang="zh-CN" sz="2000" dirty="0"/>
              <a:t>如果选择“类”选择器，就需要在选择器名称中输入类</a:t>
            </a:r>
            <a:r>
              <a:rPr lang="zh-CN" altLang="zh-CN" sz="2000" dirty="0" smtClean="0"/>
              <a:t>名称。</a:t>
            </a:r>
            <a:endParaRPr lang="zh-CN" altLang="en-US" sz="2000" dirty="0"/>
          </a:p>
        </p:txBody>
      </p:sp>
    </p:spTree>
    <p:extLst>
      <p:ext uri="{BB962C8B-B14F-4D97-AF65-F5344CB8AC3E}">
        <p14:creationId xmlns:p14="http://schemas.microsoft.com/office/powerpoint/2010/main" val="690121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457200"/>
            <a:ext cx="7924800" cy="4724400"/>
          </a:xfrm>
        </p:spPr>
        <p:txBody>
          <a:bodyPr>
            <a:normAutofit/>
          </a:bodyPr>
          <a:lstStyle/>
          <a:p>
            <a:r>
              <a:rPr lang="x-none" altLang="zh-CN" sz="2000" dirty="0"/>
              <a:t>2．CSS规则定义</a:t>
            </a:r>
            <a:endParaRPr lang="zh-CN" altLang="zh-CN" sz="2000" dirty="0"/>
          </a:p>
          <a:p>
            <a:r>
              <a:rPr lang="zh-CN" altLang="zh-CN" sz="2000" dirty="0"/>
              <a:t>确定</a:t>
            </a:r>
            <a:r>
              <a:rPr lang="en-US" altLang="zh-CN" sz="2000" dirty="0"/>
              <a:t>CSS</a:t>
            </a:r>
            <a:r>
              <a:rPr lang="zh-CN" altLang="zh-CN" sz="2000" dirty="0"/>
              <a:t>类型和选择器后，将弹出“</a:t>
            </a:r>
            <a:r>
              <a:rPr lang="en-US" altLang="zh-CN" sz="2000" dirty="0"/>
              <a:t>body</a:t>
            </a:r>
            <a:r>
              <a:rPr lang="zh-CN" altLang="zh-CN" sz="2000" dirty="0"/>
              <a:t>的</a:t>
            </a:r>
            <a:r>
              <a:rPr lang="en-US" altLang="zh-CN" sz="2000" dirty="0"/>
              <a:t>CSS</a:t>
            </a:r>
            <a:r>
              <a:rPr lang="zh-CN" altLang="zh-CN" sz="2000" dirty="0"/>
              <a:t>规则定义”对话框，在面板中设计者可以定义字体、颜色、边距和边框等网页元素的属性。在</a:t>
            </a:r>
            <a:r>
              <a:rPr lang="en-US" altLang="zh-CN" sz="2000" dirty="0"/>
              <a:t>Dreamweaver</a:t>
            </a:r>
            <a:r>
              <a:rPr lang="zh-CN" altLang="zh-CN" sz="2000" dirty="0"/>
              <a:t>中，</a:t>
            </a:r>
            <a:r>
              <a:rPr lang="en-US" altLang="zh-CN" sz="2000" dirty="0"/>
              <a:t>CSS</a:t>
            </a:r>
            <a:r>
              <a:rPr lang="zh-CN" altLang="zh-CN" sz="2000" dirty="0"/>
              <a:t>属性分为八大类，分别是：类型、背景、区块、方框、边框、列表、定位和扩展。如</a:t>
            </a:r>
            <a:r>
              <a:rPr lang="zh-CN" altLang="zh-CN" sz="2000" dirty="0" smtClean="0"/>
              <a:t>图所</a:t>
            </a:r>
            <a:r>
              <a:rPr lang="zh-CN" altLang="zh-CN" sz="2000" dirty="0"/>
              <a:t>示。</a:t>
            </a:r>
          </a:p>
          <a:p>
            <a:endParaRPr lang="zh-CN" altLang="en-US" sz="20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439" y="2895600"/>
            <a:ext cx="4419600" cy="2669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4878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en-US" altLang="zh-CN" dirty="0" smtClean="0"/>
              <a:t>Dreamweaver CS5</a:t>
            </a:r>
            <a:r>
              <a:rPr lang="zh-CN" altLang="en-US" dirty="0" smtClean="0"/>
              <a:t>入门</a:t>
            </a:r>
            <a:endParaRPr lang="en-US" altLang="zh-CN" dirty="0" smtClean="0"/>
          </a:p>
          <a:p>
            <a:r>
              <a:rPr lang="en-US" altLang="zh-CN" dirty="0" smtClean="0"/>
              <a:t>Dreamweaver CS5</a:t>
            </a:r>
            <a:r>
              <a:rPr lang="zh-CN" altLang="en-US" dirty="0" smtClean="0"/>
              <a:t>站点管理</a:t>
            </a:r>
            <a:endParaRPr lang="en-US" altLang="zh-CN" dirty="0" smtClean="0"/>
          </a:p>
          <a:p>
            <a:r>
              <a:rPr lang="zh-CN" altLang="en-US" dirty="0" smtClean="0"/>
              <a:t>制作简单网页</a:t>
            </a:r>
            <a:endParaRPr lang="en-US" altLang="zh-CN" dirty="0" smtClean="0"/>
          </a:p>
          <a:p>
            <a:endParaRPr lang="zh-CN" altLang="en-US"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381000" y="381000"/>
            <a:ext cx="7924800" cy="4724400"/>
          </a:xfrm>
        </p:spPr>
        <p:txBody>
          <a:bodyPr/>
          <a:lstStyle/>
          <a:p>
            <a:pPr marL="0" indent="0">
              <a:buNone/>
            </a:pPr>
            <a:r>
              <a:rPr lang="x-none" altLang="zh-CN" sz="2000" dirty="0"/>
              <a:t>3．CSS样式应用实例</a:t>
            </a:r>
            <a:endParaRPr lang="zh-CN" altLang="zh-CN" sz="2000" dirty="0"/>
          </a:p>
          <a:p>
            <a:pPr marL="0" indent="0">
              <a:buNone/>
            </a:pPr>
            <a:r>
              <a:rPr lang="zh-CN" altLang="zh-CN" sz="2000" dirty="0"/>
              <a:t>对“走进启梦”页面进行</a:t>
            </a:r>
            <a:r>
              <a:rPr lang="en-US" altLang="zh-CN" sz="2000" dirty="0"/>
              <a:t>CSS</a:t>
            </a:r>
            <a:r>
              <a:rPr lang="zh-CN" altLang="zh-CN" sz="2000" dirty="0"/>
              <a:t>风格设置</a:t>
            </a:r>
            <a:r>
              <a:rPr lang="zh-CN" altLang="zh-CN" sz="2000" dirty="0" smtClean="0"/>
              <a:t>。</a:t>
            </a:r>
            <a:endParaRPr lang="en-US" altLang="zh-CN" sz="2000" dirty="0" smtClean="0"/>
          </a:p>
          <a:p>
            <a:pPr marL="0" indent="0">
              <a:buNone/>
            </a:pPr>
            <a:r>
              <a:rPr lang="zh-CN" altLang="zh-CN" sz="2000" dirty="0"/>
              <a:t>步骤</a:t>
            </a:r>
            <a:r>
              <a:rPr lang="en-US" altLang="zh-CN" sz="2000" dirty="0"/>
              <a:t>1</a:t>
            </a:r>
            <a:r>
              <a:rPr lang="zh-CN" altLang="zh-CN" sz="2000" dirty="0"/>
              <a:t>：选中标题“走进启梦”，单击“</a:t>
            </a:r>
            <a:r>
              <a:rPr lang="en-US" altLang="zh-CN" sz="2000" dirty="0"/>
              <a:t>CSS</a:t>
            </a:r>
            <a:r>
              <a:rPr lang="zh-CN" altLang="zh-CN" sz="2000" dirty="0"/>
              <a:t>样式”面板中的“新建</a:t>
            </a:r>
            <a:r>
              <a:rPr lang="en-US" altLang="zh-CN" sz="2000" dirty="0"/>
              <a:t>CSS</a:t>
            </a:r>
            <a:r>
              <a:rPr lang="zh-CN" altLang="zh-CN" sz="2000" dirty="0"/>
              <a:t>规则”按钮，在弹出的对话框中选择“仅限该文档”选项，选择器类型为“标签”，选择器名称文本框中将自动显示“</a:t>
            </a:r>
            <a:r>
              <a:rPr lang="en-US" altLang="zh-CN" sz="2000" dirty="0"/>
              <a:t>h2</a:t>
            </a:r>
            <a:r>
              <a:rPr lang="zh-CN" altLang="zh-CN" sz="2000" dirty="0"/>
              <a:t>”，如</a:t>
            </a:r>
            <a:r>
              <a:rPr lang="zh-CN" altLang="zh-CN" sz="2000" dirty="0" smtClean="0"/>
              <a:t>图所</a:t>
            </a:r>
            <a:r>
              <a:rPr lang="zh-CN" altLang="zh-CN" sz="2000" dirty="0"/>
              <a:t>示。</a:t>
            </a:r>
          </a:p>
          <a:p>
            <a:pPr marL="0" indent="0">
              <a:buNone/>
            </a:pPr>
            <a:endParaRPr lang="zh-CN" altLang="zh-CN" dirty="0"/>
          </a:p>
          <a:p>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362200"/>
            <a:ext cx="3581400" cy="265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5288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533400" y="381000"/>
            <a:ext cx="7924800" cy="4724400"/>
          </a:xfrm>
        </p:spPr>
        <p:txBody>
          <a:bodyPr/>
          <a:lstStyle/>
          <a:p>
            <a:r>
              <a:rPr lang="zh-CN" altLang="zh-CN" sz="2400" dirty="0"/>
              <a:t>在“</a:t>
            </a:r>
            <a:r>
              <a:rPr lang="en-US" altLang="zh-CN" sz="2400" dirty="0"/>
              <a:t>h2</a:t>
            </a:r>
            <a:r>
              <a:rPr lang="zh-CN" altLang="zh-CN" sz="2400" dirty="0"/>
              <a:t>的</a:t>
            </a:r>
            <a:r>
              <a:rPr lang="en-US" altLang="zh-CN" sz="2400" dirty="0"/>
              <a:t>CSS</a:t>
            </a:r>
            <a:r>
              <a:rPr lang="zh-CN" altLang="zh-CN" sz="2400" dirty="0"/>
              <a:t>规则定义”对话框中将字体设置为“黑体”，单击“应用”按钮查看效果，如</a:t>
            </a:r>
            <a:r>
              <a:rPr lang="zh-CN" altLang="zh-CN" sz="2400" dirty="0" smtClean="0"/>
              <a:t>图所</a:t>
            </a:r>
            <a:r>
              <a:rPr lang="zh-CN" altLang="zh-CN" sz="2400" dirty="0"/>
              <a:t>示</a:t>
            </a:r>
            <a:r>
              <a:rPr lang="zh-CN" altLang="zh-CN" sz="2400" dirty="0" smtClean="0"/>
              <a:t>。</a:t>
            </a:r>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r>
              <a:rPr lang="zh-CN" altLang="zh-CN" sz="2400" dirty="0"/>
              <a:t>然后，将“区块”分类中的“</a:t>
            </a:r>
            <a:r>
              <a:rPr lang="en-US" altLang="zh-CN" sz="2400" dirty="0"/>
              <a:t>text-align</a:t>
            </a:r>
            <a:r>
              <a:rPr lang="zh-CN" altLang="zh-CN" sz="2400" dirty="0"/>
              <a:t>”属性值设为“</a:t>
            </a:r>
            <a:r>
              <a:rPr lang="en-US" altLang="zh-CN" sz="2400" dirty="0"/>
              <a:t>center</a:t>
            </a:r>
            <a:r>
              <a:rPr lang="zh-CN" altLang="zh-CN" sz="2400" dirty="0"/>
              <a:t>”，标题实现水平居中</a:t>
            </a:r>
            <a:r>
              <a:rPr lang="zh-CN" altLang="zh-CN" sz="2400" dirty="0" smtClean="0"/>
              <a:t>效果。</a:t>
            </a:r>
            <a:r>
              <a:rPr lang="zh-CN" altLang="zh-CN" sz="2400" dirty="0"/>
              <a:t>单击“确定”按钮后，标签</a:t>
            </a:r>
            <a:r>
              <a:rPr lang="en-US" altLang="zh-CN" sz="2400" dirty="0"/>
              <a:t>&lt;h2&gt;</a:t>
            </a:r>
            <a:r>
              <a:rPr lang="zh-CN" altLang="zh-CN" sz="2400" dirty="0"/>
              <a:t>所控制的“走进启梦”风格设置完毕。</a:t>
            </a:r>
          </a:p>
          <a:p>
            <a:endParaRPr lang="zh-CN" altLang="zh-CN" sz="2400" dirty="0"/>
          </a:p>
          <a:p>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0468" y="1295400"/>
            <a:ext cx="4495800" cy="202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38197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533400" y="685800"/>
            <a:ext cx="7924800" cy="4724400"/>
          </a:xfrm>
        </p:spPr>
        <p:txBody>
          <a:bodyPr>
            <a:normAutofit/>
          </a:bodyPr>
          <a:lstStyle/>
          <a:p>
            <a:r>
              <a:rPr lang="zh-CN" altLang="zh-CN" sz="2000" dirty="0"/>
              <a:t>步骤</a:t>
            </a:r>
            <a:r>
              <a:rPr lang="en-US" altLang="zh-CN" sz="2000" dirty="0"/>
              <a:t>2</a:t>
            </a:r>
            <a:r>
              <a:rPr lang="zh-CN" altLang="zh-CN" sz="2000" dirty="0"/>
              <a:t>：对水平线进行风格设置。水平线的标签为</a:t>
            </a:r>
            <a:r>
              <a:rPr lang="en-US" altLang="zh-CN" sz="2000" dirty="0"/>
              <a:t>&lt;</a:t>
            </a:r>
            <a:r>
              <a:rPr lang="en-US" altLang="zh-CN" sz="2000" dirty="0" err="1"/>
              <a:t>hr</a:t>
            </a:r>
            <a:r>
              <a:rPr lang="en-US" altLang="zh-CN" sz="2000" dirty="0"/>
              <a:t>&gt;</a:t>
            </a:r>
            <a:r>
              <a:rPr lang="zh-CN" altLang="zh-CN" sz="2000" dirty="0"/>
              <a:t>，网页里有两条水平线，且具有相同的风格，即蓝色点状水平线。因此将</a:t>
            </a:r>
            <a:r>
              <a:rPr lang="en-US" altLang="zh-CN" sz="2000" dirty="0" err="1"/>
              <a:t>hr</a:t>
            </a:r>
            <a:r>
              <a:rPr lang="zh-CN" altLang="zh-CN" sz="2000" dirty="0"/>
              <a:t>作为选择器。</a:t>
            </a:r>
          </a:p>
          <a:p>
            <a:pPr marL="0" indent="0">
              <a:buNone/>
            </a:pPr>
            <a:r>
              <a:rPr lang="en-US" altLang="zh-CN" sz="2000" dirty="0" smtClean="0"/>
              <a:t>    </a:t>
            </a:r>
            <a:r>
              <a:rPr lang="zh-CN" altLang="zh-CN" sz="2000" dirty="0" smtClean="0"/>
              <a:t>在</a:t>
            </a:r>
            <a:r>
              <a:rPr lang="zh-CN" altLang="zh-CN" sz="2000" dirty="0"/>
              <a:t>“</a:t>
            </a:r>
            <a:r>
              <a:rPr lang="en-US" altLang="zh-CN" sz="2000" dirty="0" err="1"/>
              <a:t>hr</a:t>
            </a:r>
            <a:r>
              <a:rPr lang="zh-CN" altLang="zh-CN" sz="2000" dirty="0"/>
              <a:t>的</a:t>
            </a:r>
            <a:r>
              <a:rPr lang="en-US" altLang="zh-CN" sz="2000" dirty="0"/>
              <a:t>CSS</a:t>
            </a:r>
            <a:r>
              <a:rPr lang="zh-CN" altLang="zh-CN" sz="2000" dirty="0"/>
              <a:t>规则定义”对话框中选择“边框”分类，边框风格设置为“</a:t>
            </a:r>
            <a:r>
              <a:rPr lang="en-US" altLang="zh-CN" sz="2000" dirty="0"/>
              <a:t>dotted</a:t>
            </a:r>
            <a:r>
              <a:rPr lang="zh-CN" altLang="zh-CN" sz="2000" dirty="0"/>
              <a:t>”，保留水平线默认的厚度，颜色设置为“</a:t>
            </a:r>
            <a:r>
              <a:rPr lang="en-US" altLang="zh-CN" sz="2000" dirty="0"/>
              <a:t>#0066FF</a:t>
            </a:r>
            <a:r>
              <a:rPr lang="zh-CN" altLang="zh-CN" sz="2000" dirty="0"/>
              <a:t>”，如</a:t>
            </a:r>
            <a:r>
              <a:rPr lang="zh-CN" altLang="zh-CN" sz="2000" dirty="0" smtClean="0"/>
              <a:t>图</a:t>
            </a:r>
            <a:r>
              <a:rPr lang="en-US" altLang="zh-CN" sz="2000" dirty="0" smtClean="0"/>
              <a:t>1</a:t>
            </a:r>
            <a:r>
              <a:rPr lang="zh-CN" altLang="zh-CN" sz="2000" dirty="0" smtClean="0"/>
              <a:t>所</a:t>
            </a:r>
            <a:r>
              <a:rPr lang="zh-CN" altLang="zh-CN" sz="2000" dirty="0"/>
              <a:t>示。但在“设计”视图中无法看到最终效果，设计者可单击“实时视图”按钮查看最终效果，如</a:t>
            </a:r>
            <a:r>
              <a:rPr lang="zh-CN" altLang="zh-CN" sz="2000" dirty="0" smtClean="0"/>
              <a:t>图</a:t>
            </a:r>
            <a:r>
              <a:rPr lang="en-US" altLang="zh-CN" sz="2000" dirty="0" smtClean="0"/>
              <a:t>2</a:t>
            </a:r>
            <a:r>
              <a:rPr lang="zh-CN" altLang="zh-CN" sz="2000" dirty="0" smtClean="0"/>
              <a:t>所</a:t>
            </a:r>
            <a:r>
              <a:rPr lang="zh-CN" altLang="zh-CN" sz="2000" dirty="0"/>
              <a:t>示。</a:t>
            </a:r>
            <a:endParaRPr lang="zh-CN" altLang="en-US" sz="20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208" y="3429000"/>
            <a:ext cx="28860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200400"/>
            <a:ext cx="4722429"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85457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42108" y="152400"/>
            <a:ext cx="7924800" cy="4724400"/>
          </a:xfrm>
        </p:spPr>
        <p:txBody>
          <a:bodyPr>
            <a:normAutofit/>
          </a:bodyPr>
          <a:lstStyle/>
          <a:p>
            <a:r>
              <a:rPr lang="zh-CN" altLang="zh-CN" sz="2000" dirty="0"/>
              <a:t>步骤</a:t>
            </a:r>
            <a:r>
              <a:rPr lang="en-US" altLang="zh-CN" sz="2000" dirty="0"/>
              <a:t>3</a:t>
            </a:r>
            <a:r>
              <a:rPr lang="zh-CN" altLang="zh-CN" sz="2000" dirty="0"/>
              <a:t>：对正文中的两个段落进行风格设置。段落标签为</a:t>
            </a:r>
            <a:r>
              <a:rPr lang="en-US" altLang="zh-CN" sz="2000" dirty="0"/>
              <a:t>&lt;p&gt;</a:t>
            </a:r>
            <a:r>
              <a:rPr lang="zh-CN" altLang="zh-CN" sz="2000" dirty="0"/>
              <a:t>，除了正文用到此标签外，页脚文字信息也是用</a:t>
            </a:r>
            <a:r>
              <a:rPr lang="en-US" altLang="zh-CN" sz="2000" dirty="0"/>
              <a:t>&lt;p&gt;</a:t>
            </a:r>
            <a:r>
              <a:rPr lang="zh-CN" altLang="zh-CN" sz="2000" dirty="0"/>
              <a:t>标签控制的，如果用标签作为选择器，势必造成所有</a:t>
            </a:r>
            <a:r>
              <a:rPr lang="en-US" altLang="zh-CN" sz="2000" dirty="0"/>
              <a:t>&lt;p&gt;</a:t>
            </a:r>
            <a:r>
              <a:rPr lang="zh-CN" altLang="zh-CN" sz="2000" dirty="0"/>
              <a:t>控制的内容会应用相同风格，为了避免这种情况发生，选择使用“类名”作为选择器。如</a:t>
            </a:r>
            <a:r>
              <a:rPr lang="zh-CN" altLang="zh-CN" sz="2000" dirty="0" smtClean="0"/>
              <a:t>图所</a:t>
            </a:r>
            <a:r>
              <a:rPr lang="zh-CN" altLang="zh-CN" sz="2000" dirty="0"/>
              <a:t>示，类名为“</a:t>
            </a:r>
            <a:r>
              <a:rPr lang="en-US" altLang="zh-CN" sz="2000" dirty="0" err="1"/>
              <a:t>pstyle</a:t>
            </a:r>
            <a:r>
              <a:rPr lang="zh-CN" altLang="zh-CN" sz="2000" dirty="0"/>
              <a:t>”。</a:t>
            </a:r>
          </a:p>
          <a:p>
            <a:endParaRPr lang="zh-CN" altLang="en-US" sz="20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0165" y="2057400"/>
            <a:ext cx="4237017" cy="312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1975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304800"/>
            <a:ext cx="7924800" cy="4724400"/>
          </a:xfrm>
        </p:spPr>
        <p:txBody>
          <a:bodyPr>
            <a:normAutofit/>
          </a:bodyPr>
          <a:lstStyle/>
          <a:p>
            <a:r>
              <a:rPr lang="zh-CN" altLang="zh-CN" sz="2000" dirty="0"/>
              <a:t>调整段落行间距，将“类型”区域中的“</a:t>
            </a:r>
            <a:r>
              <a:rPr lang="en-US" altLang="zh-CN" sz="2000" dirty="0"/>
              <a:t>Line-height</a:t>
            </a:r>
            <a:r>
              <a:rPr lang="zh-CN" altLang="zh-CN" sz="2000" dirty="0"/>
              <a:t>”设置为</a:t>
            </a:r>
            <a:r>
              <a:rPr lang="en-US" altLang="zh-CN" sz="2000" dirty="0" smtClean="0"/>
              <a:t>30px</a:t>
            </a:r>
            <a:r>
              <a:rPr lang="zh-CN" altLang="zh-CN" sz="2000" dirty="0" smtClean="0"/>
              <a:t>。</a:t>
            </a:r>
            <a:r>
              <a:rPr lang="zh-CN" altLang="zh-CN" sz="2000" dirty="0"/>
              <a:t>设置完毕单击“确认”按钮</a:t>
            </a:r>
            <a:r>
              <a:rPr lang="zh-CN" altLang="zh-CN" sz="2000" dirty="0" smtClean="0"/>
              <a:t>。</a:t>
            </a:r>
            <a:endParaRPr lang="en-US" altLang="zh-CN" sz="2000" dirty="0" smtClean="0"/>
          </a:p>
          <a:p>
            <a:r>
              <a:rPr lang="zh-CN" altLang="zh-CN" sz="2000" dirty="0"/>
              <a:t>选中要应用“</a:t>
            </a:r>
            <a:r>
              <a:rPr lang="en-US" altLang="zh-CN" sz="2000" dirty="0"/>
              <a:t>.</a:t>
            </a:r>
            <a:r>
              <a:rPr lang="en-US" altLang="zh-CN" sz="2000" dirty="0" err="1"/>
              <a:t>pstyle</a:t>
            </a:r>
            <a:r>
              <a:rPr lang="zh-CN" altLang="zh-CN" sz="2000" dirty="0"/>
              <a:t>”选择器设置的风格的内容，单击鼠标右键，在弹出的快捷菜单中选择“</a:t>
            </a:r>
            <a:r>
              <a:rPr lang="en-US" altLang="zh-CN" sz="2000" dirty="0"/>
              <a:t>CSS</a:t>
            </a:r>
            <a:r>
              <a:rPr lang="zh-CN" altLang="zh-CN" sz="2000" dirty="0"/>
              <a:t>样式”→</a:t>
            </a:r>
            <a:r>
              <a:rPr lang="en-US" altLang="zh-CN" sz="2000" dirty="0" err="1"/>
              <a:t>pstyle</a:t>
            </a:r>
            <a:r>
              <a:rPr lang="zh-CN" altLang="zh-CN" sz="2000" dirty="0"/>
              <a:t>命令，如</a:t>
            </a:r>
            <a:r>
              <a:rPr lang="zh-CN" altLang="zh-CN" sz="2000" dirty="0" smtClean="0"/>
              <a:t>图</a:t>
            </a:r>
            <a:r>
              <a:rPr lang="en-US" altLang="zh-CN" sz="2000" dirty="0" smtClean="0"/>
              <a:t>1</a:t>
            </a:r>
            <a:r>
              <a:rPr lang="zh-CN" altLang="zh-CN" sz="2000" dirty="0" smtClean="0"/>
              <a:t>所</a:t>
            </a:r>
            <a:r>
              <a:rPr lang="zh-CN" altLang="zh-CN" sz="2000" dirty="0"/>
              <a:t>示。通过“实时视图”查看行间距效果，如</a:t>
            </a:r>
            <a:r>
              <a:rPr lang="zh-CN" altLang="zh-CN" sz="2000" dirty="0" smtClean="0"/>
              <a:t>图</a:t>
            </a:r>
            <a:r>
              <a:rPr lang="en-US" altLang="zh-CN" sz="2000" dirty="0" smtClean="0"/>
              <a:t>2</a:t>
            </a:r>
            <a:r>
              <a:rPr lang="zh-CN" altLang="zh-CN" sz="2000" dirty="0" smtClean="0"/>
              <a:t>所</a:t>
            </a:r>
            <a:r>
              <a:rPr lang="zh-CN" altLang="zh-CN" sz="2000" dirty="0"/>
              <a:t>示。</a:t>
            </a:r>
          </a:p>
          <a:p>
            <a:endParaRPr lang="zh-CN" altLang="zh-CN" sz="2000" dirty="0"/>
          </a:p>
          <a:p>
            <a:endParaRPr lang="zh-CN" altLang="en-US" sz="2000"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1705" y="1981200"/>
            <a:ext cx="4115790" cy="209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4956" y="4555284"/>
            <a:ext cx="4724400"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886200" y="4191000"/>
            <a:ext cx="1371600" cy="338554"/>
          </a:xfrm>
          <a:prstGeom prst="rect">
            <a:avLst/>
          </a:prstGeom>
          <a:noFill/>
        </p:spPr>
        <p:txBody>
          <a:bodyPr wrap="square" rtlCol="0">
            <a:spAutoFit/>
          </a:bodyPr>
          <a:lstStyle/>
          <a:p>
            <a:r>
              <a:rPr lang="zh-CN" altLang="en-US" dirty="0" smtClean="0"/>
              <a:t>图</a:t>
            </a:r>
            <a:r>
              <a:rPr lang="en-US" altLang="zh-CN" dirty="0"/>
              <a:t>1</a:t>
            </a:r>
            <a:endParaRPr lang="zh-CN" altLang="en-US" dirty="0"/>
          </a:p>
        </p:txBody>
      </p:sp>
      <p:sp>
        <p:nvSpPr>
          <p:cNvPr id="8" name="TextBox 7"/>
          <p:cNvSpPr txBox="1"/>
          <p:nvPr/>
        </p:nvSpPr>
        <p:spPr>
          <a:xfrm>
            <a:off x="3962400" y="6445044"/>
            <a:ext cx="1371600" cy="338554"/>
          </a:xfrm>
          <a:prstGeom prst="rect">
            <a:avLst/>
          </a:prstGeom>
          <a:noFill/>
        </p:spPr>
        <p:txBody>
          <a:bodyPr wrap="square" rtlCol="0">
            <a:spAutoFit/>
          </a:bodyPr>
          <a:lstStyle/>
          <a:p>
            <a:r>
              <a:rPr lang="zh-CN" altLang="en-US" dirty="0" smtClean="0"/>
              <a:t>图</a:t>
            </a:r>
            <a:r>
              <a:rPr lang="en-US" altLang="zh-CN" dirty="0" smtClean="0"/>
              <a:t>2</a:t>
            </a:r>
            <a:endParaRPr lang="zh-CN" altLang="en-US" dirty="0"/>
          </a:p>
        </p:txBody>
      </p:sp>
    </p:spTree>
    <p:extLst>
      <p:ext uri="{BB962C8B-B14F-4D97-AF65-F5344CB8AC3E}">
        <p14:creationId xmlns:p14="http://schemas.microsoft.com/office/powerpoint/2010/main" val="38983762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a:bodyPr>
          <a:lstStyle/>
          <a:p>
            <a:r>
              <a:rPr lang="zh-CN" altLang="zh-CN" sz="2000" dirty="0"/>
              <a:t>步骤</a:t>
            </a:r>
            <a:r>
              <a:rPr lang="en-US" altLang="zh-CN" sz="2000" dirty="0"/>
              <a:t>4</a:t>
            </a:r>
            <a:r>
              <a:rPr lang="zh-CN" altLang="zh-CN" sz="2000" dirty="0"/>
              <a:t>：列表风格设置，将项目或编号列表标记替换成图片</a:t>
            </a:r>
            <a:r>
              <a:rPr lang="zh-CN" altLang="zh-CN" sz="2000" dirty="0" smtClean="0"/>
              <a:t>。</a:t>
            </a:r>
            <a:endParaRPr lang="en-US" altLang="zh-CN" sz="2000" dirty="0" smtClean="0"/>
          </a:p>
          <a:p>
            <a:pPr marL="400050" lvl="1" indent="0">
              <a:buNone/>
            </a:pPr>
            <a:r>
              <a:rPr lang="zh-CN" altLang="zh-CN" sz="1600" dirty="0" smtClean="0"/>
              <a:t>在</a:t>
            </a:r>
            <a:r>
              <a:rPr lang="zh-CN" altLang="zh-CN" sz="1600" dirty="0"/>
              <a:t>“</a:t>
            </a:r>
            <a:r>
              <a:rPr lang="en-US" altLang="zh-CN" sz="1600" dirty="0"/>
              <a:t>li</a:t>
            </a:r>
            <a:r>
              <a:rPr lang="zh-CN" altLang="zh-CN" sz="1600" dirty="0"/>
              <a:t>的</a:t>
            </a:r>
            <a:r>
              <a:rPr lang="en-US" altLang="zh-CN" sz="1600" dirty="0"/>
              <a:t>CSS</a:t>
            </a:r>
            <a:r>
              <a:rPr lang="zh-CN" altLang="zh-CN" sz="1600" dirty="0"/>
              <a:t>规则定义”对话框中，对“列表”区域中的“</a:t>
            </a:r>
            <a:r>
              <a:rPr lang="en-US" altLang="zh-CN" sz="1600" dirty="0"/>
              <a:t>List-style-image</a:t>
            </a:r>
            <a:r>
              <a:rPr lang="zh-CN" altLang="zh-CN" sz="1600" dirty="0"/>
              <a:t>”属性进行设置，单击“浏览”按钮选择图片文件“</a:t>
            </a:r>
            <a:r>
              <a:rPr lang="en-US" altLang="zh-CN" sz="1600" dirty="0"/>
              <a:t>listarrow.gif</a:t>
            </a:r>
            <a:r>
              <a:rPr lang="zh-CN" altLang="zh-CN" sz="1600" dirty="0"/>
              <a:t>”</a:t>
            </a:r>
            <a:r>
              <a:rPr lang="zh-CN" altLang="zh-CN" sz="1600" dirty="0" smtClean="0"/>
              <a:t>选项。设置</a:t>
            </a:r>
            <a:r>
              <a:rPr lang="zh-CN" altLang="zh-CN" sz="1600" dirty="0"/>
              <a:t>“</a:t>
            </a:r>
            <a:r>
              <a:rPr lang="en-US" altLang="zh-CN" sz="1600" dirty="0"/>
              <a:t>Line-height</a:t>
            </a:r>
            <a:r>
              <a:rPr lang="zh-CN" altLang="zh-CN" sz="1600" dirty="0"/>
              <a:t>”属性值为</a:t>
            </a:r>
            <a:r>
              <a:rPr lang="en-US" altLang="zh-CN" sz="1600" dirty="0"/>
              <a:t>25</a:t>
            </a:r>
            <a:r>
              <a:rPr lang="zh-CN" altLang="zh-CN" sz="1600" dirty="0" smtClean="0"/>
              <a:t>像素。</a:t>
            </a:r>
            <a:endParaRPr lang="zh-CN" altLang="en-US" sz="1600"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FE3CB6-C936-4056-8203-773D9059903A}" type="slidenum">
              <a:rPr lang="zh-CN" altLang="en-US" smtClean="0"/>
              <a:t>25</a:t>
            </a:fld>
            <a:endParaRPr lang="zh-CN" alt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3299" y="2743200"/>
            <a:ext cx="2971800" cy="252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38177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a:bodyPr>
          <a:lstStyle/>
          <a:p>
            <a:r>
              <a:rPr lang="zh-CN" altLang="zh-CN" sz="2000" dirty="0"/>
              <a:t>步骤</a:t>
            </a:r>
            <a:r>
              <a:rPr lang="en-US" altLang="zh-CN" sz="2000" dirty="0"/>
              <a:t>5</a:t>
            </a:r>
            <a:r>
              <a:rPr lang="zh-CN" altLang="zh-CN" sz="2000" dirty="0"/>
              <a:t>：页脚内容风格设置，页脚内容居中且行间距增大</a:t>
            </a:r>
            <a:r>
              <a:rPr lang="zh-CN" altLang="zh-CN" sz="2000" dirty="0" smtClean="0"/>
              <a:t>。</a:t>
            </a:r>
            <a:endParaRPr lang="en-US" altLang="zh-CN" sz="2000" dirty="0" smtClean="0"/>
          </a:p>
          <a:p>
            <a:pPr lvl="1"/>
            <a:r>
              <a:rPr lang="zh-CN" altLang="zh-CN" sz="1600" dirty="0" smtClean="0"/>
              <a:t>选择</a:t>
            </a:r>
            <a:r>
              <a:rPr lang="zh-CN" altLang="zh-CN" sz="1600" dirty="0"/>
              <a:t>使用</a:t>
            </a:r>
            <a:r>
              <a:rPr lang="en-US" altLang="zh-CN" sz="1600" dirty="0"/>
              <a:t>ID</a:t>
            </a:r>
            <a:r>
              <a:rPr lang="zh-CN" altLang="zh-CN" sz="1600" dirty="0"/>
              <a:t>选择器控制风格显示，名称为</a:t>
            </a:r>
            <a:r>
              <a:rPr lang="en-US" altLang="zh-CN" sz="1600" dirty="0" smtClean="0"/>
              <a:t>footer</a:t>
            </a:r>
            <a:r>
              <a:rPr lang="zh-CN" altLang="zh-CN" sz="1600" dirty="0" smtClean="0"/>
              <a:t>。</a:t>
            </a:r>
            <a:r>
              <a:rPr lang="zh-CN" altLang="zh-CN" sz="1600" dirty="0"/>
              <a:t>在“</a:t>
            </a:r>
            <a:r>
              <a:rPr lang="en-US" altLang="zh-CN" sz="1600" dirty="0"/>
              <a:t>footer</a:t>
            </a:r>
            <a:r>
              <a:rPr lang="zh-CN" altLang="zh-CN" sz="1600" dirty="0"/>
              <a:t>的</a:t>
            </a:r>
            <a:r>
              <a:rPr lang="en-US" altLang="zh-CN" sz="1600" dirty="0"/>
              <a:t>CSS</a:t>
            </a:r>
            <a:r>
              <a:rPr lang="zh-CN" altLang="zh-CN" sz="1600" dirty="0"/>
              <a:t>规则定义”对话框中，将“</a:t>
            </a:r>
            <a:r>
              <a:rPr lang="en-US" altLang="zh-CN" sz="1600" dirty="0"/>
              <a:t>font-size</a:t>
            </a:r>
            <a:r>
              <a:rPr lang="zh-CN" altLang="zh-CN" sz="1600" dirty="0"/>
              <a:t>”设为</a:t>
            </a:r>
            <a:r>
              <a:rPr lang="en-US" altLang="zh-CN" sz="1600" dirty="0"/>
              <a:t>12</a:t>
            </a:r>
            <a:r>
              <a:rPr lang="zh-CN" altLang="zh-CN" sz="1600" dirty="0"/>
              <a:t>像素，“</a:t>
            </a:r>
            <a:r>
              <a:rPr lang="en-US" altLang="zh-CN" sz="1600" dirty="0"/>
              <a:t>color</a:t>
            </a:r>
            <a:r>
              <a:rPr lang="zh-CN" altLang="zh-CN" sz="1600" dirty="0"/>
              <a:t>”设为“</a:t>
            </a:r>
            <a:r>
              <a:rPr lang="en-US" altLang="zh-CN" sz="1600" dirty="0"/>
              <a:t>#666</a:t>
            </a:r>
            <a:r>
              <a:rPr lang="zh-CN" altLang="zh-CN" sz="1600" dirty="0"/>
              <a:t>”，“</a:t>
            </a:r>
            <a:r>
              <a:rPr lang="en-US" altLang="zh-CN" sz="1600" dirty="0"/>
              <a:t>Line-height</a:t>
            </a:r>
            <a:r>
              <a:rPr lang="zh-CN" altLang="zh-CN" sz="1600" dirty="0"/>
              <a:t>”属性值设为</a:t>
            </a:r>
            <a:r>
              <a:rPr lang="en-US" altLang="zh-CN" sz="1600" dirty="0"/>
              <a:t>30</a:t>
            </a:r>
            <a:r>
              <a:rPr lang="zh-CN" altLang="zh-CN" sz="1600" dirty="0"/>
              <a:t>像素，“</a:t>
            </a:r>
            <a:r>
              <a:rPr lang="en-US" altLang="zh-CN" sz="1600" dirty="0"/>
              <a:t>text-align</a:t>
            </a:r>
            <a:r>
              <a:rPr lang="zh-CN" altLang="zh-CN" sz="1600" dirty="0"/>
              <a:t>”属性为“</a:t>
            </a:r>
            <a:r>
              <a:rPr lang="en-US" altLang="zh-CN" sz="1600" dirty="0"/>
              <a:t>center</a:t>
            </a:r>
            <a:r>
              <a:rPr lang="zh-CN" altLang="zh-CN" sz="1600" dirty="0"/>
              <a:t>”。</a:t>
            </a:r>
            <a:endParaRPr lang="zh-CN" altLang="en-US" sz="1600"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FE3CB6-C936-4056-8203-773D9059903A}" type="slidenum">
              <a:rPr lang="zh-CN" altLang="en-US" smtClean="0"/>
              <a:t>26</a:t>
            </a:fld>
            <a:endParaRPr lang="zh-CN" altLang="en-US"/>
          </a:p>
        </p:txBody>
      </p:sp>
    </p:spTree>
    <p:extLst>
      <p:ext uri="{BB962C8B-B14F-4D97-AF65-F5344CB8AC3E}">
        <p14:creationId xmlns:p14="http://schemas.microsoft.com/office/powerpoint/2010/main" val="2032607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3400"/>
            <a:ext cx="2133600" cy="381000"/>
          </a:xfrm>
        </p:spPr>
        <p:txBody>
          <a:bodyPr/>
          <a:lstStyle/>
          <a:p>
            <a:r>
              <a:rPr lang="en-US" altLang="zh-CN" sz="1400" dirty="0" smtClean="0">
                <a:solidFill>
                  <a:schemeClr val="tx1"/>
                </a:solidFill>
                <a:effectLst/>
              </a:rPr>
              <a:t>CSS</a:t>
            </a:r>
            <a:r>
              <a:rPr lang="zh-CN" altLang="en-US" sz="1400" dirty="0" smtClean="0">
                <a:solidFill>
                  <a:schemeClr val="tx1"/>
                </a:solidFill>
                <a:effectLst/>
              </a:rPr>
              <a:t>代码如下</a:t>
            </a:r>
            <a:endParaRPr lang="zh-CN" altLang="en-US" sz="1400" dirty="0">
              <a:solidFill>
                <a:schemeClr val="tx1"/>
              </a:solidFill>
              <a:effectLst/>
            </a:endParaRPr>
          </a:p>
        </p:txBody>
      </p:sp>
      <p:sp>
        <p:nvSpPr>
          <p:cNvPr id="3" name="文本占位符 2"/>
          <p:cNvSpPr>
            <a:spLocks noGrp="1"/>
          </p:cNvSpPr>
          <p:nvPr>
            <p:ph type="body" idx="1"/>
          </p:nvPr>
        </p:nvSpPr>
        <p:spPr>
          <a:xfrm>
            <a:off x="838200" y="1066800"/>
            <a:ext cx="7924800" cy="4724400"/>
          </a:xfrm>
        </p:spPr>
        <p:txBody>
          <a:bodyPr>
            <a:normAutofit fontScale="32500" lnSpcReduction="20000"/>
          </a:bodyPr>
          <a:lstStyle/>
          <a:p>
            <a:pPr marL="0" indent="0">
              <a:buNone/>
            </a:pPr>
            <a:r>
              <a:rPr lang="x-none" altLang="zh-CN" dirty="0"/>
              <a:t>&lt;style type="text/css"&gt;</a:t>
            </a:r>
            <a:endParaRPr lang="zh-CN" altLang="zh-CN" dirty="0"/>
          </a:p>
          <a:p>
            <a:pPr marL="0" indent="0">
              <a:buNone/>
            </a:pPr>
            <a:r>
              <a:rPr lang="x-none" altLang="zh-CN" dirty="0"/>
              <a:t>h2 {</a:t>
            </a:r>
            <a:endParaRPr lang="zh-CN" altLang="zh-CN" dirty="0"/>
          </a:p>
          <a:p>
            <a:pPr marL="0" indent="0">
              <a:buNone/>
            </a:pPr>
            <a:r>
              <a:rPr lang="x-none" altLang="zh-CN" dirty="0"/>
              <a:t>	font-family: "黑体";</a:t>
            </a:r>
            <a:endParaRPr lang="zh-CN" altLang="zh-CN" dirty="0"/>
          </a:p>
          <a:p>
            <a:pPr marL="0" indent="0">
              <a:buNone/>
            </a:pPr>
            <a:r>
              <a:rPr lang="x-none" altLang="zh-CN" dirty="0"/>
              <a:t>	text-align: center;</a:t>
            </a:r>
            <a:endParaRPr lang="zh-CN" altLang="zh-CN" dirty="0"/>
          </a:p>
          <a:p>
            <a:pPr marL="0" indent="0">
              <a:buNone/>
            </a:pPr>
            <a:r>
              <a:rPr lang="x-none" altLang="zh-CN" dirty="0"/>
              <a:t>}</a:t>
            </a:r>
            <a:endParaRPr lang="zh-CN" altLang="zh-CN" dirty="0"/>
          </a:p>
          <a:p>
            <a:pPr marL="0" indent="0">
              <a:buNone/>
            </a:pPr>
            <a:r>
              <a:rPr lang="x-none" altLang="zh-CN" dirty="0"/>
              <a:t>hr {</a:t>
            </a:r>
            <a:endParaRPr lang="zh-CN" altLang="zh-CN" dirty="0"/>
          </a:p>
          <a:p>
            <a:pPr marL="0" indent="0">
              <a:buNone/>
            </a:pPr>
            <a:r>
              <a:rPr lang="x-none" altLang="zh-CN" dirty="0"/>
              <a:t>	border-top-style: dotted;</a:t>
            </a:r>
            <a:endParaRPr lang="zh-CN" altLang="zh-CN" dirty="0"/>
          </a:p>
          <a:p>
            <a:pPr marL="0" indent="0">
              <a:buNone/>
            </a:pPr>
            <a:r>
              <a:rPr lang="x-none" altLang="zh-CN" dirty="0"/>
              <a:t>	border-right-style: dotted;</a:t>
            </a:r>
            <a:endParaRPr lang="zh-CN" altLang="zh-CN" dirty="0"/>
          </a:p>
          <a:p>
            <a:pPr marL="0" indent="0">
              <a:buNone/>
            </a:pPr>
            <a:r>
              <a:rPr lang="x-none" altLang="zh-CN" dirty="0"/>
              <a:t>	border-bottom-style: dotted;</a:t>
            </a:r>
            <a:endParaRPr lang="zh-CN" altLang="zh-CN" dirty="0"/>
          </a:p>
          <a:p>
            <a:pPr marL="0" indent="0">
              <a:buNone/>
            </a:pPr>
            <a:r>
              <a:rPr lang="x-none" altLang="zh-CN" dirty="0"/>
              <a:t>	border-left-style: dotted;</a:t>
            </a:r>
            <a:endParaRPr lang="zh-CN" altLang="zh-CN" dirty="0"/>
          </a:p>
          <a:p>
            <a:pPr marL="0" indent="0">
              <a:buNone/>
            </a:pPr>
            <a:r>
              <a:rPr lang="x-none" altLang="zh-CN" dirty="0"/>
              <a:t>	border-top-color: #0066FF;</a:t>
            </a:r>
            <a:endParaRPr lang="zh-CN" altLang="zh-CN" dirty="0"/>
          </a:p>
          <a:p>
            <a:pPr marL="0" indent="0">
              <a:buNone/>
            </a:pPr>
            <a:r>
              <a:rPr lang="x-none" altLang="zh-CN" dirty="0"/>
              <a:t>	border-right-color: #0066FF;</a:t>
            </a:r>
            <a:endParaRPr lang="zh-CN" altLang="zh-CN" dirty="0"/>
          </a:p>
          <a:p>
            <a:pPr marL="0" indent="0">
              <a:buNone/>
            </a:pPr>
            <a:r>
              <a:rPr lang="x-none" altLang="zh-CN" dirty="0"/>
              <a:t>	border-bottom-color: #0066FF;</a:t>
            </a:r>
            <a:endParaRPr lang="zh-CN" altLang="zh-CN" dirty="0"/>
          </a:p>
          <a:p>
            <a:pPr marL="0" indent="0">
              <a:buNone/>
            </a:pPr>
            <a:r>
              <a:rPr lang="x-none" altLang="zh-CN" dirty="0"/>
              <a:t>	border-left-color: #0066FF;</a:t>
            </a:r>
            <a:endParaRPr lang="zh-CN" altLang="zh-CN" dirty="0"/>
          </a:p>
          <a:p>
            <a:pPr marL="0" indent="0">
              <a:buNone/>
            </a:pPr>
            <a:r>
              <a:rPr lang="x-none" altLang="zh-CN" dirty="0"/>
              <a:t>}</a:t>
            </a:r>
            <a:endParaRPr lang="zh-CN" altLang="zh-CN" dirty="0"/>
          </a:p>
          <a:p>
            <a:pPr marL="0" indent="0">
              <a:buNone/>
            </a:pPr>
            <a:r>
              <a:rPr lang="x-none" altLang="zh-CN" dirty="0"/>
              <a:t>li {</a:t>
            </a:r>
            <a:endParaRPr lang="zh-CN" altLang="zh-CN" dirty="0"/>
          </a:p>
          <a:p>
            <a:pPr marL="0" indent="0">
              <a:buNone/>
            </a:pPr>
            <a:r>
              <a:rPr lang="x-none" altLang="zh-CN" dirty="0"/>
              <a:t>	list-style-image: url(images/listarrow.gif);</a:t>
            </a:r>
            <a:endParaRPr lang="zh-CN" altLang="zh-CN" dirty="0"/>
          </a:p>
          <a:p>
            <a:pPr marL="0" indent="0">
              <a:buNone/>
            </a:pPr>
            <a:r>
              <a:rPr lang="x-none" altLang="zh-CN" dirty="0"/>
              <a:t>	line-height: 25px;</a:t>
            </a:r>
            <a:endParaRPr lang="zh-CN" altLang="zh-CN" dirty="0"/>
          </a:p>
          <a:p>
            <a:pPr marL="0" indent="0">
              <a:buNone/>
            </a:pPr>
            <a:r>
              <a:rPr lang="x-none" altLang="zh-CN" dirty="0"/>
              <a:t>}</a:t>
            </a:r>
            <a:endParaRPr lang="zh-CN" altLang="zh-CN" dirty="0"/>
          </a:p>
          <a:p>
            <a:pPr marL="0" indent="0">
              <a:buNone/>
            </a:pPr>
            <a:r>
              <a:rPr lang="x-none" altLang="zh-CN" dirty="0"/>
              <a:t>.pstyle {</a:t>
            </a:r>
            <a:endParaRPr lang="zh-CN" altLang="zh-CN" dirty="0"/>
          </a:p>
          <a:p>
            <a:pPr marL="0" indent="0">
              <a:buNone/>
            </a:pPr>
            <a:r>
              <a:rPr lang="x-none" altLang="zh-CN" dirty="0"/>
              <a:t>	line-height: 30px;</a:t>
            </a:r>
            <a:endParaRPr lang="zh-CN" altLang="zh-CN" dirty="0"/>
          </a:p>
          <a:p>
            <a:pPr marL="0" indent="0">
              <a:buNone/>
            </a:pPr>
            <a:r>
              <a:rPr lang="x-none" altLang="zh-CN" dirty="0"/>
              <a:t>}</a:t>
            </a:r>
            <a:endParaRPr lang="zh-CN" altLang="zh-CN" dirty="0"/>
          </a:p>
          <a:p>
            <a:pPr marL="0" indent="0">
              <a:buNone/>
            </a:pPr>
            <a:r>
              <a:rPr lang="x-none" altLang="zh-CN" dirty="0"/>
              <a:t>#footer {</a:t>
            </a:r>
            <a:endParaRPr lang="zh-CN" altLang="zh-CN" dirty="0"/>
          </a:p>
          <a:p>
            <a:pPr marL="0" indent="0">
              <a:buNone/>
            </a:pPr>
            <a:r>
              <a:rPr lang="x-none" altLang="zh-CN" dirty="0"/>
              <a:t>	font-family: "宋体";</a:t>
            </a:r>
            <a:endParaRPr lang="zh-CN" altLang="zh-CN" dirty="0"/>
          </a:p>
          <a:p>
            <a:pPr marL="0" indent="0">
              <a:buNone/>
            </a:pPr>
            <a:r>
              <a:rPr lang="x-none" altLang="zh-CN" dirty="0"/>
              <a:t>	font-size: 12px;</a:t>
            </a:r>
            <a:endParaRPr lang="zh-CN" altLang="zh-CN" dirty="0"/>
          </a:p>
          <a:p>
            <a:pPr marL="0" indent="0">
              <a:buNone/>
            </a:pPr>
            <a:r>
              <a:rPr lang="x-none" altLang="zh-CN" dirty="0"/>
              <a:t>	text-align: center;</a:t>
            </a:r>
            <a:endParaRPr lang="zh-CN" altLang="zh-CN" dirty="0"/>
          </a:p>
          <a:p>
            <a:pPr marL="0" indent="0">
              <a:buNone/>
            </a:pPr>
            <a:r>
              <a:rPr lang="x-none" altLang="zh-CN" dirty="0"/>
              <a:t>	color: #666;</a:t>
            </a:r>
            <a:endParaRPr lang="zh-CN" altLang="zh-CN" dirty="0"/>
          </a:p>
          <a:p>
            <a:pPr marL="0" indent="0">
              <a:buNone/>
            </a:pPr>
            <a:r>
              <a:rPr lang="x-none" altLang="zh-CN" dirty="0"/>
              <a:t>	line-height: 25px;</a:t>
            </a:r>
            <a:endParaRPr lang="zh-CN" altLang="zh-CN" dirty="0"/>
          </a:p>
          <a:p>
            <a:pPr marL="0" indent="0">
              <a:buNone/>
            </a:pPr>
            <a:r>
              <a:rPr lang="x-none" altLang="zh-CN" dirty="0"/>
              <a:t>}</a:t>
            </a:r>
            <a:endParaRPr lang="zh-CN" altLang="zh-CN" dirty="0"/>
          </a:p>
          <a:p>
            <a:pPr marL="0" indent="0">
              <a:buNone/>
            </a:pPr>
            <a:r>
              <a:rPr lang="x-none" altLang="zh-CN" dirty="0"/>
              <a:t>&lt;/style&gt;</a:t>
            </a:r>
            <a:endParaRPr lang="zh-CN" altLang="zh-CN" dirty="0"/>
          </a:p>
          <a:p>
            <a:pPr marL="0" indent="0">
              <a:buNone/>
            </a:pPr>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FE3CB6-C936-4056-8203-773D9059903A}" type="slidenum">
              <a:rPr lang="zh-CN" altLang="en-US" smtClean="0"/>
              <a:t>27</a:t>
            </a:fld>
            <a:endParaRPr lang="zh-CN" altLang="en-US"/>
          </a:p>
        </p:txBody>
      </p:sp>
    </p:spTree>
    <p:extLst>
      <p:ext uri="{BB962C8B-B14F-4D97-AF65-F5344CB8AC3E}">
        <p14:creationId xmlns:p14="http://schemas.microsoft.com/office/powerpoint/2010/main" val="24509177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Dreamweaver CS5</a:t>
            </a:r>
            <a:r>
              <a:rPr lang="zh-CN" altLang="en-US" dirty="0" smtClean="0"/>
              <a:t>入门</a:t>
            </a:r>
            <a:endParaRPr lang="zh-CN" altLang="en-US" dirty="0"/>
          </a:p>
        </p:txBody>
      </p:sp>
      <p:sp>
        <p:nvSpPr>
          <p:cNvPr id="3" name="内容占位符 2"/>
          <p:cNvSpPr>
            <a:spLocks noGrp="1"/>
          </p:cNvSpPr>
          <p:nvPr>
            <p:ph idx="1"/>
          </p:nvPr>
        </p:nvSpPr>
        <p:spPr/>
        <p:txBody>
          <a:bodyPr>
            <a:normAutofit/>
          </a:bodyPr>
          <a:lstStyle/>
          <a:p>
            <a:r>
              <a:rPr lang="x-none" altLang="zh-CN" sz="2400" dirty="0" smtClean="0"/>
              <a:t>4.1.1  Dreamweaver CS5简介</a:t>
            </a:r>
            <a:endParaRPr lang="zh-CN" altLang="zh-CN" sz="2400" dirty="0" smtClean="0"/>
          </a:p>
          <a:p>
            <a:r>
              <a:rPr lang="en-US" altLang="zh-CN" sz="2400" b="0" dirty="0" smtClean="0"/>
              <a:t>Adobe Dreamweaver CS5</a:t>
            </a:r>
            <a:r>
              <a:rPr lang="zh-CN" altLang="zh-CN" sz="2400" b="0" dirty="0" smtClean="0"/>
              <a:t>版本正式发布于</a:t>
            </a:r>
            <a:r>
              <a:rPr lang="en-US" altLang="zh-CN" sz="2400" b="0" dirty="0" smtClean="0"/>
              <a:t>2010</a:t>
            </a:r>
            <a:r>
              <a:rPr lang="zh-CN" altLang="zh-CN" sz="2400" b="0" dirty="0" smtClean="0"/>
              <a:t>年</a:t>
            </a:r>
            <a:r>
              <a:rPr lang="en-US" altLang="zh-CN" sz="2400" b="0" dirty="0" smtClean="0"/>
              <a:t>4</a:t>
            </a:r>
            <a:r>
              <a:rPr lang="zh-CN" altLang="zh-CN" sz="2400" b="0" dirty="0" smtClean="0"/>
              <a:t>月，是一款集网页制作和管理网站于一身的所见即所得网页编辑器，</a:t>
            </a:r>
            <a:r>
              <a:rPr lang="en-US" altLang="zh-CN" sz="2400" b="0" dirty="0" smtClean="0"/>
              <a:t>Dreamweaver CS5</a:t>
            </a:r>
            <a:r>
              <a:rPr lang="zh-CN" altLang="zh-CN" sz="2400" b="0" dirty="0" smtClean="0"/>
              <a:t>是第一套针对专业网页设计师特别发展的视觉化网页开发工具，利用它可以轻而易举地制作出跨越平台限制和跨越浏览器限制的充满动感的网页。由于同新的</a:t>
            </a:r>
            <a:r>
              <a:rPr lang="en-US" altLang="zh-CN" sz="2400" b="0" dirty="0" smtClean="0"/>
              <a:t> Adobe CS Live </a:t>
            </a:r>
            <a:r>
              <a:rPr lang="zh-CN" altLang="zh-CN" sz="2400" b="0" dirty="0" smtClean="0"/>
              <a:t>在线服务</a:t>
            </a:r>
            <a:r>
              <a:rPr lang="en-US" altLang="zh-CN" sz="2400" b="0" dirty="0" smtClean="0"/>
              <a:t>Adobe </a:t>
            </a:r>
            <a:r>
              <a:rPr lang="en-US" altLang="zh-CN" sz="2400" b="0" dirty="0" err="1" smtClean="0"/>
              <a:t>BrowserLab</a:t>
            </a:r>
            <a:r>
              <a:rPr lang="zh-CN" altLang="zh-CN" sz="2400" b="0" dirty="0" smtClean="0"/>
              <a:t>集成，用户能以可视方式或直接在代码中进行设计，使用内容管理系统开发页面并实现精确的</a:t>
            </a:r>
            <a:r>
              <a:rPr lang="en-US" altLang="zh-CN" sz="2400" b="0" dirty="0" smtClean="0"/>
              <a:t>浏览器兼容性</a:t>
            </a:r>
            <a:r>
              <a:rPr lang="zh-CN" altLang="zh-CN" sz="2400" b="0" dirty="0" smtClean="0"/>
              <a:t>测试。</a:t>
            </a:r>
            <a:endParaRPr lang="zh-CN" altLang="en-US" sz="2400" b="0" dirty="0">
              <a:ea typeface="黑体" pitchFamily="2" charset="-122"/>
            </a:endParaRP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19342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Dreamweaver CS5</a:t>
            </a:r>
            <a:r>
              <a:rPr lang="zh-CN" altLang="en-US" dirty="0" smtClean="0"/>
              <a:t>入门</a:t>
            </a:r>
            <a:endParaRPr lang="zh-CN" altLang="zh-CN" dirty="0"/>
          </a:p>
        </p:txBody>
      </p:sp>
      <p:sp>
        <p:nvSpPr>
          <p:cNvPr id="3" name="内容占位符 2"/>
          <p:cNvSpPr>
            <a:spLocks noGrp="1"/>
          </p:cNvSpPr>
          <p:nvPr>
            <p:ph idx="1"/>
          </p:nvPr>
        </p:nvSpPr>
        <p:spPr>
          <a:xfrm>
            <a:off x="457200" y="1072738"/>
            <a:ext cx="7924800" cy="4724400"/>
          </a:xfrm>
        </p:spPr>
        <p:txBody>
          <a:bodyPr>
            <a:normAutofit/>
          </a:bodyPr>
          <a:lstStyle/>
          <a:p>
            <a:r>
              <a:rPr lang="en-US" altLang="zh-CN" sz="2000" dirty="0" smtClean="0"/>
              <a:t>4.1.2 Dreamweaver CS5</a:t>
            </a:r>
            <a:r>
              <a:rPr lang="zh-CN" altLang="zh-CN" sz="2000" dirty="0" smtClean="0"/>
              <a:t>工作区</a:t>
            </a:r>
            <a:endParaRPr lang="en-US" altLang="zh-CN" sz="2000" dirty="0" smtClean="0"/>
          </a:p>
          <a:p>
            <a:r>
              <a:rPr lang="x-none" altLang="zh-CN" sz="2000" b="0" dirty="0" smtClean="0"/>
              <a:t>1．启动Dreamweaver CS5</a:t>
            </a:r>
            <a:endParaRPr lang="zh-CN" altLang="zh-CN" sz="2000" b="0" dirty="0" smtClean="0"/>
          </a:p>
          <a:p>
            <a:r>
              <a:rPr lang="zh-CN" altLang="zh-CN" sz="2000" b="0" dirty="0" smtClean="0"/>
              <a:t>安装好</a:t>
            </a:r>
            <a:r>
              <a:rPr lang="en-US" altLang="zh-CN" sz="2000" b="0" dirty="0" smtClean="0"/>
              <a:t>Dreamweaver CS5</a:t>
            </a:r>
            <a:r>
              <a:rPr lang="zh-CN" altLang="zh-CN" sz="2000" b="0" dirty="0" smtClean="0"/>
              <a:t>后，选择“开始”→“程序”→</a:t>
            </a:r>
            <a:r>
              <a:rPr lang="en-US" altLang="zh-CN" sz="2000" b="0" dirty="0" smtClean="0"/>
              <a:t>Adobe Dreamweaver CS5</a:t>
            </a:r>
            <a:r>
              <a:rPr lang="zh-CN" altLang="zh-CN" sz="2000" b="0" dirty="0" smtClean="0"/>
              <a:t>命令。经过一系列的初始化过程后，将出现图所示的起始页窗口。</a:t>
            </a:r>
            <a:endParaRPr lang="en-US" altLang="zh-CN" sz="2000" b="0" dirty="0" smtClean="0"/>
          </a:p>
          <a:p>
            <a:r>
              <a:rPr lang="zh-CN" altLang="zh-CN" sz="2000" b="0" dirty="0" smtClean="0"/>
              <a:t>在起始页窗口中，用户可以选择“打开最近的项目”、“新建”或“主要功能”选项。如果要创建新的静态网页，选择“新建”项目中的“</a:t>
            </a:r>
            <a:r>
              <a:rPr lang="en-US" altLang="zh-CN" sz="2000" b="0" dirty="0" smtClean="0"/>
              <a:t>HTML</a:t>
            </a:r>
            <a:r>
              <a:rPr lang="zh-CN" altLang="zh-CN" sz="2000" b="0" dirty="0" smtClean="0"/>
              <a:t>”选项，将新建一个</a:t>
            </a:r>
            <a:r>
              <a:rPr lang="en-US" altLang="zh-CN" sz="2000" b="0" dirty="0" smtClean="0"/>
              <a:t>HTML</a:t>
            </a:r>
            <a:r>
              <a:rPr lang="zh-CN" altLang="zh-CN" sz="2000" b="0" dirty="0" smtClean="0"/>
              <a:t>文档。新建文档后将进入</a:t>
            </a:r>
            <a:r>
              <a:rPr lang="en-US" altLang="zh-CN" sz="2000" b="0" dirty="0" smtClean="0"/>
              <a:t>Dreamweaver CS5</a:t>
            </a:r>
            <a:r>
              <a:rPr lang="zh-CN" altLang="zh-CN" sz="2000" b="0" dirty="0" smtClean="0"/>
              <a:t>的工作界面。</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Picture 2" descr="无标题"/>
          <p:cNvPicPr>
            <a:picLocks noChangeArrowheads="1"/>
          </p:cNvPicPr>
          <p:nvPr/>
        </p:nvPicPr>
        <p:blipFill>
          <a:blip r:embed="rId2" cstate="print"/>
          <a:srcRect/>
          <a:stretch>
            <a:fillRect/>
          </a:stretch>
        </p:blipFill>
        <p:spPr bwMode="auto">
          <a:xfrm>
            <a:off x="2667000" y="4038599"/>
            <a:ext cx="4191000" cy="2446317"/>
          </a:xfrm>
          <a:prstGeom prst="rect">
            <a:avLst/>
          </a:prstGeom>
          <a:noFill/>
          <a:ln w="9525">
            <a:noFill/>
            <a:miter lim="800000"/>
            <a:headEnd/>
            <a:tailEnd/>
          </a:ln>
        </p:spPr>
      </p:pic>
    </p:spTree>
    <p:extLst>
      <p:ext uri="{BB962C8B-B14F-4D97-AF65-F5344CB8AC3E}">
        <p14:creationId xmlns:p14="http://schemas.microsoft.com/office/powerpoint/2010/main" val="78793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Dreamweaver CS5</a:t>
            </a:r>
            <a:r>
              <a:rPr lang="zh-CN" altLang="en-US" dirty="0" smtClean="0"/>
              <a:t>入门</a:t>
            </a:r>
            <a:endParaRPr lang="zh-CN" altLang="en-US" dirty="0"/>
          </a:p>
        </p:txBody>
      </p:sp>
      <p:sp>
        <p:nvSpPr>
          <p:cNvPr id="3" name="内容占位符 2"/>
          <p:cNvSpPr>
            <a:spLocks noGrp="1"/>
          </p:cNvSpPr>
          <p:nvPr>
            <p:ph idx="1"/>
          </p:nvPr>
        </p:nvSpPr>
        <p:spPr/>
        <p:txBody>
          <a:bodyPr>
            <a:normAutofit/>
          </a:bodyPr>
          <a:lstStyle/>
          <a:p>
            <a:r>
              <a:rPr lang="x-none" altLang="zh-CN" sz="2400" dirty="0" smtClean="0"/>
              <a:t>2．Dreamweaver CS5工作区</a:t>
            </a:r>
            <a:endParaRPr lang="zh-CN" altLang="zh-CN" sz="2400" dirty="0" smtClean="0"/>
          </a:p>
          <a:p>
            <a:r>
              <a:rPr lang="en-US" altLang="zh-CN" sz="2400" dirty="0" smtClean="0"/>
              <a:t>Dreamweaver CS5</a:t>
            </a:r>
            <a:r>
              <a:rPr lang="zh-CN" altLang="zh-CN" sz="2400" dirty="0" smtClean="0"/>
              <a:t>的标准工作界面包括文档标题栏、应用程序栏、文档工具栏、标准工具栏、文档窗口、面板区等，如图所示。</a:t>
            </a:r>
          </a:p>
          <a:p>
            <a:endParaRPr lang="zh-CN" altLang="en-US" sz="24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dirty="0"/>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pic>
        <p:nvPicPr>
          <p:cNvPr id="2050" name="Picture 2"/>
          <p:cNvPicPr>
            <a:picLocks noChangeAspect="1" noChangeArrowheads="1"/>
          </p:cNvPicPr>
          <p:nvPr/>
        </p:nvPicPr>
        <p:blipFill>
          <a:blip r:embed="rId2" cstate="print"/>
          <a:srcRect/>
          <a:stretch>
            <a:fillRect/>
          </a:stretch>
        </p:blipFill>
        <p:spPr bwMode="auto">
          <a:xfrm>
            <a:off x="685800" y="762000"/>
            <a:ext cx="7452609" cy="44338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4.2  Dreamweaver CS5站点管理</a:t>
            </a:r>
            <a:endParaRPr lang="zh-CN" altLang="zh-CN" dirty="0"/>
          </a:p>
        </p:txBody>
      </p:sp>
      <p:sp>
        <p:nvSpPr>
          <p:cNvPr id="3" name="内容占位符 2"/>
          <p:cNvSpPr>
            <a:spLocks noGrp="1"/>
          </p:cNvSpPr>
          <p:nvPr>
            <p:ph idx="1"/>
          </p:nvPr>
        </p:nvSpPr>
        <p:spPr>
          <a:xfrm>
            <a:off x="381000" y="1066800"/>
            <a:ext cx="7924800" cy="5029200"/>
          </a:xfrm>
        </p:spPr>
        <p:txBody>
          <a:bodyPr>
            <a:normAutofit/>
          </a:bodyPr>
          <a:lstStyle/>
          <a:p>
            <a:r>
              <a:rPr lang="zh-CN" altLang="zh-CN" sz="2000" b="0" dirty="0" smtClean="0"/>
              <a:t>本节将通过搭建“启梦教育”网站站点，向大家介绍如何创建网站站点、站点目录结构的创建和管理、目录文件的命名规则等。</a:t>
            </a:r>
            <a:endParaRPr lang="zh-CN" altLang="en-US" sz="2000" b="0" dirty="0"/>
          </a:p>
          <a:p>
            <a:r>
              <a:rPr lang="en-US" altLang="zh-CN" sz="2000" b="0" dirty="0" smtClean="0"/>
              <a:t>4.2</a:t>
            </a:r>
            <a:r>
              <a:rPr lang="x-none" altLang="zh-CN" sz="2000" b="0" dirty="0" smtClean="0"/>
              <a:t>.1  网站站点规划与创建</a:t>
            </a:r>
            <a:endParaRPr lang="zh-CN" altLang="zh-CN" sz="2000" b="0" dirty="0" smtClean="0"/>
          </a:p>
          <a:p>
            <a:r>
              <a:rPr lang="x-none" altLang="zh-CN" sz="2000" b="0" dirty="0" smtClean="0"/>
              <a:t>1．规划站点结构</a:t>
            </a:r>
            <a:endParaRPr lang="zh-CN" altLang="zh-CN" sz="2000" b="0" dirty="0" smtClean="0"/>
          </a:p>
          <a:p>
            <a:r>
              <a:rPr lang="zh-CN" altLang="zh-CN" sz="2000" b="0" dirty="0" smtClean="0"/>
              <a:t>根据前期规划，为“启梦教育”旅游网站安排了</a:t>
            </a:r>
            <a:r>
              <a:rPr lang="en-US" altLang="zh-CN" sz="2000" b="0" dirty="0" smtClean="0"/>
              <a:t>8</a:t>
            </a:r>
            <a:r>
              <a:rPr lang="zh-CN" altLang="zh-CN" sz="2000" b="0" dirty="0" smtClean="0"/>
              <a:t>个功能模块，网站结构如图所示。</a:t>
            </a:r>
            <a:endParaRPr lang="zh-CN" altLang="en-US" sz="20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dirty="0"/>
          </a:p>
        </p:txBody>
      </p:sp>
      <p:sp>
        <p:nvSpPr>
          <p:cNvPr id="5" name="页脚占位符 4"/>
          <p:cNvSpPr>
            <a:spLocks noGrp="1"/>
          </p:cNvSpPr>
          <p:nvPr>
            <p:ph type="ftr" sz="quarter" idx="3"/>
          </p:nvPr>
        </p:nvSpPr>
        <p:spPr/>
        <p:txBody>
          <a:bodyPr/>
          <a:lstStyle/>
          <a:p>
            <a:r>
              <a:rPr lang="zh-CN" altLang="en-US" dirty="0" smtClean="0"/>
              <a:t>网页设计与制作</a:t>
            </a:r>
            <a:endParaRPr lang="en-US" altLang="zh-CN" dirty="0"/>
          </a:p>
        </p:txBody>
      </p:sp>
      <p:grpSp>
        <p:nvGrpSpPr>
          <p:cNvPr id="3074" name="Group 2"/>
          <p:cNvGrpSpPr>
            <a:grpSpLocks/>
          </p:cNvGrpSpPr>
          <p:nvPr/>
        </p:nvGrpSpPr>
        <p:grpSpPr bwMode="auto">
          <a:xfrm>
            <a:off x="1667567" y="3378626"/>
            <a:ext cx="5334000" cy="1971675"/>
            <a:chOff x="2578" y="13121"/>
            <a:chExt cx="5573" cy="1785"/>
          </a:xfrm>
          <a:solidFill>
            <a:schemeClr val="accent1">
              <a:lumMod val="50000"/>
            </a:schemeClr>
          </a:solidFill>
        </p:grpSpPr>
        <p:sp>
          <p:nvSpPr>
            <p:cNvPr id="3075" name="Rectangle 3"/>
            <p:cNvSpPr>
              <a:spLocks noChangeArrowheads="1"/>
            </p:cNvSpPr>
            <p:nvPr/>
          </p:nvSpPr>
          <p:spPr bwMode="auto">
            <a:xfrm>
              <a:off x="4438" y="13121"/>
              <a:ext cx="1884" cy="310"/>
            </a:xfrm>
            <a:prstGeom prst="rect">
              <a:avLst/>
            </a:prstGeom>
            <a:grpFill/>
            <a:ln w="9525">
              <a:solidFill>
                <a:srgbClr val="000000"/>
              </a:solidFill>
              <a:miter lim="800000"/>
              <a:headEnd/>
              <a:tailEnd/>
            </a:ln>
          </p:spPr>
          <p:txBody>
            <a:bodyPr vert="horz" wrap="square" lIns="0" tIns="1800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启梦网站主页</a:t>
              </a: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3076" name="AutoShape 4"/>
            <p:cNvCxnSpPr>
              <a:cxnSpLocks noChangeShapeType="1"/>
            </p:cNvCxnSpPr>
            <p:nvPr/>
          </p:nvCxnSpPr>
          <p:spPr bwMode="auto">
            <a:xfrm>
              <a:off x="5381" y="13431"/>
              <a:ext cx="0" cy="250"/>
            </a:xfrm>
            <a:prstGeom prst="straightConnector1">
              <a:avLst/>
            </a:prstGeom>
            <a:grpFill/>
            <a:ln w="9525">
              <a:solidFill>
                <a:srgbClr val="000000"/>
              </a:solidFill>
              <a:round/>
              <a:headEnd/>
              <a:tailEnd/>
            </a:ln>
          </p:spPr>
        </p:cxnSp>
        <p:cxnSp>
          <p:nvCxnSpPr>
            <p:cNvPr id="3077" name="AutoShape 5"/>
            <p:cNvCxnSpPr>
              <a:cxnSpLocks noChangeShapeType="1"/>
            </p:cNvCxnSpPr>
            <p:nvPr/>
          </p:nvCxnSpPr>
          <p:spPr bwMode="auto">
            <a:xfrm>
              <a:off x="2728" y="13692"/>
              <a:ext cx="5243" cy="0"/>
            </a:xfrm>
            <a:prstGeom prst="straightConnector1">
              <a:avLst/>
            </a:prstGeom>
            <a:grpFill/>
            <a:ln w="9525">
              <a:solidFill>
                <a:srgbClr val="000000"/>
              </a:solidFill>
              <a:round/>
              <a:headEnd/>
              <a:tailEnd/>
            </a:ln>
          </p:spPr>
        </p:cxnSp>
        <p:sp>
          <p:nvSpPr>
            <p:cNvPr id="3078" name="Text Box 6"/>
            <p:cNvSpPr txBox="1">
              <a:spLocks noChangeArrowheads="1"/>
            </p:cNvSpPr>
            <p:nvPr/>
          </p:nvSpPr>
          <p:spPr bwMode="auto">
            <a:xfrm>
              <a:off x="2578"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走进启梦</a:t>
              </a:r>
              <a:endParaRPr kumimoji="0" lang="zh-CN" sz="180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079" name="AutoShape 7"/>
            <p:cNvCxnSpPr>
              <a:cxnSpLocks noChangeShapeType="1"/>
            </p:cNvCxnSpPr>
            <p:nvPr/>
          </p:nvCxnSpPr>
          <p:spPr bwMode="auto">
            <a:xfrm>
              <a:off x="2728" y="13691"/>
              <a:ext cx="0" cy="269"/>
            </a:xfrm>
            <a:prstGeom prst="straightConnector1">
              <a:avLst/>
            </a:prstGeom>
            <a:grpFill/>
            <a:ln w="9525">
              <a:solidFill>
                <a:srgbClr val="000000"/>
              </a:solidFill>
              <a:round/>
              <a:headEnd/>
              <a:tailEnd/>
            </a:ln>
          </p:spPr>
        </p:cxnSp>
        <p:cxnSp>
          <p:nvCxnSpPr>
            <p:cNvPr id="3080" name="AutoShape 8"/>
            <p:cNvCxnSpPr>
              <a:cxnSpLocks noChangeShapeType="1"/>
            </p:cNvCxnSpPr>
            <p:nvPr/>
          </p:nvCxnSpPr>
          <p:spPr bwMode="auto">
            <a:xfrm>
              <a:off x="3511" y="13691"/>
              <a:ext cx="0" cy="269"/>
            </a:xfrm>
            <a:prstGeom prst="straightConnector1">
              <a:avLst/>
            </a:prstGeom>
            <a:grpFill/>
            <a:ln w="9525">
              <a:solidFill>
                <a:srgbClr val="000000"/>
              </a:solidFill>
              <a:round/>
              <a:headEnd/>
              <a:tailEnd/>
            </a:ln>
          </p:spPr>
        </p:cxnSp>
        <p:sp>
          <p:nvSpPr>
            <p:cNvPr id="3081" name="Text Box 9"/>
            <p:cNvSpPr txBox="1">
              <a:spLocks noChangeArrowheads="1"/>
            </p:cNvSpPr>
            <p:nvPr/>
          </p:nvSpPr>
          <p:spPr bwMode="auto">
            <a:xfrm>
              <a:off x="3321"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新闻聚焦</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082" name="AutoShape 10"/>
            <p:cNvCxnSpPr>
              <a:cxnSpLocks noChangeShapeType="1"/>
            </p:cNvCxnSpPr>
            <p:nvPr/>
          </p:nvCxnSpPr>
          <p:spPr bwMode="auto">
            <a:xfrm>
              <a:off x="4254" y="13691"/>
              <a:ext cx="0" cy="269"/>
            </a:xfrm>
            <a:prstGeom prst="straightConnector1">
              <a:avLst/>
            </a:prstGeom>
            <a:grpFill/>
            <a:ln w="9525">
              <a:solidFill>
                <a:srgbClr val="000000"/>
              </a:solidFill>
              <a:round/>
              <a:headEnd/>
              <a:tailEnd/>
            </a:ln>
          </p:spPr>
        </p:cxnSp>
        <p:sp>
          <p:nvSpPr>
            <p:cNvPr id="3083" name="Text Box 11"/>
            <p:cNvSpPr txBox="1">
              <a:spLocks noChangeArrowheads="1"/>
            </p:cNvSpPr>
            <p:nvPr/>
          </p:nvSpPr>
          <p:spPr bwMode="auto">
            <a:xfrm>
              <a:off x="4064"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招生报名</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084" name="AutoShape 12"/>
            <p:cNvCxnSpPr>
              <a:cxnSpLocks noChangeShapeType="1"/>
            </p:cNvCxnSpPr>
            <p:nvPr/>
          </p:nvCxnSpPr>
          <p:spPr bwMode="auto">
            <a:xfrm>
              <a:off x="4998" y="13691"/>
              <a:ext cx="0" cy="269"/>
            </a:xfrm>
            <a:prstGeom prst="straightConnector1">
              <a:avLst/>
            </a:prstGeom>
            <a:grpFill/>
            <a:ln w="9525">
              <a:solidFill>
                <a:srgbClr val="000000"/>
              </a:solidFill>
              <a:round/>
              <a:headEnd/>
              <a:tailEnd/>
            </a:ln>
          </p:spPr>
        </p:cxnSp>
        <p:sp>
          <p:nvSpPr>
            <p:cNvPr id="3085" name="Text Box 13"/>
            <p:cNvSpPr txBox="1">
              <a:spLocks noChangeArrowheads="1"/>
            </p:cNvSpPr>
            <p:nvPr/>
          </p:nvSpPr>
          <p:spPr bwMode="auto">
            <a:xfrm>
              <a:off x="4808"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学习中心</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3086" name="AutoShape 14"/>
            <p:cNvCxnSpPr>
              <a:cxnSpLocks noChangeShapeType="1"/>
            </p:cNvCxnSpPr>
            <p:nvPr/>
          </p:nvCxnSpPr>
          <p:spPr bwMode="auto">
            <a:xfrm>
              <a:off x="5741" y="13691"/>
              <a:ext cx="0" cy="269"/>
            </a:xfrm>
            <a:prstGeom prst="straightConnector1">
              <a:avLst/>
            </a:prstGeom>
            <a:grpFill/>
            <a:ln w="9525">
              <a:solidFill>
                <a:srgbClr val="000000"/>
              </a:solidFill>
              <a:round/>
              <a:headEnd/>
              <a:tailEnd/>
            </a:ln>
          </p:spPr>
        </p:cxnSp>
        <p:sp>
          <p:nvSpPr>
            <p:cNvPr id="3087" name="Text Box 15"/>
            <p:cNvSpPr txBox="1">
              <a:spLocks noChangeArrowheads="1"/>
            </p:cNvSpPr>
            <p:nvPr/>
          </p:nvSpPr>
          <p:spPr bwMode="auto">
            <a:xfrm>
              <a:off x="5551"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在线学习</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088" name="AutoShape 16"/>
            <p:cNvCxnSpPr>
              <a:cxnSpLocks noChangeShapeType="1"/>
            </p:cNvCxnSpPr>
            <p:nvPr/>
          </p:nvCxnSpPr>
          <p:spPr bwMode="auto">
            <a:xfrm>
              <a:off x="6484" y="13691"/>
              <a:ext cx="0" cy="269"/>
            </a:xfrm>
            <a:prstGeom prst="straightConnector1">
              <a:avLst/>
            </a:prstGeom>
            <a:grpFill/>
            <a:ln w="9525">
              <a:solidFill>
                <a:srgbClr val="000000"/>
              </a:solidFill>
              <a:round/>
              <a:headEnd/>
              <a:tailEnd/>
            </a:ln>
          </p:spPr>
        </p:cxnSp>
        <p:sp>
          <p:nvSpPr>
            <p:cNvPr id="3089" name="Text Box 17"/>
            <p:cNvSpPr txBox="1">
              <a:spLocks noChangeArrowheads="1"/>
            </p:cNvSpPr>
            <p:nvPr/>
          </p:nvSpPr>
          <p:spPr bwMode="auto">
            <a:xfrm>
              <a:off x="6294"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学生服务</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3090" name="AutoShape 18"/>
            <p:cNvCxnSpPr>
              <a:cxnSpLocks noChangeShapeType="1"/>
            </p:cNvCxnSpPr>
            <p:nvPr/>
          </p:nvCxnSpPr>
          <p:spPr bwMode="auto">
            <a:xfrm>
              <a:off x="7228" y="13691"/>
              <a:ext cx="0" cy="269"/>
            </a:xfrm>
            <a:prstGeom prst="straightConnector1">
              <a:avLst/>
            </a:prstGeom>
            <a:grpFill/>
            <a:ln w="9525">
              <a:solidFill>
                <a:srgbClr val="000000"/>
              </a:solidFill>
              <a:round/>
              <a:headEnd/>
              <a:tailEnd/>
            </a:ln>
          </p:spPr>
        </p:cxnSp>
        <p:sp>
          <p:nvSpPr>
            <p:cNvPr id="3091" name="Text Box 19"/>
            <p:cNvSpPr txBox="1">
              <a:spLocks noChangeArrowheads="1"/>
            </p:cNvSpPr>
            <p:nvPr/>
          </p:nvSpPr>
          <p:spPr bwMode="auto">
            <a:xfrm>
              <a:off x="7038"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常见问题</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3092" name="AutoShape 20"/>
            <p:cNvCxnSpPr>
              <a:cxnSpLocks noChangeShapeType="1"/>
            </p:cNvCxnSpPr>
            <p:nvPr/>
          </p:nvCxnSpPr>
          <p:spPr bwMode="auto">
            <a:xfrm>
              <a:off x="7971" y="13691"/>
              <a:ext cx="0" cy="269"/>
            </a:xfrm>
            <a:prstGeom prst="straightConnector1">
              <a:avLst/>
            </a:prstGeom>
            <a:grpFill/>
            <a:ln w="9525">
              <a:solidFill>
                <a:srgbClr val="000000"/>
              </a:solidFill>
              <a:round/>
              <a:headEnd/>
              <a:tailEnd/>
            </a:ln>
          </p:spPr>
        </p:cxnSp>
        <p:sp>
          <p:nvSpPr>
            <p:cNvPr id="3093" name="Text Box 21"/>
            <p:cNvSpPr txBox="1">
              <a:spLocks noChangeArrowheads="1"/>
            </p:cNvSpPr>
            <p:nvPr/>
          </p:nvSpPr>
          <p:spPr bwMode="auto">
            <a:xfrm>
              <a:off x="7781" y="13957"/>
              <a:ext cx="370" cy="949"/>
            </a:xfrm>
            <a:prstGeom prst="rect">
              <a:avLst/>
            </a:prstGeom>
            <a:grpFill/>
            <a:ln w="9525">
              <a:solidFill>
                <a:srgbClr val="000000"/>
              </a:solidFill>
              <a:miter lim="800000"/>
              <a:headEnd/>
              <a:tailEnd/>
            </a:ln>
          </p:spPr>
          <p:txBody>
            <a:bodyPr vert="eaVert" wrap="square" lIns="0" tIns="0" rIns="288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登录注册</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7304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228600"/>
            <a:ext cx="7924800" cy="2057400"/>
          </a:xfrm>
        </p:spPr>
        <p:txBody>
          <a:bodyPr>
            <a:normAutofit/>
          </a:bodyPr>
          <a:lstStyle/>
          <a:p>
            <a:r>
              <a:rPr lang="x-none" altLang="zh-CN" sz="2000" dirty="0"/>
              <a:t>2．创建本地站点</a:t>
            </a:r>
            <a:endParaRPr lang="zh-CN" altLang="zh-CN" sz="2000" dirty="0"/>
          </a:p>
          <a:p>
            <a:r>
              <a:rPr lang="zh-CN" altLang="zh-CN" sz="2000" dirty="0"/>
              <a:t>（</a:t>
            </a:r>
            <a:r>
              <a:rPr lang="en-US" altLang="zh-CN" sz="2000" dirty="0"/>
              <a:t>1</a:t>
            </a:r>
            <a:r>
              <a:rPr lang="zh-CN" altLang="zh-CN" sz="2000" dirty="0"/>
              <a:t>）选择“站点”→“新建站点”命令，或者在工作区右侧的“文件”面板</a:t>
            </a:r>
            <a:r>
              <a:rPr lang="zh-CN" altLang="zh-CN" sz="2000" dirty="0" smtClean="0"/>
              <a:t>（中</a:t>
            </a:r>
            <a:r>
              <a:rPr lang="zh-CN" altLang="zh-CN" sz="2000" dirty="0"/>
              <a:t>的“文件”选项卡下单击“管理站点”按钮，将会弹出“管理站点”</a:t>
            </a:r>
            <a:r>
              <a:rPr lang="zh-CN" altLang="zh-CN" sz="2000" dirty="0" smtClean="0"/>
              <a:t>对话框。</a:t>
            </a:r>
            <a:r>
              <a:rPr lang="zh-CN" altLang="zh-CN" sz="2000" dirty="0"/>
              <a:t>单击“新建”按钮，选择弹出快捷菜单中的“站点”选项。</a:t>
            </a:r>
          </a:p>
          <a:p>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552700"/>
            <a:ext cx="267481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599" y="2438400"/>
            <a:ext cx="36090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09303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52400"/>
            <a:ext cx="8001000" cy="2819400"/>
          </a:xfrm>
        </p:spPr>
        <p:txBody>
          <a:bodyPr>
            <a:normAutofit/>
          </a:bodyPr>
          <a:lstStyle/>
          <a:p>
            <a:r>
              <a:rPr lang="zh-CN" altLang="zh-CN" sz="2000" dirty="0"/>
              <a:t>（</a:t>
            </a:r>
            <a:r>
              <a:rPr lang="en-US" altLang="zh-CN" sz="2000" dirty="0"/>
              <a:t>2</a:t>
            </a:r>
            <a:r>
              <a:rPr lang="zh-CN" altLang="zh-CN" sz="2000" dirty="0"/>
              <a:t>）选择新建站点后会弹出“站点设置”对话框，选择“站点”选项，在右侧窗口提示输入“站点名称”和“本地站点文件夹”，站点名称为</a:t>
            </a:r>
            <a:r>
              <a:rPr lang="en-US" altLang="zh-CN" sz="2000" dirty="0" err="1"/>
              <a:t>qmeducation</a:t>
            </a:r>
            <a:r>
              <a:rPr lang="zh-CN" altLang="zh-CN" sz="2000" dirty="0"/>
              <a:t>，本地站点文件夹选择</a:t>
            </a:r>
            <a:r>
              <a:rPr lang="en-US" altLang="zh-CN" sz="2000" dirty="0"/>
              <a:t>E</a:t>
            </a:r>
            <a:r>
              <a:rPr lang="zh-CN" altLang="zh-CN" sz="2000" dirty="0"/>
              <a:t>盘并新建文件夹</a:t>
            </a:r>
            <a:r>
              <a:rPr lang="en-US" altLang="zh-CN" sz="2000" dirty="0" err="1"/>
              <a:t>qmedu</a:t>
            </a:r>
            <a:r>
              <a:rPr lang="zh-CN" altLang="zh-CN" sz="2000" dirty="0" smtClean="0"/>
              <a:t>，单击</a:t>
            </a:r>
            <a:r>
              <a:rPr lang="zh-CN" altLang="zh-CN" sz="2000" dirty="0"/>
              <a:t>“保存”按钮后，本地站点创建完成。</a:t>
            </a:r>
            <a:endParaRPr lang="zh-CN" altLang="en-US" sz="20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09" y="1676400"/>
            <a:ext cx="6553200" cy="423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999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304800"/>
            <a:ext cx="7924800" cy="4724400"/>
          </a:xfrm>
        </p:spPr>
        <p:txBody>
          <a:bodyPr>
            <a:normAutofit fontScale="70000" lnSpcReduction="20000"/>
          </a:bodyPr>
          <a:lstStyle/>
          <a:p>
            <a:r>
              <a:rPr lang="x-none" altLang="zh-CN" dirty="0"/>
              <a:t>3．</a:t>
            </a:r>
            <a:r>
              <a:rPr lang="x-none" altLang="zh-CN" dirty="0" smtClean="0"/>
              <a:t>创建站点目录结构</a:t>
            </a:r>
            <a:endParaRPr lang="en-US" altLang="zh-CN" dirty="0" smtClean="0"/>
          </a:p>
          <a:p>
            <a:pPr marL="0" indent="0">
              <a:buNone/>
            </a:pPr>
            <a:r>
              <a:rPr lang="zh-CN" altLang="zh-CN" dirty="0"/>
              <a:t>（</a:t>
            </a:r>
            <a:r>
              <a:rPr lang="en-US" altLang="zh-CN" dirty="0"/>
              <a:t>1</a:t>
            </a:r>
            <a:r>
              <a:rPr lang="zh-CN" altLang="zh-CN" dirty="0"/>
              <a:t>）在“文件”面板中右击根目录，在弹出的快捷菜单中选择“新建文件”或“新建文件夹”</a:t>
            </a:r>
            <a:r>
              <a:rPr lang="zh-CN" altLang="zh-CN" dirty="0" smtClean="0"/>
              <a:t>选项</a:t>
            </a:r>
            <a:r>
              <a:rPr lang="zh-CN" altLang="en-US" dirty="0" smtClean="0"/>
              <a:t>。</a:t>
            </a:r>
            <a:r>
              <a:rPr lang="zh-CN" altLang="zh-CN" dirty="0" smtClean="0"/>
              <a:t>在</a:t>
            </a:r>
            <a:r>
              <a:rPr lang="zh-CN" altLang="zh-CN" dirty="0"/>
              <a:t>根目录中建立文件</a:t>
            </a:r>
            <a:r>
              <a:rPr lang="en-US" altLang="zh-CN" dirty="0"/>
              <a:t>index.html</a:t>
            </a:r>
            <a:r>
              <a:rPr lang="zh-CN" altLang="zh-CN" dirty="0"/>
              <a:t>（首页文件）和文件夹</a:t>
            </a:r>
            <a:r>
              <a:rPr lang="en-US" altLang="zh-CN" dirty="0"/>
              <a:t>images</a:t>
            </a:r>
            <a:r>
              <a:rPr lang="zh-CN" altLang="zh-CN" dirty="0"/>
              <a:t>（存放图片文件）等。</a:t>
            </a:r>
          </a:p>
          <a:p>
            <a:pPr marL="0" indent="0">
              <a:buNone/>
            </a:pPr>
            <a:r>
              <a:rPr lang="x-none" altLang="zh-CN" dirty="0"/>
              <a:t>	 	 </a:t>
            </a:r>
            <a:endParaRPr lang="zh-CN" altLang="zh-CN" dirty="0"/>
          </a:p>
          <a:p>
            <a:pPr marL="0" indent="0">
              <a:buNone/>
            </a:pPr>
            <a:r>
              <a:rPr lang="zh-CN" altLang="zh-CN" dirty="0" smtClean="0"/>
              <a:t>（</a:t>
            </a:r>
            <a:r>
              <a:rPr lang="en-US" altLang="zh-CN" dirty="0"/>
              <a:t>2</a:t>
            </a:r>
            <a:r>
              <a:rPr lang="zh-CN" altLang="zh-CN" dirty="0"/>
              <a:t>）建好一级目录后还可以在各一级目录中建立二级目录，用于分类存放文件。</a:t>
            </a:r>
          </a:p>
          <a:p>
            <a:pPr marL="0" indent="0">
              <a:buNone/>
            </a:pPr>
            <a:r>
              <a:rPr lang="zh-CN" altLang="zh-CN" dirty="0"/>
              <a:t>在创建目录时为文件和文件夹命名需要遵守的命名规则如下：</a:t>
            </a:r>
          </a:p>
          <a:p>
            <a:pPr lvl="1"/>
            <a:r>
              <a:rPr lang="x-none" altLang="zh-CN" dirty="0"/>
              <a:t>最好用英文或者汉语拼音缩写命名。文件多的时候可以与数字、符号组合使用，不能使用中文命名。</a:t>
            </a:r>
            <a:endParaRPr lang="zh-CN" altLang="zh-CN" dirty="0"/>
          </a:p>
          <a:p>
            <a:pPr lvl="1"/>
            <a:r>
              <a:rPr lang="x-none" altLang="zh-CN" dirty="0"/>
              <a:t>最好使用小写字母，因为有些操作系统（如</a:t>
            </a:r>
            <a:r>
              <a:rPr lang="zh-CN" altLang="zh-CN" dirty="0"/>
              <a:t>UNIX</a:t>
            </a:r>
            <a:r>
              <a:rPr lang="x-none" altLang="zh-CN" dirty="0"/>
              <a:t>）对大小写敏感。</a:t>
            </a:r>
            <a:endParaRPr lang="zh-CN" altLang="zh-CN" dirty="0"/>
          </a:p>
          <a:p>
            <a:pPr lvl="1"/>
            <a:r>
              <a:rPr lang="zh-CN" altLang="zh-CN" dirty="0"/>
              <a:t>文件和文件夹的名称可以使用下划线“_”，但是不能使用空格、特殊符号以及“~”、“！”、“@”、“#”、“$”、“%”、“^”、“&amp;”、“*”等符号，名字不要过长。</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594483614"/>
      </p:ext>
    </p:extLst>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7062</TotalTime>
  <Words>2053</Words>
  <Application>Microsoft Office PowerPoint</Application>
  <PresentationFormat>全屏显示(4:3)</PresentationFormat>
  <Paragraphs>164</Paragraphs>
  <Slides>27</Slides>
  <Notes>2</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Crayons</vt:lpstr>
      <vt:lpstr>网页设计与制作</vt:lpstr>
      <vt:lpstr>本章内容</vt:lpstr>
      <vt:lpstr>4.1 Dreamweaver CS5入门</vt:lpstr>
      <vt:lpstr>4.1 Dreamweaver CS5入门</vt:lpstr>
      <vt:lpstr>4.1 Dreamweaver CS5入门</vt:lpstr>
      <vt:lpstr>4.2  Dreamweaver CS5站点管理</vt:lpstr>
      <vt:lpstr>PowerPoint 演示文稿</vt:lpstr>
      <vt:lpstr>PowerPoint 演示文稿</vt:lpstr>
      <vt:lpstr>PowerPoint 演示文稿</vt:lpstr>
      <vt:lpstr> 2.2.2  站点管理</vt:lpstr>
      <vt:lpstr>4.3  制作简单网页</vt:lpstr>
      <vt:lpstr>4.3.3  文本的插入与编辑</vt:lpstr>
      <vt:lpstr>4.3.3  文本的插入与编辑</vt:lpstr>
      <vt:lpstr>4.3.3  文本的插入与编辑</vt:lpstr>
      <vt:lpstr>4.3.4  图片的插入与编辑</vt:lpstr>
      <vt:lpstr>PowerPoint 演示文稿</vt:lpstr>
      <vt:lpstr>4.3.5  CSS基础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CSS代码如下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项炜</cp:lastModifiedBy>
  <cp:revision>1549</cp:revision>
  <cp:lastPrinted>1601-01-01T00:00:00Z</cp:lastPrinted>
  <dcterms:created xsi:type="dcterms:W3CDTF">1601-01-01T00:00:00Z</dcterms:created>
  <dcterms:modified xsi:type="dcterms:W3CDTF">2017-09-19T13:46:58Z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