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62" r:id="rId4"/>
    <p:sldId id="261" r:id="rId5"/>
    <p:sldId id="263" r:id="rId6"/>
    <p:sldId id="264" r:id="rId7"/>
    <p:sldId id="266" r:id="rId8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2000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ctr" rtl="0" fontAlgn="base">
      <a:spcBef>
        <a:spcPct val="2000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ctr" rtl="0" fontAlgn="base">
      <a:spcBef>
        <a:spcPct val="2000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ctr" rtl="0" fontAlgn="base">
      <a:spcBef>
        <a:spcPct val="2000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ctr" rtl="0" fontAlgn="base">
      <a:spcBef>
        <a:spcPct val="2000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DBA0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83" autoAdjust="0"/>
    <p:restoredTop sz="92018" autoAdjust="0"/>
  </p:normalViewPr>
  <p:slideViewPr>
    <p:cSldViewPr>
      <p:cViewPr varScale="1">
        <p:scale>
          <a:sx n="101" d="100"/>
          <a:sy n="101" d="100"/>
        </p:scale>
        <p:origin x="-11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1D5F64-A903-4827-A4C5-D577F4C0272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5783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0EC9F-EFDA-4956-8842-E70A0A55F3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5708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DE8DF5-F777-4354-AAA2-3EAC684648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1065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1E865-7085-4ADA-B2ED-5B0744C3D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6733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E97B55-97C4-4BD0-A1FD-97824E88AF7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2981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ED4EA-AAD4-4CF2-94AF-39D21C4448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2043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8DD69C-9877-447E-98C5-F1C2206421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7855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2BE052-C04E-4DD7-9F93-6669BF43FD3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7667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7DFE8-8D61-45FA-95B0-B2D9974899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2494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BFD16-A88F-4563-85A2-A0D8B2C8D5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2902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F1D2C-3BDF-4CBF-AFE1-81E4C02AF3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4253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/>
            </a:lvl1pPr>
          </a:lstStyle>
          <a:p>
            <a:fld id="{D85E276C-B8A3-4C3B-8411-8C70F423BF6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4787900" y="4581525"/>
            <a:ext cx="3267075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——</a:t>
            </a:r>
            <a:r>
              <a:rPr lang="zh-CN" altLang="en-US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（德）舒曼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2124075" y="1341438"/>
            <a:ext cx="5832475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endParaRPr lang="en-US" altLang="zh-CN" sz="1800"/>
          </a:p>
          <a:p>
            <a:pPr algn="l">
              <a:spcBef>
                <a:spcPct val="0"/>
              </a:spcBef>
            </a:pPr>
            <a:r>
              <a:rPr lang="zh-CN" altLang="en-US" sz="1800"/>
              <a:t>（</a:t>
            </a:r>
            <a:r>
              <a:rPr lang="en-US" altLang="zh-CN" sz="1800"/>
              <a:t>Robert Schumann,1810</a:t>
            </a:r>
            <a:r>
              <a:rPr lang="zh-CN" altLang="en-US" sz="1800"/>
              <a:t>－</a:t>
            </a:r>
            <a:r>
              <a:rPr lang="en-US" altLang="zh-CN" sz="1800"/>
              <a:t>1856</a:t>
            </a:r>
            <a:r>
              <a:rPr lang="zh-CN" altLang="en-US" sz="1800"/>
              <a:t>），德国著名的音乐家，自幼显露出音乐、诗歌、戏剧等多方面的才华。先学法律，但仍孜孜不倦地学音乐，以至成为当地首屈一指的钢琴家。</a:t>
            </a:r>
            <a:r>
              <a:rPr lang="en-US" altLang="zh-CN" sz="1800"/>
              <a:t>1830</a:t>
            </a:r>
            <a:r>
              <a:rPr lang="zh-CN" altLang="en-US" sz="1800"/>
              <a:t>正式开始了音乐家的生涯。由于急于求成，把手指练坏，转而从事音乐创作和评论。他是浪漫主义音乐成熟时期的代表之一，生性热情敏感，并且有民主主义思想。</a:t>
            </a:r>
            <a:r>
              <a:rPr lang="en-US" altLang="zh-CN" sz="1800"/>
              <a:t>1834</a:t>
            </a:r>
            <a:r>
              <a:rPr lang="zh-CN" altLang="en-US" sz="1800"/>
              <a:t>年创办</a:t>
            </a:r>
            <a:r>
              <a:rPr lang="en-US" altLang="zh-CN" sz="1800"/>
              <a:t>《</a:t>
            </a:r>
            <a:r>
              <a:rPr lang="zh-CN" altLang="en-US" sz="1800"/>
              <a:t>新音乐杂志</a:t>
            </a:r>
            <a:r>
              <a:rPr lang="en-US" altLang="zh-CN" sz="1800"/>
              <a:t>》</a:t>
            </a:r>
            <a:r>
              <a:rPr lang="zh-CN" altLang="en-US" sz="1800"/>
              <a:t>，对改变当时陈腐的音乐空气，促进浪漫艺术的发展，起到重要的作用。</a:t>
            </a:r>
          </a:p>
          <a:p>
            <a:pPr algn="l">
              <a:spcBef>
                <a:spcPct val="0"/>
              </a:spcBef>
            </a:pPr>
            <a:r>
              <a:rPr lang="zh-CN" altLang="en-US" sz="1800"/>
              <a:t>　　作有许多新颖独特的钢琴名曲如</a:t>
            </a:r>
            <a:r>
              <a:rPr lang="en-US" altLang="zh-CN" sz="1800"/>
              <a:t>《</a:t>
            </a:r>
            <a:r>
              <a:rPr lang="zh-CN" altLang="en-US" sz="1800"/>
              <a:t>蝴蝶</a:t>
            </a:r>
            <a:r>
              <a:rPr lang="en-US" altLang="zh-CN" sz="1800"/>
              <a:t>》</a:t>
            </a:r>
            <a:r>
              <a:rPr lang="zh-CN" altLang="en-US" sz="1800"/>
              <a:t>、</a:t>
            </a:r>
            <a:r>
              <a:rPr lang="en-US" altLang="zh-CN" sz="1800"/>
              <a:t>《</a:t>
            </a:r>
            <a:r>
              <a:rPr lang="zh-CN" altLang="en-US" sz="1800"/>
              <a:t>狂欢节</a:t>
            </a:r>
            <a:r>
              <a:rPr lang="en-US" altLang="zh-CN" sz="1800"/>
              <a:t>》</a:t>
            </a:r>
            <a:r>
              <a:rPr lang="zh-CN" altLang="en-US" sz="1800"/>
              <a:t>、</a:t>
            </a:r>
            <a:r>
              <a:rPr lang="en-US" altLang="zh-CN" sz="1800"/>
              <a:t>《</a:t>
            </a:r>
            <a:r>
              <a:rPr lang="zh-CN" altLang="en-US" sz="1800"/>
              <a:t>交响练习曲</a:t>
            </a:r>
            <a:r>
              <a:rPr lang="en-US" altLang="zh-CN" sz="1800"/>
              <a:t>》</a:t>
            </a:r>
            <a:r>
              <a:rPr lang="zh-CN" altLang="en-US" sz="1800"/>
              <a:t>、</a:t>
            </a:r>
            <a:r>
              <a:rPr lang="en-US" altLang="zh-CN" sz="1800"/>
              <a:t>《</a:t>
            </a:r>
            <a:r>
              <a:rPr lang="zh-CN" altLang="en-US" sz="1800"/>
              <a:t>幻想曲集</a:t>
            </a:r>
            <a:r>
              <a:rPr lang="en-US" altLang="zh-CN" sz="1800"/>
              <a:t>》</a:t>
            </a:r>
            <a:r>
              <a:rPr lang="zh-CN" altLang="en-US" sz="1800"/>
              <a:t>等，促进了浪漫主义音乐风格的发展。</a:t>
            </a:r>
            <a:r>
              <a:rPr lang="en-US" altLang="zh-CN" sz="1800"/>
              <a:t>1840</a:t>
            </a:r>
            <a:r>
              <a:rPr lang="zh-CN" altLang="en-US" sz="1800"/>
              <a:t>年写了一百三十八首歌曲，被称为“歌曲文萃”。最著名的有：歌曲集</a:t>
            </a:r>
            <a:r>
              <a:rPr lang="en-US" altLang="zh-CN" sz="1800"/>
              <a:t>《</a:t>
            </a:r>
            <a:r>
              <a:rPr lang="zh-CN" altLang="en-US" sz="1800"/>
              <a:t>桃金娘</a:t>
            </a:r>
            <a:r>
              <a:rPr lang="en-US" altLang="zh-CN" sz="1800"/>
              <a:t>》</a:t>
            </a:r>
            <a:r>
              <a:rPr lang="zh-CN" altLang="en-US" sz="1800"/>
              <a:t>、</a:t>
            </a:r>
            <a:r>
              <a:rPr lang="en-US" altLang="zh-CN" sz="1800"/>
              <a:t>《</a:t>
            </a:r>
            <a:r>
              <a:rPr lang="zh-CN" altLang="en-US" sz="1800"/>
              <a:t>诗人之恋</a:t>
            </a:r>
            <a:r>
              <a:rPr lang="en-US" altLang="zh-CN" sz="1800"/>
              <a:t>》</a:t>
            </a:r>
            <a:r>
              <a:rPr lang="zh-CN" altLang="en-US" sz="1800"/>
              <a:t>等。后又写下了四部交响曲，及</a:t>
            </a:r>
            <a:r>
              <a:rPr lang="en-US" altLang="zh-CN" sz="1800"/>
              <a:t>《a</a:t>
            </a:r>
            <a:r>
              <a:rPr lang="zh-CN" altLang="en-US" sz="1800"/>
              <a:t>小调钢琴协奏曲</a:t>
            </a:r>
            <a:r>
              <a:rPr lang="en-US" altLang="zh-CN" sz="1800"/>
              <a:t>》</a:t>
            </a:r>
            <a:r>
              <a:rPr lang="zh-CN" altLang="en-US" sz="1800"/>
              <a:t>、</a:t>
            </a:r>
            <a:r>
              <a:rPr lang="en-US" altLang="zh-CN" sz="1800"/>
              <a:t>《</a:t>
            </a:r>
            <a:r>
              <a:rPr lang="zh-CN" altLang="en-US" sz="1800"/>
              <a:t>曼弗雷德序曲</a:t>
            </a:r>
            <a:r>
              <a:rPr lang="en-US" altLang="zh-CN" sz="1800"/>
              <a:t>》</a:t>
            </a:r>
            <a:r>
              <a:rPr lang="zh-CN" altLang="en-US" sz="1800"/>
              <a:t>等杰出的作品。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1619250" y="333375"/>
            <a:ext cx="3384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罗伯特</a:t>
            </a:r>
            <a:r>
              <a:rPr lang="en-US" altLang="zh-CN"/>
              <a:t>·</a:t>
            </a:r>
            <a:r>
              <a:rPr lang="zh-CN" altLang="en-US"/>
              <a:t>舒曼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2"/>
          <p:cNvSpPr>
            <a:spLocks noChangeArrowheads="1" noChangeShapeType="1" noTextEdit="1"/>
          </p:cNvSpPr>
          <p:nvPr/>
        </p:nvSpPr>
        <p:spPr bwMode="auto">
          <a:xfrm>
            <a:off x="4787900" y="4581525"/>
            <a:ext cx="3267075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——</a:t>
            </a:r>
            <a:r>
              <a:rPr lang="zh-CN" altLang="en-US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（德）舒曼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219200" y="304800"/>
            <a:ext cx="7056438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 altLang="zh-CN" sz="2800"/>
          </a:p>
          <a:p>
            <a:pPr algn="l">
              <a:spcBef>
                <a:spcPct val="50000"/>
              </a:spcBef>
            </a:pPr>
            <a:endParaRPr lang="en-US" altLang="zh-CN" sz="2800"/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403350" y="171450"/>
            <a:ext cx="6985000" cy="668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甜美的梦幻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把梦放进摇篮吧，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让我们摇呀摇呀，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带着甜美的向往，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让它像宝宝一般长大。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啊，梦呀，如你是一幅画卷，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我们就该是怒放的鲜花，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开在通往未来的路上，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让每个脚印洒满彩霞。</a:t>
            </a: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1026"/>
          <p:cNvSpPr>
            <a:spLocks noChangeArrowheads="1" noChangeShapeType="1" noTextEdit="1"/>
          </p:cNvSpPr>
          <p:nvPr/>
        </p:nvSpPr>
        <p:spPr bwMode="auto">
          <a:xfrm>
            <a:off x="4787900" y="4581525"/>
            <a:ext cx="3267075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——</a:t>
            </a:r>
            <a:r>
              <a:rPr lang="zh-CN" altLang="en-US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（德）舒曼</a:t>
            </a:r>
          </a:p>
        </p:txBody>
      </p:sp>
      <p:sp>
        <p:nvSpPr>
          <p:cNvPr id="10243" name="Text Box 1027"/>
          <p:cNvSpPr txBox="1">
            <a:spLocks noChangeArrowheads="1"/>
          </p:cNvSpPr>
          <p:nvPr/>
        </p:nvSpPr>
        <p:spPr bwMode="auto">
          <a:xfrm>
            <a:off x="1331913" y="1196975"/>
            <a:ext cx="70564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3600"/>
          </a:p>
        </p:txBody>
      </p:sp>
      <p:sp>
        <p:nvSpPr>
          <p:cNvPr id="10244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DBA0EE">
                  <a:gamma/>
                  <a:shade val="46275"/>
                  <a:invGamma/>
                </a:srgbClr>
              </a:gs>
              <a:gs pos="50000">
                <a:srgbClr val="DBA0EE"/>
              </a:gs>
              <a:gs pos="100000">
                <a:srgbClr val="DBA0EE">
                  <a:gamma/>
                  <a:shade val="46275"/>
                  <a:invGamma/>
                </a:srgbClr>
              </a:gs>
            </a:gsLst>
            <a:lin ang="5400000" scaled="1"/>
          </a:gradFill>
          <a:ln/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r>
              <a:rPr lang="en-US" altLang="zh-CN" sz="2800">
                <a:solidFill>
                  <a:schemeClr val="bg1"/>
                </a:solidFill>
              </a:rPr>
              <a:t>《</a:t>
            </a:r>
            <a:r>
              <a:rPr lang="zh-CN" altLang="en-US" sz="2800">
                <a:solidFill>
                  <a:schemeClr val="bg1"/>
                </a:solidFill>
              </a:rPr>
              <a:t>童年情景</a:t>
            </a:r>
            <a:r>
              <a:rPr lang="en-US" altLang="zh-CN" sz="2800">
                <a:solidFill>
                  <a:schemeClr val="bg1"/>
                </a:solidFill>
              </a:rPr>
              <a:t>》</a:t>
            </a:r>
            <a:r>
              <a:rPr lang="zh-CN" altLang="en-US" sz="2800">
                <a:solidFill>
                  <a:schemeClr val="bg1"/>
                </a:solidFill>
              </a:rPr>
              <a:t>是作者于</a:t>
            </a:r>
            <a:r>
              <a:rPr lang="en-US" altLang="zh-CN" sz="2800">
                <a:solidFill>
                  <a:schemeClr val="bg1"/>
                </a:solidFill>
              </a:rPr>
              <a:t>1838</a:t>
            </a:r>
            <a:r>
              <a:rPr lang="zh-CN" altLang="en-US" sz="2800">
                <a:solidFill>
                  <a:schemeClr val="bg1"/>
                </a:solidFill>
              </a:rPr>
              <a:t>年创作的一组音乐小品的总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题目，是钢琴艺术史上的一部极为独特的作品。虽然按内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容来说是描写儿童生活的，但这部作品不只是为儿童所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写，也是为成人所作，表现成年人对童年时光的回忆。作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品手法洗炼，形象刻画生动准确，心理描写逼真，欢快动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人，饶有情趣，但也流露出一种因为童年逝去而产生的惆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怅感。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2"/>
          <p:cNvSpPr>
            <a:spLocks noChangeArrowheads="1" noChangeShapeType="1" noTextEdit="1"/>
          </p:cNvSpPr>
          <p:nvPr/>
        </p:nvSpPr>
        <p:spPr bwMode="auto">
          <a:xfrm>
            <a:off x="4787900" y="4581525"/>
            <a:ext cx="3267075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——</a:t>
            </a:r>
            <a:r>
              <a:rPr lang="zh-CN" altLang="en-US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（德）舒曼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331913" y="1196975"/>
            <a:ext cx="70564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360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DBA0EE">
                  <a:gamma/>
                  <a:shade val="46275"/>
                  <a:invGamma/>
                </a:srgbClr>
              </a:gs>
              <a:gs pos="50000">
                <a:srgbClr val="DBA0EE"/>
              </a:gs>
              <a:gs pos="100000">
                <a:srgbClr val="DBA0EE">
                  <a:gamma/>
                  <a:shade val="46275"/>
                  <a:invGamma/>
                </a:srgbClr>
              </a:gs>
            </a:gsLst>
            <a:lin ang="5400000" scaled="1"/>
          </a:gradFill>
          <a:ln/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r>
              <a:rPr lang="en-US" altLang="zh-CN" sz="4000">
                <a:solidFill>
                  <a:schemeClr val="bg1"/>
                </a:solidFill>
              </a:rPr>
              <a:t>《</a:t>
            </a:r>
            <a:r>
              <a:rPr lang="zh-CN" altLang="en-US" sz="4000">
                <a:solidFill>
                  <a:schemeClr val="bg1"/>
                </a:solidFill>
              </a:rPr>
              <a:t>童年情景</a:t>
            </a:r>
            <a:r>
              <a:rPr lang="en-US" altLang="zh-CN" sz="4000">
                <a:solidFill>
                  <a:schemeClr val="bg1"/>
                </a:solidFill>
              </a:rPr>
              <a:t>》</a:t>
            </a:r>
            <a:r>
              <a:rPr lang="zh-CN" altLang="en-US" sz="4000">
                <a:solidFill>
                  <a:schemeClr val="bg1"/>
                </a:solidFill>
              </a:rPr>
              <a:t>之梦幻曲 钢琴曲，完成于</a:t>
            </a:r>
          </a:p>
          <a:p>
            <a:pPr>
              <a:lnSpc>
                <a:spcPct val="80000"/>
              </a:lnSpc>
            </a:pPr>
            <a:endParaRPr lang="zh-CN" altLang="en-US" sz="40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4000">
                <a:solidFill>
                  <a:schemeClr val="bg1"/>
                </a:solidFill>
              </a:rPr>
              <a:t>1838</a:t>
            </a:r>
            <a:r>
              <a:rPr lang="zh-CN" altLang="en-US" sz="4000">
                <a:solidFill>
                  <a:schemeClr val="bg1"/>
                </a:solidFill>
              </a:rPr>
              <a:t>年，是舒曼所作十三首</a:t>
            </a:r>
            <a:r>
              <a:rPr lang="en-US" altLang="zh-CN" sz="4000">
                <a:solidFill>
                  <a:schemeClr val="bg1"/>
                </a:solidFill>
              </a:rPr>
              <a:t>《</a:t>
            </a:r>
            <a:r>
              <a:rPr lang="zh-CN" altLang="en-US" sz="4000">
                <a:solidFill>
                  <a:schemeClr val="bg1"/>
                </a:solidFill>
              </a:rPr>
              <a:t>童年情景</a:t>
            </a:r>
            <a:r>
              <a:rPr lang="en-US" altLang="zh-CN" sz="4000">
                <a:solidFill>
                  <a:schemeClr val="bg1"/>
                </a:solidFill>
              </a:rPr>
              <a:t>》</a:t>
            </a:r>
          </a:p>
          <a:p>
            <a:pPr>
              <a:lnSpc>
                <a:spcPct val="80000"/>
              </a:lnSpc>
            </a:pPr>
            <a:endParaRPr lang="en-US" altLang="zh-CN" sz="40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4000">
                <a:solidFill>
                  <a:schemeClr val="bg1"/>
                </a:solidFill>
              </a:rPr>
              <a:t>中的第七首。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1026"/>
          <p:cNvSpPr>
            <a:spLocks noChangeArrowheads="1" noChangeShapeType="1" noTextEdit="1"/>
          </p:cNvSpPr>
          <p:nvPr/>
        </p:nvSpPr>
        <p:spPr bwMode="auto">
          <a:xfrm>
            <a:off x="4787900" y="4581525"/>
            <a:ext cx="3267075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——</a:t>
            </a:r>
            <a:r>
              <a:rPr lang="zh-CN" altLang="en-US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（德）舒曼</a:t>
            </a:r>
          </a:p>
        </p:txBody>
      </p:sp>
      <p:sp>
        <p:nvSpPr>
          <p:cNvPr id="11267" name="Text Box 1027"/>
          <p:cNvSpPr txBox="1">
            <a:spLocks noChangeArrowheads="1"/>
          </p:cNvSpPr>
          <p:nvPr/>
        </p:nvSpPr>
        <p:spPr bwMode="auto">
          <a:xfrm>
            <a:off x="1331913" y="1196975"/>
            <a:ext cx="70564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3600"/>
          </a:p>
        </p:txBody>
      </p:sp>
      <p:sp>
        <p:nvSpPr>
          <p:cNvPr id="1126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7478713"/>
          </a:xfrm>
          <a:gradFill rotWithShape="1">
            <a:gsLst>
              <a:gs pos="0">
                <a:srgbClr val="DBA0EE">
                  <a:gamma/>
                  <a:shade val="46275"/>
                  <a:invGamma/>
                </a:srgbClr>
              </a:gs>
              <a:gs pos="50000">
                <a:srgbClr val="DBA0EE"/>
              </a:gs>
              <a:gs pos="100000">
                <a:srgbClr val="DBA0EE">
                  <a:gamma/>
                  <a:shade val="46275"/>
                  <a:invGamma/>
                </a:srgbClr>
              </a:gs>
            </a:gsLst>
            <a:lin ang="5400000" scaled="1"/>
          </a:gradFill>
          <a:ln/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endParaRPr lang="en-US" altLang="zh-CN" sz="2800"/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这其中的第七首</a:t>
            </a:r>
            <a:r>
              <a:rPr lang="en-US" altLang="zh-CN" sz="2800">
                <a:solidFill>
                  <a:schemeClr val="bg1"/>
                </a:solidFill>
              </a:rPr>
              <a:t>《</a:t>
            </a:r>
            <a:r>
              <a:rPr lang="zh-CN" altLang="en-US" sz="2800">
                <a:solidFill>
                  <a:schemeClr val="bg1"/>
                </a:solidFill>
              </a:rPr>
              <a:t>梦幻曲</a:t>
            </a:r>
            <a:r>
              <a:rPr lang="en-US" altLang="zh-CN" sz="2800">
                <a:solidFill>
                  <a:schemeClr val="bg1"/>
                </a:solidFill>
              </a:rPr>
              <a:t>》</a:t>
            </a:r>
            <a:r>
              <a:rPr lang="zh-CN" altLang="en-US" sz="2800">
                <a:solidFill>
                  <a:schemeClr val="bg1"/>
                </a:solidFill>
              </a:rPr>
              <a:t>是全世界妇孺皆知的名曲，经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常被改编成各种乐器的独奏曲。这首曲子主题非常简洁，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具有动人的抒情风格和芬芳的幻想色彩，旋律线几经跌宕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起伏，婉转流连，使人不觉中被引入轻盈飘渺的梦幻世界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（片段</a:t>
            </a:r>
            <a:r>
              <a:rPr lang="en-US" altLang="zh-CN" sz="2800">
                <a:solidFill>
                  <a:schemeClr val="bg1"/>
                </a:solidFill>
              </a:rPr>
              <a:t>1 </a:t>
            </a:r>
            <a:r>
              <a:rPr lang="zh-CN" altLang="en-US" sz="2800">
                <a:solidFill>
                  <a:schemeClr val="bg1"/>
                </a:solidFill>
              </a:rPr>
              <a:t>）。 </a:t>
            </a: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2"/>
          <p:cNvSpPr>
            <a:spLocks noChangeArrowheads="1" noChangeShapeType="1" noTextEdit="1"/>
          </p:cNvSpPr>
          <p:nvPr/>
        </p:nvSpPr>
        <p:spPr bwMode="auto">
          <a:xfrm>
            <a:off x="4787900" y="4581525"/>
            <a:ext cx="3267075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——</a:t>
            </a:r>
            <a:r>
              <a:rPr lang="zh-CN" altLang="en-US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（德）舒曼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331913" y="1196975"/>
            <a:ext cx="70564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360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DBA0EE">
                  <a:gamma/>
                  <a:shade val="46275"/>
                  <a:invGamma/>
                </a:srgbClr>
              </a:gs>
              <a:gs pos="50000">
                <a:srgbClr val="DBA0EE"/>
              </a:gs>
              <a:gs pos="100000">
                <a:srgbClr val="DBA0EE">
                  <a:gamma/>
                  <a:shade val="46275"/>
                  <a:invGamma/>
                </a:srgbClr>
              </a:gs>
            </a:gsLst>
            <a:lin ang="5400000" scaled="1"/>
          </a:gradFill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/>
              <a:t>　　</a:t>
            </a:r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</a:pPr>
            <a:r>
              <a:rPr lang="en-US" altLang="zh-CN" sz="2800">
                <a:solidFill>
                  <a:schemeClr val="bg1"/>
                </a:solidFill>
              </a:rPr>
              <a:t>《</a:t>
            </a:r>
            <a:r>
              <a:rPr lang="zh-CN" altLang="en-US" sz="2800">
                <a:solidFill>
                  <a:schemeClr val="bg1"/>
                </a:solidFill>
              </a:rPr>
              <a:t>童年情景</a:t>
            </a:r>
            <a:r>
              <a:rPr lang="en-US" altLang="zh-CN" sz="2800">
                <a:solidFill>
                  <a:schemeClr val="bg1"/>
                </a:solidFill>
              </a:rPr>
              <a:t>》</a:t>
            </a:r>
            <a:r>
              <a:rPr lang="zh-CN" altLang="en-US" sz="2800">
                <a:solidFill>
                  <a:schemeClr val="bg1"/>
                </a:solidFill>
              </a:rPr>
              <a:t>的全部十三首乐曲都有标题，分别是：“异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国和异国的人民“、”奇异的故事“、”捉迷藏“、”孩子的请求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“、”无比的幸福“、”重大事件“、”梦幻曲“、”炉边“、”竹马</a:t>
            </a:r>
          </a:p>
          <a:p>
            <a:pPr>
              <a:lnSpc>
                <a:spcPct val="80000"/>
              </a:lnSpc>
            </a:pPr>
            <a:endParaRPr lang="zh-CN" altLang="en-US" sz="28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</a:rPr>
              <a:t>游戏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、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过分认真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、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惊吓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、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孩子入睡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、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诗人的话</a:t>
            </a:r>
            <a:r>
              <a:rPr lang="en-US" altLang="zh-CN" sz="2800">
                <a:solidFill>
                  <a:schemeClr val="bg1"/>
                </a:solidFill>
              </a:rPr>
              <a:t>"</a:t>
            </a:r>
            <a:r>
              <a:rPr lang="zh-CN" altLang="en-US" sz="2800">
                <a:solidFill>
                  <a:schemeClr val="bg1"/>
                </a:solidFill>
              </a:rPr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2"/>
          <p:cNvSpPr>
            <a:spLocks noChangeArrowheads="1" noChangeShapeType="1" noTextEdit="1"/>
          </p:cNvSpPr>
          <p:nvPr/>
        </p:nvSpPr>
        <p:spPr bwMode="auto">
          <a:xfrm>
            <a:off x="4787900" y="4581525"/>
            <a:ext cx="3267075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——</a:t>
            </a:r>
            <a:r>
              <a:rPr lang="zh-CN" altLang="en-US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（德）舒曼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331913" y="1196975"/>
            <a:ext cx="70564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3600"/>
          </a:p>
        </p:txBody>
      </p:sp>
      <p:sp>
        <p:nvSpPr>
          <p:cNvPr id="16390" name="WordArt 6"/>
          <p:cNvSpPr>
            <a:spLocks noChangeArrowheads="1" noChangeShapeType="1" noTextEdit="1"/>
          </p:cNvSpPr>
          <p:nvPr/>
        </p:nvSpPr>
        <p:spPr bwMode="auto">
          <a:xfrm>
            <a:off x="2133600" y="2362200"/>
            <a:ext cx="5029200" cy="13700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zh-CN" altLang="en-US" sz="3600" kern="10">
                <a:solidFill>
                  <a:srgbClr val="CC00FF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让我们来表演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282</TotalTime>
  <Words>415</Words>
  <Application>Microsoft Office PowerPoint</Application>
  <PresentationFormat>全屏显示(4:3)</PresentationFormat>
  <Paragraphs>70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Arial</vt:lpstr>
      <vt:lpstr>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aa</dc:creator>
  <cp:lastModifiedBy>Lxtx999.com</cp:lastModifiedBy>
  <cp:revision>13</cp:revision>
  <dcterms:created xsi:type="dcterms:W3CDTF">2005-03-06T04:34:00Z</dcterms:created>
  <dcterms:modified xsi:type="dcterms:W3CDTF">2013-05-06T11:21:47Z</dcterms:modified>
</cp:coreProperties>
</file>