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96" r:id="rId3"/>
    <p:sldMasterId id="2147483708" r:id="rId4"/>
  </p:sldMasterIdLst>
  <p:notesMasterIdLst>
    <p:notesMasterId r:id="rId33"/>
  </p:notesMasterIdLst>
  <p:sldIdLst>
    <p:sldId id="272" r:id="rId5"/>
    <p:sldId id="339" r:id="rId6"/>
    <p:sldId id="282" r:id="rId7"/>
    <p:sldId id="338" r:id="rId8"/>
    <p:sldId id="346" r:id="rId9"/>
    <p:sldId id="352" r:id="rId10"/>
    <p:sldId id="354" r:id="rId11"/>
    <p:sldId id="337" r:id="rId12"/>
    <p:sldId id="336" r:id="rId13"/>
    <p:sldId id="381" r:id="rId14"/>
    <p:sldId id="353" r:id="rId15"/>
    <p:sldId id="335" r:id="rId16"/>
    <p:sldId id="327" r:id="rId17"/>
    <p:sldId id="329" r:id="rId18"/>
    <p:sldId id="330" r:id="rId19"/>
    <p:sldId id="328" r:id="rId20"/>
    <p:sldId id="356" r:id="rId21"/>
    <p:sldId id="355" r:id="rId22"/>
    <p:sldId id="383" r:id="rId23"/>
    <p:sldId id="318" r:id="rId24"/>
    <p:sldId id="364" r:id="rId25"/>
    <p:sldId id="363" r:id="rId26"/>
    <p:sldId id="362" r:id="rId27"/>
    <p:sldId id="361" r:id="rId28"/>
    <p:sldId id="357" r:id="rId29"/>
    <p:sldId id="382" r:id="rId30"/>
    <p:sldId id="384" r:id="rId31"/>
    <p:sldId id="345"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24" autoAdjust="0"/>
  </p:normalViewPr>
  <p:slideViewPr>
    <p:cSldViewPr>
      <p:cViewPr varScale="1">
        <p:scale>
          <a:sx n="88" d="100"/>
          <a:sy n="88" d="100"/>
        </p:scale>
        <p:origin x="816" y="78"/>
      </p:cViewPr>
      <p:guideLst>
        <p:guide orient="horz" pos="1620"/>
        <p:guide pos="2880"/>
      </p:guideLst>
    </p:cSldViewPr>
  </p:slideViewPr>
  <p:outlineViewPr>
    <p:cViewPr>
      <p:scale>
        <a:sx n="33" d="100"/>
        <a:sy n="33" d="100"/>
      </p:scale>
      <p:origin x="0" y="-1488"/>
    </p:cViewPr>
  </p:outlineViewPr>
  <p:notesTextViewPr>
    <p:cViewPr>
      <p:scale>
        <a:sx n="100" d="100"/>
        <a:sy n="100" d="100"/>
      </p:scale>
      <p:origin x="0" y="0"/>
    </p:cViewPr>
  </p:notesTextViewPr>
  <p:sorterViewPr>
    <p:cViewPr>
      <p:scale>
        <a:sx n="100" d="100"/>
        <a:sy n="100" d="100"/>
      </p:scale>
      <p:origin x="0" y="-352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2F6DA1-9AA1-4F20-9697-5002473A9B15}" type="datetimeFigureOut">
              <a:rPr lang="zh-CN" altLang="en-US" smtClean="0"/>
              <a:t>2017/1/2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0B02FA-1373-4D8C-930E-D0B9E7B6E907}" type="slidenum">
              <a:rPr lang="zh-CN" altLang="en-US" smtClean="0"/>
              <a:t>‹#›</a:t>
            </a:fld>
            <a:endParaRPr lang="zh-CN" altLang="en-US"/>
          </a:p>
        </p:txBody>
      </p:sp>
    </p:spTree>
    <p:extLst>
      <p:ext uri="{BB962C8B-B14F-4D97-AF65-F5344CB8AC3E}">
        <p14:creationId xmlns:p14="http://schemas.microsoft.com/office/powerpoint/2010/main" val="2721439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思考汽车寿命，你认为汽车寿命是多长？</a:t>
            </a:r>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3</a:t>
            </a:fld>
            <a:endParaRPr lang="zh-CN" altLang="en-US"/>
          </a:p>
        </p:txBody>
      </p:sp>
    </p:spTree>
    <p:extLst>
      <p:ext uri="{BB962C8B-B14F-4D97-AF65-F5344CB8AC3E}">
        <p14:creationId xmlns:p14="http://schemas.microsoft.com/office/powerpoint/2010/main" val="1864875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7</a:t>
            </a:fld>
            <a:endParaRPr lang="zh-CN" altLang="en-US"/>
          </a:p>
        </p:txBody>
      </p:sp>
    </p:spTree>
    <p:extLst>
      <p:ext uri="{BB962C8B-B14F-4D97-AF65-F5344CB8AC3E}">
        <p14:creationId xmlns:p14="http://schemas.microsoft.com/office/powerpoint/2010/main" val="1006944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济南公交汽车</a:t>
            </a:r>
            <a:r>
              <a:rPr lang="en-US" altLang="zh-CN" dirty="0" smtClean="0"/>
              <a:t>6</a:t>
            </a:r>
            <a:r>
              <a:rPr lang="zh-CN" altLang="en-US" dirty="0" smtClean="0"/>
              <a:t>年折旧寿命</a:t>
            </a:r>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9</a:t>
            </a:fld>
            <a:endParaRPr lang="zh-CN" altLang="en-US"/>
          </a:p>
        </p:txBody>
      </p:sp>
    </p:spTree>
    <p:extLst>
      <p:ext uri="{BB962C8B-B14F-4D97-AF65-F5344CB8AC3E}">
        <p14:creationId xmlns:p14="http://schemas.microsoft.com/office/powerpoint/2010/main" val="42366334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6625871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467794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385064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4100398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8467399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675217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6088180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6656951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4680469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9651705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1376725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0410244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7187523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7450831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3540751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637704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017511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249108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34686920"/>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9628501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5406785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5877567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5069582"/>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064342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8459433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372012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7889119"/>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55372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4735590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573196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9818777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84586155"/>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034782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25987871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3394236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42305783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27584" y="2643758"/>
            <a:ext cx="7992888" cy="665867"/>
          </a:xfrm>
        </p:spPr>
        <p:txBody>
          <a:bodyPr>
            <a:noAutofit/>
          </a:bodyPr>
          <a:lstStyle/>
          <a:p>
            <a:r>
              <a:rPr lang="zh-CN" altLang="en-US" sz="4000" dirty="0" smtClean="0">
                <a:solidFill>
                  <a:schemeClr val="tx1"/>
                </a:solidFill>
                <a:latin typeface="Adobe 黑体 Std R" pitchFamily="34" charset="-122"/>
                <a:ea typeface="Adobe 黑体 Std R" pitchFamily="34" charset="-122"/>
              </a:rPr>
              <a:t>项目五</a:t>
            </a:r>
            <a:r>
              <a:rPr lang="en-US" altLang="zh-CN" sz="4000" dirty="0" smtClean="0">
                <a:solidFill>
                  <a:schemeClr val="tx1"/>
                </a:solidFill>
                <a:latin typeface="Adobe 黑体 Std R" pitchFamily="34" charset="-122"/>
                <a:ea typeface="Adobe 黑体 Std R" pitchFamily="34" charset="-122"/>
              </a:rPr>
              <a:t>  </a:t>
            </a:r>
            <a:r>
              <a:rPr lang="zh-CN" altLang="en-US" sz="4000" dirty="0" smtClean="0">
                <a:solidFill>
                  <a:schemeClr val="tx1"/>
                </a:solidFill>
                <a:latin typeface="Adobe 黑体 Std R" pitchFamily="34" charset="-122"/>
                <a:ea typeface="Adobe 黑体 Std R" pitchFamily="34" charset="-122"/>
              </a:rPr>
              <a:t>汽车使用寿命</a:t>
            </a:r>
            <a:endParaRPr lang="zh-CN" altLang="en-US" sz="4000" dirty="0">
              <a:solidFill>
                <a:schemeClr val="tx1"/>
              </a:solidFill>
              <a:latin typeface="Adobe 黑体 Std R" pitchFamily="34" charset="-122"/>
              <a:ea typeface="Adobe 黑体 Std R" pitchFamily="34" charset="-122"/>
            </a:endParaRPr>
          </a:p>
        </p:txBody>
      </p:sp>
      <p:sp>
        <p:nvSpPr>
          <p:cNvPr id="6" name="TextBox 4"/>
          <p:cNvSpPr txBox="1"/>
          <p:nvPr/>
        </p:nvSpPr>
        <p:spPr>
          <a:xfrm>
            <a:off x="3383252" y="4371950"/>
            <a:ext cx="2148840" cy="523220"/>
          </a:xfrm>
          <a:prstGeom prst="rect">
            <a:avLst/>
          </a:prstGeom>
          <a:noFill/>
        </p:spPr>
        <p:txBody>
          <a:bodyPr wrap="square" rtlCol="0">
            <a:spAutoFit/>
          </a:bodyPr>
          <a:lstStyle/>
          <a:p>
            <a:pPr algn="ctr"/>
            <a:r>
              <a:rPr lang="zh-CN" altLang="en-US" sz="2800" b="1" dirty="0" smtClean="0">
                <a:latin typeface="黑体" panose="02010609060101010101" pitchFamily="49" charset="-122"/>
                <a:ea typeface="黑体" panose="02010609060101010101" pitchFamily="49" charset="-122"/>
              </a:rPr>
              <a:t>主讲</a:t>
            </a:r>
            <a:r>
              <a:rPr lang="en-US" altLang="zh-CN" sz="2800" b="1" dirty="0" smtClean="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刁立福</a:t>
            </a:r>
            <a:endParaRPr lang="zh-CN" altLang="en-US" sz="28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955754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35696" y="339502"/>
            <a:ext cx="6829444" cy="563180"/>
          </a:xfrm>
        </p:spPr>
        <p:txBody>
          <a:bodyPr>
            <a:noAutofit/>
          </a:bodyPr>
          <a:lstStyle/>
          <a:p>
            <a:pPr>
              <a:defRPr/>
            </a:pPr>
            <a:r>
              <a:rPr lang="zh-CN" altLang="en-US" sz="3600" dirty="0" smtClean="0">
                <a:latin typeface="黑体" pitchFamily="2" charset="-122"/>
                <a:ea typeface="黑体" pitchFamily="2" charset="-122"/>
              </a:rPr>
              <a:t>任务二</a:t>
            </a:r>
            <a:r>
              <a:rPr lang="zh-CN" altLang="en-US" sz="3600" dirty="0" smtClean="0">
                <a:latin typeface="黑体" pitchFamily="2" charset="-122"/>
                <a:ea typeface="黑体" pitchFamily="2" charset="-122"/>
              </a:rPr>
              <a:t> </a:t>
            </a:r>
            <a:r>
              <a:rPr lang="zh-CN" altLang="en-US" sz="3600" dirty="0" smtClean="0">
                <a:latin typeface="黑体" pitchFamily="2" charset="-122"/>
                <a:ea typeface="黑体" pitchFamily="2" charset="-122"/>
              </a:rPr>
              <a:t>汽车</a:t>
            </a:r>
            <a:r>
              <a:rPr lang="zh-CN" altLang="en-US" sz="3600" dirty="0">
                <a:latin typeface="黑体" pitchFamily="2" charset="-122"/>
                <a:ea typeface="黑体" pitchFamily="2" charset="-122"/>
              </a:rPr>
              <a:t>的</a:t>
            </a:r>
            <a:r>
              <a:rPr lang="zh-CN" altLang="en-US" sz="3600" dirty="0" smtClean="0">
                <a:latin typeface="黑体" pitchFamily="2" charset="-122"/>
                <a:ea typeface="黑体" pitchFamily="2" charset="-122"/>
              </a:rPr>
              <a:t>损耗与更新</a:t>
            </a:r>
            <a:endParaRPr lang="zh-CN" altLang="en-US" sz="3600" dirty="0">
              <a:latin typeface="黑体" pitchFamily="2" charset="-122"/>
              <a:ea typeface="黑体" pitchFamily="2" charset="-122"/>
            </a:endParaRPr>
          </a:p>
        </p:txBody>
      </p:sp>
      <p:sp>
        <p:nvSpPr>
          <p:cNvPr id="3" name="矩形 2"/>
          <p:cNvSpPr/>
          <p:nvPr/>
        </p:nvSpPr>
        <p:spPr>
          <a:xfrm>
            <a:off x="467544" y="1635646"/>
            <a:ext cx="8352928" cy="2172711"/>
          </a:xfrm>
          <a:prstGeom prst="rect">
            <a:avLst/>
          </a:prstGeom>
        </p:spPr>
        <p:txBody>
          <a:bodyPr wrap="square">
            <a:spAutoFit/>
          </a:bodyPr>
          <a:lstStyle/>
          <a:p>
            <a:pPr indent="717550" algn="just">
              <a:lnSpc>
                <a:spcPct val="125000"/>
              </a:lnSpc>
            </a:pPr>
            <a:r>
              <a:rPr lang="zh-CN" altLang="en-US" sz="2800" dirty="0" smtClean="0">
                <a:latin typeface="黑体" panose="02010609060101010101" pitchFamily="49" charset="-122"/>
                <a:ea typeface="黑体" panose="02010609060101010101" pitchFamily="49" charset="-122"/>
              </a:rPr>
              <a:t>在</a:t>
            </a:r>
            <a:r>
              <a:rPr lang="zh-CN" altLang="en-US" sz="2800" dirty="0">
                <a:latin typeface="黑体" panose="02010609060101010101" pitchFamily="49" charset="-122"/>
                <a:ea typeface="黑体" panose="02010609060101010101" pitchFamily="49" charset="-122"/>
              </a:rPr>
              <a:t>汽车使用寿命期内，汽车使用性能指标均会逐渐下降，这种现象称为</a:t>
            </a:r>
            <a:r>
              <a:rPr lang="zh-CN" altLang="en-US" sz="2800" dirty="0">
                <a:solidFill>
                  <a:srgbClr val="FF0000"/>
                </a:solidFill>
                <a:latin typeface="黑体" panose="02010609060101010101" pitchFamily="49" charset="-122"/>
                <a:ea typeface="黑体" panose="02010609060101010101" pitchFamily="49" charset="-122"/>
              </a:rPr>
              <a:t>“劣化”</a:t>
            </a:r>
            <a:r>
              <a:rPr lang="zh-CN" altLang="en-US" sz="2800" dirty="0" smtClean="0">
                <a:latin typeface="黑体" panose="02010609060101010101" pitchFamily="49" charset="-122"/>
                <a:ea typeface="黑体" panose="02010609060101010101" pitchFamily="49" charset="-122"/>
              </a:rPr>
              <a:t>。通过</a:t>
            </a:r>
            <a:r>
              <a:rPr lang="zh-CN" altLang="en-US" sz="2800" dirty="0">
                <a:latin typeface="黑体" panose="02010609060101010101" pitchFamily="49" charset="-122"/>
                <a:ea typeface="黑体" panose="02010609060101010101" pitchFamily="49" charset="-122"/>
              </a:rPr>
              <a:t>对在用汽车的大量调查，可发现汽车使用寿命的劣化过程，主要受到汽车有形损耗和无形损耗的影响。</a:t>
            </a:r>
          </a:p>
        </p:txBody>
      </p:sp>
    </p:spTree>
    <p:extLst>
      <p:ext uri="{BB962C8B-B14F-4D97-AF65-F5344CB8AC3E}">
        <p14:creationId xmlns:p14="http://schemas.microsoft.com/office/powerpoint/2010/main" val="26708776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539552" y="1131590"/>
            <a:ext cx="3245119" cy="523220"/>
          </a:xfrm>
          <a:prstGeom prst="rect">
            <a:avLst/>
          </a:prstGeom>
        </p:spPr>
        <p:txBody>
          <a:bodyPr wrap="none">
            <a:spAutoFit/>
          </a:bodyPr>
          <a:lstStyle/>
          <a:p>
            <a:pPr indent="719138" algn="just"/>
            <a:r>
              <a:rPr lang="zh-CN" altLang="en-US" sz="2800" dirty="0">
                <a:solidFill>
                  <a:srgbClr val="FF0000"/>
                </a:solidFill>
                <a:latin typeface="黑体" panose="02010609060101010101" pitchFamily="49" charset="-122"/>
                <a:ea typeface="黑体" panose="02010609060101010101" pitchFamily="49" charset="-122"/>
              </a:rPr>
              <a:t>一、有形损耗 </a:t>
            </a:r>
          </a:p>
        </p:txBody>
      </p:sp>
      <p:sp>
        <p:nvSpPr>
          <p:cNvPr id="3" name="矩形 2"/>
          <p:cNvSpPr/>
          <p:nvPr/>
        </p:nvSpPr>
        <p:spPr>
          <a:xfrm>
            <a:off x="323528" y="1851670"/>
            <a:ext cx="8424936" cy="2576667"/>
          </a:xfrm>
          <a:prstGeom prst="rect">
            <a:avLst/>
          </a:prstGeom>
        </p:spPr>
        <p:txBody>
          <a:bodyPr wrap="square">
            <a:spAutoFit/>
          </a:bodyPr>
          <a:lstStyle/>
          <a:p>
            <a:pPr indent="719138" algn="just">
              <a:lnSpc>
                <a:spcPct val="150000"/>
              </a:lnSpc>
            </a:pPr>
            <a:r>
              <a:rPr lang="zh-CN" altLang="en-US" sz="2800" dirty="0">
                <a:solidFill>
                  <a:srgbClr val="FF0000"/>
                </a:solidFill>
                <a:latin typeface="黑体" panose="02010609060101010101" pitchFamily="49" charset="-122"/>
                <a:ea typeface="黑体" panose="02010609060101010101" pitchFamily="49" charset="-122"/>
              </a:rPr>
              <a:t>汽车在载荷与周围介质作用下发生的实体性损耗。        </a:t>
            </a:r>
          </a:p>
          <a:p>
            <a:pPr indent="719138" algn="just">
              <a:lnSpc>
                <a:spcPct val="150000"/>
              </a:lnSpc>
            </a:pPr>
            <a:r>
              <a:rPr lang="zh-CN" altLang="en-US" sz="2800" dirty="0">
                <a:latin typeface="黑体" panose="02010609060101010101" pitchFamily="49" charset="-122"/>
                <a:ea typeface="黑体" panose="02010609060101010101" pitchFamily="49" charset="-122"/>
              </a:rPr>
              <a:t>汽车经过一段时间使用而产生故障或使技术性能下降，如汽车动力性下降、油耗增加、振动加大等，都是有形损耗的具体表现。</a:t>
            </a:r>
          </a:p>
        </p:txBody>
      </p:sp>
    </p:spTree>
    <p:extLst>
      <p:ext uri="{BB962C8B-B14F-4D97-AF65-F5344CB8AC3E}">
        <p14:creationId xmlns:p14="http://schemas.microsoft.com/office/powerpoint/2010/main" val="17679191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23528" y="1779662"/>
            <a:ext cx="8568952" cy="1708160"/>
          </a:xfrm>
          <a:prstGeom prst="rect">
            <a:avLst/>
          </a:prstGeom>
        </p:spPr>
        <p:txBody>
          <a:bodyPr wrap="square">
            <a:spAutoFit/>
          </a:bodyPr>
          <a:lstStyle/>
          <a:p>
            <a:pPr indent="719138" algn="just">
              <a:lnSpc>
                <a:spcPct val="125000"/>
              </a:lnSpc>
            </a:pPr>
            <a:r>
              <a:rPr lang="zh-CN" altLang="en-US" sz="2800" dirty="0">
                <a:latin typeface="黑体" panose="02010609060101010101" pitchFamily="49" charset="-122"/>
                <a:ea typeface="黑体" panose="02010609060101010101" pitchFamily="49" charset="-122"/>
              </a:rPr>
              <a:t>汽车有形损耗主要发生在使用过程中，称为</a:t>
            </a:r>
            <a:r>
              <a:rPr lang="zh-CN" altLang="en-US" sz="2800" dirty="0">
                <a:solidFill>
                  <a:srgbClr val="FF0000"/>
                </a:solidFill>
                <a:latin typeface="黑体" panose="02010609060101010101" pitchFamily="49" charset="-122"/>
                <a:ea typeface="黑体" panose="02010609060101010101" pitchFamily="49" charset="-122"/>
              </a:rPr>
              <a:t>第一种有形损耗</a:t>
            </a:r>
            <a:r>
              <a:rPr lang="zh-CN" altLang="en-US" sz="2800" dirty="0">
                <a:latin typeface="黑体" panose="02010609060101010101" pitchFamily="49" charset="-122"/>
                <a:ea typeface="黑体" panose="02010609060101010101" pitchFamily="49" charset="-122"/>
              </a:rPr>
              <a:t>。它产生的原因主要是机件配合副的机械磨损、基础零件的变形、零件的疲劳破坏等。</a:t>
            </a:r>
          </a:p>
        </p:txBody>
      </p:sp>
    </p:spTree>
    <p:extLst>
      <p:ext uri="{BB962C8B-B14F-4D97-AF65-F5344CB8AC3E}">
        <p14:creationId xmlns:p14="http://schemas.microsoft.com/office/powerpoint/2010/main" val="2673034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95536" y="1491630"/>
            <a:ext cx="8352928" cy="2246769"/>
          </a:xfrm>
          <a:prstGeom prst="rect">
            <a:avLst/>
          </a:prstGeom>
        </p:spPr>
        <p:txBody>
          <a:bodyPr wrap="square">
            <a:spAutoFit/>
          </a:bodyPr>
          <a:lstStyle/>
          <a:p>
            <a:pPr indent="719138" algn="just">
              <a:lnSpc>
                <a:spcPct val="125000"/>
              </a:lnSpc>
            </a:pPr>
            <a:r>
              <a:rPr lang="zh-CN" altLang="en-US" sz="2800" dirty="0">
                <a:latin typeface="黑体" panose="02010609060101010101" pitchFamily="49" charset="-122"/>
                <a:ea typeface="黑体" panose="02010609060101010101" pitchFamily="49" charset="-122"/>
              </a:rPr>
              <a:t>汽车在闲置过程中也发生有形损耗，称为</a:t>
            </a:r>
            <a:r>
              <a:rPr lang="zh-CN" altLang="en-US" sz="2800" dirty="0">
                <a:solidFill>
                  <a:srgbClr val="FF0000"/>
                </a:solidFill>
                <a:latin typeface="黑体" panose="02010609060101010101" pitchFamily="49" charset="-122"/>
                <a:ea typeface="黑体" panose="02010609060101010101" pitchFamily="49" charset="-122"/>
              </a:rPr>
              <a:t>第二种有形损耗</a:t>
            </a:r>
            <a:r>
              <a:rPr lang="zh-CN" altLang="en-US" sz="2800" dirty="0">
                <a:latin typeface="黑体" panose="02010609060101010101" pitchFamily="49" charset="-122"/>
                <a:ea typeface="黑体" panose="02010609060101010101" pitchFamily="49" charset="-122"/>
              </a:rPr>
              <a:t>。如长期不用而生锈，日晒、雨淋使车身漆面及轮胎等橡胶件老化，或因其它管理不善和缺乏正确的管理而引起的其它损失。</a:t>
            </a:r>
          </a:p>
        </p:txBody>
      </p:sp>
    </p:spTree>
    <p:extLst>
      <p:ext uri="{BB962C8B-B14F-4D97-AF65-F5344CB8AC3E}">
        <p14:creationId xmlns:p14="http://schemas.microsoft.com/office/powerpoint/2010/main" val="4256595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67544" y="2067694"/>
            <a:ext cx="8424936" cy="1169551"/>
          </a:xfrm>
          <a:prstGeom prst="rect">
            <a:avLst/>
          </a:prstGeom>
        </p:spPr>
        <p:txBody>
          <a:bodyPr wrap="square">
            <a:spAutoFit/>
          </a:bodyPr>
          <a:lstStyle/>
          <a:p>
            <a:pPr indent="719138" algn="just">
              <a:lnSpc>
                <a:spcPct val="125000"/>
              </a:lnSpc>
              <a:spcBef>
                <a:spcPct val="0"/>
              </a:spcBef>
            </a:pPr>
            <a:r>
              <a:rPr lang="zh-CN" altLang="en-US" sz="2800" dirty="0">
                <a:latin typeface="黑体" panose="02010609060101010101" pitchFamily="49" charset="-122"/>
                <a:ea typeface="黑体" panose="02010609060101010101" pitchFamily="49" charset="-122"/>
              </a:rPr>
              <a:t>第一种有形损耗与使用时间和使用强度成正比，而第二种有形损耗在一定程度上与闲置时间成正比。</a:t>
            </a:r>
          </a:p>
        </p:txBody>
      </p:sp>
    </p:spTree>
    <p:extLst>
      <p:ext uri="{BB962C8B-B14F-4D97-AF65-F5344CB8AC3E}">
        <p14:creationId xmlns:p14="http://schemas.microsoft.com/office/powerpoint/2010/main" val="3015542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51520" y="1131590"/>
            <a:ext cx="8424936" cy="3323987"/>
          </a:xfrm>
          <a:prstGeom prst="rect">
            <a:avLst/>
          </a:prstGeom>
        </p:spPr>
        <p:txBody>
          <a:bodyPr wrap="square">
            <a:spAutoFit/>
          </a:bodyPr>
          <a:lstStyle/>
          <a:p>
            <a:pPr indent="719138" algn="just">
              <a:lnSpc>
                <a:spcPct val="125000"/>
              </a:lnSpc>
              <a:spcBef>
                <a:spcPct val="0"/>
              </a:spcBef>
            </a:pPr>
            <a:r>
              <a:rPr lang="en-US" altLang="zh-CN" dirty="0"/>
              <a:t> </a:t>
            </a:r>
            <a:r>
              <a:rPr lang="zh-CN" altLang="en-US" sz="2800" dirty="0">
                <a:latin typeface="黑体" panose="02010609060101010101" pitchFamily="49" charset="-122"/>
                <a:ea typeface="黑体" panose="02010609060101010101" pitchFamily="49" charset="-122"/>
              </a:rPr>
              <a:t>当有形损耗增加到使汽车技术状况变坏而不能继续作为运输工具使用时，汽车已达到了完全损耗的程度，这时就需要大修或更新汽车。汽车有形损耗反映了汽车使用价值降低，当采用修理方法消除这种损耗时，需要支出一定的修理费用。通常，修理费用不应超过一定的限度，否则就需要更新汽车。 </a:t>
            </a:r>
          </a:p>
        </p:txBody>
      </p:sp>
    </p:spTree>
    <p:extLst>
      <p:ext uri="{BB962C8B-B14F-4D97-AF65-F5344CB8AC3E}">
        <p14:creationId xmlns:p14="http://schemas.microsoft.com/office/powerpoint/2010/main" val="3823983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55441" y="1779662"/>
            <a:ext cx="3245119" cy="480131"/>
          </a:xfrm>
          <a:prstGeom prst="rect">
            <a:avLst/>
          </a:prstGeom>
        </p:spPr>
        <p:txBody>
          <a:bodyPr wrap="none">
            <a:spAutoFit/>
          </a:bodyPr>
          <a:lstStyle/>
          <a:p>
            <a:pPr indent="719138" algn="just">
              <a:lnSpc>
                <a:spcPct val="90000"/>
              </a:lnSpc>
              <a:spcBef>
                <a:spcPct val="0"/>
              </a:spcBef>
            </a:pPr>
            <a:r>
              <a:rPr lang="zh-CN" altLang="en-US" sz="2800" dirty="0">
                <a:solidFill>
                  <a:srgbClr val="FF0000"/>
                </a:solidFill>
                <a:latin typeface="黑体" panose="02010609060101010101" pitchFamily="49" charset="-122"/>
                <a:ea typeface="黑体" panose="02010609060101010101" pitchFamily="49" charset="-122"/>
              </a:rPr>
              <a:t>二、无形损耗 </a:t>
            </a:r>
          </a:p>
        </p:txBody>
      </p:sp>
      <p:sp>
        <p:nvSpPr>
          <p:cNvPr id="3" name="矩形 2"/>
          <p:cNvSpPr/>
          <p:nvPr/>
        </p:nvSpPr>
        <p:spPr>
          <a:xfrm>
            <a:off x="323528" y="2499742"/>
            <a:ext cx="8373722" cy="1169551"/>
          </a:xfrm>
          <a:prstGeom prst="rect">
            <a:avLst/>
          </a:prstGeom>
        </p:spPr>
        <p:txBody>
          <a:bodyPr wrap="square">
            <a:spAutoFit/>
          </a:bodyPr>
          <a:lstStyle/>
          <a:p>
            <a:pPr indent="719138" algn="just">
              <a:lnSpc>
                <a:spcPct val="125000"/>
              </a:lnSpc>
              <a:spcBef>
                <a:spcPct val="0"/>
              </a:spcBef>
            </a:pPr>
            <a:r>
              <a:rPr lang="zh-CN" altLang="en-US" sz="2800" dirty="0">
                <a:solidFill>
                  <a:srgbClr val="FF0000"/>
                </a:solidFill>
                <a:latin typeface="黑体" panose="02010609060101010101" pitchFamily="49" charset="-122"/>
                <a:ea typeface="黑体" panose="02010609060101010101" pitchFamily="49" charset="-122"/>
              </a:rPr>
              <a:t>汽车无形损耗，是指在科技进步的影响下，使在用汽车的原有价值降低而引起的损耗。</a:t>
            </a:r>
          </a:p>
        </p:txBody>
      </p:sp>
    </p:spTree>
    <p:extLst>
      <p:ext uri="{BB962C8B-B14F-4D97-AF65-F5344CB8AC3E}">
        <p14:creationId xmlns:p14="http://schemas.microsoft.com/office/powerpoint/2010/main" val="858221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79512" y="1419622"/>
            <a:ext cx="8640960" cy="2785378"/>
          </a:xfrm>
          <a:prstGeom prst="rect">
            <a:avLst/>
          </a:prstGeom>
        </p:spPr>
        <p:txBody>
          <a:bodyPr wrap="square">
            <a:spAutoFit/>
          </a:bodyPr>
          <a:lstStyle/>
          <a:p>
            <a:pPr indent="719138" algn="just">
              <a:lnSpc>
                <a:spcPct val="125000"/>
              </a:lnSpc>
              <a:spcBef>
                <a:spcPct val="0"/>
              </a:spcBef>
            </a:pPr>
            <a:r>
              <a:rPr lang="zh-CN" altLang="en-US" sz="2800" dirty="0" smtClean="0">
                <a:latin typeface="黑体" panose="02010609060101010101" pitchFamily="49" charset="-122"/>
                <a:ea typeface="黑体" panose="02010609060101010101" pitchFamily="49" charset="-122"/>
              </a:rPr>
              <a:t>无形损耗分为</a:t>
            </a:r>
            <a:r>
              <a:rPr lang="zh-CN" altLang="en-US" sz="2800" dirty="0">
                <a:latin typeface="黑体" panose="02010609060101010101" pitchFamily="49" charset="-122"/>
                <a:ea typeface="黑体" panose="02010609060101010101" pitchFamily="49" charset="-122"/>
              </a:rPr>
              <a:t>两种</a:t>
            </a:r>
            <a:r>
              <a:rPr lang="zh-CN" altLang="en-US" sz="2800" dirty="0" smtClean="0">
                <a:latin typeface="黑体" panose="02010609060101010101" pitchFamily="49" charset="-122"/>
                <a:ea typeface="黑体" panose="02010609060101010101" pitchFamily="49" charset="-122"/>
              </a:rPr>
              <a:t>形式：</a:t>
            </a:r>
            <a:endParaRPr lang="en-US" altLang="zh-CN" sz="2800" dirty="0" smtClean="0">
              <a:latin typeface="黑体" panose="02010609060101010101" pitchFamily="49" charset="-122"/>
              <a:ea typeface="黑体" panose="02010609060101010101" pitchFamily="49" charset="-122"/>
            </a:endParaRPr>
          </a:p>
          <a:p>
            <a:pPr indent="719138" algn="just">
              <a:lnSpc>
                <a:spcPct val="125000"/>
              </a:lnSpc>
              <a:spcBef>
                <a:spcPct val="0"/>
              </a:spcBef>
            </a:pPr>
            <a:r>
              <a:rPr lang="zh-CN" altLang="en-US" sz="2800" dirty="0" smtClean="0">
                <a:latin typeface="黑体" panose="02010609060101010101" pitchFamily="49" charset="-122"/>
                <a:ea typeface="黑体" panose="02010609060101010101" pitchFamily="49" charset="-122"/>
              </a:rPr>
              <a:t>因</a:t>
            </a:r>
            <a:r>
              <a:rPr lang="zh-CN" altLang="en-US" sz="2800" dirty="0">
                <a:latin typeface="黑体" panose="02010609060101010101" pitchFamily="49" charset="-122"/>
                <a:ea typeface="黑体" panose="02010609060101010101" pitchFamily="49" charset="-122"/>
              </a:rPr>
              <a:t>相同结构（同型车）汽车再生产价值的降低，而使在用汽车价值的贬值，称为</a:t>
            </a:r>
            <a:r>
              <a:rPr lang="zh-CN" altLang="en-US" sz="2800" dirty="0">
                <a:solidFill>
                  <a:srgbClr val="FF0000"/>
                </a:solidFill>
                <a:latin typeface="黑体" panose="02010609060101010101" pitchFamily="49" charset="-122"/>
                <a:ea typeface="黑体" panose="02010609060101010101" pitchFamily="49" charset="-122"/>
              </a:rPr>
              <a:t>第一种无形损耗</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indent="719138" algn="just">
              <a:lnSpc>
                <a:spcPct val="125000"/>
              </a:lnSpc>
              <a:spcBef>
                <a:spcPct val="0"/>
              </a:spcBef>
            </a:pPr>
            <a:r>
              <a:rPr lang="zh-CN" altLang="en-US" sz="2800" dirty="0" smtClean="0">
                <a:latin typeface="黑体" panose="02010609060101010101" pitchFamily="49" charset="-122"/>
                <a:ea typeface="黑体" panose="02010609060101010101" pitchFamily="49" charset="-122"/>
              </a:rPr>
              <a:t>因</a:t>
            </a:r>
            <a:r>
              <a:rPr lang="zh-CN" altLang="en-US" sz="2800" dirty="0">
                <a:latin typeface="黑体" panose="02010609060101010101" pitchFamily="49" charset="-122"/>
                <a:ea typeface="黑体" panose="02010609060101010101" pitchFamily="49" charset="-122"/>
              </a:rPr>
              <a:t>不断出现更完善、效率更高的汽车</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新车型</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，而使在用汽车价值的贬值，称为</a:t>
            </a:r>
            <a:r>
              <a:rPr lang="zh-CN" altLang="en-US" sz="2800" dirty="0">
                <a:solidFill>
                  <a:srgbClr val="FF0000"/>
                </a:solidFill>
                <a:latin typeface="黑体" panose="02010609060101010101" pitchFamily="49" charset="-122"/>
                <a:ea typeface="黑体" panose="02010609060101010101" pitchFamily="49" charset="-122"/>
              </a:rPr>
              <a:t>第二种无形损耗</a:t>
            </a:r>
            <a:r>
              <a:rPr lang="zh-CN" altLang="en-US" sz="2800" dirty="0">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38508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95536" y="1275606"/>
            <a:ext cx="8496944" cy="2785378"/>
          </a:xfrm>
          <a:prstGeom prst="rect">
            <a:avLst/>
          </a:prstGeom>
        </p:spPr>
        <p:txBody>
          <a:bodyPr wrap="square">
            <a:spAutoFit/>
          </a:bodyPr>
          <a:lstStyle/>
          <a:p>
            <a:pPr indent="719138" algn="just">
              <a:lnSpc>
                <a:spcPct val="125000"/>
              </a:lnSpc>
              <a:spcBef>
                <a:spcPct val="0"/>
              </a:spcBef>
            </a:pPr>
            <a:r>
              <a:rPr lang="zh-CN" altLang="en-US" sz="2800" dirty="0">
                <a:solidFill>
                  <a:srgbClr val="FF0000"/>
                </a:solidFill>
                <a:latin typeface="黑体" panose="02010609060101010101" pitchFamily="49" charset="-122"/>
                <a:ea typeface="黑体" panose="02010609060101010101" pitchFamily="49" charset="-122"/>
              </a:rPr>
              <a:t>第一种无形损耗</a:t>
            </a:r>
            <a:r>
              <a:rPr lang="zh-CN" altLang="en-US" sz="2800" dirty="0">
                <a:latin typeface="黑体" panose="02010609060101010101" pitchFamily="49" charset="-122"/>
                <a:ea typeface="黑体" panose="02010609060101010101" pitchFamily="49" charset="-122"/>
              </a:rPr>
              <a:t>，是指</a:t>
            </a:r>
            <a:r>
              <a:rPr lang="zh-CN" altLang="en-US" sz="2800" dirty="0" smtClean="0">
                <a:latin typeface="黑体" panose="02010609060101010101" pitchFamily="49" charset="-122"/>
                <a:ea typeface="黑体" panose="02010609060101010101" pitchFamily="49" charset="-122"/>
              </a:rPr>
              <a:t>汽车结构</a:t>
            </a:r>
            <a:r>
              <a:rPr lang="zh-CN" altLang="en-US" sz="2800" dirty="0">
                <a:latin typeface="黑体" panose="02010609060101010101" pitchFamily="49" charset="-122"/>
                <a:ea typeface="黑体" panose="02010609060101010101" pitchFamily="49" charset="-122"/>
              </a:rPr>
              <a:t>、性能不变，但由于技术进步的影响，在汽车制造过程中，生产工艺不断改进，成本不断降低，劳动生产率不断提高，使生产该汽车的社会必要劳动耗费相应降低，从而发生汽车贬值，即其原始价值遭到损失</a:t>
            </a:r>
            <a:r>
              <a:rPr lang="zh-CN" altLang="en-US" sz="2800" dirty="0" smtClean="0">
                <a:latin typeface="黑体" panose="02010609060101010101" pitchFamily="49" charset="-122"/>
                <a:ea typeface="黑体" panose="02010609060101010101" pitchFamily="49" charset="-122"/>
              </a:rPr>
              <a:t>。</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228283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95536" y="1491630"/>
            <a:ext cx="8424936" cy="2246769"/>
          </a:xfrm>
          <a:prstGeom prst="rect">
            <a:avLst/>
          </a:prstGeom>
        </p:spPr>
        <p:txBody>
          <a:bodyPr wrap="square">
            <a:spAutoFit/>
          </a:bodyPr>
          <a:lstStyle/>
          <a:p>
            <a:pPr indent="719138" algn="just">
              <a:lnSpc>
                <a:spcPct val="125000"/>
              </a:lnSpc>
              <a:spcBef>
                <a:spcPct val="0"/>
              </a:spcBef>
            </a:pPr>
            <a:r>
              <a:rPr lang="zh-CN" altLang="en-US" sz="2800" dirty="0">
                <a:latin typeface="黑体" panose="02010609060101010101" pitchFamily="49" charset="-122"/>
                <a:ea typeface="黑体" panose="02010609060101010101" pitchFamily="49" charset="-122"/>
              </a:rPr>
              <a:t>技术进步对汽车工业的影响一般大于对修理行业的影响，使汽车本身价值降低的速度比修理成本降低速度快。因此，可能出现费用超过合理限度的情况，从而使汽车使用寿命缩短。</a:t>
            </a:r>
          </a:p>
        </p:txBody>
      </p:sp>
    </p:spTree>
    <p:extLst>
      <p:ext uri="{BB962C8B-B14F-4D97-AF65-F5344CB8AC3E}">
        <p14:creationId xmlns:p14="http://schemas.microsoft.com/office/powerpoint/2010/main" val="15760410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88639" y="1925419"/>
            <a:ext cx="4968552" cy="2304256"/>
          </a:xfrm>
          <a:prstGeom prst="rect">
            <a:avLst/>
          </a:prstGeom>
        </p:spPr>
        <p:txBody>
          <a:bodyPr wrap="square">
            <a:spAutoFit/>
          </a:bodyPr>
          <a:lstStyle/>
          <a:p>
            <a:pPr algn="just">
              <a:lnSpc>
                <a:spcPct val="125000"/>
              </a:lnSpc>
            </a:pPr>
            <a:r>
              <a:rPr lang="zh-CN" altLang="en-US" sz="2800" dirty="0">
                <a:latin typeface="黑体" panose="02010609060101010101" pitchFamily="49" charset="-122"/>
                <a:ea typeface="黑体" panose="02010609060101010101" pitchFamily="49" charset="-122"/>
              </a:rPr>
              <a:t>主要</a:t>
            </a:r>
            <a:r>
              <a:rPr lang="zh-CN" altLang="en-US" sz="2800" dirty="0" smtClean="0">
                <a:latin typeface="黑体" panose="02010609060101010101" pitchFamily="49" charset="-122"/>
                <a:ea typeface="黑体" panose="02010609060101010101" pitchFamily="49" charset="-122"/>
              </a:rPr>
              <a:t>内容</a:t>
            </a:r>
            <a:endParaRPr lang="zh-CN" altLang="en-US" sz="2800" dirty="0">
              <a:latin typeface="黑体" panose="02010609060101010101" pitchFamily="49" charset="-122"/>
              <a:ea typeface="黑体" panose="02010609060101010101" pitchFamily="49" charset="-122"/>
            </a:endParaRPr>
          </a:p>
          <a:p>
            <a:pPr algn="just">
              <a:lnSpc>
                <a:spcPct val="125000"/>
              </a:lnSpc>
            </a:pPr>
            <a:r>
              <a:rPr lang="zh-CN" altLang="en-US" sz="2800" dirty="0">
                <a:latin typeface="黑体" panose="02010609060101010101" pitchFamily="49" charset="-122"/>
                <a:ea typeface="黑体" panose="02010609060101010101" pitchFamily="49" charset="-122"/>
              </a:rPr>
              <a:t>■  汽车使用寿命概述</a:t>
            </a:r>
          </a:p>
          <a:p>
            <a:pPr algn="just">
              <a:lnSpc>
                <a:spcPct val="125000"/>
              </a:lnSpc>
            </a:pPr>
            <a:r>
              <a:rPr lang="zh-CN" altLang="en-US" sz="2800" dirty="0">
                <a:latin typeface="黑体" panose="02010609060101010101" pitchFamily="49" charset="-122"/>
                <a:ea typeface="黑体" panose="02010609060101010101" pitchFamily="49" charset="-122"/>
              </a:rPr>
              <a:t>■  汽车损耗与更新</a:t>
            </a:r>
          </a:p>
          <a:p>
            <a:pPr algn="just">
              <a:lnSpc>
                <a:spcPct val="125000"/>
              </a:lnSpc>
            </a:pPr>
            <a:r>
              <a:rPr lang="zh-CN" altLang="en-US" sz="2800" dirty="0">
                <a:latin typeface="黑体" panose="02010609060101010101" pitchFamily="49" charset="-122"/>
                <a:ea typeface="黑体" panose="02010609060101010101" pitchFamily="49" charset="-122"/>
              </a:rPr>
              <a:t>■  汽车经济使用寿命确定</a:t>
            </a:r>
          </a:p>
        </p:txBody>
      </p:sp>
    </p:spTree>
    <p:extLst>
      <p:ext uri="{BB962C8B-B14F-4D97-AF65-F5344CB8AC3E}">
        <p14:creationId xmlns:p14="http://schemas.microsoft.com/office/powerpoint/2010/main" val="3977287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79512" y="1419622"/>
            <a:ext cx="8640960" cy="2785378"/>
          </a:xfrm>
          <a:prstGeom prst="rect">
            <a:avLst/>
          </a:prstGeom>
        </p:spPr>
        <p:txBody>
          <a:bodyPr wrap="square">
            <a:spAutoFit/>
          </a:bodyPr>
          <a:lstStyle/>
          <a:p>
            <a:pPr indent="719138" algn="just">
              <a:lnSpc>
                <a:spcPct val="125000"/>
              </a:lnSpc>
              <a:spcBef>
                <a:spcPct val="0"/>
              </a:spcBef>
            </a:pPr>
            <a:r>
              <a:rPr lang="zh-CN" altLang="en-US" sz="2800" dirty="0">
                <a:solidFill>
                  <a:srgbClr val="FF0000"/>
                </a:solidFill>
                <a:latin typeface="黑体" panose="02010609060101010101" pitchFamily="49" charset="-122"/>
                <a:ea typeface="黑体" panose="02010609060101010101" pitchFamily="49" charset="-122"/>
              </a:rPr>
              <a:t>第二种无形损耗</a:t>
            </a:r>
            <a:r>
              <a:rPr lang="zh-CN" altLang="en-US" sz="2800" dirty="0" smtClean="0">
                <a:latin typeface="黑体" panose="02010609060101010101" pitchFamily="49" charset="-122"/>
                <a:ea typeface="黑体" panose="02010609060101010101" pitchFamily="49" charset="-122"/>
              </a:rPr>
              <a:t>，是指</a:t>
            </a:r>
            <a:r>
              <a:rPr lang="zh-CN" altLang="en-US" sz="2800" dirty="0">
                <a:latin typeface="黑体" panose="02010609060101010101" pitchFamily="49" charset="-122"/>
                <a:ea typeface="黑体" panose="02010609060101010101" pitchFamily="49" charset="-122"/>
              </a:rPr>
              <a:t>新车型的出现使原有车型显得技术性能落后，如继续使用原车型的汽车，就会降低运输生产的经济效果</a:t>
            </a:r>
            <a:r>
              <a:rPr lang="zh-CN" altLang="en-US" sz="2800" dirty="0" smtClean="0">
                <a:latin typeface="黑体" panose="02010609060101010101" pitchFamily="49" charset="-122"/>
                <a:ea typeface="黑体" panose="02010609060101010101" pitchFamily="49" charset="-122"/>
              </a:rPr>
              <a:t>。有形损耗</a:t>
            </a:r>
            <a:r>
              <a:rPr lang="zh-CN" altLang="en-US" sz="2800" dirty="0">
                <a:latin typeface="黑体" panose="02010609060101010101" pitchFamily="49" charset="-122"/>
                <a:ea typeface="黑体" panose="02010609060101010101" pitchFamily="49" charset="-122"/>
              </a:rPr>
              <a:t>发展到完全损耗之前，就出现用新车型代替较陈旧的现有汽车的必要性，即产生汽车更新问题。</a:t>
            </a:r>
          </a:p>
        </p:txBody>
      </p:sp>
    </p:spTree>
    <p:extLst>
      <p:ext uri="{BB962C8B-B14F-4D97-AF65-F5344CB8AC3E}">
        <p14:creationId xmlns:p14="http://schemas.microsoft.com/office/powerpoint/2010/main" val="3480577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23528" y="1491630"/>
            <a:ext cx="8568952" cy="2711320"/>
          </a:xfrm>
          <a:prstGeom prst="rect">
            <a:avLst/>
          </a:prstGeom>
        </p:spPr>
        <p:txBody>
          <a:bodyPr wrap="square">
            <a:spAutoFit/>
          </a:bodyPr>
          <a:lstStyle/>
          <a:p>
            <a:pPr indent="719138" algn="just">
              <a:lnSpc>
                <a:spcPct val="125000"/>
              </a:lnSpc>
              <a:spcBef>
                <a:spcPct val="0"/>
              </a:spcBef>
            </a:pPr>
            <a:r>
              <a:rPr lang="zh-CN" altLang="en-US" sz="2800" dirty="0">
                <a:latin typeface="黑体" panose="02010609060101010101" pitchFamily="49" charset="-122"/>
                <a:ea typeface="黑体" panose="02010609060101010101" pitchFamily="49" charset="-122"/>
              </a:rPr>
              <a:t>汽车有形损耗和无形损耗在经济后果上均引起汽车原始价值的降低</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indent="719138" algn="just">
              <a:lnSpc>
                <a:spcPct val="125000"/>
              </a:lnSpc>
              <a:spcBef>
                <a:spcPct val="0"/>
              </a:spcBef>
            </a:pPr>
            <a:r>
              <a:rPr lang="zh-CN" altLang="en-US" sz="2800" dirty="0" smtClean="0">
                <a:latin typeface="黑体" panose="02010609060101010101" pitchFamily="49" charset="-122"/>
                <a:ea typeface="黑体" panose="02010609060101010101" pitchFamily="49" charset="-122"/>
              </a:rPr>
              <a:t>有形损耗</a:t>
            </a:r>
            <a:r>
              <a:rPr lang="zh-CN" altLang="en-US" sz="2800" dirty="0">
                <a:latin typeface="黑体" panose="02010609060101010101" pitchFamily="49" charset="-122"/>
                <a:ea typeface="黑体" panose="02010609060101010101" pitchFamily="49" charset="-122"/>
              </a:rPr>
              <a:t>严重时常会使汽车在修复之前不能正常运行而被迫停驶，而任何无形损耗均不影响汽车的正常运行。</a:t>
            </a:r>
          </a:p>
        </p:txBody>
      </p:sp>
    </p:spTree>
    <p:extLst>
      <p:ext uri="{BB962C8B-B14F-4D97-AF65-F5344CB8AC3E}">
        <p14:creationId xmlns:p14="http://schemas.microsoft.com/office/powerpoint/2010/main" val="9371197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187624" y="1707654"/>
            <a:ext cx="2518638" cy="523220"/>
          </a:xfrm>
          <a:prstGeom prst="rect">
            <a:avLst/>
          </a:prstGeom>
        </p:spPr>
        <p:txBody>
          <a:bodyPr wrap="none">
            <a:spAutoFit/>
          </a:bodyPr>
          <a:lstStyle/>
          <a:p>
            <a:r>
              <a:rPr lang="zh-CN" altLang="en-US" sz="2800" dirty="0">
                <a:solidFill>
                  <a:srgbClr val="FF0000"/>
                </a:solidFill>
                <a:latin typeface="黑体" panose="02010609060101010101" pitchFamily="49" charset="-122"/>
                <a:ea typeface="黑体" panose="02010609060101010101" pitchFamily="49" charset="-122"/>
              </a:rPr>
              <a:t>三、综合损耗 </a:t>
            </a:r>
          </a:p>
        </p:txBody>
      </p:sp>
      <p:sp>
        <p:nvSpPr>
          <p:cNvPr id="3" name="矩形 2"/>
          <p:cNvSpPr/>
          <p:nvPr/>
        </p:nvSpPr>
        <p:spPr>
          <a:xfrm>
            <a:off x="467544" y="2427734"/>
            <a:ext cx="8424936" cy="1169551"/>
          </a:xfrm>
          <a:prstGeom prst="rect">
            <a:avLst/>
          </a:prstGeom>
        </p:spPr>
        <p:txBody>
          <a:bodyPr wrap="square">
            <a:spAutoFit/>
          </a:bodyPr>
          <a:lstStyle/>
          <a:p>
            <a:pPr indent="719138" algn="just">
              <a:lnSpc>
                <a:spcPct val="125000"/>
              </a:lnSpc>
              <a:spcBef>
                <a:spcPct val="0"/>
              </a:spcBef>
            </a:pPr>
            <a:r>
              <a:rPr lang="zh-CN" altLang="en-US" sz="2800" dirty="0">
                <a:latin typeface="黑体" panose="02010609060101010101" pitchFamily="49" charset="-122"/>
                <a:ea typeface="黑体" panose="02010609060101010101" pitchFamily="49" charset="-122"/>
              </a:rPr>
              <a:t>综合损耗，是指汽车在使用期内发生的</a:t>
            </a:r>
            <a:r>
              <a:rPr lang="zh-CN" altLang="en-US" sz="2800" dirty="0">
                <a:solidFill>
                  <a:srgbClr val="FF0000"/>
                </a:solidFill>
                <a:latin typeface="黑体" panose="02010609060101010101" pitchFamily="49" charset="-122"/>
                <a:ea typeface="黑体" panose="02010609060101010101" pitchFamily="49" charset="-122"/>
              </a:rPr>
              <a:t>有形损耗和无形损耗的综合</a:t>
            </a:r>
            <a:r>
              <a:rPr lang="zh-CN" altLang="en-US" sz="2800" dirty="0">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19512237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95536" y="1275606"/>
            <a:ext cx="8496944" cy="3323987"/>
          </a:xfrm>
          <a:prstGeom prst="rect">
            <a:avLst/>
          </a:prstGeom>
        </p:spPr>
        <p:txBody>
          <a:bodyPr wrap="square">
            <a:spAutoFit/>
          </a:bodyPr>
          <a:lstStyle/>
          <a:p>
            <a:pPr indent="719138" algn="just">
              <a:lnSpc>
                <a:spcPct val="125000"/>
              </a:lnSpc>
              <a:spcBef>
                <a:spcPct val="0"/>
              </a:spcBef>
            </a:pPr>
            <a:r>
              <a:rPr lang="zh-CN" altLang="en-US" sz="2800" dirty="0">
                <a:latin typeface="黑体" panose="02010609060101010101" pitchFamily="49" charset="-122"/>
                <a:ea typeface="黑体" panose="02010609060101010101" pitchFamily="49" charset="-122"/>
              </a:rPr>
              <a:t>汽车综合损耗的补偿方式有局部补偿和全部补偿两种</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indent="719138" algn="just">
              <a:lnSpc>
                <a:spcPct val="125000"/>
              </a:lnSpc>
              <a:spcBef>
                <a:spcPct val="0"/>
              </a:spcBef>
            </a:pPr>
            <a:r>
              <a:rPr lang="zh-CN" altLang="en-US" sz="2800" dirty="0" smtClean="0">
                <a:latin typeface="黑体" panose="02010609060101010101" pitchFamily="49" charset="-122"/>
                <a:ea typeface="黑体" panose="02010609060101010101" pitchFamily="49" charset="-122"/>
              </a:rPr>
              <a:t>有形损耗</a:t>
            </a:r>
            <a:r>
              <a:rPr lang="zh-CN" altLang="en-US" sz="2800" dirty="0">
                <a:latin typeface="黑体" panose="02010609060101010101" pitchFamily="49" charset="-122"/>
                <a:ea typeface="黑体" panose="02010609060101010101" pitchFamily="49" charset="-122"/>
              </a:rPr>
              <a:t>的局部补偿是维修，无形损耗的局部补偿是现代化改造。后者因汽车技术进步已基本消失</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indent="719138" algn="just">
              <a:lnSpc>
                <a:spcPct val="125000"/>
              </a:lnSpc>
              <a:spcBef>
                <a:spcPct val="0"/>
              </a:spcBef>
            </a:pPr>
            <a:r>
              <a:rPr lang="zh-CN" altLang="en-US" sz="2800" dirty="0" smtClean="0">
                <a:latin typeface="黑体" panose="02010609060101010101" pitchFamily="49" charset="-122"/>
                <a:ea typeface="黑体" panose="02010609060101010101" pitchFamily="49" charset="-122"/>
              </a:rPr>
              <a:t>有形损耗</a:t>
            </a:r>
            <a:r>
              <a:rPr lang="zh-CN" altLang="en-US" sz="2800" dirty="0">
                <a:latin typeface="黑体" panose="02010609060101010101" pitchFamily="49" charset="-122"/>
                <a:ea typeface="黑体" panose="02010609060101010101" pitchFamily="49" charset="-122"/>
              </a:rPr>
              <a:t>和无形损耗的完全补偿形式就是更换或更新</a:t>
            </a:r>
            <a:r>
              <a:rPr lang="zh-CN" altLang="en-US" sz="2800" dirty="0" smtClean="0">
                <a:latin typeface="黑体" panose="02010609060101010101" pitchFamily="49" charset="-122"/>
                <a:ea typeface="黑体" panose="02010609060101010101" pitchFamily="49" charset="-122"/>
              </a:rPr>
              <a:t>汽车。</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217770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07504" y="2283718"/>
            <a:ext cx="8712968" cy="1169551"/>
          </a:xfrm>
          <a:prstGeom prst="rect">
            <a:avLst/>
          </a:prstGeom>
        </p:spPr>
        <p:txBody>
          <a:bodyPr wrap="square">
            <a:spAutoFit/>
          </a:bodyPr>
          <a:lstStyle/>
          <a:p>
            <a:pPr indent="719138" algn="just">
              <a:lnSpc>
                <a:spcPct val="125000"/>
              </a:lnSpc>
              <a:spcBef>
                <a:spcPct val="0"/>
              </a:spcBef>
            </a:pPr>
            <a:r>
              <a:rPr lang="zh-CN" altLang="en-US" sz="2800" dirty="0">
                <a:latin typeface="黑体" panose="02010609060101010101" pitchFamily="49" charset="-122"/>
                <a:ea typeface="黑体" panose="02010609060101010101" pitchFamily="49" charset="-122"/>
              </a:rPr>
              <a:t>研究汽车更新时，应分析有形损耗期和无形损耗期长短及其相互关系，通常出现三种</a:t>
            </a:r>
            <a:r>
              <a:rPr lang="zh-CN" altLang="en-US" sz="2800" dirty="0" smtClean="0">
                <a:latin typeface="黑体" panose="02010609060101010101" pitchFamily="49" charset="-122"/>
                <a:ea typeface="黑体" panose="02010609060101010101" pitchFamily="49" charset="-122"/>
              </a:rPr>
              <a:t>情形：</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44043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79512" y="1491630"/>
            <a:ext cx="8856984" cy="2785378"/>
          </a:xfrm>
          <a:prstGeom prst="rect">
            <a:avLst/>
          </a:prstGeom>
        </p:spPr>
        <p:txBody>
          <a:bodyPr wrap="square">
            <a:spAutoFit/>
          </a:bodyPr>
          <a:lstStyle/>
          <a:p>
            <a:pPr indent="719138" algn="just">
              <a:lnSpc>
                <a:spcPct val="125000"/>
              </a:lnSpc>
              <a:spcBef>
                <a:spcPct val="0"/>
              </a:spcBef>
              <a:buClr>
                <a:schemeClr val="folHlink"/>
              </a:buClr>
            </a:pPr>
            <a:r>
              <a:rPr lang="en-US" altLang="zh-CN" sz="2800" dirty="0" smtClean="0">
                <a:solidFill>
                  <a:srgbClr val="FF0000"/>
                </a:solidFill>
                <a:latin typeface="黑体" panose="02010609060101010101" pitchFamily="49" charset="-122"/>
                <a:ea typeface="黑体" panose="02010609060101010101" pitchFamily="49" charset="-122"/>
              </a:rPr>
              <a:t>1.“</a:t>
            </a:r>
            <a:r>
              <a:rPr lang="zh-CN" altLang="en-US" sz="2800" dirty="0">
                <a:solidFill>
                  <a:srgbClr val="FF0000"/>
                </a:solidFill>
                <a:latin typeface="黑体" panose="02010609060101010101" pitchFamily="49" charset="-122"/>
                <a:ea typeface="黑体" panose="02010609060101010101" pitchFamily="49" charset="-122"/>
              </a:rPr>
              <a:t>无维修设计”</a:t>
            </a:r>
            <a:r>
              <a:rPr lang="zh-CN" altLang="en-US" sz="2800" dirty="0" smtClean="0">
                <a:solidFill>
                  <a:srgbClr val="FF0000"/>
                </a:solidFill>
                <a:latin typeface="黑体" panose="02010609060101010101" pitchFamily="49" charset="-122"/>
                <a:ea typeface="黑体" panose="02010609060101010101" pitchFamily="49" charset="-122"/>
              </a:rPr>
              <a:t>方案</a:t>
            </a:r>
            <a:endParaRPr lang="en-US" altLang="zh-CN" sz="2800" dirty="0" smtClean="0">
              <a:solidFill>
                <a:srgbClr val="FF0000"/>
              </a:solidFill>
              <a:latin typeface="黑体" panose="02010609060101010101" pitchFamily="49" charset="-122"/>
              <a:ea typeface="黑体" panose="02010609060101010101" pitchFamily="49" charset="-122"/>
            </a:endParaRPr>
          </a:p>
          <a:p>
            <a:pPr indent="719138" algn="just">
              <a:lnSpc>
                <a:spcPct val="125000"/>
              </a:lnSpc>
              <a:spcBef>
                <a:spcPct val="0"/>
              </a:spcBef>
              <a:buClr>
                <a:schemeClr val="folHlink"/>
              </a:buClr>
            </a:pPr>
            <a:r>
              <a:rPr lang="zh-CN" altLang="en-US" sz="2800" dirty="0" smtClean="0">
                <a:latin typeface="黑体" panose="02010609060101010101" pitchFamily="49" charset="-122"/>
                <a:ea typeface="黑体" panose="02010609060101010101" pitchFamily="49" charset="-122"/>
              </a:rPr>
              <a:t>即</a:t>
            </a:r>
            <a:r>
              <a:rPr lang="zh-CN" altLang="en-US" sz="2800" dirty="0">
                <a:latin typeface="黑体" panose="02010609060101010101" pitchFamily="49" charset="-122"/>
                <a:ea typeface="黑体" panose="02010609060101010101" pitchFamily="49" charset="-122"/>
              </a:rPr>
              <a:t>通过汽车设计使有形损耗期和无形损耗期相互接近，当汽车达到应该大修时刻，同时也达到了应该更新的时刻。这种“无维修设计”的理想方案，实际上常难以做到</a:t>
            </a:r>
            <a:r>
              <a:rPr lang="zh-CN" altLang="en-US" sz="2800" dirty="0" smtClean="0">
                <a:latin typeface="黑体" panose="02010609060101010101" pitchFamily="49" charset="-122"/>
                <a:ea typeface="黑体" panose="02010609060101010101" pitchFamily="49" charset="-122"/>
              </a:rPr>
              <a:t>。</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582344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23528" y="1851670"/>
            <a:ext cx="8568952" cy="1708160"/>
          </a:xfrm>
          <a:prstGeom prst="rect">
            <a:avLst/>
          </a:prstGeom>
        </p:spPr>
        <p:txBody>
          <a:bodyPr wrap="square">
            <a:spAutoFit/>
          </a:bodyPr>
          <a:lstStyle/>
          <a:p>
            <a:pPr indent="719138" algn="just">
              <a:lnSpc>
                <a:spcPct val="125000"/>
              </a:lnSpc>
              <a:spcBef>
                <a:spcPct val="0"/>
              </a:spcBef>
              <a:buClr>
                <a:schemeClr val="folHlink"/>
              </a:buClr>
            </a:pPr>
            <a:r>
              <a:rPr lang="en-US" altLang="zh-CN" sz="2800" dirty="0" smtClean="0">
                <a:latin typeface="黑体" panose="02010609060101010101" pitchFamily="49" charset="-122"/>
                <a:ea typeface="黑体" panose="02010609060101010101" pitchFamily="49" charset="-122"/>
              </a:rPr>
              <a:t>2.</a:t>
            </a:r>
            <a:r>
              <a:rPr lang="zh-CN" altLang="en-US" sz="2800" dirty="0" smtClean="0">
                <a:solidFill>
                  <a:srgbClr val="FF0000"/>
                </a:solidFill>
                <a:latin typeface="黑体" panose="02010609060101010101" pitchFamily="49" charset="-122"/>
                <a:ea typeface="黑体" panose="02010609060101010101" pitchFamily="49" charset="-122"/>
              </a:rPr>
              <a:t>汽车</a:t>
            </a:r>
            <a:r>
              <a:rPr lang="zh-CN" altLang="en-US" sz="2800" dirty="0">
                <a:solidFill>
                  <a:srgbClr val="FF0000"/>
                </a:solidFill>
                <a:latin typeface="黑体" panose="02010609060101010101" pitchFamily="49" charset="-122"/>
                <a:ea typeface="黑体" panose="02010609060101010101" pitchFamily="49" charset="-122"/>
              </a:rPr>
              <a:t>已遭到完全有形损耗，而它的无形损耗期尚未到来</a:t>
            </a:r>
            <a:r>
              <a:rPr lang="zh-CN" altLang="en-US" sz="2800" dirty="0">
                <a:latin typeface="黑体" panose="02010609060101010101" pitchFamily="49" charset="-122"/>
                <a:ea typeface="黑体" panose="02010609060101010101" pitchFamily="49" charset="-122"/>
              </a:rPr>
              <a:t>，这时只需研究对该车大修是否合理，不合理则更新</a:t>
            </a:r>
            <a:r>
              <a:rPr lang="zh-CN" altLang="en-US" sz="2800" dirty="0" smtClean="0">
                <a:latin typeface="黑体" panose="02010609060101010101" pitchFamily="49" charset="-122"/>
                <a:ea typeface="黑体" panose="02010609060101010101" pitchFamily="49" charset="-122"/>
              </a:rPr>
              <a:t>。</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8846489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51520" y="1635646"/>
            <a:ext cx="8568952" cy="1708160"/>
          </a:xfrm>
          <a:prstGeom prst="rect">
            <a:avLst/>
          </a:prstGeom>
        </p:spPr>
        <p:txBody>
          <a:bodyPr wrap="square">
            <a:spAutoFit/>
          </a:bodyPr>
          <a:lstStyle/>
          <a:p>
            <a:pPr indent="719138" algn="just">
              <a:lnSpc>
                <a:spcPct val="125000"/>
              </a:lnSpc>
              <a:spcBef>
                <a:spcPct val="0"/>
              </a:spcBef>
              <a:buClr>
                <a:schemeClr val="folHlink"/>
              </a:buClr>
            </a:pPr>
            <a:r>
              <a:rPr lang="en-US" altLang="zh-CN" sz="2800" dirty="0" smtClean="0">
                <a:latin typeface="黑体" panose="02010609060101010101" pitchFamily="49" charset="-122"/>
                <a:ea typeface="黑体" panose="02010609060101010101" pitchFamily="49" charset="-122"/>
              </a:rPr>
              <a:t>3.</a:t>
            </a:r>
            <a:r>
              <a:rPr lang="zh-CN" altLang="en-US" sz="2800" dirty="0" smtClean="0">
                <a:solidFill>
                  <a:srgbClr val="FF0000"/>
                </a:solidFill>
                <a:latin typeface="黑体" panose="02010609060101010101" pitchFamily="49" charset="-122"/>
                <a:ea typeface="黑体" panose="02010609060101010101" pitchFamily="49" charset="-122"/>
              </a:rPr>
              <a:t>无形损耗</a:t>
            </a:r>
            <a:r>
              <a:rPr lang="zh-CN" altLang="en-US" sz="2800" dirty="0">
                <a:solidFill>
                  <a:srgbClr val="FF0000"/>
                </a:solidFill>
                <a:latin typeface="黑体" panose="02010609060101010101" pitchFamily="49" charset="-122"/>
                <a:ea typeface="黑体" panose="02010609060101010101" pitchFamily="49" charset="-122"/>
              </a:rPr>
              <a:t>期早于有形损耗期</a:t>
            </a:r>
            <a:r>
              <a:rPr lang="zh-CN" altLang="en-US" sz="2800" dirty="0">
                <a:latin typeface="黑体" panose="02010609060101010101" pitchFamily="49" charset="-122"/>
                <a:ea typeface="黑体" panose="02010609060101010101" pitchFamily="49" charset="-122"/>
              </a:rPr>
              <a:t>，这时的问题是，应继续使用原有汽车，还是用更先进的新型车更新尚未折旧完的在用车。</a:t>
            </a:r>
          </a:p>
        </p:txBody>
      </p:sp>
    </p:spTree>
    <p:extLst>
      <p:ext uri="{BB962C8B-B14F-4D97-AF65-F5344CB8AC3E}">
        <p14:creationId xmlns:p14="http://schemas.microsoft.com/office/powerpoint/2010/main" val="14626416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7494"/>
            <a:ext cx="6829444" cy="563180"/>
          </a:xfrm>
        </p:spPr>
        <p:txBody>
          <a:bodyPr>
            <a:noAutofit/>
          </a:bodyPr>
          <a:lstStyle/>
          <a:p>
            <a:pPr lvl="0" fontAlgn="base">
              <a:spcAft>
                <a:spcPct val="0"/>
              </a:spcAft>
            </a:pPr>
            <a:r>
              <a:rPr lang="zh-CN" altLang="en-US" sz="3600" dirty="0" smtClean="0">
                <a:latin typeface="黑体" pitchFamily="2" charset="-122"/>
                <a:ea typeface="黑体" pitchFamily="2" charset="-122"/>
              </a:rPr>
              <a:t>思考题</a:t>
            </a:r>
            <a:endParaRPr lang="zh-CN" altLang="en-US" sz="3600" dirty="0">
              <a:latin typeface="黑体" pitchFamily="2" charset="-122"/>
              <a:ea typeface="黑体" pitchFamily="2" charset="-122"/>
            </a:endParaRPr>
          </a:p>
        </p:txBody>
      </p:sp>
      <p:sp>
        <p:nvSpPr>
          <p:cNvPr id="4" name="内容占位符 2"/>
          <p:cNvSpPr txBox="1">
            <a:spLocks/>
          </p:cNvSpPr>
          <p:nvPr/>
        </p:nvSpPr>
        <p:spPr>
          <a:xfrm>
            <a:off x="1648766" y="1275606"/>
            <a:ext cx="7387729" cy="3312368"/>
          </a:xfrm>
          <a:prstGeom prst="rect">
            <a:avLst/>
          </a:prstGeom>
        </p:spPr>
        <p:txBody>
          <a:bodyPr>
            <a:noAutofit/>
          </a:bodyPr>
          <a:lstStyle/>
          <a:p>
            <a:pPr lvl="0" fontAlgn="base">
              <a:lnSpc>
                <a:spcPct val="125000"/>
              </a:lnSpc>
              <a:spcBef>
                <a:spcPct val="0"/>
              </a:spcBef>
              <a:spcAft>
                <a:spcPct val="0"/>
              </a:spcAft>
            </a:pPr>
            <a:endParaRPr lang="en-US" altLang="zh-CN" sz="2400" dirty="0">
              <a:solidFill>
                <a:srgbClr val="000000"/>
              </a:solidFill>
              <a:latin typeface="黑体" panose="02010609060101010101" pitchFamily="49" charset="-122"/>
              <a:ea typeface="黑体" panose="02010609060101010101" pitchFamily="49" charset="-122"/>
            </a:endParaRPr>
          </a:p>
        </p:txBody>
      </p:sp>
      <p:sp>
        <p:nvSpPr>
          <p:cNvPr id="3" name="矩形 2"/>
          <p:cNvSpPr/>
          <p:nvPr/>
        </p:nvSpPr>
        <p:spPr>
          <a:xfrm>
            <a:off x="1043608" y="1419622"/>
            <a:ext cx="7704856" cy="3323987"/>
          </a:xfrm>
          <a:prstGeom prst="rect">
            <a:avLst/>
          </a:prstGeom>
        </p:spPr>
        <p:txBody>
          <a:bodyPr wrap="square">
            <a:spAutoFit/>
          </a:bodyPr>
          <a:lstStyle/>
          <a:p>
            <a:pPr>
              <a:lnSpc>
                <a:spcPct val="125000"/>
              </a:lnSpc>
            </a:pPr>
            <a:r>
              <a:rPr lang="en-US" altLang="zh-CN" sz="2400" b="1" dirty="0">
                <a:latin typeface="黑体" panose="02010609060101010101" pitchFamily="49" charset="-122"/>
                <a:ea typeface="黑体" panose="02010609060101010101" pitchFamily="49" charset="-122"/>
              </a:rPr>
              <a:t>1.</a:t>
            </a:r>
            <a:r>
              <a:rPr lang="zh-CN" altLang="en-US" sz="2400" b="1" dirty="0">
                <a:latin typeface="黑体" panose="02010609060101010101" pitchFamily="49" charset="-122"/>
                <a:ea typeface="黑体" panose="02010609060101010101" pitchFamily="49" charset="-122"/>
              </a:rPr>
              <a:t>概念题</a:t>
            </a:r>
          </a:p>
          <a:p>
            <a:pPr>
              <a:lnSpc>
                <a:spcPct val="125000"/>
              </a:lnSpc>
            </a:pPr>
            <a:r>
              <a:rPr lang="zh-CN" altLang="en-US" sz="2400" dirty="0">
                <a:latin typeface="黑体" panose="02010609060101010101" pitchFamily="49" charset="-122"/>
                <a:ea typeface="黑体" panose="02010609060101010101" pitchFamily="49" charset="-122"/>
              </a:rPr>
              <a:t>汽车使用</a:t>
            </a:r>
            <a:r>
              <a:rPr lang="zh-CN" altLang="en-US" sz="2400" dirty="0" smtClean="0">
                <a:latin typeface="黑体" panose="02010609060101010101" pitchFamily="49" charset="-122"/>
                <a:ea typeface="黑体" panose="02010609060101010101" pitchFamily="49" charset="-122"/>
              </a:rPr>
              <a:t>寿命、汽车</a:t>
            </a:r>
            <a:r>
              <a:rPr lang="zh-CN" altLang="en-US" sz="2400" dirty="0">
                <a:latin typeface="黑体" panose="02010609060101010101" pitchFamily="49" charset="-122"/>
                <a:ea typeface="黑体" panose="02010609060101010101" pitchFamily="49" charset="-122"/>
              </a:rPr>
              <a:t>物理</a:t>
            </a:r>
            <a:r>
              <a:rPr lang="zh-CN" altLang="en-US" sz="2400" dirty="0" smtClean="0">
                <a:latin typeface="黑体" panose="02010609060101010101" pitchFamily="49" charset="-122"/>
                <a:ea typeface="黑体" panose="02010609060101010101" pitchFamily="49" charset="-122"/>
              </a:rPr>
              <a:t>使用寿命、汽车</a:t>
            </a:r>
            <a:r>
              <a:rPr lang="zh-CN" altLang="en-US" sz="2400" dirty="0">
                <a:latin typeface="黑体" panose="02010609060101010101" pitchFamily="49" charset="-122"/>
                <a:ea typeface="黑体" panose="02010609060101010101" pitchFamily="49" charset="-122"/>
              </a:rPr>
              <a:t>技术</a:t>
            </a:r>
            <a:r>
              <a:rPr lang="zh-CN" altLang="en-US" sz="2400" dirty="0" smtClean="0">
                <a:latin typeface="黑体" panose="02010609060101010101" pitchFamily="49" charset="-122"/>
                <a:ea typeface="黑体" panose="02010609060101010101" pitchFamily="49" charset="-122"/>
              </a:rPr>
              <a:t>使用寿命、汽车</a:t>
            </a:r>
            <a:r>
              <a:rPr lang="zh-CN" altLang="en-US" sz="2400" dirty="0">
                <a:latin typeface="黑体" panose="02010609060101010101" pitchFamily="49" charset="-122"/>
                <a:ea typeface="黑体" panose="02010609060101010101" pitchFamily="49" charset="-122"/>
              </a:rPr>
              <a:t>经济</a:t>
            </a:r>
            <a:r>
              <a:rPr lang="zh-CN" altLang="en-US" sz="2400" dirty="0" smtClean="0">
                <a:latin typeface="黑体" panose="02010609060101010101" pitchFamily="49" charset="-122"/>
                <a:ea typeface="黑体" panose="02010609060101010101" pitchFamily="49" charset="-122"/>
              </a:rPr>
              <a:t>使用寿命、汽车</a:t>
            </a:r>
            <a:r>
              <a:rPr lang="zh-CN" altLang="en-US" sz="2400" dirty="0">
                <a:latin typeface="黑体" panose="02010609060101010101" pitchFamily="49" charset="-122"/>
                <a:ea typeface="黑体" panose="02010609060101010101" pitchFamily="49" charset="-122"/>
              </a:rPr>
              <a:t>折旧使用寿命</a:t>
            </a:r>
            <a:endParaRPr lang="en-US" altLang="zh-CN" sz="2400" dirty="0">
              <a:latin typeface="黑体" panose="02010609060101010101" pitchFamily="49" charset="-122"/>
              <a:ea typeface="黑体" panose="02010609060101010101" pitchFamily="49" charset="-122"/>
            </a:endParaRPr>
          </a:p>
          <a:p>
            <a:pPr>
              <a:lnSpc>
                <a:spcPct val="125000"/>
              </a:lnSpc>
            </a:pPr>
            <a:r>
              <a:rPr lang="zh-CN" altLang="en-US" sz="2400" dirty="0">
                <a:latin typeface="黑体" panose="02010609060101010101" pitchFamily="49" charset="-122"/>
                <a:ea typeface="黑体" panose="02010609060101010101" pitchFamily="49" charset="-122"/>
              </a:rPr>
              <a:t>汽车</a:t>
            </a:r>
            <a:r>
              <a:rPr lang="zh-CN" altLang="en-US" sz="2400" dirty="0" smtClean="0">
                <a:latin typeface="黑体" panose="02010609060101010101" pitchFamily="49" charset="-122"/>
                <a:ea typeface="黑体" panose="02010609060101010101" pitchFamily="49" charset="-122"/>
              </a:rPr>
              <a:t>有形损耗、汽车无形损耗、汽车</a:t>
            </a:r>
            <a:r>
              <a:rPr lang="zh-CN" altLang="en-US" sz="2400" dirty="0">
                <a:latin typeface="黑体" panose="02010609060101010101" pitchFamily="49" charset="-122"/>
                <a:ea typeface="黑体" panose="02010609060101010101" pitchFamily="49" charset="-122"/>
              </a:rPr>
              <a:t>综合损耗</a:t>
            </a:r>
            <a:endParaRPr lang="en-US" altLang="zh-CN" sz="2400" dirty="0">
              <a:latin typeface="黑体" panose="02010609060101010101" pitchFamily="49" charset="-122"/>
              <a:ea typeface="黑体" panose="02010609060101010101" pitchFamily="49" charset="-122"/>
            </a:endParaRPr>
          </a:p>
          <a:p>
            <a:pPr>
              <a:lnSpc>
                <a:spcPct val="125000"/>
              </a:lnSpc>
            </a:pPr>
            <a:r>
              <a:rPr lang="zh-CN" altLang="en-US" sz="2400" dirty="0">
                <a:latin typeface="黑体" panose="02010609060101010101" pitchFamily="49" charset="-122"/>
                <a:ea typeface="黑体" panose="02010609060101010101" pitchFamily="49" charset="-122"/>
              </a:rPr>
              <a:t>汽车更新</a:t>
            </a:r>
            <a:endParaRPr lang="en-US" altLang="zh-CN" sz="2400" dirty="0">
              <a:latin typeface="黑体" panose="02010609060101010101" pitchFamily="49" charset="-122"/>
              <a:ea typeface="黑体" panose="02010609060101010101" pitchFamily="49" charset="-122"/>
            </a:endParaRPr>
          </a:p>
          <a:p>
            <a:pPr>
              <a:lnSpc>
                <a:spcPct val="125000"/>
              </a:lnSpc>
            </a:pPr>
            <a:r>
              <a:rPr lang="en-US" altLang="zh-CN" sz="2400" b="1" dirty="0">
                <a:latin typeface="黑体" panose="02010609060101010101" pitchFamily="49" charset="-122"/>
                <a:ea typeface="黑体" panose="02010609060101010101" pitchFamily="49" charset="-122"/>
              </a:rPr>
              <a:t>2.</a:t>
            </a:r>
            <a:r>
              <a:rPr lang="zh-CN" altLang="en-US" sz="2400" b="1" dirty="0">
                <a:latin typeface="黑体" panose="02010609060101010101" pitchFamily="49" charset="-122"/>
                <a:ea typeface="黑体" panose="02010609060101010101" pitchFamily="49" charset="-122"/>
              </a:rPr>
              <a:t>分析题</a:t>
            </a:r>
            <a:endParaRPr lang="en-US" altLang="zh-CN" sz="2400" b="1" dirty="0">
              <a:latin typeface="黑体" panose="02010609060101010101" pitchFamily="49" charset="-122"/>
              <a:ea typeface="黑体" panose="02010609060101010101" pitchFamily="49" charset="-122"/>
            </a:endParaRPr>
          </a:p>
          <a:p>
            <a:pPr>
              <a:lnSpc>
                <a:spcPct val="125000"/>
              </a:lnSpc>
            </a:pPr>
            <a:r>
              <a:rPr lang="zh-CN" altLang="en-US" sz="2400" dirty="0">
                <a:latin typeface="黑体" panose="02010609060101010101" pitchFamily="49" charset="-122"/>
                <a:ea typeface="黑体" panose="02010609060101010101" pitchFamily="49" charset="-122"/>
              </a:rPr>
              <a:t>分析汽车有形损耗与汽车无形损耗的关系</a:t>
            </a:r>
            <a:endParaRPr lang="zh-CN" altLang="en-US" sz="2400" b="1" dirty="0">
              <a:ea typeface="黑体" panose="02010609060101010101" pitchFamily="49" charset="-122"/>
            </a:endParaRPr>
          </a:p>
        </p:txBody>
      </p:sp>
    </p:spTree>
    <p:extLst>
      <p:ext uri="{BB962C8B-B14F-4D97-AF65-F5344CB8AC3E}">
        <p14:creationId xmlns:p14="http://schemas.microsoft.com/office/powerpoint/2010/main" val="2079788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7494"/>
            <a:ext cx="6829444" cy="563180"/>
          </a:xfrm>
        </p:spPr>
        <p:txBody>
          <a:bodyPr>
            <a:noAutofit/>
          </a:bodyPr>
          <a:lstStyle/>
          <a:p>
            <a:pPr>
              <a:defRPr/>
            </a:pPr>
            <a:r>
              <a:rPr lang="zh-CN" altLang="en-US" sz="3600" dirty="0" smtClean="0">
                <a:latin typeface="黑体" pitchFamily="2" charset="-122"/>
                <a:ea typeface="黑体" pitchFamily="2" charset="-122"/>
              </a:rPr>
              <a:t>任务一  汽车使用寿命分类</a:t>
            </a:r>
            <a:endParaRPr lang="zh-CN" altLang="en-US" sz="3600" dirty="0">
              <a:latin typeface="黑体" pitchFamily="2" charset="-122"/>
              <a:ea typeface="黑体" pitchFamily="2" charset="-122"/>
            </a:endParaRPr>
          </a:p>
        </p:txBody>
      </p:sp>
      <p:sp>
        <p:nvSpPr>
          <p:cNvPr id="3" name="矩形 2"/>
          <p:cNvSpPr/>
          <p:nvPr/>
        </p:nvSpPr>
        <p:spPr>
          <a:xfrm>
            <a:off x="251520" y="1779662"/>
            <a:ext cx="8568952" cy="2332946"/>
          </a:xfrm>
          <a:prstGeom prst="rect">
            <a:avLst/>
          </a:prstGeom>
        </p:spPr>
        <p:txBody>
          <a:bodyPr wrap="square">
            <a:spAutoFit/>
          </a:bodyPr>
          <a:lstStyle/>
          <a:p>
            <a:pPr algn="just">
              <a:lnSpc>
                <a:spcPct val="125000"/>
              </a:lnSpc>
              <a:spcBef>
                <a:spcPct val="20000"/>
              </a:spcBef>
              <a:buClr>
                <a:schemeClr val="accent2"/>
              </a:buClr>
              <a:buSzPct val="80000"/>
              <a:defRPr/>
            </a:pPr>
            <a:r>
              <a:rPr lang="zh-CN" altLang="en-US" sz="2800" dirty="0">
                <a:latin typeface="黑体" panose="02010609060101010101" pitchFamily="49" charset="-122"/>
                <a:ea typeface="黑体" panose="02010609060101010101" pitchFamily="49" charset="-122"/>
                <a:sym typeface="Wingdings 2" pitchFamily="18" charset="2"/>
              </a:rPr>
              <a:t></a:t>
            </a:r>
            <a:r>
              <a:rPr lang="zh-CN" altLang="en-US" sz="2800" dirty="0">
                <a:latin typeface="黑体" panose="02010609060101010101" pitchFamily="49" charset="-122"/>
                <a:ea typeface="黑体" panose="02010609060101010101" pitchFamily="49" charset="-122"/>
              </a:rPr>
              <a:t>定义</a:t>
            </a:r>
          </a:p>
          <a:p>
            <a:pPr indent="719138" algn="just">
              <a:lnSpc>
                <a:spcPct val="125000"/>
              </a:lnSpc>
              <a:spcBef>
                <a:spcPct val="20000"/>
              </a:spcBef>
              <a:buClr>
                <a:schemeClr val="accent2"/>
              </a:buClr>
              <a:buSzPct val="80000"/>
              <a:defRPr/>
            </a:pPr>
            <a:r>
              <a:rPr lang="zh-CN" altLang="en-US" sz="2800" dirty="0" smtClean="0">
                <a:latin typeface="黑体" panose="02010609060101010101" pitchFamily="49" charset="-122"/>
                <a:ea typeface="黑体" panose="02010609060101010101" pitchFamily="49" charset="-122"/>
              </a:rPr>
              <a:t>汽车使用</a:t>
            </a:r>
            <a:r>
              <a:rPr lang="zh-CN" altLang="en-US" sz="2800" dirty="0">
                <a:latin typeface="黑体" panose="02010609060101010101" pitchFamily="49" charset="-122"/>
                <a:ea typeface="黑体" panose="02010609060101010101" pitchFamily="49" charset="-122"/>
              </a:rPr>
              <a:t>寿命，是指汽车从</a:t>
            </a:r>
            <a:r>
              <a:rPr lang="zh-CN" altLang="en-US" sz="2800" dirty="0">
                <a:solidFill>
                  <a:srgbClr val="FF0000"/>
                </a:solidFill>
                <a:latin typeface="黑体" panose="02010609060101010101" pitchFamily="49" charset="-122"/>
                <a:ea typeface="黑体" panose="02010609060101010101" pitchFamily="49" charset="-122"/>
              </a:rPr>
              <a:t>开始使用到不能使用</a:t>
            </a:r>
            <a:r>
              <a:rPr lang="zh-CN" altLang="en-US" sz="2800" dirty="0">
                <a:latin typeface="黑体" panose="02010609060101010101" pitchFamily="49" charset="-122"/>
                <a:ea typeface="黑体" panose="02010609060101010101" pitchFamily="49" charset="-122"/>
              </a:rPr>
              <a:t>之间的整个时期。它可以用累计使用年数或累计行驶里程数表示。</a:t>
            </a:r>
          </a:p>
        </p:txBody>
      </p:sp>
    </p:spTree>
    <p:extLst>
      <p:ext uri="{BB962C8B-B14F-4D97-AF65-F5344CB8AC3E}">
        <p14:creationId xmlns:p14="http://schemas.microsoft.com/office/powerpoint/2010/main" val="41671888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51520" y="2355726"/>
            <a:ext cx="8568952" cy="1169551"/>
          </a:xfrm>
          <a:prstGeom prst="rect">
            <a:avLst/>
          </a:prstGeom>
        </p:spPr>
        <p:txBody>
          <a:bodyPr wrap="square">
            <a:spAutoFit/>
          </a:bodyPr>
          <a:lstStyle/>
          <a:p>
            <a:pPr indent="719138" algn="just">
              <a:lnSpc>
                <a:spcPct val="125000"/>
              </a:lnSpc>
              <a:spcBef>
                <a:spcPct val="20000"/>
              </a:spcBef>
              <a:buClr>
                <a:schemeClr val="accent2"/>
              </a:buClr>
              <a:buSzPct val="80000"/>
              <a:defRPr/>
            </a:pPr>
            <a:r>
              <a:rPr lang="zh-CN" altLang="en-US" sz="2800" dirty="0">
                <a:latin typeface="黑体" panose="02010609060101010101" pitchFamily="49" charset="-122"/>
                <a:ea typeface="黑体" panose="02010609060101010101" pitchFamily="49" charset="-122"/>
              </a:rPr>
              <a:t>汽车使用寿命包括</a:t>
            </a:r>
            <a:r>
              <a:rPr lang="zh-CN" altLang="en-US" sz="2800" dirty="0">
                <a:solidFill>
                  <a:srgbClr val="FF0000"/>
                </a:solidFill>
                <a:latin typeface="黑体" panose="02010609060101010101" pitchFamily="49" charset="-122"/>
                <a:ea typeface="黑体" panose="02010609060101010101" pitchFamily="49" charset="-122"/>
              </a:rPr>
              <a:t>物理使用寿命</a:t>
            </a:r>
            <a:r>
              <a:rPr lang="zh-CN" altLang="en-US" sz="2800" dirty="0">
                <a:latin typeface="黑体" panose="02010609060101010101" pitchFamily="49" charset="-122"/>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技术使用寿命</a:t>
            </a:r>
            <a:r>
              <a:rPr lang="zh-CN" altLang="en-US" sz="2800" dirty="0">
                <a:latin typeface="黑体" panose="02010609060101010101" pitchFamily="49" charset="-122"/>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经济使用寿命</a:t>
            </a:r>
            <a:r>
              <a:rPr lang="zh-CN" altLang="en-US" sz="2800" dirty="0">
                <a:latin typeface="黑体" panose="02010609060101010101" pitchFamily="49" charset="-122"/>
                <a:ea typeface="黑体" panose="02010609060101010101" pitchFamily="49" charset="-122"/>
              </a:rPr>
              <a:t>和</a:t>
            </a:r>
            <a:r>
              <a:rPr lang="zh-CN" altLang="en-US" sz="2800" dirty="0">
                <a:solidFill>
                  <a:srgbClr val="FF0000"/>
                </a:solidFill>
                <a:latin typeface="黑体" panose="02010609060101010101" pitchFamily="49" charset="-122"/>
                <a:ea typeface="黑体" panose="02010609060101010101" pitchFamily="49" charset="-122"/>
              </a:rPr>
              <a:t>折旧使用寿命</a:t>
            </a:r>
            <a:r>
              <a:rPr lang="zh-CN" altLang="en-US" sz="2800" dirty="0">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3544677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51520" y="1203598"/>
            <a:ext cx="8568952" cy="3422284"/>
          </a:xfrm>
          <a:prstGeom prst="rect">
            <a:avLst/>
          </a:prstGeom>
        </p:spPr>
        <p:txBody>
          <a:bodyPr wrap="square">
            <a:spAutoFit/>
          </a:bodyPr>
          <a:lstStyle/>
          <a:p>
            <a:pPr indent="719138">
              <a:lnSpc>
                <a:spcPct val="125000"/>
              </a:lnSpc>
            </a:pPr>
            <a:r>
              <a:rPr lang="en-US" altLang="zh-CN" sz="2800" dirty="0">
                <a:solidFill>
                  <a:srgbClr val="FF0000"/>
                </a:solidFill>
                <a:latin typeface="黑体" panose="02010609060101010101" pitchFamily="49" charset="-122"/>
                <a:ea typeface="黑体" panose="02010609060101010101" pitchFamily="49" charset="-122"/>
              </a:rPr>
              <a:t>1.</a:t>
            </a:r>
            <a:r>
              <a:rPr lang="zh-CN" altLang="en-US" sz="2800" dirty="0">
                <a:solidFill>
                  <a:srgbClr val="FF0000"/>
                </a:solidFill>
                <a:latin typeface="黑体" panose="02010609060101010101" pitchFamily="49" charset="-122"/>
                <a:ea typeface="黑体" panose="02010609060101010101" pitchFamily="49" charset="-122"/>
              </a:rPr>
              <a:t>汽车物理使用寿命</a:t>
            </a:r>
          </a:p>
          <a:p>
            <a:pPr indent="719138" algn="just">
              <a:lnSpc>
                <a:spcPct val="125000"/>
              </a:lnSpc>
              <a:spcAft>
                <a:spcPct val="40000"/>
              </a:spcAft>
            </a:pPr>
            <a:r>
              <a:rPr lang="zh-CN" altLang="en-US" sz="2800" dirty="0" smtClean="0">
                <a:latin typeface="黑体" panose="02010609060101010101" pitchFamily="49" charset="-122"/>
                <a:ea typeface="黑体" panose="02010609060101010101" pitchFamily="49" charset="-122"/>
              </a:rPr>
              <a:t>汽车</a:t>
            </a:r>
            <a:r>
              <a:rPr lang="zh-CN" altLang="en-US" sz="2800" dirty="0">
                <a:latin typeface="黑体" panose="02010609060101010101" pitchFamily="49" charset="-122"/>
                <a:ea typeface="黑体" panose="02010609060101010101" pitchFamily="49" charset="-122"/>
              </a:rPr>
              <a:t>物理使用寿命，又称为自然使用寿命，是指汽车从全新状态投入使用开始，直到</a:t>
            </a:r>
            <a:r>
              <a:rPr lang="zh-CN" altLang="en-US" sz="2800" dirty="0">
                <a:solidFill>
                  <a:srgbClr val="FF0000"/>
                </a:solidFill>
                <a:latin typeface="黑体" panose="02010609060101010101" pitchFamily="49" charset="-122"/>
                <a:ea typeface="黑体" panose="02010609060101010101" pitchFamily="49" charset="-122"/>
              </a:rPr>
              <a:t>不能用维修的方法恢复其主要使用性能</a:t>
            </a:r>
            <a:r>
              <a:rPr lang="zh-CN" altLang="en-US" sz="2800" dirty="0">
                <a:latin typeface="黑体" panose="02010609060101010101" pitchFamily="49" charset="-122"/>
                <a:ea typeface="黑体" panose="02010609060101010101" pitchFamily="49" charset="-122"/>
              </a:rPr>
              <a:t>为止的时期。它与汽车制造质量、使用条件、运行材料品质与使用、驾驶操作技术及维修质量等因素有关。</a:t>
            </a:r>
          </a:p>
        </p:txBody>
      </p:sp>
    </p:spTree>
    <p:extLst>
      <p:ext uri="{BB962C8B-B14F-4D97-AF65-F5344CB8AC3E}">
        <p14:creationId xmlns:p14="http://schemas.microsoft.com/office/powerpoint/2010/main" val="19817869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67544" y="1347614"/>
            <a:ext cx="8424936" cy="2785378"/>
          </a:xfrm>
          <a:prstGeom prst="rect">
            <a:avLst/>
          </a:prstGeom>
        </p:spPr>
        <p:txBody>
          <a:bodyPr wrap="square">
            <a:spAutoFit/>
          </a:bodyPr>
          <a:lstStyle/>
          <a:p>
            <a:pPr indent="719138">
              <a:lnSpc>
                <a:spcPct val="125000"/>
              </a:lnSpc>
            </a:pPr>
            <a:r>
              <a:rPr lang="en-US" altLang="zh-CN" sz="2800" dirty="0">
                <a:solidFill>
                  <a:srgbClr val="FF0000"/>
                </a:solidFill>
                <a:latin typeface="黑体" panose="02010609060101010101" pitchFamily="49" charset="-122"/>
                <a:ea typeface="黑体" panose="02010609060101010101" pitchFamily="49" charset="-122"/>
              </a:rPr>
              <a:t>2.</a:t>
            </a:r>
            <a:r>
              <a:rPr lang="zh-CN" altLang="en-US" sz="2800" dirty="0">
                <a:solidFill>
                  <a:srgbClr val="FF0000"/>
                </a:solidFill>
                <a:latin typeface="黑体" panose="02010609060101010101" pitchFamily="49" charset="-122"/>
                <a:ea typeface="黑体" panose="02010609060101010101" pitchFamily="49" charset="-122"/>
              </a:rPr>
              <a:t>汽车技术使用寿命</a:t>
            </a:r>
          </a:p>
          <a:p>
            <a:pPr indent="719138">
              <a:lnSpc>
                <a:spcPct val="125000"/>
              </a:lnSpc>
            </a:pPr>
            <a:r>
              <a:rPr lang="zh-CN" altLang="en-US" sz="2800" dirty="0" smtClean="0">
                <a:latin typeface="黑体" panose="02010609060101010101" pitchFamily="49" charset="-122"/>
                <a:ea typeface="黑体" panose="02010609060101010101" pitchFamily="49" charset="-122"/>
              </a:rPr>
              <a:t>汽车</a:t>
            </a:r>
            <a:r>
              <a:rPr lang="zh-CN" altLang="en-US" sz="2800" dirty="0">
                <a:latin typeface="黑体" panose="02010609060101010101" pitchFamily="49" charset="-122"/>
                <a:ea typeface="黑体" panose="02010609060101010101" pitchFamily="49" charset="-122"/>
              </a:rPr>
              <a:t>技术使用寿命，是指汽车从全新状态投入使用后，由于新技术的出现，使</a:t>
            </a:r>
            <a:r>
              <a:rPr lang="zh-CN" altLang="en-US" sz="2800" dirty="0">
                <a:solidFill>
                  <a:srgbClr val="FF0000"/>
                </a:solidFill>
                <a:latin typeface="黑体" panose="02010609060101010101" pitchFamily="49" charset="-122"/>
                <a:ea typeface="黑体" panose="02010609060101010101" pitchFamily="49" charset="-122"/>
              </a:rPr>
              <a:t>原有汽车丧失其使用价值</a:t>
            </a:r>
            <a:r>
              <a:rPr lang="zh-CN" altLang="en-US" sz="2800" dirty="0">
                <a:latin typeface="黑体" panose="02010609060101010101" pitchFamily="49" charset="-122"/>
                <a:ea typeface="黑体" panose="02010609060101010101" pitchFamily="49" charset="-122"/>
              </a:rPr>
              <a:t>所经历的时期。汽车技术进步越快，技术使用寿命也越短</a:t>
            </a:r>
            <a:r>
              <a:rPr lang="zh-CN" altLang="en-US" b="1" dirty="0">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81249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95536" y="1419622"/>
            <a:ext cx="8424936" cy="2785378"/>
          </a:xfrm>
          <a:prstGeom prst="rect">
            <a:avLst/>
          </a:prstGeom>
        </p:spPr>
        <p:txBody>
          <a:bodyPr wrap="square">
            <a:spAutoFit/>
          </a:bodyPr>
          <a:lstStyle/>
          <a:p>
            <a:pPr indent="719138">
              <a:lnSpc>
                <a:spcPct val="125000"/>
              </a:lnSpc>
            </a:pPr>
            <a:r>
              <a:rPr lang="en-US" altLang="zh-CN" sz="2800" dirty="0">
                <a:solidFill>
                  <a:srgbClr val="FF0000"/>
                </a:solidFill>
                <a:latin typeface="黑体" panose="02010609060101010101" pitchFamily="49" charset="-122"/>
                <a:ea typeface="黑体" panose="02010609060101010101" pitchFamily="49" charset="-122"/>
              </a:rPr>
              <a:t>3.</a:t>
            </a:r>
            <a:r>
              <a:rPr lang="zh-CN" altLang="en-US" sz="2800" dirty="0">
                <a:solidFill>
                  <a:srgbClr val="FF0000"/>
                </a:solidFill>
                <a:latin typeface="黑体" panose="02010609060101010101" pitchFamily="49" charset="-122"/>
                <a:ea typeface="黑体" panose="02010609060101010101" pitchFamily="49" charset="-122"/>
              </a:rPr>
              <a:t>汽车经济使用寿命</a:t>
            </a:r>
          </a:p>
          <a:p>
            <a:pPr indent="719138">
              <a:lnSpc>
                <a:spcPct val="125000"/>
              </a:lnSpc>
            </a:pPr>
            <a:r>
              <a:rPr lang="zh-CN" altLang="en-US" sz="2800" dirty="0" smtClean="0">
                <a:latin typeface="黑体" panose="02010609060101010101" pitchFamily="49" charset="-122"/>
                <a:ea typeface="黑体" panose="02010609060101010101" pitchFamily="49" charset="-122"/>
              </a:rPr>
              <a:t>汽车</a:t>
            </a:r>
            <a:r>
              <a:rPr lang="zh-CN" altLang="en-US" sz="2800" dirty="0">
                <a:latin typeface="黑体" panose="02010609060101010101" pitchFamily="49" charset="-122"/>
                <a:ea typeface="黑体" panose="02010609060101010101" pitchFamily="49" charset="-122"/>
              </a:rPr>
              <a:t>经济使用寿命，是指汽车从全新状态投入使用开始，到</a:t>
            </a:r>
            <a:r>
              <a:rPr lang="zh-CN" altLang="en-US" sz="2800" dirty="0">
                <a:solidFill>
                  <a:srgbClr val="FF0000"/>
                </a:solidFill>
                <a:latin typeface="黑体" panose="02010609060101010101" pitchFamily="49" charset="-122"/>
                <a:ea typeface="黑体" panose="02010609060101010101" pitchFamily="49" charset="-122"/>
              </a:rPr>
              <a:t>单位总费用最低</a:t>
            </a:r>
            <a:r>
              <a:rPr lang="zh-CN" altLang="en-US" sz="2800" dirty="0">
                <a:latin typeface="黑体" panose="02010609060101010101" pitchFamily="49" charset="-122"/>
                <a:ea typeface="黑体" panose="02010609060101010101" pitchFamily="49" charset="-122"/>
              </a:rPr>
              <a:t>的时期。超过这个时期，汽车在技术上仍可继续使用，但单位总费用上升，在经济上不宜继续使用。</a:t>
            </a:r>
          </a:p>
        </p:txBody>
      </p:sp>
    </p:spTree>
    <p:extLst>
      <p:ext uri="{BB962C8B-B14F-4D97-AF65-F5344CB8AC3E}">
        <p14:creationId xmlns:p14="http://schemas.microsoft.com/office/powerpoint/2010/main" val="350451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51520" y="843558"/>
            <a:ext cx="8424936" cy="3862596"/>
          </a:xfrm>
          <a:prstGeom prst="rect">
            <a:avLst/>
          </a:prstGeom>
        </p:spPr>
        <p:txBody>
          <a:bodyPr wrap="square">
            <a:spAutoFit/>
          </a:bodyPr>
          <a:lstStyle/>
          <a:p>
            <a:pPr indent="719138">
              <a:lnSpc>
                <a:spcPct val="125000"/>
              </a:lnSpc>
            </a:pPr>
            <a:r>
              <a:rPr lang="zh-CN" altLang="en-US" sz="2800" dirty="0" smtClean="0">
                <a:latin typeface="黑体" panose="02010609060101010101" pitchFamily="49" charset="-122"/>
                <a:ea typeface="黑体" panose="02010609060101010101" pitchFamily="49" charset="-122"/>
              </a:rPr>
              <a:t>单位</a:t>
            </a:r>
            <a:r>
              <a:rPr lang="zh-CN" altLang="en-US" sz="2800" dirty="0">
                <a:latin typeface="黑体" panose="02010609060101010101" pitchFamily="49" charset="-122"/>
                <a:ea typeface="黑体" panose="02010609060101010101" pitchFamily="49" charset="-122"/>
              </a:rPr>
              <a:t>总费用是车辆单位使用时期，折旧费用与该汽车发生经营费用之和。汽车使用时期越长，分摊的</a:t>
            </a:r>
            <a:r>
              <a:rPr lang="zh-CN" altLang="en-US" sz="2800" dirty="0" smtClean="0">
                <a:latin typeface="黑体" panose="02010609060101010101" pitchFamily="49" charset="-122"/>
                <a:ea typeface="黑体" panose="02010609060101010101" pitchFamily="49" charset="-122"/>
              </a:rPr>
              <a:t>折旧费</a:t>
            </a:r>
            <a:r>
              <a:rPr lang="zh-CN" altLang="en-US" sz="2800" dirty="0">
                <a:latin typeface="黑体" panose="02010609060101010101" pitchFamily="49" charset="-122"/>
                <a:ea typeface="黑体" panose="02010609060101010101" pitchFamily="49" charset="-122"/>
              </a:rPr>
              <a:t>用</a:t>
            </a:r>
            <a:r>
              <a:rPr lang="zh-CN" altLang="en-US" sz="2800" dirty="0" smtClean="0">
                <a:latin typeface="黑体" panose="02010609060101010101" pitchFamily="49" charset="-122"/>
                <a:ea typeface="黑体" panose="02010609060101010101" pitchFamily="49" charset="-122"/>
              </a:rPr>
              <a:t>越</a:t>
            </a:r>
            <a:r>
              <a:rPr lang="zh-CN" altLang="en-US" sz="2800" dirty="0">
                <a:latin typeface="黑体" panose="02010609060101010101" pitchFamily="49" charset="-122"/>
                <a:ea typeface="黑体" panose="02010609060101010101" pitchFamily="49" charset="-122"/>
              </a:rPr>
              <a:t>少；但随着使用时期的增加，汽车技术性能逐渐下降，使汽车的燃料费用、维修费用增加。延长使用时期使折旧费用的下降，有时会被经营费用的增加逐渐抵消。单位总费用是随使用时期而变化的函数。汽车使用至一定时期会出现单位总费用的最低值。</a:t>
            </a:r>
          </a:p>
        </p:txBody>
      </p:sp>
    </p:spTree>
    <p:extLst>
      <p:ext uri="{BB962C8B-B14F-4D97-AF65-F5344CB8AC3E}">
        <p14:creationId xmlns:p14="http://schemas.microsoft.com/office/powerpoint/2010/main" val="1370314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539552" y="1131590"/>
            <a:ext cx="8208912" cy="2893100"/>
          </a:xfrm>
          <a:prstGeom prst="rect">
            <a:avLst/>
          </a:prstGeom>
        </p:spPr>
        <p:txBody>
          <a:bodyPr wrap="square">
            <a:spAutoFit/>
          </a:bodyPr>
          <a:lstStyle/>
          <a:p>
            <a:pPr indent="719138"/>
            <a:r>
              <a:rPr lang="en-US" altLang="zh-CN" sz="2800" dirty="0">
                <a:solidFill>
                  <a:srgbClr val="FF0000"/>
                </a:solidFill>
                <a:latin typeface="黑体" panose="02010609060101010101" pitchFamily="49" charset="-122"/>
                <a:ea typeface="黑体" panose="02010609060101010101" pitchFamily="49" charset="-122"/>
              </a:rPr>
              <a:t>4.</a:t>
            </a:r>
            <a:r>
              <a:rPr lang="zh-CN" altLang="en-US" sz="2800" dirty="0">
                <a:solidFill>
                  <a:srgbClr val="FF0000"/>
                </a:solidFill>
                <a:latin typeface="黑体" panose="02010609060101010101" pitchFamily="49" charset="-122"/>
                <a:ea typeface="黑体" panose="02010609060101010101" pitchFamily="49" charset="-122"/>
              </a:rPr>
              <a:t>汽车折旧使用寿命</a:t>
            </a:r>
          </a:p>
          <a:p>
            <a:pPr indent="719138" algn="just">
              <a:lnSpc>
                <a:spcPct val="110000"/>
              </a:lnSpc>
            </a:pPr>
            <a:r>
              <a:rPr lang="zh-CN" altLang="en-US" sz="2800" dirty="0" smtClean="0">
                <a:latin typeface="黑体" panose="02010609060101010101" pitchFamily="49" charset="-122"/>
                <a:ea typeface="黑体" panose="02010609060101010101" pitchFamily="49" charset="-122"/>
              </a:rPr>
              <a:t>汽车</a:t>
            </a:r>
            <a:r>
              <a:rPr lang="zh-CN" altLang="en-US" sz="2800" dirty="0">
                <a:latin typeface="黑体" panose="02010609060101010101" pitchFamily="49" charset="-122"/>
                <a:ea typeface="黑体" panose="02010609060101010101" pitchFamily="49" charset="-122"/>
              </a:rPr>
              <a:t>折旧使用寿命，是指按国家规定或企业规定的折旧率，把汽车总值扣除残值后的余额，</a:t>
            </a:r>
            <a:r>
              <a:rPr lang="zh-CN" altLang="en-US" sz="2800" dirty="0">
                <a:solidFill>
                  <a:srgbClr val="FF0000"/>
                </a:solidFill>
                <a:latin typeface="黑体" panose="02010609060101010101" pitchFamily="49" charset="-122"/>
                <a:ea typeface="黑体" panose="02010609060101010101" pitchFamily="49" charset="-122"/>
              </a:rPr>
              <a:t>折旧到接近于零</a:t>
            </a:r>
            <a:r>
              <a:rPr lang="zh-CN" altLang="en-US" sz="2800" dirty="0">
                <a:latin typeface="黑体" panose="02010609060101010101" pitchFamily="49" charset="-122"/>
                <a:ea typeface="黑体" panose="02010609060101010101" pitchFamily="49" charset="-122"/>
              </a:rPr>
              <a:t>所经历的时期。汽车折旧使用寿命一般介于技术使用寿命或经济使用寿命与物理使用寿命之间，由国家或企业所采取的技术政策和方针而定。</a:t>
            </a:r>
          </a:p>
        </p:txBody>
      </p:sp>
    </p:spTree>
    <p:extLst>
      <p:ext uri="{BB962C8B-B14F-4D97-AF65-F5344CB8AC3E}">
        <p14:creationId xmlns:p14="http://schemas.microsoft.com/office/powerpoint/2010/main" val="2697617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3686</TotalTime>
  <Words>1249</Words>
  <Application>Microsoft Office PowerPoint</Application>
  <PresentationFormat>全屏显示(16:9)</PresentationFormat>
  <Paragraphs>60</Paragraphs>
  <Slides>28</Slides>
  <Notes>3</Notes>
  <HiddenSlides>0</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28</vt:i4>
      </vt:variant>
    </vt:vector>
  </HeadingPairs>
  <TitlesOfParts>
    <vt:vector size="39" baseType="lpstr">
      <vt:lpstr>Adobe 黑体 Std R</vt:lpstr>
      <vt:lpstr>黑体</vt:lpstr>
      <vt:lpstr>宋体</vt:lpstr>
      <vt:lpstr>Arial</vt:lpstr>
      <vt:lpstr>Calibri</vt:lpstr>
      <vt:lpstr>Wingdings</vt:lpstr>
      <vt:lpstr>Wingdings 2</vt:lpstr>
      <vt:lpstr>Office 主题</vt:lpstr>
      <vt:lpstr>汽车运用工程</vt:lpstr>
      <vt:lpstr>1_汽车运用工程</vt:lpstr>
      <vt:lpstr>2_汽车运用工程</vt:lpstr>
      <vt:lpstr>PowerPoint 演示文稿</vt:lpstr>
      <vt:lpstr>PowerPoint 演示文稿</vt:lpstr>
      <vt:lpstr>任务一  汽车使用寿命分类</vt:lpstr>
      <vt:lpstr>PowerPoint 演示文稿</vt:lpstr>
      <vt:lpstr>PowerPoint 演示文稿</vt:lpstr>
      <vt:lpstr>PowerPoint 演示文稿</vt:lpstr>
      <vt:lpstr>PowerPoint 演示文稿</vt:lpstr>
      <vt:lpstr>PowerPoint 演示文稿</vt:lpstr>
      <vt:lpstr>PowerPoint 演示文稿</vt:lpstr>
      <vt:lpstr>任务二 汽车的损耗与更新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第几节  内容名字</dc:title>
  <dc:creator>edius1</dc:creator>
  <cp:lastModifiedBy>Administrator</cp:lastModifiedBy>
  <cp:revision>112</cp:revision>
  <dcterms:created xsi:type="dcterms:W3CDTF">2014-02-17T07:50:13Z</dcterms:created>
  <dcterms:modified xsi:type="dcterms:W3CDTF">2017-01-02T07:55:21Z</dcterms:modified>
</cp:coreProperties>
</file>