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media/image10.jpg" ContentType="image/pn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51"/>
  </p:notesMasterIdLst>
  <p:sldIdLst>
    <p:sldId id="256" r:id="rId2"/>
    <p:sldId id="257" r:id="rId3"/>
    <p:sldId id="258" r:id="rId4"/>
    <p:sldId id="286" r:id="rId5"/>
    <p:sldId id="353" r:id="rId6"/>
    <p:sldId id="287" r:id="rId7"/>
    <p:sldId id="354" r:id="rId8"/>
    <p:sldId id="355" r:id="rId9"/>
    <p:sldId id="356" r:id="rId10"/>
    <p:sldId id="357" r:id="rId11"/>
    <p:sldId id="358" r:id="rId12"/>
    <p:sldId id="359" r:id="rId13"/>
    <p:sldId id="360" r:id="rId14"/>
    <p:sldId id="361" r:id="rId15"/>
    <p:sldId id="362" r:id="rId16"/>
    <p:sldId id="363" r:id="rId17"/>
    <p:sldId id="364" r:id="rId18"/>
    <p:sldId id="365" r:id="rId19"/>
    <p:sldId id="366" r:id="rId20"/>
    <p:sldId id="367" r:id="rId21"/>
    <p:sldId id="368" r:id="rId22"/>
    <p:sldId id="370" r:id="rId23"/>
    <p:sldId id="371" r:id="rId24"/>
    <p:sldId id="372" r:id="rId25"/>
    <p:sldId id="373" r:id="rId26"/>
    <p:sldId id="374" r:id="rId27"/>
    <p:sldId id="375" r:id="rId28"/>
    <p:sldId id="376" r:id="rId29"/>
    <p:sldId id="377" r:id="rId30"/>
    <p:sldId id="378" r:id="rId31"/>
    <p:sldId id="379" r:id="rId32"/>
    <p:sldId id="380" r:id="rId33"/>
    <p:sldId id="381" r:id="rId34"/>
    <p:sldId id="382" r:id="rId35"/>
    <p:sldId id="383" r:id="rId36"/>
    <p:sldId id="384" r:id="rId37"/>
    <p:sldId id="385" r:id="rId38"/>
    <p:sldId id="386" r:id="rId39"/>
    <p:sldId id="387" r:id="rId40"/>
    <p:sldId id="388" r:id="rId41"/>
    <p:sldId id="389" r:id="rId42"/>
    <p:sldId id="391" r:id="rId43"/>
    <p:sldId id="390" r:id="rId44"/>
    <p:sldId id="392" r:id="rId45"/>
    <p:sldId id="393" r:id="rId46"/>
    <p:sldId id="394" r:id="rId47"/>
    <p:sldId id="396" r:id="rId48"/>
    <p:sldId id="395" r:id="rId49"/>
    <p:sldId id="285" r:id="rId50"/>
  </p:sldIdLst>
  <p:sldSz cx="12192000" cy="6858000"/>
  <p:notesSz cx="6858000" cy="9144000"/>
  <p:embeddedFontLst>
    <p:embeddedFont>
      <p:font typeface="Century Gothic" panose="020B0502020202020204" pitchFamily="34" charset="0"/>
      <p:regular r:id="rId52"/>
      <p:bold r:id="rId53"/>
      <p:italic r:id="rId54"/>
      <p:boldItalic r:id="rId55"/>
    </p:embeddedFont>
    <p:embeddedFont>
      <p:font typeface="汉仪菱心体简" panose="02010609000101010101" pitchFamily="49" charset="-122"/>
      <p:regular r:id="rId56"/>
    </p:embeddedFont>
    <p:embeddedFont>
      <p:font typeface="Calibri Light" panose="020F0302020204030204" pitchFamily="34" charset="0"/>
      <p:regular r:id="rId57"/>
      <p:italic r:id="rId58"/>
    </p:embeddedFont>
    <p:embeddedFont>
      <p:font typeface="方正兰亭超细黑简体" panose="02000000000000000000" pitchFamily="2" charset="-122"/>
      <p:regular r:id="rId59"/>
    </p:embeddedFont>
    <p:embeddedFont>
      <p:font typeface="Calibri" panose="020F0502020204030204" pitchFamily="34" charset="0"/>
      <p:regular r:id="rId60"/>
      <p:bold r:id="rId61"/>
      <p:italic r:id="rId62"/>
      <p:boldItalic r:id="rId63"/>
    </p:embeddedFont>
    <p:embeddedFont>
      <p:font typeface="MStiffHei HKS UltraBold" panose="00000900000000000000" pitchFamily="2" charset="-120"/>
      <p:regular r:id="rId64"/>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F9E2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95" autoAdjust="0"/>
    <p:restoredTop sz="94660"/>
  </p:normalViewPr>
  <p:slideViewPr>
    <p:cSldViewPr snapToGrid="0">
      <p:cViewPr>
        <p:scale>
          <a:sx n="150" d="100"/>
          <a:sy n="150" d="100"/>
        </p:scale>
        <p:origin x="-6900" y="-49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font" Target="fonts/font4.fntdata"/><Relationship Id="rId63" Type="http://schemas.openxmlformats.org/officeDocument/2006/relationships/font" Target="fonts/font12.fntdata"/><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2.fntdata"/><Relationship Id="rId58" Type="http://schemas.openxmlformats.org/officeDocument/2006/relationships/font" Target="fonts/font7.fntdata"/><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6.fntdata"/><Relationship Id="rId61" Type="http://schemas.openxmlformats.org/officeDocument/2006/relationships/font" Target="fonts/font10.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1.fntdata"/><Relationship Id="rId60" Type="http://schemas.openxmlformats.org/officeDocument/2006/relationships/font" Target="fonts/font9.fntdata"/><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5.fntdata"/><Relationship Id="rId64" Type="http://schemas.openxmlformats.org/officeDocument/2006/relationships/font" Target="fonts/font13.fntdata"/><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8.fntdata"/><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3.fntdata"/><Relationship Id="rId62" Type="http://schemas.openxmlformats.org/officeDocument/2006/relationships/font" Target="fonts/font11.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6185709-D3C8-4916-8682-75542B7E14D4}" type="datetimeFigureOut">
              <a:rPr lang="zh-CN" altLang="en-US" smtClean="0"/>
              <a:t>2015/8/10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4192B02-5C61-43D6-A21E-CA171DD24EFC}" type="slidenum">
              <a:rPr lang="zh-CN" altLang="en-US" smtClean="0"/>
              <a:t>‹#›</a:t>
            </a:fld>
            <a:endParaRPr lang="zh-CN" altLang="en-US"/>
          </a:p>
        </p:txBody>
      </p:sp>
    </p:spTree>
    <p:extLst>
      <p:ext uri="{BB962C8B-B14F-4D97-AF65-F5344CB8AC3E}">
        <p14:creationId xmlns:p14="http://schemas.microsoft.com/office/powerpoint/2010/main" val="11544004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72C5467-9A9F-4086-8200-3040D6661721}" type="datetimeFigureOut">
              <a:rPr lang="zh-CN" altLang="en-US" smtClean="0"/>
              <a:t>2015/8/10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55FEF99-7DBB-40F2-936A-A801E74F0B2A}" type="slidenum">
              <a:rPr lang="zh-CN" altLang="en-US" smtClean="0"/>
              <a:t>‹#›</a:t>
            </a:fld>
            <a:endParaRPr lang="zh-CN" altLang="en-US"/>
          </a:p>
        </p:txBody>
      </p:sp>
    </p:spTree>
    <p:extLst>
      <p:ext uri="{BB962C8B-B14F-4D97-AF65-F5344CB8AC3E}">
        <p14:creationId xmlns:p14="http://schemas.microsoft.com/office/powerpoint/2010/main" val="31527317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72C5467-9A9F-4086-8200-3040D6661721}" type="datetimeFigureOut">
              <a:rPr lang="zh-CN" altLang="en-US" smtClean="0"/>
              <a:t>2015/8/10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55FEF99-7DBB-40F2-936A-A801E74F0B2A}" type="slidenum">
              <a:rPr lang="zh-CN" altLang="en-US" smtClean="0"/>
              <a:t>‹#›</a:t>
            </a:fld>
            <a:endParaRPr lang="zh-CN" altLang="en-US"/>
          </a:p>
        </p:txBody>
      </p:sp>
    </p:spTree>
    <p:extLst>
      <p:ext uri="{BB962C8B-B14F-4D97-AF65-F5344CB8AC3E}">
        <p14:creationId xmlns:p14="http://schemas.microsoft.com/office/powerpoint/2010/main" val="8041977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72C5467-9A9F-4086-8200-3040D6661721}" type="datetimeFigureOut">
              <a:rPr lang="zh-CN" altLang="en-US" smtClean="0"/>
              <a:t>2015/8/10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55FEF99-7DBB-40F2-936A-A801E74F0B2A}" type="slidenum">
              <a:rPr lang="zh-CN" altLang="en-US" smtClean="0"/>
              <a:t>‹#›</a:t>
            </a:fld>
            <a:endParaRPr lang="zh-CN" altLang="en-US"/>
          </a:p>
        </p:txBody>
      </p:sp>
    </p:spTree>
    <p:extLst>
      <p:ext uri="{BB962C8B-B14F-4D97-AF65-F5344CB8AC3E}">
        <p14:creationId xmlns:p14="http://schemas.microsoft.com/office/powerpoint/2010/main" val="7692233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 name="组合 7"/>
          <p:cNvGrpSpPr/>
          <p:nvPr userDrawn="1"/>
        </p:nvGrpSpPr>
        <p:grpSpPr>
          <a:xfrm>
            <a:off x="671397" y="656049"/>
            <a:ext cx="434337" cy="60960"/>
            <a:chOff x="486593" y="492037"/>
            <a:chExt cx="325753" cy="45720"/>
          </a:xfrm>
        </p:grpSpPr>
        <p:sp>
          <p:nvSpPr>
            <p:cNvPr id="9" name="椭圆 8"/>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椭圆 9"/>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0"/>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19879465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 name="组合 7"/>
          <p:cNvGrpSpPr/>
          <p:nvPr userDrawn="1"/>
        </p:nvGrpSpPr>
        <p:grpSpPr>
          <a:xfrm>
            <a:off x="671397" y="656049"/>
            <a:ext cx="434337" cy="60960"/>
            <a:chOff x="486593" y="492037"/>
            <a:chExt cx="325753" cy="45720"/>
          </a:xfrm>
        </p:grpSpPr>
        <p:sp>
          <p:nvSpPr>
            <p:cNvPr id="9" name="椭圆 8"/>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椭圆 9"/>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0"/>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33464057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8_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 name="组合 7"/>
          <p:cNvGrpSpPr/>
          <p:nvPr userDrawn="1"/>
        </p:nvGrpSpPr>
        <p:grpSpPr>
          <a:xfrm>
            <a:off x="671397" y="656049"/>
            <a:ext cx="434337" cy="60960"/>
            <a:chOff x="486593" y="492037"/>
            <a:chExt cx="325753" cy="45720"/>
          </a:xfrm>
        </p:grpSpPr>
        <p:sp>
          <p:nvSpPr>
            <p:cNvPr id="9" name="椭圆 8"/>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椭圆 9"/>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0"/>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15884656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9_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 name="组合 7"/>
          <p:cNvGrpSpPr/>
          <p:nvPr userDrawn="1"/>
        </p:nvGrpSpPr>
        <p:grpSpPr>
          <a:xfrm>
            <a:off x="671397" y="656049"/>
            <a:ext cx="434337" cy="60960"/>
            <a:chOff x="486593" y="492037"/>
            <a:chExt cx="325753" cy="45720"/>
          </a:xfrm>
        </p:grpSpPr>
        <p:sp>
          <p:nvSpPr>
            <p:cNvPr id="9" name="椭圆 8"/>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椭圆 9"/>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0"/>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8358014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3_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 name="组合 7"/>
          <p:cNvGrpSpPr/>
          <p:nvPr userDrawn="1"/>
        </p:nvGrpSpPr>
        <p:grpSpPr>
          <a:xfrm>
            <a:off x="671397" y="656049"/>
            <a:ext cx="434337" cy="60960"/>
            <a:chOff x="486593" y="492037"/>
            <a:chExt cx="325753" cy="45720"/>
          </a:xfrm>
        </p:grpSpPr>
        <p:sp>
          <p:nvSpPr>
            <p:cNvPr id="9" name="椭圆 8"/>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椭圆 9"/>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0"/>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13355773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3_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 name="组合 7"/>
          <p:cNvGrpSpPr/>
          <p:nvPr userDrawn="1"/>
        </p:nvGrpSpPr>
        <p:grpSpPr>
          <a:xfrm>
            <a:off x="671397" y="656049"/>
            <a:ext cx="434337" cy="60960"/>
            <a:chOff x="486593" y="492037"/>
            <a:chExt cx="325753" cy="45720"/>
          </a:xfrm>
        </p:grpSpPr>
        <p:sp>
          <p:nvSpPr>
            <p:cNvPr id="9" name="椭圆 8"/>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椭圆 9"/>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0"/>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39941403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72C5467-9A9F-4086-8200-3040D6661721}" type="datetimeFigureOut">
              <a:rPr lang="zh-CN" altLang="en-US" smtClean="0"/>
              <a:t>2015/8/10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55FEF99-7DBB-40F2-936A-A801E74F0B2A}" type="slidenum">
              <a:rPr lang="zh-CN" altLang="en-US" smtClean="0"/>
              <a:t>‹#›</a:t>
            </a:fld>
            <a:endParaRPr lang="zh-CN" altLang="en-US"/>
          </a:p>
        </p:txBody>
      </p:sp>
    </p:spTree>
    <p:extLst>
      <p:ext uri="{BB962C8B-B14F-4D97-AF65-F5344CB8AC3E}">
        <p14:creationId xmlns:p14="http://schemas.microsoft.com/office/powerpoint/2010/main" val="18144303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72C5467-9A9F-4086-8200-3040D6661721}" type="datetimeFigureOut">
              <a:rPr lang="zh-CN" altLang="en-US" smtClean="0"/>
              <a:t>2015/8/10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55FEF99-7DBB-40F2-936A-A801E74F0B2A}" type="slidenum">
              <a:rPr lang="zh-CN" altLang="en-US" smtClean="0"/>
              <a:t>‹#›</a:t>
            </a:fld>
            <a:endParaRPr lang="zh-CN" altLang="en-US"/>
          </a:p>
        </p:txBody>
      </p:sp>
    </p:spTree>
    <p:extLst>
      <p:ext uri="{BB962C8B-B14F-4D97-AF65-F5344CB8AC3E}">
        <p14:creationId xmlns:p14="http://schemas.microsoft.com/office/powerpoint/2010/main" val="30169442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72C5467-9A9F-4086-8200-3040D6661721}" type="datetimeFigureOut">
              <a:rPr lang="zh-CN" altLang="en-US" smtClean="0"/>
              <a:t>2015/8/10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55FEF99-7DBB-40F2-936A-A801E74F0B2A}" type="slidenum">
              <a:rPr lang="zh-CN" altLang="en-US" smtClean="0"/>
              <a:t>‹#›</a:t>
            </a:fld>
            <a:endParaRPr lang="zh-CN" altLang="en-US"/>
          </a:p>
        </p:txBody>
      </p:sp>
    </p:spTree>
    <p:extLst>
      <p:ext uri="{BB962C8B-B14F-4D97-AF65-F5344CB8AC3E}">
        <p14:creationId xmlns:p14="http://schemas.microsoft.com/office/powerpoint/2010/main" val="18597893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72C5467-9A9F-4086-8200-3040D6661721}" type="datetimeFigureOut">
              <a:rPr lang="zh-CN" altLang="en-US" smtClean="0"/>
              <a:t>2015/8/10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55FEF99-7DBB-40F2-936A-A801E74F0B2A}" type="slidenum">
              <a:rPr lang="zh-CN" altLang="en-US" smtClean="0"/>
              <a:t>‹#›</a:t>
            </a:fld>
            <a:endParaRPr lang="zh-CN" altLang="en-US"/>
          </a:p>
        </p:txBody>
      </p:sp>
    </p:spTree>
    <p:extLst>
      <p:ext uri="{BB962C8B-B14F-4D97-AF65-F5344CB8AC3E}">
        <p14:creationId xmlns:p14="http://schemas.microsoft.com/office/powerpoint/2010/main" val="4502405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72C5467-9A9F-4086-8200-3040D6661721}" type="datetimeFigureOut">
              <a:rPr lang="zh-CN" altLang="en-US" smtClean="0"/>
              <a:t>2015/8/10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55FEF99-7DBB-40F2-936A-A801E74F0B2A}" type="slidenum">
              <a:rPr lang="zh-CN" altLang="en-US" smtClean="0"/>
              <a:t>‹#›</a:t>
            </a:fld>
            <a:endParaRPr lang="zh-CN" altLang="en-US"/>
          </a:p>
        </p:txBody>
      </p:sp>
    </p:spTree>
    <p:extLst>
      <p:ext uri="{BB962C8B-B14F-4D97-AF65-F5344CB8AC3E}">
        <p14:creationId xmlns:p14="http://schemas.microsoft.com/office/powerpoint/2010/main" val="41509147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72C5467-9A9F-4086-8200-3040D6661721}" type="datetimeFigureOut">
              <a:rPr lang="zh-CN" altLang="en-US" smtClean="0"/>
              <a:t>2015/8/10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55FEF99-7DBB-40F2-936A-A801E74F0B2A}" type="slidenum">
              <a:rPr lang="zh-CN" altLang="en-US" smtClean="0"/>
              <a:t>‹#›</a:t>
            </a:fld>
            <a:endParaRPr lang="zh-CN" altLang="en-US"/>
          </a:p>
        </p:txBody>
      </p:sp>
    </p:spTree>
    <p:extLst>
      <p:ext uri="{BB962C8B-B14F-4D97-AF65-F5344CB8AC3E}">
        <p14:creationId xmlns:p14="http://schemas.microsoft.com/office/powerpoint/2010/main" val="18353817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72C5467-9A9F-4086-8200-3040D6661721}" type="datetimeFigureOut">
              <a:rPr lang="zh-CN" altLang="en-US" smtClean="0"/>
              <a:t>2015/8/10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55FEF99-7DBB-40F2-936A-A801E74F0B2A}" type="slidenum">
              <a:rPr lang="zh-CN" altLang="en-US" smtClean="0"/>
              <a:t>‹#›</a:t>
            </a:fld>
            <a:endParaRPr lang="zh-CN" altLang="en-US"/>
          </a:p>
        </p:txBody>
      </p:sp>
    </p:spTree>
    <p:extLst>
      <p:ext uri="{BB962C8B-B14F-4D97-AF65-F5344CB8AC3E}">
        <p14:creationId xmlns:p14="http://schemas.microsoft.com/office/powerpoint/2010/main" val="22659090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72C5467-9A9F-4086-8200-3040D6661721}" type="datetimeFigureOut">
              <a:rPr lang="zh-CN" altLang="en-US" smtClean="0"/>
              <a:t>2015/8/10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55FEF99-7DBB-40F2-936A-A801E74F0B2A}" type="slidenum">
              <a:rPr lang="zh-CN" altLang="en-US" smtClean="0"/>
              <a:t>‹#›</a:t>
            </a:fld>
            <a:endParaRPr lang="zh-CN" altLang="en-US"/>
          </a:p>
        </p:txBody>
      </p:sp>
    </p:spTree>
    <p:extLst>
      <p:ext uri="{BB962C8B-B14F-4D97-AF65-F5344CB8AC3E}">
        <p14:creationId xmlns:p14="http://schemas.microsoft.com/office/powerpoint/2010/main" val="18439062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72C5467-9A9F-4086-8200-3040D6661721}" type="datetimeFigureOut">
              <a:rPr lang="zh-CN" altLang="en-US" smtClean="0"/>
              <a:t>2015/8/10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55FEF99-7DBB-40F2-936A-A801E74F0B2A}" type="slidenum">
              <a:rPr lang="zh-CN" altLang="en-US" smtClean="0"/>
              <a:t>‹#›</a:t>
            </a:fld>
            <a:endParaRPr lang="zh-CN" altLang="en-US"/>
          </a:p>
        </p:txBody>
      </p:sp>
    </p:spTree>
    <p:extLst>
      <p:ext uri="{BB962C8B-B14F-4D97-AF65-F5344CB8AC3E}">
        <p14:creationId xmlns:p14="http://schemas.microsoft.com/office/powerpoint/2010/main" val="11381786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7" r:id="rId14"/>
    <p:sldLayoutId id="2147483668" r:id="rId15"/>
    <p:sldLayoutId id="2147483672" r:id="rId16"/>
    <p:sldLayoutId id="2147483682"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wav"/><Relationship Id="rId1" Type="http://schemas.microsoft.com/office/2007/relationships/media" Target="../media/media1.wav"/><Relationship Id="rId5" Type="http://schemas.openxmlformats.org/officeDocument/2006/relationships/image" Target="../media/image2.pn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4" cstate="print">
            <a:grayscl/>
            <a:extLst>
              <a:ext uri="{28A0092B-C50C-407E-A947-70E740481C1C}">
                <a14:useLocalDpi xmlns:a14="http://schemas.microsoft.com/office/drawing/2010/main" val="0"/>
              </a:ext>
            </a:extLst>
          </a:blip>
          <a:srcRect l="3571" t="938" r="11093" b="13726"/>
          <a:stretch/>
        </p:blipFill>
        <p:spPr>
          <a:xfrm flipH="1">
            <a:off x="-144693" y="-33866"/>
            <a:ext cx="12336693" cy="6892737"/>
          </a:xfrm>
          <a:prstGeom prst="rect">
            <a:avLst/>
          </a:prstGeom>
          <a:ln>
            <a:noFill/>
          </a:ln>
        </p:spPr>
      </p:pic>
      <p:sp>
        <p:nvSpPr>
          <p:cNvPr id="19" name="矩形 18"/>
          <p:cNvSpPr/>
          <p:nvPr/>
        </p:nvSpPr>
        <p:spPr>
          <a:xfrm>
            <a:off x="556470" y="2260604"/>
            <a:ext cx="6109365" cy="1107996"/>
          </a:xfrm>
          <a:prstGeom prst="rect">
            <a:avLst/>
          </a:prstGeom>
        </p:spPr>
        <p:txBody>
          <a:bodyPr wrap="none">
            <a:spAutoFit/>
          </a:bodyPr>
          <a:lstStyle/>
          <a:p>
            <a:r>
              <a:rPr lang="zh-CN" altLang="en-US" sz="6600" dirty="0" smtClean="0">
                <a:solidFill>
                  <a:srgbClr val="1F9E23"/>
                </a:solidFill>
                <a:latin typeface="汉仪菱心体简" pitchFamily="49" charset="-122"/>
                <a:ea typeface="汉仪菱心体简" pitchFamily="49" charset="-122"/>
                <a:cs typeface="Arial" panose="020B0604020202020204" pitchFamily="34" charset="0"/>
              </a:rPr>
              <a:t>计算机网络基础</a:t>
            </a:r>
            <a:endParaRPr lang="en-US" altLang="zh-CN" sz="6600" dirty="0" smtClean="0">
              <a:solidFill>
                <a:srgbClr val="1F9E23"/>
              </a:solidFill>
              <a:latin typeface="汉仪菱心体简" pitchFamily="49" charset="-122"/>
              <a:ea typeface="汉仪菱心体简" pitchFamily="49" charset="-122"/>
              <a:cs typeface="Arial" panose="020B0604020202020204" pitchFamily="34" charset="0"/>
            </a:endParaRPr>
          </a:p>
        </p:txBody>
      </p:sp>
      <p:grpSp>
        <p:nvGrpSpPr>
          <p:cNvPr id="2" name="组合 1"/>
          <p:cNvGrpSpPr/>
          <p:nvPr/>
        </p:nvGrpSpPr>
        <p:grpSpPr>
          <a:xfrm>
            <a:off x="670984" y="0"/>
            <a:ext cx="2592701" cy="2084205"/>
            <a:chOff x="503238" y="0"/>
            <a:chExt cx="1944526" cy="1563154"/>
          </a:xfrm>
        </p:grpSpPr>
        <p:sp>
          <p:nvSpPr>
            <p:cNvPr id="5" name="矩形 4"/>
            <p:cNvSpPr/>
            <p:nvPr/>
          </p:nvSpPr>
          <p:spPr>
            <a:xfrm>
              <a:off x="503238" y="0"/>
              <a:ext cx="1944526" cy="1563154"/>
            </a:xfrm>
            <a:prstGeom prst="rect">
              <a:avLst/>
            </a:prstGeom>
            <a:solidFill>
              <a:srgbClr val="1F9E2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矩形 5"/>
            <p:cNvSpPr/>
            <p:nvPr/>
          </p:nvSpPr>
          <p:spPr>
            <a:xfrm>
              <a:off x="534378" y="339502"/>
              <a:ext cx="1273426" cy="684755"/>
            </a:xfrm>
            <a:prstGeom prst="rect">
              <a:avLst/>
            </a:prstGeom>
          </p:spPr>
          <p:txBody>
            <a:bodyPr wrap="none">
              <a:spAutoFit/>
            </a:bodyPr>
            <a:lstStyle/>
            <a:p>
              <a:r>
                <a:rPr lang="en-US" altLang="zh-CN" sz="5333" dirty="0">
                  <a:solidFill>
                    <a:schemeClr val="bg1"/>
                  </a:solidFill>
                  <a:latin typeface="Century Gothic" panose="020B0502020202020204" pitchFamily="34" charset="0"/>
                  <a:cs typeface="Arial" panose="020B0604020202020204" pitchFamily="34" charset="0"/>
                </a:rPr>
                <a:t>2015</a:t>
              </a:r>
            </a:p>
          </p:txBody>
        </p:sp>
        <p:sp>
          <p:nvSpPr>
            <p:cNvPr id="18" name="矩形 17"/>
            <p:cNvSpPr/>
            <p:nvPr/>
          </p:nvSpPr>
          <p:spPr>
            <a:xfrm>
              <a:off x="530370" y="973446"/>
              <a:ext cx="1745911" cy="484748"/>
            </a:xfrm>
            <a:prstGeom prst="rect">
              <a:avLst/>
            </a:prstGeom>
          </p:spPr>
          <p:txBody>
            <a:bodyPr wrap="none">
              <a:spAutoFit/>
            </a:bodyPr>
            <a:lstStyle/>
            <a:p>
              <a:r>
                <a:rPr lang="en-US" altLang="zh-CN" dirty="0" smtClean="0">
                  <a:solidFill>
                    <a:schemeClr val="bg1"/>
                  </a:solidFill>
                  <a:latin typeface="Century Gothic" panose="020B0502020202020204" pitchFamily="34" charset="0"/>
                  <a:cs typeface="Arial" panose="020B0604020202020204" pitchFamily="34" charset="0"/>
                </a:rPr>
                <a:t>Introduction of </a:t>
              </a:r>
            </a:p>
            <a:p>
              <a:r>
                <a:rPr lang="en-US" altLang="zh-CN" dirty="0" smtClean="0">
                  <a:solidFill>
                    <a:schemeClr val="bg1"/>
                  </a:solidFill>
                  <a:latin typeface="Century Gothic" panose="020B0502020202020204" pitchFamily="34" charset="0"/>
                  <a:cs typeface="Arial" panose="020B0604020202020204" pitchFamily="34" charset="0"/>
                </a:rPr>
                <a:t>Computer Network</a:t>
              </a:r>
              <a:endParaRPr lang="en-US" altLang="zh-CN" dirty="0">
                <a:solidFill>
                  <a:schemeClr val="bg1"/>
                </a:solidFill>
                <a:latin typeface="Century Gothic" panose="020B0502020202020204" pitchFamily="34" charset="0"/>
                <a:cs typeface="Arial" panose="020B0604020202020204" pitchFamily="34" charset="0"/>
              </a:endParaRPr>
            </a:p>
          </p:txBody>
        </p:sp>
        <p:grpSp>
          <p:nvGrpSpPr>
            <p:cNvPr id="20" name="组合 19"/>
            <p:cNvGrpSpPr/>
            <p:nvPr/>
          </p:nvGrpSpPr>
          <p:grpSpPr>
            <a:xfrm>
              <a:off x="1942829" y="509599"/>
              <a:ext cx="362725" cy="367692"/>
              <a:chOff x="9363075" y="4967288"/>
              <a:chExt cx="463551" cy="469900"/>
            </a:xfrm>
            <a:solidFill>
              <a:schemeClr val="bg1">
                <a:alpha val="48000"/>
              </a:schemeClr>
            </a:solidFill>
          </p:grpSpPr>
          <p:sp>
            <p:nvSpPr>
              <p:cNvPr id="21"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2"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3"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4"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sp>
        <p:nvSpPr>
          <p:cNvPr id="25" name="矩形 24"/>
          <p:cNvSpPr/>
          <p:nvPr/>
        </p:nvSpPr>
        <p:spPr>
          <a:xfrm>
            <a:off x="556469" y="3224847"/>
            <a:ext cx="6314549" cy="646331"/>
          </a:xfrm>
          <a:prstGeom prst="rect">
            <a:avLst/>
          </a:prstGeom>
        </p:spPr>
        <p:txBody>
          <a:bodyPr wrap="none">
            <a:spAutoFit/>
          </a:bodyPr>
          <a:lstStyle/>
          <a:p>
            <a:r>
              <a:rPr lang="zh-CN" altLang="en-US" sz="36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项目七</a:t>
            </a:r>
            <a:r>
              <a:rPr lang="en-US" altLang="zh-CN" sz="36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 </a:t>
            </a:r>
            <a:r>
              <a:rPr lang="zh-CN" altLang="en-US" sz="3600" dirty="0" smtClean="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rPr>
              <a:t>构建安全的计算机网络</a:t>
            </a:r>
            <a:endParaRPr lang="en-US" altLang="zh-CN" sz="3600" dirty="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pic>
        <p:nvPicPr>
          <p:cNvPr id="3" name="12.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394185" y="-1974231"/>
            <a:ext cx="812800" cy="812800"/>
          </a:xfrm>
          <a:prstGeom prst="rect">
            <a:avLst/>
          </a:prstGeom>
        </p:spPr>
      </p:pic>
      <p:sp>
        <p:nvSpPr>
          <p:cNvPr id="26" name="TextBox 6"/>
          <p:cNvSpPr txBox="1"/>
          <p:nvPr/>
        </p:nvSpPr>
        <p:spPr>
          <a:xfrm>
            <a:off x="556469" y="5810103"/>
            <a:ext cx="3293636" cy="461665"/>
          </a:xfrm>
          <a:prstGeom prst="rect">
            <a:avLst/>
          </a:prstGeom>
          <a:noFill/>
        </p:spPr>
        <p:txBody>
          <a:bodyPr wrap="square" rtlCol="0">
            <a:spAutoFit/>
          </a:bodyPr>
          <a:lstStyle/>
          <a:p>
            <a:r>
              <a:rPr lang="zh-CN" altLang="en-US" sz="2400" i="1" dirty="0" smtClean="0">
                <a:solidFill>
                  <a:schemeClr val="bg1"/>
                </a:solidFill>
                <a:latin typeface="汉仪菱心体简" pitchFamily="49" charset="-122"/>
                <a:ea typeface="汉仪菱心体简" pitchFamily="49" charset="-122"/>
              </a:rPr>
              <a:t>重庆电子工程职业学院</a:t>
            </a:r>
            <a:endParaRPr lang="zh-CN" altLang="en-US" sz="2400" i="1" dirty="0">
              <a:solidFill>
                <a:schemeClr val="bg1"/>
              </a:solidFill>
              <a:latin typeface="汉仪菱心体简" pitchFamily="49" charset="-122"/>
              <a:ea typeface="汉仪菱心体简" pitchFamily="49" charset="-122"/>
            </a:endParaRPr>
          </a:p>
        </p:txBody>
      </p:sp>
    </p:spTree>
    <p:extLst>
      <p:ext uri="{BB962C8B-B14F-4D97-AF65-F5344CB8AC3E}">
        <p14:creationId xmlns:p14="http://schemas.microsoft.com/office/powerpoint/2010/main" val="681235572"/>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par>
                                <p:cTn id="7" presetID="2" presetClass="entr" presetSubtype="1" decel="100000"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additive="base">
                                        <p:cTn id="9" dur="500" fill="hold"/>
                                        <p:tgtEl>
                                          <p:spTgt spid="2"/>
                                        </p:tgtEl>
                                        <p:attrNameLst>
                                          <p:attrName>ppt_x</p:attrName>
                                        </p:attrNameLst>
                                      </p:cBhvr>
                                      <p:tavLst>
                                        <p:tav tm="0">
                                          <p:val>
                                            <p:strVal val="#ppt_x"/>
                                          </p:val>
                                        </p:tav>
                                        <p:tav tm="100000">
                                          <p:val>
                                            <p:strVal val="#ppt_x"/>
                                          </p:val>
                                        </p:tav>
                                      </p:tavLst>
                                    </p:anim>
                                    <p:anim calcmode="lin" valueType="num">
                                      <p:cBhvr additive="base">
                                        <p:cTn id="10" dur="500" fill="hold"/>
                                        <p:tgtEl>
                                          <p:spTgt spid="2"/>
                                        </p:tgtEl>
                                        <p:attrNameLst>
                                          <p:attrName>ppt_y</p:attrName>
                                        </p:attrNameLst>
                                      </p:cBhvr>
                                      <p:tavLst>
                                        <p:tav tm="0">
                                          <p:val>
                                            <p:strVal val="0-#ppt_h/2"/>
                                          </p:val>
                                        </p:tav>
                                        <p:tav tm="100000">
                                          <p:val>
                                            <p:strVal val="#ppt_y"/>
                                          </p:val>
                                        </p:tav>
                                      </p:tavLst>
                                    </p:anim>
                                  </p:childTnLst>
                                </p:cTn>
                              </p:par>
                              <p:par>
                                <p:cTn id="11" presetID="55" presetClass="entr" presetSubtype="0" fill="hold" grpId="0" nodeType="withEffect">
                                  <p:stCondLst>
                                    <p:cond delay="500"/>
                                  </p:stCondLst>
                                  <p:iterate type="lt">
                                    <p:tmPct val="10000"/>
                                  </p:iterate>
                                  <p:childTnLst>
                                    <p:set>
                                      <p:cBhvr>
                                        <p:cTn id="12" dur="1" fill="hold">
                                          <p:stCondLst>
                                            <p:cond delay="0"/>
                                          </p:stCondLst>
                                        </p:cTn>
                                        <p:tgtEl>
                                          <p:spTgt spid="19"/>
                                        </p:tgtEl>
                                        <p:attrNameLst>
                                          <p:attrName>style.visibility</p:attrName>
                                        </p:attrNameLst>
                                      </p:cBhvr>
                                      <p:to>
                                        <p:strVal val="visible"/>
                                      </p:to>
                                    </p:set>
                                    <p:anim calcmode="lin" valueType="num">
                                      <p:cBhvr>
                                        <p:cTn id="13" dur="500" fill="hold"/>
                                        <p:tgtEl>
                                          <p:spTgt spid="19"/>
                                        </p:tgtEl>
                                        <p:attrNameLst>
                                          <p:attrName>ppt_w</p:attrName>
                                        </p:attrNameLst>
                                      </p:cBhvr>
                                      <p:tavLst>
                                        <p:tav tm="0">
                                          <p:val>
                                            <p:strVal val="#ppt_w*0.70"/>
                                          </p:val>
                                        </p:tav>
                                        <p:tav tm="100000">
                                          <p:val>
                                            <p:strVal val="#ppt_w"/>
                                          </p:val>
                                        </p:tav>
                                      </p:tavLst>
                                    </p:anim>
                                    <p:anim calcmode="lin" valueType="num">
                                      <p:cBhvr>
                                        <p:cTn id="14" dur="500" fill="hold"/>
                                        <p:tgtEl>
                                          <p:spTgt spid="19"/>
                                        </p:tgtEl>
                                        <p:attrNameLst>
                                          <p:attrName>ppt_h</p:attrName>
                                        </p:attrNameLst>
                                      </p:cBhvr>
                                      <p:tavLst>
                                        <p:tav tm="0">
                                          <p:val>
                                            <p:strVal val="#ppt_h"/>
                                          </p:val>
                                        </p:tav>
                                        <p:tav tm="100000">
                                          <p:val>
                                            <p:strVal val="#ppt_h"/>
                                          </p:val>
                                        </p:tav>
                                      </p:tavLst>
                                    </p:anim>
                                    <p:animEffect transition="in" filter="fade">
                                      <p:cBhvr>
                                        <p:cTn id="15" dur="500"/>
                                        <p:tgtEl>
                                          <p:spTgt spid="19"/>
                                        </p:tgtEl>
                                      </p:cBhvr>
                                    </p:animEffect>
                                  </p:childTnLst>
                                </p:cTn>
                              </p:par>
                              <p:par>
                                <p:cTn id="16" presetID="12" presetClass="entr" presetSubtype="2" fill="hold" grpId="0" nodeType="withEffect">
                                  <p:stCondLst>
                                    <p:cond delay="2000"/>
                                  </p:stCondLst>
                                  <p:childTnLst>
                                    <p:set>
                                      <p:cBhvr>
                                        <p:cTn id="17" dur="1" fill="hold">
                                          <p:stCondLst>
                                            <p:cond delay="0"/>
                                          </p:stCondLst>
                                        </p:cTn>
                                        <p:tgtEl>
                                          <p:spTgt spid="25"/>
                                        </p:tgtEl>
                                        <p:attrNameLst>
                                          <p:attrName>style.visibility</p:attrName>
                                        </p:attrNameLst>
                                      </p:cBhvr>
                                      <p:to>
                                        <p:strVal val="visible"/>
                                      </p:to>
                                    </p:set>
                                    <p:anim calcmode="lin" valueType="num">
                                      <p:cBhvr additive="base">
                                        <p:cTn id="18" dur="500"/>
                                        <p:tgtEl>
                                          <p:spTgt spid="25"/>
                                        </p:tgtEl>
                                        <p:attrNameLst>
                                          <p:attrName>ppt_x</p:attrName>
                                        </p:attrNameLst>
                                      </p:cBhvr>
                                      <p:tavLst>
                                        <p:tav tm="0">
                                          <p:val>
                                            <p:strVal val="#ppt_x+#ppt_w*1.125000"/>
                                          </p:val>
                                        </p:tav>
                                        <p:tav tm="100000">
                                          <p:val>
                                            <p:strVal val="#ppt_x"/>
                                          </p:val>
                                        </p:tav>
                                      </p:tavLst>
                                    </p:anim>
                                    <p:animEffect transition="in" filter="wipe(left)">
                                      <p:cBhvr>
                                        <p:cTn id="19" dur="500"/>
                                        <p:tgtEl>
                                          <p:spTgt spid="25"/>
                                        </p:tgtEl>
                                      </p:cBhvr>
                                    </p:animEffect>
                                  </p:childTnLst>
                                </p:cTn>
                              </p:par>
                              <p:par>
                                <p:cTn id="20" presetID="2" presetClass="entr" presetSubtype="4" decel="100000" fill="hold" grpId="0" nodeType="withEffect">
                                  <p:stCondLst>
                                    <p:cond delay="250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500" fill="hold"/>
                                        <p:tgtEl>
                                          <p:spTgt spid="26"/>
                                        </p:tgtEl>
                                        <p:attrNameLst>
                                          <p:attrName>ppt_x</p:attrName>
                                        </p:attrNameLst>
                                      </p:cBhvr>
                                      <p:tavLst>
                                        <p:tav tm="0">
                                          <p:val>
                                            <p:strVal val="#ppt_x"/>
                                          </p:val>
                                        </p:tav>
                                        <p:tav tm="100000">
                                          <p:val>
                                            <p:strVal val="#ppt_x"/>
                                          </p:val>
                                        </p:tav>
                                      </p:tavLst>
                                    </p:anim>
                                    <p:anim calcmode="lin" valueType="num">
                                      <p:cBhvr additive="base">
                                        <p:cTn id="23"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4" fill="hold" display="0">
                  <p:stCondLst>
                    <p:cond delay="indefinite"/>
                  </p:stCondLst>
                  <p:endCondLst>
                    <p:cond evt="onStopAudio" delay="0">
                      <p:tgtEl>
                        <p:sldTgt/>
                      </p:tgtEl>
                    </p:cond>
                  </p:endCondLst>
                </p:cTn>
                <p:tgtEl>
                  <p:spTgt spid="3"/>
                </p:tgtEl>
              </p:cMediaNode>
            </p:audio>
          </p:childTnLst>
        </p:cTn>
      </p:par>
    </p:tnLst>
    <p:bldLst>
      <p:bldP spid="19" grpId="0"/>
      <p:bldP spid="25" grpId="0"/>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4288353"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网络安全体系结构</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10</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907941"/>
          </a:xfrm>
          <a:prstGeom prst="rect">
            <a:avLst/>
          </a:prstGeom>
        </p:spPr>
        <p:txBody>
          <a:bodyPr wrap="square">
            <a:spAutoFit/>
          </a:bodyPr>
          <a:lstStyle/>
          <a:p>
            <a:pPr algn="just">
              <a:lnSpc>
                <a:spcPct val="114000"/>
              </a:lnSpc>
              <a:buClr>
                <a:srgbClr val="1F9E23"/>
              </a:buClr>
            </a:pP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OSI</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安全体系包含七个层次：物理层、数据链路层、网络层、传输层、会话层、表示层、应用层。在各层之间进行的安全机制有：加密技术是确保信息安全的核心技术，安全技术是对信息系统进行安全检查和防护的主要手段；安全协议本质上是关于某种应用的一系列规定，通信各方只有共同遵守协议，才能安全地相互操作。</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11" name="矩形 10"/>
          <p:cNvSpPr/>
          <p:nvPr/>
        </p:nvSpPr>
        <p:spPr>
          <a:xfrm>
            <a:off x="549987" y="1312195"/>
            <a:ext cx="2031325"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安全通信结构</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pic>
        <p:nvPicPr>
          <p:cNvPr id="21506" name="Picture 2" descr="070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82914" y="2964433"/>
            <a:ext cx="6304402" cy="3416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27366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50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0-#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par>
                                <p:cTn id="14" presetID="42" presetClass="entr" presetSubtype="0" fill="hold" nodeType="withEffect">
                                  <p:stCondLst>
                                    <p:cond delay="1000"/>
                                  </p:stCondLst>
                                  <p:childTnLst>
                                    <p:set>
                                      <p:cBhvr>
                                        <p:cTn id="15" dur="1" fill="hold">
                                          <p:stCondLst>
                                            <p:cond delay="0"/>
                                          </p:stCondLst>
                                        </p:cTn>
                                        <p:tgtEl>
                                          <p:spTgt spid="21506"/>
                                        </p:tgtEl>
                                        <p:attrNameLst>
                                          <p:attrName>style.visibility</p:attrName>
                                        </p:attrNameLst>
                                      </p:cBhvr>
                                      <p:to>
                                        <p:strVal val="visible"/>
                                      </p:to>
                                    </p:set>
                                    <p:animEffect transition="in" filter="fade">
                                      <p:cBhvr>
                                        <p:cTn id="16" dur="500"/>
                                        <p:tgtEl>
                                          <p:spTgt spid="21506"/>
                                        </p:tgtEl>
                                      </p:cBhvr>
                                    </p:animEffect>
                                    <p:anim calcmode="lin" valueType="num">
                                      <p:cBhvr>
                                        <p:cTn id="17" dur="500" fill="hold"/>
                                        <p:tgtEl>
                                          <p:spTgt spid="21506"/>
                                        </p:tgtEl>
                                        <p:attrNameLst>
                                          <p:attrName>ppt_x</p:attrName>
                                        </p:attrNameLst>
                                      </p:cBhvr>
                                      <p:tavLst>
                                        <p:tav tm="0">
                                          <p:val>
                                            <p:strVal val="#ppt_x"/>
                                          </p:val>
                                        </p:tav>
                                        <p:tav tm="100000">
                                          <p:val>
                                            <p:strVal val="#ppt_x"/>
                                          </p:val>
                                        </p:tav>
                                      </p:tavLst>
                                    </p:anim>
                                    <p:anim calcmode="lin" valueType="num">
                                      <p:cBhvr>
                                        <p:cTn id="18" dur="500" fill="hold"/>
                                        <p:tgtEl>
                                          <p:spTgt spid="21506"/>
                                        </p:tgtEl>
                                        <p:attrNameLst>
                                          <p:attrName>ppt_y</p:attrName>
                                        </p:attrNameLst>
                                      </p:cBhvr>
                                      <p:tavLst>
                                        <p:tav tm="0">
                                          <p:val>
                                            <p:strVal val="#ppt_y+.1"/>
                                          </p:val>
                                        </p:tav>
                                        <p:tav tm="100000">
                                          <p:val>
                                            <p:strVal val="#ppt_y"/>
                                          </p:val>
                                        </p:tav>
                                      </p:tavLst>
                                    </p:anim>
                                  </p:childTnLst>
                                </p:cTn>
                              </p:par>
                              <p:par>
                                <p:cTn id="19" presetID="2" presetClass="entr" presetSubtype="8" decel="10000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3281668"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网络安全</a:t>
            </a:r>
            <a:r>
              <a:rPr lang="zh-CN" altLang="en-US"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机制</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11</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907941"/>
          </a:xfrm>
          <a:prstGeom prst="rect">
            <a:avLst/>
          </a:prstGeom>
        </p:spPr>
        <p:txBody>
          <a:bodyPr wrap="square">
            <a:spAutoFit/>
          </a:bodyPr>
          <a:lstStyle/>
          <a:p>
            <a:pPr algn="just">
              <a:lnSpc>
                <a:spcPct val="114000"/>
              </a:lnSpc>
              <a:buClr>
                <a:srgbClr val="1F9E23"/>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加密技术是一个过程，它使有意义的信息表现出没有意义。一个加密算法就是一系列规则或者过程，用于将“明文”（原始信息）加密成 “密文”（混乱的信息），算法对明文使用密钥，尽管算法相同，不同的密钥将产生不同的密文。没有加密算法的密钥，密文将保持在混乱状态，不能转换回明文。数据的加密、解密过程如</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示。</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11" name="矩形 10"/>
          <p:cNvSpPr/>
          <p:nvPr/>
        </p:nvSpPr>
        <p:spPr>
          <a:xfrm>
            <a:off x="549987" y="1312195"/>
            <a:ext cx="1415772"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加密技术</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pic>
        <p:nvPicPr>
          <p:cNvPr id="22530" name="Picture 2" descr="070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9987" y="3701274"/>
            <a:ext cx="10964681" cy="1719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78941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50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0-#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par>
                                <p:cTn id="14" presetID="42" presetClass="entr" presetSubtype="0" fill="hold" nodeType="withEffect">
                                  <p:stCondLst>
                                    <p:cond delay="1000"/>
                                  </p:stCondLst>
                                  <p:childTnLst>
                                    <p:set>
                                      <p:cBhvr>
                                        <p:cTn id="15" dur="1" fill="hold">
                                          <p:stCondLst>
                                            <p:cond delay="0"/>
                                          </p:stCondLst>
                                        </p:cTn>
                                        <p:tgtEl>
                                          <p:spTgt spid="22530"/>
                                        </p:tgtEl>
                                        <p:attrNameLst>
                                          <p:attrName>style.visibility</p:attrName>
                                        </p:attrNameLst>
                                      </p:cBhvr>
                                      <p:to>
                                        <p:strVal val="visible"/>
                                      </p:to>
                                    </p:set>
                                    <p:animEffect transition="in" filter="fade">
                                      <p:cBhvr>
                                        <p:cTn id="16" dur="500"/>
                                        <p:tgtEl>
                                          <p:spTgt spid="22530"/>
                                        </p:tgtEl>
                                      </p:cBhvr>
                                    </p:animEffect>
                                    <p:anim calcmode="lin" valueType="num">
                                      <p:cBhvr>
                                        <p:cTn id="17" dur="500" fill="hold"/>
                                        <p:tgtEl>
                                          <p:spTgt spid="22530"/>
                                        </p:tgtEl>
                                        <p:attrNameLst>
                                          <p:attrName>ppt_x</p:attrName>
                                        </p:attrNameLst>
                                      </p:cBhvr>
                                      <p:tavLst>
                                        <p:tav tm="0">
                                          <p:val>
                                            <p:strVal val="#ppt_x"/>
                                          </p:val>
                                        </p:tav>
                                        <p:tav tm="100000">
                                          <p:val>
                                            <p:strVal val="#ppt_x"/>
                                          </p:val>
                                        </p:tav>
                                      </p:tavLst>
                                    </p:anim>
                                    <p:anim calcmode="lin" valueType="num">
                                      <p:cBhvr>
                                        <p:cTn id="18" dur="500" fill="hold"/>
                                        <p:tgtEl>
                                          <p:spTgt spid="22530"/>
                                        </p:tgtEl>
                                        <p:attrNameLst>
                                          <p:attrName>ppt_y</p:attrName>
                                        </p:attrNameLst>
                                      </p:cBhvr>
                                      <p:tavLst>
                                        <p:tav tm="0">
                                          <p:val>
                                            <p:strVal val="#ppt_y+.1"/>
                                          </p:val>
                                        </p:tav>
                                        <p:tav tm="100000">
                                          <p:val>
                                            <p:strVal val="#ppt_y"/>
                                          </p:val>
                                        </p:tav>
                                      </p:tavLst>
                                    </p:anim>
                                  </p:childTnLst>
                                </p:cTn>
                              </p:par>
                              <p:par>
                                <p:cTn id="19" presetID="2" presetClass="entr" presetSubtype="8" decel="10000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3281668"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网络安全</a:t>
            </a:r>
            <a:r>
              <a:rPr lang="zh-CN" altLang="en-US"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机制</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12</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285352"/>
          </a:xfrm>
          <a:prstGeom prst="rect">
            <a:avLst/>
          </a:prstGeom>
        </p:spPr>
        <p:txBody>
          <a:bodyPr wrap="square">
            <a:spAutoFit/>
          </a:bodyPr>
          <a:lstStyle/>
          <a:p>
            <a:pPr algn="just">
              <a:lnSpc>
                <a:spcPct val="114000"/>
              </a:lnSpc>
              <a:buClr>
                <a:srgbClr val="1F9E23"/>
              </a:buClr>
            </a:pPr>
            <a:r>
              <a:rPr lang="zh-CN" altLang="en-US" sz="2000" dirty="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对称密码体制</a:t>
            </a:r>
          </a:p>
          <a:p>
            <a:pPr algn="just">
              <a:lnSpc>
                <a:spcPct val="114000"/>
              </a:lnSpc>
              <a:buClr>
                <a:srgbClr val="1F9E23"/>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对称密钥加密又称私用密钥加密或单钥加密。这种加密技术的主要特点是加密解密密钥相同，发送方用密钥对明文进行加密，接收方在收到密文后，使用同一个密钥解密，实现容易，速度快。密文可以在不安全的信道上传输，但密钥必须通过安全信道传输</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。下图示意</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了私用密钥加、解密的过程。</a:t>
            </a:r>
          </a:p>
        </p:txBody>
      </p:sp>
      <p:sp>
        <p:nvSpPr>
          <p:cNvPr id="11" name="矩形 10"/>
          <p:cNvSpPr/>
          <p:nvPr/>
        </p:nvSpPr>
        <p:spPr>
          <a:xfrm>
            <a:off x="549987" y="1312195"/>
            <a:ext cx="2339102"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密码技术的分类</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pic>
        <p:nvPicPr>
          <p:cNvPr id="23554" name="Picture 2" descr="070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47933" y="3660653"/>
            <a:ext cx="7568790" cy="2545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41787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1000"/>
                                  </p:stCondLst>
                                  <p:childTnLst>
                                    <p:set>
                                      <p:cBhvr>
                                        <p:cTn id="10" dur="1" fill="hold">
                                          <p:stCondLst>
                                            <p:cond delay="0"/>
                                          </p:stCondLst>
                                        </p:cTn>
                                        <p:tgtEl>
                                          <p:spTgt spid="23554"/>
                                        </p:tgtEl>
                                        <p:attrNameLst>
                                          <p:attrName>style.visibility</p:attrName>
                                        </p:attrNameLst>
                                      </p:cBhvr>
                                      <p:to>
                                        <p:strVal val="visible"/>
                                      </p:to>
                                    </p:set>
                                    <p:animEffect transition="in" filter="fade">
                                      <p:cBhvr>
                                        <p:cTn id="11" dur="500"/>
                                        <p:tgtEl>
                                          <p:spTgt spid="23554"/>
                                        </p:tgtEl>
                                      </p:cBhvr>
                                    </p:animEffect>
                                    <p:anim calcmode="lin" valueType="num">
                                      <p:cBhvr>
                                        <p:cTn id="12" dur="500" fill="hold"/>
                                        <p:tgtEl>
                                          <p:spTgt spid="23554"/>
                                        </p:tgtEl>
                                        <p:attrNameLst>
                                          <p:attrName>ppt_x</p:attrName>
                                        </p:attrNameLst>
                                      </p:cBhvr>
                                      <p:tavLst>
                                        <p:tav tm="0">
                                          <p:val>
                                            <p:strVal val="#ppt_x"/>
                                          </p:val>
                                        </p:tav>
                                        <p:tav tm="100000">
                                          <p:val>
                                            <p:strVal val="#ppt_x"/>
                                          </p:val>
                                        </p:tav>
                                      </p:tavLst>
                                    </p:anim>
                                    <p:anim calcmode="lin" valueType="num">
                                      <p:cBhvr>
                                        <p:cTn id="13" dur="500" fill="hold"/>
                                        <p:tgtEl>
                                          <p:spTgt spid="23554"/>
                                        </p:tgtEl>
                                        <p:attrNameLst>
                                          <p:attrName>ppt_y</p:attrName>
                                        </p:attrNameLst>
                                      </p:cBhvr>
                                      <p:tavLst>
                                        <p:tav tm="0">
                                          <p:val>
                                            <p:strVal val="#ppt_y+.1"/>
                                          </p:val>
                                        </p:tav>
                                        <p:tav tm="100000">
                                          <p:val>
                                            <p:strVal val="#ppt_y"/>
                                          </p:val>
                                        </p:tav>
                                      </p:tavLst>
                                    </p:anim>
                                  </p:childTnLst>
                                </p:cTn>
                              </p:par>
                              <p:par>
                                <p:cTn id="14" presetID="2" presetClass="entr" presetSubtype="8" decel="10000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0-#ppt_w/2"/>
                                          </p:val>
                                        </p:tav>
                                        <p:tav tm="100000">
                                          <p:val>
                                            <p:strVal val="#ppt_x"/>
                                          </p:val>
                                        </p:tav>
                                      </p:tavLst>
                                    </p:anim>
                                    <p:anim calcmode="lin" valueType="num">
                                      <p:cBhvr additive="base">
                                        <p:cTn id="17"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3281668"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网络安全</a:t>
            </a:r>
            <a:r>
              <a:rPr lang="zh-CN" altLang="en-US"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机制</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13</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4994778" cy="4653966"/>
          </a:xfrm>
          <a:prstGeom prst="rect">
            <a:avLst/>
          </a:prstGeom>
        </p:spPr>
        <p:txBody>
          <a:bodyPr wrap="square">
            <a:spAutoFit/>
          </a:bodyPr>
          <a:lstStyle/>
          <a:p>
            <a:pPr algn="just">
              <a:lnSpc>
                <a:spcPct val="114000"/>
              </a:lnSpc>
              <a:buClr>
                <a:srgbClr val="1F9E23"/>
              </a:buClr>
            </a:pPr>
            <a:r>
              <a:rPr lang="zh-CN" altLang="en-US" sz="20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数据加密标准算法（</a:t>
            </a:r>
            <a:r>
              <a:rPr lang="en-US" altLang="zh-CN" sz="20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DES</a:t>
            </a:r>
            <a:r>
              <a:rPr lang="zh-CN" altLang="en-US" sz="20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a:t>
            </a:r>
            <a:endParaRPr lang="en-US" altLang="zh-CN" sz="20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endParaRPr>
          </a:p>
          <a:p>
            <a:pPr algn="just">
              <a:lnSpc>
                <a:spcPct val="114000"/>
              </a:lnSpc>
              <a:buClr>
                <a:srgbClr val="1F9E23"/>
              </a:buClr>
            </a:pP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DES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的基本思想是将二进制序列的明文分成</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64</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位的分组，使用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64</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位的密钥进行变换，每个</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64</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位的明文数据分组经过初始置换、</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16</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次迭代和逆置换三个主要阶段，得到</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64</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位的密文。最后将各组密文串联得到整个密文</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1F9E23"/>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初始</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置换过程为：输入</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64</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位明文，按初始置换规则将</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64</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位数据按位重组，并把输出分为左右两部分，每部分各为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32</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位。在迭代前，先要对</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64</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位的密钥进行变换，密钥经过去掉其第</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8</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16</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24</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64</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位减至</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56</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位，去掉的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8</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位被视为奇偶校验位，所以实际密钥长度为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56</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位</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1F9E23"/>
              </a:buClr>
              <a:buFont typeface="Wingdings" panose="05000000000000000000" pitchFamily="2" charset="2"/>
              <a:buChar char="l"/>
            </a:pP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DES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算法的迭代过程为：密钥与初始置换后的右半部分结合，然后与左半部分结合，其结果作为新的右半部分。这种过程要重复</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16</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次。在最后一次迭代过程之后，所得的左右两部分不再交换，这种可能性使加密和解密使用同一算法。</a:t>
            </a:r>
          </a:p>
        </p:txBody>
      </p:sp>
      <p:sp>
        <p:nvSpPr>
          <p:cNvPr id="11" name="矩形 10"/>
          <p:cNvSpPr/>
          <p:nvPr/>
        </p:nvSpPr>
        <p:spPr>
          <a:xfrm>
            <a:off x="549987" y="1312195"/>
            <a:ext cx="2339102"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密码技术的分类</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pic>
        <p:nvPicPr>
          <p:cNvPr id="24578" name="Picture 2" descr="070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98138" y="2163332"/>
            <a:ext cx="5624268" cy="3946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91245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1000"/>
                                  </p:stCondLst>
                                  <p:childTnLst>
                                    <p:set>
                                      <p:cBhvr>
                                        <p:cTn id="10" dur="1" fill="hold">
                                          <p:stCondLst>
                                            <p:cond delay="0"/>
                                          </p:stCondLst>
                                        </p:cTn>
                                        <p:tgtEl>
                                          <p:spTgt spid="24578"/>
                                        </p:tgtEl>
                                        <p:attrNameLst>
                                          <p:attrName>style.visibility</p:attrName>
                                        </p:attrNameLst>
                                      </p:cBhvr>
                                      <p:to>
                                        <p:strVal val="visible"/>
                                      </p:to>
                                    </p:set>
                                    <p:animEffect transition="in" filter="fade">
                                      <p:cBhvr>
                                        <p:cTn id="11" dur="500"/>
                                        <p:tgtEl>
                                          <p:spTgt spid="24578"/>
                                        </p:tgtEl>
                                      </p:cBhvr>
                                    </p:animEffect>
                                    <p:anim calcmode="lin" valueType="num">
                                      <p:cBhvr>
                                        <p:cTn id="12" dur="500" fill="hold"/>
                                        <p:tgtEl>
                                          <p:spTgt spid="24578"/>
                                        </p:tgtEl>
                                        <p:attrNameLst>
                                          <p:attrName>ppt_x</p:attrName>
                                        </p:attrNameLst>
                                      </p:cBhvr>
                                      <p:tavLst>
                                        <p:tav tm="0">
                                          <p:val>
                                            <p:strVal val="#ppt_x"/>
                                          </p:val>
                                        </p:tav>
                                        <p:tav tm="100000">
                                          <p:val>
                                            <p:strVal val="#ppt_x"/>
                                          </p:val>
                                        </p:tav>
                                      </p:tavLst>
                                    </p:anim>
                                    <p:anim calcmode="lin" valueType="num">
                                      <p:cBhvr>
                                        <p:cTn id="13" dur="500" fill="hold"/>
                                        <p:tgtEl>
                                          <p:spTgt spid="245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3281668"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网络安全</a:t>
            </a:r>
            <a:r>
              <a:rPr lang="zh-CN" altLang="en-US"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机制</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14</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2408223"/>
          </a:xfrm>
          <a:prstGeom prst="rect">
            <a:avLst/>
          </a:prstGeom>
        </p:spPr>
        <p:txBody>
          <a:bodyPr wrap="square">
            <a:spAutoFit/>
          </a:bodyPr>
          <a:lstStyle/>
          <a:p>
            <a:pPr algn="just">
              <a:lnSpc>
                <a:spcPct val="114000"/>
              </a:lnSpc>
              <a:buClr>
                <a:srgbClr val="1F9E23"/>
              </a:buClr>
            </a:pPr>
            <a:r>
              <a:rPr lang="zh-CN" altLang="en-US" sz="20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非对称</a:t>
            </a:r>
            <a:r>
              <a:rPr lang="zh-CN" altLang="en-US" sz="2000" dirty="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密码体制</a:t>
            </a:r>
          </a:p>
          <a:p>
            <a:pPr algn="just">
              <a:lnSpc>
                <a:spcPct val="114000"/>
              </a:lnSpc>
              <a:buClr>
                <a:srgbClr val="1F9E23"/>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公开密钥加密技术中，加密密钥不等于解密密钥。加密密钥可对外公开，使任何用户都可以将传送给此用户的信息用公开密钥加密，而该用户唯一保存的私有密钥是保密的，也只能将密文恢复为明文</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。下图为</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公开密钥加密方法的示意图</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1F9E23"/>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用户</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可以将加密的密钥，公开地分发给任何需要的其它用户，这解决了私用密钥加密技术中的“密钥分发”问题。</a:t>
            </a:r>
          </a:p>
          <a:p>
            <a:pPr marL="285750" indent="-285750" algn="just">
              <a:lnSpc>
                <a:spcPct val="114000"/>
              </a:lnSpc>
              <a:buClr>
                <a:srgbClr val="1F9E23"/>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公开密钥</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加密技术能适应网络开放性的要求，是一种适合于计算机网络的安全加密方法。</a:t>
            </a:r>
          </a:p>
          <a:p>
            <a:pPr marL="285750" indent="-285750" algn="just">
              <a:lnSpc>
                <a:spcPct val="114000"/>
              </a:lnSpc>
              <a:buClr>
                <a:srgbClr val="1F9E23"/>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公开密钥</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加密技术应用范围广泛，不再局限于数据加密，还可以用于身份鉴别、权限区分和数字签名等各种领域。公开密钥加密技术的主要缺点是：算法复杂，加密数据的速率较低。</a:t>
            </a:r>
          </a:p>
          <a:p>
            <a:pPr algn="just">
              <a:lnSpc>
                <a:spcPct val="114000"/>
              </a:lnSpc>
              <a:buClr>
                <a:srgbClr val="1F9E23"/>
              </a:buClr>
            </a:pPr>
            <a:endParaRPr lang="zh-CN" altLang="en-US" sz="16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11" name="矩形 10"/>
          <p:cNvSpPr/>
          <p:nvPr/>
        </p:nvSpPr>
        <p:spPr>
          <a:xfrm>
            <a:off x="549987" y="1312195"/>
            <a:ext cx="2339102"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密码技术的分类</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pic>
        <p:nvPicPr>
          <p:cNvPr id="25602" name="Picture 2" descr="070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89566" y="4088670"/>
            <a:ext cx="7846643" cy="2506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486126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1000"/>
                                  </p:stCondLst>
                                  <p:childTnLst>
                                    <p:set>
                                      <p:cBhvr>
                                        <p:cTn id="10" dur="1" fill="hold">
                                          <p:stCondLst>
                                            <p:cond delay="0"/>
                                          </p:stCondLst>
                                        </p:cTn>
                                        <p:tgtEl>
                                          <p:spTgt spid="25602"/>
                                        </p:tgtEl>
                                        <p:attrNameLst>
                                          <p:attrName>style.visibility</p:attrName>
                                        </p:attrNameLst>
                                      </p:cBhvr>
                                      <p:to>
                                        <p:strVal val="visible"/>
                                      </p:to>
                                    </p:set>
                                    <p:animEffect transition="in" filter="fade">
                                      <p:cBhvr>
                                        <p:cTn id="11" dur="500"/>
                                        <p:tgtEl>
                                          <p:spTgt spid="25602"/>
                                        </p:tgtEl>
                                      </p:cBhvr>
                                    </p:animEffect>
                                    <p:anim calcmode="lin" valueType="num">
                                      <p:cBhvr>
                                        <p:cTn id="12" dur="500" fill="hold"/>
                                        <p:tgtEl>
                                          <p:spTgt spid="25602"/>
                                        </p:tgtEl>
                                        <p:attrNameLst>
                                          <p:attrName>ppt_x</p:attrName>
                                        </p:attrNameLst>
                                      </p:cBhvr>
                                      <p:tavLst>
                                        <p:tav tm="0">
                                          <p:val>
                                            <p:strVal val="#ppt_x"/>
                                          </p:val>
                                        </p:tav>
                                        <p:tav tm="100000">
                                          <p:val>
                                            <p:strVal val="#ppt_x"/>
                                          </p:val>
                                        </p:tav>
                                      </p:tavLst>
                                    </p:anim>
                                    <p:anim calcmode="lin" valueType="num">
                                      <p:cBhvr>
                                        <p:cTn id="13" dur="500" fill="hold"/>
                                        <p:tgtEl>
                                          <p:spTgt spid="2560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3281668"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网络安全</a:t>
            </a:r>
            <a:r>
              <a:rPr lang="zh-CN" altLang="en-US"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机制</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15</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3220369"/>
          </a:xfrm>
          <a:prstGeom prst="rect">
            <a:avLst/>
          </a:prstGeom>
        </p:spPr>
        <p:txBody>
          <a:bodyPr wrap="square">
            <a:spAutoFit/>
          </a:bodyPr>
          <a:lstStyle/>
          <a:p>
            <a:pPr algn="just">
              <a:lnSpc>
                <a:spcPct val="114000"/>
              </a:lnSpc>
              <a:buClr>
                <a:srgbClr val="1F9E23"/>
              </a:buClr>
            </a:pPr>
            <a:r>
              <a:rPr lang="zh-CN" altLang="en-US" dirty="0">
                <a:solidFill>
                  <a:schemeClr val="tx1">
                    <a:lumMod val="65000"/>
                    <a:lumOff val="35000"/>
                  </a:schemeClr>
                </a:solidFill>
                <a:latin typeface="Century Gothic" panose="020B0502020202020204" pitchFamily="34" charset="0"/>
                <a:cs typeface="Arial" panose="020B0604020202020204" pitchFamily="34" charset="0"/>
              </a:rPr>
              <a:t>数字签名用来保证信息传输过程中信息的完整和提供信息发送者的身份认证。一个数字签名算法主要由两个算法组成，即签名算法和验证算法。其过程可描述为：甲首先使用他的秘密密钥对消息进行签名得到加密的文件，然后将文件发给乙，最后，乙用甲的公钥验证甲的签名的合法性。这样的签名方法符合以下可靠性原则：</a:t>
            </a:r>
          </a:p>
          <a:p>
            <a:pPr marL="285750" indent="-285750" algn="just">
              <a:lnSpc>
                <a:spcPct val="114000"/>
              </a:lnSpc>
              <a:buClr>
                <a:srgbClr val="1F9E23"/>
              </a:buClr>
              <a:buFont typeface="Wingdings" panose="05000000000000000000" pitchFamily="2" charset="2"/>
              <a:buChar char="l"/>
            </a:pP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签名</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是可以被确认的</a:t>
            </a:r>
          </a:p>
          <a:p>
            <a:pPr marL="285750" indent="-285750" algn="just">
              <a:lnSpc>
                <a:spcPct val="114000"/>
              </a:lnSpc>
              <a:buClr>
                <a:srgbClr val="1F9E23"/>
              </a:buClr>
              <a:buFont typeface="Wingdings" panose="05000000000000000000" pitchFamily="2" charset="2"/>
              <a:buChar char="l"/>
            </a:pP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签名</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是无法伪造的</a:t>
            </a:r>
          </a:p>
          <a:p>
            <a:pPr marL="285750" indent="-285750" algn="just">
              <a:lnSpc>
                <a:spcPct val="114000"/>
              </a:lnSpc>
              <a:buClr>
                <a:srgbClr val="1F9E23"/>
              </a:buClr>
              <a:buFont typeface="Wingdings" panose="05000000000000000000" pitchFamily="2" charset="2"/>
              <a:buChar char="l"/>
            </a:pP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签名</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是无法重复使用的</a:t>
            </a:r>
          </a:p>
          <a:p>
            <a:pPr marL="285750" indent="-285750" algn="just">
              <a:lnSpc>
                <a:spcPct val="114000"/>
              </a:lnSpc>
              <a:buClr>
                <a:srgbClr val="1F9E23"/>
              </a:buClr>
              <a:buFont typeface="Wingdings" panose="05000000000000000000" pitchFamily="2" charset="2"/>
              <a:buChar char="l"/>
            </a:pP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文件</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被签名后是无法被篡改的</a:t>
            </a:r>
          </a:p>
          <a:p>
            <a:pPr marL="285750" indent="-285750" algn="just">
              <a:lnSpc>
                <a:spcPct val="114000"/>
              </a:lnSpc>
              <a:buClr>
                <a:srgbClr val="1F9E23"/>
              </a:buClr>
              <a:buFont typeface="Wingdings" panose="05000000000000000000" pitchFamily="2" charset="2"/>
              <a:buChar char="l"/>
            </a:pP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签名</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具有不可否认性</a:t>
            </a:r>
          </a:p>
          <a:p>
            <a:pPr marL="285750" indent="-285750" algn="just">
              <a:lnSpc>
                <a:spcPct val="114000"/>
              </a:lnSpc>
              <a:buClr>
                <a:srgbClr val="1F9E23"/>
              </a:buClr>
              <a:buFont typeface="Wingdings" panose="05000000000000000000" pitchFamily="2" charset="2"/>
              <a:buChar char="l"/>
            </a:pP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数字签名</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既可用对称算法实现，也可用非对称算法实现，还可以用报文摘要算法来实现。</a:t>
            </a:r>
          </a:p>
        </p:txBody>
      </p:sp>
      <p:sp>
        <p:nvSpPr>
          <p:cNvPr id="11" name="矩形 10"/>
          <p:cNvSpPr/>
          <p:nvPr/>
        </p:nvSpPr>
        <p:spPr>
          <a:xfrm>
            <a:off x="549987" y="1312195"/>
            <a:ext cx="1415772"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数字签名</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Tree>
    <p:extLst>
      <p:ext uri="{BB962C8B-B14F-4D97-AF65-F5344CB8AC3E}">
        <p14:creationId xmlns:p14="http://schemas.microsoft.com/office/powerpoint/2010/main" val="28323520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3281668"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网络安全</a:t>
            </a:r>
            <a:r>
              <a:rPr lang="zh-CN" altLang="en-US"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机制</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16</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3881832"/>
          </a:xfrm>
          <a:prstGeom prst="rect">
            <a:avLst/>
          </a:prstGeom>
        </p:spPr>
        <p:txBody>
          <a:bodyPr wrap="square">
            <a:spAutoFit/>
          </a:bodyPr>
          <a:lstStyle/>
          <a:p>
            <a:pPr algn="just">
              <a:lnSpc>
                <a:spcPct val="114000"/>
              </a:lnSpc>
              <a:buClr>
                <a:srgbClr val="1F9E23"/>
              </a:buClr>
            </a:pP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认证</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的主要目的有两个：其一是验证信息的发送者是真实的，而不是冒充的，此为实体认证，包括信源、信宿等的认证和识别；其二是验证信息的完整性，此为消息认证，验证数据在传输过程中没有被篡改、重放或延迟等</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dirty="0" smtClean="0">
              <a:solidFill>
                <a:schemeClr val="tx1">
                  <a:lumMod val="65000"/>
                  <a:lumOff val="35000"/>
                </a:schemeClr>
              </a:solidFill>
              <a:latin typeface="Century Gothic" panose="020B0502020202020204" pitchFamily="34" charset="0"/>
              <a:cs typeface="Arial" panose="020B0604020202020204" pitchFamily="34" charset="0"/>
            </a:endParaRPr>
          </a:p>
          <a:p>
            <a:pPr algn="just">
              <a:lnSpc>
                <a:spcPct val="114000"/>
              </a:lnSpc>
              <a:buClr>
                <a:srgbClr val="1F9E23"/>
              </a:buClr>
            </a:pPr>
            <a:endParaRPr lang="zh-CN" altLang="en-US" dirty="0">
              <a:solidFill>
                <a:schemeClr val="tx1">
                  <a:lumMod val="65000"/>
                  <a:lumOff val="35000"/>
                </a:schemeClr>
              </a:solidFill>
              <a:latin typeface="Century Gothic" panose="020B0502020202020204" pitchFamily="34" charset="0"/>
              <a:cs typeface="Arial" panose="020B0604020202020204" pitchFamily="34" charset="0"/>
            </a:endParaRPr>
          </a:p>
          <a:p>
            <a:pPr algn="just">
              <a:lnSpc>
                <a:spcPct val="114000"/>
              </a:lnSpc>
              <a:buClr>
                <a:srgbClr val="1F9E23"/>
              </a:buClr>
            </a:pPr>
            <a:r>
              <a:rPr lang="zh-CN" altLang="en-US" dirty="0">
                <a:solidFill>
                  <a:schemeClr val="tx1">
                    <a:lumMod val="65000"/>
                    <a:lumOff val="35000"/>
                  </a:schemeClr>
                </a:solidFill>
                <a:latin typeface="Century Gothic" panose="020B0502020202020204" pitchFamily="34" charset="0"/>
                <a:cs typeface="Arial" panose="020B0604020202020204" pitchFamily="34" charset="0"/>
              </a:rPr>
              <a:t>认证和加密是信息安全的两个不同属性的重要方面。对数据来说：加密用以确保数据的机密性，以防止对手的被动攻击，如截取、窃听等；认证则确保数据的真实性，以阻止对手的主动攻击，如对数据篡改、重排、冒充等</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dirty="0" smtClean="0">
              <a:solidFill>
                <a:schemeClr val="tx1">
                  <a:lumMod val="65000"/>
                  <a:lumOff val="35000"/>
                </a:schemeClr>
              </a:solidFill>
              <a:latin typeface="Century Gothic" panose="020B0502020202020204" pitchFamily="34" charset="0"/>
              <a:cs typeface="Arial" panose="020B0604020202020204" pitchFamily="34" charset="0"/>
            </a:endParaRPr>
          </a:p>
          <a:p>
            <a:pPr algn="just">
              <a:lnSpc>
                <a:spcPct val="114000"/>
              </a:lnSpc>
              <a:buClr>
                <a:srgbClr val="1F9E23"/>
              </a:buClr>
            </a:pPr>
            <a:endParaRPr lang="zh-CN" altLang="en-US" dirty="0">
              <a:solidFill>
                <a:schemeClr val="tx1">
                  <a:lumMod val="65000"/>
                  <a:lumOff val="35000"/>
                </a:schemeClr>
              </a:solidFill>
              <a:latin typeface="Century Gothic" panose="020B0502020202020204" pitchFamily="34" charset="0"/>
              <a:cs typeface="Arial" panose="020B0604020202020204" pitchFamily="34" charset="0"/>
            </a:endParaRPr>
          </a:p>
          <a:p>
            <a:pPr algn="just">
              <a:lnSpc>
                <a:spcPct val="114000"/>
              </a:lnSpc>
              <a:buClr>
                <a:srgbClr val="1F9E23"/>
              </a:buClr>
            </a:pPr>
            <a:r>
              <a:rPr lang="zh-CN" altLang="en-US" dirty="0">
                <a:solidFill>
                  <a:schemeClr val="tx1">
                    <a:lumMod val="65000"/>
                    <a:lumOff val="35000"/>
                  </a:schemeClr>
                </a:solidFill>
                <a:latin typeface="Century Gothic" panose="020B0502020202020204" pitchFamily="34" charset="0"/>
                <a:cs typeface="Arial" panose="020B0604020202020204" pitchFamily="34" charset="0"/>
              </a:rPr>
              <a:t>认证的方法很多。例如，利用消息认证码（</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MAC</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）验证消息的完整性；利用通信字、物理密钥、个人认证码（</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PAC</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）、生物特征（声纹、指纹、视网膜扫描、</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DNA</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信息）、卡（磁条卡、</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IC</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卡、</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CPU</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卡）及访问控制机制等认证用户身份，防止假冒和非法访问；利用时变量作为初始化向量，通过在消息中插入时变量、使用一次性口令等认证消息的时间性，防止重放等。不过，当今最佳的认证方式是数字签名。</a:t>
            </a:r>
          </a:p>
        </p:txBody>
      </p:sp>
      <p:sp>
        <p:nvSpPr>
          <p:cNvPr id="11" name="矩形 10"/>
          <p:cNvSpPr/>
          <p:nvPr/>
        </p:nvSpPr>
        <p:spPr>
          <a:xfrm>
            <a:off x="549987" y="1312195"/>
            <a:ext cx="800219"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认证</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Tree>
    <p:extLst>
      <p:ext uri="{BB962C8B-B14F-4D97-AF65-F5344CB8AC3E}">
        <p14:creationId xmlns:p14="http://schemas.microsoft.com/office/powerpoint/2010/main" val="866541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3281668"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网络安全</a:t>
            </a:r>
            <a:r>
              <a:rPr lang="zh-CN" altLang="en-US"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机制</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17</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469377"/>
          </a:xfrm>
          <a:prstGeom prst="rect">
            <a:avLst/>
          </a:prstGeom>
        </p:spPr>
        <p:txBody>
          <a:bodyPr wrap="square">
            <a:spAutoFit/>
          </a:bodyPr>
          <a:lstStyle/>
          <a:p>
            <a:pPr algn="just">
              <a:lnSpc>
                <a:spcPct val="114000"/>
              </a:lnSpc>
              <a:buClr>
                <a:srgbClr val="1F9E23"/>
              </a:buClr>
            </a:pP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PGP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，全称</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Pretty Good Privacy</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，信息安全传输领域加密软件，技术上采用了非对称的“公钥”和“私钥”加密体系。软件的主要使用对象为具有一定商业机密的企业、政府机构、信息安全工作者。</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PGP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最初的设计主要是用于邮件加密，如今已经发展到了可以加密整个硬盘、分区、文件、文件夹、集成进邮件软件进行邮件加密，甚至可以对</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ICQ</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的聊天信息实时加密！双方安装了</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PGP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，就可利用其</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ICQ</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加密组件在和对方聊天的同时进行加密或解密，保证聊天信息不被窃取或监视。</a:t>
            </a:r>
          </a:p>
        </p:txBody>
      </p:sp>
      <p:sp>
        <p:nvSpPr>
          <p:cNvPr id="11" name="矩形 10"/>
          <p:cNvSpPr/>
          <p:nvPr/>
        </p:nvSpPr>
        <p:spPr>
          <a:xfrm>
            <a:off x="549987" y="1312195"/>
            <a:ext cx="2646878"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加密工具软件介绍</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21180" y="3200908"/>
            <a:ext cx="5622295" cy="3460835"/>
          </a:xfrm>
          <a:prstGeom prst="rect">
            <a:avLst/>
          </a:prstGeom>
        </p:spPr>
      </p:pic>
    </p:spTree>
    <p:extLst>
      <p:ext uri="{BB962C8B-B14F-4D97-AF65-F5344CB8AC3E}">
        <p14:creationId xmlns:p14="http://schemas.microsoft.com/office/powerpoint/2010/main" val="1699014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10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anim calcmode="lin" valueType="num">
                                      <p:cBhvr>
                                        <p:cTn id="12" dur="500" fill="hold"/>
                                        <p:tgtEl>
                                          <p:spTgt spid="2"/>
                                        </p:tgtEl>
                                        <p:attrNameLst>
                                          <p:attrName>ppt_x</p:attrName>
                                        </p:attrNameLst>
                                      </p:cBhvr>
                                      <p:tavLst>
                                        <p:tav tm="0">
                                          <p:val>
                                            <p:strVal val="#ppt_x"/>
                                          </p:val>
                                        </p:tav>
                                        <p:tav tm="100000">
                                          <p:val>
                                            <p:strVal val="#ppt_x"/>
                                          </p:val>
                                        </p:tav>
                                      </p:tavLst>
                                    </p:anim>
                                    <p:anim calcmode="lin" valueType="num">
                                      <p:cBhvr>
                                        <p:cTn id="13" dur="500" fill="hold"/>
                                        <p:tgtEl>
                                          <p:spTgt spid="2"/>
                                        </p:tgtEl>
                                        <p:attrNameLst>
                                          <p:attrName>ppt_y</p:attrName>
                                        </p:attrNameLst>
                                      </p:cBhvr>
                                      <p:tavLst>
                                        <p:tav tm="0">
                                          <p:val>
                                            <p:strVal val="#ppt_y+.1"/>
                                          </p:val>
                                        </p:tav>
                                        <p:tav tm="100000">
                                          <p:val>
                                            <p:strVal val="#ppt_y"/>
                                          </p:val>
                                        </p:tav>
                                      </p:tavLst>
                                    </p:anim>
                                  </p:childTnLst>
                                </p:cTn>
                              </p:par>
                              <p:par>
                                <p:cTn id="14" presetID="2" presetClass="entr" presetSubtype="8" decel="10000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0-#ppt_w/2"/>
                                          </p:val>
                                        </p:tav>
                                        <p:tav tm="100000">
                                          <p:val>
                                            <p:strVal val="#ppt_x"/>
                                          </p:val>
                                        </p:tav>
                                      </p:tavLst>
                                    </p:anim>
                                    <p:anim calcmode="lin" valueType="num">
                                      <p:cBhvr additive="base">
                                        <p:cTn id="17"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332328" y="2264229"/>
            <a:ext cx="4571651" cy="3843492"/>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549987" y="698680"/>
            <a:ext cx="2236510" cy="707886"/>
          </a:xfrm>
          <a:prstGeom prst="rect">
            <a:avLst/>
          </a:prstGeom>
        </p:spPr>
        <p:txBody>
          <a:bodyPr wrap="none">
            <a:spAutoFit/>
          </a:bodyPr>
          <a:lstStyle/>
          <a:p>
            <a:r>
              <a:rPr lang="zh-CN" altLang="en-US"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4" name="组合 3"/>
          <p:cNvGrpSpPr/>
          <p:nvPr/>
        </p:nvGrpSpPr>
        <p:grpSpPr>
          <a:xfrm>
            <a:off x="11856640" y="548680"/>
            <a:ext cx="335360" cy="8824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18</a:t>
              </a:r>
              <a:endParaRPr lang="zh-CN" altLang="en-US" sz="1067"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pic>
        <p:nvPicPr>
          <p:cNvPr id="3074" name="Picture 2" descr="C:\Users\Admin\Desktop\Nipic_2716341_20100921120319054802.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5272" t="1031" r="5163" b="1671"/>
          <a:stretch/>
        </p:blipFill>
        <p:spPr bwMode="auto">
          <a:xfrm>
            <a:off x="6832818" y="1529370"/>
            <a:ext cx="3439647" cy="4578351"/>
          </a:xfrm>
          <a:prstGeom prst="rect">
            <a:avLst/>
          </a:prstGeom>
          <a:noFill/>
          <a:effectLst>
            <a:reflection blurRad="6350" stA="12000" endPos="1000" dir="5400000" sy="-100000" algn="bl" rotWithShape="0"/>
          </a:effectLst>
          <a:extLst>
            <a:ext uri="{909E8E84-426E-40DD-AFC4-6F175D3DCCD1}">
              <a14:hiddenFill xmlns:a14="http://schemas.microsoft.com/office/drawing/2010/main">
                <a:solidFill>
                  <a:srgbClr val="FFFFFF"/>
                </a:solidFill>
              </a14:hiddenFill>
            </a:ext>
          </a:extLst>
        </p:spPr>
      </p:pic>
      <p:grpSp>
        <p:nvGrpSpPr>
          <p:cNvPr id="65" name="组合 64"/>
          <p:cNvGrpSpPr/>
          <p:nvPr/>
        </p:nvGrpSpPr>
        <p:grpSpPr>
          <a:xfrm>
            <a:off x="1626215" y="4498010"/>
            <a:ext cx="4027836" cy="1402434"/>
            <a:chOff x="5907606" y="1788536"/>
            <a:chExt cx="3020877" cy="1051826"/>
          </a:xfrm>
        </p:grpSpPr>
        <p:grpSp>
          <p:nvGrpSpPr>
            <p:cNvPr id="66" name="组合 65"/>
            <p:cNvGrpSpPr/>
            <p:nvPr/>
          </p:nvGrpSpPr>
          <p:grpSpPr>
            <a:xfrm>
              <a:off x="5907606" y="1821851"/>
              <a:ext cx="355907" cy="376572"/>
              <a:chOff x="5908675" y="1281113"/>
              <a:chExt cx="246063" cy="260350"/>
            </a:xfrm>
            <a:solidFill>
              <a:schemeClr val="bg1"/>
            </a:solidFill>
          </p:grpSpPr>
          <p:sp>
            <p:nvSpPr>
              <p:cNvPr id="68"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9" name="Freeform 6"/>
              <p:cNvSpPr>
                <a:spLocks/>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0" name="Freeform 7"/>
              <p:cNvSpPr>
                <a:spLocks/>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1" name="Freeform 8"/>
              <p:cNvSpPr>
                <a:spLocks/>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2" name="Freeform 9"/>
              <p:cNvSpPr>
                <a:spLocks/>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67" name="矩形 66"/>
            <p:cNvSpPr/>
            <p:nvPr/>
          </p:nvSpPr>
          <p:spPr>
            <a:xfrm>
              <a:off x="6358359" y="1788536"/>
              <a:ext cx="2570124" cy="1051826"/>
            </a:xfrm>
            <a:prstGeom prst="rect">
              <a:avLst/>
            </a:prstGeom>
          </p:spPr>
          <p:txBody>
            <a:bodyPr wrap="square">
              <a:spAutoFit/>
            </a:bodyPr>
            <a:lstStyle/>
            <a:p>
              <a:pPr>
                <a:lnSpc>
                  <a:spcPct val="114000"/>
                </a:lnSpc>
              </a:pPr>
              <a:r>
                <a:rPr lang="zh-CN" altLang="en-US" sz="1867" dirty="0" smtClean="0">
                  <a:solidFill>
                    <a:schemeClr val="bg1"/>
                  </a:solidFill>
                  <a:latin typeface="Century Gothic" panose="020B0502020202020204" pitchFamily="34" charset="0"/>
                  <a:cs typeface="Arial" panose="020B0604020202020204" pitchFamily="34" charset="0"/>
                </a:rPr>
                <a:t>进行分组实验，</a:t>
              </a:r>
              <a:r>
                <a:rPr lang="en-US" altLang="zh-CN" sz="1867" dirty="0" smtClean="0">
                  <a:solidFill>
                    <a:schemeClr val="bg1"/>
                  </a:solidFill>
                  <a:latin typeface="Century Gothic" panose="020B0502020202020204" pitchFamily="34" charset="0"/>
                  <a:cs typeface="Arial" panose="020B0604020202020204" pitchFamily="34" charset="0"/>
                </a:rPr>
                <a:t>A</a:t>
              </a:r>
              <a:r>
                <a:rPr lang="zh-CN" altLang="en-US" sz="1867" dirty="0">
                  <a:solidFill>
                    <a:schemeClr val="bg1"/>
                  </a:solidFill>
                  <a:latin typeface="Century Gothic" panose="020B0502020202020204" pitchFamily="34" charset="0"/>
                  <a:cs typeface="Arial" panose="020B0604020202020204" pitchFamily="34" charset="0"/>
                </a:rPr>
                <a:t>与</a:t>
              </a:r>
              <a:r>
                <a:rPr lang="en-US" altLang="zh-CN" sz="1867" dirty="0">
                  <a:solidFill>
                    <a:schemeClr val="bg1"/>
                  </a:solidFill>
                  <a:latin typeface="Century Gothic" panose="020B0502020202020204" pitchFamily="34" charset="0"/>
                  <a:cs typeface="Arial" panose="020B0604020202020204" pitchFamily="34" charset="0"/>
                </a:rPr>
                <a:t>B</a:t>
              </a:r>
              <a:r>
                <a:rPr lang="zh-CN" altLang="en-US" sz="1867" dirty="0">
                  <a:solidFill>
                    <a:schemeClr val="bg1"/>
                  </a:solidFill>
                  <a:latin typeface="Century Gothic" panose="020B0502020202020204" pitchFamily="34" charset="0"/>
                  <a:cs typeface="Arial" panose="020B0604020202020204" pitchFamily="34" charset="0"/>
                </a:rPr>
                <a:t>分别将自己的公钥上传到由教师指定的</a:t>
              </a:r>
              <a:r>
                <a:rPr lang="en-US" altLang="zh-CN" sz="1867" dirty="0">
                  <a:solidFill>
                    <a:schemeClr val="bg1"/>
                  </a:solidFill>
                  <a:latin typeface="Century Gothic" panose="020B0502020202020204" pitchFamily="34" charset="0"/>
                  <a:cs typeface="Arial" panose="020B0604020202020204" pitchFamily="34" charset="0"/>
                </a:rPr>
                <a:t>FTP</a:t>
              </a:r>
              <a:r>
                <a:rPr lang="zh-CN" altLang="en-US" sz="1867" dirty="0">
                  <a:solidFill>
                    <a:schemeClr val="bg1"/>
                  </a:solidFill>
                  <a:latin typeface="Century Gothic" panose="020B0502020202020204" pitchFamily="34" charset="0"/>
                  <a:cs typeface="Arial" panose="020B0604020202020204" pitchFamily="34" charset="0"/>
                </a:rPr>
                <a:t>中</a:t>
              </a:r>
              <a:r>
                <a:rPr lang="zh-CN" altLang="en-US" sz="1867" dirty="0" smtClean="0">
                  <a:solidFill>
                    <a:schemeClr val="bg1"/>
                  </a:solidFill>
                  <a:latin typeface="Century Gothic" panose="020B0502020202020204" pitchFamily="34" charset="0"/>
                  <a:cs typeface="Arial" panose="020B0604020202020204" pitchFamily="34" charset="0"/>
                </a:rPr>
                <a:t>，将</a:t>
              </a:r>
              <a:r>
                <a:rPr lang="zh-CN" altLang="en-US" sz="1867" dirty="0">
                  <a:solidFill>
                    <a:schemeClr val="bg1"/>
                  </a:solidFill>
                  <a:latin typeface="Century Gothic" panose="020B0502020202020204" pitchFamily="34" charset="0"/>
                  <a:cs typeface="Arial" panose="020B0604020202020204" pitchFamily="34" charset="0"/>
                </a:rPr>
                <a:t>对方的公钥导入到自己的系统中来。</a:t>
              </a:r>
              <a:endParaRPr lang="en-US" altLang="zh-CN" sz="1867" dirty="0">
                <a:solidFill>
                  <a:schemeClr val="bg1"/>
                </a:solidFill>
                <a:latin typeface="Century Gothic" panose="020B0502020202020204" pitchFamily="34" charset="0"/>
                <a:cs typeface="Arial" panose="020B0604020202020204" pitchFamily="34" charset="0"/>
              </a:endParaRPr>
            </a:p>
          </p:txBody>
        </p:sp>
      </p:grpSp>
      <p:grpSp>
        <p:nvGrpSpPr>
          <p:cNvPr id="73" name="组合 72"/>
          <p:cNvGrpSpPr/>
          <p:nvPr/>
        </p:nvGrpSpPr>
        <p:grpSpPr>
          <a:xfrm>
            <a:off x="1617034" y="2420889"/>
            <a:ext cx="4320893" cy="1870320"/>
            <a:chOff x="5900720" y="1014083"/>
            <a:chExt cx="3240670" cy="1402740"/>
          </a:xfrm>
        </p:grpSpPr>
        <p:grpSp>
          <p:nvGrpSpPr>
            <p:cNvPr id="74" name="组合 73"/>
            <p:cNvGrpSpPr/>
            <p:nvPr/>
          </p:nvGrpSpPr>
          <p:grpSpPr>
            <a:xfrm>
              <a:off x="5900720" y="1049692"/>
              <a:ext cx="371979" cy="371980"/>
              <a:chOff x="5903913" y="4632325"/>
              <a:chExt cx="257175" cy="257176"/>
            </a:xfrm>
            <a:solidFill>
              <a:schemeClr val="bg1"/>
            </a:solidFill>
          </p:grpSpPr>
          <p:sp>
            <p:nvSpPr>
              <p:cNvPr id="76"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7"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8"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9"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75" name="矩形 74"/>
            <p:cNvSpPr/>
            <p:nvPr/>
          </p:nvSpPr>
          <p:spPr>
            <a:xfrm>
              <a:off x="6358359" y="1014083"/>
              <a:ext cx="2783031" cy="1402740"/>
            </a:xfrm>
            <a:prstGeom prst="rect">
              <a:avLst/>
            </a:prstGeom>
          </p:spPr>
          <p:txBody>
            <a:bodyPr wrap="square">
              <a:spAutoFit/>
            </a:bodyPr>
            <a:lstStyle/>
            <a:p>
              <a:pPr>
                <a:lnSpc>
                  <a:spcPct val="114000"/>
                </a:lnSpc>
              </a:pPr>
              <a:r>
                <a:rPr lang="zh-CN" altLang="en-US" sz="2667" dirty="0">
                  <a:solidFill>
                    <a:schemeClr val="bg1"/>
                  </a:solidFill>
                  <a:latin typeface="MStiffHei HKS UltraBold" panose="00000900000000000000" pitchFamily="2" charset="-120"/>
                  <a:ea typeface="MStiffHei HKS UltraBold" panose="00000900000000000000" pitchFamily="2" charset="-120"/>
                  <a:cs typeface="Arial" panose="020B0604020202020204" pitchFamily="34" charset="0"/>
                </a:rPr>
                <a:t>任务实施条件：</a:t>
              </a:r>
              <a:endParaRPr lang="en-US" altLang="zh-CN" sz="2667" dirty="0">
                <a:solidFill>
                  <a:schemeClr val="bg1"/>
                </a:solidFill>
                <a:latin typeface="MStiffHei HKS UltraBold" panose="00000900000000000000" pitchFamily="2" charset="-120"/>
                <a:ea typeface="MStiffHei HKS UltraBold" panose="00000900000000000000" pitchFamily="2" charset="-120"/>
                <a:cs typeface="Arial" panose="020B0604020202020204" pitchFamily="34" charset="0"/>
              </a:endParaRPr>
            </a:p>
            <a:p>
              <a:pPr marL="342900" indent="-342900">
                <a:lnSpc>
                  <a:spcPct val="114000"/>
                </a:lnSpc>
                <a:buFont typeface="Wingdings" panose="05000000000000000000" pitchFamily="2" charset="2"/>
                <a:buChar char="l"/>
              </a:pPr>
              <a:r>
                <a:rPr lang="zh-CN" altLang="en-US" sz="1867" dirty="0">
                  <a:solidFill>
                    <a:schemeClr val="bg1"/>
                  </a:solidFill>
                  <a:latin typeface="Century Gothic" panose="020B0502020202020204" pitchFamily="34" charset="0"/>
                  <a:cs typeface="Arial" panose="020B0604020202020204" pitchFamily="34" charset="0"/>
                </a:rPr>
                <a:t>安装有</a:t>
              </a:r>
              <a:r>
                <a:rPr lang="en-US" altLang="zh-CN" sz="1867" dirty="0">
                  <a:solidFill>
                    <a:schemeClr val="bg1"/>
                  </a:solidFill>
                  <a:latin typeface="Century Gothic" panose="020B0502020202020204" pitchFamily="34" charset="0"/>
                  <a:cs typeface="Arial" panose="020B0604020202020204" pitchFamily="34" charset="0"/>
                </a:rPr>
                <a:t>Windows XP</a:t>
              </a:r>
              <a:r>
                <a:rPr lang="zh-CN" altLang="en-US" sz="1867" dirty="0">
                  <a:solidFill>
                    <a:schemeClr val="bg1"/>
                  </a:solidFill>
                  <a:latin typeface="Century Gothic" panose="020B0502020202020204" pitchFamily="34" charset="0"/>
                  <a:cs typeface="Arial" panose="020B0604020202020204" pitchFamily="34" charset="0"/>
                </a:rPr>
                <a:t>操作系统的计算机</a:t>
              </a:r>
              <a:r>
                <a:rPr lang="en-US" altLang="zh-CN" sz="1867" dirty="0">
                  <a:solidFill>
                    <a:schemeClr val="bg1"/>
                  </a:solidFill>
                  <a:latin typeface="Century Gothic" panose="020B0502020202020204" pitchFamily="34" charset="0"/>
                  <a:cs typeface="Arial" panose="020B0604020202020204" pitchFamily="34" charset="0"/>
                </a:rPr>
                <a:t>2</a:t>
              </a:r>
              <a:r>
                <a:rPr lang="zh-CN" altLang="en-US" sz="1867" dirty="0" smtClean="0">
                  <a:solidFill>
                    <a:schemeClr val="bg1"/>
                  </a:solidFill>
                  <a:latin typeface="Century Gothic" panose="020B0502020202020204" pitchFamily="34" charset="0"/>
                  <a:cs typeface="Arial" panose="020B0604020202020204" pitchFamily="34" charset="0"/>
                </a:rPr>
                <a:t>台</a:t>
              </a:r>
              <a:endParaRPr lang="en-US" altLang="zh-CN" sz="1867" dirty="0" smtClean="0">
                <a:solidFill>
                  <a:schemeClr val="bg1"/>
                </a:solidFill>
                <a:latin typeface="Century Gothic" panose="020B0502020202020204" pitchFamily="34" charset="0"/>
                <a:cs typeface="Arial" panose="020B0604020202020204" pitchFamily="34" charset="0"/>
              </a:endParaRPr>
            </a:p>
            <a:p>
              <a:pPr marL="342900" indent="-342900">
                <a:lnSpc>
                  <a:spcPct val="114000"/>
                </a:lnSpc>
                <a:buFont typeface="Wingdings" panose="05000000000000000000" pitchFamily="2" charset="2"/>
                <a:buChar char="l"/>
              </a:pPr>
              <a:r>
                <a:rPr lang="zh-CN" altLang="en-US" sz="1867" dirty="0" smtClean="0">
                  <a:solidFill>
                    <a:schemeClr val="bg1"/>
                  </a:solidFill>
                  <a:latin typeface="Century Gothic" panose="020B0502020202020204" pitchFamily="34" charset="0"/>
                  <a:cs typeface="Arial" panose="020B0604020202020204" pitchFamily="34" charset="0"/>
                </a:rPr>
                <a:t>直</a:t>
              </a:r>
              <a:r>
                <a:rPr lang="zh-CN" altLang="en-US" sz="1867" dirty="0">
                  <a:solidFill>
                    <a:schemeClr val="bg1"/>
                  </a:solidFill>
                  <a:latin typeface="Century Gothic" panose="020B0502020202020204" pitchFamily="34" charset="0"/>
                  <a:cs typeface="Arial" panose="020B0604020202020204" pitchFamily="34" charset="0"/>
                </a:rPr>
                <a:t>连网线至少</a:t>
              </a:r>
              <a:r>
                <a:rPr lang="en-US" altLang="zh-CN" sz="1867" dirty="0">
                  <a:solidFill>
                    <a:schemeClr val="bg1"/>
                  </a:solidFill>
                  <a:latin typeface="Century Gothic" panose="020B0502020202020204" pitchFamily="34" charset="0"/>
                  <a:cs typeface="Arial" panose="020B0604020202020204" pitchFamily="34" charset="0"/>
                </a:rPr>
                <a:t>2</a:t>
              </a:r>
              <a:r>
                <a:rPr lang="zh-CN" altLang="en-US" sz="1867" dirty="0" smtClean="0">
                  <a:solidFill>
                    <a:schemeClr val="bg1"/>
                  </a:solidFill>
                  <a:latin typeface="Century Gothic" panose="020B0502020202020204" pitchFamily="34" charset="0"/>
                  <a:cs typeface="Arial" panose="020B0604020202020204" pitchFamily="34" charset="0"/>
                </a:rPr>
                <a:t>条</a:t>
              </a:r>
              <a:endParaRPr lang="en-US" altLang="zh-CN" sz="1867" dirty="0" smtClean="0">
                <a:solidFill>
                  <a:schemeClr val="bg1"/>
                </a:solidFill>
                <a:latin typeface="Century Gothic" panose="020B0502020202020204" pitchFamily="34" charset="0"/>
                <a:cs typeface="Arial" panose="020B0604020202020204" pitchFamily="34" charset="0"/>
              </a:endParaRPr>
            </a:p>
            <a:p>
              <a:pPr marL="342900" indent="-342900">
                <a:lnSpc>
                  <a:spcPct val="114000"/>
                </a:lnSpc>
                <a:buFont typeface="Wingdings" panose="05000000000000000000" pitchFamily="2" charset="2"/>
                <a:buChar char="l"/>
              </a:pPr>
              <a:r>
                <a:rPr lang="en-US" altLang="zh-CN" sz="1867" dirty="0" smtClean="0">
                  <a:solidFill>
                    <a:schemeClr val="bg1"/>
                  </a:solidFill>
                  <a:latin typeface="Century Gothic" panose="020B0502020202020204" pitchFamily="34" charset="0"/>
                  <a:cs typeface="Arial" panose="020B0604020202020204" pitchFamily="34" charset="0"/>
                </a:rPr>
                <a:t>PGP</a:t>
              </a:r>
              <a:r>
                <a:rPr lang="zh-CN" altLang="en-US" sz="1867" dirty="0">
                  <a:solidFill>
                    <a:schemeClr val="bg1"/>
                  </a:solidFill>
                  <a:latin typeface="Century Gothic" panose="020B0502020202020204" pitchFamily="34" charset="0"/>
                  <a:cs typeface="Arial" panose="020B0604020202020204" pitchFamily="34" charset="0"/>
                </a:rPr>
                <a:t>软件一套。</a:t>
              </a:r>
              <a:endParaRPr lang="en-US" altLang="zh-CN" sz="1867" dirty="0">
                <a:solidFill>
                  <a:schemeClr val="bg1"/>
                </a:solidFill>
                <a:latin typeface="Century Gothic" panose="020B0502020202020204" pitchFamily="34" charset="0"/>
                <a:cs typeface="Arial" panose="020B0604020202020204" pitchFamily="34" charset="0"/>
              </a:endParaRPr>
            </a:p>
          </p:txBody>
        </p:sp>
      </p:grpSp>
      <p:grpSp>
        <p:nvGrpSpPr>
          <p:cNvPr id="81" name="组合 80"/>
          <p:cNvGrpSpPr/>
          <p:nvPr/>
        </p:nvGrpSpPr>
        <p:grpSpPr>
          <a:xfrm>
            <a:off x="1625634" y="4308520"/>
            <a:ext cx="4028417" cy="9524"/>
            <a:chOff x="5934316" y="1592499"/>
            <a:chExt cx="2714384" cy="7143"/>
          </a:xfrm>
        </p:grpSpPr>
        <p:cxnSp>
          <p:nvCxnSpPr>
            <p:cNvPr id="91" name="直接连接符 90"/>
            <p:cNvCxnSpPr/>
            <p:nvPr/>
          </p:nvCxnSpPr>
          <p:spPr>
            <a:xfrm>
              <a:off x="5934316" y="1599642"/>
              <a:ext cx="2714384" cy="0"/>
            </a:xfrm>
            <a:prstGeom prst="line">
              <a:avLst/>
            </a:prstGeom>
            <a:ln w="6350">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5934316" y="1592499"/>
              <a:ext cx="2714384" cy="0"/>
            </a:xfrm>
            <a:prstGeom prst="line">
              <a:avLst/>
            </a:prstGeom>
            <a:ln w="6350">
              <a:solidFill>
                <a:srgbClr val="1B891E"/>
              </a:solidFill>
            </a:ln>
          </p:spPr>
          <p:style>
            <a:lnRef idx="1">
              <a:schemeClr val="accent1"/>
            </a:lnRef>
            <a:fillRef idx="0">
              <a:schemeClr val="accent1"/>
            </a:fillRef>
            <a:effectRef idx="0">
              <a:schemeClr val="accent1"/>
            </a:effectRef>
            <a:fontRef idx="minor">
              <a:schemeClr val="tx1"/>
            </a:fontRef>
          </p:style>
        </p:cxnSp>
      </p:grpSp>
      <p:sp>
        <p:nvSpPr>
          <p:cNvPr id="80" name="矩形 79"/>
          <p:cNvSpPr/>
          <p:nvPr/>
        </p:nvSpPr>
        <p:spPr>
          <a:xfrm>
            <a:off x="549987" y="1352382"/>
            <a:ext cx="4493538"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itchFamily="2" charset="-122"/>
                <a:ea typeface="方正兰亭超细黑简体" pitchFamily="2" charset="-122"/>
                <a:cs typeface="Arial" panose="020B0604020202020204" pitchFamily="34" charset="0"/>
              </a:rPr>
              <a:t>使用加密软件实施数据传输安全</a:t>
            </a:r>
            <a:endParaRPr lang="en-US" altLang="zh-CN" sz="2400" dirty="0">
              <a:solidFill>
                <a:schemeClr val="bg1">
                  <a:lumMod val="50000"/>
                </a:schemeClr>
              </a:solidFill>
              <a:latin typeface="方正兰亭超细黑简体" pitchFamily="2" charset="-122"/>
              <a:ea typeface="方正兰亭超细黑简体" pitchFamily="2" charset="-122"/>
              <a:cs typeface="Arial" panose="020B0604020202020204" pitchFamily="34" charset="0"/>
            </a:endParaRPr>
          </a:p>
        </p:txBody>
      </p:sp>
    </p:spTree>
    <p:extLst>
      <p:ext uri="{BB962C8B-B14F-4D97-AF65-F5344CB8AC3E}">
        <p14:creationId xmlns:p14="http://schemas.microsoft.com/office/powerpoint/2010/main" val="527483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1000"/>
                                        <p:tgtEl>
                                          <p:spTgt spid="3074"/>
                                        </p:tgtEl>
                                      </p:cBhvr>
                                    </p:animEffect>
                                    <p:anim calcmode="lin" valueType="num">
                                      <p:cBhvr>
                                        <p:cTn id="8" dur="1000" fill="hold"/>
                                        <p:tgtEl>
                                          <p:spTgt spid="3074"/>
                                        </p:tgtEl>
                                        <p:attrNameLst>
                                          <p:attrName>ppt_x</p:attrName>
                                        </p:attrNameLst>
                                      </p:cBhvr>
                                      <p:tavLst>
                                        <p:tav tm="0">
                                          <p:val>
                                            <p:strVal val="#ppt_x"/>
                                          </p:val>
                                        </p:tav>
                                        <p:tav tm="100000">
                                          <p:val>
                                            <p:strVal val="#ppt_x"/>
                                          </p:val>
                                        </p:tav>
                                      </p:tavLst>
                                    </p:anim>
                                    <p:anim calcmode="lin" valueType="num">
                                      <p:cBhvr>
                                        <p:cTn id="9" dur="1000" fill="hold"/>
                                        <p:tgtEl>
                                          <p:spTgt spid="3074"/>
                                        </p:tgtEl>
                                        <p:attrNameLst>
                                          <p:attrName>ppt_y</p:attrName>
                                        </p:attrNameLst>
                                      </p:cBhvr>
                                      <p:tavLst>
                                        <p:tav tm="0">
                                          <p:val>
                                            <p:strVal val="#ppt_y+.1"/>
                                          </p:val>
                                        </p:tav>
                                        <p:tav tm="100000">
                                          <p:val>
                                            <p:strVal val="#ppt_y"/>
                                          </p:val>
                                        </p:tav>
                                      </p:tavLst>
                                    </p:anim>
                                  </p:childTnLst>
                                </p:cTn>
                              </p:par>
                              <p:par>
                                <p:cTn id="10" presetID="22" presetClass="entr" presetSubtype="2" fill="hold" grpId="0" nodeType="withEffect">
                                  <p:stCondLst>
                                    <p:cond delay="1500"/>
                                  </p:stCondLst>
                                  <p:childTnLst>
                                    <p:set>
                                      <p:cBhvr>
                                        <p:cTn id="11" dur="1" fill="hold">
                                          <p:stCondLst>
                                            <p:cond delay="0"/>
                                          </p:stCondLst>
                                        </p:cTn>
                                        <p:tgtEl>
                                          <p:spTgt spid="10"/>
                                        </p:tgtEl>
                                        <p:attrNameLst>
                                          <p:attrName>style.visibility</p:attrName>
                                        </p:attrNameLst>
                                      </p:cBhvr>
                                      <p:to>
                                        <p:strVal val="visible"/>
                                      </p:to>
                                    </p:set>
                                    <p:animEffect transition="in" filter="wipe(right)">
                                      <p:cBhvr>
                                        <p:cTn id="12" dur="500"/>
                                        <p:tgtEl>
                                          <p:spTgt spid="10"/>
                                        </p:tgtEl>
                                      </p:cBhvr>
                                    </p:animEffect>
                                  </p:childTnLst>
                                </p:cTn>
                              </p:par>
                              <p:par>
                                <p:cTn id="13" presetID="2" presetClass="entr" presetSubtype="8" decel="100000" fill="hold" nodeType="withEffect">
                                  <p:stCondLst>
                                    <p:cond delay="2000"/>
                                  </p:stCondLst>
                                  <p:childTnLst>
                                    <p:set>
                                      <p:cBhvr>
                                        <p:cTn id="14" dur="1" fill="hold">
                                          <p:stCondLst>
                                            <p:cond delay="0"/>
                                          </p:stCondLst>
                                        </p:cTn>
                                        <p:tgtEl>
                                          <p:spTgt spid="73"/>
                                        </p:tgtEl>
                                        <p:attrNameLst>
                                          <p:attrName>style.visibility</p:attrName>
                                        </p:attrNameLst>
                                      </p:cBhvr>
                                      <p:to>
                                        <p:strVal val="visible"/>
                                      </p:to>
                                    </p:set>
                                    <p:anim calcmode="lin" valueType="num">
                                      <p:cBhvr additive="base">
                                        <p:cTn id="15" dur="500" fill="hold"/>
                                        <p:tgtEl>
                                          <p:spTgt spid="73"/>
                                        </p:tgtEl>
                                        <p:attrNameLst>
                                          <p:attrName>ppt_x</p:attrName>
                                        </p:attrNameLst>
                                      </p:cBhvr>
                                      <p:tavLst>
                                        <p:tav tm="0">
                                          <p:val>
                                            <p:strVal val="0-#ppt_w/2"/>
                                          </p:val>
                                        </p:tav>
                                        <p:tav tm="100000">
                                          <p:val>
                                            <p:strVal val="#ppt_x"/>
                                          </p:val>
                                        </p:tav>
                                      </p:tavLst>
                                    </p:anim>
                                    <p:anim calcmode="lin" valueType="num">
                                      <p:cBhvr additive="base">
                                        <p:cTn id="16" dur="500" fill="hold"/>
                                        <p:tgtEl>
                                          <p:spTgt spid="73"/>
                                        </p:tgtEl>
                                        <p:attrNameLst>
                                          <p:attrName>ppt_y</p:attrName>
                                        </p:attrNameLst>
                                      </p:cBhvr>
                                      <p:tavLst>
                                        <p:tav tm="0">
                                          <p:val>
                                            <p:strVal val="#ppt_y"/>
                                          </p:val>
                                        </p:tav>
                                        <p:tav tm="100000">
                                          <p:val>
                                            <p:strVal val="#ppt_y"/>
                                          </p:val>
                                        </p:tav>
                                      </p:tavLst>
                                    </p:anim>
                                  </p:childTnLst>
                                </p:cTn>
                              </p:par>
                              <p:par>
                                <p:cTn id="17" presetID="2" presetClass="entr" presetSubtype="8" decel="100000" fill="hold" nodeType="withEffect">
                                  <p:stCondLst>
                                    <p:cond delay="2250"/>
                                  </p:stCondLst>
                                  <p:childTnLst>
                                    <p:set>
                                      <p:cBhvr>
                                        <p:cTn id="18" dur="1" fill="hold">
                                          <p:stCondLst>
                                            <p:cond delay="0"/>
                                          </p:stCondLst>
                                        </p:cTn>
                                        <p:tgtEl>
                                          <p:spTgt spid="65"/>
                                        </p:tgtEl>
                                        <p:attrNameLst>
                                          <p:attrName>style.visibility</p:attrName>
                                        </p:attrNameLst>
                                      </p:cBhvr>
                                      <p:to>
                                        <p:strVal val="visible"/>
                                      </p:to>
                                    </p:set>
                                    <p:anim calcmode="lin" valueType="num">
                                      <p:cBhvr additive="base">
                                        <p:cTn id="19" dur="500" fill="hold"/>
                                        <p:tgtEl>
                                          <p:spTgt spid="65"/>
                                        </p:tgtEl>
                                        <p:attrNameLst>
                                          <p:attrName>ppt_x</p:attrName>
                                        </p:attrNameLst>
                                      </p:cBhvr>
                                      <p:tavLst>
                                        <p:tav tm="0">
                                          <p:val>
                                            <p:strVal val="0-#ppt_w/2"/>
                                          </p:val>
                                        </p:tav>
                                        <p:tav tm="100000">
                                          <p:val>
                                            <p:strVal val="#ppt_x"/>
                                          </p:val>
                                        </p:tav>
                                      </p:tavLst>
                                    </p:anim>
                                    <p:anim calcmode="lin" valueType="num">
                                      <p:cBhvr additive="base">
                                        <p:cTn id="20" dur="500" fill="hold"/>
                                        <p:tgtEl>
                                          <p:spTgt spid="65"/>
                                        </p:tgtEl>
                                        <p:attrNameLst>
                                          <p:attrName>ppt_y</p:attrName>
                                        </p:attrNameLst>
                                      </p:cBhvr>
                                      <p:tavLst>
                                        <p:tav tm="0">
                                          <p:val>
                                            <p:strVal val="#ppt_y"/>
                                          </p:val>
                                        </p:tav>
                                        <p:tav tm="100000">
                                          <p:val>
                                            <p:strVal val="#ppt_y"/>
                                          </p:val>
                                        </p:tav>
                                      </p:tavLst>
                                    </p:anim>
                                  </p:childTnLst>
                                </p:cTn>
                              </p:par>
                              <p:par>
                                <p:cTn id="21" presetID="10" presetClass="entr" presetSubtype="0" fill="hold" nodeType="withEffect">
                                  <p:stCondLst>
                                    <p:cond delay="3000"/>
                                  </p:stCondLst>
                                  <p:childTnLst>
                                    <p:set>
                                      <p:cBhvr>
                                        <p:cTn id="22" dur="1" fill="hold">
                                          <p:stCondLst>
                                            <p:cond delay="0"/>
                                          </p:stCondLst>
                                        </p:cTn>
                                        <p:tgtEl>
                                          <p:spTgt spid="81"/>
                                        </p:tgtEl>
                                        <p:attrNameLst>
                                          <p:attrName>style.visibility</p:attrName>
                                        </p:attrNameLst>
                                      </p:cBhvr>
                                      <p:to>
                                        <p:strVal val="visible"/>
                                      </p:to>
                                    </p:set>
                                    <p:animEffect transition="in" filter="fade">
                                      <p:cBhvr>
                                        <p:cTn id="23"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236510"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19</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627223"/>
          </a:xfrm>
          <a:prstGeom prst="rect">
            <a:avLst/>
          </a:prstGeom>
        </p:spPr>
        <p:txBody>
          <a:bodyPr wrap="square">
            <a:spAutoFit/>
          </a:bodyPr>
          <a:lstStyle/>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在如</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示的环境下进行分组实验，两个人一组，以</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与</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B</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为例，</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与</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B</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分别将自己的公钥上传到由教师指定的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FTP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中，以便双方互相获取到对方的公钥，即将对方的公钥导入到自己的系统中来。</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11" name="矩形 10"/>
          <p:cNvSpPr/>
          <p:nvPr/>
        </p:nvSpPr>
        <p:spPr>
          <a:xfrm>
            <a:off x="549987" y="1312195"/>
            <a:ext cx="1723549"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实训拓扑图</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pic>
        <p:nvPicPr>
          <p:cNvPr id="26626" name="Picture 2" descr="070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78769" y="2839358"/>
            <a:ext cx="6707118" cy="3355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01001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50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0-#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par>
                                <p:cTn id="14" presetID="42" presetClass="entr" presetSubtype="0" fill="hold" nodeType="withEffect">
                                  <p:stCondLst>
                                    <p:cond delay="1000"/>
                                  </p:stCondLst>
                                  <p:childTnLst>
                                    <p:set>
                                      <p:cBhvr>
                                        <p:cTn id="15" dur="1" fill="hold">
                                          <p:stCondLst>
                                            <p:cond delay="0"/>
                                          </p:stCondLst>
                                        </p:cTn>
                                        <p:tgtEl>
                                          <p:spTgt spid="26626"/>
                                        </p:tgtEl>
                                        <p:attrNameLst>
                                          <p:attrName>style.visibility</p:attrName>
                                        </p:attrNameLst>
                                      </p:cBhvr>
                                      <p:to>
                                        <p:strVal val="visible"/>
                                      </p:to>
                                    </p:set>
                                    <p:animEffect transition="in" filter="fade">
                                      <p:cBhvr>
                                        <p:cTn id="16" dur="500"/>
                                        <p:tgtEl>
                                          <p:spTgt spid="26626"/>
                                        </p:tgtEl>
                                      </p:cBhvr>
                                    </p:animEffect>
                                    <p:anim calcmode="lin" valueType="num">
                                      <p:cBhvr>
                                        <p:cTn id="17" dur="500" fill="hold"/>
                                        <p:tgtEl>
                                          <p:spTgt spid="26626"/>
                                        </p:tgtEl>
                                        <p:attrNameLst>
                                          <p:attrName>ppt_x</p:attrName>
                                        </p:attrNameLst>
                                      </p:cBhvr>
                                      <p:tavLst>
                                        <p:tav tm="0">
                                          <p:val>
                                            <p:strVal val="#ppt_x"/>
                                          </p:val>
                                        </p:tav>
                                        <p:tav tm="100000">
                                          <p:val>
                                            <p:strVal val="#ppt_x"/>
                                          </p:val>
                                        </p:tav>
                                      </p:tavLst>
                                    </p:anim>
                                    <p:anim calcmode="lin" valueType="num">
                                      <p:cBhvr>
                                        <p:cTn id="18" dur="500" fill="hold"/>
                                        <p:tgtEl>
                                          <p:spTgt spid="26626"/>
                                        </p:tgtEl>
                                        <p:attrNameLst>
                                          <p:attrName>ppt_y</p:attrName>
                                        </p:attrNameLst>
                                      </p:cBhvr>
                                      <p:tavLst>
                                        <p:tav tm="0">
                                          <p:val>
                                            <p:strVal val="#ppt_y+.1"/>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49987" y="698680"/>
            <a:ext cx="4493539" cy="1251169"/>
            <a:chOff x="412490" y="524010"/>
            <a:chExt cx="3370154" cy="938376"/>
          </a:xfrm>
        </p:grpSpPr>
        <p:sp>
          <p:nvSpPr>
            <p:cNvPr id="5" name="矩形 4"/>
            <p:cNvSpPr/>
            <p:nvPr/>
          </p:nvSpPr>
          <p:spPr>
            <a:xfrm>
              <a:off x="412490" y="524010"/>
              <a:ext cx="3370154" cy="623247"/>
            </a:xfrm>
            <a:prstGeom prst="rect">
              <a:avLst/>
            </a:prstGeom>
          </p:spPr>
          <p:txBody>
            <a:bodyPr wrap="none">
              <a:spAutoFit/>
            </a:bodyPr>
            <a:lstStyle/>
            <a:p>
              <a:r>
                <a:rPr lang="zh-CN" altLang="en-US" sz="48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计算机网络基础</a:t>
              </a:r>
              <a:endParaRPr lang="en-US" altLang="zh-CN" sz="48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6" name="矩形 5"/>
            <p:cNvSpPr/>
            <p:nvPr/>
          </p:nvSpPr>
          <p:spPr>
            <a:xfrm>
              <a:off x="412490" y="1069971"/>
              <a:ext cx="2831545" cy="392415"/>
            </a:xfrm>
            <a:prstGeom prst="rect">
              <a:avLst/>
            </a:prstGeom>
          </p:spPr>
          <p:txBody>
            <a:bodyPr wrap="none">
              <a:spAutoFit/>
            </a:bodyPr>
            <a:lstStyle/>
            <a:p>
              <a:r>
                <a:rPr lang="zh-CN" altLang="en-US" sz="28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构建安全的计算机网络</a:t>
              </a:r>
              <a:endParaRPr lang="en-US" altLang="zh-CN" sz="28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sp>
        <p:nvSpPr>
          <p:cNvPr id="10" name="矩形 9"/>
          <p:cNvSpPr/>
          <p:nvPr/>
        </p:nvSpPr>
        <p:spPr>
          <a:xfrm>
            <a:off x="-1242482" y="1006456"/>
            <a:ext cx="233693" cy="233693"/>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矩形 10"/>
          <p:cNvSpPr/>
          <p:nvPr/>
        </p:nvSpPr>
        <p:spPr>
          <a:xfrm>
            <a:off x="-1242482" y="1357902"/>
            <a:ext cx="233693" cy="233693"/>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矩形 11"/>
          <p:cNvSpPr/>
          <p:nvPr/>
        </p:nvSpPr>
        <p:spPr>
          <a:xfrm>
            <a:off x="-1242482" y="1709348"/>
            <a:ext cx="233693" cy="233693"/>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41" name="组合 40"/>
          <p:cNvGrpSpPr/>
          <p:nvPr/>
        </p:nvGrpSpPr>
        <p:grpSpPr>
          <a:xfrm>
            <a:off x="11856640" y="548680"/>
            <a:ext cx="335360" cy="882400"/>
            <a:chOff x="8892480" y="411510"/>
            <a:chExt cx="251520" cy="661800"/>
          </a:xfrm>
        </p:grpSpPr>
        <p:sp>
          <p:nvSpPr>
            <p:cNvPr id="42" name="矩形 41"/>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3"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02</a:t>
              </a:r>
              <a:endParaRPr lang="zh-CN" altLang="en-US" sz="1067" dirty="0">
                <a:solidFill>
                  <a:schemeClr val="bg1"/>
                </a:solidFill>
                <a:latin typeface="Century Gothic" panose="020B0502020202020204" pitchFamily="34" charset="0"/>
              </a:endParaRPr>
            </a:p>
          </p:txBody>
        </p:sp>
        <p:grpSp>
          <p:nvGrpSpPr>
            <p:cNvPr id="44" name="组合 43"/>
            <p:cNvGrpSpPr/>
            <p:nvPr/>
          </p:nvGrpSpPr>
          <p:grpSpPr>
            <a:xfrm>
              <a:off x="8964240" y="818664"/>
              <a:ext cx="108000" cy="8629"/>
              <a:chOff x="8953171" y="847239"/>
              <a:chExt cx="130138" cy="8629"/>
            </a:xfrm>
          </p:grpSpPr>
          <p:cxnSp>
            <p:nvCxnSpPr>
              <p:cNvPr id="45" name="直接连接符 44"/>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2" name="组合 1"/>
          <p:cNvGrpSpPr/>
          <p:nvPr/>
        </p:nvGrpSpPr>
        <p:grpSpPr>
          <a:xfrm>
            <a:off x="670987" y="2556523"/>
            <a:ext cx="1847626" cy="680456"/>
            <a:chOff x="844182" y="1917392"/>
            <a:chExt cx="1385719" cy="510342"/>
          </a:xfrm>
        </p:grpSpPr>
        <p:sp>
          <p:nvSpPr>
            <p:cNvPr id="70" name="矩形 69"/>
            <p:cNvSpPr/>
            <p:nvPr/>
          </p:nvSpPr>
          <p:spPr>
            <a:xfrm>
              <a:off x="844182" y="1917392"/>
              <a:ext cx="1385719" cy="510342"/>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2" name="矩形 71"/>
            <p:cNvSpPr/>
            <p:nvPr/>
          </p:nvSpPr>
          <p:spPr>
            <a:xfrm>
              <a:off x="1020929" y="2003286"/>
              <a:ext cx="1061829" cy="346249"/>
            </a:xfrm>
            <a:prstGeom prst="rect">
              <a:avLst/>
            </a:prstGeom>
          </p:spPr>
          <p:txBody>
            <a:bodyPr wrap="none">
              <a:spAutoFit/>
            </a:bodyPr>
            <a:lstStyle/>
            <a:p>
              <a:r>
                <a:rPr lang="zh-CN" altLang="en-US" sz="2400" dirty="0" smtClean="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rPr>
                <a:t>学习目标</a:t>
              </a:r>
              <a:endParaRPr lang="en-US" altLang="zh-CN" sz="2400" dirty="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sp>
        <p:nvSpPr>
          <p:cNvPr id="73" name="矩形 72"/>
          <p:cNvSpPr/>
          <p:nvPr/>
        </p:nvSpPr>
        <p:spPr>
          <a:xfrm>
            <a:off x="549988" y="3477005"/>
            <a:ext cx="10964680" cy="2618409"/>
          </a:xfrm>
          <a:prstGeom prst="rect">
            <a:avLst/>
          </a:prstGeom>
        </p:spPr>
        <p:txBody>
          <a:bodyPr wrap="square">
            <a:spAutoFit/>
          </a:bodyPr>
          <a:lstStyle/>
          <a:p>
            <a:pPr marL="285750" lvl="0" indent="-285750">
              <a:lnSpc>
                <a:spcPct val="114000"/>
              </a:lnSpc>
              <a:buFont typeface="Wingdings" panose="05000000000000000000" pitchFamily="2" charset="2"/>
              <a:buChar char="ü"/>
            </a:pPr>
            <a:r>
              <a:rPr lang="zh-CN" altLang="en-US" sz="2400" dirty="0" smtClean="0">
                <a:solidFill>
                  <a:prstClr val="black"/>
                </a:solidFill>
                <a:latin typeface="宋体" panose="02010600030101010101" pitchFamily="2" charset="-122"/>
                <a:cs typeface="Arial" panose="020B0604020202020204" pitchFamily="34" charset="0"/>
              </a:rPr>
              <a:t>了解</a:t>
            </a:r>
            <a:r>
              <a:rPr lang="zh-CN" altLang="en-US" sz="2400" dirty="0">
                <a:solidFill>
                  <a:prstClr val="black"/>
                </a:solidFill>
                <a:latin typeface="宋体" panose="02010600030101010101" pitchFamily="2" charset="-122"/>
                <a:cs typeface="Arial" panose="020B0604020202020204" pitchFamily="34" charset="0"/>
              </a:rPr>
              <a:t>网络安全、的安全威胁、网络安全策略、网络安全体系结构等基本概念。</a:t>
            </a:r>
          </a:p>
          <a:p>
            <a:pPr marL="285750" lvl="0" indent="-285750">
              <a:lnSpc>
                <a:spcPct val="114000"/>
              </a:lnSpc>
              <a:buFont typeface="Wingdings" panose="05000000000000000000" pitchFamily="2" charset="2"/>
              <a:buChar char="ü"/>
            </a:pPr>
            <a:r>
              <a:rPr lang="zh-CN" altLang="en-US" sz="2400" dirty="0" smtClean="0">
                <a:solidFill>
                  <a:prstClr val="black"/>
                </a:solidFill>
                <a:latin typeface="宋体" panose="02010600030101010101" pitchFamily="2" charset="-122"/>
                <a:cs typeface="Arial" panose="020B0604020202020204" pitchFamily="34" charset="0"/>
              </a:rPr>
              <a:t>掌握</a:t>
            </a:r>
            <a:r>
              <a:rPr lang="zh-CN" altLang="en-US" sz="2400" dirty="0">
                <a:solidFill>
                  <a:prstClr val="black"/>
                </a:solidFill>
                <a:latin typeface="宋体" panose="02010600030101010101" pitchFamily="2" charset="-122"/>
                <a:cs typeface="Arial" panose="020B0604020202020204" pitchFamily="34" charset="0"/>
              </a:rPr>
              <a:t>对称加密技术和非对称加密技术的工作原理、特点和使用场合。</a:t>
            </a:r>
          </a:p>
          <a:p>
            <a:pPr marL="285750" lvl="0" indent="-285750">
              <a:lnSpc>
                <a:spcPct val="114000"/>
              </a:lnSpc>
              <a:buFont typeface="Wingdings" panose="05000000000000000000" pitchFamily="2" charset="2"/>
              <a:buChar char="ü"/>
            </a:pPr>
            <a:r>
              <a:rPr lang="zh-CN" altLang="en-US" sz="2400" dirty="0" smtClean="0">
                <a:solidFill>
                  <a:prstClr val="black"/>
                </a:solidFill>
                <a:latin typeface="宋体" panose="02010600030101010101" pitchFamily="2" charset="-122"/>
                <a:cs typeface="Arial" panose="020B0604020202020204" pitchFamily="34" charset="0"/>
              </a:rPr>
              <a:t>掌握</a:t>
            </a:r>
            <a:r>
              <a:rPr lang="zh-CN" altLang="en-US" sz="2400" dirty="0">
                <a:solidFill>
                  <a:prstClr val="black"/>
                </a:solidFill>
                <a:latin typeface="宋体" panose="02010600030101010101" pitchFamily="2" charset="-122"/>
                <a:cs typeface="Arial" panose="020B0604020202020204" pitchFamily="34" charset="0"/>
              </a:rPr>
              <a:t>数字签名的功能，了解认证技术的概念及方法。</a:t>
            </a:r>
          </a:p>
          <a:p>
            <a:pPr marL="285750" lvl="0" indent="-285750">
              <a:lnSpc>
                <a:spcPct val="114000"/>
              </a:lnSpc>
              <a:buFont typeface="Wingdings" panose="05000000000000000000" pitchFamily="2" charset="2"/>
              <a:buChar char="ü"/>
            </a:pPr>
            <a:r>
              <a:rPr lang="zh-CN" altLang="en-US" sz="2400" dirty="0" smtClean="0">
                <a:solidFill>
                  <a:prstClr val="black"/>
                </a:solidFill>
                <a:latin typeface="宋体" panose="02010600030101010101" pitchFamily="2" charset="-122"/>
                <a:cs typeface="Arial" panose="020B0604020202020204" pitchFamily="34" charset="0"/>
              </a:rPr>
              <a:t>掌握</a:t>
            </a:r>
            <a:r>
              <a:rPr lang="zh-CN" altLang="en-US" sz="2400" dirty="0">
                <a:solidFill>
                  <a:prstClr val="black"/>
                </a:solidFill>
                <a:latin typeface="宋体" panose="02010600030101010101" pitchFamily="2" charset="-122"/>
                <a:cs typeface="Arial" panose="020B0604020202020204" pitchFamily="34" charset="0"/>
              </a:rPr>
              <a:t>防火墙的概念、功能和存在的不足。</a:t>
            </a:r>
          </a:p>
          <a:p>
            <a:pPr marL="285750" lvl="0" indent="-285750">
              <a:lnSpc>
                <a:spcPct val="114000"/>
              </a:lnSpc>
              <a:buFont typeface="Wingdings" panose="05000000000000000000" pitchFamily="2" charset="2"/>
              <a:buChar char="ü"/>
            </a:pPr>
            <a:r>
              <a:rPr lang="zh-CN" altLang="en-US" sz="2400" dirty="0" smtClean="0">
                <a:solidFill>
                  <a:prstClr val="black"/>
                </a:solidFill>
                <a:latin typeface="宋体" panose="02010600030101010101" pitchFamily="2" charset="-122"/>
                <a:cs typeface="Arial" panose="020B0604020202020204" pitchFamily="34" charset="0"/>
              </a:rPr>
              <a:t>掌握</a:t>
            </a:r>
            <a:r>
              <a:rPr lang="zh-CN" altLang="en-US" sz="2400" dirty="0">
                <a:solidFill>
                  <a:prstClr val="black"/>
                </a:solidFill>
                <a:latin typeface="宋体" panose="02010600030101010101" pitchFamily="2" charset="-122"/>
                <a:cs typeface="Arial" panose="020B0604020202020204" pitchFamily="34" charset="0"/>
              </a:rPr>
              <a:t>防火墙采用的两种常见技术：包过滤技术和代理服务的特点及其区别。</a:t>
            </a:r>
          </a:p>
          <a:p>
            <a:pPr marL="285750" lvl="0" indent="-285750">
              <a:lnSpc>
                <a:spcPct val="114000"/>
              </a:lnSpc>
              <a:buFont typeface="Wingdings" panose="05000000000000000000" pitchFamily="2" charset="2"/>
              <a:buChar char="ü"/>
            </a:pPr>
            <a:r>
              <a:rPr lang="zh-CN" altLang="en-US" sz="2400" dirty="0" smtClean="0">
                <a:solidFill>
                  <a:prstClr val="black"/>
                </a:solidFill>
                <a:latin typeface="宋体" panose="02010600030101010101" pitchFamily="2" charset="-122"/>
                <a:cs typeface="Arial" panose="020B0604020202020204" pitchFamily="34" charset="0"/>
              </a:rPr>
              <a:t>掌握</a:t>
            </a:r>
            <a:r>
              <a:rPr lang="zh-CN" altLang="en-US" sz="2400" dirty="0">
                <a:solidFill>
                  <a:prstClr val="black"/>
                </a:solidFill>
                <a:latin typeface="宋体" panose="02010600030101010101" pitchFamily="2" charset="-122"/>
                <a:cs typeface="Arial" panose="020B0604020202020204" pitchFamily="34" charset="0"/>
              </a:rPr>
              <a:t>防火墙的体系结构。</a:t>
            </a:r>
          </a:p>
        </p:txBody>
      </p:sp>
      <p:grpSp>
        <p:nvGrpSpPr>
          <p:cNvPr id="15" name="组合 14"/>
          <p:cNvGrpSpPr/>
          <p:nvPr/>
        </p:nvGrpSpPr>
        <p:grpSpPr>
          <a:xfrm>
            <a:off x="10609639" y="2096884"/>
            <a:ext cx="628021" cy="919277"/>
            <a:chOff x="6045200" y="1282700"/>
            <a:chExt cx="328613" cy="481013"/>
          </a:xfrm>
          <a:solidFill>
            <a:srgbClr val="697E92"/>
          </a:solidFill>
        </p:grpSpPr>
        <p:sp>
          <p:nvSpPr>
            <p:cNvPr id="8" name="Freeform 7"/>
            <p:cNvSpPr>
              <a:spLocks/>
            </p:cNvSpPr>
            <p:nvPr/>
          </p:nvSpPr>
          <p:spPr bwMode="auto">
            <a:xfrm>
              <a:off x="6045200" y="1282700"/>
              <a:ext cx="328613" cy="165100"/>
            </a:xfrm>
            <a:custGeom>
              <a:avLst/>
              <a:gdLst>
                <a:gd name="T0" fmla="*/ 88 w 88"/>
                <a:gd name="T1" fmla="*/ 44 h 44"/>
                <a:gd name="T2" fmla="*/ 80 w 88"/>
                <a:gd name="T3" fmla="*/ 44 h 44"/>
                <a:gd name="T4" fmla="*/ 44 w 88"/>
                <a:gd name="T5" fmla="*/ 8 h 44"/>
                <a:gd name="T6" fmla="*/ 8 w 88"/>
                <a:gd name="T7" fmla="*/ 44 h 44"/>
                <a:gd name="T8" fmla="*/ 0 w 88"/>
                <a:gd name="T9" fmla="*/ 44 h 44"/>
                <a:gd name="T10" fmla="*/ 44 w 88"/>
                <a:gd name="T11" fmla="*/ 0 h 44"/>
                <a:gd name="T12" fmla="*/ 88 w 88"/>
                <a:gd name="T13" fmla="*/ 44 h 44"/>
              </a:gdLst>
              <a:ahLst/>
              <a:cxnLst>
                <a:cxn ang="0">
                  <a:pos x="T0" y="T1"/>
                </a:cxn>
                <a:cxn ang="0">
                  <a:pos x="T2" y="T3"/>
                </a:cxn>
                <a:cxn ang="0">
                  <a:pos x="T4" y="T5"/>
                </a:cxn>
                <a:cxn ang="0">
                  <a:pos x="T6" y="T7"/>
                </a:cxn>
                <a:cxn ang="0">
                  <a:pos x="T8" y="T9"/>
                </a:cxn>
                <a:cxn ang="0">
                  <a:pos x="T10" y="T11"/>
                </a:cxn>
                <a:cxn ang="0">
                  <a:pos x="T12" y="T13"/>
                </a:cxn>
              </a:cxnLst>
              <a:rect l="0" t="0" r="r" b="b"/>
              <a:pathLst>
                <a:path w="88" h="44">
                  <a:moveTo>
                    <a:pt x="88" y="44"/>
                  </a:moveTo>
                  <a:cubicBezTo>
                    <a:pt x="80" y="44"/>
                    <a:pt x="80" y="44"/>
                    <a:pt x="80" y="44"/>
                  </a:cubicBezTo>
                  <a:cubicBezTo>
                    <a:pt x="80" y="24"/>
                    <a:pt x="64" y="8"/>
                    <a:pt x="44" y="8"/>
                  </a:cubicBezTo>
                  <a:cubicBezTo>
                    <a:pt x="24" y="8"/>
                    <a:pt x="8" y="24"/>
                    <a:pt x="8" y="44"/>
                  </a:cubicBezTo>
                  <a:cubicBezTo>
                    <a:pt x="0" y="44"/>
                    <a:pt x="0" y="44"/>
                    <a:pt x="0" y="44"/>
                  </a:cubicBezTo>
                  <a:cubicBezTo>
                    <a:pt x="0" y="20"/>
                    <a:pt x="20" y="0"/>
                    <a:pt x="44" y="0"/>
                  </a:cubicBezTo>
                  <a:cubicBezTo>
                    <a:pt x="68" y="0"/>
                    <a:pt x="88" y="20"/>
                    <a:pt x="88" y="4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 name="Freeform 8"/>
            <p:cNvSpPr>
              <a:spLocks/>
            </p:cNvSpPr>
            <p:nvPr/>
          </p:nvSpPr>
          <p:spPr bwMode="auto">
            <a:xfrm>
              <a:off x="6045200" y="1477963"/>
              <a:ext cx="328613" cy="285750"/>
            </a:xfrm>
            <a:custGeom>
              <a:avLst/>
              <a:gdLst>
                <a:gd name="T0" fmla="*/ 44 w 88"/>
                <a:gd name="T1" fmla="*/ 76 h 76"/>
                <a:gd name="T2" fmla="*/ 0 w 88"/>
                <a:gd name="T3" fmla="*/ 32 h 76"/>
                <a:gd name="T4" fmla="*/ 0 w 88"/>
                <a:gd name="T5" fmla="*/ 0 h 76"/>
                <a:gd name="T6" fmla="*/ 8 w 88"/>
                <a:gd name="T7" fmla="*/ 0 h 76"/>
                <a:gd name="T8" fmla="*/ 8 w 88"/>
                <a:gd name="T9" fmla="*/ 32 h 76"/>
                <a:gd name="T10" fmla="*/ 44 w 88"/>
                <a:gd name="T11" fmla="*/ 68 h 76"/>
                <a:gd name="T12" fmla="*/ 80 w 88"/>
                <a:gd name="T13" fmla="*/ 32 h 76"/>
                <a:gd name="T14" fmla="*/ 80 w 88"/>
                <a:gd name="T15" fmla="*/ 0 h 76"/>
                <a:gd name="T16" fmla="*/ 88 w 88"/>
                <a:gd name="T17" fmla="*/ 0 h 76"/>
                <a:gd name="T18" fmla="*/ 88 w 88"/>
                <a:gd name="T19" fmla="*/ 32 h 76"/>
                <a:gd name="T20" fmla="*/ 44 w 88"/>
                <a:gd name="T21"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76">
                  <a:moveTo>
                    <a:pt x="44" y="76"/>
                  </a:moveTo>
                  <a:cubicBezTo>
                    <a:pt x="20" y="76"/>
                    <a:pt x="0" y="56"/>
                    <a:pt x="0" y="32"/>
                  </a:cubicBezTo>
                  <a:cubicBezTo>
                    <a:pt x="0" y="0"/>
                    <a:pt x="0" y="0"/>
                    <a:pt x="0" y="0"/>
                  </a:cubicBezTo>
                  <a:cubicBezTo>
                    <a:pt x="8" y="0"/>
                    <a:pt x="8" y="0"/>
                    <a:pt x="8" y="0"/>
                  </a:cubicBezTo>
                  <a:cubicBezTo>
                    <a:pt x="8" y="32"/>
                    <a:pt x="8" y="32"/>
                    <a:pt x="8" y="32"/>
                  </a:cubicBezTo>
                  <a:cubicBezTo>
                    <a:pt x="8" y="52"/>
                    <a:pt x="24" y="68"/>
                    <a:pt x="44" y="68"/>
                  </a:cubicBezTo>
                  <a:cubicBezTo>
                    <a:pt x="64" y="68"/>
                    <a:pt x="80" y="52"/>
                    <a:pt x="80" y="32"/>
                  </a:cubicBezTo>
                  <a:cubicBezTo>
                    <a:pt x="80" y="0"/>
                    <a:pt x="80" y="0"/>
                    <a:pt x="80" y="0"/>
                  </a:cubicBezTo>
                  <a:cubicBezTo>
                    <a:pt x="88" y="0"/>
                    <a:pt x="88" y="0"/>
                    <a:pt x="88" y="0"/>
                  </a:cubicBezTo>
                  <a:cubicBezTo>
                    <a:pt x="88" y="32"/>
                    <a:pt x="88" y="32"/>
                    <a:pt x="88" y="32"/>
                  </a:cubicBezTo>
                  <a:cubicBezTo>
                    <a:pt x="88" y="56"/>
                    <a:pt x="68" y="76"/>
                    <a:pt x="44" y="7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3" name="Rectangle 9"/>
            <p:cNvSpPr>
              <a:spLocks noChangeArrowheads="1"/>
            </p:cNvSpPr>
            <p:nvPr/>
          </p:nvSpPr>
          <p:spPr bwMode="auto">
            <a:xfrm>
              <a:off x="6194425" y="1373188"/>
              <a:ext cx="30163"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Tree>
    <p:extLst>
      <p:ext uri="{BB962C8B-B14F-4D97-AF65-F5344CB8AC3E}">
        <p14:creationId xmlns:p14="http://schemas.microsoft.com/office/powerpoint/2010/main" val="2889813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5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anim calcmode="lin" valueType="num">
                                      <p:cBhvr>
                                        <p:cTn id="12" dur="500" fill="hold"/>
                                        <p:tgtEl>
                                          <p:spTgt spid="2"/>
                                        </p:tgtEl>
                                        <p:attrNameLst>
                                          <p:attrName>ppt_x</p:attrName>
                                        </p:attrNameLst>
                                      </p:cBhvr>
                                      <p:tavLst>
                                        <p:tav tm="0">
                                          <p:val>
                                            <p:strVal val="#ppt_x"/>
                                          </p:val>
                                        </p:tav>
                                        <p:tav tm="100000">
                                          <p:val>
                                            <p:strVal val="#ppt_x"/>
                                          </p:val>
                                        </p:tav>
                                      </p:tavLst>
                                    </p:anim>
                                    <p:anim calcmode="lin" valueType="num">
                                      <p:cBhvr>
                                        <p:cTn id="13" dur="500" fill="hold"/>
                                        <p:tgtEl>
                                          <p:spTgt spid="2"/>
                                        </p:tgtEl>
                                        <p:attrNameLst>
                                          <p:attrName>ppt_y</p:attrName>
                                        </p:attrNameLst>
                                      </p:cBhvr>
                                      <p:tavLst>
                                        <p:tav tm="0">
                                          <p:val>
                                            <p:strVal val="#ppt_y+.1"/>
                                          </p:val>
                                        </p:tav>
                                        <p:tav tm="100000">
                                          <p:val>
                                            <p:strVal val="#ppt_y"/>
                                          </p:val>
                                        </p:tav>
                                      </p:tavLst>
                                    </p:anim>
                                  </p:childTnLst>
                                </p:cTn>
                              </p:par>
                              <p:par>
                                <p:cTn id="14" presetID="12" presetClass="entr" presetSubtype="1" fill="hold" grpId="0" nodeType="withEffect">
                                  <p:stCondLst>
                                    <p:cond delay="1000"/>
                                  </p:stCondLst>
                                  <p:childTnLst>
                                    <p:set>
                                      <p:cBhvr>
                                        <p:cTn id="15" dur="1" fill="hold">
                                          <p:stCondLst>
                                            <p:cond delay="0"/>
                                          </p:stCondLst>
                                        </p:cTn>
                                        <p:tgtEl>
                                          <p:spTgt spid="73"/>
                                        </p:tgtEl>
                                        <p:attrNameLst>
                                          <p:attrName>style.visibility</p:attrName>
                                        </p:attrNameLst>
                                      </p:cBhvr>
                                      <p:to>
                                        <p:strVal val="visible"/>
                                      </p:to>
                                    </p:set>
                                    <p:anim calcmode="lin" valueType="num">
                                      <p:cBhvr additive="base">
                                        <p:cTn id="16" dur="500"/>
                                        <p:tgtEl>
                                          <p:spTgt spid="73"/>
                                        </p:tgtEl>
                                        <p:attrNameLst>
                                          <p:attrName>ppt_y</p:attrName>
                                        </p:attrNameLst>
                                      </p:cBhvr>
                                      <p:tavLst>
                                        <p:tav tm="0">
                                          <p:val>
                                            <p:strVal val="#ppt_y-#ppt_h*1.125000"/>
                                          </p:val>
                                        </p:tav>
                                        <p:tav tm="100000">
                                          <p:val>
                                            <p:strVal val="#ppt_y"/>
                                          </p:val>
                                        </p:tav>
                                      </p:tavLst>
                                    </p:anim>
                                    <p:animEffect transition="in" filter="wipe(down)">
                                      <p:cBhvr>
                                        <p:cTn id="17" dur="500"/>
                                        <p:tgtEl>
                                          <p:spTgt spid="73"/>
                                        </p:tgtEl>
                                      </p:cBhvr>
                                    </p:animEffect>
                                  </p:childTnLst>
                                </p:cTn>
                              </p:par>
                              <p:par>
                                <p:cTn id="18" presetID="42" presetClass="entr" presetSubtype="0" fill="hold" nodeType="withEffect">
                                  <p:stCondLst>
                                    <p:cond delay="200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anim calcmode="lin" valueType="num">
                                      <p:cBhvr>
                                        <p:cTn id="21" dur="500" fill="hold"/>
                                        <p:tgtEl>
                                          <p:spTgt spid="15"/>
                                        </p:tgtEl>
                                        <p:attrNameLst>
                                          <p:attrName>ppt_x</p:attrName>
                                        </p:attrNameLst>
                                      </p:cBhvr>
                                      <p:tavLst>
                                        <p:tav tm="0">
                                          <p:val>
                                            <p:strVal val="#ppt_x"/>
                                          </p:val>
                                        </p:tav>
                                        <p:tav tm="100000">
                                          <p:val>
                                            <p:strVal val="#ppt_x"/>
                                          </p:val>
                                        </p:tav>
                                      </p:tavLst>
                                    </p:anim>
                                    <p:anim calcmode="lin" valueType="num">
                                      <p:cBhvr>
                                        <p:cTn id="22"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236510"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20</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4843898" cy="3741665"/>
          </a:xfrm>
          <a:prstGeom prst="rect">
            <a:avLst/>
          </a:prstGeom>
        </p:spPr>
        <p:txBody>
          <a:bodyPr wrap="square">
            <a:spAutoFit/>
          </a:bodyPr>
          <a:lstStyle/>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软件的安装很简单，只是有几处需要解释一下，解压缩后，双击或运行安装程序后，进入安装界面，显示欢迎信息，单击</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NEXT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，然后出现许可协议，这里阅读后选择接受，即</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YES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，进入提示安装</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PGP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所需要的系统、以及软件配置情况的界面，建议阅读一下，特别是那条警告信息：</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Warning:Export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 of this software may be restricted by the U.S. Government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（此软件的出口受美国政府的限制）。继续单击</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NEXT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按钮，出现创建用户类型的界面，单击</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NEXT</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algn="just">
              <a:lnSpc>
                <a:spcPct val="114000"/>
              </a:lnSpc>
            </a:pP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PGP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安装完成后，重新启动，就会在托盘上出现一个金黄色的小锁，右键单击，选择</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License</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，出现注册界面，选择</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Manual</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，填入注册信息，如</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示。</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11" name="矩形 10"/>
          <p:cNvSpPr/>
          <p:nvPr/>
        </p:nvSpPr>
        <p:spPr>
          <a:xfrm>
            <a:off x="549987" y="1312195"/>
            <a:ext cx="3357009" cy="461665"/>
          </a:xfrm>
          <a:prstGeom prst="rect">
            <a:avLst/>
          </a:prstGeom>
        </p:spPr>
        <p:txBody>
          <a:bodyPr wrap="none">
            <a:spAutoFit/>
          </a:bodyPr>
          <a:lstStyle/>
          <a:p>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PGP 8.1</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的安装与注册</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pic>
        <p:nvPicPr>
          <p:cNvPr id="27650" name="图片 3" descr="C:\Users\唐继勇\Desktop\pgp\pgp安装2.jpg"/>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47196" y="1480410"/>
            <a:ext cx="4372685" cy="4680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354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1000"/>
                                  </p:stCondLst>
                                  <p:childTnLst>
                                    <p:set>
                                      <p:cBhvr>
                                        <p:cTn id="10" dur="1" fill="hold">
                                          <p:stCondLst>
                                            <p:cond delay="0"/>
                                          </p:stCondLst>
                                        </p:cTn>
                                        <p:tgtEl>
                                          <p:spTgt spid="27650"/>
                                        </p:tgtEl>
                                        <p:attrNameLst>
                                          <p:attrName>style.visibility</p:attrName>
                                        </p:attrNameLst>
                                      </p:cBhvr>
                                      <p:to>
                                        <p:strVal val="visible"/>
                                      </p:to>
                                    </p:set>
                                    <p:animEffect transition="in" filter="fade">
                                      <p:cBhvr>
                                        <p:cTn id="11" dur="500"/>
                                        <p:tgtEl>
                                          <p:spTgt spid="27650"/>
                                        </p:tgtEl>
                                      </p:cBhvr>
                                    </p:animEffect>
                                    <p:anim calcmode="lin" valueType="num">
                                      <p:cBhvr>
                                        <p:cTn id="12" dur="500" fill="hold"/>
                                        <p:tgtEl>
                                          <p:spTgt spid="27650"/>
                                        </p:tgtEl>
                                        <p:attrNameLst>
                                          <p:attrName>ppt_x</p:attrName>
                                        </p:attrNameLst>
                                      </p:cBhvr>
                                      <p:tavLst>
                                        <p:tav tm="0">
                                          <p:val>
                                            <p:strVal val="#ppt_x"/>
                                          </p:val>
                                        </p:tav>
                                        <p:tav tm="100000">
                                          <p:val>
                                            <p:strVal val="#ppt_x"/>
                                          </p:val>
                                        </p:tav>
                                      </p:tavLst>
                                    </p:anim>
                                    <p:anim calcmode="lin" valueType="num">
                                      <p:cBhvr>
                                        <p:cTn id="13" dur="500" fill="hold"/>
                                        <p:tgtEl>
                                          <p:spTgt spid="27650"/>
                                        </p:tgtEl>
                                        <p:attrNameLst>
                                          <p:attrName>ppt_y</p:attrName>
                                        </p:attrNameLst>
                                      </p:cBhvr>
                                      <p:tavLst>
                                        <p:tav tm="0">
                                          <p:val>
                                            <p:strVal val="#ppt_y+.1"/>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0-#ppt_w/2"/>
                                          </p:val>
                                        </p:tav>
                                        <p:tav tm="100000">
                                          <p:val>
                                            <p:strVal val="#ppt_x"/>
                                          </p:val>
                                        </p:tav>
                                      </p:tavLst>
                                    </p:anim>
                                    <p:anim calcmode="lin" valueType="num">
                                      <p:cBhvr additive="base">
                                        <p:cTn id="17"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236510"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21</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4843898" cy="4303101"/>
          </a:xfrm>
          <a:prstGeom prst="rect">
            <a:avLst/>
          </a:prstGeom>
        </p:spPr>
        <p:txBody>
          <a:bodyPr wrap="square">
            <a:spAutoFit/>
          </a:bodyPr>
          <a:lstStyle/>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建立密钥之前，确保</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Outlook</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能收发电子邮件，此配置过程略。然后在托盘上单击</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pgp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，出现</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PGPkeys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界面，选择“密钥”菜单中的“新建密钥”选项，出现密钥生成向导界面，单击“下一步”，出现分配姓名和电子邮箱界面，如</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示。接下来会提示要求输入用于保护私钥的密码，此密码不能少于</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8</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位，并要求确认一遍，即重复一遍。在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Passphrase</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处输入你需要的密码，</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Confirmation</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（确认）处再输入一次长度必须大于</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8</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位，建议为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12</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位以上。</a:t>
            </a:r>
          </a:p>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接下来进入</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Key Generation Progress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（密钥生成阶段），等待主密钥（</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Key</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）和次密钥（</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Subkey</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）生成完毕（</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Done</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）。单击“下一步”按钮，进入</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Completing the PGP Key Generation Wizard</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（完成该</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PGP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密钥生成向导）再单击“完成”按钮，则密钥创建并设置好了。</a:t>
            </a:r>
          </a:p>
        </p:txBody>
      </p:sp>
      <p:sp>
        <p:nvSpPr>
          <p:cNvPr id="11" name="矩形 10"/>
          <p:cNvSpPr/>
          <p:nvPr/>
        </p:nvSpPr>
        <p:spPr>
          <a:xfrm>
            <a:off x="549987" y="1312195"/>
            <a:ext cx="1723549"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生成密钥对</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pic>
        <p:nvPicPr>
          <p:cNvPr id="286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88829" y="1989214"/>
            <a:ext cx="4989725" cy="3943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494331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1000"/>
                                  </p:stCondLst>
                                  <p:childTnLst>
                                    <p:set>
                                      <p:cBhvr>
                                        <p:cTn id="10" dur="1" fill="hold">
                                          <p:stCondLst>
                                            <p:cond delay="0"/>
                                          </p:stCondLst>
                                        </p:cTn>
                                        <p:tgtEl>
                                          <p:spTgt spid="28674"/>
                                        </p:tgtEl>
                                        <p:attrNameLst>
                                          <p:attrName>style.visibility</p:attrName>
                                        </p:attrNameLst>
                                      </p:cBhvr>
                                      <p:to>
                                        <p:strVal val="visible"/>
                                      </p:to>
                                    </p:set>
                                    <p:animEffect transition="in" filter="fade">
                                      <p:cBhvr>
                                        <p:cTn id="11" dur="500"/>
                                        <p:tgtEl>
                                          <p:spTgt spid="28674"/>
                                        </p:tgtEl>
                                      </p:cBhvr>
                                    </p:animEffect>
                                    <p:anim calcmode="lin" valueType="num">
                                      <p:cBhvr>
                                        <p:cTn id="12" dur="500" fill="hold"/>
                                        <p:tgtEl>
                                          <p:spTgt spid="28674"/>
                                        </p:tgtEl>
                                        <p:attrNameLst>
                                          <p:attrName>ppt_x</p:attrName>
                                        </p:attrNameLst>
                                      </p:cBhvr>
                                      <p:tavLst>
                                        <p:tav tm="0">
                                          <p:val>
                                            <p:strVal val="#ppt_x"/>
                                          </p:val>
                                        </p:tav>
                                        <p:tav tm="100000">
                                          <p:val>
                                            <p:strVal val="#ppt_x"/>
                                          </p:val>
                                        </p:tav>
                                      </p:tavLst>
                                    </p:anim>
                                    <p:anim calcmode="lin" valueType="num">
                                      <p:cBhvr>
                                        <p:cTn id="13" dur="500" fill="hold"/>
                                        <p:tgtEl>
                                          <p:spTgt spid="28674"/>
                                        </p:tgtEl>
                                        <p:attrNameLst>
                                          <p:attrName>ppt_y</p:attrName>
                                        </p:attrNameLst>
                                      </p:cBhvr>
                                      <p:tavLst>
                                        <p:tav tm="0">
                                          <p:val>
                                            <p:strVal val="#ppt_y+.1"/>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0-#ppt_w/2"/>
                                          </p:val>
                                        </p:tav>
                                        <p:tav tm="100000">
                                          <p:val>
                                            <p:strVal val="#ppt_x"/>
                                          </p:val>
                                        </p:tav>
                                      </p:tavLst>
                                    </p:anim>
                                    <p:anim calcmode="lin" valueType="num">
                                      <p:cBhvr additive="base">
                                        <p:cTn id="17"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236510"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22</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934487"/>
          </a:xfrm>
          <a:prstGeom prst="rect">
            <a:avLst/>
          </a:prstGeom>
        </p:spPr>
        <p:txBody>
          <a:bodyPr wrap="square">
            <a:spAutoFit/>
          </a:bodyPr>
          <a:lstStyle/>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通过“开始”菜单中的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PGP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启动</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PGPkeys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，可以看到密钥的一些基本信息，如：</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Validity</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（有效性，</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PGP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系统检查是否符合要求，如符合，就显示为绿色）、</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Trust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（信任度）、</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Size</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（大小）、</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Description</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（描述）、</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Key ID</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（密钥</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ID</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Creation</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（创建时间）、</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Expiration</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（到期时间）等。这些信息可以在菜单“</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View</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（查看）”中选择里面的全部</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选项。</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11" name="矩形 10"/>
          <p:cNvSpPr/>
          <p:nvPr/>
        </p:nvSpPr>
        <p:spPr>
          <a:xfrm>
            <a:off x="549987" y="1312195"/>
            <a:ext cx="1415772"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密钥查看</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pic>
        <p:nvPicPr>
          <p:cNvPr id="29698" name="图片 5" descr="H:\实验\pgp邮件的加密或解密\6.bm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4068" y="2896059"/>
            <a:ext cx="6436520" cy="3661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167561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1000"/>
                                  </p:stCondLst>
                                  <p:childTnLst>
                                    <p:set>
                                      <p:cBhvr>
                                        <p:cTn id="10" dur="1" fill="hold">
                                          <p:stCondLst>
                                            <p:cond delay="0"/>
                                          </p:stCondLst>
                                        </p:cTn>
                                        <p:tgtEl>
                                          <p:spTgt spid="29698"/>
                                        </p:tgtEl>
                                        <p:attrNameLst>
                                          <p:attrName>style.visibility</p:attrName>
                                        </p:attrNameLst>
                                      </p:cBhvr>
                                      <p:to>
                                        <p:strVal val="visible"/>
                                      </p:to>
                                    </p:set>
                                    <p:animEffect transition="in" filter="fade">
                                      <p:cBhvr>
                                        <p:cTn id="11" dur="500"/>
                                        <p:tgtEl>
                                          <p:spTgt spid="29698"/>
                                        </p:tgtEl>
                                      </p:cBhvr>
                                    </p:animEffect>
                                    <p:anim calcmode="lin" valueType="num">
                                      <p:cBhvr>
                                        <p:cTn id="12" dur="500" fill="hold"/>
                                        <p:tgtEl>
                                          <p:spTgt spid="29698"/>
                                        </p:tgtEl>
                                        <p:attrNameLst>
                                          <p:attrName>ppt_x</p:attrName>
                                        </p:attrNameLst>
                                      </p:cBhvr>
                                      <p:tavLst>
                                        <p:tav tm="0">
                                          <p:val>
                                            <p:strVal val="#ppt_x"/>
                                          </p:val>
                                        </p:tav>
                                        <p:tav tm="100000">
                                          <p:val>
                                            <p:strVal val="#ppt_x"/>
                                          </p:val>
                                        </p:tav>
                                      </p:tavLst>
                                    </p:anim>
                                    <p:anim calcmode="lin" valueType="num">
                                      <p:cBhvr>
                                        <p:cTn id="13" dur="500" fill="hold"/>
                                        <p:tgtEl>
                                          <p:spTgt spid="29698"/>
                                        </p:tgtEl>
                                        <p:attrNameLst>
                                          <p:attrName>ppt_y</p:attrName>
                                        </p:attrNameLst>
                                      </p:cBhvr>
                                      <p:tavLst>
                                        <p:tav tm="0">
                                          <p:val>
                                            <p:strVal val="#ppt_y+.1"/>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0-#ppt_w/2"/>
                                          </p:val>
                                        </p:tav>
                                        <p:tav tm="100000">
                                          <p:val>
                                            <p:strVal val="#ppt_x"/>
                                          </p:val>
                                        </p:tav>
                                      </p:tavLst>
                                    </p:anim>
                                    <p:anim calcmode="lin" valueType="num">
                                      <p:cBhvr additive="base">
                                        <p:cTn id="17"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236510"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23</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4513543"/>
          </a:xfrm>
          <a:prstGeom prst="rect">
            <a:avLst/>
          </a:prstGeom>
        </p:spPr>
        <p:txBody>
          <a:bodyPr wrap="square">
            <a:spAutoFit/>
          </a:bodyPr>
          <a:lstStyle/>
          <a:p>
            <a:pPr algn="just">
              <a:lnSpc>
                <a:spcPct val="114000"/>
              </a:lnSpc>
            </a:pPr>
            <a:r>
              <a:rPr lang="zh-CN" altLang="en-US" sz="20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重新创建密钥对</a:t>
            </a:r>
            <a:endParaRPr lang="en-US" altLang="zh-CN" sz="20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endParaRPr>
          </a:p>
          <a:p>
            <a:pPr algn="just">
              <a:lnSpc>
                <a:spcPct val="114000"/>
              </a:lnSpc>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通过</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PGP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程序窗口中的“密钥”菜单，在下拉菜单中选择“新建密钥”，则可以重新生成另外一对密钥</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algn="just">
              <a:lnSpc>
                <a:spcPct val="114000"/>
              </a:lnSpc>
            </a:pP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a:p>
            <a:pPr lvl="0" algn="just">
              <a:lnSpc>
                <a:spcPct val="114000"/>
              </a:lnSpc>
            </a:pPr>
            <a:r>
              <a:rPr lang="zh-CN" altLang="en-US" sz="20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导出并发布自己的公钥</a:t>
            </a:r>
            <a:endParaRPr lang="en-US" altLang="zh-CN" sz="20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endParaRPr>
          </a:p>
          <a:p>
            <a:pPr lvl="0" algn="just">
              <a:lnSpc>
                <a:spcPct val="114000"/>
              </a:lnSpc>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右键</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单击显示有创建的用户，选择“导出”，在出现的保存对话框中，确认只选中了“包含</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6.0</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公钥”，然后选择一个目录，再单击“保存”按钮，即可导出你的公钥，扩展名为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asc</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。导出后，就可以将此公钥发布出去（如利用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FTP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），发给通信的对方，有重要的邮件或者重要文件要发的时候，通过</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PGP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使用此公钥加密后再发回来，这样就能防止被窃取隐私或者商业机密，即使获得了，也无法解密出来内容是什么</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lvl="0" algn="just">
              <a:lnSpc>
                <a:spcPct val="114000"/>
              </a:lnSpc>
            </a:pP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a:p>
            <a:pPr lvl="0" algn="just">
              <a:lnSpc>
                <a:spcPct val="114000"/>
              </a:lnSpc>
            </a:pPr>
            <a:r>
              <a:rPr lang="zh-CN" altLang="en-US" sz="20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导入并设置其他人的公钥</a:t>
            </a:r>
            <a:endParaRPr lang="en-US" altLang="zh-CN" sz="20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endParaRPr>
          </a:p>
          <a:p>
            <a:pPr lvl="0"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可以从网上如</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FTP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获取对方的公钥，进行导入公钥：直接单击对方发来的扩展名为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asc</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的公钥，将会出现选择公钥的窗口，在这里能看到该公钥的基本属性，如有效性、创建时间，信任度等，便于了解是否应该导入此公钥。选好后，单击“导入”按钮，即可导入进</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PGP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。设置公钥属性：接下来打开</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PGPkeys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，就能在密钥列表里看到刚才导入的密钥。</a:t>
            </a:r>
          </a:p>
          <a:p>
            <a:pPr lvl="0"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选中后单击右键，选择</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Key Properties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（密钥属性），就能查看到该密钥的全部信息，如是否是有效的密钥，是否可信任等。</a:t>
            </a:r>
          </a:p>
        </p:txBody>
      </p:sp>
      <p:sp>
        <p:nvSpPr>
          <p:cNvPr id="11" name="矩形 10"/>
          <p:cNvSpPr/>
          <p:nvPr/>
        </p:nvSpPr>
        <p:spPr>
          <a:xfrm>
            <a:off x="549987" y="1312195"/>
            <a:ext cx="1415772"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后续操作</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Tree>
    <p:extLst>
      <p:ext uri="{BB962C8B-B14F-4D97-AF65-F5344CB8AC3E}">
        <p14:creationId xmlns:p14="http://schemas.microsoft.com/office/powerpoint/2010/main" val="511434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236510"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24</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3390672"/>
          </a:xfrm>
          <a:prstGeom prst="rect">
            <a:avLst/>
          </a:prstGeom>
        </p:spPr>
        <p:txBody>
          <a:bodyPr wrap="square">
            <a:spAutoFit/>
          </a:bodyPr>
          <a:lstStyle/>
          <a:p>
            <a:pPr algn="just">
              <a:lnSpc>
                <a:spcPct val="114000"/>
              </a:lnSpc>
            </a:pPr>
            <a:r>
              <a:rPr lang="zh-CN" altLang="en-US" sz="20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加密与签名</a:t>
            </a:r>
            <a:endParaRPr lang="en-US" altLang="zh-CN" sz="20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endParaRPr>
          </a:p>
          <a:p>
            <a:pPr algn="just">
              <a:lnSpc>
                <a:spcPct val="114000"/>
              </a:lnSpc>
            </a:pP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把要发送给</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B</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的重要文档进行加密，即利用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B</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的公钥加密文档，并进行签名，即利用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自己的私钥进行签名。把加密和签名后的文件上传到</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FTP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，并通知</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B</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进行下载解密</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algn="just">
              <a:lnSpc>
                <a:spcPct val="114000"/>
              </a:lnSpc>
            </a:pP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lvl="0" algn="just">
              <a:lnSpc>
                <a:spcPct val="114000"/>
              </a:lnSpc>
            </a:pPr>
            <a:r>
              <a:rPr lang="zh-CN" altLang="en-US" sz="20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实施解密与验证</a:t>
            </a:r>
            <a:endParaRPr lang="en-US" altLang="zh-CN" sz="20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endParaRPr>
          </a:p>
          <a:p>
            <a:pPr lvl="0" algn="just">
              <a:lnSpc>
                <a:spcPct val="114000"/>
              </a:lnSpc>
            </a:pP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B</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通过</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FTP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把</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发送来的文件下载并进行解密。并对发送者的身份进行确认，即通过签名验证，是否是</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发送的文件。同时给</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回一份文档，并对文档用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公钥进行加密，用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B</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的私钥进行签名，现发到</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FTP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给</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下载后进行与</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B</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类似的解密过程</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lvl="0" algn="just">
              <a:lnSpc>
                <a:spcPct val="114000"/>
              </a:lnSpc>
            </a:pP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lvl="0" algn="just">
              <a:lnSpc>
                <a:spcPct val="114000"/>
              </a:lnSpc>
            </a:pPr>
            <a:r>
              <a:rPr lang="zh-CN" altLang="en-US" sz="20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检查加密与签名是否有效</a:t>
            </a:r>
            <a:endParaRPr lang="en-US" altLang="zh-CN" sz="20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endParaRPr>
          </a:p>
          <a:p>
            <a:pPr lvl="0" algn="just">
              <a:lnSpc>
                <a:spcPct val="114000"/>
              </a:lnSpc>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此时</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可以再找一人加入小组，即三人一组，如</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B</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和</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C</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。由</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C</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从</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FTP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把</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B</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公钥加密并用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私钥签名的文档下载到</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C</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主机上，并检查是否可以打开并查看里面的内容。</a:t>
            </a:r>
          </a:p>
        </p:txBody>
      </p:sp>
      <p:sp>
        <p:nvSpPr>
          <p:cNvPr id="11" name="矩形 10"/>
          <p:cNvSpPr/>
          <p:nvPr/>
        </p:nvSpPr>
        <p:spPr>
          <a:xfrm>
            <a:off x="549987" y="1312195"/>
            <a:ext cx="1415772"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后续操作</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Tree>
    <p:extLst>
      <p:ext uri="{BB962C8B-B14F-4D97-AF65-F5344CB8AC3E}">
        <p14:creationId xmlns:p14="http://schemas.microsoft.com/office/powerpoint/2010/main" val="2530691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0" y="0"/>
            <a:ext cx="12192000" cy="6858000"/>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0" y="3428813"/>
            <a:ext cx="12192000" cy="13921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 name="矩形 31"/>
          <p:cNvSpPr/>
          <p:nvPr/>
        </p:nvSpPr>
        <p:spPr>
          <a:xfrm>
            <a:off x="465321" y="2210493"/>
            <a:ext cx="3970959" cy="1200329"/>
          </a:xfrm>
          <a:prstGeom prst="rect">
            <a:avLst/>
          </a:prstGeom>
        </p:spPr>
        <p:txBody>
          <a:bodyPr wrap="none">
            <a:spAutoFit/>
          </a:bodyPr>
          <a:lstStyle/>
          <a:p>
            <a:r>
              <a:rPr lang="en-US" altLang="zh-CN" sz="7200" dirty="0">
                <a:solidFill>
                  <a:schemeClr val="bg1"/>
                </a:solidFill>
                <a:latin typeface="Century Gothic" panose="020B0502020202020204" pitchFamily="34" charset="0"/>
                <a:cs typeface="Arial" panose="020B0604020202020204" pitchFamily="34" charset="0"/>
              </a:rPr>
              <a:t>Part </a:t>
            </a:r>
            <a:r>
              <a:rPr lang="en-US" altLang="zh-CN" sz="7200" dirty="0" smtClean="0">
                <a:solidFill>
                  <a:schemeClr val="bg1"/>
                </a:solidFill>
                <a:latin typeface="Century Gothic" panose="020B0502020202020204" pitchFamily="34" charset="0"/>
                <a:cs typeface="Arial" panose="020B0604020202020204" pitchFamily="34" charset="0"/>
              </a:rPr>
              <a:t>Two</a:t>
            </a:r>
            <a:endParaRPr lang="en-US" altLang="zh-CN" sz="7200" dirty="0">
              <a:solidFill>
                <a:schemeClr val="bg1"/>
              </a:solidFill>
              <a:latin typeface="Century Gothic" panose="020B0502020202020204" pitchFamily="34" charset="0"/>
              <a:cs typeface="Arial" panose="020B0604020202020204" pitchFamily="34" charset="0"/>
            </a:endParaRPr>
          </a:p>
        </p:txBody>
      </p:sp>
      <p:grpSp>
        <p:nvGrpSpPr>
          <p:cNvPr id="41" name="组合 40"/>
          <p:cNvGrpSpPr/>
          <p:nvPr/>
        </p:nvGrpSpPr>
        <p:grpSpPr>
          <a:xfrm>
            <a:off x="509347" y="3565492"/>
            <a:ext cx="5827236" cy="1192255"/>
            <a:chOff x="382010" y="2731268"/>
            <a:chExt cx="4370427" cy="894191"/>
          </a:xfrm>
        </p:grpSpPr>
        <p:sp>
          <p:nvSpPr>
            <p:cNvPr id="34" name="矩形 33"/>
            <p:cNvSpPr/>
            <p:nvPr/>
          </p:nvSpPr>
          <p:spPr>
            <a:xfrm>
              <a:off x="382010" y="2731268"/>
              <a:ext cx="4370427" cy="577081"/>
            </a:xfrm>
            <a:prstGeom prst="rect">
              <a:avLst/>
            </a:prstGeom>
          </p:spPr>
          <p:txBody>
            <a:bodyPr wrap="none">
              <a:spAutoFit/>
            </a:bodyPr>
            <a:lstStyle/>
            <a:p>
              <a:r>
                <a:rPr lang="zh-CN" altLang="en-US" sz="44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实施网络访问控制策略</a:t>
              </a:r>
              <a:endParaRPr lang="en-US" altLang="zh-CN" sz="44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6" name="矩形 35"/>
            <p:cNvSpPr/>
            <p:nvPr/>
          </p:nvSpPr>
          <p:spPr>
            <a:xfrm>
              <a:off x="412490" y="3233044"/>
              <a:ext cx="2023631" cy="392415"/>
            </a:xfrm>
            <a:prstGeom prst="rect">
              <a:avLst/>
            </a:prstGeom>
          </p:spPr>
          <p:txBody>
            <a:bodyPr wrap="none">
              <a:spAutoFit/>
            </a:bodyPr>
            <a:lstStyle/>
            <a:p>
              <a:r>
                <a:rPr lang="zh-CN" altLang="en-US" sz="2800" dirty="0" smtClean="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部署管理防火墙</a:t>
              </a:r>
              <a:endParaRPr lang="en-US" altLang="zh-CN" sz="2800" dirty="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38" name="组合 37"/>
          <p:cNvGrpSpPr/>
          <p:nvPr/>
        </p:nvGrpSpPr>
        <p:grpSpPr>
          <a:xfrm>
            <a:off x="11231014" y="3156613"/>
            <a:ext cx="283652" cy="60959"/>
            <a:chOff x="8136396" y="1704236"/>
            <a:chExt cx="366876" cy="78844"/>
          </a:xfrm>
          <a:solidFill>
            <a:schemeClr val="bg1">
              <a:alpha val="36000"/>
            </a:schemeClr>
          </a:solidFill>
        </p:grpSpPr>
        <p:sp>
          <p:nvSpPr>
            <p:cNvPr id="30" name="矩形 29"/>
            <p:cNvSpPr/>
            <p:nvPr/>
          </p:nvSpPr>
          <p:spPr>
            <a:xfrm>
              <a:off x="8136396"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9" name="矩形 38"/>
            <p:cNvSpPr/>
            <p:nvPr/>
          </p:nvSpPr>
          <p:spPr>
            <a:xfrm>
              <a:off x="8280412"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0" name="矩形 39"/>
            <p:cNvSpPr/>
            <p:nvPr/>
          </p:nvSpPr>
          <p:spPr>
            <a:xfrm>
              <a:off x="8424428"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42" name="矩形 41"/>
          <p:cNvSpPr/>
          <p:nvPr/>
        </p:nvSpPr>
        <p:spPr>
          <a:xfrm>
            <a:off x="0" y="4811422"/>
            <a:ext cx="12192000" cy="718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3" name="矩形 42"/>
          <p:cNvSpPr/>
          <p:nvPr/>
        </p:nvSpPr>
        <p:spPr>
          <a:xfrm>
            <a:off x="465321" y="6261315"/>
            <a:ext cx="1404552" cy="318100"/>
          </a:xfrm>
          <a:prstGeom prst="rect">
            <a:avLst/>
          </a:prstGeom>
        </p:spPr>
        <p:txBody>
          <a:bodyPr wrap="none">
            <a:spAutoFit/>
          </a:bodyPr>
          <a:lstStyle/>
          <a:p>
            <a:r>
              <a:rPr lang="en-US" altLang="zh-CN" sz="1467" i="1" dirty="0" err="1" smtClean="0">
                <a:solidFill>
                  <a:schemeClr val="bg1">
                    <a:alpha val="49000"/>
                  </a:schemeClr>
                </a:solidFill>
                <a:latin typeface="Century Gothic" panose="020B0502020202020204" pitchFamily="34" charset="0"/>
                <a:cs typeface="Arial" panose="020B0604020202020204" pitchFamily="34" charset="0"/>
              </a:rPr>
              <a:t>RohanKishibe</a:t>
            </a:r>
            <a:endParaRPr lang="en-US" altLang="zh-CN" sz="1467" i="1" dirty="0">
              <a:solidFill>
                <a:schemeClr val="bg1">
                  <a:alpha val="49000"/>
                </a:schemeClr>
              </a:solidFill>
              <a:latin typeface="Century Gothic" panose="020B0502020202020204" pitchFamily="34" charset="0"/>
              <a:cs typeface="Arial" panose="020B0604020202020204" pitchFamily="34" charset="0"/>
            </a:endParaRPr>
          </a:p>
        </p:txBody>
      </p:sp>
    </p:spTree>
    <p:extLst>
      <p:ext uri="{BB962C8B-B14F-4D97-AF65-F5344CB8AC3E}">
        <p14:creationId xmlns:p14="http://schemas.microsoft.com/office/powerpoint/2010/main" val="338518761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 presetClass="entr" presetSubtype="2" decel="100000" fill="hold" grpId="0" nodeType="withEffect">
                                  <p:stCondLst>
                                    <p:cond delay="500"/>
                                  </p:stCondLst>
                                  <p:childTnLst>
                                    <p:set>
                                      <p:cBhvr>
                                        <p:cTn id="9" dur="1" fill="hold">
                                          <p:stCondLst>
                                            <p:cond delay="0"/>
                                          </p:stCondLst>
                                        </p:cTn>
                                        <p:tgtEl>
                                          <p:spTgt spid="42"/>
                                        </p:tgtEl>
                                        <p:attrNameLst>
                                          <p:attrName>style.visibility</p:attrName>
                                        </p:attrNameLst>
                                      </p:cBhvr>
                                      <p:to>
                                        <p:strVal val="visible"/>
                                      </p:to>
                                    </p:set>
                                    <p:anim calcmode="lin" valueType="num">
                                      <p:cBhvr additive="base">
                                        <p:cTn id="10" dur="500" fill="hold"/>
                                        <p:tgtEl>
                                          <p:spTgt spid="42"/>
                                        </p:tgtEl>
                                        <p:attrNameLst>
                                          <p:attrName>ppt_x</p:attrName>
                                        </p:attrNameLst>
                                      </p:cBhvr>
                                      <p:tavLst>
                                        <p:tav tm="0">
                                          <p:val>
                                            <p:strVal val="1+#ppt_w/2"/>
                                          </p:val>
                                        </p:tav>
                                        <p:tav tm="100000">
                                          <p:val>
                                            <p:strVal val="#ppt_x"/>
                                          </p:val>
                                        </p:tav>
                                      </p:tavLst>
                                    </p:anim>
                                    <p:anim calcmode="lin" valueType="num">
                                      <p:cBhvr additive="base">
                                        <p:cTn id="11" dur="500" fill="hold"/>
                                        <p:tgtEl>
                                          <p:spTgt spid="42"/>
                                        </p:tgtEl>
                                        <p:attrNameLst>
                                          <p:attrName>ppt_y</p:attrName>
                                        </p:attrNameLst>
                                      </p:cBhvr>
                                      <p:tavLst>
                                        <p:tav tm="0">
                                          <p:val>
                                            <p:strVal val="#ppt_y"/>
                                          </p:val>
                                        </p:tav>
                                        <p:tav tm="100000">
                                          <p:val>
                                            <p:strVal val="#ppt_y"/>
                                          </p:val>
                                        </p:tav>
                                      </p:tavLst>
                                    </p:anim>
                                  </p:childTnLst>
                                </p:cTn>
                              </p:par>
                              <p:par>
                                <p:cTn id="12" presetID="2" presetClass="entr" presetSubtype="8" decel="100000" fill="hold" nodeType="withEffect">
                                  <p:stCondLst>
                                    <p:cond delay="500"/>
                                  </p:stCondLst>
                                  <p:childTnLst>
                                    <p:set>
                                      <p:cBhvr>
                                        <p:cTn id="13" dur="1" fill="hold">
                                          <p:stCondLst>
                                            <p:cond delay="0"/>
                                          </p:stCondLst>
                                        </p:cTn>
                                        <p:tgtEl>
                                          <p:spTgt spid="41"/>
                                        </p:tgtEl>
                                        <p:attrNameLst>
                                          <p:attrName>style.visibility</p:attrName>
                                        </p:attrNameLst>
                                      </p:cBhvr>
                                      <p:to>
                                        <p:strVal val="visible"/>
                                      </p:to>
                                    </p:set>
                                    <p:anim calcmode="lin" valueType="num">
                                      <p:cBhvr additive="base">
                                        <p:cTn id="14" dur="500" fill="hold"/>
                                        <p:tgtEl>
                                          <p:spTgt spid="41"/>
                                        </p:tgtEl>
                                        <p:attrNameLst>
                                          <p:attrName>ppt_x</p:attrName>
                                        </p:attrNameLst>
                                      </p:cBhvr>
                                      <p:tavLst>
                                        <p:tav tm="0">
                                          <p:val>
                                            <p:strVal val="0-#ppt_w/2"/>
                                          </p:val>
                                        </p:tav>
                                        <p:tav tm="100000">
                                          <p:val>
                                            <p:strVal val="#ppt_x"/>
                                          </p:val>
                                        </p:tav>
                                      </p:tavLst>
                                    </p:anim>
                                    <p:anim calcmode="lin" valueType="num">
                                      <p:cBhvr additive="base">
                                        <p:cTn id="15" dur="500" fill="hold"/>
                                        <p:tgtEl>
                                          <p:spTgt spid="41"/>
                                        </p:tgtEl>
                                        <p:attrNameLst>
                                          <p:attrName>ppt_y</p:attrName>
                                        </p:attrNameLst>
                                      </p:cBhvr>
                                      <p:tavLst>
                                        <p:tav tm="0">
                                          <p:val>
                                            <p:strVal val="#ppt_y"/>
                                          </p:val>
                                        </p:tav>
                                        <p:tav tm="100000">
                                          <p:val>
                                            <p:strVal val="#ppt_y"/>
                                          </p:val>
                                        </p:tav>
                                      </p:tavLst>
                                    </p:anim>
                                  </p:childTnLst>
                                </p:cTn>
                              </p:par>
                              <p:par>
                                <p:cTn id="16" presetID="10" presetClass="entr" presetSubtype="0" fill="hold" grpId="0" nodeType="withEffect">
                                  <p:stCondLst>
                                    <p:cond delay="100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2" grpId="0" animBg="1"/>
      <p:bldP spid="4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40"/>
          <p:cNvPicPr>
            <a:picLocks noChangeAspect="1"/>
          </p:cNvPicPr>
          <p:nvPr/>
        </p:nvPicPr>
        <p:blipFill rotWithShape="1">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l="20089" t="1" r="23495" b="30"/>
          <a:stretch/>
        </p:blipFill>
        <p:spPr>
          <a:xfrm>
            <a:off x="0" y="1"/>
            <a:ext cx="5802627" cy="6855884"/>
          </a:xfrm>
          <a:custGeom>
            <a:avLst/>
            <a:gdLst>
              <a:gd name="connsiteX0" fmla="*/ 0 w 1705100"/>
              <a:gd name="connsiteY0" fmla="*/ 0 h 2100195"/>
              <a:gd name="connsiteX1" fmla="*/ 1705100 w 1705100"/>
              <a:gd name="connsiteY1" fmla="*/ 0 h 2100195"/>
              <a:gd name="connsiteX2" fmla="*/ 1705100 w 1705100"/>
              <a:gd name="connsiteY2" fmla="*/ 2100195 h 2100195"/>
              <a:gd name="connsiteX3" fmla="*/ 0 w 1705100"/>
              <a:gd name="connsiteY3" fmla="*/ 2100195 h 2100195"/>
            </a:gdLst>
            <a:ahLst/>
            <a:cxnLst>
              <a:cxn ang="0">
                <a:pos x="connsiteX0" y="connsiteY0"/>
              </a:cxn>
              <a:cxn ang="0">
                <a:pos x="connsiteX1" y="connsiteY1"/>
              </a:cxn>
              <a:cxn ang="0">
                <a:pos x="connsiteX2" y="connsiteY2"/>
              </a:cxn>
              <a:cxn ang="0">
                <a:pos x="connsiteX3" y="connsiteY3"/>
              </a:cxn>
            </a:cxnLst>
            <a:rect l="l" t="t" r="r" b="b"/>
            <a:pathLst>
              <a:path w="1705100" h="2100195">
                <a:moveTo>
                  <a:pt x="0" y="0"/>
                </a:moveTo>
                <a:lnTo>
                  <a:pt x="1705100" y="0"/>
                </a:lnTo>
                <a:lnTo>
                  <a:pt x="1705100" y="2100195"/>
                </a:lnTo>
                <a:lnTo>
                  <a:pt x="0" y="2100195"/>
                </a:lnTo>
                <a:close/>
              </a:path>
            </a:pathLst>
          </a:custGeom>
        </p:spPr>
      </p:pic>
      <p:grpSp>
        <p:nvGrpSpPr>
          <p:cNvPr id="2" name="组合 1"/>
          <p:cNvGrpSpPr/>
          <p:nvPr/>
        </p:nvGrpSpPr>
        <p:grpSpPr>
          <a:xfrm>
            <a:off x="6177792" y="656050"/>
            <a:ext cx="1877437" cy="812071"/>
            <a:chOff x="412490" y="492037"/>
            <a:chExt cx="1408078" cy="609053"/>
          </a:xfrm>
        </p:grpSpPr>
        <p:sp>
          <p:nvSpPr>
            <p:cNvPr id="5" name="矩形 4"/>
            <p:cNvSpPr/>
            <p:nvPr/>
          </p:nvSpPr>
          <p:spPr>
            <a:xfrm>
              <a:off x="412490" y="524010"/>
              <a:ext cx="1408078" cy="577080"/>
            </a:xfrm>
            <a:prstGeom prst="rect">
              <a:avLst/>
            </a:prstGeom>
          </p:spPr>
          <p:txBody>
            <a:bodyPr wrap="none">
              <a:spAutoFit/>
            </a:bodyPr>
            <a:lstStyle/>
            <a:p>
              <a:r>
                <a:rPr lang="zh-CN" altLang="en-US" sz="44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知识点</a:t>
              </a:r>
              <a:endParaRPr lang="en-US" altLang="zh-CN" sz="44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9" name="组合 8"/>
            <p:cNvGrpSpPr/>
            <p:nvPr/>
          </p:nvGrpSpPr>
          <p:grpSpPr>
            <a:xfrm>
              <a:off x="503547" y="492037"/>
              <a:ext cx="325753" cy="45720"/>
              <a:chOff x="486593" y="492037"/>
              <a:chExt cx="325753" cy="45720"/>
            </a:xfrm>
          </p:grpSpPr>
          <p:sp>
            <p:nvSpPr>
              <p:cNvPr id="13" name="椭圆 12"/>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椭圆 13"/>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 name="椭圆 14"/>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椭圆 15"/>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grpSp>
        <p:nvGrpSpPr>
          <p:cNvPr id="17" name="组合 16"/>
          <p:cNvGrpSpPr/>
          <p:nvPr/>
        </p:nvGrpSpPr>
        <p:grpSpPr>
          <a:xfrm>
            <a:off x="11856640" y="548680"/>
            <a:ext cx="335360" cy="882400"/>
            <a:chOff x="8892480" y="411510"/>
            <a:chExt cx="251520" cy="661800"/>
          </a:xfrm>
        </p:grpSpPr>
        <p:sp>
          <p:nvSpPr>
            <p:cNvPr id="18" name="矩形 17"/>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26</a:t>
              </a:r>
              <a:endParaRPr lang="zh-CN" altLang="en-US" sz="1067" dirty="0">
                <a:solidFill>
                  <a:schemeClr val="bg1"/>
                </a:solidFill>
                <a:latin typeface="Century Gothic" panose="020B0502020202020204" pitchFamily="34" charset="0"/>
              </a:endParaRPr>
            </a:p>
          </p:txBody>
        </p:sp>
        <p:grpSp>
          <p:nvGrpSpPr>
            <p:cNvPr id="20" name="组合 19"/>
            <p:cNvGrpSpPr/>
            <p:nvPr/>
          </p:nvGrpSpPr>
          <p:grpSpPr>
            <a:xfrm>
              <a:off x="8964240" y="818664"/>
              <a:ext cx="108000" cy="8629"/>
              <a:chOff x="8953171" y="847239"/>
              <a:chExt cx="130138" cy="8629"/>
            </a:xfrm>
          </p:grpSpPr>
          <p:cxnSp>
            <p:nvCxnSpPr>
              <p:cNvPr id="21" name="直接连接符 20"/>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7178" name="组合 7177"/>
          <p:cNvGrpSpPr/>
          <p:nvPr/>
        </p:nvGrpSpPr>
        <p:grpSpPr>
          <a:xfrm>
            <a:off x="6235701" y="4592464"/>
            <a:ext cx="3925763" cy="532737"/>
            <a:chOff x="5688125" y="3444350"/>
            <a:chExt cx="2944322" cy="399553"/>
          </a:xfrm>
        </p:grpSpPr>
        <p:sp>
          <p:nvSpPr>
            <p:cNvPr id="72" name="Freeform 10"/>
            <p:cNvSpPr>
              <a:spLocks/>
            </p:cNvSpPr>
            <p:nvPr/>
          </p:nvSpPr>
          <p:spPr bwMode="auto">
            <a:xfrm>
              <a:off x="8253580" y="3487996"/>
              <a:ext cx="378867" cy="355907"/>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rgbClr val="394A57"/>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73" name="矩形 72"/>
            <p:cNvSpPr/>
            <p:nvPr/>
          </p:nvSpPr>
          <p:spPr>
            <a:xfrm>
              <a:off x="5688125" y="3444350"/>
              <a:ext cx="2808311" cy="331341"/>
            </a:xfrm>
            <a:prstGeom prst="rect">
              <a:avLst/>
            </a:prstGeom>
          </p:spPr>
          <p:txBody>
            <a:bodyPr wrap="square">
              <a:spAutoFit/>
            </a:bodyPr>
            <a:lstStyle/>
            <a:p>
              <a:pPr>
                <a:lnSpc>
                  <a:spcPct val="114000"/>
                </a:lnSpc>
              </a:pPr>
              <a:r>
                <a:rPr lang="zh-CN" altLang="en-US" sz="2200" dirty="0" smtClean="0">
                  <a:solidFill>
                    <a:schemeClr val="tx1">
                      <a:lumMod val="65000"/>
                      <a:lumOff val="35000"/>
                    </a:schemeClr>
                  </a:solidFill>
                  <a:latin typeface="Century Gothic" panose="020B0502020202020204" pitchFamily="34" charset="0"/>
                  <a:cs typeface="Arial" panose="020B0604020202020204" pitchFamily="34" charset="0"/>
                </a:rPr>
                <a:t>放火墙的体系结构</a:t>
              </a:r>
              <a:endParaRPr lang="en-US" altLang="zh-CN" sz="22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7" name="组合 7176"/>
          <p:cNvGrpSpPr/>
          <p:nvPr/>
        </p:nvGrpSpPr>
        <p:grpSpPr>
          <a:xfrm>
            <a:off x="6235701" y="3826558"/>
            <a:ext cx="3942600" cy="518963"/>
            <a:chOff x="5688125" y="2869916"/>
            <a:chExt cx="2956950" cy="389222"/>
          </a:xfrm>
        </p:grpSpPr>
        <p:grpSp>
          <p:nvGrpSpPr>
            <p:cNvPr id="65" name="组合 64"/>
            <p:cNvGrpSpPr/>
            <p:nvPr/>
          </p:nvGrpSpPr>
          <p:grpSpPr>
            <a:xfrm>
              <a:off x="8266207" y="2923896"/>
              <a:ext cx="378868" cy="335242"/>
              <a:chOff x="3889375" y="3302000"/>
              <a:chExt cx="261938" cy="231776"/>
            </a:xfrm>
            <a:solidFill>
              <a:srgbClr val="394A57"/>
            </a:solidFill>
          </p:grpSpPr>
          <p:sp>
            <p:nvSpPr>
              <p:cNvPr id="67" name="Freeform 11"/>
              <p:cNvSpPr>
                <a:spLocks/>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8" name="Freeform 12"/>
              <p:cNvSpPr>
                <a:spLocks/>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9" name="Freeform 13"/>
              <p:cNvSpPr>
                <a:spLocks/>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0"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1" name="Freeform 15"/>
              <p:cNvSpPr>
                <a:spLocks/>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66" name="矩形 65"/>
            <p:cNvSpPr/>
            <p:nvPr/>
          </p:nvSpPr>
          <p:spPr>
            <a:xfrm>
              <a:off x="5688125" y="2869916"/>
              <a:ext cx="2808311" cy="331341"/>
            </a:xfrm>
            <a:prstGeom prst="rect">
              <a:avLst/>
            </a:prstGeom>
          </p:spPr>
          <p:txBody>
            <a:bodyPr wrap="square">
              <a:spAutoFit/>
            </a:bodyPr>
            <a:lstStyle/>
            <a:p>
              <a:pPr>
                <a:lnSpc>
                  <a:spcPct val="114000"/>
                </a:lnSpc>
              </a:pPr>
              <a:r>
                <a:rPr lang="zh-CN" altLang="en-US" sz="2200" dirty="0" smtClean="0">
                  <a:solidFill>
                    <a:schemeClr val="tx1">
                      <a:lumMod val="65000"/>
                      <a:lumOff val="35000"/>
                    </a:schemeClr>
                  </a:solidFill>
                  <a:latin typeface="Century Gothic" panose="020B0502020202020204" pitchFamily="34" charset="0"/>
                  <a:cs typeface="Arial" panose="020B0604020202020204" pitchFamily="34" charset="0"/>
                </a:rPr>
                <a:t>防火墙的分类</a:t>
              </a:r>
              <a:endParaRPr lang="en-US" altLang="zh-CN" sz="22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6" name="组合 7175"/>
          <p:cNvGrpSpPr/>
          <p:nvPr/>
        </p:nvGrpSpPr>
        <p:grpSpPr>
          <a:xfrm>
            <a:off x="6235701" y="3026204"/>
            <a:ext cx="3910456" cy="546513"/>
            <a:chOff x="5688125" y="2269654"/>
            <a:chExt cx="2932842" cy="409885"/>
          </a:xfrm>
        </p:grpSpPr>
        <p:grpSp>
          <p:nvGrpSpPr>
            <p:cNvPr id="58" name="组合 57"/>
            <p:cNvGrpSpPr/>
            <p:nvPr/>
          </p:nvGrpSpPr>
          <p:grpSpPr>
            <a:xfrm>
              <a:off x="8265060" y="2302967"/>
              <a:ext cx="355907" cy="376572"/>
              <a:chOff x="5908675" y="1281113"/>
              <a:chExt cx="246063" cy="260350"/>
            </a:xfrm>
            <a:solidFill>
              <a:srgbClr val="394A57"/>
            </a:solidFill>
          </p:grpSpPr>
          <p:sp>
            <p:nvSpPr>
              <p:cNvPr id="60"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1" name="Freeform 6"/>
              <p:cNvSpPr>
                <a:spLocks/>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2" name="Freeform 7"/>
              <p:cNvSpPr>
                <a:spLocks/>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3" name="Freeform 8"/>
              <p:cNvSpPr>
                <a:spLocks/>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4" name="Freeform 9"/>
              <p:cNvSpPr>
                <a:spLocks/>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59" name="矩形 58"/>
            <p:cNvSpPr/>
            <p:nvPr/>
          </p:nvSpPr>
          <p:spPr>
            <a:xfrm>
              <a:off x="5688125" y="2269654"/>
              <a:ext cx="2808311" cy="331341"/>
            </a:xfrm>
            <a:prstGeom prst="rect">
              <a:avLst/>
            </a:prstGeom>
          </p:spPr>
          <p:txBody>
            <a:bodyPr wrap="square">
              <a:spAutoFit/>
            </a:bodyPr>
            <a:lstStyle/>
            <a:p>
              <a:pPr>
                <a:lnSpc>
                  <a:spcPct val="114000"/>
                </a:lnSpc>
              </a:pPr>
              <a:r>
                <a:rPr lang="zh-CN" altLang="en-US" sz="2200" dirty="0" smtClean="0">
                  <a:solidFill>
                    <a:schemeClr val="tx1">
                      <a:lumMod val="65000"/>
                      <a:lumOff val="35000"/>
                    </a:schemeClr>
                  </a:solidFill>
                  <a:latin typeface="Century Gothic" panose="020B0502020202020204" pitchFamily="34" charset="0"/>
                  <a:cs typeface="Arial" panose="020B0604020202020204" pitchFamily="34" charset="0"/>
                </a:rPr>
                <a:t>防火墙的不足</a:t>
              </a:r>
              <a:endParaRPr lang="en-US" altLang="zh-CN" sz="22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5" name="组合 7174"/>
          <p:cNvGrpSpPr/>
          <p:nvPr/>
        </p:nvGrpSpPr>
        <p:grpSpPr>
          <a:xfrm>
            <a:off x="6235701" y="2216670"/>
            <a:ext cx="3922704" cy="543452"/>
            <a:chOff x="5688125" y="1662502"/>
            <a:chExt cx="2942028" cy="407589"/>
          </a:xfrm>
        </p:grpSpPr>
        <p:grpSp>
          <p:nvGrpSpPr>
            <p:cNvPr id="48" name="组合 47"/>
            <p:cNvGrpSpPr/>
            <p:nvPr/>
          </p:nvGrpSpPr>
          <p:grpSpPr>
            <a:xfrm>
              <a:off x="8258174" y="1698111"/>
              <a:ext cx="371979" cy="371980"/>
              <a:chOff x="5903913" y="4632325"/>
              <a:chExt cx="257175" cy="257176"/>
            </a:xfrm>
            <a:solidFill>
              <a:srgbClr val="394A57"/>
            </a:solidFill>
          </p:grpSpPr>
          <p:sp>
            <p:nvSpPr>
              <p:cNvPr id="54"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5"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6"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7"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53" name="矩形 52"/>
            <p:cNvSpPr/>
            <p:nvPr/>
          </p:nvSpPr>
          <p:spPr>
            <a:xfrm>
              <a:off x="5688125" y="1662502"/>
              <a:ext cx="2808311" cy="331341"/>
            </a:xfrm>
            <a:prstGeom prst="rect">
              <a:avLst/>
            </a:prstGeom>
          </p:spPr>
          <p:txBody>
            <a:bodyPr wrap="square">
              <a:spAutoFit/>
            </a:bodyPr>
            <a:lstStyle/>
            <a:p>
              <a:pPr>
                <a:lnSpc>
                  <a:spcPct val="114000"/>
                </a:lnSpc>
              </a:pPr>
              <a:r>
                <a:rPr lang="zh-CN" altLang="en-US" sz="2200" dirty="0" smtClean="0">
                  <a:solidFill>
                    <a:schemeClr val="tx1">
                      <a:lumMod val="65000"/>
                      <a:lumOff val="35000"/>
                    </a:schemeClr>
                  </a:solidFill>
                  <a:latin typeface="Century Gothic" panose="020B0502020202020204" pitchFamily="34" charset="0"/>
                  <a:cs typeface="Arial" panose="020B0604020202020204" pitchFamily="34" charset="0"/>
                </a:rPr>
                <a:t>防火墙的概念</a:t>
              </a:r>
              <a:endParaRPr lang="en-US" altLang="zh-CN" sz="22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9" name="组合 7178"/>
          <p:cNvGrpSpPr/>
          <p:nvPr/>
        </p:nvGrpSpPr>
        <p:grpSpPr>
          <a:xfrm>
            <a:off x="6235702" y="5382968"/>
            <a:ext cx="3960921" cy="540593"/>
            <a:chOff x="5688125" y="4037228"/>
            <a:chExt cx="2970691" cy="405445"/>
          </a:xfrm>
        </p:grpSpPr>
        <p:grpSp>
          <p:nvGrpSpPr>
            <p:cNvPr id="30" name="组合 29"/>
            <p:cNvGrpSpPr/>
            <p:nvPr/>
          </p:nvGrpSpPr>
          <p:grpSpPr>
            <a:xfrm flipH="1">
              <a:off x="8296091" y="4074981"/>
              <a:ext cx="362725" cy="367692"/>
              <a:chOff x="9363075" y="4967288"/>
              <a:chExt cx="463551" cy="469900"/>
            </a:xfrm>
            <a:solidFill>
              <a:srgbClr val="394A57"/>
            </a:solidFill>
          </p:grpSpPr>
          <p:sp>
            <p:nvSpPr>
              <p:cNvPr id="31"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2"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3"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4"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74" name="矩形 73"/>
            <p:cNvSpPr/>
            <p:nvPr/>
          </p:nvSpPr>
          <p:spPr>
            <a:xfrm>
              <a:off x="5688125" y="4037228"/>
              <a:ext cx="2808311" cy="331341"/>
            </a:xfrm>
            <a:prstGeom prst="rect">
              <a:avLst/>
            </a:prstGeom>
          </p:spPr>
          <p:txBody>
            <a:bodyPr wrap="square">
              <a:spAutoFit/>
            </a:bodyPr>
            <a:lstStyle/>
            <a:p>
              <a:pPr>
                <a:lnSpc>
                  <a:spcPct val="114000"/>
                </a:lnSpc>
              </a:pPr>
              <a:r>
                <a:rPr lang="zh-CN" altLang="en-US" sz="2200" dirty="0" smtClean="0">
                  <a:solidFill>
                    <a:schemeClr val="tx1">
                      <a:lumMod val="65000"/>
                      <a:lumOff val="35000"/>
                    </a:schemeClr>
                  </a:solidFill>
                  <a:latin typeface="Century Gothic" panose="020B0502020202020204" pitchFamily="34" charset="0"/>
                  <a:cs typeface="Arial" panose="020B0604020202020204" pitchFamily="34" charset="0"/>
                </a:rPr>
                <a:t>防火墙的配置</a:t>
              </a:r>
              <a:endParaRPr lang="en-US" altLang="zh-CN" sz="2200" dirty="0">
                <a:solidFill>
                  <a:schemeClr val="tx1">
                    <a:lumMod val="65000"/>
                    <a:lumOff val="35000"/>
                  </a:schemeClr>
                </a:solidFill>
                <a:latin typeface="Century Gothic" panose="020B0502020202020204" pitchFamily="34" charset="0"/>
                <a:cs typeface="Arial" panose="020B0604020202020204" pitchFamily="34" charset="0"/>
              </a:endParaRPr>
            </a:p>
          </p:txBody>
        </p:sp>
      </p:grpSp>
    </p:spTree>
    <p:extLst>
      <p:ext uri="{BB962C8B-B14F-4D97-AF65-F5344CB8AC3E}">
        <p14:creationId xmlns:p14="http://schemas.microsoft.com/office/powerpoint/2010/main" val="1104188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childTnLst>
                                </p:cTn>
                              </p:par>
                              <p:par>
                                <p:cTn id="8" presetID="12" presetClass="entr" presetSubtype="8" fill="hold" nodeType="withEffect">
                                  <p:stCondLst>
                                    <p:cond delay="100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p:tgtEl>
                                          <p:spTgt spid="2"/>
                                        </p:tgtEl>
                                        <p:attrNameLst>
                                          <p:attrName>ppt_x</p:attrName>
                                        </p:attrNameLst>
                                      </p:cBhvr>
                                      <p:tavLst>
                                        <p:tav tm="0">
                                          <p:val>
                                            <p:strVal val="#ppt_x-#ppt_w*1.125000"/>
                                          </p:val>
                                        </p:tav>
                                        <p:tav tm="100000">
                                          <p:val>
                                            <p:strVal val="#ppt_x"/>
                                          </p:val>
                                        </p:tav>
                                      </p:tavLst>
                                    </p:anim>
                                    <p:animEffect transition="in" filter="wipe(right)">
                                      <p:cBhvr>
                                        <p:cTn id="11" dur="500"/>
                                        <p:tgtEl>
                                          <p:spTgt spid="2"/>
                                        </p:tgtEl>
                                      </p:cBhvr>
                                    </p:animEffect>
                                  </p:childTnLst>
                                </p:cTn>
                              </p:par>
                              <p:par>
                                <p:cTn id="12" presetID="12" presetClass="entr" presetSubtype="8" fill="hold" nodeType="withEffect">
                                  <p:stCondLst>
                                    <p:cond delay="1250"/>
                                  </p:stCondLst>
                                  <p:childTnLst>
                                    <p:set>
                                      <p:cBhvr>
                                        <p:cTn id="13" dur="1" fill="hold">
                                          <p:stCondLst>
                                            <p:cond delay="0"/>
                                          </p:stCondLst>
                                        </p:cTn>
                                        <p:tgtEl>
                                          <p:spTgt spid="7175"/>
                                        </p:tgtEl>
                                        <p:attrNameLst>
                                          <p:attrName>style.visibility</p:attrName>
                                        </p:attrNameLst>
                                      </p:cBhvr>
                                      <p:to>
                                        <p:strVal val="visible"/>
                                      </p:to>
                                    </p:set>
                                    <p:anim calcmode="lin" valueType="num">
                                      <p:cBhvr additive="base">
                                        <p:cTn id="14" dur="500"/>
                                        <p:tgtEl>
                                          <p:spTgt spid="7175"/>
                                        </p:tgtEl>
                                        <p:attrNameLst>
                                          <p:attrName>ppt_x</p:attrName>
                                        </p:attrNameLst>
                                      </p:cBhvr>
                                      <p:tavLst>
                                        <p:tav tm="0">
                                          <p:val>
                                            <p:strVal val="#ppt_x-#ppt_w*1.125000"/>
                                          </p:val>
                                        </p:tav>
                                        <p:tav tm="100000">
                                          <p:val>
                                            <p:strVal val="#ppt_x"/>
                                          </p:val>
                                        </p:tav>
                                      </p:tavLst>
                                    </p:anim>
                                    <p:animEffect transition="in" filter="wipe(right)">
                                      <p:cBhvr>
                                        <p:cTn id="15" dur="500"/>
                                        <p:tgtEl>
                                          <p:spTgt spid="7175"/>
                                        </p:tgtEl>
                                      </p:cBhvr>
                                    </p:animEffect>
                                  </p:childTnLst>
                                </p:cTn>
                              </p:par>
                              <p:par>
                                <p:cTn id="16" presetID="12" presetClass="entr" presetSubtype="8" fill="hold" nodeType="withEffect">
                                  <p:stCondLst>
                                    <p:cond delay="1500"/>
                                  </p:stCondLst>
                                  <p:childTnLst>
                                    <p:set>
                                      <p:cBhvr>
                                        <p:cTn id="17" dur="1" fill="hold">
                                          <p:stCondLst>
                                            <p:cond delay="0"/>
                                          </p:stCondLst>
                                        </p:cTn>
                                        <p:tgtEl>
                                          <p:spTgt spid="7176"/>
                                        </p:tgtEl>
                                        <p:attrNameLst>
                                          <p:attrName>style.visibility</p:attrName>
                                        </p:attrNameLst>
                                      </p:cBhvr>
                                      <p:to>
                                        <p:strVal val="visible"/>
                                      </p:to>
                                    </p:set>
                                    <p:anim calcmode="lin" valueType="num">
                                      <p:cBhvr additive="base">
                                        <p:cTn id="18" dur="500"/>
                                        <p:tgtEl>
                                          <p:spTgt spid="7176"/>
                                        </p:tgtEl>
                                        <p:attrNameLst>
                                          <p:attrName>ppt_x</p:attrName>
                                        </p:attrNameLst>
                                      </p:cBhvr>
                                      <p:tavLst>
                                        <p:tav tm="0">
                                          <p:val>
                                            <p:strVal val="#ppt_x-#ppt_w*1.125000"/>
                                          </p:val>
                                        </p:tav>
                                        <p:tav tm="100000">
                                          <p:val>
                                            <p:strVal val="#ppt_x"/>
                                          </p:val>
                                        </p:tav>
                                      </p:tavLst>
                                    </p:anim>
                                    <p:animEffect transition="in" filter="wipe(right)">
                                      <p:cBhvr>
                                        <p:cTn id="19" dur="500"/>
                                        <p:tgtEl>
                                          <p:spTgt spid="7176"/>
                                        </p:tgtEl>
                                      </p:cBhvr>
                                    </p:animEffect>
                                  </p:childTnLst>
                                </p:cTn>
                              </p:par>
                              <p:par>
                                <p:cTn id="20" presetID="12" presetClass="entr" presetSubtype="8" fill="hold" nodeType="withEffect">
                                  <p:stCondLst>
                                    <p:cond delay="1750"/>
                                  </p:stCondLst>
                                  <p:childTnLst>
                                    <p:set>
                                      <p:cBhvr>
                                        <p:cTn id="21" dur="1" fill="hold">
                                          <p:stCondLst>
                                            <p:cond delay="0"/>
                                          </p:stCondLst>
                                        </p:cTn>
                                        <p:tgtEl>
                                          <p:spTgt spid="7177"/>
                                        </p:tgtEl>
                                        <p:attrNameLst>
                                          <p:attrName>style.visibility</p:attrName>
                                        </p:attrNameLst>
                                      </p:cBhvr>
                                      <p:to>
                                        <p:strVal val="visible"/>
                                      </p:to>
                                    </p:set>
                                    <p:anim calcmode="lin" valueType="num">
                                      <p:cBhvr additive="base">
                                        <p:cTn id="22" dur="500"/>
                                        <p:tgtEl>
                                          <p:spTgt spid="7177"/>
                                        </p:tgtEl>
                                        <p:attrNameLst>
                                          <p:attrName>ppt_x</p:attrName>
                                        </p:attrNameLst>
                                      </p:cBhvr>
                                      <p:tavLst>
                                        <p:tav tm="0">
                                          <p:val>
                                            <p:strVal val="#ppt_x-#ppt_w*1.125000"/>
                                          </p:val>
                                        </p:tav>
                                        <p:tav tm="100000">
                                          <p:val>
                                            <p:strVal val="#ppt_x"/>
                                          </p:val>
                                        </p:tav>
                                      </p:tavLst>
                                    </p:anim>
                                    <p:animEffect transition="in" filter="wipe(right)">
                                      <p:cBhvr>
                                        <p:cTn id="23" dur="500"/>
                                        <p:tgtEl>
                                          <p:spTgt spid="7177"/>
                                        </p:tgtEl>
                                      </p:cBhvr>
                                    </p:animEffect>
                                  </p:childTnLst>
                                </p:cTn>
                              </p:par>
                              <p:par>
                                <p:cTn id="24" presetID="12" presetClass="entr" presetSubtype="8" fill="hold" nodeType="withEffect">
                                  <p:stCondLst>
                                    <p:cond delay="2000"/>
                                  </p:stCondLst>
                                  <p:childTnLst>
                                    <p:set>
                                      <p:cBhvr>
                                        <p:cTn id="25" dur="1" fill="hold">
                                          <p:stCondLst>
                                            <p:cond delay="0"/>
                                          </p:stCondLst>
                                        </p:cTn>
                                        <p:tgtEl>
                                          <p:spTgt spid="7178"/>
                                        </p:tgtEl>
                                        <p:attrNameLst>
                                          <p:attrName>style.visibility</p:attrName>
                                        </p:attrNameLst>
                                      </p:cBhvr>
                                      <p:to>
                                        <p:strVal val="visible"/>
                                      </p:to>
                                    </p:set>
                                    <p:anim calcmode="lin" valueType="num">
                                      <p:cBhvr additive="base">
                                        <p:cTn id="26" dur="500"/>
                                        <p:tgtEl>
                                          <p:spTgt spid="7178"/>
                                        </p:tgtEl>
                                        <p:attrNameLst>
                                          <p:attrName>ppt_x</p:attrName>
                                        </p:attrNameLst>
                                      </p:cBhvr>
                                      <p:tavLst>
                                        <p:tav tm="0">
                                          <p:val>
                                            <p:strVal val="#ppt_x-#ppt_w*1.125000"/>
                                          </p:val>
                                        </p:tav>
                                        <p:tav tm="100000">
                                          <p:val>
                                            <p:strVal val="#ppt_x"/>
                                          </p:val>
                                        </p:tav>
                                      </p:tavLst>
                                    </p:anim>
                                    <p:animEffect transition="in" filter="wipe(right)">
                                      <p:cBhvr>
                                        <p:cTn id="27" dur="500"/>
                                        <p:tgtEl>
                                          <p:spTgt spid="7178"/>
                                        </p:tgtEl>
                                      </p:cBhvr>
                                    </p:animEffect>
                                  </p:childTnLst>
                                </p:cTn>
                              </p:par>
                              <p:par>
                                <p:cTn id="28" presetID="12" presetClass="entr" presetSubtype="8" fill="hold" nodeType="withEffect">
                                  <p:stCondLst>
                                    <p:cond delay="2250"/>
                                  </p:stCondLst>
                                  <p:childTnLst>
                                    <p:set>
                                      <p:cBhvr>
                                        <p:cTn id="29" dur="1" fill="hold">
                                          <p:stCondLst>
                                            <p:cond delay="0"/>
                                          </p:stCondLst>
                                        </p:cTn>
                                        <p:tgtEl>
                                          <p:spTgt spid="7179"/>
                                        </p:tgtEl>
                                        <p:attrNameLst>
                                          <p:attrName>style.visibility</p:attrName>
                                        </p:attrNameLst>
                                      </p:cBhvr>
                                      <p:to>
                                        <p:strVal val="visible"/>
                                      </p:to>
                                    </p:set>
                                    <p:anim calcmode="lin" valueType="num">
                                      <p:cBhvr additive="base">
                                        <p:cTn id="30" dur="500"/>
                                        <p:tgtEl>
                                          <p:spTgt spid="7179"/>
                                        </p:tgtEl>
                                        <p:attrNameLst>
                                          <p:attrName>ppt_x</p:attrName>
                                        </p:attrNameLst>
                                      </p:cBhvr>
                                      <p:tavLst>
                                        <p:tav tm="0">
                                          <p:val>
                                            <p:strVal val="#ppt_x-#ppt_w*1.125000"/>
                                          </p:val>
                                        </p:tav>
                                        <p:tav tm="100000">
                                          <p:val>
                                            <p:strVal val="#ppt_x"/>
                                          </p:val>
                                        </p:tav>
                                      </p:tavLst>
                                    </p:anim>
                                    <p:animEffect transition="in" filter="wipe(right)">
                                      <p:cBhvr>
                                        <p:cTn id="31" dur="500"/>
                                        <p:tgtEl>
                                          <p:spTgt spid="7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3262432"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防火墙的概念</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27</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776640"/>
          </a:xfrm>
          <a:prstGeom prst="rect">
            <a:avLst/>
          </a:prstGeom>
        </p:spPr>
        <p:txBody>
          <a:bodyPr wrap="square">
            <a:spAutoFit/>
          </a:bodyPr>
          <a:lstStyle/>
          <a:p>
            <a:pPr marL="285750" indent="-285750" algn="just">
              <a:lnSpc>
                <a:spcPct val="114000"/>
              </a:lnSpc>
              <a:buClr>
                <a:srgbClr val="1F9E23"/>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“防火墙”</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是一种安全策略，它是一类防范措施的总称。事实上，有些人把凡是能保护网络不受外部侵犯而采取的应对措施都称作是防火墙</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1F9E23"/>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防火墙</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是一种访问控制技术，用于加强两个网络或多个网络之间的访问控制。防火墙在需要保护的内部网络与有攻击性的外部网络之间设置一道隔离墙，监测并过滤所有从外部网络传来的信息和通向外部网络的信息，保护网络内部敏感数据不被偷窃和破坏</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1F9E23"/>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防火墙</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作为内部网络和外部网络之间的隔离设备，是由一组能够提供网络安全保障的硬件、软件构成的系统。</a:t>
            </a:r>
          </a:p>
        </p:txBody>
      </p:sp>
      <p:pic>
        <p:nvPicPr>
          <p:cNvPr id="30722" name="Picture 2" descr="7-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64405" y="3741633"/>
            <a:ext cx="6335845" cy="2888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409417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50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0-#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par>
                                <p:cTn id="14" presetID="42" presetClass="entr" presetSubtype="0" fill="hold" nodeType="withEffect">
                                  <p:stCondLst>
                                    <p:cond delay="1000"/>
                                  </p:stCondLst>
                                  <p:childTnLst>
                                    <p:set>
                                      <p:cBhvr>
                                        <p:cTn id="15" dur="1" fill="hold">
                                          <p:stCondLst>
                                            <p:cond delay="0"/>
                                          </p:stCondLst>
                                        </p:cTn>
                                        <p:tgtEl>
                                          <p:spTgt spid="30722"/>
                                        </p:tgtEl>
                                        <p:attrNameLst>
                                          <p:attrName>style.visibility</p:attrName>
                                        </p:attrNameLst>
                                      </p:cBhvr>
                                      <p:to>
                                        <p:strVal val="visible"/>
                                      </p:to>
                                    </p:set>
                                    <p:animEffect transition="in" filter="fade">
                                      <p:cBhvr>
                                        <p:cTn id="16" dur="500"/>
                                        <p:tgtEl>
                                          <p:spTgt spid="30722"/>
                                        </p:tgtEl>
                                      </p:cBhvr>
                                    </p:animEffect>
                                    <p:anim calcmode="lin" valueType="num">
                                      <p:cBhvr>
                                        <p:cTn id="17" dur="500" fill="hold"/>
                                        <p:tgtEl>
                                          <p:spTgt spid="30722"/>
                                        </p:tgtEl>
                                        <p:attrNameLst>
                                          <p:attrName>ppt_x</p:attrName>
                                        </p:attrNameLst>
                                      </p:cBhvr>
                                      <p:tavLst>
                                        <p:tav tm="0">
                                          <p:val>
                                            <p:strVal val="#ppt_x"/>
                                          </p:val>
                                        </p:tav>
                                        <p:tav tm="100000">
                                          <p:val>
                                            <p:strVal val="#ppt_x"/>
                                          </p:val>
                                        </p:tav>
                                      </p:tavLst>
                                    </p:anim>
                                    <p:anim calcmode="lin" valueType="num">
                                      <p:cBhvr>
                                        <p:cTn id="18" dur="500" fill="hold"/>
                                        <p:tgtEl>
                                          <p:spTgt spid="307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3262432"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防火墙的</a:t>
            </a:r>
            <a:r>
              <a:rPr lang="zh-CN" altLang="en-US"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不足</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28</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188659"/>
          </a:xfrm>
          <a:prstGeom prst="rect">
            <a:avLst/>
          </a:prstGeom>
        </p:spPr>
        <p:txBody>
          <a:bodyPr wrap="square">
            <a:spAutoFit/>
          </a:bodyPr>
          <a:lstStyle/>
          <a:p>
            <a:pPr marL="285750" indent="-285750" algn="just">
              <a:lnSpc>
                <a:spcPct val="114000"/>
              </a:lnSpc>
              <a:buClr>
                <a:srgbClr val="1F9E23"/>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不能</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防范恶意的知情者</a:t>
            </a:r>
          </a:p>
          <a:p>
            <a:pPr marL="285750" indent="-285750" algn="just">
              <a:lnSpc>
                <a:spcPct val="114000"/>
              </a:lnSpc>
              <a:buClr>
                <a:srgbClr val="1F9E23"/>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不能</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防范不通过它的连接</a:t>
            </a:r>
          </a:p>
          <a:p>
            <a:pPr marL="285750" indent="-285750" algn="just">
              <a:lnSpc>
                <a:spcPct val="114000"/>
              </a:lnSpc>
              <a:buClr>
                <a:srgbClr val="1F9E23"/>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不能</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防备全部的威胁</a:t>
            </a:r>
          </a:p>
          <a:p>
            <a:pPr marL="285750" indent="-285750" algn="just">
              <a:lnSpc>
                <a:spcPct val="114000"/>
              </a:lnSpc>
              <a:buClr>
                <a:srgbClr val="1F9E23"/>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防火墙</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不能防范病毒</a:t>
            </a:r>
          </a:p>
        </p:txBody>
      </p:sp>
      <p:sp>
        <p:nvSpPr>
          <p:cNvPr id="11" name="矩形 10"/>
          <p:cNvSpPr/>
          <p:nvPr/>
        </p:nvSpPr>
        <p:spPr>
          <a:xfrm>
            <a:off x="549987" y="1314334"/>
            <a:ext cx="1723549"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四“不能”</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pic>
        <p:nvPicPr>
          <p:cNvPr id="31746" name="图片 7"/>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14796" y="2859506"/>
            <a:ext cx="5435064" cy="379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64532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50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0-#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par>
                                <p:cTn id="14" presetID="42" presetClass="entr" presetSubtype="0" fill="hold" nodeType="withEffect">
                                  <p:stCondLst>
                                    <p:cond delay="1000"/>
                                  </p:stCondLst>
                                  <p:childTnLst>
                                    <p:set>
                                      <p:cBhvr>
                                        <p:cTn id="15" dur="1" fill="hold">
                                          <p:stCondLst>
                                            <p:cond delay="0"/>
                                          </p:stCondLst>
                                        </p:cTn>
                                        <p:tgtEl>
                                          <p:spTgt spid="31746"/>
                                        </p:tgtEl>
                                        <p:attrNameLst>
                                          <p:attrName>style.visibility</p:attrName>
                                        </p:attrNameLst>
                                      </p:cBhvr>
                                      <p:to>
                                        <p:strVal val="visible"/>
                                      </p:to>
                                    </p:set>
                                    <p:animEffect transition="in" filter="fade">
                                      <p:cBhvr>
                                        <p:cTn id="16" dur="500"/>
                                        <p:tgtEl>
                                          <p:spTgt spid="31746"/>
                                        </p:tgtEl>
                                      </p:cBhvr>
                                    </p:animEffect>
                                    <p:anim calcmode="lin" valueType="num">
                                      <p:cBhvr>
                                        <p:cTn id="17" dur="500" fill="hold"/>
                                        <p:tgtEl>
                                          <p:spTgt spid="31746"/>
                                        </p:tgtEl>
                                        <p:attrNameLst>
                                          <p:attrName>ppt_x</p:attrName>
                                        </p:attrNameLst>
                                      </p:cBhvr>
                                      <p:tavLst>
                                        <p:tav tm="0">
                                          <p:val>
                                            <p:strVal val="#ppt_x"/>
                                          </p:val>
                                        </p:tav>
                                        <p:tav tm="100000">
                                          <p:val>
                                            <p:strVal val="#ppt_x"/>
                                          </p:val>
                                        </p:tav>
                                      </p:tavLst>
                                    </p:anim>
                                    <p:anim calcmode="lin" valueType="num">
                                      <p:cBhvr>
                                        <p:cTn id="18" dur="500" fill="hold"/>
                                        <p:tgtEl>
                                          <p:spTgt spid="31746"/>
                                        </p:tgtEl>
                                        <p:attrNameLst>
                                          <p:attrName>ppt_y</p:attrName>
                                        </p:attrNameLst>
                                      </p:cBhvr>
                                      <p:tavLst>
                                        <p:tav tm="0">
                                          <p:val>
                                            <p:strVal val="#ppt_y+.1"/>
                                          </p:val>
                                        </p:tav>
                                        <p:tav tm="100000">
                                          <p:val>
                                            <p:strVal val="#ppt_y"/>
                                          </p:val>
                                        </p:tav>
                                      </p:tavLst>
                                    </p:anim>
                                  </p:childTnLst>
                                </p:cTn>
                              </p:par>
                              <p:par>
                                <p:cTn id="19" presetID="12" presetClass="entr" presetSubtype="1"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p:tgtEl>
                                          <p:spTgt spid="11"/>
                                        </p:tgtEl>
                                        <p:attrNameLst>
                                          <p:attrName>ppt_y</p:attrName>
                                        </p:attrNameLst>
                                      </p:cBhvr>
                                      <p:tavLst>
                                        <p:tav tm="0">
                                          <p:val>
                                            <p:strVal val="#ppt_y-#ppt_h*1.125000"/>
                                          </p:val>
                                        </p:tav>
                                        <p:tav tm="100000">
                                          <p:val>
                                            <p:strVal val="#ppt_y"/>
                                          </p:val>
                                        </p:tav>
                                      </p:tavLst>
                                    </p:anim>
                                    <p:animEffect transition="in" filter="wipe(down)">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3262432"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防火墙的分类</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29</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627223"/>
          </a:xfrm>
          <a:prstGeom prst="rect">
            <a:avLst/>
          </a:prstGeom>
        </p:spPr>
        <p:txBody>
          <a:bodyPr wrap="square">
            <a:spAutoFit/>
          </a:bodyPr>
          <a:lstStyle/>
          <a:p>
            <a:pPr algn="just">
              <a:lnSpc>
                <a:spcPct val="114000"/>
              </a:lnSpc>
              <a:buClr>
                <a:srgbClr val="1F9E23"/>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包过滤技术是一种基于网络层的防火墙技术，根据过滤规则，通过检查</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数据包来确定是否允许数据包通过，如</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示。若过滤规则事先定义好，则称为静态包过滤防火墙，若过滤规则动态设置，则称为动态包过滤防火墙。</a:t>
            </a:r>
          </a:p>
        </p:txBody>
      </p:sp>
      <p:sp>
        <p:nvSpPr>
          <p:cNvPr id="11" name="矩形 10"/>
          <p:cNvSpPr/>
          <p:nvPr/>
        </p:nvSpPr>
        <p:spPr>
          <a:xfrm>
            <a:off x="549987" y="1314334"/>
            <a:ext cx="2031325"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包过滤防火墙</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pic>
        <p:nvPicPr>
          <p:cNvPr id="32770" name="图片 9"/>
          <p:cNvPicPr>
            <a:picLocks noChangeAspect="1" noChangeArrowheads="1"/>
          </p:cNvPicPr>
          <p:nvPr/>
        </p:nvPicPr>
        <p:blipFill>
          <a:blip r:embed="rId2">
            <a:extLst>
              <a:ext uri="{28A0092B-C50C-407E-A947-70E740481C1C}">
                <a14:useLocalDpi xmlns:a14="http://schemas.microsoft.com/office/drawing/2010/main" val="0"/>
              </a:ext>
            </a:extLst>
          </a:blip>
          <a:srcRect b="5162"/>
          <a:stretch>
            <a:fillRect/>
          </a:stretch>
        </p:blipFill>
        <p:spPr bwMode="auto">
          <a:xfrm>
            <a:off x="2380013" y="2839358"/>
            <a:ext cx="7304629" cy="3638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83431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50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0-#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par>
                                <p:cTn id="14" presetID="42" presetClass="entr" presetSubtype="0" fill="hold" nodeType="withEffect">
                                  <p:stCondLst>
                                    <p:cond delay="1000"/>
                                  </p:stCondLst>
                                  <p:childTnLst>
                                    <p:set>
                                      <p:cBhvr>
                                        <p:cTn id="15" dur="1" fill="hold">
                                          <p:stCondLst>
                                            <p:cond delay="0"/>
                                          </p:stCondLst>
                                        </p:cTn>
                                        <p:tgtEl>
                                          <p:spTgt spid="32770"/>
                                        </p:tgtEl>
                                        <p:attrNameLst>
                                          <p:attrName>style.visibility</p:attrName>
                                        </p:attrNameLst>
                                      </p:cBhvr>
                                      <p:to>
                                        <p:strVal val="visible"/>
                                      </p:to>
                                    </p:set>
                                    <p:animEffect transition="in" filter="fade">
                                      <p:cBhvr>
                                        <p:cTn id="16" dur="500"/>
                                        <p:tgtEl>
                                          <p:spTgt spid="32770"/>
                                        </p:tgtEl>
                                      </p:cBhvr>
                                    </p:animEffect>
                                    <p:anim calcmode="lin" valueType="num">
                                      <p:cBhvr>
                                        <p:cTn id="17" dur="500" fill="hold"/>
                                        <p:tgtEl>
                                          <p:spTgt spid="32770"/>
                                        </p:tgtEl>
                                        <p:attrNameLst>
                                          <p:attrName>ppt_x</p:attrName>
                                        </p:attrNameLst>
                                      </p:cBhvr>
                                      <p:tavLst>
                                        <p:tav tm="0">
                                          <p:val>
                                            <p:strVal val="#ppt_x"/>
                                          </p:val>
                                        </p:tav>
                                        <p:tav tm="100000">
                                          <p:val>
                                            <p:strVal val="#ppt_x"/>
                                          </p:val>
                                        </p:tav>
                                      </p:tavLst>
                                    </p:anim>
                                    <p:anim calcmode="lin" valueType="num">
                                      <p:cBhvr>
                                        <p:cTn id="18" dur="500" fill="hold"/>
                                        <p:tgtEl>
                                          <p:spTgt spid="32770"/>
                                        </p:tgtEl>
                                        <p:attrNameLst>
                                          <p:attrName>ppt_y</p:attrName>
                                        </p:attrNameLst>
                                      </p:cBhvr>
                                      <p:tavLst>
                                        <p:tav tm="0">
                                          <p:val>
                                            <p:strVal val="#ppt_y+.1"/>
                                          </p:val>
                                        </p:tav>
                                        <p:tav tm="100000">
                                          <p:val>
                                            <p:strVal val="#ppt_y"/>
                                          </p:val>
                                        </p:tav>
                                      </p:tavLst>
                                    </p:anim>
                                  </p:childTnLst>
                                </p:cTn>
                              </p:par>
                              <p:par>
                                <p:cTn id="19" presetID="12" presetClass="entr" presetSubtype="1"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p:tgtEl>
                                          <p:spTgt spid="11"/>
                                        </p:tgtEl>
                                        <p:attrNameLst>
                                          <p:attrName>ppt_y</p:attrName>
                                        </p:attrNameLst>
                                      </p:cBhvr>
                                      <p:tavLst>
                                        <p:tav tm="0">
                                          <p:val>
                                            <p:strVal val="#ppt_y-#ppt_h*1.125000"/>
                                          </p:val>
                                        </p:tav>
                                        <p:tav tm="100000">
                                          <p:val>
                                            <p:strVal val="#ppt_y"/>
                                          </p:val>
                                        </p:tav>
                                      </p:tavLst>
                                    </p:anim>
                                    <p:animEffect transition="in" filter="wipe(down)">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0" y="0"/>
            <a:ext cx="12192000" cy="6858000"/>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0" y="3428813"/>
            <a:ext cx="12192000" cy="13921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 name="矩形 31"/>
          <p:cNvSpPr/>
          <p:nvPr/>
        </p:nvSpPr>
        <p:spPr>
          <a:xfrm>
            <a:off x="465321" y="2210493"/>
            <a:ext cx="4171335" cy="1200329"/>
          </a:xfrm>
          <a:prstGeom prst="rect">
            <a:avLst/>
          </a:prstGeom>
        </p:spPr>
        <p:txBody>
          <a:bodyPr wrap="none">
            <a:spAutoFit/>
          </a:bodyPr>
          <a:lstStyle/>
          <a:p>
            <a:r>
              <a:rPr lang="en-US" altLang="zh-CN" sz="7200" dirty="0">
                <a:solidFill>
                  <a:schemeClr val="bg1"/>
                </a:solidFill>
                <a:latin typeface="Century Gothic" panose="020B0502020202020204" pitchFamily="34" charset="0"/>
                <a:cs typeface="Arial" panose="020B0604020202020204" pitchFamily="34" charset="0"/>
              </a:rPr>
              <a:t>Part One</a:t>
            </a:r>
          </a:p>
        </p:txBody>
      </p:sp>
      <p:grpSp>
        <p:nvGrpSpPr>
          <p:cNvPr id="41" name="组合 40"/>
          <p:cNvGrpSpPr/>
          <p:nvPr/>
        </p:nvGrpSpPr>
        <p:grpSpPr>
          <a:xfrm>
            <a:off x="509347" y="3565492"/>
            <a:ext cx="8084264" cy="1192255"/>
            <a:chOff x="382010" y="2731268"/>
            <a:chExt cx="6063204" cy="894191"/>
          </a:xfrm>
        </p:grpSpPr>
        <p:sp>
          <p:nvSpPr>
            <p:cNvPr id="34" name="矩形 33"/>
            <p:cNvSpPr/>
            <p:nvPr/>
          </p:nvSpPr>
          <p:spPr>
            <a:xfrm>
              <a:off x="382010" y="2731268"/>
              <a:ext cx="6063204" cy="577081"/>
            </a:xfrm>
            <a:prstGeom prst="rect">
              <a:avLst/>
            </a:prstGeom>
          </p:spPr>
          <p:txBody>
            <a:bodyPr wrap="none">
              <a:spAutoFit/>
            </a:bodyPr>
            <a:lstStyle/>
            <a:p>
              <a:r>
                <a:rPr lang="zh-CN" altLang="en-US" sz="44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使用加密软件实现数据传输安全</a:t>
              </a:r>
              <a:endParaRPr lang="en-US" altLang="zh-CN" sz="44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6" name="矩形 35"/>
            <p:cNvSpPr/>
            <p:nvPr/>
          </p:nvSpPr>
          <p:spPr>
            <a:xfrm>
              <a:off x="412490" y="3233044"/>
              <a:ext cx="1215718" cy="392415"/>
            </a:xfrm>
            <a:prstGeom prst="rect">
              <a:avLst/>
            </a:prstGeom>
          </p:spPr>
          <p:txBody>
            <a:bodyPr wrap="none">
              <a:spAutoFit/>
            </a:bodyPr>
            <a:lstStyle/>
            <a:p>
              <a:r>
                <a:rPr lang="zh-CN" altLang="en-US" sz="2800" dirty="0" smtClean="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知识准备</a:t>
              </a:r>
              <a:endParaRPr lang="en-US" altLang="zh-CN" sz="2800" dirty="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38" name="组合 37"/>
          <p:cNvGrpSpPr/>
          <p:nvPr/>
        </p:nvGrpSpPr>
        <p:grpSpPr>
          <a:xfrm>
            <a:off x="11231014" y="3156613"/>
            <a:ext cx="283652" cy="60959"/>
            <a:chOff x="8136396" y="1704236"/>
            <a:chExt cx="366876" cy="78844"/>
          </a:xfrm>
          <a:solidFill>
            <a:schemeClr val="bg1">
              <a:alpha val="36000"/>
            </a:schemeClr>
          </a:solidFill>
        </p:grpSpPr>
        <p:sp>
          <p:nvSpPr>
            <p:cNvPr id="30" name="矩形 29"/>
            <p:cNvSpPr/>
            <p:nvPr/>
          </p:nvSpPr>
          <p:spPr>
            <a:xfrm>
              <a:off x="8136396"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9" name="矩形 38"/>
            <p:cNvSpPr/>
            <p:nvPr/>
          </p:nvSpPr>
          <p:spPr>
            <a:xfrm>
              <a:off x="8280412"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0" name="矩形 39"/>
            <p:cNvSpPr/>
            <p:nvPr/>
          </p:nvSpPr>
          <p:spPr>
            <a:xfrm>
              <a:off x="8424428"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42" name="矩形 41"/>
          <p:cNvSpPr/>
          <p:nvPr/>
        </p:nvSpPr>
        <p:spPr>
          <a:xfrm>
            <a:off x="0" y="4811422"/>
            <a:ext cx="12192000" cy="718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3" name="矩形 42"/>
          <p:cNvSpPr/>
          <p:nvPr/>
        </p:nvSpPr>
        <p:spPr>
          <a:xfrm>
            <a:off x="465321" y="6261315"/>
            <a:ext cx="1404552" cy="318100"/>
          </a:xfrm>
          <a:prstGeom prst="rect">
            <a:avLst/>
          </a:prstGeom>
        </p:spPr>
        <p:txBody>
          <a:bodyPr wrap="none">
            <a:spAutoFit/>
          </a:bodyPr>
          <a:lstStyle/>
          <a:p>
            <a:r>
              <a:rPr lang="en-US" altLang="zh-CN" sz="1467" i="1" dirty="0" err="1" smtClean="0">
                <a:solidFill>
                  <a:schemeClr val="bg1">
                    <a:alpha val="49000"/>
                  </a:schemeClr>
                </a:solidFill>
                <a:latin typeface="Century Gothic" panose="020B0502020202020204" pitchFamily="34" charset="0"/>
                <a:cs typeface="Arial" panose="020B0604020202020204" pitchFamily="34" charset="0"/>
              </a:rPr>
              <a:t>RohanKishibe</a:t>
            </a:r>
            <a:endParaRPr lang="en-US" altLang="zh-CN" sz="1467" i="1" dirty="0">
              <a:solidFill>
                <a:schemeClr val="bg1">
                  <a:alpha val="49000"/>
                </a:schemeClr>
              </a:solidFill>
              <a:latin typeface="Century Gothic" panose="020B0502020202020204" pitchFamily="34" charset="0"/>
              <a:cs typeface="Arial" panose="020B0604020202020204" pitchFamily="34" charset="0"/>
            </a:endParaRPr>
          </a:p>
        </p:txBody>
      </p:sp>
    </p:spTree>
    <p:extLst>
      <p:ext uri="{BB962C8B-B14F-4D97-AF65-F5344CB8AC3E}">
        <p14:creationId xmlns:p14="http://schemas.microsoft.com/office/powerpoint/2010/main" val="327858315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 presetClass="entr" presetSubtype="2" decel="100000" fill="hold" grpId="0" nodeType="withEffect">
                                  <p:stCondLst>
                                    <p:cond delay="500"/>
                                  </p:stCondLst>
                                  <p:childTnLst>
                                    <p:set>
                                      <p:cBhvr>
                                        <p:cTn id="9" dur="1" fill="hold">
                                          <p:stCondLst>
                                            <p:cond delay="0"/>
                                          </p:stCondLst>
                                        </p:cTn>
                                        <p:tgtEl>
                                          <p:spTgt spid="42"/>
                                        </p:tgtEl>
                                        <p:attrNameLst>
                                          <p:attrName>style.visibility</p:attrName>
                                        </p:attrNameLst>
                                      </p:cBhvr>
                                      <p:to>
                                        <p:strVal val="visible"/>
                                      </p:to>
                                    </p:set>
                                    <p:anim calcmode="lin" valueType="num">
                                      <p:cBhvr additive="base">
                                        <p:cTn id="10" dur="500" fill="hold"/>
                                        <p:tgtEl>
                                          <p:spTgt spid="42"/>
                                        </p:tgtEl>
                                        <p:attrNameLst>
                                          <p:attrName>ppt_x</p:attrName>
                                        </p:attrNameLst>
                                      </p:cBhvr>
                                      <p:tavLst>
                                        <p:tav tm="0">
                                          <p:val>
                                            <p:strVal val="1+#ppt_w/2"/>
                                          </p:val>
                                        </p:tav>
                                        <p:tav tm="100000">
                                          <p:val>
                                            <p:strVal val="#ppt_x"/>
                                          </p:val>
                                        </p:tav>
                                      </p:tavLst>
                                    </p:anim>
                                    <p:anim calcmode="lin" valueType="num">
                                      <p:cBhvr additive="base">
                                        <p:cTn id="11" dur="500" fill="hold"/>
                                        <p:tgtEl>
                                          <p:spTgt spid="42"/>
                                        </p:tgtEl>
                                        <p:attrNameLst>
                                          <p:attrName>ppt_y</p:attrName>
                                        </p:attrNameLst>
                                      </p:cBhvr>
                                      <p:tavLst>
                                        <p:tav tm="0">
                                          <p:val>
                                            <p:strVal val="#ppt_y"/>
                                          </p:val>
                                        </p:tav>
                                        <p:tav tm="100000">
                                          <p:val>
                                            <p:strVal val="#ppt_y"/>
                                          </p:val>
                                        </p:tav>
                                      </p:tavLst>
                                    </p:anim>
                                  </p:childTnLst>
                                </p:cTn>
                              </p:par>
                              <p:par>
                                <p:cTn id="12" presetID="2" presetClass="entr" presetSubtype="8" decel="100000" fill="hold" nodeType="withEffect">
                                  <p:stCondLst>
                                    <p:cond delay="500"/>
                                  </p:stCondLst>
                                  <p:childTnLst>
                                    <p:set>
                                      <p:cBhvr>
                                        <p:cTn id="13" dur="1" fill="hold">
                                          <p:stCondLst>
                                            <p:cond delay="0"/>
                                          </p:stCondLst>
                                        </p:cTn>
                                        <p:tgtEl>
                                          <p:spTgt spid="41"/>
                                        </p:tgtEl>
                                        <p:attrNameLst>
                                          <p:attrName>style.visibility</p:attrName>
                                        </p:attrNameLst>
                                      </p:cBhvr>
                                      <p:to>
                                        <p:strVal val="visible"/>
                                      </p:to>
                                    </p:set>
                                    <p:anim calcmode="lin" valueType="num">
                                      <p:cBhvr additive="base">
                                        <p:cTn id="14" dur="500" fill="hold"/>
                                        <p:tgtEl>
                                          <p:spTgt spid="41"/>
                                        </p:tgtEl>
                                        <p:attrNameLst>
                                          <p:attrName>ppt_x</p:attrName>
                                        </p:attrNameLst>
                                      </p:cBhvr>
                                      <p:tavLst>
                                        <p:tav tm="0">
                                          <p:val>
                                            <p:strVal val="0-#ppt_w/2"/>
                                          </p:val>
                                        </p:tav>
                                        <p:tav tm="100000">
                                          <p:val>
                                            <p:strVal val="#ppt_x"/>
                                          </p:val>
                                        </p:tav>
                                      </p:tavLst>
                                    </p:anim>
                                    <p:anim calcmode="lin" valueType="num">
                                      <p:cBhvr additive="base">
                                        <p:cTn id="15" dur="500" fill="hold"/>
                                        <p:tgtEl>
                                          <p:spTgt spid="41"/>
                                        </p:tgtEl>
                                        <p:attrNameLst>
                                          <p:attrName>ppt_y</p:attrName>
                                        </p:attrNameLst>
                                      </p:cBhvr>
                                      <p:tavLst>
                                        <p:tav tm="0">
                                          <p:val>
                                            <p:strVal val="#ppt_y"/>
                                          </p:val>
                                        </p:tav>
                                        <p:tav tm="100000">
                                          <p:val>
                                            <p:strVal val="#ppt_y"/>
                                          </p:val>
                                        </p:tav>
                                      </p:tavLst>
                                    </p:anim>
                                  </p:childTnLst>
                                </p:cTn>
                              </p:par>
                              <p:par>
                                <p:cTn id="16" presetID="10" presetClass="entr" presetSubtype="0" fill="hold" grpId="0" nodeType="withEffect">
                                  <p:stCondLst>
                                    <p:cond delay="100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2" grpId="0" animBg="1"/>
      <p:bldP spid="4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3262432"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防火墙的分类</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30</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2057358"/>
          </a:xfrm>
          <a:prstGeom prst="rect">
            <a:avLst/>
          </a:prstGeom>
        </p:spPr>
        <p:txBody>
          <a:bodyPr wrap="square">
            <a:spAutoFit/>
          </a:bodyPr>
          <a:lstStyle/>
          <a:p>
            <a:pPr algn="just">
              <a:lnSpc>
                <a:spcPct val="114000"/>
              </a:lnSpc>
              <a:buClr>
                <a:srgbClr val="1F9E23"/>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代理防火墙也叫应用层网关（</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Application Gateway</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）防火墙。这种防火墙通过一种代理（</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Proxy</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）技术参与到一个</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TCP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连接的全过程。从内部发出的数据包经过这样的防火墙处理后，就好像是源于防火墙外部网卡一样，从而可以达到隐藏内部网结构的作用。这种类型的防火墙被网络安全专家和媒体公认为是最安全的防火墙。它的核心技术就是代理服务器技术。</a:t>
            </a:r>
          </a:p>
          <a:p>
            <a:pPr algn="just">
              <a:lnSpc>
                <a:spcPct val="114000"/>
              </a:lnSpc>
              <a:buClr>
                <a:srgbClr val="1F9E23"/>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所谓代理服务器，是指代表客户处理在服务器连接请求的程序。当代理服务器得到一个客户的连接意图时，它们将核实客户请求，并经过特定的安全化的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Proxy</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应用程序处理连接请求，将处理后的请求传递到真实的服务器上，然后接受服务器应答，并做进一步处理后，将答复交给发出请求的最终客户。代理服务器在外部网络向内部网络申请服务时发挥了中间转接的作用，</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如图所示。</a:t>
            </a:r>
            <a:endParaRPr lang="zh-CN" altLang="en-US" sz="16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11" name="矩形 10"/>
          <p:cNvSpPr/>
          <p:nvPr/>
        </p:nvSpPr>
        <p:spPr>
          <a:xfrm>
            <a:off x="549987" y="1314334"/>
            <a:ext cx="1723549"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代理防火墙</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pic>
        <p:nvPicPr>
          <p:cNvPr id="33794" name="Picture 2" descr="071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43634" y="4041807"/>
            <a:ext cx="7377387" cy="2378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67630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1000"/>
                                  </p:stCondLst>
                                  <p:childTnLst>
                                    <p:set>
                                      <p:cBhvr>
                                        <p:cTn id="10" dur="1" fill="hold">
                                          <p:stCondLst>
                                            <p:cond delay="0"/>
                                          </p:stCondLst>
                                        </p:cTn>
                                        <p:tgtEl>
                                          <p:spTgt spid="33794"/>
                                        </p:tgtEl>
                                        <p:attrNameLst>
                                          <p:attrName>style.visibility</p:attrName>
                                        </p:attrNameLst>
                                      </p:cBhvr>
                                      <p:to>
                                        <p:strVal val="visible"/>
                                      </p:to>
                                    </p:set>
                                    <p:animEffect transition="in" filter="fade">
                                      <p:cBhvr>
                                        <p:cTn id="11" dur="500"/>
                                        <p:tgtEl>
                                          <p:spTgt spid="33794"/>
                                        </p:tgtEl>
                                      </p:cBhvr>
                                    </p:animEffect>
                                    <p:anim calcmode="lin" valueType="num">
                                      <p:cBhvr>
                                        <p:cTn id="12" dur="500" fill="hold"/>
                                        <p:tgtEl>
                                          <p:spTgt spid="33794"/>
                                        </p:tgtEl>
                                        <p:attrNameLst>
                                          <p:attrName>ppt_x</p:attrName>
                                        </p:attrNameLst>
                                      </p:cBhvr>
                                      <p:tavLst>
                                        <p:tav tm="0">
                                          <p:val>
                                            <p:strVal val="#ppt_x"/>
                                          </p:val>
                                        </p:tav>
                                        <p:tav tm="100000">
                                          <p:val>
                                            <p:strVal val="#ppt_x"/>
                                          </p:val>
                                        </p:tav>
                                      </p:tavLst>
                                    </p:anim>
                                    <p:anim calcmode="lin" valueType="num">
                                      <p:cBhvr>
                                        <p:cTn id="13" dur="500" fill="hold"/>
                                        <p:tgtEl>
                                          <p:spTgt spid="33794"/>
                                        </p:tgtEl>
                                        <p:attrNameLst>
                                          <p:attrName>ppt_y</p:attrName>
                                        </p:attrNameLst>
                                      </p:cBhvr>
                                      <p:tavLst>
                                        <p:tav tm="0">
                                          <p:val>
                                            <p:strVal val="#ppt_y+.1"/>
                                          </p:val>
                                        </p:tav>
                                        <p:tav tm="100000">
                                          <p:val>
                                            <p:strVal val="#ppt_y"/>
                                          </p:val>
                                        </p:tav>
                                      </p:tavLst>
                                    </p:anim>
                                  </p:childTnLst>
                                </p:cTn>
                              </p:par>
                              <p:par>
                                <p:cTn id="14" presetID="12" presetClass="entr" presetSubtype="1"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p:tgtEl>
                                          <p:spTgt spid="11"/>
                                        </p:tgtEl>
                                        <p:attrNameLst>
                                          <p:attrName>ppt_y</p:attrName>
                                        </p:attrNameLst>
                                      </p:cBhvr>
                                      <p:tavLst>
                                        <p:tav tm="0">
                                          <p:val>
                                            <p:strVal val="#ppt_y-#ppt_h*1.125000"/>
                                          </p:val>
                                        </p:tav>
                                        <p:tav tm="100000">
                                          <p:val>
                                            <p:strVal val="#ppt_y"/>
                                          </p:val>
                                        </p:tav>
                                      </p:tavLst>
                                    </p:anim>
                                    <p:animEffect transition="in" filter="wipe(down)">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1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3262432"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防火墙的分类</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31</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3671390"/>
          </a:xfrm>
          <a:prstGeom prst="rect">
            <a:avLst/>
          </a:prstGeom>
        </p:spPr>
        <p:txBody>
          <a:bodyPr wrap="square">
            <a:spAutoFit/>
          </a:bodyPr>
          <a:lstStyle/>
          <a:p>
            <a:pPr algn="just">
              <a:lnSpc>
                <a:spcPct val="114000"/>
              </a:lnSpc>
              <a:buClr>
                <a:srgbClr val="1F9E23"/>
              </a:buClr>
            </a:pPr>
            <a:r>
              <a:rPr lang="zh-CN" altLang="en-US" sz="2000" dirty="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代理类型防火墙的最突出的优点就是</a:t>
            </a:r>
            <a:r>
              <a:rPr lang="zh-CN" altLang="en-US" sz="20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安全。</a:t>
            </a:r>
            <a:endParaRPr lang="en-US" altLang="zh-CN" sz="20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endParaRPr>
          </a:p>
          <a:p>
            <a:pPr algn="just">
              <a:lnSpc>
                <a:spcPct val="114000"/>
              </a:lnSpc>
              <a:buClr>
                <a:srgbClr val="1F9E23"/>
              </a:buClr>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由于</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每一个内外网络之间的连接都要通过</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Proxy</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的介入和转换，通过专门为特定的服务如</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Http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编写的安全化的应用程序进行处理，然后由防火墙本身提交请求和应答，没有给内外网络的计算机以任何直接会话的机会，从而避免了入侵者使用数据驱动类型的攻击方式入侵内部网。包过滤类型的防火墙是很难彻底避免这一漏洞的。就像你要向一个陌生的重要人物递交一份声明一样，如果你先将这份声明交给你的律师，然后律师就会审查你的声明，确认没有什么负面的影响后才由他交给那个陌生人。在此期间，陌生人对你的存在一无所知，如果要对你进行侵犯，他面对的将是你的律师，而你的律师当然比你更加清楚该如何对付这种人</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algn="just">
              <a:lnSpc>
                <a:spcPct val="114000"/>
              </a:lnSpc>
              <a:buClr>
                <a:srgbClr val="1F9E23"/>
              </a:buClr>
            </a:pPr>
            <a:endParaRPr lang="zh-CN" altLang="en-US" sz="2000" dirty="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endParaRPr>
          </a:p>
          <a:p>
            <a:pPr algn="just">
              <a:lnSpc>
                <a:spcPct val="114000"/>
              </a:lnSpc>
              <a:buClr>
                <a:srgbClr val="1F9E23"/>
              </a:buClr>
            </a:pPr>
            <a:r>
              <a:rPr lang="zh-CN" altLang="en-US" sz="2000" dirty="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代理防火墙的最大缺点就是速度相对比较</a:t>
            </a:r>
            <a:r>
              <a:rPr lang="zh-CN" altLang="en-US" sz="20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慢</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algn="just">
              <a:lnSpc>
                <a:spcPct val="114000"/>
              </a:lnSpc>
              <a:buClr>
                <a:srgbClr val="1F9E23"/>
              </a:buClr>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当</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用户对内外网络网关的吞吐量要求比较高时（比如要求达到</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75</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100Mb/s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时），代理防火墙就会成为内外网络之间的瓶颈。所幸的是，目前用户接入</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Internet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的速度一般都远低于这个数字。在现实环境中，要考虑使用包过滤类型防火墙来满足速度要求的情况，大部分是高速网（</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ATM</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或千兆位以太网等）之间的防火墙。</a:t>
            </a:r>
          </a:p>
        </p:txBody>
      </p:sp>
      <p:sp>
        <p:nvSpPr>
          <p:cNvPr id="11" name="矩形 10"/>
          <p:cNvSpPr/>
          <p:nvPr/>
        </p:nvSpPr>
        <p:spPr>
          <a:xfrm>
            <a:off x="549987" y="1314334"/>
            <a:ext cx="1723549"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代理防火墙</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Tree>
    <p:extLst>
      <p:ext uri="{BB962C8B-B14F-4D97-AF65-F5344CB8AC3E}">
        <p14:creationId xmlns:p14="http://schemas.microsoft.com/office/powerpoint/2010/main" val="7397998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3262432"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防火墙的分类</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32</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627223"/>
          </a:xfrm>
          <a:prstGeom prst="rect">
            <a:avLst/>
          </a:prstGeom>
        </p:spPr>
        <p:txBody>
          <a:bodyPr wrap="square">
            <a:spAutoFit/>
          </a:bodyPr>
          <a:lstStyle/>
          <a:p>
            <a:pPr algn="just">
              <a:lnSpc>
                <a:spcPct val="114000"/>
              </a:lnSpc>
              <a:buClr>
                <a:srgbClr val="1F9E23"/>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包过滤防火墙和代理防火墙各有优缺点，总结如</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表所</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示。因此在实际应用中，构筑防火墙的解决方案很少采用单一的技术，大多数防火墙都是将数据包过滤和代理服务器结合起来使用的。</a:t>
            </a:r>
          </a:p>
        </p:txBody>
      </p:sp>
      <p:sp>
        <p:nvSpPr>
          <p:cNvPr id="11" name="矩形 10"/>
          <p:cNvSpPr/>
          <p:nvPr/>
        </p:nvSpPr>
        <p:spPr>
          <a:xfrm>
            <a:off x="549987" y="1314334"/>
            <a:ext cx="4801314"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包过滤防火墙与代理防火墙的比较</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pic>
        <p:nvPicPr>
          <p:cNvPr id="2" name="图片 1"/>
          <p:cNvPicPr>
            <a:picLocks noChangeAspect="1"/>
          </p:cNvPicPr>
          <p:nvPr/>
        </p:nvPicPr>
        <p:blipFill>
          <a:blip r:embed="rId2"/>
          <a:stretch>
            <a:fillRect/>
          </a:stretch>
        </p:blipFill>
        <p:spPr>
          <a:xfrm>
            <a:off x="1026109" y="2731952"/>
            <a:ext cx="10012438" cy="3649393"/>
          </a:xfrm>
          <a:prstGeom prst="rect">
            <a:avLst/>
          </a:prstGeom>
        </p:spPr>
      </p:pic>
    </p:spTree>
    <p:extLst>
      <p:ext uri="{BB962C8B-B14F-4D97-AF65-F5344CB8AC3E}">
        <p14:creationId xmlns:p14="http://schemas.microsoft.com/office/powerpoint/2010/main" val="3181127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10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anim calcmode="lin" valueType="num">
                                      <p:cBhvr>
                                        <p:cTn id="12" dur="500" fill="hold"/>
                                        <p:tgtEl>
                                          <p:spTgt spid="2"/>
                                        </p:tgtEl>
                                        <p:attrNameLst>
                                          <p:attrName>ppt_x</p:attrName>
                                        </p:attrNameLst>
                                      </p:cBhvr>
                                      <p:tavLst>
                                        <p:tav tm="0">
                                          <p:val>
                                            <p:strVal val="#ppt_x"/>
                                          </p:val>
                                        </p:tav>
                                        <p:tav tm="100000">
                                          <p:val>
                                            <p:strVal val="#ppt_x"/>
                                          </p:val>
                                        </p:tav>
                                      </p:tavLst>
                                    </p:anim>
                                    <p:anim calcmode="lin" valueType="num">
                                      <p:cBhvr>
                                        <p:cTn id="13" dur="500" fill="hold"/>
                                        <p:tgtEl>
                                          <p:spTgt spid="2"/>
                                        </p:tgtEl>
                                        <p:attrNameLst>
                                          <p:attrName>ppt_y</p:attrName>
                                        </p:attrNameLst>
                                      </p:cBhvr>
                                      <p:tavLst>
                                        <p:tav tm="0">
                                          <p:val>
                                            <p:strVal val="#ppt_y+.1"/>
                                          </p:val>
                                        </p:tav>
                                        <p:tav tm="100000">
                                          <p:val>
                                            <p:strVal val="#ppt_y"/>
                                          </p:val>
                                        </p:tav>
                                      </p:tavLst>
                                    </p:anim>
                                  </p:childTnLst>
                                </p:cTn>
                              </p:par>
                              <p:par>
                                <p:cTn id="14" presetID="12" presetClass="entr" presetSubtype="1"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p:tgtEl>
                                          <p:spTgt spid="11"/>
                                        </p:tgtEl>
                                        <p:attrNameLst>
                                          <p:attrName>ppt_y</p:attrName>
                                        </p:attrNameLst>
                                      </p:cBhvr>
                                      <p:tavLst>
                                        <p:tav tm="0">
                                          <p:val>
                                            <p:strVal val="#ppt_y-#ppt_h*1.125000"/>
                                          </p:val>
                                        </p:tav>
                                        <p:tav tm="100000">
                                          <p:val>
                                            <p:strVal val="#ppt_y"/>
                                          </p:val>
                                        </p:tav>
                                      </p:tavLst>
                                    </p:anim>
                                    <p:animEffect transition="in" filter="wipe(down)">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4288353"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防火墙的体系结构</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33</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469377"/>
          </a:xfrm>
          <a:prstGeom prst="rect">
            <a:avLst/>
          </a:prstGeom>
        </p:spPr>
        <p:txBody>
          <a:bodyPr wrap="square">
            <a:spAutoFit/>
          </a:bodyPr>
          <a:lstStyle/>
          <a:p>
            <a:pPr algn="just">
              <a:lnSpc>
                <a:spcPct val="114000"/>
              </a:lnSpc>
              <a:buClr>
                <a:srgbClr val="1F9E23"/>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屏蔽路由器是防火墙最基本的构件，是最简单也是最常见的防火墙，屏蔽路由器作为内外连接的唯一通道，要求所有的报文都必须在此通过检查，如</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示。路由器上可以安装基于</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层的报文过滤软件，实现报文过滤功能。许多路由器本身带有报文过滤配置选项，但一般比较简单。这种配置的优点是：容易实现、费用少，并且对用户的要求较低，使用方便。其缺点是日志记录能力不强，规则表庞大、复杂，整个系统依靠单一的部件来进行保护，一旦被攻击，系统管理员很难确定系统是否正在被入侵或已经被入侵了。</a:t>
            </a:r>
          </a:p>
        </p:txBody>
      </p:sp>
      <p:sp>
        <p:nvSpPr>
          <p:cNvPr id="11" name="矩形 10"/>
          <p:cNvSpPr/>
          <p:nvPr/>
        </p:nvSpPr>
        <p:spPr>
          <a:xfrm>
            <a:off x="549987" y="1314334"/>
            <a:ext cx="1723549"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屏蔽路由器</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pic>
        <p:nvPicPr>
          <p:cNvPr id="34818" name="Picture 2" descr="0716"/>
          <p:cNvPicPr>
            <a:picLocks noChangeAspect="1" noChangeArrowheads="1"/>
          </p:cNvPicPr>
          <p:nvPr/>
        </p:nvPicPr>
        <p:blipFill>
          <a:blip r:embed="rId2" cstate="print">
            <a:lum bright="6000"/>
            <a:extLst>
              <a:ext uri="{28A0092B-C50C-407E-A947-70E740481C1C}">
                <a14:useLocalDpi xmlns:a14="http://schemas.microsoft.com/office/drawing/2010/main" val="0"/>
              </a:ext>
            </a:extLst>
          </a:blip>
          <a:srcRect t="2931" b="2931"/>
          <a:stretch>
            <a:fillRect/>
          </a:stretch>
        </p:blipFill>
        <p:spPr bwMode="auto">
          <a:xfrm>
            <a:off x="3202458" y="3495426"/>
            <a:ext cx="5670738" cy="30999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00534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50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0-#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par>
                                <p:cTn id="14" presetID="42" presetClass="entr" presetSubtype="0" fill="hold" nodeType="withEffect">
                                  <p:stCondLst>
                                    <p:cond delay="1000"/>
                                  </p:stCondLst>
                                  <p:childTnLst>
                                    <p:set>
                                      <p:cBhvr>
                                        <p:cTn id="15" dur="1" fill="hold">
                                          <p:stCondLst>
                                            <p:cond delay="0"/>
                                          </p:stCondLst>
                                        </p:cTn>
                                        <p:tgtEl>
                                          <p:spTgt spid="34818"/>
                                        </p:tgtEl>
                                        <p:attrNameLst>
                                          <p:attrName>style.visibility</p:attrName>
                                        </p:attrNameLst>
                                      </p:cBhvr>
                                      <p:to>
                                        <p:strVal val="visible"/>
                                      </p:to>
                                    </p:set>
                                    <p:animEffect transition="in" filter="fade">
                                      <p:cBhvr>
                                        <p:cTn id="16" dur="500"/>
                                        <p:tgtEl>
                                          <p:spTgt spid="34818"/>
                                        </p:tgtEl>
                                      </p:cBhvr>
                                    </p:animEffect>
                                    <p:anim calcmode="lin" valueType="num">
                                      <p:cBhvr>
                                        <p:cTn id="17" dur="500" fill="hold"/>
                                        <p:tgtEl>
                                          <p:spTgt spid="34818"/>
                                        </p:tgtEl>
                                        <p:attrNameLst>
                                          <p:attrName>ppt_x</p:attrName>
                                        </p:attrNameLst>
                                      </p:cBhvr>
                                      <p:tavLst>
                                        <p:tav tm="0">
                                          <p:val>
                                            <p:strVal val="#ppt_x"/>
                                          </p:val>
                                        </p:tav>
                                        <p:tav tm="100000">
                                          <p:val>
                                            <p:strVal val="#ppt_x"/>
                                          </p:val>
                                        </p:tav>
                                      </p:tavLst>
                                    </p:anim>
                                    <p:anim calcmode="lin" valueType="num">
                                      <p:cBhvr>
                                        <p:cTn id="18" dur="500" fill="hold"/>
                                        <p:tgtEl>
                                          <p:spTgt spid="34818"/>
                                        </p:tgtEl>
                                        <p:attrNameLst>
                                          <p:attrName>ppt_y</p:attrName>
                                        </p:attrNameLst>
                                      </p:cBhvr>
                                      <p:tavLst>
                                        <p:tav tm="0">
                                          <p:val>
                                            <p:strVal val="#ppt_y+.1"/>
                                          </p:val>
                                        </p:tav>
                                        <p:tav tm="100000">
                                          <p:val>
                                            <p:strVal val="#ppt_y"/>
                                          </p:val>
                                        </p:tav>
                                      </p:tavLst>
                                    </p:anim>
                                  </p:childTnLst>
                                </p:cTn>
                              </p:par>
                              <p:par>
                                <p:cTn id="19" presetID="12" presetClass="entr" presetSubtype="1"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p:tgtEl>
                                          <p:spTgt spid="11"/>
                                        </p:tgtEl>
                                        <p:attrNameLst>
                                          <p:attrName>ppt_y</p:attrName>
                                        </p:attrNameLst>
                                      </p:cBhvr>
                                      <p:tavLst>
                                        <p:tav tm="0">
                                          <p:val>
                                            <p:strVal val="#ppt_y-#ppt_h*1.125000"/>
                                          </p:val>
                                        </p:tav>
                                        <p:tav tm="100000">
                                          <p:val>
                                            <p:strVal val="#ppt_y"/>
                                          </p:val>
                                        </p:tav>
                                      </p:tavLst>
                                    </p:anim>
                                    <p:animEffect transition="in" filter="wipe(down)">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P spid="1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4288353"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防火墙的体系结构</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34</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188659"/>
          </a:xfrm>
          <a:prstGeom prst="rect">
            <a:avLst/>
          </a:prstGeom>
        </p:spPr>
        <p:txBody>
          <a:bodyPr wrap="square">
            <a:spAutoFit/>
          </a:bodyPr>
          <a:lstStyle/>
          <a:p>
            <a:pPr algn="just">
              <a:lnSpc>
                <a:spcPct val="114000"/>
              </a:lnSpc>
              <a:buClr>
                <a:srgbClr val="1F9E23"/>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双宿主主机是一台安装有两块网卡的计算机，每块网卡有各自的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地址，并分别与受保护网和外部网相连。如果外部网络上的计算机想与内部网络上的计算机进行通信，它就必须与双宿主主机上与外部网络相连的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地址联系，代理服务器软件再通过另一块网卡与内部网络相连接。也就是说，外部网络与内部网络不能直接通信，它们之间的通信必须经过双宿主主机的过滤和控制，如</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示。</a:t>
            </a:r>
          </a:p>
        </p:txBody>
      </p:sp>
      <p:sp>
        <p:nvSpPr>
          <p:cNvPr id="11" name="矩形 10"/>
          <p:cNvSpPr/>
          <p:nvPr/>
        </p:nvSpPr>
        <p:spPr>
          <a:xfrm>
            <a:off x="549987" y="1314334"/>
            <a:ext cx="2339102"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双宿主主机网关</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pic>
        <p:nvPicPr>
          <p:cNvPr id="35842" name="Picture 2" descr="07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7880" y="3607856"/>
            <a:ext cx="9768896" cy="2423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3663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1000"/>
                                  </p:stCondLst>
                                  <p:childTnLst>
                                    <p:set>
                                      <p:cBhvr>
                                        <p:cTn id="10" dur="1" fill="hold">
                                          <p:stCondLst>
                                            <p:cond delay="0"/>
                                          </p:stCondLst>
                                        </p:cTn>
                                        <p:tgtEl>
                                          <p:spTgt spid="35842"/>
                                        </p:tgtEl>
                                        <p:attrNameLst>
                                          <p:attrName>style.visibility</p:attrName>
                                        </p:attrNameLst>
                                      </p:cBhvr>
                                      <p:to>
                                        <p:strVal val="visible"/>
                                      </p:to>
                                    </p:set>
                                    <p:animEffect transition="in" filter="fade">
                                      <p:cBhvr>
                                        <p:cTn id="11" dur="500"/>
                                        <p:tgtEl>
                                          <p:spTgt spid="35842"/>
                                        </p:tgtEl>
                                      </p:cBhvr>
                                    </p:animEffect>
                                    <p:anim calcmode="lin" valueType="num">
                                      <p:cBhvr>
                                        <p:cTn id="12" dur="500" fill="hold"/>
                                        <p:tgtEl>
                                          <p:spTgt spid="35842"/>
                                        </p:tgtEl>
                                        <p:attrNameLst>
                                          <p:attrName>ppt_x</p:attrName>
                                        </p:attrNameLst>
                                      </p:cBhvr>
                                      <p:tavLst>
                                        <p:tav tm="0">
                                          <p:val>
                                            <p:strVal val="#ppt_x"/>
                                          </p:val>
                                        </p:tav>
                                        <p:tav tm="100000">
                                          <p:val>
                                            <p:strVal val="#ppt_x"/>
                                          </p:val>
                                        </p:tav>
                                      </p:tavLst>
                                    </p:anim>
                                    <p:anim calcmode="lin" valueType="num">
                                      <p:cBhvr>
                                        <p:cTn id="13" dur="500" fill="hold"/>
                                        <p:tgtEl>
                                          <p:spTgt spid="35842"/>
                                        </p:tgtEl>
                                        <p:attrNameLst>
                                          <p:attrName>ppt_y</p:attrName>
                                        </p:attrNameLst>
                                      </p:cBhvr>
                                      <p:tavLst>
                                        <p:tav tm="0">
                                          <p:val>
                                            <p:strVal val="#ppt_y+.1"/>
                                          </p:val>
                                        </p:tav>
                                        <p:tav tm="100000">
                                          <p:val>
                                            <p:strVal val="#ppt_y"/>
                                          </p:val>
                                        </p:tav>
                                      </p:tavLst>
                                    </p:anim>
                                  </p:childTnLst>
                                </p:cTn>
                              </p:par>
                              <p:par>
                                <p:cTn id="14" presetID="12" presetClass="entr" presetSubtype="1"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p:tgtEl>
                                          <p:spTgt spid="11"/>
                                        </p:tgtEl>
                                        <p:attrNameLst>
                                          <p:attrName>ppt_y</p:attrName>
                                        </p:attrNameLst>
                                      </p:cBhvr>
                                      <p:tavLst>
                                        <p:tav tm="0">
                                          <p:val>
                                            <p:strVal val="#ppt_y-#ppt_h*1.125000"/>
                                          </p:val>
                                        </p:tav>
                                        <p:tav tm="100000">
                                          <p:val>
                                            <p:strVal val="#ppt_y"/>
                                          </p:val>
                                        </p:tav>
                                      </p:tavLst>
                                    </p:anim>
                                    <p:animEffect transition="in" filter="wipe(down)">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1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4288353"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防火墙的体系结构</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35</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469377"/>
          </a:xfrm>
          <a:prstGeom prst="rect">
            <a:avLst/>
          </a:prstGeom>
        </p:spPr>
        <p:txBody>
          <a:bodyPr wrap="square">
            <a:spAutoFit/>
          </a:bodyPr>
          <a:lstStyle/>
          <a:p>
            <a:pPr algn="just">
              <a:lnSpc>
                <a:spcPct val="114000"/>
              </a:lnSpc>
              <a:buClr>
                <a:srgbClr val="1F9E23"/>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这种配置的优点在于：网关可将受保护网络与外界完全隔离：代理服务器可提供日志，有助于网络管理员确认哪些主机可能已被入侵。同时，由于它本身是一台主机，所以可用于诸如身份验证服务器及代理服务器，使其具有多种功能。它的缺点是：双宿主主机的每项服务必须使用专门设计的代理服务器，即使较新的代理服务器能处理几种服务，也不能同时进行；另外，一旦双宿主主机受到攻击，并使其只具有路由功能，那么任何网上用户都可以随便访问内部网络了，这将严重损害网络的安全性。</a:t>
            </a:r>
          </a:p>
        </p:txBody>
      </p:sp>
      <p:sp>
        <p:nvSpPr>
          <p:cNvPr id="11" name="矩形 10"/>
          <p:cNvSpPr/>
          <p:nvPr/>
        </p:nvSpPr>
        <p:spPr>
          <a:xfrm>
            <a:off x="549987" y="1314334"/>
            <a:ext cx="2339102"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双宿主主机网关</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pic>
        <p:nvPicPr>
          <p:cNvPr id="35842" name="Picture 2" descr="07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7880" y="3607856"/>
            <a:ext cx="9768896" cy="2423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51792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4288353"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防火墙的体系结构</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36</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495922"/>
          </a:xfrm>
          <a:prstGeom prst="rect">
            <a:avLst/>
          </a:prstGeom>
        </p:spPr>
        <p:txBody>
          <a:bodyPr wrap="square">
            <a:spAutoFit/>
          </a:bodyPr>
          <a:lstStyle/>
          <a:p>
            <a:pPr algn="just">
              <a:lnSpc>
                <a:spcPct val="114000"/>
              </a:lnSpc>
              <a:buClr>
                <a:srgbClr val="1F9E23"/>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屏蔽主机网关由屏蔽路由器和应用网关组成，屏蔽路由器的作用是包过滤，应用网关的作用是代理服务。这样，在内部网络和外部网络之间建立了两道安全屏障，既实现了网络层安全，又实现了应用层安全。来自外部网络的所有通信都会连接到屏蔽路由器，它根据所设置的规则过滤这些通信。在多数情况下，与应用网关之外的机器的通信都会被拒绝。网关的代理服务器软件用自己的规则，将被允许的通信传送到受保护的网络上。在这种情况下，应用网关只有一块网卡，因此它不是双宿主主机网关，如</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示。</a:t>
            </a:r>
          </a:p>
        </p:txBody>
      </p:sp>
      <p:sp>
        <p:nvSpPr>
          <p:cNvPr id="11" name="矩形 10"/>
          <p:cNvSpPr/>
          <p:nvPr/>
        </p:nvSpPr>
        <p:spPr>
          <a:xfrm>
            <a:off x="549987" y="1314334"/>
            <a:ext cx="2031325"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屏蔽主机网关</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pic>
        <p:nvPicPr>
          <p:cNvPr id="36866" name="Picture 2" descr="0718"/>
          <p:cNvPicPr>
            <a:picLocks noChangeAspect="1" noChangeArrowheads="1"/>
          </p:cNvPicPr>
          <p:nvPr/>
        </p:nvPicPr>
        <p:blipFill>
          <a:blip r:embed="rId2" cstate="print">
            <a:extLst>
              <a:ext uri="{28A0092B-C50C-407E-A947-70E740481C1C}">
                <a14:useLocalDpi xmlns:a14="http://schemas.microsoft.com/office/drawing/2010/main" val="0"/>
              </a:ext>
            </a:extLst>
          </a:blip>
          <a:srcRect t="2977" b="2635"/>
          <a:stretch>
            <a:fillRect/>
          </a:stretch>
        </p:blipFill>
        <p:spPr bwMode="auto">
          <a:xfrm>
            <a:off x="1428975" y="3681512"/>
            <a:ext cx="9206706" cy="2699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655241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1000"/>
                                  </p:stCondLst>
                                  <p:childTnLst>
                                    <p:set>
                                      <p:cBhvr>
                                        <p:cTn id="10" dur="1" fill="hold">
                                          <p:stCondLst>
                                            <p:cond delay="0"/>
                                          </p:stCondLst>
                                        </p:cTn>
                                        <p:tgtEl>
                                          <p:spTgt spid="36866"/>
                                        </p:tgtEl>
                                        <p:attrNameLst>
                                          <p:attrName>style.visibility</p:attrName>
                                        </p:attrNameLst>
                                      </p:cBhvr>
                                      <p:to>
                                        <p:strVal val="visible"/>
                                      </p:to>
                                    </p:set>
                                    <p:animEffect transition="in" filter="fade">
                                      <p:cBhvr>
                                        <p:cTn id="11" dur="500"/>
                                        <p:tgtEl>
                                          <p:spTgt spid="36866"/>
                                        </p:tgtEl>
                                      </p:cBhvr>
                                    </p:animEffect>
                                    <p:anim calcmode="lin" valueType="num">
                                      <p:cBhvr>
                                        <p:cTn id="12" dur="500" fill="hold"/>
                                        <p:tgtEl>
                                          <p:spTgt spid="36866"/>
                                        </p:tgtEl>
                                        <p:attrNameLst>
                                          <p:attrName>ppt_x</p:attrName>
                                        </p:attrNameLst>
                                      </p:cBhvr>
                                      <p:tavLst>
                                        <p:tav tm="0">
                                          <p:val>
                                            <p:strVal val="#ppt_x"/>
                                          </p:val>
                                        </p:tav>
                                        <p:tav tm="100000">
                                          <p:val>
                                            <p:strVal val="#ppt_x"/>
                                          </p:val>
                                        </p:tav>
                                      </p:tavLst>
                                    </p:anim>
                                    <p:anim calcmode="lin" valueType="num">
                                      <p:cBhvr>
                                        <p:cTn id="13" dur="500" fill="hold"/>
                                        <p:tgtEl>
                                          <p:spTgt spid="36866"/>
                                        </p:tgtEl>
                                        <p:attrNameLst>
                                          <p:attrName>ppt_y</p:attrName>
                                        </p:attrNameLst>
                                      </p:cBhvr>
                                      <p:tavLst>
                                        <p:tav tm="0">
                                          <p:val>
                                            <p:strVal val="#ppt_y+.1"/>
                                          </p:val>
                                        </p:tav>
                                        <p:tav tm="100000">
                                          <p:val>
                                            <p:strVal val="#ppt_y"/>
                                          </p:val>
                                        </p:tav>
                                      </p:tavLst>
                                    </p:anim>
                                  </p:childTnLst>
                                </p:cTn>
                              </p:par>
                              <p:par>
                                <p:cTn id="14" presetID="12" presetClass="entr" presetSubtype="1"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p:tgtEl>
                                          <p:spTgt spid="11"/>
                                        </p:tgtEl>
                                        <p:attrNameLst>
                                          <p:attrName>ppt_y</p:attrName>
                                        </p:attrNameLst>
                                      </p:cBhvr>
                                      <p:tavLst>
                                        <p:tav tm="0">
                                          <p:val>
                                            <p:strVal val="#ppt_y-#ppt_h*1.125000"/>
                                          </p:val>
                                        </p:tav>
                                        <p:tav tm="100000">
                                          <p:val>
                                            <p:strVal val="#ppt_y"/>
                                          </p:val>
                                        </p:tav>
                                      </p:tavLst>
                                    </p:anim>
                                    <p:animEffect transition="in" filter="wipe(down)">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1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4288353"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防火墙的体系结构</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37</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188659"/>
          </a:xfrm>
          <a:prstGeom prst="rect">
            <a:avLst/>
          </a:prstGeom>
        </p:spPr>
        <p:txBody>
          <a:bodyPr wrap="square">
            <a:spAutoFit/>
          </a:bodyPr>
          <a:lstStyle/>
          <a:p>
            <a:pPr algn="just">
              <a:lnSpc>
                <a:spcPct val="114000"/>
              </a:lnSpc>
              <a:buClr>
                <a:srgbClr val="1F9E23"/>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屏蔽主机网关比双宿主主机网关设置更加灵活，它可以设置成使屏蔽路由器将某些通信直接传到内部网络的站点，而不是传到应用层网关。另外，屏蔽主机网关具有双重保护，安全性更高。它的缺点主要是，由于要求对两个部件配置，使它们能协同工作，所以屏蔽主机网关的配置工作较复杂。另外，如果攻击者成功入侵了应用网关或屏蔽路由器，则内部网络的主机将失去任何的安全保护，整个网络将对攻击者敞开。</a:t>
            </a:r>
          </a:p>
        </p:txBody>
      </p:sp>
      <p:sp>
        <p:nvSpPr>
          <p:cNvPr id="11" name="矩形 10"/>
          <p:cNvSpPr/>
          <p:nvPr/>
        </p:nvSpPr>
        <p:spPr>
          <a:xfrm>
            <a:off x="549987" y="1314334"/>
            <a:ext cx="2031325"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屏蔽主机网关</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pic>
        <p:nvPicPr>
          <p:cNvPr id="35842" name="Picture 2" descr="07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7880" y="3607856"/>
            <a:ext cx="9768896" cy="2423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1704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4288353"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防火墙的体系结构</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38</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495922"/>
          </a:xfrm>
          <a:prstGeom prst="rect">
            <a:avLst/>
          </a:prstGeom>
        </p:spPr>
        <p:txBody>
          <a:bodyPr wrap="square">
            <a:spAutoFit/>
          </a:bodyPr>
          <a:lstStyle/>
          <a:p>
            <a:pPr algn="just">
              <a:lnSpc>
                <a:spcPct val="114000"/>
              </a:lnSpc>
              <a:buClr>
                <a:srgbClr val="1F9E23"/>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屏蔽子网系统结构是在屏蔽主机网关的基础上再添加一个屏蔽路由器，两个路由器放在子网的两端，三者形成了一个被称为“非军事区（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Demilitarized Zone</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DMZ</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）”的子网，</a:t>
            </a:r>
          </a:p>
          <a:p>
            <a:pPr algn="just">
              <a:lnSpc>
                <a:spcPct val="114000"/>
              </a:lnSpc>
              <a:buClr>
                <a:srgbClr val="1F9E23"/>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这种方法在内部网络和外部网络之间建立了一个被隔离的子网。用两台屏蔽路由器将这一子网分别与内部网络和外部网络分开。内部网络和外部网络均可访问被屏蔽子网，但禁止它们穿过被屏蔽子网通信。外部屏蔽路由器和应用网关与在屏蔽主机网关中的功能相同，内部屏蔽路由器在应用网关和受保护网络之间提供附加保护。</a:t>
            </a:r>
          </a:p>
        </p:txBody>
      </p:sp>
      <p:sp>
        <p:nvSpPr>
          <p:cNvPr id="11" name="矩形 10"/>
          <p:cNvSpPr/>
          <p:nvPr/>
        </p:nvSpPr>
        <p:spPr>
          <a:xfrm>
            <a:off x="549987" y="1314334"/>
            <a:ext cx="1415772"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屏蔽子网</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pic>
        <p:nvPicPr>
          <p:cNvPr id="37890" name="Picture 2" descr="0719"/>
          <p:cNvPicPr>
            <a:picLocks noChangeAspect="1" noChangeArrowheads="1"/>
          </p:cNvPicPr>
          <p:nvPr/>
        </p:nvPicPr>
        <p:blipFill>
          <a:blip r:embed="rId2" cstate="print">
            <a:extLst>
              <a:ext uri="{28A0092B-C50C-407E-A947-70E740481C1C}">
                <a14:useLocalDpi xmlns:a14="http://schemas.microsoft.com/office/drawing/2010/main" val="0"/>
              </a:ext>
            </a:extLst>
          </a:blip>
          <a:srcRect t="3000" b="3000"/>
          <a:stretch>
            <a:fillRect/>
          </a:stretch>
        </p:blipFill>
        <p:spPr bwMode="auto">
          <a:xfrm>
            <a:off x="844424" y="3708057"/>
            <a:ext cx="10375808" cy="2597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34341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1000"/>
                                  </p:stCondLst>
                                  <p:childTnLst>
                                    <p:set>
                                      <p:cBhvr>
                                        <p:cTn id="10" dur="1" fill="hold">
                                          <p:stCondLst>
                                            <p:cond delay="0"/>
                                          </p:stCondLst>
                                        </p:cTn>
                                        <p:tgtEl>
                                          <p:spTgt spid="37890"/>
                                        </p:tgtEl>
                                        <p:attrNameLst>
                                          <p:attrName>style.visibility</p:attrName>
                                        </p:attrNameLst>
                                      </p:cBhvr>
                                      <p:to>
                                        <p:strVal val="visible"/>
                                      </p:to>
                                    </p:set>
                                    <p:animEffect transition="in" filter="fade">
                                      <p:cBhvr>
                                        <p:cTn id="11" dur="500"/>
                                        <p:tgtEl>
                                          <p:spTgt spid="37890"/>
                                        </p:tgtEl>
                                      </p:cBhvr>
                                    </p:animEffect>
                                    <p:anim calcmode="lin" valueType="num">
                                      <p:cBhvr>
                                        <p:cTn id="12" dur="500" fill="hold"/>
                                        <p:tgtEl>
                                          <p:spTgt spid="37890"/>
                                        </p:tgtEl>
                                        <p:attrNameLst>
                                          <p:attrName>ppt_x</p:attrName>
                                        </p:attrNameLst>
                                      </p:cBhvr>
                                      <p:tavLst>
                                        <p:tav tm="0">
                                          <p:val>
                                            <p:strVal val="#ppt_x"/>
                                          </p:val>
                                        </p:tav>
                                        <p:tav tm="100000">
                                          <p:val>
                                            <p:strVal val="#ppt_x"/>
                                          </p:val>
                                        </p:tav>
                                      </p:tavLst>
                                    </p:anim>
                                    <p:anim calcmode="lin" valueType="num">
                                      <p:cBhvr>
                                        <p:cTn id="13" dur="500" fill="hold"/>
                                        <p:tgtEl>
                                          <p:spTgt spid="37890"/>
                                        </p:tgtEl>
                                        <p:attrNameLst>
                                          <p:attrName>ppt_y</p:attrName>
                                        </p:attrNameLst>
                                      </p:cBhvr>
                                      <p:tavLst>
                                        <p:tav tm="0">
                                          <p:val>
                                            <p:strVal val="#ppt_y+.1"/>
                                          </p:val>
                                        </p:tav>
                                        <p:tav tm="100000">
                                          <p:val>
                                            <p:strVal val="#ppt_y"/>
                                          </p:val>
                                        </p:tav>
                                      </p:tavLst>
                                    </p:anim>
                                  </p:childTnLst>
                                </p:cTn>
                              </p:par>
                              <p:par>
                                <p:cTn id="14" presetID="12" presetClass="entr" presetSubtype="1"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p:tgtEl>
                                          <p:spTgt spid="11"/>
                                        </p:tgtEl>
                                        <p:attrNameLst>
                                          <p:attrName>ppt_y</p:attrName>
                                        </p:attrNameLst>
                                      </p:cBhvr>
                                      <p:tavLst>
                                        <p:tav tm="0">
                                          <p:val>
                                            <p:strVal val="#ppt_y-#ppt_h*1.125000"/>
                                          </p:val>
                                        </p:tav>
                                        <p:tav tm="100000">
                                          <p:val>
                                            <p:strVal val="#ppt_y"/>
                                          </p:val>
                                        </p:tav>
                                      </p:tavLst>
                                    </p:anim>
                                    <p:animEffect transition="in" filter="wipe(down)">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1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332328" y="2050222"/>
            <a:ext cx="4951740" cy="4467310"/>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549987" y="698680"/>
            <a:ext cx="2236510" cy="707886"/>
          </a:xfrm>
          <a:prstGeom prst="rect">
            <a:avLst/>
          </a:prstGeom>
        </p:spPr>
        <p:txBody>
          <a:bodyPr wrap="none">
            <a:spAutoFit/>
          </a:bodyPr>
          <a:lstStyle/>
          <a:p>
            <a:r>
              <a:rPr lang="zh-CN" altLang="en-US"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4" name="组合 3"/>
          <p:cNvGrpSpPr/>
          <p:nvPr/>
        </p:nvGrpSpPr>
        <p:grpSpPr>
          <a:xfrm>
            <a:off x="11856640" y="548680"/>
            <a:ext cx="335360" cy="8824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39</a:t>
              </a:r>
              <a:endParaRPr lang="zh-CN" altLang="en-US" sz="1067"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pic>
        <p:nvPicPr>
          <p:cNvPr id="3074" name="Picture 2" descr="C:\Users\Admin\Desktop\Nipic_2716341_20100921120319054802.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5272" t="1031" r="5163" b="1671"/>
          <a:stretch/>
        </p:blipFill>
        <p:spPr bwMode="auto">
          <a:xfrm>
            <a:off x="6813362" y="1939181"/>
            <a:ext cx="3439647" cy="4578351"/>
          </a:xfrm>
          <a:prstGeom prst="rect">
            <a:avLst/>
          </a:prstGeom>
          <a:noFill/>
          <a:effectLst>
            <a:reflection blurRad="6350" stA="12000" endPos="1000" dir="5400000" sy="-100000" algn="bl" rotWithShape="0"/>
          </a:effectLst>
          <a:extLst>
            <a:ext uri="{909E8E84-426E-40DD-AFC4-6F175D3DCCD1}">
              <a14:hiddenFill xmlns:a14="http://schemas.microsoft.com/office/drawing/2010/main">
                <a:solidFill>
                  <a:srgbClr val="FFFFFF"/>
                </a:solidFill>
              </a14:hiddenFill>
            </a:ext>
          </a:extLst>
        </p:spPr>
      </p:pic>
      <p:grpSp>
        <p:nvGrpSpPr>
          <p:cNvPr id="73" name="组合 72"/>
          <p:cNvGrpSpPr/>
          <p:nvPr/>
        </p:nvGrpSpPr>
        <p:grpSpPr>
          <a:xfrm>
            <a:off x="1617035" y="2206882"/>
            <a:ext cx="4511392" cy="4008341"/>
            <a:chOff x="5900720" y="1014083"/>
            <a:chExt cx="3383544" cy="3006257"/>
          </a:xfrm>
        </p:grpSpPr>
        <p:grpSp>
          <p:nvGrpSpPr>
            <p:cNvPr id="74" name="组合 73"/>
            <p:cNvGrpSpPr/>
            <p:nvPr/>
          </p:nvGrpSpPr>
          <p:grpSpPr>
            <a:xfrm>
              <a:off x="5900720" y="1049692"/>
              <a:ext cx="371979" cy="371980"/>
              <a:chOff x="5903913" y="4632325"/>
              <a:chExt cx="257175" cy="257176"/>
            </a:xfrm>
            <a:solidFill>
              <a:schemeClr val="bg1"/>
            </a:solidFill>
          </p:grpSpPr>
          <p:sp>
            <p:nvSpPr>
              <p:cNvPr id="76"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7"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8"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9"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75" name="矩形 74"/>
            <p:cNvSpPr/>
            <p:nvPr/>
          </p:nvSpPr>
          <p:spPr>
            <a:xfrm>
              <a:off x="6358358" y="1014083"/>
              <a:ext cx="2925906" cy="3006257"/>
            </a:xfrm>
            <a:prstGeom prst="rect">
              <a:avLst/>
            </a:prstGeom>
          </p:spPr>
          <p:txBody>
            <a:bodyPr wrap="square">
              <a:spAutoFit/>
            </a:bodyPr>
            <a:lstStyle/>
            <a:p>
              <a:pPr>
                <a:lnSpc>
                  <a:spcPct val="114000"/>
                </a:lnSpc>
              </a:pPr>
              <a:r>
                <a:rPr lang="zh-CN" altLang="en-US" sz="2667" dirty="0">
                  <a:solidFill>
                    <a:schemeClr val="bg1"/>
                  </a:solidFill>
                  <a:latin typeface="MStiffHei HKS UltraBold" panose="00000900000000000000" pitchFamily="2" charset="-120"/>
                  <a:ea typeface="MStiffHei HKS UltraBold" panose="00000900000000000000" pitchFamily="2" charset="-120"/>
                  <a:cs typeface="Arial" panose="020B0604020202020204" pitchFamily="34" charset="0"/>
                </a:rPr>
                <a:t>任务实施条件：</a:t>
              </a:r>
              <a:endParaRPr lang="en-US" altLang="zh-CN" sz="2667" dirty="0">
                <a:solidFill>
                  <a:schemeClr val="bg1"/>
                </a:solidFill>
                <a:latin typeface="MStiffHei HKS UltraBold" panose="00000900000000000000" pitchFamily="2" charset="-120"/>
                <a:ea typeface="MStiffHei HKS UltraBold" panose="00000900000000000000" pitchFamily="2" charset="-120"/>
                <a:cs typeface="Arial" panose="020B0604020202020204" pitchFamily="34" charset="0"/>
              </a:endParaRPr>
            </a:p>
            <a:p>
              <a:pPr marL="342900" indent="-342900">
                <a:lnSpc>
                  <a:spcPct val="150000"/>
                </a:lnSpc>
                <a:buFont typeface="Wingdings" panose="05000000000000000000" pitchFamily="2" charset="2"/>
                <a:buChar char="l"/>
              </a:pPr>
              <a:r>
                <a:rPr lang="en-US" altLang="zh-CN" sz="1867" dirty="0">
                  <a:solidFill>
                    <a:schemeClr val="bg1"/>
                  </a:solidFill>
                  <a:latin typeface="Century Gothic" panose="020B0502020202020204" pitchFamily="34" charset="0"/>
                  <a:cs typeface="Arial" panose="020B0604020202020204" pitchFamily="34" charset="0"/>
                </a:rPr>
                <a:t>1</a:t>
              </a:r>
              <a:r>
                <a:rPr lang="zh-CN" altLang="en-US" sz="1867" dirty="0" smtClean="0">
                  <a:solidFill>
                    <a:schemeClr val="bg1"/>
                  </a:solidFill>
                  <a:latin typeface="Century Gothic" panose="020B0502020202020204" pitchFamily="34" charset="0"/>
                  <a:cs typeface="Arial" panose="020B0604020202020204" pitchFamily="34" charset="0"/>
                </a:rPr>
                <a:t>台安装</a:t>
              </a:r>
              <a:r>
                <a:rPr lang="en-US" altLang="zh-CN" sz="1867" dirty="0" smtClean="0">
                  <a:solidFill>
                    <a:schemeClr val="bg1"/>
                  </a:solidFill>
                  <a:latin typeface="Century Gothic" panose="020B0502020202020204" pitchFamily="34" charset="0"/>
                  <a:cs typeface="Arial" panose="020B0604020202020204" pitchFamily="34" charset="0"/>
                </a:rPr>
                <a:t>Windows 2003</a:t>
              </a:r>
              <a:r>
                <a:rPr lang="zh-CN" altLang="en-US" sz="1867" dirty="0" smtClean="0">
                  <a:solidFill>
                    <a:schemeClr val="bg1"/>
                  </a:solidFill>
                  <a:latin typeface="Century Gothic" panose="020B0502020202020204" pitchFamily="34" charset="0"/>
                  <a:cs typeface="Arial" panose="020B0604020202020204" pitchFamily="34" charset="0"/>
                </a:rPr>
                <a:t>的服务器，</a:t>
              </a:r>
              <a:r>
                <a:rPr lang="en-US" altLang="zh-CN" sz="1867" dirty="0" smtClean="0">
                  <a:solidFill>
                    <a:schemeClr val="bg1"/>
                  </a:solidFill>
                  <a:latin typeface="Century Gothic" panose="020B0502020202020204" pitchFamily="34" charset="0"/>
                  <a:cs typeface="Arial" panose="020B0604020202020204" pitchFamily="34" charset="0"/>
                </a:rPr>
                <a:t>IP</a:t>
              </a:r>
              <a:r>
                <a:rPr lang="zh-CN" altLang="en-US" sz="1867" dirty="0">
                  <a:solidFill>
                    <a:schemeClr val="bg1"/>
                  </a:solidFill>
                  <a:latin typeface="Century Gothic" panose="020B0502020202020204" pitchFamily="34" charset="0"/>
                  <a:cs typeface="Arial" panose="020B0604020202020204" pitchFamily="34" charset="0"/>
                </a:rPr>
                <a:t>地址为</a:t>
              </a:r>
              <a:r>
                <a:rPr lang="en-US" altLang="zh-CN" sz="1867" dirty="0">
                  <a:solidFill>
                    <a:schemeClr val="bg1"/>
                  </a:solidFill>
                  <a:latin typeface="Century Gothic" panose="020B0502020202020204" pitchFamily="34" charset="0"/>
                  <a:cs typeface="Arial" panose="020B0604020202020204" pitchFamily="34" charset="0"/>
                </a:rPr>
                <a:t>192.168.2.102</a:t>
              </a:r>
              <a:r>
                <a:rPr lang="zh-CN" altLang="en-US" sz="1867" dirty="0">
                  <a:solidFill>
                    <a:schemeClr val="bg1"/>
                  </a:solidFill>
                  <a:latin typeface="Century Gothic" panose="020B0502020202020204" pitchFamily="34" charset="0"/>
                  <a:cs typeface="Arial" panose="020B0604020202020204" pitchFamily="34" charset="0"/>
                </a:rPr>
                <a:t>，开放文件共享服务，建有</a:t>
              </a:r>
              <a:r>
                <a:rPr lang="en-US" altLang="zh-CN" sz="1867" dirty="0">
                  <a:solidFill>
                    <a:schemeClr val="bg1"/>
                  </a:solidFill>
                  <a:latin typeface="Century Gothic" panose="020B0502020202020204" pitchFamily="34" charset="0"/>
                  <a:cs typeface="Arial" panose="020B0604020202020204" pitchFamily="34" charset="0"/>
                </a:rPr>
                <a:t>Web</a:t>
              </a:r>
              <a:r>
                <a:rPr lang="zh-CN" altLang="en-US" sz="1867" dirty="0">
                  <a:solidFill>
                    <a:schemeClr val="bg1"/>
                  </a:solidFill>
                  <a:latin typeface="Century Gothic" panose="020B0502020202020204" pitchFamily="34" charset="0"/>
                  <a:cs typeface="Arial" panose="020B0604020202020204" pitchFamily="34" charset="0"/>
                </a:rPr>
                <a:t>站点和</a:t>
              </a:r>
              <a:r>
                <a:rPr lang="en-US" altLang="zh-CN" sz="1867" dirty="0">
                  <a:solidFill>
                    <a:schemeClr val="bg1"/>
                  </a:solidFill>
                  <a:latin typeface="Century Gothic" panose="020B0502020202020204" pitchFamily="34" charset="0"/>
                  <a:cs typeface="Arial" panose="020B0604020202020204" pitchFamily="34" charset="0"/>
                </a:rPr>
                <a:t>FTP</a:t>
              </a:r>
              <a:r>
                <a:rPr lang="zh-CN" altLang="en-US" sz="1867" dirty="0">
                  <a:solidFill>
                    <a:schemeClr val="bg1"/>
                  </a:solidFill>
                  <a:latin typeface="Century Gothic" panose="020B0502020202020204" pitchFamily="34" charset="0"/>
                  <a:cs typeface="Arial" panose="020B0604020202020204" pitchFamily="34" charset="0"/>
                </a:rPr>
                <a:t>站点，用于测试和</a:t>
              </a:r>
              <a:r>
                <a:rPr lang="zh-CN" altLang="en-US" sz="1867" dirty="0" smtClean="0">
                  <a:solidFill>
                    <a:schemeClr val="bg1"/>
                  </a:solidFill>
                  <a:latin typeface="Century Gothic" panose="020B0502020202020204" pitchFamily="34" charset="0"/>
                  <a:cs typeface="Arial" panose="020B0604020202020204" pitchFamily="34" charset="0"/>
                </a:rPr>
                <a:t>验证</a:t>
              </a:r>
              <a:endParaRPr lang="en-US" altLang="zh-CN" sz="1867" dirty="0" smtClean="0">
                <a:solidFill>
                  <a:schemeClr val="bg1"/>
                </a:solidFill>
                <a:latin typeface="Century Gothic" panose="020B0502020202020204" pitchFamily="34" charset="0"/>
                <a:cs typeface="Arial" panose="020B0604020202020204" pitchFamily="34" charset="0"/>
              </a:endParaRPr>
            </a:p>
            <a:p>
              <a:pPr marL="342900" indent="-342900">
                <a:lnSpc>
                  <a:spcPct val="150000"/>
                </a:lnSpc>
                <a:buFont typeface="Wingdings" panose="05000000000000000000" pitchFamily="2" charset="2"/>
                <a:buChar char="l"/>
              </a:pPr>
              <a:r>
                <a:rPr lang="en-US" altLang="zh-CN" sz="1867" dirty="0" smtClean="0">
                  <a:solidFill>
                    <a:schemeClr val="bg1"/>
                  </a:solidFill>
                  <a:latin typeface="Century Gothic" panose="020B0502020202020204" pitchFamily="34" charset="0"/>
                  <a:cs typeface="Arial" panose="020B0604020202020204" pitchFamily="34" charset="0"/>
                </a:rPr>
                <a:t>1</a:t>
              </a:r>
              <a:r>
                <a:rPr lang="zh-CN" altLang="en-US" sz="1867" dirty="0">
                  <a:solidFill>
                    <a:schemeClr val="bg1"/>
                  </a:solidFill>
                  <a:latin typeface="Century Gothic" panose="020B0502020202020204" pitchFamily="34" charset="0"/>
                  <a:cs typeface="Arial" panose="020B0604020202020204" pitchFamily="34" charset="0"/>
                </a:rPr>
                <a:t>台装有</a:t>
              </a:r>
              <a:r>
                <a:rPr lang="en-US" altLang="zh-CN" sz="1867" dirty="0">
                  <a:solidFill>
                    <a:schemeClr val="bg1"/>
                  </a:solidFill>
                  <a:latin typeface="Century Gothic" panose="020B0502020202020204" pitchFamily="34" charset="0"/>
                  <a:cs typeface="Arial" panose="020B0604020202020204" pitchFamily="34" charset="0"/>
                </a:rPr>
                <a:t>Windows 2000/XP</a:t>
              </a:r>
              <a:r>
                <a:rPr lang="zh-CN" altLang="en-US" sz="1867" dirty="0" smtClean="0">
                  <a:solidFill>
                    <a:schemeClr val="bg1"/>
                  </a:solidFill>
                  <a:latin typeface="Century Gothic" panose="020B0502020202020204" pitchFamily="34" charset="0"/>
                  <a:cs typeface="Arial" panose="020B0604020202020204" pitchFamily="34" charset="0"/>
                </a:rPr>
                <a:t>的客户</a:t>
              </a:r>
              <a:r>
                <a:rPr lang="zh-CN" altLang="en-US" sz="1867" dirty="0">
                  <a:solidFill>
                    <a:schemeClr val="bg1"/>
                  </a:solidFill>
                  <a:latin typeface="Century Gothic" panose="020B0502020202020204" pitchFamily="34" charset="0"/>
                  <a:cs typeface="Arial" panose="020B0604020202020204" pitchFamily="34" charset="0"/>
                </a:rPr>
                <a:t>机，</a:t>
              </a:r>
              <a:r>
                <a:rPr lang="en-US" altLang="zh-CN" sz="1867" dirty="0">
                  <a:solidFill>
                    <a:schemeClr val="bg1"/>
                  </a:solidFill>
                  <a:latin typeface="Century Gothic" panose="020B0502020202020204" pitchFamily="34" charset="0"/>
                  <a:cs typeface="Arial" panose="020B0604020202020204" pitchFamily="34" charset="0"/>
                </a:rPr>
                <a:t>IP</a:t>
              </a:r>
              <a:r>
                <a:rPr lang="zh-CN" altLang="en-US" sz="1867" dirty="0">
                  <a:solidFill>
                    <a:schemeClr val="bg1"/>
                  </a:solidFill>
                  <a:latin typeface="Century Gothic" panose="020B0502020202020204" pitchFamily="34" charset="0"/>
                  <a:cs typeface="Arial" panose="020B0604020202020204" pitchFamily="34" charset="0"/>
                </a:rPr>
                <a:t>地址为</a:t>
              </a:r>
              <a:r>
                <a:rPr lang="en-US" altLang="zh-CN" sz="1867" dirty="0">
                  <a:solidFill>
                    <a:schemeClr val="bg1"/>
                  </a:solidFill>
                  <a:latin typeface="Century Gothic" panose="020B0502020202020204" pitchFamily="34" charset="0"/>
                  <a:cs typeface="Arial" panose="020B0604020202020204" pitchFamily="34" charset="0"/>
                </a:rPr>
                <a:t>192.168.2.101</a:t>
              </a:r>
              <a:r>
                <a:rPr lang="zh-CN" altLang="en-US" sz="1867" dirty="0">
                  <a:solidFill>
                    <a:schemeClr val="bg1"/>
                  </a:solidFill>
                  <a:latin typeface="Century Gothic" panose="020B0502020202020204" pitchFamily="34" charset="0"/>
                  <a:cs typeface="Arial" panose="020B0604020202020204" pitchFamily="34" charset="0"/>
                </a:rPr>
                <a:t>，装有</a:t>
              </a:r>
              <a:r>
                <a:rPr lang="en-US" altLang="zh-CN" sz="1867" dirty="0" err="1" smtClean="0">
                  <a:solidFill>
                    <a:schemeClr val="bg1"/>
                  </a:solidFill>
                  <a:latin typeface="Century Gothic" panose="020B0502020202020204" pitchFamily="34" charset="0"/>
                  <a:cs typeface="Arial" panose="020B0604020202020204" pitchFamily="34" charset="0"/>
                </a:rPr>
                <a:t>Skynet_FireWall</a:t>
              </a:r>
              <a:r>
                <a:rPr lang="en-US" altLang="zh-CN" sz="1867" dirty="0" smtClean="0">
                  <a:solidFill>
                    <a:schemeClr val="bg1"/>
                  </a:solidFill>
                  <a:latin typeface="Century Gothic" panose="020B0502020202020204" pitchFamily="34" charset="0"/>
                  <a:cs typeface="Arial" panose="020B0604020202020204" pitchFamily="34" charset="0"/>
                </a:rPr>
                <a:t> </a:t>
              </a:r>
              <a:r>
                <a:rPr lang="zh-CN" altLang="en-US" sz="1867" dirty="0" smtClean="0">
                  <a:solidFill>
                    <a:schemeClr val="bg1"/>
                  </a:solidFill>
                  <a:latin typeface="Century Gothic" panose="020B0502020202020204" pitchFamily="34" charset="0"/>
                  <a:cs typeface="Arial" panose="020B0604020202020204" pitchFamily="34" charset="0"/>
                </a:rPr>
                <a:t>当作</a:t>
              </a:r>
              <a:r>
                <a:rPr lang="zh-CN" altLang="en-US" sz="1867" dirty="0">
                  <a:solidFill>
                    <a:schemeClr val="bg1"/>
                  </a:solidFill>
                  <a:latin typeface="Century Gothic" panose="020B0502020202020204" pitchFamily="34" charset="0"/>
                  <a:cs typeface="Arial" panose="020B0604020202020204" pitchFamily="34" charset="0"/>
                </a:rPr>
                <a:t>防火墙，局域网连通，并</a:t>
              </a:r>
              <a:r>
                <a:rPr lang="zh-CN" altLang="en-US" sz="1867" dirty="0" smtClean="0">
                  <a:solidFill>
                    <a:schemeClr val="bg1"/>
                  </a:solidFill>
                  <a:latin typeface="Century Gothic" panose="020B0502020202020204" pitchFamily="34" charset="0"/>
                  <a:cs typeface="Arial" panose="020B0604020202020204" pitchFamily="34" charset="0"/>
                </a:rPr>
                <a:t>接入因特网。</a:t>
              </a:r>
              <a:endParaRPr lang="en-US" altLang="zh-CN" sz="1867" dirty="0">
                <a:solidFill>
                  <a:schemeClr val="bg1"/>
                </a:solidFill>
                <a:latin typeface="Century Gothic" panose="020B0502020202020204" pitchFamily="34" charset="0"/>
                <a:cs typeface="Arial" panose="020B0604020202020204" pitchFamily="34" charset="0"/>
              </a:endParaRPr>
            </a:p>
          </p:txBody>
        </p:sp>
      </p:grpSp>
      <p:sp>
        <p:nvSpPr>
          <p:cNvPr id="80" name="矩形 79"/>
          <p:cNvSpPr/>
          <p:nvPr/>
        </p:nvSpPr>
        <p:spPr>
          <a:xfrm>
            <a:off x="549987" y="1352382"/>
            <a:ext cx="3262432"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itchFamily="2" charset="-122"/>
                <a:ea typeface="方正兰亭超细黑简体" pitchFamily="2" charset="-122"/>
                <a:cs typeface="Arial" panose="020B0604020202020204" pitchFamily="34" charset="0"/>
              </a:rPr>
              <a:t>实施网络访问控制策略</a:t>
            </a:r>
            <a:endParaRPr lang="en-US" altLang="zh-CN" sz="2400" dirty="0">
              <a:solidFill>
                <a:schemeClr val="bg1">
                  <a:lumMod val="50000"/>
                </a:schemeClr>
              </a:solidFill>
              <a:latin typeface="方正兰亭超细黑简体" pitchFamily="2" charset="-122"/>
              <a:ea typeface="方正兰亭超细黑简体" pitchFamily="2" charset="-122"/>
              <a:cs typeface="Arial" panose="020B0604020202020204" pitchFamily="34" charset="0"/>
            </a:endParaRPr>
          </a:p>
        </p:txBody>
      </p:sp>
    </p:spTree>
    <p:extLst>
      <p:ext uri="{BB962C8B-B14F-4D97-AF65-F5344CB8AC3E}">
        <p14:creationId xmlns:p14="http://schemas.microsoft.com/office/powerpoint/2010/main" val="710767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1000"/>
                                        <p:tgtEl>
                                          <p:spTgt spid="3074"/>
                                        </p:tgtEl>
                                      </p:cBhvr>
                                    </p:animEffect>
                                    <p:anim calcmode="lin" valueType="num">
                                      <p:cBhvr>
                                        <p:cTn id="8" dur="1000" fill="hold"/>
                                        <p:tgtEl>
                                          <p:spTgt spid="3074"/>
                                        </p:tgtEl>
                                        <p:attrNameLst>
                                          <p:attrName>ppt_x</p:attrName>
                                        </p:attrNameLst>
                                      </p:cBhvr>
                                      <p:tavLst>
                                        <p:tav tm="0">
                                          <p:val>
                                            <p:strVal val="#ppt_x"/>
                                          </p:val>
                                        </p:tav>
                                        <p:tav tm="100000">
                                          <p:val>
                                            <p:strVal val="#ppt_x"/>
                                          </p:val>
                                        </p:tav>
                                      </p:tavLst>
                                    </p:anim>
                                    <p:anim calcmode="lin" valueType="num">
                                      <p:cBhvr>
                                        <p:cTn id="9" dur="1000" fill="hold"/>
                                        <p:tgtEl>
                                          <p:spTgt spid="3074"/>
                                        </p:tgtEl>
                                        <p:attrNameLst>
                                          <p:attrName>ppt_y</p:attrName>
                                        </p:attrNameLst>
                                      </p:cBhvr>
                                      <p:tavLst>
                                        <p:tav tm="0">
                                          <p:val>
                                            <p:strVal val="#ppt_y+.1"/>
                                          </p:val>
                                        </p:tav>
                                        <p:tav tm="100000">
                                          <p:val>
                                            <p:strVal val="#ppt_y"/>
                                          </p:val>
                                        </p:tav>
                                      </p:tavLst>
                                    </p:anim>
                                  </p:childTnLst>
                                </p:cTn>
                              </p:par>
                              <p:par>
                                <p:cTn id="10" presetID="22" presetClass="entr" presetSubtype="2" fill="hold" grpId="0" nodeType="withEffect">
                                  <p:stCondLst>
                                    <p:cond delay="1500"/>
                                  </p:stCondLst>
                                  <p:childTnLst>
                                    <p:set>
                                      <p:cBhvr>
                                        <p:cTn id="11" dur="1" fill="hold">
                                          <p:stCondLst>
                                            <p:cond delay="0"/>
                                          </p:stCondLst>
                                        </p:cTn>
                                        <p:tgtEl>
                                          <p:spTgt spid="10"/>
                                        </p:tgtEl>
                                        <p:attrNameLst>
                                          <p:attrName>style.visibility</p:attrName>
                                        </p:attrNameLst>
                                      </p:cBhvr>
                                      <p:to>
                                        <p:strVal val="visible"/>
                                      </p:to>
                                    </p:set>
                                    <p:animEffect transition="in" filter="wipe(right)">
                                      <p:cBhvr>
                                        <p:cTn id="12" dur="500"/>
                                        <p:tgtEl>
                                          <p:spTgt spid="10"/>
                                        </p:tgtEl>
                                      </p:cBhvr>
                                    </p:animEffect>
                                  </p:childTnLst>
                                </p:cTn>
                              </p:par>
                              <p:par>
                                <p:cTn id="13" presetID="2" presetClass="entr" presetSubtype="8" decel="100000" fill="hold" nodeType="withEffect">
                                  <p:stCondLst>
                                    <p:cond delay="2000"/>
                                  </p:stCondLst>
                                  <p:childTnLst>
                                    <p:set>
                                      <p:cBhvr>
                                        <p:cTn id="14" dur="1" fill="hold">
                                          <p:stCondLst>
                                            <p:cond delay="0"/>
                                          </p:stCondLst>
                                        </p:cTn>
                                        <p:tgtEl>
                                          <p:spTgt spid="73"/>
                                        </p:tgtEl>
                                        <p:attrNameLst>
                                          <p:attrName>style.visibility</p:attrName>
                                        </p:attrNameLst>
                                      </p:cBhvr>
                                      <p:to>
                                        <p:strVal val="visible"/>
                                      </p:to>
                                    </p:set>
                                    <p:anim calcmode="lin" valueType="num">
                                      <p:cBhvr additive="base">
                                        <p:cTn id="15" dur="500" fill="hold"/>
                                        <p:tgtEl>
                                          <p:spTgt spid="73"/>
                                        </p:tgtEl>
                                        <p:attrNameLst>
                                          <p:attrName>ppt_x</p:attrName>
                                        </p:attrNameLst>
                                      </p:cBhvr>
                                      <p:tavLst>
                                        <p:tav tm="0">
                                          <p:val>
                                            <p:strVal val="0-#ppt_w/2"/>
                                          </p:val>
                                        </p:tav>
                                        <p:tav tm="100000">
                                          <p:val>
                                            <p:strVal val="#ppt_x"/>
                                          </p:val>
                                        </p:tav>
                                      </p:tavLst>
                                    </p:anim>
                                    <p:anim calcmode="lin" valueType="num">
                                      <p:cBhvr additive="base">
                                        <p:cTn id="16" dur="500" fill="hold"/>
                                        <p:tgtEl>
                                          <p:spTgt spid="7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40"/>
          <p:cNvPicPr>
            <a:picLocks noChangeAspect="1"/>
          </p:cNvPicPr>
          <p:nvPr/>
        </p:nvPicPr>
        <p:blipFill rotWithShape="1">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l="20089" t="1" r="23495" b="30"/>
          <a:stretch/>
        </p:blipFill>
        <p:spPr>
          <a:xfrm>
            <a:off x="0" y="1"/>
            <a:ext cx="5802627" cy="6855884"/>
          </a:xfrm>
          <a:custGeom>
            <a:avLst/>
            <a:gdLst>
              <a:gd name="connsiteX0" fmla="*/ 0 w 1705100"/>
              <a:gd name="connsiteY0" fmla="*/ 0 h 2100195"/>
              <a:gd name="connsiteX1" fmla="*/ 1705100 w 1705100"/>
              <a:gd name="connsiteY1" fmla="*/ 0 h 2100195"/>
              <a:gd name="connsiteX2" fmla="*/ 1705100 w 1705100"/>
              <a:gd name="connsiteY2" fmla="*/ 2100195 h 2100195"/>
              <a:gd name="connsiteX3" fmla="*/ 0 w 1705100"/>
              <a:gd name="connsiteY3" fmla="*/ 2100195 h 2100195"/>
            </a:gdLst>
            <a:ahLst/>
            <a:cxnLst>
              <a:cxn ang="0">
                <a:pos x="connsiteX0" y="connsiteY0"/>
              </a:cxn>
              <a:cxn ang="0">
                <a:pos x="connsiteX1" y="connsiteY1"/>
              </a:cxn>
              <a:cxn ang="0">
                <a:pos x="connsiteX2" y="connsiteY2"/>
              </a:cxn>
              <a:cxn ang="0">
                <a:pos x="connsiteX3" y="connsiteY3"/>
              </a:cxn>
            </a:cxnLst>
            <a:rect l="l" t="t" r="r" b="b"/>
            <a:pathLst>
              <a:path w="1705100" h="2100195">
                <a:moveTo>
                  <a:pt x="0" y="0"/>
                </a:moveTo>
                <a:lnTo>
                  <a:pt x="1705100" y="0"/>
                </a:lnTo>
                <a:lnTo>
                  <a:pt x="1705100" y="2100195"/>
                </a:lnTo>
                <a:lnTo>
                  <a:pt x="0" y="2100195"/>
                </a:lnTo>
                <a:close/>
              </a:path>
            </a:pathLst>
          </a:custGeom>
        </p:spPr>
      </p:pic>
      <p:grpSp>
        <p:nvGrpSpPr>
          <p:cNvPr id="2" name="组合 1"/>
          <p:cNvGrpSpPr/>
          <p:nvPr/>
        </p:nvGrpSpPr>
        <p:grpSpPr>
          <a:xfrm>
            <a:off x="6177792" y="656050"/>
            <a:ext cx="1877437" cy="812071"/>
            <a:chOff x="412490" y="492037"/>
            <a:chExt cx="1408078" cy="609053"/>
          </a:xfrm>
        </p:grpSpPr>
        <p:sp>
          <p:nvSpPr>
            <p:cNvPr id="5" name="矩形 4"/>
            <p:cNvSpPr/>
            <p:nvPr/>
          </p:nvSpPr>
          <p:spPr>
            <a:xfrm>
              <a:off x="412490" y="524010"/>
              <a:ext cx="1408078" cy="577080"/>
            </a:xfrm>
            <a:prstGeom prst="rect">
              <a:avLst/>
            </a:prstGeom>
          </p:spPr>
          <p:txBody>
            <a:bodyPr wrap="none">
              <a:spAutoFit/>
            </a:bodyPr>
            <a:lstStyle/>
            <a:p>
              <a:r>
                <a:rPr lang="zh-CN" altLang="en-US" sz="44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知识点</a:t>
              </a:r>
              <a:endParaRPr lang="en-US" altLang="zh-CN" sz="44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9" name="组合 8"/>
            <p:cNvGrpSpPr/>
            <p:nvPr/>
          </p:nvGrpSpPr>
          <p:grpSpPr>
            <a:xfrm>
              <a:off x="503547" y="492037"/>
              <a:ext cx="325753" cy="45720"/>
              <a:chOff x="486593" y="492037"/>
              <a:chExt cx="325753" cy="45720"/>
            </a:xfrm>
          </p:grpSpPr>
          <p:sp>
            <p:nvSpPr>
              <p:cNvPr id="13" name="椭圆 12"/>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椭圆 13"/>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 name="椭圆 14"/>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椭圆 15"/>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grpSp>
        <p:nvGrpSpPr>
          <p:cNvPr id="17" name="组合 16"/>
          <p:cNvGrpSpPr/>
          <p:nvPr/>
        </p:nvGrpSpPr>
        <p:grpSpPr>
          <a:xfrm>
            <a:off x="11856640" y="548680"/>
            <a:ext cx="335360" cy="882400"/>
            <a:chOff x="8892480" y="411510"/>
            <a:chExt cx="251520" cy="661800"/>
          </a:xfrm>
        </p:grpSpPr>
        <p:sp>
          <p:nvSpPr>
            <p:cNvPr id="18" name="矩形 17"/>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04</a:t>
              </a:r>
              <a:endParaRPr lang="zh-CN" altLang="en-US" sz="1067" dirty="0">
                <a:solidFill>
                  <a:schemeClr val="bg1"/>
                </a:solidFill>
                <a:latin typeface="Century Gothic" panose="020B0502020202020204" pitchFamily="34" charset="0"/>
              </a:endParaRPr>
            </a:p>
          </p:txBody>
        </p:sp>
        <p:grpSp>
          <p:nvGrpSpPr>
            <p:cNvPr id="20" name="组合 19"/>
            <p:cNvGrpSpPr/>
            <p:nvPr/>
          </p:nvGrpSpPr>
          <p:grpSpPr>
            <a:xfrm>
              <a:off x="8964240" y="818664"/>
              <a:ext cx="108000" cy="8629"/>
              <a:chOff x="8953171" y="847239"/>
              <a:chExt cx="130138" cy="8629"/>
            </a:xfrm>
          </p:grpSpPr>
          <p:cxnSp>
            <p:nvCxnSpPr>
              <p:cNvPr id="21" name="直接连接符 20"/>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7178" name="组合 7177"/>
          <p:cNvGrpSpPr/>
          <p:nvPr/>
        </p:nvGrpSpPr>
        <p:grpSpPr>
          <a:xfrm>
            <a:off x="6235701" y="4592464"/>
            <a:ext cx="3925763" cy="532737"/>
            <a:chOff x="5688125" y="3444350"/>
            <a:chExt cx="2944322" cy="399553"/>
          </a:xfrm>
        </p:grpSpPr>
        <p:sp>
          <p:nvSpPr>
            <p:cNvPr id="72" name="Freeform 10"/>
            <p:cNvSpPr>
              <a:spLocks/>
            </p:cNvSpPr>
            <p:nvPr/>
          </p:nvSpPr>
          <p:spPr bwMode="auto">
            <a:xfrm>
              <a:off x="8253580" y="3487996"/>
              <a:ext cx="378867" cy="355907"/>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rgbClr val="394A57"/>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73" name="矩形 72"/>
            <p:cNvSpPr/>
            <p:nvPr/>
          </p:nvSpPr>
          <p:spPr>
            <a:xfrm>
              <a:off x="5688125" y="3444350"/>
              <a:ext cx="2808311" cy="331341"/>
            </a:xfrm>
            <a:prstGeom prst="rect">
              <a:avLst/>
            </a:prstGeom>
          </p:spPr>
          <p:txBody>
            <a:bodyPr wrap="square">
              <a:spAutoFit/>
            </a:bodyPr>
            <a:lstStyle/>
            <a:p>
              <a:pPr>
                <a:lnSpc>
                  <a:spcPct val="114000"/>
                </a:lnSpc>
              </a:pPr>
              <a:r>
                <a:rPr lang="zh-CN" altLang="en-US" sz="2200" dirty="0" smtClean="0">
                  <a:solidFill>
                    <a:schemeClr val="tx1">
                      <a:lumMod val="65000"/>
                      <a:lumOff val="35000"/>
                    </a:schemeClr>
                  </a:solidFill>
                  <a:latin typeface="Century Gothic" panose="020B0502020202020204" pitchFamily="34" charset="0"/>
                  <a:cs typeface="Arial" panose="020B0604020202020204" pitchFamily="34" charset="0"/>
                </a:rPr>
                <a:t>网络安全策略与机制</a:t>
              </a:r>
              <a:endParaRPr lang="en-US" altLang="zh-CN" sz="22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7" name="组合 7176"/>
          <p:cNvGrpSpPr/>
          <p:nvPr/>
        </p:nvGrpSpPr>
        <p:grpSpPr>
          <a:xfrm>
            <a:off x="6235701" y="3826558"/>
            <a:ext cx="3942600" cy="518963"/>
            <a:chOff x="5688125" y="2869916"/>
            <a:chExt cx="2956950" cy="389222"/>
          </a:xfrm>
        </p:grpSpPr>
        <p:grpSp>
          <p:nvGrpSpPr>
            <p:cNvPr id="65" name="组合 64"/>
            <p:cNvGrpSpPr/>
            <p:nvPr/>
          </p:nvGrpSpPr>
          <p:grpSpPr>
            <a:xfrm>
              <a:off x="8266207" y="2923896"/>
              <a:ext cx="378868" cy="335242"/>
              <a:chOff x="3889375" y="3302000"/>
              <a:chExt cx="261938" cy="231776"/>
            </a:xfrm>
            <a:solidFill>
              <a:srgbClr val="394A57"/>
            </a:solidFill>
          </p:grpSpPr>
          <p:sp>
            <p:nvSpPr>
              <p:cNvPr id="67" name="Freeform 11"/>
              <p:cNvSpPr>
                <a:spLocks/>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8" name="Freeform 12"/>
              <p:cNvSpPr>
                <a:spLocks/>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9" name="Freeform 13"/>
              <p:cNvSpPr>
                <a:spLocks/>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0"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1" name="Freeform 15"/>
              <p:cNvSpPr>
                <a:spLocks/>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66" name="矩形 65"/>
            <p:cNvSpPr/>
            <p:nvPr/>
          </p:nvSpPr>
          <p:spPr>
            <a:xfrm>
              <a:off x="5688125" y="2869916"/>
              <a:ext cx="2808311" cy="331341"/>
            </a:xfrm>
            <a:prstGeom prst="rect">
              <a:avLst/>
            </a:prstGeom>
          </p:spPr>
          <p:txBody>
            <a:bodyPr wrap="square">
              <a:spAutoFit/>
            </a:bodyPr>
            <a:lstStyle/>
            <a:p>
              <a:pPr>
                <a:lnSpc>
                  <a:spcPct val="114000"/>
                </a:lnSpc>
              </a:pPr>
              <a:r>
                <a:rPr lang="zh-CN" altLang="en-US" sz="2200" dirty="0" smtClean="0">
                  <a:solidFill>
                    <a:schemeClr val="tx1">
                      <a:lumMod val="65000"/>
                      <a:lumOff val="35000"/>
                    </a:schemeClr>
                  </a:solidFill>
                  <a:latin typeface="Century Gothic" panose="020B0502020202020204" pitchFamily="34" charset="0"/>
                  <a:cs typeface="Arial" panose="020B0604020202020204" pitchFamily="34" charset="0"/>
                </a:rPr>
                <a:t>网络存在的威胁</a:t>
              </a:r>
              <a:endParaRPr lang="en-US" altLang="zh-CN" sz="22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6" name="组合 7175"/>
          <p:cNvGrpSpPr/>
          <p:nvPr/>
        </p:nvGrpSpPr>
        <p:grpSpPr>
          <a:xfrm>
            <a:off x="6235701" y="3026204"/>
            <a:ext cx="3910456" cy="546513"/>
            <a:chOff x="5688125" y="2269654"/>
            <a:chExt cx="2932842" cy="409885"/>
          </a:xfrm>
        </p:grpSpPr>
        <p:grpSp>
          <p:nvGrpSpPr>
            <p:cNvPr id="58" name="组合 57"/>
            <p:cNvGrpSpPr/>
            <p:nvPr/>
          </p:nvGrpSpPr>
          <p:grpSpPr>
            <a:xfrm>
              <a:off x="8265060" y="2302967"/>
              <a:ext cx="355907" cy="376572"/>
              <a:chOff x="5908675" y="1281113"/>
              <a:chExt cx="246063" cy="260350"/>
            </a:xfrm>
            <a:solidFill>
              <a:srgbClr val="394A57"/>
            </a:solidFill>
          </p:grpSpPr>
          <p:sp>
            <p:nvSpPr>
              <p:cNvPr id="60"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1" name="Freeform 6"/>
              <p:cNvSpPr>
                <a:spLocks/>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2" name="Freeform 7"/>
              <p:cNvSpPr>
                <a:spLocks/>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3" name="Freeform 8"/>
              <p:cNvSpPr>
                <a:spLocks/>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4" name="Freeform 9"/>
              <p:cNvSpPr>
                <a:spLocks/>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59" name="矩形 58"/>
            <p:cNvSpPr/>
            <p:nvPr/>
          </p:nvSpPr>
          <p:spPr>
            <a:xfrm>
              <a:off x="5688125" y="2269654"/>
              <a:ext cx="2808311" cy="331341"/>
            </a:xfrm>
            <a:prstGeom prst="rect">
              <a:avLst/>
            </a:prstGeom>
          </p:spPr>
          <p:txBody>
            <a:bodyPr wrap="square">
              <a:spAutoFit/>
            </a:bodyPr>
            <a:lstStyle/>
            <a:p>
              <a:pPr>
                <a:lnSpc>
                  <a:spcPct val="114000"/>
                </a:lnSpc>
              </a:pPr>
              <a:r>
                <a:rPr lang="zh-CN" altLang="en-US" sz="2200" dirty="0" smtClean="0">
                  <a:solidFill>
                    <a:schemeClr val="tx1">
                      <a:lumMod val="65000"/>
                      <a:lumOff val="35000"/>
                    </a:schemeClr>
                  </a:solidFill>
                  <a:latin typeface="Century Gothic" panose="020B0502020202020204" pitchFamily="34" charset="0"/>
                  <a:cs typeface="Arial" panose="020B0604020202020204" pitchFamily="34" charset="0"/>
                </a:rPr>
                <a:t>网络安全的概念</a:t>
              </a:r>
              <a:endParaRPr lang="en-US" altLang="zh-CN" sz="22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5" name="组合 7174"/>
          <p:cNvGrpSpPr/>
          <p:nvPr/>
        </p:nvGrpSpPr>
        <p:grpSpPr>
          <a:xfrm>
            <a:off x="6235701" y="2216670"/>
            <a:ext cx="3922704" cy="543452"/>
            <a:chOff x="5688125" y="1662502"/>
            <a:chExt cx="2942028" cy="407589"/>
          </a:xfrm>
        </p:grpSpPr>
        <p:grpSp>
          <p:nvGrpSpPr>
            <p:cNvPr id="48" name="组合 47"/>
            <p:cNvGrpSpPr/>
            <p:nvPr/>
          </p:nvGrpSpPr>
          <p:grpSpPr>
            <a:xfrm>
              <a:off x="8258174" y="1698111"/>
              <a:ext cx="371979" cy="371980"/>
              <a:chOff x="5903913" y="4632325"/>
              <a:chExt cx="257175" cy="257176"/>
            </a:xfrm>
            <a:solidFill>
              <a:srgbClr val="394A57"/>
            </a:solidFill>
          </p:grpSpPr>
          <p:sp>
            <p:nvSpPr>
              <p:cNvPr id="54"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5"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6"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7"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53" name="矩形 52"/>
            <p:cNvSpPr/>
            <p:nvPr/>
          </p:nvSpPr>
          <p:spPr>
            <a:xfrm>
              <a:off x="5688125" y="1662502"/>
              <a:ext cx="2808311" cy="331341"/>
            </a:xfrm>
            <a:prstGeom prst="rect">
              <a:avLst/>
            </a:prstGeom>
          </p:spPr>
          <p:txBody>
            <a:bodyPr wrap="square">
              <a:spAutoFit/>
            </a:bodyPr>
            <a:lstStyle/>
            <a:p>
              <a:pPr>
                <a:lnSpc>
                  <a:spcPct val="114000"/>
                </a:lnSpc>
              </a:pPr>
              <a:r>
                <a:rPr lang="zh-CN" altLang="en-US" sz="2200" dirty="0" smtClean="0">
                  <a:solidFill>
                    <a:schemeClr val="tx1">
                      <a:lumMod val="65000"/>
                      <a:lumOff val="35000"/>
                    </a:schemeClr>
                  </a:solidFill>
                  <a:latin typeface="Century Gothic" panose="020B0502020202020204" pitchFamily="34" charset="0"/>
                  <a:cs typeface="Arial" panose="020B0604020202020204" pitchFamily="34" charset="0"/>
                </a:rPr>
                <a:t>网络安全的重要性</a:t>
              </a:r>
              <a:endParaRPr lang="en-US" altLang="zh-CN" sz="22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9" name="组合 7178"/>
          <p:cNvGrpSpPr/>
          <p:nvPr/>
        </p:nvGrpSpPr>
        <p:grpSpPr>
          <a:xfrm>
            <a:off x="6235702" y="5382968"/>
            <a:ext cx="3960921" cy="540593"/>
            <a:chOff x="5688125" y="4037228"/>
            <a:chExt cx="2970691" cy="405445"/>
          </a:xfrm>
        </p:grpSpPr>
        <p:grpSp>
          <p:nvGrpSpPr>
            <p:cNvPr id="30" name="组合 29"/>
            <p:cNvGrpSpPr/>
            <p:nvPr/>
          </p:nvGrpSpPr>
          <p:grpSpPr>
            <a:xfrm flipH="1">
              <a:off x="8296091" y="4074981"/>
              <a:ext cx="362725" cy="367692"/>
              <a:chOff x="9363075" y="4967288"/>
              <a:chExt cx="463551" cy="469900"/>
            </a:xfrm>
            <a:solidFill>
              <a:srgbClr val="394A57"/>
            </a:solidFill>
          </p:grpSpPr>
          <p:sp>
            <p:nvSpPr>
              <p:cNvPr id="31"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2"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3"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4"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74" name="矩形 73"/>
            <p:cNvSpPr/>
            <p:nvPr/>
          </p:nvSpPr>
          <p:spPr>
            <a:xfrm>
              <a:off x="5688125" y="4037228"/>
              <a:ext cx="2808311" cy="331341"/>
            </a:xfrm>
            <a:prstGeom prst="rect">
              <a:avLst/>
            </a:prstGeom>
          </p:spPr>
          <p:txBody>
            <a:bodyPr wrap="square">
              <a:spAutoFit/>
            </a:bodyPr>
            <a:lstStyle/>
            <a:p>
              <a:pPr>
                <a:lnSpc>
                  <a:spcPct val="114000"/>
                </a:lnSpc>
              </a:pPr>
              <a:r>
                <a:rPr lang="zh-CN" altLang="en-US" sz="2200" dirty="0" smtClean="0">
                  <a:solidFill>
                    <a:schemeClr val="tx1">
                      <a:lumMod val="65000"/>
                      <a:lumOff val="35000"/>
                    </a:schemeClr>
                  </a:solidFill>
                  <a:latin typeface="Century Gothic" panose="020B0502020202020204" pitchFamily="34" charset="0"/>
                  <a:cs typeface="Arial" panose="020B0604020202020204" pitchFamily="34" charset="0"/>
                </a:rPr>
                <a:t>网络安全新技术</a:t>
              </a:r>
              <a:endParaRPr lang="en-US" altLang="zh-CN" sz="2200" dirty="0">
                <a:solidFill>
                  <a:schemeClr val="tx1">
                    <a:lumMod val="65000"/>
                    <a:lumOff val="35000"/>
                  </a:schemeClr>
                </a:solidFill>
                <a:latin typeface="Century Gothic" panose="020B0502020202020204" pitchFamily="34" charset="0"/>
                <a:cs typeface="Arial" panose="020B0604020202020204" pitchFamily="34" charset="0"/>
              </a:endParaRPr>
            </a:p>
          </p:txBody>
        </p:sp>
      </p:grpSp>
    </p:spTree>
    <p:extLst>
      <p:ext uri="{BB962C8B-B14F-4D97-AF65-F5344CB8AC3E}">
        <p14:creationId xmlns:p14="http://schemas.microsoft.com/office/powerpoint/2010/main" val="3750433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childTnLst>
                                </p:cTn>
                              </p:par>
                              <p:par>
                                <p:cTn id="8" presetID="12" presetClass="entr" presetSubtype="8" fill="hold" nodeType="withEffect">
                                  <p:stCondLst>
                                    <p:cond delay="100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p:tgtEl>
                                          <p:spTgt spid="2"/>
                                        </p:tgtEl>
                                        <p:attrNameLst>
                                          <p:attrName>ppt_x</p:attrName>
                                        </p:attrNameLst>
                                      </p:cBhvr>
                                      <p:tavLst>
                                        <p:tav tm="0">
                                          <p:val>
                                            <p:strVal val="#ppt_x-#ppt_w*1.125000"/>
                                          </p:val>
                                        </p:tav>
                                        <p:tav tm="100000">
                                          <p:val>
                                            <p:strVal val="#ppt_x"/>
                                          </p:val>
                                        </p:tav>
                                      </p:tavLst>
                                    </p:anim>
                                    <p:animEffect transition="in" filter="wipe(right)">
                                      <p:cBhvr>
                                        <p:cTn id="11" dur="500"/>
                                        <p:tgtEl>
                                          <p:spTgt spid="2"/>
                                        </p:tgtEl>
                                      </p:cBhvr>
                                    </p:animEffect>
                                  </p:childTnLst>
                                </p:cTn>
                              </p:par>
                              <p:par>
                                <p:cTn id="12" presetID="12" presetClass="entr" presetSubtype="8" fill="hold" nodeType="withEffect">
                                  <p:stCondLst>
                                    <p:cond delay="1250"/>
                                  </p:stCondLst>
                                  <p:childTnLst>
                                    <p:set>
                                      <p:cBhvr>
                                        <p:cTn id="13" dur="1" fill="hold">
                                          <p:stCondLst>
                                            <p:cond delay="0"/>
                                          </p:stCondLst>
                                        </p:cTn>
                                        <p:tgtEl>
                                          <p:spTgt spid="7175"/>
                                        </p:tgtEl>
                                        <p:attrNameLst>
                                          <p:attrName>style.visibility</p:attrName>
                                        </p:attrNameLst>
                                      </p:cBhvr>
                                      <p:to>
                                        <p:strVal val="visible"/>
                                      </p:to>
                                    </p:set>
                                    <p:anim calcmode="lin" valueType="num">
                                      <p:cBhvr additive="base">
                                        <p:cTn id="14" dur="500"/>
                                        <p:tgtEl>
                                          <p:spTgt spid="7175"/>
                                        </p:tgtEl>
                                        <p:attrNameLst>
                                          <p:attrName>ppt_x</p:attrName>
                                        </p:attrNameLst>
                                      </p:cBhvr>
                                      <p:tavLst>
                                        <p:tav tm="0">
                                          <p:val>
                                            <p:strVal val="#ppt_x-#ppt_w*1.125000"/>
                                          </p:val>
                                        </p:tav>
                                        <p:tav tm="100000">
                                          <p:val>
                                            <p:strVal val="#ppt_x"/>
                                          </p:val>
                                        </p:tav>
                                      </p:tavLst>
                                    </p:anim>
                                    <p:animEffect transition="in" filter="wipe(right)">
                                      <p:cBhvr>
                                        <p:cTn id="15" dur="500"/>
                                        <p:tgtEl>
                                          <p:spTgt spid="7175"/>
                                        </p:tgtEl>
                                      </p:cBhvr>
                                    </p:animEffect>
                                  </p:childTnLst>
                                </p:cTn>
                              </p:par>
                              <p:par>
                                <p:cTn id="16" presetID="12" presetClass="entr" presetSubtype="8" fill="hold" nodeType="withEffect">
                                  <p:stCondLst>
                                    <p:cond delay="1500"/>
                                  </p:stCondLst>
                                  <p:childTnLst>
                                    <p:set>
                                      <p:cBhvr>
                                        <p:cTn id="17" dur="1" fill="hold">
                                          <p:stCondLst>
                                            <p:cond delay="0"/>
                                          </p:stCondLst>
                                        </p:cTn>
                                        <p:tgtEl>
                                          <p:spTgt spid="7176"/>
                                        </p:tgtEl>
                                        <p:attrNameLst>
                                          <p:attrName>style.visibility</p:attrName>
                                        </p:attrNameLst>
                                      </p:cBhvr>
                                      <p:to>
                                        <p:strVal val="visible"/>
                                      </p:to>
                                    </p:set>
                                    <p:anim calcmode="lin" valueType="num">
                                      <p:cBhvr additive="base">
                                        <p:cTn id="18" dur="500"/>
                                        <p:tgtEl>
                                          <p:spTgt spid="7176"/>
                                        </p:tgtEl>
                                        <p:attrNameLst>
                                          <p:attrName>ppt_x</p:attrName>
                                        </p:attrNameLst>
                                      </p:cBhvr>
                                      <p:tavLst>
                                        <p:tav tm="0">
                                          <p:val>
                                            <p:strVal val="#ppt_x-#ppt_w*1.125000"/>
                                          </p:val>
                                        </p:tav>
                                        <p:tav tm="100000">
                                          <p:val>
                                            <p:strVal val="#ppt_x"/>
                                          </p:val>
                                        </p:tav>
                                      </p:tavLst>
                                    </p:anim>
                                    <p:animEffect transition="in" filter="wipe(right)">
                                      <p:cBhvr>
                                        <p:cTn id="19" dur="500"/>
                                        <p:tgtEl>
                                          <p:spTgt spid="7176"/>
                                        </p:tgtEl>
                                      </p:cBhvr>
                                    </p:animEffect>
                                  </p:childTnLst>
                                </p:cTn>
                              </p:par>
                              <p:par>
                                <p:cTn id="20" presetID="12" presetClass="entr" presetSubtype="8" fill="hold" nodeType="withEffect">
                                  <p:stCondLst>
                                    <p:cond delay="1750"/>
                                  </p:stCondLst>
                                  <p:childTnLst>
                                    <p:set>
                                      <p:cBhvr>
                                        <p:cTn id="21" dur="1" fill="hold">
                                          <p:stCondLst>
                                            <p:cond delay="0"/>
                                          </p:stCondLst>
                                        </p:cTn>
                                        <p:tgtEl>
                                          <p:spTgt spid="7177"/>
                                        </p:tgtEl>
                                        <p:attrNameLst>
                                          <p:attrName>style.visibility</p:attrName>
                                        </p:attrNameLst>
                                      </p:cBhvr>
                                      <p:to>
                                        <p:strVal val="visible"/>
                                      </p:to>
                                    </p:set>
                                    <p:anim calcmode="lin" valueType="num">
                                      <p:cBhvr additive="base">
                                        <p:cTn id="22" dur="500"/>
                                        <p:tgtEl>
                                          <p:spTgt spid="7177"/>
                                        </p:tgtEl>
                                        <p:attrNameLst>
                                          <p:attrName>ppt_x</p:attrName>
                                        </p:attrNameLst>
                                      </p:cBhvr>
                                      <p:tavLst>
                                        <p:tav tm="0">
                                          <p:val>
                                            <p:strVal val="#ppt_x-#ppt_w*1.125000"/>
                                          </p:val>
                                        </p:tav>
                                        <p:tav tm="100000">
                                          <p:val>
                                            <p:strVal val="#ppt_x"/>
                                          </p:val>
                                        </p:tav>
                                      </p:tavLst>
                                    </p:anim>
                                    <p:animEffect transition="in" filter="wipe(right)">
                                      <p:cBhvr>
                                        <p:cTn id="23" dur="500"/>
                                        <p:tgtEl>
                                          <p:spTgt spid="7177"/>
                                        </p:tgtEl>
                                      </p:cBhvr>
                                    </p:animEffect>
                                  </p:childTnLst>
                                </p:cTn>
                              </p:par>
                              <p:par>
                                <p:cTn id="24" presetID="12" presetClass="entr" presetSubtype="8" fill="hold" nodeType="withEffect">
                                  <p:stCondLst>
                                    <p:cond delay="2000"/>
                                  </p:stCondLst>
                                  <p:childTnLst>
                                    <p:set>
                                      <p:cBhvr>
                                        <p:cTn id="25" dur="1" fill="hold">
                                          <p:stCondLst>
                                            <p:cond delay="0"/>
                                          </p:stCondLst>
                                        </p:cTn>
                                        <p:tgtEl>
                                          <p:spTgt spid="7178"/>
                                        </p:tgtEl>
                                        <p:attrNameLst>
                                          <p:attrName>style.visibility</p:attrName>
                                        </p:attrNameLst>
                                      </p:cBhvr>
                                      <p:to>
                                        <p:strVal val="visible"/>
                                      </p:to>
                                    </p:set>
                                    <p:anim calcmode="lin" valueType="num">
                                      <p:cBhvr additive="base">
                                        <p:cTn id="26" dur="500"/>
                                        <p:tgtEl>
                                          <p:spTgt spid="7178"/>
                                        </p:tgtEl>
                                        <p:attrNameLst>
                                          <p:attrName>ppt_x</p:attrName>
                                        </p:attrNameLst>
                                      </p:cBhvr>
                                      <p:tavLst>
                                        <p:tav tm="0">
                                          <p:val>
                                            <p:strVal val="#ppt_x-#ppt_w*1.125000"/>
                                          </p:val>
                                        </p:tav>
                                        <p:tav tm="100000">
                                          <p:val>
                                            <p:strVal val="#ppt_x"/>
                                          </p:val>
                                        </p:tav>
                                      </p:tavLst>
                                    </p:anim>
                                    <p:animEffect transition="in" filter="wipe(right)">
                                      <p:cBhvr>
                                        <p:cTn id="27" dur="500"/>
                                        <p:tgtEl>
                                          <p:spTgt spid="7178"/>
                                        </p:tgtEl>
                                      </p:cBhvr>
                                    </p:animEffect>
                                  </p:childTnLst>
                                </p:cTn>
                              </p:par>
                              <p:par>
                                <p:cTn id="28" presetID="12" presetClass="entr" presetSubtype="8" fill="hold" nodeType="withEffect">
                                  <p:stCondLst>
                                    <p:cond delay="2250"/>
                                  </p:stCondLst>
                                  <p:childTnLst>
                                    <p:set>
                                      <p:cBhvr>
                                        <p:cTn id="29" dur="1" fill="hold">
                                          <p:stCondLst>
                                            <p:cond delay="0"/>
                                          </p:stCondLst>
                                        </p:cTn>
                                        <p:tgtEl>
                                          <p:spTgt spid="7179"/>
                                        </p:tgtEl>
                                        <p:attrNameLst>
                                          <p:attrName>style.visibility</p:attrName>
                                        </p:attrNameLst>
                                      </p:cBhvr>
                                      <p:to>
                                        <p:strVal val="visible"/>
                                      </p:to>
                                    </p:set>
                                    <p:anim calcmode="lin" valueType="num">
                                      <p:cBhvr additive="base">
                                        <p:cTn id="30" dur="500"/>
                                        <p:tgtEl>
                                          <p:spTgt spid="7179"/>
                                        </p:tgtEl>
                                        <p:attrNameLst>
                                          <p:attrName>ppt_x</p:attrName>
                                        </p:attrNameLst>
                                      </p:cBhvr>
                                      <p:tavLst>
                                        <p:tav tm="0">
                                          <p:val>
                                            <p:strVal val="#ppt_x-#ppt_w*1.125000"/>
                                          </p:val>
                                        </p:tav>
                                        <p:tav tm="100000">
                                          <p:val>
                                            <p:strVal val="#ppt_x"/>
                                          </p:val>
                                        </p:tav>
                                      </p:tavLst>
                                    </p:anim>
                                    <p:animEffect transition="in" filter="wipe(right)">
                                      <p:cBhvr>
                                        <p:cTn id="31" dur="500"/>
                                        <p:tgtEl>
                                          <p:spTgt spid="7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236510"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40</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750094"/>
          </a:xfrm>
          <a:prstGeom prst="rect">
            <a:avLst/>
          </a:prstGeom>
        </p:spPr>
        <p:txBody>
          <a:bodyPr wrap="square">
            <a:spAutoFit/>
          </a:bodyPr>
          <a:lstStyle/>
          <a:p>
            <a:pPr marL="285750" indent="-285750" algn="just">
              <a:lnSpc>
                <a:spcPct val="114000"/>
              </a:lnSpc>
              <a:buClr>
                <a:srgbClr val="1F9E23"/>
              </a:buClr>
              <a:buFont typeface="Wingdings" panose="05000000000000000000" pitchFamily="2" charset="2"/>
              <a:buChar char="l"/>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启动下载的安装程序，进入安装界面，在欢迎界面中选中“接受许可协议”；单击“下一步”按钮，选择安装目录，然后一直单击“下一步”按钮，在开始安装页取消“安装雅虎助手”；单击“下一步”按钮，开始安装；在安装即将完成时会弹出天网防火墙设置向导，单击“下一步”按钮设置安全级别；这里选择中等级别，然后单击“下一步”按钮进行局域网信息设置，这里设置开机自动启动程序，以及本地主机在局域网中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a:t>
            </a:r>
          </a:p>
          <a:p>
            <a:pPr marL="285750" indent="-285750" algn="just">
              <a:lnSpc>
                <a:spcPct val="114000"/>
              </a:lnSpc>
              <a:buClr>
                <a:srgbClr val="1F9E23"/>
              </a:buClr>
              <a:buFont typeface="Wingdings" panose="05000000000000000000" pitchFamily="2" charset="2"/>
              <a:buChar char="l"/>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单击“下一步”按钮进行常用应用程序设置，这里会列出系统常用程序的信息，默认全部允许这些程序访问网络。单击“下一步”按钮完成设置向导。安装完毕后，提示重新启动计算机，单击“确定”按钮，重新启动计算机</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zh-CN" altLang="en-US" sz="16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11" name="矩形 10"/>
          <p:cNvSpPr/>
          <p:nvPr/>
        </p:nvSpPr>
        <p:spPr>
          <a:xfrm>
            <a:off x="549987" y="1312195"/>
            <a:ext cx="2339102"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天网防火墙安装</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38914" name="Picture 2"/>
          <p:cNvPicPr>
            <a:picLocks noChangeAspect="1" noChangeArrowheads="1"/>
          </p:cNvPicPr>
          <p:nvPr/>
        </p:nvPicPr>
        <p:blipFill>
          <a:blip r:embed="rId2">
            <a:extLst>
              <a:ext uri="{28A0092B-C50C-407E-A947-70E740481C1C}">
                <a14:useLocalDpi xmlns:a14="http://schemas.microsoft.com/office/drawing/2010/main" val="0"/>
              </a:ext>
            </a:extLst>
          </a:blip>
          <a:srcRect b="73936"/>
          <a:stretch>
            <a:fillRect/>
          </a:stretch>
        </p:blipFill>
        <p:spPr bwMode="auto">
          <a:xfrm>
            <a:off x="1985084" y="3782572"/>
            <a:ext cx="8221831" cy="2384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386415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50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0-#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par>
                                <p:cTn id="14" presetID="42" presetClass="entr" presetSubtype="0" fill="hold" nodeType="withEffect">
                                  <p:stCondLst>
                                    <p:cond delay="1000"/>
                                  </p:stCondLst>
                                  <p:childTnLst>
                                    <p:set>
                                      <p:cBhvr>
                                        <p:cTn id="15" dur="1" fill="hold">
                                          <p:stCondLst>
                                            <p:cond delay="0"/>
                                          </p:stCondLst>
                                        </p:cTn>
                                        <p:tgtEl>
                                          <p:spTgt spid="38914"/>
                                        </p:tgtEl>
                                        <p:attrNameLst>
                                          <p:attrName>style.visibility</p:attrName>
                                        </p:attrNameLst>
                                      </p:cBhvr>
                                      <p:to>
                                        <p:strVal val="visible"/>
                                      </p:to>
                                    </p:set>
                                    <p:animEffect transition="in" filter="fade">
                                      <p:cBhvr>
                                        <p:cTn id="16" dur="500"/>
                                        <p:tgtEl>
                                          <p:spTgt spid="38914"/>
                                        </p:tgtEl>
                                      </p:cBhvr>
                                    </p:animEffect>
                                    <p:anim calcmode="lin" valueType="num">
                                      <p:cBhvr>
                                        <p:cTn id="17" dur="500" fill="hold"/>
                                        <p:tgtEl>
                                          <p:spTgt spid="38914"/>
                                        </p:tgtEl>
                                        <p:attrNameLst>
                                          <p:attrName>ppt_x</p:attrName>
                                        </p:attrNameLst>
                                      </p:cBhvr>
                                      <p:tavLst>
                                        <p:tav tm="0">
                                          <p:val>
                                            <p:strVal val="#ppt_x"/>
                                          </p:val>
                                        </p:tav>
                                        <p:tav tm="100000">
                                          <p:val>
                                            <p:strVal val="#ppt_x"/>
                                          </p:val>
                                        </p:tav>
                                      </p:tavLst>
                                    </p:anim>
                                    <p:anim calcmode="lin" valueType="num">
                                      <p:cBhvr>
                                        <p:cTn id="18" dur="500" fill="hold"/>
                                        <p:tgtEl>
                                          <p:spTgt spid="38914"/>
                                        </p:tgtEl>
                                        <p:attrNameLst>
                                          <p:attrName>ppt_y</p:attrName>
                                        </p:attrNameLst>
                                      </p:cBhvr>
                                      <p:tavLst>
                                        <p:tav tm="0">
                                          <p:val>
                                            <p:strVal val="#ppt_y+.1"/>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P spid="11"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236510"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41</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188659"/>
          </a:xfrm>
          <a:prstGeom prst="rect">
            <a:avLst/>
          </a:prstGeom>
        </p:spPr>
        <p:txBody>
          <a:bodyPr wrap="square">
            <a:spAutoFit/>
          </a:bodyPr>
          <a:lstStyle/>
          <a:p>
            <a:pPr algn="just">
              <a:lnSpc>
                <a:spcPct val="114000"/>
              </a:lnSpc>
              <a:buClr>
                <a:srgbClr val="1F9E23"/>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单击左边的应用程序规则图标，在下方会弹出“应用程序访问规则权限设置”对话框，如图</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7-24</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所示。在“应用程序访问网络权限设置”旁边有相应的功能图标，如增加规则、导入规则、导出规则等。在下方选中应用程序，可单击右边的“选项”按钮来设置该应用程序的规则，如果要丢弃对该应用程序设置的规则，可以单击“删除”按钮来删除。单击“选项”按钮来设置应用程序访问网络规则。</a:t>
            </a:r>
          </a:p>
        </p:txBody>
      </p:sp>
      <p:sp>
        <p:nvSpPr>
          <p:cNvPr id="11" name="矩形 10"/>
          <p:cNvSpPr/>
          <p:nvPr/>
        </p:nvSpPr>
        <p:spPr>
          <a:xfrm>
            <a:off x="549987" y="1312195"/>
            <a:ext cx="2646878"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应用程序规则模块</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39938" name="Picture 2"/>
          <p:cNvPicPr>
            <a:picLocks noChangeAspect="1" noChangeArrowheads="1"/>
          </p:cNvPicPr>
          <p:nvPr/>
        </p:nvPicPr>
        <p:blipFill>
          <a:blip r:embed="rId2">
            <a:extLst>
              <a:ext uri="{28A0092B-C50C-407E-A947-70E740481C1C}">
                <a14:useLocalDpi xmlns:a14="http://schemas.microsoft.com/office/drawing/2010/main" val="0"/>
              </a:ext>
            </a:extLst>
          </a:blip>
          <a:srcRect b="24173"/>
          <a:stretch>
            <a:fillRect/>
          </a:stretch>
        </p:blipFill>
        <p:spPr bwMode="auto">
          <a:xfrm>
            <a:off x="3943970" y="2981451"/>
            <a:ext cx="4304059" cy="3651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4148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1000"/>
                                  </p:stCondLst>
                                  <p:childTnLst>
                                    <p:set>
                                      <p:cBhvr>
                                        <p:cTn id="10" dur="1" fill="hold">
                                          <p:stCondLst>
                                            <p:cond delay="0"/>
                                          </p:stCondLst>
                                        </p:cTn>
                                        <p:tgtEl>
                                          <p:spTgt spid="39938"/>
                                        </p:tgtEl>
                                        <p:attrNameLst>
                                          <p:attrName>style.visibility</p:attrName>
                                        </p:attrNameLst>
                                      </p:cBhvr>
                                      <p:to>
                                        <p:strVal val="visible"/>
                                      </p:to>
                                    </p:set>
                                    <p:animEffect transition="in" filter="fade">
                                      <p:cBhvr>
                                        <p:cTn id="11" dur="500"/>
                                        <p:tgtEl>
                                          <p:spTgt spid="39938"/>
                                        </p:tgtEl>
                                      </p:cBhvr>
                                    </p:animEffect>
                                    <p:anim calcmode="lin" valueType="num">
                                      <p:cBhvr>
                                        <p:cTn id="12" dur="500" fill="hold"/>
                                        <p:tgtEl>
                                          <p:spTgt spid="39938"/>
                                        </p:tgtEl>
                                        <p:attrNameLst>
                                          <p:attrName>ppt_x</p:attrName>
                                        </p:attrNameLst>
                                      </p:cBhvr>
                                      <p:tavLst>
                                        <p:tav tm="0">
                                          <p:val>
                                            <p:strVal val="#ppt_x"/>
                                          </p:val>
                                        </p:tav>
                                        <p:tav tm="100000">
                                          <p:val>
                                            <p:strVal val="#ppt_x"/>
                                          </p:val>
                                        </p:tav>
                                      </p:tavLst>
                                    </p:anim>
                                    <p:anim calcmode="lin" valueType="num">
                                      <p:cBhvr>
                                        <p:cTn id="13" dur="500" fill="hold"/>
                                        <p:tgtEl>
                                          <p:spTgt spid="39938"/>
                                        </p:tgtEl>
                                        <p:attrNameLst>
                                          <p:attrName>ppt_y</p:attrName>
                                        </p:attrNameLst>
                                      </p:cBhvr>
                                      <p:tavLst>
                                        <p:tav tm="0">
                                          <p:val>
                                            <p:strVal val="#ppt_y+.1"/>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0-#ppt_w/2"/>
                                          </p:val>
                                        </p:tav>
                                        <p:tav tm="100000">
                                          <p:val>
                                            <p:strVal val="#ppt_x"/>
                                          </p:val>
                                        </p:tav>
                                      </p:tavLst>
                                    </p:anim>
                                    <p:anim calcmode="lin" valueType="num">
                                      <p:cBhvr additive="base">
                                        <p:cTn id="17"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1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236510"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42</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495922"/>
          </a:xfrm>
          <a:prstGeom prst="rect">
            <a:avLst/>
          </a:prstGeom>
        </p:spPr>
        <p:txBody>
          <a:bodyPr wrap="square">
            <a:spAutoFit/>
          </a:bodyPr>
          <a:lstStyle/>
          <a:p>
            <a:pPr algn="just">
              <a:lnSpc>
                <a:spcPct val="114000"/>
              </a:lnSpc>
              <a:buClr>
                <a:srgbClr val="1F9E23"/>
              </a:buClr>
            </a:pP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规则管理模块提供用户根据自己的网络来增加或者删除</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规则。选择</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规则管理模块图标，在下方出现自定义</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规则面板，如</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示。在面板中可以看到防火墙自身根据本地主机网络情况定义的一些</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规则，如“允许局域网的机器使用我的共享资源”</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algn="just">
              <a:lnSpc>
                <a:spcPct val="114000"/>
              </a:lnSpc>
              <a:buClr>
                <a:srgbClr val="1F9E23"/>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单击“增加规则”图标，用户可以增加相应的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规则，在弹出的增加</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规则设置框中输入相应的信息，然后单击“确定”按钮，规则即可添加完成。</a:t>
            </a:r>
          </a:p>
        </p:txBody>
      </p:sp>
      <p:sp>
        <p:nvSpPr>
          <p:cNvPr id="11" name="矩形 10"/>
          <p:cNvSpPr/>
          <p:nvPr/>
        </p:nvSpPr>
        <p:spPr>
          <a:xfrm>
            <a:off x="549987" y="1312195"/>
            <a:ext cx="2422458" cy="461665"/>
          </a:xfrm>
          <a:prstGeom prst="rect">
            <a:avLst/>
          </a:prstGeom>
        </p:spPr>
        <p:txBody>
          <a:bodyPr wrap="none">
            <a:spAutoFit/>
          </a:bodyPr>
          <a:lstStyle/>
          <a:p>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IP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规则管理模块</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40962" name="Picture 2"/>
          <p:cNvPicPr>
            <a:picLocks noChangeAspect="1" noChangeArrowheads="1"/>
          </p:cNvPicPr>
          <p:nvPr/>
        </p:nvPicPr>
        <p:blipFill>
          <a:blip r:embed="rId2">
            <a:extLst>
              <a:ext uri="{28A0092B-C50C-407E-A947-70E740481C1C}">
                <a14:useLocalDpi xmlns:a14="http://schemas.microsoft.com/office/drawing/2010/main" val="0"/>
              </a:ext>
            </a:extLst>
          </a:blip>
          <a:srcRect b="22441"/>
          <a:stretch>
            <a:fillRect/>
          </a:stretch>
        </p:blipFill>
        <p:spPr bwMode="auto">
          <a:xfrm>
            <a:off x="4041883" y="3085275"/>
            <a:ext cx="4108233" cy="355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44255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1000"/>
                                  </p:stCondLst>
                                  <p:childTnLst>
                                    <p:set>
                                      <p:cBhvr>
                                        <p:cTn id="10" dur="1" fill="hold">
                                          <p:stCondLst>
                                            <p:cond delay="0"/>
                                          </p:stCondLst>
                                        </p:cTn>
                                        <p:tgtEl>
                                          <p:spTgt spid="40962"/>
                                        </p:tgtEl>
                                        <p:attrNameLst>
                                          <p:attrName>style.visibility</p:attrName>
                                        </p:attrNameLst>
                                      </p:cBhvr>
                                      <p:to>
                                        <p:strVal val="visible"/>
                                      </p:to>
                                    </p:set>
                                    <p:animEffect transition="in" filter="fade">
                                      <p:cBhvr>
                                        <p:cTn id="11" dur="500"/>
                                        <p:tgtEl>
                                          <p:spTgt spid="40962"/>
                                        </p:tgtEl>
                                      </p:cBhvr>
                                    </p:animEffect>
                                    <p:anim calcmode="lin" valueType="num">
                                      <p:cBhvr>
                                        <p:cTn id="12" dur="500" fill="hold"/>
                                        <p:tgtEl>
                                          <p:spTgt spid="40962"/>
                                        </p:tgtEl>
                                        <p:attrNameLst>
                                          <p:attrName>ppt_x</p:attrName>
                                        </p:attrNameLst>
                                      </p:cBhvr>
                                      <p:tavLst>
                                        <p:tav tm="0">
                                          <p:val>
                                            <p:strVal val="#ppt_x"/>
                                          </p:val>
                                        </p:tav>
                                        <p:tav tm="100000">
                                          <p:val>
                                            <p:strVal val="#ppt_x"/>
                                          </p:val>
                                        </p:tav>
                                      </p:tavLst>
                                    </p:anim>
                                    <p:anim calcmode="lin" valueType="num">
                                      <p:cBhvr>
                                        <p:cTn id="13" dur="500" fill="hold"/>
                                        <p:tgtEl>
                                          <p:spTgt spid="40962"/>
                                        </p:tgtEl>
                                        <p:attrNameLst>
                                          <p:attrName>ppt_y</p:attrName>
                                        </p:attrNameLst>
                                      </p:cBhvr>
                                      <p:tavLst>
                                        <p:tav tm="0">
                                          <p:val>
                                            <p:strVal val="#ppt_y+.1"/>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0-#ppt_w/2"/>
                                          </p:val>
                                        </p:tav>
                                        <p:tav tm="100000">
                                          <p:val>
                                            <p:strVal val="#ppt_x"/>
                                          </p:val>
                                        </p:tav>
                                      </p:tavLst>
                                    </p:anim>
                                    <p:anim calcmode="lin" valueType="num">
                                      <p:cBhvr additive="base">
                                        <p:cTn id="17"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11"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236510"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43</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627223"/>
          </a:xfrm>
          <a:prstGeom prst="rect">
            <a:avLst/>
          </a:prstGeom>
        </p:spPr>
        <p:txBody>
          <a:bodyPr wrap="square">
            <a:spAutoFit/>
          </a:bodyPr>
          <a:lstStyle/>
          <a:p>
            <a:pPr algn="just">
              <a:lnSpc>
                <a:spcPct val="114000"/>
              </a:lnSpc>
              <a:buClr>
                <a:srgbClr val="1F9E23"/>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系统设置模块是设置防火墙相应功能的一个模块，可以进行启动、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地址、在线升级管理、管理权限、入侵检测等功能的设置，如</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示。在各个选项卡都有对应的功能设置，以根据自己的需要进行设置。</a:t>
            </a:r>
          </a:p>
        </p:txBody>
      </p:sp>
      <p:sp>
        <p:nvSpPr>
          <p:cNvPr id="11" name="矩形 10"/>
          <p:cNvSpPr/>
          <p:nvPr/>
        </p:nvSpPr>
        <p:spPr>
          <a:xfrm>
            <a:off x="549987" y="1312195"/>
            <a:ext cx="2031325"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系统设置模块</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4096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35967" y="2553304"/>
            <a:ext cx="3720065" cy="4161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44935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1000"/>
                                  </p:stCondLst>
                                  <p:childTnLst>
                                    <p:set>
                                      <p:cBhvr>
                                        <p:cTn id="10" dur="1" fill="hold">
                                          <p:stCondLst>
                                            <p:cond delay="0"/>
                                          </p:stCondLst>
                                        </p:cTn>
                                        <p:tgtEl>
                                          <p:spTgt spid="40963"/>
                                        </p:tgtEl>
                                        <p:attrNameLst>
                                          <p:attrName>style.visibility</p:attrName>
                                        </p:attrNameLst>
                                      </p:cBhvr>
                                      <p:to>
                                        <p:strVal val="visible"/>
                                      </p:to>
                                    </p:set>
                                    <p:animEffect transition="in" filter="fade">
                                      <p:cBhvr>
                                        <p:cTn id="11" dur="500"/>
                                        <p:tgtEl>
                                          <p:spTgt spid="40963"/>
                                        </p:tgtEl>
                                      </p:cBhvr>
                                    </p:animEffect>
                                    <p:anim calcmode="lin" valueType="num">
                                      <p:cBhvr>
                                        <p:cTn id="12" dur="500" fill="hold"/>
                                        <p:tgtEl>
                                          <p:spTgt spid="40963"/>
                                        </p:tgtEl>
                                        <p:attrNameLst>
                                          <p:attrName>ppt_x</p:attrName>
                                        </p:attrNameLst>
                                      </p:cBhvr>
                                      <p:tavLst>
                                        <p:tav tm="0">
                                          <p:val>
                                            <p:strVal val="#ppt_x"/>
                                          </p:val>
                                        </p:tav>
                                        <p:tav tm="100000">
                                          <p:val>
                                            <p:strVal val="#ppt_x"/>
                                          </p:val>
                                        </p:tav>
                                      </p:tavLst>
                                    </p:anim>
                                    <p:anim calcmode="lin" valueType="num">
                                      <p:cBhvr>
                                        <p:cTn id="13" dur="500" fill="hold"/>
                                        <p:tgtEl>
                                          <p:spTgt spid="40963"/>
                                        </p:tgtEl>
                                        <p:attrNameLst>
                                          <p:attrName>ppt_y</p:attrName>
                                        </p:attrNameLst>
                                      </p:cBhvr>
                                      <p:tavLst>
                                        <p:tav tm="0">
                                          <p:val>
                                            <p:strVal val="#ppt_y+.1"/>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0-#ppt_w/2"/>
                                          </p:val>
                                        </p:tav>
                                        <p:tav tm="100000">
                                          <p:val>
                                            <p:strVal val="#ppt_x"/>
                                          </p:val>
                                        </p:tav>
                                      </p:tavLst>
                                    </p:anim>
                                    <p:anim calcmode="lin" valueType="num">
                                      <p:cBhvr additive="base">
                                        <p:cTn id="17"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11"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236510"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44</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188659"/>
          </a:xfrm>
          <a:prstGeom prst="rect">
            <a:avLst/>
          </a:prstGeom>
        </p:spPr>
        <p:txBody>
          <a:bodyPr wrap="square">
            <a:spAutoFit/>
          </a:bodyPr>
          <a:lstStyle/>
          <a:p>
            <a:pPr algn="just">
              <a:lnSpc>
                <a:spcPct val="114000"/>
              </a:lnSpc>
              <a:buClr>
                <a:srgbClr val="1F9E23"/>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网络使用状况模块监视当前网络中应用程序访问网络的状况。单击“当前系统中所有应用程序网络使用状况”图标，在下方会弹出应用程序网络状态的面板，</a:t>
            </a:r>
          </a:p>
          <a:p>
            <a:pPr algn="just">
              <a:lnSpc>
                <a:spcPct val="114000"/>
              </a:lnSpc>
              <a:buClr>
                <a:srgbClr val="1F9E23"/>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在面板中可以查看当前应用程序的网络状况，访问网络的协议、监听的端口以及连接上数据包传输的状态。选择“</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TCP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协议”下拉列表框，可以选择不同协议的应用程序，比如</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UDP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，或者选择全部的协议。</a:t>
            </a:r>
          </a:p>
        </p:txBody>
      </p:sp>
      <p:sp>
        <p:nvSpPr>
          <p:cNvPr id="11" name="矩形 10"/>
          <p:cNvSpPr/>
          <p:nvPr/>
        </p:nvSpPr>
        <p:spPr>
          <a:xfrm>
            <a:off x="549987" y="1312195"/>
            <a:ext cx="2646878"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网络使用状况模块</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41986" name="Picture 2"/>
          <p:cNvPicPr>
            <a:picLocks noChangeAspect="1" noChangeArrowheads="1"/>
          </p:cNvPicPr>
          <p:nvPr/>
        </p:nvPicPr>
        <p:blipFill>
          <a:blip r:embed="rId2">
            <a:extLst>
              <a:ext uri="{28A0092B-C50C-407E-A947-70E740481C1C}">
                <a14:useLocalDpi xmlns:a14="http://schemas.microsoft.com/office/drawing/2010/main" val="0"/>
              </a:ext>
            </a:extLst>
          </a:blip>
          <a:srcRect b="41417"/>
          <a:stretch>
            <a:fillRect/>
          </a:stretch>
        </p:blipFill>
        <p:spPr bwMode="auto">
          <a:xfrm>
            <a:off x="3315441" y="3091866"/>
            <a:ext cx="5433774" cy="3561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83782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1000"/>
                                  </p:stCondLst>
                                  <p:childTnLst>
                                    <p:set>
                                      <p:cBhvr>
                                        <p:cTn id="10" dur="1" fill="hold">
                                          <p:stCondLst>
                                            <p:cond delay="0"/>
                                          </p:stCondLst>
                                        </p:cTn>
                                        <p:tgtEl>
                                          <p:spTgt spid="41986"/>
                                        </p:tgtEl>
                                        <p:attrNameLst>
                                          <p:attrName>style.visibility</p:attrName>
                                        </p:attrNameLst>
                                      </p:cBhvr>
                                      <p:to>
                                        <p:strVal val="visible"/>
                                      </p:to>
                                    </p:set>
                                    <p:animEffect transition="in" filter="fade">
                                      <p:cBhvr>
                                        <p:cTn id="11" dur="500"/>
                                        <p:tgtEl>
                                          <p:spTgt spid="41986"/>
                                        </p:tgtEl>
                                      </p:cBhvr>
                                    </p:animEffect>
                                    <p:anim calcmode="lin" valueType="num">
                                      <p:cBhvr>
                                        <p:cTn id="12" dur="500" fill="hold"/>
                                        <p:tgtEl>
                                          <p:spTgt spid="41986"/>
                                        </p:tgtEl>
                                        <p:attrNameLst>
                                          <p:attrName>ppt_x</p:attrName>
                                        </p:attrNameLst>
                                      </p:cBhvr>
                                      <p:tavLst>
                                        <p:tav tm="0">
                                          <p:val>
                                            <p:strVal val="#ppt_x"/>
                                          </p:val>
                                        </p:tav>
                                        <p:tav tm="100000">
                                          <p:val>
                                            <p:strVal val="#ppt_x"/>
                                          </p:val>
                                        </p:tav>
                                      </p:tavLst>
                                    </p:anim>
                                    <p:anim calcmode="lin" valueType="num">
                                      <p:cBhvr>
                                        <p:cTn id="13" dur="500" fill="hold"/>
                                        <p:tgtEl>
                                          <p:spTgt spid="41986"/>
                                        </p:tgtEl>
                                        <p:attrNameLst>
                                          <p:attrName>ppt_y</p:attrName>
                                        </p:attrNameLst>
                                      </p:cBhvr>
                                      <p:tavLst>
                                        <p:tav tm="0">
                                          <p:val>
                                            <p:strVal val="#ppt_y+.1"/>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0-#ppt_w/2"/>
                                          </p:val>
                                        </p:tav>
                                        <p:tav tm="100000">
                                          <p:val>
                                            <p:strVal val="#ppt_x"/>
                                          </p:val>
                                        </p:tav>
                                      </p:tavLst>
                                    </p:anim>
                                    <p:anim calcmode="lin" valueType="num">
                                      <p:cBhvr additive="base">
                                        <p:cTn id="17"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11"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236510"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45</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4276555"/>
          </a:xfrm>
          <a:prstGeom prst="rect">
            <a:avLst/>
          </a:prstGeom>
        </p:spPr>
        <p:txBody>
          <a:bodyPr wrap="square">
            <a:spAutoFit/>
          </a:bodyPr>
          <a:lstStyle/>
          <a:p>
            <a:pPr algn="just">
              <a:lnSpc>
                <a:spcPct val="114000"/>
              </a:lnSpc>
              <a:buClr>
                <a:srgbClr val="1F9E23"/>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安装好天网防火墙后，程序默认定义了许多条常用的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规则</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algn="just">
              <a:lnSpc>
                <a:spcPct val="114000"/>
              </a:lnSpc>
              <a:buClr>
                <a:srgbClr val="1F9E23"/>
              </a:buClr>
            </a:pPr>
            <a:endParaRPr lang="zh-CN" altLang="en-US" sz="1600" dirty="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1F9E23"/>
              </a:buClr>
              <a:buFont typeface="Wingdings" panose="05000000000000000000" pitchFamily="2" charset="2"/>
              <a:buChar char="l"/>
            </a:pPr>
            <a:r>
              <a:rPr lang="zh-CN" altLang="en-US" sz="1600" b="1" dirty="0" smtClean="0">
                <a:solidFill>
                  <a:schemeClr val="tx1">
                    <a:lumMod val="65000"/>
                    <a:lumOff val="35000"/>
                  </a:schemeClr>
                </a:solidFill>
                <a:latin typeface="Century Gothic" panose="020B0502020202020204" pitchFamily="34" charset="0"/>
                <a:cs typeface="Arial" panose="020B0604020202020204" pitchFamily="34" charset="0"/>
              </a:rPr>
              <a:t>测试</a:t>
            </a:r>
            <a:r>
              <a:rPr lang="zh-CN" altLang="en-US" sz="1600" b="1" dirty="0">
                <a:solidFill>
                  <a:schemeClr val="tx1">
                    <a:lumMod val="65000"/>
                    <a:lumOff val="35000"/>
                  </a:schemeClr>
                </a:solidFill>
                <a:latin typeface="Century Gothic" panose="020B0502020202020204" pitchFamily="34" charset="0"/>
                <a:cs typeface="Arial" panose="020B0604020202020204" pitchFamily="34" charset="0"/>
              </a:rPr>
              <a:t>默认定义的“允许自己用</a:t>
            </a:r>
            <a:r>
              <a:rPr lang="en-US" altLang="zh-CN" sz="1600" b="1" dirty="0">
                <a:solidFill>
                  <a:schemeClr val="tx1">
                    <a:lumMod val="65000"/>
                    <a:lumOff val="35000"/>
                  </a:schemeClr>
                </a:solidFill>
                <a:latin typeface="Century Gothic" panose="020B0502020202020204" pitchFamily="34" charset="0"/>
                <a:cs typeface="Arial" panose="020B0604020202020204" pitchFamily="34" charset="0"/>
              </a:rPr>
              <a:t>ping</a:t>
            </a:r>
            <a:r>
              <a:rPr lang="zh-CN" altLang="en-US" sz="1600" b="1" dirty="0">
                <a:solidFill>
                  <a:schemeClr val="tx1">
                    <a:lumMod val="65000"/>
                    <a:lumOff val="35000"/>
                  </a:schemeClr>
                </a:solidFill>
                <a:latin typeface="Century Gothic" panose="020B0502020202020204" pitchFamily="34" charset="0"/>
                <a:cs typeface="Arial" panose="020B0604020202020204" pitchFamily="34" charset="0"/>
              </a:rPr>
              <a:t>命令探测其它机器”规则</a:t>
            </a:r>
          </a:p>
          <a:p>
            <a:pPr algn="just">
              <a:lnSpc>
                <a:spcPct val="114000"/>
              </a:lnSpc>
              <a:buClr>
                <a:srgbClr val="1F9E23"/>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首先打开“开始”→“运行”，在“运行”对话框中输入</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cmd</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，然后在弹出的命令提示符中输入</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ipconfig</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来查看自己的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，再用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ping</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命令来探测</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192.168.16.101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这台机器，实验中本地主机可以用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ping</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命令来探测</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192.168.16.101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这台机器。</a:t>
            </a:r>
          </a:p>
          <a:p>
            <a:pPr algn="just">
              <a:lnSpc>
                <a:spcPct val="114000"/>
              </a:lnSpc>
              <a:buClr>
                <a:srgbClr val="1F9E23"/>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禁用“允许自己用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ping</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命令探测其它机器”这条规则，测试能否用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ping</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探测</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192.168.16. 101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这台机器。这时，本地主机使用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ping</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命令来探测</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192.168.16.101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返回超时，也就是说本地主机已不能用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ping</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来探测其它机器了。</a:t>
            </a:r>
          </a:p>
          <a:p>
            <a:pPr marL="285750" indent="-285750" algn="just">
              <a:lnSpc>
                <a:spcPct val="114000"/>
              </a:lnSpc>
              <a:buClr>
                <a:srgbClr val="1F9E23"/>
              </a:buClr>
              <a:buFont typeface="Wingdings" panose="05000000000000000000" pitchFamily="2" charset="2"/>
              <a:buChar char="l"/>
            </a:pPr>
            <a:r>
              <a:rPr lang="zh-CN" altLang="en-US" sz="1600" b="1" dirty="0" smtClean="0">
                <a:solidFill>
                  <a:schemeClr val="tx1">
                    <a:lumMod val="65000"/>
                    <a:lumOff val="35000"/>
                  </a:schemeClr>
                </a:solidFill>
                <a:latin typeface="Century Gothic" panose="020B0502020202020204" pitchFamily="34" charset="0"/>
                <a:cs typeface="Arial" panose="020B0604020202020204" pitchFamily="34" charset="0"/>
              </a:rPr>
              <a:t>测试</a:t>
            </a:r>
            <a:r>
              <a:rPr lang="zh-CN" altLang="en-US" sz="1600" b="1" dirty="0">
                <a:solidFill>
                  <a:schemeClr val="tx1">
                    <a:lumMod val="65000"/>
                    <a:lumOff val="35000"/>
                  </a:schemeClr>
                </a:solidFill>
                <a:latin typeface="Century Gothic" panose="020B0502020202020204" pitchFamily="34" charset="0"/>
                <a:cs typeface="Arial" panose="020B0604020202020204" pitchFamily="34" charset="0"/>
              </a:rPr>
              <a:t>“允许</a:t>
            </a:r>
            <a:r>
              <a:rPr lang="en-US" altLang="zh-CN" sz="1600" b="1" dirty="0">
                <a:solidFill>
                  <a:schemeClr val="tx1">
                    <a:lumMod val="65000"/>
                    <a:lumOff val="35000"/>
                  </a:schemeClr>
                </a:solidFill>
                <a:latin typeface="Century Gothic" panose="020B0502020202020204" pitchFamily="34" charset="0"/>
                <a:cs typeface="Arial" panose="020B0604020202020204" pitchFamily="34" charset="0"/>
              </a:rPr>
              <a:t>DNS</a:t>
            </a:r>
            <a:r>
              <a:rPr lang="zh-CN" altLang="en-US" sz="1600" b="1" dirty="0">
                <a:solidFill>
                  <a:schemeClr val="tx1">
                    <a:lumMod val="65000"/>
                    <a:lumOff val="35000"/>
                  </a:schemeClr>
                </a:solidFill>
                <a:latin typeface="Century Gothic" panose="020B0502020202020204" pitchFamily="34" charset="0"/>
                <a:cs typeface="Arial" panose="020B0604020202020204" pitchFamily="34" charset="0"/>
              </a:rPr>
              <a:t>（域名解析）”规则</a:t>
            </a:r>
          </a:p>
          <a:p>
            <a:pPr algn="just">
              <a:lnSpc>
                <a:spcPct val="114000"/>
              </a:lnSpc>
              <a:buClr>
                <a:srgbClr val="1F9E23"/>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在默认情况下，这条规则是生效的。打开“开始”→“运行”，在“运行”对话框中输入</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cmd</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，然后在弹出的命令提示符中输入</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Nslookup</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 www.baidu.com</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来测试域名是否解析成功。</a:t>
            </a:r>
          </a:p>
          <a:p>
            <a:pPr algn="just">
              <a:lnSpc>
                <a:spcPct val="114000"/>
              </a:lnSpc>
              <a:buClr>
                <a:srgbClr val="1F9E23"/>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可以看到，域名成功被解析，返回</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220.181.18.155</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220.181.27.48</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。禁用天网防火墙中的“允许</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DNS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（域名解析）”这条规则，再来测试域名解析是否成功。</a:t>
            </a:r>
          </a:p>
          <a:p>
            <a:pPr algn="just">
              <a:lnSpc>
                <a:spcPct val="114000"/>
              </a:lnSpc>
              <a:buClr>
                <a:srgbClr val="1F9E23"/>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可以看到，服务器返回了超时信息，域名无法被正常解析。</a:t>
            </a:r>
          </a:p>
          <a:p>
            <a:pPr marL="285750" indent="-285750" algn="just">
              <a:lnSpc>
                <a:spcPct val="114000"/>
              </a:lnSpc>
              <a:buClr>
                <a:srgbClr val="1F9E23"/>
              </a:buClr>
              <a:buFont typeface="Wingdings" panose="05000000000000000000" pitchFamily="2" charset="2"/>
              <a:buChar char="l"/>
            </a:pPr>
            <a:r>
              <a:rPr lang="zh-CN" altLang="en-US" sz="1600" b="1" dirty="0" smtClean="0">
                <a:solidFill>
                  <a:schemeClr val="tx1">
                    <a:lumMod val="65000"/>
                    <a:lumOff val="35000"/>
                  </a:schemeClr>
                </a:solidFill>
                <a:latin typeface="Century Gothic" panose="020B0502020202020204" pitchFamily="34" charset="0"/>
                <a:cs typeface="Arial" panose="020B0604020202020204" pitchFamily="34" charset="0"/>
              </a:rPr>
              <a:t>防火墙</a:t>
            </a:r>
            <a:r>
              <a:rPr lang="zh-CN" altLang="en-US" sz="1600" b="1" dirty="0">
                <a:solidFill>
                  <a:schemeClr val="tx1">
                    <a:lumMod val="65000"/>
                    <a:lumOff val="35000"/>
                  </a:schemeClr>
                </a:solidFill>
                <a:latin typeface="Century Gothic" panose="020B0502020202020204" pitchFamily="34" charset="0"/>
                <a:cs typeface="Arial" panose="020B0604020202020204" pitchFamily="34" charset="0"/>
              </a:rPr>
              <a:t>日志处理</a:t>
            </a:r>
          </a:p>
          <a:p>
            <a:pPr algn="just">
              <a:lnSpc>
                <a:spcPct val="114000"/>
              </a:lnSpc>
              <a:buClr>
                <a:srgbClr val="1F9E23"/>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在天网防火墙中，可以对日志进行设置与管理。这样可以通过日志来检查应用程序的运行情况。</a:t>
            </a:r>
          </a:p>
        </p:txBody>
      </p:sp>
      <p:sp>
        <p:nvSpPr>
          <p:cNvPr id="11" name="矩形 10"/>
          <p:cNvSpPr/>
          <p:nvPr/>
        </p:nvSpPr>
        <p:spPr>
          <a:xfrm>
            <a:off x="549987" y="1312195"/>
            <a:ext cx="4801314"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对防火墙的已有过滤规则进行验证</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521477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11"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236510"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46</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5306063" cy="4653966"/>
          </a:xfrm>
          <a:prstGeom prst="rect">
            <a:avLst/>
          </a:prstGeom>
        </p:spPr>
        <p:txBody>
          <a:bodyPr wrap="square">
            <a:spAutoFit/>
          </a:bodyPr>
          <a:lstStyle/>
          <a:p>
            <a:pPr algn="just">
              <a:lnSpc>
                <a:spcPct val="114000"/>
              </a:lnSpc>
              <a:buClr>
                <a:srgbClr val="1F9E23"/>
              </a:buClr>
            </a:pPr>
            <a:r>
              <a:rPr lang="zh-CN" altLang="en-US" sz="20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禁止</a:t>
            </a:r>
            <a:r>
              <a:rPr lang="en-US" altLang="zh-CN" sz="2000" dirty="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IE</a:t>
            </a:r>
            <a:r>
              <a:rPr lang="zh-CN" altLang="en-US" sz="2000" dirty="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浏览器访问网络</a:t>
            </a:r>
          </a:p>
          <a:p>
            <a:pPr algn="just">
              <a:lnSpc>
                <a:spcPct val="114000"/>
              </a:lnSpc>
              <a:buClr>
                <a:srgbClr val="1F9E23"/>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天网防火墙可以对某个应用程序定义规则，通过自己定义的规则来确定某个应用程序是否可以访问网络。下面将定义一条禁止</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IE</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浏览器访问网络的应用程序规则。</a:t>
            </a:r>
          </a:p>
          <a:p>
            <a:pPr marL="285750" indent="-285750" algn="just">
              <a:lnSpc>
                <a:spcPct val="114000"/>
              </a:lnSpc>
              <a:buClr>
                <a:srgbClr val="1F9E23"/>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在</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没有定义规则时，打开</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IE</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浏览器，在地址栏中输入</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www.baidu.com</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来访问百度搜索网站，这时可以看到网站正常打开。然后，在天网防火墙中定义一条禁止</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IE</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访问网络的应用程序规则。打开天网防火墙，选择应用程序规则图标，接着选择增加规则，出现增加应用程序规则设置框。</a:t>
            </a:r>
          </a:p>
          <a:p>
            <a:pPr marL="285750" indent="-285750" algn="just">
              <a:lnSpc>
                <a:spcPct val="114000"/>
              </a:lnSpc>
              <a:buClr>
                <a:srgbClr val="1F9E23"/>
              </a:buClr>
              <a:buFont typeface="Wingdings" panose="05000000000000000000" pitchFamily="2" charset="2"/>
              <a:buChar char="l"/>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单击右边的“浏览”按钮，选择将要定义规则的应用程序，这里选择</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IE</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浏览器的应用程序，然后将“该应用程序可以”下面的条件全部选中，在右边按默认选择“任何端口”，然后在“不符合上面条件时”选择“禁止操作”，如</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示。然后单击“确定”按钮退出，这时，在应用程序规则面板上会多出一条规则，</a:t>
            </a:r>
          </a:p>
        </p:txBody>
      </p:sp>
      <p:sp>
        <p:nvSpPr>
          <p:cNvPr id="11" name="矩形 10"/>
          <p:cNvSpPr/>
          <p:nvPr/>
        </p:nvSpPr>
        <p:spPr>
          <a:xfrm>
            <a:off x="549987" y="1312195"/>
            <a:ext cx="4493538" cy="461665"/>
          </a:xfrm>
          <a:prstGeom prst="rect">
            <a:avLst/>
          </a:prstGeom>
        </p:spPr>
        <p:txBody>
          <a:bodyPr wrap="none">
            <a:spAutoFit/>
          </a:bodyPr>
          <a:lstStyle/>
          <a:p>
            <a:r>
              <a:rPr lang="zh-CN" altLang="en-US"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对防火墙编写过滤规则进行验证</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430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26170" y="2226595"/>
            <a:ext cx="5071207" cy="4094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43084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1000"/>
                                  </p:stCondLst>
                                  <p:childTnLst>
                                    <p:set>
                                      <p:cBhvr>
                                        <p:cTn id="10" dur="1" fill="hold">
                                          <p:stCondLst>
                                            <p:cond delay="0"/>
                                          </p:stCondLst>
                                        </p:cTn>
                                        <p:tgtEl>
                                          <p:spTgt spid="43010"/>
                                        </p:tgtEl>
                                        <p:attrNameLst>
                                          <p:attrName>style.visibility</p:attrName>
                                        </p:attrNameLst>
                                      </p:cBhvr>
                                      <p:to>
                                        <p:strVal val="visible"/>
                                      </p:to>
                                    </p:set>
                                    <p:animEffect transition="in" filter="fade">
                                      <p:cBhvr>
                                        <p:cTn id="11" dur="500"/>
                                        <p:tgtEl>
                                          <p:spTgt spid="43010"/>
                                        </p:tgtEl>
                                      </p:cBhvr>
                                    </p:animEffect>
                                    <p:anim calcmode="lin" valueType="num">
                                      <p:cBhvr>
                                        <p:cTn id="12" dur="500" fill="hold"/>
                                        <p:tgtEl>
                                          <p:spTgt spid="43010"/>
                                        </p:tgtEl>
                                        <p:attrNameLst>
                                          <p:attrName>ppt_x</p:attrName>
                                        </p:attrNameLst>
                                      </p:cBhvr>
                                      <p:tavLst>
                                        <p:tav tm="0">
                                          <p:val>
                                            <p:strVal val="#ppt_x"/>
                                          </p:val>
                                        </p:tav>
                                        <p:tav tm="100000">
                                          <p:val>
                                            <p:strVal val="#ppt_x"/>
                                          </p:val>
                                        </p:tav>
                                      </p:tavLst>
                                    </p:anim>
                                    <p:anim calcmode="lin" valueType="num">
                                      <p:cBhvr>
                                        <p:cTn id="13" dur="500" fill="hold"/>
                                        <p:tgtEl>
                                          <p:spTgt spid="43010"/>
                                        </p:tgtEl>
                                        <p:attrNameLst>
                                          <p:attrName>ppt_y</p:attrName>
                                        </p:attrNameLst>
                                      </p:cBhvr>
                                      <p:tavLst>
                                        <p:tav tm="0">
                                          <p:val>
                                            <p:strVal val="#ppt_y+.1"/>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0-#ppt_w/2"/>
                                          </p:val>
                                        </p:tav>
                                        <p:tav tm="100000">
                                          <p:val>
                                            <p:strVal val="#ppt_x"/>
                                          </p:val>
                                        </p:tav>
                                      </p:tavLst>
                                    </p:anim>
                                    <p:anim calcmode="lin" valueType="num">
                                      <p:cBhvr additive="base">
                                        <p:cTn id="17"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11"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236510"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47</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5306063" cy="4653966"/>
          </a:xfrm>
          <a:prstGeom prst="rect">
            <a:avLst/>
          </a:prstGeom>
        </p:spPr>
        <p:txBody>
          <a:bodyPr wrap="square">
            <a:spAutoFit/>
          </a:bodyPr>
          <a:lstStyle/>
          <a:p>
            <a:pPr lvl="0" algn="just">
              <a:lnSpc>
                <a:spcPct val="114000"/>
              </a:lnSpc>
              <a:buClr>
                <a:srgbClr val="1F9E23"/>
              </a:buClr>
            </a:pPr>
            <a:r>
              <a:rPr lang="zh-CN" altLang="en-US" sz="2000" dirty="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禁止访问</a:t>
            </a:r>
            <a:r>
              <a:rPr lang="en-US" altLang="zh-CN" sz="2000" dirty="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FTP</a:t>
            </a:r>
          </a:p>
          <a:p>
            <a:pPr lvl="0" algn="just">
              <a:lnSpc>
                <a:spcPct val="114000"/>
              </a:lnSpc>
              <a:buClr>
                <a:srgbClr val="1F9E23"/>
              </a:buClr>
            </a:pPr>
            <a:r>
              <a:rPr lang="zh-CN" altLang="en-US" sz="1600" dirty="0">
                <a:solidFill>
                  <a:prstClr val="black">
                    <a:lumMod val="65000"/>
                    <a:lumOff val="35000"/>
                  </a:prstClr>
                </a:solidFill>
                <a:latin typeface="Century Gothic" panose="020B0502020202020204" pitchFamily="34" charset="0"/>
                <a:cs typeface="Arial" panose="020B0604020202020204" pitchFamily="34" charset="0"/>
              </a:rPr>
              <a:t>在系统服务中，</a:t>
            </a:r>
            <a:r>
              <a:rPr lang="en-US" altLang="zh-CN" sz="1600" dirty="0">
                <a:solidFill>
                  <a:prstClr val="black">
                    <a:lumMod val="65000"/>
                    <a:lumOff val="35000"/>
                  </a:prstClr>
                </a:solidFill>
                <a:latin typeface="Century Gothic" panose="020B0502020202020204" pitchFamily="34" charset="0"/>
                <a:cs typeface="Arial" panose="020B0604020202020204" pitchFamily="34" charset="0"/>
              </a:rPr>
              <a:t>FTP</a:t>
            </a:r>
            <a:r>
              <a:rPr lang="zh-CN" altLang="en-US" sz="1600" dirty="0">
                <a:solidFill>
                  <a:prstClr val="black">
                    <a:lumMod val="65000"/>
                    <a:lumOff val="35000"/>
                  </a:prstClr>
                </a:solidFill>
                <a:latin typeface="Century Gothic" panose="020B0502020202020204" pitchFamily="34" charset="0"/>
                <a:cs typeface="Arial" panose="020B0604020202020204" pitchFamily="34" charset="0"/>
              </a:rPr>
              <a:t>服务端口号为</a:t>
            </a:r>
            <a:r>
              <a:rPr lang="en-US" altLang="zh-CN" sz="1600" dirty="0">
                <a:solidFill>
                  <a:prstClr val="black">
                    <a:lumMod val="65000"/>
                    <a:lumOff val="35000"/>
                  </a:prstClr>
                </a:solidFill>
                <a:latin typeface="Century Gothic" panose="020B0502020202020204" pitchFamily="34" charset="0"/>
                <a:cs typeface="Arial" panose="020B0604020202020204" pitchFamily="34" charset="0"/>
              </a:rPr>
              <a:t>21</a:t>
            </a:r>
            <a:r>
              <a:rPr lang="zh-CN" altLang="en-US" sz="1600" dirty="0">
                <a:solidFill>
                  <a:prstClr val="black">
                    <a:lumMod val="65000"/>
                    <a:lumOff val="35000"/>
                  </a:prstClr>
                </a:solidFill>
                <a:latin typeface="Century Gothic" panose="020B0502020202020204" pitchFamily="34" charset="0"/>
                <a:cs typeface="Arial" panose="020B0604020202020204" pitchFamily="34" charset="0"/>
              </a:rPr>
              <a:t>，当要连接一台</a:t>
            </a:r>
            <a:r>
              <a:rPr lang="en-US" altLang="zh-CN" sz="1600" dirty="0">
                <a:solidFill>
                  <a:prstClr val="black">
                    <a:lumMod val="65000"/>
                    <a:lumOff val="35000"/>
                  </a:prstClr>
                </a:solidFill>
                <a:latin typeface="Century Gothic" panose="020B0502020202020204" pitchFamily="34" charset="0"/>
                <a:cs typeface="Arial" panose="020B0604020202020204" pitchFamily="34" charset="0"/>
              </a:rPr>
              <a:t>FTP</a:t>
            </a:r>
            <a:r>
              <a:rPr lang="zh-CN" altLang="en-US" sz="1600" dirty="0">
                <a:solidFill>
                  <a:prstClr val="black">
                    <a:lumMod val="65000"/>
                    <a:lumOff val="35000"/>
                  </a:prstClr>
                </a:solidFill>
                <a:latin typeface="Century Gothic" panose="020B0502020202020204" pitchFamily="34" charset="0"/>
                <a:cs typeface="Arial" panose="020B0604020202020204" pitchFamily="34" charset="0"/>
              </a:rPr>
              <a:t>服务器时，</a:t>
            </a:r>
            <a:r>
              <a:rPr lang="en-US" altLang="zh-CN" sz="1600" dirty="0">
                <a:solidFill>
                  <a:prstClr val="black">
                    <a:lumMod val="65000"/>
                    <a:lumOff val="35000"/>
                  </a:prstClr>
                </a:solidFill>
                <a:latin typeface="Century Gothic" panose="020B0502020202020204" pitchFamily="34" charset="0"/>
                <a:cs typeface="Arial" panose="020B0604020202020204" pitchFamily="34" charset="0"/>
              </a:rPr>
              <a:t>FTP</a:t>
            </a:r>
            <a:r>
              <a:rPr lang="zh-CN" altLang="en-US" sz="1600" dirty="0">
                <a:solidFill>
                  <a:prstClr val="black">
                    <a:lumMod val="65000"/>
                    <a:lumOff val="35000"/>
                  </a:prstClr>
                </a:solidFill>
                <a:latin typeface="Century Gothic" panose="020B0502020202020204" pitchFamily="34" charset="0"/>
                <a:cs typeface="Arial" panose="020B0604020202020204" pitchFamily="34" charset="0"/>
              </a:rPr>
              <a:t>客户端会连接到服务器的</a:t>
            </a:r>
            <a:r>
              <a:rPr lang="en-US" altLang="zh-CN" sz="1600" dirty="0">
                <a:solidFill>
                  <a:prstClr val="black">
                    <a:lumMod val="65000"/>
                    <a:lumOff val="35000"/>
                  </a:prstClr>
                </a:solidFill>
                <a:latin typeface="Century Gothic" panose="020B0502020202020204" pitchFamily="34" charset="0"/>
                <a:cs typeface="Arial" panose="020B0604020202020204" pitchFamily="34" charset="0"/>
              </a:rPr>
              <a:t>21</a:t>
            </a:r>
            <a:r>
              <a:rPr lang="zh-CN" altLang="en-US" sz="1600" dirty="0">
                <a:solidFill>
                  <a:prstClr val="black">
                    <a:lumMod val="65000"/>
                    <a:lumOff val="35000"/>
                  </a:prstClr>
                </a:solidFill>
                <a:latin typeface="Century Gothic" panose="020B0502020202020204" pitchFamily="34" charset="0"/>
                <a:cs typeface="Arial" panose="020B0604020202020204" pitchFamily="34" charset="0"/>
              </a:rPr>
              <a:t>号端口。要使用户禁止访问</a:t>
            </a:r>
            <a:r>
              <a:rPr lang="en-US" altLang="zh-CN" sz="1600" dirty="0">
                <a:solidFill>
                  <a:prstClr val="black">
                    <a:lumMod val="65000"/>
                    <a:lumOff val="35000"/>
                  </a:prstClr>
                </a:solidFill>
                <a:latin typeface="Century Gothic" panose="020B0502020202020204" pitchFamily="34" charset="0"/>
                <a:cs typeface="Arial" panose="020B0604020202020204" pitchFamily="34" charset="0"/>
              </a:rPr>
              <a:t>FTP</a:t>
            </a:r>
            <a:r>
              <a:rPr lang="zh-CN" altLang="en-US" sz="1600" dirty="0">
                <a:solidFill>
                  <a:prstClr val="black">
                    <a:lumMod val="65000"/>
                    <a:lumOff val="35000"/>
                  </a:prstClr>
                </a:solidFill>
                <a:latin typeface="Century Gothic" panose="020B0502020202020204" pitchFamily="34" charset="0"/>
                <a:cs typeface="Arial" panose="020B0604020202020204" pitchFamily="34" charset="0"/>
              </a:rPr>
              <a:t>，只要拒绝来自外部网络中的</a:t>
            </a:r>
            <a:r>
              <a:rPr lang="en-US" altLang="zh-CN" sz="1600" dirty="0">
                <a:solidFill>
                  <a:prstClr val="black">
                    <a:lumMod val="65000"/>
                    <a:lumOff val="35000"/>
                  </a:prstClr>
                </a:solidFill>
                <a:latin typeface="Century Gothic" panose="020B0502020202020204" pitchFamily="34" charset="0"/>
                <a:cs typeface="Arial" panose="020B0604020202020204" pitchFamily="34" charset="0"/>
              </a:rPr>
              <a:t>21</a:t>
            </a:r>
            <a:r>
              <a:rPr lang="zh-CN" altLang="en-US" sz="1600" dirty="0">
                <a:solidFill>
                  <a:prstClr val="black">
                    <a:lumMod val="65000"/>
                    <a:lumOff val="35000"/>
                  </a:prstClr>
                </a:solidFill>
                <a:latin typeface="Century Gothic" panose="020B0502020202020204" pitchFamily="34" charset="0"/>
                <a:cs typeface="Arial" panose="020B0604020202020204" pitchFamily="34" charset="0"/>
              </a:rPr>
              <a:t>号端口的数据包就可以了，下面定义一条“禁止访问</a:t>
            </a:r>
            <a:r>
              <a:rPr lang="en-US" altLang="zh-CN" sz="1600" dirty="0">
                <a:solidFill>
                  <a:prstClr val="black">
                    <a:lumMod val="65000"/>
                    <a:lumOff val="35000"/>
                  </a:prstClr>
                </a:solidFill>
                <a:latin typeface="Century Gothic" panose="020B0502020202020204" pitchFamily="34" charset="0"/>
                <a:cs typeface="Arial" panose="020B0604020202020204" pitchFamily="34" charset="0"/>
              </a:rPr>
              <a:t>FTP”</a:t>
            </a:r>
            <a:r>
              <a:rPr lang="zh-CN" altLang="en-US" sz="1600" dirty="0">
                <a:solidFill>
                  <a:prstClr val="black">
                    <a:lumMod val="65000"/>
                    <a:lumOff val="35000"/>
                  </a:prstClr>
                </a:solidFill>
                <a:latin typeface="Century Gothic" panose="020B0502020202020204" pitchFamily="34" charset="0"/>
                <a:cs typeface="Arial" panose="020B0604020202020204" pitchFamily="34" charset="0"/>
              </a:rPr>
              <a:t>的</a:t>
            </a:r>
            <a:r>
              <a:rPr lang="en-US" altLang="zh-CN" sz="1600" dirty="0">
                <a:solidFill>
                  <a:prstClr val="black">
                    <a:lumMod val="65000"/>
                    <a:lumOff val="35000"/>
                  </a:prstClr>
                </a:solidFill>
                <a:latin typeface="Century Gothic" panose="020B0502020202020204" pitchFamily="34" charset="0"/>
                <a:cs typeface="Arial" panose="020B0604020202020204" pitchFamily="34" charset="0"/>
              </a:rPr>
              <a:t>IP</a:t>
            </a:r>
            <a:r>
              <a:rPr lang="zh-CN" altLang="en-US" sz="1600" dirty="0">
                <a:solidFill>
                  <a:prstClr val="black">
                    <a:lumMod val="65000"/>
                    <a:lumOff val="35000"/>
                  </a:prstClr>
                </a:solidFill>
                <a:latin typeface="Century Gothic" panose="020B0502020202020204" pitchFamily="34" charset="0"/>
                <a:cs typeface="Arial" panose="020B0604020202020204" pitchFamily="34" charset="0"/>
              </a:rPr>
              <a:t>规则。</a:t>
            </a:r>
          </a:p>
          <a:p>
            <a:pPr marL="285750" lvl="0" indent="-285750" algn="just">
              <a:lnSpc>
                <a:spcPct val="114000"/>
              </a:lnSpc>
              <a:buClr>
                <a:srgbClr val="1F9E23"/>
              </a:buClr>
              <a:buFont typeface="Wingdings" panose="05000000000000000000" pitchFamily="2" charset="2"/>
              <a:buChar char="l"/>
            </a:pPr>
            <a:r>
              <a:rPr lang="zh-CN" altLang="en-US" sz="1600" dirty="0">
                <a:solidFill>
                  <a:prstClr val="black">
                    <a:lumMod val="65000"/>
                    <a:lumOff val="35000"/>
                  </a:prstClr>
                </a:solidFill>
                <a:latin typeface="Century Gothic" panose="020B0502020202020204" pitchFamily="34" charset="0"/>
                <a:cs typeface="Arial" panose="020B0604020202020204" pitchFamily="34" charset="0"/>
              </a:rPr>
              <a:t>打开天网防火墙，选择</a:t>
            </a:r>
            <a:r>
              <a:rPr lang="en-US" altLang="zh-CN" sz="1600" dirty="0">
                <a:solidFill>
                  <a:prstClr val="black">
                    <a:lumMod val="65000"/>
                    <a:lumOff val="35000"/>
                  </a:prstClr>
                </a:solidFill>
                <a:latin typeface="Century Gothic" panose="020B0502020202020204" pitchFamily="34" charset="0"/>
                <a:cs typeface="Arial" panose="020B0604020202020204" pitchFamily="34" charset="0"/>
              </a:rPr>
              <a:t>IP</a:t>
            </a:r>
            <a:r>
              <a:rPr lang="zh-CN" altLang="en-US" sz="1600" dirty="0">
                <a:solidFill>
                  <a:prstClr val="black">
                    <a:lumMod val="65000"/>
                    <a:lumOff val="35000"/>
                  </a:prstClr>
                </a:solidFill>
                <a:latin typeface="Century Gothic" panose="020B0502020202020204" pitchFamily="34" charset="0"/>
                <a:cs typeface="Arial" panose="020B0604020202020204" pitchFamily="34" charset="0"/>
              </a:rPr>
              <a:t>规则管理 ，然后选择增加规则 ，在出现的“增加</a:t>
            </a:r>
            <a:r>
              <a:rPr lang="en-US" altLang="zh-CN" sz="1600" dirty="0">
                <a:solidFill>
                  <a:prstClr val="black">
                    <a:lumMod val="65000"/>
                    <a:lumOff val="35000"/>
                  </a:prstClr>
                </a:solidFill>
                <a:latin typeface="Century Gothic" panose="020B0502020202020204" pitchFamily="34" charset="0"/>
                <a:cs typeface="Arial" panose="020B0604020202020204" pitchFamily="34" charset="0"/>
              </a:rPr>
              <a:t>IP</a:t>
            </a:r>
            <a:r>
              <a:rPr lang="zh-CN" altLang="en-US" sz="1600" dirty="0">
                <a:solidFill>
                  <a:prstClr val="black">
                    <a:lumMod val="65000"/>
                    <a:lumOff val="35000"/>
                  </a:prstClr>
                </a:solidFill>
                <a:latin typeface="Century Gothic" panose="020B0502020202020204" pitchFamily="34" charset="0"/>
                <a:cs typeface="Arial" panose="020B0604020202020204" pitchFamily="34" charset="0"/>
              </a:rPr>
              <a:t>规则”设置框中输入名称为“禁止访问</a:t>
            </a:r>
            <a:r>
              <a:rPr lang="en-US" altLang="zh-CN" sz="1600" dirty="0">
                <a:solidFill>
                  <a:prstClr val="black">
                    <a:lumMod val="65000"/>
                    <a:lumOff val="35000"/>
                  </a:prstClr>
                </a:solidFill>
                <a:latin typeface="Century Gothic" panose="020B0502020202020204" pitchFamily="34" charset="0"/>
                <a:cs typeface="Arial" panose="020B0604020202020204" pitchFamily="34" charset="0"/>
              </a:rPr>
              <a:t>FTP”</a:t>
            </a:r>
            <a:r>
              <a:rPr lang="zh-CN" altLang="en-US" sz="1600" dirty="0">
                <a:solidFill>
                  <a:prstClr val="black">
                    <a:lumMod val="65000"/>
                    <a:lumOff val="35000"/>
                  </a:prstClr>
                </a:solidFill>
                <a:latin typeface="Century Gothic" panose="020B0502020202020204" pitchFamily="34" charset="0"/>
                <a:cs typeface="Arial" panose="020B0604020202020204" pitchFamily="34" charset="0"/>
              </a:rPr>
              <a:t>，选择数据包方向为“接收或发送”，再选择数据包协议类型为</a:t>
            </a:r>
            <a:r>
              <a:rPr lang="en-US" altLang="zh-CN" sz="1600" dirty="0">
                <a:solidFill>
                  <a:prstClr val="black">
                    <a:lumMod val="65000"/>
                    <a:lumOff val="35000"/>
                  </a:prstClr>
                </a:solidFill>
                <a:latin typeface="Century Gothic" panose="020B0502020202020204" pitchFamily="34" charset="0"/>
                <a:cs typeface="Arial" panose="020B0604020202020204" pitchFamily="34" charset="0"/>
              </a:rPr>
              <a:t>TCP</a:t>
            </a:r>
            <a:r>
              <a:rPr lang="zh-CN" altLang="en-US" sz="1600" dirty="0">
                <a:solidFill>
                  <a:prstClr val="black">
                    <a:lumMod val="65000"/>
                    <a:lumOff val="35000"/>
                  </a:prstClr>
                </a:solidFill>
                <a:latin typeface="Century Gothic" panose="020B0502020202020204" pitchFamily="34" charset="0"/>
                <a:cs typeface="Arial" panose="020B0604020202020204" pitchFamily="34" charset="0"/>
              </a:rPr>
              <a:t>，在对方端口中输入</a:t>
            </a:r>
            <a:r>
              <a:rPr lang="en-US" altLang="zh-CN" sz="1600" dirty="0">
                <a:solidFill>
                  <a:prstClr val="black">
                    <a:lumMod val="65000"/>
                    <a:lumOff val="35000"/>
                  </a:prstClr>
                </a:solidFill>
                <a:latin typeface="Century Gothic" panose="020B0502020202020204" pitchFamily="34" charset="0"/>
                <a:cs typeface="Arial" panose="020B0604020202020204" pitchFamily="34" charset="0"/>
              </a:rPr>
              <a:t>21</a:t>
            </a:r>
            <a:r>
              <a:rPr lang="zh-CN" altLang="en-US" sz="1600" dirty="0">
                <a:solidFill>
                  <a:prstClr val="black">
                    <a:lumMod val="65000"/>
                    <a:lumOff val="35000"/>
                  </a:prstClr>
                </a:solidFill>
                <a:latin typeface="Century Gothic" panose="020B0502020202020204" pitchFamily="34" charset="0"/>
                <a:cs typeface="Arial" panose="020B0604020202020204" pitchFamily="34" charset="0"/>
              </a:rPr>
              <a:t>，选择“当满足上面条件时”的操作为拦截，如图</a:t>
            </a:r>
            <a:r>
              <a:rPr lang="en-US" altLang="zh-CN" sz="1600" dirty="0">
                <a:solidFill>
                  <a:prstClr val="black">
                    <a:lumMod val="65000"/>
                    <a:lumOff val="35000"/>
                  </a:prstClr>
                </a:solidFill>
                <a:latin typeface="Century Gothic" panose="020B0502020202020204" pitchFamily="34" charset="0"/>
                <a:cs typeface="Arial" panose="020B0604020202020204" pitchFamily="34" charset="0"/>
              </a:rPr>
              <a:t>7-30</a:t>
            </a:r>
            <a:r>
              <a:rPr lang="zh-CN" altLang="en-US" sz="1600" dirty="0">
                <a:solidFill>
                  <a:prstClr val="black">
                    <a:lumMod val="65000"/>
                    <a:lumOff val="35000"/>
                  </a:prstClr>
                </a:solidFill>
                <a:latin typeface="Century Gothic" panose="020B0502020202020204" pitchFamily="34" charset="0"/>
                <a:cs typeface="Arial" panose="020B0604020202020204" pitchFamily="34" charset="0"/>
              </a:rPr>
              <a:t>所示。</a:t>
            </a:r>
          </a:p>
          <a:p>
            <a:pPr marL="285750" lvl="0" indent="-285750" algn="just">
              <a:lnSpc>
                <a:spcPct val="114000"/>
              </a:lnSpc>
              <a:buClr>
                <a:srgbClr val="1F9E23"/>
              </a:buClr>
              <a:buFont typeface="Wingdings" panose="05000000000000000000" pitchFamily="2" charset="2"/>
              <a:buChar char="l"/>
            </a:pPr>
            <a:r>
              <a:rPr lang="zh-CN" altLang="en-US" sz="1600" dirty="0">
                <a:solidFill>
                  <a:prstClr val="black">
                    <a:lumMod val="65000"/>
                    <a:lumOff val="35000"/>
                  </a:prstClr>
                </a:solidFill>
                <a:latin typeface="Century Gothic" panose="020B0502020202020204" pitchFamily="34" charset="0"/>
                <a:cs typeface="Arial" panose="020B0604020202020204" pitchFamily="34" charset="0"/>
              </a:rPr>
              <a:t>单击“确定”按钮，再单击保存 图标来保存规则。接下来打开命令提示符，输入</a:t>
            </a:r>
            <a:r>
              <a:rPr lang="en-US" altLang="zh-CN" sz="1600" dirty="0">
                <a:solidFill>
                  <a:prstClr val="black">
                    <a:lumMod val="65000"/>
                    <a:lumOff val="35000"/>
                  </a:prstClr>
                </a:solidFill>
                <a:latin typeface="Century Gothic" panose="020B0502020202020204" pitchFamily="34" charset="0"/>
                <a:cs typeface="Arial" panose="020B0604020202020204" pitchFamily="34" charset="0"/>
              </a:rPr>
              <a:t>FTP 192.168.16.101</a:t>
            </a:r>
            <a:r>
              <a:rPr lang="zh-CN" altLang="en-US" sz="1600" dirty="0">
                <a:solidFill>
                  <a:prstClr val="black">
                    <a:lumMod val="65000"/>
                    <a:lumOff val="35000"/>
                  </a:prstClr>
                </a:solidFill>
                <a:latin typeface="Century Gothic" panose="020B0502020202020204" pitchFamily="34" charset="0"/>
                <a:cs typeface="Arial" panose="020B0604020202020204" pitchFamily="34" charset="0"/>
              </a:rPr>
              <a:t>来测试是否能够访问。</a:t>
            </a:r>
          </a:p>
          <a:p>
            <a:pPr marL="285750" lvl="0" indent="-285750" algn="just">
              <a:lnSpc>
                <a:spcPct val="114000"/>
              </a:lnSpc>
              <a:buClr>
                <a:srgbClr val="1F9E23"/>
              </a:buClr>
              <a:buFont typeface="Wingdings" panose="05000000000000000000" pitchFamily="2" charset="2"/>
              <a:buChar char="l"/>
            </a:pPr>
            <a:r>
              <a:rPr lang="zh-CN" altLang="en-US" sz="1600" dirty="0">
                <a:solidFill>
                  <a:prstClr val="black">
                    <a:lumMod val="65000"/>
                    <a:lumOff val="35000"/>
                  </a:prstClr>
                </a:solidFill>
                <a:latin typeface="Century Gothic" panose="020B0502020202020204" pitchFamily="34" charset="0"/>
                <a:cs typeface="Arial" panose="020B0604020202020204" pitchFamily="34" charset="0"/>
              </a:rPr>
              <a:t>因为防火墙成功地拦截了发送到对方</a:t>
            </a:r>
            <a:r>
              <a:rPr lang="en-US" altLang="zh-CN" sz="1600" dirty="0">
                <a:solidFill>
                  <a:prstClr val="black">
                    <a:lumMod val="65000"/>
                    <a:lumOff val="35000"/>
                  </a:prstClr>
                </a:solidFill>
                <a:latin typeface="Century Gothic" panose="020B0502020202020204" pitchFamily="34" charset="0"/>
                <a:cs typeface="Arial" panose="020B0604020202020204" pitchFamily="34" charset="0"/>
              </a:rPr>
              <a:t>21</a:t>
            </a:r>
            <a:r>
              <a:rPr lang="zh-CN" altLang="en-US" sz="1600" dirty="0">
                <a:solidFill>
                  <a:prstClr val="black">
                    <a:lumMod val="65000"/>
                    <a:lumOff val="35000"/>
                  </a:prstClr>
                </a:solidFill>
                <a:latin typeface="Century Gothic" panose="020B0502020202020204" pitchFamily="34" charset="0"/>
                <a:cs typeface="Arial" panose="020B0604020202020204" pitchFamily="34" charset="0"/>
              </a:rPr>
              <a:t>号端口的数据包，所以</a:t>
            </a:r>
            <a:r>
              <a:rPr lang="en-US" altLang="zh-CN" sz="1600" dirty="0">
                <a:solidFill>
                  <a:prstClr val="black">
                    <a:lumMod val="65000"/>
                    <a:lumOff val="35000"/>
                  </a:prstClr>
                </a:solidFill>
                <a:latin typeface="Century Gothic" panose="020B0502020202020204" pitchFamily="34" charset="0"/>
                <a:cs typeface="Arial" panose="020B0604020202020204" pitchFamily="34" charset="0"/>
              </a:rPr>
              <a:t>FTP</a:t>
            </a:r>
            <a:r>
              <a:rPr lang="zh-CN" altLang="en-US" sz="1600" dirty="0">
                <a:solidFill>
                  <a:prstClr val="black">
                    <a:lumMod val="65000"/>
                    <a:lumOff val="35000"/>
                  </a:prstClr>
                </a:solidFill>
                <a:latin typeface="Century Gothic" panose="020B0502020202020204" pitchFamily="34" charset="0"/>
                <a:cs typeface="Arial" panose="020B0604020202020204" pitchFamily="34" charset="0"/>
              </a:rPr>
              <a:t>会返回连接超时的信息。</a:t>
            </a:r>
          </a:p>
        </p:txBody>
      </p:sp>
      <p:sp>
        <p:nvSpPr>
          <p:cNvPr id="11" name="矩形 10"/>
          <p:cNvSpPr/>
          <p:nvPr/>
        </p:nvSpPr>
        <p:spPr>
          <a:xfrm>
            <a:off x="549987" y="1312195"/>
            <a:ext cx="4493538" cy="461665"/>
          </a:xfrm>
          <a:prstGeom prst="rect">
            <a:avLst/>
          </a:prstGeom>
        </p:spPr>
        <p:txBody>
          <a:bodyPr wrap="none">
            <a:spAutoFit/>
          </a:bodyPr>
          <a:lstStyle/>
          <a:p>
            <a:r>
              <a:rPr lang="zh-CN" altLang="en-US"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对防火墙编写过滤规则进行验证</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44034" name="Picture 2"/>
          <p:cNvPicPr>
            <a:picLocks noChangeAspect="1" noChangeArrowheads="1"/>
          </p:cNvPicPr>
          <p:nvPr/>
        </p:nvPicPr>
        <p:blipFill>
          <a:blip r:embed="rId2">
            <a:extLst>
              <a:ext uri="{28A0092B-C50C-407E-A947-70E740481C1C}">
                <a14:useLocalDpi xmlns:a14="http://schemas.microsoft.com/office/drawing/2010/main" val="0"/>
              </a:ext>
            </a:extLst>
          </a:blip>
          <a:srcRect r="1146" b="2631"/>
          <a:stretch>
            <a:fillRect/>
          </a:stretch>
        </p:blipFill>
        <p:spPr bwMode="auto">
          <a:xfrm>
            <a:off x="6633445" y="2091633"/>
            <a:ext cx="4035742" cy="4371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260066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1000"/>
                                  </p:stCondLst>
                                  <p:childTnLst>
                                    <p:set>
                                      <p:cBhvr>
                                        <p:cTn id="10" dur="1" fill="hold">
                                          <p:stCondLst>
                                            <p:cond delay="0"/>
                                          </p:stCondLst>
                                        </p:cTn>
                                        <p:tgtEl>
                                          <p:spTgt spid="44034"/>
                                        </p:tgtEl>
                                        <p:attrNameLst>
                                          <p:attrName>style.visibility</p:attrName>
                                        </p:attrNameLst>
                                      </p:cBhvr>
                                      <p:to>
                                        <p:strVal val="visible"/>
                                      </p:to>
                                    </p:set>
                                    <p:animEffect transition="in" filter="fade">
                                      <p:cBhvr>
                                        <p:cTn id="11" dur="500"/>
                                        <p:tgtEl>
                                          <p:spTgt spid="44034"/>
                                        </p:tgtEl>
                                      </p:cBhvr>
                                    </p:animEffect>
                                    <p:anim calcmode="lin" valueType="num">
                                      <p:cBhvr>
                                        <p:cTn id="12" dur="500" fill="hold"/>
                                        <p:tgtEl>
                                          <p:spTgt spid="44034"/>
                                        </p:tgtEl>
                                        <p:attrNameLst>
                                          <p:attrName>ppt_x</p:attrName>
                                        </p:attrNameLst>
                                      </p:cBhvr>
                                      <p:tavLst>
                                        <p:tav tm="0">
                                          <p:val>
                                            <p:strVal val="#ppt_x"/>
                                          </p:val>
                                        </p:tav>
                                        <p:tav tm="100000">
                                          <p:val>
                                            <p:strVal val="#ppt_x"/>
                                          </p:val>
                                        </p:tav>
                                      </p:tavLst>
                                    </p:anim>
                                    <p:anim calcmode="lin" valueType="num">
                                      <p:cBhvr>
                                        <p:cTn id="13" dur="500" fill="hold"/>
                                        <p:tgtEl>
                                          <p:spTgt spid="440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236510"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a:solidFill>
                    <a:schemeClr val="bg1"/>
                  </a:solidFill>
                  <a:latin typeface="Century Gothic" panose="020B0502020202020204" pitchFamily="34" charset="0"/>
                </a:rPr>
                <a:t>PAGE   </a:t>
              </a:r>
              <a:r>
                <a:rPr lang="en-US" altLang="zh-CN" sz="1067" smtClean="0">
                  <a:solidFill>
                    <a:schemeClr val="bg1"/>
                  </a:solidFill>
                  <a:latin typeface="Century Gothic" panose="020B0502020202020204" pitchFamily="34" charset="0"/>
                </a:rPr>
                <a:t>48</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2688941"/>
          </a:xfrm>
          <a:prstGeom prst="rect">
            <a:avLst/>
          </a:prstGeom>
        </p:spPr>
        <p:txBody>
          <a:bodyPr wrap="square">
            <a:spAutoFit/>
          </a:bodyPr>
          <a:lstStyle/>
          <a:p>
            <a:pPr algn="just">
              <a:lnSpc>
                <a:spcPct val="114000"/>
              </a:lnSpc>
              <a:buClr>
                <a:srgbClr val="1F9E23"/>
              </a:buClr>
            </a:pPr>
            <a:r>
              <a:rPr lang="zh-CN" altLang="en-US" sz="2000" dirty="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禁止局域网内通信</a:t>
            </a:r>
          </a:p>
          <a:p>
            <a:pPr algn="just">
              <a:lnSpc>
                <a:spcPct val="114000"/>
              </a:lnSpc>
              <a:buClr>
                <a:srgbClr val="1F9E23"/>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天网防火墙不仅可以针对某个端口或者某个应用程序进行规则定义，而且可以对整个网段进行过滤。比如本地主机与整个局域网隔离开来，这样就可以通过天网防火墙来实现。</a:t>
            </a:r>
          </a:p>
          <a:p>
            <a:pPr marL="285750" indent="-285750" algn="just">
              <a:lnSpc>
                <a:spcPct val="114000"/>
              </a:lnSpc>
              <a:buClr>
                <a:srgbClr val="1F9E23"/>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打开</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天网防火墙，选择</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规则管理，再单击“添加规则”按钮，在弹出的“增加</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规则”对话框里输入名称为“禁止局域网通信”，然后选择数据包方向为“接收或发送”，在对方</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地址处选择“局域网的网络地址”，其它都按默认选择。</a:t>
            </a:r>
          </a:p>
          <a:p>
            <a:pPr marL="285750" indent="-285750" algn="just">
              <a:lnSpc>
                <a:spcPct val="114000"/>
              </a:lnSpc>
              <a:buClr>
                <a:srgbClr val="1F9E23"/>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单击</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“确定”按钮退出增加</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规则，再单击保存图标来保存规则。接下来在本地主机访问局域网中</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192.168.16.1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Web</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站点，或者使用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ping</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命令来测试是否可以连通</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192.168.16.1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，实验中如果不能访问</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Web</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站点或者</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ping</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命令不能成功地探测到</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192.168.16.101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这台机器，说明局域网内的通信已经被防火墙完全地过滤了。</a:t>
            </a:r>
          </a:p>
        </p:txBody>
      </p:sp>
      <p:sp>
        <p:nvSpPr>
          <p:cNvPr id="11" name="矩形 10"/>
          <p:cNvSpPr/>
          <p:nvPr/>
        </p:nvSpPr>
        <p:spPr>
          <a:xfrm>
            <a:off x="549987" y="1312195"/>
            <a:ext cx="4493538" cy="461665"/>
          </a:xfrm>
          <a:prstGeom prst="rect">
            <a:avLst/>
          </a:prstGeom>
        </p:spPr>
        <p:txBody>
          <a:bodyPr wrap="none">
            <a:spAutoFit/>
          </a:bodyPr>
          <a:lstStyle/>
          <a:p>
            <a:r>
              <a:rPr lang="zh-CN" altLang="en-US"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对防火墙编写过滤规则进行验证</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35189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grayscl/>
            <a:extLst>
              <a:ext uri="{28A0092B-C50C-407E-A947-70E740481C1C}">
                <a14:useLocalDpi xmlns:a14="http://schemas.microsoft.com/office/drawing/2010/main" val="0"/>
              </a:ext>
            </a:extLst>
          </a:blip>
          <a:srcRect l="3571" t="938" r="11093" b="13726"/>
          <a:stretch/>
        </p:blipFill>
        <p:spPr>
          <a:xfrm flipH="1">
            <a:off x="-144693" y="-33866"/>
            <a:ext cx="12336693" cy="6892737"/>
          </a:xfrm>
          <a:prstGeom prst="rect">
            <a:avLst/>
          </a:prstGeom>
          <a:ln>
            <a:noFill/>
          </a:ln>
        </p:spPr>
      </p:pic>
      <p:grpSp>
        <p:nvGrpSpPr>
          <p:cNvPr id="2" name="组合 1"/>
          <p:cNvGrpSpPr/>
          <p:nvPr/>
        </p:nvGrpSpPr>
        <p:grpSpPr>
          <a:xfrm>
            <a:off x="670984" y="0"/>
            <a:ext cx="2592701" cy="2084205"/>
            <a:chOff x="503238" y="0"/>
            <a:chExt cx="1944526" cy="1563154"/>
          </a:xfrm>
        </p:grpSpPr>
        <p:sp>
          <p:nvSpPr>
            <p:cNvPr id="5" name="矩形 4"/>
            <p:cNvSpPr/>
            <p:nvPr/>
          </p:nvSpPr>
          <p:spPr>
            <a:xfrm>
              <a:off x="503238" y="0"/>
              <a:ext cx="1944526" cy="1563154"/>
            </a:xfrm>
            <a:prstGeom prst="rect">
              <a:avLst/>
            </a:prstGeom>
            <a:solidFill>
              <a:srgbClr val="1F9E2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矩形 5"/>
            <p:cNvSpPr/>
            <p:nvPr/>
          </p:nvSpPr>
          <p:spPr>
            <a:xfrm>
              <a:off x="534378" y="339502"/>
              <a:ext cx="1273426" cy="684755"/>
            </a:xfrm>
            <a:prstGeom prst="rect">
              <a:avLst/>
            </a:prstGeom>
          </p:spPr>
          <p:txBody>
            <a:bodyPr wrap="none">
              <a:spAutoFit/>
            </a:bodyPr>
            <a:lstStyle/>
            <a:p>
              <a:r>
                <a:rPr lang="en-US" altLang="zh-CN" sz="5333" dirty="0">
                  <a:solidFill>
                    <a:schemeClr val="bg1"/>
                  </a:solidFill>
                  <a:latin typeface="Century Gothic" panose="020B0502020202020204" pitchFamily="34" charset="0"/>
                  <a:cs typeface="Arial" panose="020B0604020202020204" pitchFamily="34" charset="0"/>
                </a:rPr>
                <a:t>2015</a:t>
              </a:r>
            </a:p>
          </p:txBody>
        </p:sp>
        <p:sp>
          <p:nvSpPr>
            <p:cNvPr id="18" name="矩形 17"/>
            <p:cNvSpPr/>
            <p:nvPr/>
          </p:nvSpPr>
          <p:spPr>
            <a:xfrm>
              <a:off x="530370" y="973446"/>
              <a:ext cx="1745911" cy="484748"/>
            </a:xfrm>
            <a:prstGeom prst="rect">
              <a:avLst/>
            </a:prstGeom>
          </p:spPr>
          <p:txBody>
            <a:bodyPr wrap="none">
              <a:spAutoFit/>
            </a:bodyPr>
            <a:lstStyle/>
            <a:p>
              <a:r>
                <a:rPr lang="en-US" altLang="zh-CN" dirty="0">
                  <a:solidFill>
                    <a:schemeClr val="bg1"/>
                  </a:solidFill>
                  <a:latin typeface="Century Gothic" panose="020B0502020202020204" pitchFamily="34" charset="0"/>
                  <a:cs typeface="Arial" panose="020B0604020202020204" pitchFamily="34" charset="0"/>
                </a:rPr>
                <a:t>Introduction of </a:t>
              </a:r>
            </a:p>
            <a:p>
              <a:r>
                <a:rPr lang="en-US" altLang="zh-CN" dirty="0">
                  <a:solidFill>
                    <a:schemeClr val="bg1"/>
                  </a:solidFill>
                  <a:latin typeface="Century Gothic" panose="020B0502020202020204" pitchFamily="34" charset="0"/>
                  <a:cs typeface="Arial" panose="020B0604020202020204" pitchFamily="34" charset="0"/>
                </a:rPr>
                <a:t>Computer Network</a:t>
              </a:r>
            </a:p>
          </p:txBody>
        </p:sp>
        <p:grpSp>
          <p:nvGrpSpPr>
            <p:cNvPr id="20" name="组合 19"/>
            <p:cNvGrpSpPr/>
            <p:nvPr/>
          </p:nvGrpSpPr>
          <p:grpSpPr>
            <a:xfrm>
              <a:off x="1942829" y="509599"/>
              <a:ext cx="362725" cy="367692"/>
              <a:chOff x="9363075" y="4967288"/>
              <a:chExt cx="463551" cy="469900"/>
            </a:xfrm>
            <a:solidFill>
              <a:schemeClr val="bg1">
                <a:alpha val="48000"/>
              </a:schemeClr>
            </a:solidFill>
          </p:grpSpPr>
          <p:sp>
            <p:nvSpPr>
              <p:cNvPr id="21"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2"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3"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4"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sp>
        <p:nvSpPr>
          <p:cNvPr id="46" name="矩形 45"/>
          <p:cNvSpPr/>
          <p:nvPr/>
        </p:nvSpPr>
        <p:spPr>
          <a:xfrm>
            <a:off x="556470" y="2260605"/>
            <a:ext cx="5899372" cy="1323439"/>
          </a:xfrm>
          <a:prstGeom prst="rect">
            <a:avLst/>
          </a:prstGeom>
        </p:spPr>
        <p:txBody>
          <a:bodyPr wrap="none">
            <a:spAutoFit/>
          </a:bodyPr>
          <a:lstStyle/>
          <a:p>
            <a:r>
              <a:rPr lang="en-US" altLang="zh-CN" sz="8000" dirty="0">
                <a:solidFill>
                  <a:srgbClr val="1F9E23"/>
                </a:solidFill>
                <a:latin typeface="Century Gothic" panose="020B0502020202020204" pitchFamily="34" charset="0"/>
                <a:cs typeface="Arial" panose="020B0604020202020204" pitchFamily="34" charset="0"/>
              </a:rPr>
              <a:t>THANK</a:t>
            </a:r>
            <a:r>
              <a:rPr lang="en-US" altLang="zh-CN" sz="8000" dirty="0">
                <a:solidFill>
                  <a:schemeClr val="bg1"/>
                </a:solidFill>
                <a:latin typeface="Century Gothic" panose="020B0502020202020204" pitchFamily="34" charset="0"/>
                <a:cs typeface="Arial" panose="020B0604020202020204" pitchFamily="34" charset="0"/>
              </a:rPr>
              <a:t> YOU</a:t>
            </a:r>
          </a:p>
        </p:txBody>
      </p:sp>
      <p:sp>
        <p:nvSpPr>
          <p:cNvPr id="25" name="TextBox 6"/>
          <p:cNvSpPr txBox="1"/>
          <p:nvPr/>
        </p:nvSpPr>
        <p:spPr>
          <a:xfrm>
            <a:off x="556469" y="5810103"/>
            <a:ext cx="3293636" cy="461665"/>
          </a:xfrm>
          <a:prstGeom prst="rect">
            <a:avLst/>
          </a:prstGeom>
          <a:noFill/>
        </p:spPr>
        <p:txBody>
          <a:bodyPr wrap="square" rtlCol="0">
            <a:spAutoFit/>
          </a:bodyPr>
          <a:lstStyle/>
          <a:p>
            <a:r>
              <a:rPr lang="zh-CN" altLang="en-US" sz="2400" i="1" dirty="0" smtClean="0">
                <a:solidFill>
                  <a:schemeClr val="bg1"/>
                </a:solidFill>
                <a:latin typeface="汉仪菱心体简" pitchFamily="49" charset="-122"/>
                <a:ea typeface="汉仪菱心体简" pitchFamily="49" charset="-122"/>
              </a:rPr>
              <a:t>重庆电子工程职业学院</a:t>
            </a:r>
            <a:endParaRPr lang="zh-CN" altLang="en-US" sz="2400" i="1" dirty="0">
              <a:solidFill>
                <a:schemeClr val="bg1"/>
              </a:solidFill>
              <a:latin typeface="汉仪菱心体简" pitchFamily="49" charset="-122"/>
              <a:ea typeface="汉仪菱心体简" pitchFamily="49" charset="-122"/>
            </a:endParaRPr>
          </a:p>
        </p:txBody>
      </p:sp>
    </p:spTree>
    <p:extLst>
      <p:ext uri="{BB962C8B-B14F-4D97-AF65-F5344CB8AC3E}">
        <p14:creationId xmlns:p14="http://schemas.microsoft.com/office/powerpoint/2010/main" val="3119027936"/>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55" presetClass="entr" presetSubtype="0" fill="hold" grpId="0" nodeType="withEffect">
                                  <p:stCondLst>
                                    <p:cond delay="500"/>
                                  </p:stCondLst>
                                  <p:iterate type="lt">
                                    <p:tmPct val="10000"/>
                                  </p:iterate>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ppt_w</p:attrName>
                                        </p:attrNameLst>
                                      </p:cBhvr>
                                      <p:tavLst>
                                        <p:tav tm="0">
                                          <p:val>
                                            <p:strVal val="#ppt_w*0.70"/>
                                          </p:val>
                                        </p:tav>
                                        <p:tav tm="100000">
                                          <p:val>
                                            <p:strVal val="#ppt_w"/>
                                          </p:val>
                                        </p:tav>
                                      </p:tavLst>
                                    </p:anim>
                                    <p:anim calcmode="lin" valueType="num">
                                      <p:cBhvr>
                                        <p:cTn id="12" dur="500" fill="hold"/>
                                        <p:tgtEl>
                                          <p:spTgt spid="46"/>
                                        </p:tgtEl>
                                        <p:attrNameLst>
                                          <p:attrName>ppt_h</p:attrName>
                                        </p:attrNameLst>
                                      </p:cBhvr>
                                      <p:tavLst>
                                        <p:tav tm="0">
                                          <p:val>
                                            <p:strVal val="#ppt_h"/>
                                          </p:val>
                                        </p:tav>
                                        <p:tav tm="100000">
                                          <p:val>
                                            <p:strVal val="#ppt_h"/>
                                          </p:val>
                                        </p:tav>
                                      </p:tavLst>
                                    </p:anim>
                                    <p:animEffect transition="in" filter="fade">
                                      <p:cBhvr>
                                        <p:cTn id="13" dur="500"/>
                                        <p:tgtEl>
                                          <p:spTgt spid="46"/>
                                        </p:tgtEl>
                                      </p:cBhvr>
                                    </p:animEffect>
                                  </p:childTnLst>
                                </p:cTn>
                              </p:par>
                              <p:par>
                                <p:cTn id="14" presetID="2" presetClass="entr" presetSubtype="4" decel="100000" fill="hold" grpId="0" nodeType="withEffect">
                                  <p:stCondLst>
                                    <p:cond delay="150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500" fill="hold"/>
                                        <p:tgtEl>
                                          <p:spTgt spid="25"/>
                                        </p:tgtEl>
                                        <p:attrNameLst>
                                          <p:attrName>ppt_x</p:attrName>
                                        </p:attrNameLst>
                                      </p:cBhvr>
                                      <p:tavLst>
                                        <p:tav tm="0">
                                          <p:val>
                                            <p:strVal val="#ppt_x"/>
                                          </p:val>
                                        </p:tav>
                                        <p:tav tm="100000">
                                          <p:val>
                                            <p:strVal val="#ppt_x"/>
                                          </p:val>
                                        </p:tav>
                                      </p:tavLst>
                                    </p:anim>
                                    <p:anim calcmode="lin" valueType="num">
                                      <p:cBhvr additive="base">
                                        <p:cTn id="17"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2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49987" y="698680"/>
            <a:ext cx="4288353"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网络安全的重要性</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41" name="组合 40"/>
          <p:cNvGrpSpPr/>
          <p:nvPr/>
        </p:nvGrpSpPr>
        <p:grpSpPr>
          <a:xfrm>
            <a:off x="11856640" y="548680"/>
            <a:ext cx="335360" cy="882400"/>
            <a:chOff x="8892480" y="411510"/>
            <a:chExt cx="251520" cy="661800"/>
          </a:xfrm>
        </p:grpSpPr>
        <p:sp>
          <p:nvSpPr>
            <p:cNvPr id="42" name="矩形 41"/>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3"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05</a:t>
              </a:r>
              <a:endParaRPr lang="zh-CN" altLang="en-US" sz="1067" dirty="0">
                <a:solidFill>
                  <a:schemeClr val="bg1"/>
                </a:solidFill>
                <a:latin typeface="Century Gothic" panose="020B0502020202020204" pitchFamily="34" charset="0"/>
              </a:endParaRPr>
            </a:p>
          </p:txBody>
        </p:sp>
        <p:grpSp>
          <p:nvGrpSpPr>
            <p:cNvPr id="44" name="组合 43"/>
            <p:cNvGrpSpPr/>
            <p:nvPr/>
          </p:nvGrpSpPr>
          <p:grpSpPr>
            <a:xfrm>
              <a:off x="8964240" y="818664"/>
              <a:ext cx="108000" cy="8629"/>
              <a:chOff x="8953171" y="847239"/>
              <a:chExt cx="130138" cy="8629"/>
            </a:xfrm>
          </p:grpSpPr>
          <p:cxnSp>
            <p:nvCxnSpPr>
              <p:cNvPr id="45" name="直接连接符 44"/>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7" name="组合 16"/>
          <p:cNvGrpSpPr/>
          <p:nvPr/>
        </p:nvGrpSpPr>
        <p:grpSpPr>
          <a:xfrm>
            <a:off x="666454" y="1903669"/>
            <a:ext cx="3146790" cy="4626256"/>
            <a:chOff x="499840" y="1427752"/>
            <a:chExt cx="2360092" cy="3469692"/>
          </a:xfrm>
        </p:grpSpPr>
        <p:grpSp>
          <p:nvGrpSpPr>
            <p:cNvPr id="14" name="组合 13"/>
            <p:cNvGrpSpPr/>
            <p:nvPr/>
          </p:nvGrpSpPr>
          <p:grpSpPr>
            <a:xfrm>
              <a:off x="499840" y="1427752"/>
              <a:ext cx="2360092" cy="588621"/>
              <a:chOff x="826183" y="1855140"/>
              <a:chExt cx="2360092" cy="588621"/>
            </a:xfrm>
          </p:grpSpPr>
          <p:sp>
            <p:nvSpPr>
              <p:cNvPr id="49" name="矩形 48"/>
              <p:cNvSpPr/>
              <p:nvPr/>
            </p:nvSpPr>
            <p:spPr>
              <a:xfrm>
                <a:off x="1277254" y="1912847"/>
                <a:ext cx="1909021" cy="530914"/>
              </a:xfrm>
              <a:prstGeom prst="rect">
                <a:avLst/>
              </a:prstGeom>
            </p:spPr>
            <p:txBody>
              <a:bodyPr wrap="square">
                <a:spAutoFit/>
              </a:bodyPr>
              <a:lstStyle/>
              <a:p>
                <a:r>
                  <a:rPr lang="zh-CN" altLang="en-US" sz="2000" dirty="0" smtClean="0">
                    <a:solidFill>
                      <a:srgbClr val="1F9E23"/>
                    </a:solidFill>
                    <a:latin typeface="+mj-ea"/>
                    <a:ea typeface="+mj-ea"/>
                    <a:cs typeface="Arial" panose="020B0604020202020204" pitchFamily="34" charset="0"/>
                  </a:rPr>
                  <a:t>网络安全是网络技术研究中的永恒主题</a:t>
                </a:r>
                <a:endParaRPr lang="en-US" altLang="zh-CN" sz="2000" dirty="0" smtClean="0">
                  <a:solidFill>
                    <a:srgbClr val="1F9E23"/>
                  </a:solidFill>
                  <a:latin typeface="+mj-ea"/>
                  <a:ea typeface="+mj-ea"/>
                  <a:cs typeface="Arial" panose="020B0604020202020204" pitchFamily="34" charset="0"/>
                </a:endParaRPr>
              </a:p>
            </p:txBody>
          </p:sp>
          <p:grpSp>
            <p:nvGrpSpPr>
              <p:cNvPr id="3" name="组合 2"/>
              <p:cNvGrpSpPr/>
              <p:nvPr/>
            </p:nvGrpSpPr>
            <p:grpSpPr>
              <a:xfrm>
                <a:off x="826183" y="1855140"/>
                <a:ext cx="438144" cy="449904"/>
                <a:chOff x="826183" y="1855140"/>
                <a:chExt cx="438144" cy="449904"/>
              </a:xfrm>
            </p:grpSpPr>
            <p:sp>
              <p:nvSpPr>
                <p:cNvPr id="50" name="椭圆 49"/>
                <p:cNvSpPr/>
                <p:nvPr/>
              </p:nvSpPr>
              <p:spPr>
                <a:xfrm>
                  <a:off x="826183" y="1866900"/>
                  <a:ext cx="438144" cy="438144"/>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6" name="矩形 55"/>
                <p:cNvSpPr/>
                <p:nvPr/>
              </p:nvSpPr>
              <p:spPr>
                <a:xfrm>
                  <a:off x="839109" y="1855140"/>
                  <a:ext cx="365726" cy="438581"/>
                </a:xfrm>
                <a:prstGeom prst="rect">
                  <a:avLst/>
                </a:prstGeom>
              </p:spPr>
              <p:txBody>
                <a:bodyPr wrap="none">
                  <a:spAutoFit/>
                </a:bodyPr>
                <a:lstStyle/>
                <a:p>
                  <a:r>
                    <a:rPr lang="en-US" altLang="zh-CN" sz="3200" dirty="0">
                      <a:solidFill>
                        <a:schemeClr val="bg1"/>
                      </a:solidFill>
                      <a:latin typeface="Century Gothic" panose="020B0502020202020204" pitchFamily="34" charset="0"/>
                      <a:cs typeface="Arial" panose="020B0604020202020204" pitchFamily="34" charset="0"/>
                    </a:rPr>
                    <a:t>A</a:t>
                  </a:r>
                </a:p>
              </p:txBody>
            </p:sp>
          </p:grpSp>
        </p:grpSp>
        <p:sp>
          <p:nvSpPr>
            <p:cNvPr id="70" name="矩形 69"/>
            <p:cNvSpPr/>
            <p:nvPr/>
          </p:nvSpPr>
          <p:spPr>
            <a:xfrm>
              <a:off x="499840" y="2058205"/>
              <a:ext cx="2086385" cy="2839239"/>
            </a:xfrm>
            <a:prstGeom prst="rect">
              <a:avLst/>
            </a:prstGeom>
          </p:spPr>
          <p:txBody>
            <a:bodyPr wrap="square">
              <a:spAutoFit/>
            </a:bodyPr>
            <a:lstStyle/>
            <a:p>
              <a:r>
                <a:rPr lang="zh-CN" altLang="en-US" sz="2000" dirty="0">
                  <a:solidFill>
                    <a:schemeClr val="tx1">
                      <a:lumMod val="65000"/>
                      <a:lumOff val="35000"/>
                    </a:schemeClr>
                  </a:solidFill>
                  <a:latin typeface="Century Gothic" panose="020B0502020202020204" pitchFamily="34" charset="0"/>
                  <a:cs typeface="Arial" panose="020B0604020202020204" pitchFamily="34" charset="0"/>
                </a:rPr>
                <a:t>计算机网络与</a:t>
              </a:r>
              <a:r>
                <a:rPr lang="en-US" altLang="zh-CN" sz="2000" dirty="0">
                  <a:solidFill>
                    <a:schemeClr val="tx1">
                      <a:lumMod val="65000"/>
                      <a:lumOff val="35000"/>
                    </a:schemeClr>
                  </a:solidFill>
                  <a:latin typeface="Century Gothic" panose="020B0502020202020204" pitchFamily="34" charset="0"/>
                  <a:cs typeface="Arial" panose="020B0604020202020204" pitchFamily="34" charset="0"/>
                </a:rPr>
                <a:t>Internet</a:t>
              </a:r>
              <a:r>
                <a:rPr lang="zh-CN" altLang="en-US" sz="2000" dirty="0">
                  <a:solidFill>
                    <a:schemeClr val="tx1">
                      <a:lumMod val="65000"/>
                      <a:lumOff val="35000"/>
                    </a:schemeClr>
                  </a:solidFill>
                  <a:latin typeface="Century Gothic" panose="020B0502020202020204" pitchFamily="34" charset="0"/>
                  <a:cs typeface="Arial" panose="020B0604020202020204" pitchFamily="34" charset="0"/>
                </a:rPr>
                <a:t>高悬在全人类头上的一把双刃剑。一方面，计算机网络与</a:t>
              </a:r>
              <a:r>
                <a:rPr lang="en-US" altLang="zh-CN" sz="2000" dirty="0">
                  <a:solidFill>
                    <a:schemeClr val="tx1">
                      <a:lumMod val="65000"/>
                      <a:lumOff val="35000"/>
                    </a:schemeClr>
                  </a:solidFill>
                  <a:latin typeface="Century Gothic" panose="020B0502020202020204" pitchFamily="34" charset="0"/>
                  <a:cs typeface="Arial" panose="020B0604020202020204" pitchFamily="34" charset="0"/>
                </a:rPr>
                <a:t>Internet</a:t>
              </a:r>
              <a:r>
                <a:rPr lang="zh-CN" altLang="en-US" sz="2000" dirty="0">
                  <a:solidFill>
                    <a:schemeClr val="tx1">
                      <a:lumMod val="65000"/>
                      <a:lumOff val="35000"/>
                    </a:schemeClr>
                  </a:solidFill>
                  <a:latin typeface="Century Gothic" panose="020B0502020202020204" pitchFamily="34" charset="0"/>
                  <a:cs typeface="Arial" panose="020B0604020202020204" pitchFamily="34" charset="0"/>
                </a:rPr>
                <a:t>的应用对于各国的政治、经济、科学、文化、教育与产业的发展起到了重要的推动作用；另一方面，人们对它的负面影响也是忧心忡忡。网络安全网络安全是伴随着网络技术同步发展的。</a:t>
              </a:r>
              <a:endParaRPr lang="en-US" altLang="zh-CN" sz="20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6" name="组合 15"/>
          <p:cNvGrpSpPr/>
          <p:nvPr/>
        </p:nvGrpSpPr>
        <p:grpSpPr>
          <a:xfrm>
            <a:off x="4755580" y="1903668"/>
            <a:ext cx="2915862" cy="3395150"/>
            <a:chOff x="3633472" y="1427752"/>
            <a:chExt cx="2186897" cy="2546364"/>
          </a:xfrm>
        </p:grpSpPr>
        <p:grpSp>
          <p:nvGrpSpPr>
            <p:cNvPr id="59" name="组合 58"/>
            <p:cNvGrpSpPr/>
            <p:nvPr/>
          </p:nvGrpSpPr>
          <p:grpSpPr>
            <a:xfrm>
              <a:off x="3633472" y="1427752"/>
              <a:ext cx="2186897" cy="591075"/>
              <a:chOff x="826183" y="1855140"/>
              <a:chExt cx="2186897" cy="591075"/>
            </a:xfrm>
          </p:grpSpPr>
          <p:sp>
            <p:nvSpPr>
              <p:cNvPr id="60" name="矩形 59"/>
              <p:cNvSpPr/>
              <p:nvPr/>
            </p:nvSpPr>
            <p:spPr>
              <a:xfrm>
                <a:off x="1264327" y="1915301"/>
                <a:ext cx="1748753" cy="530914"/>
              </a:xfrm>
              <a:prstGeom prst="rect">
                <a:avLst/>
              </a:prstGeom>
            </p:spPr>
            <p:txBody>
              <a:bodyPr wrap="square">
                <a:spAutoFit/>
              </a:bodyPr>
              <a:lstStyle/>
              <a:p>
                <a:r>
                  <a:rPr lang="zh-CN" altLang="en-US" sz="2000" dirty="0" smtClean="0">
                    <a:solidFill>
                      <a:srgbClr val="28333C"/>
                    </a:solidFill>
                    <a:latin typeface="+mj-ea"/>
                    <a:ea typeface="+mj-ea"/>
                    <a:cs typeface="Arial" panose="020B0604020202020204" pitchFamily="34" charset="0"/>
                  </a:rPr>
                  <a:t>网络安全是一个系统的社会工程</a:t>
                </a:r>
                <a:endParaRPr lang="en-US" altLang="zh-CN" sz="2000" dirty="0" smtClean="0">
                  <a:solidFill>
                    <a:srgbClr val="28333C"/>
                  </a:solidFill>
                  <a:latin typeface="+mj-ea"/>
                  <a:ea typeface="+mj-ea"/>
                  <a:cs typeface="Arial" panose="020B0604020202020204" pitchFamily="34" charset="0"/>
                </a:endParaRPr>
              </a:p>
            </p:txBody>
          </p:sp>
          <p:grpSp>
            <p:nvGrpSpPr>
              <p:cNvPr id="61" name="组合 60"/>
              <p:cNvGrpSpPr/>
              <p:nvPr/>
            </p:nvGrpSpPr>
            <p:grpSpPr>
              <a:xfrm>
                <a:off x="826183" y="1855140"/>
                <a:ext cx="438144" cy="449904"/>
                <a:chOff x="826183" y="1855140"/>
                <a:chExt cx="438144" cy="449904"/>
              </a:xfrm>
            </p:grpSpPr>
            <p:sp>
              <p:nvSpPr>
                <p:cNvPr id="62" name="椭圆 61"/>
                <p:cNvSpPr/>
                <p:nvPr/>
              </p:nvSpPr>
              <p:spPr>
                <a:xfrm>
                  <a:off x="826183" y="1866900"/>
                  <a:ext cx="438144" cy="438144"/>
                </a:xfrm>
                <a:prstGeom prst="ellipse">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3" name="矩形 62"/>
                <p:cNvSpPr/>
                <p:nvPr/>
              </p:nvSpPr>
              <p:spPr>
                <a:xfrm>
                  <a:off x="864757" y="1855140"/>
                  <a:ext cx="315231" cy="438581"/>
                </a:xfrm>
                <a:prstGeom prst="rect">
                  <a:avLst/>
                </a:prstGeom>
              </p:spPr>
              <p:txBody>
                <a:bodyPr wrap="none">
                  <a:spAutoFit/>
                </a:bodyPr>
                <a:lstStyle/>
                <a:p>
                  <a:r>
                    <a:rPr lang="en-US" altLang="zh-CN" sz="3200" dirty="0">
                      <a:solidFill>
                        <a:schemeClr val="bg1"/>
                      </a:solidFill>
                      <a:latin typeface="Century Gothic" panose="020B0502020202020204" pitchFamily="34" charset="0"/>
                      <a:cs typeface="Arial" panose="020B0604020202020204" pitchFamily="34" charset="0"/>
                    </a:rPr>
                    <a:t>B</a:t>
                  </a:r>
                </a:p>
              </p:txBody>
            </p:sp>
          </p:grpSp>
        </p:grpSp>
        <p:sp>
          <p:nvSpPr>
            <p:cNvPr id="72" name="矩形 71"/>
            <p:cNvSpPr/>
            <p:nvPr/>
          </p:nvSpPr>
          <p:spPr>
            <a:xfrm>
              <a:off x="3633472" y="2058206"/>
              <a:ext cx="2086385" cy="1915910"/>
            </a:xfrm>
            <a:prstGeom prst="rect">
              <a:avLst/>
            </a:prstGeom>
          </p:spPr>
          <p:txBody>
            <a:bodyPr wrap="square">
              <a:spAutoFit/>
            </a:bodyPr>
            <a:lstStyle/>
            <a:p>
              <a:r>
                <a:rPr lang="zh-CN" altLang="en-US" sz="2000" dirty="0">
                  <a:solidFill>
                    <a:schemeClr val="tx1">
                      <a:lumMod val="65000"/>
                      <a:lumOff val="35000"/>
                    </a:schemeClr>
                  </a:solidFill>
                  <a:latin typeface="Century Gothic" panose="020B0502020202020204" pitchFamily="34" charset="0"/>
                  <a:cs typeface="Arial" panose="020B0604020202020204" pitchFamily="34" charset="0"/>
                </a:rPr>
                <a:t>网络安全是实现社会安全的反映，网络安全问题实际上是个社会问题，光靠技术来解决安全问题是不可能的，它必然涉及技术、政策、道德与法律，因此网络安全是一个系统的社会工程。</a:t>
              </a:r>
              <a:endParaRPr lang="en-US" altLang="zh-CN" sz="20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8" name="组合 17"/>
          <p:cNvGrpSpPr/>
          <p:nvPr/>
        </p:nvGrpSpPr>
        <p:grpSpPr>
          <a:xfrm>
            <a:off x="8844707" y="1903669"/>
            <a:ext cx="2781846" cy="4934033"/>
            <a:chOff x="6767103" y="1427752"/>
            <a:chExt cx="2086385" cy="3700523"/>
          </a:xfrm>
        </p:grpSpPr>
        <p:grpSp>
          <p:nvGrpSpPr>
            <p:cNvPr id="64" name="组合 63"/>
            <p:cNvGrpSpPr/>
            <p:nvPr/>
          </p:nvGrpSpPr>
          <p:grpSpPr>
            <a:xfrm>
              <a:off x="6767103" y="1427752"/>
              <a:ext cx="2086385" cy="588622"/>
              <a:chOff x="826183" y="1855140"/>
              <a:chExt cx="2086385" cy="588622"/>
            </a:xfrm>
          </p:grpSpPr>
          <p:sp>
            <p:nvSpPr>
              <p:cNvPr id="65" name="矩形 64"/>
              <p:cNvSpPr/>
              <p:nvPr/>
            </p:nvSpPr>
            <p:spPr>
              <a:xfrm>
                <a:off x="1279023" y="1912847"/>
                <a:ext cx="1633545" cy="530915"/>
              </a:xfrm>
              <a:prstGeom prst="rect">
                <a:avLst/>
              </a:prstGeom>
            </p:spPr>
            <p:txBody>
              <a:bodyPr wrap="square">
                <a:spAutoFit/>
              </a:bodyPr>
              <a:lstStyle/>
              <a:p>
                <a:r>
                  <a:rPr lang="zh-CN" altLang="en-US" sz="2000" dirty="0" smtClean="0">
                    <a:solidFill>
                      <a:srgbClr val="697E92"/>
                    </a:solidFill>
                    <a:latin typeface="+mj-ea"/>
                    <a:ea typeface="+mj-ea"/>
                    <a:cs typeface="Arial" panose="020B0604020202020204" pitchFamily="34" charset="0"/>
                  </a:rPr>
                  <a:t>网络安全危及国家安全</a:t>
                </a:r>
                <a:endParaRPr lang="en-US" altLang="zh-CN" sz="2000" dirty="0" smtClean="0">
                  <a:solidFill>
                    <a:srgbClr val="697E92"/>
                  </a:solidFill>
                  <a:latin typeface="+mj-ea"/>
                  <a:ea typeface="+mj-ea"/>
                  <a:cs typeface="Arial" panose="020B0604020202020204" pitchFamily="34" charset="0"/>
                </a:endParaRPr>
              </a:p>
            </p:txBody>
          </p:sp>
          <p:grpSp>
            <p:nvGrpSpPr>
              <p:cNvPr id="66" name="组合 65"/>
              <p:cNvGrpSpPr/>
              <p:nvPr/>
            </p:nvGrpSpPr>
            <p:grpSpPr>
              <a:xfrm>
                <a:off x="826183" y="1855140"/>
                <a:ext cx="438144" cy="449904"/>
                <a:chOff x="826183" y="1855140"/>
                <a:chExt cx="438144" cy="449904"/>
              </a:xfrm>
            </p:grpSpPr>
            <p:sp>
              <p:nvSpPr>
                <p:cNvPr id="67" name="椭圆 66"/>
                <p:cNvSpPr/>
                <p:nvPr/>
              </p:nvSpPr>
              <p:spPr>
                <a:xfrm>
                  <a:off x="826183" y="1866900"/>
                  <a:ext cx="438144" cy="438144"/>
                </a:xfrm>
                <a:prstGeom prst="ellipse">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8" name="矩形 67"/>
                <p:cNvSpPr/>
                <p:nvPr/>
              </p:nvSpPr>
              <p:spPr>
                <a:xfrm>
                  <a:off x="839109" y="1855140"/>
                  <a:ext cx="388568" cy="438581"/>
                </a:xfrm>
                <a:prstGeom prst="rect">
                  <a:avLst/>
                </a:prstGeom>
              </p:spPr>
              <p:txBody>
                <a:bodyPr wrap="none">
                  <a:spAutoFit/>
                </a:bodyPr>
                <a:lstStyle/>
                <a:p>
                  <a:r>
                    <a:rPr lang="en-US" altLang="zh-CN" sz="3200" dirty="0">
                      <a:solidFill>
                        <a:schemeClr val="bg1"/>
                      </a:solidFill>
                      <a:latin typeface="Century Gothic" panose="020B0502020202020204" pitchFamily="34" charset="0"/>
                      <a:cs typeface="Arial" panose="020B0604020202020204" pitchFamily="34" charset="0"/>
                    </a:rPr>
                    <a:t>C</a:t>
                  </a:r>
                </a:p>
              </p:txBody>
            </p:sp>
          </p:grpSp>
        </p:grpSp>
        <p:sp>
          <p:nvSpPr>
            <p:cNvPr id="73" name="矩形 72"/>
            <p:cNvSpPr/>
            <p:nvPr/>
          </p:nvSpPr>
          <p:spPr>
            <a:xfrm>
              <a:off x="6767103" y="2058205"/>
              <a:ext cx="2086385" cy="3070070"/>
            </a:xfrm>
            <a:prstGeom prst="rect">
              <a:avLst/>
            </a:prstGeom>
          </p:spPr>
          <p:txBody>
            <a:bodyPr wrap="square">
              <a:spAutoFit/>
            </a:bodyPr>
            <a:lstStyle/>
            <a:p>
              <a:r>
                <a:rPr lang="zh-CN" altLang="en-US" sz="2000" dirty="0">
                  <a:solidFill>
                    <a:schemeClr val="tx1">
                      <a:lumMod val="65000"/>
                      <a:lumOff val="35000"/>
                    </a:schemeClr>
                  </a:solidFill>
                  <a:latin typeface="Century Gothic" panose="020B0502020202020204" pitchFamily="34" charset="0"/>
                  <a:cs typeface="Arial" panose="020B0604020202020204" pitchFamily="34" charset="0"/>
                </a:rPr>
                <a:t>网络安全问题已成为信息化社会的一个焦点问题，没有网络安全就没有国家安全，没有信息化就没有现代化</a:t>
              </a:r>
              <a:r>
                <a:rPr lang="zh-CN" altLang="en-US" sz="2000" dirty="0" smtClean="0">
                  <a:solidFill>
                    <a:schemeClr val="tx1">
                      <a:lumMod val="65000"/>
                      <a:lumOff val="35000"/>
                    </a:schemeClr>
                  </a:solidFill>
                  <a:latin typeface="Century Gothic" panose="020B0502020202020204" pitchFamily="34" charset="0"/>
                  <a:cs typeface="Arial" panose="020B0604020202020204" pitchFamily="34" charset="0"/>
                </a:rPr>
                <a:t>。美国</a:t>
              </a:r>
              <a:r>
                <a:rPr lang="zh-CN" altLang="en-US" sz="2000" dirty="0">
                  <a:solidFill>
                    <a:schemeClr val="tx1">
                      <a:lumMod val="65000"/>
                      <a:lumOff val="35000"/>
                    </a:schemeClr>
                  </a:solidFill>
                  <a:latin typeface="Century Gothic" panose="020B0502020202020204" pitchFamily="34" charset="0"/>
                  <a:cs typeface="Arial" panose="020B0604020202020204" pitchFamily="34" charset="0"/>
                </a:rPr>
                <a:t>斯诺登和棱镜门事件，再一次把世界的眼光聚焦于信息安全，这无疑对中国的信息安全是一次前所未有的重大警示，信息安全已上升为国家安全层面，是国家安全的重要组成部分。</a:t>
              </a:r>
              <a:endParaRPr lang="en-US" altLang="zh-CN" sz="2000" dirty="0">
                <a:solidFill>
                  <a:schemeClr val="tx1">
                    <a:lumMod val="65000"/>
                    <a:lumOff val="35000"/>
                  </a:schemeClr>
                </a:solidFill>
                <a:latin typeface="Century Gothic" panose="020B0502020202020204" pitchFamily="34" charset="0"/>
                <a:cs typeface="Arial" panose="020B0604020202020204" pitchFamily="34" charset="0"/>
              </a:endParaRPr>
            </a:p>
          </p:txBody>
        </p:sp>
      </p:grpSp>
      <p:sp>
        <p:nvSpPr>
          <p:cNvPr id="30" name="矩形 29"/>
          <p:cNvSpPr/>
          <p:nvPr/>
        </p:nvSpPr>
        <p:spPr>
          <a:xfrm>
            <a:off x="549987" y="1312195"/>
            <a:ext cx="2201244"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关键字 </a:t>
            </a:r>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安全</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Tree>
    <p:extLst>
      <p:ext uri="{BB962C8B-B14F-4D97-AF65-F5344CB8AC3E}">
        <p14:creationId xmlns:p14="http://schemas.microsoft.com/office/powerpoint/2010/main" val="10722897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50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000"/>
                                        <p:tgtEl>
                                          <p:spTgt spid="17"/>
                                        </p:tgtEl>
                                      </p:cBhvr>
                                    </p:animEffect>
                                    <p:anim calcmode="lin" valueType="num">
                                      <p:cBhvr>
                                        <p:cTn id="12" dur="1000" fill="hold"/>
                                        <p:tgtEl>
                                          <p:spTgt spid="17"/>
                                        </p:tgtEl>
                                        <p:attrNameLst>
                                          <p:attrName>ppt_x</p:attrName>
                                        </p:attrNameLst>
                                      </p:cBhvr>
                                      <p:tavLst>
                                        <p:tav tm="0">
                                          <p:val>
                                            <p:strVal val="#ppt_x"/>
                                          </p:val>
                                        </p:tav>
                                        <p:tav tm="100000">
                                          <p:val>
                                            <p:strVal val="#ppt_x"/>
                                          </p:val>
                                        </p:tav>
                                      </p:tavLst>
                                    </p:anim>
                                    <p:anim calcmode="lin" valueType="num">
                                      <p:cBhvr>
                                        <p:cTn id="13" dur="1000" fill="hold"/>
                                        <p:tgtEl>
                                          <p:spTgt spid="17"/>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100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1000"/>
                                        <p:tgtEl>
                                          <p:spTgt spid="16"/>
                                        </p:tgtEl>
                                      </p:cBhvr>
                                    </p:animEffect>
                                    <p:anim calcmode="lin" valueType="num">
                                      <p:cBhvr>
                                        <p:cTn id="17" dur="1000" fill="hold"/>
                                        <p:tgtEl>
                                          <p:spTgt spid="16"/>
                                        </p:tgtEl>
                                        <p:attrNameLst>
                                          <p:attrName>ppt_x</p:attrName>
                                        </p:attrNameLst>
                                      </p:cBhvr>
                                      <p:tavLst>
                                        <p:tav tm="0">
                                          <p:val>
                                            <p:strVal val="#ppt_x"/>
                                          </p:val>
                                        </p:tav>
                                        <p:tav tm="100000">
                                          <p:val>
                                            <p:strVal val="#ppt_x"/>
                                          </p:val>
                                        </p:tav>
                                      </p:tavLst>
                                    </p:anim>
                                    <p:anim calcmode="lin" valueType="num">
                                      <p:cBhvr>
                                        <p:cTn id="18" dur="1000" fill="hold"/>
                                        <p:tgtEl>
                                          <p:spTgt spid="16"/>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150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par>
                                <p:cTn id="24" presetID="2" presetClass="entr" presetSubtype="8" decel="100000" fill="hold" grpId="0" nodeType="with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additive="base">
                                        <p:cTn id="26" dur="500" fill="hold"/>
                                        <p:tgtEl>
                                          <p:spTgt spid="30"/>
                                        </p:tgtEl>
                                        <p:attrNameLst>
                                          <p:attrName>ppt_x</p:attrName>
                                        </p:attrNameLst>
                                      </p:cBhvr>
                                      <p:tavLst>
                                        <p:tav tm="0">
                                          <p:val>
                                            <p:strVal val="0-#ppt_w/2"/>
                                          </p:val>
                                        </p:tav>
                                        <p:tav tm="100000">
                                          <p:val>
                                            <p:strVal val="#ppt_x"/>
                                          </p:val>
                                        </p:tav>
                                      </p:tavLst>
                                    </p:anim>
                                    <p:anim calcmode="lin" valueType="num">
                                      <p:cBhvr additive="base">
                                        <p:cTn id="27"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4801314"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网络安全的基本概念</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06</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2164247"/>
          </a:xfrm>
          <a:prstGeom prst="rect">
            <a:avLst/>
          </a:prstGeom>
        </p:spPr>
        <p:txBody>
          <a:bodyPr wrap="square">
            <a:spAutoFit/>
          </a:bodyPr>
          <a:lstStyle/>
          <a:p>
            <a:pPr algn="just">
              <a:lnSpc>
                <a:spcPct val="114000"/>
              </a:lnSpc>
            </a:pPr>
            <a:r>
              <a:rPr lang="zh-CN" altLang="en-US" sz="2000" dirty="0">
                <a:solidFill>
                  <a:schemeClr val="tx1">
                    <a:lumMod val="65000"/>
                    <a:lumOff val="35000"/>
                  </a:schemeClr>
                </a:solidFill>
                <a:latin typeface="Century Gothic" panose="020B0502020202020204" pitchFamily="34" charset="0"/>
                <a:cs typeface="Arial" panose="020B0604020202020204" pitchFamily="34" charset="0"/>
              </a:rPr>
              <a:t>网络安全就是确保网络上的信息和资源不被非法授权用户使用。为了保证网络安全，就必须对信息处理和数据存储进行物理安全保护。网络信息安全强调的是：数据信息的完整性（</a:t>
            </a:r>
            <a:r>
              <a:rPr lang="en-US" altLang="zh-CN" sz="2000" dirty="0">
                <a:solidFill>
                  <a:schemeClr val="tx1">
                    <a:lumMod val="65000"/>
                    <a:lumOff val="35000"/>
                  </a:schemeClr>
                </a:solidFill>
                <a:latin typeface="Century Gothic" panose="020B0502020202020204" pitchFamily="34" charset="0"/>
                <a:cs typeface="Arial" panose="020B0604020202020204" pitchFamily="34" charset="0"/>
              </a:rPr>
              <a:t>Integrity</a:t>
            </a:r>
            <a:r>
              <a:rPr lang="zh-CN" altLang="en-US" sz="2000" dirty="0">
                <a:solidFill>
                  <a:schemeClr val="tx1">
                    <a:lumMod val="65000"/>
                    <a:lumOff val="35000"/>
                  </a:schemeClr>
                </a:solidFill>
                <a:latin typeface="Century Gothic" panose="020B0502020202020204" pitchFamily="34" charset="0"/>
                <a:cs typeface="Arial" panose="020B0604020202020204" pitchFamily="34" charset="0"/>
              </a:rPr>
              <a:t>）、可用性（</a:t>
            </a:r>
            <a:r>
              <a:rPr lang="en-US" altLang="zh-CN" sz="2000" dirty="0">
                <a:solidFill>
                  <a:schemeClr val="tx1">
                    <a:lumMod val="65000"/>
                    <a:lumOff val="35000"/>
                  </a:schemeClr>
                </a:solidFill>
                <a:latin typeface="Century Gothic" panose="020B0502020202020204" pitchFamily="34" charset="0"/>
                <a:cs typeface="Arial" panose="020B0604020202020204" pitchFamily="34" charset="0"/>
              </a:rPr>
              <a:t>Availability</a:t>
            </a:r>
            <a:r>
              <a:rPr lang="zh-CN" altLang="en-US" sz="2000" dirty="0">
                <a:solidFill>
                  <a:schemeClr val="tx1">
                    <a:lumMod val="65000"/>
                    <a:lumOff val="35000"/>
                  </a:schemeClr>
                </a:solidFill>
                <a:latin typeface="Century Gothic" panose="020B0502020202020204" pitchFamily="34" charset="0"/>
                <a:cs typeface="Arial" panose="020B0604020202020204" pitchFamily="34" charset="0"/>
              </a:rPr>
              <a:t>）、保密性（</a:t>
            </a:r>
            <a:r>
              <a:rPr lang="en-US" altLang="zh-CN" sz="2000" dirty="0">
                <a:solidFill>
                  <a:schemeClr val="tx1">
                    <a:lumMod val="65000"/>
                    <a:lumOff val="35000"/>
                  </a:schemeClr>
                </a:solidFill>
                <a:latin typeface="Century Gothic" panose="020B0502020202020204" pitchFamily="34" charset="0"/>
                <a:cs typeface="Arial" panose="020B0604020202020204" pitchFamily="34" charset="0"/>
              </a:rPr>
              <a:t>Confidentiality</a:t>
            </a:r>
            <a:r>
              <a:rPr lang="zh-CN" altLang="en-US" sz="2000" dirty="0">
                <a:solidFill>
                  <a:schemeClr val="tx1">
                    <a:lumMod val="65000"/>
                    <a:lumOff val="35000"/>
                  </a:schemeClr>
                </a:solidFill>
                <a:latin typeface="Century Gothic" panose="020B0502020202020204" pitchFamily="34" charset="0"/>
                <a:cs typeface="Arial" panose="020B0604020202020204" pitchFamily="34" charset="0"/>
              </a:rPr>
              <a:t>）以及不可否认性（</a:t>
            </a:r>
            <a:r>
              <a:rPr lang="en-US" altLang="zh-CN" sz="2000" dirty="0">
                <a:solidFill>
                  <a:schemeClr val="tx1">
                    <a:lumMod val="65000"/>
                    <a:lumOff val="35000"/>
                  </a:schemeClr>
                </a:solidFill>
                <a:latin typeface="Century Gothic" panose="020B0502020202020204" pitchFamily="34" charset="0"/>
                <a:cs typeface="Arial" panose="020B0604020202020204" pitchFamily="34" charset="0"/>
              </a:rPr>
              <a:t>Non-repudiation</a:t>
            </a:r>
            <a:r>
              <a:rPr lang="zh-CN" altLang="en-US" sz="2000" dirty="0">
                <a:solidFill>
                  <a:schemeClr val="tx1">
                    <a:lumMod val="65000"/>
                    <a:lumOff val="35000"/>
                  </a:schemeClr>
                </a:solidFill>
                <a:latin typeface="Century Gothic" panose="020B0502020202020204" pitchFamily="34" charset="0"/>
                <a:cs typeface="Arial" panose="020B0604020202020204" pitchFamily="34" charset="0"/>
              </a:rPr>
              <a:t>）。完整性是指保护信息不泄露给非授权用户修改和破坏；可用性是指避免拒绝授权访问或拒绝服务；保密性是指保护信息不泄露给非授权用户；不可否认性是指参与通信的双方在信息交流后不能否认曾经进行过信息交流以及不能否认对信息做过的处理。</a:t>
            </a:r>
            <a:endParaRPr lang="en-US" altLang="zh-CN" sz="2000" dirty="0">
              <a:solidFill>
                <a:schemeClr val="tx1">
                  <a:lumMod val="65000"/>
                  <a:lumOff val="35000"/>
                </a:schemeClr>
              </a:solidFill>
              <a:latin typeface="Century Gothic" panose="020B0502020202020204" pitchFamily="34" charset="0"/>
              <a:cs typeface="Arial" panose="020B0604020202020204" pitchFamily="34" charset="0"/>
            </a:endParaRPr>
          </a:p>
        </p:txBody>
      </p:sp>
    </p:spTree>
    <p:extLst>
      <p:ext uri="{BB962C8B-B14F-4D97-AF65-F5344CB8AC3E}">
        <p14:creationId xmlns:p14="http://schemas.microsoft.com/office/powerpoint/2010/main" val="35194583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50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0-#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9987" y="698680"/>
            <a:ext cx="3775393"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网络存在的威胁</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4" name="组合 3"/>
          <p:cNvGrpSpPr/>
          <p:nvPr/>
        </p:nvGrpSpPr>
        <p:grpSpPr>
          <a:xfrm>
            <a:off x="11856640" y="548680"/>
            <a:ext cx="335360" cy="8824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07</a:t>
              </a:r>
              <a:endParaRPr lang="zh-CN" altLang="en-US" sz="1067"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80" name="矩形 79"/>
          <p:cNvSpPr/>
          <p:nvPr/>
        </p:nvSpPr>
        <p:spPr>
          <a:xfrm>
            <a:off x="549987" y="2032655"/>
            <a:ext cx="1415772" cy="461665"/>
          </a:xfrm>
          <a:prstGeom prst="rect">
            <a:avLst/>
          </a:prstGeom>
        </p:spPr>
        <p:txBody>
          <a:bodyPr wrap="none">
            <a:spAutoFit/>
          </a:bodyPr>
          <a:lstStyle/>
          <a:p>
            <a:r>
              <a:rPr lang="zh-CN" altLang="en-US" sz="24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网络现状</a:t>
            </a:r>
            <a:endParaRPr lang="en-US" altLang="zh-CN" sz="2400" dirty="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nvGrpSpPr>
          <p:cNvPr id="100" name="组合 99"/>
          <p:cNvGrpSpPr/>
          <p:nvPr/>
        </p:nvGrpSpPr>
        <p:grpSpPr>
          <a:xfrm>
            <a:off x="670984" y="5092153"/>
            <a:ext cx="5270289" cy="829073"/>
            <a:chOff x="511271" y="3527653"/>
            <a:chExt cx="3952717" cy="621806"/>
          </a:xfrm>
        </p:grpSpPr>
        <p:grpSp>
          <p:nvGrpSpPr>
            <p:cNvPr id="109" name="组合 108"/>
            <p:cNvGrpSpPr/>
            <p:nvPr/>
          </p:nvGrpSpPr>
          <p:grpSpPr>
            <a:xfrm>
              <a:off x="511271" y="3653817"/>
              <a:ext cx="378868" cy="335242"/>
              <a:chOff x="3889375" y="3302000"/>
              <a:chExt cx="261938" cy="231776"/>
            </a:xfrm>
            <a:solidFill>
              <a:srgbClr val="394A57"/>
            </a:solidFill>
          </p:grpSpPr>
          <p:sp>
            <p:nvSpPr>
              <p:cNvPr id="111" name="Freeform 11"/>
              <p:cNvSpPr>
                <a:spLocks/>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2" name="Freeform 12"/>
              <p:cNvSpPr>
                <a:spLocks/>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3" name="Freeform 13"/>
              <p:cNvSpPr>
                <a:spLocks/>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4"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5" name="Freeform 15"/>
              <p:cNvSpPr>
                <a:spLocks/>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110" name="矩形 109"/>
            <p:cNvSpPr/>
            <p:nvPr/>
          </p:nvSpPr>
          <p:spPr>
            <a:xfrm>
              <a:off x="960877" y="3527653"/>
              <a:ext cx="3503111" cy="621806"/>
            </a:xfrm>
            <a:prstGeom prst="rect">
              <a:avLst/>
            </a:prstGeom>
          </p:spPr>
          <p:txBody>
            <a:bodyPr wrap="square">
              <a:spAutoFit/>
            </a:bodyPr>
            <a:lstStyle/>
            <a:p>
              <a:pPr>
                <a:lnSpc>
                  <a:spcPct val="114000"/>
                </a:lnSpc>
              </a:pPr>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自由意味着网络对用户的使用并没有提出任何的技术约束，用户可以自由地访问网络，自由地使用和发布各种类型的信息。用户只对自己的行为负责，而没有任何的法律限制。</a:t>
              </a:r>
              <a:endParaRPr lang="en-US" altLang="zh-CN" sz="14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17" name="组合 116"/>
          <p:cNvGrpSpPr/>
          <p:nvPr/>
        </p:nvGrpSpPr>
        <p:grpSpPr>
          <a:xfrm>
            <a:off x="669454" y="3838421"/>
            <a:ext cx="5271819" cy="805862"/>
            <a:chOff x="510124" y="2978699"/>
            <a:chExt cx="3953864" cy="604396"/>
          </a:xfrm>
        </p:grpSpPr>
        <p:grpSp>
          <p:nvGrpSpPr>
            <p:cNvPr id="126" name="组合 125"/>
            <p:cNvGrpSpPr/>
            <p:nvPr/>
          </p:nvGrpSpPr>
          <p:grpSpPr>
            <a:xfrm>
              <a:off x="510124" y="3012016"/>
              <a:ext cx="355907" cy="376572"/>
              <a:chOff x="5908675" y="1281113"/>
              <a:chExt cx="246063" cy="260350"/>
            </a:xfrm>
            <a:solidFill>
              <a:srgbClr val="394A57"/>
            </a:solidFill>
          </p:grpSpPr>
          <p:sp>
            <p:nvSpPr>
              <p:cNvPr id="128"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9" name="Freeform 6"/>
              <p:cNvSpPr>
                <a:spLocks/>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30" name="Freeform 7"/>
              <p:cNvSpPr>
                <a:spLocks/>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31" name="Freeform 8"/>
              <p:cNvSpPr>
                <a:spLocks/>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32" name="Freeform 9"/>
              <p:cNvSpPr>
                <a:spLocks/>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127" name="矩形 126"/>
            <p:cNvSpPr/>
            <p:nvPr/>
          </p:nvSpPr>
          <p:spPr>
            <a:xfrm>
              <a:off x="960877" y="2978699"/>
              <a:ext cx="3503111" cy="604396"/>
            </a:xfrm>
            <a:prstGeom prst="rect">
              <a:avLst/>
            </a:prstGeom>
          </p:spPr>
          <p:txBody>
            <a:bodyPr wrap="square">
              <a:spAutoFit/>
            </a:bodyPr>
            <a:lstStyle/>
            <a:p>
              <a:pPr>
                <a:lnSpc>
                  <a:spcPct val="114000"/>
                </a:lnSpc>
              </a:pPr>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国际性的网络还意味着网络的攻击不仅仅来自本地网络的用户，它可能来自</a:t>
              </a:r>
              <a:r>
                <a:rPr lang="en-US" altLang="zh-CN" sz="1400" dirty="0">
                  <a:solidFill>
                    <a:schemeClr val="tx1">
                      <a:lumMod val="65000"/>
                      <a:lumOff val="35000"/>
                    </a:schemeClr>
                  </a:solidFill>
                  <a:latin typeface="Century Gothic" panose="020B0502020202020204" pitchFamily="34" charset="0"/>
                  <a:cs typeface="Arial" panose="020B0604020202020204" pitchFamily="34" charset="0"/>
                </a:rPr>
                <a:t>Internet</a:t>
              </a:r>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的任何一个机器。也就是说，网络安全所面临的是一个国际化的挑战。</a:t>
              </a:r>
              <a:endParaRPr lang="en-US" altLang="zh-CN" sz="14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34" name="组合 133"/>
          <p:cNvGrpSpPr/>
          <p:nvPr/>
        </p:nvGrpSpPr>
        <p:grpSpPr>
          <a:xfrm>
            <a:off x="670984" y="2584690"/>
            <a:ext cx="5281000" cy="805862"/>
            <a:chOff x="503238" y="2072770"/>
            <a:chExt cx="3960750" cy="604397"/>
          </a:xfrm>
        </p:grpSpPr>
        <p:grpSp>
          <p:nvGrpSpPr>
            <p:cNvPr id="143" name="组合 142"/>
            <p:cNvGrpSpPr/>
            <p:nvPr/>
          </p:nvGrpSpPr>
          <p:grpSpPr>
            <a:xfrm>
              <a:off x="503238" y="2108379"/>
              <a:ext cx="371979" cy="371980"/>
              <a:chOff x="5903913" y="4632325"/>
              <a:chExt cx="257175" cy="257176"/>
            </a:xfrm>
            <a:solidFill>
              <a:srgbClr val="394A57"/>
            </a:solidFill>
          </p:grpSpPr>
          <p:sp>
            <p:nvSpPr>
              <p:cNvPr id="145"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6"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7"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8"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144" name="矩形 143"/>
            <p:cNvSpPr/>
            <p:nvPr/>
          </p:nvSpPr>
          <p:spPr>
            <a:xfrm>
              <a:off x="960877" y="2072770"/>
              <a:ext cx="3503111" cy="604397"/>
            </a:xfrm>
            <a:prstGeom prst="rect">
              <a:avLst/>
            </a:prstGeom>
          </p:spPr>
          <p:txBody>
            <a:bodyPr wrap="square">
              <a:spAutoFit/>
            </a:bodyPr>
            <a:lstStyle/>
            <a:p>
              <a:pPr>
                <a:lnSpc>
                  <a:spcPct val="114000"/>
                </a:lnSpc>
              </a:pPr>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开放性的网络导致网络的技术是全开放的，可以对网络通信协议和实现实施攻击，可以对软件实施攻击，也可以对硬件实施攻击。</a:t>
              </a:r>
              <a:endParaRPr lang="en-US" altLang="zh-CN" sz="1400" dirty="0">
                <a:solidFill>
                  <a:schemeClr val="tx1">
                    <a:lumMod val="65000"/>
                    <a:lumOff val="35000"/>
                  </a:schemeClr>
                </a:solidFill>
                <a:latin typeface="Century Gothic" panose="020B0502020202020204" pitchFamily="34" charset="0"/>
                <a:cs typeface="Arial" panose="020B0604020202020204" pitchFamily="34" charset="0"/>
              </a:endParaRPr>
            </a:p>
          </p:txBody>
        </p:sp>
      </p:grpSp>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52953" y="2232710"/>
            <a:ext cx="5564356" cy="4219233"/>
          </a:xfrm>
          <a:prstGeom prst="rect">
            <a:avLst/>
          </a:prstGeom>
        </p:spPr>
      </p:pic>
    </p:spTree>
    <p:extLst>
      <p:ext uri="{BB962C8B-B14F-4D97-AF65-F5344CB8AC3E}">
        <p14:creationId xmlns:p14="http://schemas.microsoft.com/office/powerpoint/2010/main" val="1583553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2" presetClass="entr" presetSubtype="4" fill="hold" grpId="0" nodeType="withEffect" p14:presetBounceEnd="22000">
                                      <p:stCondLst>
                                        <p:cond delay="500"/>
                                      </p:stCondLst>
                                      <p:childTnLst>
                                        <p:set>
                                          <p:cBhvr>
                                            <p:cTn id="9" dur="1" fill="hold">
                                              <p:stCondLst>
                                                <p:cond delay="0"/>
                                              </p:stCondLst>
                                            </p:cTn>
                                            <p:tgtEl>
                                              <p:spTgt spid="80"/>
                                            </p:tgtEl>
                                            <p:attrNameLst>
                                              <p:attrName>style.visibility</p:attrName>
                                            </p:attrNameLst>
                                          </p:cBhvr>
                                          <p:to>
                                            <p:strVal val="visible"/>
                                          </p:to>
                                        </p:set>
                                        <p:anim calcmode="lin" valueType="num" p14:bounceEnd="22000">
                                          <p:cBhvr additive="base">
                                            <p:cTn id="10" dur="500" fill="hold"/>
                                            <p:tgtEl>
                                              <p:spTgt spid="80"/>
                                            </p:tgtEl>
                                            <p:attrNameLst>
                                              <p:attrName>ppt_x</p:attrName>
                                            </p:attrNameLst>
                                          </p:cBhvr>
                                          <p:tavLst>
                                            <p:tav tm="0">
                                              <p:val>
                                                <p:strVal val="#ppt_x"/>
                                              </p:val>
                                            </p:tav>
                                            <p:tav tm="100000">
                                              <p:val>
                                                <p:strVal val="#ppt_x"/>
                                              </p:val>
                                            </p:tav>
                                          </p:tavLst>
                                        </p:anim>
                                        <p:anim calcmode="lin" valueType="num" p14:bounceEnd="22000">
                                          <p:cBhvr additive="base">
                                            <p:cTn id="11" dur="500" fill="hold"/>
                                            <p:tgtEl>
                                              <p:spTgt spid="80"/>
                                            </p:tgtEl>
                                            <p:attrNameLst>
                                              <p:attrName>ppt_y</p:attrName>
                                            </p:attrNameLst>
                                          </p:cBhvr>
                                          <p:tavLst>
                                            <p:tav tm="0">
                                              <p:val>
                                                <p:strVal val="1+#ppt_h/2"/>
                                              </p:val>
                                            </p:tav>
                                            <p:tav tm="100000">
                                              <p:val>
                                                <p:strVal val="#ppt_y"/>
                                              </p:val>
                                            </p:tav>
                                          </p:tavLst>
                                        </p:anim>
                                      </p:childTnLst>
                                    </p:cTn>
                                  </p:par>
                                  <p:par>
                                    <p:cTn id="12" presetID="25" presetClass="entr" presetSubtype="0" fill="hold" nodeType="withEffect">
                                      <p:stCondLst>
                                        <p:cond delay="1000"/>
                                      </p:stCondLst>
                                      <p:childTnLst>
                                        <p:set>
                                          <p:cBhvr>
                                            <p:cTn id="13" dur="1" fill="hold">
                                              <p:stCondLst>
                                                <p:cond delay="0"/>
                                              </p:stCondLst>
                                            </p:cTn>
                                            <p:tgtEl>
                                              <p:spTgt spid="134"/>
                                            </p:tgtEl>
                                            <p:attrNameLst>
                                              <p:attrName>style.visibility</p:attrName>
                                            </p:attrNameLst>
                                          </p:cBhvr>
                                          <p:to>
                                            <p:strVal val="visible"/>
                                          </p:to>
                                        </p:set>
                                        <p:anim calcmode="lin" valueType="num">
                                          <p:cBhvr>
                                            <p:cTn id="14" dur="500" decel="50000" fill="hold">
                                              <p:stCondLst>
                                                <p:cond delay="0"/>
                                              </p:stCondLst>
                                            </p:cTn>
                                            <p:tgtEl>
                                              <p:spTgt spid="134"/>
                                            </p:tgtEl>
                                            <p:attrNameLst>
                                              <p:attrName>style.rotation</p:attrName>
                                            </p:attrNameLst>
                                          </p:cBhvr>
                                          <p:tavLst>
                                            <p:tav tm="0">
                                              <p:val>
                                                <p:fltVal val="-90"/>
                                              </p:val>
                                            </p:tav>
                                            <p:tav tm="100000">
                                              <p:val>
                                                <p:fltVal val="0"/>
                                              </p:val>
                                            </p:tav>
                                          </p:tavLst>
                                        </p:anim>
                                        <p:anim calcmode="lin" valueType="num">
                                          <p:cBhvr>
                                            <p:cTn id="15" dur="500" decel="50000" fill="hold">
                                              <p:stCondLst>
                                                <p:cond delay="0"/>
                                              </p:stCondLst>
                                            </p:cTn>
                                            <p:tgtEl>
                                              <p:spTgt spid="134"/>
                                            </p:tgtEl>
                                            <p:attrNameLst>
                                              <p:attrName>ppt_w</p:attrName>
                                            </p:attrNameLst>
                                          </p:cBhvr>
                                          <p:tavLst>
                                            <p:tav tm="0">
                                              <p:val>
                                                <p:strVal val="#ppt_w"/>
                                              </p:val>
                                            </p:tav>
                                            <p:tav tm="100000">
                                              <p:val>
                                                <p:strVal val="#ppt_w*.05"/>
                                              </p:val>
                                            </p:tav>
                                          </p:tavLst>
                                        </p:anim>
                                        <p:anim calcmode="lin" valueType="num">
                                          <p:cBhvr>
                                            <p:cTn id="16" dur="500" accel="50000" fill="hold">
                                              <p:stCondLst>
                                                <p:cond delay="500"/>
                                              </p:stCondLst>
                                            </p:cTn>
                                            <p:tgtEl>
                                              <p:spTgt spid="134"/>
                                            </p:tgtEl>
                                            <p:attrNameLst>
                                              <p:attrName>ppt_w</p:attrName>
                                            </p:attrNameLst>
                                          </p:cBhvr>
                                          <p:tavLst>
                                            <p:tav tm="0">
                                              <p:val>
                                                <p:strVal val="#ppt_w*.05"/>
                                              </p:val>
                                            </p:tav>
                                            <p:tav tm="100000">
                                              <p:val>
                                                <p:strVal val="#ppt_w"/>
                                              </p:val>
                                            </p:tav>
                                          </p:tavLst>
                                        </p:anim>
                                        <p:anim calcmode="lin" valueType="num">
                                          <p:cBhvr>
                                            <p:cTn id="17" dur="1000" fill="hold"/>
                                            <p:tgtEl>
                                              <p:spTgt spid="134"/>
                                            </p:tgtEl>
                                            <p:attrNameLst>
                                              <p:attrName>ppt_h</p:attrName>
                                            </p:attrNameLst>
                                          </p:cBhvr>
                                          <p:tavLst>
                                            <p:tav tm="0">
                                              <p:val>
                                                <p:strVal val="#ppt_h"/>
                                              </p:val>
                                            </p:tav>
                                            <p:tav tm="100000">
                                              <p:val>
                                                <p:strVal val="#ppt_h"/>
                                              </p:val>
                                            </p:tav>
                                          </p:tavLst>
                                        </p:anim>
                                        <p:anim calcmode="lin" valueType="num">
                                          <p:cBhvr>
                                            <p:cTn id="18" dur="500" decel="50000" fill="hold">
                                              <p:stCondLst>
                                                <p:cond delay="0"/>
                                              </p:stCondLst>
                                            </p:cTn>
                                            <p:tgtEl>
                                              <p:spTgt spid="134"/>
                                            </p:tgtEl>
                                            <p:attrNameLst>
                                              <p:attrName>ppt_x</p:attrName>
                                            </p:attrNameLst>
                                          </p:cBhvr>
                                          <p:tavLst>
                                            <p:tav tm="0">
                                              <p:val>
                                                <p:strVal val="#ppt_x+.4"/>
                                              </p:val>
                                            </p:tav>
                                            <p:tav tm="100000">
                                              <p:val>
                                                <p:strVal val="#ppt_x"/>
                                              </p:val>
                                            </p:tav>
                                          </p:tavLst>
                                        </p:anim>
                                        <p:anim calcmode="lin" valueType="num">
                                          <p:cBhvr>
                                            <p:cTn id="19" dur="500" decel="50000" fill="hold">
                                              <p:stCondLst>
                                                <p:cond delay="0"/>
                                              </p:stCondLst>
                                            </p:cTn>
                                            <p:tgtEl>
                                              <p:spTgt spid="134"/>
                                            </p:tgtEl>
                                            <p:attrNameLst>
                                              <p:attrName>ppt_y</p:attrName>
                                            </p:attrNameLst>
                                          </p:cBhvr>
                                          <p:tavLst>
                                            <p:tav tm="0">
                                              <p:val>
                                                <p:strVal val="#ppt_y-.2"/>
                                              </p:val>
                                            </p:tav>
                                            <p:tav tm="100000">
                                              <p:val>
                                                <p:strVal val="#ppt_y+.1"/>
                                              </p:val>
                                            </p:tav>
                                          </p:tavLst>
                                        </p:anim>
                                        <p:anim calcmode="lin" valueType="num">
                                          <p:cBhvr>
                                            <p:cTn id="20" dur="500" accel="50000" fill="hold">
                                              <p:stCondLst>
                                                <p:cond delay="500"/>
                                              </p:stCondLst>
                                            </p:cTn>
                                            <p:tgtEl>
                                              <p:spTgt spid="134"/>
                                            </p:tgtEl>
                                            <p:attrNameLst>
                                              <p:attrName>ppt_y</p:attrName>
                                            </p:attrNameLst>
                                          </p:cBhvr>
                                          <p:tavLst>
                                            <p:tav tm="0">
                                              <p:val>
                                                <p:strVal val="#ppt_y+.1"/>
                                              </p:val>
                                            </p:tav>
                                            <p:tav tm="100000">
                                              <p:val>
                                                <p:strVal val="#ppt_y"/>
                                              </p:val>
                                            </p:tav>
                                          </p:tavLst>
                                        </p:anim>
                                        <p:animEffect transition="in" filter="fade">
                                          <p:cBhvr>
                                            <p:cTn id="21" dur="1000" decel="50000">
                                              <p:stCondLst>
                                                <p:cond delay="0"/>
                                              </p:stCondLst>
                                            </p:cTn>
                                            <p:tgtEl>
                                              <p:spTgt spid="134"/>
                                            </p:tgtEl>
                                          </p:cBhvr>
                                        </p:animEffect>
                                      </p:childTnLst>
                                    </p:cTn>
                                  </p:par>
                                  <p:par>
                                    <p:cTn id="22" presetID="25" presetClass="entr" presetSubtype="0" fill="hold" nodeType="withEffect">
                                      <p:stCondLst>
                                        <p:cond delay="1250"/>
                                      </p:stCondLst>
                                      <p:childTnLst>
                                        <p:set>
                                          <p:cBhvr>
                                            <p:cTn id="23" dur="1" fill="hold">
                                              <p:stCondLst>
                                                <p:cond delay="0"/>
                                              </p:stCondLst>
                                            </p:cTn>
                                            <p:tgtEl>
                                              <p:spTgt spid="117"/>
                                            </p:tgtEl>
                                            <p:attrNameLst>
                                              <p:attrName>style.visibility</p:attrName>
                                            </p:attrNameLst>
                                          </p:cBhvr>
                                          <p:to>
                                            <p:strVal val="visible"/>
                                          </p:to>
                                        </p:set>
                                        <p:anim calcmode="lin" valueType="num">
                                          <p:cBhvr>
                                            <p:cTn id="24" dur="500" decel="50000" fill="hold">
                                              <p:stCondLst>
                                                <p:cond delay="0"/>
                                              </p:stCondLst>
                                            </p:cTn>
                                            <p:tgtEl>
                                              <p:spTgt spid="117"/>
                                            </p:tgtEl>
                                            <p:attrNameLst>
                                              <p:attrName>style.rotation</p:attrName>
                                            </p:attrNameLst>
                                          </p:cBhvr>
                                          <p:tavLst>
                                            <p:tav tm="0">
                                              <p:val>
                                                <p:fltVal val="-90"/>
                                              </p:val>
                                            </p:tav>
                                            <p:tav tm="100000">
                                              <p:val>
                                                <p:fltVal val="0"/>
                                              </p:val>
                                            </p:tav>
                                          </p:tavLst>
                                        </p:anim>
                                        <p:anim calcmode="lin" valueType="num">
                                          <p:cBhvr>
                                            <p:cTn id="25" dur="500" decel="50000" fill="hold">
                                              <p:stCondLst>
                                                <p:cond delay="0"/>
                                              </p:stCondLst>
                                            </p:cTn>
                                            <p:tgtEl>
                                              <p:spTgt spid="117"/>
                                            </p:tgtEl>
                                            <p:attrNameLst>
                                              <p:attrName>ppt_w</p:attrName>
                                            </p:attrNameLst>
                                          </p:cBhvr>
                                          <p:tavLst>
                                            <p:tav tm="0">
                                              <p:val>
                                                <p:strVal val="#ppt_w"/>
                                              </p:val>
                                            </p:tav>
                                            <p:tav tm="100000">
                                              <p:val>
                                                <p:strVal val="#ppt_w*.05"/>
                                              </p:val>
                                            </p:tav>
                                          </p:tavLst>
                                        </p:anim>
                                        <p:anim calcmode="lin" valueType="num">
                                          <p:cBhvr>
                                            <p:cTn id="26" dur="500" accel="50000" fill="hold">
                                              <p:stCondLst>
                                                <p:cond delay="500"/>
                                              </p:stCondLst>
                                            </p:cTn>
                                            <p:tgtEl>
                                              <p:spTgt spid="117"/>
                                            </p:tgtEl>
                                            <p:attrNameLst>
                                              <p:attrName>ppt_w</p:attrName>
                                            </p:attrNameLst>
                                          </p:cBhvr>
                                          <p:tavLst>
                                            <p:tav tm="0">
                                              <p:val>
                                                <p:strVal val="#ppt_w*.05"/>
                                              </p:val>
                                            </p:tav>
                                            <p:tav tm="100000">
                                              <p:val>
                                                <p:strVal val="#ppt_w"/>
                                              </p:val>
                                            </p:tav>
                                          </p:tavLst>
                                        </p:anim>
                                        <p:anim calcmode="lin" valueType="num">
                                          <p:cBhvr>
                                            <p:cTn id="27" dur="1000" fill="hold"/>
                                            <p:tgtEl>
                                              <p:spTgt spid="117"/>
                                            </p:tgtEl>
                                            <p:attrNameLst>
                                              <p:attrName>ppt_h</p:attrName>
                                            </p:attrNameLst>
                                          </p:cBhvr>
                                          <p:tavLst>
                                            <p:tav tm="0">
                                              <p:val>
                                                <p:strVal val="#ppt_h"/>
                                              </p:val>
                                            </p:tav>
                                            <p:tav tm="100000">
                                              <p:val>
                                                <p:strVal val="#ppt_h"/>
                                              </p:val>
                                            </p:tav>
                                          </p:tavLst>
                                        </p:anim>
                                        <p:anim calcmode="lin" valueType="num">
                                          <p:cBhvr>
                                            <p:cTn id="28" dur="500" decel="50000" fill="hold">
                                              <p:stCondLst>
                                                <p:cond delay="0"/>
                                              </p:stCondLst>
                                            </p:cTn>
                                            <p:tgtEl>
                                              <p:spTgt spid="117"/>
                                            </p:tgtEl>
                                            <p:attrNameLst>
                                              <p:attrName>ppt_x</p:attrName>
                                            </p:attrNameLst>
                                          </p:cBhvr>
                                          <p:tavLst>
                                            <p:tav tm="0">
                                              <p:val>
                                                <p:strVal val="#ppt_x+.4"/>
                                              </p:val>
                                            </p:tav>
                                            <p:tav tm="100000">
                                              <p:val>
                                                <p:strVal val="#ppt_x"/>
                                              </p:val>
                                            </p:tav>
                                          </p:tavLst>
                                        </p:anim>
                                        <p:anim calcmode="lin" valueType="num">
                                          <p:cBhvr>
                                            <p:cTn id="29" dur="500" decel="50000" fill="hold">
                                              <p:stCondLst>
                                                <p:cond delay="0"/>
                                              </p:stCondLst>
                                            </p:cTn>
                                            <p:tgtEl>
                                              <p:spTgt spid="117"/>
                                            </p:tgtEl>
                                            <p:attrNameLst>
                                              <p:attrName>ppt_y</p:attrName>
                                            </p:attrNameLst>
                                          </p:cBhvr>
                                          <p:tavLst>
                                            <p:tav tm="0">
                                              <p:val>
                                                <p:strVal val="#ppt_y-.2"/>
                                              </p:val>
                                            </p:tav>
                                            <p:tav tm="100000">
                                              <p:val>
                                                <p:strVal val="#ppt_y+.1"/>
                                              </p:val>
                                            </p:tav>
                                          </p:tavLst>
                                        </p:anim>
                                        <p:anim calcmode="lin" valueType="num">
                                          <p:cBhvr>
                                            <p:cTn id="30" dur="500" accel="50000" fill="hold">
                                              <p:stCondLst>
                                                <p:cond delay="500"/>
                                              </p:stCondLst>
                                            </p:cTn>
                                            <p:tgtEl>
                                              <p:spTgt spid="117"/>
                                            </p:tgtEl>
                                            <p:attrNameLst>
                                              <p:attrName>ppt_y</p:attrName>
                                            </p:attrNameLst>
                                          </p:cBhvr>
                                          <p:tavLst>
                                            <p:tav tm="0">
                                              <p:val>
                                                <p:strVal val="#ppt_y+.1"/>
                                              </p:val>
                                            </p:tav>
                                            <p:tav tm="100000">
                                              <p:val>
                                                <p:strVal val="#ppt_y"/>
                                              </p:val>
                                            </p:tav>
                                          </p:tavLst>
                                        </p:anim>
                                        <p:animEffect transition="in" filter="fade">
                                          <p:cBhvr>
                                            <p:cTn id="31" dur="1000" decel="50000">
                                              <p:stCondLst>
                                                <p:cond delay="0"/>
                                              </p:stCondLst>
                                            </p:cTn>
                                            <p:tgtEl>
                                              <p:spTgt spid="117"/>
                                            </p:tgtEl>
                                          </p:cBhvr>
                                        </p:animEffect>
                                      </p:childTnLst>
                                    </p:cTn>
                                  </p:par>
                                  <p:par>
                                    <p:cTn id="32" presetID="25" presetClass="entr" presetSubtype="0" fill="hold" nodeType="withEffect">
                                      <p:stCondLst>
                                        <p:cond delay="1500"/>
                                      </p:stCondLst>
                                      <p:childTnLst>
                                        <p:set>
                                          <p:cBhvr>
                                            <p:cTn id="33" dur="1" fill="hold">
                                              <p:stCondLst>
                                                <p:cond delay="0"/>
                                              </p:stCondLst>
                                            </p:cTn>
                                            <p:tgtEl>
                                              <p:spTgt spid="100"/>
                                            </p:tgtEl>
                                            <p:attrNameLst>
                                              <p:attrName>style.visibility</p:attrName>
                                            </p:attrNameLst>
                                          </p:cBhvr>
                                          <p:to>
                                            <p:strVal val="visible"/>
                                          </p:to>
                                        </p:set>
                                        <p:anim calcmode="lin" valueType="num">
                                          <p:cBhvr>
                                            <p:cTn id="34" dur="500" decel="50000" fill="hold">
                                              <p:stCondLst>
                                                <p:cond delay="0"/>
                                              </p:stCondLst>
                                            </p:cTn>
                                            <p:tgtEl>
                                              <p:spTgt spid="100"/>
                                            </p:tgtEl>
                                            <p:attrNameLst>
                                              <p:attrName>style.rotation</p:attrName>
                                            </p:attrNameLst>
                                          </p:cBhvr>
                                          <p:tavLst>
                                            <p:tav tm="0">
                                              <p:val>
                                                <p:fltVal val="-90"/>
                                              </p:val>
                                            </p:tav>
                                            <p:tav tm="100000">
                                              <p:val>
                                                <p:fltVal val="0"/>
                                              </p:val>
                                            </p:tav>
                                          </p:tavLst>
                                        </p:anim>
                                        <p:anim calcmode="lin" valueType="num">
                                          <p:cBhvr>
                                            <p:cTn id="35" dur="500" decel="50000" fill="hold">
                                              <p:stCondLst>
                                                <p:cond delay="0"/>
                                              </p:stCondLst>
                                            </p:cTn>
                                            <p:tgtEl>
                                              <p:spTgt spid="100"/>
                                            </p:tgtEl>
                                            <p:attrNameLst>
                                              <p:attrName>ppt_w</p:attrName>
                                            </p:attrNameLst>
                                          </p:cBhvr>
                                          <p:tavLst>
                                            <p:tav tm="0">
                                              <p:val>
                                                <p:strVal val="#ppt_w"/>
                                              </p:val>
                                            </p:tav>
                                            <p:tav tm="100000">
                                              <p:val>
                                                <p:strVal val="#ppt_w*.05"/>
                                              </p:val>
                                            </p:tav>
                                          </p:tavLst>
                                        </p:anim>
                                        <p:anim calcmode="lin" valueType="num">
                                          <p:cBhvr>
                                            <p:cTn id="36" dur="500" accel="50000" fill="hold">
                                              <p:stCondLst>
                                                <p:cond delay="500"/>
                                              </p:stCondLst>
                                            </p:cTn>
                                            <p:tgtEl>
                                              <p:spTgt spid="100"/>
                                            </p:tgtEl>
                                            <p:attrNameLst>
                                              <p:attrName>ppt_w</p:attrName>
                                            </p:attrNameLst>
                                          </p:cBhvr>
                                          <p:tavLst>
                                            <p:tav tm="0">
                                              <p:val>
                                                <p:strVal val="#ppt_w*.05"/>
                                              </p:val>
                                            </p:tav>
                                            <p:tav tm="100000">
                                              <p:val>
                                                <p:strVal val="#ppt_w"/>
                                              </p:val>
                                            </p:tav>
                                          </p:tavLst>
                                        </p:anim>
                                        <p:anim calcmode="lin" valueType="num">
                                          <p:cBhvr>
                                            <p:cTn id="37" dur="1000" fill="hold"/>
                                            <p:tgtEl>
                                              <p:spTgt spid="100"/>
                                            </p:tgtEl>
                                            <p:attrNameLst>
                                              <p:attrName>ppt_h</p:attrName>
                                            </p:attrNameLst>
                                          </p:cBhvr>
                                          <p:tavLst>
                                            <p:tav tm="0">
                                              <p:val>
                                                <p:strVal val="#ppt_h"/>
                                              </p:val>
                                            </p:tav>
                                            <p:tav tm="100000">
                                              <p:val>
                                                <p:strVal val="#ppt_h"/>
                                              </p:val>
                                            </p:tav>
                                          </p:tavLst>
                                        </p:anim>
                                        <p:anim calcmode="lin" valueType="num">
                                          <p:cBhvr>
                                            <p:cTn id="38" dur="500" decel="50000" fill="hold">
                                              <p:stCondLst>
                                                <p:cond delay="0"/>
                                              </p:stCondLst>
                                            </p:cTn>
                                            <p:tgtEl>
                                              <p:spTgt spid="100"/>
                                            </p:tgtEl>
                                            <p:attrNameLst>
                                              <p:attrName>ppt_x</p:attrName>
                                            </p:attrNameLst>
                                          </p:cBhvr>
                                          <p:tavLst>
                                            <p:tav tm="0">
                                              <p:val>
                                                <p:strVal val="#ppt_x+.4"/>
                                              </p:val>
                                            </p:tav>
                                            <p:tav tm="100000">
                                              <p:val>
                                                <p:strVal val="#ppt_x"/>
                                              </p:val>
                                            </p:tav>
                                          </p:tavLst>
                                        </p:anim>
                                        <p:anim calcmode="lin" valueType="num">
                                          <p:cBhvr>
                                            <p:cTn id="39" dur="500" decel="50000" fill="hold">
                                              <p:stCondLst>
                                                <p:cond delay="0"/>
                                              </p:stCondLst>
                                            </p:cTn>
                                            <p:tgtEl>
                                              <p:spTgt spid="100"/>
                                            </p:tgtEl>
                                            <p:attrNameLst>
                                              <p:attrName>ppt_y</p:attrName>
                                            </p:attrNameLst>
                                          </p:cBhvr>
                                          <p:tavLst>
                                            <p:tav tm="0">
                                              <p:val>
                                                <p:strVal val="#ppt_y-.2"/>
                                              </p:val>
                                            </p:tav>
                                            <p:tav tm="100000">
                                              <p:val>
                                                <p:strVal val="#ppt_y+.1"/>
                                              </p:val>
                                            </p:tav>
                                          </p:tavLst>
                                        </p:anim>
                                        <p:anim calcmode="lin" valueType="num">
                                          <p:cBhvr>
                                            <p:cTn id="40" dur="500" accel="50000" fill="hold">
                                              <p:stCondLst>
                                                <p:cond delay="500"/>
                                              </p:stCondLst>
                                            </p:cTn>
                                            <p:tgtEl>
                                              <p:spTgt spid="100"/>
                                            </p:tgtEl>
                                            <p:attrNameLst>
                                              <p:attrName>ppt_y</p:attrName>
                                            </p:attrNameLst>
                                          </p:cBhvr>
                                          <p:tavLst>
                                            <p:tav tm="0">
                                              <p:val>
                                                <p:strVal val="#ppt_y+.1"/>
                                              </p:val>
                                            </p:tav>
                                            <p:tav tm="100000">
                                              <p:val>
                                                <p:strVal val="#ppt_y"/>
                                              </p:val>
                                            </p:tav>
                                          </p:tavLst>
                                        </p:anim>
                                        <p:animEffect transition="in" filter="fade">
                                          <p:cBhvr>
                                            <p:cTn id="41" dur="1000" decel="50000">
                                              <p:stCondLst>
                                                <p:cond delay="0"/>
                                              </p:stCondLst>
                                            </p:cTn>
                                            <p:tgtEl>
                                              <p:spTgt spid="100"/>
                                            </p:tgtEl>
                                          </p:cBhvr>
                                        </p:animEffect>
                                      </p:childTnLst>
                                    </p:cTn>
                                  </p:par>
                                  <p:par>
                                    <p:cTn id="42" presetID="42" presetClass="entr" presetSubtype="0" fill="hold" nodeType="withEffect">
                                      <p:stCondLst>
                                        <p:cond delay="250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1000"/>
                                            <p:tgtEl>
                                              <p:spTgt spid="10"/>
                                            </p:tgtEl>
                                          </p:cBhvr>
                                        </p:animEffect>
                                        <p:anim calcmode="lin" valueType="num">
                                          <p:cBhvr>
                                            <p:cTn id="45" dur="1000" fill="hold"/>
                                            <p:tgtEl>
                                              <p:spTgt spid="10"/>
                                            </p:tgtEl>
                                            <p:attrNameLst>
                                              <p:attrName>ppt_x</p:attrName>
                                            </p:attrNameLst>
                                          </p:cBhvr>
                                          <p:tavLst>
                                            <p:tav tm="0">
                                              <p:val>
                                                <p:strVal val="#ppt_x"/>
                                              </p:val>
                                            </p:tav>
                                            <p:tav tm="100000">
                                              <p:val>
                                                <p:strVal val="#ppt_x"/>
                                              </p:val>
                                            </p:tav>
                                          </p:tavLst>
                                        </p:anim>
                                        <p:anim calcmode="lin" valueType="num">
                                          <p:cBhvr>
                                            <p:cTn id="4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2" presetClass="entr" presetSubtype="4" fill="hold" grpId="0" nodeType="withEffect">
                                      <p:stCondLst>
                                        <p:cond delay="500"/>
                                      </p:stCondLst>
                                      <p:childTnLst>
                                        <p:set>
                                          <p:cBhvr>
                                            <p:cTn id="9" dur="1" fill="hold">
                                              <p:stCondLst>
                                                <p:cond delay="0"/>
                                              </p:stCondLst>
                                            </p:cTn>
                                            <p:tgtEl>
                                              <p:spTgt spid="80"/>
                                            </p:tgtEl>
                                            <p:attrNameLst>
                                              <p:attrName>style.visibility</p:attrName>
                                            </p:attrNameLst>
                                          </p:cBhvr>
                                          <p:to>
                                            <p:strVal val="visible"/>
                                          </p:to>
                                        </p:set>
                                        <p:anim calcmode="lin" valueType="num">
                                          <p:cBhvr additive="base">
                                            <p:cTn id="10" dur="500" fill="hold"/>
                                            <p:tgtEl>
                                              <p:spTgt spid="80"/>
                                            </p:tgtEl>
                                            <p:attrNameLst>
                                              <p:attrName>ppt_x</p:attrName>
                                            </p:attrNameLst>
                                          </p:cBhvr>
                                          <p:tavLst>
                                            <p:tav tm="0">
                                              <p:val>
                                                <p:strVal val="#ppt_x"/>
                                              </p:val>
                                            </p:tav>
                                            <p:tav tm="100000">
                                              <p:val>
                                                <p:strVal val="#ppt_x"/>
                                              </p:val>
                                            </p:tav>
                                          </p:tavLst>
                                        </p:anim>
                                        <p:anim calcmode="lin" valueType="num">
                                          <p:cBhvr additive="base">
                                            <p:cTn id="11" dur="500" fill="hold"/>
                                            <p:tgtEl>
                                              <p:spTgt spid="80"/>
                                            </p:tgtEl>
                                            <p:attrNameLst>
                                              <p:attrName>ppt_y</p:attrName>
                                            </p:attrNameLst>
                                          </p:cBhvr>
                                          <p:tavLst>
                                            <p:tav tm="0">
                                              <p:val>
                                                <p:strVal val="1+#ppt_h/2"/>
                                              </p:val>
                                            </p:tav>
                                            <p:tav tm="100000">
                                              <p:val>
                                                <p:strVal val="#ppt_y"/>
                                              </p:val>
                                            </p:tav>
                                          </p:tavLst>
                                        </p:anim>
                                      </p:childTnLst>
                                    </p:cTn>
                                  </p:par>
                                  <p:par>
                                    <p:cTn id="12" presetID="25" presetClass="entr" presetSubtype="0" fill="hold" nodeType="withEffect">
                                      <p:stCondLst>
                                        <p:cond delay="1000"/>
                                      </p:stCondLst>
                                      <p:childTnLst>
                                        <p:set>
                                          <p:cBhvr>
                                            <p:cTn id="13" dur="1" fill="hold">
                                              <p:stCondLst>
                                                <p:cond delay="0"/>
                                              </p:stCondLst>
                                            </p:cTn>
                                            <p:tgtEl>
                                              <p:spTgt spid="134"/>
                                            </p:tgtEl>
                                            <p:attrNameLst>
                                              <p:attrName>style.visibility</p:attrName>
                                            </p:attrNameLst>
                                          </p:cBhvr>
                                          <p:to>
                                            <p:strVal val="visible"/>
                                          </p:to>
                                        </p:set>
                                        <p:anim calcmode="lin" valueType="num">
                                          <p:cBhvr>
                                            <p:cTn id="14" dur="500" decel="50000" fill="hold">
                                              <p:stCondLst>
                                                <p:cond delay="0"/>
                                              </p:stCondLst>
                                            </p:cTn>
                                            <p:tgtEl>
                                              <p:spTgt spid="134"/>
                                            </p:tgtEl>
                                            <p:attrNameLst>
                                              <p:attrName>style.rotation</p:attrName>
                                            </p:attrNameLst>
                                          </p:cBhvr>
                                          <p:tavLst>
                                            <p:tav tm="0">
                                              <p:val>
                                                <p:fltVal val="-90"/>
                                              </p:val>
                                            </p:tav>
                                            <p:tav tm="100000">
                                              <p:val>
                                                <p:fltVal val="0"/>
                                              </p:val>
                                            </p:tav>
                                          </p:tavLst>
                                        </p:anim>
                                        <p:anim calcmode="lin" valueType="num">
                                          <p:cBhvr>
                                            <p:cTn id="15" dur="500" decel="50000" fill="hold">
                                              <p:stCondLst>
                                                <p:cond delay="0"/>
                                              </p:stCondLst>
                                            </p:cTn>
                                            <p:tgtEl>
                                              <p:spTgt spid="134"/>
                                            </p:tgtEl>
                                            <p:attrNameLst>
                                              <p:attrName>ppt_w</p:attrName>
                                            </p:attrNameLst>
                                          </p:cBhvr>
                                          <p:tavLst>
                                            <p:tav tm="0">
                                              <p:val>
                                                <p:strVal val="#ppt_w"/>
                                              </p:val>
                                            </p:tav>
                                            <p:tav tm="100000">
                                              <p:val>
                                                <p:strVal val="#ppt_w*.05"/>
                                              </p:val>
                                            </p:tav>
                                          </p:tavLst>
                                        </p:anim>
                                        <p:anim calcmode="lin" valueType="num">
                                          <p:cBhvr>
                                            <p:cTn id="16" dur="500" accel="50000" fill="hold">
                                              <p:stCondLst>
                                                <p:cond delay="500"/>
                                              </p:stCondLst>
                                            </p:cTn>
                                            <p:tgtEl>
                                              <p:spTgt spid="134"/>
                                            </p:tgtEl>
                                            <p:attrNameLst>
                                              <p:attrName>ppt_w</p:attrName>
                                            </p:attrNameLst>
                                          </p:cBhvr>
                                          <p:tavLst>
                                            <p:tav tm="0">
                                              <p:val>
                                                <p:strVal val="#ppt_w*.05"/>
                                              </p:val>
                                            </p:tav>
                                            <p:tav tm="100000">
                                              <p:val>
                                                <p:strVal val="#ppt_w"/>
                                              </p:val>
                                            </p:tav>
                                          </p:tavLst>
                                        </p:anim>
                                        <p:anim calcmode="lin" valueType="num">
                                          <p:cBhvr>
                                            <p:cTn id="17" dur="1000" fill="hold"/>
                                            <p:tgtEl>
                                              <p:spTgt spid="134"/>
                                            </p:tgtEl>
                                            <p:attrNameLst>
                                              <p:attrName>ppt_h</p:attrName>
                                            </p:attrNameLst>
                                          </p:cBhvr>
                                          <p:tavLst>
                                            <p:tav tm="0">
                                              <p:val>
                                                <p:strVal val="#ppt_h"/>
                                              </p:val>
                                            </p:tav>
                                            <p:tav tm="100000">
                                              <p:val>
                                                <p:strVal val="#ppt_h"/>
                                              </p:val>
                                            </p:tav>
                                          </p:tavLst>
                                        </p:anim>
                                        <p:anim calcmode="lin" valueType="num">
                                          <p:cBhvr>
                                            <p:cTn id="18" dur="500" decel="50000" fill="hold">
                                              <p:stCondLst>
                                                <p:cond delay="0"/>
                                              </p:stCondLst>
                                            </p:cTn>
                                            <p:tgtEl>
                                              <p:spTgt spid="134"/>
                                            </p:tgtEl>
                                            <p:attrNameLst>
                                              <p:attrName>ppt_x</p:attrName>
                                            </p:attrNameLst>
                                          </p:cBhvr>
                                          <p:tavLst>
                                            <p:tav tm="0">
                                              <p:val>
                                                <p:strVal val="#ppt_x+.4"/>
                                              </p:val>
                                            </p:tav>
                                            <p:tav tm="100000">
                                              <p:val>
                                                <p:strVal val="#ppt_x"/>
                                              </p:val>
                                            </p:tav>
                                          </p:tavLst>
                                        </p:anim>
                                        <p:anim calcmode="lin" valueType="num">
                                          <p:cBhvr>
                                            <p:cTn id="19" dur="500" decel="50000" fill="hold">
                                              <p:stCondLst>
                                                <p:cond delay="0"/>
                                              </p:stCondLst>
                                            </p:cTn>
                                            <p:tgtEl>
                                              <p:spTgt spid="134"/>
                                            </p:tgtEl>
                                            <p:attrNameLst>
                                              <p:attrName>ppt_y</p:attrName>
                                            </p:attrNameLst>
                                          </p:cBhvr>
                                          <p:tavLst>
                                            <p:tav tm="0">
                                              <p:val>
                                                <p:strVal val="#ppt_y-.2"/>
                                              </p:val>
                                            </p:tav>
                                            <p:tav tm="100000">
                                              <p:val>
                                                <p:strVal val="#ppt_y+.1"/>
                                              </p:val>
                                            </p:tav>
                                          </p:tavLst>
                                        </p:anim>
                                        <p:anim calcmode="lin" valueType="num">
                                          <p:cBhvr>
                                            <p:cTn id="20" dur="500" accel="50000" fill="hold">
                                              <p:stCondLst>
                                                <p:cond delay="500"/>
                                              </p:stCondLst>
                                            </p:cTn>
                                            <p:tgtEl>
                                              <p:spTgt spid="134"/>
                                            </p:tgtEl>
                                            <p:attrNameLst>
                                              <p:attrName>ppt_y</p:attrName>
                                            </p:attrNameLst>
                                          </p:cBhvr>
                                          <p:tavLst>
                                            <p:tav tm="0">
                                              <p:val>
                                                <p:strVal val="#ppt_y+.1"/>
                                              </p:val>
                                            </p:tav>
                                            <p:tav tm="100000">
                                              <p:val>
                                                <p:strVal val="#ppt_y"/>
                                              </p:val>
                                            </p:tav>
                                          </p:tavLst>
                                        </p:anim>
                                        <p:animEffect transition="in" filter="fade">
                                          <p:cBhvr>
                                            <p:cTn id="21" dur="1000" decel="50000">
                                              <p:stCondLst>
                                                <p:cond delay="0"/>
                                              </p:stCondLst>
                                            </p:cTn>
                                            <p:tgtEl>
                                              <p:spTgt spid="134"/>
                                            </p:tgtEl>
                                          </p:cBhvr>
                                        </p:animEffect>
                                      </p:childTnLst>
                                    </p:cTn>
                                  </p:par>
                                  <p:par>
                                    <p:cTn id="22" presetID="25" presetClass="entr" presetSubtype="0" fill="hold" nodeType="withEffect">
                                      <p:stCondLst>
                                        <p:cond delay="1250"/>
                                      </p:stCondLst>
                                      <p:childTnLst>
                                        <p:set>
                                          <p:cBhvr>
                                            <p:cTn id="23" dur="1" fill="hold">
                                              <p:stCondLst>
                                                <p:cond delay="0"/>
                                              </p:stCondLst>
                                            </p:cTn>
                                            <p:tgtEl>
                                              <p:spTgt spid="117"/>
                                            </p:tgtEl>
                                            <p:attrNameLst>
                                              <p:attrName>style.visibility</p:attrName>
                                            </p:attrNameLst>
                                          </p:cBhvr>
                                          <p:to>
                                            <p:strVal val="visible"/>
                                          </p:to>
                                        </p:set>
                                        <p:anim calcmode="lin" valueType="num">
                                          <p:cBhvr>
                                            <p:cTn id="24" dur="500" decel="50000" fill="hold">
                                              <p:stCondLst>
                                                <p:cond delay="0"/>
                                              </p:stCondLst>
                                            </p:cTn>
                                            <p:tgtEl>
                                              <p:spTgt spid="117"/>
                                            </p:tgtEl>
                                            <p:attrNameLst>
                                              <p:attrName>style.rotation</p:attrName>
                                            </p:attrNameLst>
                                          </p:cBhvr>
                                          <p:tavLst>
                                            <p:tav tm="0">
                                              <p:val>
                                                <p:fltVal val="-90"/>
                                              </p:val>
                                            </p:tav>
                                            <p:tav tm="100000">
                                              <p:val>
                                                <p:fltVal val="0"/>
                                              </p:val>
                                            </p:tav>
                                          </p:tavLst>
                                        </p:anim>
                                        <p:anim calcmode="lin" valueType="num">
                                          <p:cBhvr>
                                            <p:cTn id="25" dur="500" decel="50000" fill="hold">
                                              <p:stCondLst>
                                                <p:cond delay="0"/>
                                              </p:stCondLst>
                                            </p:cTn>
                                            <p:tgtEl>
                                              <p:spTgt spid="117"/>
                                            </p:tgtEl>
                                            <p:attrNameLst>
                                              <p:attrName>ppt_w</p:attrName>
                                            </p:attrNameLst>
                                          </p:cBhvr>
                                          <p:tavLst>
                                            <p:tav tm="0">
                                              <p:val>
                                                <p:strVal val="#ppt_w"/>
                                              </p:val>
                                            </p:tav>
                                            <p:tav tm="100000">
                                              <p:val>
                                                <p:strVal val="#ppt_w*.05"/>
                                              </p:val>
                                            </p:tav>
                                          </p:tavLst>
                                        </p:anim>
                                        <p:anim calcmode="lin" valueType="num">
                                          <p:cBhvr>
                                            <p:cTn id="26" dur="500" accel="50000" fill="hold">
                                              <p:stCondLst>
                                                <p:cond delay="500"/>
                                              </p:stCondLst>
                                            </p:cTn>
                                            <p:tgtEl>
                                              <p:spTgt spid="117"/>
                                            </p:tgtEl>
                                            <p:attrNameLst>
                                              <p:attrName>ppt_w</p:attrName>
                                            </p:attrNameLst>
                                          </p:cBhvr>
                                          <p:tavLst>
                                            <p:tav tm="0">
                                              <p:val>
                                                <p:strVal val="#ppt_w*.05"/>
                                              </p:val>
                                            </p:tav>
                                            <p:tav tm="100000">
                                              <p:val>
                                                <p:strVal val="#ppt_w"/>
                                              </p:val>
                                            </p:tav>
                                          </p:tavLst>
                                        </p:anim>
                                        <p:anim calcmode="lin" valueType="num">
                                          <p:cBhvr>
                                            <p:cTn id="27" dur="1000" fill="hold"/>
                                            <p:tgtEl>
                                              <p:spTgt spid="117"/>
                                            </p:tgtEl>
                                            <p:attrNameLst>
                                              <p:attrName>ppt_h</p:attrName>
                                            </p:attrNameLst>
                                          </p:cBhvr>
                                          <p:tavLst>
                                            <p:tav tm="0">
                                              <p:val>
                                                <p:strVal val="#ppt_h"/>
                                              </p:val>
                                            </p:tav>
                                            <p:tav tm="100000">
                                              <p:val>
                                                <p:strVal val="#ppt_h"/>
                                              </p:val>
                                            </p:tav>
                                          </p:tavLst>
                                        </p:anim>
                                        <p:anim calcmode="lin" valueType="num">
                                          <p:cBhvr>
                                            <p:cTn id="28" dur="500" decel="50000" fill="hold">
                                              <p:stCondLst>
                                                <p:cond delay="0"/>
                                              </p:stCondLst>
                                            </p:cTn>
                                            <p:tgtEl>
                                              <p:spTgt spid="117"/>
                                            </p:tgtEl>
                                            <p:attrNameLst>
                                              <p:attrName>ppt_x</p:attrName>
                                            </p:attrNameLst>
                                          </p:cBhvr>
                                          <p:tavLst>
                                            <p:tav tm="0">
                                              <p:val>
                                                <p:strVal val="#ppt_x+.4"/>
                                              </p:val>
                                            </p:tav>
                                            <p:tav tm="100000">
                                              <p:val>
                                                <p:strVal val="#ppt_x"/>
                                              </p:val>
                                            </p:tav>
                                          </p:tavLst>
                                        </p:anim>
                                        <p:anim calcmode="lin" valueType="num">
                                          <p:cBhvr>
                                            <p:cTn id="29" dur="500" decel="50000" fill="hold">
                                              <p:stCondLst>
                                                <p:cond delay="0"/>
                                              </p:stCondLst>
                                            </p:cTn>
                                            <p:tgtEl>
                                              <p:spTgt spid="117"/>
                                            </p:tgtEl>
                                            <p:attrNameLst>
                                              <p:attrName>ppt_y</p:attrName>
                                            </p:attrNameLst>
                                          </p:cBhvr>
                                          <p:tavLst>
                                            <p:tav tm="0">
                                              <p:val>
                                                <p:strVal val="#ppt_y-.2"/>
                                              </p:val>
                                            </p:tav>
                                            <p:tav tm="100000">
                                              <p:val>
                                                <p:strVal val="#ppt_y+.1"/>
                                              </p:val>
                                            </p:tav>
                                          </p:tavLst>
                                        </p:anim>
                                        <p:anim calcmode="lin" valueType="num">
                                          <p:cBhvr>
                                            <p:cTn id="30" dur="500" accel="50000" fill="hold">
                                              <p:stCondLst>
                                                <p:cond delay="500"/>
                                              </p:stCondLst>
                                            </p:cTn>
                                            <p:tgtEl>
                                              <p:spTgt spid="117"/>
                                            </p:tgtEl>
                                            <p:attrNameLst>
                                              <p:attrName>ppt_y</p:attrName>
                                            </p:attrNameLst>
                                          </p:cBhvr>
                                          <p:tavLst>
                                            <p:tav tm="0">
                                              <p:val>
                                                <p:strVal val="#ppt_y+.1"/>
                                              </p:val>
                                            </p:tav>
                                            <p:tav tm="100000">
                                              <p:val>
                                                <p:strVal val="#ppt_y"/>
                                              </p:val>
                                            </p:tav>
                                          </p:tavLst>
                                        </p:anim>
                                        <p:animEffect transition="in" filter="fade">
                                          <p:cBhvr>
                                            <p:cTn id="31" dur="1000" decel="50000">
                                              <p:stCondLst>
                                                <p:cond delay="0"/>
                                              </p:stCondLst>
                                            </p:cTn>
                                            <p:tgtEl>
                                              <p:spTgt spid="117"/>
                                            </p:tgtEl>
                                          </p:cBhvr>
                                        </p:animEffect>
                                      </p:childTnLst>
                                    </p:cTn>
                                  </p:par>
                                  <p:par>
                                    <p:cTn id="32" presetID="25" presetClass="entr" presetSubtype="0" fill="hold" nodeType="withEffect">
                                      <p:stCondLst>
                                        <p:cond delay="1500"/>
                                      </p:stCondLst>
                                      <p:childTnLst>
                                        <p:set>
                                          <p:cBhvr>
                                            <p:cTn id="33" dur="1" fill="hold">
                                              <p:stCondLst>
                                                <p:cond delay="0"/>
                                              </p:stCondLst>
                                            </p:cTn>
                                            <p:tgtEl>
                                              <p:spTgt spid="100"/>
                                            </p:tgtEl>
                                            <p:attrNameLst>
                                              <p:attrName>style.visibility</p:attrName>
                                            </p:attrNameLst>
                                          </p:cBhvr>
                                          <p:to>
                                            <p:strVal val="visible"/>
                                          </p:to>
                                        </p:set>
                                        <p:anim calcmode="lin" valueType="num">
                                          <p:cBhvr>
                                            <p:cTn id="34" dur="500" decel="50000" fill="hold">
                                              <p:stCondLst>
                                                <p:cond delay="0"/>
                                              </p:stCondLst>
                                            </p:cTn>
                                            <p:tgtEl>
                                              <p:spTgt spid="100"/>
                                            </p:tgtEl>
                                            <p:attrNameLst>
                                              <p:attrName>style.rotation</p:attrName>
                                            </p:attrNameLst>
                                          </p:cBhvr>
                                          <p:tavLst>
                                            <p:tav tm="0">
                                              <p:val>
                                                <p:fltVal val="-90"/>
                                              </p:val>
                                            </p:tav>
                                            <p:tav tm="100000">
                                              <p:val>
                                                <p:fltVal val="0"/>
                                              </p:val>
                                            </p:tav>
                                          </p:tavLst>
                                        </p:anim>
                                        <p:anim calcmode="lin" valueType="num">
                                          <p:cBhvr>
                                            <p:cTn id="35" dur="500" decel="50000" fill="hold">
                                              <p:stCondLst>
                                                <p:cond delay="0"/>
                                              </p:stCondLst>
                                            </p:cTn>
                                            <p:tgtEl>
                                              <p:spTgt spid="100"/>
                                            </p:tgtEl>
                                            <p:attrNameLst>
                                              <p:attrName>ppt_w</p:attrName>
                                            </p:attrNameLst>
                                          </p:cBhvr>
                                          <p:tavLst>
                                            <p:tav tm="0">
                                              <p:val>
                                                <p:strVal val="#ppt_w"/>
                                              </p:val>
                                            </p:tav>
                                            <p:tav tm="100000">
                                              <p:val>
                                                <p:strVal val="#ppt_w*.05"/>
                                              </p:val>
                                            </p:tav>
                                          </p:tavLst>
                                        </p:anim>
                                        <p:anim calcmode="lin" valueType="num">
                                          <p:cBhvr>
                                            <p:cTn id="36" dur="500" accel="50000" fill="hold">
                                              <p:stCondLst>
                                                <p:cond delay="500"/>
                                              </p:stCondLst>
                                            </p:cTn>
                                            <p:tgtEl>
                                              <p:spTgt spid="100"/>
                                            </p:tgtEl>
                                            <p:attrNameLst>
                                              <p:attrName>ppt_w</p:attrName>
                                            </p:attrNameLst>
                                          </p:cBhvr>
                                          <p:tavLst>
                                            <p:tav tm="0">
                                              <p:val>
                                                <p:strVal val="#ppt_w*.05"/>
                                              </p:val>
                                            </p:tav>
                                            <p:tav tm="100000">
                                              <p:val>
                                                <p:strVal val="#ppt_w"/>
                                              </p:val>
                                            </p:tav>
                                          </p:tavLst>
                                        </p:anim>
                                        <p:anim calcmode="lin" valueType="num">
                                          <p:cBhvr>
                                            <p:cTn id="37" dur="1000" fill="hold"/>
                                            <p:tgtEl>
                                              <p:spTgt spid="100"/>
                                            </p:tgtEl>
                                            <p:attrNameLst>
                                              <p:attrName>ppt_h</p:attrName>
                                            </p:attrNameLst>
                                          </p:cBhvr>
                                          <p:tavLst>
                                            <p:tav tm="0">
                                              <p:val>
                                                <p:strVal val="#ppt_h"/>
                                              </p:val>
                                            </p:tav>
                                            <p:tav tm="100000">
                                              <p:val>
                                                <p:strVal val="#ppt_h"/>
                                              </p:val>
                                            </p:tav>
                                          </p:tavLst>
                                        </p:anim>
                                        <p:anim calcmode="lin" valueType="num">
                                          <p:cBhvr>
                                            <p:cTn id="38" dur="500" decel="50000" fill="hold">
                                              <p:stCondLst>
                                                <p:cond delay="0"/>
                                              </p:stCondLst>
                                            </p:cTn>
                                            <p:tgtEl>
                                              <p:spTgt spid="100"/>
                                            </p:tgtEl>
                                            <p:attrNameLst>
                                              <p:attrName>ppt_x</p:attrName>
                                            </p:attrNameLst>
                                          </p:cBhvr>
                                          <p:tavLst>
                                            <p:tav tm="0">
                                              <p:val>
                                                <p:strVal val="#ppt_x+.4"/>
                                              </p:val>
                                            </p:tav>
                                            <p:tav tm="100000">
                                              <p:val>
                                                <p:strVal val="#ppt_x"/>
                                              </p:val>
                                            </p:tav>
                                          </p:tavLst>
                                        </p:anim>
                                        <p:anim calcmode="lin" valueType="num">
                                          <p:cBhvr>
                                            <p:cTn id="39" dur="500" decel="50000" fill="hold">
                                              <p:stCondLst>
                                                <p:cond delay="0"/>
                                              </p:stCondLst>
                                            </p:cTn>
                                            <p:tgtEl>
                                              <p:spTgt spid="100"/>
                                            </p:tgtEl>
                                            <p:attrNameLst>
                                              <p:attrName>ppt_y</p:attrName>
                                            </p:attrNameLst>
                                          </p:cBhvr>
                                          <p:tavLst>
                                            <p:tav tm="0">
                                              <p:val>
                                                <p:strVal val="#ppt_y-.2"/>
                                              </p:val>
                                            </p:tav>
                                            <p:tav tm="100000">
                                              <p:val>
                                                <p:strVal val="#ppt_y+.1"/>
                                              </p:val>
                                            </p:tav>
                                          </p:tavLst>
                                        </p:anim>
                                        <p:anim calcmode="lin" valueType="num">
                                          <p:cBhvr>
                                            <p:cTn id="40" dur="500" accel="50000" fill="hold">
                                              <p:stCondLst>
                                                <p:cond delay="500"/>
                                              </p:stCondLst>
                                            </p:cTn>
                                            <p:tgtEl>
                                              <p:spTgt spid="100"/>
                                            </p:tgtEl>
                                            <p:attrNameLst>
                                              <p:attrName>ppt_y</p:attrName>
                                            </p:attrNameLst>
                                          </p:cBhvr>
                                          <p:tavLst>
                                            <p:tav tm="0">
                                              <p:val>
                                                <p:strVal val="#ppt_y+.1"/>
                                              </p:val>
                                            </p:tav>
                                            <p:tav tm="100000">
                                              <p:val>
                                                <p:strVal val="#ppt_y"/>
                                              </p:val>
                                            </p:tav>
                                          </p:tavLst>
                                        </p:anim>
                                        <p:animEffect transition="in" filter="fade">
                                          <p:cBhvr>
                                            <p:cTn id="41" dur="1000" decel="50000">
                                              <p:stCondLst>
                                                <p:cond delay="0"/>
                                              </p:stCondLst>
                                            </p:cTn>
                                            <p:tgtEl>
                                              <p:spTgt spid="100"/>
                                            </p:tgtEl>
                                          </p:cBhvr>
                                        </p:animEffect>
                                      </p:childTnLst>
                                    </p:cTn>
                                  </p:par>
                                  <p:par>
                                    <p:cTn id="42" presetID="42" presetClass="entr" presetSubtype="0" fill="hold" nodeType="withEffect">
                                      <p:stCondLst>
                                        <p:cond delay="250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1000"/>
                                            <p:tgtEl>
                                              <p:spTgt spid="10"/>
                                            </p:tgtEl>
                                          </p:cBhvr>
                                        </p:animEffect>
                                        <p:anim calcmode="lin" valueType="num">
                                          <p:cBhvr>
                                            <p:cTn id="45" dur="1000" fill="hold"/>
                                            <p:tgtEl>
                                              <p:spTgt spid="10"/>
                                            </p:tgtEl>
                                            <p:attrNameLst>
                                              <p:attrName>ppt_x</p:attrName>
                                            </p:attrNameLst>
                                          </p:cBhvr>
                                          <p:tavLst>
                                            <p:tav tm="0">
                                              <p:val>
                                                <p:strVal val="#ppt_x"/>
                                              </p:val>
                                            </p:tav>
                                            <p:tav tm="100000">
                                              <p:val>
                                                <p:strVal val="#ppt_x"/>
                                              </p:val>
                                            </p:tav>
                                          </p:tavLst>
                                        </p:anim>
                                        <p:anim calcmode="lin" valueType="num">
                                          <p:cBhvr>
                                            <p:cTn id="4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0"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3775393"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网络存在的威胁</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08</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575889"/>
            <a:ext cx="10964680" cy="5144998"/>
          </a:xfrm>
          <a:prstGeom prst="rect">
            <a:avLst/>
          </a:prstGeom>
        </p:spPr>
        <p:txBody>
          <a:bodyPr wrap="square">
            <a:spAutoFit/>
          </a:bodyPr>
          <a:lstStyle/>
          <a:p>
            <a:pPr algn="just">
              <a:lnSpc>
                <a:spcPct val="114000"/>
              </a:lnSpc>
            </a:pP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尽管 </a:t>
            </a:r>
            <a:r>
              <a:rPr lang="en-US" altLang="zh-CN" dirty="0" smtClean="0">
                <a:solidFill>
                  <a:schemeClr val="tx1">
                    <a:lumMod val="65000"/>
                    <a:lumOff val="35000"/>
                  </a:schemeClr>
                </a:solidFill>
                <a:latin typeface="Century Gothic" panose="020B0502020202020204" pitchFamily="34" charset="0"/>
                <a:cs typeface="Arial" panose="020B0604020202020204" pitchFamily="34" charset="0"/>
              </a:rPr>
              <a:t>Internet </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的</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发展给政府机构、企事业单位带来了革命性的改革，但如何保护机密信息不受黑客和间谍的入侵已成为其重要事情之一。一般认为，目前网络存在的威胁主要表现在以下几点</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dirty="0" smtClean="0">
              <a:solidFill>
                <a:schemeClr val="tx1">
                  <a:lumMod val="65000"/>
                  <a:lumOff val="35000"/>
                </a:schemeClr>
              </a:solidFill>
              <a:latin typeface="Century Gothic" panose="020B0502020202020204" pitchFamily="34" charset="0"/>
              <a:cs typeface="Arial" panose="020B0604020202020204" pitchFamily="34" charset="0"/>
            </a:endParaRPr>
          </a:p>
          <a:p>
            <a:pPr algn="just">
              <a:lnSpc>
                <a:spcPct val="114000"/>
              </a:lnSpc>
            </a:pPr>
            <a:endParaRPr lang="zh-CN" altLang="en-US" dirty="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1F9E23"/>
              </a:buClr>
              <a:buFont typeface="Wingdings" panose="05000000000000000000" pitchFamily="2" charset="2"/>
              <a:buChar char="l"/>
            </a:pPr>
            <a:r>
              <a:rPr lang="zh-CN" altLang="en-US" b="1" dirty="0" smtClean="0">
                <a:solidFill>
                  <a:schemeClr val="tx1">
                    <a:lumMod val="65000"/>
                    <a:lumOff val="35000"/>
                  </a:schemeClr>
                </a:solidFill>
                <a:latin typeface="Century Gothic" panose="020B0502020202020204" pitchFamily="34" charset="0"/>
                <a:cs typeface="Arial" panose="020B0604020202020204" pitchFamily="34" charset="0"/>
              </a:rPr>
              <a:t>非</a:t>
            </a:r>
            <a:r>
              <a:rPr lang="zh-CN" altLang="en-US" b="1" dirty="0">
                <a:solidFill>
                  <a:schemeClr val="tx1">
                    <a:lumMod val="65000"/>
                    <a:lumOff val="35000"/>
                  </a:schemeClr>
                </a:solidFill>
                <a:latin typeface="Century Gothic" panose="020B0502020202020204" pitchFamily="34" charset="0"/>
                <a:cs typeface="Arial" panose="020B0604020202020204" pitchFamily="34" charset="0"/>
              </a:rPr>
              <a:t>授权访问</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指没有预先经过同意就使用网络或计算机资源，如有意避开系统访问控制机制，对网络设备及资源进行非正常使用或擅自扩大权限，越权访问信息等。它主要有以下几种形式：假冒、身份攻击、非法用户进入网络系统进行违法操作、合法用户以未授权方式进行操作等</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1F9E23"/>
              </a:buClr>
              <a:buFont typeface="Wingdings" panose="05000000000000000000" pitchFamily="2" charset="2"/>
              <a:buChar char="l"/>
            </a:pPr>
            <a:r>
              <a:rPr lang="zh-CN" altLang="en-US" b="1" dirty="0" smtClean="0">
                <a:solidFill>
                  <a:schemeClr val="tx1">
                    <a:lumMod val="65000"/>
                    <a:lumOff val="35000"/>
                  </a:schemeClr>
                </a:solidFill>
                <a:latin typeface="Century Gothic" panose="020B0502020202020204" pitchFamily="34" charset="0"/>
                <a:cs typeface="Arial" panose="020B0604020202020204" pitchFamily="34" charset="0"/>
              </a:rPr>
              <a:t>信息</a:t>
            </a:r>
            <a:r>
              <a:rPr lang="zh-CN" altLang="en-US" b="1" dirty="0">
                <a:solidFill>
                  <a:schemeClr val="tx1">
                    <a:lumMod val="65000"/>
                    <a:lumOff val="35000"/>
                  </a:schemeClr>
                </a:solidFill>
                <a:latin typeface="Century Gothic" panose="020B0502020202020204" pitchFamily="34" charset="0"/>
                <a:cs typeface="Arial" panose="020B0604020202020204" pitchFamily="34" charset="0"/>
              </a:rPr>
              <a:t>泄漏或丢失</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指敏感数据在有意或无意中被泄漏出去或丢失。它通常包括信息在传输中丢失或泄漏（如“黑客”们利用网络监听、电磁泄漏或搭线窃听等方式可截获机密信息，如用户口令、账号等重要信息，或通过对信息流向、流量、通信频度和长度等参数的分析，推测出有用信息）、信息在存储介质中丢失或泄漏、通过建立隐蔽隧道等窃取敏感信息等</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1F9E23"/>
              </a:buClr>
              <a:buFont typeface="Wingdings" panose="05000000000000000000" pitchFamily="2" charset="2"/>
              <a:buChar char="l"/>
            </a:pPr>
            <a:r>
              <a:rPr lang="zh-CN" altLang="en-US" b="1" dirty="0" smtClean="0">
                <a:solidFill>
                  <a:schemeClr val="tx1">
                    <a:lumMod val="65000"/>
                    <a:lumOff val="35000"/>
                  </a:schemeClr>
                </a:solidFill>
                <a:latin typeface="Century Gothic" panose="020B0502020202020204" pitchFamily="34" charset="0"/>
                <a:cs typeface="Arial" panose="020B0604020202020204" pitchFamily="34" charset="0"/>
              </a:rPr>
              <a:t>破坏</a:t>
            </a:r>
            <a:r>
              <a:rPr lang="zh-CN" altLang="en-US" b="1" dirty="0">
                <a:solidFill>
                  <a:schemeClr val="tx1">
                    <a:lumMod val="65000"/>
                    <a:lumOff val="35000"/>
                  </a:schemeClr>
                </a:solidFill>
                <a:latin typeface="Century Gothic" panose="020B0502020202020204" pitchFamily="34" charset="0"/>
                <a:cs typeface="Arial" panose="020B0604020202020204" pitchFamily="34" charset="0"/>
              </a:rPr>
              <a:t>数据完整性</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：指以非法手段窃得对数据的使用权，删除、修改、插入或重发某些重要信息，以取得有益于攻击者的响应；恶意添加、修改数据，以干扰用户的正常使用</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1F9E23"/>
              </a:buClr>
              <a:buFont typeface="Wingdings" panose="05000000000000000000" pitchFamily="2" charset="2"/>
              <a:buChar char="l"/>
            </a:pPr>
            <a:r>
              <a:rPr lang="zh-CN" altLang="en-US" b="1" dirty="0" smtClean="0">
                <a:solidFill>
                  <a:schemeClr val="tx1">
                    <a:lumMod val="65000"/>
                    <a:lumOff val="35000"/>
                  </a:schemeClr>
                </a:solidFill>
                <a:latin typeface="Century Gothic" panose="020B0502020202020204" pitchFamily="34" charset="0"/>
                <a:cs typeface="Arial" panose="020B0604020202020204" pitchFamily="34" charset="0"/>
              </a:rPr>
              <a:t>拒绝</a:t>
            </a:r>
            <a:r>
              <a:rPr lang="zh-CN" altLang="en-US" b="1" dirty="0">
                <a:solidFill>
                  <a:schemeClr val="tx1">
                    <a:lumMod val="65000"/>
                    <a:lumOff val="35000"/>
                  </a:schemeClr>
                </a:solidFill>
                <a:latin typeface="Century Gothic" panose="020B0502020202020204" pitchFamily="34" charset="0"/>
                <a:cs typeface="Arial" panose="020B0604020202020204" pitchFamily="34" charset="0"/>
              </a:rPr>
              <a:t>服务攻击</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：指不断对网络服务系统进行干扰，改变其正常的作业流程，执行无关程序，使系统响应减慢甚至瘫痪，影响正常用户的使用，甚至使合法用户被排斥而不能进入计算机网络系统或不能得到相应的服务</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1F9E23"/>
              </a:buClr>
              <a:buFont typeface="Wingdings" panose="05000000000000000000" pitchFamily="2" charset="2"/>
              <a:buChar char="l"/>
            </a:pPr>
            <a:r>
              <a:rPr lang="zh-CN" altLang="en-US" b="1" dirty="0" smtClean="0">
                <a:solidFill>
                  <a:schemeClr val="tx1">
                    <a:lumMod val="65000"/>
                    <a:lumOff val="35000"/>
                  </a:schemeClr>
                </a:solidFill>
                <a:latin typeface="Century Gothic" panose="020B0502020202020204" pitchFamily="34" charset="0"/>
                <a:cs typeface="Arial" panose="020B0604020202020204" pitchFamily="34" charset="0"/>
              </a:rPr>
              <a:t>利用</a:t>
            </a:r>
            <a:r>
              <a:rPr lang="zh-CN" altLang="en-US" b="1" dirty="0">
                <a:solidFill>
                  <a:schemeClr val="tx1">
                    <a:lumMod val="65000"/>
                    <a:lumOff val="35000"/>
                  </a:schemeClr>
                </a:solidFill>
                <a:latin typeface="Century Gothic" panose="020B0502020202020204" pitchFamily="34" charset="0"/>
                <a:cs typeface="Arial" panose="020B0604020202020204" pitchFamily="34" charset="0"/>
              </a:rPr>
              <a:t>网络传播</a:t>
            </a:r>
            <a:r>
              <a:rPr lang="zh-CN" altLang="en-US" b="1" dirty="0" smtClean="0">
                <a:solidFill>
                  <a:schemeClr val="tx1">
                    <a:lumMod val="65000"/>
                    <a:lumOff val="35000"/>
                  </a:schemeClr>
                </a:solidFill>
                <a:latin typeface="Century Gothic" panose="020B0502020202020204" pitchFamily="34" charset="0"/>
                <a:cs typeface="Arial" panose="020B0604020202020204" pitchFamily="34" charset="0"/>
              </a:rPr>
              <a:t>病毒</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：指</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通过网络传播计算机病毒，其破坏性大大高于单机系统，而且用户很难防范。</a:t>
            </a:r>
          </a:p>
        </p:txBody>
      </p:sp>
    </p:spTree>
    <p:extLst>
      <p:ext uri="{BB962C8B-B14F-4D97-AF65-F5344CB8AC3E}">
        <p14:creationId xmlns:p14="http://schemas.microsoft.com/office/powerpoint/2010/main" val="567326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49987" y="698681"/>
            <a:ext cx="3775393"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网络安全的策略</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6" name="矩形 5"/>
          <p:cNvSpPr/>
          <p:nvPr/>
        </p:nvSpPr>
        <p:spPr>
          <a:xfrm>
            <a:off x="549987" y="1312195"/>
            <a:ext cx="2031325"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安全策略模型</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48" name="组合 47"/>
          <p:cNvGrpSpPr/>
          <p:nvPr/>
        </p:nvGrpSpPr>
        <p:grpSpPr>
          <a:xfrm>
            <a:off x="656396" y="2244876"/>
            <a:ext cx="2200072" cy="2200072"/>
            <a:chOff x="635255" y="1683657"/>
            <a:chExt cx="1650054" cy="1650054"/>
          </a:xfrm>
        </p:grpSpPr>
        <p:sp>
          <p:nvSpPr>
            <p:cNvPr id="3" name="空心弧 2"/>
            <p:cNvSpPr/>
            <p:nvPr/>
          </p:nvSpPr>
          <p:spPr>
            <a:xfrm>
              <a:off x="635255" y="1683657"/>
              <a:ext cx="1650054" cy="1650054"/>
            </a:xfrm>
            <a:prstGeom prst="blockArc">
              <a:avLst>
                <a:gd name="adj1" fmla="val 13517990"/>
                <a:gd name="adj2" fmla="val 10691500"/>
                <a:gd name="adj3" fmla="val 6227"/>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4" name="组合 3"/>
            <p:cNvGrpSpPr/>
            <p:nvPr/>
          </p:nvGrpSpPr>
          <p:grpSpPr>
            <a:xfrm>
              <a:off x="889758" y="2093186"/>
              <a:ext cx="1177245" cy="781031"/>
              <a:chOff x="1366117" y="2427734"/>
              <a:chExt cx="1177245" cy="781031"/>
            </a:xfrm>
          </p:grpSpPr>
          <p:sp>
            <p:nvSpPr>
              <p:cNvPr id="23" name="矩形 22"/>
              <p:cNvSpPr/>
              <p:nvPr/>
            </p:nvSpPr>
            <p:spPr>
              <a:xfrm>
                <a:off x="1366117" y="2427734"/>
                <a:ext cx="1177245" cy="484748"/>
              </a:xfrm>
              <a:prstGeom prst="rect">
                <a:avLst/>
              </a:prstGeom>
            </p:spPr>
            <p:txBody>
              <a:bodyPr wrap="none">
                <a:spAutoFit/>
              </a:bodyPr>
              <a:lstStyle/>
              <a:p>
                <a:r>
                  <a:rPr lang="zh-CN" altLang="en-US" sz="3600" b="1" dirty="0" smtClean="0">
                    <a:solidFill>
                      <a:srgbClr val="394A57"/>
                    </a:solidFill>
                    <a:latin typeface="方正兰亭超细黑简体" panose="02000000000000000000" pitchFamily="2" charset="-122"/>
                    <a:ea typeface="方正兰亭超细黑简体" panose="02000000000000000000" pitchFamily="2" charset="-122"/>
                    <a:cs typeface="Arial" panose="020B0604020202020204" pitchFamily="34" charset="0"/>
                  </a:rPr>
                  <a:t>威严的</a:t>
                </a:r>
                <a:endParaRPr lang="en-US" altLang="zh-CN" sz="3600" b="1" dirty="0">
                  <a:solidFill>
                    <a:srgbClr val="394A57"/>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24" name="矩形 23"/>
              <p:cNvSpPr/>
              <p:nvPr/>
            </p:nvSpPr>
            <p:spPr>
              <a:xfrm>
                <a:off x="1658180" y="2831690"/>
                <a:ext cx="653063" cy="377075"/>
              </a:xfrm>
              <a:prstGeom prst="rect">
                <a:avLst/>
              </a:prstGeom>
            </p:spPr>
            <p:txBody>
              <a:bodyPr wrap="none">
                <a:spAutoFit/>
              </a:bodyPr>
              <a:lstStyle/>
              <a:p>
                <a:r>
                  <a:rPr lang="zh-CN" altLang="en-US" sz="2667" dirty="0" smtClean="0">
                    <a:solidFill>
                      <a:schemeClr val="tx1">
                        <a:lumMod val="50000"/>
                        <a:lumOff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法律</a:t>
                </a:r>
                <a:endParaRPr lang="en-US" altLang="zh-CN" sz="2667" dirty="0">
                  <a:solidFill>
                    <a:schemeClr val="tx1">
                      <a:lumMod val="50000"/>
                      <a:lumOff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grpSp>
        <p:nvGrpSpPr>
          <p:cNvPr id="2" name="组合 1"/>
          <p:cNvGrpSpPr/>
          <p:nvPr/>
        </p:nvGrpSpPr>
        <p:grpSpPr>
          <a:xfrm>
            <a:off x="815416" y="4882861"/>
            <a:ext cx="2434105" cy="1315722"/>
            <a:chOff x="611561" y="3662130"/>
            <a:chExt cx="1825579" cy="986787"/>
          </a:xfrm>
        </p:grpSpPr>
        <p:sp>
          <p:nvSpPr>
            <p:cNvPr id="25" name="矩形 24"/>
            <p:cNvSpPr/>
            <p:nvPr/>
          </p:nvSpPr>
          <p:spPr>
            <a:xfrm>
              <a:off x="611561" y="3967964"/>
              <a:ext cx="1825579" cy="680953"/>
            </a:xfrm>
            <a:prstGeom prst="rect">
              <a:avLst/>
            </a:prstGeom>
          </p:spPr>
          <p:txBody>
            <a:bodyPr wrap="square">
              <a:spAutoFit/>
            </a:bodyPr>
            <a:lstStyle/>
            <a:p>
              <a:pPr>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过建立与信息安全相关的法律、法规，使非法分子慑于法律，不敢轻举妄动。</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26" name="矩形 25"/>
            <p:cNvSpPr/>
            <p:nvPr/>
          </p:nvSpPr>
          <p:spPr>
            <a:xfrm>
              <a:off x="611561" y="3662130"/>
              <a:ext cx="1061829" cy="346248"/>
            </a:xfrm>
            <a:prstGeom prst="rect">
              <a:avLst/>
            </a:prstGeom>
          </p:spPr>
          <p:txBody>
            <a:bodyPr wrap="none">
              <a:spAutoFit/>
            </a:bodyPr>
            <a:lstStyle/>
            <a:p>
              <a:r>
                <a:rPr lang="zh-CN" altLang="en-US" sz="24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管理标准</a:t>
              </a:r>
              <a:endParaRPr lang="en-US" altLang="zh-CN" sz="2400" dirty="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grpSp>
        <p:nvGrpSpPr>
          <p:cNvPr id="51" name="组合 50"/>
          <p:cNvGrpSpPr/>
          <p:nvPr/>
        </p:nvGrpSpPr>
        <p:grpSpPr>
          <a:xfrm>
            <a:off x="4198832" y="2244876"/>
            <a:ext cx="2200072" cy="2200072"/>
            <a:chOff x="635255" y="1683657"/>
            <a:chExt cx="1650054" cy="1650054"/>
          </a:xfrm>
        </p:grpSpPr>
        <p:sp>
          <p:nvSpPr>
            <p:cNvPr id="54" name="空心弧 53"/>
            <p:cNvSpPr/>
            <p:nvPr/>
          </p:nvSpPr>
          <p:spPr>
            <a:xfrm>
              <a:off x="635255" y="1683657"/>
              <a:ext cx="1650054" cy="1650054"/>
            </a:xfrm>
            <a:prstGeom prst="blockArc">
              <a:avLst>
                <a:gd name="adj1" fmla="val 15650879"/>
                <a:gd name="adj2" fmla="val 10691500"/>
                <a:gd name="adj3" fmla="val 6227"/>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55" name="组合 54"/>
            <p:cNvGrpSpPr/>
            <p:nvPr/>
          </p:nvGrpSpPr>
          <p:grpSpPr>
            <a:xfrm>
              <a:off x="889758" y="2093186"/>
              <a:ext cx="1177245" cy="781031"/>
              <a:chOff x="1366117" y="2427734"/>
              <a:chExt cx="1177245" cy="781031"/>
            </a:xfrm>
          </p:grpSpPr>
          <p:sp>
            <p:nvSpPr>
              <p:cNvPr id="56" name="矩形 55"/>
              <p:cNvSpPr/>
              <p:nvPr/>
            </p:nvSpPr>
            <p:spPr>
              <a:xfrm>
                <a:off x="1366117" y="2427734"/>
                <a:ext cx="1177245" cy="484748"/>
              </a:xfrm>
              <a:prstGeom prst="rect">
                <a:avLst/>
              </a:prstGeom>
            </p:spPr>
            <p:txBody>
              <a:bodyPr wrap="none">
                <a:spAutoFit/>
              </a:bodyPr>
              <a:lstStyle/>
              <a:p>
                <a:r>
                  <a:rPr lang="zh-CN" altLang="en-US" sz="3600" b="1" dirty="0" smtClean="0">
                    <a:solidFill>
                      <a:srgbClr val="394A57"/>
                    </a:solidFill>
                    <a:latin typeface="方正兰亭超细黑简体" panose="02000000000000000000" pitchFamily="2" charset="-122"/>
                    <a:ea typeface="方正兰亭超细黑简体" panose="02000000000000000000" pitchFamily="2" charset="-122"/>
                    <a:cs typeface="Arial" panose="020B0604020202020204" pitchFamily="34" charset="0"/>
                  </a:rPr>
                  <a:t>先进的</a:t>
                </a:r>
                <a:endParaRPr lang="en-US" altLang="zh-CN" sz="3600" b="1" dirty="0">
                  <a:solidFill>
                    <a:srgbClr val="394A57"/>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57" name="矩形 56"/>
              <p:cNvSpPr/>
              <p:nvPr/>
            </p:nvSpPr>
            <p:spPr>
              <a:xfrm>
                <a:off x="1658987" y="2831690"/>
                <a:ext cx="650659" cy="377075"/>
              </a:xfrm>
              <a:prstGeom prst="rect">
                <a:avLst/>
              </a:prstGeom>
            </p:spPr>
            <p:txBody>
              <a:bodyPr wrap="none">
                <a:spAutoFit/>
              </a:bodyPr>
              <a:lstStyle/>
              <a:p>
                <a:r>
                  <a:rPr lang="zh-CN" altLang="en-US" sz="2667" dirty="0" smtClean="0">
                    <a:solidFill>
                      <a:schemeClr val="tx1">
                        <a:lumMod val="50000"/>
                        <a:lumOff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技术</a:t>
                </a:r>
                <a:endParaRPr lang="en-US" altLang="zh-CN" sz="2667" dirty="0">
                  <a:solidFill>
                    <a:schemeClr val="tx1">
                      <a:lumMod val="50000"/>
                      <a:lumOff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grpSp>
        <p:nvGrpSpPr>
          <p:cNvPr id="7" name="组合 6"/>
          <p:cNvGrpSpPr/>
          <p:nvPr/>
        </p:nvGrpSpPr>
        <p:grpSpPr>
          <a:xfrm>
            <a:off x="4357851" y="4882851"/>
            <a:ext cx="2434105" cy="1622993"/>
            <a:chOff x="2775703" y="3662130"/>
            <a:chExt cx="1825579" cy="1217242"/>
          </a:xfrm>
        </p:grpSpPr>
        <p:sp>
          <p:nvSpPr>
            <p:cNvPr id="52" name="矩形 51"/>
            <p:cNvSpPr/>
            <p:nvPr/>
          </p:nvSpPr>
          <p:spPr>
            <a:xfrm>
              <a:off x="2775703" y="3967971"/>
              <a:ext cx="1825579" cy="911401"/>
            </a:xfrm>
            <a:prstGeom prst="rect">
              <a:avLst/>
            </a:prstGeom>
          </p:spPr>
          <p:txBody>
            <a:bodyPr wrap="square">
              <a:spAutoFit/>
            </a:bodyPr>
            <a:lstStyle/>
            <a:p>
              <a:pPr>
                <a:lnSpc>
                  <a:spcPct val="114000"/>
                </a:lnSpc>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对威胁</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进行风险评估，决定其需要的安全服务种类，选择相应的安全机制，然后集成先进的安全技术。</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53" name="矩形 52"/>
            <p:cNvSpPr/>
            <p:nvPr/>
          </p:nvSpPr>
          <p:spPr>
            <a:xfrm>
              <a:off x="2775703" y="3662130"/>
              <a:ext cx="1061829" cy="346248"/>
            </a:xfrm>
            <a:prstGeom prst="rect">
              <a:avLst/>
            </a:prstGeom>
          </p:spPr>
          <p:txBody>
            <a:bodyPr wrap="none">
              <a:spAutoFit/>
            </a:bodyPr>
            <a:lstStyle/>
            <a:p>
              <a:r>
                <a:rPr lang="zh-CN" altLang="en-US" sz="24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安全服务</a:t>
              </a:r>
              <a:endParaRPr lang="en-US" altLang="zh-CN" sz="2400" dirty="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grpSp>
        <p:nvGrpSpPr>
          <p:cNvPr id="59" name="组合 58"/>
          <p:cNvGrpSpPr/>
          <p:nvPr/>
        </p:nvGrpSpPr>
        <p:grpSpPr>
          <a:xfrm>
            <a:off x="8134321" y="2244876"/>
            <a:ext cx="2200072" cy="2200072"/>
            <a:chOff x="635255" y="1683657"/>
            <a:chExt cx="1650054" cy="1650054"/>
          </a:xfrm>
        </p:grpSpPr>
        <p:sp>
          <p:nvSpPr>
            <p:cNvPr id="62" name="空心弧 61"/>
            <p:cNvSpPr/>
            <p:nvPr/>
          </p:nvSpPr>
          <p:spPr>
            <a:xfrm>
              <a:off x="635255" y="1683657"/>
              <a:ext cx="1650054" cy="1650054"/>
            </a:xfrm>
            <a:prstGeom prst="blockArc">
              <a:avLst>
                <a:gd name="adj1" fmla="val 11922043"/>
                <a:gd name="adj2" fmla="val 10691500"/>
                <a:gd name="adj3" fmla="val 6227"/>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63" name="组合 62"/>
            <p:cNvGrpSpPr/>
            <p:nvPr/>
          </p:nvGrpSpPr>
          <p:grpSpPr>
            <a:xfrm>
              <a:off x="889758" y="2093186"/>
              <a:ext cx="1177245" cy="781030"/>
              <a:chOff x="1366117" y="2427734"/>
              <a:chExt cx="1177245" cy="781030"/>
            </a:xfrm>
          </p:grpSpPr>
          <p:sp>
            <p:nvSpPr>
              <p:cNvPr id="64" name="矩形 63"/>
              <p:cNvSpPr/>
              <p:nvPr/>
            </p:nvSpPr>
            <p:spPr>
              <a:xfrm>
                <a:off x="1366117" y="2427734"/>
                <a:ext cx="1177245" cy="484748"/>
              </a:xfrm>
              <a:prstGeom prst="rect">
                <a:avLst/>
              </a:prstGeom>
            </p:spPr>
            <p:txBody>
              <a:bodyPr wrap="none">
                <a:spAutoFit/>
              </a:bodyPr>
              <a:lstStyle/>
              <a:p>
                <a:r>
                  <a:rPr lang="zh-CN" altLang="en-US" sz="3600" b="1" dirty="0" smtClean="0">
                    <a:solidFill>
                      <a:srgbClr val="394A57"/>
                    </a:solidFill>
                    <a:latin typeface="方正兰亭超细黑简体" panose="02000000000000000000" pitchFamily="2" charset="-122"/>
                    <a:ea typeface="方正兰亭超细黑简体" panose="02000000000000000000" pitchFamily="2" charset="-122"/>
                    <a:cs typeface="Arial" panose="020B0604020202020204" pitchFamily="34" charset="0"/>
                  </a:rPr>
                  <a:t>严格的</a:t>
                </a:r>
                <a:endParaRPr lang="en-US" altLang="zh-CN" sz="3600" b="1" dirty="0">
                  <a:solidFill>
                    <a:srgbClr val="394A57"/>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65" name="矩形 64"/>
              <p:cNvSpPr/>
              <p:nvPr/>
            </p:nvSpPr>
            <p:spPr>
              <a:xfrm>
                <a:off x="1658987" y="2831690"/>
                <a:ext cx="650659" cy="377074"/>
              </a:xfrm>
              <a:prstGeom prst="rect">
                <a:avLst/>
              </a:prstGeom>
            </p:spPr>
            <p:txBody>
              <a:bodyPr wrap="none">
                <a:spAutoFit/>
              </a:bodyPr>
              <a:lstStyle/>
              <a:p>
                <a:r>
                  <a:rPr lang="zh-CN" altLang="en-US" sz="2667" dirty="0" smtClean="0">
                    <a:solidFill>
                      <a:schemeClr val="tx1">
                        <a:lumMod val="50000"/>
                        <a:lumOff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管理</a:t>
                </a:r>
                <a:endParaRPr lang="en-US" altLang="zh-CN" sz="2667" dirty="0">
                  <a:solidFill>
                    <a:schemeClr val="tx1">
                      <a:lumMod val="50000"/>
                      <a:lumOff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grpSp>
        <p:nvGrpSpPr>
          <p:cNvPr id="8" name="组合 7"/>
          <p:cNvGrpSpPr/>
          <p:nvPr/>
        </p:nvGrpSpPr>
        <p:grpSpPr>
          <a:xfrm>
            <a:off x="8293341" y="4882839"/>
            <a:ext cx="2434105" cy="1596457"/>
            <a:chOff x="4939845" y="3662130"/>
            <a:chExt cx="1825579" cy="1197343"/>
          </a:xfrm>
        </p:grpSpPr>
        <p:sp>
          <p:nvSpPr>
            <p:cNvPr id="60" name="矩形 59"/>
            <p:cNvSpPr/>
            <p:nvPr/>
          </p:nvSpPr>
          <p:spPr>
            <a:xfrm>
              <a:off x="4939845" y="3967978"/>
              <a:ext cx="1825579" cy="891495"/>
            </a:xfrm>
            <a:prstGeom prst="rect">
              <a:avLst/>
            </a:prstGeom>
          </p:spPr>
          <p:txBody>
            <a:bodyPr wrap="square">
              <a:spAutoFit/>
            </a:bodyPr>
            <a:lstStyle/>
            <a:p>
              <a:pPr>
                <a:lnSpc>
                  <a:spcPct val="114000"/>
                </a:lnSpc>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建立</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适宜的信息安全管理办法，加强内部管理，建立审计和跟踪体系，提高整体信息安全意识。</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61" name="矩形 60"/>
            <p:cNvSpPr/>
            <p:nvPr/>
          </p:nvSpPr>
          <p:spPr>
            <a:xfrm>
              <a:off x="4939845" y="3662130"/>
              <a:ext cx="1061829" cy="346249"/>
            </a:xfrm>
            <a:prstGeom prst="rect">
              <a:avLst/>
            </a:prstGeom>
          </p:spPr>
          <p:txBody>
            <a:bodyPr wrap="none">
              <a:spAutoFit/>
            </a:bodyPr>
            <a:lstStyle/>
            <a:p>
              <a:r>
                <a:rPr lang="zh-CN" altLang="en-US" sz="24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管理体系</a:t>
              </a:r>
              <a:endParaRPr lang="en-US" altLang="zh-CN" sz="2400" dirty="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spTree>
    <p:extLst>
      <p:ext uri="{BB962C8B-B14F-4D97-AF65-F5344CB8AC3E}">
        <p14:creationId xmlns:p14="http://schemas.microsoft.com/office/powerpoint/2010/main" val="1964233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750"/>
                                  </p:stCondLst>
                                  <p:childTnLst>
                                    <p:set>
                                      <p:cBhvr>
                                        <p:cTn id="6" dur="1" fill="hold">
                                          <p:stCondLst>
                                            <p:cond delay="0"/>
                                          </p:stCondLst>
                                        </p:cTn>
                                        <p:tgtEl>
                                          <p:spTgt spid="48"/>
                                        </p:tgtEl>
                                        <p:attrNameLst>
                                          <p:attrName>style.visibility</p:attrName>
                                        </p:attrNameLst>
                                      </p:cBhvr>
                                      <p:to>
                                        <p:strVal val="visible"/>
                                      </p:to>
                                    </p:set>
                                    <p:anim calcmode="lin" valueType="num">
                                      <p:cBhvr>
                                        <p:cTn id="7" dur="300" fill="hold"/>
                                        <p:tgtEl>
                                          <p:spTgt spid="48"/>
                                        </p:tgtEl>
                                        <p:attrNameLst>
                                          <p:attrName>ppt_w</p:attrName>
                                        </p:attrNameLst>
                                      </p:cBhvr>
                                      <p:tavLst>
                                        <p:tav tm="0">
                                          <p:val>
                                            <p:fltVal val="0"/>
                                          </p:val>
                                        </p:tav>
                                        <p:tav tm="100000">
                                          <p:val>
                                            <p:strVal val="#ppt_w"/>
                                          </p:val>
                                        </p:tav>
                                      </p:tavLst>
                                    </p:anim>
                                    <p:anim calcmode="lin" valueType="num">
                                      <p:cBhvr>
                                        <p:cTn id="8" dur="300" fill="hold"/>
                                        <p:tgtEl>
                                          <p:spTgt spid="48"/>
                                        </p:tgtEl>
                                        <p:attrNameLst>
                                          <p:attrName>ppt_h</p:attrName>
                                        </p:attrNameLst>
                                      </p:cBhvr>
                                      <p:tavLst>
                                        <p:tav tm="0">
                                          <p:val>
                                            <p:fltVal val="0"/>
                                          </p:val>
                                        </p:tav>
                                        <p:tav tm="100000">
                                          <p:val>
                                            <p:strVal val="#ppt_h"/>
                                          </p:val>
                                        </p:tav>
                                      </p:tavLst>
                                    </p:anim>
                                  </p:childTnLst>
                                </p:cTn>
                              </p:par>
                              <p:par>
                                <p:cTn id="9" presetID="6" presetClass="emph" presetSubtype="0" autoRev="1" fill="hold" nodeType="withEffect">
                                  <p:stCondLst>
                                    <p:cond delay="1000"/>
                                  </p:stCondLst>
                                  <p:childTnLst>
                                    <p:animScale>
                                      <p:cBhvr>
                                        <p:cTn id="10" dur="200" fill="hold"/>
                                        <p:tgtEl>
                                          <p:spTgt spid="48"/>
                                        </p:tgtEl>
                                      </p:cBhvr>
                                      <p:by x="110000" y="110000"/>
                                    </p:animScale>
                                  </p:childTnLst>
                                </p:cTn>
                              </p:par>
                              <p:par>
                                <p:cTn id="11" presetID="23" presetClass="entr" presetSubtype="16" fill="hold" nodeType="withEffect">
                                  <p:stCondLst>
                                    <p:cond delay="1000"/>
                                  </p:stCondLst>
                                  <p:childTnLst>
                                    <p:set>
                                      <p:cBhvr>
                                        <p:cTn id="12" dur="1" fill="hold">
                                          <p:stCondLst>
                                            <p:cond delay="0"/>
                                          </p:stCondLst>
                                        </p:cTn>
                                        <p:tgtEl>
                                          <p:spTgt spid="51"/>
                                        </p:tgtEl>
                                        <p:attrNameLst>
                                          <p:attrName>style.visibility</p:attrName>
                                        </p:attrNameLst>
                                      </p:cBhvr>
                                      <p:to>
                                        <p:strVal val="visible"/>
                                      </p:to>
                                    </p:set>
                                    <p:anim calcmode="lin" valueType="num">
                                      <p:cBhvr>
                                        <p:cTn id="13" dur="300" fill="hold"/>
                                        <p:tgtEl>
                                          <p:spTgt spid="51"/>
                                        </p:tgtEl>
                                        <p:attrNameLst>
                                          <p:attrName>ppt_w</p:attrName>
                                        </p:attrNameLst>
                                      </p:cBhvr>
                                      <p:tavLst>
                                        <p:tav tm="0">
                                          <p:val>
                                            <p:fltVal val="0"/>
                                          </p:val>
                                        </p:tav>
                                        <p:tav tm="100000">
                                          <p:val>
                                            <p:strVal val="#ppt_w"/>
                                          </p:val>
                                        </p:tav>
                                      </p:tavLst>
                                    </p:anim>
                                    <p:anim calcmode="lin" valueType="num">
                                      <p:cBhvr>
                                        <p:cTn id="14" dur="300" fill="hold"/>
                                        <p:tgtEl>
                                          <p:spTgt spid="51"/>
                                        </p:tgtEl>
                                        <p:attrNameLst>
                                          <p:attrName>ppt_h</p:attrName>
                                        </p:attrNameLst>
                                      </p:cBhvr>
                                      <p:tavLst>
                                        <p:tav tm="0">
                                          <p:val>
                                            <p:fltVal val="0"/>
                                          </p:val>
                                        </p:tav>
                                        <p:tav tm="100000">
                                          <p:val>
                                            <p:strVal val="#ppt_h"/>
                                          </p:val>
                                        </p:tav>
                                      </p:tavLst>
                                    </p:anim>
                                  </p:childTnLst>
                                </p:cTn>
                              </p:par>
                              <p:par>
                                <p:cTn id="15" presetID="6" presetClass="emph" presetSubtype="0" autoRev="1" fill="hold" nodeType="withEffect">
                                  <p:stCondLst>
                                    <p:cond delay="1250"/>
                                  </p:stCondLst>
                                  <p:childTnLst>
                                    <p:animScale>
                                      <p:cBhvr>
                                        <p:cTn id="16" dur="200" fill="hold"/>
                                        <p:tgtEl>
                                          <p:spTgt spid="51"/>
                                        </p:tgtEl>
                                      </p:cBhvr>
                                      <p:by x="110000" y="110000"/>
                                    </p:animScale>
                                  </p:childTnLst>
                                </p:cTn>
                              </p:par>
                              <p:par>
                                <p:cTn id="17" presetID="23" presetClass="entr" presetSubtype="16" fill="hold" nodeType="withEffect">
                                  <p:stCondLst>
                                    <p:cond delay="1250"/>
                                  </p:stCondLst>
                                  <p:childTnLst>
                                    <p:set>
                                      <p:cBhvr>
                                        <p:cTn id="18" dur="1" fill="hold">
                                          <p:stCondLst>
                                            <p:cond delay="0"/>
                                          </p:stCondLst>
                                        </p:cTn>
                                        <p:tgtEl>
                                          <p:spTgt spid="59"/>
                                        </p:tgtEl>
                                        <p:attrNameLst>
                                          <p:attrName>style.visibility</p:attrName>
                                        </p:attrNameLst>
                                      </p:cBhvr>
                                      <p:to>
                                        <p:strVal val="visible"/>
                                      </p:to>
                                    </p:set>
                                    <p:anim calcmode="lin" valueType="num">
                                      <p:cBhvr>
                                        <p:cTn id="19" dur="300" fill="hold"/>
                                        <p:tgtEl>
                                          <p:spTgt spid="59"/>
                                        </p:tgtEl>
                                        <p:attrNameLst>
                                          <p:attrName>ppt_w</p:attrName>
                                        </p:attrNameLst>
                                      </p:cBhvr>
                                      <p:tavLst>
                                        <p:tav tm="0">
                                          <p:val>
                                            <p:fltVal val="0"/>
                                          </p:val>
                                        </p:tav>
                                        <p:tav tm="100000">
                                          <p:val>
                                            <p:strVal val="#ppt_w"/>
                                          </p:val>
                                        </p:tav>
                                      </p:tavLst>
                                    </p:anim>
                                    <p:anim calcmode="lin" valueType="num">
                                      <p:cBhvr>
                                        <p:cTn id="20" dur="300" fill="hold"/>
                                        <p:tgtEl>
                                          <p:spTgt spid="59"/>
                                        </p:tgtEl>
                                        <p:attrNameLst>
                                          <p:attrName>ppt_h</p:attrName>
                                        </p:attrNameLst>
                                      </p:cBhvr>
                                      <p:tavLst>
                                        <p:tav tm="0">
                                          <p:val>
                                            <p:fltVal val="0"/>
                                          </p:val>
                                        </p:tav>
                                        <p:tav tm="100000">
                                          <p:val>
                                            <p:strVal val="#ppt_h"/>
                                          </p:val>
                                        </p:tav>
                                      </p:tavLst>
                                    </p:anim>
                                  </p:childTnLst>
                                </p:cTn>
                              </p:par>
                              <p:par>
                                <p:cTn id="21" presetID="6" presetClass="emph" presetSubtype="0" autoRev="1" fill="hold" nodeType="withEffect">
                                  <p:stCondLst>
                                    <p:cond delay="1500"/>
                                  </p:stCondLst>
                                  <p:childTnLst>
                                    <p:animScale>
                                      <p:cBhvr>
                                        <p:cTn id="22" dur="200" fill="hold"/>
                                        <p:tgtEl>
                                          <p:spTgt spid="59"/>
                                        </p:tgtEl>
                                      </p:cBhvr>
                                      <p:by x="110000" y="110000"/>
                                    </p:animScale>
                                  </p:childTnLst>
                                </p:cTn>
                              </p:par>
                              <p:par>
                                <p:cTn id="23" presetID="2" presetClass="entr" presetSubtype="4" decel="100000" fill="hold" nodeType="withEffect">
                                  <p:stCondLst>
                                    <p:cond delay="225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par>
                                <p:cTn id="27" presetID="2" presetClass="entr" presetSubtype="4" decel="100000" fill="hold" nodeType="withEffect">
                                  <p:stCondLst>
                                    <p:cond delay="250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ppt_x"/>
                                          </p:val>
                                        </p:tav>
                                        <p:tav tm="100000">
                                          <p:val>
                                            <p:strVal val="#ppt_x"/>
                                          </p:val>
                                        </p:tav>
                                      </p:tavLst>
                                    </p:anim>
                                    <p:anim calcmode="lin" valueType="num">
                                      <p:cBhvr additive="base">
                                        <p:cTn id="30" dur="500" fill="hold"/>
                                        <p:tgtEl>
                                          <p:spTgt spid="7"/>
                                        </p:tgtEl>
                                        <p:attrNameLst>
                                          <p:attrName>ppt_y</p:attrName>
                                        </p:attrNameLst>
                                      </p:cBhvr>
                                      <p:tavLst>
                                        <p:tav tm="0">
                                          <p:val>
                                            <p:strVal val="1+#ppt_h/2"/>
                                          </p:val>
                                        </p:tav>
                                        <p:tav tm="100000">
                                          <p:val>
                                            <p:strVal val="#ppt_y"/>
                                          </p:val>
                                        </p:tav>
                                      </p:tavLst>
                                    </p:anim>
                                  </p:childTnLst>
                                </p:cTn>
                              </p:par>
                              <p:par>
                                <p:cTn id="31" presetID="2" presetClass="entr" presetSubtype="4" decel="100000" fill="hold" nodeType="withEffect">
                                  <p:stCondLst>
                                    <p:cond delay="275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ppt_x"/>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2675</TotalTime>
  <Words>6518</Words>
  <Application>Microsoft Office PowerPoint</Application>
  <PresentationFormat>宽屏</PresentationFormat>
  <Paragraphs>309</Paragraphs>
  <Slides>49</Slides>
  <Notes>0</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49</vt:i4>
      </vt:variant>
    </vt:vector>
  </HeadingPairs>
  <TitlesOfParts>
    <vt:vector size="59" baseType="lpstr">
      <vt:lpstr>Century Gothic</vt:lpstr>
      <vt:lpstr>汉仪菱心体简</vt:lpstr>
      <vt:lpstr>Calibri Light</vt:lpstr>
      <vt:lpstr>方正兰亭超细黑简体</vt:lpstr>
      <vt:lpstr>宋体</vt:lpstr>
      <vt:lpstr>Calibri</vt:lpstr>
      <vt:lpstr>MStiffHei HKS UltraBold</vt:lpstr>
      <vt:lpstr>Wingdings</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184</cp:revision>
  <dcterms:created xsi:type="dcterms:W3CDTF">2015-08-02T02:14:31Z</dcterms:created>
  <dcterms:modified xsi:type="dcterms:W3CDTF">2015-08-09T18:44:34Z</dcterms:modified>
</cp:coreProperties>
</file>