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57"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94660"/>
  </p:normalViewPr>
  <p:slideViewPr>
    <p:cSldViewPr snapToGrid="0">
      <p:cViewPr varScale="1">
        <p:scale>
          <a:sx n="70" d="100"/>
          <a:sy n="70" d="100"/>
        </p:scale>
        <p:origin x="115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a:gsLst>
            <a:gs pos="0">
              <a:schemeClr val="accent1">
                <a:lumMod val="5000"/>
                <a:lumOff val="95000"/>
              </a:schemeClr>
            </a:gs>
            <a:gs pos="77000">
              <a:schemeClr val="accent1">
                <a:lumMod val="38000"/>
                <a:lumOff val="62000"/>
              </a:schemeClr>
            </a:gs>
            <a:gs pos="83000">
              <a:schemeClr val="accent1">
                <a:lumMod val="45000"/>
                <a:lumOff val="55000"/>
              </a:schemeClr>
            </a:gs>
            <a:gs pos="100000">
              <a:schemeClr val="accent1">
                <a:lumMod val="2000"/>
                <a:lumOff val="98000"/>
              </a:schemeClr>
            </a:gs>
          </a:gsLst>
          <a:lin ang="5400000" scaled="1"/>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1"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1382813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280147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938697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65629" y="1847851"/>
            <a:ext cx="78867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3108369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33285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3470090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204197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30527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2562921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537578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271728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7000">
              <a:schemeClr val="accent1">
                <a:lumMod val="38000"/>
                <a:lumOff val="62000"/>
              </a:schemeClr>
            </a:gs>
            <a:gs pos="83000">
              <a:schemeClr val="accent1">
                <a:lumMod val="45000"/>
                <a:lumOff val="55000"/>
              </a:schemeClr>
            </a:gs>
            <a:gs pos="100000">
              <a:schemeClr val="accent1">
                <a:lumMod val="2000"/>
                <a:lumOff val="98000"/>
              </a:schemeClr>
            </a:gs>
          </a:gsLst>
          <a:lin ang="5400000" scaled="1"/>
          <a:tileRect/>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960344" y="1868489"/>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BE333-60A4-4D21-8CEA-08D7F005D5B2}" type="slidenum">
              <a:rPr lang="zh-CN" altLang="en-US" smtClean="0"/>
              <a:t>‹#›</a:t>
            </a:fld>
            <a:endParaRPr lang="zh-CN" altLang="en-US"/>
          </a:p>
        </p:txBody>
      </p:sp>
      <p:pic>
        <p:nvPicPr>
          <p:cNvPr id="10" name="图片 9"/>
          <p:cNvPicPr>
            <a:picLocks noChangeAspect="1"/>
          </p:cNvPicPr>
          <p:nvPr userDrawn="1"/>
        </p:nvPicPr>
        <p:blipFill>
          <a:blip r:embed="rId14"/>
          <a:stretch>
            <a:fillRect/>
          </a:stretch>
        </p:blipFill>
        <p:spPr>
          <a:xfrm rot="10800000" flipH="1">
            <a:off x="-127396" y="6219827"/>
            <a:ext cx="9398791" cy="744071"/>
          </a:xfrm>
          <a:prstGeom prst="rect">
            <a:avLst/>
          </a:prstGeom>
          <a:effectLst>
            <a:softEdge rad="114300"/>
          </a:effectLst>
        </p:spPr>
      </p:pic>
      <p:pic>
        <p:nvPicPr>
          <p:cNvPr id="12" name="图片 11"/>
          <p:cNvPicPr>
            <a:picLocks noChangeAspect="1"/>
          </p:cNvPicPr>
          <p:nvPr userDrawn="1"/>
        </p:nvPicPr>
        <p:blipFill>
          <a:blip r:embed="rId15"/>
          <a:stretch>
            <a:fillRect/>
          </a:stretch>
        </p:blipFill>
        <p:spPr>
          <a:xfrm flipH="1">
            <a:off x="7876626" y="-49212"/>
            <a:ext cx="1314450" cy="828675"/>
          </a:xfrm>
          <a:prstGeom prst="rect">
            <a:avLst/>
          </a:prstGeom>
          <a:ln>
            <a:noFill/>
          </a:ln>
          <a:effectLst>
            <a:softEdge rad="112500"/>
          </a:effectLst>
        </p:spPr>
      </p:pic>
      <p:sp>
        <p:nvSpPr>
          <p:cNvPr id="8" name="矩形 7"/>
          <p:cNvSpPr/>
          <p:nvPr userDrawn="1"/>
        </p:nvSpPr>
        <p:spPr>
          <a:xfrm>
            <a:off x="224118" y="188259"/>
            <a:ext cx="8749553" cy="1586753"/>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24118" y="1868489"/>
            <a:ext cx="8749553" cy="4747464"/>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内容占位符 3"/>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0" y="1197323"/>
            <a:ext cx="1217643" cy="1217643"/>
          </a:xfrm>
          <a:prstGeom prst="ellipse">
            <a:avLst/>
          </a:prstGeom>
          <a:ln>
            <a:noFill/>
          </a:ln>
          <a:effectLst>
            <a:softEdge rad="112500"/>
          </a:effectLst>
        </p:spPr>
      </p:pic>
    </p:spTree>
    <p:extLst>
      <p:ext uri="{BB962C8B-B14F-4D97-AF65-F5344CB8AC3E}">
        <p14:creationId xmlns:p14="http://schemas.microsoft.com/office/powerpoint/2010/main" val="35839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rot="10800000" flipH="1">
            <a:off x="-183835" y="5006565"/>
            <a:ext cx="3108532" cy="1957224"/>
          </a:xfrm>
          <a:prstGeom prst="rect">
            <a:avLst/>
          </a:prstGeom>
        </p:spPr>
      </p:pic>
      <p:sp>
        <p:nvSpPr>
          <p:cNvPr id="2" name="标题 1"/>
          <p:cNvSpPr>
            <a:spLocks noGrp="1"/>
          </p:cNvSpPr>
          <p:nvPr>
            <p:ph type="ctrTitle"/>
          </p:nvPr>
        </p:nvSpPr>
        <p:spPr/>
        <p:txBody>
          <a:bodyPr>
            <a:scene3d>
              <a:camera prst="orthographicFront"/>
              <a:lightRig rig="harsh" dir="t"/>
            </a:scene3d>
            <a:sp3d extrusionH="57150" prstMaterial="matte">
              <a:bevelT w="63500" h="12700" prst="angle"/>
              <a:contourClr>
                <a:schemeClr val="bg1">
                  <a:lumMod val="65000"/>
                </a:schemeClr>
              </a:contourClr>
            </a:sp3d>
          </a:bodyPr>
          <a:lstStyle/>
          <a:p>
            <a:r>
              <a:rPr lang="zh-CN" altLang="en-US" b="1" dirty="0" smtClean="0">
                <a:ln/>
                <a:solidFill>
                  <a:schemeClr val="accent3"/>
                </a:solidFill>
              </a:rPr>
              <a:t>网络技术及应用</a:t>
            </a:r>
            <a:endParaRPr lang="zh-CN" altLang="en-US" b="1" dirty="0">
              <a:ln/>
              <a:solidFill>
                <a:schemeClr val="accent3"/>
              </a:solidFill>
            </a:endParaRPr>
          </a:p>
        </p:txBody>
      </p:sp>
      <p:sp>
        <p:nvSpPr>
          <p:cNvPr id="3" name="副标题 2"/>
          <p:cNvSpPr>
            <a:spLocks noGrp="1"/>
          </p:cNvSpPr>
          <p:nvPr>
            <p:ph type="subTitle" idx="1"/>
          </p:nvPr>
        </p:nvSpPr>
        <p:spPr/>
        <p:txBody>
          <a:bodyPr/>
          <a:lstStyle/>
          <a:p>
            <a:r>
              <a:rPr lang="zh-CN" altLang="en-US"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国家示范骨干高职院校重点建设</a:t>
            </a:r>
            <a:r>
              <a:rPr lang="zh-CN" altLang="en-US"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专业</a:t>
            </a:r>
            <a:endParaRPr lang="en-US" altLang="zh-CN"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a:p>
            <a:r>
              <a:rPr lang="zh-CN" altLang="en-US"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优质</a:t>
            </a:r>
            <a:r>
              <a:rPr lang="zh-CN" altLang="en-US"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核心课程系列教材</a:t>
            </a:r>
          </a:p>
        </p:txBody>
      </p:sp>
    </p:spTree>
    <p:extLst>
      <p:ext uri="{BB962C8B-B14F-4D97-AF65-F5344CB8AC3E}">
        <p14:creationId xmlns:p14="http://schemas.microsoft.com/office/powerpoint/2010/main" val="2064858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5.1.2.2 </a:t>
            </a:r>
            <a:r>
              <a:rPr lang="zh-CN" altLang="en-US" dirty="0"/>
              <a:t>网络管理职责</a:t>
            </a:r>
          </a:p>
        </p:txBody>
      </p:sp>
      <p:sp>
        <p:nvSpPr>
          <p:cNvPr id="3" name="内容占位符 2"/>
          <p:cNvSpPr>
            <a:spLocks noGrp="1"/>
          </p:cNvSpPr>
          <p:nvPr>
            <p:ph idx="1"/>
          </p:nvPr>
        </p:nvSpPr>
        <p:spPr/>
        <p:txBody>
          <a:bodyPr/>
          <a:lstStyle/>
          <a:p>
            <a:pPr marL="0" indent="0">
              <a:buNone/>
            </a:pPr>
            <a:r>
              <a:rPr lang="en-US" altLang="zh-CN" dirty="0"/>
              <a:t>5. </a:t>
            </a:r>
            <a:r>
              <a:rPr lang="zh-CN" altLang="en-US" dirty="0"/>
              <a:t>磁盘和</a:t>
            </a:r>
            <a:r>
              <a:rPr lang="zh-CN" altLang="en-US" dirty="0" smtClean="0"/>
              <a:t>数据管理</a:t>
            </a:r>
            <a:endParaRPr lang="en-US" altLang="zh-CN" dirty="0" smtClean="0"/>
          </a:p>
          <a:p>
            <a:pPr marL="0" indent="0">
              <a:buNone/>
            </a:pPr>
            <a:r>
              <a:rPr lang="zh-CN" altLang="en-US" dirty="0"/>
              <a:t>在磁盘管理方面主要包括磁盘系统的基本操作与管理，如磁盘格式化，磁盘的分区、盘符的分配与调整，文件系统转换，基本</a:t>
            </a:r>
            <a:r>
              <a:rPr lang="en-US" altLang="zh-CN" dirty="0"/>
              <a:t>/</a:t>
            </a:r>
            <a:r>
              <a:rPr lang="zh-CN" altLang="en-US" dirty="0"/>
              <a:t>动态磁盘类型的转换，</a:t>
            </a:r>
            <a:r>
              <a:rPr lang="en-US" altLang="zh-CN" dirty="0"/>
              <a:t>RAID</a:t>
            </a:r>
            <a:r>
              <a:rPr lang="zh-CN" altLang="en-US" dirty="0"/>
              <a:t>（</a:t>
            </a:r>
            <a:r>
              <a:rPr lang="en-US" altLang="zh-CN" dirty="0"/>
              <a:t>Redundant Array of Inexpensive Disks</a:t>
            </a:r>
            <a:r>
              <a:rPr lang="zh-CN" altLang="en-US" dirty="0"/>
              <a:t>，独立磁盘冗余阵列）的配置，以及用户磁盘配额的配置与管理等。</a:t>
            </a:r>
          </a:p>
        </p:txBody>
      </p:sp>
    </p:spTree>
    <p:extLst>
      <p:ext uri="{BB962C8B-B14F-4D97-AF65-F5344CB8AC3E}">
        <p14:creationId xmlns:p14="http://schemas.microsoft.com/office/powerpoint/2010/main" val="14195236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5.1.2.2 </a:t>
            </a:r>
            <a:r>
              <a:rPr lang="zh-CN" altLang="en-US" dirty="0"/>
              <a:t>网络管理职责</a:t>
            </a:r>
          </a:p>
        </p:txBody>
      </p:sp>
      <p:sp>
        <p:nvSpPr>
          <p:cNvPr id="3" name="内容占位符 2"/>
          <p:cNvSpPr>
            <a:spLocks noGrp="1"/>
          </p:cNvSpPr>
          <p:nvPr>
            <p:ph idx="1"/>
          </p:nvPr>
        </p:nvSpPr>
        <p:spPr/>
        <p:txBody>
          <a:bodyPr>
            <a:normAutofit fontScale="77500" lnSpcReduction="20000"/>
          </a:bodyPr>
          <a:lstStyle/>
          <a:p>
            <a:pPr marL="0" indent="0">
              <a:buNone/>
            </a:pPr>
            <a:r>
              <a:rPr lang="en-US" altLang="zh-CN" dirty="0"/>
              <a:t>6. IP</a:t>
            </a:r>
            <a:r>
              <a:rPr lang="zh-CN" altLang="en-US" dirty="0"/>
              <a:t>地址的管理</a:t>
            </a:r>
          </a:p>
          <a:p>
            <a:pPr marL="0" indent="0">
              <a:lnSpc>
                <a:spcPct val="120000"/>
              </a:lnSpc>
              <a:spcBef>
                <a:spcPts val="600"/>
              </a:spcBef>
              <a:buNone/>
            </a:pPr>
            <a:r>
              <a:rPr lang="en-US" altLang="zh-CN" dirty="0"/>
              <a:t>IP</a:t>
            </a:r>
            <a:r>
              <a:rPr lang="zh-CN" altLang="en-US" dirty="0"/>
              <a:t>地址管理是计算机网络能够保持高效运行的关键。如果</a:t>
            </a:r>
            <a:r>
              <a:rPr lang="en-US" altLang="zh-CN" dirty="0"/>
              <a:t>IP</a:t>
            </a:r>
            <a:r>
              <a:rPr lang="zh-CN" altLang="en-US" dirty="0"/>
              <a:t>地址管理不当，网络很容易出现</a:t>
            </a:r>
            <a:r>
              <a:rPr lang="en-US" altLang="zh-CN" dirty="0"/>
              <a:t>IP</a:t>
            </a:r>
            <a:r>
              <a:rPr lang="zh-CN" altLang="en-US" dirty="0"/>
              <a:t>地址的冲突，导致合法的</a:t>
            </a:r>
            <a:r>
              <a:rPr lang="en-US" altLang="zh-CN" dirty="0"/>
              <a:t>IP</a:t>
            </a:r>
            <a:r>
              <a:rPr lang="zh-CN" altLang="en-US" dirty="0"/>
              <a:t>地址用户不能正常享用网络资源，影响网络正常业务的开展。</a:t>
            </a:r>
          </a:p>
          <a:p>
            <a:pPr marL="0" indent="0">
              <a:lnSpc>
                <a:spcPct val="120000"/>
              </a:lnSpc>
              <a:spcBef>
                <a:spcPts val="600"/>
              </a:spcBef>
              <a:buNone/>
            </a:pPr>
            <a:r>
              <a:rPr lang="zh-CN" altLang="en-US" dirty="0"/>
              <a:t>在</a:t>
            </a:r>
            <a:r>
              <a:rPr lang="en-US" altLang="zh-CN" dirty="0"/>
              <a:t>IPv4</a:t>
            </a:r>
            <a:r>
              <a:rPr lang="zh-CN" altLang="en-US" dirty="0"/>
              <a:t>协议中，</a:t>
            </a:r>
            <a:r>
              <a:rPr lang="en-US" altLang="zh-CN" dirty="0"/>
              <a:t>IP</a:t>
            </a:r>
            <a:r>
              <a:rPr lang="zh-CN" altLang="en-US" dirty="0"/>
              <a:t>地址的分配一般有两种</a:t>
            </a:r>
            <a:r>
              <a:rPr lang="zh-CN" altLang="en-US" dirty="0" smtClean="0"/>
              <a:t>方式：</a:t>
            </a:r>
            <a:endParaRPr lang="zh-CN" altLang="en-US" dirty="0"/>
          </a:p>
          <a:p>
            <a:pPr marL="0" indent="0">
              <a:lnSpc>
                <a:spcPct val="120000"/>
              </a:lnSpc>
              <a:spcBef>
                <a:spcPts val="600"/>
              </a:spcBef>
              <a:buNone/>
            </a:pPr>
            <a:r>
              <a:rPr lang="zh-CN" altLang="en-US" dirty="0"/>
              <a:t>静态</a:t>
            </a:r>
            <a:r>
              <a:rPr lang="en-US" altLang="zh-CN" dirty="0"/>
              <a:t>IP</a:t>
            </a:r>
            <a:r>
              <a:rPr lang="zh-CN" altLang="en-US" dirty="0"/>
              <a:t>地址分配法：对于服务器（包括域控制器及其他所有成员服务器）、经常上网的计算机和网络设备一般给予一个固定的</a:t>
            </a:r>
            <a:r>
              <a:rPr lang="en-US" altLang="zh-CN" dirty="0"/>
              <a:t>IP</a:t>
            </a:r>
            <a:r>
              <a:rPr lang="zh-CN" altLang="en-US" dirty="0"/>
              <a:t>地址。</a:t>
            </a:r>
          </a:p>
          <a:p>
            <a:pPr marL="0" indent="0">
              <a:lnSpc>
                <a:spcPct val="120000"/>
              </a:lnSpc>
              <a:spcBef>
                <a:spcPts val="600"/>
              </a:spcBef>
              <a:buNone/>
            </a:pPr>
            <a:r>
              <a:rPr lang="en-US" altLang="zh-CN" dirty="0"/>
              <a:t>DHCP</a:t>
            </a:r>
            <a:r>
              <a:rPr lang="zh-CN" altLang="en-US" dirty="0"/>
              <a:t>动态</a:t>
            </a:r>
            <a:r>
              <a:rPr lang="en-US" altLang="zh-CN" dirty="0"/>
              <a:t>IP</a:t>
            </a:r>
            <a:r>
              <a:rPr lang="zh-CN" altLang="en-US" dirty="0"/>
              <a:t>地址分配法：对于那些不经常上网或是移动性较强的计算机，可以采用动态主机配置协议（</a:t>
            </a:r>
            <a:r>
              <a:rPr lang="en-US" altLang="zh-CN" dirty="0"/>
              <a:t>DHCP</a:t>
            </a:r>
            <a:r>
              <a:rPr lang="zh-CN" altLang="en-US" dirty="0"/>
              <a:t>）来动态配置</a:t>
            </a:r>
            <a:r>
              <a:rPr lang="en-US" altLang="zh-CN" dirty="0"/>
              <a:t>IP</a:t>
            </a:r>
            <a:r>
              <a:rPr lang="zh-CN" altLang="en-US" dirty="0"/>
              <a:t>地址，以节约</a:t>
            </a:r>
            <a:r>
              <a:rPr lang="en-US" altLang="zh-CN" dirty="0"/>
              <a:t>IP</a:t>
            </a:r>
            <a:r>
              <a:rPr lang="zh-CN" altLang="en-US" dirty="0"/>
              <a:t>地址资源。这里关键是要设置好地址池范围。</a:t>
            </a:r>
          </a:p>
          <a:p>
            <a:pPr marL="0" indent="0">
              <a:buNone/>
            </a:pPr>
            <a:endParaRPr lang="zh-CN" altLang="en-US" dirty="0"/>
          </a:p>
        </p:txBody>
      </p:sp>
    </p:spTree>
    <p:extLst>
      <p:ext uri="{BB962C8B-B14F-4D97-AF65-F5344CB8AC3E}">
        <p14:creationId xmlns:p14="http://schemas.microsoft.com/office/powerpoint/2010/main" val="9991859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5.1.2.2 </a:t>
            </a:r>
            <a:r>
              <a:rPr lang="zh-CN" altLang="en-US" dirty="0"/>
              <a:t>网络管理职责</a:t>
            </a:r>
          </a:p>
        </p:txBody>
      </p:sp>
      <p:sp>
        <p:nvSpPr>
          <p:cNvPr id="3" name="内容占位符 2"/>
          <p:cNvSpPr>
            <a:spLocks noGrp="1"/>
          </p:cNvSpPr>
          <p:nvPr>
            <p:ph idx="1"/>
          </p:nvPr>
        </p:nvSpPr>
        <p:spPr/>
        <p:txBody>
          <a:bodyPr/>
          <a:lstStyle/>
          <a:p>
            <a:pPr marL="0" indent="0">
              <a:buNone/>
            </a:pPr>
            <a:r>
              <a:rPr lang="en-US" altLang="zh-CN" dirty="0"/>
              <a:t>7. </a:t>
            </a:r>
            <a:r>
              <a:rPr lang="zh-CN" altLang="en-US" dirty="0" smtClean="0"/>
              <a:t>安全管理</a:t>
            </a:r>
            <a:endParaRPr lang="en-US" altLang="zh-CN" dirty="0" smtClean="0"/>
          </a:p>
          <a:p>
            <a:pPr marL="0" indent="0">
              <a:buNone/>
            </a:pPr>
            <a:r>
              <a:rPr lang="zh-CN" altLang="en-US" dirty="0"/>
              <a:t>部署防火墙、杀毒软件系统，而且还要能对整个网络部署一套有效的安全策略，全面保证网络的安全。安全管理员根据实际经验得出，最重要的部分在于用户权利的配置、文件和文件夹共享权限和安全访问权限的配置。可使用的管理方法有系统管理报警选项设置、事件日志分析和安全策略审核等。</a:t>
            </a:r>
          </a:p>
        </p:txBody>
      </p:sp>
    </p:spTree>
    <p:extLst>
      <p:ext uri="{BB962C8B-B14F-4D97-AF65-F5344CB8AC3E}">
        <p14:creationId xmlns:p14="http://schemas.microsoft.com/office/powerpoint/2010/main" val="24110686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5.1.2.2 </a:t>
            </a:r>
            <a:r>
              <a:rPr lang="zh-CN" altLang="en-US" dirty="0"/>
              <a:t>网络管理职责</a:t>
            </a:r>
          </a:p>
        </p:txBody>
      </p:sp>
      <p:sp>
        <p:nvSpPr>
          <p:cNvPr id="3" name="内容占位符 2"/>
          <p:cNvSpPr>
            <a:spLocks noGrp="1"/>
          </p:cNvSpPr>
          <p:nvPr>
            <p:ph idx="1"/>
          </p:nvPr>
        </p:nvSpPr>
        <p:spPr/>
        <p:txBody>
          <a:bodyPr/>
          <a:lstStyle/>
          <a:p>
            <a:pPr marL="0" indent="0">
              <a:buNone/>
            </a:pPr>
            <a:r>
              <a:rPr lang="en-US" altLang="zh-CN" dirty="0"/>
              <a:t>8</a:t>
            </a:r>
            <a:r>
              <a:rPr lang="zh-CN" altLang="en-US" dirty="0"/>
              <a:t>．软件</a:t>
            </a:r>
            <a:r>
              <a:rPr lang="zh-CN" altLang="en-US" dirty="0" smtClean="0"/>
              <a:t>管理</a:t>
            </a:r>
            <a:endParaRPr lang="en-US" altLang="zh-CN" dirty="0" smtClean="0"/>
          </a:p>
          <a:p>
            <a:pPr marL="0" indent="0">
              <a:buNone/>
            </a:pPr>
            <a:r>
              <a:rPr lang="zh-CN" altLang="en-US" dirty="0"/>
              <a:t>软件管理包括添加新的软件、升级现有的软件和删除过时的软件</a:t>
            </a:r>
            <a:r>
              <a:rPr lang="zh-CN" altLang="en-US" dirty="0" smtClean="0"/>
              <a:t>。</a:t>
            </a:r>
            <a:endParaRPr lang="en-US" altLang="zh-CN" dirty="0" smtClean="0"/>
          </a:p>
          <a:p>
            <a:pPr marL="0" indent="0">
              <a:buNone/>
            </a:pPr>
            <a:r>
              <a:rPr lang="zh-CN" altLang="en-US" dirty="0"/>
              <a:t>在软件管理方面还应对服务器中专门存放源程序文件夹的访问权限进行严格限制，通常只允许系统管理员有权限访问和使用，否则一些不自觉的用户会在他们的计算机上安装一些本来他们不需要的软件。</a:t>
            </a:r>
          </a:p>
        </p:txBody>
      </p:sp>
    </p:spTree>
    <p:extLst>
      <p:ext uri="{BB962C8B-B14F-4D97-AF65-F5344CB8AC3E}">
        <p14:creationId xmlns:p14="http://schemas.microsoft.com/office/powerpoint/2010/main" val="32000594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5.1.2.2 </a:t>
            </a:r>
            <a:r>
              <a:rPr lang="zh-CN" altLang="en-US" dirty="0"/>
              <a:t>网络管理职责</a:t>
            </a:r>
          </a:p>
        </p:txBody>
      </p:sp>
      <p:sp>
        <p:nvSpPr>
          <p:cNvPr id="3" name="内容占位符 2"/>
          <p:cNvSpPr>
            <a:spLocks noGrp="1"/>
          </p:cNvSpPr>
          <p:nvPr>
            <p:ph idx="1"/>
          </p:nvPr>
        </p:nvSpPr>
        <p:spPr/>
        <p:txBody>
          <a:bodyPr/>
          <a:lstStyle/>
          <a:p>
            <a:pPr marL="0" indent="0">
              <a:buNone/>
            </a:pPr>
            <a:r>
              <a:rPr lang="en-US" altLang="zh-CN" dirty="0"/>
              <a:t>9</a:t>
            </a:r>
            <a:r>
              <a:rPr lang="zh-CN" altLang="en-US" dirty="0"/>
              <a:t>．硬件资源的维护与</a:t>
            </a:r>
            <a:r>
              <a:rPr lang="zh-CN" altLang="en-US" dirty="0" smtClean="0"/>
              <a:t>管理</a:t>
            </a:r>
            <a:endParaRPr lang="en-US" altLang="zh-CN" dirty="0" smtClean="0"/>
          </a:p>
          <a:p>
            <a:pPr marL="0" indent="0">
              <a:buNone/>
            </a:pPr>
            <a:r>
              <a:rPr lang="zh-CN" altLang="en-US" dirty="0"/>
              <a:t>在企业网络中，网络管理员通常需要负担起管理服务器和全部共享网络资源的责任，包括打印机、处理器、内存和硬盘等</a:t>
            </a:r>
            <a:r>
              <a:rPr lang="zh-CN" altLang="en-US" dirty="0" smtClean="0"/>
              <a:t>。</a:t>
            </a:r>
            <a:endParaRPr lang="en-US" altLang="zh-CN" dirty="0" smtClean="0"/>
          </a:p>
          <a:p>
            <a:pPr marL="0" indent="0">
              <a:buNone/>
            </a:pPr>
            <a:r>
              <a:rPr lang="en-US" altLang="zh-CN" dirty="0"/>
              <a:t>10</a:t>
            </a:r>
            <a:r>
              <a:rPr lang="zh-CN" altLang="en-US" dirty="0"/>
              <a:t>．网络打印机的配置和</a:t>
            </a:r>
            <a:r>
              <a:rPr lang="zh-CN" altLang="en-US" dirty="0" smtClean="0"/>
              <a:t>管理</a:t>
            </a:r>
            <a:endParaRPr lang="en-US" altLang="zh-CN" dirty="0" smtClean="0"/>
          </a:p>
          <a:p>
            <a:pPr marL="0" indent="0">
              <a:buNone/>
            </a:pPr>
            <a:r>
              <a:rPr lang="zh-CN" altLang="en-US" dirty="0"/>
              <a:t>要懂得如何安装、设置共享打印和网络打印服务器，而且还要熟悉一些网络打印机管理软件的使用，设置网络打印机的策略、共享属性和安全规则。</a:t>
            </a:r>
          </a:p>
        </p:txBody>
      </p:sp>
    </p:spTree>
    <p:extLst>
      <p:ext uri="{BB962C8B-B14F-4D97-AF65-F5344CB8AC3E}">
        <p14:creationId xmlns:p14="http://schemas.microsoft.com/office/powerpoint/2010/main" val="35773883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5.1.2.2 </a:t>
            </a:r>
            <a:r>
              <a:rPr lang="zh-CN" altLang="en-US" dirty="0"/>
              <a:t>网络管理职责</a:t>
            </a:r>
          </a:p>
        </p:txBody>
      </p:sp>
      <p:sp>
        <p:nvSpPr>
          <p:cNvPr id="3" name="内容占位符 2"/>
          <p:cNvSpPr>
            <a:spLocks noGrp="1"/>
          </p:cNvSpPr>
          <p:nvPr>
            <p:ph idx="1"/>
          </p:nvPr>
        </p:nvSpPr>
        <p:spPr/>
        <p:txBody>
          <a:bodyPr/>
          <a:lstStyle/>
          <a:p>
            <a:pPr marL="0" indent="0">
              <a:buNone/>
            </a:pPr>
            <a:r>
              <a:rPr lang="en-US" altLang="zh-CN" dirty="0"/>
              <a:t>11</a:t>
            </a:r>
            <a:r>
              <a:rPr lang="zh-CN" altLang="en-US" dirty="0"/>
              <a:t>．网络布线的日常</a:t>
            </a:r>
            <a:r>
              <a:rPr lang="zh-CN" altLang="en-US" dirty="0" smtClean="0"/>
              <a:t>维护</a:t>
            </a:r>
            <a:endParaRPr lang="en-US" altLang="zh-CN" dirty="0" smtClean="0"/>
          </a:p>
          <a:p>
            <a:pPr marL="0" indent="0">
              <a:buNone/>
            </a:pPr>
            <a:r>
              <a:rPr lang="zh-CN" altLang="en-US" dirty="0"/>
              <a:t>（</a:t>
            </a:r>
            <a:r>
              <a:rPr lang="en-US" altLang="zh-CN" dirty="0"/>
              <a:t>1</a:t>
            </a:r>
            <a:r>
              <a:rPr lang="zh-CN" altLang="en-US" dirty="0"/>
              <a:t>）建立网络布线基准</a:t>
            </a:r>
            <a:r>
              <a:rPr lang="zh-CN" altLang="en-US" dirty="0" smtClean="0"/>
              <a:t>文件</a:t>
            </a:r>
            <a:endParaRPr lang="en-US" altLang="zh-CN" dirty="0" smtClean="0"/>
          </a:p>
          <a:p>
            <a:pPr marL="0" indent="0">
              <a:buNone/>
            </a:pPr>
            <a:r>
              <a:rPr lang="zh-CN" altLang="en-US" dirty="0"/>
              <a:t>（</a:t>
            </a:r>
            <a:r>
              <a:rPr lang="en-US" altLang="zh-CN" dirty="0"/>
              <a:t>2</a:t>
            </a:r>
            <a:r>
              <a:rPr lang="zh-CN" altLang="en-US" dirty="0"/>
              <a:t>）网络布线故障的测试与</a:t>
            </a:r>
            <a:r>
              <a:rPr lang="zh-CN" altLang="en-US" dirty="0" smtClean="0"/>
              <a:t>定位</a:t>
            </a:r>
            <a:endParaRPr lang="en-US" altLang="zh-CN" dirty="0" smtClean="0"/>
          </a:p>
          <a:p>
            <a:pPr marL="0" indent="0">
              <a:buNone/>
            </a:pPr>
            <a:r>
              <a:rPr lang="en-US" altLang="zh-CN" dirty="0"/>
              <a:t>12</a:t>
            </a:r>
            <a:r>
              <a:rPr lang="zh-CN" altLang="en-US" dirty="0"/>
              <a:t>．网络升级与</a:t>
            </a:r>
            <a:r>
              <a:rPr lang="zh-CN" altLang="en-US" dirty="0" smtClean="0"/>
              <a:t>改造</a:t>
            </a:r>
            <a:endParaRPr lang="en-US" altLang="zh-CN" dirty="0" smtClean="0"/>
          </a:p>
          <a:p>
            <a:pPr marL="0" indent="0">
              <a:buNone/>
            </a:pPr>
            <a:r>
              <a:rPr lang="zh-CN" altLang="zh-CN" dirty="0"/>
              <a:t>随着网络技术的不断发展和网络应用领域的不断拓展，无论哪个企业的网络随着时间的推移，都将面临升级或改造。</a:t>
            </a:r>
            <a:endParaRPr lang="zh-CN" altLang="en-US" dirty="0"/>
          </a:p>
        </p:txBody>
      </p:sp>
    </p:spTree>
    <p:extLst>
      <p:ext uri="{BB962C8B-B14F-4D97-AF65-F5344CB8AC3E}">
        <p14:creationId xmlns:p14="http://schemas.microsoft.com/office/powerpoint/2010/main" val="35425839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5.1.2.3 </a:t>
            </a:r>
            <a:r>
              <a:rPr lang="zh-CN" altLang="en-US" dirty="0"/>
              <a:t>性能检测</a:t>
            </a:r>
          </a:p>
        </p:txBody>
      </p:sp>
      <p:sp>
        <p:nvSpPr>
          <p:cNvPr id="3" name="内容占位符 2"/>
          <p:cNvSpPr>
            <a:spLocks noGrp="1"/>
          </p:cNvSpPr>
          <p:nvPr>
            <p:ph idx="1"/>
          </p:nvPr>
        </p:nvSpPr>
        <p:spPr/>
        <p:txBody>
          <a:bodyPr>
            <a:normAutofit lnSpcReduction="10000"/>
          </a:bodyPr>
          <a:lstStyle/>
          <a:p>
            <a:pPr marL="0" indent="0">
              <a:buNone/>
            </a:pPr>
            <a:r>
              <a:rPr lang="en-US" altLang="zh-CN" dirty="0" smtClean="0"/>
              <a:t>1. </a:t>
            </a:r>
            <a:r>
              <a:rPr lang="zh-CN" altLang="en-US" dirty="0" smtClean="0"/>
              <a:t>测量包</a:t>
            </a:r>
            <a:endParaRPr lang="en-US" altLang="zh-CN" dirty="0" smtClean="0"/>
          </a:p>
          <a:p>
            <a:pPr marL="0" indent="0">
              <a:buNone/>
            </a:pPr>
            <a:r>
              <a:rPr lang="zh-CN" altLang="en-US" dirty="0" smtClean="0"/>
              <a:t>（</a:t>
            </a:r>
            <a:r>
              <a:rPr lang="en-US" altLang="zh-CN" dirty="0" smtClean="0"/>
              <a:t>1</a:t>
            </a:r>
            <a:r>
              <a:rPr lang="zh-CN" altLang="zh-CN" dirty="0"/>
              <a:t>）</a:t>
            </a:r>
            <a:r>
              <a:rPr lang="en-US" altLang="zh-CN" dirty="0"/>
              <a:t>P</a:t>
            </a:r>
            <a:r>
              <a:rPr lang="zh-CN" altLang="zh-CN" dirty="0"/>
              <a:t>类型包 </a:t>
            </a:r>
          </a:p>
          <a:p>
            <a:pPr marL="0" indent="0">
              <a:buNone/>
            </a:pPr>
            <a:r>
              <a:rPr lang="zh-CN" altLang="zh-CN" dirty="0"/>
              <a:t>类型</a:t>
            </a:r>
            <a:r>
              <a:rPr lang="en-US" altLang="zh-CN" dirty="0"/>
              <a:t>P</a:t>
            </a:r>
            <a:r>
              <a:rPr lang="zh-CN" altLang="zh-CN" dirty="0"/>
              <a:t>是对</a:t>
            </a:r>
            <a:r>
              <a:rPr lang="en-US" altLang="zh-CN" dirty="0"/>
              <a:t>IP</a:t>
            </a:r>
            <a:r>
              <a:rPr lang="zh-CN" altLang="zh-CN" dirty="0"/>
              <a:t>包类型的一种通用的声明。只要一个性能参数的值取决于对测量中采用的包的类型，那么参数的名称一定要包含一个具体的类型声明。 </a:t>
            </a:r>
          </a:p>
          <a:p>
            <a:pPr marL="0" indent="0">
              <a:buNone/>
            </a:pPr>
            <a:r>
              <a:rPr lang="zh-CN" altLang="zh-CN" dirty="0"/>
              <a:t>（</a:t>
            </a:r>
            <a:r>
              <a:rPr lang="en-US" altLang="zh-CN" dirty="0"/>
              <a:t>2</a:t>
            </a:r>
            <a:r>
              <a:rPr lang="zh-CN" altLang="zh-CN" dirty="0"/>
              <a:t>）标准形式的测量包 </a:t>
            </a:r>
          </a:p>
          <a:p>
            <a:pPr marL="0" indent="0">
              <a:buNone/>
            </a:pPr>
            <a:r>
              <a:rPr lang="zh-CN" altLang="zh-CN" dirty="0"/>
              <a:t>在定义一个网络性能参数时，应默认测量中使用的是标准类型的包。在实际测量中，很多情况下包长会影响绝大多数性能参数的测量结果，包长的变化对于不同目的的测量来说影响也会不一样。 </a:t>
            </a:r>
          </a:p>
          <a:p>
            <a:pPr marL="0" indent="0">
              <a:buNone/>
            </a:pPr>
            <a:endParaRPr lang="zh-CN" altLang="en-US" dirty="0"/>
          </a:p>
        </p:txBody>
      </p:sp>
    </p:spTree>
    <p:extLst>
      <p:ext uri="{BB962C8B-B14F-4D97-AF65-F5344CB8AC3E}">
        <p14:creationId xmlns:p14="http://schemas.microsoft.com/office/powerpoint/2010/main" val="39966756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5.1.2.3 </a:t>
            </a:r>
            <a:r>
              <a:rPr lang="zh-CN" altLang="en-US" dirty="0"/>
              <a:t>性能检测</a:t>
            </a:r>
          </a:p>
        </p:txBody>
      </p:sp>
      <p:sp>
        <p:nvSpPr>
          <p:cNvPr id="3" name="内容占位符 2"/>
          <p:cNvSpPr>
            <a:spLocks noGrp="1"/>
          </p:cNvSpPr>
          <p:nvPr>
            <p:ph idx="1"/>
          </p:nvPr>
        </p:nvSpPr>
        <p:spPr/>
        <p:txBody>
          <a:bodyPr>
            <a:normAutofit fontScale="62500" lnSpcReduction="20000"/>
          </a:bodyPr>
          <a:lstStyle/>
          <a:p>
            <a:pPr marL="0" indent="0">
              <a:buNone/>
            </a:pPr>
            <a:r>
              <a:rPr lang="en-US" altLang="zh-CN" dirty="0"/>
              <a:t>2. </a:t>
            </a:r>
            <a:r>
              <a:rPr lang="zh-CN" altLang="en-US" dirty="0"/>
              <a:t>主动测量与被动测量</a:t>
            </a:r>
            <a:r>
              <a:rPr lang="zh-CN" altLang="en-US" dirty="0" smtClean="0"/>
              <a:t>方式</a:t>
            </a:r>
            <a:endParaRPr lang="en-US" altLang="zh-CN" dirty="0" smtClean="0"/>
          </a:p>
          <a:p>
            <a:pPr marL="0" indent="0">
              <a:lnSpc>
                <a:spcPct val="120000"/>
              </a:lnSpc>
              <a:spcBef>
                <a:spcPts val="600"/>
              </a:spcBef>
              <a:buNone/>
            </a:pPr>
            <a:r>
              <a:rPr lang="zh-CN" altLang="en-US" dirty="0"/>
              <a:t>（</a:t>
            </a:r>
            <a:r>
              <a:rPr lang="en-US" altLang="zh-CN" dirty="0"/>
              <a:t>1</a:t>
            </a:r>
            <a:r>
              <a:rPr lang="zh-CN" altLang="en-US" dirty="0"/>
              <a:t>）主动测量 </a:t>
            </a:r>
          </a:p>
          <a:p>
            <a:pPr marL="0" indent="0">
              <a:lnSpc>
                <a:spcPct val="120000"/>
              </a:lnSpc>
              <a:spcBef>
                <a:spcPts val="600"/>
              </a:spcBef>
              <a:buNone/>
            </a:pPr>
            <a:r>
              <a:rPr lang="zh-CN" altLang="en-US" dirty="0"/>
              <a:t>主动测量就是通过向网络，服务器或应用发送测试流量，以获取与这些对象相关的性能指标</a:t>
            </a:r>
            <a:r>
              <a:rPr lang="zh-CN" altLang="en-US" dirty="0" smtClean="0"/>
              <a:t>。</a:t>
            </a:r>
            <a:endParaRPr lang="en-US" altLang="zh-CN" dirty="0" smtClean="0"/>
          </a:p>
          <a:p>
            <a:pPr marL="0" indent="0">
              <a:lnSpc>
                <a:spcPct val="120000"/>
              </a:lnSpc>
              <a:spcBef>
                <a:spcPts val="600"/>
              </a:spcBef>
              <a:buNone/>
            </a:pPr>
            <a:r>
              <a:rPr lang="zh-CN" altLang="en-US" dirty="0"/>
              <a:t>（</a:t>
            </a:r>
            <a:r>
              <a:rPr lang="en-US" altLang="zh-CN" dirty="0"/>
              <a:t>2</a:t>
            </a:r>
            <a:r>
              <a:rPr lang="zh-CN" altLang="en-US" dirty="0"/>
              <a:t>）被动测量 </a:t>
            </a:r>
          </a:p>
          <a:p>
            <a:pPr marL="0" indent="0">
              <a:lnSpc>
                <a:spcPct val="120000"/>
              </a:lnSpc>
              <a:spcBef>
                <a:spcPts val="600"/>
              </a:spcBef>
              <a:buNone/>
            </a:pPr>
            <a:r>
              <a:rPr lang="zh-CN" altLang="en-US" dirty="0"/>
              <a:t>被动测量通过监测网络通信状况进行，因此不会影响网络</a:t>
            </a:r>
            <a:r>
              <a:rPr lang="zh-CN" altLang="en-US" dirty="0" smtClean="0"/>
              <a:t>。</a:t>
            </a:r>
            <a:endParaRPr lang="en-US" altLang="zh-CN" dirty="0" smtClean="0"/>
          </a:p>
          <a:p>
            <a:pPr marL="0" indent="0">
              <a:lnSpc>
                <a:spcPct val="120000"/>
              </a:lnSpc>
              <a:spcBef>
                <a:spcPts val="600"/>
              </a:spcBef>
              <a:buNone/>
            </a:pPr>
            <a:r>
              <a:rPr lang="zh-CN" altLang="en-US" dirty="0"/>
              <a:t>被动测量可以通过三种方式获得： </a:t>
            </a:r>
          </a:p>
          <a:p>
            <a:pPr marL="0" indent="0">
              <a:lnSpc>
                <a:spcPct val="120000"/>
              </a:lnSpc>
              <a:spcBef>
                <a:spcPts val="600"/>
              </a:spcBef>
              <a:buNone/>
            </a:pPr>
            <a:r>
              <a:rPr lang="zh-CN" altLang="en-US" dirty="0"/>
              <a:t>①服务器端测量：通常是在服务器端安装测试代理，实时监测服务器的性能，资源使用等状况； </a:t>
            </a:r>
          </a:p>
          <a:p>
            <a:pPr marL="0" indent="0">
              <a:lnSpc>
                <a:spcPct val="120000"/>
              </a:lnSpc>
              <a:spcBef>
                <a:spcPts val="600"/>
              </a:spcBef>
              <a:buNone/>
            </a:pPr>
            <a:r>
              <a:rPr lang="zh-CN" altLang="en-US" dirty="0"/>
              <a:t>②用户端测量：将监测功能封装到客户应用中，从特定用户的角度实时监测相关的业务性能； </a:t>
            </a:r>
          </a:p>
          <a:p>
            <a:pPr marL="0" indent="0">
              <a:lnSpc>
                <a:spcPct val="120000"/>
              </a:lnSpc>
              <a:spcBef>
                <a:spcPts val="600"/>
              </a:spcBef>
              <a:buNone/>
            </a:pPr>
            <a:r>
              <a:rPr lang="zh-CN" altLang="en-US" dirty="0"/>
              <a:t>③利用网络探针：网络探针可用于监测网络传输状态，分析捕获的数据包，以实现对网络及相关业务的测量。</a:t>
            </a:r>
          </a:p>
          <a:p>
            <a:pPr marL="0" indent="0">
              <a:buNone/>
            </a:pPr>
            <a:endParaRPr lang="zh-CN" altLang="en-US" dirty="0"/>
          </a:p>
        </p:txBody>
      </p:sp>
    </p:spTree>
    <p:extLst>
      <p:ext uri="{BB962C8B-B14F-4D97-AF65-F5344CB8AC3E}">
        <p14:creationId xmlns:p14="http://schemas.microsoft.com/office/powerpoint/2010/main" val="29087653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5.1.2.3 </a:t>
            </a:r>
            <a:r>
              <a:rPr lang="zh-CN" altLang="en-US" dirty="0"/>
              <a:t>性能检测</a:t>
            </a:r>
          </a:p>
        </p:txBody>
      </p:sp>
      <p:sp>
        <p:nvSpPr>
          <p:cNvPr id="3" name="内容占位符 2"/>
          <p:cNvSpPr>
            <a:spLocks noGrp="1"/>
          </p:cNvSpPr>
          <p:nvPr>
            <p:ph idx="1"/>
          </p:nvPr>
        </p:nvSpPr>
        <p:spPr/>
        <p:txBody>
          <a:bodyPr/>
          <a:lstStyle/>
          <a:p>
            <a:pPr marL="0" indent="0">
              <a:buNone/>
            </a:pPr>
            <a:r>
              <a:rPr lang="en-US" altLang="zh-CN" dirty="0"/>
              <a:t>3. </a:t>
            </a:r>
            <a:r>
              <a:rPr lang="zh-CN" altLang="en-US" dirty="0"/>
              <a:t>测量中的</a:t>
            </a:r>
            <a:r>
              <a:rPr lang="zh-CN" altLang="en-US" dirty="0" smtClean="0"/>
              <a:t>抽样</a:t>
            </a:r>
            <a:endParaRPr lang="en-US" altLang="zh-CN" dirty="0" smtClean="0"/>
          </a:p>
          <a:p>
            <a:pPr marL="0" indent="0">
              <a:buNone/>
            </a:pPr>
            <a:r>
              <a:rPr lang="zh-CN" altLang="en-US" dirty="0" smtClean="0"/>
              <a:t>（</a:t>
            </a:r>
            <a:r>
              <a:rPr lang="en-US" altLang="zh-CN" dirty="0" smtClean="0"/>
              <a:t>1</a:t>
            </a:r>
            <a:r>
              <a:rPr lang="zh-CN" altLang="en-US" dirty="0"/>
              <a:t>）抽样概念 </a:t>
            </a:r>
          </a:p>
          <a:p>
            <a:pPr marL="0" indent="0">
              <a:buNone/>
            </a:pPr>
            <a:r>
              <a:rPr lang="zh-CN" altLang="en-US" dirty="0"/>
              <a:t>抽样，也叫采样，抽样的特性是由抽样过程所服从的分布函数所决定的</a:t>
            </a:r>
            <a:r>
              <a:rPr lang="zh-CN" altLang="en-US" dirty="0" smtClean="0"/>
              <a:t>。</a:t>
            </a:r>
            <a:endParaRPr lang="en-US" altLang="zh-CN" dirty="0" smtClean="0"/>
          </a:p>
          <a:p>
            <a:pPr marL="0" indent="0">
              <a:buNone/>
            </a:pPr>
            <a:r>
              <a:rPr lang="zh-CN" altLang="zh-CN" dirty="0"/>
              <a:t>（</a:t>
            </a:r>
            <a:r>
              <a:rPr lang="en-US" altLang="zh-CN" dirty="0"/>
              <a:t>2</a:t>
            </a:r>
            <a:r>
              <a:rPr lang="zh-CN" altLang="zh-CN" dirty="0"/>
              <a:t>）抽样</a:t>
            </a:r>
            <a:r>
              <a:rPr lang="zh-CN" altLang="zh-CN" dirty="0" smtClean="0"/>
              <a:t>方法</a:t>
            </a:r>
            <a:endParaRPr lang="en-US" altLang="zh-CN" dirty="0" smtClean="0"/>
          </a:p>
          <a:p>
            <a:pPr marL="0" indent="0">
              <a:buNone/>
            </a:pPr>
            <a:r>
              <a:rPr lang="zh-CN" altLang="zh-CN" dirty="0"/>
              <a:t>①周期抽样</a:t>
            </a:r>
            <a:r>
              <a:rPr lang="zh-CN" altLang="zh-CN" dirty="0" smtClean="0"/>
              <a:t>。</a:t>
            </a:r>
            <a:endParaRPr lang="en-US" altLang="zh-CN" dirty="0" smtClean="0"/>
          </a:p>
          <a:p>
            <a:pPr marL="0" indent="0">
              <a:buNone/>
            </a:pPr>
            <a:r>
              <a:rPr lang="zh-CN" altLang="zh-CN" dirty="0"/>
              <a:t>②</a:t>
            </a:r>
            <a:r>
              <a:rPr lang="zh-CN" altLang="zh-CN" dirty="0" smtClean="0"/>
              <a:t>随机</a:t>
            </a:r>
            <a:r>
              <a:rPr lang="zh-CN" altLang="zh-CN" dirty="0"/>
              <a:t>附加</a:t>
            </a:r>
            <a:r>
              <a:rPr lang="zh-CN" altLang="zh-CN" dirty="0" smtClean="0"/>
              <a:t>抽样</a:t>
            </a:r>
            <a:endParaRPr lang="en-US" altLang="zh-CN" dirty="0" smtClean="0"/>
          </a:p>
          <a:p>
            <a:pPr marL="0" indent="0">
              <a:buNone/>
            </a:pPr>
            <a:r>
              <a:rPr lang="zh-CN" altLang="zh-CN" dirty="0"/>
              <a:t>③泊松抽样</a:t>
            </a:r>
            <a:endParaRPr lang="zh-CN" altLang="en-US" dirty="0"/>
          </a:p>
        </p:txBody>
      </p:sp>
    </p:spTree>
    <p:extLst>
      <p:ext uri="{BB962C8B-B14F-4D97-AF65-F5344CB8AC3E}">
        <p14:creationId xmlns:p14="http://schemas.microsoft.com/office/powerpoint/2010/main" val="7271298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5.1.2.3 </a:t>
            </a:r>
            <a:r>
              <a:rPr lang="zh-CN" altLang="en-US" dirty="0"/>
              <a:t>性能检测</a:t>
            </a:r>
          </a:p>
        </p:txBody>
      </p:sp>
      <p:sp>
        <p:nvSpPr>
          <p:cNvPr id="3" name="内容占位符 2"/>
          <p:cNvSpPr>
            <a:spLocks noGrp="1"/>
          </p:cNvSpPr>
          <p:nvPr>
            <p:ph idx="1"/>
          </p:nvPr>
        </p:nvSpPr>
        <p:spPr/>
        <p:txBody>
          <a:bodyPr/>
          <a:lstStyle/>
          <a:p>
            <a:pPr marL="0" indent="0">
              <a:buNone/>
            </a:pPr>
            <a:r>
              <a:rPr lang="en-US" altLang="zh-CN" dirty="0"/>
              <a:t>4. </a:t>
            </a:r>
            <a:r>
              <a:rPr lang="zh-CN" altLang="zh-CN" dirty="0"/>
              <a:t>性能指标的测量与</a:t>
            </a:r>
            <a:r>
              <a:rPr lang="zh-CN" altLang="zh-CN" dirty="0" smtClean="0"/>
              <a:t>分析</a:t>
            </a:r>
            <a:endParaRPr lang="en-US" altLang="zh-CN" dirty="0" smtClean="0"/>
          </a:p>
          <a:p>
            <a:pPr marL="0" indent="0">
              <a:buNone/>
            </a:pPr>
            <a:r>
              <a:rPr lang="zh-CN" altLang="zh-CN" dirty="0"/>
              <a:t>（</a:t>
            </a:r>
            <a:r>
              <a:rPr lang="en-US" altLang="zh-CN" dirty="0"/>
              <a:t>1</a:t>
            </a:r>
            <a:r>
              <a:rPr lang="zh-CN" altLang="zh-CN" dirty="0"/>
              <a:t>）连接</a:t>
            </a:r>
            <a:r>
              <a:rPr lang="zh-CN" altLang="zh-CN" dirty="0" smtClean="0"/>
              <a:t>性</a:t>
            </a:r>
            <a:endParaRPr lang="en-US" altLang="zh-CN" dirty="0" smtClean="0"/>
          </a:p>
          <a:p>
            <a:pPr marL="0" indent="0">
              <a:buNone/>
            </a:pPr>
            <a:r>
              <a:rPr lang="zh-CN" altLang="zh-CN" dirty="0"/>
              <a:t>（</a:t>
            </a:r>
            <a:r>
              <a:rPr lang="en-US" altLang="zh-CN" dirty="0"/>
              <a:t>2</a:t>
            </a:r>
            <a:r>
              <a:rPr lang="zh-CN" altLang="zh-CN" dirty="0"/>
              <a:t>）</a:t>
            </a:r>
            <a:r>
              <a:rPr lang="zh-CN" altLang="zh-CN" dirty="0" smtClean="0"/>
              <a:t>延迟</a:t>
            </a:r>
            <a:endParaRPr lang="en-US" altLang="zh-CN" dirty="0" smtClean="0"/>
          </a:p>
          <a:p>
            <a:pPr marL="0" indent="0">
              <a:buNone/>
            </a:pPr>
            <a:r>
              <a:rPr lang="zh-CN" altLang="zh-CN" dirty="0"/>
              <a:t>（</a:t>
            </a:r>
            <a:r>
              <a:rPr lang="en-US" altLang="zh-CN" dirty="0"/>
              <a:t>3</a:t>
            </a:r>
            <a:r>
              <a:rPr lang="zh-CN" altLang="zh-CN" dirty="0"/>
              <a:t>）丢包</a:t>
            </a:r>
            <a:r>
              <a:rPr lang="zh-CN" altLang="zh-CN" dirty="0" smtClean="0"/>
              <a:t>率</a:t>
            </a:r>
            <a:endParaRPr lang="en-US" altLang="zh-CN" dirty="0" smtClean="0"/>
          </a:p>
          <a:p>
            <a:pPr marL="0" indent="0">
              <a:buNone/>
            </a:pPr>
            <a:r>
              <a:rPr lang="zh-CN" altLang="zh-CN" dirty="0"/>
              <a:t>（</a:t>
            </a:r>
            <a:r>
              <a:rPr lang="en-US" altLang="zh-CN" dirty="0"/>
              <a:t>4</a:t>
            </a:r>
            <a:r>
              <a:rPr lang="zh-CN" altLang="zh-CN" dirty="0"/>
              <a:t>）</a:t>
            </a:r>
            <a:r>
              <a:rPr lang="zh-CN" altLang="zh-CN" dirty="0" smtClean="0"/>
              <a:t>带宽</a:t>
            </a:r>
            <a:endParaRPr lang="en-US" altLang="zh-CN" dirty="0" smtClean="0"/>
          </a:p>
          <a:p>
            <a:pPr marL="0" indent="0">
              <a:buNone/>
            </a:pPr>
            <a:r>
              <a:rPr lang="zh-CN" altLang="zh-CN" dirty="0"/>
              <a:t>（</a:t>
            </a:r>
            <a:r>
              <a:rPr lang="en-US" altLang="zh-CN" dirty="0"/>
              <a:t>5</a:t>
            </a:r>
            <a:r>
              <a:rPr lang="zh-CN" altLang="zh-CN" dirty="0"/>
              <a:t>）流量参数</a:t>
            </a:r>
            <a:endParaRPr lang="zh-CN" altLang="en-US" dirty="0"/>
          </a:p>
        </p:txBody>
      </p:sp>
    </p:spTree>
    <p:extLst>
      <p:ext uri="{BB962C8B-B14F-4D97-AF65-F5344CB8AC3E}">
        <p14:creationId xmlns:p14="http://schemas.microsoft.com/office/powerpoint/2010/main" val="27640001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235390" y="1122363"/>
            <a:ext cx="8799968" cy="2387600"/>
          </a:xfrm>
        </p:spPr>
        <p:txBody>
          <a:bodyPr/>
          <a:lstStyle/>
          <a:p>
            <a:r>
              <a:rPr lang="zh-CN" altLang="en-US" dirty="0"/>
              <a:t>项目五 校园网网络管理</a:t>
            </a:r>
            <a:endParaRPr lang="zh-CN" altLang="en-US" dirty="0"/>
          </a:p>
        </p:txBody>
      </p:sp>
      <p:sp>
        <p:nvSpPr>
          <p:cNvPr id="5" name="副标题 4"/>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43248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5.1.2.4 </a:t>
            </a:r>
            <a:r>
              <a:rPr lang="zh-CN" altLang="en-US" dirty="0"/>
              <a:t>性能检测常用方法</a:t>
            </a:r>
          </a:p>
        </p:txBody>
      </p:sp>
      <p:sp>
        <p:nvSpPr>
          <p:cNvPr id="3" name="内容占位符 2"/>
          <p:cNvSpPr>
            <a:spLocks noGrp="1"/>
          </p:cNvSpPr>
          <p:nvPr>
            <p:ph idx="1"/>
          </p:nvPr>
        </p:nvSpPr>
        <p:spPr/>
        <p:txBody>
          <a:bodyPr>
            <a:normAutofit lnSpcReduction="10000"/>
          </a:bodyPr>
          <a:lstStyle/>
          <a:p>
            <a:pPr marL="0" indent="0">
              <a:buNone/>
            </a:pPr>
            <a:r>
              <a:rPr lang="en-US" altLang="zh-CN" dirty="0" smtClean="0"/>
              <a:t>1. </a:t>
            </a:r>
            <a:r>
              <a:rPr lang="zh-CN" altLang="en-US" dirty="0" smtClean="0"/>
              <a:t>使用</a:t>
            </a:r>
            <a:r>
              <a:rPr lang="zh-CN" altLang="en-US" dirty="0"/>
              <a:t>命令</a:t>
            </a:r>
            <a:r>
              <a:rPr lang="zh-CN" altLang="en-US" dirty="0" smtClean="0"/>
              <a:t>检测</a:t>
            </a:r>
            <a:endParaRPr lang="en-US" altLang="zh-CN" dirty="0" smtClean="0"/>
          </a:p>
          <a:p>
            <a:pPr marL="0" indent="0">
              <a:buNone/>
            </a:pPr>
            <a:r>
              <a:rPr lang="zh-CN" altLang="zh-CN" dirty="0"/>
              <a:t>（</a:t>
            </a:r>
            <a:r>
              <a:rPr lang="en-US" altLang="zh-CN" dirty="0"/>
              <a:t>1</a:t>
            </a:r>
            <a:r>
              <a:rPr lang="zh-CN" altLang="zh-CN" dirty="0"/>
              <a:t>）</a:t>
            </a:r>
            <a:r>
              <a:rPr lang="en-US" altLang="zh-CN" dirty="0" err="1"/>
              <a:t>ipconfig</a:t>
            </a:r>
            <a:r>
              <a:rPr lang="zh-CN" altLang="zh-CN" dirty="0"/>
              <a:t>命令</a:t>
            </a:r>
          </a:p>
          <a:p>
            <a:pPr marL="0" indent="0">
              <a:buNone/>
            </a:pPr>
            <a:r>
              <a:rPr lang="zh-CN" altLang="zh-CN" dirty="0"/>
              <a:t>该命令用于显示所有当前的</a:t>
            </a:r>
            <a:r>
              <a:rPr lang="en-US" altLang="zh-CN" dirty="0"/>
              <a:t>TCP/IP</a:t>
            </a:r>
            <a:r>
              <a:rPr lang="zh-CN" altLang="zh-CN" dirty="0"/>
              <a:t>网络配置值、刷新动态主机配置协议</a:t>
            </a:r>
            <a:r>
              <a:rPr lang="en-US" altLang="zh-CN" dirty="0"/>
              <a:t> </a:t>
            </a:r>
            <a:r>
              <a:rPr lang="zh-CN" altLang="zh-CN" dirty="0"/>
              <a:t>（</a:t>
            </a:r>
            <a:r>
              <a:rPr lang="en-US" altLang="zh-CN" dirty="0"/>
              <a:t>DHCP</a:t>
            </a:r>
            <a:r>
              <a:rPr lang="zh-CN" altLang="zh-CN" dirty="0"/>
              <a:t>）</a:t>
            </a:r>
            <a:r>
              <a:rPr lang="en-US" altLang="zh-CN" dirty="0"/>
              <a:t> </a:t>
            </a:r>
            <a:r>
              <a:rPr lang="zh-CN" altLang="zh-CN" dirty="0"/>
              <a:t>和域名系统（</a:t>
            </a:r>
            <a:r>
              <a:rPr lang="en-US" altLang="zh-CN" dirty="0"/>
              <a:t>DNS</a:t>
            </a:r>
            <a:r>
              <a:rPr lang="zh-CN" altLang="zh-CN" dirty="0"/>
              <a:t>）设置。使用不带参数的</a:t>
            </a:r>
            <a:r>
              <a:rPr lang="en-US" altLang="zh-CN" dirty="0"/>
              <a:t>IPCONFIG</a:t>
            </a:r>
            <a:r>
              <a:rPr lang="zh-CN" altLang="zh-CN" dirty="0"/>
              <a:t>可以显示所有适配器的</a:t>
            </a:r>
            <a:r>
              <a:rPr lang="en-US" altLang="zh-CN" dirty="0"/>
              <a:t>IP</a:t>
            </a:r>
            <a:r>
              <a:rPr lang="zh-CN" altLang="zh-CN" dirty="0"/>
              <a:t>地址、子网掩码、默认网关。</a:t>
            </a:r>
          </a:p>
          <a:p>
            <a:pPr marL="0" indent="0">
              <a:buNone/>
            </a:pPr>
            <a:r>
              <a:rPr lang="zh-CN" altLang="zh-CN" dirty="0"/>
              <a:t>命令完整格式如下：</a:t>
            </a:r>
          </a:p>
          <a:p>
            <a:pPr marL="0" indent="0">
              <a:buNone/>
            </a:pPr>
            <a:r>
              <a:rPr lang="en-US" altLang="zh-CN" dirty="0" err="1"/>
              <a:t>ipconfig</a:t>
            </a:r>
            <a:r>
              <a:rPr lang="en-US" altLang="zh-CN" dirty="0"/>
              <a:t> [/all] [/renew [adapter] [/release [adapter] [/</a:t>
            </a:r>
            <a:r>
              <a:rPr lang="en-US" altLang="zh-CN" dirty="0" err="1"/>
              <a:t>flushdns</a:t>
            </a:r>
            <a:r>
              <a:rPr lang="en-US" altLang="zh-CN" dirty="0"/>
              <a:t>] [/</a:t>
            </a:r>
            <a:r>
              <a:rPr lang="en-US" altLang="zh-CN" dirty="0" err="1"/>
              <a:t>displaydns</a:t>
            </a:r>
            <a:r>
              <a:rPr lang="en-US" altLang="zh-CN" dirty="0"/>
              <a:t>] [/</a:t>
            </a:r>
            <a:r>
              <a:rPr lang="en-US" altLang="zh-CN" dirty="0" err="1"/>
              <a:t>registerdns</a:t>
            </a:r>
            <a:r>
              <a:rPr lang="en-US" altLang="zh-CN" dirty="0"/>
              <a:t>] [/</a:t>
            </a:r>
            <a:r>
              <a:rPr lang="en-US" altLang="zh-CN" dirty="0" err="1"/>
              <a:t>showclassid</a:t>
            </a:r>
            <a:r>
              <a:rPr lang="en-US" altLang="zh-CN" dirty="0"/>
              <a:t> adapter] [/</a:t>
            </a:r>
            <a:r>
              <a:rPr lang="en-US" altLang="zh-CN" dirty="0" err="1"/>
              <a:t>setclassid</a:t>
            </a:r>
            <a:r>
              <a:rPr lang="en-US" altLang="zh-CN" dirty="0"/>
              <a:t> adapter [</a:t>
            </a:r>
            <a:r>
              <a:rPr lang="en-US" altLang="zh-CN" dirty="0" err="1"/>
              <a:t>classID</a:t>
            </a:r>
            <a:r>
              <a:rPr lang="en-US" altLang="zh-CN" dirty="0"/>
              <a:t>]</a:t>
            </a:r>
            <a:endParaRPr lang="zh-CN" altLang="zh-CN" dirty="0"/>
          </a:p>
          <a:p>
            <a:pPr marL="0" indent="0">
              <a:buNone/>
            </a:pPr>
            <a:endParaRPr lang="zh-CN" altLang="en-US" dirty="0"/>
          </a:p>
        </p:txBody>
      </p:sp>
    </p:spTree>
    <p:extLst>
      <p:ext uri="{BB962C8B-B14F-4D97-AF65-F5344CB8AC3E}">
        <p14:creationId xmlns:p14="http://schemas.microsoft.com/office/powerpoint/2010/main" val="6086846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5.1.2.4 </a:t>
            </a:r>
            <a:r>
              <a:rPr lang="zh-CN" altLang="en-US" dirty="0"/>
              <a:t>性能检测常用方法</a:t>
            </a:r>
          </a:p>
        </p:txBody>
      </p:sp>
      <p:sp>
        <p:nvSpPr>
          <p:cNvPr id="3" name="内容占位符 2"/>
          <p:cNvSpPr>
            <a:spLocks noGrp="1"/>
          </p:cNvSpPr>
          <p:nvPr>
            <p:ph idx="1"/>
          </p:nvPr>
        </p:nvSpPr>
        <p:spPr/>
        <p:txBody>
          <a:bodyPr>
            <a:normAutofit lnSpcReduction="10000"/>
          </a:bodyPr>
          <a:lstStyle/>
          <a:p>
            <a:pPr marL="0" indent="0">
              <a:buNone/>
            </a:pPr>
            <a:r>
              <a:rPr lang="zh-CN" altLang="en-US" dirty="0"/>
              <a:t>（</a:t>
            </a:r>
            <a:r>
              <a:rPr lang="en-US" altLang="zh-CN" dirty="0"/>
              <a:t>2</a:t>
            </a:r>
            <a:r>
              <a:rPr lang="zh-CN" altLang="en-US" dirty="0"/>
              <a:t>）</a:t>
            </a:r>
            <a:r>
              <a:rPr lang="en-US" altLang="zh-CN" dirty="0"/>
              <a:t>PING</a:t>
            </a:r>
            <a:r>
              <a:rPr lang="zh-CN" altLang="en-US" dirty="0"/>
              <a:t>命令</a:t>
            </a:r>
          </a:p>
          <a:p>
            <a:pPr marL="0" indent="0">
              <a:buNone/>
            </a:pPr>
            <a:r>
              <a:rPr lang="en-US" altLang="zh-CN" dirty="0"/>
              <a:t>PING (Packet Internet Grope)</a:t>
            </a:r>
            <a:r>
              <a:rPr lang="zh-CN" altLang="en-US" dirty="0"/>
              <a:t>，因特网包探索器，用于测试网络连接量的程序。</a:t>
            </a:r>
            <a:r>
              <a:rPr lang="en-US" altLang="zh-CN" dirty="0"/>
              <a:t>Ping</a:t>
            </a:r>
            <a:r>
              <a:rPr lang="zh-CN" altLang="en-US" dirty="0"/>
              <a:t>发送一个</a:t>
            </a:r>
            <a:r>
              <a:rPr lang="en-US" altLang="zh-CN" dirty="0"/>
              <a:t>ICMP</a:t>
            </a:r>
            <a:r>
              <a:rPr lang="zh-CN" altLang="en-US" dirty="0"/>
              <a:t>回声请求消息给目的地并报告是否收到所希望的</a:t>
            </a:r>
            <a:r>
              <a:rPr lang="en-US" altLang="zh-CN" dirty="0"/>
              <a:t>ICMP</a:t>
            </a:r>
            <a:r>
              <a:rPr lang="zh-CN" altLang="en-US" dirty="0"/>
              <a:t>回声应答。它是用来检查网络是否通畅或者网络连接速度的命令。该命令可以在</a:t>
            </a:r>
            <a:r>
              <a:rPr lang="en-US" altLang="zh-CN" dirty="0"/>
              <a:t>windows</a:t>
            </a:r>
            <a:r>
              <a:rPr lang="zh-CN" altLang="en-US" dirty="0"/>
              <a:t>系统和路由器等设备中使用。</a:t>
            </a:r>
          </a:p>
          <a:p>
            <a:pPr marL="0" indent="0">
              <a:buNone/>
            </a:pPr>
            <a:r>
              <a:rPr lang="en-US" altLang="zh-CN" dirty="0"/>
              <a:t>ping</a:t>
            </a:r>
            <a:r>
              <a:rPr lang="zh-CN" altLang="en-US" dirty="0"/>
              <a:t>命令的完整格式如下： </a:t>
            </a:r>
          </a:p>
          <a:p>
            <a:pPr marL="0" indent="0">
              <a:buNone/>
            </a:pPr>
            <a:r>
              <a:rPr lang="en-US" altLang="zh-CN" dirty="0"/>
              <a:t>ping [-t] [-a] [-n count] [-l length] [-f] [-</a:t>
            </a:r>
            <a:r>
              <a:rPr lang="en-US" altLang="zh-CN" dirty="0" err="1"/>
              <a:t>i</a:t>
            </a:r>
            <a:r>
              <a:rPr lang="en-US" altLang="zh-CN" dirty="0"/>
              <a:t> </a:t>
            </a:r>
            <a:r>
              <a:rPr lang="en-US" altLang="zh-CN" dirty="0" err="1"/>
              <a:t>ttl</a:t>
            </a:r>
            <a:r>
              <a:rPr lang="en-US" altLang="zh-CN" dirty="0"/>
              <a:t>] [-v </a:t>
            </a:r>
            <a:r>
              <a:rPr lang="en-US" altLang="zh-CN" dirty="0" err="1"/>
              <a:t>tos</a:t>
            </a:r>
            <a:r>
              <a:rPr lang="en-US" altLang="zh-CN" dirty="0"/>
              <a:t>] [-r count] [-s count] [-j -Host list] | [-k Host-list] [-w timeout] destination-list </a:t>
            </a:r>
          </a:p>
          <a:p>
            <a:pPr marL="0" indent="0">
              <a:buNone/>
            </a:pPr>
            <a:endParaRPr lang="zh-CN" altLang="en-US" dirty="0"/>
          </a:p>
        </p:txBody>
      </p:sp>
    </p:spTree>
    <p:extLst>
      <p:ext uri="{BB962C8B-B14F-4D97-AF65-F5344CB8AC3E}">
        <p14:creationId xmlns:p14="http://schemas.microsoft.com/office/powerpoint/2010/main" val="20431898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5.1.2.4 </a:t>
            </a:r>
            <a:r>
              <a:rPr lang="zh-CN" altLang="en-US" dirty="0"/>
              <a:t>性能检测常用方法</a:t>
            </a:r>
          </a:p>
        </p:txBody>
      </p:sp>
      <p:sp>
        <p:nvSpPr>
          <p:cNvPr id="3" name="内容占位符 2"/>
          <p:cNvSpPr>
            <a:spLocks noGrp="1"/>
          </p:cNvSpPr>
          <p:nvPr>
            <p:ph idx="1"/>
          </p:nvPr>
        </p:nvSpPr>
        <p:spPr/>
        <p:txBody>
          <a:bodyPr/>
          <a:lstStyle/>
          <a:p>
            <a:pPr marL="0" indent="0">
              <a:buNone/>
            </a:pPr>
            <a:r>
              <a:rPr lang="zh-CN" altLang="en-US" dirty="0"/>
              <a:t>（</a:t>
            </a:r>
            <a:r>
              <a:rPr lang="en-US" altLang="zh-CN" dirty="0"/>
              <a:t>4</a:t>
            </a:r>
            <a:r>
              <a:rPr lang="zh-CN" altLang="en-US" dirty="0"/>
              <a:t>）</a:t>
            </a:r>
            <a:r>
              <a:rPr lang="en-US" altLang="zh-CN" dirty="0" err="1"/>
              <a:t>netstat</a:t>
            </a:r>
            <a:r>
              <a:rPr lang="zh-CN" altLang="en-US" dirty="0"/>
              <a:t>命令  </a:t>
            </a:r>
          </a:p>
          <a:p>
            <a:pPr marL="0" indent="0">
              <a:buNone/>
            </a:pPr>
            <a:r>
              <a:rPr lang="en-US" altLang="zh-CN" dirty="0" err="1"/>
              <a:t>netstat</a:t>
            </a:r>
            <a:r>
              <a:rPr lang="zh-CN" altLang="en-US" dirty="0"/>
              <a:t>是控制台命令</a:t>
            </a:r>
            <a:r>
              <a:rPr lang="en-US" altLang="zh-CN" dirty="0"/>
              <a:t>,</a:t>
            </a:r>
            <a:r>
              <a:rPr lang="zh-CN" altLang="en-US" dirty="0"/>
              <a:t>是一个监控</a:t>
            </a:r>
            <a:r>
              <a:rPr lang="en-US" altLang="zh-CN" dirty="0"/>
              <a:t>TCP/IP</a:t>
            </a:r>
            <a:r>
              <a:rPr lang="zh-CN" altLang="en-US" dirty="0"/>
              <a:t>网络的非常有用的工具，它可以显示路由表、实际的网络连接以及每一个网络接口设备的状态信息。</a:t>
            </a:r>
            <a:r>
              <a:rPr lang="en-US" altLang="zh-CN" dirty="0" err="1"/>
              <a:t>netstat</a:t>
            </a:r>
            <a:r>
              <a:rPr lang="zh-CN" altLang="en-US" dirty="0"/>
              <a:t>用于显示与</a:t>
            </a:r>
            <a:r>
              <a:rPr lang="en-US" altLang="zh-CN" dirty="0"/>
              <a:t>IP</a:t>
            </a:r>
            <a:r>
              <a:rPr lang="zh-CN" altLang="en-US" dirty="0"/>
              <a:t>、</a:t>
            </a:r>
            <a:r>
              <a:rPr lang="en-US" altLang="zh-CN" dirty="0"/>
              <a:t>TCP</a:t>
            </a:r>
            <a:r>
              <a:rPr lang="zh-CN" altLang="en-US" dirty="0"/>
              <a:t>、</a:t>
            </a:r>
            <a:r>
              <a:rPr lang="en-US" altLang="zh-CN" dirty="0"/>
              <a:t>UDP</a:t>
            </a:r>
            <a:r>
              <a:rPr lang="zh-CN" altLang="en-US" dirty="0"/>
              <a:t>和</a:t>
            </a:r>
            <a:r>
              <a:rPr lang="en-US" altLang="zh-CN" dirty="0"/>
              <a:t>ICMP</a:t>
            </a:r>
            <a:r>
              <a:rPr lang="zh-CN" altLang="en-US" dirty="0"/>
              <a:t>协议相关的统计数据，一般用于检验本机各端口的网络连接情况。</a:t>
            </a:r>
          </a:p>
          <a:p>
            <a:pPr marL="0" indent="0">
              <a:buNone/>
            </a:pPr>
            <a:endParaRPr lang="zh-CN" altLang="en-US" dirty="0"/>
          </a:p>
        </p:txBody>
      </p:sp>
    </p:spTree>
    <p:extLst>
      <p:ext uri="{BB962C8B-B14F-4D97-AF65-F5344CB8AC3E}">
        <p14:creationId xmlns:p14="http://schemas.microsoft.com/office/powerpoint/2010/main" val="11563249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5.1.2.4 </a:t>
            </a:r>
            <a:r>
              <a:rPr lang="zh-CN" altLang="en-US" dirty="0"/>
              <a:t>性能检测常用方法</a:t>
            </a:r>
          </a:p>
        </p:txBody>
      </p:sp>
      <p:sp>
        <p:nvSpPr>
          <p:cNvPr id="3" name="内容占位符 2"/>
          <p:cNvSpPr>
            <a:spLocks noGrp="1"/>
          </p:cNvSpPr>
          <p:nvPr>
            <p:ph idx="1"/>
          </p:nvPr>
        </p:nvSpPr>
        <p:spPr/>
        <p:txBody>
          <a:bodyPr/>
          <a:lstStyle/>
          <a:p>
            <a:pPr marL="0" indent="0">
              <a:buNone/>
            </a:pPr>
            <a:r>
              <a:rPr lang="zh-CN" altLang="en-US" dirty="0"/>
              <a:t>一般用</a:t>
            </a:r>
            <a:r>
              <a:rPr lang="en-US" altLang="zh-CN" dirty="0" err="1"/>
              <a:t>netstat</a:t>
            </a:r>
            <a:r>
              <a:rPr lang="en-US" altLang="zh-CN" dirty="0"/>
              <a:t> -an </a:t>
            </a:r>
            <a:r>
              <a:rPr lang="zh-CN" altLang="en-US" dirty="0"/>
              <a:t>来显示所有连接的端口并用数字表示。</a:t>
            </a:r>
          </a:p>
          <a:p>
            <a:pPr marL="0" indent="0">
              <a:buNone/>
            </a:pPr>
            <a:r>
              <a:rPr lang="en-US" altLang="zh-CN" dirty="0" err="1"/>
              <a:t>netstat</a:t>
            </a:r>
            <a:r>
              <a:rPr lang="zh-CN" altLang="en-US" dirty="0"/>
              <a:t>命令的功能是显示网络连接、路由表和网络接口信息，可以让用户得知有哪些网络连接正在运作。</a:t>
            </a:r>
          </a:p>
          <a:p>
            <a:pPr marL="0" indent="0">
              <a:buNone/>
            </a:pPr>
            <a:r>
              <a:rPr lang="zh-CN" altLang="en-US" dirty="0"/>
              <a:t>该命令的一般格式为 ：</a:t>
            </a:r>
          </a:p>
          <a:p>
            <a:pPr marL="0" indent="0">
              <a:buNone/>
            </a:pPr>
            <a:r>
              <a:rPr lang="en-US" altLang="zh-CN" dirty="0" err="1"/>
              <a:t>netstat</a:t>
            </a:r>
            <a:r>
              <a:rPr lang="en-US" altLang="zh-CN" dirty="0"/>
              <a:t> [-a][-e][-n][-o][-p Protocol][-r][-s][Interval</a:t>
            </a:r>
            <a:r>
              <a:rPr lang="en-US" altLang="zh-CN" dirty="0" smtClean="0"/>
              <a:t>]</a:t>
            </a:r>
            <a:endParaRPr lang="en-US" altLang="zh-CN" dirty="0"/>
          </a:p>
        </p:txBody>
      </p:sp>
    </p:spTree>
    <p:extLst>
      <p:ext uri="{BB962C8B-B14F-4D97-AF65-F5344CB8AC3E}">
        <p14:creationId xmlns:p14="http://schemas.microsoft.com/office/powerpoint/2010/main" val="31908001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5.1.2.4 </a:t>
            </a:r>
            <a:r>
              <a:rPr lang="zh-CN" altLang="en-US" dirty="0"/>
              <a:t>性能检测常用方法</a:t>
            </a:r>
          </a:p>
        </p:txBody>
      </p:sp>
      <p:sp>
        <p:nvSpPr>
          <p:cNvPr id="3" name="内容占位符 2"/>
          <p:cNvSpPr>
            <a:spLocks noGrp="1"/>
          </p:cNvSpPr>
          <p:nvPr>
            <p:ph idx="1"/>
          </p:nvPr>
        </p:nvSpPr>
        <p:spPr/>
        <p:txBody>
          <a:bodyPr/>
          <a:lstStyle/>
          <a:p>
            <a:pPr marL="0" indent="0">
              <a:buNone/>
            </a:pPr>
            <a:r>
              <a:rPr lang="en-US" altLang="zh-CN" dirty="0"/>
              <a:t>2. </a:t>
            </a:r>
            <a:r>
              <a:rPr lang="zh-CN" altLang="en-US" dirty="0"/>
              <a:t>性能测试工具</a:t>
            </a:r>
            <a:r>
              <a:rPr lang="en-US" altLang="zh-CN" dirty="0" err="1" smtClean="0"/>
              <a:t>Iperf</a:t>
            </a:r>
            <a:endParaRPr lang="en-US" altLang="zh-CN" dirty="0" smtClean="0"/>
          </a:p>
          <a:p>
            <a:pPr marL="0" indent="0">
              <a:buNone/>
            </a:pPr>
            <a:r>
              <a:rPr lang="en-US" altLang="zh-CN" dirty="0" err="1"/>
              <a:t>perf</a:t>
            </a:r>
            <a:r>
              <a:rPr lang="zh-CN" altLang="en-US" dirty="0"/>
              <a:t>是一个网络性能测试工具。</a:t>
            </a:r>
            <a:r>
              <a:rPr lang="en-US" altLang="zh-CN" dirty="0" err="1"/>
              <a:t>Iperf</a:t>
            </a:r>
            <a:r>
              <a:rPr lang="zh-CN" altLang="en-US" dirty="0"/>
              <a:t>可以测试</a:t>
            </a:r>
            <a:r>
              <a:rPr lang="en-US" altLang="zh-CN" dirty="0"/>
              <a:t>TCP</a:t>
            </a:r>
            <a:r>
              <a:rPr lang="zh-CN" altLang="en-US" dirty="0"/>
              <a:t>和</a:t>
            </a:r>
            <a:r>
              <a:rPr lang="en-US" altLang="zh-CN" dirty="0"/>
              <a:t>UDP</a:t>
            </a:r>
            <a:r>
              <a:rPr lang="zh-CN" altLang="en-US" dirty="0"/>
              <a:t>带宽质量。</a:t>
            </a:r>
            <a:r>
              <a:rPr lang="en-US" altLang="zh-CN" dirty="0" err="1"/>
              <a:t>Iperf</a:t>
            </a:r>
            <a:r>
              <a:rPr lang="zh-CN" altLang="en-US" dirty="0"/>
              <a:t>可以测量最大</a:t>
            </a:r>
            <a:r>
              <a:rPr lang="en-US" altLang="zh-CN" dirty="0"/>
              <a:t>TCP</a:t>
            </a:r>
            <a:r>
              <a:rPr lang="zh-CN" altLang="en-US" dirty="0"/>
              <a:t>带宽，具有多种参数和</a:t>
            </a:r>
            <a:r>
              <a:rPr lang="en-US" altLang="zh-CN" dirty="0"/>
              <a:t>UDP</a:t>
            </a:r>
            <a:r>
              <a:rPr lang="zh-CN" altLang="en-US" dirty="0"/>
              <a:t>特性。</a:t>
            </a:r>
            <a:r>
              <a:rPr lang="en-US" altLang="zh-CN" dirty="0" err="1"/>
              <a:t>Iperf</a:t>
            </a:r>
            <a:r>
              <a:rPr lang="zh-CN" altLang="en-US" dirty="0"/>
              <a:t>可以报告带宽，延迟抖动和数据包丢失。利用</a:t>
            </a:r>
            <a:r>
              <a:rPr lang="en-US" altLang="zh-CN" dirty="0" err="1"/>
              <a:t>Iperf</a:t>
            </a:r>
            <a:r>
              <a:rPr lang="zh-CN" altLang="en-US" dirty="0"/>
              <a:t>这一特性，可以用来测试一些网络设备如路由器，防火墙，交换机等的性能。</a:t>
            </a:r>
          </a:p>
        </p:txBody>
      </p:sp>
    </p:spTree>
    <p:extLst>
      <p:ext uri="{BB962C8B-B14F-4D97-AF65-F5344CB8AC3E}">
        <p14:creationId xmlns:p14="http://schemas.microsoft.com/office/powerpoint/2010/main" val="26033698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5.1.2.4 </a:t>
            </a:r>
            <a:r>
              <a:rPr lang="zh-CN" altLang="en-US" dirty="0"/>
              <a:t>性能检测常用方法</a:t>
            </a:r>
          </a:p>
        </p:txBody>
      </p:sp>
      <p:sp>
        <p:nvSpPr>
          <p:cNvPr id="3" name="内容占位符 2"/>
          <p:cNvSpPr>
            <a:spLocks noGrp="1"/>
          </p:cNvSpPr>
          <p:nvPr>
            <p:ph idx="1"/>
          </p:nvPr>
        </p:nvSpPr>
        <p:spPr/>
        <p:txBody>
          <a:bodyPr>
            <a:normAutofit fontScale="62500" lnSpcReduction="20000"/>
          </a:bodyPr>
          <a:lstStyle/>
          <a:p>
            <a:pPr marL="0" indent="0">
              <a:buNone/>
            </a:pPr>
            <a:r>
              <a:rPr lang="zh-CN" altLang="en-US" dirty="0"/>
              <a:t>（</a:t>
            </a:r>
            <a:r>
              <a:rPr lang="en-US" altLang="zh-CN" dirty="0"/>
              <a:t>1</a:t>
            </a:r>
            <a:r>
              <a:rPr lang="zh-CN" altLang="en-US" dirty="0"/>
              <a:t>）</a:t>
            </a:r>
            <a:r>
              <a:rPr lang="en-US" altLang="zh-CN" dirty="0" err="1"/>
              <a:t>Iperf</a:t>
            </a:r>
            <a:r>
              <a:rPr lang="zh-CN" altLang="en-US" dirty="0"/>
              <a:t>的主要</a:t>
            </a:r>
            <a:r>
              <a:rPr lang="zh-CN" altLang="en-US" dirty="0" smtClean="0"/>
              <a:t>功能</a:t>
            </a:r>
            <a:endParaRPr lang="en-US" altLang="zh-CN" dirty="0" smtClean="0"/>
          </a:p>
          <a:p>
            <a:pPr marL="0" indent="0">
              <a:buNone/>
            </a:pPr>
            <a:r>
              <a:rPr lang="zh-CN" altLang="en-US" dirty="0"/>
              <a:t>①</a:t>
            </a:r>
            <a:r>
              <a:rPr lang="en-US" altLang="zh-CN" dirty="0"/>
              <a:t>TCP</a:t>
            </a:r>
            <a:r>
              <a:rPr lang="zh-CN" altLang="en-US" dirty="0"/>
              <a:t>：</a:t>
            </a:r>
          </a:p>
          <a:p>
            <a:pPr marL="0" indent="0">
              <a:buNone/>
            </a:pPr>
            <a:r>
              <a:rPr lang="zh-CN" altLang="en-US" dirty="0"/>
              <a:t>测量网络带宽；</a:t>
            </a:r>
          </a:p>
          <a:p>
            <a:pPr marL="0" indent="0">
              <a:buNone/>
            </a:pPr>
            <a:r>
              <a:rPr lang="zh-CN" altLang="en-US" dirty="0"/>
              <a:t>报告</a:t>
            </a:r>
            <a:r>
              <a:rPr lang="en-US" altLang="zh-CN" dirty="0"/>
              <a:t>MSS/MTU</a:t>
            </a:r>
            <a:r>
              <a:rPr lang="zh-CN" altLang="en-US" dirty="0"/>
              <a:t>值的大小和观测值；</a:t>
            </a:r>
          </a:p>
          <a:p>
            <a:pPr marL="0" indent="0">
              <a:buNone/>
            </a:pPr>
            <a:r>
              <a:rPr lang="zh-CN" altLang="en-US" dirty="0"/>
              <a:t>支持</a:t>
            </a:r>
            <a:r>
              <a:rPr lang="en-US" altLang="zh-CN" dirty="0"/>
              <a:t>TCP</a:t>
            </a:r>
            <a:r>
              <a:rPr lang="zh-CN" altLang="en-US" dirty="0"/>
              <a:t>窗口值通过套接字缓冲；</a:t>
            </a:r>
          </a:p>
          <a:p>
            <a:pPr marL="0" indent="0">
              <a:buNone/>
            </a:pPr>
            <a:r>
              <a:rPr lang="zh-CN" altLang="en-US" dirty="0"/>
              <a:t>当</a:t>
            </a:r>
            <a:r>
              <a:rPr lang="en-US" altLang="zh-CN" dirty="0"/>
              <a:t>P</a:t>
            </a:r>
            <a:r>
              <a:rPr lang="zh-CN" altLang="en-US" dirty="0"/>
              <a:t>线程或</a:t>
            </a:r>
            <a:r>
              <a:rPr lang="en-US" altLang="zh-CN" dirty="0"/>
              <a:t>Win32</a:t>
            </a:r>
            <a:r>
              <a:rPr lang="zh-CN" altLang="en-US" dirty="0"/>
              <a:t>线程可用时，支持多线程。客户端与服务端支持同时多重连接。</a:t>
            </a:r>
          </a:p>
          <a:p>
            <a:pPr marL="0" indent="0">
              <a:buNone/>
            </a:pPr>
            <a:r>
              <a:rPr lang="zh-CN" altLang="en-US" dirty="0"/>
              <a:t>②</a:t>
            </a:r>
            <a:r>
              <a:rPr lang="en-US" altLang="zh-CN" dirty="0"/>
              <a:t>UDP</a:t>
            </a:r>
            <a:r>
              <a:rPr lang="zh-CN" altLang="en-US" dirty="0"/>
              <a:t>：</a:t>
            </a:r>
          </a:p>
          <a:p>
            <a:pPr marL="0" indent="0">
              <a:buNone/>
            </a:pPr>
            <a:r>
              <a:rPr lang="zh-CN" altLang="en-US" dirty="0"/>
              <a:t>客户端可以创建指定带宽的</a:t>
            </a:r>
            <a:r>
              <a:rPr lang="en-US" altLang="zh-CN" dirty="0"/>
              <a:t>UDP</a:t>
            </a:r>
            <a:r>
              <a:rPr lang="zh-CN" altLang="en-US" dirty="0"/>
              <a:t>流；</a:t>
            </a:r>
          </a:p>
          <a:p>
            <a:pPr marL="0" indent="0">
              <a:buNone/>
            </a:pPr>
            <a:r>
              <a:rPr lang="zh-CN" altLang="en-US" dirty="0"/>
              <a:t>测量丢包；</a:t>
            </a:r>
          </a:p>
          <a:p>
            <a:pPr marL="0" indent="0">
              <a:buNone/>
            </a:pPr>
            <a:r>
              <a:rPr lang="zh-CN" altLang="en-US" dirty="0"/>
              <a:t>测量延迟；</a:t>
            </a:r>
          </a:p>
          <a:p>
            <a:pPr marL="0" indent="0">
              <a:buNone/>
            </a:pPr>
            <a:r>
              <a:rPr lang="zh-CN" altLang="en-US" dirty="0"/>
              <a:t>支持多播；</a:t>
            </a:r>
          </a:p>
          <a:p>
            <a:pPr marL="0" indent="0">
              <a:buNone/>
            </a:pPr>
            <a:r>
              <a:rPr lang="zh-CN" altLang="en-US" dirty="0"/>
              <a:t>当</a:t>
            </a:r>
            <a:r>
              <a:rPr lang="en-US" altLang="zh-CN" dirty="0"/>
              <a:t>P</a:t>
            </a:r>
            <a:r>
              <a:rPr lang="zh-CN" altLang="en-US" dirty="0"/>
              <a:t>线程可用时，支持多线程。客户端与服务端支持同时多重连接（不支持</a:t>
            </a:r>
            <a:r>
              <a:rPr lang="en-US" altLang="zh-CN" dirty="0"/>
              <a:t>Windows</a:t>
            </a:r>
            <a:r>
              <a:rPr lang="zh-CN" altLang="en-US" dirty="0"/>
              <a:t>）。</a:t>
            </a:r>
          </a:p>
          <a:p>
            <a:pPr marL="0" indent="0">
              <a:buNone/>
            </a:pPr>
            <a:endParaRPr lang="zh-CN" altLang="en-US" dirty="0"/>
          </a:p>
        </p:txBody>
      </p:sp>
    </p:spTree>
    <p:extLst>
      <p:ext uri="{BB962C8B-B14F-4D97-AF65-F5344CB8AC3E}">
        <p14:creationId xmlns:p14="http://schemas.microsoft.com/office/powerpoint/2010/main" val="40473412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5.1.2.4 </a:t>
            </a:r>
            <a:r>
              <a:rPr lang="zh-CN" altLang="en-US" dirty="0"/>
              <a:t>性能检测常用方法</a:t>
            </a:r>
          </a:p>
        </p:txBody>
      </p:sp>
      <p:sp>
        <p:nvSpPr>
          <p:cNvPr id="3" name="内容占位符 2"/>
          <p:cNvSpPr>
            <a:spLocks noGrp="1"/>
          </p:cNvSpPr>
          <p:nvPr>
            <p:ph idx="1"/>
          </p:nvPr>
        </p:nvSpPr>
        <p:spPr/>
        <p:txBody>
          <a:bodyPr>
            <a:normAutofit fontScale="70000" lnSpcReduction="20000"/>
          </a:bodyPr>
          <a:lstStyle/>
          <a:p>
            <a:pPr marL="0" indent="0">
              <a:buNone/>
            </a:pPr>
            <a:r>
              <a:rPr lang="zh-CN" altLang="en-US" dirty="0"/>
              <a:t>③其他：</a:t>
            </a:r>
          </a:p>
          <a:p>
            <a:pPr marL="0" indent="0">
              <a:lnSpc>
                <a:spcPct val="120000"/>
              </a:lnSpc>
              <a:spcBef>
                <a:spcPts val="600"/>
              </a:spcBef>
              <a:buNone/>
            </a:pPr>
            <a:r>
              <a:rPr lang="zh-CN" altLang="en-US" dirty="0"/>
              <a:t>适当的地方，选项中可以使用</a:t>
            </a:r>
            <a:r>
              <a:rPr lang="en-US" altLang="zh-CN" dirty="0"/>
              <a:t>K</a:t>
            </a:r>
            <a:r>
              <a:rPr lang="zh-CN" altLang="en-US" dirty="0"/>
              <a:t>（</a:t>
            </a:r>
            <a:r>
              <a:rPr lang="en-US" altLang="zh-CN" dirty="0"/>
              <a:t>kilo-</a:t>
            </a:r>
            <a:r>
              <a:rPr lang="zh-CN" altLang="en-US" dirty="0"/>
              <a:t>）和</a:t>
            </a:r>
            <a:r>
              <a:rPr lang="en-US" altLang="zh-CN" dirty="0"/>
              <a:t>M</a:t>
            </a:r>
            <a:r>
              <a:rPr lang="zh-CN" altLang="en-US" dirty="0"/>
              <a:t>（</a:t>
            </a:r>
            <a:r>
              <a:rPr lang="en-US" altLang="zh-CN" dirty="0"/>
              <a:t>mega-</a:t>
            </a:r>
            <a:r>
              <a:rPr lang="zh-CN" altLang="en-US" dirty="0"/>
              <a:t>）。例如</a:t>
            </a:r>
            <a:r>
              <a:rPr lang="en-US" altLang="zh-CN" dirty="0"/>
              <a:t>131072</a:t>
            </a:r>
            <a:r>
              <a:rPr lang="zh-CN" altLang="en-US" dirty="0"/>
              <a:t>字节可以用</a:t>
            </a:r>
            <a:r>
              <a:rPr lang="en-US" altLang="zh-CN" dirty="0"/>
              <a:t>128K</a:t>
            </a:r>
            <a:r>
              <a:rPr lang="zh-CN" altLang="en-US" dirty="0"/>
              <a:t>代替；</a:t>
            </a:r>
          </a:p>
          <a:p>
            <a:pPr marL="0" indent="0">
              <a:lnSpc>
                <a:spcPct val="120000"/>
              </a:lnSpc>
              <a:spcBef>
                <a:spcPts val="600"/>
              </a:spcBef>
              <a:buNone/>
            </a:pPr>
            <a:r>
              <a:rPr lang="zh-CN" altLang="en-US" dirty="0"/>
              <a:t>可以指定运行的总时间，甚至可以设置传输的数据总量；</a:t>
            </a:r>
          </a:p>
          <a:p>
            <a:pPr marL="0" indent="0">
              <a:lnSpc>
                <a:spcPct val="120000"/>
              </a:lnSpc>
              <a:spcBef>
                <a:spcPts val="600"/>
              </a:spcBef>
              <a:buNone/>
            </a:pPr>
            <a:r>
              <a:rPr lang="zh-CN" altLang="en-US" dirty="0"/>
              <a:t>在报告中，为数据选用最合适的单位；</a:t>
            </a:r>
          </a:p>
          <a:p>
            <a:pPr marL="0" indent="0">
              <a:lnSpc>
                <a:spcPct val="120000"/>
              </a:lnSpc>
              <a:spcBef>
                <a:spcPts val="600"/>
              </a:spcBef>
              <a:buNone/>
            </a:pPr>
            <a:r>
              <a:rPr lang="zh-CN" altLang="en-US" dirty="0"/>
              <a:t>服务器支持多重连接，而不是等待一个单线程测试；</a:t>
            </a:r>
          </a:p>
          <a:p>
            <a:pPr marL="0" indent="0">
              <a:lnSpc>
                <a:spcPct val="120000"/>
              </a:lnSpc>
              <a:spcBef>
                <a:spcPts val="600"/>
              </a:spcBef>
              <a:buNone/>
            </a:pPr>
            <a:r>
              <a:rPr lang="zh-CN" altLang="en-US" dirty="0"/>
              <a:t>在指定时间间隔重复显示网络带宽，波动和丢包情况；</a:t>
            </a:r>
          </a:p>
          <a:p>
            <a:pPr marL="0" indent="0">
              <a:lnSpc>
                <a:spcPct val="120000"/>
              </a:lnSpc>
              <a:spcBef>
                <a:spcPts val="600"/>
              </a:spcBef>
              <a:buNone/>
            </a:pPr>
            <a:r>
              <a:rPr lang="zh-CN" altLang="en-US" dirty="0"/>
              <a:t>服务器端可作为后台程序运行；</a:t>
            </a:r>
          </a:p>
          <a:p>
            <a:pPr marL="0" indent="0">
              <a:lnSpc>
                <a:spcPct val="120000"/>
              </a:lnSpc>
              <a:spcBef>
                <a:spcPts val="600"/>
              </a:spcBef>
              <a:buNone/>
            </a:pPr>
            <a:r>
              <a:rPr lang="zh-CN" altLang="en-US" dirty="0"/>
              <a:t>服务器端可作为</a:t>
            </a:r>
            <a:r>
              <a:rPr lang="en-US" altLang="zh-CN" dirty="0"/>
              <a:t>Windows </a:t>
            </a:r>
            <a:r>
              <a:rPr lang="zh-CN" altLang="en-US" dirty="0"/>
              <a:t>服务运行；</a:t>
            </a:r>
          </a:p>
          <a:p>
            <a:pPr marL="0" indent="0">
              <a:lnSpc>
                <a:spcPct val="120000"/>
              </a:lnSpc>
              <a:spcBef>
                <a:spcPts val="600"/>
              </a:spcBef>
              <a:buNone/>
            </a:pPr>
            <a:r>
              <a:rPr lang="zh-CN" altLang="en-US" dirty="0"/>
              <a:t>使用典型数据流来测试链接层压缩对于可用带宽的影响；</a:t>
            </a:r>
          </a:p>
          <a:p>
            <a:pPr marL="0" indent="0">
              <a:lnSpc>
                <a:spcPct val="120000"/>
              </a:lnSpc>
              <a:spcBef>
                <a:spcPts val="600"/>
              </a:spcBef>
              <a:buNone/>
            </a:pPr>
            <a:r>
              <a:rPr lang="zh-CN" altLang="en-US" dirty="0"/>
              <a:t>支持传送指定文件，可以定性和定量测试。</a:t>
            </a:r>
          </a:p>
          <a:p>
            <a:pPr marL="0" indent="0">
              <a:buNone/>
            </a:pPr>
            <a:endParaRPr lang="zh-CN" altLang="en-US" dirty="0"/>
          </a:p>
        </p:txBody>
      </p:sp>
    </p:spTree>
    <p:extLst>
      <p:ext uri="{BB962C8B-B14F-4D97-AF65-F5344CB8AC3E}">
        <p14:creationId xmlns:p14="http://schemas.microsoft.com/office/powerpoint/2010/main" val="1643701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5.1.2.4 </a:t>
            </a:r>
            <a:r>
              <a:rPr lang="zh-CN" altLang="en-US" dirty="0"/>
              <a:t>性能检测常用方法</a:t>
            </a:r>
          </a:p>
        </p:txBody>
      </p:sp>
      <p:sp>
        <p:nvSpPr>
          <p:cNvPr id="3" name="内容占位符 2"/>
          <p:cNvSpPr>
            <a:spLocks noGrp="1"/>
          </p:cNvSpPr>
          <p:nvPr>
            <p:ph idx="1"/>
          </p:nvPr>
        </p:nvSpPr>
        <p:spPr/>
        <p:txBody>
          <a:bodyPr>
            <a:normAutofit fontScale="92500" lnSpcReduction="10000"/>
          </a:bodyPr>
          <a:lstStyle/>
          <a:p>
            <a:pPr marL="0" indent="0">
              <a:buNone/>
            </a:pPr>
            <a:r>
              <a:rPr lang="zh-CN" altLang="en-US" dirty="0"/>
              <a:t>（</a:t>
            </a:r>
            <a:r>
              <a:rPr lang="en-US" altLang="zh-CN" dirty="0"/>
              <a:t>2</a:t>
            </a:r>
            <a:r>
              <a:rPr lang="zh-CN" altLang="en-US" dirty="0"/>
              <a:t>）</a:t>
            </a:r>
            <a:r>
              <a:rPr lang="en-US" altLang="zh-CN" dirty="0" err="1"/>
              <a:t>Iperf</a:t>
            </a:r>
            <a:r>
              <a:rPr lang="zh-CN" altLang="en-US" dirty="0"/>
              <a:t>使用</a:t>
            </a:r>
            <a:r>
              <a:rPr lang="zh-CN" altLang="en-US" dirty="0" smtClean="0"/>
              <a:t>方法</a:t>
            </a:r>
            <a:endParaRPr lang="en-US" altLang="zh-CN" dirty="0" smtClean="0"/>
          </a:p>
          <a:p>
            <a:pPr marL="0" indent="0">
              <a:buNone/>
            </a:pPr>
            <a:r>
              <a:rPr lang="zh-CN" altLang="en-US" dirty="0"/>
              <a:t>①安装</a:t>
            </a:r>
            <a:r>
              <a:rPr lang="en-US" altLang="zh-CN" dirty="0" err="1"/>
              <a:t>Iperf</a:t>
            </a:r>
            <a:endParaRPr lang="en-US" altLang="zh-CN" dirty="0"/>
          </a:p>
          <a:p>
            <a:pPr marL="0" indent="0">
              <a:buNone/>
            </a:pPr>
            <a:r>
              <a:rPr lang="zh-CN" altLang="en-US" dirty="0"/>
              <a:t>对于</a:t>
            </a:r>
            <a:r>
              <a:rPr lang="en-US" altLang="zh-CN" dirty="0"/>
              <a:t>windows</a:t>
            </a:r>
            <a:r>
              <a:rPr lang="zh-CN" altLang="en-US" dirty="0"/>
              <a:t>版的</a:t>
            </a:r>
            <a:r>
              <a:rPr lang="en-US" altLang="zh-CN" dirty="0" err="1"/>
              <a:t>Iperf</a:t>
            </a:r>
            <a:r>
              <a:rPr lang="zh-CN" altLang="en-US" dirty="0"/>
              <a:t>，直接将解压出来的</a:t>
            </a:r>
            <a:r>
              <a:rPr lang="en-US" altLang="zh-CN" dirty="0"/>
              <a:t>iperf.exe</a:t>
            </a:r>
            <a:r>
              <a:rPr lang="zh-CN" altLang="en-US" dirty="0"/>
              <a:t>和</a:t>
            </a:r>
            <a:r>
              <a:rPr lang="en-US" altLang="zh-CN" dirty="0"/>
              <a:t>cygwin1.dll</a:t>
            </a:r>
            <a:r>
              <a:rPr lang="zh-CN" altLang="en-US" dirty="0"/>
              <a:t>复制到</a:t>
            </a:r>
            <a:r>
              <a:rPr lang="en-US" altLang="zh-CN" dirty="0"/>
              <a:t>%</a:t>
            </a:r>
            <a:r>
              <a:rPr lang="en-US" altLang="zh-CN" dirty="0" err="1"/>
              <a:t>systemroot</a:t>
            </a:r>
            <a:r>
              <a:rPr lang="en-US" altLang="zh-CN" dirty="0"/>
              <a:t>%</a:t>
            </a:r>
            <a:r>
              <a:rPr lang="zh-CN" altLang="en-US" dirty="0"/>
              <a:t>目录即可。</a:t>
            </a:r>
          </a:p>
          <a:p>
            <a:pPr marL="0" indent="0">
              <a:buNone/>
            </a:pPr>
            <a:r>
              <a:rPr lang="zh-CN" altLang="en-US" dirty="0"/>
              <a:t>对于</a:t>
            </a:r>
            <a:r>
              <a:rPr lang="en-US" altLang="zh-CN" dirty="0" err="1"/>
              <a:t>linux</a:t>
            </a:r>
            <a:r>
              <a:rPr lang="zh-CN" altLang="en-US" dirty="0"/>
              <a:t>版的</a:t>
            </a:r>
            <a:r>
              <a:rPr lang="en-US" altLang="zh-CN" dirty="0" err="1"/>
              <a:t>Iperf</a:t>
            </a:r>
            <a:r>
              <a:rPr lang="zh-CN" altLang="en-US" dirty="0"/>
              <a:t>，请使用如下命令安装：</a:t>
            </a:r>
          </a:p>
          <a:p>
            <a:pPr marL="0" indent="0">
              <a:buNone/>
            </a:pPr>
            <a:r>
              <a:rPr lang="en-US" altLang="zh-CN" dirty="0" err="1"/>
              <a:t>gunzip</a:t>
            </a:r>
            <a:r>
              <a:rPr lang="en-US" altLang="zh-CN" dirty="0"/>
              <a:t> -c </a:t>
            </a:r>
            <a:r>
              <a:rPr lang="en-US" altLang="zh-CN" dirty="0" err="1"/>
              <a:t>iperf</a:t>
            </a:r>
            <a:r>
              <a:rPr lang="en-US" altLang="zh-CN" dirty="0"/>
              <a:t>-&lt;version&gt;.tar.gz | tar -</a:t>
            </a:r>
            <a:r>
              <a:rPr lang="en-US" altLang="zh-CN" dirty="0" err="1"/>
              <a:t>xvf</a:t>
            </a:r>
            <a:r>
              <a:rPr lang="en-US" altLang="zh-CN" dirty="0"/>
              <a:t> -</a:t>
            </a:r>
          </a:p>
          <a:p>
            <a:pPr marL="0" indent="0">
              <a:buNone/>
            </a:pPr>
            <a:r>
              <a:rPr lang="en-US" altLang="zh-CN" dirty="0"/>
              <a:t>cd </a:t>
            </a:r>
            <a:r>
              <a:rPr lang="en-US" altLang="zh-CN" dirty="0" err="1"/>
              <a:t>iperf</a:t>
            </a:r>
            <a:r>
              <a:rPr lang="en-US" altLang="zh-CN" dirty="0"/>
              <a:t>-&lt;version&gt;</a:t>
            </a:r>
          </a:p>
          <a:p>
            <a:pPr marL="0" indent="0">
              <a:buNone/>
            </a:pPr>
            <a:r>
              <a:rPr lang="en-US" altLang="zh-CN" dirty="0"/>
              <a:t>./configure</a:t>
            </a:r>
          </a:p>
          <a:p>
            <a:pPr marL="0" indent="0">
              <a:buNone/>
            </a:pPr>
            <a:r>
              <a:rPr lang="en-US" altLang="zh-CN" dirty="0"/>
              <a:t>make</a:t>
            </a:r>
          </a:p>
          <a:p>
            <a:pPr marL="0" indent="0">
              <a:buNone/>
            </a:pPr>
            <a:r>
              <a:rPr lang="en-US" altLang="zh-CN" dirty="0"/>
              <a:t>make install</a:t>
            </a:r>
          </a:p>
          <a:p>
            <a:pPr marL="0" indent="0">
              <a:buNone/>
            </a:pPr>
            <a:endParaRPr lang="zh-CN" altLang="en-US" dirty="0"/>
          </a:p>
        </p:txBody>
      </p:sp>
    </p:spTree>
    <p:extLst>
      <p:ext uri="{BB962C8B-B14F-4D97-AF65-F5344CB8AC3E}">
        <p14:creationId xmlns:p14="http://schemas.microsoft.com/office/powerpoint/2010/main" val="17692139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5.1.2.4 </a:t>
            </a:r>
            <a:r>
              <a:rPr lang="zh-CN" altLang="en-US" dirty="0"/>
              <a:t>性能检测常用方法</a:t>
            </a:r>
          </a:p>
        </p:txBody>
      </p:sp>
      <p:sp>
        <p:nvSpPr>
          <p:cNvPr id="3" name="内容占位符 2"/>
          <p:cNvSpPr>
            <a:spLocks noGrp="1"/>
          </p:cNvSpPr>
          <p:nvPr>
            <p:ph idx="1"/>
          </p:nvPr>
        </p:nvSpPr>
        <p:spPr/>
        <p:txBody>
          <a:bodyPr/>
          <a:lstStyle/>
          <a:p>
            <a:pPr marL="0" indent="0">
              <a:buNone/>
            </a:pPr>
            <a:r>
              <a:rPr lang="zh-CN" altLang="en-US" dirty="0"/>
              <a:t>②使用</a:t>
            </a:r>
            <a:r>
              <a:rPr lang="en-US" altLang="zh-CN" dirty="0" err="1"/>
              <a:t>Iperf</a:t>
            </a:r>
            <a:r>
              <a:rPr lang="zh-CN" altLang="en-US" dirty="0"/>
              <a:t>（以</a:t>
            </a:r>
            <a:r>
              <a:rPr lang="en-US" altLang="zh-CN" dirty="0"/>
              <a:t>windows</a:t>
            </a:r>
            <a:r>
              <a:rPr lang="zh-CN" altLang="en-US" dirty="0"/>
              <a:t>版本为例）</a:t>
            </a:r>
          </a:p>
          <a:p>
            <a:pPr marL="0" indent="0">
              <a:buNone/>
            </a:pPr>
            <a:r>
              <a:rPr lang="zh-CN" altLang="en-US" dirty="0"/>
              <a:t>在命令提示符中输入</a:t>
            </a:r>
            <a:r>
              <a:rPr lang="en-US" altLang="zh-CN" dirty="0" err="1"/>
              <a:t>iperf</a:t>
            </a:r>
            <a:r>
              <a:rPr lang="zh-CN" altLang="en-US" dirty="0"/>
              <a:t>命令即可运行</a:t>
            </a:r>
            <a:r>
              <a:rPr lang="en-US" altLang="zh-CN" dirty="0" err="1"/>
              <a:t>Iperf</a:t>
            </a:r>
            <a:r>
              <a:rPr lang="zh-CN" altLang="en-US" dirty="0"/>
              <a:t>，使用命令</a:t>
            </a:r>
            <a:r>
              <a:rPr lang="en-US" altLang="zh-CN" dirty="0" err="1"/>
              <a:t>Iperf</a:t>
            </a:r>
            <a:r>
              <a:rPr lang="en-US" altLang="zh-CN" dirty="0"/>
              <a:t> –help</a:t>
            </a:r>
            <a:r>
              <a:rPr lang="zh-CN" altLang="en-US" dirty="0"/>
              <a:t>可以查看</a:t>
            </a:r>
            <a:r>
              <a:rPr lang="en-US" altLang="zh-CN" dirty="0" err="1"/>
              <a:t>iperf</a:t>
            </a:r>
            <a:r>
              <a:rPr lang="zh-CN" altLang="en-US" dirty="0"/>
              <a:t>的</a:t>
            </a:r>
            <a:r>
              <a:rPr lang="zh-CN" altLang="en-US" dirty="0" smtClean="0"/>
              <a:t>帮助。</a:t>
            </a:r>
            <a:endParaRPr lang="zh-CN" altLang="en-US" dirty="0"/>
          </a:p>
          <a:p>
            <a:pPr marL="0" indent="0">
              <a:buNone/>
            </a:pPr>
            <a:endParaRPr lang="zh-CN" altLang="en-US" dirty="0"/>
          </a:p>
        </p:txBody>
      </p:sp>
    </p:spTree>
    <p:extLst>
      <p:ext uri="{BB962C8B-B14F-4D97-AF65-F5344CB8AC3E}">
        <p14:creationId xmlns:p14="http://schemas.microsoft.com/office/powerpoint/2010/main" val="23240817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5.1.2.4 </a:t>
            </a:r>
            <a:r>
              <a:rPr lang="zh-CN" altLang="en-US" dirty="0"/>
              <a:t>性能检测常用方法</a:t>
            </a:r>
          </a:p>
        </p:txBody>
      </p:sp>
      <p:sp>
        <p:nvSpPr>
          <p:cNvPr id="3" name="内容占位符 2"/>
          <p:cNvSpPr>
            <a:spLocks noGrp="1"/>
          </p:cNvSpPr>
          <p:nvPr>
            <p:ph idx="1"/>
          </p:nvPr>
        </p:nvSpPr>
        <p:spPr/>
        <p:txBody>
          <a:bodyPr/>
          <a:lstStyle/>
          <a:p>
            <a:pPr marL="0" indent="0">
              <a:buNone/>
            </a:pPr>
            <a:r>
              <a:rPr lang="en-US" altLang="zh-CN" dirty="0"/>
              <a:t>3. </a:t>
            </a:r>
            <a:r>
              <a:rPr lang="zh-CN" altLang="en-US" dirty="0"/>
              <a:t>网络诊断分析工具</a:t>
            </a:r>
            <a:r>
              <a:rPr lang="en-US" altLang="zh-CN" dirty="0" smtClean="0"/>
              <a:t>Sniffer</a:t>
            </a:r>
          </a:p>
          <a:p>
            <a:pPr marL="0" indent="0">
              <a:buNone/>
            </a:pPr>
            <a:r>
              <a:rPr lang="en-US" altLang="zh-CN" dirty="0"/>
              <a:t>Sniffer</a:t>
            </a:r>
            <a:r>
              <a:rPr lang="zh-CN" altLang="en-US" dirty="0"/>
              <a:t>，中文可以翻译为嗅探器，是一种基于被动侦听原理的网络分析方式。使用这种技术方式，可以监视网络的状态、数据流动情况以及网络上传输的信息。</a:t>
            </a:r>
            <a:r>
              <a:rPr lang="en-US" altLang="zh-CN" dirty="0"/>
              <a:t>Sniffer</a:t>
            </a:r>
            <a:r>
              <a:rPr lang="zh-CN" altLang="en-US" dirty="0"/>
              <a:t>技术常常用于网络故障诊断、协议分析、应用性能分析和网络安全保障等各个领域。</a:t>
            </a:r>
          </a:p>
        </p:txBody>
      </p:sp>
    </p:spTree>
    <p:extLst>
      <p:ext uri="{BB962C8B-B14F-4D97-AF65-F5344CB8AC3E}">
        <p14:creationId xmlns:p14="http://schemas.microsoft.com/office/powerpoint/2010/main" val="4671263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dirty="0"/>
              <a:t>1. </a:t>
            </a:r>
            <a:r>
              <a:rPr lang="zh-CN" altLang="en-US" dirty="0"/>
              <a:t>掌握网络管理的职责</a:t>
            </a:r>
          </a:p>
          <a:p>
            <a:pPr marL="0" indent="0">
              <a:buNone/>
            </a:pPr>
            <a:r>
              <a:rPr lang="en-US" altLang="zh-CN" dirty="0"/>
              <a:t>2. </a:t>
            </a:r>
            <a:r>
              <a:rPr lang="zh-CN" altLang="en-US" dirty="0"/>
              <a:t>了解性能检测的方法和指标</a:t>
            </a:r>
          </a:p>
          <a:p>
            <a:pPr marL="0" indent="0">
              <a:buNone/>
            </a:pPr>
            <a:r>
              <a:rPr lang="en-US" altLang="zh-CN" dirty="0"/>
              <a:t>3. </a:t>
            </a:r>
            <a:r>
              <a:rPr lang="zh-CN" altLang="en-US" dirty="0"/>
              <a:t>掌握常用的性能检测方法</a:t>
            </a:r>
          </a:p>
          <a:p>
            <a:pPr marL="0" indent="0">
              <a:buNone/>
            </a:pPr>
            <a:r>
              <a:rPr lang="en-US" altLang="zh-CN" dirty="0"/>
              <a:t>4. </a:t>
            </a:r>
            <a:r>
              <a:rPr lang="zh-CN" altLang="en-US" dirty="0"/>
              <a:t>分析网络故障原因并排除常见故障</a:t>
            </a:r>
            <a:endParaRPr lang="zh-CN" altLang="en-US" dirty="0"/>
          </a:p>
        </p:txBody>
      </p:sp>
      <p:pic>
        <p:nvPicPr>
          <p:cNvPr id="4" name="图片 3"/>
          <p:cNvPicPr>
            <a:picLocks noChangeAspect="1"/>
          </p:cNvPicPr>
          <p:nvPr/>
        </p:nvPicPr>
        <p:blipFill>
          <a:blip r:embed="rId2"/>
          <a:stretch>
            <a:fillRect/>
          </a:stretch>
        </p:blipFill>
        <p:spPr>
          <a:xfrm>
            <a:off x="1296400" y="365126"/>
            <a:ext cx="3692059" cy="1252627"/>
          </a:xfrm>
          <a:prstGeom prst="rect">
            <a:avLst/>
          </a:prstGeom>
        </p:spPr>
      </p:pic>
    </p:spTree>
    <p:extLst>
      <p:ext uri="{BB962C8B-B14F-4D97-AF65-F5344CB8AC3E}">
        <p14:creationId xmlns:p14="http://schemas.microsoft.com/office/powerpoint/2010/main" val="3522394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网络诊断分析工具</a:t>
            </a:r>
            <a:r>
              <a:rPr lang="en-US" altLang="zh-CN" dirty="0" smtClean="0"/>
              <a:t>Sniffer</a:t>
            </a:r>
            <a:endParaRPr lang="zh-CN" altLang="en-US" dirty="0"/>
          </a:p>
        </p:txBody>
      </p:sp>
      <p:sp>
        <p:nvSpPr>
          <p:cNvPr id="3" name="内容占位符 2"/>
          <p:cNvSpPr>
            <a:spLocks noGrp="1"/>
          </p:cNvSpPr>
          <p:nvPr>
            <p:ph idx="1"/>
          </p:nvPr>
        </p:nvSpPr>
        <p:spPr/>
        <p:txBody>
          <a:bodyPr/>
          <a:lstStyle/>
          <a:p>
            <a:pPr marL="0" indent="0">
              <a:buNone/>
            </a:pPr>
            <a:r>
              <a:rPr lang="zh-CN" altLang="en-US" dirty="0"/>
              <a:t>（</a:t>
            </a:r>
            <a:r>
              <a:rPr lang="en-US" altLang="zh-CN" dirty="0"/>
              <a:t>1</a:t>
            </a:r>
            <a:r>
              <a:rPr lang="zh-CN" altLang="en-US" dirty="0"/>
              <a:t>）</a:t>
            </a:r>
            <a:r>
              <a:rPr lang="en-US" altLang="zh-CN" dirty="0"/>
              <a:t>Dashboard </a:t>
            </a:r>
            <a:r>
              <a:rPr lang="zh-CN" altLang="en-US" dirty="0"/>
              <a:t>（网络流量表</a:t>
            </a:r>
            <a:r>
              <a:rPr lang="zh-CN" altLang="en-US" dirty="0" smtClean="0"/>
              <a:t>）</a:t>
            </a:r>
            <a:endParaRPr lang="en-US" altLang="zh-CN" dirty="0" smtClean="0"/>
          </a:p>
          <a:p>
            <a:pPr marL="0" indent="0">
              <a:buNone/>
            </a:pPr>
            <a:r>
              <a:rPr lang="zh-CN" altLang="en-US" sz="2000" dirty="0"/>
              <a:t>三个表，第一个表显示的是网络的使用率（</a:t>
            </a:r>
            <a:r>
              <a:rPr lang="en-US" altLang="zh-CN" sz="2000" dirty="0"/>
              <a:t>Utilization</a:t>
            </a:r>
            <a:r>
              <a:rPr lang="zh-CN" altLang="en-US" sz="2000" dirty="0"/>
              <a:t>），第二个表显示的是网络的每秒钟通过的包数量（</a:t>
            </a:r>
            <a:r>
              <a:rPr lang="en-US" altLang="zh-CN" sz="2000" dirty="0"/>
              <a:t>Packets</a:t>
            </a:r>
            <a:r>
              <a:rPr lang="zh-CN" altLang="en-US" sz="2000" dirty="0"/>
              <a:t>），第三个表显示的是网络的每秒错误率（</a:t>
            </a:r>
            <a:r>
              <a:rPr lang="en-US" altLang="zh-CN" sz="2000" dirty="0"/>
              <a:t>Errors</a:t>
            </a:r>
            <a:r>
              <a:rPr lang="zh-CN" altLang="en-US" sz="2000" dirty="0"/>
              <a:t>）。通过这三个表可以直观的观察到网络的使用情况，红色部分显示的是根据网络要求设置的上限。</a:t>
            </a:r>
          </a:p>
        </p:txBody>
      </p:sp>
      <p:pic>
        <p:nvPicPr>
          <p:cNvPr id="4" name="图片 3"/>
          <p:cNvPicPr>
            <a:picLocks noChangeAspect="1"/>
          </p:cNvPicPr>
          <p:nvPr/>
        </p:nvPicPr>
        <p:blipFill>
          <a:blip r:embed="rId2"/>
          <a:stretch>
            <a:fillRect/>
          </a:stretch>
        </p:blipFill>
        <p:spPr>
          <a:xfrm>
            <a:off x="2618462" y="3782588"/>
            <a:ext cx="3981033" cy="2316681"/>
          </a:xfrm>
          <a:prstGeom prst="rect">
            <a:avLst/>
          </a:prstGeom>
        </p:spPr>
      </p:pic>
    </p:spTree>
    <p:extLst>
      <p:ext uri="{BB962C8B-B14F-4D97-AF65-F5344CB8AC3E}">
        <p14:creationId xmlns:p14="http://schemas.microsoft.com/office/powerpoint/2010/main" val="9185056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网络诊断分析工具</a:t>
            </a:r>
            <a:r>
              <a:rPr lang="en-US" altLang="zh-CN" dirty="0"/>
              <a:t>Sniffer</a:t>
            </a:r>
            <a:endParaRPr lang="zh-CN" altLang="en-US" dirty="0"/>
          </a:p>
        </p:txBody>
      </p:sp>
      <p:sp>
        <p:nvSpPr>
          <p:cNvPr id="3" name="内容占位符 2"/>
          <p:cNvSpPr>
            <a:spLocks noGrp="1"/>
          </p:cNvSpPr>
          <p:nvPr>
            <p:ph idx="1"/>
          </p:nvPr>
        </p:nvSpPr>
        <p:spPr/>
        <p:txBody>
          <a:bodyPr/>
          <a:lstStyle/>
          <a:p>
            <a:pPr marL="0" indent="0">
              <a:buNone/>
            </a:pPr>
            <a:r>
              <a:rPr lang="zh-CN" altLang="en-US" dirty="0"/>
              <a:t>选择图</a:t>
            </a:r>
            <a:r>
              <a:rPr lang="en-US" altLang="zh-CN" dirty="0"/>
              <a:t>5-5</a:t>
            </a:r>
            <a:r>
              <a:rPr lang="zh-CN" altLang="en-US" dirty="0"/>
              <a:t>中②所指的选项将显示如图</a:t>
            </a:r>
            <a:r>
              <a:rPr lang="en-US" altLang="zh-CN" dirty="0"/>
              <a:t>5-6</a:t>
            </a:r>
            <a:r>
              <a:rPr lang="zh-CN" altLang="en-US" dirty="0"/>
              <a:t>所示的更为详细的网络相关数据的曲线图。</a:t>
            </a:r>
          </a:p>
        </p:txBody>
      </p:sp>
      <p:pic>
        <p:nvPicPr>
          <p:cNvPr id="4" name="图片 3"/>
          <p:cNvPicPr>
            <a:picLocks noChangeAspect="1"/>
          </p:cNvPicPr>
          <p:nvPr/>
        </p:nvPicPr>
        <p:blipFill>
          <a:blip r:embed="rId2"/>
          <a:stretch>
            <a:fillRect/>
          </a:stretch>
        </p:blipFill>
        <p:spPr>
          <a:xfrm>
            <a:off x="2482774" y="2978879"/>
            <a:ext cx="4752586" cy="2833446"/>
          </a:xfrm>
          <a:prstGeom prst="rect">
            <a:avLst/>
          </a:prstGeom>
        </p:spPr>
      </p:pic>
    </p:spTree>
    <p:extLst>
      <p:ext uri="{BB962C8B-B14F-4D97-AF65-F5344CB8AC3E}">
        <p14:creationId xmlns:p14="http://schemas.microsoft.com/office/powerpoint/2010/main" val="13988571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网络诊断分析工具</a:t>
            </a:r>
            <a:r>
              <a:rPr lang="en-US" altLang="zh-CN" dirty="0"/>
              <a:t>Sniffer</a:t>
            </a:r>
            <a:endParaRPr lang="zh-CN" altLang="en-US" dirty="0"/>
          </a:p>
        </p:txBody>
      </p:sp>
      <p:sp>
        <p:nvSpPr>
          <p:cNvPr id="3" name="内容占位符 2"/>
          <p:cNvSpPr>
            <a:spLocks noGrp="1"/>
          </p:cNvSpPr>
          <p:nvPr>
            <p:ph idx="1"/>
          </p:nvPr>
        </p:nvSpPr>
        <p:spPr/>
        <p:txBody>
          <a:bodyPr/>
          <a:lstStyle/>
          <a:p>
            <a:pPr marL="0" indent="0">
              <a:buNone/>
            </a:pPr>
            <a:r>
              <a:rPr lang="zh-CN" altLang="en-US" dirty="0"/>
              <a:t>（</a:t>
            </a:r>
            <a:r>
              <a:rPr lang="en-US" altLang="zh-CN" dirty="0"/>
              <a:t>2</a:t>
            </a:r>
            <a:r>
              <a:rPr lang="zh-CN" altLang="en-US" dirty="0"/>
              <a:t>）</a:t>
            </a:r>
            <a:r>
              <a:rPr lang="en-US" altLang="zh-CN" dirty="0"/>
              <a:t>Host table</a:t>
            </a:r>
            <a:r>
              <a:rPr lang="zh-CN" altLang="en-US" dirty="0"/>
              <a:t>（主机列表</a:t>
            </a:r>
            <a:r>
              <a:rPr lang="zh-CN" altLang="en-US" dirty="0" smtClean="0"/>
              <a:t>）</a:t>
            </a:r>
            <a:endParaRPr lang="en-US" altLang="zh-CN" dirty="0" smtClean="0"/>
          </a:p>
          <a:p>
            <a:pPr marL="0" indent="0">
              <a:buNone/>
            </a:pPr>
            <a:r>
              <a:rPr lang="zh-CN" altLang="en-US" sz="1800" dirty="0"/>
              <a:t>点击图</a:t>
            </a:r>
            <a:r>
              <a:rPr lang="en-US" altLang="zh-CN" sz="1800" dirty="0"/>
              <a:t>5-7</a:t>
            </a:r>
            <a:r>
              <a:rPr lang="zh-CN" altLang="en-US" sz="1800" dirty="0"/>
              <a:t>中①所指的图标，出现图中显示的界面，选择图中②所指的</a:t>
            </a:r>
            <a:r>
              <a:rPr lang="en-US" altLang="zh-CN" sz="1800" dirty="0"/>
              <a:t>IP</a:t>
            </a:r>
            <a:r>
              <a:rPr lang="zh-CN" altLang="en-US" sz="1800" dirty="0"/>
              <a:t>选项，界面中出现的是所有在线的本网主机地址及连到外网的外网服务器地址，此时想看看</a:t>
            </a:r>
            <a:r>
              <a:rPr lang="en-US" altLang="zh-CN" sz="1800" dirty="0"/>
              <a:t>192.168.113.88</a:t>
            </a:r>
            <a:r>
              <a:rPr lang="zh-CN" altLang="en-US" sz="1800" dirty="0"/>
              <a:t>这台机器的上网情况，只需如图中③所示单击该地址出现图</a:t>
            </a:r>
            <a:r>
              <a:rPr lang="en-US" altLang="zh-CN" sz="1800" dirty="0"/>
              <a:t>5-8</a:t>
            </a:r>
            <a:r>
              <a:rPr lang="zh-CN" altLang="en-US" sz="1800" dirty="0"/>
              <a:t>界面。</a:t>
            </a:r>
          </a:p>
        </p:txBody>
      </p:sp>
      <p:pic>
        <p:nvPicPr>
          <p:cNvPr id="4" name="图片 3"/>
          <p:cNvPicPr>
            <a:picLocks noChangeAspect="1"/>
          </p:cNvPicPr>
          <p:nvPr/>
        </p:nvPicPr>
        <p:blipFill>
          <a:blip r:embed="rId2"/>
          <a:stretch>
            <a:fillRect/>
          </a:stretch>
        </p:blipFill>
        <p:spPr>
          <a:xfrm>
            <a:off x="628650" y="3559392"/>
            <a:ext cx="3391089" cy="2030901"/>
          </a:xfrm>
          <a:prstGeom prst="rect">
            <a:avLst/>
          </a:prstGeom>
        </p:spPr>
      </p:pic>
      <p:pic>
        <p:nvPicPr>
          <p:cNvPr id="5" name="图片 4"/>
          <p:cNvPicPr>
            <a:picLocks noChangeAspect="1"/>
          </p:cNvPicPr>
          <p:nvPr/>
        </p:nvPicPr>
        <p:blipFill>
          <a:blip r:embed="rId3"/>
          <a:stretch>
            <a:fillRect/>
          </a:stretch>
        </p:blipFill>
        <p:spPr>
          <a:xfrm>
            <a:off x="4394097" y="3617687"/>
            <a:ext cx="4121253" cy="1914310"/>
          </a:xfrm>
          <a:prstGeom prst="rect">
            <a:avLst/>
          </a:prstGeom>
        </p:spPr>
      </p:pic>
      <p:sp>
        <p:nvSpPr>
          <p:cNvPr id="6" name="矩形 5"/>
          <p:cNvSpPr/>
          <p:nvPr/>
        </p:nvSpPr>
        <p:spPr>
          <a:xfrm>
            <a:off x="1569127" y="5595647"/>
            <a:ext cx="1696298" cy="369332"/>
          </a:xfrm>
          <a:prstGeom prst="rect">
            <a:avLst/>
          </a:prstGeom>
        </p:spPr>
        <p:txBody>
          <a:bodyPr wrap="none">
            <a:spAutoFit/>
          </a:bodyPr>
          <a:lstStyle/>
          <a:p>
            <a:r>
              <a:rPr lang="zh-CN" altLang="en-US" dirty="0"/>
              <a:t>图</a:t>
            </a:r>
            <a:r>
              <a:rPr lang="en-US" altLang="zh-CN" dirty="0"/>
              <a:t>5-7 </a:t>
            </a:r>
            <a:r>
              <a:rPr lang="zh-CN" altLang="en-US" dirty="0"/>
              <a:t>主机列表</a:t>
            </a:r>
          </a:p>
        </p:txBody>
      </p:sp>
      <p:sp>
        <p:nvSpPr>
          <p:cNvPr id="7" name="矩形 6"/>
          <p:cNvSpPr/>
          <p:nvPr/>
        </p:nvSpPr>
        <p:spPr>
          <a:xfrm>
            <a:off x="5699625" y="5581240"/>
            <a:ext cx="1927131" cy="369332"/>
          </a:xfrm>
          <a:prstGeom prst="rect">
            <a:avLst/>
          </a:prstGeom>
        </p:spPr>
        <p:txBody>
          <a:bodyPr wrap="none">
            <a:spAutoFit/>
          </a:bodyPr>
          <a:lstStyle/>
          <a:p>
            <a:r>
              <a:rPr lang="zh-CN" altLang="en-US" dirty="0"/>
              <a:t>图</a:t>
            </a:r>
            <a:r>
              <a:rPr lang="en-US" altLang="zh-CN" dirty="0"/>
              <a:t>5-8 </a:t>
            </a:r>
            <a:r>
              <a:rPr lang="zh-CN" altLang="en-US" dirty="0"/>
              <a:t>主机连通图</a:t>
            </a:r>
          </a:p>
        </p:txBody>
      </p:sp>
    </p:spTree>
    <p:extLst>
      <p:ext uri="{BB962C8B-B14F-4D97-AF65-F5344CB8AC3E}">
        <p14:creationId xmlns:p14="http://schemas.microsoft.com/office/powerpoint/2010/main" val="23633864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网络诊断分析工具</a:t>
            </a:r>
            <a:r>
              <a:rPr lang="en-US" altLang="zh-CN" dirty="0"/>
              <a:t>Sniffer</a:t>
            </a:r>
            <a:endParaRPr lang="zh-CN" altLang="en-US" dirty="0"/>
          </a:p>
        </p:txBody>
      </p:sp>
      <p:sp>
        <p:nvSpPr>
          <p:cNvPr id="3" name="内容占位符 2"/>
          <p:cNvSpPr>
            <a:spLocks noGrp="1"/>
          </p:cNvSpPr>
          <p:nvPr>
            <p:ph idx="1"/>
          </p:nvPr>
        </p:nvSpPr>
        <p:spPr/>
        <p:txBody>
          <a:bodyPr/>
          <a:lstStyle/>
          <a:p>
            <a:pPr marL="0" indent="0">
              <a:buNone/>
            </a:pPr>
            <a:r>
              <a:rPr lang="zh-CN" altLang="en-US" dirty="0"/>
              <a:t>（</a:t>
            </a:r>
            <a:r>
              <a:rPr lang="en-US" altLang="zh-CN" dirty="0"/>
              <a:t>3</a:t>
            </a:r>
            <a:r>
              <a:rPr lang="zh-CN" altLang="en-US" dirty="0"/>
              <a:t>）</a:t>
            </a:r>
            <a:r>
              <a:rPr lang="en-US" altLang="zh-CN" dirty="0"/>
              <a:t>Detail</a:t>
            </a:r>
            <a:r>
              <a:rPr lang="zh-CN" altLang="en-US" dirty="0"/>
              <a:t>（协议列表</a:t>
            </a:r>
            <a:r>
              <a:rPr lang="zh-CN" altLang="en-US" dirty="0" smtClean="0"/>
              <a:t>）</a:t>
            </a:r>
            <a:endParaRPr lang="en-US" altLang="zh-CN" dirty="0" smtClean="0"/>
          </a:p>
          <a:p>
            <a:pPr marL="0" indent="0">
              <a:buNone/>
            </a:pPr>
            <a:r>
              <a:rPr lang="zh-CN" altLang="en-US" dirty="0" smtClean="0"/>
              <a:t>点击“</a:t>
            </a:r>
            <a:r>
              <a:rPr lang="en-US" altLang="zh-CN" dirty="0" smtClean="0"/>
              <a:t>Detail”</a:t>
            </a:r>
            <a:r>
              <a:rPr lang="zh-CN" altLang="en-US" dirty="0"/>
              <a:t>图标，图中显示的是整个网络中的协议分布情况，可清楚地看出哪台机器运行了那些协议。</a:t>
            </a:r>
          </a:p>
        </p:txBody>
      </p:sp>
      <p:pic>
        <p:nvPicPr>
          <p:cNvPr id="4" name="图片 3"/>
          <p:cNvPicPr>
            <a:picLocks noChangeAspect="1"/>
          </p:cNvPicPr>
          <p:nvPr/>
        </p:nvPicPr>
        <p:blipFill>
          <a:blip r:embed="rId2"/>
          <a:stretch>
            <a:fillRect/>
          </a:stretch>
        </p:blipFill>
        <p:spPr>
          <a:xfrm>
            <a:off x="2903412" y="3286360"/>
            <a:ext cx="3572566" cy="3182388"/>
          </a:xfrm>
          <a:prstGeom prst="rect">
            <a:avLst/>
          </a:prstGeom>
        </p:spPr>
      </p:pic>
    </p:spTree>
    <p:extLst>
      <p:ext uri="{BB962C8B-B14F-4D97-AF65-F5344CB8AC3E}">
        <p14:creationId xmlns:p14="http://schemas.microsoft.com/office/powerpoint/2010/main" val="35379011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网络诊断分析工具</a:t>
            </a:r>
            <a:r>
              <a:rPr lang="en-US" altLang="zh-CN" dirty="0"/>
              <a:t>Sniffer</a:t>
            </a:r>
            <a:endParaRPr lang="zh-CN" altLang="en-US" dirty="0"/>
          </a:p>
        </p:txBody>
      </p:sp>
      <p:sp>
        <p:nvSpPr>
          <p:cNvPr id="3" name="内容占位符 2"/>
          <p:cNvSpPr>
            <a:spLocks noGrp="1"/>
          </p:cNvSpPr>
          <p:nvPr>
            <p:ph idx="1"/>
          </p:nvPr>
        </p:nvSpPr>
        <p:spPr/>
        <p:txBody>
          <a:bodyPr/>
          <a:lstStyle/>
          <a:p>
            <a:pPr marL="0" indent="0">
              <a:buNone/>
            </a:pPr>
            <a:r>
              <a:rPr lang="zh-CN" altLang="en-US" dirty="0"/>
              <a:t>（</a:t>
            </a:r>
            <a:r>
              <a:rPr lang="en-US" altLang="zh-CN" dirty="0"/>
              <a:t>4</a:t>
            </a:r>
            <a:r>
              <a:rPr lang="zh-CN" altLang="en-US" dirty="0"/>
              <a:t>）</a:t>
            </a:r>
            <a:r>
              <a:rPr lang="en-US" altLang="zh-CN" dirty="0"/>
              <a:t>Bar</a:t>
            </a:r>
            <a:r>
              <a:rPr lang="zh-CN" altLang="en-US" dirty="0"/>
              <a:t>（流量列表）</a:t>
            </a:r>
          </a:p>
          <a:p>
            <a:pPr marL="0" indent="0">
              <a:buNone/>
            </a:pPr>
            <a:r>
              <a:rPr lang="zh-CN" altLang="en-US" dirty="0"/>
              <a:t>点击</a:t>
            </a:r>
            <a:r>
              <a:rPr lang="zh-CN" altLang="en-US" dirty="0" smtClean="0"/>
              <a:t>图所示</a:t>
            </a:r>
            <a:r>
              <a:rPr lang="zh-CN" altLang="en-US" dirty="0"/>
              <a:t>的“</a:t>
            </a:r>
            <a:r>
              <a:rPr lang="en-US" altLang="zh-CN" dirty="0"/>
              <a:t>Bar”</a:t>
            </a:r>
            <a:r>
              <a:rPr lang="zh-CN" altLang="en-US" dirty="0"/>
              <a:t>图标，图中显示的是整个网络中的机器所用带宽前</a:t>
            </a:r>
            <a:r>
              <a:rPr lang="en-US" altLang="zh-CN" dirty="0"/>
              <a:t>10</a:t>
            </a:r>
            <a:r>
              <a:rPr lang="zh-CN" altLang="en-US" dirty="0"/>
              <a:t>名的情况。显示方式是柱状图</a:t>
            </a:r>
            <a:r>
              <a:rPr lang="zh-CN" altLang="en-US" dirty="0" smtClean="0"/>
              <a:t>，点击饼图图标显示方式</a:t>
            </a:r>
            <a:r>
              <a:rPr lang="zh-CN" altLang="en-US" dirty="0"/>
              <a:t>是饼</a:t>
            </a:r>
            <a:r>
              <a:rPr lang="zh-CN" altLang="en-US" dirty="0" smtClean="0"/>
              <a:t>图。</a:t>
            </a:r>
            <a:endParaRPr lang="zh-CN" altLang="en-US" dirty="0"/>
          </a:p>
          <a:p>
            <a:pPr marL="0" indent="0">
              <a:buNone/>
            </a:pPr>
            <a:endParaRPr lang="zh-CN" altLang="en-US" dirty="0"/>
          </a:p>
        </p:txBody>
      </p:sp>
      <p:pic>
        <p:nvPicPr>
          <p:cNvPr id="4" name="图片 3"/>
          <p:cNvPicPr>
            <a:picLocks noChangeAspect="1"/>
          </p:cNvPicPr>
          <p:nvPr/>
        </p:nvPicPr>
        <p:blipFill>
          <a:blip r:embed="rId2"/>
          <a:stretch>
            <a:fillRect/>
          </a:stretch>
        </p:blipFill>
        <p:spPr>
          <a:xfrm>
            <a:off x="860469" y="3765943"/>
            <a:ext cx="3548180" cy="2024047"/>
          </a:xfrm>
          <a:prstGeom prst="rect">
            <a:avLst/>
          </a:prstGeom>
        </p:spPr>
      </p:pic>
      <p:pic>
        <p:nvPicPr>
          <p:cNvPr id="5" name="图片 4"/>
          <p:cNvPicPr>
            <a:picLocks noChangeAspect="1"/>
          </p:cNvPicPr>
          <p:nvPr/>
        </p:nvPicPr>
        <p:blipFill>
          <a:blip r:embed="rId3"/>
          <a:stretch>
            <a:fillRect/>
          </a:stretch>
        </p:blipFill>
        <p:spPr>
          <a:xfrm>
            <a:off x="4792446" y="3601336"/>
            <a:ext cx="3596952" cy="2188654"/>
          </a:xfrm>
          <a:prstGeom prst="rect">
            <a:avLst/>
          </a:prstGeom>
        </p:spPr>
      </p:pic>
    </p:spTree>
    <p:extLst>
      <p:ext uri="{BB962C8B-B14F-4D97-AF65-F5344CB8AC3E}">
        <p14:creationId xmlns:p14="http://schemas.microsoft.com/office/powerpoint/2010/main" val="24398812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网络诊断分析工具</a:t>
            </a:r>
            <a:r>
              <a:rPr lang="en-US" altLang="zh-CN" dirty="0"/>
              <a:t>Sniffer</a:t>
            </a:r>
            <a:endParaRPr lang="zh-CN" altLang="en-US" dirty="0"/>
          </a:p>
        </p:txBody>
      </p:sp>
      <p:sp>
        <p:nvSpPr>
          <p:cNvPr id="3" name="内容占位符 2"/>
          <p:cNvSpPr>
            <a:spLocks noGrp="1"/>
          </p:cNvSpPr>
          <p:nvPr>
            <p:ph idx="1"/>
          </p:nvPr>
        </p:nvSpPr>
        <p:spPr/>
        <p:txBody>
          <a:bodyPr/>
          <a:lstStyle/>
          <a:p>
            <a:pPr marL="0" indent="0">
              <a:buNone/>
            </a:pPr>
            <a:r>
              <a:rPr lang="zh-CN" altLang="en-US" dirty="0"/>
              <a:t>（</a:t>
            </a:r>
            <a:r>
              <a:rPr lang="en-US" altLang="zh-CN" dirty="0"/>
              <a:t>5</a:t>
            </a:r>
            <a:r>
              <a:rPr lang="zh-CN" altLang="en-US" dirty="0"/>
              <a:t>）</a:t>
            </a:r>
            <a:r>
              <a:rPr lang="en-US" altLang="zh-CN" dirty="0"/>
              <a:t>Matrix</a:t>
            </a:r>
            <a:r>
              <a:rPr lang="zh-CN" altLang="en-US" dirty="0"/>
              <a:t>（网络连接）</a:t>
            </a:r>
          </a:p>
          <a:p>
            <a:pPr marL="0" indent="0">
              <a:buNone/>
            </a:pPr>
            <a:r>
              <a:rPr lang="zh-CN" altLang="en-US" dirty="0"/>
              <a:t>点击</a:t>
            </a:r>
            <a:r>
              <a:rPr lang="zh-CN" altLang="en-US" dirty="0" smtClean="0"/>
              <a:t>图中</a:t>
            </a:r>
            <a:r>
              <a:rPr lang="zh-CN" altLang="en-US" dirty="0"/>
              <a:t>箭头所指的图标，出现全网的连接示意图，图中绿线表示正在发生的网络连接，蓝线表示过去发生的连接。将鼠标放到线上可以看出连接情况。鼠标右键在弹出的菜单中可选择放大（</a:t>
            </a:r>
            <a:r>
              <a:rPr lang="en-US" altLang="zh-CN" dirty="0"/>
              <a:t>zoom</a:t>
            </a:r>
            <a:r>
              <a:rPr lang="zh-CN" altLang="en-US" dirty="0"/>
              <a:t>）图。</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3285210" y="4023520"/>
            <a:ext cx="3261643" cy="2560542"/>
          </a:xfrm>
          <a:prstGeom prst="rect">
            <a:avLst/>
          </a:prstGeom>
        </p:spPr>
      </p:pic>
    </p:spTree>
    <p:extLst>
      <p:ext uri="{BB962C8B-B14F-4D97-AF65-F5344CB8AC3E}">
        <p14:creationId xmlns:p14="http://schemas.microsoft.com/office/powerpoint/2010/main" val="33448089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5.1.3 </a:t>
            </a:r>
            <a:r>
              <a:rPr lang="zh-CN" altLang="en-US" dirty="0"/>
              <a:t>任务分析与实施</a:t>
            </a:r>
          </a:p>
        </p:txBody>
      </p:sp>
      <p:sp>
        <p:nvSpPr>
          <p:cNvPr id="3" name="内容占位符 2"/>
          <p:cNvSpPr>
            <a:spLocks noGrp="1"/>
          </p:cNvSpPr>
          <p:nvPr>
            <p:ph idx="1"/>
          </p:nvPr>
        </p:nvSpPr>
        <p:spPr/>
        <p:txBody>
          <a:bodyPr/>
          <a:lstStyle/>
          <a:p>
            <a:pPr marL="0" indent="0">
              <a:buNone/>
            </a:pPr>
            <a:r>
              <a:rPr lang="en-US" altLang="zh-CN" dirty="0" smtClean="0"/>
              <a:t>5.1.3.1 </a:t>
            </a:r>
            <a:r>
              <a:rPr lang="zh-CN" altLang="zh-CN" dirty="0" smtClean="0"/>
              <a:t>任务分析</a:t>
            </a:r>
            <a:endParaRPr lang="en-US" altLang="zh-CN" dirty="0" smtClean="0"/>
          </a:p>
          <a:p>
            <a:pPr marL="0" indent="457200">
              <a:buNone/>
            </a:pPr>
            <a:r>
              <a:rPr lang="zh-CN" altLang="zh-CN" dirty="0"/>
              <a:t>二层办公室的一台主机无法访问网络，首先判断是网络连通性问题，因此可使用简单的</a:t>
            </a:r>
            <a:r>
              <a:rPr lang="en-US" altLang="zh-CN" dirty="0"/>
              <a:t>ping</a:t>
            </a:r>
            <a:r>
              <a:rPr lang="zh-CN" altLang="zh-CN" dirty="0"/>
              <a:t>命令完成连通性检测，一般可以解决问题。</a:t>
            </a:r>
          </a:p>
          <a:p>
            <a:pPr marL="0" indent="457200">
              <a:buNone/>
            </a:pPr>
            <a:r>
              <a:rPr lang="zh-CN" altLang="zh-CN" dirty="0"/>
              <a:t>这个网络速度变慢因为比较复杂，因此需要使用网络检测分析工具进行分析，查找原因，一般网络变慢主要有两个原因一是计算机病毒，二是网络配置问题。</a:t>
            </a:r>
          </a:p>
          <a:p>
            <a:pPr marL="0" indent="0">
              <a:buNone/>
            </a:pPr>
            <a:endParaRPr lang="zh-CN" altLang="en-US" dirty="0"/>
          </a:p>
        </p:txBody>
      </p:sp>
    </p:spTree>
    <p:extLst>
      <p:ext uri="{BB962C8B-B14F-4D97-AF65-F5344CB8AC3E}">
        <p14:creationId xmlns:p14="http://schemas.microsoft.com/office/powerpoint/2010/main" val="35510253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a:t>1.</a:t>
            </a:r>
            <a:r>
              <a:rPr lang="zh-CN" altLang="zh-CN" dirty="0"/>
              <a:t>使用</a:t>
            </a:r>
            <a:r>
              <a:rPr lang="en-US" altLang="zh-CN" dirty="0"/>
              <a:t>ping</a:t>
            </a:r>
            <a:r>
              <a:rPr lang="zh-CN" altLang="zh-CN" dirty="0"/>
              <a:t>命令检查连通性</a:t>
            </a:r>
          </a:p>
          <a:p>
            <a:pPr marL="0" indent="0">
              <a:buNone/>
            </a:pPr>
            <a:r>
              <a:rPr lang="zh-CN" altLang="zh-CN" sz="2400" dirty="0"/>
              <a:t>连通问题是由许多原因引起的，如本地配置错误、远程主机协议失效等，当然还包括设备等造成的故障。 首先我们讲一下使用</a:t>
            </a:r>
            <a:r>
              <a:rPr lang="en-US" altLang="zh-CN" sz="2400" dirty="0"/>
              <a:t>Ping</a:t>
            </a:r>
            <a:r>
              <a:rPr lang="zh-CN" altLang="zh-CN" sz="2400" dirty="0"/>
              <a:t>命令的步骤。 </a:t>
            </a:r>
            <a:r>
              <a:rPr lang="zh-CN" altLang="zh-CN" sz="2400" dirty="0" smtClean="0"/>
              <a:t>使用</a:t>
            </a:r>
            <a:r>
              <a:rPr lang="en-US" altLang="zh-CN" sz="2400" dirty="0" smtClean="0"/>
              <a:t>Ping</a:t>
            </a:r>
            <a:r>
              <a:rPr lang="zh-CN" altLang="zh-CN" sz="2400" dirty="0"/>
              <a:t>检查连通性有五个步骤</a:t>
            </a:r>
            <a:r>
              <a:rPr lang="zh-CN" altLang="zh-CN" sz="2400" dirty="0" smtClean="0"/>
              <a:t>：</a:t>
            </a:r>
            <a:endParaRPr lang="en-US" altLang="zh-CN" sz="2400" dirty="0" smtClean="0"/>
          </a:p>
          <a:p>
            <a:pPr marL="0" indent="0">
              <a:buNone/>
            </a:pPr>
            <a:r>
              <a:rPr lang="zh-CN" altLang="zh-CN" sz="2400" dirty="0"/>
              <a:t>（</a:t>
            </a:r>
            <a:r>
              <a:rPr lang="en-US" altLang="zh-CN" sz="2400" dirty="0"/>
              <a:t>1</a:t>
            </a:r>
            <a:r>
              <a:rPr lang="zh-CN" altLang="zh-CN" sz="2400" dirty="0"/>
              <a:t>）使用</a:t>
            </a:r>
            <a:r>
              <a:rPr lang="en-US" altLang="zh-CN" sz="2400" dirty="0" err="1"/>
              <a:t>ipconfig</a:t>
            </a:r>
            <a:r>
              <a:rPr lang="en-US" altLang="zh-CN" sz="2400" dirty="0"/>
              <a:t>/all</a:t>
            </a:r>
            <a:r>
              <a:rPr lang="zh-CN" altLang="zh-CN" sz="2400" dirty="0"/>
              <a:t>观察本地网络设置是否</a:t>
            </a:r>
            <a:r>
              <a:rPr lang="zh-CN" altLang="zh-CN" sz="2400" dirty="0" smtClean="0"/>
              <a:t>正确</a:t>
            </a:r>
            <a:r>
              <a:rPr lang="zh-CN" altLang="en-US" sz="2400" dirty="0" smtClean="0"/>
              <a:t>。</a:t>
            </a:r>
            <a:endParaRPr lang="en-US" altLang="zh-CN" sz="2400" dirty="0" smtClean="0"/>
          </a:p>
          <a:p>
            <a:pPr marL="0" indent="0">
              <a:buNone/>
            </a:pPr>
            <a:endParaRPr lang="zh-CN" altLang="en-US" dirty="0"/>
          </a:p>
        </p:txBody>
      </p:sp>
      <p:pic>
        <p:nvPicPr>
          <p:cNvPr id="4" name="图片 3"/>
          <p:cNvPicPr>
            <a:picLocks noChangeAspect="1"/>
          </p:cNvPicPr>
          <p:nvPr/>
        </p:nvPicPr>
        <p:blipFill>
          <a:blip r:embed="rId2"/>
          <a:stretch>
            <a:fillRect/>
          </a:stretch>
        </p:blipFill>
        <p:spPr>
          <a:xfrm>
            <a:off x="2627607" y="4253278"/>
            <a:ext cx="3962743" cy="2334970"/>
          </a:xfrm>
          <a:prstGeom prst="rect">
            <a:avLst/>
          </a:prstGeom>
        </p:spPr>
      </p:pic>
    </p:spTree>
    <p:extLst>
      <p:ext uri="{BB962C8B-B14F-4D97-AF65-F5344CB8AC3E}">
        <p14:creationId xmlns:p14="http://schemas.microsoft.com/office/powerpoint/2010/main" val="6792079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zh-CN" dirty="0"/>
              <a:t>（</a:t>
            </a:r>
            <a:r>
              <a:rPr lang="en-US" altLang="zh-CN" dirty="0"/>
              <a:t>2</a:t>
            </a:r>
            <a:r>
              <a:rPr lang="zh-CN" altLang="zh-CN" dirty="0"/>
              <a:t>）</a:t>
            </a:r>
            <a:r>
              <a:rPr lang="en-US" altLang="zh-CN" dirty="0"/>
              <a:t>Ping 127.0.0.1</a:t>
            </a:r>
            <a:r>
              <a:rPr lang="zh-CN" altLang="zh-CN" dirty="0"/>
              <a:t>，</a:t>
            </a:r>
            <a:r>
              <a:rPr lang="en-US" altLang="zh-CN" dirty="0"/>
              <a:t>127.0.0.1 </a:t>
            </a:r>
            <a:r>
              <a:rPr lang="zh-CN" altLang="zh-CN" dirty="0"/>
              <a:t>回送地址</a:t>
            </a:r>
            <a:r>
              <a:rPr lang="en-US" altLang="zh-CN" dirty="0"/>
              <a:t>Ping</a:t>
            </a:r>
            <a:r>
              <a:rPr lang="zh-CN" altLang="zh-CN" dirty="0"/>
              <a:t>回送地址是为了检查本地的</a:t>
            </a:r>
            <a:r>
              <a:rPr lang="en-US" altLang="zh-CN" dirty="0"/>
              <a:t>TCP/IP</a:t>
            </a:r>
            <a:r>
              <a:rPr lang="zh-CN" altLang="zh-CN" dirty="0"/>
              <a:t>协议有没有设置好</a:t>
            </a:r>
            <a:endParaRPr lang="zh-CN" altLang="en-US" dirty="0"/>
          </a:p>
        </p:txBody>
      </p:sp>
      <p:pic>
        <p:nvPicPr>
          <p:cNvPr id="4" name="图片 3"/>
          <p:cNvPicPr>
            <a:picLocks noChangeAspect="1"/>
          </p:cNvPicPr>
          <p:nvPr/>
        </p:nvPicPr>
        <p:blipFill>
          <a:blip r:embed="rId2"/>
          <a:stretch>
            <a:fillRect/>
          </a:stretch>
        </p:blipFill>
        <p:spPr>
          <a:xfrm>
            <a:off x="2052732" y="2996637"/>
            <a:ext cx="4902988" cy="1892234"/>
          </a:xfrm>
          <a:prstGeom prst="rect">
            <a:avLst/>
          </a:prstGeom>
        </p:spPr>
      </p:pic>
    </p:spTree>
    <p:extLst>
      <p:ext uri="{BB962C8B-B14F-4D97-AF65-F5344CB8AC3E}">
        <p14:creationId xmlns:p14="http://schemas.microsoft.com/office/powerpoint/2010/main" val="42182658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zh-CN" dirty="0"/>
              <a:t>（</a:t>
            </a:r>
            <a:r>
              <a:rPr lang="en-US" altLang="zh-CN" dirty="0"/>
              <a:t>3</a:t>
            </a:r>
            <a:r>
              <a:rPr lang="zh-CN" altLang="zh-CN" dirty="0"/>
              <a:t>）</a:t>
            </a:r>
            <a:r>
              <a:rPr lang="en-US" altLang="zh-CN" dirty="0"/>
              <a:t>Ping</a:t>
            </a:r>
            <a:r>
              <a:rPr lang="zh-CN" altLang="zh-CN" dirty="0"/>
              <a:t>本机</a:t>
            </a:r>
            <a:r>
              <a:rPr lang="en-US" altLang="zh-CN" dirty="0"/>
              <a:t>IP</a:t>
            </a:r>
            <a:r>
              <a:rPr lang="zh-CN" altLang="zh-CN" dirty="0"/>
              <a:t>地址，这样是为了检查本机的</a:t>
            </a:r>
            <a:r>
              <a:rPr lang="en-US" altLang="zh-CN" dirty="0"/>
              <a:t>IP</a:t>
            </a:r>
            <a:r>
              <a:rPr lang="zh-CN" altLang="zh-CN" dirty="0"/>
              <a:t>地址设置和网卡安装配置是否有</a:t>
            </a:r>
            <a:r>
              <a:rPr lang="zh-CN" altLang="zh-CN" dirty="0" smtClean="0"/>
              <a:t>误</a:t>
            </a:r>
            <a:r>
              <a:rPr lang="zh-CN" altLang="en-US" dirty="0" smtClean="0"/>
              <a:t>。</a:t>
            </a:r>
            <a:endParaRPr lang="zh-CN" altLang="en-US" dirty="0"/>
          </a:p>
        </p:txBody>
      </p:sp>
      <p:pic>
        <p:nvPicPr>
          <p:cNvPr id="4" name="图片 3"/>
          <p:cNvPicPr>
            <a:picLocks noChangeAspect="1"/>
          </p:cNvPicPr>
          <p:nvPr/>
        </p:nvPicPr>
        <p:blipFill>
          <a:blip r:embed="rId2"/>
          <a:stretch>
            <a:fillRect/>
          </a:stretch>
        </p:blipFill>
        <p:spPr>
          <a:xfrm>
            <a:off x="1610109" y="2709396"/>
            <a:ext cx="5767071" cy="2248002"/>
          </a:xfrm>
          <a:prstGeom prst="rect">
            <a:avLst/>
          </a:prstGeom>
        </p:spPr>
      </p:pic>
      <p:sp>
        <p:nvSpPr>
          <p:cNvPr id="5" name="矩形 4"/>
          <p:cNvSpPr/>
          <p:nvPr/>
        </p:nvSpPr>
        <p:spPr>
          <a:xfrm>
            <a:off x="904681" y="5156022"/>
            <a:ext cx="7408595" cy="1200329"/>
          </a:xfrm>
          <a:prstGeom prst="rect">
            <a:avLst/>
          </a:prstGeom>
        </p:spPr>
        <p:txBody>
          <a:bodyPr wrap="square">
            <a:spAutoFit/>
          </a:bodyPr>
          <a:lstStyle/>
          <a:p>
            <a:r>
              <a:rPr lang="en-US" altLang="zh-CN" dirty="0"/>
              <a:t>Request timed out</a:t>
            </a:r>
            <a:r>
              <a:rPr lang="zh-CN" altLang="en-US" dirty="0"/>
              <a:t>，则表明网卡安装或配置有问题。将网线断开再次执行此命令，如果显示正常，则说明本机使用的</a:t>
            </a:r>
            <a:r>
              <a:rPr lang="en-US" altLang="zh-CN" dirty="0"/>
              <a:t>IP</a:t>
            </a:r>
            <a:r>
              <a:rPr lang="zh-CN" altLang="en-US" dirty="0"/>
              <a:t>地址可能与另一台正在使用的机器</a:t>
            </a:r>
            <a:r>
              <a:rPr lang="en-US" altLang="zh-CN" dirty="0"/>
              <a:t>IP</a:t>
            </a:r>
            <a:r>
              <a:rPr lang="zh-CN" altLang="en-US" dirty="0"/>
              <a:t>地址重复了。如果仍然不正常，则表明本机网卡安装或配置有问题，需继续检查相关网络配置。</a:t>
            </a:r>
          </a:p>
        </p:txBody>
      </p:sp>
    </p:spTree>
    <p:extLst>
      <p:ext uri="{BB962C8B-B14F-4D97-AF65-F5344CB8AC3E}">
        <p14:creationId xmlns:p14="http://schemas.microsoft.com/office/powerpoint/2010/main" val="34165936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endParaRPr lang="en-US" altLang="zh-CN" dirty="0" smtClean="0"/>
          </a:p>
          <a:p>
            <a:pPr marL="0" indent="457200">
              <a:buNone/>
            </a:pPr>
            <a:r>
              <a:rPr lang="zh-CN" altLang="en-US" dirty="0" smtClean="0"/>
              <a:t>  校园网</a:t>
            </a:r>
            <a:r>
              <a:rPr lang="zh-CN" altLang="en-US" dirty="0"/>
              <a:t>在布线设置完毕后，开始为全校师生进行网络服务，在服务过程中出现了一些问题，某一台主机无法联网，校园网网速在某种情况下变慢，因此需要进行网络管理和性能优化操作，已解决网络日常使用中的一些问题。</a:t>
            </a:r>
            <a:endParaRPr lang="zh-CN" altLang="en-US" dirty="0"/>
          </a:p>
        </p:txBody>
      </p:sp>
      <p:pic>
        <p:nvPicPr>
          <p:cNvPr id="4" name="图片 3"/>
          <p:cNvPicPr>
            <a:picLocks noChangeAspect="1"/>
          </p:cNvPicPr>
          <p:nvPr/>
        </p:nvPicPr>
        <p:blipFill>
          <a:blip r:embed="rId2"/>
          <a:stretch>
            <a:fillRect/>
          </a:stretch>
        </p:blipFill>
        <p:spPr>
          <a:xfrm>
            <a:off x="1174899" y="365126"/>
            <a:ext cx="3107392" cy="1318936"/>
          </a:xfrm>
          <a:prstGeom prst="rect">
            <a:avLst/>
          </a:prstGeom>
        </p:spPr>
      </p:pic>
    </p:spTree>
    <p:extLst>
      <p:ext uri="{BB962C8B-B14F-4D97-AF65-F5344CB8AC3E}">
        <p14:creationId xmlns:p14="http://schemas.microsoft.com/office/powerpoint/2010/main" val="367304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zh-CN" dirty="0"/>
              <a:t>（</a:t>
            </a:r>
            <a:r>
              <a:rPr lang="en-US" altLang="zh-CN" dirty="0"/>
              <a:t>4</a:t>
            </a:r>
            <a:r>
              <a:rPr lang="zh-CN" altLang="zh-CN" dirty="0"/>
              <a:t>）</a:t>
            </a:r>
            <a:r>
              <a:rPr lang="en-US" altLang="zh-CN" dirty="0"/>
              <a:t>Ping</a:t>
            </a:r>
            <a:r>
              <a:rPr lang="zh-CN" altLang="zh-CN" dirty="0"/>
              <a:t>本网网关或本网</a:t>
            </a:r>
            <a:r>
              <a:rPr lang="en-US" altLang="zh-CN" dirty="0"/>
              <a:t>IP</a:t>
            </a:r>
            <a:r>
              <a:rPr lang="zh-CN" altLang="zh-CN" dirty="0"/>
              <a:t>地址，这样的是为了检查硬件设备是否有问题，也可以检查本机与本地网络连接是否正常</a:t>
            </a:r>
            <a:endParaRPr lang="zh-CN" altLang="en-US" dirty="0"/>
          </a:p>
        </p:txBody>
      </p:sp>
      <p:pic>
        <p:nvPicPr>
          <p:cNvPr id="4" name="图片 3"/>
          <p:cNvPicPr>
            <a:picLocks noChangeAspect="1"/>
          </p:cNvPicPr>
          <p:nvPr/>
        </p:nvPicPr>
        <p:blipFill>
          <a:blip r:embed="rId2"/>
          <a:stretch>
            <a:fillRect/>
          </a:stretch>
        </p:blipFill>
        <p:spPr>
          <a:xfrm>
            <a:off x="2191532" y="3376739"/>
            <a:ext cx="4678928" cy="1928591"/>
          </a:xfrm>
          <a:prstGeom prst="rect">
            <a:avLst/>
          </a:prstGeom>
        </p:spPr>
      </p:pic>
    </p:spTree>
    <p:extLst>
      <p:ext uri="{BB962C8B-B14F-4D97-AF65-F5344CB8AC3E}">
        <p14:creationId xmlns:p14="http://schemas.microsoft.com/office/powerpoint/2010/main" val="33703215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zh-CN" dirty="0"/>
              <a:t>（</a:t>
            </a:r>
            <a:r>
              <a:rPr lang="en-US" altLang="zh-CN" dirty="0"/>
              <a:t>5</a:t>
            </a:r>
            <a:r>
              <a:rPr lang="zh-CN" altLang="zh-CN" dirty="0"/>
              <a:t>）</a:t>
            </a:r>
            <a:r>
              <a:rPr lang="en-US" altLang="zh-CN" dirty="0"/>
              <a:t>Ping</a:t>
            </a:r>
            <a:r>
              <a:rPr lang="zh-CN" altLang="zh-CN" dirty="0"/>
              <a:t>远程</a:t>
            </a:r>
            <a:r>
              <a:rPr lang="en-US" altLang="zh-CN" dirty="0"/>
              <a:t>IP</a:t>
            </a:r>
            <a:r>
              <a:rPr lang="zh-CN" altLang="zh-CN" dirty="0"/>
              <a:t>地址，这主要是检查本网或本机与外部的连接是否</a:t>
            </a:r>
            <a:r>
              <a:rPr lang="zh-CN" altLang="zh-CN" dirty="0" smtClean="0"/>
              <a:t>正常</a:t>
            </a:r>
            <a:r>
              <a:rPr lang="zh-CN" altLang="en-US" dirty="0" smtClean="0"/>
              <a:t>。</a:t>
            </a:r>
            <a:endParaRPr lang="en-US" altLang="zh-CN" dirty="0" smtClean="0"/>
          </a:p>
          <a:p>
            <a:pPr marL="0" indent="0">
              <a:buNone/>
            </a:pPr>
            <a:endParaRPr lang="zh-CN" altLang="en-US" dirty="0"/>
          </a:p>
        </p:txBody>
      </p:sp>
      <p:pic>
        <p:nvPicPr>
          <p:cNvPr id="4" name="图片 3"/>
          <p:cNvPicPr>
            <a:picLocks noChangeAspect="1"/>
          </p:cNvPicPr>
          <p:nvPr/>
        </p:nvPicPr>
        <p:blipFill>
          <a:blip r:embed="rId2"/>
          <a:stretch>
            <a:fillRect/>
          </a:stretch>
        </p:blipFill>
        <p:spPr>
          <a:xfrm>
            <a:off x="1982710" y="2993224"/>
            <a:ext cx="5523252" cy="2385724"/>
          </a:xfrm>
          <a:prstGeom prst="rect">
            <a:avLst/>
          </a:prstGeom>
        </p:spPr>
      </p:pic>
    </p:spTree>
    <p:extLst>
      <p:ext uri="{BB962C8B-B14F-4D97-AF65-F5344CB8AC3E}">
        <p14:creationId xmlns:p14="http://schemas.microsoft.com/office/powerpoint/2010/main" val="41286165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a:t>2. </a:t>
            </a:r>
            <a:r>
              <a:rPr lang="zh-CN" altLang="zh-CN" dirty="0"/>
              <a:t>利用</a:t>
            </a:r>
            <a:r>
              <a:rPr lang="en-US" altLang="zh-CN" dirty="0"/>
              <a:t>Sniffer</a:t>
            </a:r>
            <a:r>
              <a:rPr lang="zh-CN" altLang="zh-CN" dirty="0"/>
              <a:t>找出网络速度慢原因</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2404684" y="2581691"/>
            <a:ext cx="4334632" cy="2883658"/>
          </a:xfrm>
          <a:prstGeom prst="rect">
            <a:avLst/>
          </a:prstGeom>
        </p:spPr>
      </p:pic>
    </p:spTree>
    <p:extLst>
      <p:ext uri="{BB962C8B-B14F-4D97-AF65-F5344CB8AC3E}">
        <p14:creationId xmlns:p14="http://schemas.microsoft.com/office/powerpoint/2010/main" val="19089766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5.1.3.2 </a:t>
            </a:r>
            <a:r>
              <a:rPr lang="zh-CN" altLang="en-US" dirty="0"/>
              <a:t>任务实施</a:t>
            </a:r>
          </a:p>
        </p:txBody>
      </p:sp>
      <p:sp>
        <p:nvSpPr>
          <p:cNvPr id="3" name="内容占位符 2"/>
          <p:cNvSpPr>
            <a:spLocks noGrp="1"/>
          </p:cNvSpPr>
          <p:nvPr>
            <p:ph idx="1"/>
          </p:nvPr>
        </p:nvSpPr>
        <p:spPr/>
        <p:txBody>
          <a:bodyPr/>
          <a:lstStyle/>
          <a:p>
            <a:pPr marL="0" indent="0">
              <a:buNone/>
            </a:pPr>
            <a:r>
              <a:rPr lang="zh-CN" altLang="zh-CN" dirty="0"/>
              <a:t>分析这台主机的网络流量，首先我们分析该主机的网络流量流向，也就是分析它在向谁发包，我们利用</a:t>
            </a:r>
            <a:r>
              <a:rPr lang="en-US" altLang="zh-CN" dirty="0"/>
              <a:t>Sniffer</a:t>
            </a:r>
            <a:r>
              <a:rPr lang="zh-CN" altLang="zh-CN" dirty="0"/>
              <a:t>的</a:t>
            </a:r>
            <a:r>
              <a:rPr lang="en-US" altLang="zh-CN" dirty="0"/>
              <a:t>Matrix</a:t>
            </a:r>
            <a:r>
              <a:rPr lang="zh-CN" altLang="zh-CN" dirty="0"/>
              <a:t>功能来监控</a:t>
            </a:r>
            <a:endParaRPr lang="zh-CN" altLang="en-US" dirty="0"/>
          </a:p>
        </p:txBody>
      </p:sp>
      <p:pic>
        <p:nvPicPr>
          <p:cNvPr id="4" name="图片 3"/>
          <p:cNvPicPr>
            <a:picLocks noChangeAspect="1"/>
          </p:cNvPicPr>
          <p:nvPr/>
        </p:nvPicPr>
        <p:blipFill>
          <a:blip r:embed="rId2"/>
          <a:stretch>
            <a:fillRect/>
          </a:stretch>
        </p:blipFill>
        <p:spPr>
          <a:xfrm>
            <a:off x="2651593" y="3155674"/>
            <a:ext cx="3840813" cy="3200677"/>
          </a:xfrm>
          <a:prstGeom prst="rect">
            <a:avLst/>
          </a:prstGeom>
        </p:spPr>
      </p:pic>
    </p:spTree>
    <p:extLst>
      <p:ext uri="{BB962C8B-B14F-4D97-AF65-F5344CB8AC3E}">
        <p14:creationId xmlns:p14="http://schemas.microsoft.com/office/powerpoint/2010/main" val="1402407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5.1.3.2 </a:t>
            </a:r>
            <a:r>
              <a:rPr lang="zh-CN" altLang="en-US" dirty="0"/>
              <a:t>任务实施</a:t>
            </a:r>
          </a:p>
        </p:txBody>
      </p:sp>
      <p:sp>
        <p:nvSpPr>
          <p:cNvPr id="3" name="内容占位符 2"/>
          <p:cNvSpPr>
            <a:spLocks noGrp="1"/>
          </p:cNvSpPr>
          <p:nvPr>
            <p:ph idx="1"/>
          </p:nvPr>
        </p:nvSpPr>
        <p:spPr/>
        <p:txBody>
          <a:bodyPr/>
          <a:lstStyle/>
          <a:p>
            <a:pPr marL="0" indent="457200">
              <a:lnSpc>
                <a:spcPct val="100000"/>
              </a:lnSpc>
              <a:spcBef>
                <a:spcPts val="600"/>
              </a:spcBef>
              <a:buNone/>
            </a:pPr>
            <a:r>
              <a:rPr lang="zh-CN" altLang="zh-CN" dirty="0"/>
              <a:t>通过</a:t>
            </a:r>
            <a:r>
              <a:rPr lang="en-US" altLang="zh-CN" dirty="0"/>
              <a:t>Sniffer</a:t>
            </a:r>
            <a:r>
              <a:rPr lang="zh-CN" altLang="zh-CN" dirty="0"/>
              <a:t>的</a:t>
            </a:r>
            <a:r>
              <a:rPr lang="en-US" altLang="zh-CN" dirty="0"/>
              <a:t>Matrix</a:t>
            </a:r>
            <a:r>
              <a:rPr lang="zh-CN" altLang="zh-CN" dirty="0"/>
              <a:t>，我们发现</a:t>
            </a:r>
            <a:r>
              <a:rPr lang="en-US" altLang="zh-CN" dirty="0"/>
              <a:t>IP</a:t>
            </a:r>
            <a:r>
              <a:rPr lang="zh-CN" altLang="zh-CN" dirty="0"/>
              <a:t>地址为</a:t>
            </a:r>
            <a:r>
              <a:rPr lang="en-US" altLang="zh-CN" dirty="0"/>
              <a:t>10.22.0.25</a:t>
            </a:r>
            <a:r>
              <a:rPr lang="zh-CN" altLang="zh-CN" dirty="0"/>
              <a:t>的主机发出的数据包很分散，我们调查了一下，发现</a:t>
            </a:r>
            <a:r>
              <a:rPr lang="en-US" altLang="zh-CN" dirty="0"/>
              <a:t>IP</a:t>
            </a:r>
            <a:r>
              <a:rPr lang="zh-CN" altLang="zh-CN" dirty="0"/>
              <a:t>地址为</a:t>
            </a:r>
            <a:r>
              <a:rPr lang="en-US" altLang="zh-CN" dirty="0"/>
              <a:t>10.22.0.25</a:t>
            </a:r>
            <a:r>
              <a:rPr lang="zh-CN" altLang="zh-CN" dirty="0"/>
              <a:t>的主机为该网络的网络管理系统主机，而它发包的对象是该网络中某台路由器的</a:t>
            </a:r>
            <a:r>
              <a:rPr lang="en-US" altLang="zh-CN" dirty="0"/>
              <a:t>IP</a:t>
            </a:r>
            <a:r>
              <a:rPr lang="zh-CN" altLang="zh-CN" dirty="0"/>
              <a:t>地址，也就是说网络的网管主机向这台路由器发出大量的网络包，导致网络流量异常并导致网络大量丢包，使网络处于不稳定状态。</a:t>
            </a:r>
          </a:p>
          <a:p>
            <a:pPr marL="0" indent="457200">
              <a:lnSpc>
                <a:spcPct val="100000"/>
              </a:lnSpc>
              <a:spcBef>
                <a:spcPts val="600"/>
              </a:spcBef>
              <a:buNone/>
            </a:pPr>
            <a:endParaRPr lang="zh-CN" altLang="en-US" dirty="0"/>
          </a:p>
        </p:txBody>
      </p:sp>
    </p:spTree>
    <p:extLst>
      <p:ext uri="{BB962C8B-B14F-4D97-AF65-F5344CB8AC3E}">
        <p14:creationId xmlns:p14="http://schemas.microsoft.com/office/powerpoint/2010/main" val="7168662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 </a:t>
            </a:r>
            <a:r>
              <a:rPr lang="zh-CN" altLang="en-US" dirty="0"/>
              <a:t>网络故障诊断与排除</a:t>
            </a:r>
          </a:p>
        </p:txBody>
      </p:sp>
      <p:sp>
        <p:nvSpPr>
          <p:cNvPr id="3" name="内容占位符 2"/>
          <p:cNvSpPr>
            <a:spLocks noGrp="1"/>
          </p:cNvSpPr>
          <p:nvPr>
            <p:ph idx="1"/>
          </p:nvPr>
        </p:nvSpPr>
        <p:spPr/>
        <p:txBody>
          <a:bodyPr/>
          <a:lstStyle/>
          <a:p>
            <a:pPr marL="0" indent="0">
              <a:buNone/>
            </a:pPr>
            <a:r>
              <a:rPr lang="en-US" altLang="zh-CN" dirty="0"/>
              <a:t>5.2.1 </a:t>
            </a:r>
            <a:r>
              <a:rPr lang="zh-CN" altLang="en-US" dirty="0"/>
              <a:t>任务要求</a:t>
            </a:r>
          </a:p>
          <a:p>
            <a:pPr marL="0" indent="0">
              <a:buNone/>
            </a:pPr>
            <a:r>
              <a:rPr lang="en-US" altLang="zh-CN" dirty="0"/>
              <a:t>1. </a:t>
            </a:r>
            <a:r>
              <a:rPr lang="zh-CN" altLang="en-US" dirty="0"/>
              <a:t>在办公楼的某一个电脑无法浏览网页，需要进行故障分析和排除解决问题。</a:t>
            </a:r>
          </a:p>
          <a:p>
            <a:pPr marL="0" indent="0">
              <a:buNone/>
            </a:pPr>
            <a:r>
              <a:rPr lang="en-US" altLang="zh-CN" dirty="0"/>
              <a:t>2. </a:t>
            </a:r>
            <a:r>
              <a:rPr lang="zh-CN" altLang="en-US" dirty="0"/>
              <a:t>办公楼二楼整个一层楼的网络速度非常慢，时常打不开网页，需要研究分析并排除故障。</a:t>
            </a:r>
          </a:p>
          <a:p>
            <a:pPr marL="0" indent="0">
              <a:buNone/>
            </a:pPr>
            <a:endParaRPr lang="zh-CN" altLang="en-US" dirty="0"/>
          </a:p>
        </p:txBody>
      </p:sp>
    </p:spTree>
    <p:extLst>
      <p:ext uri="{BB962C8B-B14F-4D97-AF65-F5344CB8AC3E}">
        <p14:creationId xmlns:p14="http://schemas.microsoft.com/office/powerpoint/2010/main" val="37771745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 </a:t>
            </a:r>
            <a:r>
              <a:rPr lang="zh-CN" altLang="en-US" dirty="0"/>
              <a:t>相关知识</a:t>
            </a:r>
          </a:p>
        </p:txBody>
      </p:sp>
      <p:sp>
        <p:nvSpPr>
          <p:cNvPr id="3" name="内容占位符 2"/>
          <p:cNvSpPr>
            <a:spLocks noGrp="1"/>
          </p:cNvSpPr>
          <p:nvPr>
            <p:ph idx="1"/>
          </p:nvPr>
        </p:nvSpPr>
        <p:spPr/>
        <p:txBody>
          <a:bodyPr/>
          <a:lstStyle/>
          <a:p>
            <a:pPr marL="0" indent="0">
              <a:buNone/>
            </a:pPr>
            <a:r>
              <a:rPr lang="en-US" altLang="zh-CN" dirty="0"/>
              <a:t>5.2.2.1 </a:t>
            </a:r>
            <a:r>
              <a:rPr lang="zh-CN" altLang="en-US" dirty="0"/>
              <a:t>网络故障类型</a:t>
            </a:r>
          </a:p>
          <a:p>
            <a:pPr marL="0" indent="0">
              <a:buNone/>
            </a:pPr>
            <a:r>
              <a:rPr lang="en-US" altLang="zh-CN" dirty="0"/>
              <a:t>1. </a:t>
            </a:r>
            <a:r>
              <a:rPr lang="zh-CN" altLang="en-US" dirty="0"/>
              <a:t>根据网络故障的性质划分</a:t>
            </a:r>
          </a:p>
          <a:p>
            <a:pPr marL="0" indent="0">
              <a:buNone/>
            </a:pPr>
            <a:r>
              <a:rPr lang="zh-CN" altLang="en-US" dirty="0"/>
              <a:t>（</a:t>
            </a:r>
            <a:r>
              <a:rPr lang="en-US" altLang="zh-CN" dirty="0"/>
              <a:t>1</a:t>
            </a:r>
            <a:r>
              <a:rPr lang="zh-CN" altLang="en-US" dirty="0"/>
              <a:t>）物理故障指的是设备或线路损坏、插头松动、线路受到严重电磁干扰等情况</a:t>
            </a:r>
            <a:r>
              <a:rPr lang="zh-CN" altLang="en-US" dirty="0" smtClean="0"/>
              <a:t>。</a:t>
            </a:r>
            <a:endParaRPr lang="en-US" altLang="zh-CN" dirty="0" smtClean="0"/>
          </a:p>
          <a:p>
            <a:pPr marL="0" indent="0">
              <a:buNone/>
            </a:pPr>
            <a:r>
              <a:rPr lang="zh-CN" altLang="en-US" dirty="0" smtClean="0"/>
              <a:t>（</a:t>
            </a:r>
            <a:r>
              <a:rPr lang="en-US" altLang="zh-CN" dirty="0" smtClean="0"/>
              <a:t>2</a:t>
            </a:r>
            <a:r>
              <a:rPr lang="zh-CN" altLang="en-US" dirty="0"/>
              <a:t>）逻辑故障中最常见的情况就是配置错误，就是指因为网络设备的配置原因而导致的网络异常或故障。</a:t>
            </a:r>
          </a:p>
        </p:txBody>
      </p:sp>
    </p:spTree>
    <p:extLst>
      <p:ext uri="{BB962C8B-B14F-4D97-AF65-F5344CB8AC3E}">
        <p14:creationId xmlns:p14="http://schemas.microsoft.com/office/powerpoint/2010/main" val="17895968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5.2.2.1 </a:t>
            </a:r>
            <a:r>
              <a:rPr lang="zh-CN" altLang="en-US" dirty="0"/>
              <a:t>网络故障</a:t>
            </a:r>
            <a:r>
              <a:rPr lang="zh-CN" altLang="en-US" dirty="0" smtClean="0"/>
              <a:t>类型</a:t>
            </a:r>
            <a:endParaRPr lang="zh-CN" altLang="en-US" dirty="0"/>
          </a:p>
        </p:txBody>
      </p:sp>
      <p:sp>
        <p:nvSpPr>
          <p:cNvPr id="3" name="内容占位符 2"/>
          <p:cNvSpPr>
            <a:spLocks noGrp="1"/>
          </p:cNvSpPr>
          <p:nvPr>
            <p:ph idx="1"/>
          </p:nvPr>
        </p:nvSpPr>
        <p:spPr/>
        <p:txBody>
          <a:bodyPr>
            <a:normAutofit fontScale="77500" lnSpcReduction="20000"/>
          </a:bodyPr>
          <a:lstStyle/>
          <a:p>
            <a:pPr marL="0" indent="0">
              <a:buNone/>
            </a:pPr>
            <a:r>
              <a:rPr lang="en-US" altLang="zh-CN" dirty="0"/>
              <a:t>2. </a:t>
            </a:r>
            <a:r>
              <a:rPr lang="zh-CN" altLang="en-US" dirty="0"/>
              <a:t>根据网络故障的</a:t>
            </a:r>
            <a:r>
              <a:rPr lang="zh-CN" altLang="en-US" dirty="0" smtClean="0"/>
              <a:t>对象划分</a:t>
            </a:r>
            <a:endParaRPr lang="en-US" altLang="zh-CN" dirty="0" smtClean="0"/>
          </a:p>
          <a:p>
            <a:pPr marL="0" indent="0">
              <a:lnSpc>
                <a:spcPct val="120000"/>
              </a:lnSpc>
              <a:spcBef>
                <a:spcPts val="600"/>
              </a:spcBef>
              <a:buNone/>
            </a:pPr>
            <a:r>
              <a:rPr lang="zh-CN" altLang="en-US" dirty="0"/>
              <a:t>（</a:t>
            </a:r>
            <a:r>
              <a:rPr lang="en-US" altLang="zh-CN" dirty="0"/>
              <a:t>1</a:t>
            </a:r>
            <a:r>
              <a:rPr lang="zh-CN" altLang="en-US" dirty="0"/>
              <a:t>）线路故障 </a:t>
            </a:r>
          </a:p>
          <a:p>
            <a:pPr marL="0" indent="0">
              <a:lnSpc>
                <a:spcPct val="120000"/>
              </a:lnSpc>
              <a:spcBef>
                <a:spcPts val="600"/>
              </a:spcBef>
              <a:buNone/>
            </a:pPr>
            <a:r>
              <a:rPr lang="zh-CN" altLang="en-US" dirty="0"/>
              <a:t>线路故障最常见的情况就是线路不通，诊断这种故障可用</a:t>
            </a:r>
            <a:r>
              <a:rPr lang="en-US" altLang="zh-CN" dirty="0"/>
              <a:t>ping</a:t>
            </a:r>
            <a:r>
              <a:rPr lang="zh-CN" altLang="en-US" dirty="0"/>
              <a:t>检查线路远端的设备端口是否还能响应，或检测该线路上的流量是否还存在</a:t>
            </a:r>
            <a:r>
              <a:rPr lang="zh-CN" altLang="en-US" dirty="0" smtClean="0"/>
              <a:t>。</a:t>
            </a:r>
            <a:endParaRPr lang="en-US" altLang="zh-CN" dirty="0" smtClean="0"/>
          </a:p>
          <a:p>
            <a:pPr marL="0" indent="0">
              <a:lnSpc>
                <a:spcPct val="120000"/>
              </a:lnSpc>
              <a:spcBef>
                <a:spcPts val="600"/>
              </a:spcBef>
              <a:buNone/>
            </a:pPr>
            <a:r>
              <a:rPr lang="zh-CN" altLang="en-US" dirty="0"/>
              <a:t>（</a:t>
            </a:r>
            <a:r>
              <a:rPr lang="en-US" altLang="zh-CN" dirty="0"/>
              <a:t>2</a:t>
            </a:r>
            <a:r>
              <a:rPr lang="zh-CN" altLang="en-US" dirty="0"/>
              <a:t>）路由器故障 </a:t>
            </a:r>
            <a:endParaRPr lang="en-US" altLang="zh-CN" dirty="0" smtClean="0"/>
          </a:p>
          <a:p>
            <a:pPr marL="0" indent="0">
              <a:lnSpc>
                <a:spcPct val="120000"/>
              </a:lnSpc>
              <a:spcBef>
                <a:spcPts val="600"/>
              </a:spcBef>
              <a:buNone/>
            </a:pPr>
            <a:r>
              <a:rPr lang="zh-CN" altLang="en-US" dirty="0"/>
              <a:t>需要利用</a:t>
            </a:r>
            <a:r>
              <a:rPr lang="en-US" altLang="zh-CN" dirty="0"/>
              <a:t>MIB</a:t>
            </a:r>
            <a:r>
              <a:rPr lang="zh-CN" altLang="en-US" dirty="0"/>
              <a:t>变量浏览器，用它收集路由器的路由表、端口流量数据、计费数据、路由器</a:t>
            </a:r>
            <a:r>
              <a:rPr lang="en-US" altLang="zh-CN" dirty="0"/>
              <a:t>CPU</a:t>
            </a:r>
            <a:r>
              <a:rPr lang="zh-CN" altLang="en-US" dirty="0"/>
              <a:t>的温度、负载以及路由器的内存余量等数据，通常情况下网络管理系统有专门的管理进程不断地检测路由器的关键数据，并及时给出报警</a:t>
            </a:r>
            <a:r>
              <a:rPr lang="zh-CN" altLang="en-US" dirty="0" smtClean="0"/>
              <a:t>。</a:t>
            </a:r>
            <a:endParaRPr lang="en-US" altLang="zh-CN" dirty="0" smtClean="0"/>
          </a:p>
          <a:p>
            <a:pPr marL="0" indent="0">
              <a:lnSpc>
                <a:spcPct val="120000"/>
              </a:lnSpc>
              <a:spcBef>
                <a:spcPts val="600"/>
              </a:spcBef>
              <a:buNone/>
            </a:pPr>
            <a:r>
              <a:rPr lang="zh-CN" altLang="en-US" dirty="0"/>
              <a:t>另一种路由器故障就是自身的配置错误。</a:t>
            </a:r>
          </a:p>
        </p:txBody>
      </p:sp>
    </p:spTree>
    <p:extLst>
      <p:ext uri="{BB962C8B-B14F-4D97-AF65-F5344CB8AC3E}">
        <p14:creationId xmlns:p14="http://schemas.microsoft.com/office/powerpoint/2010/main" val="6137288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5.2.2.1 </a:t>
            </a:r>
            <a:r>
              <a:rPr lang="zh-CN" altLang="en-US" dirty="0"/>
              <a:t>网络故障类型</a:t>
            </a:r>
          </a:p>
        </p:txBody>
      </p:sp>
      <p:sp>
        <p:nvSpPr>
          <p:cNvPr id="3" name="内容占位符 2"/>
          <p:cNvSpPr>
            <a:spLocks noGrp="1"/>
          </p:cNvSpPr>
          <p:nvPr>
            <p:ph idx="1"/>
          </p:nvPr>
        </p:nvSpPr>
        <p:spPr/>
        <p:txBody>
          <a:bodyPr/>
          <a:lstStyle/>
          <a:p>
            <a:pPr marL="0" indent="0">
              <a:buNone/>
            </a:pPr>
            <a:r>
              <a:rPr lang="zh-CN" altLang="en-US" dirty="0"/>
              <a:t>（</a:t>
            </a:r>
            <a:r>
              <a:rPr lang="en-US" altLang="zh-CN" dirty="0"/>
              <a:t>3</a:t>
            </a:r>
            <a:r>
              <a:rPr lang="zh-CN" altLang="en-US" dirty="0"/>
              <a:t>） 主机</a:t>
            </a:r>
            <a:r>
              <a:rPr lang="zh-CN" altLang="en-US" dirty="0" smtClean="0"/>
              <a:t>故障</a:t>
            </a:r>
            <a:endParaRPr lang="en-US" altLang="zh-CN" dirty="0" smtClean="0"/>
          </a:p>
          <a:p>
            <a:pPr marL="0" indent="0">
              <a:buNone/>
            </a:pPr>
            <a:r>
              <a:rPr lang="zh-CN" altLang="en-US" dirty="0"/>
              <a:t>主机故障常见的现象就是主机的配置不当</a:t>
            </a:r>
            <a:r>
              <a:rPr lang="zh-CN" altLang="en-US" dirty="0" smtClean="0"/>
              <a:t>。</a:t>
            </a:r>
            <a:endParaRPr lang="en-US" altLang="zh-CN" dirty="0" smtClean="0"/>
          </a:p>
          <a:p>
            <a:pPr marL="0" indent="0">
              <a:buNone/>
            </a:pPr>
            <a:r>
              <a:rPr lang="zh-CN" altLang="en-US" dirty="0"/>
              <a:t>另外，还有一些主机的其他故障，比如不当共享本机硬盘等，将导致恶意攻击者非法利用该主机的资源，再如防火墙地址权限设置不当，也会造成网络的连接故障，只要在设置使用防火墙时加以注意，这种故障就能解决</a:t>
            </a:r>
            <a:r>
              <a:rPr lang="zh-CN" altLang="en-US" dirty="0" smtClean="0"/>
              <a:t>。</a:t>
            </a:r>
            <a:endParaRPr lang="en-US" altLang="zh-CN" dirty="0" smtClean="0"/>
          </a:p>
          <a:p>
            <a:pPr marL="0" indent="0">
              <a:buNone/>
            </a:pPr>
            <a:r>
              <a:rPr lang="zh-CN" altLang="en-US" dirty="0"/>
              <a:t>发现主机故障是一件困难的事情，特别是别人恶意的攻击。一般可以通过监视主机的流量、或扫描主机端口和服务来防止可能的漏洞。</a:t>
            </a:r>
          </a:p>
        </p:txBody>
      </p:sp>
    </p:spTree>
    <p:extLst>
      <p:ext uri="{BB962C8B-B14F-4D97-AF65-F5344CB8AC3E}">
        <p14:creationId xmlns:p14="http://schemas.microsoft.com/office/powerpoint/2010/main" val="18588927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5.2.2.2 </a:t>
            </a:r>
            <a:r>
              <a:rPr lang="zh-CN" altLang="en-US" dirty="0"/>
              <a:t>常见故障原因</a:t>
            </a:r>
          </a:p>
        </p:txBody>
      </p:sp>
      <p:sp>
        <p:nvSpPr>
          <p:cNvPr id="3" name="内容占位符 2"/>
          <p:cNvSpPr>
            <a:spLocks noGrp="1"/>
          </p:cNvSpPr>
          <p:nvPr>
            <p:ph idx="1"/>
          </p:nvPr>
        </p:nvSpPr>
        <p:spPr/>
        <p:txBody>
          <a:bodyPr>
            <a:normAutofit fontScale="85000" lnSpcReduction="20000"/>
          </a:bodyPr>
          <a:lstStyle/>
          <a:p>
            <a:pPr marL="0" indent="0">
              <a:buNone/>
            </a:pPr>
            <a:r>
              <a:rPr lang="en-US" altLang="zh-CN" dirty="0" smtClean="0"/>
              <a:t>1. </a:t>
            </a:r>
            <a:r>
              <a:rPr lang="zh-CN" altLang="en-US" dirty="0" smtClean="0"/>
              <a:t>网络</a:t>
            </a:r>
            <a:r>
              <a:rPr lang="zh-CN" altLang="en-US" dirty="0"/>
              <a:t>连接</a:t>
            </a:r>
            <a:r>
              <a:rPr lang="zh-CN" altLang="en-US" dirty="0" smtClean="0"/>
              <a:t>性</a:t>
            </a:r>
            <a:endParaRPr lang="en-US" altLang="zh-CN" dirty="0" smtClean="0"/>
          </a:p>
          <a:p>
            <a:pPr marL="0" indent="0">
              <a:lnSpc>
                <a:spcPct val="120000"/>
              </a:lnSpc>
              <a:spcBef>
                <a:spcPts val="600"/>
              </a:spcBef>
              <a:buNone/>
            </a:pPr>
            <a:r>
              <a:rPr lang="zh-CN" altLang="en-US" dirty="0"/>
              <a:t>（</a:t>
            </a:r>
            <a:r>
              <a:rPr lang="en-US" altLang="zh-CN" dirty="0"/>
              <a:t>1</a:t>
            </a:r>
            <a:r>
              <a:rPr lang="zh-CN" altLang="en-US" dirty="0"/>
              <a:t>）当发生故障的时候，应该首先考虑网络的连通性。</a:t>
            </a:r>
          </a:p>
          <a:p>
            <a:pPr marL="0" indent="0">
              <a:lnSpc>
                <a:spcPct val="120000"/>
              </a:lnSpc>
              <a:spcBef>
                <a:spcPts val="600"/>
              </a:spcBef>
              <a:buNone/>
            </a:pPr>
            <a:r>
              <a:rPr lang="zh-CN" altLang="en-US" dirty="0"/>
              <a:t>（</a:t>
            </a:r>
            <a:r>
              <a:rPr lang="en-US" altLang="zh-CN" dirty="0"/>
              <a:t>2</a:t>
            </a:r>
            <a:r>
              <a:rPr lang="zh-CN" altLang="en-US" dirty="0"/>
              <a:t>）网卡、跳线、网线、交换机、</a:t>
            </a:r>
            <a:r>
              <a:rPr lang="en-US" altLang="zh-CN" dirty="0"/>
              <a:t>Modem</a:t>
            </a:r>
            <a:r>
              <a:rPr lang="zh-CN" altLang="en-US" dirty="0"/>
              <a:t>等设备及通信介质的故障都可能造成连通性的问题。</a:t>
            </a:r>
          </a:p>
          <a:p>
            <a:pPr marL="0" indent="0">
              <a:lnSpc>
                <a:spcPct val="120000"/>
              </a:lnSpc>
              <a:spcBef>
                <a:spcPts val="600"/>
              </a:spcBef>
              <a:buNone/>
            </a:pPr>
            <a:r>
              <a:rPr lang="zh-CN" altLang="en-US" dirty="0"/>
              <a:t>（</a:t>
            </a:r>
            <a:r>
              <a:rPr lang="en-US" altLang="zh-CN" dirty="0"/>
              <a:t>3</a:t>
            </a:r>
            <a:r>
              <a:rPr lang="zh-CN" altLang="en-US" dirty="0"/>
              <a:t>）其中，任何一个设备的损坏，都会导致网络连接中断。</a:t>
            </a:r>
          </a:p>
          <a:p>
            <a:pPr marL="0" indent="0">
              <a:lnSpc>
                <a:spcPct val="120000"/>
              </a:lnSpc>
              <a:spcBef>
                <a:spcPts val="600"/>
              </a:spcBef>
              <a:buNone/>
            </a:pPr>
            <a:r>
              <a:rPr lang="zh-CN" altLang="en-US" dirty="0"/>
              <a:t>（</a:t>
            </a:r>
            <a:r>
              <a:rPr lang="en-US" altLang="zh-CN" dirty="0"/>
              <a:t>4</a:t>
            </a:r>
            <a:r>
              <a:rPr lang="zh-CN" altLang="en-US" dirty="0"/>
              <a:t>）可以采用软件和硬件工具对网络的连通性进行检测。</a:t>
            </a:r>
          </a:p>
          <a:p>
            <a:pPr marL="0" indent="0">
              <a:lnSpc>
                <a:spcPct val="120000"/>
              </a:lnSpc>
              <a:spcBef>
                <a:spcPts val="600"/>
              </a:spcBef>
              <a:buNone/>
            </a:pPr>
            <a:r>
              <a:rPr lang="zh-CN" altLang="en-US" dirty="0"/>
              <a:t>（</a:t>
            </a:r>
            <a:r>
              <a:rPr lang="en-US" altLang="zh-CN" dirty="0"/>
              <a:t>5</a:t>
            </a:r>
            <a:r>
              <a:rPr lang="zh-CN" altLang="en-US" dirty="0"/>
              <a:t>）当排除由于网络协议配置不当导致故障发生的可能后，就应该检查网卡和其他网络连接设备的指示灯是否正常，并对网络连接线缆进行连通性测试。</a:t>
            </a:r>
          </a:p>
          <a:p>
            <a:pPr marL="0" indent="0">
              <a:buNone/>
            </a:pPr>
            <a:endParaRPr lang="zh-CN" altLang="en-US" dirty="0"/>
          </a:p>
        </p:txBody>
      </p:sp>
    </p:spTree>
    <p:extLst>
      <p:ext uri="{BB962C8B-B14F-4D97-AF65-F5344CB8AC3E}">
        <p14:creationId xmlns:p14="http://schemas.microsoft.com/office/powerpoint/2010/main" val="30122420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2261" y="365126"/>
            <a:ext cx="8410669" cy="1325563"/>
          </a:xfrm>
        </p:spPr>
        <p:txBody>
          <a:bodyPr>
            <a:normAutofit/>
          </a:bodyPr>
          <a:lstStyle/>
          <a:p>
            <a:r>
              <a:rPr lang="zh-CN" altLang="en-US" sz="4000" dirty="0"/>
              <a:t>任务</a:t>
            </a:r>
            <a:r>
              <a:rPr lang="en-US" altLang="zh-CN" sz="4000" dirty="0"/>
              <a:t>1 </a:t>
            </a:r>
            <a:r>
              <a:rPr lang="zh-CN" altLang="en-US" sz="4000" dirty="0"/>
              <a:t>日常网络管理的操作</a:t>
            </a:r>
            <a:endParaRPr lang="zh-CN" altLang="en-US" sz="4000" dirty="0"/>
          </a:p>
        </p:txBody>
      </p:sp>
      <p:sp>
        <p:nvSpPr>
          <p:cNvPr id="6" name="内容占位符 5"/>
          <p:cNvSpPr>
            <a:spLocks noGrp="1"/>
          </p:cNvSpPr>
          <p:nvPr>
            <p:ph idx="1"/>
          </p:nvPr>
        </p:nvSpPr>
        <p:spPr/>
        <p:txBody>
          <a:bodyPr/>
          <a:lstStyle/>
          <a:p>
            <a:pPr marL="0" indent="0">
              <a:buNone/>
            </a:pPr>
            <a:r>
              <a:rPr lang="en-US" altLang="zh-CN" dirty="0"/>
              <a:t>5.1.1 </a:t>
            </a:r>
            <a:r>
              <a:rPr lang="zh-CN" altLang="en-US" dirty="0"/>
              <a:t>任务要求</a:t>
            </a:r>
          </a:p>
          <a:p>
            <a:pPr marL="0" indent="0">
              <a:buNone/>
            </a:pPr>
            <a:r>
              <a:rPr lang="en-US" altLang="zh-CN" dirty="0"/>
              <a:t>1. </a:t>
            </a:r>
            <a:r>
              <a:rPr lang="zh-CN" altLang="en-US" dirty="0"/>
              <a:t>使用</a:t>
            </a:r>
            <a:r>
              <a:rPr lang="en-US" altLang="zh-CN" dirty="0"/>
              <a:t>Ping</a:t>
            </a:r>
            <a:r>
              <a:rPr lang="zh-CN" altLang="en-US" dirty="0"/>
              <a:t>命令检查二层办公室网络的连通性</a:t>
            </a:r>
          </a:p>
          <a:p>
            <a:pPr marL="0" indent="0">
              <a:buNone/>
            </a:pPr>
            <a:r>
              <a:rPr lang="en-US" altLang="zh-CN" dirty="0"/>
              <a:t>2. </a:t>
            </a:r>
            <a:r>
              <a:rPr lang="zh-CN" altLang="en-US" dirty="0"/>
              <a:t>使用检测工具查找校园网网速变慢的原因</a:t>
            </a:r>
            <a:endParaRPr lang="zh-CN" altLang="en-US" dirty="0"/>
          </a:p>
        </p:txBody>
      </p:sp>
    </p:spTree>
    <p:extLst>
      <p:ext uri="{BB962C8B-B14F-4D97-AF65-F5344CB8AC3E}">
        <p14:creationId xmlns:p14="http://schemas.microsoft.com/office/powerpoint/2010/main" val="3106226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5.2.2.2 </a:t>
            </a:r>
            <a:r>
              <a:rPr lang="zh-CN" altLang="en-US" dirty="0"/>
              <a:t>常见故障原因</a:t>
            </a:r>
          </a:p>
        </p:txBody>
      </p:sp>
      <p:sp>
        <p:nvSpPr>
          <p:cNvPr id="3" name="内容占位符 2"/>
          <p:cNvSpPr>
            <a:spLocks noGrp="1"/>
          </p:cNvSpPr>
          <p:nvPr>
            <p:ph idx="1"/>
          </p:nvPr>
        </p:nvSpPr>
        <p:spPr/>
        <p:txBody>
          <a:bodyPr/>
          <a:lstStyle/>
          <a:p>
            <a:pPr marL="0" indent="0">
              <a:buNone/>
            </a:pPr>
            <a:r>
              <a:rPr lang="en-US" altLang="zh-CN" dirty="0"/>
              <a:t>2. </a:t>
            </a:r>
            <a:r>
              <a:rPr lang="zh-CN" altLang="en-US" dirty="0"/>
              <a:t>配置文件和选项</a:t>
            </a:r>
          </a:p>
          <a:p>
            <a:pPr marL="0" indent="0">
              <a:buNone/>
            </a:pPr>
            <a:r>
              <a:rPr lang="zh-CN" altLang="en-US" dirty="0"/>
              <a:t>服务器、电脑都有配置选项，配置文件和配置选项设置不当，同样会导致网络故障。服务器权限的设置不当，会导致资源无法共享的故障。电脑网卡配置不当，会导致无法连接的故障。当网络内所有的服务都无法实现时，应当检查交换设备。</a:t>
            </a:r>
          </a:p>
          <a:p>
            <a:pPr marL="0" indent="0">
              <a:buNone/>
            </a:pPr>
            <a:r>
              <a:rPr lang="en-US" altLang="zh-CN" dirty="0"/>
              <a:t>3. </a:t>
            </a:r>
            <a:r>
              <a:rPr lang="zh-CN" altLang="en-US" dirty="0"/>
              <a:t>网络协议</a:t>
            </a:r>
          </a:p>
          <a:p>
            <a:pPr marL="0" indent="0">
              <a:buNone/>
            </a:pPr>
            <a:r>
              <a:rPr lang="zh-CN" altLang="en-US" dirty="0"/>
              <a:t>没有网络协议，网络设备和电脑之间就无法通信，是不能实现资源共享的，安装正确的网络协议才能进行网络通信。</a:t>
            </a:r>
          </a:p>
          <a:p>
            <a:pPr marL="0" indent="0">
              <a:buNone/>
            </a:pPr>
            <a:endParaRPr lang="zh-CN" altLang="en-US" dirty="0"/>
          </a:p>
        </p:txBody>
      </p:sp>
    </p:spTree>
    <p:extLst>
      <p:ext uri="{BB962C8B-B14F-4D97-AF65-F5344CB8AC3E}">
        <p14:creationId xmlns:p14="http://schemas.microsoft.com/office/powerpoint/2010/main" val="14114626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5.2.2.3 </a:t>
            </a:r>
            <a:r>
              <a:rPr lang="zh-CN" altLang="en-US" dirty="0"/>
              <a:t>故障排除过程</a:t>
            </a:r>
          </a:p>
        </p:txBody>
      </p:sp>
      <p:sp>
        <p:nvSpPr>
          <p:cNvPr id="3" name="内容占位符 2"/>
          <p:cNvSpPr>
            <a:spLocks noGrp="1"/>
          </p:cNvSpPr>
          <p:nvPr>
            <p:ph idx="1"/>
          </p:nvPr>
        </p:nvSpPr>
        <p:spPr/>
        <p:txBody>
          <a:bodyPr/>
          <a:lstStyle/>
          <a:p>
            <a:pPr marL="0" indent="0">
              <a:buNone/>
            </a:pPr>
            <a:r>
              <a:rPr lang="en-US" altLang="zh-CN" dirty="0" smtClean="0"/>
              <a:t>1. </a:t>
            </a:r>
            <a:r>
              <a:rPr lang="zh-CN" altLang="en-US" dirty="0" smtClean="0"/>
              <a:t>识别故障现象</a:t>
            </a:r>
            <a:endParaRPr lang="en-US" altLang="zh-CN" dirty="0" smtClean="0"/>
          </a:p>
          <a:p>
            <a:pPr marL="0" indent="0">
              <a:buNone/>
            </a:pPr>
            <a:r>
              <a:rPr lang="zh-CN" altLang="en-US" dirty="0"/>
              <a:t>识别故障现象时，应该向操作者询问以下几个问题：</a:t>
            </a:r>
          </a:p>
          <a:p>
            <a:pPr marL="0" indent="0">
              <a:buNone/>
            </a:pPr>
            <a:r>
              <a:rPr lang="zh-CN" altLang="en-US" dirty="0"/>
              <a:t>（</a:t>
            </a:r>
            <a:r>
              <a:rPr lang="en-US" altLang="zh-CN" dirty="0"/>
              <a:t>1</a:t>
            </a:r>
            <a:r>
              <a:rPr lang="zh-CN" altLang="en-US" dirty="0"/>
              <a:t>）当被记录的故障现象发生时，正在运行什么进程（即操作者正在对电脑进行什么操作）。</a:t>
            </a:r>
          </a:p>
          <a:p>
            <a:pPr marL="0" indent="0">
              <a:buNone/>
            </a:pPr>
            <a:r>
              <a:rPr lang="zh-CN" altLang="en-US" dirty="0"/>
              <a:t>（</a:t>
            </a:r>
            <a:r>
              <a:rPr lang="en-US" altLang="zh-CN" dirty="0"/>
              <a:t>2</a:t>
            </a:r>
            <a:r>
              <a:rPr lang="zh-CN" altLang="en-US" dirty="0"/>
              <a:t>）这个进程以前运行过吗？</a:t>
            </a:r>
          </a:p>
          <a:p>
            <a:pPr marL="0" indent="0">
              <a:buNone/>
            </a:pPr>
            <a:r>
              <a:rPr lang="zh-CN" altLang="en-US" dirty="0"/>
              <a:t>（</a:t>
            </a:r>
            <a:r>
              <a:rPr lang="en-US" altLang="zh-CN" dirty="0"/>
              <a:t>3</a:t>
            </a:r>
            <a:r>
              <a:rPr lang="zh-CN" altLang="en-US" dirty="0"/>
              <a:t>）以前这个进程的运行是否成功？</a:t>
            </a:r>
          </a:p>
          <a:p>
            <a:pPr marL="0" indent="0">
              <a:buNone/>
            </a:pPr>
            <a:r>
              <a:rPr lang="zh-CN" altLang="en-US" dirty="0"/>
              <a:t>（</a:t>
            </a:r>
            <a:r>
              <a:rPr lang="en-US" altLang="zh-CN" dirty="0"/>
              <a:t>4</a:t>
            </a:r>
            <a:r>
              <a:rPr lang="zh-CN" altLang="en-US" dirty="0"/>
              <a:t>）这个进程最后一次成功运行是什么时候？</a:t>
            </a:r>
          </a:p>
          <a:p>
            <a:pPr marL="0" indent="0">
              <a:buNone/>
            </a:pPr>
            <a:r>
              <a:rPr lang="zh-CN" altLang="en-US" dirty="0"/>
              <a:t>（</a:t>
            </a:r>
            <a:r>
              <a:rPr lang="en-US" altLang="zh-CN" dirty="0"/>
              <a:t>5</a:t>
            </a:r>
            <a:r>
              <a:rPr lang="zh-CN" altLang="en-US" dirty="0"/>
              <a:t>）从那时起，哪些发生了改变？</a:t>
            </a:r>
          </a:p>
          <a:p>
            <a:pPr marL="0" indent="0">
              <a:buNone/>
            </a:pPr>
            <a:endParaRPr lang="zh-CN" altLang="en-US" dirty="0"/>
          </a:p>
        </p:txBody>
      </p:sp>
    </p:spTree>
    <p:extLst>
      <p:ext uri="{BB962C8B-B14F-4D97-AF65-F5344CB8AC3E}">
        <p14:creationId xmlns:p14="http://schemas.microsoft.com/office/powerpoint/2010/main" val="42632237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5.2.2.3 </a:t>
            </a:r>
            <a:r>
              <a:rPr lang="zh-CN" altLang="en-US" dirty="0"/>
              <a:t>故障排除过程</a:t>
            </a:r>
          </a:p>
        </p:txBody>
      </p:sp>
      <p:sp>
        <p:nvSpPr>
          <p:cNvPr id="3" name="内容占位符 2"/>
          <p:cNvSpPr>
            <a:spLocks noGrp="1"/>
          </p:cNvSpPr>
          <p:nvPr>
            <p:ph idx="1"/>
          </p:nvPr>
        </p:nvSpPr>
        <p:spPr/>
        <p:txBody>
          <a:bodyPr/>
          <a:lstStyle/>
          <a:p>
            <a:pPr marL="0" indent="0">
              <a:buNone/>
            </a:pPr>
            <a:r>
              <a:rPr lang="en-US" altLang="zh-CN" dirty="0"/>
              <a:t>2. </a:t>
            </a:r>
            <a:r>
              <a:rPr lang="zh-CN" altLang="en-US" dirty="0"/>
              <a:t>对故障现象进行详细</a:t>
            </a:r>
            <a:r>
              <a:rPr lang="zh-CN" altLang="en-US" dirty="0" smtClean="0"/>
              <a:t>描述</a:t>
            </a:r>
            <a:endParaRPr lang="en-US" altLang="zh-CN" dirty="0" smtClean="0"/>
          </a:p>
          <a:p>
            <a:pPr marL="0" indent="0">
              <a:buNone/>
            </a:pPr>
            <a:r>
              <a:rPr lang="zh-CN" altLang="en-US" dirty="0"/>
              <a:t>对此在排除故障前，可以按以下步骤执行：</a:t>
            </a:r>
          </a:p>
          <a:p>
            <a:pPr marL="0" indent="0">
              <a:buNone/>
            </a:pPr>
            <a:r>
              <a:rPr lang="zh-CN" altLang="en-US" dirty="0"/>
              <a:t>（</a:t>
            </a:r>
            <a:r>
              <a:rPr lang="en-US" altLang="zh-CN" dirty="0"/>
              <a:t>1</a:t>
            </a:r>
            <a:r>
              <a:rPr lang="zh-CN" altLang="en-US" dirty="0"/>
              <a:t>）收集有关故障现象的信息；</a:t>
            </a:r>
          </a:p>
          <a:p>
            <a:pPr marL="0" indent="0">
              <a:buNone/>
            </a:pPr>
            <a:r>
              <a:rPr lang="zh-CN" altLang="en-US" dirty="0"/>
              <a:t>（</a:t>
            </a:r>
            <a:r>
              <a:rPr lang="en-US" altLang="zh-CN" dirty="0"/>
              <a:t>2</a:t>
            </a:r>
            <a:r>
              <a:rPr lang="zh-CN" altLang="en-US" dirty="0"/>
              <a:t>）对问题和故障现象进行详细描述；</a:t>
            </a:r>
          </a:p>
          <a:p>
            <a:pPr marL="0" indent="0">
              <a:buNone/>
            </a:pPr>
            <a:r>
              <a:rPr lang="zh-CN" altLang="en-US" dirty="0"/>
              <a:t>（</a:t>
            </a:r>
            <a:r>
              <a:rPr lang="en-US" altLang="zh-CN" dirty="0"/>
              <a:t>3</a:t>
            </a:r>
            <a:r>
              <a:rPr lang="zh-CN" altLang="en-US" dirty="0"/>
              <a:t>）注意细节；</a:t>
            </a:r>
          </a:p>
          <a:p>
            <a:pPr marL="0" indent="0">
              <a:buNone/>
            </a:pPr>
            <a:r>
              <a:rPr lang="zh-CN" altLang="en-US" dirty="0"/>
              <a:t>（</a:t>
            </a:r>
            <a:r>
              <a:rPr lang="en-US" altLang="zh-CN" dirty="0"/>
              <a:t>4</a:t>
            </a:r>
            <a:r>
              <a:rPr lang="zh-CN" altLang="en-US" dirty="0"/>
              <a:t>）把所有的问题都记下来；</a:t>
            </a:r>
          </a:p>
          <a:p>
            <a:pPr marL="0" indent="0">
              <a:buNone/>
            </a:pPr>
            <a:r>
              <a:rPr lang="zh-CN" altLang="en-US" dirty="0"/>
              <a:t>（</a:t>
            </a:r>
            <a:r>
              <a:rPr lang="en-US" altLang="zh-CN" dirty="0"/>
              <a:t>5</a:t>
            </a:r>
            <a:r>
              <a:rPr lang="zh-CN" altLang="en-US" dirty="0"/>
              <a:t>）不要匆忙下结论。</a:t>
            </a:r>
          </a:p>
          <a:p>
            <a:pPr marL="0" indent="0">
              <a:buNone/>
            </a:pPr>
            <a:endParaRPr lang="zh-CN" altLang="en-US" dirty="0"/>
          </a:p>
        </p:txBody>
      </p:sp>
    </p:spTree>
    <p:extLst>
      <p:ext uri="{BB962C8B-B14F-4D97-AF65-F5344CB8AC3E}">
        <p14:creationId xmlns:p14="http://schemas.microsoft.com/office/powerpoint/2010/main" val="41901178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5.2.2.3 </a:t>
            </a:r>
            <a:r>
              <a:rPr lang="zh-CN" altLang="en-US" dirty="0"/>
              <a:t>故障排除过程</a:t>
            </a:r>
          </a:p>
        </p:txBody>
      </p:sp>
      <p:sp>
        <p:nvSpPr>
          <p:cNvPr id="3" name="内容占位符 2"/>
          <p:cNvSpPr>
            <a:spLocks noGrp="1"/>
          </p:cNvSpPr>
          <p:nvPr>
            <p:ph idx="1"/>
          </p:nvPr>
        </p:nvSpPr>
        <p:spPr/>
        <p:txBody>
          <a:bodyPr/>
          <a:lstStyle/>
          <a:p>
            <a:pPr marL="0" indent="0">
              <a:buNone/>
            </a:pPr>
            <a:r>
              <a:rPr lang="en-US" altLang="zh-CN" dirty="0"/>
              <a:t>3. </a:t>
            </a:r>
            <a:r>
              <a:rPr lang="zh-CN" altLang="en-US" dirty="0"/>
              <a:t>列举可能导致错误的原因</a:t>
            </a:r>
          </a:p>
          <a:p>
            <a:pPr marL="0" indent="0">
              <a:buNone/>
            </a:pPr>
            <a:r>
              <a:rPr lang="zh-CN" altLang="en-US" dirty="0"/>
              <a:t>考虑，导致无法查看信息的原因可能有哪些，如网卡硬件故障、网络连接故障、网络设备（如集线器、交换机）故障、</a:t>
            </a:r>
            <a:r>
              <a:rPr lang="en-US" altLang="zh-CN" dirty="0"/>
              <a:t>TCP/IP</a:t>
            </a:r>
            <a:r>
              <a:rPr lang="zh-CN" altLang="en-US" dirty="0"/>
              <a:t>协议设置不当等等。根据出错的可能性把这些原因按优先级别进行排序，一个个先后排除。</a:t>
            </a:r>
          </a:p>
          <a:p>
            <a:pPr marL="0" indent="0">
              <a:buNone/>
            </a:pPr>
            <a:r>
              <a:rPr lang="en-US" altLang="zh-CN" dirty="0"/>
              <a:t>4. </a:t>
            </a:r>
            <a:r>
              <a:rPr lang="zh-CN" altLang="en-US" dirty="0"/>
              <a:t>缩小搜索范围</a:t>
            </a:r>
          </a:p>
          <a:p>
            <a:pPr marL="0" indent="0">
              <a:buNone/>
            </a:pPr>
            <a:r>
              <a:rPr lang="zh-CN" altLang="en-US" dirty="0"/>
              <a:t>对所有列出的可能导致错误的原因逐一进行测试，而且不要根据一次测试，就断定某一区域的网络是运行正常或是不正常。</a:t>
            </a:r>
          </a:p>
        </p:txBody>
      </p:sp>
    </p:spTree>
    <p:extLst>
      <p:ext uri="{BB962C8B-B14F-4D97-AF65-F5344CB8AC3E}">
        <p14:creationId xmlns:p14="http://schemas.microsoft.com/office/powerpoint/2010/main" val="31623171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5.2.2.3 </a:t>
            </a:r>
            <a:r>
              <a:rPr lang="zh-CN" altLang="en-US" dirty="0"/>
              <a:t>故障排除过程</a:t>
            </a:r>
          </a:p>
        </p:txBody>
      </p:sp>
      <p:sp>
        <p:nvSpPr>
          <p:cNvPr id="3" name="内容占位符 2"/>
          <p:cNvSpPr>
            <a:spLocks noGrp="1"/>
          </p:cNvSpPr>
          <p:nvPr>
            <p:ph idx="1"/>
          </p:nvPr>
        </p:nvSpPr>
        <p:spPr/>
        <p:txBody>
          <a:bodyPr>
            <a:normAutofit lnSpcReduction="10000"/>
          </a:bodyPr>
          <a:lstStyle/>
          <a:p>
            <a:pPr marL="0" indent="0">
              <a:buNone/>
            </a:pPr>
            <a:r>
              <a:rPr lang="en-US" altLang="zh-CN" dirty="0"/>
              <a:t>5. </a:t>
            </a:r>
            <a:r>
              <a:rPr lang="zh-CN" altLang="en-US" dirty="0"/>
              <a:t>隔离错误</a:t>
            </a:r>
          </a:p>
          <a:p>
            <a:pPr marL="0" indent="0">
              <a:buNone/>
            </a:pPr>
            <a:r>
              <a:rPr lang="zh-CN" altLang="en-US" dirty="0"/>
              <a:t>经过你的一番折腾后，这时你基本上知道了故障的部位，对于电脑的错误，你可以开始检查该电脑网卡是否安装好、</a:t>
            </a:r>
            <a:r>
              <a:rPr lang="en-US" altLang="zh-CN" dirty="0"/>
              <a:t>TCP/IP</a:t>
            </a:r>
            <a:r>
              <a:rPr lang="zh-CN" altLang="en-US" dirty="0"/>
              <a:t>协议是否安装并设置正确、</a:t>
            </a:r>
            <a:r>
              <a:rPr lang="en-US" altLang="zh-CN" dirty="0"/>
              <a:t>Web</a:t>
            </a:r>
            <a:r>
              <a:rPr lang="zh-CN" altLang="en-US" dirty="0"/>
              <a:t>浏览器的连接设置是否得当等一切与已知故障现象有关的内容</a:t>
            </a:r>
            <a:r>
              <a:rPr lang="zh-CN" altLang="en-US" dirty="0" smtClean="0"/>
              <a:t>。</a:t>
            </a:r>
            <a:endParaRPr lang="en-US" altLang="zh-CN" dirty="0" smtClean="0"/>
          </a:p>
          <a:p>
            <a:pPr marL="0" indent="0">
              <a:buNone/>
            </a:pPr>
            <a:r>
              <a:rPr lang="en-US" altLang="zh-CN" dirty="0"/>
              <a:t>6. </a:t>
            </a:r>
            <a:r>
              <a:rPr lang="zh-CN" altLang="en-US" dirty="0"/>
              <a:t>故障分析</a:t>
            </a:r>
          </a:p>
          <a:p>
            <a:pPr marL="0" indent="0">
              <a:buNone/>
            </a:pPr>
            <a:r>
              <a:rPr lang="zh-CN" altLang="en-US" dirty="0"/>
              <a:t>处理完问题后，作为网络管理员，还必须搞清楚故障是如何发生的，是什么原因导致了故障的发生，以后如何避免类似故障的发生，拟定相应的对策，采取必要的措施，制定严格的规章制度。</a:t>
            </a:r>
          </a:p>
          <a:p>
            <a:pPr marL="0" indent="0">
              <a:buNone/>
            </a:pPr>
            <a:endParaRPr lang="zh-CN" altLang="en-US" dirty="0"/>
          </a:p>
        </p:txBody>
      </p:sp>
    </p:spTree>
    <p:extLst>
      <p:ext uri="{BB962C8B-B14F-4D97-AF65-F5344CB8AC3E}">
        <p14:creationId xmlns:p14="http://schemas.microsoft.com/office/powerpoint/2010/main" val="12796637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5.2.2.3 </a:t>
            </a:r>
            <a:r>
              <a:rPr lang="zh-CN" altLang="en-US" dirty="0"/>
              <a:t>故障排除过程</a:t>
            </a:r>
          </a:p>
        </p:txBody>
      </p:sp>
      <p:sp>
        <p:nvSpPr>
          <p:cNvPr id="3" name="内容占位符 2"/>
          <p:cNvSpPr>
            <a:spLocks noGrp="1"/>
          </p:cNvSpPr>
          <p:nvPr>
            <p:ph idx="1"/>
          </p:nvPr>
        </p:nvSpPr>
        <p:spPr/>
        <p:txBody>
          <a:bodyPr>
            <a:normAutofit fontScale="77500" lnSpcReduction="20000"/>
          </a:bodyPr>
          <a:lstStyle/>
          <a:p>
            <a:pPr marL="0" indent="0">
              <a:buNone/>
            </a:pPr>
            <a:r>
              <a:rPr lang="en-US" altLang="zh-CN" dirty="0"/>
              <a:t>5.2.2.4 </a:t>
            </a:r>
            <a:r>
              <a:rPr lang="zh-CN" altLang="en-US" dirty="0"/>
              <a:t>网络故障的分层</a:t>
            </a:r>
            <a:r>
              <a:rPr lang="zh-CN" altLang="en-US" dirty="0" smtClean="0"/>
              <a:t>检查</a:t>
            </a:r>
            <a:endParaRPr lang="en-US" altLang="zh-CN" dirty="0" smtClean="0"/>
          </a:p>
          <a:p>
            <a:pPr marL="0" indent="0">
              <a:lnSpc>
                <a:spcPct val="120000"/>
              </a:lnSpc>
              <a:spcBef>
                <a:spcPts val="600"/>
              </a:spcBef>
              <a:buNone/>
            </a:pPr>
            <a:r>
              <a:rPr lang="en-US" altLang="zh-CN" dirty="0"/>
              <a:t>1. </a:t>
            </a:r>
            <a:r>
              <a:rPr lang="zh-CN" altLang="en-US" dirty="0"/>
              <a:t>物理层故障诊断</a:t>
            </a:r>
          </a:p>
          <a:p>
            <a:pPr marL="0" indent="0">
              <a:lnSpc>
                <a:spcPct val="120000"/>
              </a:lnSpc>
              <a:spcBef>
                <a:spcPts val="600"/>
              </a:spcBef>
              <a:buNone/>
            </a:pPr>
            <a:r>
              <a:rPr lang="zh-CN" altLang="en-US" dirty="0" smtClean="0"/>
              <a:t>         物理层</a:t>
            </a:r>
            <a:r>
              <a:rPr lang="zh-CN" altLang="en-US" dirty="0"/>
              <a:t>是</a:t>
            </a:r>
            <a:r>
              <a:rPr lang="en-US" altLang="zh-CN" dirty="0"/>
              <a:t>OSI</a:t>
            </a:r>
            <a:r>
              <a:rPr lang="zh-CN" altLang="en-US" dirty="0"/>
              <a:t>分层结构体系中最基础的一层，它建立在通信媒体的基础上，实现系统和通信媒体的物理端口，为数据链路实体之间进行透明传输，为建立，保持和拆除计算机和网络之间的物理连接提供服务。</a:t>
            </a:r>
          </a:p>
          <a:p>
            <a:pPr marL="0" indent="0">
              <a:lnSpc>
                <a:spcPct val="120000"/>
              </a:lnSpc>
              <a:spcBef>
                <a:spcPts val="600"/>
              </a:spcBef>
              <a:buNone/>
            </a:pPr>
            <a:r>
              <a:rPr lang="en-US" altLang="zh-CN" dirty="0"/>
              <a:t>2. </a:t>
            </a:r>
            <a:r>
              <a:rPr lang="zh-CN" altLang="en-US" dirty="0"/>
              <a:t>数据链路层 </a:t>
            </a:r>
          </a:p>
          <a:p>
            <a:pPr marL="0" indent="0">
              <a:lnSpc>
                <a:spcPct val="120000"/>
              </a:lnSpc>
              <a:spcBef>
                <a:spcPts val="600"/>
              </a:spcBef>
              <a:buNone/>
            </a:pPr>
            <a:r>
              <a:rPr lang="zh-CN" altLang="en-US" dirty="0" smtClean="0"/>
              <a:t>         数据链路层</a:t>
            </a:r>
            <a:r>
              <a:rPr lang="zh-CN" altLang="en-US" dirty="0"/>
              <a:t>的主要任务是使用网络层无需了解物理层的特征而获得的可靠地传输。数据链路层为通过本层的数据进行打包和解包，差错检测和一定的矫正能力，并协调共享介质。在数据链路层交换数据之前，协议关注的是行成帧和同步设备。</a:t>
            </a:r>
          </a:p>
          <a:p>
            <a:pPr marL="0" indent="0">
              <a:buNone/>
            </a:pPr>
            <a:endParaRPr lang="zh-CN" altLang="en-US" dirty="0"/>
          </a:p>
        </p:txBody>
      </p:sp>
    </p:spTree>
    <p:extLst>
      <p:ext uri="{BB962C8B-B14F-4D97-AF65-F5344CB8AC3E}">
        <p14:creationId xmlns:p14="http://schemas.microsoft.com/office/powerpoint/2010/main" val="10150511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5.2.2.3 </a:t>
            </a:r>
            <a:r>
              <a:rPr lang="zh-CN" altLang="en-US" dirty="0"/>
              <a:t>故障排除过程</a:t>
            </a:r>
          </a:p>
        </p:txBody>
      </p:sp>
      <p:sp>
        <p:nvSpPr>
          <p:cNvPr id="3" name="内容占位符 2"/>
          <p:cNvSpPr>
            <a:spLocks noGrp="1"/>
          </p:cNvSpPr>
          <p:nvPr>
            <p:ph idx="1"/>
          </p:nvPr>
        </p:nvSpPr>
        <p:spPr/>
        <p:txBody>
          <a:bodyPr/>
          <a:lstStyle/>
          <a:p>
            <a:pPr marL="0" indent="0">
              <a:buNone/>
            </a:pPr>
            <a:r>
              <a:rPr lang="en-US" altLang="zh-CN" dirty="0" smtClean="0"/>
              <a:t>3</a:t>
            </a:r>
            <a:r>
              <a:rPr lang="en-US" altLang="zh-CN" dirty="0"/>
              <a:t>. </a:t>
            </a:r>
            <a:r>
              <a:rPr lang="zh-CN" altLang="en-US" dirty="0"/>
              <a:t>网络层和传输层 </a:t>
            </a:r>
          </a:p>
          <a:p>
            <a:pPr marL="0" indent="0">
              <a:buNone/>
            </a:pPr>
            <a:r>
              <a:rPr lang="zh-CN" altLang="en-US" dirty="0"/>
              <a:t> 网络层提供建立，保持和释放网络层连接的手段，包括路由选择，流量控制，传输确认，中断，差错及故障恢复等。</a:t>
            </a:r>
          </a:p>
          <a:p>
            <a:pPr marL="0" indent="0">
              <a:buNone/>
            </a:pPr>
            <a:r>
              <a:rPr lang="en-US" altLang="zh-CN" dirty="0"/>
              <a:t>4. </a:t>
            </a:r>
            <a:r>
              <a:rPr lang="zh-CN" altLang="en-US" dirty="0"/>
              <a:t>应用层问题，则需要对程序进行检查，或检查有没有什么其他程序影响到应用层的本身工作。</a:t>
            </a:r>
          </a:p>
        </p:txBody>
      </p:sp>
    </p:spTree>
    <p:extLst>
      <p:ext uri="{BB962C8B-B14F-4D97-AF65-F5344CB8AC3E}">
        <p14:creationId xmlns:p14="http://schemas.microsoft.com/office/powerpoint/2010/main" val="16350500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5.2.2.5 </a:t>
            </a:r>
            <a:r>
              <a:rPr lang="zh-CN" altLang="en-US" dirty="0"/>
              <a:t>故障排除常用方法</a:t>
            </a:r>
          </a:p>
        </p:txBody>
      </p:sp>
      <p:sp>
        <p:nvSpPr>
          <p:cNvPr id="3" name="内容占位符 2"/>
          <p:cNvSpPr>
            <a:spLocks noGrp="1"/>
          </p:cNvSpPr>
          <p:nvPr>
            <p:ph idx="1"/>
          </p:nvPr>
        </p:nvSpPr>
        <p:spPr/>
        <p:txBody>
          <a:bodyPr>
            <a:normAutofit fontScale="92500" lnSpcReduction="10000"/>
          </a:bodyPr>
          <a:lstStyle/>
          <a:p>
            <a:pPr marL="0" indent="0">
              <a:buNone/>
            </a:pPr>
            <a:r>
              <a:rPr lang="en-US" altLang="zh-CN" dirty="0" smtClean="0"/>
              <a:t>1. </a:t>
            </a:r>
            <a:r>
              <a:rPr lang="zh-CN" altLang="en-US" dirty="0" smtClean="0"/>
              <a:t>确认</a:t>
            </a:r>
            <a:r>
              <a:rPr lang="zh-CN" altLang="en-US" dirty="0"/>
              <a:t>连通性</a:t>
            </a:r>
            <a:r>
              <a:rPr lang="zh-CN" altLang="en-US" dirty="0" smtClean="0"/>
              <a:t>故障</a:t>
            </a:r>
            <a:endParaRPr lang="en-US" altLang="zh-CN" dirty="0" smtClean="0"/>
          </a:p>
          <a:p>
            <a:pPr marL="0" indent="0">
              <a:buNone/>
            </a:pPr>
            <a:r>
              <a:rPr lang="zh-CN" altLang="en-US" dirty="0"/>
              <a:t>（</a:t>
            </a:r>
            <a:r>
              <a:rPr lang="en-US" altLang="zh-CN" dirty="0"/>
              <a:t>1</a:t>
            </a:r>
            <a:r>
              <a:rPr lang="zh-CN" altLang="en-US" dirty="0"/>
              <a:t>）故障表现</a:t>
            </a:r>
          </a:p>
          <a:p>
            <a:pPr marL="0" indent="0">
              <a:buNone/>
            </a:pPr>
            <a:r>
              <a:rPr lang="zh-CN" altLang="en-US" dirty="0"/>
              <a:t>连通性故障通常表现为以下几种情况：</a:t>
            </a:r>
          </a:p>
          <a:p>
            <a:pPr marL="0" indent="0">
              <a:buNone/>
            </a:pPr>
            <a:r>
              <a:rPr lang="zh-CN" altLang="en-US" dirty="0"/>
              <a:t>①电脑无法登录到服务器；</a:t>
            </a:r>
          </a:p>
          <a:p>
            <a:pPr marL="0" indent="0">
              <a:buNone/>
            </a:pPr>
            <a:r>
              <a:rPr lang="zh-CN" altLang="en-US" dirty="0"/>
              <a:t>②电脑无法通过局域网接入</a:t>
            </a:r>
            <a:r>
              <a:rPr lang="en-US" altLang="zh-CN" dirty="0"/>
              <a:t>Internet</a:t>
            </a:r>
            <a:r>
              <a:rPr lang="zh-CN" altLang="en-US" dirty="0"/>
              <a:t>；</a:t>
            </a:r>
          </a:p>
          <a:p>
            <a:pPr marL="0" indent="0">
              <a:buNone/>
            </a:pPr>
            <a:r>
              <a:rPr lang="zh-CN" altLang="en-US" dirty="0"/>
              <a:t>③电脑在“网上邻居”中只能看到自己，而看不到其他电脑，从而无法使用其他电脑上的共享资源和共享打印机；</a:t>
            </a:r>
          </a:p>
          <a:p>
            <a:pPr marL="0" indent="0">
              <a:buNone/>
            </a:pPr>
            <a:r>
              <a:rPr lang="zh-CN" altLang="en-US" dirty="0"/>
              <a:t>④电脑无法在网络内实现访问其他电脑上的资源；</a:t>
            </a:r>
          </a:p>
          <a:p>
            <a:pPr marL="0" indent="0">
              <a:buNone/>
            </a:pPr>
            <a:r>
              <a:rPr lang="zh-CN" altLang="en-US" dirty="0"/>
              <a:t>⑤网络中的部分电脑运行速度异常的缓慢。</a:t>
            </a:r>
          </a:p>
          <a:p>
            <a:pPr marL="0" indent="0">
              <a:buNone/>
            </a:pPr>
            <a:endParaRPr lang="zh-CN" altLang="en-US" dirty="0"/>
          </a:p>
        </p:txBody>
      </p:sp>
    </p:spTree>
    <p:extLst>
      <p:ext uri="{BB962C8B-B14F-4D97-AF65-F5344CB8AC3E}">
        <p14:creationId xmlns:p14="http://schemas.microsoft.com/office/powerpoint/2010/main" val="10436761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5.2.2.5 </a:t>
            </a:r>
            <a:r>
              <a:rPr lang="zh-CN" altLang="en-US" dirty="0"/>
              <a:t>故障排除常用方法</a:t>
            </a:r>
          </a:p>
        </p:txBody>
      </p:sp>
      <p:sp>
        <p:nvSpPr>
          <p:cNvPr id="3" name="内容占位符 2"/>
          <p:cNvSpPr>
            <a:spLocks noGrp="1"/>
          </p:cNvSpPr>
          <p:nvPr>
            <p:ph idx="1"/>
          </p:nvPr>
        </p:nvSpPr>
        <p:spPr/>
        <p:txBody>
          <a:bodyPr>
            <a:normAutofit fontScale="92500"/>
          </a:bodyPr>
          <a:lstStyle/>
          <a:p>
            <a:pPr marL="0" indent="0">
              <a:buNone/>
            </a:pPr>
            <a:r>
              <a:rPr lang="zh-CN" altLang="en-US" dirty="0"/>
              <a:t>（</a:t>
            </a:r>
            <a:r>
              <a:rPr lang="en-US" altLang="zh-CN" dirty="0"/>
              <a:t>2</a:t>
            </a:r>
            <a:r>
              <a:rPr lang="zh-CN" altLang="en-US" dirty="0"/>
              <a:t>）故障原因</a:t>
            </a:r>
          </a:p>
          <a:p>
            <a:pPr marL="0" indent="0">
              <a:buNone/>
            </a:pPr>
            <a:r>
              <a:rPr lang="zh-CN" altLang="en-US" dirty="0"/>
              <a:t>以下原因可能导致连通性故障：</a:t>
            </a:r>
          </a:p>
          <a:p>
            <a:pPr marL="0" indent="0">
              <a:buNone/>
            </a:pPr>
            <a:r>
              <a:rPr lang="zh-CN" altLang="en-US" dirty="0"/>
              <a:t>①网卡未安装，或未安装正确，或与其他设备有冲突；</a:t>
            </a:r>
          </a:p>
          <a:p>
            <a:pPr marL="0" indent="0">
              <a:buNone/>
            </a:pPr>
            <a:r>
              <a:rPr lang="zh-CN" altLang="en-US" dirty="0"/>
              <a:t>②网卡硬件故障；</a:t>
            </a:r>
          </a:p>
          <a:p>
            <a:pPr marL="0" indent="0">
              <a:buNone/>
            </a:pPr>
            <a:r>
              <a:rPr lang="zh-CN" altLang="en-US" dirty="0"/>
              <a:t>③网络协议未安装，或设置不正确；</a:t>
            </a:r>
          </a:p>
          <a:p>
            <a:pPr marL="0" indent="0">
              <a:buNone/>
            </a:pPr>
            <a:r>
              <a:rPr lang="zh-CN" altLang="en-US" dirty="0"/>
              <a:t>④网线、跳线或信息插座故障；</a:t>
            </a:r>
          </a:p>
          <a:p>
            <a:pPr marL="0" indent="0">
              <a:buNone/>
            </a:pPr>
            <a:r>
              <a:rPr lang="zh-CN" altLang="en-US" dirty="0"/>
              <a:t>⑤设备（如交换机）电源未打开，设备硬件故障，或设备端口硬件故障；</a:t>
            </a:r>
          </a:p>
          <a:p>
            <a:pPr marL="0" indent="0">
              <a:buNone/>
            </a:pPr>
            <a:r>
              <a:rPr lang="zh-CN" altLang="en-US" dirty="0"/>
              <a:t>⑥</a:t>
            </a:r>
            <a:r>
              <a:rPr lang="en-US" altLang="zh-CN" dirty="0"/>
              <a:t>UPS</a:t>
            </a:r>
            <a:r>
              <a:rPr lang="zh-CN" altLang="en-US" dirty="0"/>
              <a:t>电源故障。</a:t>
            </a:r>
          </a:p>
          <a:p>
            <a:pPr marL="0" indent="0">
              <a:buNone/>
            </a:pPr>
            <a:endParaRPr lang="zh-CN" altLang="en-US" dirty="0"/>
          </a:p>
        </p:txBody>
      </p:sp>
    </p:spTree>
    <p:extLst>
      <p:ext uri="{BB962C8B-B14F-4D97-AF65-F5344CB8AC3E}">
        <p14:creationId xmlns:p14="http://schemas.microsoft.com/office/powerpoint/2010/main" val="26886106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5.2.2.5 </a:t>
            </a:r>
            <a:r>
              <a:rPr lang="zh-CN" altLang="en-US" dirty="0"/>
              <a:t>故障排除常用方法</a:t>
            </a:r>
          </a:p>
        </p:txBody>
      </p:sp>
      <p:sp>
        <p:nvSpPr>
          <p:cNvPr id="3" name="内容占位符 2"/>
          <p:cNvSpPr>
            <a:spLocks noGrp="1"/>
          </p:cNvSpPr>
          <p:nvPr>
            <p:ph idx="1"/>
          </p:nvPr>
        </p:nvSpPr>
        <p:spPr/>
        <p:txBody>
          <a:bodyPr/>
          <a:lstStyle/>
          <a:p>
            <a:pPr marL="0" indent="0">
              <a:buNone/>
            </a:pPr>
            <a:r>
              <a:rPr lang="en-US" altLang="zh-CN" dirty="0"/>
              <a:t>2. </a:t>
            </a:r>
            <a:r>
              <a:rPr lang="zh-CN" altLang="en-US" dirty="0" smtClean="0"/>
              <a:t>看</a:t>
            </a:r>
            <a:r>
              <a:rPr lang="en-US" altLang="zh-CN" dirty="0" smtClean="0"/>
              <a:t>LED</a:t>
            </a:r>
            <a:r>
              <a:rPr lang="zh-CN" altLang="en-US" dirty="0"/>
              <a:t>灯判断网卡的</a:t>
            </a:r>
            <a:r>
              <a:rPr lang="zh-CN" altLang="en-US" dirty="0" smtClean="0"/>
              <a:t>故障</a:t>
            </a:r>
            <a:endParaRPr lang="en-US" altLang="zh-CN" dirty="0" smtClean="0"/>
          </a:p>
          <a:p>
            <a:pPr marL="0" indent="0">
              <a:buNone/>
            </a:pPr>
            <a:r>
              <a:rPr lang="zh-CN" altLang="en-US" dirty="0"/>
              <a:t>首先查看网卡的指示灯是否正常。正常情况下，在不传送数据时，网卡的指示灯闪烁较慢，传送数据时，闪烁较快</a:t>
            </a:r>
            <a:r>
              <a:rPr lang="zh-CN" altLang="en-US" dirty="0" smtClean="0"/>
              <a:t>。</a:t>
            </a:r>
            <a:endParaRPr lang="en-US" altLang="zh-CN" dirty="0" smtClean="0"/>
          </a:p>
          <a:p>
            <a:pPr marL="0" indent="0">
              <a:buNone/>
            </a:pPr>
            <a:r>
              <a:rPr lang="zh-CN" altLang="en-US" dirty="0"/>
              <a:t>换机的前面板有几个指示灯，用于监控系统的活动和性能。</a:t>
            </a:r>
          </a:p>
        </p:txBody>
      </p:sp>
    </p:spTree>
    <p:extLst>
      <p:ext uri="{BB962C8B-B14F-4D97-AF65-F5344CB8AC3E}">
        <p14:creationId xmlns:p14="http://schemas.microsoft.com/office/powerpoint/2010/main" val="22253939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 </a:t>
            </a:r>
            <a:r>
              <a:rPr lang="zh-CN" altLang="en-US" dirty="0"/>
              <a:t>相关知识</a:t>
            </a:r>
            <a:endParaRPr lang="zh-CN" altLang="en-US" dirty="0"/>
          </a:p>
        </p:txBody>
      </p:sp>
      <p:sp>
        <p:nvSpPr>
          <p:cNvPr id="3" name="内容占位符 2"/>
          <p:cNvSpPr>
            <a:spLocks noGrp="1"/>
          </p:cNvSpPr>
          <p:nvPr>
            <p:ph idx="1"/>
          </p:nvPr>
        </p:nvSpPr>
        <p:spPr/>
        <p:txBody>
          <a:bodyPr/>
          <a:lstStyle/>
          <a:p>
            <a:pPr marL="0" indent="0">
              <a:buNone/>
            </a:pPr>
            <a:r>
              <a:rPr lang="en-US" altLang="zh-CN" dirty="0"/>
              <a:t>5.1.2.1 </a:t>
            </a:r>
            <a:r>
              <a:rPr lang="zh-CN" altLang="en-US" dirty="0"/>
              <a:t>网络管理</a:t>
            </a:r>
            <a:r>
              <a:rPr lang="zh-CN" altLang="en-US" dirty="0" smtClean="0"/>
              <a:t>简介</a:t>
            </a:r>
            <a:endParaRPr lang="en-US" altLang="zh-CN" dirty="0" smtClean="0"/>
          </a:p>
          <a:p>
            <a:pPr marL="0" indent="0">
              <a:buNone/>
            </a:pPr>
            <a:r>
              <a:rPr lang="zh-CN" altLang="en-US" dirty="0"/>
              <a:t>网络管理包含两个任务</a:t>
            </a:r>
            <a:r>
              <a:rPr lang="zh-CN" altLang="en-US" dirty="0" smtClean="0"/>
              <a:t>：</a:t>
            </a:r>
            <a:endParaRPr lang="en-US" altLang="zh-CN" dirty="0" smtClean="0"/>
          </a:p>
          <a:p>
            <a:pPr marL="0" indent="0">
              <a:buNone/>
            </a:pPr>
            <a:r>
              <a:rPr lang="zh-CN" altLang="en-US" dirty="0" smtClean="0"/>
              <a:t>一</a:t>
            </a:r>
            <a:r>
              <a:rPr lang="zh-CN" altLang="en-US" dirty="0"/>
              <a:t>是对网络的运行状态进行检测，了解当前状态是否正常，是否存在瓶颈和潜在危机</a:t>
            </a:r>
            <a:r>
              <a:rPr lang="zh-CN" altLang="en-US" dirty="0" smtClean="0"/>
              <a:t>；</a:t>
            </a:r>
            <a:endParaRPr lang="en-US" altLang="zh-CN" dirty="0" smtClean="0"/>
          </a:p>
          <a:p>
            <a:pPr marL="0" indent="0">
              <a:buNone/>
            </a:pPr>
            <a:r>
              <a:rPr lang="zh-CN" altLang="en-US" dirty="0" smtClean="0"/>
              <a:t>二</a:t>
            </a:r>
            <a:r>
              <a:rPr lang="zh-CN" altLang="en-US" dirty="0"/>
              <a:t>是对网络的运行状态进行控制，即对网络的状态进行合理调节，提高效率。</a:t>
            </a:r>
            <a:endParaRPr lang="zh-CN" altLang="en-US" dirty="0"/>
          </a:p>
        </p:txBody>
      </p:sp>
    </p:spTree>
    <p:extLst>
      <p:ext uri="{BB962C8B-B14F-4D97-AF65-F5344CB8AC3E}">
        <p14:creationId xmlns:p14="http://schemas.microsoft.com/office/powerpoint/2010/main" val="3950814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5.2.2.5 </a:t>
            </a:r>
            <a:r>
              <a:rPr lang="zh-CN" altLang="en-US" dirty="0"/>
              <a:t>故障排除常用方法</a:t>
            </a:r>
          </a:p>
        </p:txBody>
      </p:sp>
      <p:sp>
        <p:nvSpPr>
          <p:cNvPr id="3" name="内容占位符 2"/>
          <p:cNvSpPr>
            <a:spLocks noGrp="1"/>
          </p:cNvSpPr>
          <p:nvPr>
            <p:ph idx="1"/>
          </p:nvPr>
        </p:nvSpPr>
        <p:spPr/>
        <p:txBody>
          <a:bodyPr/>
          <a:lstStyle/>
          <a:p>
            <a:pPr marL="0" indent="0">
              <a:buNone/>
            </a:pPr>
            <a:r>
              <a:rPr lang="en-US" altLang="zh-CN" dirty="0"/>
              <a:t>3. </a:t>
            </a:r>
            <a:r>
              <a:rPr lang="zh-CN" altLang="en-US" dirty="0"/>
              <a:t>用</a:t>
            </a:r>
            <a:r>
              <a:rPr lang="en-US" altLang="zh-CN" dirty="0"/>
              <a:t>ping</a:t>
            </a:r>
            <a:r>
              <a:rPr lang="zh-CN" altLang="en-US" dirty="0"/>
              <a:t>命令排除网卡</a:t>
            </a:r>
            <a:r>
              <a:rPr lang="zh-CN" altLang="en-US" dirty="0" smtClean="0"/>
              <a:t>故障</a:t>
            </a:r>
            <a:endParaRPr lang="en-US" altLang="zh-CN" dirty="0" smtClean="0"/>
          </a:p>
          <a:p>
            <a:pPr marL="0" indent="0">
              <a:buNone/>
            </a:pPr>
            <a:r>
              <a:rPr lang="zh-CN" altLang="en-US" dirty="0"/>
              <a:t>使用</a:t>
            </a:r>
            <a:r>
              <a:rPr lang="en-US" altLang="zh-CN" dirty="0"/>
              <a:t>ping</a:t>
            </a:r>
            <a:r>
              <a:rPr lang="zh-CN" altLang="en-US" dirty="0"/>
              <a:t>命令，</a:t>
            </a:r>
            <a:r>
              <a:rPr lang="en-US" altLang="zh-CN" dirty="0"/>
              <a:t>ping</a:t>
            </a:r>
            <a:r>
              <a:rPr lang="zh-CN" altLang="en-US" dirty="0"/>
              <a:t>本地的</a:t>
            </a:r>
            <a:r>
              <a:rPr lang="en-US" altLang="zh-CN" dirty="0"/>
              <a:t>IP</a:t>
            </a:r>
            <a:r>
              <a:rPr lang="zh-CN" altLang="en-US" dirty="0"/>
              <a:t>地址或电脑名，检查网卡和</a:t>
            </a:r>
            <a:r>
              <a:rPr lang="en-US" altLang="zh-CN" dirty="0"/>
              <a:t>IP</a:t>
            </a:r>
            <a:r>
              <a:rPr lang="zh-CN" altLang="en-US" dirty="0"/>
              <a:t>网络协议是否安装完好。如果能</a:t>
            </a:r>
            <a:r>
              <a:rPr lang="en-US" altLang="zh-CN" dirty="0"/>
              <a:t>ping</a:t>
            </a:r>
            <a:r>
              <a:rPr lang="zh-CN" altLang="en-US" dirty="0"/>
              <a:t>通，说明该电脑的网卡和网络协议设置都没有问题，那么问题可能出在电脑与网络的连接上。</a:t>
            </a:r>
          </a:p>
        </p:txBody>
      </p:sp>
    </p:spTree>
    <p:extLst>
      <p:ext uri="{BB962C8B-B14F-4D97-AF65-F5344CB8AC3E}">
        <p14:creationId xmlns:p14="http://schemas.microsoft.com/office/powerpoint/2010/main" val="19699467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5.2.2.5 </a:t>
            </a:r>
            <a:r>
              <a:rPr lang="zh-CN" altLang="en-US" dirty="0"/>
              <a:t>故障排除常用方法</a:t>
            </a:r>
          </a:p>
        </p:txBody>
      </p:sp>
      <p:sp>
        <p:nvSpPr>
          <p:cNvPr id="3" name="内容占位符 2"/>
          <p:cNvSpPr>
            <a:spLocks noGrp="1"/>
          </p:cNvSpPr>
          <p:nvPr>
            <p:ph idx="1"/>
          </p:nvPr>
        </p:nvSpPr>
        <p:spPr/>
        <p:txBody>
          <a:bodyPr/>
          <a:lstStyle/>
          <a:p>
            <a:pPr marL="0" indent="0">
              <a:buNone/>
            </a:pPr>
            <a:r>
              <a:rPr lang="en-US" altLang="zh-CN" dirty="0"/>
              <a:t>4. </a:t>
            </a:r>
            <a:r>
              <a:rPr lang="zh-CN" altLang="en-US" dirty="0"/>
              <a:t>设备接口和双绞线的</a:t>
            </a:r>
            <a:r>
              <a:rPr lang="zh-CN" altLang="en-US" dirty="0" smtClean="0"/>
              <a:t>问题</a:t>
            </a:r>
            <a:endParaRPr lang="en-US" altLang="zh-CN" dirty="0" smtClean="0"/>
          </a:p>
          <a:p>
            <a:pPr marL="0" indent="0">
              <a:buNone/>
            </a:pPr>
            <a:r>
              <a:rPr lang="zh-CN" altLang="en-US" dirty="0"/>
              <a:t>①如果确定交换机有故障，应首先检查交换机的指示灯是否正常，如果先前那台电脑与交换机连接的接口灯不亮说明该交换机的接口有故障。</a:t>
            </a:r>
          </a:p>
          <a:p>
            <a:pPr marL="0" indent="0">
              <a:buNone/>
            </a:pPr>
            <a:r>
              <a:rPr lang="zh-CN" altLang="en-US" dirty="0"/>
              <a:t>②如果交换机没有问题，则检查电脑到交换机的那一段双绞线和所安装的网卡是否有故障。</a:t>
            </a:r>
          </a:p>
        </p:txBody>
      </p:sp>
    </p:spTree>
    <p:extLst>
      <p:ext uri="{BB962C8B-B14F-4D97-AF65-F5344CB8AC3E}">
        <p14:creationId xmlns:p14="http://schemas.microsoft.com/office/powerpoint/2010/main" val="25123089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5.2.2.5 </a:t>
            </a:r>
            <a:r>
              <a:rPr lang="zh-CN" altLang="en-US" dirty="0"/>
              <a:t>故障排除常用方法</a:t>
            </a:r>
          </a:p>
        </p:txBody>
      </p:sp>
      <p:sp>
        <p:nvSpPr>
          <p:cNvPr id="3" name="内容占位符 2"/>
          <p:cNvSpPr>
            <a:spLocks noGrp="1"/>
          </p:cNvSpPr>
          <p:nvPr>
            <p:ph idx="1"/>
          </p:nvPr>
        </p:nvSpPr>
        <p:spPr/>
        <p:txBody>
          <a:bodyPr/>
          <a:lstStyle/>
          <a:p>
            <a:pPr marL="0" indent="0">
              <a:buNone/>
            </a:pPr>
            <a:r>
              <a:rPr lang="en-US" altLang="zh-CN" dirty="0"/>
              <a:t>5. </a:t>
            </a:r>
            <a:r>
              <a:rPr lang="zh-CN" altLang="en-US" dirty="0"/>
              <a:t>设备配置问题</a:t>
            </a:r>
          </a:p>
          <a:p>
            <a:pPr marL="0" indent="0">
              <a:buNone/>
            </a:pPr>
            <a:r>
              <a:rPr lang="zh-CN" altLang="en-US" dirty="0"/>
              <a:t>比如配置的协议类型不对，配置的端口不对，路由不正确、</a:t>
            </a:r>
            <a:r>
              <a:rPr lang="en-US" altLang="zh-CN" dirty="0"/>
              <a:t>P</a:t>
            </a:r>
            <a:r>
              <a:rPr lang="zh-CN" altLang="en-US" dirty="0"/>
              <a:t>地址错误访问控制列表错误等，通过一些查看命令可以查看设备状态（如路由器和交换机）。</a:t>
            </a:r>
          </a:p>
          <a:p>
            <a:pPr marL="0" indent="0">
              <a:buNone/>
            </a:pPr>
            <a:r>
              <a:rPr lang="en-US" altLang="zh-CN" dirty="0"/>
              <a:t>6. </a:t>
            </a:r>
            <a:r>
              <a:rPr lang="zh-CN" altLang="en-US" dirty="0"/>
              <a:t>计算机病毒引起</a:t>
            </a:r>
          </a:p>
          <a:p>
            <a:pPr marL="0" indent="0">
              <a:buNone/>
            </a:pPr>
            <a:r>
              <a:rPr lang="zh-CN" altLang="en-US" dirty="0"/>
              <a:t>计算机病毒会是的计算机运行速度变慢。有些计算机病毒通过网络传播，会不断的向网络中其他主机发送数据包，导致网络性能下降、网速变慢，甚至导致网络瘫痪，可以通过</a:t>
            </a:r>
            <a:r>
              <a:rPr lang="en-US" altLang="zh-CN" dirty="0"/>
              <a:t>sniffer</a:t>
            </a:r>
            <a:r>
              <a:rPr lang="zh-CN" altLang="en-US" dirty="0"/>
              <a:t>软件进行分析。</a:t>
            </a:r>
          </a:p>
          <a:p>
            <a:pPr marL="0" indent="0">
              <a:buNone/>
            </a:pPr>
            <a:endParaRPr lang="zh-CN" altLang="en-US" dirty="0"/>
          </a:p>
        </p:txBody>
      </p:sp>
    </p:spTree>
    <p:extLst>
      <p:ext uri="{BB962C8B-B14F-4D97-AF65-F5344CB8AC3E}">
        <p14:creationId xmlns:p14="http://schemas.microsoft.com/office/powerpoint/2010/main" val="26999625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5.2.3 </a:t>
            </a:r>
            <a:r>
              <a:rPr lang="zh-CN" altLang="en-US" dirty="0"/>
              <a:t>任务分析与实施</a:t>
            </a:r>
          </a:p>
        </p:txBody>
      </p:sp>
      <p:sp>
        <p:nvSpPr>
          <p:cNvPr id="3" name="内容占位符 2"/>
          <p:cNvSpPr>
            <a:spLocks noGrp="1"/>
          </p:cNvSpPr>
          <p:nvPr>
            <p:ph idx="1"/>
          </p:nvPr>
        </p:nvSpPr>
        <p:spPr/>
        <p:txBody>
          <a:bodyPr/>
          <a:lstStyle/>
          <a:p>
            <a:pPr marL="0" indent="0">
              <a:buNone/>
            </a:pPr>
            <a:r>
              <a:rPr lang="en-US" altLang="zh-CN" dirty="0"/>
              <a:t>5.2.3.1 </a:t>
            </a:r>
            <a:r>
              <a:rPr lang="zh-CN" altLang="en-US" dirty="0"/>
              <a:t>任务分析</a:t>
            </a:r>
          </a:p>
          <a:p>
            <a:pPr marL="0" indent="0">
              <a:buNone/>
            </a:pPr>
            <a:r>
              <a:rPr lang="zh-CN" altLang="en-US" dirty="0"/>
              <a:t>对于一台电脑不能够浏览网页，我们首先可以使用</a:t>
            </a:r>
            <a:r>
              <a:rPr lang="en-US" altLang="zh-CN" dirty="0"/>
              <a:t>ping</a:t>
            </a:r>
            <a:r>
              <a:rPr lang="zh-CN" altLang="en-US" dirty="0"/>
              <a:t>命令进行测试。对于上网速度慢的情况我们可以借助性能分析工具进行分析，然后根据分析数据判断故障原因并解决。</a:t>
            </a:r>
          </a:p>
          <a:p>
            <a:pPr marL="0" indent="0">
              <a:buNone/>
            </a:pPr>
            <a:endParaRPr lang="zh-CN" altLang="en-US" dirty="0"/>
          </a:p>
        </p:txBody>
      </p:sp>
    </p:spTree>
    <p:extLst>
      <p:ext uri="{BB962C8B-B14F-4D97-AF65-F5344CB8AC3E}">
        <p14:creationId xmlns:p14="http://schemas.microsoft.com/office/powerpoint/2010/main" val="3098885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5.2.3.2 </a:t>
            </a:r>
            <a:r>
              <a:rPr lang="zh-CN" altLang="en-US" dirty="0"/>
              <a:t>任务实施</a:t>
            </a:r>
          </a:p>
        </p:txBody>
      </p:sp>
      <p:sp>
        <p:nvSpPr>
          <p:cNvPr id="3" name="内容占位符 2"/>
          <p:cNvSpPr>
            <a:spLocks noGrp="1"/>
          </p:cNvSpPr>
          <p:nvPr>
            <p:ph idx="1"/>
          </p:nvPr>
        </p:nvSpPr>
        <p:spPr/>
        <p:txBody>
          <a:bodyPr>
            <a:normAutofit fontScale="92500"/>
          </a:bodyPr>
          <a:lstStyle/>
          <a:p>
            <a:pPr marL="0" indent="0">
              <a:buNone/>
            </a:pPr>
            <a:r>
              <a:rPr lang="en-US" altLang="zh-CN" dirty="0" smtClean="0"/>
              <a:t>1. </a:t>
            </a:r>
            <a:r>
              <a:rPr lang="zh-CN" altLang="en-US" dirty="0" smtClean="0"/>
              <a:t>电脑</a:t>
            </a:r>
            <a:r>
              <a:rPr lang="zh-CN" altLang="en-US" dirty="0"/>
              <a:t>不能浏览网页问题故障分析与</a:t>
            </a:r>
            <a:r>
              <a:rPr lang="zh-CN" altLang="en-US" dirty="0" smtClean="0"/>
              <a:t>排除</a:t>
            </a:r>
            <a:endParaRPr lang="en-US" altLang="zh-CN" dirty="0" smtClean="0"/>
          </a:p>
          <a:p>
            <a:pPr marL="0" indent="0">
              <a:buNone/>
            </a:pPr>
            <a:r>
              <a:rPr lang="zh-CN" altLang="en-US" dirty="0"/>
              <a:t>当某一台电脑不能浏览</a:t>
            </a:r>
            <a:r>
              <a:rPr lang="en-US" altLang="zh-CN" dirty="0"/>
              <a:t>Web</a:t>
            </a:r>
            <a:r>
              <a:rPr lang="zh-CN" altLang="en-US" dirty="0"/>
              <a:t>时，在网络管理员的脑子里产生的第一个想法就是网络连通性的问题。到底是不是呢？可以通过测试进行验证。看得到网上邻居吗？可以收发电子邮件吗？</a:t>
            </a:r>
            <a:r>
              <a:rPr lang="en-US" altLang="zh-CN" dirty="0"/>
              <a:t>ping</a:t>
            </a:r>
            <a:r>
              <a:rPr lang="zh-CN" altLang="en-US" dirty="0"/>
              <a:t>得到网络内的其他电脑吗？</a:t>
            </a:r>
          </a:p>
          <a:p>
            <a:pPr marL="0" indent="0">
              <a:buNone/>
            </a:pPr>
            <a:r>
              <a:rPr lang="zh-CN" altLang="en-US" dirty="0"/>
              <a:t>只要其中一项回答为“是”，那就可以断定本机到交换机的连通性没有问题。当然，即使都回答“否”，也不能就表明连通性肯定有问题，而是可能会有问题，因为如果电脑的网络协议的配置出现了问题也会导致上述现象的发生。另外，看一看网卡和交换机接口上的指示灯是否闪烁及闪烁是否正常也是个不坏的主意。</a:t>
            </a:r>
          </a:p>
          <a:p>
            <a:pPr marL="0" indent="0">
              <a:buNone/>
            </a:pPr>
            <a:endParaRPr lang="zh-CN" altLang="en-US" dirty="0"/>
          </a:p>
        </p:txBody>
      </p:sp>
    </p:spTree>
    <p:extLst>
      <p:ext uri="{BB962C8B-B14F-4D97-AF65-F5344CB8AC3E}">
        <p14:creationId xmlns:p14="http://schemas.microsoft.com/office/powerpoint/2010/main" val="18385060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5.2.3.2 </a:t>
            </a:r>
            <a:r>
              <a:rPr lang="zh-CN" altLang="en-US" dirty="0"/>
              <a:t>任务实施</a:t>
            </a:r>
          </a:p>
        </p:txBody>
      </p:sp>
      <p:sp>
        <p:nvSpPr>
          <p:cNvPr id="3" name="内容占位符 2"/>
          <p:cNvSpPr>
            <a:spLocks noGrp="1"/>
          </p:cNvSpPr>
          <p:nvPr>
            <p:ph idx="1"/>
          </p:nvPr>
        </p:nvSpPr>
        <p:spPr/>
        <p:txBody>
          <a:bodyPr/>
          <a:lstStyle/>
          <a:p>
            <a:pPr marL="0" indent="0">
              <a:buNone/>
            </a:pPr>
            <a:r>
              <a:rPr lang="en-US" altLang="zh-CN" dirty="0"/>
              <a:t>2. </a:t>
            </a:r>
            <a:r>
              <a:rPr lang="zh-CN" altLang="en-US" dirty="0"/>
              <a:t>办公区二楼网速慢的故障分析与排除</a:t>
            </a:r>
          </a:p>
          <a:p>
            <a:pPr marL="0" indent="0">
              <a:buNone/>
            </a:pPr>
            <a:r>
              <a:rPr lang="zh-CN" altLang="en-US" dirty="0"/>
              <a:t>我们利用</a:t>
            </a:r>
            <a:r>
              <a:rPr lang="en-US" altLang="zh-CN" dirty="0"/>
              <a:t>Sniffer</a:t>
            </a:r>
            <a:r>
              <a:rPr lang="zh-CN" altLang="en-US" dirty="0"/>
              <a:t>的</a:t>
            </a:r>
            <a:r>
              <a:rPr lang="en-US" altLang="zh-CN" dirty="0"/>
              <a:t>Host Table</a:t>
            </a:r>
            <a:r>
              <a:rPr lang="zh-CN" altLang="en-US" dirty="0"/>
              <a:t>功能，将所有计算机按照发出数据包的包数多少进行排序</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1826139" y="3244085"/>
            <a:ext cx="5349022" cy="2955104"/>
          </a:xfrm>
          <a:prstGeom prst="rect">
            <a:avLst/>
          </a:prstGeom>
        </p:spPr>
      </p:pic>
    </p:spTree>
    <p:extLst>
      <p:ext uri="{BB962C8B-B14F-4D97-AF65-F5344CB8AC3E}">
        <p14:creationId xmlns:p14="http://schemas.microsoft.com/office/powerpoint/2010/main" val="10016718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5.2.3.2 </a:t>
            </a:r>
            <a:r>
              <a:rPr lang="zh-CN" altLang="en-US" dirty="0"/>
              <a:t>任务实施</a:t>
            </a:r>
          </a:p>
        </p:txBody>
      </p:sp>
      <p:sp>
        <p:nvSpPr>
          <p:cNvPr id="3" name="内容占位符 2"/>
          <p:cNvSpPr>
            <a:spLocks noGrp="1"/>
          </p:cNvSpPr>
          <p:nvPr>
            <p:ph idx="1"/>
          </p:nvPr>
        </p:nvSpPr>
        <p:spPr/>
        <p:txBody>
          <a:bodyPr>
            <a:normAutofit/>
          </a:bodyPr>
          <a:lstStyle/>
          <a:p>
            <a:pPr marL="0" indent="0">
              <a:buNone/>
            </a:pPr>
            <a:r>
              <a:rPr lang="zh-CN" altLang="en-US" sz="2000" dirty="0"/>
              <a:t>排在发包数量前列的</a:t>
            </a:r>
            <a:r>
              <a:rPr lang="en-US" altLang="zh-CN" sz="2000" dirty="0"/>
              <a:t>IP</a:t>
            </a:r>
            <a:r>
              <a:rPr lang="zh-CN" altLang="en-US" sz="2000" dirty="0"/>
              <a:t>地址为</a:t>
            </a:r>
            <a:r>
              <a:rPr lang="en-US" altLang="zh-CN" sz="2000" dirty="0"/>
              <a:t>22.163.0.9</a:t>
            </a:r>
            <a:r>
              <a:rPr lang="zh-CN" altLang="en-US" sz="2000" dirty="0"/>
              <a:t>的主机，其从网络收到的数据包数是</a:t>
            </a:r>
            <a:r>
              <a:rPr lang="en-US" altLang="zh-CN" sz="2000" dirty="0"/>
              <a:t>0</a:t>
            </a:r>
            <a:r>
              <a:rPr lang="zh-CN" altLang="en-US" sz="2000" dirty="0"/>
              <a:t>，但其向网络发出的数据包是</a:t>
            </a:r>
            <a:r>
              <a:rPr lang="en-US" altLang="zh-CN" sz="2000" dirty="0"/>
              <a:t>445</a:t>
            </a:r>
            <a:r>
              <a:rPr lang="zh-CN" altLang="en-US" sz="2000" dirty="0"/>
              <a:t>个，这对</a:t>
            </a:r>
            <a:r>
              <a:rPr lang="en-US" altLang="zh-CN" sz="2000" dirty="0"/>
              <a:t>HTTP</a:t>
            </a:r>
            <a:r>
              <a:rPr lang="zh-CN" altLang="en-US" sz="2000" dirty="0"/>
              <a:t>协议来说显然是不正常的，</a:t>
            </a:r>
            <a:r>
              <a:rPr lang="en-US" altLang="zh-CN" sz="2000" dirty="0"/>
              <a:t>HTTP</a:t>
            </a:r>
            <a:r>
              <a:rPr lang="zh-CN" altLang="en-US" sz="2000" dirty="0"/>
              <a:t>协议是基于</a:t>
            </a:r>
            <a:r>
              <a:rPr lang="en-US" altLang="zh-CN" sz="2000" dirty="0"/>
              <a:t>TCP</a:t>
            </a:r>
            <a:r>
              <a:rPr lang="zh-CN" altLang="en-US" sz="2000" dirty="0"/>
              <a:t>的协议，是有连接的，不应该也不可能是光发不收的，一般来说光发包不收包是种类似于广播的应用，</a:t>
            </a:r>
            <a:r>
              <a:rPr lang="en-US" altLang="zh-CN" sz="2000" dirty="0"/>
              <a:t>UDP</a:t>
            </a:r>
            <a:r>
              <a:rPr lang="zh-CN" altLang="en-US" sz="2000" dirty="0"/>
              <a:t>这种非连接的协议是有可能的，但是现在是基于</a:t>
            </a:r>
            <a:r>
              <a:rPr lang="en-US" altLang="zh-CN" sz="2000" dirty="0"/>
              <a:t>TCP</a:t>
            </a:r>
            <a:r>
              <a:rPr lang="zh-CN" altLang="en-US" sz="2000" dirty="0"/>
              <a:t>协议的。</a:t>
            </a:r>
          </a:p>
        </p:txBody>
      </p:sp>
      <p:pic>
        <p:nvPicPr>
          <p:cNvPr id="4" name="图片 3"/>
          <p:cNvPicPr>
            <a:picLocks noChangeAspect="1"/>
          </p:cNvPicPr>
          <p:nvPr/>
        </p:nvPicPr>
        <p:blipFill>
          <a:blip r:embed="rId2"/>
          <a:stretch>
            <a:fillRect/>
          </a:stretch>
        </p:blipFill>
        <p:spPr>
          <a:xfrm>
            <a:off x="3340296" y="3339917"/>
            <a:ext cx="3712786" cy="2859272"/>
          </a:xfrm>
          <a:prstGeom prst="rect">
            <a:avLst/>
          </a:prstGeom>
        </p:spPr>
      </p:pic>
      <p:sp>
        <p:nvSpPr>
          <p:cNvPr id="5" name="矩形 4"/>
          <p:cNvSpPr/>
          <p:nvPr/>
        </p:nvSpPr>
        <p:spPr>
          <a:xfrm>
            <a:off x="3225510" y="6199189"/>
            <a:ext cx="4177747" cy="369332"/>
          </a:xfrm>
          <a:prstGeom prst="rect">
            <a:avLst/>
          </a:prstGeom>
        </p:spPr>
        <p:txBody>
          <a:bodyPr wrap="none">
            <a:spAutoFit/>
          </a:bodyPr>
          <a:lstStyle/>
          <a:p>
            <a:r>
              <a:rPr lang="zh-CN" altLang="en-US" dirty="0"/>
              <a:t>可以看到，</a:t>
            </a:r>
            <a:r>
              <a:rPr lang="en-US" altLang="zh-CN" dirty="0"/>
              <a:t>22.163.0.9</a:t>
            </a:r>
            <a:r>
              <a:rPr lang="zh-CN" altLang="en-US" dirty="0"/>
              <a:t>的主机连通状态。</a:t>
            </a:r>
          </a:p>
        </p:txBody>
      </p:sp>
    </p:spTree>
    <p:extLst>
      <p:ext uri="{BB962C8B-B14F-4D97-AF65-F5344CB8AC3E}">
        <p14:creationId xmlns:p14="http://schemas.microsoft.com/office/powerpoint/2010/main" val="4689138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5.2.3.2 </a:t>
            </a:r>
            <a:r>
              <a:rPr lang="zh-CN" altLang="en-US" dirty="0"/>
              <a:t>任务实施</a:t>
            </a:r>
          </a:p>
        </p:txBody>
      </p:sp>
      <p:sp>
        <p:nvSpPr>
          <p:cNvPr id="3" name="内容占位符 2"/>
          <p:cNvSpPr>
            <a:spLocks noGrp="1"/>
          </p:cNvSpPr>
          <p:nvPr>
            <p:ph idx="1"/>
          </p:nvPr>
        </p:nvSpPr>
        <p:spPr/>
        <p:txBody>
          <a:bodyPr/>
          <a:lstStyle/>
          <a:p>
            <a:endParaRPr lang="zh-CN" altLang="en-US" dirty="0"/>
          </a:p>
        </p:txBody>
      </p:sp>
      <p:sp>
        <p:nvSpPr>
          <p:cNvPr id="5" name="矩形 4"/>
          <p:cNvSpPr/>
          <p:nvPr/>
        </p:nvSpPr>
        <p:spPr>
          <a:xfrm>
            <a:off x="610160" y="4831476"/>
            <a:ext cx="7923679" cy="1477328"/>
          </a:xfrm>
          <a:prstGeom prst="rect">
            <a:avLst/>
          </a:prstGeom>
        </p:spPr>
        <p:txBody>
          <a:bodyPr wrap="square">
            <a:spAutoFit/>
          </a:bodyPr>
          <a:lstStyle/>
          <a:p>
            <a:r>
              <a:rPr lang="zh-CN" altLang="en-US" dirty="0"/>
              <a:t>从</a:t>
            </a:r>
            <a:r>
              <a:rPr lang="en-US" altLang="zh-CN" dirty="0"/>
              <a:t>Sniffer</a:t>
            </a:r>
            <a:r>
              <a:rPr lang="zh-CN" altLang="en-US" dirty="0"/>
              <a:t>的解码中我们可以看出，该主机发出的所有的数据包都是</a:t>
            </a:r>
            <a:r>
              <a:rPr lang="en-US" altLang="zh-CN" dirty="0"/>
              <a:t>HTTP</a:t>
            </a:r>
            <a:r>
              <a:rPr lang="zh-CN" altLang="en-US" dirty="0"/>
              <a:t>的</a:t>
            </a:r>
            <a:r>
              <a:rPr lang="en-US" altLang="zh-CN" dirty="0"/>
              <a:t>SYN</a:t>
            </a:r>
            <a:r>
              <a:rPr lang="zh-CN" altLang="en-US" dirty="0"/>
              <a:t>包，</a:t>
            </a:r>
            <a:r>
              <a:rPr lang="en-US" altLang="zh-CN" dirty="0"/>
              <a:t>SYN</a:t>
            </a:r>
            <a:r>
              <a:rPr lang="zh-CN" altLang="en-US" dirty="0"/>
              <a:t>包是主机要发起</a:t>
            </a:r>
            <a:r>
              <a:rPr lang="en-US" altLang="zh-CN" dirty="0"/>
              <a:t>TCP</a:t>
            </a:r>
            <a:r>
              <a:rPr lang="zh-CN" altLang="en-US" dirty="0"/>
              <a:t>连接时发出的数据包，也就是</a:t>
            </a:r>
            <a:r>
              <a:rPr lang="en-US" altLang="zh-CN" dirty="0"/>
              <a:t>IP</a:t>
            </a:r>
            <a:r>
              <a:rPr lang="zh-CN" altLang="en-US" dirty="0"/>
              <a:t>地址为</a:t>
            </a:r>
            <a:r>
              <a:rPr lang="en-US" altLang="zh-CN" dirty="0"/>
              <a:t>22.163.0.9</a:t>
            </a:r>
            <a:r>
              <a:rPr lang="zh-CN" altLang="en-US" dirty="0"/>
              <a:t>的主机试图同网络中非常多的主机建立</a:t>
            </a:r>
            <a:r>
              <a:rPr lang="en-US" altLang="zh-CN" dirty="0"/>
              <a:t>HTTP</a:t>
            </a:r>
            <a:r>
              <a:rPr lang="zh-CN" altLang="en-US" dirty="0"/>
              <a:t>连接，但没有得到任何回应，这些目标主机</a:t>
            </a:r>
            <a:r>
              <a:rPr lang="en-US" altLang="zh-CN" dirty="0"/>
              <a:t>IP</a:t>
            </a:r>
            <a:r>
              <a:rPr lang="zh-CN" altLang="en-US" dirty="0"/>
              <a:t>地址非常广泛（可以认为是随机产生的），且根本不是</a:t>
            </a:r>
            <a:r>
              <a:rPr lang="en-US" altLang="zh-CN" dirty="0"/>
              <a:t>HTTP</a:t>
            </a:r>
            <a:r>
              <a:rPr lang="zh-CN" altLang="en-US" dirty="0"/>
              <a:t>服务器，而且发出这些包的时间间隔非常短，为毫秒级，应该不是人为发出的。</a:t>
            </a:r>
          </a:p>
        </p:txBody>
      </p:sp>
      <p:pic>
        <p:nvPicPr>
          <p:cNvPr id="6" name="图片 5"/>
          <p:cNvPicPr>
            <a:picLocks noChangeAspect="1"/>
          </p:cNvPicPr>
          <p:nvPr/>
        </p:nvPicPr>
        <p:blipFill>
          <a:blip r:embed="rId2"/>
          <a:stretch>
            <a:fillRect/>
          </a:stretch>
        </p:blipFill>
        <p:spPr>
          <a:xfrm>
            <a:off x="2721514" y="1925943"/>
            <a:ext cx="3901778" cy="2670279"/>
          </a:xfrm>
          <a:prstGeom prst="rect">
            <a:avLst/>
          </a:prstGeom>
        </p:spPr>
      </p:pic>
    </p:spTree>
    <p:extLst>
      <p:ext uri="{BB962C8B-B14F-4D97-AF65-F5344CB8AC3E}">
        <p14:creationId xmlns:p14="http://schemas.microsoft.com/office/powerpoint/2010/main" val="40218373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5.2.3.2 </a:t>
            </a:r>
            <a:r>
              <a:rPr lang="zh-CN" altLang="en-US" dirty="0"/>
              <a:t>任务实施</a:t>
            </a:r>
          </a:p>
        </p:txBody>
      </p:sp>
      <p:sp>
        <p:nvSpPr>
          <p:cNvPr id="3" name="内容占位符 2"/>
          <p:cNvSpPr>
            <a:spLocks noGrp="1"/>
          </p:cNvSpPr>
          <p:nvPr>
            <p:ph idx="1"/>
          </p:nvPr>
        </p:nvSpPr>
        <p:spPr/>
        <p:txBody>
          <a:bodyPr/>
          <a:lstStyle/>
          <a:p>
            <a:pPr marL="0" indent="457200">
              <a:lnSpc>
                <a:spcPct val="100000"/>
              </a:lnSpc>
              <a:spcBef>
                <a:spcPts val="600"/>
              </a:spcBef>
              <a:buNone/>
            </a:pPr>
            <a:r>
              <a:rPr lang="zh-CN" altLang="en-US" dirty="0"/>
              <a:t>通过以上的分析，我们能够非常肯定的断定，</a:t>
            </a:r>
            <a:r>
              <a:rPr lang="en-US" altLang="zh-CN" dirty="0"/>
              <a:t>IP</a:t>
            </a:r>
            <a:r>
              <a:rPr lang="zh-CN" altLang="en-US" dirty="0"/>
              <a:t>地址为</a:t>
            </a:r>
            <a:r>
              <a:rPr lang="en-US" altLang="zh-CN" dirty="0"/>
              <a:t>22.163.0.9</a:t>
            </a:r>
            <a:r>
              <a:rPr lang="zh-CN" altLang="en-US" dirty="0"/>
              <a:t>的主机产生的网络流量肯定是异常网络流量。该主机发出的网络流量是某种软件自动发出的，很可能是感染了某种采用</a:t>
            </a:r>
            <a:r>
              <a:rPr lang="en-US" altLang="zh-CN" dirty="0"/>
              <a:t>HTTP</a:t>
            </a:r>
            <a:r>
              <a:rPr lang="zh-CN" altLang="en-US" dirty="0"/>
              <a:t>协议传播的病毒，不断在网络中寻找</a:t>
            </a:r>
            <a:r>
              <a:rPr lang="en-US" altLang="zh-CN" dirty="0"/>
              <a:t>HTTP</a:t>
            </a:r>
            <a:r>
              <a:rPr lang="zh-CN" altLang="en-US" dirty="0"/>
              <a:t>服务器，从而进行传播。</a:t>
            </a:r>
          </a:p>
          <a:p>
            <a:pPr marL="0" indent="457200">
              <a:lnSpc>
                <a:spcPct val="100000"/>
              </a:lnSpc>
              <a:spcBef>
                <a:spcPts val="600"/>
              </a:spcBef>
              <a:buNone/>
            </a:pPr>
            <a:r>
              <a:rPr lang="zh-CN" altLang="en-US" dirty="0"/>
              <a:t>故障排除方法就是立刻对感染病毒的计算机进行查毒处理。</a:t>
            </a:r>
          </a:p>
          <a:p>
            <a:pPr marL="0" indent="0">
              <a:buNone/>
            </a:pPr>
            <a:endParaRPr lang="zh-CN" altLang="en-US" dirty="0"/>
          </a:p>
        </p:txBody>
      </p:sp>
    </p:spTree>
    <p:extLst>
      <p:ext uri="{BB962C8B-B14F-4D97-AF65-F5344CB8AC3E}">
        <p14:creationId xmlns:p14="http://schemas.microsoft.com/office/powerpoint/2010/main" val="35626708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5.1.2.2 </a:t>
            </a:r>
            <a:r>
              <a:rPr lang="zh-CN" altLang="en-US" dirty="0"/>
              <a:t>网络管理职责</a:t>
            </a:r>
          </a:p>
        </p:txBody>
      </p:sp>
      <p:sp>
        <p:nvSpPr>
          <p:cNvPr id="3" name="内容占位符 2"/>
          <p:cNvSpPr>
            <a:spLocks noGrp="1"/>
          </p:cNvSpPr>
          <p:nvPr>
            <p:ph idx="1"/>
          </p:nvPr>
        </p:nvSpPr>
        <p:spPr/>
        <p:txBody>
          <a:bodyPr>
            <a:normAutofit fontScale="77500" lnSpcReduction="20000"/>
          </a:bodyPr>
          <a:lstStyle/>
          <a:p>
            <a:pPr marL="0" indent="0">
              <a:buNone/>
            </a:pPr>
            <a:r>
              <a:rPr lang="en-US" altLang="zh-CN" dirty="0" smtClean="0"/>
              <a:t>1. </a:t>
            </a:r>
            <a:r>
              <a:rPr lang="zh-CN" altLang="en-US" dirty="0" smtClean="0"/>
              <a:t>服务器</a:t>
            </a:r>
            <a:r>
              <a:rPr lang="zh-CN" altLang="en-US" dirty="0"/>
              <a:t>系统</a:t>
            </a:r>
            <a:r>
              <a:rPr lang="zh-CN" altLang="en-US" dirty="0" smtClean="0"/>
              <a:t>管理</a:t>
            </a:r>
            <a:endParaRPr lang="en-US" altLang="zh-CN" dirty="0" smtClean="0"/>
          </a:p>
          <a:p>
            <a:pPr marL="0" indent="457200">
              <a:lnSpc>
                <a:spcPct val="120000"/>
              </a:lnSpc>
              <a:spcBef>
                <a:spcPts val="600"/>
              </a:spcBef>
              <a:buNone/>
            </a:pPr>
            <a:r>
              <a:rPr lang="zh-CN" altLang="en-US" dirty="0"/>
              <a:t>这里的服务器系统包括网络服务器和应用服务器系统两个方面。服务器系统的管理是整个网络管理员工作中最重要的部分，因为它是整个网络的核心所在，无论是网络操作系统本身，还是各种网络服务器和应用服务器</a:t>
            </a:r>
            <a:r>
              <a:rPr lang="zh-CN" altLang="en-US" dirty="0" smtClean="0"/>
              <a:t>。</a:t>
            </a:r>
            <a:endParaRPr lang="en-US" altLang="zh-CN" dirty="0" smtClean="0"/>
          </a:p>
          <a:p>
            <a:pPr marL="0" indent="457200">
              <a:lnSpc>
                <a:spcPct val="120000"/>
              </a:lnSpc>
              <a:spcBef>
                <a:spcPts val="600"/>
              </a:spcBef>
              <a:buNone/>
            </a:pPr>
            <a:r>
              <a:rPr lang="zh-CN" altLang="en-US" dirty="0"/>
              <a:t>服务器系统管理的最终目标，就是要确保服务器各种协议和服务工作正常，确保服务器的各项性能指标正常发挥。另外，还需要及时地更新服务器系统的版本或补丁程序，这不仅关系到服务器的性能发挥，而且还关系到整个网络系统的安全性，因为现在的操作系统不断有新的安全漏洞被发现，及时安装补丁可以有效地阻止、填补这些安全漏洞。</a:t>
            </a:r>
          </a:p>
        </p:txBody>
      </p:sp>
    </p:spTree>
    <p:extLst>
      <p:ext uri="{BB962C8B-B14F-4D97-AF65-F5344CB8AC3E}">
        <p14:creationId xmlns:p14="http://schemas.microsoft.com/office/powerpoint/2010/main" val="32217217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5.1.2.2 </a:t>
            </a:r>
            <a:r>
              <a:rPr lang="zh-CN" altLang="en-US" dirty="0"/>
              <a:t>网络管理职责</a:t>
            </a:r>
          </a:p>
        </p:txBody>
      </p:sp>
      <p:sp>
        <p:nvSpPr>
          <p:cNvPr id="3" name="内容占位符 2"/>
          <p:cNvSpPr>
            <a:spLocks noGrp="1"/>
          </p:cNvSpPr>
          <p:nvPr>
            <p:ph idx="1"/>
          </p:nvPr>
        </p:nvSpPr>
        <p:spPr/>
        <p:txBody>
          <a:bodyPr/>
          <a:lstStyle/>
          <a:p>
            <a:pPr marL="0" indent="0">
              <a:buNone/>
            </a:pPr>
            <a:r>
              <a:rPr lang="en-US" altLang="zh-CN" dirty="0"/>
              <a:t>2. </a:t>
            </a:r>
            <a:r>
              <a:rPr lang="zh-CN" altLang="en-US" dirty="0"/>
              <a:t>关键设备的维护与</a:t>
            </a:r>
            <a:r>
              <a:rPr lang="zh-CN" altLang="en-US" dirty="0" smtClean="0"/>
              <a:t>管理</a:t>
            </a:r>
            <a:endParaRPr lang="en-US" altLang="zh-CN" dirty="0" smtClean="0"/>
          </a:p>
          <a:p>
            <a:pPr marL="0" indent="457200">
              <a:buNone/>
            </a:pPr>
            <a:r>
              <a:rPr lang="zh-CN" altLang="en-US" dirty="0"/>
              <a:t>计算机网络的关键设备一般包括网络的核心交换机、核心路由器和服务器，它们是网络中的“节点”。对这些节点的维护和管理，除了需要经验积累外，还可以通过一些专门的网络管理系统来监视其工作状态，以便及时发现问题，及时进行维护和故障排除</a:t>
            </a:r>
            <a:r>
              <a:rPr lang="zh-CN" altLang="en-US" dirty="0" smtClean="0"/>
              <a:t>。</a:t>
            </a:r>
            <a:endParaRPr lang="en-US" altLang="zh-CN" dirty="0" smtClean="0"/>
          </a:p>
          <a:p>
            <a:pPr marL="0" indent="457200">
              <a:buNone/>
            </a:pPr>
            <a:r>
              <a:rPr lang="zh-CN" altLang="en-US" dirty="0"/>
              <a:t>另外，为了提高网络的可用性，对一些关键设备进行冗余配置也是必不可少的。</a:t>
            </a:r>
          </a:p>
        </p:txBody>
      </p:sp>
    </p:spTree>
    <p:extLst>
      <p:ext uri="{BB962C8B-B14F-4D97-AF65-F5344CB8AC3E}">
        <p14:creationId xmlns:p14="http://schemas.microsoft.com/office/powerpoint/2010/main" val="19458499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5.1.2.2 </a:t>
            </a:r>
            <a:r>
              <a:rPr lang="zh-CN" altLang="en-US" dirty="0"/>
              <a:t>网络管理职责</a:t>
            </a:r>
          </a:p>
        </p:txBody>
      </p:sp>
      <p:sp>
        <p:nvSpPr>
          <p:cNvPr id="3" name="内容占位符 2"/>
          <p:cNvSpPr>
            <a:spLocks noGrp="1"/>
          </p:cNvSpPr>
          <p:nvPr>
            <p:ph idx="1"/>
          </p:nvPr>
        </p:nvSpPr>
        <p:spPr/>
        <p:txBody>
          <a:bodyPr/>
          <a:lstStyle/>
          <a:p>
            <a:pPr marL="0" indent="0">
              <a:buNone/>
            </a:pPr>
            <a:r>
              <a:rPr lang="en-US" altLang="zh-CN" dirty="0"/>
              <a:t>3. </a:t>
            </a:r>
            <a:r>
              <a:rPr lang="zh-CN" altLang="en-US" dirty="0"/>
              <a:t>用户</a:t>
            </a:r>
            <a:r>
              <a:rPr lang="zh-CN" altLang="en-US" dirty="0" smtClean="0"/>
              <a:t>管理</a:t>
            </a:r>
            <a:endParaRPr lang="en-US" altLang="zh-CN" dirty="0" smtClean="0"/>
          </a:p>
          <a:p>
            <a:pPr marL="0" indent="457200">
              <a:buNone/>
            </a:pPr>
            <a:r>
              <a:rPr lang="zh-CN" altLang="en-US" dirty="0"/>
              <a:t>用户管理所涉及到的方面非常多，如用户账户、密码、文件和网络访问权限、用户权利、用户配置文件及用户安全策略等。既要保证各用户的正常工作不受影响，同时又要避免分配过高权限而给网络安全和管理带来不必要的安全隐患</a:t>
            </a:r>
            <a:r>
              <a:rPr lang="zh-CN" altLang="en-US" dirty="0" smtClean="0"/>
              <a:t>。</a:t>
            </a:r>
            <a:endParaRPr lang="en-US" altLang="zh-CN" dirty="0" smtClean="0"/>
          </a:p>
          <a:p>
            <a:pPr marL="0" indent="0">
              <a:buNone/>
            </a:pPr>
            <a:r>
              <a:rPr lang="en-US" altLang="zh-CN" dirty="0" smtClean="0"/>
              <a:t>4</a:t>
            </a:r>
            <a:r>
              <a:rPr lang="en-US" altLang="zh-CN" dirty="0"/>
              <a:t>. </a:t>
            </a:r>
            <a:r>
              <a:rPr lang="zh-CN" altLang="en-US" dirty="0"/>
              <a:t>文件系统管理</a:t>
            </a:r>
          </a:p>
          <a:p>
            <a:pPr marL="0" indent="457200">
              <a:buNone/>
            </a:pPr>
            <a:r>
              <a:rPr lang="zh-CN" altLang="en-US" dirty="0"/>
              <a:t>网络中的文件系统管理不仅涉及到各用户的正常工作和网络应用，同时还关系到整个网络系统的安全性能。</a:t>
            </a:r>
          </a:p>
        </p:txBody>
      </p:sp>
    </p:spTree>
    <p:extLst>
      <p:ext uri="{BB962C8B-B14F-4D97-AF65-F5344CB8AC3E}">
        <p14:creationId xmlns:p14="http://schemas.microsoft.com/office/powerpoint/2010/main" val="31844997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274</TotalTime>
  <Words>5286</Words>
  <Application>Microsoft Office PowerPoint</Application>
  <PresentationFormat>全屏显示(4:3)</PresentationFormat>
  <Paragraphs>315</Paragraphs>
  <Slides>68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68</vt:i4>
      </vt:variant>
    </vt:vector>
  </HeadingPairs>
  <TitlesOfParts>
    <vt:vector size="73" baseType="lpstr">
      <vt:lpstr>宋体</vt:lpstr>
      <vt:lpstr>Arial</vt:lpstr>
      <vt:lpstr>Calibri</vt:lpstr>
      <vt:lpstr>Calibri Light</vt:lpstr>
      <vt:lpstr>Office 主题</vt:lpstr>
      <vt:lpstr>网络技术及应用</vt:lpstr>
      <vt:lpstr>项目五 校园网网络管理</vt:lpstr>
      <vt:lpstr>PowerPoint 演示文稿</vt:lpstr>
      <vt:lpstr>PowerPoint 演示文稿</vt:lpstr>
      <vt:lpstr>任务1 日常网络管理的操作</vt:lpstr>
      <vt:lpstr>5.1.2 相关知识</vt:lpstr>
      <vt:lpstr>5.1.2.2 网络管理职责</vt:lpstr>
      <vt:lpstr>5.1.2.2 网络管理职责</vt:lpstr>
      <vt:lpstr>5.1.2.2 网络管理职责</vt:lpstr>
      <vt:lpstr>5.1.2.2 网络管理职责</vt:lpstr>
      <vt:lpstr>5.1.2.2 网络管理职责</vt:lpstr>
      <vt:lpstr>5.1.2.2 网络管理职责</vt:lpstr>
      <vt:lpstr>5.1.2.2 网络管理职责</vt:lpstr>
      <vt:lpstr>5.1.2.2 网络管理职责</vt:lpstr>
      <vt:lpstr>5.1.2.2 网络管理职责</vt:lpstr>
      <vt:lpstr>5.1.2.3 性能检测</vt:lpstr>
      <vt:lpstr>5.1.2.3 性能检测</vt:lpstr>
      <vt:lpstr>5.1.2.3 性能检测</vt:lpstr>
      <vt:lpstr>5.1.2.3 性能检测</vt:lpstr>
      <vt:lpstr>5.1.2.4 性能检测常用方法</vt:lpstr>
      <vt:lpstr>5.1.2.4 性能检测常用方法</vt:lpstr>
      <vt:lpstr>5.1.2.4 性能检测常用方法</vt:lpstr>
      <vt:lpstr>5.1.2.4 性能检测常用方法</vt:lpstr>
      <vt:lpstr>5.1.2.4 性能检测常用方法</vt:lpstr>
      <vt:lpstr>5.1.2.4 性能检测常用方法</vt:lpstr>
      <vt:lpstr>5.1.2.4 性能检测常用方法</vt:lpstr>
      <vt:lpstr>5.1.2.4 性能检测常用方法</vt:lpstr>
      <vt:lpstr>5.1.2.4 性能检测常用方法</vt:lpstr>
      <vt:lpstr>5.1.2.4 性能检测常用方法</vt:lpstr>
      <vt:lpstr>3. 网络诊断分析工具Sniffer</vt:lpstr>
      <vt:lpstr>3. 网络诊断分析工具Sniffer</vt:lpstr>
      <vt:lpstr>3. 网络诊断分析工具Sniffer</vt:lpstr>
      <vt:lpstr>3. 网络诊断分析工具Sniffer</vt:lpstr>
      <vt:lpstr>3. 网络诊断分析工具Sniffer</vt:lpstr>
      <vt:lpstr>3. 网络诊断分析工具Sniffer</vt:lpstr>
      <vt:lpstr>5.1.3 任务分析与实施</vt:lpstr>
      <vt:lpstr>5.1.3.2 任务实施</vt:lpstr>
      <vt:lpstr>5.1.3.2 任务实施</vt:lpstr>
      <vt:lpstr>5.1.3.2 任务实施</vt:lpstr>
      <vt:lpstr>5.1.3.2 任务实施</vt:lpstr>
      <vt:lpstr>5.1.3.2 任务实施</vt:lpstr>
      <vt:lpstr>5.1.3.2 任务实施</vt:lpstr>
      <vt:lpstr>5.1.3.2 任务实施</vt:lpstr>
      <vt:lpstr>5.1.3.2 任务实施</vt:lpstr>
      <vt:lpstr>任务2 网络故障诊断与排除</vt:lpstr>
      <vt:lpstr>5.2.2 相关知识</vt:lpstr>
      <vt:lpstr>5.2.2.1 网络故障类型</vt:lpstr>
      <vt:lpstr>5.2.2.1 网络故障类型</vt:lpstr>
      <vt:lpstr>5.2.2.2 常见故障原因</vt:lpstr>
      <vt:lpstr>5.2.2.2 常见故障原因</vt:lpstr>
      <vt:lpstr>5.2.2.3 故障排除过程</vt:lpstr>
      <vt:lpstr>5.2.2.3 故障排除过程</vt:lpstr>
      <vt:lpstr>5.2.2.3 故障排除过程</vt:lpstr>
      <vt:lpstr>5.2.2.3 故障排除过程</vt:lpstr>
      <vt:lpstr>5.2.2.3 故障排除过程</vt:lpstr>
      <vt:lpstr>5.2.2.3 故障排除过程</vt:lpstr>
      <vt:lpstr>5.2.2.5 故障排除常用方法</vt:lpstr>
      <vt:lpstr>5.2.2.5 故障排除常用方法</vt:lpstr>
      <vt:lpstr>5.2.2.5 故障排除常用方法</vt:lpstr>
      <vt:lpstr>5.2.2.5 故障排除常用方法</vt:lpstr>
      <vt:lpstr>5.2.2.5 故障排除常用方法</vt:lpstr>
      <vt:lpstr>5.2.2.5 故障排除常用方法</vt:lpstr>
      <vt:lpstr>5.2.3 任务分析与实施</vt:lpstr>
      <vt:lpstr>5.2.3.2 任务实施</vt:lpstr>
      <vt:lpstr>5.2.3.2 任务实施</vt:lpstr>
      <vt:lpstr>5.2.3.2 任务实施</vt:lpstr>
      <vt:lpstr>5.2.3.2 任务实施</vt:lpstr>
      <vt:lpstr>5.2.3.2 任务实施</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qyjzm</dc:creator>
  <cp:lastModifiedBy>qyjzm</cp:lastModifiedBy>
  <cp:revision>190</cp:revision>
  <dcterms:created xsi:type="dcterms:W3CDTF">2015-03-01T02:14:34Z</dcterms:created>
  <dcterms:modified xsi:type="dcterms:W3CDTF">2015-03-01T06:53:59Z</dcterms:modified>
</cp:coreProperties>
</file>